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018" r:id="rId2"/>
    <p:sldId id="1264" r:id="rId3"/>
    <p:sldId id="1169" r:id="rId4"/>
    <p:sldId id="1136" r:id="rId5"/>
    <p:sldId id="1267" r:id="rId6"/>
    <p:sldId id="1265" r:id="rId7"/>
    <p:sldId id="914" r:id="rId8"/>
    <p:sldId id="1168" r:id="rId9"/>
    <p:sldId id="1145" r:id="rId10"/>
    <p:sldId id="1151" r:id="rId11"/>
    <p:sldId id="1148" r:id="rId12"/>
    <p:sldId id="1095" r:id="rId13"/>
    <p:sldId id="1263" r:id="rId14"/>
    <p:sldId id="1266" r:id="rId15"/>
    <p:sldId id="1253" r:id="rId16"/>
    <p:sldId id="1262" r:id="rId17"/>
    <p:sldId id="109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x" initials="s" lastIdx="2" clrIdx="0">
    <p:extLst>
      <p:ext uri="{19B8F6BF-5375-455C-9EA6-DF929625EA0E}">
        <p15:presenceInfo xmlns:p15="http://schemas.microsoft.com/office/powerpoint/2012/main" userId="swx" providerId="None"/>
      </p:ext>
    </p:extLst>
  </p:cmAuthor>
  <p:cmAuthor id="2" name="qbchen" initials="q" lastIdx="1" clrIdx="1">
    <p:extLst>
      <p:ext uri="{19B8F6BF-5375-455C-9EA6-DF929625EA0E}">
        <p15:presenceInfo xmlns:p15="http://schemas.microsoft.com/office/powerpoint/2012/main" userId="qb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334D80"/>
    <a:srgbClr val="742012"/>
    <a:srgbClr val="920B08"/>
    <a:srgbClr val="7F0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88737" autoAdjust="0"/>
  </p:normalViewPr>
  <p:slideViewPr>
    <p:cSldViewPr>
      <p:cViewPr varScale="1">
        <p:scale>
          <a:sx n="88" d="100"/>
          <a:sy n="88" d="100"/>
        </p:scale>
        <p:origin x="1640" y="19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BCFCB1C-4D6C-45F2-991A-698E4A8A4F85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B3AFCFE-9D1F-4EAA-8EE0-4A610E7545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29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for introduction. </a:t>
            </a:r>
          </a:p>
          <a:p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098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60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8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2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C6B14-3CBB-BE7E-17F8-730DB16B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7D5F8DF-40AC-FA03-8399-18BFD54A1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8E1D75-2E56-3875-0BCC-DF25A3CA8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0E8C7C-74C4-ED9B-1455-4F920F2C7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90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D677C-1CED-24D2-3137-1C70190BD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83DA3C-F98B-7CE2-2F6F-60EA1C840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F51C03-EF65-7F9E-90AB-A12715690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EC12C1-7BE5-C7B5-1BEC-FEE71E8F6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5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1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A49CB-6E4B-3FC7-7EDE-47DEB84C6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80BEEEE-CADC-6BE0-4230-850C98ACB1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5B1F009-796D-0881-A1C7-87990316B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9B7957-2D0B-3A5B-0414-CEB415D62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1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46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60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5085B-5E82-E74F-FDDC-7D5841FD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981A8A-D18F-426E-916D-C3D64AE2B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A9CBD52-B5BD-0B24-3126-888ADC541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C37BA2-A001-1C6D-500A-ABB1CED70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5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DA2B-150B-77F1-6679-663E2503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6621EDC-0CBD-F71E-E416-CB49B7F83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F8A68F-F30C-D691-B704-472D97E8A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8FE9EC-E10B-7327-4CE3-4AE88B298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5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A629441-E7AC-456B-A359-0DF33D1E5179}" type="slidenum">
              <a:rPr lang="zh-CN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33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79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yz\桌面\3_02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 rot="10800000" flipV="1">
            <a:off x="2928938" y="571500"/>
            <a:ext cx="6215062" cy="44450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429500" y="6715125"/>
            <a:ext cx="1714500" cy="142875"/>
          </a:xfrm>
          <a:prstGeom prst="rect">
            <a:avLst/>
          </a:prstGeom>
          <a:solidFill>
            <a:srgbClr val="920B08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100B-654B-4B62-84DA-089E8B5FA625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92BB-A947-4C06-87E0-5845D4C605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35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02B7-1E81-42B0-AF57-B7106970C3FE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8C57-8456-43FF-94CE-13931BC6D1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4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454A-E96A-486F-A477-8CA8790173B4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19D2-075A-401F-902A-1FC3EE29C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63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 rot="10800000" flipV="1">
            <a:off x="0" y="1588"/>
            <a:ext cx="9144000" cy="79375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rot="10800000" flipV="1">
            <a:off x="1357313" y="0"/>
            <a:ext cx="7786687" cy="71438"/>
          </a:xfrm>
          <a:prstGeom prst="rect">
            <a:avLst/>
          </a:prstGeom>
          <a:solidFill>
            <a:schemeClr val="tx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202662" y="188640"/>
            <a:ext cx="8712968" cy="720080"/>
            <a:chOff x="202662" y="188640"/>
            <a:chExt cx="8712968" cy="720080"/>
          </a:xfrm>
        </p:grpSpPr>
        <p:sp>
          <p:nvSpPr>
            <p:cNvPr id="12" name="标题 1"/>
            <p:cNvSpPr txBox="1">
              <a:spLocks/>
            </p:cNvSpPr>
            <p:nvPr/>
          </p:nvSpPr>
          <p:spPr bwMode="auto">
            <a:xfrm>
              <a:off x="3563888" y="188640"/>
              <a:ext cx="206216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/>
              <a:r>
                <a:rPr lang="en-US" altLang="zh-CN" sz="3600" b="1" i="1" dirty="0">
                  <a:latin typeface="Palatino Linotype" panose="02040502050505030304" pitchFamily="18" charset="0"/>
                  <a:cs typeface="+mj-cs"/>
                </a:rPr>
                <a:t> 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202662" y="99182"/>
            <a:ext cx="8712968" cy="827756"/>
          </a:xfr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i="1" kern="1200" dirty="0">
                <a:solidFill>
                  <a:schemeClr val="tx1"/>
                </a:solidFill>
                <a:latin typeface="Palatino Linotype" panose="02040502050505030304" pitchFamily="18" charset="0"/>
                <a:ea typeface="宋体" pitchFamily="2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153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 rot="10800000" flipV="1">
            <a:off x="0" y="1588"/>
            <a:ext cx="9144000" cy="79375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rot="10800000" flipV="1">
            <a:off x="1357313" y="0"/>
            <a:ext cx="7786687" cy="71438"/>
          </a:xfrm>
          <a:prstGeom prst="rect">
            <a:avLst/>
          </a:prstGeom>
          <a:solidFill>
            <a:schemeClr val="tx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16476"/>
            <a:ext cx="8358246" cy="106047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C36F-4BB1-43B6-9099-12C492AD2E62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CCD8-BD5B-4109-A320-F4B9B70657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4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9D45-7DD0-4A44-A87C-7B1D99A1C41C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5B1D-1135-4A55-8B94-E5BD7F2B78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4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6375-90B0-4E08-9568-77B108825479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5E5C-7622-46B0-99ED-136DBA934A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34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6A1B-D01C-4C64-8FD0-172F67EF40F7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A9EF-B9AA-4428-87A8-D06FF3FF09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89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1FA9-4BEA-4448-AE57-F25E95EB5152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4EC9-62C4-4CFD-8275-CF9CBFB974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8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499-5115-4AB6-BA23-242B605F171B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9D0A-DA2E-45DC-8AB2-CC702E9407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8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AFB6-4455-4322-AB7A-85F9AAA322C8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8E63-B01E-4E0C-9702-FCF8267154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41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1FCE-02C7-4579-A54A-9FA2041CAAD5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155A-C3B7-4D5D-AA99-DB36EC9B91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0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A02B38-0121-4193-9F3C-CDE1715DEBD6}" type="datetimeFigureOut">
              <a:rPr lang="zh-CN" altLang="en-US"/>
              <a:pPr>
                <a:defRPr/>
              </a:pPr>
              <a:t>2025/4/24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55C0B7-79FA-4DD1-A627-5D1A65A00F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image" Target="../media/image8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image" Target="../media/image9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notesSlide" Target="../notesSlides/notesSlide4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6.wmf"/><Relationship Id="rId3" Type="http://schemas.openxmlformats.org/officeDocument/2006/relationships/image" Target="../media/image17.emf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 bwMode="auto">
          <a:xfrm>
            <a:off x="0" y="19589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Entanglement</a:t>
            </a:r>
            <a:r>
              <a:rPr lang="zh-CN" altLang="en-U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in</a:t>
            </a:r>
            <a:r>
              <a:rPr lang="zh-CN" altLang="en-U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the</a:t>
            </a:r>
            <a:r>
              <a:rPr lang="zh-CN" altLang="en-U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nuclear</a:t>
            </a:r>
            <a:r>
              <a:rPr lang="zh-CN" altLang="en-U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endParaRPr lang="en-US" altLang="zh-CN" sz="32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collective</a:t>
            </a:r>
            <a:r>
              <a:rPr lang="zh-CN" altLang="en-U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motion</a:t>
            </a:r>
          </a:p>
        </p:txBody>
      </p:sp>
      <p:sp>
        <p:nvSpPr>
          <p:cNvPr id="17" name="副标题 2"/>
          <p:cNvSpPr txBox="1">
            <a:spLocks/>
          </p:cNvSpPr>
          <p:nvPr/>
        </p:nvSpPr>
        <p:spPr bwMode="auto">
          <a:xfrm>
            <a:off x="4355976" y="4560033"/>
            <a:ext cx="4680520" cy="121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en-US" altLang="zh-CN" sz="2300" b="1" i="1" dirty="0">
                <a:solidFill>
                  <a:schemeClr val="tx1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Qibo Chen </a:t>
            </a:r>
            <a:r>
              <a:rPr lang="en-US" altLang="zh-CN" sz="2300" b="1" dirty="0">
                <a:solidFill>
                  <a:schemeClr val="tx1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300" b="1" dirty="0">
                <a:solidFill>
                  <a:schemeClr val="tx1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陈启博</a:t>
            </a:r>
            <a:r>
              <a:rPr lang="en-US" altLang="zh-CN" sz="2300" b="1" dirty="0">
                <a:solidFill>
                  <a:schemeClr val="tx1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)</a:t>
            </a: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en-US" altLang="zh-CN" sz="2300" b="1" i="1" dirty="0">
                <a:solidFill>
                  <a:schemeClr val="tx1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East China Normal University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83768" y="736820"/>
            <a:ext cx="640177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i="0" u="none" strike="noStrike" dirty="0">
                <a:solidFill>
                  <a:srgbClr val="212121"/>
                </a:solidFill>
                <a:effectLst/>
                <a:latin typeface="Lucida Grande" panose="020B0600040502020204" pitchFamily="34" charset="0"/>
              </a:rPr>
              <a:t>第二十届全国中高能核物理大会</a:t>
            </a:r>
            <a:endParaRPr lang="en-US" altLang="zh-CN" sz="2000" b="1" dirty="0">
              <a:solidFill>
                <a:srgbClr val="212121"/>
              </a:solidFill>
              <a:latin typeface="Lucida Grande" panose="020B0600040502020204" pitchFamily="34" charset="0"/>
            </a:endParaRPr>
          </a:p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2025</a:t>
            </a:r>
            <a:r>
              <a:rPr lang="zh-CN" altLang="en-US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24-28</a:t>
            </a:r>
            <a:r>
              <a:rPr lang="zh-CN" altLang="en-US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日</a:t>
            </a:r>
            <a:r>
              <a:rPr lang="en-US" altLang="zh-C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,</a:t>
            </a:r>
            <a:r>
              <a:rPr lang="zh-CN" altLang="en-US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复旦大学</a:t>
            </a:r>
            <a:r>
              <a:rPr lang="en-US" altLang="zh-C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, </a:t>
            </a:r>
            <a:r>
              <a:rPr lang="zh-CN" altLang="en-US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上海</a:t>
            </a:r>
            <a:endParaRPr lang="en-US" altLang="zh-CN" sz="600" b="1" i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2" y="476672"/>
            <a:ext cx="1383792" cy="1371600"/>
          </a:xfrm>
          <a:prstGeom prst="ellipse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FE18A10-A2D6-4F66-D009-C6D50D7E0F85}"/>
              </a:ext>
            </a:extLst>
          </p:cNvPr>
          <p:cNvGrpSpPr/>
          <p:nvPr/>
        </p:nvGrpSpPr>
        <p:grpSpPr>
          <a:xfrm>
            <a:off x="273814" y="4023320"/>
            <a:ext cx="4082162" cy="2286000"/>
            <a:chOff x="467544" y="4167336"/>
            <a:chExt cx="4082162" cy="228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4690AC0-BEFA-819D-4461-67E626D83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167336"/>
              <a:ext cx="4082162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67B903B-E354-6895-9EFF-36468A92D279}"/>
                </a:ext>
              </a:extLst>
            </p:cNvPr>
            <p:cNvSpPr/>
            <p:nvPr/>
          </p:nvSpPr>
          <p:spPr>
            <a:xfrm>
              <a:off x="3707904" y="5013176"/>
              <a:ext cx="576064" cy="506607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44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962CCCF-1B1D-DD2C-A8F7-985E92293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4" y="1556792"/>
            <a:ext cx="2680154" cy="4937760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9645" y="801293"/>
            <a:ext cx="9084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177800" defTabSz="457200" fontAlgn="auto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Font typeface="Wingdings" charset="0"/>
              <a:buChar char="l"/>
              <a:defRPr/>
            </a:pPr>
            <a:endParaRPr lang="en-US" altLang="zh-CN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202662" y="187871"/>
            <a:ext cx="871296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i="1" dirty="0">
                <a:latin typeface="Palatino Linotype" panose="02040502050505030304" pitchFamily="18" charset="0"/>
                <a:cs typeface="+mj-cs"/>
              </a:rPr>
              <a:t>Visualization examples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02662" y="908720"/>
            <a:ext cx="871296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44268" y="1061607"/>
            <a:ext cx="3776037" cy="5607753"/>
          </a:xfrm>
          <a:prstGeom prst="roundRect">
            <a:avLst>
              <a:gd name="adj" fmla="val 31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FC9D7-004F-5A02-C925-74C423CCC4CA}"/>
              </a:ext>
            </a:extLst>
          </p:cNvPr>
          <p:cNvSpPr txBox="1"/>
          <p:nvPr/>
        </p:nvSpPr>
        <p:spPr>
          <a:xfrm>
            <a:off x="153514" y="105273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SCS</a:t>
            </a:r>
          </a:p>
        </p:txBody>
      </p:sp>
      <p:sp>
        <p:nvSpPr>
          <p:cNvPr id="44" name="矩形 43"/>
          <p:cNvSpPr/>
          <p:nvPr/>
        </p:nvSpPr>
        <p:spPr>
          <a:xfrm>
            <a:off x="4139953" y="5949280"/>
            <a:ext cx="477567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sz="1600" b="1" dirty="0">
                <a:latin typeface="+mj-lt"/>
              </a:rPr>
              <a:t>Determined by the coupling/Coriolis interaction between total and particle angular momenta.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39952" y="923235"/>
            <a:ext cx="4762407" cy="4801311"/>
            <a:chOff x="4139952" y="923235"/>
            <a:chExt cx="4762407" cy="4801311"/>
          </a:xfrm>
        </p:grpSpPr>
        <p:grpSp>
          <p:nvGrpSpPr>
            <p:cNvPr id="24" name="组合 23"/>
            <p:cNvGrpSpPr/>
            <p:nvPr/>
          </p:nvGrpSpPr>
          <p:grpSpPr>
            <a:xfrm>
              <a:off x="4139952" y="923235"/>
              <a:ext cx="4762407" cy="4801311"/>
              <a:chOff x="4139952" y="923235"/>
              <a:chExt cx="4762407" cy="480131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9648" y="1412776"/>
                <a:ext cx="4114800" cy="1414463"/>
              </a:xfrm>
              <a:prstGeom prst="rect">
                <a:avLst/>
              </a:prstGeom>
            </p:spPr>
          </p:pic>
          <p:grpSp>
            <p:nvGrpSpPr>
              <p:cNvPr id="40" name="组合 39"/>
              <p:cNvGrpSpPr/>
              <p:nvPr/>
            </p:nvGrpSpPr>
            <p:grpSpPr>
              <a:xfrm>
                <a:off x="4139952" y="923235"/>
                <a:ext cx="4762407" cy="4801311"/>
                <a:chOff x="4153222" y="923235"/>
                <a:chExt cx="4762407" cy="4801311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4585270" y="923235"/>
                  <a:ext cx="4176464" cy="4738013"/>
                  <a:chOff x="724275" y="952013"/>
                  <a:chExt cx="4176464" cy="4738013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724275" y="2809707"/>
                    <a:ext cx="3574407" cy="2880319"/>
                    <a:chOff x="3692368" y="3079704"/>
                    <a:chExt cx="3574407" cy="2880319"/>
                  </a:xfrm>
                </p:grpSpPr>
                <p:sp>
                  <p:nvSpPr>
                    <p:cNvPr id="28" name="下箭头 27"/>
                    <p:cNvSpPr/>
                    <p:nvPr/>
                  </p:nvSpPr>
                  <p:spPr>
                    <a:xfrm rot="16200000">
                      <a:off x="5665667" y="2892763"/>
                      <a:ext cx="648072" cy="1021954"/>
                    </a:xfrm>
                    <a:prstGeom prst="downArrow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25" name="图片 24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92368" y="3674023"/>
                      <a:ext cx="3574407" cy="22860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2" name="矩形 21"/>
                  <p:cNvSpPr/>
                  <p:nvPr/>
                </p:nvSpPr>
                <p:spPr>
                  <a:xfrm>
                    <a:off x="3273483" y="952013"/>
                    <a:ext cx="1627256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 eaLnBrk="0" hangingPunct="0">
                      <a:lnSpc>
                        <a:spcPct val="150000"/>
                      </a:lnSpc>
                      <a:spcBef>
                        <a:spcPct val="10000"/>
                      </a:spcBef>
                      <a:spcAft>
                        <a:spcPct val="10000"/>
                      </a:spcAft>
                      <a:defRPr/>
                    </a:pPr>
                    <a:r>
                      <a:rPr lang="en-US" altLang="zh-CN" sz="2400" b="1" baseline="300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rPr>
                      <a:t>135</a:t>
                    </a:r>
                    <a:r>
                      <a:rPr lang="en-US" altLang="zh-CN" sz="24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rPr>
                      <a:t>Pr: h</a:t>
                    </a:r>
                    <a:r>
                      <a:rPr lang="en-US" altLang="zh-CN" sz="2400" b="1" baseline="-250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rPr>
                      <a:t>11/2</a:t>
                    </a:r>
                    <a:r>
                      <a:rPr lang="en-US" altLang="zh-CN" sz="2400" b="1" baseline="300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38" name="圆角矩形 37"/>
                <p:cNvSpPr/>
                <p:nvPr/>
              </p:nvSpPr>
              <p:spPr>
                <a:xfrm>
                  <a:off x="4153222" y="1061608"/>
                  <a:ext cx="4762407" cy="4662938"/>
                </a:xfrm>
                <a:prstGeom prst="roundRect">
                  <a:avLst>
                    <a:gd name="adj" fmla="val 31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TextBox 1">
                <a:extLst>
                  <a:ext uri="{FF2B5EF4-FFF2-40B4-BE49-F238E27FC236}">
                    <a16:creationId xmlns:a16="http://schemas.microsoft.com/office/drawing/2014/main" id="{C6DFC9D7-004F-5A02-C925-74C423CCC4CA}"/>
                  </a:ext>
                </a:extLst>
              </p:cNvPr>
              <p:cNvSpPr txBox="1"/>
              <p:nvPr/>
            </p:nvSpPr>
            <p:spPr>
              <a:xfrm>
                <a:off x="4932040" y="2893044"/>
                <a:ext cx="1015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TW: s</a:t>
                </a:r>
              </a:p>
            </p:txBody>
          </p:sp>
          <p:sp>
            <p:nvSpPr>
              <p:cNvPr id="42" name="TextBox 1">
                <a:extLst>
                  <a:ext uri="{FF2B5EF4-FFF2-40B4-BE49-F238E27FC236}">
                    <a16:creationId xmlns:a16="http://schemas.microsoft.com/office/drawing/2014/main" id="{C6DFC9D7-004F-5A02-C925-74C423CCC4CA}"/>
                  </a:ext>
                </a:extLst>
              </p:cNvPr>
              <p:cNvSpPr txBox="1"/>
              <p:nvPr/>
            </p:nvSpPr>
            <p:spPr>
              <a:xfrm>
                <a:off x="7430985" y="2893044"/>
                <a:ext cx="1101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LW: m</a:t>
                </a:r>
              </a:p>
            </p:txBody>
          </p:sp>
          <p:sp>
            <p:nvSpPr>
              <p:cNvPr id="43" name="TextBox 1">
                <a:extLst>
                  <a:ext uri="{FF2B5EF4-FFF2-40B4-BE49-F238E27FC236}">
                    <a16:creationId xmlns:a16="http://schemas.microsoft.com/office/drawing/2014/main" id="{C6DFC9D7-004F-5A02-C925-74C423CCC4CA}"/>
                  </a:ext>
                </a:extLst>
              </p:cNvPr>
              <p:cNvSpPr txBox="1"/>
              <p:nvPr/>
            </p:nvSpPr>
            <p:spPr>
              <a:xfrm>
                <a:off x="4176646" y="1094230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</a:t>
                </a:r>
              </a:p>
            </p:txBody>
          </p:sp>
        </p:grpSp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C6DFC9D7-004F-5A02-C925-74C423CCC4CA}"/>
                </a:ext>
              </a:extLst>
            </p:cNvPr>
            <p:cNvSpPr txBox="1"/>
            <p:nvPr/>
          </p:nvSpPr>
          <p:spPr>
            <a:xfrm>
              <a:off x="6519151" y="2848001"/>
              <a:ext cx="768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flip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0888"/>
            <a:ext cx="986697" cy="1188720"/>
          </a:xfrm>
          <a:prstGeom prst="rect">
            <a:avLst/>
          </a:prstGeom>
          <a:ln w="28575">
            <a:noFill/>
          </a:ln>
        </p:spPr>
      </p:pic>
      <p:sp>
        <p:nvSpPr>
          <p:cNvPr id="45" name="TextBox 1">
            <a:extLst>
              <a:ext uri="{FF2B5EF4-FFF2-40B4-BE49-F238E27FC236}">
                <a16:creationId xmlns:a16="http://schemas.microsoft.com/office/drawing/2014/main" id="{C6DFC9D7-004F-5A02-C925-74C423CCC4CA}"/>
              </a:ext>
            </a:extLst>
          </p:cNvPr>
          <p:cNvSpPr txBox="1"/>
          <p:nvPr/>
        </p:nvSpPr>
        <p:spPr>
          <a:xfrm>
            <a:off x="1246696" y="23395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n=0</a:t>
            </a: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C6DFC9D7-004F-5A02-C925-74C423CCC4CA}"/>
              </a:ext>
            </a:extLst>
          </p:cNvPr>
          <p:cNvSpPr txBox="1"/>
          <p:nvPr/>
        </p:nvSpPr>
        <p:spPr>
          <a:xfrm>
            <a:off x="1246695" y="345503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n=1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F7B8C92-68C4-760B-B90E-93E6A240AC10}"/>
              </a:ext>
            </a:extLst>
          </p:cNvPr>
          <p:cNvSpPr txBox="1"/>
          <p:nvPr/>
        </p:nvSpPr>
        <p:spPr>
          <a:xfrm>
            <a:off x="1246694" y="45182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n=0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29D9692E-66C8-CC60-1699-9D9A3BF99AA2}"/>
              </a:ext>
            </a:extLst>
          </p:cNvPr>
          <p:cNvSpPr txBox="1"/>
          <p:nvPr/>
        </p:nvSpPr>
        <p:spPr>
          <a:xfrm>
            <a:off x="1246693" y="558146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n=1</a:t>
            </a:r>
          </a:p>
        </p:txBody>
      </p:sp>
    </p:spTree>
    <p:extLst>
      <p:ext uri="{BB962C8B-B14F-4D97-AF65-F5344CB8AC3E}">
        <p14:creationId xmlns:p14="http://schemas.microsoft.com/office/powerpoint/2010/main" val="29913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0"/>
    </mc:Choice>
    <mc:Fallback xmlns="">
      <p:transition spd="slow" advTm="3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02662" y="188640"/>
            <a:ext cx="8712968" cy="720080"/>
            <a:chOff x="202662" y="188640"/>
            <a:chExt cx="8712968" cy="720080"/>
          </a:xfrm>
        </p:grpSpPr>
        <p:sp>
          <p:nvSpPr>
            <p:cNvPr id="8" name="标题 1"/>
            <p:cNvSpPr txBox="1">
              <a:spLocks/>
            </p:cNvSpPr>
            <p:nvPr/>
          </p:nvSpPr>
          <p:spPr bwMode="auto">
            <a:xfrm>
              <a:off x="202662" y="188640"/>
              <a:ext cx="8712968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</a:rPr>
                <a:t>Entanglement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in</a:t>
              </a:r>
              <a:r>
                <a:rPr lang="en-US" altLang="zh-CN" sz="2800" b="1" i="1" kern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lang="en-US" altLang="zh-CN" sz="2800" b="1" i="1" kern="1200" baseline="300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135</a:t>
              </a:r>
              <a:r>
                <a:rPr lang="en-US" altLang="zh-CN" sz="2800" b="1" i="1" kern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Pr:</a:t>
              </a:r>
              <a:r>
                <a:rPr lang="zh-CN" altLang="en-US" sz="2800" b="1" i="1" kern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lang="en-US" altLang="zh-CN" sz="2800" b="1" i="1" kern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entropy</a:t>
              </a:r>
              <a:r>
                <a:rPr lang="zh-CN" altLang="en-US" sz="2800" b="1" i="1" kern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lang="en-US" altLang="zh-CN" sz="2800" b="1" i="1" kern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and</a:t>
              </a:r>
              <a:r>
                <a:rPr lang="zh-CN" altLang="en-US" sz="2800" b="1" i="1" kern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lang="en-US" altLang="zh-CN" sz="2800" b="1" i="1" kern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+mn-cs"/>
                </a:rPr>
                <a:t>purity</a:t>
              </a:r>
              <a:endParaRPr lang="zh-CN" altLang="zh-CN" sz="4000" dirty="0">
                <a:effectLst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447874" y="56519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b="1" dirty="0">
                <a:latin typeface="Palatino Linotype" panose="02040502050505030304" pitchFamily="18" charset="0"/>
              </a:rPr>
              <a:t>one main state with large eigenvalue</a:t>
            </a:r>
          </a:p>
        </p:txBody>
      </p:sp>
      <p:sp>
        <p:nvSpPr>
          <p:cNvPr id="30" name="矩形 29"/>
          <p:cNvSpPr/>
          <p:nvPr/>
        </p:nvSpPr>
        <p:spPr>
          <a:xfrm>
            <a:off x="5033254" y="1085887"/>
            <a:ext cx="3392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QB, </a:t>
            </a:r>
            <a:r>
              <a:rPr lang="en-US" altLang="zh-CN" sz="1400" b="1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Frauendorf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, PRC</a:t>
            </a:r>
            <a:r>
              <a:rPr lang="zh-CN" altLang="en-US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110,</a:t>
            </a:r>
            <a:r>
              <a:rPr lang="zh-CN" altLang="en-US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064322</a:t>
            </a:r>
            <a:r>
              <a:rPr lang="zh-CN" altLang="en-US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(2024)</a:t>
            </a:r>
            <a:endParaRPr lang="en-US" sz="1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" y="1445716"/>
            <a:ext cx="3392973" cy="420624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547664" y="896842"/>
            <a:ext cx="1999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sz="2800" b="1" baseline="30000" dirty="0">
                <a:solidFill>
                  <a:srgbClr val="FF0000"/>
                </a:solidFill>
                <a:latin typeface="Palatino Linotype" panose="02040502050505030304" pitchFamily="18" charset="0"/>
              </a:rPr>
              <a:t>135</a:t>
            </a:r>
            <a:r>
              <a:rPr lang="en-US" altLang="zh-CN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Pr: 1qp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6632BB7-0682-2132-76F5-F3CD3AB07DCB}"/>
              </a:ext>
            </a:extLst>
          </p:cNvPr>
          <p:cNvSpPr txBox="1"/>
          <p:nvPr/>
        </p:nvSpPr>
        <p:spPr>
          <a:xfrm>
            <a:off x="2207566" y="6187684"/>
            <a:ext cx="476925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Particle and </a:t>
            </a:r>
            <a:r>
              <a:rPr lang="en-US" altLang="zh-CN" sz="2000" dirty="0">
                <a:solidFill>
                  <a:srgbClr val="FF0000"/>
                </a:solidFill>
              </a:rPr>
              <a:t>Rotor</a:t>
            </a:r>
            <a:r>
              <a:rPr lang="en-US" sz="2000" dirty="0">
                <a:solidFill>
                  <a:srgbClr val="FF0000"/>
                </a:solidFill>
              </a:rPr>
              <a:t> states are entangled! 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35923" y="1052735"/>
            <a:ext cx="8312541" cy="5134945"/>
          </a:xfrm>
          <a:prstGeom prst="roundRect">
            <a:avLst>
              <a:gd name="adj" fmla="val 31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8B1CFC-CF00-0EA3-2F82-ADA429E8B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37" y="1532736"/>
            <a:ext cx="3329067" cy="38404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A191286-8F5F-67E3-3395-F940ECD1EC95}"/>
              </a:ext>
            </a:extLst>
          </p:cNvPr>
          <p:cNvSpPr/>
          <p:nvPr/>
        </p:nvSpPr>
        <p:spPr>
          <a:xfrm>
            <a:off x="5165092" y="5488255"/>
            <a:ext cx="339297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sz="1600" b="1" dirty="0">
                <a:latin typeface="Palatino Linotype" panose="02040502050505030304" pitchFamily="18" charset="0"/>
              </a:rPr>
              <a:t>TW collapses: entropy </a:t>
            </a:r>
            <a:r>
              <a:rPr lang="en-US" altLang="zh-CN" sz="1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increases</a:t>
            </a:r>
            <a:r>
              <a:rPr lang="en-US" altLang="zh-CN" sz="1600" b="1" dirty="0">
                <a:latin typeface="Palatino Linotype" panose="02040502050505030304" pitchFamily="18" charset="0"/>
              </a:rPr>
              <a:t> 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sz="1600" b="1" dirty="0">
                <a:latin typeface="Palatino Linotype" panose="02040502050505030304" pitchFamily="18" charset="0"/>
              </a:rPr>
              <a:t>LW established: entropy </a:t>
            </a:r>
            <a:r>
              <a:rPr lang="en-US" altLang="zh-CN" sz="1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decreases</a:t>
            </a:r>
          </a:p>
        </p:txBody>
      </p:sp>
    </p:spTree>
    <p:extLst>
      <p:ext uri="{BB962C8B-B14F-4D97-AF65-F5344CB8AC3E}">
        <p14:creationId xmlns:p14="http://schemas.microsoft.com/office/powerpoint/2010/main" val="37256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23528" y="1123976"/>
            <a:ext cx="4030673" cy="5535104"/>
            <a:chOff x="4932040" y="1282471"/>
            <a:chExt cx="4030673" cy="553510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282471"/>
              <a:ext cx="4030673" cy="512064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5556962" y="1938615"/>
              <a:ext cx="3335518" cy="4878960"/>
              <a:chOff x="5556962" y="1938615"/>
              <a:chExt cx="3335518" cy="487896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5622900" y="1938615"/>
                <a:ext cx="2909862" cy="246063"/>
                <a:chOff x="5478884" y="1960399"/>
                <a:chExt cx="2909862" cy="246063"/>
              </a:xfrm>
            </p:grpSpPr>
            <p:graphicFrame>
              <p:nvGraphicFramePr>
                <p:cNvPr id="16" name="对象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6090228"/>
                    </p:ext>
                  </p:extLst>
                </p:nvPr>
              </p:nvGraphicFramePr>
              <p:xfrm>
                <a:off x="5478884" y="1960399"/>
                <a:ext cx="749300" cy="2460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4" imgW="749520" imgH="246600" progId="Equation.Ribbit">
                        <p:embed/>
                      </p:oleObj>
                    </mc:Choice>
                    <mc:Fallback>
                      <p:oleObj name="Formula" r:id="rId4" imgW="749520" imgH="246600" progId="Equation.Ribbit">
                        <p:embed/>
                        <p:pic>
                          <p:nvPicPr>
                            <p:cNvPr id="42" name="对象 41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78884" y="1960399"/>
                              <a:ext cx="749300" cy="246062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对象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1057379"/>
                    </p:ext>
                  </p:extLst>
                </p:nvPr>
              </p:nvGraphicFramePr>
              <p:xfrm>
                <a:off x="7639446" y="1960399"/>
                <a:ext cx="749300" cy="2460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4" imgW="749520" imgH="246600" progId="Equation.Ribbit">
                        <p:embed/>
                      </p:oleObj>
                    </mc:Choice>
                    <mc:Fallback>
                      <p:oleObj name="Formula" r:id="rId4" imgW="749520" imgH="246600" progId="Equation.Ribbit">
                        <p:embed/>
                        <p:pic>
                          <p:nvPicPr>
                            <p:cNvPr id="16" name="对象 15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639446" y="1960399"/>
                              <a:ext cx="749300" cy="246062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对象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62292348"/>
                    </p:ext>
                  </p:extLst>
                </p:nvPr>
              </p:nvGraphicFramePr>
              <p:xfrm>
                <a:off x="6535191" y="1960399"/>
                <a:ext cx="744538" cy="2460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6" imgW="744480" imgH="246600" progId="Equation.Ribbit">
                        <p:embed/>
                      </p:oleObj>
                    </mc:Choice>
                    <mc:Fallback>
                      <p:oleObj name="Formula" r:id="rId6" imgW="744480" imgH="246600" progId="Equation.Ribbit">
                        <p:embed/>
                        <p:pic>
                          <p:nvPicPr>
                            <p:cNvPr id="17" name="对象 16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535191" y="1960399"/>
                              <a:ext cx="744538" cy="24606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9" name="矩形 18"/>
              <p:cNvSpPr/>
              <p:nvPr/>
            </p:nvSpPr>
            <p:spPr>
              <a:xfrm>
                <a:off x="5556962" y="6448243"/>
                <a:ext cx="33355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r>
                  <a:rPr lang="en-US" altLang="zh-CN" b="1" dirty="0">
                    <a:latin typeface="Palatino Linotype" panose="02040502050505030304" pitchFamily="18" charset="0"/>
                  </a:rPr>
                  <a:t>Orientation angle of J and j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02662" y="188640"/>
            <a:ext cx="8712968" cy="720080"/>
            <a:chOff x="202662" y="188640"/>
            <a:chExt cx="8712968" cy="720080"/>
          </a:xfrm>
        </p:grpSpPr>
        <p:sp>
          <p:nvSpPr>
            <p:cNvPr id="8" name="标题 1"/>
            <p:cNvSpPr txBox="1">
              <a:spLocks/>
            </p:cNvSpPr>
            <p:nvPr/>
          </p:nvSpPr>
          <p:spPr bwMode="auto">
            <a:xfrm>
              <a:off x="202662" y="188640"/>
              <a:ext cx="8712968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</a:rPr>
                <a:t>Entanglement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between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Particle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and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Rotor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1E2E5611-FBA4-1D20-227B-9C274369362E}"/>
              </a:ext>
            </a:extLst>
          </p:cNvPr>
          <p:cNvSpPr/>
          <p:nvPr/>
        </p:nvSpPr>
        <p:spPr>
          <a:xfrm>
            <a:off x="4788024" y="3155020"/>
            <a:ext cx="388843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sz="1600" b="1" dirty="0">
                <a:latin typeface="Palatino Linotype" panose="02040502050505030304" pitchFamily="18" charset="0"/>
              </a:rPr>
              <a:t>TW collapse: </a:t>
            </a:r>
            <a:r>
              <a:rPr lang="en-US" altLang="zh-CN" sz="1600" b="1" dirty="0">
                <a:latin typeface="Symbol" pitchFamily="2" charset="2"/>
              </a:rPr>
              <a:t>f</a:t>
            </a:r>
            <a:r>
              <a:rPr lang="en-US" altLang="zh-CN" sz="1600" b="1" baseline="-25000" dirty="0">
                <a:latin typeface="Palatino Linotype" panose="02040502050505030304" pitchFamily="18" charset="0"/>
              </a:rPr>
              <a:t>j</a:t>
            </a:r>
            <a:r>
              <a:rPr lang="en-US" altLang="zh-CN" sz="1600" b="1" dirty="0">
                <a:latin typeface="Palatino Linotype" panose="02040502050505030304" pitchFamily="18" charset="0"/>
              </a:rPr>
              <a:t>&lt;</a:t>
            </a:r>
            <a:r>
              <a:rPr lang="en-US" altLang="zh-CN" sz="1600" b="1" dirty="0" err="1">
                <a:latin typeface="Symbol" pitchFamily="2" charset="2"/>
              </a:rPr>
              <a:t>f</a:t>
            </a:r>
            <a:r>
              <a:rPr lang="en-US" altLang="zh-CN" sz="1600" b="1" baseline="-25000" dirty="0" err="1">
                <a:latin typeface="Palatino Linotype" panose="02040502050505030304" pitchFamily="18" charset="0"/>
              </a:rPr>
              <a:t>J</a:t>
            </a:r>
            <a:r>
              <a:rPr lang="en-US" altLang="zh-CN" sz="1600" b="1" dirty="0">
                <a:latin typeface="Palatino Linotype" panose="02040502050505030304" pitchFamily="18" charset="0"/>
              </a:rPr>
              <a:t>,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entropy </a:t>
            </a:r>
            <a:r>
              <a:rPr lang="en-US" altLang="zh-CN" sz="1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increases</a:t>
            </a:r>
            <a:r>
              <a:rPr lang="en-US" altLang="zh-CN" sz="1600" b="1" dirty="0">
                <a:latin typeface="Palatino Linotype" panose="02040502050505030304" pitchFamily="18" charset="0"/>
              </a:rPr>
              <a:t> 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sz="1600" b="1" dirty="0">
                <a:latin typeface="Palatino Linotype" panose="02040502050505030304" pitchFamily="18" charset="0"/>
              </a:rPr>
              <a:t>LW establish: </a:t>
            </a:r>
            <a:r>
              <a:rPr lang="en-US" altLang="zh-CN" sz="1600" b="1" dirty="0" err="1">
                <a:latin typeface="Symbol" pitchFamily="2" charset="2"/>
              </a:rPr>
              <a:t>f</a:t>
            </a:r>
            <a:r>
              <a:rPr lang="en-US" altLang="zh-CN" sz="1600" b="1" baseline="-25000" dirty="0" err="1">
                <a:latin typeface="Palatino Linotype" panose="02040502050505030304" pitchFamily="18" charset="0"/>
              </a:rPr>
              <a:t>j</a:t>
            </a:r>
            <a:r>
              <a:rPr lang="en-US" altLang="zh-CN" sz="1600" b="1" dirty="0" err="1">
                <a:latin typeface="Palatino Linotype" panose="02040502050505030304" pitchFamily="18" charset="0"/>
              </a:rPr>
              <a:t>~</a:t>
            </a:r>
            <a:r>
              <a:rPr lang="en-US" altLang="zh-CN" sz="1600" b="1" dirty="0" err="1">
                <a:latin typeface="Symbol" pitchFamily="2" charset="2"/>
              </a:rPr>
              <a:t>f</a:t>
            </a:r>
            <a:r>
              <a:rPr lang="en-US" altLang="zh-CN" sz="1600" b="1" baseline="-25000" dirty="0" err="1">
                <a:latin typeface="Palatino Linotype" panose="02040502050505030304" pitchFamily="18" charset="0"/>
              </a:rPr>
              <a:t>J</a:t>
            </a:r>
            <a:r>
              <a:rPr lang="en-US" altLang="zh-CN" sz="1600" b="1" dirty="0">
                <a:latin typeface="Palatino Linotype" panose="02040502050505030304" pitchFamily="18" charset="0"/>
              </a:rPr>
              <a:t>,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entropy </a:t>
            </a:r>
            <a:r>
              <a:rPr lang="en-US" altLang="zh-CN" sz="1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decreases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5F645CA-F71A-AFC2-E0C3-8CE9D0DF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/>
          <a:stretch/>
        </p:blipFill>
        <p:spPr>
          <a:xfrm>
            <a:off x="5045061" y="1239143"/>
            <a:ext cx="3298737" cy="1371600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id="{D6FF5F45-DA9E-4B5B-EBCE-AE7AA7D3FB0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964"/>
          <a:stretch/>
        </p:blipFill>
        <p:spPr>
          <a:xfrm>
            <a:off x="4861803" y="4159344"/>
            <a:ext cx="1639253" cy="1645920"/>
          </a:xfrm>
          <a:prstGeom prst="rect">
            <a:avLst/>
          </a:prstGeom>
        </p:spPr>
      </p:pic>
      <p:pic>
        <p:nvPicPr>
          <p:cNvPr id="22" name="图片 29">
            <a:extLst>
              <a:ext uri="{FF2B5EF4-FFF2-40B4-BE49-F238E27FC236}">
                <a16:creationId xmlns:a16="http://schemas.microsoft.com/office/drawing/2014/main" id="{0FAC5899-6A4C-41D3-EB7B-1A1E225911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1440"/>
          <a:stretch/>
        </p:blipFill>
        <p:spPr>
          <a:xfrm>
            <a:off x="7051209" y="4159344"/>
            <a:ext cx="165714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369C5-991E-65E6-6CCC-B9BD4E9F0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663E935-EA18-4C9B-7669-CDE61FC9292A}"/>
              </a:ext>
            </a:extLst>
          </p:cNvPr>
          <p:cNvGrpSpPr/>
          <p:nvPr/>
        </p:nvGrpSpPr>
        <p:grpSpPr>
          <a:xfrm>
            <a:off x="202662" y="188640"/>
            <a:ext cx="8712968" cy="720080"/>
            <a:chOff x="202662" y="188640"/>
            <a:chExt cx="8712968" cy="720080"/>
          </a:xfrm>
        </p:grpSpPr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F8954C9F-E50F-07F0-EE6B-27F11C25E721}"/>
                </a:ext>
              </a:extLst>
            </p:cNvPr>
            <p:cNvSpPr txBox="1"/>
            <p:nvPr/>
          </p:nvSpPr>
          <p:spPr bwMode="auto">
            <a:xfrm>
              <a:off x="202662" y="188640"/>
              <a:ext cx="8712968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</a:rPr>
                <a:t>Entanglement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in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the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chiral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rotation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BC82767-A842-9DF5-7251-1562C79CA39E}"/>
                </a:ext>
              </a:extLst>
            </p:cNvPr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ACAD44A-414C-68BF-69B0-6203D4C99E94}"/>
              </a:ext>
            </a:extLst>
          </p:cNvPr>
          <p:cNvSpPr/>
          <p:nvPr/>
        </p:nvSpPr>
        <p:spPr>
          <a:xfrm>
            <a:off x="5593080" y="1075273"/>
            <a:ext cx="355092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  <a:sym typeface="+mn-ea"/>
              </a:rPr>
              <a:t>Q.B. Chen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,</a:t>
            </a:r>
            <a:r>
              <a:rPr lang="zh-CN" altLang="en-US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400" b="1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Frauendorf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, submitted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EA41C9-9F47-30ED-DFE7-A4F039F20FF2}"/>
              </a:ext>
            </a:extLst>
          </p:cNvPr>
          <p:cNvSpPr txBox="1"/>
          <p:nvPr/>
        </p:nvSpPr>
        <p:spPr>
          <a:xfrm>
            <a:off x="107504" y="6236970"/>
            <a:ext cx="89524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E</a:t>
            </a:r>
            <a:r>
              <a:rPr lang="en-US" sz="1800" b="1" dirty="0">
                <a:solidFill>
                  <a:srgbClr val="FF0000"/>
                </a:solidFill>
              </a:rPr>
              <a:t>ntanglement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depends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on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the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triaxial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deformation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26CAFA-614C-E8C0-20B0-013846DB0DFC}"/>
              </a:ext>
            </a:extLst>
          </p:cNvPr>
          <p:cNvSpPr txBox="1"/>
          <p:nvPr/>
        </p:nvSpPr>
        <p:spPr>
          <a:xfrm>
            <a:off x="202662" y="1044476"/>
            <a:ext cx="228110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Chiral</a:t>
            </a:r>
            <a:r>
              <a:rPr lang="zh-CN" altLang="en-US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rotation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8F8E098-8C27-36B5-9312-173AC37CA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19" y="1381978"/>
            <a:ext cx="4114800" cy="48549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CE642F-52B3-0563-5866-92B6EDA1B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" y="2924944"/>
            <a:ext cx="3566160" cy="32636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D38B20C-6196-B287-4A50-11D4AA8D0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0" y="1521896"/>
            <a:ext cx="3200400" cy="118702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601456B-DA98-A9C7-CB9E-5EAEFEE5E4ED}"/>
              </a:ext>
            </a:extLst>
          </p:cNvPr>
          <p:cNvSpPr/>
          <p:nvPr/>
        </p:nvSpPr>
        <p:spPr>
          <a:xfrm>
            <a:off x="1907704" y="2530586"/>
            <a:ext cx="1939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NPA</a:t>
            </a:r>
            <a:r>
              <a:rPr lang="zh-CN" altLang="en-US" sz="12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2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617,</a:t>
            </a:r>
            <a:r>
              <a:rPr lang="zh-CN" altLang="en-US" sz="12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2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131</a:t>
            </a:r>
            <a:r>
              <a:rPr lang="zh-CN" altLang="en-US" sz="12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2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(1997)</a:t>
            </a:r>
          </a:p>
        </p:txBody>
      </p:sp>
    </p:spTree>
    <p:extLst>
      <p:ext uri="{BB962C8B-B14F-4D97-AF65-F5344CB8AC3E}">
        <p14:creationId xmlns:p14="http://schemas.microsoft.com/office/powerpoint/2010/main" val="100709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D8426-1EDC-FBB9-0B23-EFB7AC5C3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B5365093-6A27-4CBC-CBCE-7EEE4448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76" y="4149080"/>
            <a:ext cx="1580756" cy="146304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32E1E08-EB10-42D6-0991-A50BB7B54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52225"/>
            <a:ext cx="1580756" cy="146304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8BF7917-D797-2E09-F6BD-443D8DE88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92" y="4149080"/>
            <a:ext cx="1580756" cy="146304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7FDAC70-AE51-F6EC-1C5E-FD9DDCD017D6}"/>
              </a:ext>
            </a:extLst>
          </p:cNvPr>
          <p:cNvGrpSpPr/>
          <p:nvPr/>
        </p:nvGrpSpPr>
        <p:grpSpPr>
          <a:xfrm>
            <a:off x="202662" y="188640"/>
            <a:ext cx="8712968" cy="720080"/>
            <a:chOff x="202662" y="188640"/>
            <a:chExt cx="8712968" cy="720080"/>
          </a:xfrm>
        </p:grpSpPr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68F5C564-F74C-C290-49C0-34F87E050969}"/>
                </a:ext>
              </a:extLst>
            </p:cNvPr>
            <p:cNvSpPr txBox="1"/>
            <p:nvPr/>
          </p:nvSpPr>
          <p:spPr bwMode="auto">
            <a:xfrm>
              <a:off x="202662" y="188640"/>
              <a:ext cx="8712968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</a:rPr>
                <a:t>Entanglement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in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the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chiral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rotation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84E45CA-7568-FE38-DDE3-BD5937AF5B1A}"/>
                </a:ext>
              </a:extLst>
            </p:cNvPr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B38A0D8-4C14-B181-FA85-310C21E11205}"/>
              </a:ext>
            </a:extLst>
          </p:cNvPr>
          <p:cNvSpPr/>
          <p:nvPr/>
        </p:nvSpPr>
        <p:spPr>
          <a:xfrm>
            <a:off x="5593080" y="1075273"/>
            <a:ext cx="355092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  <a:sym typeface="+mn-ea"/>
              </a:rPr>
              <a:t>Q.B. Chen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,</a:t>
            </a:r>
            <a:r>
              <a:rPr lang="zh-CN" altLang="en-US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400" b="1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Frauendorf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, submitted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85A736-A26E-A729-6D0E-161BD21807A4}"/>
              </a:ext>
            </a:extLst>
          </p:cNvPr>
          <p:cNvSpPr txBox="1"/>
          <p:nvPr/>
        </p:nvSpPr>
        <p:spPr>
          <a:xfrm>
            <a:off x="526777" y="6021288"/>
            <a:ext cx="83529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E</a:t>
            </a:r>
            <a:r>
              <a:rPr lang="en-US" sz="1800" b="1" dirty="0">
                <a:solidFill>
                  <a:srgbClr val="FF0000"/>
                </a:solidFill>
              </a:rPr>
              <a:t>ntanglement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crossing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can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be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treated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as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fingerprint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of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chiral</a:t>
            </a:r>
            <a:r>
              <a:rPr lang="zh-CN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rotation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41CFA4-3A16-8832-C210-94438BB071A2}"/>
              </a:ext>
            </a:extLst>
          </p:cNvPr>
          <p:cNvSpPr txBox="1"/>
          <p:nvPr/>
        </p:nvSpPr>
        <p:spPr>
          <a:xfrm>
            <a:off x="202662" y="1044476"/>
            <a:ext cx="4513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Evolution</a:t>
            </a:r>
            <a:r>
              <a:rPr lang="zh-CN" altLang="en-US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of</a:t>
            </a:r>
            <a:r>
              <a:rPr lang="zh-CN" altLang="en-US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chiral</a:t>
            </a:r>
            <a:r>
              <a:rPr lang="zh-CN" altLang="en-US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modes</a:t>
            </a:r>
            <a:endParaRPr lang="en-US" altLang="zh-CN" sz="1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F4D0A7-5550-8896-83E5-FA6AB478F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0" y="1916832"/>
            <a:ext cx="8503920" cy="1777921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3E7C159D-E1AB-315D-308E-C33AF1C0A647}"/>
              </a:ext>
            </a:extLst>
          </p:cNvPr>
          <p:cNvSpPr/>
          <p:nvPr/>
        </p:nvSpPr>
        <p:spPr>
          <a:xfrm>
            <a:off x="1907704" y="1916832"/>
            <a:ext cx="2304256" cy="1777921"/>
          </a:xfrm>
          <a:prstGeom prst="roundRect">
            <a:avLst>
              <a:gd name="adj" fmla="val 7687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7F5FBB9-08EA-37A4-1034-88D90CE4D082}"/>
              </a:ext>
            </a:extLst>
          </p:cNvPr>
          <p:cNvSpPr/>
          <p:nvPr/>
        </p:nvSpPr>
        <p:spPr>
          <a:xfrm>
            <a:off x="1485778" y="4149080"/>
            <a:ext cx="1656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sz="1600" b="1" dirty="0">
                <a:solidFill>
                  <a:srgbClr val="0000FF"/>
                </a:solidFill>
                <a:latin typeface="+mj-lt"/>
              </a:rPr>
              <a:t>chiral</a:t>
            </a:r>
            <a:r>
              <a:rPr lang="zh-CN" altLang="en-US" sz="1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+mj-lt"/>
              </a:rPr>
              <a:t>vibration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0BE5A8F-4065-2EB1-EEBB-9D12F9CF6C75}"/>
              </a:ext>
            </a:extLst>
          </p:cNvPr>
          <p:cNvSpPr/>
          <p:nvPr/>
        </p:nvSpPr>
        <p:spPr>
          <a:xfrm>
            <a:off x="3934283" y="4149080"/>
            <a:ext cx="1656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CN" sz="1600" b="1" dirty="0">
                <a:solidFill>
                  <a:srgbClr val="0000FF"/>
                </a:solidFill>
                <a:latin typeface="+mj-lt"/>
              </a:rPr>
              <a:t>chiral</a:t>
            </a:r>
            <a:r>
              <a:rPr lang="zh-CN" altLang="en-US" sz="1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+mj-lt"/>
              </a:rPr>
              <a:t>rotation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5A0DA7-651D-2B5C-BE0A-1B7ECCBED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4" y="4005064"/>
            <a:ext cx="8503920" cy="17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02662" y="188640"/>
            <a:ext cx="8712968" cy="720080"/>
            <a:chOff x="202662" y="188640"/>
            <a:chExt cx="8712968" cy="720080"/>
          </a:xfrm>
        </p:grpSpPr>
        <p:sp>
          <p:nvSpPr>
            <p:cNvPr id="8" name="标题 1"/>
            <p:cNvSpPr txBox="1"/>
            <p:nvPr/>
          </p:nvSpPr>
          <p:spPr bwMode="auto">
            <a:xfrm>
              <a:off x="202662" y="188640"/>
              <a:ext cx="8712968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</a:rPr>
                <a:t>Entanglement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in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the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low-lying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states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5352180" y="1043400"/>
            <a:ext cx="355092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Y. M. </a:t>
            </a:r>
            <a:r>
              <a:rPr lang="en-US" altLang="zh-CN" sz="1400" b="1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Wang and </a:t>
            </a:r>
            <a:r>
              <a:rPr lang="en-US" altLang="zh-CN" sz="1400" b="1" i="1" dirty="0" err="1">
                <a:solidFill>
                  <a:srgbClr val="00B050"/>
                </a:solidFill>
                <a:latin typeface="Palatino Linotype" panose="02040502050505030304" pitchFamily="18" charset="0"/>
                <a:sym typeface="+mn-ea"/>
              </a:rPr>
              <a:t>Q.B. Chen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, submitted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39" y="2848312"/>
            <a:ext cx="2427990" cy="3749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155" y="2924944"/>
            <a:ext cx="3736301" cy="3657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1560" y="3299575"/>
            <a:ext cx="1346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Triaxial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1559" y="4391195"/>
            <a:ext cx="1494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Axial </a:t>
            </a:r>
            <a:r>
              <a:rPr lang="en-US" altLang="zh-CN" sz="1800" b="1" dirty="0" err="1">
                <a:solidFill>
                  <a:srgbClr val="0000FF"/>
                </a:solidFill>
                <a:latin typeface="Symbol" pitchFamily="2" charset="2"/>
              </a:rPr>
              <a:t>γ</a:t>
            </a:r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-soft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1559" y="5764614"/>
            <a:ext cx="157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Axial</a:t>
            </a:r>
            <a:r>
              <a:rPr lang="zh-CN" altLang="en-US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800" b="1" dirty="0" err="1">
                <a:solidFill>
                  <a:srgbClr val="0000FF"/>
                </a:solidFill>
                <a:latin typeface="Symbol" pitchFamily="2" charset="2"/>
              </a:rPr>
              <a:t>γ</a:t>
            </a:r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-rigid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00883" y="1814359"/>
            <a:ext cx="468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FF0000"/>
                </a:solidFill>
              </a:rPr>
              <a:t>E</a:t>
            </a:r>
            <a:r>
              <a:rPr lang="en-US" sz="1800" b="1" dirty="0">
                <a:solidFill>
                  <a:srgbClr val="FF0000"/>
                </a:solidFill>
              </a:rPr>
              <a:t>ntanglement entropy exhibits diverse trends across different deformed nuclei.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BA1CC7-D19D-BBCE-4A9C-2C2F7451D6CE}"/>
              </a:ext>
            </a:extLst>
          </p:cNvPr>
          <p:cNvSpPr txBox="1"/>
          <p:nvPr/>
        </p:nvSpPr>
        <p:spPr>
          <a:xfrm>
            <a:off x="202662" y="1044476"/>
            <a:ext cx="5080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Rotation-vibration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DB93747-4E7A-7FF0-311F-47FE518B8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/>
        </p:blipFill>
        <p:spPr>
          <a:xfrm>
            <a:off x="793140" y="1520200"/>
            <a:ext cx="2914764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02662" y="188640"/>
            <a:ext cx="8712968" cy="720080"/>
            <a:chOff x="202662" y="188640"/>
            <a:chExt cx="8712968" cy="720080"/>
          </a:xfrm>
        </p:grpSpPr>
        <p:sp>
          <p:nvSpPr>
            <p:cNvPr id="8" name="标题 1"/>
            <p:cNvSpPr txBox="1"/>
            <p:nvPr/>
          </p:nvSpPr>
          <p:spPr bwMode="auto">
            <a:xfrm>
              <a:off x="202662" y="188640"/>
              <a:ext cx="8712968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" altLang="zh-CN" sz="2800" b="1" i="1" dirty="0">
                  <a:latin typeface="Palatino Linotype" panose="02040502050505030304" pitchFamily="18" charset="0"/>
                </a:rPr>
                <a:t>Entanglement in the low-lying states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746468"/>
            <a:ext cx="8267700" cy="4274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2662" y="1157614"/>
            <a:ext cx="5080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K-distributions</a:t>
            </a:r>
          </a:p>
        </p:txBody>
      </p:sp>
      <p:sp>
        <p:nvSpPr>
          <p:cNvPr id="18" name="矩形 17"/>
          <p:cNvSpPr/>
          <p:nvPr/>
        </p:nvSpPr>
        <p:spPr>
          <a:xfrm>
            <a:off x="5435600" y="1268730"/>
            <a:ext cx="338137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Y. M. </a:t>
            </a:r>
            <a:r>
              <a:rPr lang="en-US" altLang="zh-CN" sz="1400" b="1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Wang and </a:t>
            </a:r>
            <a:r>
              <a:rPr lang="en-US" altLang="zh-CN" sz="1400" b="1" i="1" dirty="0" err="1">
                <a:solidFill>
                  <a:srgbClr val="00B050"/>
                </a:solidFill>
                <a:latin typeface="Palatino Linotype" panose="02040502050505030304" pitchFamily="18" charset="0"/>
                <a:sym typeface="+mn-ea"/>
              </a:rPr>
              <a:t>Q.B. Chen</a:t>
            </a:r>
            <a:r>
              <a:rPr lang="en-US" altLang="zh-CN" sz="1400" b="1" i="1" dirty="0">
                <a:solidFill>
                  <a:srgbClr val="00B050"/>
                </a:solidFill>
                <a:latin typeface="Palatino Linotype" panose="02040502050505030304" pitchFamily="18" charset="0"/>
              </a:rPr>
              <a:t>, submitted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181F7A8F-05BC-0681-FB2B-DF29BDDCA6DF}"/>
              </a:ext>
            </a:extLst>
          </p:cNvPr>
          <p:cNvSpPr/>
          <p:nvPr/>
        </p:nvSpPr>
        <p:spPr>
          <a:xfrm>
            <a:off x="532078" y="1746468"/>
            <a:ext cx="2743778" cy="2141628"/>
          </a:xfrm>
          <a:prstGeom prst="roundRect">
            <a:avLst>
              <a:gd name="adj" fmla="val 7179"/>
            </a:avLst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EADD7AC9-4065-AA44-74A3-39A8A06DEA49}"/>
              </a:ext>
            </a:extLst>
          </p:cNvPr>
          <p:cNvSpPr/>
          <p:nvPr/>
        </p:nvSpPr>
        <p:spPr>
          <a:xfrm>
            <a:off x="5962072" y="3861048"/>
            <a:ext cx="2743778" cy="2137410"/>
          </a:xfrm>
          <a:prstGeom prst="roundRect">
            <a:avLst>
              <a:gd name="adj" fmla="val 7179"/>
            </a:avLst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35DA7A-9FD8-58D3-582D-A2C0CA34CC2F}"/>
              </a:ext>
            </a:extLst>
          </p:cNvPr>
          <p:cNvSpPr txBox="1"/>
          <p:nvPr/>
        </p:nvSpPr>
        <p:spPr>
          <a:xfrm>
            <a:off x="1691680" y="6165304"/>
            <a:ext cx="626469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The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m-axis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(triaxial)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l-axis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(axial)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is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pure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state.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Summary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467544" y="1285357"/>
            <a:ext cx="813690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en-US" altLang="zh-CN" sz="1600" b="1" dirty="0">
                <a:latin typeface="Palatino Linotype" panose="02040502050505030304" pitchFamily="18" charset="0"/>
              </a:rPr>
              <a:t>Entanglements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are studied for the wobbling motion in </a:t>
            </a:r>
            <a:r>
              <a:rPr lang="en-US" altLang="zh-CN" sz="1600" b="1" baseline="30000" dirty="0">
                <a:latin typeface="Palatino Linotype" panose="02040502050505030304" pitchFamily="18" charset="0"/>
              </a:rPr>
              <a:t>135</a:t>
            </a:r>
            <a:r>
              <a:rPr lang="en-US" altLang="zh-CN" sz="1600" b="1" dirty="0">
                <a:latin typeface="Palatino Linotype" panose="02040502050505030304" pitchFamily="18" charset="0"/>
              </a:rPr>
              <a:t>Pr and </a:t>
            </a:r>
            <a:r>
              <a:rPr lang="en-US" altLang="zh-CN" sz="1600" b="1" baseline="30000" dirty="0">
                <a:latin typeface="Palatino Linotype" panose="02040502050505030304" pitchFamily="18" charset="0"/>
              </a:rPr>
              <a:t>130</a:t>
            </a:r>
            <a:r>
              <a:rPr lang="en-US" altLang="zh-CN" sz="1600" b="1" dirty="0">
                <a:latin typeface="Palatino Linotype" panose="02040502050505030304" pitchFamily="18" charset="0"/>
              </a:rPr>
              <a:t>Ba in 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one-particle-rotor model,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for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chiral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rotation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in 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two-particle-rotor model,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as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well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as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for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low-lying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energy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spectra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in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five-dimensional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collective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Hamiltonian. </a:t>
            </a:r>
            <a:endParaRPr lang="en-US" altLang="zh-CN" sz="1600" b="1" dirty="0">
              <a:latin typeface="Palatino Linotype" panose="02040502050505030304" pitchFamily="18" charset="0"/>
              <a:ea typeface="+mn-ea"/>
            </a:endParaRPr>
          </a:p>
        </p:txBody>
      </p:sp>
      <p:pic>
        <p:nvPicPr>
          <p:cNvPr id="11" name="Picture 2" descr="E:\T_他人工作\J_Jolos\Chirality\figures\thanky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57" y="5273360"/>
            <a:ext cx="308119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67544" y="2561540"/>
            <a:ext cx="813690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 algn="just">
              <a:buFont typeface="Wingdings" pitchFamily="2" charset="2"/>
              <a:buChar char="Ø"/>
            </a:pPr>
            <a:r>
              <a:rPr lang="en-US" altLang="zh-CN" sz="1600" b="1" dirty="0">
                <a:latin typeface="Palatino Linotype" panose="02040502050505030304" pitchFamily="18" charset="0"/>
              </a:rPr>
              <a:t>When transverse wobbling collapses: entropy increases; when longitudinal wobbling is established, entropy decreases. 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crossing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of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entanglement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can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be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treated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as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signature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of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chiral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rotation.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endParaRPr lang="en-US" altLang="zh-CN" sz="1600" b="1" dirty="0">
              <a:latin typeface="Palatino Linotype" panose="02040502050505030304" pitchFamily="18" charset="0"/>
            </a:endParaRP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shape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determines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rotational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modes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and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entanglement.</a:t>
            </a:r>
            <a:endParaRPr lang="en-US" altLang="zh-CN" sz="1600" b="1" dirty="0">
              <a:latin typeface="Palatino Linotype" panose="02040502050505030304" pitchFamily="18" charset="0"/>
              <a:ea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4D3450-10B4-794A-3887-9F48F0668D21}"/>
              </a:ext>
            </a:extLst>
          </p:cNvPr>
          <p:cNvSpPr txBox="1"/>
          <p:nvPr/>
        </p:nvSpPr>
        <p:spPr>
          <a:xfrm>
            <a:off x="462901" y="4083944"/>
            <a:ext cx="813690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en-US" altLang="zh-CN" sz="1600" b="1" dirty="0">
                <a:latin typeface="Palatino Linotype" panose="02040502050505030304" pitchFamily="18" charset="0"/>
              </a:rPr>
              <a:t>Observables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that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can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reveal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the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entanglement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are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to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be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altLang="zh-CN" sz="1600" b="1" dirty="0">
                <a:latin typeface="Palatino Linotype" panose="02040502050505030304" pitchFamily="18" charset="0"/>
              </a:rPr>
              <a:t>explored.</a:t>
            </a:r>
            <a:r>
              <a:rPr lang="zh-CN" altLang="en-US" sz="1600" b="1" dirty="0">
                <a:latin typeface="Palatino Linotype" panose="02040502050505030304" pitchFamily="18" charset="0"/>
              </a:rPr>
              <a:t>  </a:t>
            </a:r>
            <a:endParaRPr lang="en-US" altLang="zh-CN" sz="1600" b="1" dirty="0">
              <a:latin typeface="Palatino Linotype" panose="0204050205050503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46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31CD-ADEC-4043-9F96-12914269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53D94-4567-ADB0-CCB5-77687EB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Entanglement</a:t>
            </a:r>
            <a:endParaRPr lang="zh-CN" altLang="en-US" sz="28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269C6BE-D7E0-2F13-867B-8EF7193E42B7}"/>
              </a:ext>
            </a:extLst>
          </p:cNvPr>
          <p:cNvSpPr/>
          <p:nvPr/>
        </p:nvSpPr>
        <p:spPr>
          <a:xfrm>
            <a:off x="320351" y="1235895"/>
            <a:ext cx="8545802" cy="1905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" altLang="zh-CN" sz="2000" b="1" dirty="0">
                <a:solidFill>
                  <a:srgbClr val="FF0000"/>
                </a:solidFill>
              </a:rPr>
              <a:t>Entanglement</a:t>
            </a:r>
            <a:r>
              <a:rPr lang="en" altLang="zh-CN" sz="2000" dirty="0"/>
              <a:t> is at the heart of quantum physics and future quantum technologies.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" altLang="zh-CN" sz="2000" dirty="0"/>
              <a:t>When two particles</a:t>
            </a:r>
            <a:r>
              <a:rPr lang="zh-CN" altLang="en-US" sz="2000" dirty="0"/>
              <a:t> </a:t>
            </a:r>
            <a:r>
              <a:rPr lang="en" altLang="zh-CN" sz="2000" dirty="0"/>
              <a:t>become entangled, they remain connected even when separated by vast distances.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000" dirty="0"/>
              <a:t>E</a:t>
            </a:r>
            <a:r>
              <a:rPr lang="en" altLang="zh-CN" sz="2000" dirty="0" err="1"/>
              <a:t>ntangl</a:t>
            </a:r>
            <a:r>
              <a:rPr lang="en-US" altLang="zh-CN" sz="2000" dirty="0"/>
              <a:t>e</a:t>
            </a:r>
            <a:r>
              <a:rPr lang="en" altLang="zh-CN" sz="2000" dirty="0" err="1"/>
              <a:t>ment</a:t>
            </a:r>
            <a:r>
              <a:rPr lang="en" altLang="zh-CN" sz="2000" dirty="0"/>
              <a:t> arise</a:t>
            </a:r>
            <a:r>
              <a:rPr lang="en-US" altLang="zh-CN" sz="2000" dirty="0"/>
              <a:t>s</a:t>
            </a:r>
            <a:r>
              <a:rPr lang="en" altLang="zh-CN" sz="2000" dirty="0"/>
              <a:t> from the connection between particles. </a:t>
            </a:r>
            <a:endParaRPr lang="en-US" altLang="zh-CN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ECC841F-D7D5-6DA7-A9BB-0088E1C4F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4" y="3673711"/>
            <a:ext cx="4371860" cy="24688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6AC1ABF-86A0-C035-6F31-E1CCFC974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73711"/>
            <a:ext cx="3684553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3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2661" y="259879"/>
            <a:ext cx="8722349" cy="648841"/>
            <a:chOff x="202661" y="259879"/>
            <a:chExt cx="8722349" cy="648841"/>
          </a:xfrm>
        </p:grpSpPr>
        <p:sp>
          <p:nvSpPr>
            <p:cNvPr id="5" name="标题 1"/>
            <p:cNvSpPr txBox="1">
              <a:spLocks/>
            </p:cNvSpPr>
            <p:nvPr/>
          </p:nvSpPr>
          <p:spPr bwMode="auto">
            <a:xfrm>
              <a:off x="202661" y="259879"/>
              <a:ext cx="8722349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  <a:cs typeface="+mj-cs"/>
                </a:rPr>
                <a:t>Entanglement 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67804" y="1333587"/>
            <a:ext cx="4254162" cy="4903725"/>
            <a:chOff x="563390" y="757523"/>
            <a:chExt cx="4254162" cy="4903725"/>
          </a:xfrm>
        </p:grpSpPr>
        <p:sp>
          <p:nvSpPr>
            <p:cNvPr id="3" name="矩形 2"/>
            <p:cNvSpPr/>
            <p:nvPr/>
          </p:nvSpPr>
          <p:spPr>
            <a:xfrm>
              <a:off x="563390" y="4953362"/>
              <a:ext cx="4254162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r</a:t>
              </a:r>
              <a:r>
                <a:rPr lang="en-US" altLang="zh-CN" sz="20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zh-CN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=r, </a:t>
              </a:r>
              <a:r>
                <a:rPr lang="en-US" sz="2000" dirty="0">
                  <a:solidFill>
                    <a:prstClr val="black"/>
                  </a:solidFill>
                </a:rPr>
                <a:t>1 eigenvalue </a:t>
              </a:r>
              <a:r>
                <a:rPr lang="en-US" sz="2000" dirty="0" err="1">
                  <a:solidFill>
                    <a:prstClr val="black"/>
                  </a:solidFill>
                </a:rPr>
                <a:t>e</a:t>
              </a:r>
              <a:r>
                <a:rPr lang="en-US" sz="2000" baseline="-25000" dirty="0" err="1">
                  <a:solidFill>
                    <a:prstClr val="black"/>
                  </a:solidFill>
                </a:rPr>
                <a:t>v</a:t>
              </a:r>
              <a:r>
                <a:rPr lang="en-US" sz="2000" dirty="0">
                  <a:solidFill>
                    <a:prstClr val="black"/>
                  </a:solidFill>
                </a:rPr>
                <a:t>=1 and the rest </a:t>
              </a:r>
              <a:r>
                <a:rPr lang="en-US" sz="2000" dirty="0" err="1">
                  <a:solidFill>
                    <a:prstClr val="black"/>
                  </a:solidFill>
                </a:rPr>
                <a:t>e</a:t>
              </a:r>
              <a:r>
                <a:rPr lang="en-US" sz="2000" baseline="-25000" dirty="0" err="1">
                  <a:solidFill>
                    <a:prstClr val="black"/>
                  </a:solidFill>
                </a:rPr>
                <a:t>v</a:t>
              </a:r>
              <a:r>
                <a:rPr lang="en-US" sz="2000" dirty="0">
                  <a:solidFill>
                    <a:prstClr val="black"/>
                  </a:solidFill>
                </a:rPr>
                <a:t>=0: </a:t>
              </a:r>
              <a:r>
                <a:rPr lang="en-US" sz="2000" dirty="0">
                  <a:solidFill>
                    <a:prstClr val="black"/>
                  </a:solidFill>
                  <a:latin typeface="+mj-lt"/>
                </a:rPr>
                <a:t>system is pure.</a:t>
              </a:r>
              <a:endParaRPr lang="en-US" sz="2000" dirty="0">
                <a:latin typeface="+mj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50"/>
            <a:stretch/>
          </p:blipFill>
          <p:spPr>
            <a:xfrm>
              <a:off x="1113939" y="757523"/>
              <a:ext cx="3153063" cy="329184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5076056" y="1333587"/>
            <a:ext cx="3839574" cy="4903725"/>
            <a:chOff x="5076056" y="757523"/>
            <a:chExt cx="3839574" cy="4903725"/>
          </a:xfrm>
        </p:grpSpPr>
        <p:grpSp>
          <p:nvGrpSpPr>
            <p:cNvPr id="8" name="组合 7"/>
            <p:cNvGrpSpPr/>
            <p:nvPr/>
          </p:nvGrpSpPr>
          <p:grpSpPr>
            <a:xfrm>
              <a:off x="5076056" y="757523"/>
              <a:ext cx="3839574" cy="4903725"/>
              <a:chOff x="5292080" y="757523"/>
              <a:chExt cx="3839574" cy="4903725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292080" y="4953362"/>
                <a:ext cx="3839574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000" b="1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en-US" altLang="zh-CN" sz="2000" b="1" baseline="30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≠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r, </a:t>
                </a:r>
                <a:r>
                  <a:rPr lang="en-US" sz="2000" dirty="0">
                    <a:solidFill>
                      <a:prstClr val="black"/>
                    </a:solidFill>
                    <a:latin typeface="+mj-lt"/>
                  </a:rPr>
                  <a:t>more  non-zero </a:t>
                </a:r>
                <a:r>
                  <a:rPr lang="en-US" sz="2000" dirty="0" err="1">
                    <a:solidFill>
                      <a:prstClr val="black"/>
                    </a:solidFill>
                    <a:latin typeface="+mj-lt"/>
                  </a:rPr>
                  <a:t>e</a:t>
                </a:r>
                <a:r>
                  <a:rPr lang="en-US" sz="2000" baseline="-25000" dirty="0" err="1">
                    <a:solidFill>
                      <a:prstClr val="black"/>
                    </a:solidFill>
                    <a:latin typeface="+mj-lt"/>
                  </a:rPr>
                  <a:t>v</a:t>
                </a:r>
                <a:r>
                  <a:rPr lang="en-US" sz="2000" dirty="0">
                    <a:solidFill>
                      <a:prstClr val="black"/>
                    </a:solidFill>
                    <a:latin typeface="+mj-lt"/>
                  </a:rPr>
                  <a:t>: two subsystems are entangled</a:t>
                </a:r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62"/>
              <a:stretch/>
            </p:blipFill>
            <p:spPr>
              <a:xfrm>
                <a:off x="5589861" y="757523"/>
                <a:ext cx="3244011" cy="3291840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5796136" y="4015359"/>
              <a:ext cx="29800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i="1" dirty="0">
                  <a:solidFill>
                    <a:srgbClr val="00B050"/>
                  </a:solidFill>
                  <a:latin typeface="Palatino Linotype" panose="02040502050505030304" pitchFamily="18" charset="0"/>
                </a:rPr>
                <a:t>Figure from: Nature 528, 77 (2015)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96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How to quantify the entanglement?</a:t>
            </a:r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202660" y="1261209"/>
            <a:ext cx="8712968" cy="3011858"/>
            <a:chOff x="202660" y="2453981"/>
            <a:chExt cx="8712968" cy="3011858"/>
          </a:xfrm>
        </p:grpSpPr>
        <p:grpSp>
          <p:nvGrpSpPr>
            <p:cNvPr id="6" name="组合 5"/>
            <p:cNvGrpSpPr/>
            <p:nvPr/>
          </p:nvGrpSpPr>
          <p:grpSpPr>
            <a:xfrm>
              <a:off x="202660" y="2453981"/>
              <a:ext cx="8712968" cy="3011858"/>
              <a:chOff x="202660" y="2453981"/>
              <a:chExt cx="8712968" cy="301185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02660" y="2453981"/>
                <a:ext cx="8712968" cy="3011858"/>
                <a:chOff x="202660" y="2381973"/>
                <a:chExt cx="8712968" cy="3011858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202660" y="2381973"/>
                  <a:ext cx="8712968" cy="3011858"/>
                  <a:chOff x="202660" y="2381973"/>
                  <a:chExt cx="8712968" cy="3011858"/>
                </a:xfrm>
              </p:grpSpPr>
              <p:sp>
                <p:nvSpPr>
                  <p:cNvPr id="33" name="矩形 32"/>
                  <p:cNvSpPr/>
                  <p:nvPr/>
                </p:nvSpPr>
                <p:spPr>
                  <a:xfrm>
                    <a:off x="202660" y="2381973"/>
                    <a:ext cx="5305444" cy="1015663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n-US" sz="2000" b="1" dirty="0"/>
                      <a:t>Entropy:</a:t>
                    </a:r>
                    <a:r>
                      <a:rPr lang="en-US" sz="2000" dirty="0"/>
                      <a:t> quantitative measure of the degree of quantum entanglement (disorder) between two subsystems</a:t>
                    </a:r>
                    <a:endParaRPr lang="en-US" altLang="zh-CN" sz="2000" dirty="0"/>
                  </a:p>
                </p:txBody>
              </p:sp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216973" y="3829684"/>
                    <a:ext cx="8698655" cy="1564147"/>
                    <a:chOff x="216975" y="1277589"/>
                    <a:chExt cx="8698655" cy="1564147"/>
                  </a:xfrm>
                </p:grpSpPr>
                <p:sp>
                  <p:nvSpPr>
                    <p:cNvPr id="40" name="圆角矩形 39"/>
                    <p:cNvSpPr/>
                    <p:nvPr/>
                  </p:nvSpPr>
                  <p:spPr>
                    <a:xfrm>
                      <a:off x="216975" y="1277589"/>
                      <a:ext cx="8698655" cy="1564147"/>
                    </a:xfrm>
                    <a:prstGeom prst="roundRect">
                      <a:avLst>
                        <a:gd name="adj" fmla="val 6078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3" name="矩形 42"/>
                    <p:cNvSpPr/>
                    <p:nvPr/>
                  </p:nvSpPr>
                  <p:spPr>
                    <a:xfrm>
                      <a:off x="5652122" y="1345822"/>
                      <a:ext cx="1834156" cy="5078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defRPr/>
                      </a:pP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  <a:r>
                        <a:rPr lang="en-US" altLang="zh-CN" b="1" baseline="-25000" dirty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m</a:t>
                      </a: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: eigenvalues</a:t>
                      </a:r>
                    </a:p>
                  </p:txBody>
                </p:sp>
                <p:sp>
                  <p:nvSpPr>
                    <p:cNvPr id="44" name="矩形 43"/>
                    <p:cNvSpPr/>
                    <p:nvPr/>
                  </p:nvSpPr>
                  <p:spPr>
                    <a:xfrm>
                      <a:off x="1946509" y="2315079"/>
                      <a:ext cx="6874513" cy="46544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defRPr/>
                      </a:pP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S=0, pure state; S&gt;0, entangled; </a:t>
                      </a:r>
                      <a:r>
                        <a:rPr lang="en-US" altLang="zh-CN" b="1" dirty="0" err="1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  <a:r>
                        <a:rPr lang="en-US" altLang="zh-CN" b="1" baseline="-25000" dirty="0" err="1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max</a:t>
                      </a: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=ln d (d: dimension)</a:t>
                      </a:r>
                    </a:p>
                  </p:txBody>
                </p:sp>
              </p:grpSp>
            </p:grpSp>
            <p:sp>
              <p:nvSpPr>
                <p:cNvPr id="8" name="矩形 7"/>
                <p:cNvSpPr/>
                <p:nvPr/>
              </p:nvSpPr>
              <p:spPr>
                <a:xfrm>
                  <a:off x="619160" y="4549764"/>
                  <a:ext cx="26212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von Neumann entropy</a:t>
                  </a:r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5364088" y="4909804"/>
                <a:ext cx="184731" cy="465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endParaRPr lang="en-US" altLang="zh-CN" b="1" dirty="0">
                  <a:solidFill>
                    <a:srgbClr val="0000FF"/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2934268" y="2953439"/>
              <a:ext cx="2343911" cy="506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r>
                <a:rPr lang="en-US" altLang="zh-CN" sz="20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basis independent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12736"/>
            <a:ext cx="2953475" cy="1280160"/>
          </a:xfrm>
          <a:prstGeom prst="rect">
            <a:avLst/>
          </a:prstGeom>
        </p:spPr>
      </p:pic>
      <p:grpSp>
        <p:nvGrpSpPr>
          <p:cNvPr id="91" name="组合 90">
            <a:extLst>
              <a:ext uri="{FF2B5EF4-FFF2-40B4-BE49-F238E27FC236}">
                <a16:creationId xmlns:a16="http://schemas.microsoft.com/office/drawing/2014/main" id="{93CF7066-510C-CBBB-F0A4-8A320F4BC51D}"/>
              </a:ext>
            </a:extLst>
          </p:cNvPr>
          <p:cNvGrpSpPr/>
          <p:nvPr/>
        </p:nvGrpSpPr>
        <p:grpSpPr>
          <a:xfrm>
            <a:off x="202195" y="4581128"/>
            <a:ext cx="8727747" cy="2003372"/>
            <a:chOff x="202195" y="4581128"/>
            <a:chExt cx="8727747" cy="2003372"/>
          </a:xfrm>
        </p:grpSpPr>
        <p:grpSp>
          <p:nvGrpSpPr>
            <p:cNvPr id="7" name="组合 6"/>
            <p:cNvGrpSpPr/>
            <p:nvPr/>
          </p:nvGrpSpPr>
          <p:grpSpPr>
            <a:xfrm>
              <a:off x="202195" y="4581128"/>
              <a:ext cx="8727747" cy="1728192"/>
              <a:chOff x="202195" y="4509120"/>
              <a:chExt cx="8727747" cy="1728192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02195" y="5409556"/>
                <a:ext cx="5737957" cy="827756"/>
                <a:chOff x="202197" y="1988994"/>
                <a:chExt cx="5737957" cy="827756"/>
              </a:xfrm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202197" y="1988994"/>
                  <a:ext cx="5737957" cy="827756"/>
                </a:xfrm>
                <a:prstGeom prst="roundRect">
                  <a:avLst>
                    <a:gd name="adj" fmla="val 6078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3751091" y="2097031"/>
                  <a:ext cx="1967205" cy="4654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15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defRPr/>
                  </a:pPr>
                  <a:r>
                    <a:rPr lang="en-US" altLang="zh-CN" b="1" dirty="0">
                      <a:solidFill>
                        <a:srgbClr val="0000FF"/>
                      </a:solidFill>
                      <a:latin typeface="Palatino Linotype" panose="02040502050505030304" pitchFamily="18" charset="0"/>
                    </a:rPr>
                    <a:t>C=0, separatable</a:t>
                  </a:r>
                </a:p>
              </p:txBody>
            </p:sp>
          </p:grpSp>
          <p:sp>
            <p:nvSpPr>
              <p:cNvPr id="46" name="矩形 45"/>
              <p:cNvSpPr/>
              <p:nvPr/>
            </p:nvSpPr>
            <p:spPr>
              <a:xfrm>
                <a:off x="216973" y="4509120"/>
                <a:ext cx="8712969" cy="4001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000" b="1" dirty="0"/>
                  <a:t>Concurrence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triangle</a:t>
                </a:r>
                <a:r>
                  <a:rPr lang="en-US" sz="2000" b="1" dirty="0"/>
                  <a:t>:</a:t>
                </a:r>
                <a:r>
                  <a:rPr lang="en-US" sz="2000" dirty="0"/>
                  <a:t> measure of the </a:t>
                </a:r>
                <a:r>
                  <a:rPr lang="en-US" altLang="zh-CN" sz="2000" dirty="0"/>
                  <a:t>degree of </a:t>
                </a:r>
                <a:r>
                  <a:rPr lang="en-US" sz="2000" dirty="0"/>
                  <a:t>mixing</a:t>
                </a:r>
                <a:endParaRPr lang="en-US" altLang="zh-CN" sz="2000" dirty="0"/>
              </a:p>
            </p:txBody>
          </p:sp>
        </p:grpSp>
        <p:grpSp>
          <p:nvGrpSpPr>
            <p:cNvPr id="45" name="组合 44" descr="\documentclass{article}&#10;\usepackage{amsmath}&#10;\pagestyle{empty}&#10;\begin{document}&#10;&#10;&#10;\begin{align*}&#10;  \mathcal{C}_{1(23)}=\sqrt{2[1-\textrm{Tr}(\rho_1^2)]}&#10;\end{align*}&#10;&#10;\end{document}" title="IguanaTex Shape Display">
              <a:extLst>
                <a:ext uri="{FF2B5EF4-FFF2-40B4-BE49-F238E27FC236}">
                  <a16:creationId xmlns:a16="http://schemas.microsoft.com/office/drawing/2014/main" id="{BFB0EB99-E10C-F343-E9C2-9246C08C057A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622300" y="5600700"/>
              <a:ext cx="2598945" cy="455491"/>
              <a:chOff x="5255257" y="7479489"/>
              <a:chExt cx="2598945" cy="455491"/>
            </a:xfrm>
            <a:solidFill>
              <a:srgbClr val="000000"/>
            </a:solidFill>
          </p:grpSpPr>
          <p:sp>
            <p:nvSpPr>
              <p:cNvPr id="13" name="任意形状 12">
                <a:extLst>
                  <a:ext uri="{FF2B5EF4-FFF2-40B4-BE49-F238E27FC236}">
                    <a16:creationId xmlns:a16="http://schemas.microsoft.com/office/drawing/2014/main" id="{29EDEAA5-BF3A-5923-8D1C-60F4DF3698B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5255257" y="7619496"/>
                <a:ext cx="132092" cy="184474"/>
              </a:xfrm>
              <a:custGeom>
                <a:avLst/>
                <a:gdLst>
                  <a:gd name="connsiteX0" fmla="*/ 122659 w 132092"/>
                  <a:gd name="connsiteY0" fmla="*/ 138759 h 184474"/>
                  <a:gd name="connsiteX1" fmla="*/ 120129 w 132092"/>
                  <a:gd name="connsiteY1" fmla="*/ 136987 h 184474"/>
                  <a:gd name="connsiteX2" fmla="*/ 109501 w 132092"/>
                  <a:gd name="connsiteY2" fmla="*/ 140783 h 184474"/>
                  <a:gd name="connsiteX3" fmla="*/ 100391 w 132092"/>
                  <a:gd name="connsiteY3" fmla="*/ 150146 h 184474"/>
                  <a:gd name="connsiteX4" fmla="*/ 64964 w 132092"/>
                  <a:gd name="connsiteY4" fmla="*/ 170643 h 184474"/>
                  <a:gd name="connsiteX5" fmla="*/ 21692 w 132092"/>
                  <a:gd name="connsiteY5" fmla="*/ 116237 h 184474"/>
                  <a:gd name="connsiteX6" fmla="*/ 44213 w 132092"/>
                  <a:gd name="connsiteY6" fmla="*/ 43358 h 184474"/>
                  <a:gd name="connsiteX7" fmla="*/ 95077 w 132092"/>
                  <a:gd name="connsiteY7" fmla="*/ 14004 h 184474"/>
                  <a:gd name="connsiteX8" fmla="*/ 110766 w 132092"/>
                  <a:gd name="connsiteY8" fmla="*/ 26910 h 184474"/>
                  <a:gd name="connsiteX9" fmla="*/ 98366 w 132092"/>
                  <a:gd name="connsiteY9" fmla="*/ 58794 h 184474"/>
                  <a:gd name="connsiteX10" fmla="*/ 96848 w 132092"/>
                  <a:gd name="connsiteY10" fmla="*/ 62590 h 184474"/>
                  <a:gd name="connsiteX11" fmla="*/ 99632 w 132092"/>
                  <a:gd name="connsiteY11" fmla="*/ 64362 h 184474"/>
                  <a:gd name="connsiteX12" fmla="*/ 117092 w 132092"/>
                  <a:gd name="connsiteY12" fmla="*/ 54746 h 184474"/>
                  <a:gd name="connsiteX13" fmla="*/ 132275 w 132092"/>
                  <a:gd name="connsiteY13" fmla="*/ 16029 h 184474"/>
                  <a:gd name="connsiteX14" fmla="*/ 111778 w 132092"/>
                  <a:gd name="connsiteY14" fmla="*/ 87 h 184474"/>
                  <a:gd name="connsiteX15" fmla="*/ 33332 w 132092"/>
                  <a:gd name="connsiteY15" fmla="*/ 38297 h 184474"/>
                  <a:gd name="connsiteX16" fmla="*/ 182 w 132092"/>
                  <a:gd name="connsiteY16" fmla="*/ 127118 h 184474"/>
                  <a:gd name="connsiteX17" fmla="*/ 48262 w 132092"/>
                  <a:gd name="connsiteY17" fmla="*/ 184561 h 184474"/>
                  <a:gd name="connsiteX18" fmla="*/ 122659 w 132092"/>
                  <a:gd name="connsiteY18" fmla="*/ 138759 h 1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2092" h="184474">
                    <a:moveTo>
                      <a:pt x="122659" y="138759"/>
                    </a:moveTo>
                    <a:cubicBezTo>
                      <a:pt x="122659" y="137240"/>
                      <a:pt x="121394" y="136987"/>
                      <a:pt x="120129" y="136987"/>
                    </a:cubicBezTo>
                    <a:cubicBezTo>
                      <a:pt x="115827" y="136987"/>
                      <a:pt x="109754" y="140783"/>
                      <a:pt x="109501" y="140783"/>
                    </a:cubicBezTo>
                    <a:cubicBezTo>
                      <a:pt x="104439" y="144073"/>
                      <a:pt x="103427" y="145844"/>
                      <a:pt x="100391" y="150146"/>
                    </a:cubicBezTo>
                    <a:cubicBezTo>
                      <a:pt x="92546" y="162039"/>
                      <a:pt x="81412" y="170643"/>
                      <a:pt x="64964" y="170643"/>
                    </a:cubicBezTo>
                    <a:cubicBezTo>
                      <a:pt x="42189" y="170643"/>
                      <a:pt x="21692" y="154195"/>
                      <a:pt x="21692" y="116237"/>
                    </a:cubicBezTo>
                    <a:cubicBezTo>
                      <a:pt x="21692" y="93463"/>
                      <a:pt x="30802" y="63349"/>
                      <a:pt x="44213" y="43358"/>
                    </a:cubicBezTo>
                    <a:cubicBezTo>
                      <a:pt x="55348" y="27163"/>
                      <a:pt x="69012" y="14004"/>
                      <a:pt x="95077" y="14004"/>
                    </a:cubicBezTo>
                    <a:cubicBezTo>
                      <a:pt x="104693" y="14004"/>
                      <a:pt x="110766" y="17547"/>
                      <a:pt x="110766" y="26910"/>
                    </a:cubicBezTo>
                    <a:cubicBezTo>
                      <a:pt x="110766" y="35767"/>
                      <a:pt x="101403" y="53733"/>
                      <a:pt x="98366" y="58794"/>
                    </a:cubicBezTo>
                    <a:cubicBezTo>
                      <a:pt x="96848" y="61578"/>
                      <a:pt x="96848" y="62084"/>
                      <a:pt x="96848" y="62590"/>
                    </a:cubicBezTo>
                    <a:cubicBezTo>
                      <a:pt x="96848" y="64362"/>
                      <a:pt x="98113" y="64362"/>
                      <a:pt x="99632" y="64362"/>
                    </a:cubicBezTo>
                    <a:cubicBezTo>
                      <a:pt x="104693" y="64362"/>
                      <a:pt x="114055" y="58794"/>
                      <a:pt x="117092" y="54746"/>
                    </a:cubicBezTo>
                    <a:cubicBezTo>
                      <a:pt x="117598" y="53733"/>
                      <a:pt x="132275" y="28934"/>
                      <a:pt x="132275" y="16029"/>
                    </a:cubicBezTo>
                    <a:cubicBezTo>
                      <a:pt x="132275" y="2111"/>
                      <a:pt x="120888" y="87"/>
                      <a:pt x="111778" y="87"/>
                    </a:cubicBezTo>
                    <a:cubicBezTo>
                      <a:pt x="75086" y="87"/>
                      <a:pt x="44972" y="24127"/>
                      <a:pt x="33332" y="38297"/>
                    </a:cubicBezTo>
                    <a:cubicBezTo>
                      <a:pt x="3219" y="74737"/>
                      <a:pt x="182" y="113960"/>
                      <a:pt x="182" y="127118"/>
                    </a:cubicBezTo>
                    <a:cubicBezTo>
                      <a:pt x="182" y="164064"/>
                      <a:pt x="18908" y="184561"/>
                      <a:pt x="48262" y="184561"/>
                    </a:cubicBezTo>
                    <a:cubicBezTo>
                      <a:pt x="89003" y="184561"/>
                      <a:pt x="122659" y="145085"/>
                      <a:pt x="122659" y="138759"/>
                    </a:cubicBez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" name="任意形状 13">
                <a:extLst>
                  <a:ext uri="{FF2B5EF4-FFF2-40B4-BE49-F238E27FC236}">
                    <a16:creationId xmlns:a16="http://schemas.microsoft.com/office/drawing/2014/main" id="{F9D91A8D-70C0-B63B-4EAE-6FDDD49241DD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5404767" y="7725969"/>
                <a:ext cx="64477" cy="117618"/>
              </a:xfrm>
              <a:custGeom>
                <a:avLst/>
                <a:gdLst>
                  <a:gd name="connsiteX0" fmla="*/ 40220 w 64477"/>
                  <a:gd name="connsiteY0" fmla="*/ 5048 h 117618"/>
                  <a:gd name="connsiteX1" fmla="*/ 34906 w 64477"/>
                  <a:gd name="connsiteY1" fmla="*/ 88 h 117618"/>
                  <a:gd name="connsiteX2" fmla="*/ 188 w 64477"/>
                  <a:gd name="connsiteY2" fmla="*/ 11425 h 117618"/>
                  <a:gd name="connsiteX3" fmla="*/ 188 w 64477"/>
                  <a:gd name="connsiteY3" fmla="*/ 17802 h 117618"/>
                  <a:gd name="connsiteX4" fmla="*/ 25872 w 64477"/>
                  <a:gd name="connsiteY4" fmla="*/ 12842 h 117618"/>
                  <a:gd name="connsiteX5" fmla="*/ 25872 w 64477"/>
                  <a:gd name="connsiteY5" fmla="*/ 103181 h 117618"/>
                  <a:gd name="connsiteX6" fmla="*/ 8159 w 64477"/>
                  <a:gd name="connsiteY6" fmla="*/ 111330 h 117618"/>
                  <a:gd name="connsiteX7" fmla="*/ 1428 w 64477"/>
                  <a:gd name="connsiteY7" fmla="*/ 111330 h 117618"/>
                  <a:gd name="connsiteX8" fmla="*/ 1428 w 64477"/>
                  <a:gd name="connsiteY8" fmla="*/ 117707 h 117618"/>
                  <a:gd name="connsiteX9" fmla="*/ 32958 w 64477"/>
                  <a:gd name="connsiteY9" fmla="*/ 116998 h 117618"/>
                  <a:gd name="connsiteX10" fmla="*/ 64665 w 64477"/>
                  <a:gd name="connsiteY10" fmla="*/ 117707 h 117618"/>
                  <a:gd name="connsiteX11" fmla="*/ 64665 w 64477"/>
                  <a:gd name="connsiteY11" fmla="*/ 111330 h 117618"/>
                  <a:gd name="connsiteX12" fmla="*/ 57934 w 64477"/>
                  <a:gd name="connsiteY12" fmla="*/ 111330 h 117618"/>
                  <a:gd name="connsiteX13" fmla="*/ 40220 w 64477"/>
                  <a:gd name="connsiteY13" fmla="*/ 103181 h 117618"/>
                  <a:gd name="connsiteX14" fmla="*/ 40220 w 64477"/>
                  <a:gd name="connsiteY14" fmla="*/ 5048 h 11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477" h="117618">
                    <a:moveTo>
                      <a:pt x="40220" y="5048"/>
                    </a:moveTo>
                    <a:cubicBezTo>
                      <a:pt x="40220" y="266"/>
                      <a:pt x="39866" y="88"/>
                      <a:pt x="34906" y="88"/>
                    </a:cubicBezTo>
                    <a:cubicBezTo>
                      <a:pt x="23570" y="11248"/>
                      <a:pt x="7450" y="11425"/>
                      <a:pt x="188" y="11425"/>
                    </a:cubicBezTo>
                    <a:lnTo>
                      <a:pt x="188" y="17802"/>
                    </a:lnTo>
                    <a:cubicBezTo>
                      <a:pt x="4439" y="17802"/>
                      <a:pt x="16130" y="17802"/>
                      <a:pt x="25872" y="12842"/>
                    </a:cubicBezTo>
                    <a:lnTo>
                      <a:pt x="25872" y="103181"/>
                    </a:lnTo>
                    <a:cubicBezTo>
                      <a:pt x="25872" y="109027"/>
                      <a:pt x="25872" y="111330"/>
                      <a:pt x="8159" y="111330"/>
                    </a:cubicBezTo>
                    <a:lnTo>
                      <a:pt x="1428" y="111330"/>
                    </a:lnTo>
                    <a:lnTo>
                      <a:pt x="1428" y="117707"/>
                    </a:lnTo>
                    <a:cubicBezTo>
                      <a:pt x="4616" y="117529"/>
                      <a:pt x="26404" y="116998"/>
                      <a:pt x="32958" y="116998"/>
                    </a:cubicBezTo>
                    <a:cubicBezTo>
                      <a:pt x="38449" y="116998"/>
                      <a:pt x="60768" y="117529"/>
                      <a:pt x="64665" y="117707"/>
                    </a:cubicBezTo>
                    <a:lnTo>
                      <a:pt x="64665" y="111330"/>
                    </a:lnTo>
                    <a:lnTo>
                      <a:pt x="57934" y="111330"/>
                    </a:lnTo>
                    <a:cubicBezTo>
                      <a:pt x="40220" y="111330"/>
                      <a:pt x="40220" y="109027"/>
                      <a:pt x="40220" y="103181"/>
                    </a:cubicBezTo>
                    <a:lnTo>
                      <a:pt x="40220" y="5048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" name="任意形状 14">
                <a:extLst>
                  <a:ext uri="{FF2B5EF4-FFF2-40B4-BE49-F238E27FC236}">
                    <a16:creationId xmlns:a16="http://schemas.microsoft.com/office/drawing/2014/main" id="{35A20E6F-39C2-4EE5-B023-3EC16D89D58F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5506699" y="7710736"/>
                <a:ext cx="46055" cy="176958"/>
              </a:xfrm>
              <a:custGeom>
                <a:avLst/>
                <a:gdLst>
                  <a:gd name="connsiteX0" fmla="*/ 42704 w 46055"/>
                  <a:gd name="connsiteY0" fmla="*/ 88 h 176958"/>
                  <a:gd name="connsiteX1" fmla="*/ 192 w 46055"/>
                  <a:gd name="connsiteY1" fmla="*/ 88479 h 176958"/>
                  <a:gd name="connsiteX2" fmla="*/ 42704 w 46055"/>
                  <a:gd name="connsiteY2" fmla="*/ 177047 h 176958"/>
                  <a:gd name="connsiteX3" fmla="*/ 46247 w 46055"/>
                  <a:gd name="connsiteY3" fmla="*/ 174921 h 176958"/>
                  <a:gd name="connsiteX4" fmla="*/ 44476 w 46055"/>
                  <a:gd name="connsiteY4" fmla="*/ 172264 h 176958"/>
                  <a:gd name="connsiteX5" fmla="*/ 12237 w 46055"/>
                  <a:gd name="connsiteY5" fmla="*/ 88656 h 176958"/>
                  <a:gd name="connsiteX6" fmla="*/ 45007 w 46055"/>
                  <a:gd name="connsiteY6" fmla="*/ 4340 h 176958"/>
                  <a:gd name="connsiteX7" fmla="*/ 46247 w 46055"/>
                  <a:gd name="connsiteY7" fmla="*/ 2214 h 176958"/>
                  <a:gd name="connsiteX8" fmla="*/ 42704 w 46055"/>
                  <a:gd name="connsiteY8" fmla="*/ 88 h 17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55" h="176958">
                    <a:moveTo>
                      <a:pt x="42704" y="88"/>
                    </a:moveTo>
                    <a:cubicBezTo>
                      <a:pt x="9048" y="23825"/>
                      <a:pt x="192" y="61377"/>
                      <a:pt x="192" y="88479"/>
                    </a:cubicBezTo>
                    <a:cubicBezTo>
                      <a:pt x="192" y="113455"/>
                      <a:pt x="7631" y="152248"/>
                      <a:pt x="42704" y="177047"/>
                    </a:cubicBezTo>
                    <a:cubicBezTo>
                      <a:pt x="44121" y="177047"/>
                      <a:pt x="46247" y="177047"/>
                      <a:pt x="46247" y="174921"/>
                    </a:cubicBezTo>
                    <a:cubicBezTo>
                      <a:pt x="46247" y="173859"/>
                      <a:pt x="45716" y="173504"/>
                      <a:pt x="44476" y="172264"/>
                    </a:cubicBezTo>
                    <a:cubicBezTo>
                      <a:pt x="20917" y="151008"/>
                      <a:pt x="12237" y="120895"/>
                      <a:pt x="12237" y="88656"/>
                    </a:cubicBezTo>
                    <a:cubicBezTo>
                      <a:pt x="12237" y="40830"/>
                      <a:pt x="30482" y="17448"/>
                      <a:pt x="45007" y="4340"/>
                    </a:cubicBezTo>
                    <a:cubicBezTo>
                      <a:pt x="45716" y="3631"/>
                      <a:pt x="46247" y="3100"/>
                      <a:pt x="46247" y="2214"/>
                    </a:cubicBezTo>
                    <a:cubicBezTo>
                      <a:pt x="46247" y="88"/>
                      <a:pt x="44121" y="88"/>
                      <a:pt x="42704" y="88"/>
                    </a:cubicBez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形状 15">
                <a:extLst>
                  <a:ext uri="{FF2B5EF4-FFF2-40B4-BE49-F238E27FC236}">
                    <a16:creationId xmlns:a16="http://schemas.microsoft.com/office/drawing/2014/main" id="{DE26185C-668A-1342-FBB0-89A7B4D3CD6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5576567" y="7725969"/>
                <a:ext cx="78294" cy="117618"/>
              </a:xfrm>
              <a:custGeom>
                <a:avLst/>
                <a:gdLst>
                  <a:gd name="connsiteX0" fmla="*/ 78489 w 78294"/>
                  <a:gd name="connsiteY0" fmla="*/ 85468 h 117618"/>
                  <a:gd name="connsiteX1" fmla="*/ 72466 w 78294"/>
                  <a:gd name="connsiteY1" fmla="*/ 85468 h 117618"/>
                  <a:gd name="connsiteX2" fmla="*/ 67861 w 78294"/>
                  <a:gd name="connsiteY2" fmla="*/ 101587 h 117618"/>
                  <a:gd name="connsiteX3" fmla="*/ 50324 w 78294"/>
                  <a:gd name="connsiteY3" fmla="*/ 102650 h 117618"/>
                  <a:gd name="connsiteX4" fmla="*/ 17731 w 78294"/>
                  <a:gd name="connsiteY4" fmla="*/ 102650 h 117618"/>
                  <a:gd name="connsiteX5" fmla="*/ 53158 w 78294"/>
                  <a:gd name="connsiteY5" fmla="*/ 72891 h 117618"/>
                  <a:gd name="connsiteX6" fmla="*/ 78489 w 78294"/>
                  <a:gd name="connsiteY6" fmla="*/ 34630 h 117618"/>
                  <a:gd name="connsiteX7" fmla="*/ 37039 w 78294"/>
                  <a:gd name="connsiteY7" fmla="*/ 88 h 117618"/>
                  <a:gd name="connsiteX8" fmla="*/ 195 w 78294"/>
                  <a:gd name="connsiteY8" fmla="*/ 31796 h 117618"/>
                  <a:gd name="connsiteX9" fmla="*/ 9583 w 78294"/>
                  <a:gd name="connsiteY9" fmla="*/ 41715 h 117618"/>
                  <a:gd name="connsiteX10" fmla="*/ 18971 w 78294"/>
                  <a:gd name="connsiteY10" fmla="*/ 32327 h 117618"/>
                  <a:gd name="connsiteX11" fmla="*/ 8520 w 78294"/>
                  <a:gd name="connsiteY11" fmla="*/ 22939 h 117618"/>
                  <a:gd name="connsiteX12" fmla="*/ 34382 w 78294"/>
                  <a:gd name="connsiteY12" fmla="*/ 6465 h 117618"/>
                  <a:gd name="connsiteX13" fmla="*/ 61307 w 78294"/>
                  <a:gd name="connsiteY13" fmla="*/ 34630 h 117618"/>
                  <a:gd name="connsiteX14" fmla="*/ 44656 w 78294"/>
                  <a:gd name="connsiteY14" fmla="*/ 68640 h 117618"/>
                  <a:gd name="connsiteX15" fmla="*/ 1966 w 78294"/>
                  <a:gd name="connsiteY15" fmla="*/ 110798 h 117618"/>
                  <a:gd name="connsiteX16" fmla="*/ 195 w 78294"/>
                  <a:gd name="connsiteY16" fmla="*/ 117707 h 117618"/>
                  <a:gd name="connsiteX17" fmla="*/ 73175 w 78294"/>
                  <a:gd name="connsiteY17" fmla="*/ 117707 h 117618"/>
                  <a:gd name="connsiteX18" fmla="*/ 78489 w 78294"/>
                  <a:gd name="connsiteY18" fmla="*/ 85468 h 11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294" h="117618">
                    <a:moveTo>
                      <a:pt x="78489" y="85468"/>
                    </a:moveTo>
                    <a:lnTo>
                      <a:pt x="72466" y="85468"/>
                    </a:lnTo>
                    <a:cubicBezTo>
                      <a:pt x="71935" y="89365"/>
                      <a:pt x="70163" y="99816"/>
                      <a:pt x="67861" y="101587"/>
                    </a:cubicBezTo>
                    <a:cubicBezTo>
                      <a:pt x="66444" y="102650"/>
                      <a:pt x="52804" y="102650"/>
                      <a:pt x="50324" y="102650"/>
                    </a:cubicBezTo>
                    <a:lnTo>
                      <a:pt x="17731" y="102650"/>
                    </a:lnTo>
                    <a:cubicBezTo>
                      <a:pt x="36330" y="86176"/>
                      <a:pt x="42530" y="81217"/>
                      <a:pt x="53158" y="72891"/>
                    </a:cubicBezTo>
                    <a:cubicBezTo>
                      <a:pt x="66266" y="62440"/>
                      <a:pt x="78489" y="51458"/>
                      <a:pt x="78489" y="34630"/>
                    </a:cubicBezTo>
                    <a:cubicBezTo>
                      <a:pt x="78489" y="13196"/>
                      <a:pt x="59712" y="88"/>
                      <a:pt x="37039" y="88"/>
                    </a:cubicBezTo>
                    <a:cubicBezTo>
                      <a:pt x="15074" y="88"/>
                      <a:pt x="195" y="15499"/>
                      <a:pt x="195" y="31796"/>
                    </a:cubicBezTo>
                    <a:cubicBezTo>
                      <a:pt x="195" y="40830"/>
                      <a:pt x="7812" y="41715"/>
                      <a:pt x="9583" y="41715"/>
                    </a:cubicBezTo>
                    <a:cubicBezTo>
                      <a:pt x="13834" y="41715"/>
                      <a:pt x="18971" y="38704"/>
                      <a:pt x="18971" y="32327"/>
                    </a:cubicBezTo>
                    <a:cubicBezTo>
                      <a:pt x="18971" y="29139"/>
                      <a:pt x="17731" y="22939"/>
                      <a:pt x="8520" y="22939"/>
                    </a:cubicBezTo>
                    <a:cubicBezTo>
                      <a:pt x="14011" y="10362"/>
                      <a:pt x="26057" y="6465"/>
                      <a:pt x="34382" y="6465"/>
                    </a:cubicBezTo>
                    <a:cubicBezTo>
                      <a:pt x="52096" y="6465"/>
                      <a:pt x="61307" y="20282"/>
                      <a:pt x="61307" y="34630"/>
                    </a:cubicBezTo>
                    <a:cubicBezTo>
                      <a:pt x="61307" y="50041"/>
                      <a:pt x="50324" y="62263"/>
                      <a:pt x="44656" y="68640"/>
                    </a:cubicBezTo>
                    <a:lnTo>
                      <a:pt x="1966" y="110798"/>
                    </a:lnTo>
                    <a:cubicBezTo>
                      <a:pt x="195" y="112393"/>
                      <a:pt x="195" y="112747"/>
                      <a:pt x="195" y="117707"/>
                    </a:cubicBezTo>
                    <a:lnTo>
                      <a:pt x="73175" y="117707"/>
                    </a:lnTo>
                    <a:lnTo>
                      <a:pt x="78489" y="85468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形状 16">
                <a:extLst>
                  <a:ext uri="{FF2B5EF4-FFF2-40B4-BE49-F238E27FC236}">
                    <a16:creationId xmlns:a16="http://schemas.microsoft.com/office/drawing/2014/main" id="{27FA1928-AD7F-F112-9E15-EE9527B12E9E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5675842" y="7725969"/>
                <a:ext cx="81482" cy="121160"/>
              </a:xfrm>
              <a:custGeom>
                <a:avLst/>
                <a:gdLst>
                  <a:gd name="connsiteX0" fmla="*/ 38991 w 81482"/>
                  <a:gd name="connsiteY0" fmla="*/ 58543 h 121160"/>
                  <a:gd name="connsiteX1" fmla="*/ 62728 w 81482"/>
                  <a:gd name="connsiteY1" fmla="*/ 87062 h 121160"/>
                  <a:gd name="connsiteX2" fmla="*/ 39700 w 81482"/>
                  <a:gd name="connsiteY2" fmla="*/ 115581 h 121160"/>
                  <a:gd name="connsiteX3" fmla="*/ 9587 w 81482"/>
                  <a:gd name="connsiteY3" fmla="*/ 103181 h 121160"/>
                  <a:gd name="connsiteX4" fmla="*/ 19861 w 81482"/>
                  <a:gd name="connsiteY4" fmla="*/ 93262 h 121160"/>
                  <a:gd name="connsiteX5" fmla="*/ 10118 w 81482"/>
                  <a:gd name="connsiteY5" fmla="*/ 83519 h 121160"/>
                  <a:gd name="connsiteX6" fmla="*/ 199 w 81482"/>
                  <a:gd name="connsiteY6" fmla="*/ 93793 h 121160"/>
                  <a:gd name="connsiteX7" fmla="*/ 40054 w 81482"/>
                  <a:gd name="connsiteY7" fmla="*/ 121249 h 121160"/>
                  <a:gd name="connsiteX8" fmla="*/ 81681 w 81482"/>
                  <a:gd name="connsiteY8" fmla="*/ 87062 h 121160"/>
                  <a:gd name="connsiteX9" fmla="*/ 50860 w 81482"/>
                  <a:gd name="connsiteY9" fmla="*/ 55355 h 121160"/>
                  <a:gd name="connsiteX10" fmla="*/ 76190 w 81482"/>
                  <a:gd name="connsiteY10" fmla="*/ 24533 h 121160"/>
                  <a:gd name="connsiteX11" fmla="*/ 40409 w 81482"/>
                  <a:gd name="connsiteY11" fmla="*/ 88 h 121160"/>
                  <a:gd name="connsiteX12" fmla="*/ 5690 w 81482"/>
                  <a:gd name="connsiteY12" fmla="*/ 23825 h 121160"/>
                  <a:gd name="connsiteX13" fmla="*/ 14901 w 81482"/>
                  <a:gd name="connsiteY13" fmla="*/ 33213 h 121160"/>
                  <a:gd name="connsiteX14" fmla="*/ 23935 w 81482"/>
                  <a:gd name="connsiteY14" fmla="*/ 24179 h 121160"/>
                  <a:gd name="connsiteX15" fmla="*/ 14901 w 81482"/>
                  <a:gd name="connsiteY15" fmla="*/ 14968 h 121160"/>
                  <a:gd name="connsiteX16" fmla="*/ 39877 w 81482"/>
                  <a:gd name="connsiteY16" fmla="*/ 5225 h 121160"/>
                  <a:gd name="connsiteX17" fmla="*/ 59008 w 81482"/>
                  <a:gd name="connsiteY17" fmla="*/ 24533 h 121160"/>
                  <a:gd name="connsiteX18" fmla="*/ 51922 w 81482"/>
                  <a:gd name="connsiteY18" fmla="*/ 45612 h 121160"/>
                  <a:gd name="connsiteX19" fmla="*/ 32260 w 81482"/>
                  <a:gd name="connsiteY19" fmla="*/ 53229 h 121160"/>
                  <a:gd name="connsiteX20" fmla="*/ 26592 w 81482"/>
                  <a:gd name="connsiteY20" fmla="*/ 53761 h 121160"/>
                  <a:gd name="connsiteX21" fmla="*/ 24821 w 81482"/>
                  <a:gd name="connsiteY21" fmla="*/ 56063 h 121160"/>
                  <a:gd name="connsiteX22" fmla="*/ 29426 w 81482"/>
                  <a:gd name="connsiteY22" fmla="*/ 58543 h 121160"/>
                  <a:gd name="connsiteX23" fmla="*/ 38991 w 81482"/>
                  <a:gd name="connsiteY23" fmla="*/ 58543 h 12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1482" h="121160">
                    <a:moveTo>
                      <a:pt x="38991" y="58543"/>
                    </a:moveTo>
                    <a:cubicBezTo>
                      <a:pt x="52808" y="58543"/>
                      <a:pt x="62728" y="68109"/>
                      <a:pt x="62728" y="87062"/>
                    </a:cubicBezTo>
                    <a:cubicBezTo>
                      <a:pt x="62728" y="109027"/>
                      <a:pt x="49974" y="115581"/>
                      <a:pt x="39700" y="115581"/>
                    </a:cubicBezTo>
                    <a:cubicBezTo>
                      <a:pt x="32615" y="115581"/>
                      <a:pt x="17027" y="113632"/>
                      <a:pt x="9587" y="103181"/>
                    </a:cubicBezTo>
                    <a:cubicBezTo>
                      <a:pt x="17912" y="102827"/>
                      <a:pt x="19861" y="96982"/>
                      <a:pt x="19861" y="93262"/>
                    </a:cubicBezTo>
                    <a:cubicBezTo>
                      <a:pt x="19861" y="87594"/>
                      <a:pt x="15610" y="83519"/>
                      <a:pt x="10118" y="83519"/>
                    </a:cubicBezTo>
                    <a:cubicBezTo>
                      <a:pt x="5159" y="83519"/>
                      <a:pt x="199" y="86531"/>
                      <a:pt x="199" y="93793"/>
                    </a:cubicBezTo>
                    <a:cubicBezTo>
                      <a:pt x="199" y="110444"/>
                      <a:pt x="18621" y="121249"/>
                      <a:pt x="40054" y="121249"/>
                    </a:cubicBezTo>
                    <a:cubicBezTo>
                      <a:pt x="64676" y="121249"/>
                      <a:pt x="81681" y="104776"/>
                      <a:pt x="81681" y="87062"/>
                    </a:cubicBezTo>
                    <a:cubicBezTo>
                      <a:pt x="81681" y="73246"/>
                      <a:pt x="70345" y="59429"/>
                      <a:pt x="50860" y="55355"/>
                    </a:cubicBezTo>
                    <a:cubicBezTo>
                      <a:pt x="69459" y="48624"/>
                      <a:pt x="76190" y="35338"/>
                      <a:pt x="76190" y="24533"/>
                    </a:cubicBezTo>
                    <a:cubicBezTo>
                      <a:pt x="76190" y="10539"/>
                      <a:pt x="60071" y="88"/>
                      <a:pt x="40409" y="88"/>
                    </a:cubicBezTo>
                    <a:cubicBezTo>
                      <a:pt x="20746" y="88"/>
                      <a:pt x="5690" y="9654"/>
                      <a:pt x="5690" y="23825"/>
                    </a:cubicBezTo>
                    <a:cubicBezTo>
                      <a:pt x="5690" y="29847"/>
                      <a:pt x="9587" y="33213"/>
                      <a:pt x="14901" y="33213"/>
                    </a:cubicBezTo>
                    <a:cubicBezTo>
                      <a:pt x="20392" y="33213"/>
                      <a:pt x="23935" y="29139"/>
                      <a:pt x="23935" y="24179"/>
                    </a:cubicBezTo>
                    <a:cubicBezTo>
                      <a:pt x="23935" y="19042"/>
                      <a:pt x="20392" y="15322"/>
                      <a:pt x="14901" y="14968"/>
                    </a:cubicBezTo>
                    <a:cubicBezTo>
                      <a:pt x="21101" y="7174"/>
                      <a:pt x="33323" y="5225"/>
                      <a:pt x="39877" y="5225"/>
                    </a:cubicBezTo>
                    <a:cubicBezTo>
                      <a:pt x="47848" y="5225"/>
                      <a:pt x="59008" y="9122"/>
                      <a:pt x="59008" y="24533"/>
                    </a:cubicBezTo>
                    <a:cubicBezTo>
                      <a:pt x="59008" y="31973"/>
                      <a:pt x="56528" y="40121"/>
                      <a:pt x="51922" y="45612"/>
                    </a:cubicBezTo>
                    <a:cubicBezTo>
                      <a:pt x="46077" y="52343"/>
                      <a:pt x="41117" y="52698"/>
                      <a:pt x="32260" y="53229"/>
                    </a:cubicBezTo>
                    <a:cubicBezTo>
                      <a:pt x="27832" y="53583"/>
                      <a:pt x="27478" y="53583"/>
                      <a:pt x="26592" y="53761"/>
                    </a:cubicBezTo>
                    <a:cubicBezTo>
                      <a:pt x="26238" y="53761"/>
                      <a:pt x="24821" y="54115"/>
                      <a:pt x="24821" y="56063"/>
                    </a:cubicBezTo>
                    <a:cubicBezTo>
                      <a:pt x="24821" y="58543"/>
                      <a:pt x="26415" y="58543"/>
                      <a:pt x="29426" y="58543"/>
                    </a:cubicBezTo>
                    <a:lnTo>
                      <a:pt x="38991" y="58543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" name="任意形状 17">
                <a:extLst>
                  <a:ext uri="{FF2B5EF4-FFF2-40B4-BE49-F238E27FC236}">
                    <a16:creationId xmlns:a16="http://schemas.microsoft.com/office/drawing/2014/main" id="{72788F63-FED7-A64D-A4E1-EC38D808B96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5779723" y="7710736"/>
                <a:ext cx="45878" cy="176958"/>
              </a:xfrm>
              <a:custGeom>
                <a:avLst/>
                <a:gdLst>
                  <a:gd name="connsiteX0" fmla="*/ 3568 w 45878"/>
                  <a:gd name="connsiteY0" fmla="*/ 88 h 176958"/>
                  <a:gd name="connsiteX1" fmla="*/ 203 w 45878"/>
                  <a:gd name="connsiteY1" fmla="*/ 2214 h 176958"/>
                  <a:gd name="connsiteX2" fmla="*/ 1797 w 45878"/>
                  <a:gd name="connsiteY2" fmla="*/ 4871 h 176958"/>
                  <a:gd name="connsiteX3" fmla="*/ 34036 w 45878"/>
                  <a:gd name="connsiteY3" fmla="*/ 88479 h 176958"/>
                  <a:gd name="connsiteX4" fmla="*/ 3391 w 45878"/>
                  <a:gd name="connsiteY4" fmla="*/ 170847 h 176958"/>
                  <a:gd name="connsiteX5" fmla="*/ 203 w 45878"/>
                  <a:gd name="connsiteY5" fmla="*/ 174921 h 176958"/>
                  <a:gd name="connsiteX6" fmla="*/ 2505 w 45878"/>
                  <a:gd name="connsiteY6" fmla="*/ 177047 h 176958"/>
                  <a:gd name="connsiteX7" fmla="*/ 33150 w 45878"/>
                  <a:gd name="connsiteY7" fmla="*/ 143214 h 176958"/>
                  <a:gd name="connsiteX8" fmla="*/ 46081 w 45878"/>
                  <a:gd name="connsiteY8" fmla="*/ 88656 h 176958"/>
                  <a:gd name="connsiteX9" fmla="*/ 3568 w 45878"/>
                  <a:gd name="connsiteY9" fmla="*/ 88 h 17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78" h="176958">
                    <a:moveTo>
                      <a:pt x="3568" y="88"/>
                    </a:moveTo>
                    <a:cubicBezTo>
                      <a:pt x="2328" y="88"/>
                      <a:pt x="203" y="88"/>
                      <a:pt x="203" y="2214"/>
                    </a:cubicBezTo>
                    <a:cubicBezTo>
                      <a:pt x="203" y="3100"/>
                      <a:pt x="734" y="3631"/>
                      <a:pt x="1797" y="4871"/>
                    </a:cubicBezTo>
                    <a:cubicBezTo>
                      <a:pt x="17031" y="18865"/>
                      <a:pt x="34036" y="42778"/>
                      <a:pt x="34036" y="88479"/>
                    </a:cubicBezTo>
                    <a:cubicBezTo>
                      <a:pt x="34036" y="125501"/>
                      <a:pt x="22522" y="153488"/>
                      <a:pt x="3391" y="170847"/>
                    </a:cubicBezTo>
                    <a:cubicBezTo>
                      <a:pt x="380" y="173859"/>
                      <a:pt x="203" y="174036"/>
                      <a:pt x="203" y="174921"/>
                    </a:cubicBezTo>
                    <a:cubicBezTo>
                      <a:pt x="203" y="175807"/>
                      <a:pt x="734" y="177047"/>
                      <a:pt x="2505" y="177047"/>
                    </a:cubicBezTo>
                    <a:cubicBezTo>
                      <a:pt x="4631" y="177047"/>
                      <a:pt x="21459" y="165356"/>
                      <a:pt x="33150" y="143214"/>
                    </a:cubicBezTo>
                    <a:cubicBezTo>
                      <a:pt x="40944" y="128512"/>
                      <a:pt x="46081" y="109381"/>
                      <a:pt x="46081" y="88656"/>
                    </a:cubicBezTo>
                    <a:cubicBezTo>
                      <a:pt x="46081" y="63680"/>
                      <a:pt x="38641" y="24887"/>
                      <a:pt x="3568" y="88"/>
                    </a:cubicBez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形状 18">
                <a:extLst>
                  <a:ext uri="{FF2B5EF4-FFF2-40B4-BE49-F238E27FC236}">
                    <a16:creationId xmlns:a16="http://schemas.microsoft.com/office/drawing/2014/main" id="{9B6919D6-9500-D1DB-66E4-2578B5A8304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5943339" y="7705027"/>
                <a:ext cx="168279" cy="59213"/>
              </a:xfrm>
              <a:custGeom>
                <a:avLst/>
                <a:gdLst>
                  <a:gd name="connsiteX0" fmla="*/ 159884 w 168279"/>
                  <a:gd name="connsiteY0" fmla="*/ 10209 h 59213"/>
                  <a:gd name="connsiteX1" fmla="*/ 168488 w 168279"/>
                  <a:gd name="connsiteY1" fmla="*/ 5148 h 59213"/>
                  <a:gd name="connsiteX2" fmla="*/ 160137 w 168279"/>
                  <a:gd name="connsiteY2" fmla="*/ 87 h 59213"/>
                  <a:gd name="connsiteX3" fmla="*/ 8560 w 168279"/>
                  <a:gd name="connsiteY3" fmla="*/ 87 h 59213"/>
                  <a:gd name="connsiteX4" fmla="*/ 209 w 168279"/>
                  <a:gd name="connsiteY4" fmla="*/ 5148 h 59213"/>
                  <a:gd name="connsiteX5" fmla="*/ 8813 w 168279"/>
                  <a:gd name="connsiteY5" fmla="*/ 10209 h 59213"/>
                  <a:gd name="connsiteX6" fmla="*/ 159884 w 168279"/>
                  <a:gd name="connsiteY6" fmla="*/ 10209 h 59213"/>
                  <a:gd name="connsiteX7" fmla="*/ 160137 w 168279"/>
                  <a:gd name="connsiteY7" fmla="*/ 59301 h 59213"/>
                  <a:gd name="connsiteX8" fmla="*/ 168488 w 168279"/>
                  <a:gd name="connsiteY8" fmla="*/ 54240 h 59213"/>
                  <a:gd name="connsiteX9" fmla="*/ 159884 w 168279"/>
                  <a:gd name="connsiteY9" fmla="*/ 49179 h 59213"/>
                  <a:gd name="connsiteX10" fmla="*/ 8813 w 168279"/>
                  <a:gd name="connsiteY10" fmla="*/ 49179 h 59213"/>
                  <a:gd name="connsiteX11" fmla="*/ 209 w 168279"/>
                  <a:gd name="connsiteY11" fmla="*/ 54240 h 59213"/>
                  <a:gd name="connsiteX12" fmla="*/ 8560 w 168279"/>
                  <a:gd name="connsiteY12" fmla="*/ 59301 h 59213"/>
                  <a:gd name="connsiteX13" fmla="*/ 160137 w 168279"/>
                  <a:gd name="connsiteY13" fmla="*/ 59301 h 5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279" h="59213">
                    <a:moveTo>
                      <a:pt x="159884" y="10209"/>
                    </a:moveTo>
                    <a:cubicBezTo>
                      <a:pt x="163680" y="10209"/>
                      <a:pt x="168488" y="10209"/>
                      <a:pt x="168488" y="5148"/>
                    </a:cubicBezTo>
                    <a:cubicBezTo>
                      <a:pt x="168488" y="87"/>
                      <a:pt x="163680" y="87"/>
                      <a:pt x="160137" y="87"/>
                    </a:cubicBezTo>
                    <a:lnTo>
                      <a:pt x="8560" y="87"/>
                    </a:lnTo>
                    <a:cubicBezTo>
                      <a:pt x="5017" y="87"/>
                      <a:pt x="209" y="87"/>
                      <a:pt x="209" y="5148"/>
                    </a:cubicBezTo>
                    <a:cubicBezTo>
                      <a:pt x="209" y="10209"/>
                      <a:pt x="5017" y="10209"/>
                      <a:pt x="8813" y="10209"/>
                    </a:cubicBezTo>
                    <a:lnTo>
                      <a:pt x="159884" y="10209"/>
                    </a:lnTo>
                    <a:close/>
                    <a:moveTo>
                      <a:pt x="160137" y="59301"/>
                    </a:moveTo>
                    <a:cubicBezTo>
                      <a:pt x="163680" y="59301"/>
                      <a:pt x="168488" y="59301"/>
                      <a:pt x="168488" y="54240"/>
                    </a:cubicBezTo>
                    <a:cubicBezTo>
                      <a:pt x="168488" y="49179"/>
                      <a:pt x="163680" y="49179"/>
                      <a:pt x="159884" y="49179"/>
                    </a:cubicBezTo>
                    <a:lnTo>
                      <a:pt x="8813" y="49179"/>
                    </a:lnTo>
                    <a:cubicBezTo>
                      <a:pt x="5017" y="49179"/>
                      <a:pt x="209" y="49179"/>
                      <a:pt x="209" y="54240"/>
                    </a:cubicBezTo>
                    <a:cubicBezTo>
                      <a:pt x="209" y="59301"/>
                      <a:pt x="5017" y="59301"/>
                      <a:pt x="8560" y="59301"/>
                    </a:cubicBezTo>
                    <a:lnTo>
                      <a:pt x="160137" y="59301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形状 19">
                <a:extLst>
                  <a:ext uri="{FF2B5EF4-FFF2-40B4-BE49-F238E27FC236}">
                    <a16:creationId xmlns:a16="http://schemas.microsoft.com/office/drawing/2014/main" id="{4A398B58-BE55-17B5-559E-DF2FA933481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6224112" y="7479489"/>
                <a:ext cx="230276" cy="455491"/>
              </a:xfrm>
              <a:custGeom>
                <a:avLst/>
                <a:gdLst>
                  <a:gd name="connsiteX0" fmla="*/ 89800 w 230276"/>
                  <a:gd name="connsiteY0" fmla="*/ 417609 h 455491"/>
                  <a:gd name="connsiteX1" fmla="*/ 35394 w 230276"/>
                  <a:gd name="connsiteY1" fmla="*/ 227820 h 455491"/>
                  <a:gd name="connsiteX2" fmla="*/ 220 w 230276"/>
                  <a:gd name="connsiteY2" fmla="*/ 269068 h 455491"/>
                  <a:gd name="connsiteX3" fmla="*/ 4268 w 230276"/>
                  <a:gd name="connsiteY3" fmla="*/ 272864 h 455491"/>
                  <a:gd name="connsiteX4" fmla="*/ 21476 w 230276"/>
                  <a:gd name="connsiteY4" fmla="*/ 252619 h 455491"/>
                  <a:gd name="connsiteX5" fmla="*/ 79678 w 230276"/>
                  <a:gd name="connsiteY5" fmla="*/ 455566 h 455491"/>
                  <a:gd name="connsiteX6" fmla="*/ 90306 w 230276"/>
                  <a:gd name="connsiteY6" fmla="*/ 449493 h 455491"/>
                  <a:gd name="connsiteX7" fmla="*/ 229231 w 230276"/>
                  <a:gd name="connsiteY7" fmla="*/ 10197 h 455491"/>
                  <a:gd name="connsiteX8" fmla="*/ 230496 w 230276"/>
                  <a:gd name="connsiteY8" fmla="*/ 5136 h 455491"/>
                  <a:gd name="connsiteX9" fmla="*/ 225435 w 230276"/>
                  <a:gd name="connsiteY9" fmla="*/ 75 h 455491"/>
                  <a:gd name="connsiteX10" fmla="*/ 219615 w 230276"/>
                  <a:gd name="connsiteY10" fmla="*/ 6654 h 455491"/>
                  <a:gd name="connsiteX11" fmla="*/ 89800 w 230276"/>
                  <a:gd name="connsiteY11" fmla="*/ 417609 h 45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0276" h="455491">
                    <a:moveTo>
                      <a:pt x="89800" y="417609"/>
                    </a:moveTo>
                    <a:lnTo>
                      <a:pt x="35394" y="227820"/>
                    </a:lnTo>
                    <a:lnTo>
                      <a:pt x="220" y="269068"/>
                    </a:lnTo>
                    <a:lnTo>
                      <a:pt x="4268" y="272864"/>
                    </a:lnTo>
                    <a:lnTo>
                      <a:pt x="21476" y="252619"/>
                    </a:lnTo>
                    <a:lnTo>
                      <a:pt x="79678" y="455566"/>
                    </a:lnTo>
                    <a:cubicBezTo>
                      <a:pt x="88028" y="455566"/>
                      <a:pt x="88281" y="455566"/>
                      <a:pt x="90306" y="449493"/>
                    </a:cubicBezTo>
                    <a:lnTo>
                      <a:pt x="229231" y="10197"/>
                    </a:lnTo>
                    <a:cubicBezTo>
                      <a:pt x="230496" y="6401"/>
                      <a:pt x="230496" y="5389"/>
                      <a:pt x="230496" y="5136"/>
                    </a:cubicBezTo>
                    <a:cubicBezTo>
                      <a:pt x="230496" y="2352"/>
                      <a:pt x="228472" y="75"/>
                      <a:pt x="225435" y="75"/>
                    </a:cubicBezTo>
                    <a:cubicBezTo>
                      <a:pt x="221639" y="75"/>
                      <a:pt x="220627" y="3364"/>
                      <a:pt x="219615" y="6654"/>
                    </a:cubicBezTo>
                    <a:lnTo>
                      <a:pt x="89800" y="417609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形状 20">
                <a:extLst>
                  <a:ext uri="{FF2B5EF4-FFF2-40B4-BE49-F238E27FC236}">
                    <a16:creationId xmlns:a16="http://schemas.microsoft.com/office/drawing/2014/main" id="{1B6A903F-5043-9FD8-345B-DBCE7A606A5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6449328" y="7479490"/>
                <a:ext cx="1404874" cy="10121"/>
              </a:xfrm>
              <a:custGeom>
                <a:avLst/>
                <a:gdLst>
                  <a:gd name="connsiteX0" fmla="*/ 0 w 1404874"/>
                  <a:gd name="connsiteY0" fmla="*/ 0 h 10121"/>
                  <a:gd name="connsiteX1" fmla="*/ 1404874 w 1404874"/>
                  <a:gd name="connsiteY1" fmla="*/ 0 h 10121"/>
                  <a:gd name="connsiteX2" fmla="*/ 1404874 w 1404874"/>
                  <a:gd name="connsiteY2" fmla="*/ 10122 h 10121"/>
                  <a:gd name="connsiteX3" fmla="*/ 0 w 1404874"/>
                  <a:gd name="connsiteY3" fmla="*/ 10122 h 1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4874" h="10121">
                    <a:moveTo>
                      <a:pt x="0" y="0"/>
                    </a:moveTo>
                    <a:lnTo>
                      <a:pt x="1404874" y="0"/>
                    </a:lnTo>
                    <a:lnTo>
                      <a:pt x="1404874" y="10122"/>
                    </a:lnTo>
                    <a:lnTo>
                      <a:pt x="0" y="10122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" name="任意形状 21">
                <a:extLst>
                  <a:ext uri="{FF2B5EF4-FFF2-40B4-BE49-F238E27FC236}">
                    <a16:creationId xmlns:a16="http://schemas.microsoft.com/office/drawing/2014/main" id="{23F27D6C-7C4F-3C7C-D74F-0710D832BE83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6461981" y="7629365"/>
                <a:ext cx="100967" cy="168531"/>
              </a:xfrm>
              <a:custGeom>
                <a:avLst/>
                <a:gdLst>
                  <a:gd name="connsiteX0" fmla="*/ 19714 w 100967"/>
                  <a:gd name="connsiteY0" fmla="*/ 149134 h 168531"/>
                  <a:gd name="connsiteX1" fmla="*/ 46538 w 100967"/>
                  <a:gd name="connsiteY1" fmla="*/ 123069 h 168531"/>
                  <a:gd name="connsiteX2" fmla="*/ 101197 w 100967"/>
                  <a:gd name="connsiteY2" fmla="*/ 49179 h 168531"/>
                  <a:gd name="connsiteX3" fmla="*/ 47550 w 100967"/>
                  <a:gd name="connsiteY3" fmla="*/ 87 h 168531"/>
                  <a:gd name="connsiteX4" fmla="*/ 230 w 100967"/>
                  <a:gd name="connsiteY4" fmla="*/ 45889 h 168531"/>
                  <a:gd name="connsiteX5" fmla="*/ 13641 w 100967"/>
                  <a:gd name="connsiteY5" fmla="*/ 60060 h 168531"/>
                  <a:gd name="connsiteX6" fmla="*/ 26800 w 100967"/>
                  <a:gd name="connsiteY6" fmla="*/ 46648 h 168531"/>
                  <a:gd name="connsiteX7" fmla="*/ 13388 w 100967"/>
                  <a:gd name="connsiteY7" fmla="*/ 33489 h 168531"/>
                  <a:gd name="connsiteX8" fmla="*/ 10099 w 100967"/>
                  <a:gd name="connsiteY8" fmla="*/ 33742 h 168531"/>
                  <a:gd name="connsiteX9" fmla="*/ 44260 w 100967"/>
                  <a:gd name="connsiteY9" fmla="*/ 7931 h 168531"/>
                  <a:gd name="connsiteX10" fmla="*/ 78169 w 100967"/>
                  <a:gd name="connsiteY10" fmla="*/ 49179 h 168531"/>
                  <a:gd name="connsiteX11" fmla="*/ 51599 w 100967"/>
                  <a:gd name="connsiteY11" fmla="*/ 105103 h 168531"/>
                  <a:gd name="connsiteX12" fmla="*/ 3013 w 100967"/>
                  <a:gd name="connsiteY12" fmla="*/ 159256 h 168531"/>
                  <a:gd name="connsiteX13" fmla="*/ 230 w 100967"/>
                  <a:gd name="connsiteY13" fmla="*/ 168619 h 168531"/>
                  <a:gd name="connsiteX14" fmla="*/ 94112 w 100967"/>
                  <a:gd name="connsiteY14" fmla="*/ 168619 h 168531"/>
                  <a:gd name="connsiteX15" fmla="*/ 101197 w 100967"/>
                  <a:gd name="connsiteY15" fmla="*/ 124588 h 168531"/>
                  <a:gd name="connsiteX16" fmla="*/ 94871 w 100967"/>
                  <a:gd name="connsiteY16" fmla="*/ 124588 h 168531"/>
                  <a:gd name="connsiteX17" fmla="*/ 89304 w 100967"/>
                  <a:gd name="connsiteY17" fmla="*/ 147109 h 168531"/>
                  <a:gd name="connsiteX18" fmla="*/ 65264 w 100967"/>
                  <a:gd name="connsiteY18" fmla="*/ 149134 h 168531"/>
                  <a:gd name="connsiteX19" fmla="*/ 19714 w 100967"/>
                  <a:gd name="connsiteY19" fmla="*/ 149134 h 1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967" h="168531">
                    <a:moveTo>
                      <a:pt x="19714" y="149134"/>
                    </a:moveTo>
                    <a:lnTo>
                      <a:pt x="46538" y="123069"/>
                    </a:lnTo>
                    <a:cubicBezTo>
                      <a:pt x="86014" y="88148"/>
                      <a:pt x="101197" y="74484"/>
                      <a:pt x="101197" y="49179"/>
                    </a:cubicBezTo>
                    <a:cubicBezTo>
                      <a:pt x="101197" y="20331"/>
                      <a:pt x="78422" y="87"/>
                      <a:pt x="47550" y="87"/>
                    </a:cubicBezTo>
                    <a:cubicBezTo>
                      <a:pt x="18955" y="87"/>
                      <a:pt x="230" y="23367"/>
                      <a:pt x="230" y="45889"/>
                    </a:cubicBezTo>
                    <a:cubicBezTo>
                      <a:pt x="230" y="60060"/>
                      <a:pt x="12882" y="60060"/>
                      <a:pt x="13641" y="60060"/>
                    </a:cubicBezTo>
                    <a:cubicBezTo>
                      <a:pt x="17943" y="60060"/>
                      <a:pt x="26800" y="57023"/>
                      <a:pt x="26800" y="46648"/>
                    </a:cubicBezTo>
                    <a:cubicBezTo>
                      <a:pt x="26800" y="40069"/>
                      <a:pt x="22245" y="33489"/>
                      <a:pt x="13388" y="33489"/>
                    </a:cubicBezTo>
                    <a:cubicBezTo>
                      <a:pt x="11364" y="33489"/>
                      <a:pt x="10858" y="33489"/>
                      <a:pt x="10099" y="33742"/>
                    </a:cubicBezTo>
                    <a:cubicBezTo>
                      <a:pt x="15919" y="17294"/>
                      <a:pt x="29583" y="7931"/>
                      <a:pt x="44260" y="7931"/>
                    </a:cubicBezTo>
                    <a:cubicBezTo>
                      <a:pt x="67288" y="7931"/>
                      <a:pt x="78169" y="28428"/>
                      <a:pt x="78169" y="49179"/>
                    </a:cubicBezTo>
                    <a:cubicBezTo>
                      <a:pt x="78169" y="69423"/>
                      <a:pt x="65517" y="89414"/>
                      <a:pt x="51599" y="105103"/>
                    </a:cubicBezTo>
                    <a:lnTo>
                      <a:pt x="3013" y="159256"/>
                    </a:lnTo>
                    <a:cubicBezTo>
                      <a:pt x="230" y="162039"/>
                      <a:pt x="230" y="162545"/>
                      <a:pt x="230" y="168619"/>
                    </a:cubicBezTo>
                    <a:lnTo>
                      <a:pt x="94112" y="168619"/>
                    </a:lnTo>
                    <a:lnTo>
                      <a:pt x="101197" y="124588"/>
                    </a:lnTo>
                    <a:lnTo>
                      <a:pt x="94871" y="124588"/>
                    </a:lnTo>
                    <a:cubicBezTo>
                      <a:pt x="93605" y="132179"/>
                      <a:pt x="91834" y="143314"/>
                      <a:pt x="89304" y="147109"/>
                    </a:cubicBezTo>
                    <a:cubicBezTo>
                      <a:pt x="87532" y="149134"/>
                      <a:pt x="70831" y="149134"/>
                      <a:pt x="65264" y="149134"/>
                    </a:cubicBezTo>
                    <a:lnTo>
                      <a:pt x="19714" y="149134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形状 22">
                <a:extLst>
                  <a:ext uri="{FF2B5EF4-FFF2-40B4-BE49-F238E27FC236}">
                    <a16:creationId xmlns:a16="http://schemas.microsoft.com/office/drawing/2014/main" id="{189504DF-D7A3-E3DB-687C-50428835898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6605715" y="7608109"/>
                <a:ext cx="34668" cy="253051"/>
              </a:xfrm>
              <a:custGeom>
                <a:avLst/>
                <a:gdLst>
                  <a:gd name="connsiteX0" fmla="*/ 34903 w 34668"/>
                  <a:gd name="connsiteY0" fmla="*/ 253138 h 253051"/>
                  <a:gd name="connsiteX1" fmla="*/ 34903 w 34668"/>
                  <a:gd name="connsiteY1" fmla="*/ 243016 h 253051"/>
                  <a:gd name="connsiteX2" fmla="*/ 10357 w 34668"/>
                  <a:gd name="connsiteY2" fmla="*/ 243016 h 253051"/>
                  <a:gd name="connsiteX3" fmla="*/ 10357 w 34668"/>
                  <a:gd name="connsiteY3" fmla="*/ 10209 h 253051"/>
                  <a:gd name="connsiteX4" fmla="*/ 34903 w 34668"/>
                  <a:gd name="connsiteY4" fmla="*/ 10209 h 253051"/>
                  <a:gd name="connsiteX5" fmla="*/ 34903 w 34668"/>
                  <a:gd name="connsiteY5" fmla="*/ 87 h 253051"/>
                  <a:gd name="connsiteX6" fmla="*/ 235 w 34668"/>
                  <a:gd name="connsiteY6" fmla="*/ 87 h 253051"/>
                  <a:gd name="connsiteX7" fmla="*/ 235 w 34668"/>
                  <a:gd name="connsiteY7" fmla="*/ 253138 h 253051"/>
                  <a:gd name="connsiteX8" fmla="*/ 34903 w 34668"/>
                  <a:gd name="connsiteY8" fmla="*/ 253138 h 25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68" h="253051">
                    <a:moveTo>
                      <a:pt x="34903" y="253138"/>
                    </a:moveTo>
                    <a:lnTo>
                      <a:pt x="34903" y="243016"/>
                    </a:lnTo>
                    <a:lnTo>
                      <a:pt x="10357" y="243016"/>
                    </a:lnTo>
                    <a:lnTo>
                      <a:pt x="10357" y="10209"/>
                    </a:lnTo>
                    <a:lnTo>
                      <a:pt x="34903" y="10209"/>
                    </a:lnTo>
                    <a:lnTo>
                      <a:pt x="34903" y="87"/>
                    </a:lnTo>
                    <a:lnTo>
                      <a:pt x="235" y="87"/>
                    </a:lnTo>
                    <a:lnTo>
                      <a:pt x="235" y="253138"/>
                    </a:lnTo>
                    <a:lnTo>
                      <a:pt x="34903" y="253138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形状 23">
                <a:extLst>
                  <a:ext uri="{FF2B5EF4-FFF2-40B4-BE49-F238E27FC236}">
                    <a16:creationId xmlns:a16="http://schemas.microsoft.com/office/drawing/2014/main" id="{0E5FF942-2EB9-3814-69C0-145E2AE6656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6668668" y="7629365"/>
                <a:ext cx="83506" cy="168531"/>
              </a:xfrm>
              <a:custGeom>
                <a:avLst/>
                <a:gdLst>
                  <a:gd name="connsiteX0" fmla="*/ 52113 w 83506"/>
                  <a:gd name="connsiteY0" fmla="*/ 6666 h 168531"/>
                  <a:gd name="connsiteX1" fmla="*/ 46293 w 83506"/>
                  <a:gd name="connsiteY1" fmla="*/ 87 h 168531"/>
                  <a:gd name="connsiteX2" fmla="*/ 237 w 83506"/>
                  <a:gd name="connsiteY2" fmla="*/ 16282 h 168531"/>
                  <a:gd name="connsiteX3" fmla="*/ 237 w 83506"/>
                  <a:gd name="connsiteY3" fmla="*/ 24127 h 168531"/>
                  <a:gd name="connsiteX4" fmla="*/ 33387 w 83506"/>
                  <a:gd name="connsiteY4" fmla="*/ 17547 h 168531"/>
                  <a:gd name="connsiteX5" fmla="*/ 33387 w 83506"/>
                  <a:gd name="connsiteY5" fmla="*/ 148628 h 168531"/>
                  <a:gd name="connsiteX6" fmla="*/ 9853 w 83506"/>
                  <a:gd name="connsiteY6" fmla="*/ 160774 h 168531"/>
                  <a:gd name="connsiteX7" fmla="*/ 1756 w 83506"/>
                  <a:gd name="connsiteY7" fmla="*/ 160774 h 168531"/>
                  <a:gd name="connsiteX8" fmla="*/ 1756 w 83506"/>
                  <a:gd name="connsiteY8" fmla="*/ 168619 h 168531"/>
                  <a:gd name="connsiteX9" fmla="*/ 42750 w 83506"/>
                  <a:gd name="connsiteY9" fmla="*/ 167860 h 168531"/>
                  <a:gd name="connsiteX10" fmla="*/ 83744 w 83506"/>
                  <a:gd name="connsiteY10" fmla="*/ 168619 h 168531"/>
                  <a:gd name="connsiteX11" fmla="*/ 83744 w 83506"/>
                  <a:gd name="connsiteY11" fmla="*/ 160774 h 168531"/>
                  <a:gd name="connsiteX12" fmla="*/ 75647 w 83506"/>
                  <a:gd name="connsiteY12" fmla="*/ 160774 h 168531"/>
                  <a:gd name="connsiteX13" fmla="*/ 52113 w 83506"/>
                  <a:gd name="connsiteY13" fmla="*/ 148628 h 168531"/>
                  <a:gd name="connsiteX14" fmla="*/ 52113 w 83506"/>
                  <a:gd name="connsiteY14" fmla="*/ 6666 h 1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506" h="168531">
                    <a:moveTo>
                      <a:pt x="52113" y="6666"/>
                    </a:moveTo>
                    <a:cubicBezTo>
                      <a:pt x="52113" y="593"/>
                      <a:pt x="52113" y="87"/>
                      <a:pt x="46293" y="87"/>
                    </a:cubicBezTo>
                    <a:cubicBezTo>
                      <a:pt x="30603" y="16282"/>
                      <a:pt x="8335" y="16282"/>
                      <a:pt x="237" y="16282"/>
                    </a:cubicBezTo>
                    <a:lnTo>
                      <a:pt x="237" y="24127"/>
                    </a:lnTo>
                    <a:cubicBezTo>
                      <a:pt x="5298" y="24127"/>
                      <a:pt x="20228" y="24127"/>
                      <a:pt x="33387" y="17547"/>
                    </a:cubicBezTo>
                    <a:lnTo>
                      <a:pt x="33387" y="148628"/>
                    </a:lnTo>
                    <a:cubicBezTo>
                      <a:pt x="33387" y="157737"/>
                      <a:pt x="32628" y="160774"/>
                      <a:pt x="9853" y="160774"/>
                    </a:cubicBezTo>
                    <a:lnTo>
                      <a:pt x="1756" y="160774"/>
                    </a:lnTo>
                    <a:lnTo>
                      <a:pt x="1756" y="168619"/>
                    </a:lnTo>
                    <a:cubicBezTo>
                      <a:pt x="10612" y="167860"/>
                      <a:pt x="32628" y="167860"/>
                      <a:pt x="42750" y="167860"/>
                    </a:cubicBezTo>
                    <a:cubicBezTo>
                      <a:pt x="52872" y="167860"/>
                      <a:pt x="74887" y="167860"/>
                      <a:pt x="83744" y="168619"/>
                    </a:cubicBezTo>
                    <a:lnTo>
                      <a:pt x="83744" y="160774"/>
                    </a:lnTo>
                    <a:lnTo>
                      <a:pt x="75647" y="160774"/>
                    </a:lnTo>
                    <a:cubicBezTo>
                      <a:pt x="52872" y="160774"/>
                      <a:pt x="52113" y="157991"/>
                      <a:pt x="52113" y="148628"/>
                    </a:cubicBezTo>
                    <a:lnTo>
                      <a:pt x="52113" y="6666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形状 25">
                <a:extLst>
                  <a:ext uri="{FF2B5EF4-FFF2-40B4-BE49-F238E27FC236}">
                    <a16:creationId xmlns:a16="http://schemas.microsoft.com/office/drawing/2014/main" id="{8504CF9A-E2D5-57CC-8C47-A584F200C01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6849908" y="7729573"/>
                <a:ext cx="154614" cy="10122"/>
              </a:xfrm>
              <a:custGeom>
                <a:avLst/>
                <a:gdLst>
                  <a:gd name="connsiteX0" fmla="*/ 146002 w 154614"/>
                  <a:gd name="connsiteY0" fmla="*/ 10209 h 10122"/>
                  <a:gd name="connsiteX1" fmla="*/ 154859 w 154614"/>
                  <a:gd name="connsiteY1" fmla="*/ 5148 h 10122"/>
                  <a:gd name="connsiteX2" fmla="*/ 146002 w 154614"/>
                  <a:gd name="connsiteY2" fmla="*/ 87 h 10122"/>
                  <a:gd name="connsiteX3" fmla="*/ 9101 w 154614"/>
                  <a:gd name="connsiteY3" fmla="*/ 87 h 10122"/>
                  <a:gd name="connsiteX4" fmla="*/ 244 w 154614"/>
                  <a:gd name="connsiteY4" fmla="*/ 5148 h 10122"/>
                  <a:gd name="connsiteX5" fmla="*/ 9101 w 154614"/>
                  <a:gd name="connsiteY5" fmla="*/ 10209 h 10122"/>
                  <a:gd name="connsiteX6" fmla="*/ 146002 w 154614"/>
                  <a:gd name="connsiteY6" fmla="*/ 10209 h 1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614" h="10122">
                    <a:moveTo>
                      <a:pt x="146002" y="10209"/>
                    </a:moveTo>
                    <a:cubicBezTo>
                      <a:pt x="150304" y="10209"/>
                      <a:pt x="154859" y="10209"/>
                      <a:pt x="154859" y="5148"/>
                    </a:cubicBezTo>
                    <a:cubicBezTo>
                      <a:pt x="154859" y="87"/>
                      <a:pt x="150304" y="87"/>
                      <a:pt x="146002" y="87"/>
                    </a:cubicBezTo>
                    <a:lnTo>
                      <a:pt x="9101" y="87"/>
                    </a:lnTo>
                    <a:cubicBezTo>
                      <a:pt x="4799" y="87"/>
                      <a:pt x="244" y="87"/>
                      <a:pt x="244" y="5148"/>
                    </a:cubicBezTo>
                    <a:cubicBezTo>
                      <a:pt x="244" y="10209"/>
                      <a:pt x="4799" y="10209"/>
                      <a:pt x="9101" y="10209"/>
                    </a:cubicBezTo>
                    <a:lnTo>
                      <a:pt x="146002" y="10209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形状 27">
                <a:extLst>
                  <a:ext uri="{FF2B5EF4-FFF2-40B4-BE49-F238E27FC236}">
                    <a16:creationId xmlns:a16="http://schemas.microsoft.com/office/drawing/2014/main" id="{939FFE10-6E8A-9007-B7D7-1A23AF4FF165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091065" y="7626582"/>
                <a:ext cx="164230" cy="171315"/>
              </a:xfrm>
              <a:custGeom>
                <a:avLst/>
                <a:gdLst>
                  <a:gd name="connsiteX0" fmla="*/ 159677 w 164230"/>
                  <a:gd name="connsiteY0" fmla="*/ 87 h 171315"/>
                  <a:gd name="connsiteX1" fmla="*/ 5062 w 164230"/>
                  <a:gd name="connsiteY1" fmla="*/ 87 h 171315"/>
                  <a:gd name="connsiteX2" fmla="*/ 254 w 164230"/>
                  <a:gd name="connsiteY2" fmla="*/ 57023 h 171315"/>
                  <a:gd name="connsiteX3" fmla="*/ 6581 w 164230"/>
                  <a:gd name="connsiteY3" fmla="*/ 57023 h 171315"/>
                  <a:gd name="connsiteX4" fmla="*/ 52130 w 164230"/>
                  <a:gd name="connsiteY4" fmla="*/ 7931 h 171315"/>
                  <a:gd name="connsiteX5" fmla="*/ 65795 w 164230"/>
                  <a:gd name="connsiteY5" fmla="*/ 8437 h 171315"/>
                  <a:gd name="connsiteX6" fmla="*/ 71109 w 164230"/>
                  <a:gd name="connsiteY6" fmla="*/ 18053 h 171315"/>
                  <a:gd name="connsiteX7" fmla="*/ 71109 w 164230"/>
                  <a:gd name="connsiteY7" fmla="*/ 151411 h 171315"/>
                  <a:gd name="connsiteX8" fmla="*/ 44538 w 164230"/>
                  <a:gd name="connsiteY8" fmla="*/ 163558 h 171315"/>
                  <a:gd name="connsiteX9" fmla="*/ 34416 w 164230"/>
                  <a:gd name="connsiteY9" fmla="*/ 163558 h 171315"/>
                  <a:gd name="connsiteX10" fmla="*/ 34416 w 164230"/>
                  <a:gd name="connsiteY10" fmla="*/ 171402 h 171315"/>
                  <a:gd name="connsiteX11" fmla="*/ 82243 w 164230"/>
                  <a:gd name="connsiteY11" fmla="*/ 170643 h 171315"/>
                  <a:gd name="connsiteX12" fmla="*/ 130323 w 164230"/>
                  <a:gd name="connsiteY12" fmla="*/ 171402 h 171315"/>
                  <a:gd name="connsiteX13" fmla="*/ 130323 w 164230"/>
                  <a:gd name="connsiteY13" fmla="*/ 163558 h 171315"/>
                  <a:gd name="connsiteX14" fmla="*/ 120201 w 164230"/>
                  <a:gd name="connsiteY14" fmla="*/ 163558 h 171315"/>
                  <a:gd name="connsiteX15" fmla="*/ 93630 w 164230"/>
                  <a:gd name="connsiteY15" fmla="*/ 151411 h 171315"/>
                  <a:gd name="connsiteX16" fmla="*/ 93630 w 164230"/>
                  <a:gd name="connsiteY16" fmla="*/ 18053 h 171315"/>
                  <a:gd name="connsiteX17" fmla="*/ 98185 w 164230"/>
                  <a:gd name="connsiteY17" fmla="*/ 8437 h 171315"/>
                  <a:gd name="connsiteX18" fmla="*/ 112609 w 164230"/>
                  <a:gd name="connsiteY18" fmla="*/ 7931 h 171315"/>
                  <a:gd name="connsiteX19" fmla="*/ 158158 w 164230"/>
                  <a:gd name="connsiteY19" fmla="*/ 57023 h 171315"/>
                  <a:gd name="connsiteX20" fmla="*/ 164485 w 164230"/>
                  <a:gd name="connsiteY20" fmla="*/ 57023 h 171315"/>
                  <a:gd name="connsiteX21" fmla="*/ 159677 w 164230"/>
                  <a:gd name="connsiteY21" fmla="*/ 87 h 17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230" h="171315">
                    <a:moveTo>
                      <a:pt x="159677" y="87"/>
                    </a:moveTo>
                    <a:lnTo>
                      <a:pt x="5062" y="87"/>
                    </a:lnTo>
                    <a:lnTo>
                      <a:pt x="254" y="57023"/>
                    </a:lnTo>
                    <a:lnTo>
                      <a:pt x="6581" y="57023"/>
                    </a:lnTo>
                    <a:cubicBezTo>
                      <a:pt x="10123" y="16282"/>
                      <a:pt x="13919" y="7931"/>
                      <a:pt x="52130" y="7931"/>
                    </a:cubicBezTo>
                    <a:cubicBezTo>
                      <a:pt x="56685" y="7931"/>
                      <a:pt x="63264" y="7931"/>
                      <a:pt x="65795" y="8437"/>
                    </a:cubicBezTo>
                    <a:cubicBezTo>
                      <a:pt x="71109" y="9450"/>
                      <a:pt x="71109" y="12233"/>
                      <a:pt x="71109" y="18053"/>
                    </a:cubicBezTo>
                    <a:lnTo>
                      <a:pt x="71109" y="151411"/>
                    </a:lnTo>
                    <a:cubicBezTo>
                      <a:pt x="71109" y="160015"/>
                      <a:pt x="71109" y="163558"/>
                      <a:pt x="44538" y="163558"/>
                    </a:cubicBezTo>
                    <a:lnTo>
                      <a:pt x="34416" y="163558"/>
                    </a:lnTo>
                    <a:lnTo>
                      <a:pt x="34416" y="171402"/>
                    </a:lnTo>
                    <a:cubicBezTo>
                      <a:pt x="44791" y="170643"/>
                      <a:pt x="70603" y="170643"/>
                      <a:pt x="82243" y="170643"/>
                    </a:cubicBezTo>
                    <a:cubicBezTo>
                      <a:pt x="93883" y="170643"/>
                      <a:pt x="119948" y="170643"/>
                      <a:pt x="130323" y="171402"/>
                    </a:cubicBezTo>
                    <a:lnTo>
                      <a:pt x="130323" y="163558"/>
                    </a:lnTo>
                    <a:lnTo>
                      <a:pt x="120201" y="163558"/>
                    </a:lnTo>
                    <a:cubicBezTo>
                      <a:pt x="93630" y="163558"/>
                      <a:pt x="93630" y="160015"/>
                      <a:pt x="93630" y="151411"/>
                    </a:cubicBezTo>
                    <a:lnTo>
                      <a:pt x="93630" y="18053"/>
                    </a:lnTo>
                    <a:cubicBezTo>
                      <a:pt x="93630" y="12992"/>
                      <a:pt x="93630" y="9450"/>
                      <a:pt x="98185" y="8437"/>
                    </a:cubicBezTo>
                    <a:cubicBezTo>
                      <a:pt x="100969" y="7931"/>
                      <a:pt x="107801" y="7931"/>
                      <a:pt x="112609" y="7931"/>
                    </a:cubicBezTo>
                    <a:cubicBezTo>
                      <a:pt x="150820" y="7931"/>
                      <a:pt x="154616" y="16282"/>
                      <a:pt x="158158" y="57023"/>
                    </a:cubicBezTo>
                    <a:lnTo>
                      <a:pt x="164485" y="57023"/>
                    </a:lnTo>
                    <a:lnTo>
                      <a:pt x="159677" y="87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形状 28">
                <a:extLst>
                  <a:ext uri="{FF2B5EF4-FFF2-40B4-BE49-F238E27FC236}">
                    <a16:creationId xmlns:a16="http://schemas.microsoft.com/office/drawing/2014/main" id="{ACE777A7-5350-6770-44AA-10B093105282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250713" y="7686049"/>
                <a:ext cx="85025" cy="111848"/>
              </a:xfrm>
              <a:custGeom>
                <a:avLst/>
                <a:gdLst>
                  <a:gd name="connsiteX0" fmla="*/ 35435 w 85025"/>
                  <a:gd name="connsiteY0" fmla="*/ 27922 h 111848"/>
                  <a:gd name="connsiteX1" fmla="*/ 35435 w 85025"/>
                  <a:gd name="connsiteY1" fmla="*/ 87 h 111848"/>
                  <a:gd name="connsiteX2" fmla="*/ 261 w 85025"/>
                  <a:gd name="connsiteY2" fmla="*/ 2870 h 111848"/>
                  <a:gd name="connsiteX3" fmla="*/ 261 w 85025"/>
                  <a:gd name="connsiteY3" fmla="*/ 10715 h 111848"/>
                  <a:gd name="connsiteX4" fmla="*/ 19999 w 85025"/>
                  <a:gd name="connsiteY4" fmla="*/ 24886 h 111848"/>
                  <a:gd name="connsiteX5" fmla="*/ 19999 w 85025"/>
                  <a:gd name="connsiteY5" fmla="*/ 92703 h 111848"/>
                  <a:gd name="connsiteX6" fmla="*/ 261 w 85025"/>
                  <a:gd name="connsiteY6" fmla="*/ 104091 h 111848"/>
                  <a:gd name="connsiteX7" fmla="*/ 261 w 85025"/>
                  <a:gd name="connsiteY7" fmla="*/ 111935 h 111848"/>
                  <a:gd name="connsiteX8" fmla="*/ 29109 w 85025"/>
                  <a:gd name="connsiteY8" fmla="*/ 111176 h 111848"/>
                  <a:gd name="connsiteX9" fmla="*/ 61246 w 85025"/>
                  <a:gd name="connsiteY9" fmla="*/ 111935 h 111848"/>
                  <a:gd name="connsiteX10" fmla="*/ 61246 w 85025"/>
                  <a:gd name="connsiteY10" fmla="*/ 104091 h 111848"/>
                  <a:gd name="connsiteX11" fmla="*/ 55932 w 85025"/>
                  <a:gd name="connsiteY11" fmla="*/ 104091 h 111848"/>
                  <a:gd name="connsiteX12" fmla="*/ 36700 w 85025"/>
                  <a:gd name="connsiteY12" fmla="*/ 92197 h 111848"/>
                  <a:gd name="connsiteX13" fmla="*/ 36700 w 85025"/>
                  <a:gd name="connsiteY13" fmla="*/ 53227 h 111848"/>
                  <a:gd name="connsiteX14" fmla="*/ 66560 w 85025"/>
                  <a:gd name="connsiteY14" fmla="*/ 5654 h 111848"/>
                  <a:gd name="connsiteX15" fmla="*/ 69344 w 85025"/>
                  <a:gd name="connsiteY15" fmla="*/ 5907 h 111848"/>
                  <a:gd name="connsiteX16" fmla="*/ 63524 w 85025"/>
                  <a:gd name="connsiteY16" fmla="*/ 15776 h 111848"/>
                  <a:gd name="connsiteX17" fmla="*/ 74405 w 85025"/>
                  <a:gd name="connsiteY17" fmla="*/ 26657 h 111848"/>
                  <a:gd name="connsiteX18" fmla="*/ 85286 w 85025"/>
                  <a:gd name="connsiteY18" fmla="*/ 15523 h 111848"/>
                  <a:gd name="connsiteX19" fmla="*/ 66560 w 85025"/>
                  <a:gd name="connsiteY19" fmla="*/ 87 h 111848"/>
                  <a:gd name="connsiteX20" fmla="*/ 35435 w 85025"/>
                  <a:gd name="connsiteY20" fmla="*/ 27922 h 11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025" h="111848">
                    <a:moveTo>
                      <a:pt x="35435" y="27922"/>
                    </a:moveTo>
                    <a:lnTo>
                      <a:pt x="35435" y="87"/>
                    </a:lnTo>
                    <a:lnTo>
                      <a:pt x="261" y="2870"/>
                    </a:lnTo>
                    <a:lnTo>
                      <a:pt x="261" y="10715"/>
                    </a:lnTo>
                    <a:cubicBezTo>
                      <a:pt x="17974" y="10715"/>
                      <a:pt x="19999" y="12486"/>
                      <a:pt x="19999" y="24886"/>
                    </a:cubicBezTo>
                    <a:lnTo>
                      <a:pt x="19999" y="92703"/>
                    </a:lnTo>
                    <a:cubicBezTo>
                      <a:pt x="19999" y="104091"/>
                      <a:pt x="17215" y="104091"/>
                      <a:pt x="261" y="104091"/>
                    </a:cubicBezTo>
                    <a:lnTo>
                      <a:pt x="261" y="111935"/>
                    </a:lnTo>
                    <a:cubicBezTo>
                      <a:pt x="10130" y="111682"/>
                      <a:pt x="22023" y="111176"/>
                      <a:pt x="29109" y="111176"/>
                    </a:cubicBezTo>
                    <a:cubicBezTo>
                      <a:pt x="39231" y="111176"/>
                      <a:pt x="51124" y="111176"/>
                      <a:pt x="61246" y="111935"/>
                    </a:cubicBezTo>
                    <a:lnTo>
                      <a:pt x="61246" y="104091"/>
                    </a:lnTo>
                    <a:lnTo>
                      <a:pt x="55932" y="104091"/>
                    </a:lnTo>
                    <a:cubicBezTo>
                      <a:pt x="37206" y="104091"/>
                      <a:pt x="36700" y="101307"/>
                      <a:pt x="36700" y="92197"/>
                    </a:cubicBezTo>
                    <a:lnTo>
                      <a:pt x="36700" y="53227"/>
                    </a:lnTo>
                    <a:cubicBezTo>
                      <a:pt x="36700" y="28175"/>
                      <a:pt x="47328" y="5654"/>
                      <a:pt x="66560" y="5654"/>
                    </a:cubicBezTo>
                    <a:cubicBezTo>
                      <a:pt x="68332" y="5654"/>
                      <a:pt x="68838" y="5654"/>
                      <a:pt x="69344" y="5907"/>
                    </a:cubicBezTo>
                    <a:cubicBezTo>
                      <a:pt x="68585" y="6160"/>
                      <a:pt x="63524" y="9196"/>
                      <a:pt x="63524" y="15776"/>
                    </a:cubicBezTo>
                    <a:cubicBezTo>
                      <a:pt x="63524" y="22861"/>
                      <a:pt x="68838" y="26657"/>
                      <a:pt x="74405" y="26657"/>
                    </a:cubicBezTo>
                    <a:cubicBezTo>
                      <a:pt x="78960" y="26657"/>
                      <a:pt x="85286" y="23620"/>
                      <a:pt x="85286" y="15523"/>
                    </a:cubicBezTo>
                    <a:cubicBezTo>
                      <a:pt x="85286" y="7425"/>
                      <a:pt x="77441" y="87"/>
                      <a:pt x="66560" y="87"/>
                    </a:cubicBezTo>
                    <a:cubicBezTo>
                      <a:pt x="48087" y="87"/>
                      <a:pt x="38978" y="17041"/>
                      <a:pt x="35435" y="27922"/>
                    </a:cubicBez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任意形状 29">
                <a:extLst>
                  <a:ext uri="{FF2B5EF4-FFF2-40B4-BE49-F238E27FC236}">
                    <a16:creationId xmlns:a16="http://schemas.microsoft.com/office/drawing/2014/main" id="{2FF1DEA9-9377-A930-52F1-42E603049FE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367791" y="7608109"/>
                <a:ext cx="58707" cy="253051"/>
              </a:xfrm>
              <a:custGeom>
                <a:avLst/>
                <a:gdLst>
                  <a:gd name="connsiteX0" fmla="*/ 58973 w 58707"/>
                  <a:gd name="connsiteY0" fmla="*/ 250607 h 253051"/>
                  <a:gd name="connsiteX1" fmla="*/ 54671 w 58707"/>
                  <a:gd name="connsiteY1" fmla="*/ 245040 h 253051"/>
                  <a:gd name="connsiteX2" fmla="*/ 14942 w 58707"/>
                  <a:gd name="connsiteY2" fmla="*/ 126612 h 253051"/>
                  <a:gd name="connsiteX3" fmla="*/ 55683 w 58707"/>
                  <a:gd name="connsiteY3" fmla="*/ 6919 h 253051"/>
                  <a:gd name="connsiteX4" fmla="*/ 58973 w 58707"/>
                  <a:gd name="connsiteY4" fmla="*/ 2617 h 253051"/>
                  <a:gd name="connsiteX5" fmla="*/ 56442 w 58707"/>
                  <a:gd name="connsiteY5" fmla="*/ 87 h 253051"/>
                  <a:gd name="connsiteX6" fmla="*/ 16207 w 58707"/>
                  <a:gd name="connsiteY6" fmla="*/ 49432 h 253051"/>
                  <a:gd name="connsiteX7" fmla="*/ 265 w 58707"/>
                  <a:gd name="connsiteY7" fmla="*/ 126612 h 253051"/>
                  <a:gd name="connsiteX8" fmla="*/ 16966 w 58707"/>
                  <a:gd name="connsiteY8" fmla="*/ 205564 h 253051"/>
                  <a:gd name="connsiteX9" fmla="*/ 56442 w 58707"/>
                  <a:gd name="connsiteY9" fmla="*/ 253138 h 253051"/>
                  <a:gd name="connsiteX10" fmla="*/ 58973 w 58707"/>
                  <a:gd name="connsiteY10" fmla="*/ 250607 h 25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707" h="253051">
                    <a:moveTo>
                      <a:pt x="58973" y="250607"/>
                    </a:moveTo>
                    <a:cubicBezTo>
                      <a:pt x="58973" y="249848"/>
                      <a:pt x="58973" y="249342"/>
                      <a:pt x="54671" y="245040"/>
                    </a:cubicBezTo>
                    <a:cubicBezTo>
                      <a:pt x="23039" y="213156"/>
                      <a:pt x="14942" y="165329"/>
                      <a:pt x="14942" y="126612"/>
                    </a:cubicBezTo>
                    <a:cubicBezTo>
                      <a:pt x="14942" y="82581"/>
                      <a:pt x="24558" y="38550"/>
                      <a:pt x="55683" y="6919"/>
                    </a:cubicBezTo>
                    <a:cubicBezTo>
                      <a:pt x="58973" y="3882"/>
                      <a:pt x="58973" y="3376"/>
                      <a:pt x="58973" y="2617"/>
                    </a:cubicBezTo>
                    <a:cubicBezTo>
                      <a:pt x="58973" y="846"/>
                      <a:pt x="57960" y="87"/>
                      <a:pt x="56442" y="87"/>
                    </a:cubicBezTo>
                    <a:cubicBezTo>
                      <a:pt x="53912" y="87"/>
                      <a:pt x="31137" y="17294"/>
                      <a:pt x="16207" y="49432"/>
                    </a:cubicBezTo>
                    <a:cubicBezTo>
                      <a:pt x="3301" y="77267"/>
                      <a:pt x="265" y="105356"/>
                      <a:pt x="265" y="126612"/>
                    </a:cubicBezTo>
                    <a:cubicBezTo>
                      <a:pt x="265" y="146350"/>
                      <a:pt x="3048" y="176969"/>
                      <a:pt x="16966" y="205564"/>
                    </a:cubicBezTo>
                    <a:cubicBezTo>
                      <a:pt x="32149" y="236689"/>
                      <a:pt x="53912" y="253138"/>
                      <a:pt x="56442" y="253138"/>
                    </a:cubicBezTo>
                    <a:cubicBezTo>
                      <a:pt x="57960" y="253138"/>
                      <a:pt x="58973" y="252379"/>
                      <a:pt x="58973" y="250607"/>
                    </a:cubicBez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任意形状 30">
                <a:extLst>
                  <a:ext uri="{FF2B5EF4-FFF2-40B4-BE49-F238E27FC236}">
                    <a16:creationId xmlns:a16="http://schemas.microsoft.com/office/drawing/2014/main" id="{95D03FDE-E10E-ECF5-DF90-27ED249C62EE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448740" y="7686049"/>
                <a:ext cx="119440" cy="166507"/>
              </a:xfrm>
              <a:custGeom>
                <a:avLst/>
                <a:gdLst>
                  <a:gd name="connsiteX0" fmla="*/ 1028 w 119440"/>
                  <a:gd name="connsiteY0" fmla="*/ 155713 h 166507"/>
                  <a:gd name="connsiteX1" fmla="*/ 269 w 119440"/>
                  <a:gd name="connsiteY1" fmla="*/ 159762 h 166507"/>
                  <a:gd name="connsiteX2" fmla="*/ 7354 w 119440"/>
                  <a:gd name="connsiteY2" fmla="*/ 166594 h 166507"/>
                  <a:gd name="connsiteX3" fmla="*/ 16211 w 119440"/>
                  <a:gd name="connsiteY3" fmla="*/ 161280 h 166507"/>
                  <a:gd name="connsiteX4" fmla="*/ 32406 w 119440"/>
                  <a:gd name="connsiteY4" fmla="*/ 97764 h 166507"/>
                  <a:gd name="connsiteX5" fmla="*/ 57458 w 119440"/>
                  <a:gd name="connsiteY5" fmla="*/ 114719 h 166507"/>
                  <a:gd name="connsiteX6" fmla="*/ 119709 w 119440"/>
                  <a:gd name="connsiteY6" fmla="*/ 41334 h 166507"/>
                  <a:gd name="connsiteX7" fmla="*/ 84535 w 119440"/>
                  <a:gd name="connsiteY7" fmla="*/ 87 h 166507"/>
                  <a:gd name="connsiteX8" fmla="*/ 25827 w 119440"/>
                  <a:gd name="connsiteY8" fmla="*/ 56264 h 166507"/>
                  <a:gd name="connsiteX9" fmla="*/ 1028 w 119440"/>
                  <a:gd name="connsiteY9" fmla="*/ 155713 h 166507"/>
                  <a:gd name="connsiteX10" fmla="*/ 57205 w 119440"/>
                  <a:gd name="connsiteY10" fmla="*/ 109152 h 166507"/>
                  <a:gd name="connsiteX11" fmla="*/ 35443 w 119440"/>
                  <a:gd name="connsiteY11" fmla="*/ 86630 h 166507"/>
                  <a:gd name="connsiteX12" fmla="*/ 37467 w 119440"/>
                  <a:gd name="connsiteY12" fmla="*/ 77267 h 166507"/>
                  <a:gd name="connsiteX13" fmla="*/ 52650 w 119440"/>
                  <a:gd name="connsiteY13" fmla="*/ 29694 h 166507"/>
                  <a:gd name="connsiteX14" fmla="*/ 84029 w 119440"/>
                  <a:gd name="connsiteY14" fmla="*/ 5654 h 166507"/>
                  <a:gd name="connsiteX15" fmla="*/ 101489 w 119440"/>
                  <a:gd name="connsiteY15" fmla="*/ 30453 h 166507"/>
                  <a:gd name="connsiteX16" fmla="*/ 87318 w 119440"/>
                  <a:gd name="connsiteY16" fmla="*/ 85112 h 166507"/>
                  <a:gd name="connsiteX17" fmla="*/ 57205 w 119440"/>
                  <a:gd name="connsiteY17" fmla="*/ 109152 h 1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9440" h="166507">
                    <a:moveTo>
                      <a:pt x="1028" y="155713"/>
                    </a:moveTo>
                    <a:cubicBezTo>
                      <a:pt x="269" y="158750"/>
                      <a:pt x="269" y="159256"/>
                      <a:pt x="269" y="159762"/>
                    </a:cubicBezTo>
                    <a:cubicBezTo>
                      <a:pt x="269" y="163558"/>
                      <a:pt x="3052" y="166594"/>
                      <a:pt x="7354" y="166594"/>
                    </a:cubicBezTo>
                    <a:cubicBezTo>
                      <a:pt x="12668" y="166594"/>
                      <a:pt x="15705" y="162039"/>
                      <a:pt x="16211" y="161280"/>
                    </a:cubicBezTo>
                    <a:cubicBezTo>
                      <a:pt x="17476" y="159003"/>
                      <a:pt x="25574" y="125094"/>
                      <a:pt x="32406" y="97764"/>
                    </a:cubicBezTo>
                    <a:cubicBezTo>
                      <a:pt x="37467" y="107886"/>
                      <a:pt x="45565" y="114719"/>
                      <a:pt x="57458" y="114719"/>
                    </a:cubicBezTo>
                    <a:cubicBezTo>
                      <a:pt x="87065" y="114719"/>
                      <a:pt x="119709" y="79039"/>
                      <a:pt x="119709" y="41334"/>
                    </a:cubicBezTo>
                    <a:cubicBezTo>
                      <a:pt x="119709" y="14511"/>
                      <a:pt x="103007" y="87"/>
                      <a:pt x="84535" y="87"/>
                    </a:cubicBezTo>
                    <a:cubicBezTo>
                      <a:pt x="59989" y="87"/>
                      <a:pt x="33418" y="25392"/>
                      <a:pt x="25827" y="56264"/>
                    </a:cubicBezTo>
                    <a:lnTo>
                      <a:pt x="1028" y="155713"/>
                    </a:lnTo>
                    <a:close/>
                    <a:moveTo>
                      <a:pt x="57205" y="109152"/>
                    </a:moveTo>
                    <a:cubicBezTo>
                      <a:pt x="39492" y="109152"/>
                      <a:pt x="35443" y="88908"/>
                      <a:pt x="35443" y="86630"/>
                    </a:cubicBezTo>
                    <a:cubicBezTo>
                      <a:pt x="35443" y="85618"/>
                      <a:pt x="36708" y="80557"/>
                      <a:pt x="37467" y="77267"/>
                    </a:cubicBezTo>
                    <a:cubicBezTo>
                      <a:pt x="44553" y="48926"/>
                      <a:pt x="47083" y="39816"/>
                      <a:pt x="52650" y="29694"/>
                    </a:cubicBezTo>
                    <a:cubicBezTo>
                      <a:pt x="63531" y="11221"/>
                      <a:pt x="76184" y="5654"/>
                      <a:pt x="84029" y="5654"/>
                    </a:cubicBezTo>
                    <a:cubicBezTo>
                      <a:pt x="93391" y="5654"/>
                      <a:pt x="101489" y="12992"/>
                      <a:pt x="101489" y="30453"/>
                    </a:cubicBezTo>
                    <a:cubicBezTo>
                      <a:pt x="101489" y="44371"/>
                      <a:pt x="94151" y="72712"/>
                      <a:pt x="87318" y="85112"/>
                    </a:cubicBezTo>
                    <a:cubicBezTo>
                      <a:pt x="78968" y="101054"/>
                      <a:pt x="66821" y="109152"/>
                      <a:pt x="57205" y="109152"/>
                    </a:cubicBez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形状 31">
                <a:extLst>
                  <a:ext uri="{FF2B5EF4-FFF2-40B4-BE49-F238E27FC236}">
                    <a16:creationId xmlns:a16="http://schemas.microsoft.com/office/drawing/2014/main" id="{3A37EE2B-142E-6479-1A8A-5146520A5E20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583139" y="7593118"/>
                <a:ext cx="78294" cy="117618"/>
              </a:xfrm>
              <a:custGeom>
                <a:avLst/>
                <a:gdLst>
                  <a:gd name="connsiteX0" fmla="*/ 78568 w 78294"/>
                  <a:gd name="connsiteY0" fmla="*/ 85463 h 117618"/>
                  <a:gd name="connsiteX1" fmla="*/ 72545 w 78294"/>
                  <a:gd name="connsiteY1" fmla="*/ 85463 h 117618"/>
                  <a:gd name="connsiteX2" fmla="*/ 67940 w 78294"/>
                  <a:gd name="connsiteY2" fmla="*/ 101582 h 117618"/>
                  <a:gd name="connsiteX3" fmla="*/ 50403 w 78294"/>
                  <a:gd name="connsiteY3" fmla="*/ 102645 h 117618"/>
                  <a:gd name="connsiteX4" fmla="*/ 17810 w 78294"/>
                  <a:gd name="connsiteY4" fmla="*/ 102645 h 117618"/>
                  <a:gd name="connsiteX5" fmla="*/ 53237 w 78294"/>
                  <a:gd name="connsiteY5" fmla="*/ 72886 h 117618"/>
                  <a:gd name="connsiteX6" fmla="*/ 78568 w 78294"/>
                  <a:gd name="connsiteY6" fmla="*/ 34625 h 117618"/>
                  <a:gd name="connsiteX7" fmla="*/ 37118 w 78294"/>
                  <a:gd name="connsiteY7" fmla="*/ 83 h 117618"/>
                  <a:gd name="connsiteX8" fmla="*/ 274 w 78294"/>
                  <a:gd name="connsiteY8" fmla="*/ 31791 h 117618"/>
                  <a:gd name="connsiteX9" fmla="*/ 9662 w 78294"/>
                  <a:gd name="connsiteY9" fmla="*/ 41710 h 117618"/>
                  <a:gd name="connsiteX10" fmla="*/ 19050 w 78294"/>
                  <a:gd name="connsiteY10" fmla="*/ 32322 h 117618"/>
                  <a:gd name="connsiteX11" fmla="*/ 8599 w 78294"/>
                  <a:gd name="connsiteY11" fmla="*/ 22934 h 117618"/>
                  <a:gd name="connsiteX12" fmla="*/ 34461 w 78294"/>
                  <a:gd name="connsiteY12" fmla="*/ 6460 h 117618"/>
                  <a:gd name="connsiteX13" fmla="*/ 61386 w 78294"/>
                  <a:gd name="connsiteY13" fmla="*/ 34625 h 117618"/>
                  <a:gd name="connsiteX14" fmla="*/ 44735 w 78294"/>
                  <a:gd name="connsiteY14" fmla="*/ 68635 h 117618"/>
                  <a:gd name="connsiteX15" fmla="*/ 2045 w 78294"/>
                  <a:gd name="connsiteY15" fmla="*/ 110793 h 117618"/>
                  <a:gd name="connsiteX16" fmla="*/ 274 w 78294"/>
                  <a:gd name="connsiteY16" fmla="*/ 117701 h 117618"/>
                  <a:gd name="connsiteX17" fmla="*/ 73254 w 78294"/>
                  <a:gd name="connsiteY17" fmla="*/ 117701 h 117618"/>
                  <a:gd name="connsiteX18" fmla="*/ 78568 w 78294"/>
                  <a:gd name="connsiteY18" fmla="*/ 85463 h 11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294" h="117618">
                    <a:moveTo>
                      <a:pt x="78568" y="85463"/>
                    </a:moveTo>
                    <a:lnTo>
                      <a:pt x="72545" y="85463"/>
                    </a:lnTo>
                    <a:cubicBezTo>
                      <a:pt x="72014" y="89360"/>
                      <a:pt x="70242" y="99811"/>
                      <a:pt x="67940" y="101582"/>
                    </a:cubicBezTo>
                    <a:cubicBezTo>
                      <a:pt x="66523" y="102645"/>
                      <a:pt x="52883" y="102645"/>
                      <a:pt x="50403" y="102645"/>
                    </a:cubicBezTo>
                    <a:lnTo>
                      <a:pt x="17810" y="102645"/>
                    </a:lnTo>
                    <a:cubicBezTo>
                      <a:pt x="36409" y="86171"/>
                      <a:pt x="42609" y="81211"/>
                      <a:pt x="53237" y="72886"/>
                    </a:cubicBezTo>
                    <a:cubicBezTo>
                      <a:pt x="66345" y="62435"/>
                      <a:pt x="78568" y="51453"/>
                      <a:pt x="78568" y="34625"/>
                    </a:cubicBezTo>
                    <a:cubicBezTo>
                      <a:pt x="78568" y="13191"/>
                      <a:pt x="59791" y="83"/>
                      <a:pt x="37118" y="83"/>
                    </a:cubicBezTo>
                    <a:cubicBezTo>
                      <a:pt x="15153" y="83"/>
                      <a:pt x="274" y="15494"/>
                      <a:pt x="274" y="31791"/>
                    </a:cubicBezTo>
                    <a:cubicBezTo>
                      <a:pt x="274" y="40824"/>
                      <a:pt x="7891" y="41710"/>
                      <a:pt x="9662" y="41710"/>
                    </a:cubicBezTo>
                    <a:cubicBezTo>
                      <a:pt x="13913" y="41710"/>
                      <a:pt x="19050" y="38699"/>
                      <a:pt x="19050" y="32322"/>
                    </a:cubicBezTo>
                    <a:cubicBezTo>
                      <a:pt x="19050" y="29133"/>
                      <a:pt x="17810" y="22934"/>
                      <a:pt x="8599" y="22934"/>
                    </a:cubicBezTo>
                    <a:cubicBezTo>
                      <a:pt x="14090" y="10357"/>
                      <a:pt x="26136" y="6460"/>
                      <a:pt x="34461" y="6460"/>
                    </a:cubicBezTo>
                    <a:cubicBezTo>
                      <a:pt x="52175" y="6460"/>
                      <a:pt x="61386" y="20277"/>
                      <a:pt x="61386" y="34625"/>
                    </a:cubicBezTo>
                    <a:cubicBezTo>
                      <a:pt x="61386" y="50035"/>
                      <a:pt x="50403" y="62258"/>
                      <a:pt x="44735" y="68635"/>
                    </a:cubicBezTo>
                    <a:lnTo>
                      <a:pt x="2045" y="110793"/>
                    </a:lnTo>
                    <a:cubicBezTo>
                      <a:pt x="274" y="112387"/>
                      <a:pt x="274" y="112742"/>
                      <a:pt x="274" y="117701"/>
                    </a:cubicBezTo>
                    <a:lnTo>
                      <a:pt x="73254" y="117701"/>
                    </a:lnTo>
                    <a:lnTo>
                      <a:pt x="78568" y="85463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形状 34">
                <a:extLst>
                  <a:ext uri="{FF2B5EF4-FFF2-40B4-BE49-F238E27FC236}">
                    <a16:creationId xmlns:a16="http://schemas.microsoft.com/office/drawing/2014/main" id="{2EE310B3-4473-2ACC-0E98-B8E00CD1FC33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591287" y="7747758"/>
                <a:ext cx="64477" cy="117618"/>
              </a:xfrm>
              <a:custGeom>
                <a:avLst/>
                <a:gdLst>
                  <a:gd name="connsiteX0" fmla="*/ 40306 w 64477"/>
                  <a:gd name="connsiteY0" fmla="*/ 5049 h 117618"/>
                  <a:gd name="connsiteX1" fmla="*/ 34992 w 64477"/>
                  <a:gd name="connsiteY1" fmla="*/ 89 h 117618"/>
                  <a:gd name="connsiteX2" fmla="*/ 274 w 64477"/>
                  <a:gd name="connsiteY2" fmla="*/ 11426 h 117618"/>
                  <a:gd name="connsiteX3" fmla="*/ 274 w 64477"/>
                  <a:gd name="connsiteY3" fmla="*/ 17803 h 117618"/>
                  <a:gd name="connsiteX4" fmla="*/ 25958 w 64477"/>
                  <a:gd name="connsiteY4" fmla="*/ 12843 h 117618"/>
                  <a:gd name="connsiteX5" fmla="*/ 25958 w 64477"/>
                  <a:gd name="connsiteY5" fmla="*/ 103182 h 117618"/>
                  <a:gd name="connsiteX6" fmla="*/ 8245 w 64477"/>
                  <a:gd name="connsiteY6" fmla="*/ 111331 h 117618"/>
                  <a:gd name="connsiteX7" fmla="*/ 1514 w 64477"/>
                  <a:gd name="connsiteY7" fmla="*/ 111331 h 117618"/>
                  <a:gd name="connsiteX8" fmla="*/ 1514 w 64477"/>
                  <a:gd name="connsiteY8" fmla="*/ 117707 h 117618"/>
                  <a:gd name="connsiteX9" fmla="*/ 33044 w 64477"/>
                  <a:gd name="connsiteY9" fmla="*/ 116999 h 117618"/>
                  <a:gd name="connsiteX10" fmla="*/ 64751 w 64477"/>
                  <a:gd name="connsiteY10" fmla="*/ 117707 h 117618"/>
                  <a:gd name="connsiteX11" fmla="*/ 64751 w 64477"/>
                  <a:gd name="connsiteY11" fmla="*/ 111331 h 117618"/>
                  <a:gd name="connsiteX12" fmla="*/ 58020 w 64477"/>
                  <a:gd name="connsiteY12" fmla="*/ 111331 h 117618"/>
                  <a:gd name="connsiteX13" fmla="*/ 40306 w 64477"/>
                  <a:gd name="connsiteY13" fmla="*/ 103182 h 117618"/>
                  <a:gd name="connsiteX14" fmla="*/ 40306 w 64477"/>
                  <a:gd name="connsiteY14" fmla="*/ 5049 h 11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477" h="117618">
                    <a:moveTo>
                      <a:pt x="40306" y="5049"/>
                    </a:moveTo>
                    <a:cubicBezTo>
                      <a:pt x="40306" y="266"/>
                      <a:pt x="39952" y="89"/>
                      <a:pt x="34992" y="89"/>
                    </a:cubicBezTo>
                    <a:cubicBezTo>
                      <a:pt x="23656" y="11249"/>
                      <a:pt x="7536" y="11426"/>
                      <a:pt x="274" y="11426"/>
                    </a:cubicBezTo>
                    <a:lnTo>
                      <a:pt x="274" y="17803"/>
                    </a:lnTo>
                    <a:cubicBezTo>
                      <a:pt x="4525" y="17803"/>
                      <a:pt x="16216" y="17803"/>
                      <a:pt x="25958" y="12843"/>
                    </a:cubicBezTo>
                    <a:lnTo>
                      <a:pt x="25958" y="103182"/>
                    </a:lnTo>
                    <a:cubicBezTo>
                      <a:pt x="25958" y="109028"/>
                      <a:pt x="25958" y="111331"/>
                      <a:pt x="8245" y="111331"/>
                    </a:cubicBezTo>
                    <a:lnTo>
                      <a:pt x="1514" y="111331"/>
                    </a:lnTo>
                    <a:lnTo>
                      <a:pt x="1514" y="117707"/>
                    </a:lnTo>
                    <a:cubicBezTo>
                      <a:pt x="4702" y="117530"/>
                      <a:pt x="26490" y="116999"/>
                      <a:pt x="33044" y="116999"/>
                    </a:cubicBezTo>
                    <a:cubicBezTo>
                      <a:pt x="38535" y="116999"/>
                      <a:pt x="60854" y="117530"/>
                      <a:pt x="64751" y="117707"/>
                    </a:cubicBezTo>
                    <a:lnTo>
                      <a:pt x="64751" y="111331"/>
                    </a:lnTo>
                    <a:lnTo>
                      <a:pt x="58020" y="111331"/>
                    </a:lnTo>
                    <a:cubicBezTo>
                      <a:pt x="40306" y="111331"/>
                      <a:pt x="40306" y="109028"/>
                      <a:pt x="40306" y="103182"/>
                    </a:cubicBezTo>
                    <a:lnTo>
                      <a:pt x="40306" y="5049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任意形状 36">
                <a:extLst>
                  <a:ext uri="{FF2B5EF4-FFF2-40B4-BE49-F238E27FC236}">
                    <a16:creationId xmlns:a16="http://schemas.microsoft.com/office/drawing/2014/main" id="{A1F47A5D-C0B1-89EF-2032-B67D963F32BB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99926" y="7608109"/>
                <a:ext cx="58707" cy="253051"/>
              </a:xfrm>
              <a:custGeom>
                <a:avLst/>
                <a:gdLst>
                  <a:gd name="connsiteX0" fmla="*/ 58986 w 58707"/>
                  <a:gd name="connsiteY0" fmla="*/ 126612 h 253051"/>
                  <a:gd name="connsiteX1" fmla="*/ 42285 w 58707"/>
                  <a:gd name="connsiteY1" fmla="*/ 47660 h 253051"/>
                  <a:gd name="connsiteX2" fmla="*/ 2809 w 58707"/>
                  <a:gd name="connsiteY2" fmla="*/ 87 h 253051"/>
                  <a:gd name="connsiteX3" fmla="*/ 278 w 58707"/>
                  <a:gd name="connsiteY3" fmla="*/ 2617 h 253051"/>
                  <a:gd name="connsiteX4" fmla="*/ 5086 w 58707"/>
                  <a:gd name="connsiteY4" fmla="*/ 8437 h 253051"/>
                  <a:gd name="connsiteX5" fmla="*/ 44309 w 58707"/>
                  <a:gd name="connsiteY5" fmla="*/ 126612 h 253051"/>
                  <a:gd name="connsiteX6" fmla="*/ 3568 w 58707"/>
                  <a:gd name="connsiteY6" fmla="*/ 246305 h 253051"/>
                  <a:gd name="connsiteX7" fmla="*/ 278 w 58707"/>
                  <a:gd name="connsiteY7" fmla="*/ 250607 h 253051"/>
                  <a:gd name="connsiteX8" fmla="*/ 2809 w 58707"/>
                  <a:gd name="connsiteY8" fmla="*/ 253138 h 253051"/>
                  <a:gd name="connsiteX9" fmla="*/ 43044 w 58707"/>
                  <a:gd name="connsiteY9" fmla="*/ 203793 h 253051"/>
                  <a:gd name="connsiteX10" fmla="*/ 58986 w 58707"/>
                  <a:gd name="connsiteY10" fmla="*/ 126612 h 25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707" h="253051">
                    <a:moveTo>
                      <a:pt x="58986" y="126612"/>
                    </a:moveTo>
                    <a:cubicBezTo>
                      <a:pt x="58986" y="106874"/>
                      <a:pt x="56203" y="76255"/>
                      <a:pt x="42285" y="47660"/>
                    </a:cubicBezTo>
                    <a:cubicBezTo>
                      <a:pt x="27102" y="16535"/>
                      <a:pt x="5339" y="87"/>
                      <a:pt x="2809" y="87"/>
                    </a:cubicBezTo>
                    <a:cubicBezTo>
                      <a:pt x="1290" y="87"/>
                      <a:pt x="278" y="1099"/>
                      <a:pt x="278" y="2617"/>
                    </a:cubicBezTo>
                    <a:cubicBezTo>
                      <a:pt x="278" y="3376"/>
                      <a:pt x="278" y="3882"/>
                      <a:pt x="5086" y="8437"/>
                    </a:cubicBezTo>
                    <a:cubicBezTo>
                      <a:pt x="29885" y="33489"/>
                      <a:pt x="44309" y="73725"/>
                      <a:pt x="44309" y="126612"/>
                    </a:cubicBezTo>
                    <a:cubicBezTo>
                      <a:pt x="44309" y="169884"/>
                      <a:pt x="34946" y="214421"/>
                      <a:pt x="3568" y="246305"/>
                    </a:cubicBezTo>
                    <a:cubicBezTo>
                      <a:pt x="278" y="249342"/>
                      <a:pt x="278" y="249848"/>
                      <a:pt x="278" y="250607"/>
                    </a:cubicBezTo>
                    <a:cubicBezTo>
                      <a:pt x="278" y="252126"/>
                      <a:pt x="1290" y="253138"/>
                      <a:pt x="2809" y="253138"/>
                    </a:cubicBezTo>
                    <a:cubicBezTo>
                      <a:pt x="5339" y="253138"/>
                      <a:pt x="28114" y="235930"/>
                      <a:pt x="43044" y="203793"/>
                    </a:cubicBezTo>
                    <a:cubicBezTo>
                      <a:pt x="55949" y="175957"/>
                      <a:pt x="58986" y="147868"/>
                      <a:pt x="58986" y="126612"/>
                    </a:cubicBez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任意形状 40">
                <a:extLst>
                  <a:ext uri="{FF2B5EF4-FFF2-40B4-BE49-F238E27FC236}">
                    <a16:creationId xmlns:a16="http://schemas.microsoft.com/office/drawing/2014/main" id="{64EDA2C6-731E-5E85-D072-ED385DCD8311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789478" y="7608109"/>
                <a:ext cx="34668" cy="253051"/>
              </a:xfrm>
              <a:custGeom>
                <a:avLst/>
                <a:gdLst>
                  <a:gd name="connsiteX0" fmla="*/ 34950 w 34668"/>
                  <a:gd name="connsiteY0" fmla="*/ 87 h 253051"/>
                  <a:gd name="connsiteX1" fmla="*/ 282 w 34668"/>
                  <a:gd name="connsiteY1" fmla="*/ 87 h 253051"/>
                  <a:gd name="connsiteX2" fmla="*/ 282 w 34668"/>
                  <a:gd name="connsiteY2" fmla="*/ 10209 h 253051"/>
                  <a:gd name="connsiteX3" fmla="*/ 24828 w 34668"/>
                  <a:gd name="connsiteY3" fmla="*/ 10209 h 253051"/>
                  <a:gd name="connsiteX4" fmla="*/ 24828 w 34668"/>
                  <a:gd name="connsiteY4" fmla="*/ 243016 h 253051"/>
                  <a:gd name="connsiteX5" fmla="*/ 282 w 34668"/>
                  <a:gd name="connsiteY5" fmla="*/ 243016 h 253051"/>
                  <a:gd name="connsiteX6" fmla="*/ 282 w 34668"/>
                  <a:gd name="connsiteY6" fmla="*/ 253138 h 253051"/>
                  <a:gd name="connsiteX7" fmla="*/ 34950 w 34668"/>
                  <a:gd name="connsiteY7" fmla="*/ 253138 h 253051"/>
                  <a:gd name="connsiteX8" fmla="*/ 34950 w 34668"/>
                  <a:gd name="connsiteY8" fmla="*/ 87 h 25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68" h="253051">
                    <a:moveTo>
                      <a:pt x="34950" y="87"/>
                    </a:moveTo>
                    <a:lnTo>
                      <a:pt x="282" y="87"/>
                    </a:lnTo>
                    <a:lnTo>
                      <a:pt x="282" y="10209"/>
                    </a:lnTo>
                    <a:lnTo>
                      <a:pt x="24828" y="10209"/>
                    </a:lnTo>
                    <a:lnTo>
                      <a:pt x="24828" y="243016"/>
                    </a:lnTo>
                    <a:lnTo>
                      <a:pt x="282" y="243016"/>
                    </a:lnTo>
                    <a:lnTo>
                      <a:pt x="282" y="253138"/>
                    </a:lnTo>
                    <a:lnTo>
                      <a:pt x="34950" y="253138"/>
                    </a:lnTo>
                    <a:lnTo>
                      <a:pt x="34950" y="87"/>
                    </a:lnTo>
                    <a:close/>
                  </a:path>
                </a:pathLst>
              </a:custGeom>
              <a:grpFill/>
              <a:ln w="253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B8E26F2A-4FD6-6F97-B7AE-2961D5671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897" y="5030020"/>
              <a:ext cx="2185073" cy="1554480"/>
            </a:xfrm>
            <a:prstGeom prst="rect">
              <a:avLst/>
            </a:prstGeom>
          </p:spPr>
        </p:pic>
      </p:grpSp>
      <p:grpSp>
        <p:nvGrpSpPr>
          <p:cNvPr id="118" name="组合 117" descr="\documentclass{article}&#10;\usepackage{amsmath}&#10;\pagestyle{empty}&#10;\begin{document}&#10;&#10;&#10;\begin{align*}&#10; S=-\textrm{Tr}\rho_1 \ln \rho_1=-\sum_m p_m \ln p_m&#10;\end{align*}&#10;&#10;\end{document}" title="IguanaTex Shape Display">
            <a:extLst>
              <a:ext uri="{FF2B5EF4-FFF2-40B4-BE49-F238E27FC236}">
                <a16:creationId xmlns:a16="http://schemas.microsoft.com/office/drawing/2014/main" id="{FE3C12F7-4BB0-1468-A9FE-DE016D758E6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6947" y="2846092"/>
            <a:ext cx="3632626" cy="508945"/>
            <a:chOff x="6653671" y="4363691"/>
            <a:chExt cx="3632626" cy="508945"/>
          </a:xfrm>
          <a:solidFill>
            <a:srgbClr val="000000"/>
          </a:solidFill>
        </p:grpSpPr>
        <p:sp>
          <p:nvSpPr>
            <p:cNvPr id="95" name="任意形状 94">
              <a:extLst>
                <a:ext uri="{FF2B5EF4-FFF2-40B4-BE49-F238E27FC236}">
                  <a16:creationId xmlns:a16="http://schemas.microsoft.com/office/drawing/2014/main" id="{B410B320-E957-3907-46CB-BA98806E411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653671" y="4422872"/>
              <a:ext cx="150059" cy="175605"/>
            </a:xfrm>
            <a:custGeom>
              <a:avLst/>
              <a:gdLst>
                <a:gd name="connsiteX0" fmla="*/ 150221 w 150059"/>
                <a:gd name="connsiteY0" fmla="*/ 2500 h 175605"/>
                <a:gd name="connsiteX1" fmla="*/ 147437 w 150059"/>
                <a:gd name="connsiteY1" fmla="*/ 85 h 175605"/>
                <a:gd name="connsiteX2" fmla="*/ 142882 w 150059"/>
                <a:gd name="connsiteY2" fmla="*/ 3708 h 175605"/>
                <a:gd name="connsiteX3" fmla="*/ 130736 w 150059"/>
                <a:gd name="connsiteY3" fmla="*/ 17476 h 175605"/>
                <a:gd name="connsiteX4" fmla="*/ 94549 w 150059"/>
                <a:gd name="connsiteY4" fmla="*/ 85 h 175605"/>
                <a:gd name="connsiteX5" fmla="*/ 32046 w 150059"/>
                <a:gd name="connsiteY5" fmla="*/ 57090 h 175605"/>
                <a:gd name="connsiteX6" fmla="*/ 58363 w 150059"/>
                <a:gd name="connsiteY6" fmla="*/ 91390 h 175605"/>
                <a:gd name="connsiteX7" fmla="*/ 85440 w 150059"/>
                <a:gd name="connsiteY7" fmla="*/ 98153 h 175605"/>
                <a:gd name="connsiteX8" fmla="*/ 108720 w 150059"/>
                <a:gd name="connsiteY8" fmla="*/ 123758 h 175605"/>
                <a:gd name="connsiteX9" fmla="*/ 63171 w 150059"/>
                <a:gd name="connsiteY9" fmla="*/ 168203 h 175605"/>
                <a:gd name="connsiteX10" fmla="*/ 18887 w 150059"/>
                <a:gd name="connsiteY10" fmla="*/ 132936 h 175605"/>
                <a:gd name="connsiteX11" fmla="*/ 20406 w 150059"/>
                <a:gd name="connsiteY11" fmla="*/ 119893 h 175605"/>
                <a:gd name="connsiteX12" fmla="*/ 20912 w 150059"/>
                <a:gd name="connsiteY12" fmla="*/ 118202 h 175605"/>
                <a:gd name="connsiteX13" fmla="*/ 17875 w 150059"/>
                <a:gd name="connsiteY13" fmla="*/ 115545 h 175605"/>
                <a:gd name="connsiteX14" fmla="*/ 15345 w 150059"/>
                <a:gd name="connsiteY14" fmla="*/ 116511 h 175605"/>
                <a:gd name="connsiteX15" fmla="*/ 161 w 150059"/>
                <a:gd name="connsiteY15" fmla="*/ 173275 h 175605"/>
                <a:gd name="connsiteX16" fmla="*/ 2945 w 150059"/>
                <a:gd name="connsiteY16" fmla="*/ 175691 h 175605"/>
                <a:gd name="connsiteX17" fmla="*/ 7500 w 150059"/>
                <a:gd name="connsiteY17" fmla="*/ 172067 h 175605"/>
                <a:gd name="connsiteX18" fmla="*/ 19899 w 150059"/>
                <a:gd name="connsiteY18" fmla="*/ 158299 h 175605"/>
                <a:gd name="connsiteX19" fmla="*/ 62665 w 150059"/>
                <a:gd name="connsiteY19" fmla="*/ 175691 h 175605"/>
                <a:gd name="connsiteX20" fmla="*/ 126940 w 150059"/>
                <a:gd name="connsiteY20" fmla="*/ 113613 h 175605"/>
                <a:gd name="connsiteX21" fmla="*/ 114541 w 150059"/>
                <a:gd name="connsiteY21" fmla="*/ 85351 h 175605"/>
                <a:gd name="connsiteX22" fmla="*/ 82403 w 150059"/>
                <a:gd name="connsiteY22" fmla="*/ 73274 h 175605"/>
                <a:gd name="connsiteX23" fmla="*/ 65449 w 150059"/>
                <a:gd name="connsiteY23" fmla="*/ 68926 h 175605"/>
                <a:gd name="connsiteX24" fmla="*/ 50012 w 150059"/>
                <a:gd name="connsiteY24" fmla="*/ 46945 h 175605"/>
                <a:gd name="connsiteX25" fmla="*/ 94296 w 150059"/>
                <a:gd name="connsiteY25" fmla="*/ 6848 h 175605"/>
                <a:gd name="connsiteX26" fmla="*/ 130736 w 150059"/>
                <a:gd name="connsiteY26" fmla="*/ 44288 h 175605"/>
                <a:gd name="connsiteX27" fmla="*/ 129724 w 150059"/>
                <a:gd name="connsiteY27" fmla="*/ 57815 h 175605"/>
                <a:gd name="connsiteX28" fmla="*/ 132760 w 150059"/>
                <a:gd name="connsiteY28" fmla="*/ 60230 h 175605"/>
                <a:gd name="connsiteX29" fmla="*/ 136556 w 150059"/>
                <a:gd name="connsiteY29" fmla="*/ 55399 h 175605"/>
                <a:gd name="connsiteX30" fmla="*/ 150221 w 150059"/>
                <a:gd name="connsiteY30" fmla="*/ 2500 h 17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59" h="175605">
                  <a:moveTo>
                    <a:pt x="150221" y="2500"/>
                  </a:moveTo>
                  <a:cubicBezTo>
                    <a:pt x="150221" y="1776"/>
                    <a:pt x="149715" y="85"/>
                    <a:pt x="147437" y="85"/>
                  </a:cubicBezTo>
                  <a:cubicBezTo>
                    <a:pt x="146172" y="85"/>
                    <a:pt x="145919" y="326"/>
                    <a:pt x="142882" y="3708"/>
                  </a:cubicBezTo>
                  <a:lnTo>
                    <a:pt x="130736" y="17476"/>
                  </a:lnTo>
                  <a:cubicBezTo>
                    <a:pt x="124156" y="6123"/>
                    <a:pt x="110998" y="85"/>
                    <a:pt x="94549" y="85"/>
                  </a:cubicBezTo>
                  <a:cubicBezTo>
                    <a:pt x="62412" y="85"/>
                    <a:pt x="32046" y="27863"/>
                    <a:pt x="32046" y="57090"/>
                  </a:cubicBezTo>
                  <a:cubicBezTo>
                    <a:pt x="32046" y="76656"/>
                    <a:pt x="45458" y="87767"/>
                    <a:pt x="58363" y="91390"/>
                  </a:cubicBezTo>
                  <a:lnTo>
                    <a:pt x="85440" y="98153"/>
                  </a:lnTo>
                  <a:cubicBezTo>
                    <a:pt x="94803" y="100327"/>
                    <a:pt x="108720" y="103951"/>
                    <a:pt x="108720" y="123758"/>
                  </a:cubicBezTo>
                  <a:cubicBezTo>
                    <a:pt x="108720" y="145497"/>
                    <a:pt x="87970" y="168203"/>
                    <a:pt x="63171" y="168203"/>
                  </a:cubicBezTo>
                  <a:cubicBezTo>
                    <a:pt x="46976" y="168203"/>
                    <a:pt x="18887" y="162889"/>
                    <a:pt x="18887" y="132936"/>
                  </a:cubicBezTo>
                  <a:cubicBezTo>
                    <a:pt x="18887" y="127139"/>
                    <a:pt x="20152" y="121342"/>
                    <a:pt x="20406" y="119893"/>
                  </a:cubicBezTo>
                  <a:cubicBezTo>
                    <a:pt x="20659" y="118927"/>
                    <a:pt x="20912" y="118685"/>
                    <a:pt x="20912" y="118202"/>
                  </a:cubicBezTo>
                  <a:cubicBezTo>
                    <a:pt x="20912" y="115787"/>
                    <a:pt x="19140" y="115545"/>
                    <a:pt x="17875" y="115545"/>
                  </a:cubicBezTo>
                  <a:cubicBezTo>
                    <a:pt x="16610" y="115545"/>
                    <a:pt x="16104" y="115787"/>
                    <a:pt x="15345" y="116511"/>
                  </a:cubicBezTo>
                  <a:cubicBezTo>
                    <a:pt x="14332" y="117477"/>
                    <a:pt x="161" y="172550"/>
                    <a:pt x="161" y="173275"/>
                  </a:cubicBezTo>
                  <a:cubicBezTo>
                    <a:pt x="161" y="174724"/>
                    <a:pt x="1427" y="175691"/>
                    <a:pt x="2945" y="175691"/>
                  </a:cubicBezTo>
                  <a:cubicBezTo>
                    <a:pt x="4210" y="175691"/>
                    <a:pt x="4463" y="175449"/>
                    <a:pt x="7500" y="172067"/>
                  </a:cubicBezTo>
                  <a:lnTo>
                    <a:pt x="19899" y="158299"/>
                  </a:lnTo>
                  <a:cubicBezTo>
                    <a:pt x="30781" y="172309"/>
                    <a:pt x="47988" y="175691"/>
                    <a:pt x="62665" y="175691"/>
                  </a:cubicBezTo>
                  <a:cubicBezTo>
                    <a:pt x="97080" y="175691"/>
                    <a:pt x="126940" y="143565"/>
                    <a:pt x="126940" y="113613"/>
                  </a:cubicBezTo>
                  <a:cubicBezTo>
                    <a:pt x="126940" y="96946"/>
                    <a:pt x="118336" y="88733"/>
                    <a:pt x="114541" y="85351"/>
                  </a:cubicBezTo>
                  <a:cubicBezTo>
                    <a:pt x="108720" y="79796"/>
                    <a:pt x="104925" y="78830"/>
                    <a:pt x="82403" y="73274"/>
                  </a:cubicBezTo>
                  <a:cubicBezTo>
                    <a:pt x="76836" y="71825"/>
                    <a:pt x="67726" y="69409"/>
                    <a:pt x="65449" y="68926"/>
                  </a:cubicBezTo>
                  <a:cubicBezTo>
                    <a:pt x="58616" y="66752"/>
                    <a:pt x="50012" y="59747"/>
                    <a:pt x="50012" y="46945"/>
                  </a:cubicBezTo>
                  <a:cubicBezTo>
                    <a:pt x="50012" y="27380"/>
                    <a:pt x="70257" y="6848"/>
                    <a:pt x="94296" y="6848"/>
                  </a:cubicBezTo>
                  <a:cubicBezTo>
                    <a:pt x="115300" y="6848"/>
                    <a:pt x="130736" y="17235"/>
                    <a:pt x="130736" y="44288"/>
                  </a:cubicBezTo>
                  <a:cubicBezTo>
                    <a:pt x="130736" y="52018"/>
                    <a:pt x="129724" y="56366"/>
                    <a:pt x="129724" y="57815"/>
                  </a:cubicBezTo>
                  <a:cubicBezTo>
                    <a:pt x="129724" y="58056"/>
                    <a:pt x="129724" y="60230"/>
                    <a:pt x="132760" y="60230"/>
                  </a:cubicBezTo>
                  <a:cubicBezTo>
                    <a:pt x="135291" y="60230"/>
                    <a:pt x="135544" y="59506"/>
                    <a:pt x="136556" y="55399"/>
                  </a:cubicBezTo>
                  <a:lnTo>
                    <a:pt x="150221" y="2500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形状 95">
              <a:extLst>
                <a:ext uri="{FF2B5EF4-FFF2-40B4-BE49-F238E27FC236}">
                  <a16:creationId xmlns:a16="http://schemas.microsoft.com/office/drawing/2014/main" id="{02C3B854-5CFA-AE12-3329-CD3B7BC688B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894729" y="4504515"/>
              <a:ext cx="168278" cy="56522"/>
            </a:xfrm>
            <a:custGeom>
              <a:avLst/>
              <a:gdLst>
                <a:gd name="connsiteX0" fmla="*/ 159846 w 168278"/>
                <a:gd name="connsiteY0" fmla="*/ 9747 h 56522"/>
                <a:gd name="connsiteX1" fmla="*/ 168450 w 168278"/>
                <a:gd name="connsiteY1" fmla="*/ 4916 h 56522"/>
                <a:gd name="connsiteX2" fmla="*/ 160099 w 168278"/>
                <a:gd name="connsiteY2" fmla="*/ 85 h 56522"/>
                <a:gd name="connsiteX3" fmla="*/ 8522 w 168278"/>
                <a:gd name="connsiteY3" fmla="*/ 85 h 56522"/>
                <a:gd name="connsiteX4" fmla="*/ 171 w 168278"/>
                <a:gd name="connsiteY4" fmla="*/ 4916 h 56522"/>
                <a:gd name="connsiteX5" fmla="*/ 8775 w 168278"/>
                <a:gd name="connsiteY5" fmla="*/ 9747 h 56522"/>
                <a:gd name="connsiteX6" fmla="*/ 159846 w 168278"/>
                <a:gd name="connsiteY6" fmla="*/ 9747 h 56522"/>
                <a:gd name="connsiteX7" fmla="*/ 160099 w 168278"/>
                <a:gd name="connsiteY7" fmla="*/ 56607 h 56522"/>
                <a:gd name="connsiteX8" fmla="*/ 168450 w 168278"/>
                <a:gd name="connsiteY8" fmla="*/ 51776 h 56522"/>
                <a:gd name="connsiteX9" fmla="*/ 159846 w 168278"/>
                <a:gd name="connsiteY9" fmla="*/ 46945 h 56522"/>
                <a:gd name="connsiteX10" fmla="*/ 8775 w 168278"/>
                <a:gd name="connsiteY10" fmla="*/ 46945 h 56522"/>
                <a:gd name="connsiteX11" fmla="*/ 171 w 168278"/>
                <a:gd name="connsiteY11" fmla="*/ 51776 h 56522"/>
                <a:gd name="connsiteX12" fmla="*/ 8522 w 168278"/>
                <a:gd name="connsiteY12" fmla="*/ 56607 h 56522"/>
                <a:gd name="connsiteX13" fmla="*/ 160099 w 168278"/>
                <a:gd name="connsiteY13" fmla="*/ 56607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846" y="9747"/>
                  </a:moveTo>
                  <a:cubicBezTo>
                    <a:pt x="163642" y="9747"/>
                    <a:pt x="168450" y="9747"/>
                    <a:pt x="168450" y="4916"/>
                  </a:cubicBezTo>
                  <a:cubicBezTo>
                    <a:pt x="168450" y="85"/>
                    <a:pt x="163642" y="85"/>
                    <a:pt x="160099" y="85"/>
                  </a:cubicBezTo>
                  <a:lnTo>
                    <a:pt x="8522" y="85"/>
                  </a:lnTo>
                  <a:cubicBezTo>
                    <a:pt x="4979" y="85"/>
                    <a:pt x="171" y="85"/>
                    <a:pt x="171" y="4916"/>
                  </a:cubicBezTo>
                  <a:cubicBezTo>
                    <a:pt x="171" y="9747"/>
                    <a:pt x="4979" y="9747"/>
                    <a:pt x="8775" y="9747"/>
                  </a:cubicBezTo>
                  <a:lnTo>
                    <a:pt x="159846" y="9747"/>
                  </a:lnTo>
                  <a:close/>
                  <a:moveTo>
                    <a:pt x="160099" y="56607"/>
                  </a:moveTo>
                  <a:cubicBezTo>
                    <a:pt x="163642" y="56607"/>
                    <a:pt x="168450" y="56607"/>
                    <a:pt x="168450" y="51776"/>
                  </a:cubicBezTo>
                  <a:cubicBezTo>
                    <a:pt x="168450" y="46945"/>
                    <a:pt x="163642" y="46945"/>
                    <a:pt x="159846" y="46945"/>
                  </a:cubicBezTo>
                  <a:lnTo>
                    <a:pt x="8775" y="46945"/>
                  </a:lnTo>
                  <a:cubicBezTo>
                    <a:pt x="4979" y="46945"/>
                    <a:pt x="171" y="46945"/>
                    <a:pt x="171" y="51776"/>
                  </a:cubicBezTo>
                  <a:cubicBezTo>
                    <a:pt x="171" y="56607"/>
                    <a:pt x="4979" y="56607"/>
                    <a:pt x="8522" y="56607"/>
                  </a:cubicBezTo>
                  <a:lnTo>
                    <a:pt x="160099" y="56607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形状 96">
              <a:extLst>
                <a:ext uri="{FF2B5EF4-FFF2-40B4-BE49-F238E27FC236}">
                  <a16:creationId xmlns:a16="http://schemas.microsoft.com/office/drawing/2014/main" id="{D9F21C77-1B83-CECB-9727-6C6874722A6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168670" y="4527946"/>
              <a:ext cx="154614" cy="9661"/>
            </a:xfrm>
            <a:custGeom>
              <a:avLst/>
              <a:gdLst>
                <a:gd name="connsiteX0" fmla="*/ 145939 w 154614"/>
                <a:gd name="connsiteY0" fmla="*/ 9747 h 9661"/>
                <a:gd name="connsiteX1" fmla="*/ 154796 w 154614"/>
                <a:gd name="connsiteY1" fmla="*/ 4916 h 9661"/>
                <a:gd name="connsiteX2" fmla="*/ 145939 w 154614"/>
                <a:gd name="connsiteY2" fmla="*/ 85 h 9661"/>
                <a:gd name="connsiteX3" fmla="*/ 9038 w 154614"/>
                <a:gd name="connsiteY3" fmla="*/ 85 h 9661"/>
                <a:gd name="connsiteX4" fmla="*/ 181 w 154614"/>
                <a:gd name="connsiteY4" fmla="*/ 4916 h 9661"/>
                <a:gd name="connsiteX5" fmla="*/ 9038 w 154614"/>
                <a:gd name="connsiteY5" fmla="*/ 9747 h 9661"/>
                <a:gd name="connsiteX6" fmla="*/ 145939 w 154614"/>
                <a:gd name="connsiteY6" fmla="*/ 9747 h 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9661">
                  <a:moveTo>
                    <a:pt x="145939" y="9747"/>
                  </a:moveTo>
                  <a:cubicBezTo>
                    <a:pt x="150241" y="9747"/>
                    <a:pt x="154796" y="9747"/>
                    <a:pt x="154796" y="4916"/>
                  </a:cubicBezTo>
                  <a:cubicBezTo>
                    <a:pt x="154796" y="85"/>
                    <a:pt x="150241" y="85"/>
                    <a:pt x="145939" y="85"/>
                  </a:cubicBezTo>
                  <a:lnTo>
                    <a:pt x="9038" y="85"/>
                  </a:lnTo>
                  <a:cubicBezTo>
                    <a:pt x="4736" y="85"/>
                    <a:pt x="181" y="85"/>
                    <a:pt x="181" y="4916"/>
                  </a:cubicBezTo>
                  <a:cubicBezTo>
                    <a:pt x="181" y="9747"/>
                    <a:pt x="4736" y="9747"/>
                    <a:pt x="9038" y="9747"/>
                  </a:cubicBezTo>
                  <a:lnTo>
                    <a:pt x="145939" y="9747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形状 97">
              <a:extLst>
                <a:ext uri="{FF2B5EF4-FFF2-40B4-BE49-F238E27FC236}">
                  <a16:creationId xmlns:a16="http://schemas.microsoft.com/office/drawing/2014/main" id="{A07B1220-7D90-12F7-6142-E38D5B1EA05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353594" y="4429635"/>
              <a:ext cx="164230" cy="163528"/>
            </a:xfrm>
            <a:custGeom>
              <a:avLst/>
              <a:gdLst>
                <a:gd name="connsiteX0" fmla="*/ 159611 w 164230"/>
                <a:gd name="connsiteY0" fmla="*/ 85 h 163528"/>
                <a:gd name="connsiteX1" fmla="*/ 4997 w 164230"/>
                <a:gd name="connsiteY1" fmla="*/ 85 h 163528"/>
                <a:gd name="connsiteX2" fmla="*/ 189 w 164230"/>
                <a:gd name="connsiteY2" fmla="*/ 54433 h 163528"/>
                <a:gd name="connsiteX3" fmla="*/ 6515 w 164230"/>
                <a:gd name="connsiteY3" fmla="*/ 54433 h 163528"/>
                <a:gd name="connsiteX4" fmla="*/ 52065 w 164230"/>
                <a:gd name="connsiteY4" fmla="*/ 7573 h 163528"/>
                <a:gd name="connsiteX5" fmla="*/ 65729 w 164230"/>
                <a:gd name="connsiteY5" fmla="*/ 8056 h 163528"/>
                <a:gd name="connsiteX6" fmla="*/ 71043 w 164230"/>
                <a:gd name="connsiteY6" fmla="*/ 17235 h 163528"/>
                <a:gd name="connsiteX7" fmla="*/ 71043 w 164230"/>
                <a:gd name="connsiteY7" fmla="*/ 144531 h 163528"/>
                <a:gd name="connsiteX8" fmla="*/ 44473 w 164230"/>
                <a:gd name="connsiteY8" fmla="*/ 156125 h 163528"/>
                <a:gd name="connsiteX9" fmla="*/ 34351 w 164230"/>
                <a:gd name="connsiteY9" fmla="*/ 156125 h 163528"/>
                <a:gd name="connsiteX10" fmla="*/ 34351 w 164230"/>
                <a:gd name="connsiteY10" fmla="*/ 163613 h 163528"/>
                <a:gd name="connsiteX11" fmla="*/ 82178 w 164230"/>
                <a:gd name="connsiteY11" fmla="*/ 162889 h 163528"/>
                <a:gd name="connsiteX12" fmla="*/ 130257 w 164230"/>
                <a:gd name="connsiteY12" fmla="*/ 163613 h 163528"/>
                <a:gd name="connsiteX13" fmla="*/ 130257 w 164230"/>
                <a:gd name="connsiteY13" fmla="*/ 156125 h 163528"/>
                <a:gd name="connsiteX14" fmla="*/ 120135 w 164230"/>
                <a:gd name="connsiteY14" fmla="*/ 156125 h 163528"/>
                <a:gd name="connsiteX15" fmla="*/ 93565 w 164230"/>
                <a:gd name="connsiteY15" fmla="*/ 144531 h 163528"/>
                <a:gd name="connsiteX16" fmla="*/ 93565 w 164230"/>
                <a:gd name="connsiteY16" fmla="*/ 17235 h 163528"/>
                <a:gd name="connsiteX17" fmla="*/ 98120 w 164230"/>
                <a:gd name="connsiteY17" fmla="*/ 8056 h 163528"/>
                <a:gd name="connsiteX18" fmla="*/ 112544 w 164230"/>
                <a:gd name="connsiteY18" fmla="*/ 7573 h 163528"/>
                <a:gd name="connsiteX19" fmla="*/ 158093 w 164230"/>
                <a:gd name="connsiteY19" fmla="*/ 54433 h 163528"/>
                <a:gd name="connsiteX20" fmla="*/ 164419 w 164230"/>
                <a:gd name="connsiteY20" fmla="*/ 54433 h 163528"/>
                <a:gd name="connsiteX21" fmla="*/ 159611 w 164230"/>
                <a:gd name="connsiteY21" fmla="*/ 85 h 16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4230" h="163528">
                  <a:moveTo>
                    <a:pt x="159611" y="85"/>
                  </a:moveTo>
                  <a:lnTo>
                    <a:pt x="4997" y="85"/>
                  </a:lnTo>
                  <a:lnTo>
                    <a:pt x="189" y="54433"/>
                  </a:lnTo>
                  <a:lnTo>
                    <a:pt x="6515" y="54433"/>
                  </a:lnTo>
                  <a:cubicBezTo>
                    <a:pt x="10058" y="15544"/>
                    <a:pt x="13854" y="7573"/>
                    <a:pt x="52065" y="7573"/>
                  </a:cubicBezTo>
                  <a:cubicBezTo>
                    <a:pt x="56620" y="7573"/>
                    <a:pt x="63199" y="7573"/>
                    <a:pt x="65729" y="8056"/>
                  </a:cubicBezTo>
                  <a:cubicBezTo>
                    <a:pt x="71043" y="9022"/>
                    <a:pt x="71043" y="11679"/>
                    <a:pt x="71043" y="17235"/>
                  </a:cubicBezTo>
                  <a:lnTo>
                    <a:pt x="71043" y="144531"/>
                  </a:lnTo>
                  <a:cubicBezTo>
                    <a:pt x="71043" y="152743"/>
                    <a:pt x="71043" y="156125"/>
                    <a:pt x="44473" y="156125"/>
                  </a:cubicBezTo>
                  <a:lnTo>
                    <a:pt x="34351" y="156125"/>
                  </a:lnTo>
                  <a:lnTo>
                    <a:pt x="34351" y="163613"/>
                  </a:lnTo>
                  <a:cubicBezTo>
                    <a:pt x="44726" y="162889"/>
                    <a:pt x="70537" y="162889"/>
                    <a:pt x="82178" y="162889"/>
                  </a:cubicBezTo>
                  <a:cubicBezTo>
                    <a:pt x="93818" y="162889"/>
                    <a:pt x="119882" y="162889"/>
                    <a:pt x="130257" y="163613"/>
                  </a:cubicBezTo>
                  <a:lnTo>
                    <a:pt x="130257" y="156125"/>
                  </a:lnTo>
                  <a:lnTo>
                    <a:pt x="120135" y="156125"/>
                  </a:lnTo>
                  <a:cubicBezTo>
                    <a:pt x="93565" y="156125"/>
                    <a:pt x="93565" y="152743"/>
                    <a:pt x="93565" y="144531"/>
                  </a:cubicBezTo>
                  <a:lnTo>
                    <a:pt x="93565" y="17235"/>
                  </a:lnTo>
                  <a:cubicBezTo>
                    <a:pt x="93565" y="12404"/>
                    <a:pt x="93565" y="9022"/>
                    <a:pt x="98120" y="8056"/>
                  </a:cubicBezTo>
                  <a:cubicBezTo>
                    <a:pt x="100903" y="7573"/>
                    <a:pt x="107736" y="7573"/>
                    <a:pt x="112544" y="7573"/>
                  </a:cubicBezTo>
                  <a:cubicBezTo>
                    <a:pt x="150755" y="7573"/>
                    <a:pt x="154550" y="15544"/>
                    <a:pt x="158093" y="54433"/>
                  </a:cubicBezTo>
                  <a:lnTo>
                    <a:pt x="164419" y="54433"/>
                  </a:lnTo>
                  <a:lnTo>
                    <a:pt x="159611" y="85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形状 98">
              <a:extLst>
                <a:ext uri="{FF2B5EF4-FFF2-40B4-BE49-F238E27FC236}">
                  <a16:creationId xmlns:a16="http://schemas.microsoft.com/office/drawing/2014/main" id="{E5B5D832-E0C4-FD2C-8DC7-3163D6A2B1F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13242" y="4486399"/>
              <a:ext cx="85025" cy="106764"/>
            </a:xfrm>
            <a:custGeom>
              <a:avLst/>
              <a:gdLst>
                <a:gd name="connsiteX0" fmla="*/ 35370 w 85025"/>
                <a:gd name="connsiteY0" fmla="*/ 26655 h 106764"/>
                <a:gd name="connsiteX1" fmla="*/ 35370 w 85025"/>
                <a:gd name="connsiteY1" fmla="*/ 85 h 106764"/>
                <a:gd name="connsiteX2" fmla="*/ 196 w 85025"/>
                <a:gd name="connsiteY2" fmla="*/ 2742 h 106764"/>
                <a:gd name="connsiteX3" fmla="*/ 196 w 85025"/>
                <a:gd name="connsiteY3" fmla="*/ 10230 h 106764"/>
                <a:gd name="connsiteX4" fmla="*/ 19934 w 85025"/>
                <a:gd name="connsiteY4" fmla="*/ 23756 h 106764"/>
                <a:gd name="connsiteX5" fmla="*/ 19934 w 85025"/>
                <a:gd name="connsiteY5" fmla="*/ 88492 h 106764"/>
                <a:gd name="connsiteX6" fmla="*/ 196 w 85025"/>
                <a:gd name="connsiteY6" fmla="*/ 99361 h 106764"/>
                <a:gd name="connsiteX7" fmla="*/ 196 w 85025"/>
                <a:gd name="connsiteY7" fmla="*/ 106849 h 106764"/>
                <a:gd name="connsiteX8" fmla="*/ 29043 w 85025"/>
                <a:gd name="connsiteY8" fmla="*/ 106125 h 106764"/>
                <a:gd name="connsiteX9" fmla="*/ 61181 w 85025"/>
                <a:gd name="connsiteY9" fmla="*/ 106849 h 106764"/>
                <a:gd name="connsiteX10" fmla="*/ 61181 w 85025"/>
                <a:gd name="connsiteY10" fmla="*/ 99361 h 106764"/>
                <a:gd name="connsiteX11" fmla="*/ 55867 w 85025"/>
                <a:gd name="connsiteY11" fmla="*/ 99361 h 106764"/>
                <a:gd name="connsiteX12" fmla="*/ 36635 w 85025"/>
                <a:gd name="connsiteY12" fmla="*/ 88008 h 106764"/>
                <a:gd name="connsiteX13" fmla="*/ 36635 w 85025"/>
                <a:gd name="connsiteY13" fmla="*/ 50810 h 106764"/>
                <a:gd name="connsiteX14" fmla="*/ 66495 w 85025"/>
                <a:gd name="connsiteY14" fmla="*/ 5399 h 106764"/>
                <a:gd name="connsiteX15" fmla="*/ 69278 w 85025"/>
                <a:gd name="connsiteY15" fmla="*/ 5640 h 106764"/>
                <a:gd name="connsiteX16" fmla="*/ 63458 w 85025"/>
                <a:gd name="connsiteY16" fmla="*/ 15061 h 106764"/>
                <a:gd name="connsiteX17" fmla="*/ 74339 w 85025"/>
                <a:gd name="connsiteY17" fmla="*/ 25447 h 106764"/>
                <a:gd name="connsiteX18" fmla="*/ 85221 w 85025"/>
                <a:gd name="connsiteY18" fmla="*/ 14819 h 106764"/>
                <a:gd name="connsiteX19" fmla="*/ 66495 w 85025"/>
                <a:gd name="connsiteY19" fmla="*/ 85 h 106764"/>
                <a:gd name="connsiteX20" fmla="*/ 35370 w 85025"/>
                <a:gd name="connsiteY20" fmla="*/ 26655 h 10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025" h="106764">
                  <a:moveTo>
                    <a:pt x="35370" y="26655"/>
                  </a:moveTo>
                  <a:lnTo>
                    <a:pt x="35370" y="85"/>
                  </a:lnTo>
                  <a:lnTo>
                    <a:pt x="196" y="2742"/>
                  </a:lnTo>
                  <a:lnTo>
                    <a:pt x="196" y="10230"/>
                  </a:lnTo>
                  <a:cubicBezTo>
                    <a:pt x="17909" y="10230"/>
                    <a:pt x="19934" y="11921"/>
                    <a:pt x="19934" y="23756"/>
                  </a:cubicBezTo>
                  <a:lnTo>
                    <a:pt x="19934" y="88492"/>
                  </a:lnTo>
                  <a:cubicBezTo>
                    <a:pt x="19934" y="99361"/>
                    <a:pt x="17150" y="99361"/>
                    <a:pt x="196" y="99361"/>
                  </a:cubicBezTo>
                  <a:lnTo>
                    <a:pt x="196" y="106849"/>
                  </a:lnTo>
                  <a:cubicBezTo>
                    <a:pt x="10065" y="106608"/>
                    <a:pt x="21958" y="106125"/>
                    <a:pt x="29043" y="106125"/>
                  </a:cubicBezTo>
                  <a:cubicBezTo>
                    <a:pt x="39165" y="106125"/>
                    <a:pt x="51059" y="106125"/>
                    <a:pt x="61181" y="106849"/>
                  </a:cubicBezTo>
                  <a:lnTo>
                    <a:pt x="61181" y="99361"/>
                  </a:lnTo>
                  <a:lnTo>
                    <a:pt x="55867" y="99361"/>
                  </a:lnTo>
                  <a:cubicBezTo>
                    <a:pt x="37141" y="99361"/>
                    <a:pt x="36635" y="96704"/>
                    <a:pt x="36635" y="88008"/>
                  </a:cubicBezTo>
                  <a:lnTo>
                    <a:pt x="36635" y="50810"/>
                  </a:lnTo>
                  <a:cubicBezTo>
                    <a:pt x="36635" y="26897"/>
                    <a:pt x="47263" y="5399"/>
                    <a:pt x="66495" y="5399"/>
                  </a:cubicBezTo>
                  <a:cubicBezTo>
                    <a:pt x="68266" y="5399"/>
                    <a:pt x="68772" y="5399"/>
                    <a:pt x="69278" y="5640"/>
                  </a:cubicBezTo>
                  <a:cubicBezTo>
                    <a:pt x="68519" y="5882"/>
                    <a:pt x="63458" y="8780"/>
                    <a:pt x="63458" y="15061"/>
                  </a:cubicBezTo>
                  <a:cubicBezTo>
                    <a:pt x="63458" y="21824"/>
                    <a:pt x="68772" y="25447"/>
                    <a:pt x="74339" y="25447"/>
                  </a:cubicBezTo>
                  <a:cubicBezTo>
                    <a:pt x="78894" y="25447"/>
                    <a:pt x="85221" y="22549"/>
                    <a:pt x="85221" y="14819"/>
                  </a:cubicBezTo>
                  <a:cubicBezTo>
                    <a:pt x="85221" y="7090"/>
                    <a:pt x="77376" y="85"/>
                    <a:pt x="66495" y="85"/>
                  </a:cubicBezTo>
                  <a:cubicBezTo>
                    <a:pt x="48022" y="85"/>
                    <a:pt x="38912" y="16268"/>
                    <a:pt x="35370" y="26655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形状 100">
              <a:extLst>
                <a:ext uri="{FF2B5EF4-FFF2-40B4-BE49-F238E27FC236}">
                  <a16:creationId xmlns:a16="http://schemas.microsoft.com/office/drawing/2014/main" id="{FF8291A1-6ADB-2568-1237-99FACE782B0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12859" y="4486399"/>
              <a:ext cx="119440" cy="158939"/>
            </a:xfrm>
            <a:custGeom>
              <a:avLst/>
              <a:gdLst>
                <a:gd name="connsiteX0" fmla="*/ 959 w 119440"/>
                <a:gd name="connsiteY0" fmla="*/ 148637 h 158939"/>
                <a:gd name="connsiteX1" fmla="*/ 199 w 119440"/>
                <a:gd name="connsiteY1" fmla="*/ 152502 h 158939"/>
                <a:gd name="connsiteX2" fmla="*/ 7285 w 119440"/>
                <a:gd name="connsiteY2" fmla="*/ 159024 h 158939"/>
                <a:gd name="connsiteX3" fmla="*/ 16142 w 119440"/>
                <a:gd name="connsiteY3" fmla="*/ 153951 h 158939"/>
                <a:gd name="connsiteX4" fmla="*/ 32337 w 119440"/>
                <a:gd name="connsiteY4" fmla="*/ 93323 h 158939"/>
                <a:gd name="connsiteX5" fmla="*/ 57389 w 119440"/>
                <a:gd name="connsiteY5" fmla="*/ 109506 h 158939"/>
                <a:gd name="connsiteX6" fmla="*/ 119640 w 119440"/>
                <a:gd name="connsiteY6" fmla="*/ 39457 h 158939"/>
                <a:gd name="connsiteX7" fmla="*/ 84465 w 119440"/>
                <a:gd name="connsiteY7" fmla="*/ 85 h 158939"/>
                <a:gd name="connsiteX8" fmla="*/ 25758 w 119440"/>
                <a:gd name="connsiteY8" fmla="*/ 53709 h 158939"/>
                <a:gd name="connsiteX9" fmla="*/ 959 w 119440"/>
                <a:gd name="connsiteY9" fmla="*/ 148637 h 158939"/>
                <a:gd name="connsiteX10" fmla="*/ 57136 w 119440"/>
                <a:gd name="connsiteY10" fmla="*/ 104192 h 158939"/>
                <a:gd name="connsiteX11" fmla="*/ 35374 w 119440"/>
                <a:gd name="connsiteY11" fmla="*/ 82694 h 158939"/>
                <a:gd name="connsiteX12" fmla="*/ 37398 w 119440"/>
                <a:gd name="connsiteY12" fmla="*/ 73757 h 158939"/>
                <a:gd name="connsiteX13" fmla="*/ 52581 w 119440"/>
                <a:gd name="connsiteY13" fmla="*/ 28346 h 158939"/>
                <a:gd name="connsiteX14" fmla="*/ 83959 w 119440"/>
                <a:gd name="connsiteY14" fmla="*/ 5399 h 158939"/>
                <a:gd name="connsiteX15" fmla="*/ 101420 w 119440"/>
                <a:gd name="connsiteY15" fmla="*/ 29071 h 158939"/>
                <a:gd name="connsiteX16" fmla="*/ 87249 w 119440"/>
                <a:gd name="connsiteY16" fmla="*/ 81245 h 158939"/>
                <a:gd name="connsiteX17" fmla="*/ 57136 w 119440"/>
                <a:gd name="connsiteY17" fmla="*/ 104192 h 15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440" h="158939">
                  <a:moveTo>
                    <a:pt x="959" y="148637"/>
                  </a:moveTo>
                  <a:cubicBezTo>
                    <a:pt x="199" y="151536"/>
                    <a:pt x="199" y="152019"/>
                    <a:pt x="199" y="152502"/>
                  </a:cubicBezTo>
                  <a:cubicBezTo>
                    <a:pt x="199" y="156125"/>
                    <a:pt x="2983" y="159024"/>
                    <a:pt x="7285" y="159024"/>
                  </a:cubicBezTo>
                  <a:cubicBezTo>
                    <a:pt x="12599" y="159024"/>
                    <a:pt x="15636" y="154676"/>
                    <a:pt x="16142" y="153951"/>
                  </a:cubicBezTo>
                  <a:cubicBezTo>
                    <a:pt x="17407" y="151777"/>
                    <a:pt x="25505" y="119410"/>
                    <a:pt x="32337" y="93323"/>
                  </a:cubicBezTo>
                  <a:cubicBezTo>
                    <a:pt x="37398" y="102984"/>
                    <a:pt x="45496" y="109506"/>
                    <a:pt x="57389" y="109506"/>
                  </a:cubicBezTo>
                  <a:cubicBezTo>
                    <a:pt x="86996" y="109506"/>
                    <a:pt x="119640" y="75448"/>
                    <a:pt x="119640" y="39457"/>
                  </a:cubicBezTo>
                  <a:cubicBezTo>
                    <a:pt x="119640" y="13853"/>
                    <a:pt x="102938" y="85"/>
                    <a:pt x="84465" y="85"/>
                  </a:cubicBezTo>
                  <a:cubicBezTo>
                    <a:pt x="59919" y="85"/>
                    <a:pt x="33349" y="24240"/>
                    <a:pt x="25758" y="53709"/>
                  </a:cubicBezTo>
                  <a:lnTo>
                    <a:pt x="959" y="148637"/>
                  </a:lnTo>
                  <a:close/>
                  <a:moveTo>
                    <a:pt x="57136" y="104192"/>
                  </a:moveTo>
                  <a:cubicBezTo>
                    <a:pt x="39422" y="104192"/>
                    <a:pt x="35374" y="84868"/>
                    <a:pt x="35374" y="82694"/>
                  </a:cubicBezTo>
                  <a:cubicBezTo>
                    <a:pt x="35374" y="81728"/>
                    <a:pt x="36639" y="76897"/>
                    <a:pt x="37398" y="73757"/>
                  </a:cubicBezTo>
                  <a:cubicBezTo>
                    <a:pt x="44483" y="46704"/>
                    <a:pt x="47014" y="38008"/>
                    <a:pt x="52581" y="28346"/>
                  </a:cubicBezTo>
                  <a:cubicBezTo>
                    <a:pt x="63462" y="10713"/>
                    <a:pt x="76115" y="5399"/>
                    <a:pt x="83959" y="5399"/>
                  </a:cubicBezTo>
                  <a:cubicBezTo>
                    <a:pt x="93322" y="5399"/>
                    <a:pt x="101420" y="12404"/>
                    <a:pt x="101420" y="29071"/>
                  </a:cubicBezTo>
                  <a:cubicBezTo>
                    <a:pt x="101420" y="42356"/>
                    <a:pt x="94081" y="69409"/>
                    <a:pt x="87249" y="81245"/>
                  </a:cubicBezTo>
                  <a:cubicBezTo>
                    <a:pt x="78898" y="96463"/>
                    <a:pt x="66752" y="104192"/>
                    <a:pt x="57136" y="104192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形状 102">
              <a:extLst>
                <a:ext uri="{FF2B5EF4-FFF2-40B4-BE49-F238E27FC236}">
                  <a16:creationId xmlns:a16="http://schemas.microsoft.com/office/drawing/2014/main" id="{7E837B01-3154-A74C-651D-3125C1CB012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55407" y="4517124"/>
              <a:ext cx="64477" cy="112271"/>
            </a:xfrm>
            <a:custGeom>
              <a:avLst/>
              <a:gdLst>
                <a:gd name="connsiteX0" fmla="*/ 40237 w 64477"/>
                <a:gd name="connsiteY0" fmla="*/ 4821 h 112271"/>
                <a:gd name="connsiteX1" fmla="*/ 34923 w 64477"/>
                <a:gd name="connsiteY1" fmla="*/ 86 h 112271"/>
                <a:gd name="connsiteX2" fmla="*/ 205 w 64477"/>
                <a:gd name="connsiteY2" fmla="*/ 10908 h 112271"/>
                <a:gd name="connsiteX3" fmla="*/ 205 w 64477"/>
                <a:gd name="connsiteY3" fmla="*/ 16995 h 112271"/>
                <a:gd name="connsiteX4" fmla="*/ 25889 w 64477"/>
                <a:gd name="connsiteY4" fmla="*/ 12260 h 112271"/>
                <a:gd name="connsiteX5" fmla="*/ 25889 w 64477"/>
                <a:gd name="connsiteY5" fmla="*/ 98493 h 112271"/>
                <a:gd name="connsiteX6" fmla="*/ 8176 w 64477"/>
                <a:gd name="connsiteY6" fmla="*/ 106271 h 112271"/>
                <a:gd name="connsiteX7" fmla="*/ 1445 w 64477"/>
                <a:gd name="connsiteY7" fmla="*/ 106271 h 112271"/>
                <a:gd name="connsiteX8" fmla="*/ 1445 w 64477"/>
                <a:gd name="connsiteY8" fmla="*/ 112358 h 112271"/>
                <a:gd name="connsiteX9" fmla="*/ 32975 w 64477"/>
                <a:gd name="connsiteY9" fmla="*/ 111682 h 112271"/>
                <a:gd name="connsiteX10" fmla="*/ 64682 w 64477"/>
                <a:gd name="connsiteY10" fmla="*/ 112358 h 112271"/>
                <a:gd name="connsiteX11" fmla="*/ 64682 w 64477"/>
                <a:gd name="connsiteY11" fmla="*/ 106271 h 112271"/>
                <a:gd name="connsiteX12" fmla="*/ 57951 w 64477"/>
                <a:gd name="connsiteY12" fmla="*/ 106271 h 112271"/>
                <a:gd name="connsiteX13" fmla="*/ 40237 w 64477"/>
                <a:gd name="connsiteY13" fmla="*/ 98493 h 112271"/>
                <a:gd name="connsiteX14" fmla="*/ 40237 w 64477"/>
                <a:gd name="connsiteY14" fmla="*/ 4821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2271">
                  <a:moveTo>
                    <a:pt x="40237" y="4821"/>
                  </a:moveTo>
                  <a:cubicBezTo>
                    <a:pt x="40237" y="255"/>
                    <a:pt x="39883" y="86"/>
                    <a:pt x="34923" y="86"/>
                  </a:cubicBezTo>
                  <a:cubicBezTo>
                    <a:pt x="23586" y="10738"/>
                    <a:pt x="7467" y="10908"/>
                    <a:pt x="205" y="10908"/>
                  </a:cubicBezTo>
                  <a:lnTo>
                    <a:pt x="205" y="16995"/>
                  </a:lnTo>
                  <a:cubicBezTo>
                    <a:pt x="4456" y="16995"/>
                    <a:pt x="16147" y="16995"/>
                    <a:pt x="25889" y="12260"/>
                  </a:cubicBezTo>
                  <a:lnTo>
                    <a:pt x="25889" y="98493"/>
                  </a:lnTo>
                  <a:cubicBezTo>
                    <a:pt x="25889" y="104073"/>
                    <a:pt x="25889" y="106271"/>
                    <a:pt x="8176" y="106271"/>
                  </a:cubicBezTo>
                  <a:lnTo>
                    <a:pt x="1445" y="106271"/>
                  </a:lnTo>
                  <a:lnTo>
                    <a:pt x="1445" y="112358"/>
                  </a:lnTo>
                  <a:cubicBezTo>
                    <a:pt x="4633" y="112189"/>
                    <a:pt x="26421" y="111682"/>
                    <a:pt x="32975" y="111682"/>
                  </a:cubicBezTo>
                  <a:cubicBezTo>
                    <a:pt x="38466" y="111682"/>
                    <a:pt x="60785" y="112189"/>
                    <a:pt x="64682" y="112358"/>
                  </a:cubicBezTo>
                  <a:lnTo>
                    <a:pt x="64682" y="106271"/>
                  </a:lnTo>
                  <a:lnTo>
                    <a:pt x="57951" y="106271"/>
                  </a:lnTo>
                  <a:cubicBezTo>
                    <a:pt x="40237" y="106271"/>
                    <a:pt x="40237" y="104073"/>
                    <a:pt x="40237" y="98493"/>
                  </a:cubicBezTo>
                  <a:lnTo>
                    <a:pt x="40237" y="482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形状 103">
              <a:extLst>
                <a:ext uri="{FF2B5EF4-FFF2-40B4-BE49-F238E27FC236}">
                  <a16:creationId xmlns:a16="http://schemas.microsoft.com/office/drawing/2014/main" id="{E1D28F26-9AA0-5770-B2E0-136AECCC1DC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00146" y="4425529"/>
              <a:ext cx="56177" cy="167634"/>
            </a:xfrm>
            <a:custGeom>
              <a:avLst/>
              <a:gdLst>
                <a:gd name="connsiteX0" fmla="*/ 36650 w 56177"/>
                <a:gd name="connsiteY0" fmla="*/ 85 h 167634"/>
                <a:gd name="connsiteX1" fmla="*/ 211 w 56177"/>
                <a:gd name="connsiteY1" fmla="*/ 2742 h 167634"/>
                <a:gd name="connsiteX2" fmla="*/ 211 w 56177"/>
                <a:gd name="connsiteY2" fmla="*/ 10230 h 167634"/>
                <a:gd name="connsiteX3" fmla="*/ 19949 w 56177"/>
                <a:gd name="connsiteY3" fmla="*/ 23756 h 167634"/>
                <a:gd name="connsiteX4" fmla="*/ 19949 w 56177"/>
                <a:gd name="connsiteY4" fmla="*/ 149362 h 167634"/>
                <a:gd name="connsiteX5" fmla="*/ 211 w 56177"/>
                <a:gd name="connsiteY5" fmla="*/ 160231 h 167634"/>
                <a:gd name="connsiteX6" fmla="*/ 211 w 56177"/>
                <a:gd name="connsiteY6" fmla="*/ 167720 h 167634"/>
                <a:gd name="connsiteX7" fmla="*/ 28299 w 56177"/>
                <a:gd name="connsiteY7" fmla="*/ 166995 h 167634"/>
                <a:gd name="connsiteX8" fmla="*/ 56388 w 56177"/>
                <a:gd name="connsiteY8" fmla="*/ 167720 h 167634"/>
                <a:gd name="connsiteX9" fmla="*/ 56388 w 56177"/>
                <a:gd name="connsiteY9" fmla="*/ 160231 h 167634"/>
                <a:gd name="connsiteX10" fmla="*/ 36650 w 56177"/>
                <a:gd name="connsiteY10" fmla="*/ 149362 h 167634"/>
                <a:gd name="connsiteX11" fmla="*/ 36650 w 56177"/>
                <a:gd name="connsiteY11" fmla="*/ 85 h 16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67634">
                  <a:moveTo>
                    <a:pt x="36650" y="85"/>
                  </a:moveTo>
                  <a:lnTo>
                    <a:pt x="211" y="2742"/>
                  </a:lnTo>
                  <a:lnTo>
                    <a:pt x="211" y="10230"/>
                  </a:lnTo>
                  <a:cubicBezTo>
                    <a:pt x="17924" y="10230"/>
                    <a:pt x="19949" y="11921"/>
                    <a:pt x="19949" y="23756"/>
                  </a:cubicBezTo>
                  <a:lnTo>
                    <a:pt x="19949" y="149362"/>
                  </a:lnTo>
                  <a:cubicBezTo>
                    <a:pt x="19949" y="160231"/>
                    <a:pt x="17165" y="160231"/>
                    <a:pt x="211" y="160231"/>
                  </a:cubicBezTo>
                  <a:lnTo>
                    <a:pt x="211" y="167720"/>
                  </a:lnTo>
                  <a:cubicBezTo>
                    <a:pt x="8561" y="167478"/>
                    <a:pt x="21973" y="166995"/>
                    <a:pt x="28299" y="166995"/>
                  </a:cubicBezTo>
                  <a:cubicBezTo>
                    <a:pt x="34626" y="166995"/>
                    <a:pt x="47025" y="167478"/>
                    <a:pt x="56388" y="167720"/>
                  </a:cubicBezTo>
                  <a:lnTo>
                    <a:pt x="56388" y="160231"/>
                  </a:lnTo>
                  <a:cubicBezTo>
                    <a:pt x="39434" y="160231"/>
                    <a:pt x="36650" y="160231"/>
                    <a:pt x="36650" y="149362"/>
                  </a:cubicBezTo>
                  <a:lnTo>
                    <a:pt x="36650" y="85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形状 104">
              <a:extLst>
                <a:ext uri="{FF2B5EF4-FFF2-40B4-BE49-F238E27FC236}">
                  <a16:creationId xmlns:a16="http://schemas.microsoft.com/office/drawing/2014/main" id="{E075CB6C-2C68-E0C3-8F3F-655EFAFBE7B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70185" y="4486399"/>
              <a:ext cx="127284" cy="106764"/>
            </a:xfrm>
            <a:custGeom>
              <a:avLst/>
              <a:gdLst>
                <a:gd name="connsiteX0" fmla="*/ 19951 w 127284"/>
                <a:gd name="connsiteY0" fmla="*/ 23756 h 106764"/>
                <a:gd name="connsiteX1" fmla="*/ 19951 w 127284"/>
                <a:gd name="connsiteY1" fmla="*/ 88492 h 106764"/>
                <a:gd name="connsiteX2" fmla="*/ 213 w 127284"/>
                <a:gd name="connsiteY2" fmla="*/ 99361 h 106764"/>
                <a:gd name="connsiteX3" fmla="*/ 213 w 127284"/>
                <a:gd name="connsiteY3" fmla="*/ 106849 h 106764"/>
                <a:gd name="connsiteX4" fmla="*/ 28808 w 127284"/>
                <a:gd name="connsiteY4" fmla="*/ 106125 h 106764"/>
                <a:gd name="connsiteX5" fmla="*/ 57150 w 127284"/>
                <a:gd name="connsiteY5" fmla="*/ 106849 h 106764"/>
                <a:gd name="connsiteX6" fmla="*/ 57150 w 127284"/>
                <a:gd name="connsiteY6" fmla="*/ 99361 h 106764"/>
                <a:gd name="connsiteX7" fmla="*/ 37412 w 127284"/>
                <a:gd name="connsiteY7" fmla="*/ 88492 h 106764"/>
                <a:gd name="connsiteX8" fmla="*/ 37412 w 127284"/>
                <a:gd name="connsiteY8" fmla="*/ 44047 h 106764"/>
                <a:gd name="connsiteX9" fmla="*/ 71574 w 127284"/>
                <a:gd name="connsiteY9" fmla="*/ 5399 h 106764"/>
                <a:gd name="connsiteX10" fmla="*/ 90300 w 127284"/>
                <a:gd name="connsiteY10" fmla="*/ 32211 h 106764"/>
                <a:gd name="connsiteX11" fmla="*/ 90300 w 127284"/>
                <a:gd name="connsiteY11" fmla="*/ 88492 h 106764"/>
                <a:gd name="connsiteX12" fmla="*/ 70562 w 127284"/>
                <a:gd name="connsiteY12" fmla="*/ 99361 h 106764"/>
                <a:gd name="connsiteX13" fmla="*/ 70562 w 127284"/>
                <a:gd name="connsiteY13" fmla="*/ 106849 h 106764"/>
                <a:gd name="connsiteX14" fmla="*/ 99156 w 127284"/>
                <a:gd name="connsiteY14" fmla="*/ 106125 h 106764"/>
                <a:gd name="connsiteX15" fmla="*/ 127498 w 127284"/>
                <a:gd name="connsiteY15" fmla="*/ 106849 h 106764"/>
                <a:gd name="connsiteX16" fmla="*/ 127498 w 127284"/>
                <a:gd name="connsiteY16" fmla="*/ 99361 h 106764"/>
                <a:gd name="connsiteX17" fmla="*/ 107760 w 127284"/>
                <a:gd name="connsiteY17" fmla="*/ 92115 h 106764"/>
                <a:gd name="connsiteX18" fmla="*/ 107760 w 127284"/>
                <a:gd name="connsiteY18" fmla="*/ 45979 h 106764"/>
                <a:gd name="connsiteX19" fmla="*/ 99916 w 127284"/>
                <a:gd name="connsiteY19" fmla="*/ 9022 h 106764"/>
                <a:gd name="connsiteX20" fmla="*/ 73345 w 127284"/>
                <a:gd name="connsiteY20" fmla="*/ 85 h 106764"/>
                <a:gd name="connsiteX21" fmla="*/ 35894 w 127284"/>
                <a:gd name="connsiteY21" fmla="*/ 25447 h 106764"/>
                <a:gd name="connsiteX22" fmla="*/ 35894 w 127284"/>
                <a:gd name="connsiteY22" fmla="*/ 85 h 106764"/>
                <a:gd name="connsiteX23" fmla="*/ 213 w 127284"/>
                <a:gd name="connsiteY23" fmla="*/ 2742 h 106764"/>
                <a:gd name="connsiteX24" fmla="*/ 213 w 127284"/>
                <a:gd name="connsiteY24" fmla="*/ 10230 h 106764"/>
                <a:gd name="connsiteX25" fmla="*/ 19951 w 127284"/>
                <a:gd name="connsiteY25" fmla="*/ 23756 h 10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6764">
                  <a:moveTo>
                    <a:pt x="19951" y="23756"/>
                  </a:moveTo>
                  <a:lnTo>
                    <a:pt x="19951" y="88492"/>
                  </a:lnTo>
                  <a:cubicBezTo>
                    <a:pt x="19951" y="99361"/>
                    <a:pt x="17168" y="99361"/>
                    <a:pt x="213" y="99361"/>
                  </a:cubicBezTo>
                  <a:lnTo>
                    <a:pt x="213" y="106849"/>
                  </a:lnTo>
                  <a:cubicBezTo>
                    <a:pt x="9070" y="106608"/>
                    <a:pt x="21976" y="106125"/>
                    <a:pt x="28808" y="106125"/>
                  </a:cubicBezTo>
                  <a:cubicBezTo>
                    <a:pt x="35388" y="106125"/>
                    <a:pt x="48546" y="106608"/>
                    <a:pt x="57150" y="106849"/>
                  </a:cubicBezTo>
                  <a:lnTo>
                    <a:pt x="57150" y="99361"/>
                  </a:lnTo>
                  <a:cubicBezTo>
                    <a:pt x="40196" y="99361"/>
                    <a:pt x="37412" y="99361"/>
                    <a:pt x="37412" y="88492"/>
                  </a:cubicBezTo>
                  <a:lnTo>
                    <a:pt x="37412" y="44047"/>
                  </a:lnTo>
                  <a:cubicBezTo>
                    <a:pt x="37412" y="18925"/>
                    <a:pt x="55379" y="5399"/>
                    <a:pt x="71574" y="5399"/>
                  </a:cubicBezTo>
                  <a:cubicBezTo>
                    <a:pt x="87516" y="5399"/>
                    <a:pt x="90300" y="18442"/>
                    <a:pt x="90300" y="32211"/>
                  </a:cubicBezTo>
                  <a:lnTo>
                    <a:pt x="90300" y="88492"/>
                  </a:lnTo>
                  <a:cubicBezTo>
                    <a:pt x="90300" y="99361"/>
                    <a:pt x="87516" y="99361"/>
                    <a:pt x="70562" y="99361"/>
                  </a:cubicBezTo>
                  <a:lnTo>
                    <a:pt x="70562" y="106849"/>
                  </a:lnTo>
                  <a:cubicBezTo>
                    <a:pt x="79418" y="106608"/>
                    <a:pt x="92324" y="106125"/>
                    <a:pt x="99156" y="106125"/>
                  </a:cubicBezTo>
                  <a:cubicBezTo>
                    <a:pt x="105736" y="106125"/>
                    <a:pt x="118894" y="106608"/>
                    <a:pt x="127498" y="106849"/>
                  </a:cubicBezTo>
                  <a:lnTo>
                    <a:pt x="127498" y="99361"/>
                  </a:lnTo>
                  <a:cubicBezTo>
                    <a:pt x="114340" y="99361"/>
                    <a:pt x="108013" y="99361"/>
                    <a:pt x="107760" y="92115"/>
                  </a:cubicBezTo>
                  <a:lnTo>
                    <a:pt x="107760" y="45979"/>
                  </a:lnTo>
                  <a:cubicBezTo>
                    <a:pt x="107760" y="25206"/>
                    <a:pt x="107760" y="17718"/>
                    <a:pt x="99916" y="9022"/>
                  </a:cubicBezTo>
                  <a:cubicBezTo>
                    <a:pt x="96373" y="4916"/>
                    <a:pt x="88022" y="85"/>
                    <a:pt x="73345" y="85"/>
                  </a:cubicBezTo>
                  <a:cubicBezTo>
                    <a:pt x="54873" y="85"/>
                    <a:pt x="42979" y="10471"/>
                    <a:pt x="35894" y="25447"/>
                  </a:cubicBezTo>
                  <a:lnTo>
                    <a:pt x="35894" y="85"/>
                  </a:lnTo>
                  <a:lnTo>
                    <a:pt x="213" y="2742"/>
                  </a:lnTo>
                  <a:lnTo>
                    <a:pt x="213" y="10230"/>
                  </a:lnTo>
                  <a:cubicBezTo>
                    <a:pt x="17927" y="10230"/>
                    <a:pt x="19951" y="11921"/>
                    <a:pt x="19951" y="23756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形状 105">
              <a:extLst>
                <a:ext uri="{FF2B5EF4-FFF2-40B4-BE49-F238E27FC236}">
                  <a16:creationId xmlns:a16="http://schemas.microsoft.com/office/drawing/2014/main" id="{6446183B-7DD8-4F9F-A2F6-8809BB176B0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152437" y="4486399"/>
              <a:ext cx="119440" cy="158939"/>
            </a:xfrm>
            <a:custGeom>
              <a:avLst/>
              <a:gdLst>
                <a:gd name="connsiteX0" fmla="*/ 980 w 119440"/>
                <a:gd name="connsiteY0" fmla="*/ 148637 h 158939"/>
                <a:gd name="connsiteX1" fmla="*/ 221 w 119440"/>
                <a:gd name="connsiteY1" fmla="*/ 152502 h 158939"/>
                <a:gd name="connsiteX2" fmla="*/ 7306 w 119440"/>
                <a:gd name="connsiteY2" fmla="*/ 159024 h 158939"/>
                <a:gd name="connsiteX3" fmla="*/ 16163 w 119440"/>
                <a:gd name="connsiteY3" fmla="*/ 153951 h 158939"/>
                <a:gd name="connsiteX4" fmla="*/ 32358 w 119440"/>
                <a:gd name="connsiteY4" fmla="*/ 93323 h 158939"/>
                <a:gd name="connsiteX5" fmla="*/ 57410 w 119440"/>
                <a:gd name="connsiteY5" fmla="*/ 109506 h 158939"/>
                <a:gd name="connsiteX6" fmla="*/ 119661 w 119440"/>
                <a:gd name="connsiteY6" fmla="*/ 39457 h 158939"/>
                <a:gd name="connsiteX7" fmla="*/ 84487 w 119440"/>
                <a:gd name="connsiteY7" fmla="*/ 85 h 158939"/>
                <a:gd name="connsiteX8" fmla="*/ 25779 w 119440"/>
                <a:gd name="connsiteY8" fmla="*/ 53709 h 158939"/>
                <a:gd name="connsiteX9" fmla="*/ 980 w 119440"/>
                <a:gd name="connsiteY9" fmla="*/ 148637 h 158939"/>
                <a:gd name="connsiteX10" fmla="*/ 57157 w 119440"/>
                <a:gd name="connsiteY10" fmla="*/ 104192 h 158939"/>
                <a:gd name="connsiteX11" fmla="*/ 35395 w 119440"/>
                <a:gd name="connsiteY11" fmla="*/ 82694 h 158939"/>
                <a:gd name="connsiteX12" fmla="*/ 37419 w 119440"/>
                <a:gd name="connsiteY12" fmla="*/ 73757 h 158939"/>
                <a:gd name="connsiteX13" fmla="*/ 52602 w 119440"/>
                <a:gd name="connsiteY13" fmla="*/ 28346 h 158939"/>
                <a:gd name="connsiteX14" fmla="*/ 83981 w 119440"/>
                <a:gd name="connsiteY14" fmla="*/ 5399 h 158939"/>
                <a:gd name="connsiteX15" fmla="*/ 101441 w 119440"/>
                <a:gd name="connsiteY15" fmla="*/ 29071 h 158939"/>
                <a:gd name="connsiteX16" fmla="*/ 87270 w 119440"/>
                <a:gd name="connsiteY16" fmla="*/ 81245 h 158939"/>
                <a:gd name="connsiteX17" fmla="*/ 57157 w 119440"/>
                <a:gd name="connsiteY17" fmla="*/ 104192 h 15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440" h="158939">
                  <a:moveTo>
                    <a:pt x="980" y="148637"/>
                  </a:moveTo>
                  <a:cubicBezTo>
                    <a:pt x="221" y="151536"/>
                    <a:pt x="221" y="152019"/>
                    <a:pt x="221" y="152502"/>
                  </a:cubicBezTo>
                  <a:cubicBezTo>
                    <a:pt x="221" y="156125"/>
                    <a:pt x="3004" y="159024"/>
                    <a:pt x="7306" y="159024"/>
                  </a:cubicBezTo>
                  <a:cubicBezTo>
                    <a:pt x="12620" y="159024"/>
                    <a:pt x="15657" y="154676"/>
                    <a:pt x="16163" y="153951"/>
                  </a:cubicBezTo>
                  <a:cubicBezTo>
                    <a:pt x="17428" y="151777"/>
                    <a:pt x="25526" y="119410"/>
                    <a:pt x="32358" y="93323"/>
                  </a:cubicBezTo>
                  <a:cubicBezTo>
                    <a:pt x="37419" y="102984"/>
                    <a:pt x="45517" y="109506"/>
                    <a:pt x="57410" y="109506"/>
                  </a:cubicBezTo>
                  <a:cubicBezTo>
                    <a:pt x="87017" y="109506"/>
                    <a:pt x="119661" y="75448"/>
                    <a:pt x="119661" y="39457"/>
                  </a:cubicBezTo>
                  <a:cubicBezTo>
                    <a:pt x="119661" y="13853"/>
                    <a:pt x="102959" y="85"/>
                    <a:pt x="84487" y="85"/>
                  </a:cubicBezTo>
                  <a:cubicBezTo>
                    <a:pt x="59941" y="85"/>
                    <a:pt x="33370" y="24240"/>
                    <a:pt x="25779" y="53709"/>
                  </a:cubicBezTo>
                  <a:lnTo>
                    <a:pt x="980" y="148637"/>
                  </a:lnTo>
                  <a:close/>
                  <a:moveTo>
                    <a:pt x="57157" y="104192"/>
                  </a:moveTo>
                  <a:cubicBezTo>
                    <a:pt x="39444" y="104192"/>
                    <a:pt x="35395" y="84868"/>
                    <a:pt x="35395" y="82694"/>
                  </a:cubicBezTo>
                  <a:cubicBezTo>
                    <a:pt x="35395" y="81728"/>
                    <a:pt x="36660" y="76897"/>
                    <a:pt x="37419" y="73757"/>
                  </a:cubicBezTo>
                  <a:cubicBezTo>
                    <a:pt x="44505" y="46704"/>
                    <a:pt x="47035" y="38008"/>
                    <a:pt x="52602" y="28346"/>
                  </a:cubicBezTo>
                  <a:cubicBezTo>
                    <a:pt x="63483" y="10713"/>
                    <a:pt x="76136" y="5399"/>
                    <a:pt x="83981" y="5399"/>
                  </a:cubicBezTo>
                  <a:cubicBezTo>
                    <a:pt x="93343" y="5399"/>
                    <a:pt x="101441" y="12404"/>
                    <a:pt x="101441" y="29071"/>
                  </a:cubicBezTo>
                  <a:cubicBezTo>
                    <a:pt x="101441" y="42356"/>
                    <a:pt x="94103" y="69409"/>
                    <a:pt x="87270" y="81245"/>
                  </a:cubicBezTo>
                  <a:cubicBezTo>
                    <a:pt x="78920" y="96463"/>
                    <a:pt x="66773" y="104192"/>
                    <a:pt x="57157" y="104192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形状 106">
              <a:extLst>
                <a:ext uri="{FF2B5EF4-FFF2-40B4-BE49-F238E27FC236}">
                  <a16:creationId xmlns:a16="http://schemas.microsoft.com/office/drawing/2014/main" id="{2E8387FF-D7F6-AA58-365C-F9634D549AB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94985" y="4517124"/>
              <a:ext cx="64477" cy="112271"/>
            </a:xfrm>
            <a:custGeom>
              <a:avLst/>
              <a:gdLst>
                <a:gd name="connsiteX0" fmla="*/ 40259 w 64477"/>
                <a:gd name="connsiteY0" fmla="*/ 4821 h 112271"/>
                <a:gd name="connsiteX1" fmla="*/ 34944 w 64477"/>
                <a:gd name="connsiteY1" fmla="*/ 86 h 112271"/>
                <a:gd name="connsiteX2" fmla="*/ 226 w 64477"/>
                <a:gd name="connsiteY2" fmla="*/ 10908 h 112271"/>
                <a:gd name="connsiteX3" fmla="*/ 226 w 64477"/>
                <a:gd name="connsiteY3" fmla="*/ 16995 h 112271"/>
                <a:gd name="connsiteX4" fmla="*/ 25910 w 64477"/>
                <a:gd name="connsiteY4" fmla="*/ 12260 h 112271"/>
                <a:gd name="connsiteX5" fmla="*/ 25910 w 64477"/>
                <a:gd name="connsiteY5" fmla="*/ 98493 h 112271"/>
                <a:gd name="connsiteX6" fmla="*/ 8197 w 64477"/>
                <a:gd name="connsiteY6" fmla="*/ 106271 h 112271"/>
                <a:gd name="connsiteX7" fmla="*/ 1466 w 64477"/>
                <a:gd name="connsiteY7" fmla="*/ 106271 h 112271"/>
                <a:gd name="connsiteX8" fmla="*/ 1466 w 64477"/>
                <a:gd name="connsiteY8" fmla="*/ 112358 h 112271"/>
                <a:gd name="connsiteX9" fmla="*/ 32996 w 64477"/>
                <a:gd name="connsiteY9" fmla="*/ 111682 h 112271"/>
                <a:gd name="connsiteX10" fmla="*/ 64703 w 64477"/>
                <a:gd name="connsiteY10" fmla="*/ 112358 h 112271"/>
                <a:gd name="connsiteX11" fmla="*/ 64703 w 64477"/>
                <a:gd name="connsiteY11" fmla="*/ 106271 h 112271"/>
                <a:gd name="connsiteX12" fmla="*/ 57972 w 64477"/>
                <a:gd name="connsiteY12" fmla="*/ 106271 h 112271"/>
                <a:gd name="connsiteX13" fmla="*/ 40259 w 64477"/>
                <a:gd name="connsiteY13" fmla="*/ 98493 h 112271"/>
                <a:gd name="connsiteX14" fmla="*/ 40259 w 64477"/>
                <a:gd name="connsiteY14" fmla="*/ 4821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2271">
                  <a:moveTo>
                    <a:pt x="40259" y="4821"/>
                  </a:moveTo>
                  <a:cubicBezTo>
                    <a:pt x="40259" y="255"/>
                    <a:pt x="39904" y="86"/>
                    <a:pt x="34944" y="86"/>
                  </a:cubicBezTo>
                  <a:cubicBezTo>
                    <a:pt x="23608" y="10738"/>
                    <a:pt x="7488" y="10908"/>
                    <a:pt x="226" y="10908"/>
                  </a:cubicBezTo>
                  <a:lnTo>
                    <a:pt x="226" y="16995"/>
                  </a:lnTo>
                  <a:cubicBezTo>
                    <a:pt x="4477" y="16995"/>
                    <a:pt x="16168" y="16995"/>
                    <a:pt x="25910" y="12260"/>
                  </a:cubicBezTo>
                  <a:lnTo>
                    <a:pt x="25910" y="98493"/>
                  </a:lnTo>
                  <a:cubicBezTo>
                    <a:pt x="25910" y="104073"/>
                    <a:pt x="25910" y="106271"/>
                    <a:pt x="8197" y="106271"/>
                  </a:cubicBezTo>
                  <a:lnTo>
                    <a:pt x="1466" y="106271"/>
                  </a:lnTo>
                  <a:lnTo>
                    <a:pt x="1466" y="112358"/>
                  </a:lnTo>
                  <a:cubicBezTo>
                    <a:pt x="4654" y="112189"/>
                    <a:pt x="26442" y="111682"/>
                    <a:pt x="32996" y="111682"/>
                  </a:cubicBezTo>
                  <a:cubicBezTo>
                    <a:pt x="38487" y="111682"/>
                    <a:pt x="60806" y="112189"/>
                    <a:pt x="64703" y="112358"/>
                  </a:cubicBezTo>
                  <a:lnTo>
                    <a:pt x="64703" y="106271"/>
                  </a:lnTo>
                  <a:lnTo>
                    <a:pt x="57972" y="106271"/>
                  </a:lnTo>
                  <a:cubicBezTo>
                    <a:pt x="40259" y="106271"/>
                    <a:pt x="40259" y="104073"/>
                    <a:pt x="40259" y="98493"/>
                  </a:cubicBezTo>
                  <a:lnTo>
                    <a:pt x="40259" y="482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形状 107">
              <a:extLst>
                <a:ext uri="{FF2B5EF4-FFF2-40B4-BE49-F238E27FC236}">
                  <a16:creationId xmlns:a16="http://schemas.microsoft.com/office/drawing/2014/main" id="{C66348F7-5EFB-2143-D50D-5BAA87BBFF9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473660" y="4504515"/>
              <a:ext cx="168278" cy="56522"/>
            </a:xfrm>
            <a:custGeom>
              <a:avLst/>
              <a:gdLst>
                <a:gd name="connsiteX0" fmla="*/ 159908 w 168278"/>
                <a:gd name="connsiteY0" fmla="*/ 9747 h 56522"/>
                <a:gd name="connsiteX1" fmla="*/ 168512 w 168278"/>
                <a:gd name="connsiteY1" fmla="*/ 4916 h 56522"/>
                <a:gd name="connsiteX2" fmla="*/ 160161 w 168278"/>
                <a:gd name="connsiteY2" fmla="*/ 85 h 56522"/>
                <a:gd name="connsiteX3" fmla="*/ 8584 w 168278"/>
                <a:gd name="connsiteY3" fmla="*/ 85 h 56522"/>
                <a:gd name="connsiteX4" fmla="*/ 233 w 168278"/>
                <a:gd name="connsiteY4" fmla="*/ 4916 h 56522"/>
                <a:gd name="connsiteX5" fmla="*/ 8837 w 168278"/>
                <a:gd name="connsiteY5" fmla="*/ 9747 h 56522"/>
                <a:gd name="connsiteX6" fmla="*/ 159908 w 168278"/>
                <a:gd name="connsiteY6" fmla="*/ 9747 h 56522"/>
                <a:gd name="connsiteX7" fmla="*/ 160161 w 168278"/>
                <a:gd name="connsiteY7" fmla="*/ 56607 h 56522"/>
                <a:gd name="connsiteX8" fmla="*/ 168512 w 168278"/>
                <a:gd name="connsiteY8" fmla="*/ 51776 h 56522"/>
                <a:gd name="connsiteX9" fmla="*/ 159908 w 168278"/>
                <a:gd name="connsiteY9" fmla="*/ 46945 h 56522"/>
                <a:gd name="connsiteX10" fmla="*/ 8837 w 168278"/>
                <a:gd name="connsiteY10" fmla="*/ 46945 h 56522"/>
                <a:gd name="connsiteX11" fmla="*/ 233 w 168278"/>
                <a:gd name="connsiteY11" fmla="*/ 51776 h 56522"/>
                <a:gd name="connsiteX12" fmla="*/ 8584 w 168278"/>
                <a:gd name="connsiteY12" fmla="*/ 56607 h 56522"/>
                <a:gd name="connsiteX13" fmla="*/ 160161 w 168278"/>
                <a:gd name="connsiteY13" fmla="*/ 56607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908" y="9747"/>
                  </a:moveTo>
                  <a:cubicBezTo>
                    <a:pt x="163704" y="9747"/>
                    <a:pt x="168512" y="9747"/>
                    <a:pt x="168512" y="4916"/>
                  </a:cubicBezTo>
                  <a:cubicBezTo>
                    <a:pt x="168512" y="85"/>
                    <a:pt x="163704" y="85"/>
                    <a:pt x="160161" y="85"/>
                  </a:cubicBezTo>
                  <a:lnTo>
                    <a:pt x="8584" y="85"/>
                  </a:lnTo>
                  <a:cubicBezTo>
                    <a:pt x="5041" y="85"/>
                    <a:pt x="233" y="85"/>
                    <a:pt x="233" y="4916"/>
                  </a:cubicBezTo>
                  <a:cubicBezTo>
                    <a:pt x="233" y="9747"/>
                    <a:pt x="5041" y="9747"/>
                    <a:pt x="8837" y="9747"/>
                  </a:cubicBezTo>
                  <a:lnTo>
                    <a:pt x="159908" y="9747"/>
                  </a:lnTo>
                  <a:close/>
                  <a:moveTo>
                    <a:pt x="160161" y="56607"/>
                  </a:moveTo>
                  <a:cubicBezTo>
                    <a:pt x="163704" y="56607"/>
                    <a:pt x="168512" y="56607"/>
                    <a:pt x="168512" y="51776"/>
                  </a:cubicBezTo>
                  <a:cubicBezTo>
                    <a:pt x="168512" y="46945"/>
                    <a:pt x="163704" y="46945"/>
                    <a:pt x="159908" y="46945"/>
                  </a:cubicBezTo>
                  <a:lnTo>
                    <a:pt x="8837" y="46945"/>
                  </a:lnTo>
                  <a:cubicBezTo>
                    <a:pt x="5041" y="46945"/>
                    <a:pt x="233" y="46945"/>
                    <a:pt x="233" y="51776"/>
                  </a:cubicBezTo>
                  <a:cubicBezTo>
                    <a:pt x="233" y="56607"/>
                    <a:pt x="5041" y="56607"/>
                    <a:pt x="8584" y="56607"/>
                  </a:cubicBezTo>
                  <a:lnTo>
                    <a:pt x="160161" y="56607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形状 108">
              <a:extLst>
                <a:ext uri="{FF2B5EF4-FFF2-40B4-BE49-F238E27FC236}">
                  <a16:creationId xmlns:a16="http://schemas.microsoft.com/office/drawing/2014/main" id="{E8C13198-32FF-0BF0-9ECC-B0DC4AAB6FA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747601" y="4527946"/>
              <a:ext cx="154614" cy="9661"/>
            </a:xfrm>
            <a:custGeom>
              <a:avLst/>
              <a:gdLst>
                <a:gd name="connsiteX0" fmla="*/ 146001 w 154614"/>
                <a:gd name="connsiteY0" fmla="*/ 9747 h 9661"/>
                <a:gd name="connsiteX1" fmla="*/ 154858 w 154614"/>
                <a:gd name="connsiteY1" fmla="*/ 4916 h 9661"/>
                <a:gd name="connsiteX2" fmla="*/ 146001 w 154614"/>
                <a:gd name="connsiteY2" fmla="*/ 85 h 9661"/>
                <a:gd name="connsiteX3" fmla="*/ 9100 w 154614"/>
                <a:gd name="connsiteY3" fmla="*/ 85 h 9661"/>
                <a:gd name="connsiteX4" fmla="*/ 244 w 154614"/>
                <a:gd name="connsiteY4" fmla="*/ 4916 h 9661"/>
                <a:gd name="connsiteX5" fmla="*/ 9100 w 154614"/>
                <a:gd name="connsiteY5" fmla="*/ 9747 h 9661"/>
                <a:gd name="connsiteX6" fmla="*/ 146001 w 154614"/>
                <a:gd name="connsiteY6" fmla="*/ 9747 h 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9661">
                  <a:moveTo>
                    <a:pt x="146001" y="9747"/>
                  </a:moveTo>
                  <a:cubicBezTo>
                    <a:pt x="150303" y="9747"/>
                    <a:pt x="154858" y="9747"/>
                    <a:pt x="154858" y="4916"/>
                  </a:cubicBezTo>
                  <a:cubicBezTo>
                    <a:pt x="154858" y="85"/>
                    <a:pt x="150303" y="85"/>
                    <a:pt x="146001" y="85"/>
                  </a:cubicBezTo>
                  <a:lnTo>
                    <a:pt x="9100" y="85"/>
                  </a:lnTo>
                  <a:cubicBezTo>
                    <a:pt x="4798" y="85"/>
                    <a:pt x="244" y="85"/>
                    <a:pt x="244" y="4916"/>
                  </a:cubicBezTo>
                  <a:cubicBezTo>
                    <a:pt x="244" y="9747"/>
                    <a:pt x="4798" y="9747"/>
                    <a:pt x="9100" y="9747"/>
                  </a:cubicBezTo>
                  <a:lnTo>
                    <a:pt x="146001" y="9747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形状 109">
              <a:extLst>
                <a:ext uri="{FF2B5EF4-FFF2-40B4-BE49-F238E27FC236}">
                  <a16:creationId xmlns:a16="http://schemas.microsoft.com/office/drawing/2014/main" id="{374BFECE-0562-1D76-E0DF-7AE1DF26CA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79761" y="4363691"/>
              <a:ext cx="336810" cy="338168"/>
            </a:xfrm>
            <a:custGeom>
              <a:avLst/>
              <a:gdLst>
                <a:gd name="connsiteX0" fmla="*/ 306445 w 336810"/>
                <a:gd name="connsiteY0" fmla="*/ 338243 h 338168"/>
                <a:gd name="connsiteX1" fmla="*/ 337064 w 336810"/>
                <a:gd name="connsiteY1" fmla="*/ 260948 h 338168"/>
                <a:gd name="connsiteX2" fmla="*/ 330738 w 336810"/>
                <a:gd name="connsiteY2" fmla="*/ 260948 h 338168"/>
                <a:gd name="connsiteX3" fmla="*/ 264944 w 336810"/>
                <a:gd name="connsiteY3" fmla="*/ 309741 h 338168"/>
                <a:gd name="connsiteX4" fmla="*/ 186245 w 336810"/>
                <a:gd name="connsiteY4" fmla="*/ 317229 h 338168"/>
                <a:gd name="connsiteX5" fmla="*/ 33656 w 336810"/>
                <a:gd name="connsiteY5" fmla="*/ 317229 h 338168"/>
                <a:gd name="connsiteX6" fmla="*/ 162459 w 336810"/>
                <a:gd name="connsiteY6" fmla="*/ 173024 h 338168"/>
                <a:gd name="connsiteX7" fmla="*/ 164736 w 336810"/>
                <a:gd name="connsiteY7" fmla="*/ 169159 h 338168"/>
                <a:gd name="connsiteX8" fmla="*/ 162965 w 336810"/>
                <a:gd name="connsiteY8" fmla="*/ 165536 h 338168"/>
                <a:gd name="connsiteX9" fmla="*/ 45043 w 336810"/>
                <a:gd name="connsiteY9" fmla="*/ 11670 h 338168"/>
                <a:gd name="connsiteX10" fmla="*/ 183715 w 336810"/>
                <a:gd name="connsiteY10" fmla="*/ 11670 h 338168"/>
                <a:gd name="connsiteX11" fmla="*/ 242929 w 336810"/>
                <a:gd name="connsiteY11" fmla="*/ 15534 h 338168"/>
                <a:gd name="connsiteX12" fmla="*/ 298600 w 336810"/>
                <a:gd name="connsiteY12" fmla="*/ 33650 h 338168"/>
                <a:gd name="connsiteX13" fmla="*/ 330738 w 336810"/>
                <a:gd name="connsiteY13" fmla="*/ 67950 h 338168"/>
                <a:gd name="connsiteX14" fmla="*/ 337064 w 336810"/>
                <a:gd name="connsiteY14" fmla="*/ 67950 h 338168"/>
                <a:gd name="connsiteX15" fmla="*/ 306445 w 336810"/>
                <a:gd name="connsiteY15" fmla="*/ 75 h 338168"/>
                <a:gd name="connsiteX16" fmla="*/ 7338 w 336810"/>
                <a:gd name="connsiteY16" fmla="*/ 75 h 338168"/>
                <a:gd name="connsiteX17" fmla="*/ 506 w 336810"/>
                <a:gd name="connsiteY17" fmla="*/ 1766 h 338168"/>
                <a:gd name="connsiteX18" fmla="*/ 253 w 336810"/>
                <a:gd name="connsiteY18" fmla="*/ 9737 h 338168"/>
                <a:gd name="connsiteX19" fmla="*/ 134117 w 336810"/>
                <a:gd name="connsiteY19" fmla="*/ 184618 h 338168"/>
                <a:gd name="connsiteX20" fmla="*/ 3037 w 336810"/>
                <a:gd name="connsiteY20" fmla="*/ 331239 h 338168"/>
                <a:gd name="connsiteX21" fmla="*/ 506 w 336810"/>
                <a:gd name="connsiteY21" fmla="*/ 335586 h 338168"/>
                <a:gd name="connsiteX22" fmla="*/ 7338 w 336810"/>
                <a:gd name="connsiteY22" fmla="*/ 338243 h 338168"/>
                <a:gd name="connsiteX23" fmla="*/ 306445 w 336810"/>
                <a:gd name="connsiteY23" fmla="*/ 338243 h 33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38168">
                  <a:moveTo>
                    <a:pt x="306445" y="338243"/>
                  </a:moveTo>
                  <a:lnTo>
                    <a:pt x="337064" y="260948"/>
                  </a:lnTo>
                  <a:lnTo>
                    <a:pt x="330738" y="260948"/>
                  </a:lnTo>
                  <a:cubicBezTo>
                    <a:pt x="320869" y="286069"/>
                    <a:pt x="294045" y="302494"/>
                    <a:pt x="264944" y="309741"/>
                  </a:cubicBezTo>
                  <a:cubicBezTo>
                    <a:pt x="259630" y="310948"/>
                    <a:pt x="234831" y="317229"/>
                    <a:pt x="186245" y="317229"/>
                  </a:cubicBezTo>
                  <a:lnTo>
                    <a:pt x="33656" y="317229"/>
                  </a:lnTo>
                  <a:lnTo>
                    <a:pt x="162459" y="173024"/>
                  </a:lnTo>
                  <a:cubicBezTo>
                    <a:pt x="164230" y="171092"/>
                    <a:pt x="164736" y="170367"/>
                    <a:pt x="164736" y="169159"/>
                  </a:cubicBezTo>
                  <a:cubicBezTo>
                    <a:pt x="164736" y="168676"/>
                    <a:pt x="164736" y="167952"/>
                    <a:pt x="162965" y="165536"/>
                  </a:cubicBezTo>
                  <a:lnTo>
                    <a:pt x="45043" y="11670"/>
                  </a:lnTo>
                  <a:lnTo>
                    <a:pt x="183715" y="11670"/>
                  </a:lnTo>
                  <a:cubicBezTo>
                    <a:pt x="217624" y="11670"/>
                    <a:pt x="240651" y="15051"/>
                    <a:pt x="242929" y="15534"/>
                  </a:cubicBezTo>
                  <a:cubicBezTo>
                    <a:pt x="256594" y="17467"/>
                    <a:pt x="278609" y="21573"/>
                    <a:pt x="298600" y="33650"/>
                  </a:cubicBezTo>
                  <a:cubicBezTo>
                    <a:pt x="304926" y="37515"/>
                    <a:pt x="322134" y="48385"/>
                    <a:pt x="330738" y="67950"/>
                  </a:cubicBezTo>
                  <a:lnTo>
                    <a:pt x="337064" y="67950"/>
                  </a:lnTo>
                  <a:lnTo>
                    <a:pt x="306445" y="75"/>
                  </a:lnTo>
                  <a:lnTo>
                    <a:pt x="7338" y="75"/>
                  </a:lnTo>
                  <a:cubicBezTo>
                    <a:pt x="1518" y="75"/>
                    <a:pt x="1265" y="317"/>
                    <a:pt x="506" y="1766"/>
                  </a:cubicBezTo>
                  <a:cubicBezTo>
                    <a:pt x="253" y="2491"/>
                    <a:pt x="253" y="7080"/>
                    <a:pt x="253" y="9737"/>
                  </a:cubicBezTo>
                  <a:lnTo>
                    <a:pt x="134117" y="184618"/>
                  </a:lnTo>
                  <a:lnTo>
                    <a:pt x="3037" y="331239"/>
                  </a:lnTo>
                  <a:cubicBezTo>
                    <a:pt x="506" y="334137"/>
                    <a:pt x="506" y="335345"/>
                    <a:pt x="506" y="335586"/>
                  </a:cubicBezTo>
                  <a:cubicBezTo>
                    <a:pt x="506" y="338243"/>
                    <a:pt x="2783" y="338243"/>
                    <a:pt x="7338" y="338243"/>
                  </a:cubicBezTo>
                  <a:lnTo>
                    <a:pt x="306445" y="338243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形状 110">
              <a:extLst>
                <a:ext uri="{FF2B5EF4-FFF2-40B4-BE49-F238E27FC236}">
                  <a16:creationId xmlns:a16="http://schemas.microsoft.com/office/drawing/2014/main" id="{7F65D296-CDAA-880A-4F4F-E277D388051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66891" y="4796380"/>
              <a:ext cx="162610" cy="76256"/>
            </a:xfrm>
            <a:custGeom>
              <a:avLst/>
              <a:gdLst>
                <a:gd name="connsiteX0" fmla="*/ 68808 w 162610"/>
                <a:gd name="connsiteY0" fmla="*/ 60966 h 76256"/>
                <a:gd name="connsiteX1" fmla="*/ 66328 w 162610"/>
                <a:gd name="connsiteY1" fmla="*/ 70942 h 76256"/>
                <a:gd name="connsiteX2" fmla="*/ 72351 w 162610"/>
                <a:gd name="connsiteY2" fmla="*/ 76353 h 76256"/>
                <a:gd name="connsiteX3" fmla="*/ 79259 w 162610"/>
                <a:gd name="connsiteY3" fmla="*/ 72633 h 76256"/>
                <a:gd name="connsiteX4" fmla="*/ 82448 w 162610"/>
                <a:gd name="connsiteY4" fmla="*/ 62150 h 76256"/>
                <a:gd name="connsiteX5" fmla="*/ 86345 w 162610"/>
                <a:gd name="connsiteY5" fmla="*/ 46932 h 76256"/>
                <a:gd name="connsiteX6" fmla="*/ 89356 w 162610"/>
                <a:gd name="connsiteY6" fmla="*/ 35604 h 76256"/>
                <a:gd name="connsiteX7" fmla="*/ 94847 w 162610"/>
                <a:gd name="connsiteY7" fmla="*/ 22753 h 76256"/>
                <a:gd name="connsiteX8" fmla="*/ 123189 w 162610"/>
                <a:gd name="connsiteY8" fmla="*/ 4831 h 76256"/>
                <a:gd name="connsiteX9" fmla="*/ 133640 w 162610"/>
                <a:gd name="connsiteY9" fmla="*/ 16666 h 76256"/>
                <a:gd name="connsiteX10" fmla="*/ 123189 w 162610"/>
                <a:gd name="connsiteY10" fmla="*/ 52681 h 76256"/>
                <a:gd name="connsiteX11" fmla="*/ 120532 w 162610"/>
                <a:gd name="connsiteY11" fmla="*/ 61812 h 76256"/>
                <a:gd name="connsiteX12" fmla="*/ 137360 w 162610"/>
                <a:gd name="connsiteY12" fmla="*/ 76353 h 76256"/>
                <a:gd name="connsiteX13" fmla="*/ 162867 w 162610"/>
                <a:gd name="connsiteY13" fmla="*/ 50483 h 76256"/>
                <a:gd name="connsiteX14" fmla="*/ 160033 w 162610"/>
                <a:gd name="connsiteY14" fmla="*/ 48285 h 76256"/>
                <a:gd name="connsiteX15" fmla="*/ 156668 w 162610"/>
                <a:gd name="connsiteY15" fmla="*/ 51160 h 76256"/>
                <a:gd name="connsiteX16" fmla="*/ 137891 w 162610"/>
                <a:gd name="connsiteY16" fmla="*/ 71619 h 76256"/>
                <a:gd name="connsiteX17" fmla="*/ 133463 w 162610"/>
                <a:gd name="connsiteY17" fmla="*/ 65701 h 76256"/>
                <a:gd name="connsiteX18" fmla="*/ 137537 w 162610"/>
                <a:gd name="connsiteY18" fmla="*/ 52005 h 76256"/>
                <a:gd name="connsiteX19" fmla="*/ 146925 w 162610"/>
                <a:gd name="connsiteY19" fmla="*/ 19372 h 76256"/>
                <a:gd name="connsiteX20" fmla="*/ 140371 w 162610"/>
                <a:gd name="connsiteY20" fmla="*/ 4661 h 76256"/>
                <a:gd name="connsiteX21" fmla="*/ 123897 w 162610"/>
                <a:gd name="connsiteY21" fmla="*/ 96 h 76256"/>
                <a:gd name="connsiteX22" fmla="*/ 92544 w 162610"/>
                <a:gd name="connsiteY22" fmla="*/ 17174 h 76256"/>
                <a:gd name="connsiteX23" fmla="*/ 69517 w 162610"/>
                <a:gd name="connsiteY23" fmla="*/ 96 h 76256"/>
                <a:gd name="connsiteX24" fmla="*/ 39581 w 162610"/>
                <a:gd name="connsiteY24" fmla="*/ 15483 h 76256"/>
                <a:gd name="connsiteX25" fmla="*/ 20627 w 162610"/>
                <a:gd name="connsiteY25" fmla="*/ 96 h 76256"/>
                <a:gd name="connsiteX26" fmla="*/ 6634 w 162610"/>
                <a:gd name="connsiteY26" fmla="*/ 9227 h 76256"/>
                <a:gd name="connsiteX27" fmla="*/ 257 w 162610"/>
                <a:gd name="connsiteY27" fmla="*/ 25966 h 76256"/>
                <a:gd name="connsiteX28" fmla="*/ 3268 w 162610"/>
                <a:gd name="connsiteY28" fmla="*/ 28164 h 76256"/>
                <a:gd name="connsiteX29" fmla="*/ 7165 w 162610"/>
                <a:gd name="connsiteY29" fmla="*/ 23092 h 76256"/>
                <a:gd name="connsiteX30" fmla="*/ 20096 w 162610"/>
                <a:gd name="connsiteY30" fmla="*/ 4831 h 76256"/>
                <a:gd name="connsiteX31" fmla="*/ 25941 w 162610"/>
                <a:gd name="connsiteY31" fmla="*/ 13116 h 76256"/>
                <a:gd name="connsiteX32" fmla="*/ 23107 w 162610"/>
                <a:gd name="connsiteY32" fmla="*/ 27150 h 76256"/>
                <a:gd name="connsiteX33" fmla="*/ 19210 w 162610"/>
                <a:gd name="connsiteY33" fmla="*/ 42367 h 76256"/>
                <a:gd name="connsiteX34" fmla="*/ 13542 w 162610"/>
                <a:gd name="connsiteY34" fmla="*/ 64010 h 76256"/>
                <a:gd name="connsiteX35" fmla="*/ 11770 w 162610"/>
                <a:gd name="connsiteY35" fmla="*/ 70942 h 76256"/>
                <a:gd name="connsiteX36" fmla="*/ 17793 w 162610"/>
                <a:gd name="connsiteY36" fmla="*/ 76353 h 76256"/>
                <a:gd name="connsiteX37" fmla="*/ 24701 w 162610"/>
                <a:gd name="connsiteY37" fmla="*/ 72633 h 76256"/>
                <a:gd name="connsiteX38" fmla="*/ 27890 w 162610"/>
                <a:gd name="connsiteY38" fmla="*/ 62150 h 76256"/>
                <a:gd name="connsiteX39" fmla="*/ 31787 w 162610"/>
                <a:gd name="connsiteY39" fmla="*/ 46932 h 76256"/>
                <a:gd name="connsiteX40" fmla="*/ 34798 w 162610"/>
                <a:gd name="connsiteY40" fmla="*/ 35604 h 76256"/>
                <a:gd name="connsiteX41" fmla="*/ 42238 w 162610"/>
                <a:gd name="connsiteY41" fmla="*/ 20386 h 76256"/>
                <a:gd name="connsiteX42" fmla="*/ 68808 w 162610"/>
                <a:gd name="connsiteY42" fmla="*/ 4831 h 76256"/>
                <a:gd name="connsiteX43" fmla="*/ 79259 w 162610"/>
                <a:gd name="connsiteY43" fmla="*/ 16666 h 76256"/>
                <a:gd name="connsiteX44" fmla="*/ 76248 w 162610"/>
                <a:gd name="connsiteY44" fmla="*/ 32560 h 76256"/>
                <a:gd name="connsiteX45" fmla="*/ 68808 w 162610"/>
                <a:gd name="connsiteY45" fmla="*/ 60966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610" h="76256">
                  <a:moveTo>
                    <a:pt x="68808" y="60966"/>
                  </a:moveTo>
                  <a:cubicBezTo>
                    <a:pt x="67922" y="64348"/>
                    <a:pt x="66328" y="70097"/>
                    <a:pt x="66328" y="70942"/>
                  </a:cubicBezTo>
                  <a:cubicBezTo>
                    <a:pt x="66328" y="74662"/>
                    <a:pt x="69517" y="76353"/>
                    <a:pt x="72351" y="76353"/>
                  </a:cubicBezTo>
                  <a:cubicBezTo>
                    <a:pt x="75539" y="76353"/>
                    <a:pt x="78374" y="74155"/>
                    <a:pt x="79259" y="72633"/>
                  </a:cubicBezTo>
                  <a:cubicBezTo>
                    <a:pt x="80145" y="71111"/>
                    <a:pt x="81562" y="65701"/>
                    <a:pt x="82448" y="62150"/>
                  </a:cubicBezTo>
                  <a:cubicBezTo>
                    <a:pt x="83333" y="58937"/>
                    <a:pt x="85282" y="51160"/>
                    <a:pt x="86345" y="46932"/>
                  </a:cubicBezTo>
                  <a:cubicBezTo>
                    <a:pt x="87407" y="43213"/>
                    <a:pt x="88470" y="39493"/>
                    <a:pt x="89356" y="35604"/>
                  </a:cubicBezTo>
                  <a:cubicBezTo>
                    <a:pt x="91304" y="28333"/>
                    <a:pt x="91304" y="27995"/>
                    <a:pt x="94847" y="22753"/>
                  </a:cubicBezTo>
                  <a:cubicBezTo>
                    <a:pt x="100515" y="14468"/>
                    <a:pt x="109372" y="4831"/>
                    <a:pt x="123189" y="4831"/>
                  </a:cubicBezTo>
                  <a:cubicBezTo>
                    <a:pt x="133108" y="4831"/>
                    <a:pt x="133640" y="12608"/>
                    <a:pt x="133640" y="16666"/>
                  </a:cubicBezTo>
                  <a:cubicBezTo>
                    <a:pt x="133640" y="26811"/>
                    <a:pt x="126023" y="45580"/>
                    <a:pt x="123189" y="52681"/>
                  </a:cubicBezTo>
                  <a:cubicBezTo>
                    <a:pt x="121240" y="57416"/>
                    <a:pt x="120532" y="58937"/>
                    <a:pt x="120532" y="61812"/>
                  </a:cubicBezTo>
                  <a:cubicBezTo>
                    <a:pt x="120532" y="70773"/>
                    <a:pt x="128326" y="76353"/>
                    <a:pt x="137360" y="76353"/>
                  </a:cubicBezTo>
                  <a:cubicBezTo>
                    <a:pt x="155073" y="76353"/>
                    <a:pt x="162867" y="53019"/>
                    <a:pt x="162867" y="50483"/>
                  </a:cubicBezTo>
                  <a:cubicBezTo>
                    <a:pt x="162867" y="48285"/>
                    <a:pt x="160564" y="48285"/>
                    <a:pt x="160033" y="48285"/>
                  </a:cubicBezTo>
                  <a:cubicBezTo>
                    <a:pt x="157553" y="48285"/>
                    <a:pt x="157376" y="49300"/>
                    <a:pt x="156668" y="51160"/>
                  </a:cubicBezTo>
                  <a:cubicBezTo>
                    <a:pt x="152593" y="64686"/>
                    <a:pt x="144977" y="71619"/>
                    <a:pt x="137891" y="71619"/>
                  </a:cubicBezTo>
                  <a:cubicBezTo>
                    <a:pt x="134171" y="71619"/>
                    <a:pt x="133463" y="69252"/>
                    <a:pt x="133463" y="65701"/>
                  </a:cubicBezTo>
                  <a:cubicBezTo>
                    <a:pt x="133463" y="61812"/>
                    <a:pt x="134348" y="59614"/>
                    <a:pt x="137537" y="52005"/>
                  </a:cubicBezTo>
                  <a:cubicBezTo>
                    <a:pt x="139662" y="46763"/>
                    <a:pt x="146925" y="28840"/>
                    <a:pt x="146925" y="19372"/>
                  </a:cubicBezTo>
                  <a:cubicBezTo>
                    <a:pt x="146925" y="16666"/>
                    <a:pt x="146925" y="9565"/>
                    <a:pt x="140371" y="4661"/>
                  </a:cubicBezTo>
                  <a:cubicBezTo>
                    <a:pt x="137360" y="2463"/>
                    <a:pt x="132223" y="96"/>
                    <a:pt x="123897" y="96"/>
                  </a:cubicBezTo>
                  <a:cubicBezTo>
                    <a:pt x="107955" y="96"/>
                    <a:pt x="98213" y="10072"/>
                    <a:pt x="92544" y="17174"/>
                  </a:cubicBezTo>
                  <a:cubicBezTo>
                    <a:pt x="91127" y="2801"/>
                    <a:pt x="78551" y="96"/>
                    <a:pt x="69517" y="96"/>
                  </a:cubicBezTo>
                  <a:cubicBezTo>
                    <a:pt x="54814" y="96"/>
                    <a:pt x="44895" y="8719"/>
                    <a:pt x="39581" y="15483"/>
                  </a:cubicBezTo>
                  <a:cubicBezTo>
                    <a:pt x="38341" y="3816"/>
                    <a:pt x="27890" y="96"/>
                    <a:pt x="20627" y="96"/>
                  </a:cubicBezTo>
                  <a:cubicBezTo>
                    <a:pt x="13010" y="96"/>
                    <a:pt x="8936" y="5338"/>
                    <a:pt x="6634" y="9227"/>
                  </a:cubicBezTo>
                  <a:cubicBezTo>
                    <a:pt x="2737" y="15483"/>
                    <a:pt x="257" y="25121"/>
                    <a:pt x="257" y="25966"/>
                  </a:cubicBezTo>
                  <a:cubicBezTo>
                    <a:pt x="257" y="28164"/>
                    <a:pt x="2737" y="28164"/>
                    <a:pt x="3268" y="28164"/>
                  </a:cubicBezTo>
                  <a:cubicBezTo>
                    <a:pt x="5748" y="28164"/>
                    <a:pt x="5925" y="27657"/>
                    <a:pt x="7165" y="23092"/>
                  </a:cubicBezTo>
                  <a:cubicBezTo>
                    <a:pt x="9822" y="13116"/>
                    <a:pt x="13188" y="4831"/>
                    <a:pt x="20096" y="4831"/>
                  </a:cubicBezTo>
                  <a:cubicBezTo>
                    <a:pt x="24701" y="4831"/>
                    <a:pt x="25941" y="8550"/>
                    <a:pt x="25941" y="13116"/>
                  </a:cubicBezTo>
                  <a:cubicBezTo>
                    <a:pt x="25941" y="16328"/>
                    <a:pt x="24347" y="22584"/>
                    <a:pt x="23107" y="27150"/>
                  </a:cubicBezTo>
                  <a:cubicBezTo>
                    <a:pt x="21867" y="31715"/>
                    <a:pt x="20096" y="38647"/>
                    <a:pt x="19210" y="42367"/>
                  </a:cubicBezTo>
                  <a:lnTo>
                    <a:pt x="13542" y="64010"/>
                  </a:lnTo>
                  <a:cubicBezTo>
                    <a:pt x="12833" y="66208"/>
                    <a:pt x="11770" y="70435"/>
                    <a:pt x="11770" y="70942"/>
                  </a:cubicBezTo>
                  <a:cubicBezTo>
                    <a:pt x="11770" y="74662"/>
                    <a:pt x="14959" y="76353"/>
                    <a:pt x="17793" y="76353"/>
                  </a:cubicBezTo>
                  <a:cubicBezTo>
                    <a:pt x="20982" y="76353"/>
                    <a:pt x="23816" y="74155"/>
                    <a:pt x="24701" y="72633"/>
                  </a:cubicBezTo>
                  <a:cubicBezTo>
                    <a:pt x="25587" y="71111"/>
                    <a:pt x="27004" y="65701"/>
                    <a:pt x="27890" y="62150"/>
                  </a:cubicBezTo>
                  <a:cubicBezTo>
                    <a:pt x="28775" y="58937"/>
                    <a:pt x="30724" y="51160"/>
                    <a:pt x="31787" y="46932"/>
                  </a:cubicBezTo>
                  <a:cubicBezTo>
                    <a:pt x="32850" y="43213"/>
                    <a:pt x="33912" y="39493"/>
                    <a:pt x="34798" y="35604"/>
                  </a:cubicBezTo>
                  <a:cubicBezTo>
                    <a:pt x="36747" y="28671"/>
                    <a:pt x="37101" y="27319"/>
                    <a:pt x="42238" y="20386"/>
                  </a:cubicBezTo>
                  <a:cubicBezTo>
                    <a:pt x="47198" y="13623"/>
                    <a:pt x="55523" y="4831"/>
                    <a:pt x="68808" y="4831"/>
                  </a:cubicBezTo>
                  <a:cubicBezTo>
                    <a:pt x="79082" y="4831"/>
                    <a:pt x="79259" y="13454"/>
                    <a:pt x="79259" y="16666"/>
                  </a:cubicBezTo>
                  <a:cubicBezTo>
                    <a:pt x="79259" y="20893"/>
                    <a:pt x="78728" y="23092"/>
                    <a:pt x="76248" y="32560"/>
                  </a:cubicBezTo>
                  <a:lnTo>
                    <a:pt x="68808" y="6096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形状 111">
              <a:extLst>
                <a:ext uri="{FF2B5EF4-FFF2-40B4-BE49-F238E27FC236}">
                  <a16:creationId xmlns:a16="http://schemas.microsoft.com/office/drawing/2014/main" id="{0C343A36-9EFD-2306-2B9A-8C127641E0E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65186" y="4486399"/>
              <a:ext cx="132092" cy="153624"/>
            </a:xfrm>
            <a:custGeom>
              <a:avLst/>
              <a:gdLst>
                <a:gd name="connsiteX0" fmla="*/ 19754 w 132092"/>
                <a:gd name="connsiteY0" fmla="*/ 136318 h 153624"/>
                <a:gd name="connsiteX1" fmla="*/ 6089 w 132092"/>
                <a:gd name="connsiteY1" fmla="*/ 146222 h 153624"/>
                <a:gd name="connsiteX2" fmla="*/ 269 w 132092"/>
                <a:gd name="connsiteY2" fmla="*/ 150811 h 153624"/>
                <a:gd name="connsiteX3" fmla="*/ 3559 w 132092"/>
                <a:gd name="connsiteY3" fmla="*/ 153710 h 153624"/>
                <a:gd name="connsiteX4" fmla="*/ 24815 w 132092"/>
                <a:gd name="connsiteY4" fmla="*/ 152985 h 153624"/>
                <a:gd name="connsiteX5" fmla="*/ 49867 w 132092"/>
                <a:gd name="connsiteY5" fmla="*/ 153710 h 153624"/>
                <a:gd name="connsiteX6" fmla="*/ 54422 w 132092"/>
                <a:gd name="connsiteY6" fmla="*/ 148879 h 153624"/>
                <a:gd name="connsiteX7" fmla="*/ 48349 w 132092"/>
                <a:gd name="connsiteY7" fmla="*/ 146222 h 153624"/>
                <a:gd name="connsiteX8" fmla="*/ 35696 w 132092"/>
                <a:gd name="connsiteY8" fmla="*/ 142357 h 153624"/>
                <a:gd name="connsiteX9" fmla="*/ 48096 w 132092"/>
                <a:gd name="connsiteY9" fmla="*/ 94047 h 153624"/>
                <a:gd name="connsiteX10" fmla="*/ 71376 w 132092"/>
                <a:gd name="connsiteY10" fmla="*/ 109506 h 153624"/>
                <a:gd name="connsiteX11" fmla="*/ 132362 w 132092"/>
                <a:gd name="connsiteY11" fmla="*/ 38732 h 153624"/>
                <a:gd name="connsiteX12" fmla="*/ 98706 w 132092"/>
                <a:gd name="connsiteY12" fmla="*/ 85 h 153624"/>
                <a:gd name="connsiteX13" fmla="*/ 65556 w 132092"/>
                <a:gd name="connsiteY13" fmla="*/ 18201 h 153624"/>
                <a:gd name="connsiteX14" fmla="*/ 42782 w 132092"/>
                <a:gd name="connsiteY14" fmla="*/ 85 h 153624"/>
                <a:gd name="connsiteX15" fmla="*/ 24056 w 132092"/>
                <a:gd name="connsiteY15" fmla="*/ 13853 h 153624"/>
                <a:gd name="connsiteX16" fmla="*/ 16211 w 132092"/>
                <a:gd name="connsiteY16" fmla="*/ 37283 h 153624"/>
                <a:gd name="connsiteX17" fmla="*/ 19248 w 132092"/>
                <a:gd name="connsiteY17" fmla="*/ 39699 h 153624"/>
                <a:gd name="connsiteX18" fmla="*/ 23550 w 132092"/>
                <a:gd name="connsiteY18" fmla="*/ 34143 h 153624"/>
                <a:gd name="connsiteX19" fmla="*/ 42022 w 132092"/>
                <a:gd name="connsiteY19" fmla="*/ 5399 h 153624"/>
                <a:gd name="connsiteX20" fmla="*/ 49867 w 132092"/>
                <a:gd name="connsiteY20" fmla="*/ 16510 h 153624"/>
                <a:gd name="connsiteX21" fmla="*/ 48096 w 132092"/>
                <a:gd name="connsiteY21" fmla="*/ 28829 h 153624"/>
                <a:gd name="connsiteX22" fmla="*/ 19754 w 132092"/>
                <a:gd name="connsiteY22" fmla="*/ 136318 h 153624"/>
                <a:gd name="connsiteX23" fmla="*/ 64291 w 132092"/>
                <a:gd name="connsiteY23" fmla="*/ 31486 h 153624"/>
                <a:gd name="connsiteX24" fmla="*/ 77450 w 132092"/>
                <a:gd name="connsiteY24" fmla="*/ 14578 h 153624"/>
                <a:gd name="connsiteX25" fmla="*/ 97947 w 132092"/>
                <a:gd name="connsiteY25" fmla="*/ 5399 h 153624"/>
                <a:gd name="connsiteX26" fmla="*/ 114142 w 132092"/>
                <a:gd name="connsiteY26" fmla="*/ 28104 h 153624"/>
                <a:gd name="connsiteX27" fmla="*/ 101236 w 132092"/>
                <a:gd name="connsiteY27" fmla="*/ 79313 h 153624"/>
                <a:gd name="connsiteX28" fmla="*/ 71123 w 132092"/>
                <a:gd name="connsiteY28" fmla="*/ 104192 h 153624"/>
                <a:gd name="connsiteX29" fmla="*/ 51132 w 132092"/>
                <a:gd name="connsiteY29" fmla="*/ 82694 h 153624"/>
                <a:gd name="connsiteX30" fmla="*/ 51891 w 132092"/>
                <a:gd name="connsiteY30" fmla="*/ 78830 h 153624"/>
                <a:gd name="connsiteX31" fmla="*/ 64291 w 132092"/>
                <a:gd name="connsiteY31" fmla="*/ 31486 h 15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3624">
                  <a:moveTo>
                    <a:pt x="19754" y="136318"/>
                  </a:moveTo>
                  <a:cubicBezTo>
                    <a:pt x="17730" y="144531"/>
                    <a:pt x="17223" y="146222"/>
                    <a:pt x="6089" y="146222"/>
                  </a:cubicBezTo>
                  <a:cubicBezTo>
                    <a:pt x="3053" y="146222"/>
                    <a:pt x="269" y="146222"/>
                    <a:pt x="269" y="150811"/>
                  </a:cubicBezTo>
                  <a:cubicBezTo>
                    <a:pt x="269" y="152744"/>
                    <a:pt x="1534" y="153710"/>
                    <a:pt x="3559" y="153710"/>
                  </a:cubicBezTo>
                  <a:cubicBezTo>
                    <a:pt x="10391" y="153710"/>
                    <a:pt x="17730" y="152985"/>
                    <a:pt x="24815" y="152985"/>
                  </a:cubicBezTo>
                  <a:cubicBezTo>
                    <a:pt x="33166" y="152985"/>
                    <a:pt x="41769" y="153710"/>
                    <a:pt x="49867" y="153710"/>
                  </a:cubicBezTo>
                  <a:cubicBezTo>
                    <a:pt x="51132" y="153710"/>
                    <a:pt x="54422" y="153710"/>
                    <a:pt x="54422" y="148879"/>
                  </a:cubicBezTo>
                  <a:cubicBezTo>
                    <a:pt x="54422" y="146222"/>
                    <a:pt x="51891" y="146222"/>
                    <a:pt x="48349" y="146222"/>
                  </a:cubicBezTo>
                  <a:cubicBezTo>
                    <a:pt x="35696" y="146222"/>
                    <a:pt x="35696" y="144531"/>
                    <a:pt x="35696" y="142357"/>
                  </a:cubicBezTo>
                  <a:cubicBezTo>
                    <a:pt x="35696" y="139458"/>
                    <a:pt x="46324" y="100086"/>
                    <a:pt x="48096" y="94047"/>
                  </a:cubicBezTo>
                  <a:cubicBezTo>
                    <a:pt x="51385" y="101052"/>
                    <a:pt x="58471" y="109506"/>
                    <a:pt x="71376" y="109506"/>
                  </a:cubicBezTo>
                  <a:cubicBezTo>
                    <a:pt x="100730" y="109506"/>
                    <a:pt x="132362" y="74240"/>
                    <a:pt x="132362" y="38732"/>
                  </a:cubicBezTo>
                  <a:cubicBezTo>
                    <a:pt x="132362" y="16027"/>
                    <a:pt x="117938" y="85"/>
                    <a:pt x="98706" y="85"/>
                  </a:cubicBezTo>
                  <a:cubicBezTo>
                    <a:pt x="86053" y="85"/>
                    <a:pt x="73907" y="8780"/>
                    <a:pt x="65556" y="18201"/>
                  </a:cubicBezTo>
                  <a:cubicBezTo>
                    <a:pt x="63026" y="5157"/>
                    <a:pt x="52144" y="85"/>
                    <a:pt x="42782" y="85"/>
                  </a:cubicBezTo>
                  <a:cubicBezTo>
                    <a:pt x="31141" y="85"/>
                    <a:pt x="26333" y="9505"/>
                    <a:pt x="24056" y="13853"/>
                  </a:cubicBezTo>
                  <a:cubicBezTo>
                    <a:pt x="19501" y="22066"/>
                    <a:pt x="16211" y="36559"/>
                    <a:pt x="16211" y="37283"/>
                  </a:cubicBezTo>
                  <a:cubicBezTo>
                    <a:pt x="16211" y="39699"/>
                    <a:pt x="18742" y="39699"/>
                    <a:pt x="19248" y="39699"/>
                  </a:cubicBezTo>
                  <a:cubicBezTo>
                    <a:pt x="21778" y="39699"/>
                    <a:pt x="22031" y="39457"/>
                    <a:pt x="23550" y="34143"/>
                  </a:cubicBezTo>
                  <a:cubicBezTo>
                    <a:pt x="27852" y="16993"/>
                    <a:pt x="32913" y="5399"/>
                    <a:pt x="42022" y="5399"/>
                  </a:cubicBezTo>
                  <a:cubicBezTo>
                    <a:pt x="46324" y="5399"/>
                    <a:pt x="49867" y="7331"/>
                    <a:pt x="49867" y="16510"/>
                  </a:cubicBezTo>
                  <a:cubicBezTo>
                    <a:pt x="49867" y="22066"/>
                    <a:pt x="49108" y="24723"/>
                    <a:pt x="48096" y="28829"/>
                  </a:cubicBezTo>
                  <a:lnTo>
                    <a:pt x="19754" y="136318"/>
                  </a:lnTo>
                  <a:close/>
                  <a:moveTo>
                    <a:pt x="64291" y="31486"/>
                  </a:moveTo>
                  <a:cubicBezTo>
                    <a:pt x="66062" y="24964"/>
                    <a:pt x="72895" y="18201"/>
                    <a:pt x="77450" y="14578"/>
                  </a:cubicBezTo>
                  <a:cubicBezTo>
                    <a:pt x="86306" y="7090"/>
                    <a:pt x="93645" y="5399"/>
                    <a:pt x="97947" y="5399"/>
                  </a:cubicBezTo>
                  <a:cubicBezTo>
                    <a:pt x="108069" y="5399"/>
                    <a:pt x="114142" y="13853"/>
                    <a:pt x="114142" y="28104"/>
                  </a:cubicBezTo>
                  <a:cubicBezTo>
                    <a:pt x="114142" y="42356"/>
                    <a:pt x="105791" y="70134"/>
                    <a:pt x="101236" y="79313"/>
                  </a:cubicBezTo>
                  <a:cubicBezTo>
                    <a:pt x="92633" y="96221"/>
                    <a:pt x="80486" y="104192"/>
                    <a:pt x="71123" y="104192"/>
                  </a:cubicBezTo>
                  <a:cubicBezTo>
                    <a:pt x="54422" y="104192"/>
                    <a:pt x="51132" y="84144"/>
                    <a:pt x="51132" y="82694"/>
                  </a:cubicBezTo>
                  <a:cubicBezTo>
                    <a:pt x="51132" y="82211"/>
                    <a:pt x="51132" y="81728"/>
                    <a:pt x="51891" y="78830"/>
                  </a:cubicBezTo>
                  <a:lnTo>
                    <a:pt x="64291" y="3148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形状 112">
              <a:extLst>
                <a:ext uri="{FF2B5EF4-FFF2-40B4-BE49-F238E27FC236}">
                  <a16:creationId xmlns:a16="http://schemas.microsoft.com/office/drawing/2014/main" id="{AFBA2C5A-178A-4195-81A2-5D81442FB07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508925" y="4554830"/>
              <a:ext cx="162610" cy="76256"/>
            </a:xfrm>
            <a:custGeom>
              <a:avLst/>
              <a:gdLst>
                <a:gd name="connsiteX0" fmla="*/ 68826 w 162610"/>
                <a:gd name="connsiteY0" fmla="*/ 60956 h 76256"/>
                <a:gd name="connsiteX1" fmla="*/ 66346 w 162610"/>
                <a:gd name="connsiteY1" fmla="*/ 70932 h 76256"/>
                <a:gd name="connsiteX2" fmla="*/ 72368 w 162610"/>
                <a:gd name="connsiteY2" fmla="*/ 76343 h 76256"/>
                <a:gd name="connsiteX3" fmla="*/ 79277 w 162610"/>
                <a:gd name="connsiteY3" fmla="*/ 72623 h 76256"/>
                <a:gd name="connsiteX4" fmla="*/ 82465 w 162610"/>
                <a:gd name="connsiteY4" fmla="*/ 62140 h 76256"/>
                <a:gd name="connsiteX5" fmla="*/ 86362 w 162610"/>
                <a:gd name="connsiteY5" fmla="*/ 46922 h 76256"/>
                <a:gd name="connsiteX6" fmla="*/ 89373 w 162610"/>
                <a:gd name="connsiteY6" fmla="*/ 35594 h 76256"/>
                <a:gd name="connsiteX7" fmla="*/ 94865 w 162610"/>
                <a:gd name="connsiteY7" fmla="*/ 22743 h 76256"/>
                <a:gd name="connsiteX8" fmla="*/ 123206 w 162610"/>
                <a:gd name="connsiteY8" fmla="*/ 4821 h 76256"/>
                <a:gd name="connsiteX9" fmla="*/ 133657 w 162610"/>
                <a:gd name="connsiteY9" fmla="*/ 16656 h 76256"/>
                <a:gd name="connsiteX10" fmla="*/ 123206 w 162610"/>
                <a:gd name="connsiteY10" fmla="*/ 52671 h 76256"/>
                <a:gd name="connsiteX11" fmla="*/ 120549 w 162610"/>
                <a:gd name="connsiteY11" fmla="*/ 61802 h 76256"/>
                <a:gd name="connsiteX12" fmla="*/ 137377 w 162610"/>
                <a:gd name="connsiteY12" fmla="*/ 76343 h 76256"/>
                <a:gd name="connsiteX13" fmla="*/ 162885 w 162610"/>
                <a:gd name="connsiteY13" fmla="*/ 50473 h 76256"/>
                <a:gd name="connsiteX14" fmla="*/ 160050 w 162610"/>
                <a:gd name="connsiteY14" fmla="*/ 48275 h 76256"/>
                <a:gd name="connsiteX15" fmla="*/ 156685 w 162610"/>
                <a:gd name="connsiteY15" fmla="*/ 51150 h 76256"/>
                <a:gd name="connsiteX16" fmla="*/ 137909 w 162610"/>
                <a:gd name="connsiteY16" fmla="*/ 71609 h 76256"/>
                <a:gd name="connsiteX17" fmla="*/ 133480 w 162610"/>
                <a:gd name="connsiteY17" fmla="*/ 65691 h 76256"/>
                <a:gd name="connsiteX18" fmla="*/ 137554 w 162610"/>
                <a:gd name="connsiteY18" fmla="*/ 51995 h 76256"/>
                <a:gd name="connsiteX19" fmla="*/ 146942 w 162610"/>
                <a:gd name="connsiteY19" fmla="*/ 19362 h 76256"/>
                <a:gd name="connsiteX20" fmla="*/ 140388 w 162610"/>
                <a:gd name="connsiteY20" fmla="*/ 4651 h 76256"/>
                <a:gd name="connsiteX21" fmla="*/ 123915 w 162610"/>
                <a:gd name="connsiteY21" fmla="*/ 86 h 76256"/>
                <a:gd name="connsiteX22" fmla="*/ 92562 w 162610"/>
                <a:gd name="connsiteY22" fmla="*/ 17164 h 76256"/>
                <a:gd name="connsiteX23" fmla="*/ 69534 w 162610"/>
                <a:gd name="connsiteY23" fmla="*/ 86 h 76256"/>
                <a:gd name="connsiteX24" fmla="*/ 39598 w 162610"/>
                <a:gd name="connsiteY24" fmla="*/ 15473 h 76256"/>
                <a:gd name="connsiteX25" fmla="*/ 20645 w 162610"/>
                <a:gd name="connsiteY25" fmla="*/ 86 h 76256"/>
                <a:gd name="connsiteX26" fmla="*/ 6651 w 162610"/>
                <a:gd name="connsiteY26" fmla="*/ 9217 h 76256"/>
                <a:gd name="connsiteX27" fmla="*/ 274 w 162610"/>
                <a:gd name="connsiteY27" fmla="*/ 25956 h 76256"/>
                <a:gd name="connsiteX28" fmla="*/ 3285 w 162610"/>
                <a:gd name="connsiteY28" fmla="*/ 28154 h 76256"/>
                <a:gd name="connsiteX29" fmla="*/ 7182 w 162610"/>
                <a:gd name="connsiteY29" fmla="*/ 23082 h 76256"/>
                <a:gd name="connsiteX30" fmla="*/ 20113 w 162610"/>
                <a:gd name="connsiteY30" fmla="*/ 4821 h 76256"/>
                <a:gd name="connsiteX31" fmla="*/ 25959 w 162610"/>
                <a:gd name="connsiteY31" fmla="*/ 13106 h 76256"/>
                <a:gd name="connsiteX32" fmla="*/ 23125 w 162610"/>
                <a:gd name="connsiteY32" fmla="*/ 27140 h 76256"/>
                <a:gd name="connsiteX33" fmla="*/ 19228 w 162610"/>
                <a:gd name="connsiteY33" fmla="*/ 42357 h 76256"/>
                <a:gd name="connsiteX34" fmla="*/ 13559 w 162610"/>
                <a:gd name="connsiteY34" fmla="*/ 64000 h 76256"/>
                <a:gd name="connsiteX35" fmla="*/ 11788 w 162610"/>
                <a:gd name="connsiteY35" fmla="*/ 70932 h 76256"/>
                <a:gd name="connsiteX36" fmla="*/ 17810 w 162610"/>
                <a:gd name="connsiteY36" fmla="*/ 76343 h 76256"/>
                <a:gd name="connsiteX37" fmla="*/ 24719 w 162610"/>
                <a:gd name="connsiteY37" fmla="*/ 72623 h 76256"/>
                <a:gd name="connsiteX38" fmla="*/ 27907 w 162610"/>
                <a:gd name="connsiteY38" fmla="*/ 62140 h 76256"/>
                <a:gd name="connsiteX39" fmla="*/ 31804 w 162610"/>
                <a:gd name="connsiteY39" fmla="*/ 46922 h 76256"/>
                <a:gd name="connsiteX40" fmla="*/ 34815 w 162610"/>
                <a:gd name="connsiteY40" fmla="*/ 35594 h 76256"/>
                <a:gd name="connsiteX41" fmla="*/ 42255 w 162610"/>
                <a:gd name="connsiteY41" fmla="*/ 20376 h 76256"/>
                <a:gd name="connsiteX42" fmla="*/ 68826 w 162610"/>
                <a:gd name="connsiteY42" fmla="*/ 4821 h 76256"/>
                <a:gd name="connsiteX43" fmla="*/ 79277 w 162610"/>
                <a:gd name="connsiteY43" fmla="*/ 16656 h 76256"/>
                <a:gd name="connsiteX44" fmla="*/ 76265 w 162610"/>
                <a:gd name="connsiteY44" fmla="*/ 32550 h 76256"/>
                <a:gd name="connsiteX45" fmla="*/ 68826 w 162610"/>
                <a:gd name="connsiteY45" fmla="*/ 60956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610" h="76256">
                  <a:moveTo>
                    <a:pt x="68826" y="60956"/>
                  </a:moveTo>
                  <a:cubicBezTo>
                    <a:pt x="67940" y="64338"/>
                    <a:pt x="66346" y="70087"/>
                    <a:pt x="66346" y="70932"/>
                  </a:cubicBezTo>
                  <a:cubicBezTo>
                    <a:pt x="66346" y="74652"/>
                    <a:pt x="69534" y="76343"/>
                    <a:pt x="72368" y="76343"/>
                  </a:cubicBezTo>
                  <a:cubicBezTo>
                    <a:pt x="75557" y="76343"/>
                    <a:pt x="78391" y="74145"/>
                    <a:pt x="79277" y="72623"/>
                  </a:cubicBezTo>
                  <a:cubicBezTo>
                    <a:pt x="80162" y="71102"/>
                    <a:pt x="81579" y="65691"/>
                    <a:pt x="82465" y="62140"/>
                  </a:cubicBezTo>
                  <a:cubicBezTo>
                    <a:pt x="83351" y="58927"/>
                    <a:pt x="85299" y="51150"/>
                    <a:pt x="86362" y="46922"/>
                  </a:cubicBezTo>
                  <a:cubicBezTo>
                    <a:pt x="87425" y="43203"/>
                    <a:pt x="88488" y="39483"/>
                    <a:pt x="89373" y="35594"/>
                  </a:cubicBezTo>
                  <a:cubicBezTo>
                    <a:pt x="91322" y="28323"/>
                    <a:pt x="91322" y="27985"/>
                    <a:pt x="94865" y="22743"/>
                  </a:cubicBezTo>
                  <a:cubicBezTo>
                    <a:pt x="100533" y="14458"/>
                    <a:pt x="109390" y="4821"/>
                    <a:pt x="123206" y="4821"/>
                  </a:cubicBezTo>
                  <a:cubicBezTo>
                    <a:pt x="133126" y="4821"/>
                    <a:pt x="133657" y="12598"/>
                    <a:pt x="133657" y="16656"/>
                  </a:cubicBezTo>
                  <a:cubicBezTo>
                    <a:pt x="133657" y="26801"/>
                    <a:pt x="126040" y="45570"/>
                    <a:pt x="123206" y="52671"/>
                  </a:cubicBezTo>
                  <a:cubicBezTo>
                    <a:pt x="121258" y="57406"/>
                    <a:pt x="120549" y="58927"/>
                    <a:pt x="120549" y="61802"/>
                  </a:cubicBezTo>
                  <a:cubicBezTo>
                    <a:pt x="120549" y="70763"/>
                    <a:pt x="128343" y="76343"/>
                    <a:pt x="137377" y="76343"/>
                  </a:cubicBezTo>
                  <a:cubicBezTo>
                    <a:pt x="155091" y="76343"/>
                    <a:pt x="162885" y="53009"/>
                    <a:pt x="162885" y="50473"/>
                  </a:cubicBezTo>
                  <a:cubicBezTo>
                    <a:pt x="162885" y="48275"/>
                    <a:pt x="160582" y="48275"/>
                    <a:pt x="160050" y="48275"/>
                  </a:cubicBezTo>
                  <a:cubicBezTo>
                    <a:pt x="157571" y="48275"/>
                    <a:pt x="157393" y="49290"/>
                    <a:pt x="156685" y="51150"/>
                  </a:cubicBezTo>
                  <a:cubicBezTo>
                    <a:pt x="152611" y="64676"/>
                    <a:pt x="144994" y="71609"/>
                    <a:pt x="137909" y="71609"/>
                  </a:cubicBezTo>
                  <a:cubicBezTo>
                    <a:pt x="134189" y="71609"/>
                    <a:pt x="133480" y="69242"/>
                    <a:pt x="133480" y="65691"/>
                  </a:cubicBezTo>
                  <a:cubicBezTo>
                    <a:pt x="133480" y="61802"/>
                    <a:pt x="134366" y="59604"/>
                    <a:pt x="137554" y="51995"/>
                  </a:cubicBezTo>
                  <a:cubicBezTo>
                    <a:pt x="139680" y="46753"/>
                    <a:pt x="146942" y="28830"/>
                    <a:pt x="146942" y="19362"/>
                  </a:cubicBezTo>
                  <a:cubicBezTo>
                    <a:pt x="146942" y="16656"/>
                    <a:pt x="146942" y="9555"/>
                    <a:pt x="140388" y="4651"/>
                  </a:cubicBezTo>
                  <a:cubicBezTo>
                    <a:pt x="137377" y="2453"/>
                    <a:pt x="132240" y="86"/>
                    <a:pt x="123915" y="86"/>
                  </a:cubicBezTo>
                  <a:cubicBezTo>
                    <a:pt x="107973" y="86"/>
                    <a:pt x="98230" y="10062"/>
                    <a:pt x="92562" y="17164"/>
                  </a:cubicBezTo>
                  <a:cubicBezTo>
                    <a:pt x="91145" y="2792"/>
                    <a:pt x="78568" y="86"/>
                    <a:pt x="69534" y="86"/>
                  </a:cubicBezTo>
                  <a:cubicBezTo>
                    <a:pt x="54832" y="86"/>
                    <a:pt x="44912" y="8709"/>
                    <a:pt x="39598" y="15473"/>
                  </a:cubicBezTo>
                  <a:cubicBezTo>
                    <a:pt x="38358" y="3806"/>
                    <a:pt x="27907" y="86"/>
                    <a:pt x="20645" y="86"/>
                  </a:cubicBezTo>
                  <a:cubicBezTo>
                    <a:pt x="13028" y="86"/>
                    <a:pt x="8954" y="5328"/>
                    <a:pt x="6651" y="9217"/>
                  </a:cubicBezTo>
                  <a:cubicBezTo>
                    <a:pt x="2754" y="15473"/>
                    <a:pt x="274" y="25111"/>
                    <a:pt x="274" y="25956"/>
                  </a:cubicBezTo>
                  <a:cubicBezTo>
                    <a:pt x="274" y="28154"/>
                    <a:pt x="2754" y="28154"/>
                    <a:pt x="3285" y="28154"/>
                  </a:cubicBezTo>
                  <a:cubicBezTo>
                    <a:pt x="5765" y="28154"/>
                    <a:pt x="5942" y="27647"/>
                    <a:pt x="7182" y="23082"/>
                  </a:cubicBezTo>
                  <a:cubicBezTo>
                    <a:pt x="9839" y="13106"/>
                    <a:pt x="13205" y="4821"/>
                    <a:pt x="20113" y="4821"/>
                  </a:cubicBezTo>
                  <a:cubicBezTo>
                    <a:pt x="24719" y="4821"/>
                    <a:pt x="25959" y="8540"/>
                    <a:pt x="25959" y="13106"/>
                  </a:cubicBezTo>
                  <a:cubicBezTo>
                    <a:pt x="25959" y="16318"/>
                    <a:pt x="24364" y="22574"/>
                    <a:pt x="23125" y="27140"/>
                  </a:cubicBezTo>
                  <a:cubicBezTo>
                    <a:pt x="21885" y="31705"/>
                    <a:pt x="20113" y="38637"/>
                    <a:pt x="19228" y="42357"/>
                  </a:cubicBezTo>
                  <a:lnTo>
                    <a:pt x="13559" y="64000"/>
                  </a:lnTo>
                  <a:cubicBezTo>
                    <a:pt x="12851" y="66198"/>
                    <a:pt x="11788" y="70425"/>
                    <a:pt x="11788" y="70932"/>
                  </a:cubicBezTo>
                  <a:cubicBezTo>
                    <a:pt x="11788" y="74652"/>
                    <a:pt x="14976" y="76343"/>
                    <a:pt x="17810" y="76343"/>
                  </a:cubicBezTo>
                  <a:cubicBezTo>
                    <a:pt x="20999" y="76343"/>
                    <a:pt x="23833" y="74145"/>
                    <a:pt x="24719" y="72623"/>
                  </a:cubicBezTo>
                  <a:cubicBezTo>
                    <a:pt x="25604" y="71102"/>
                    <a:pt x="27022" y="65691"/>
                    <a:pt x="27907" y="62140"/>
                  </a:cubicBezTo>
                  <a:cubicBezTo>
                    <a:pt x="28793" y="58927"/>
                    <a:pt x="30741" y="51150"/>
                    <a:pt x="31804" y="46922"/>
                  </a:cubicBezTo>
                  <a:cubicBezTo>
                    <a:pt x="32867" y="43203"/>
                    <a:pt x="33930" y="39483"/>
                    <a:pt x="34815" y="35594"/>
                  </a:cubicBezTo>
                  <a:cubicBezTo>
                    <a:pt x="36764" y="28661"/>
                    <a:pt x="37118" y="27309"/>
                    <a:pt x="42255" y="20376"/>
                  </a:cubicBezTo>
                  <a:cubicBezTo>
                    <a:pt x="47215" y="13613"/>
                    <a:pt x="55540" y="4821"/>
                    <a:pt x="68826" y="4821"/>
                  </a:cubicBezTo>
                  <a:cubicBezTo>
                    <a:pt x="79099" y="4821"/>
                    <a:pt x="79277" y="13444"/>
                    <a:pt x="79277" y="16656"/>
                  </a:cubicBezTo>
                  <a:cubicBezTo>
                    <a:pt x="79277" y="20884"/>
                    <a:pt x="78745" y="23082"/>
                    <a:pt x="76265" y="32550"/>
                  </a:cubicBezTo>
                  <a:lnTo>
                    <a:pt x="68826" y="6095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形状 113">
              <a:extLst>
                <a:ext uri="{FF2B5EF4-FFF2-40B4-BE49-F238E27FC236}">
                  <a16:creationId xmlns:a16="http://schemas.microsoft.com/office/drawing/2014/main" id="{1B2F9DA6-2A31-51A5-8106-7C1B2C7F4C8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743345" y="4425529"/>
              <a:ext cx="56177" cy="167634"/>
            </a:xfrm>
            <a:custGeom>
              <a:avLst/>
              <a:gdLst>
                <a:gd name="connsiteX0" fmla="*/ 36723 w 56177"/>
                <a:gd name="connsiteY0" fmla="*/ 85 h 167634"/>
                <a:gd name="connsiteX1" fmla="*/ 283 w 56177"/>
                <a:gd name="connsiteY1" fmla="*/ 2742 h 167634"/>
                <a:gd name="connsiteX2" fmla="*/ 283 w 56177"/>
                <a:gd name="connsiteY2" fmla="*/ 10230 h 167634"/>
                <a:gd name="connsiteX3" fmla="*/ 20021 w 56177"/>
                <a:gd name="connsiteY3" fmla="*/ 23756 h 167634"/>
                <a:gd name="connsiteX4" fmla="*/ 20021 w 56177"/>
                <a:gd name="connsiteY4" fmla="*/ 149362 h 167634"/>
                <a:gd name="connsiteX5" fmla="*/ 283 w 56177"/>
                <a:gd name="connsiteY5" fmla="*/ 160231 h 167634"/>
                <a:gd name="connsiteX6" fmla="*/ 283 w 56177"/>
                <a:gd name="connsiteY6" fmla="*/ 167720 h 167634"/>
                <a:gd name="connsiteX7" fmla="*/ 28372 w 56177"/>
                <a:gd name="connsiteY7" fmla="*/ 166995 h 167634"/>
                <a:gd name="connsiteX8" fmla="*/ 56461 w 56177"/>
                <a:gd name="connsiteY8" fmla="*/ 167720 h 167634"/>
                <a:gd name="connsiteX9" fmla="*/ 56461 w 56177"/>
                <a:gd name="connsiteY9" fmla="*/ 160231 h 167634"/>
                <a:gd name="connsiteX10" fmla="*/ 36723 w 56177"/>
                <a:gd name="connsiteY10" fmla="*/ 149362 h 167634"/>
                <a:gd name="connsiteX11" fmla="*/ 36723 w 56177"/>
                <a:gd name="connsiteY11" fmla="*/ 85 h 16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67634">
                  <a:moveTo>
                    <a:pt x="36723" y="85"/>
                  </a:moveTo>
                  <a:lnTo>
                    <a:pt x="283" y="2742"/>
                  </a:lnTo>
                  <a:lnTo>
                    <a:pt x="283" y="10230"/>
                  </a:lnTo>
                  <a:cubicBezTo>
                    <a:pt x="17997" y="10230"/>
                    <a:pt x="20021" y="11921"/>
                    <a:pt x="20021" y="23756"/>
                  </a:cubicBezTo>
                  <a:lnTo>
                    <a:pt x="20021" y="149362"/>
                  </a:lnTo>
                  <a:cubicBezTo>
                    <a:pt x="20021" y="160231"/>
                    <a:pt x="17238" y="160231"/>
                    <a:pt x="283" y="160231"/>
                  </a:cubicBezTo>
                  <a:lnTo>
                    <a:pt x="283" y="167720"/>
                  </a:lnTo>
                  <a:cubicBezTo>
                    <a:pt x="8634" y="167478"/>
                    <a:pt x="22046" y="166995"/>
                    <a:pt x="28372" y="166995"/>
                  </a:cubicBezTo>
                  <a:cubicBezTo>
                    <a:pt x="34698" y="166995"/>
                    <a:pt x="47098" y="167478"/>
                    <a:pt x="56461" y="167720"/>
                  </a:cubicBezTo>
                  <a:lnTo>
                    <a:pt x="56461" y="160231"/>
                  </a:lnTo>
                  <a:cubicBezTo>
                    <a:pt x="39506" y="160231"/>
                    <a:pt x="36723" y="160231"/>
                    <a:pt x="36723" y="149362"/>
                  </a:cubicBezTo>
                  <a:lnTo>
                    <a:pt x="36723" y="85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形状 114">
              <a:extLst>
                <a:ext uri="{FF2B5EF4-FFF2-40B4-BE49-F238E27FC236}">
                  <a16:creationId xmlns:a16="http://schemas.microsoft.com/office/drawing/2014/main" id="{EFB69E24-FC5D-D884-5565-AC2E68CBEEA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813384" y="4486399"/>
              <a:ext cx="127284" cy="106764"/>
            </a:xfrm>
            <a:custGeom>
              <a:avLst/>
              <a:gdLst>
                <a:gd name="connsiteX0" fmla="*/ 20024 w 127284"/>
                <a:gd name="connsiteY0" fmla="*/ 23756 h 106764"/>
                <a:gd name="connsiteX1" fmla="*/ 20024 w 127284"/>
                <a:gd name="connsiteY1" fmla="*/ 88492 h 106764"/>
                <a:gd name="connsiteX2" fmla="*/ 286 w 127284"/>
                <a:gd name="connsiteY2" fmla="*/ 99361 h 106764"/>
                <a:gd name="connsiteX3" fmla="*/ 286 w 127284"/>
                <a:gd name="connsiteY3" fmla="*/ 106849 h 106764"/>
                <a:gd name="connsiteX4" fmla="*/ 28881 w 127284"/>
                <a:gd name="connsiteY4" fmla="*/ 106125 h 106764"/>
                <a:gd name="connsiteX5" fmla="*/ 57223 w 127284"/>
                <a:gd name="connsiteY5" fmla="*/ 106849 h 106764"/>
                <a:gd name="connsiteX6" fmla="*/ 57223 w 127284"/>
                <a:gd name="connsiteY6" fmla="*/ 99361 h 106764"/>
                <a:gd name="connsiteX7" fmla="*/ 37485 w 127284"/>
                <a:gd name="connsiteY7" fmla="*/ 88492 h 106764"/>
                <a:gd name="connsiteX8" fmla="*/ 37485 w 127284"/>
                <a:gd name="connsiteY8" fmla="*/ 44047 h 106764"/>
                <a:gd name="connsiteX9" fmla="*/ 71646 w 127284"/>
                <a:gd name="connsiteY9" fmla="*/ 5399 h 106764"/>
                <a:gd name="connsiteX10" fmla="*/ 90372 w 127284"/>
                <a:gd name="connsiteY10" fmla="*/ 32211 h 106764"/>
                <a:gd name="connsiteX11" fmla="*/ 90372 w 127284"/>
                <a:gd name="connsiteY11" fmla="*/ 88492 h 106764"/>
                <a:gd name="connsiteX12" fmla="*/ 70634 w 127284"/>
                <a:gd name="connsiteY12" fmla="*/ 99361 h 106764"/>
                <a:gd name="connsiteX13" fmla="*/ 70634 w 127284"/>
                <a:gd name="connsiteY13" fmla="*/ 106849 h 106764"/>
                <a:gd name="connsiteX14" fmla="*/ 99229 w 127284"/>
                <a:gd name="connsiteY14" fmla="*/ 106125 h 106764"/>
                <a:gd name="connsiteX15" fmla="*/ 127571 w 127284"/>
                <a:gd name="connsiteY15" fmla="*/ 106849 h 106764"/>
                <a:gd name="connsiteX16" fmla="*/ 127571 w 127284"/>
                <a:gd name="connsiteY16" fmla="*/ 99361 h 106764"/>
                <a:gd name="connsiteX17" fmla="*/ 107833 w 127284"/>
                <a:gd name="connsiteY17" fmla="*/ 92115 h 106764"/>
                <a:gd name="connsiteX18" fmla="*/ 107833 w 127284"/>
                <a:gd name="connsiteY18" fmla="*/ 45979 h 106764"/>
                <a:gd name="connsiteX19" fmla="*/ 99988 w 127284"/>
                <a:gd name="connsiteY19" fmla="*/ 9022 h 106764"/>
                <a:gd name="connsiteX20" fmla="*/ 73418 w 127284"/>
                <a:gd name="connsiteY20" fmla="*/ 85 h 106764"/>
                <a:gd name="connsiteX21" fmla="*/ 35966 w 127284"/>
                <a:gd name="connsiteY21" fmla="*/ 25447 h 106764"/>
                <a:gd name="connsiteX22" fmla="*/ 35966 w 127284"/>
                <a:gd name="connsiteY22" fmla="*/ 85 h 106764"/>
                <a:gd name="connsiteX23" fmla="*/ 286 w 127284"/>
                <a:gd name="connsiteY23" fmla="*/ 2742 h 106764"/>
                <a:gd name="connsiteX24" fmla="*/ 286 w 127284"/>
                <a:gd name="connsiteY24" fmla="*/ 10230 h 106764"/>
                <a:gd name="connsiteX25" fmla="*/ 20024 w 127284"/>
                <a:gd name="connsiteY25" fmla="*/ 23756 h 10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6764">
                  <a:moveTo>
                    <a:pt x="20024" y="23756"/>
                  </a:moveTo>
                  <a:lnTo>
                    <a:pt x="20024" y="88492"/>
                  </a:lnTo>
                  <a:cubicBezTo>
                    <a:pt x="20024" y="99361"/>
                    <a:pt x="17240" y="99361"/>
                    <a:pt x="286" y="99361"/>
                  </a:cubicBezTo>
                  <a:lnTo>
                    <a:pt x="286" y="106849"/>
                  </a:lnTo>
                  <a:cubicBezTo>
                    <a:pt x="9143" y="106608"/>
                    <a:pt x="22048" y="106125"/>
                    <a:pt x="28881" y="106125"/>
                  </a:cubicBezTo>
                  <a:cubicBezTo>
                    <a:pt x="35460" y="106125"/>
                    <a:pt x="48619" y="106608"/>
                    <a:pt x="57223" y="106849"/>
                  </a:cubicBezTo>
                  <a:lnTo>
                    <a:pt x="57223" y="99361"/>
                  </a:lnTo>
                  <a:cubicBezTo>
                    <a:pt x="40268" y="99361"/>
                    <a:pt x="37485" y="99361"/>
                    <a:pt x="37485" y="88492"/>
                  </a:cubicBezTo>
                  <a:lnTo>
                    <a:pt x="37485" y="44047"/>
                  </a:lnTo>
                  <a:cubicBezTo>
                    <a:pt x="37485" y="18925"/>
                    <a:pt x="55451" y="5399"/>
                    <a:pt x="71646" y="5399"/>
                  </a:cubicBezTo>
                  <a:cubicBezTo>
                    <a:pt x="87589" y="5399"/>
                    <a:pt x="90372" y="18442"/>
                    <a:pt x="90372" y="32211"/>
                  </a:cubicBezTo>
                  <a:lnTo>
                    <a:pt x="90372" y="88492"/>
                  </a:lnTo>
                  <a:cubicBezTo>
                    <a:pt x="90372" y="99361"/>
                    <a:pt x="87589" y="99361"/>
                    <a:pt x="70634" y="99361"/>
                  </a:cubicBezTo>
                  <a:lnTo>
                    <a:pt x="70634" y="106849"/>
                  </a:lnTo>
                  <a:cubicBezTo>
                    <a:pt x="79491" y="106608"/>
                    <a:pt x="92397" y="106125"/>
                    <a:pt x="99229" y="106125"/>
                  </a:cubicBezTo>
                  <a:cubicBezTo>
                    <a:pt x="105808" y="106125"/>
                    <a:pt x="118967" y="106608"/>
                    <a:pt x="127571" y="106849"/>
                  </a:cubicBezTo>
                  <a:lnTo>
                    <a:pt x="127571" y="99361"/>
                  </a:lnTo>
                  <a:cubicBezTo>
                    <a:pt x="114412" y="99361"/>
                    <a:pt x="108086" y="99361"/>
                    <a:pt x="107833" y="92115"/>
                  </a:cubicBezTo>
                  <a:lnTo>
                    <a:pt x="107833" y="45979"/>
                  </a:lnTo>
                  <a:cubicBezTo>
                    <a:pt x="107833" y="25206"/>
                    <a:pt x="107833" y="17718"/>
                    <a:pt x="99988" y="9022"/>
                  </a:cubicBezTo>
                  <a:cubicBezTo>
                    <a:pt x="96445" y="4916"/>
                    <a:pt x="88095" y="85"/>
                    <a:pt x="73418" y="85"/>
                  </a:cubicBezTo>
                  <a:cubicBezTo>
                    <a:pt x="54945" y="85"/>
                    <a:pt x="43052" y="10471"/>
                    <a:pt x="35966" y="25447"/>
                  </a:cubicBezTo>
                  <a:lnTo>
                    <a:pt x="35966" y="85"/>
                  </a:lnTo>
                  <a:lnTo>
                    <a:pt x="286" y="2742"/>
                  </a:lnTo>
                  <a:lnTo>
                    <a:pt x="286" y="10230"/>
                  </a:lnTo>
                  <a:cubicBezTo>
                    <a:pt x="18000" y="10230"/>
                    <a:pt x="20024" y="11921"/>
                    <a:pt x="20024" y="23756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形状 115">
              <a:extLst>
                <a:ext uri="{FF2B5EF4-FFF2-40B4-BE49-F238E27FC236}">
                  <a16:creationId xmlns:a16="http://schemas.microsoft.com/office/drawing/2014/main" id="{C9B638E1-0ACB-262E-2705-A76E8AE2D7D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979948" y="4486399"/>
              <a:ext cx="132092" cy="153624"/>
            </a:xfrm>
            <a:custGeom>
              <a:avLst/>
              <a:gdLst>
                <a:gd name="connsiteX0" fmla="*/ 19778 w 132092"/>
                <a:gd name="connsiteY0" fmla="*/ 136318 h 153624"/>
                <a:gd name="connsiteX1" fmla="*/ 6113 w 132092"/>
                <a:gd name="connsiteY1" fmla="*/ 146222 h 153624"/>
                <a:gd name="connsiteX2" fmla="*/ 293 w 132092"/>
                <a:gd name="connsiteY2" fmla="*/ 150811 h 153624"/>
                <a:gd name="connsiteX3" fmla="*/ 3583 w 132092"/>
                <a:gd name="connsiteY3" fmla="*/ 153710 h 153624"/>
                <a:gd name="connsiteX4" fmla="*/ 24839 w 132092"/>
                <a:gd name="connsiteY4" fmla="*/ 152985 h 153624"/>
                <a:gd name="connsiteX5" fmla="*/ 49891 w 132092"/>
                <a:gd name="connsiteY5" fmla="*/ 153710 h 153624"/>
                <a:gd name="connsiteX6" fmla="*/ 54446 w 132092"/>
                <a:gd name="connsiteY6" fmla="*/ 148879 h 153624"/>
                <a:gd name="connsiteX7" fmla="*/ 48373 w 132092"/>
                <a:gd name="connsiteY7" fmla="*/ 146222 h 153624"/>
                <a:gd name="connsiteX8" fmla="*/ 35720 w 132092"/>
                <a:gd name="connsiteY8" fmla="*/ 142357 h 153624"/>
                <a:gd name="connsiteX9" fmla="*/ 48120 w 132092"/>
                <a:gd name="connsiteY9" fmla="*/ 94047 h 153624"/>
                <a:gd name="connsiteX10" fmla="*/ 71401 w 132092"/>
                <a:gd name="connsiteY10" fmla="*/ 109506 h 153624"/>
                <a:gd name="connsiteX11" fmla="*/ 132386 w 132092"/>
                <a:gd name="connsiteY11" fmla="*/ 38732 h 153624"/>
                <a:gd name="connsiteX12" fmla="*/ 98730 w 132092"/>
                <a:gd name="connsiteY12" fmla="*/ 85 h 153624"/>
                <a:gd name="connsiteX13" fmla="*/ 65580 w 132092"/>
                <a:gd name="connsiteY13" fmla="*/ 18201 h 153624"/>
                <a:gd name="connsiteX14" fmla="*/ 42806 w 132092"/>
                <a:gd name="connsiteY14" fmla="*/ 85 h 153624"/>
                <a:gd name="connsiteX15" fmla="*/ 24080 w 132092"/>
                <a:gd name="connsiteY15" fmla="*/ 13853 h 153624"/>
                <a:gd name="connsiteX16" fmla="*/ 16235 w 132092"/>
                <a:gd name="connsiteY16" fmla="*/ 37283 h 153624"/>
                <a:gd name="connsiteX17" fmla="*/ 19272 w 132092"/>
                <a:gd name="connsiteY17" fmla="*/ 39699 h 153624"/>
                <a:gd name="connsiteX18" fmla="*/ 23574 w 132092"/>
                <a:gd name="connsiteY18" fmla="*/ 34143 h 153624"/>
                <a:gd name="connsiteX19" fmla="*/ 42047 w 132092"/>
                <a:gd name="connsiteY19" fmla="*/ 5399 h 153624"/>
                <a:gd name="connsiteX20" fmla="*/ 49891 w 132092"/>
                <a:gd name="connsiteY20" fmla="*/ 16510 h 153624"/>
                <a:gd name="connsiteX21" fmla="*/ 48120 w 132092"/>
                <a:gd name="connsiteY21" fmla="*/ 28829 h 153624"/>
                <a:gd name="connsiteX22" fmla="*/ 19778 w 132092"/>
                <a:gd name="connsiteY22" fmla="*/ 136318 h 153624"/>
                <a:gd name="connsiteX23" fmla="*/ 64315 w 132092"/>
                <a:gd name="connsiteY23" fmla="*/ 31486 h 153624"/>
                <a:gd name="connsiteX24" fmla="*/ 77474 w 132092"/>
                <a:gd name="connsiteY24" fmla="*/ 14578 h 153624"/>
                <a:gd name="connsiteX25" fmla="*/ 97971 w 132092"/>
                <a:gd name="connsiteY25" fmla="*/ 5399 h 153624"/>
                <a:gd name="connsiteX26" fmla="*/ 114166 w 132092"/>
                <a:gd name="connsiteY26" fmla="*/ 28104 h 153624"/>
                <a:gd name="connsiteX27" fmla="*/ 101261 w 132092"/>
                <a:gd name="connsiteY27" fmla="*/ 79313 h 153624"/>
                <a:gd name="connsiteX28" fmla="*/ 71148 w 132092"/>
                <a:gd name="connsiteY28" fmla="*/ 104192 h 153624"/>
                <a:gd name="connsiteX29" fmla="*/ 51156 w 132092"/>
                <a:gd name="connsiteY29" fmla="*/ 82694 h 153624"/>
                <a:gd name="connsiteX30" fmla="*/ 51916 w 132092"/>
                <a:gd name="connsiteY30" fmla="*/ 78830 h 153624"/>
                <a:gd name="connsiteX31" fmla="*/ 64315 w 132092"/>
                <a:gd name="connsiteY31" fmla="*/ 31486 h 15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3624">
                  <a:moveTo>
                    <a:pt x="19778" y="136318"/>
                  </a:moveTo>
                  <a:cubicBezTo>
                    <a:pt x="17754" y="144531"/>
                    <a:pt x="17248" y="146222"/>
                    <a:pt x="6113" y="146222"/>
                  </a:cubicBezTo>
                  <a:cubicBezTo>
                    <a:pt x="3077" y="146222"/>
                    <a:pt x="293" y="146222"/>
                    <a:pt x="293" y="150811"/>
                  </a:cubicBezTo>
                  <a:cubicBezTo>
                    <a:pt x="293" y="152744"/>
                    <a:pt x="1558" y="153710"/>
                    <a:pt x="3583" y="153710"/>
                  </a:cubicBezTo>
                  <a:cubicBezTo>
                    <a:pt x="10415" y="153710"/>
                    <a:pt x="17754" y="152985"/>
                    <a:pt x="24839" y="152985"/>
                  </a:cubicBezTo>
                  <a:cubicBezTo>
                    <a:pt x="33190" y="152985"/>
                    <a:pt x="41794" y="153710"/>
                    <a:pt x="49891" y="153710"/>
                  </a:cubicBezTo>
                  <a:cubicBezTo>
                    <a:pt x="51156" y="153710"/>
                    <a:pt x="54446" y="153710"/>
                    <a:pt x="54446" y="148879"/>
                  </a:cubicBezTo>
                  <a:cubicBezTo>
                    <a:pt x="54446" y="146222"/>
                    <a:pt x="51916" y="146222"/>
                    <a:pt x="48373" y="146222"/>
                  </a:cubicBezTo>
                  <a:cubicBezTo>
                    <a:pt x="35720" y="146222"/>
                    <a:pt x="35720" y="144531"/>
                    <a:pt x="35720" y="142357"/>
                  </a:cubicBezTo>
                  <a:cubicBezTo>
                    <a:pt x="35720" y="139458"/>
                    <a:pt x="46349" y="100086"/>
                    <a:pt x="48120" y="94047"/>
                  </a:cubicBezTo>
                  <a:cubicBezTo>
                    <a:pt x="51410" y="101052"/>
                    <a:pt x="58495" y="109506"/>
                    <a:pt x="71401" y="109506"/>
                  </a:cubicBezTo>
                  <a:cubicBezTo>
                    <a:pt x="100755" y="109506"/>
                    <a:pt x="132386" y="74240"/>
                    <a:pt x="132386" y="38732"/>
                  </a:cubicBezTo>
                  <a:cubicBezTo>
                    <a:pt x="132386" y="16027"/>
                    <a:pt x="117962" y="85"/>
                    <a:pt x="98730" y="85"/>
                  </a:cubicBezTo>
                  <a:cubicBezTo>
                    <a:pt x="86078" y="85"/>
                    <a:pt x="73931" y="8780"/>
                    <a:pt x="65580" y="18201"/>
                  </a:cubicBezTo>
                  <a:cubicBezTo>
                    <a:pt x="63050" y="5157"/>
                    <a:pt x="52169" y="85"/>
                    <a:pt x="42806" y="85"/>
                  </a:cubicBezTo>
                  <a:cubicBezTo>
                    <a:pt x="31165" y="85"/>
                    <a:pt x="26357" y="9505"/>
                    <a:pt x="24080" y="13853"/>
                  </a:cubicBezTo>
                  <a:cubicBezTo>
                    <a:pt x="19525" y="22066"/>
                    <a:pt x="16235" y="36559"/>
                    <a:pt x="16235" y="37283"/>
                  </a:cubicBezTo>
                  <a:cubicBezTo>
                    <a:pt x="16235" y="39699"/>
                    <a:pt x="18766" y="39699"/>
                    <a:pt x="19272" y="39699"/>
                  </a:cubicBezTo>
                  <a:cubicBezTo>
                    <a:pt x="21803" y="39699"/>
                    <a:pt x="22056" y="39457"/>
                    <a:pt x="23574" y="34143"/>
                  </a:cubicBezTo>
                  <a:cubicBezTo>
                    <a:pt x="27876" y="16993"/>
                    <a:pt x="32937" y="5399"/>
                    <a:pt x="42047" y="5399"/>
                  </a:cubicBezTo>
                  <a:cubicBezTo>
                    <a:pt x="46349" y="5399"/>
                    <a:pt x="49891" y="7331"/>
                    <a:pt x="49891" y="16510"/>
                  </a:cubicBezTo>
                  <a:cubicBezTo>
                    <a:pt x="49891" y="22066"/>
                    <a:pt x="49132" y="24723"/>
                    <a:pt x="48120" y="28829"/>
                  </a:cubicBezTo>
                  <a:lnTo>
                    <a:pt x="19778" y="136318"/>
                  </a:lnTo>
                  <a:close/>
                  <a:moveTo>
                    <a:pt x="64315" y="31486"/>
                  </a:moveTo>
                  <a:cubicBezTo>
                    <a:pt x="66086" y="24964"/>
                    <a:pt x="72919" y="18201"/>
                    <a:pt x="77474" y="14578"/>
                  </a:cubicBezTo>
                  <a:cubicBezTo>
                    <a:pt x="86331" y="7090"/>
                    <a:pt x="93669" y="5399"/>
                    <a:pt x="97971" y="5399"/>
                  </a:cubicBezTo>
                  <a:cubicBezTo>
                    <a:pt x="108093" y="5399"/>
                    <a:pt x="114166" y="13853"/>
                    <a:pt x="114166" y="28104"/>
                  </a:cubicBezTo>
                  <a:cubicBezTo>
                    <a:pt x="114166" y="42356"/>
                    <a:pt x="105816" y="70134"/>
                    <a:pt x="101261" y="79313"/>
                  </a:cubicBezTo>
                  <a:cubicBezTo>
                    <a:pt x="92657" y="96221"/>
                    <a:pt x="80510" y="104192"/>
                    <a:pt x="71148" y="104192"/>
                  </a:cubicBezTo>
                  <a:cubicBezTo>
                    <a:pt x="54446" y="104192"/>
                    <a:pt x="51156" y="84144"/>
                    <a:pt x="51156" y="82694"/>
                  </a:cubicBezTo>
                  <a:cubicBezTo>
                    <a:pt x="51156" y="82211"/>
                    <a:pt x="51156" y="81728"/>
                    <a:pt x="51916" y="78830"/>
                  </a:cubicBezTo>
                  <a:lnTo>
                    <a:pt x="64315" y="3148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形状 116">
              <a:extLst>
                <a:ext uri="{FF2B5EF4-FFF2-40B4-BE49-F238E27FC236}">
                  <a16:creationId xmlns:a16="http://schemas.microsoft.com/office/drawing/2014/main" id="{DAB1922D-5935-4027-1F55-EE72E3D741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123687" y="4554830"/>
              <a:ext cx="162610" cy="76256"/>
            </a:xfrm>
            <a:custGeom>
              <a:avLst/>
              <a:gdLst>
                <a:gd name="connsiteX0" fmla="*/ 68850 w 162610"/>
                <a:gd name="connsiteY0" fmla="*/ 60956 h 76256"/>
                <a:gd name="connsiteX1" fmla="*/ 66370 w 162610"/>
                <a:gd name="connsiteY1" fmla="*/ 70932 h 76256"/>
                <a:gd name="connsiteX2" fmla="*/ 72392 w 162610"/>
                <a:gd name="connsiteY2" fmla="*/ 76343 h 76256"/>
                <a:gd name="connsiteX3" fmla="*/ 79301 w 162610"/>
                <a:gd name="connsiteY3" fmla="*/ 72623 h 76256"/>
                <a:gd name="connsiteX4" fmla="*/ 82489 w 162610"/>
                <a:gd name="connsiteY4" fmla="*/ 62140 h 76256"/>
                <a:gd name="connsiteX5" fmla="*/ 86386 w 162610"/>
                <a:gd name="connsiteY5" fmla="*/ 46922 h 76256"/>
                <a:gd name="connsiteX6" fmla="*/ 89398 w 162610"/>
                <a:gd name="connsiteY6" fmla="*/ 35594 h 76256"/>
                <a:gd name="connsiteX7" fmla="*/ 94889 w 162610"/>
                <a:gd name="connsiteY7" fmla="*/ 22743 h 76256"/>
                <a:gd name="connsiteX8" fmla="*/ 123230 w 162610"/>
                <a:gd name="connsiteY8" fmla="*/ 4821 h 76256"/>
                <a:gd name="connsiteX9" fmla="*/ 133681 w 162610"/>
                <a:gd name="connsiteY9" fmla="*/ 16656 h 76256"/>
                <a:gd name="connsiteX10" fmla="*/ 123230 w 162610"/>
                <a:gd name="connsiteY10" fmla="*/ 52671 h 76256"/>
                <a:gd name="connsiteX11" fmla="*/ 120573 w 162610"/>
                <a:gd name="connsiteY11" fmla="*/ 61802 h 76256"/>
                <a:gd name="connsiteX12" fmla="*/ 137401 w 162610"/>
                <a:gd name="connsiteY12" fmla="*/ 76343 h 76256"/>
                <a:gd name="connsiteX13" fmla="*/ 162909 w 162610"/>
                <a:gd name="connsiteY13" fmla="*/ 50473 h 76256"/>
                <a:gd name="connsiteX14" fmla="*/ 160075 w 162610"/>
                <a:gd name="connsiteY14" fmla="*/ 48275 h 76256"/>
                <a:gd name="connsiteX15" fmla="*/ 156709 w 162610"/>
                <a:gd name="connsiteY15" fmla="*/ 51150 h 76256"/>
                <a:gd name="connsiteX16" fmla="*/ 137933 w 162610"/>
                <a:gd name="connsiteY16" fmla="*/ 71609 h 76256"/>
                <a:gd name="connsiteX17" fmla="*/ 133504 w 162610"/>
                <a:gd name="connsiteY17" fmla="*/ 65691 h 76256"/>
                <a:gd name="connsiteX18" fmla="*/ 137578 w 162610"/>
                <a:gd name="connsiteY18" fmla="*/ 51995 h 76256"/>
                <a:gd name="connsiteX19" fmla="*/ 146967 w 162610"/>
                <a:gd name="connsiteY19" fmla="*/ 19362 h 76256"/>
                <a:gd name="connsiteX20" fmla="*/ 140413 w 162610"/>
                <a:gd name="connsiteY20" fmla="*/ 4651 h 76256"/>
                <a:gd name="connsiteX21" fmla="*/ 123939 w 162610"/>
                <a:gd name="connsiteY21" fmla="*/ 86 h 76256"/>
                <a:gd name="connsiteX22" fmla="*/ 92586 w 162610"/>
                <a:gd name="connsiteY22" fmla="*/ 17164 h 76256"/>
                <a:gd name="connsiteX23" fmla="*/ 69558 w 162610"/>
                <a:gd name="connsiteY23" fmla="*/ 86 h 76256"/>
                <a:gd name="connsiteX24" fmla="*/ 39622 w 162610"/>
                <a:gd name="connsiteY24" fmla="*/ 15473 h 76256"/>
                <a:gd name="connsiteX25" fmla="*/ 20669 w 162610"/>
                <a:gd name="connsiteY25" fmla="*/ 86 h 76256"/>
                <a:gd name="connsiteX26" fmla="*/ 6675 w 162610"/>
                <a:gd name="connsiteY26" fmla="*/ 9217 h 76256"/>
                <a:gd name="connsiteX27" fmla="*/ 298 w 162610"/>
                <a:gd name="connsiteY27" fmla="*/ 25956 h 76256"/>
                <a:gd name="connsiteX28" fmla="*/ 3310 w 162610"/>
                <a:gd name="connsiteY28" fmla="*/ 28154 h 76256"/>
                <a:gd name="connsiteX29" fmla="*/ 7207 w 162610"/>
                <a:gd name="connsiteY29" fmla="*/ 23082 h 76256"/>
                <a:gd name="connsiteX30" fmla="*/ 20137 w 162610"/>
                <a:gd name="connsiteY30" fmla="*/ 4821 h 76256"/>
                <a:gd name="connsiteX31" fmla="*/ 25983 w 162610"/>
                <a:gd name="connsiteY31" fmla="*/ 13106 h 76256"/>
                <a:gd name="connsiteX32" fmla="*/ 23149 w 162610"/>
                <a:gd name="connsiteY32" fmla="*/ 27140 h 76256"/>
                <a:gd name="connsiteX33" fmla="*/ 19252 w 162610"/>
                <a:gd name="connsiteY33" fmla="*/ 42357 h 76256"/>
                <a:gd name="connsiteX34" fmla="*/ 13583 w 162610"/>
                <a:gd name="connsiteY34" fmla="*/ 64000 h 76256"/>
                <a:gd name="connsiteX35" fmla="*/ 11812 w 162610"/>
                <a:gd name="connsiteY35" fmla="*/ 70932 h 76256"/>
                <a:gd name="connsiteX36" fmla="*/ 17835 w 162610"/>
                <a:gd name="connsiteY36" fmla="*/ 76343 h 76256"/>
                <a:gd name="connsiteX37" fmla="*/ 24743 w 162610"/>
                <a:gd name="connsiteY37" fmla="*/ 72623 h 76256"/>
                <a:gd name="connsiteX38" fmla="*/ 27931 w 162610"/>
                <a:gd name="connsiteY38" fmla="*/ 62140 h 76256"/>
                <a:gd name="connsiteX39" fmla="*/ 31828 w 162610"/>
                <a:gd name="connsiteY39" fmla="*/ 46922 h 76256"/>
                <a:gd name="connsiteX40" fmla="*/ 34840 w 162610"/>
                <a:gd name="connsiteY40" fmla="*/ 35594 h 76256"/>
                <a:gd name="connsiteX41" fmla="*/ 42279 w 162610"/>
                <a:gd name="connsiteY41" fmla="*/ 20376 h 76256"/>
                <a:gd name="connsiteX42" fmla="*/ 68850 w 162610"/>
                <a:gd name="connsiteY42" fmla="*/ 4821 h 76256"/>
                <a:gd name="connsiteX43" fmla="*/ 79301 w 162610"/>
                <a:gd name="connsiteY43" fmla="*/ 16656 h 76256"/>
                <a:gd name="connsiteX44" fmla="*/ 76289 w 162610"/>
                <a:gd name="connsiteY44" fmla="*/ 32550 h 76256"/>
                <a:gd name="connsiteX45" fmla="*/ 68850 w 162610"/>
                <a:gd name="connsiteY45" fmla="*/ 60956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610" h="76256">
                  <a:moveTo>
                    <a:pt x="68850" y="60956"/>
                  </a:moveTo>
                  <a:cubicBezTo>
                    <a:pt x="67964" y="64338"/>
                    <a:pt x="66370" y="70087"/>
                    <a:pt x="66370" y="70932"/>
                  </a:cubicBezTo>
                  <a:cubicBezTo>
                    <a:pt x="66370" y="74652"/>
                    <a:pt x="69558" y="76343"/>
                    <a:pt x="72392" y="76343"/>
                  </a:cubicBezTo>
                  <a:cubicBezTo>
                    <a:pt x="75581" y="76343"/>
                    <a:pt x="78415" y="74145"/>
                    <a:pt x="79301" y="72623"/>
                  </a:cubicBezTo>
                  <a:cubicBezTo>
                    <a:pt x="80186" y="71102"/>
                    <a:pt x="81604" y="65691"/>
                    <a:pt x="82489" y="62140"/>
                  </a:cubicBezTo>
                  <a:cubicBezTo>
                    <a:pt x="83375" y="58927"/>
                    <a:pt x="85323" y="51150"/>
                    <a:pt x="86386" y="46922"/>
                  </a:cubicBezTo>
                  <a:cubicBezTo>
                    <a:pt x="87449" y="43203"/>
                    <a:pt x="88512" y="39483"/>
                    <a:pt x="89398" y="35594"/>
                  </a:cubicBezTo>
                  <a:cubicBezTo>
                    <a:pt x="91346" y="28323"/>
                    <a:pt x="91346" y="27985"/>
                    <a:pt x="94889" y="22743"/>
                  </a:cubicBezTo>
                  <a:cubicBezTo>
                    <a:pt x="100557" y="14458"/>
                    <a:pt x="109414" y="4821"/>
                    <a:pt x="123230" y="4821"/>
                  </a:cubicBezTo>
                  <a:cubicBezTo>
                    <a:pt x="133150" y="4821"/>
                    <a:pt x="133681" y="12598"/>
                    <a:pt x="133681" y="16656"/>
                  </a:cubicBezTo>
                  <a:cubicBezTo>
                    <a:pt x="133681" y="26801"/>
                    <a:pt x="126065" y="45570"/>
                    <a:pt x="123230" y="52671"/>
                  </a:cubicBezTo>
                  <a:cubicBezTo>
                    <a:pt x="121282" y="57406"/>
                    <a:pt x="120573" y="58927"/>
                    <a:pt x="120573" y="61802"/>
                  </a:cubicBezTo>
                  <a:cubicBezTo>
                    <a:pt x="120573" y="70763"/>
                    <a:pt x="128367" y="76343"/>
                    <a:pt x="137401" y="76343"/>
                  </a:cubicBezTo>
                  <a:cubicBezTo>
                    <a:pt x="155115" y="76343"/>
                    <a:pt x="162909" y="53009"/>
                    <a:pt x="162909" y="50473"/>
                  </a:cubicBezTo>
                  <a:cubicBezTo>
                    <a:pt x="162909" y="48275"/>
                    <a:pt x="160606" y="48275"/>
                    <a:pt x="160075" y="48275"/>
                  </a:cubicBezTo>
                  <a:cubicBezTo>
                    <a:pt x="157595" y="48275"/>
                    <a:pt x="157418" y="49290"/>
                    <a:pt x="156709" y="51150"/>
                  </a:cubicBezTo>
                  <a:cubicBezTo>
                    <a:pt x="152635" y="64676"/>
                    <a:pt x="145018" y="71609"/>
                    <a:pt x="137933" y="71609"/>
                  </a:cubicBezTo>
                  <a:cubicBezTo>
                    <a:pt x="134213" y="71609"/>
                    <a:pt x="133504" y="69242"/>
                    <a:pt x="133504" y="65691"/>
                  </a:cubicBezTo>
                  <a:cubicBezTo>
                    <a:pt x="133504" y="61802"/>
                    <a:pt x="134390" y="59604"/>
                    <a:pt x="137578" y="51995"/>
                  </a:cubicBezTo>
                  <a:cubicBezTo>
                    <a:pt x="139704" y="46753"/>
                    <a:pt x="146967" y="28830"/>
                    <a:pt x="146967" y="19362"/>
                  </a:cubicBezTo>
                  <a:cubicBezTo>
                    <a:pt x="146967" y="16656"/>
                    <a:pt x="146967" y="9555"/>
                    <a:pt x="140413" y="4651"/>
                  </a:cubicBezTo>
                  <a:cubicBezTo>
                    <a:pt x="137401" y="2453"/>
                    <a:pt x="132264" y="86"/>
                    <a:pt x="123939" y="86"/>
                  </a:cubicBezTo>
                  <a:cubicBezTo>
                    <a:pt x="107997" y="86"/>
                    <a:pt x="98254" y="10062"/>
                    <a:pt x="92586" y="17164"/>
                  </a:cubicBezTo>
                  <a:cubicBezTo>
                    <a:pt x="91169" y="2792"/>
                    <a:pt x="78592" y="86"/>
                    <a:pt x="69558" y="86"/>
                  </a:cubicBezTo>
                  <a:cubicBezTo>
                    <a:pt x="54856" y="86"/>
                    <a:pt x="44936" y="8709"/>
                    <a:pt x="39622" y="15473"/>
                  </a:cubicBezTo>
                  <a:cubicBezTo>
                    <a:pt x="38382" y="3806"/>
                    <a:pt x="27931" y="86"/>
                    <a:pt x="20669" y="86"/>
                  </a:cubicBezTo>
                  <a:cubicBezTo>
                    <a:pt x="13052" y="86"/>
                    <a:pt x="8978" y="5328"/>
                    <a:pt x="6675" y="9217"/>
                  </a:cubicBezTo>
                  <a:cubicBezTo>
                    <a:pt x="2778" y="15473"/>
                    <a:pt x="298" y="25111"/>
                    <a:pt x="298" y="25956"/>
                  </a:cubicBezTo>
                  <a:cubicBezTo>
                    <a:pt x="298" y="28154"/>
                    <a:pt x="2778" y="28154"/>
                    <a:pt x="3310" y="28154"/>
                  </a:cubicBezTo>
                  <a:cubicBezTo>
                    <a:pt x="5789" y="28154"/>
                    <a:pt x="5967" y="27647"/>
                    <a:pt x="7207" y="23082"/>
                  </a:cubicBezTo>
                  <a:cubicBezTo>
                    <a:pt x="9864" y="13106"/>
                    <a:pt x="13229" y="4821"/>
                    <a:pt x="20137" y="4821"/>
                  </a:cubicBezTo>
                  <a:cubicBezTo>
                    <a:pt x="24743" y="4821"/>
                    <a:pt x="25983" y="8540"/>
                    <a:pt x="25983" y="13106"/>
                  </a:cubicBezTo>
                  <a:cubicBezTo>
                    <a:pt x="25983" y="16318"/>
                    <a:pt x="24389" y="22574"/>
                    <a:pt x="23149" y="27140"/>
                  </a:cubicBezTo>
                  <a:cubicBezTo>
                    <a:pt x="21909" y="31705"/>
                    <a:pt x="20137" y="38637"/>
                    <a:pt x="19252" y="42357"/>
                  </a:cubicBezTo>
                  <a:lnTo>
                    <a:pt x="13583" y="64000"/>
                  </a:lnTo>
                  <a:cubicBezTo>
                    <a:pt x="12875" y="66198"/>
                    <a:pt x="11812" y="70425"/>
                    <a:pt x="11812" y="70932"/>
                  </a:cubicBezTo>
                  <a:cubicBezTo>
                    <a:pt x="11812" y="74652"/>
                    <a:pt x="15000" y="76343"/>
                    <a:pt x="17835" y="76343"/>
                  </a:cubicBezTo>
                  <a:cubicBezTo>
                    <a:pt x="21023" y="76343"/>
                    <a:pt x="23857" y="74145"/>
                    <a:pt x="24743" y="72623"/>
                  </a:cubicBezTo>
                  <a:cubicBezTo>
                    <a:pt x="25629" y="71102"/>
                    <a:pt x="27046" y="65691"/>
                    <a:pt x="27931" y="62140"/>
                  </a:cubicBezTo>
                  <a:cubicBezTo>
                    <a:pt x="28817" y="58927"/>
                    <a:pt x="30766" y="51150"/>
                    <a:pt x="31828" y="46922"/>
                  </a:cubicBezTo>
                  <a:cubicBezTo>
                    <a:pt x="32891" y="43203"/>
                    <a:pt x="33954" y="39483"/>
                    <a:pt x="34840" y="35594"/>
                  </a:cubicBezTo>
                  <a:cubicBezTo>
                    <a:pt x="36788" y="28661"/>
                    <a:pt x="37142" y="27309"/>
                    <a:pt x="42279" y="20376"/>
                  </a:cubicBezTo>
                  <a:cubicBezTo>
                    <a:pt x="47239" y="13613"/>
                    <a:pt x="55565" y="4821"/>
                    <a:pt x="68850" y="4821"/>
                  </a:cubicBezTo>
                  <a:cubicBezTo>
                    <a:pt x="79124" y="4821"/>
                    <a:pt x="79301" y="13444"/>
                    <a:pt x="79301" y="16656"/>
                  </a:cubicBezTo>
                  <a:cubicBezTo>
                    <a:pt x="79301" y="20884"/>
                    <a:pt x="78769" y="23082"/>
                    <a:pt x="76289" y="32550"/>
                  </a:cubicBezTo>
                  <a:lnTo>
                    <a:pt x="68850" y="6095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19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F5F82-C961-8D8A-E900-C7ABC7065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F9D82E-E273-3F63-7D0E-55121354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Entanglement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high</a:t>
            </a:r>
            <a:r>
              <a:rPr lang="zh-CN" altLang="en-US" sz="2800" dirty="0"/>
              <a:t> </a:t>
            </a:r>
            <a:r>
              <a:rPr lang="en-US" altLang="zh-CN" sz="2800" dirty="0"/>
              <a:t>energy</a:t>
            </a:r>
            <a:r>
              <a:rPr lang="zh-CN" altLang="en-US" sz="2800" dirty="0"/>
              <a:t> </a:t>
            </a:r>
            <a:r>
              <a:rPr lang="en-US" altLang="zh-CN" sz="2800" dirty="0"/>
              <a:t>physics</a:t>
            </a:r>
            <a:endParaRPr lang="zh-CN" altLang="en-US" sz="2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2655F4C-DCA9-8DD1-3A98-903B0737D2AE}"/>
              </a:ext>
            </a:extLst>
          </p:cNvPr>
          <p:cNvSpPr/>
          <p:nvPr/>
        </p:nvSpPr>
        <p:spPr>
          <a:xfrm>
            <a:off x="1187624" y="1147028"/>
            <a:ext cx="658060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proton–proton collision: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Nature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653,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542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(2024),</a:t>
            </a:r>
            <a:r>
              <a:rPr lang="zh-CN" altLang="en-US" sz="1600" b="1" dirty="0"/>
              <a:t> </a:t>
            </a:r>
            <a:r>
              <a:rPr lang="en" altLang="zh-CN" sz="1600" b="1" dirty="0"/>
              <a:t>Observation of quantum entanglement with top quarks at the ATLAS detector</a:t>
            </a:r>
            <a:endParaRPr lang="en-US" altLang="zh-CN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27ABE1-FA3E-C9B8-DA47-BCCD3B90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4" y="2060848"/>
            <a:ext cx="3713722" cy="274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3F5909-40DF-49E1-9131-9821C7E24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49" y="2094498"/>
            <a:ext cx="4024815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1E8C7D-61A9-6AB1-EABA-2DEA48028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5"/>
          <a:stretch/>
        </p:blipFill>
        <p:spPr>
          <a:xfrm>
            <a:off x="1835696" y="5555590"/>
            <a:ext cx="6388162" cy="10772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E423D5-2DEB-3CE0-7023-B0C1F1E52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27" b="74133"/>
          <a:stretch/>
        </p:blipFill>
        <p:spPr>
          <a:xfrm>
            <a:off x="6160415" y="4915510"/>
            <a:ext cx="206344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1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5497F-0F2B-F2FB-653A-078A9309E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9DD28-C56F-D2EB-72CF-B08438ED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Entanglement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nuclear</a:t>
            </a:r>
            <a:r>
              <a:rPr lang="zh-CN" altLang="en-US" sz="2800" dirty="0"/>
              <a:t> </a:t>
            </a:r>
            <a:r>
              <a:rPr lang="en-US" altLang="zh-CN" sz="2800" dirty="0"/>
              <a:t>physics</a:t>
            </a:r>
            <a:endParaRPr lang="zh-CN" altLang="en-US" sz="2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644900-6723-592C-B9AA-5F378BA37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38088"/>
            <a:ext cx="2378517" cy="201168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C363E6A-CFD3-E8F8-CE2F-CE8E0D248520}"/>
              </a:ext>
            </a:extLst>
          </p:cNvPr>
          <p:cNvSpPr/>
          <p:nvPr/>
        </p:nvSpPr>
        <p:spPr>
          <a:xfrm>
            <a:off x="5004048" y="6226807"/>
            <a:ext cx="384291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/>
              <a:t>fission</a:t>
            </a:r>
            <a:r>
              <a:rPr lang="en-US" sz="1600" b="1" dirty="0"/>
              <a:t>: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PLB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861,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139248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(2025),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PKU</a:t>
            </a:r>
            <a:endParaRPr lang="en-US" altLang="zh-CN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E1C997F-23FC-55C1-986C-433C0181A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0" y="4073991"/>
            <a:ext cx="2651514" cy="20116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5E06F76-4865-9A80-5C79-013022436FCF}"/>
              </a:ext>
            </a:extLst>
          </p:cNvPr>
          <p:cNvSpPr/>
          <p:nvPr/>
        </p:nvSpPr>
        <p:spPr>
          <a:xfrm>
            <a:off x="352401" y="6228949"/>
            <a:ext cx="415901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/>
              <a:t>collisions</a:t>
            </a:r>
            <a:r>
              <a:rPr lang="en-US" sz="1600" b="1" dirty="0"/>
              <a:t>: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PRC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111,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014904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(2025),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FDU</a:t>
            </a:r>
            <a:endParaRPr lang="en-US" altLang="zh-CN" sz="16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507D7D2-E2FE-6E2D-7C7E-9AB650F64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444109" cy="19202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F31BE50-E174-0C69-A1E6-224121813FE0}"/>
              </a:ext>
            </a:extLst>
          </p:cNvPr>
          <p:cNvSpPr/>
          <p:nvPr/>
        </p:nvSpPr>
        <p:spPr>
          <a:xfrm>
            <a:off x="1328449" y="3284984"/>
            <a:ext cx="277761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/>
              <a:t>shell</a:t>
            </a:r>
            <a:r>
              <a:rPr lang="en-US" sz="1600" b="1" dirty="0"/>
              <a:t>: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EPJA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59,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240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(2023)</a:t>
            </a:r>
            <a:endParaRPr lang="en-US" altLang="zh-CN" sz="16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0E1DDA7-F1C4-8ACE-474F-8CAFC982E1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33" y="1103977"/>
            <a:ext cx="2353491" cy="19842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5568231-FC41-2AEC-414C-4096FC112283}"/>
              </a:ext>
            </a:extLst>
          </p:cNvPr>
          <p:cNvSpPr/>
          <p:nvPr/>
        </p:nvSpPr>
        <p:spPr>
          <a:xfrm>
            <a:off x="5524592" y="3284984"/>
            <a:ext cx="320963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/>
              <a:t>shape</a:t>
            </a:r>
            <a:r>
              <a:rPr lang="en-US" sz="1600" b="1" dirty="0"/>
              <a:t>: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NPA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1053,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122960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(2025)</a:t>
            </a:r>
            <a:endParaRPr lang="en-US" altLang="zh-CN" sz="1600" dirty="0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BBC53188-9AC4-1ED2-979F-2DB831A551EA}"/>
              </a:ext>
            </a:extLst>
          </p:cNvPr>
          <p:cNvSpPr/>
          <p:nvPr/>
        </p:nvSpPr>
        <p:spPr>
          <a:xfrm>
            <a:off x="202661" y="1079568"/>
            <a:ext cx="5029193" cy="2597260"/>
          </a:xfrm>
          <a:prstGeom prst="roundRect">
            <a:avLst>
              <a:gd name="adj" fmla="val 797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ADE604C4-4970-02D1-12A0-D57D99117A84}"/>
              </a:ext>
            </a:extLst>
          </p:cNvPr>
          <p:cNvSpPr/>
          <p:nvPr/>
        </p:nvSpPr>
        <p:spPr>
          <a:xfrm>
            <a:off x="202662" y="3861048"/>
            <a:ext cx="4422413" cy="2762291"/>
          </a:xfrm>
          <a:prstGeom prst="roundRect">
            <a:avLst>
              <a:gd name="adj" fmla="val 797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E0CDC60E-AAA8-CE55-3D1B-356EF202E298}"/>
              </a:ext>
            </a:extLst>
          </p:cNvPr>
          <p:cNvSpPr/>
          <p:nvPr/>
        </p:nvSpPr>
        <p:spPr>
          <a:xfrm>
            <a:off x="5413256" y="1079568"/>
            <a:ext cx="3502373" cy="2597260"/>
          </a:xfrm>
          <a:prstGeom prst="roundRect">
            <a:avLst>
              <a:gd name="adj" fmla="val 797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4E445D2D-C5FC-EFA3-7B8D-AB1912309502}"/>
              </a:ext>
            </a:extLst>
          </p:cNvPr>
          <p:cNvSpPr/>
          <p:nvPr/>
        </p:nvSpPr>
        <p:spPr>
          <a:xfrm>
            <a:off x="4911654" y="3861048"/>
            <a:ext cx="3997808" cy="2762291"/>
          </a:xfrm>
          <a:prstGeom prst="roundRect">
            <a:avLst>
              <a:gd name="adj" fmla="val 797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094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2506247"/>
            <a:ext cx="8232062" cy="18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965200" lvl="1" indent="-508000"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ED181E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Wobbling</a:t>
            </a:r>
            <a:r>
              <a:rPr lang="zh-CN" altLang="en-US" sz="2400" b="1" dirty="0">
                <a:latin typeface="Palatino Linotype" panose="02040502050505030304" pitchFamily="18" charset="0"/>
                <a:ea typeface="+mn-ea"/>
              </a:rPr>
              <a:t> </a:t>
            </a: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motion:</a:t>
            </a:r>
            <a:r>
              <a:rPr lang="zh-CN" altLang="en-US" sz="2400" b="1" dirty="0">
                <a:latin typeface="Palatino Linotype" panose="02040502050505030304" pitchFamily="18" charset="0"/>
                <a:ea typeface="+mn-ea"/>
              </a:rPr>
              <a:t> </a:t>
            </a: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rotation-proton</a:t>
            </a:r>
          </a:p>
          <a:p>
            <a:pPr marL="965200" lvl="1" indent="-508000"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ED181E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Chiral</a:t>
            </a:r>
            <a:r>
              <a:rPr lang="zh-CN" altLang="en-US" sz="2400" b="1" dirty="0">
                <a:latin typeface="Palatino Linotype" panose="02040502050505030304" pitchFamily="18" charset="0"/>
                <a:ea typeface="+mn-ea"/>
              </a:rPr>
              <a:t> </a:t>
            </a: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rotation:</a:t>
            </a:r>
            <a:r>
              <a:rPr lang="zh-CN" altLang="en-US" sz="2400" b="1" dirty="0">
                <a:latin typeface="Palatino Linotype" panose="02040502050505030304" pitchFamily="18" charset="0"/>
                <a:ea typeface="+mn-ea"/>
              </a:rPr>
              <a:t> </a:t>
            </a: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rotation-proton-neutron</a:t>
            </a:r>
          </a:p>
          <a:p>
            <a:pPr marL="965200" lvl="1" indent="-508000"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ED181E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Low-lying</a:t>
            </a:r>
            <a:r>
              <a:rPr lang="zh-CN" altLang="en-US" sz="2400" b="1" dirty="0">
                <a:latin typeface="Palatino Linotype" panose="02040502050505030304" pitchFamily="18" charset="0"/>
                <a:ea typeface="+mn-ea"/>
              </a:rPr>
              <a:t> </a:t>
            </a: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spectra:</a:t>
            </a:r>
            <a:r>
              <a:rPr lang="zh-CN" altLang="en-US" sz="2400" b="1" dirty="0">
                <a:latin typeface="Palatino Linotype" panose="02040502050505030304" pitchFamily="18" charset="0"/>
                <a:ea typeface="+mn-ea"/>
              </a:rPr>
              <a:t> </a:t>
            </a:r>
            <a:r>
              <a:rPr lang="en-US" altLang="zh-CN" sz="2400" b="1" dirty="0">
                <a:latin typeface="Palatino Linotype" panose="02040502050505030304" pitchFamily="18" charset="0"/>
                <a:ea typeface="+mn-ea"/>
              </a:rPr>
              <a:t>rotation-shape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2662" y="188640"/>
            <a:ext cx="8712968" cy="720080"/>
            <a:chOff x="202662" y="188640"/>
            <a:chExt cx="8712968" cy="720080"/>
          </a:xfrm>
        </p:grpSpPr>
        <p:sp>
          <p:nvSpPr>
            <p:cNvPr id="5123" name="标题 1"/>
            <p:cNvSpPr txBox="1">
              <a:spLocks/>
            </p:cNvSpPr>
            <p:nvPr/>
          </p:nvSpPr>
          <p:spPr bwMode="auto">
            <a:xfrm>
              <a:off x="202662" y="188640"/>
              <a:ext cx="871296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  <a:cs typeface="+mj-cs"/>
                </a:rPr>
                <a:t>Entanglement in collective</a:t>
              </a:r>
              <a:r>
                <a:rPr lang="zh-CN" altLang="en-US" sz="2800" b="1" i="1" dirty="0">
                  <a:latin typeface="Palatino Linotype" panose="02040502050505030304" pitchFamily="18" charset="0"/>
                  <a:cs typeface="+mj-cs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  <a:cs typeface="+mj-cs"/>
                </a:rPr>
                <a:t>motion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279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2661" y="259879"/>
            <a:ext cx="8722349" cy="648841"/>
            <a:chOff x="202661" y="259879"/>
            <a:chExt cx="8722349" cy="648841"/>
          </a:xfrm>
        </p:grpSpPr>
        <p:sp>
          <p:nvSpPr>
            <p:cNvPr id="5" name="标题 1"/>
            <p:cNvSpPr txBox="1">
              <a:spLocks/>
            </p:cNvSpPr>
            <p:nvPr/>
          </p:nvSpPr>
          <p:spPr bwMode="auto">
            <a:xfrm>
              <a:off x="202661" y="259879"/>
              <a:ext cx="8722349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</a:rPr>
                <a:t>Wobbling</a:t>
              </a:r>
              <a:r>
                <a:rPr lang="zh-CN" altLang="en-US" sz="2800" b="1" i="1" dirty="0">
                  <a:latin typeface="Palatino Linotype" panose="02040502050505030304" pitchFamily="18" charset="0"/>
                </a:rPr>
                <a:t> </a:t>
              </a:r>
              <a:r>
                <a:rPr lang="en-US" altLang="zh-CN" sz="2800" b="1" i="1" dirty="0">
                  <a:latin typeface="Palatino Linotype" panose="02040502050505030304" pitchFamily="18" charset="0"/>
                </a:rPr>
                <a:t>motion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28">
            <a:extLst>
              <a:ext uri="{FF2B5EF4-FFF2-40B4-BE49-F238E27FC236}">
                <a16:creationId xmlns:a16="http://schemas.microsoft.com/office/drawing/2014/main" id="{38205298-A212-1E8F-39BD-B3DE655EA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64"/>
          <a:stretch/>
        </p:blipFill>
        <p:spPr>
          <a:xfrm>
            <a:off x="666255" y="2852936"/>
            <a:ext cx="2185672" cy="2194560"/>
          </a:xfrm>
          <a:prstGeom prst="rect">
            <a:avLst/>
          </a:prstGeom>
        </p:spPr>
      </p:pic>
      <p:pic>
        <p:nvPicPr>
          <p:cNvPr id="19" name="图片 29">
            <a:extLst>
              <a:ext uri="{FF2B5EF4-FFF2-40B4-BE49-F238E27FC236}">
                <a16:creationId xmlns:a16="http://schemas.microsoft.com/office/drawing/2014/main" id="{E51C4E22-C4BD-573B-9304-CF6B4C153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40"/>
          <a:stretch/>
        </p:blipFill>
        <p:spPr>
          <a:xfrm>
            <a:off x="6541572" y="2852936"/>
            <a:ext cx="2209525" cy="2194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28752A31-6A33-2F72-E890-ED4754199801}"/>
                  </a:ext>
                </a:extLst>
              </p:cNvPr>
              <p:cNvSpPr txBox="1"/>
              <p:nvPr/>
            </p:nvSpPr>
            <p:spPr>
              <a:xfrm>
                <a:off x="2405991" y="3307155"/>
                <a:ext cx="45865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Frozen alignment approximation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28752A31-6A33-2F72-E890-ED4754199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991" y="3307155"/>
                <a:ext cx="4586512" cy="830997"/>
              </a:xfrm>
              <a:prstGeom prst="rect">
                <a:avLst/>
              </a:prstGeom>
              <a:blipFill>
                <a:blip r:embed="rId4"/>
                <a:stretch>
                  <a:fillRect l="-2128" t="-5147" r="-119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1">
            <a:extLst>
              <a:ext uri="{FF2B5EF4-FFF2-40B4-BE49-F238E27FC236}">
                <a16:creationId xmlns:a16="http://schemas.microsoft.com/office/drawing/2014/main" id="{DD748158-E856-6D16-8C10-2491EB4E3207}"/>
              </a:ext>
            </a:extLst>
          </p:cNvPr>
          <p:cNvSpPr txBox="1"/>
          <p:nvPr/>
        </p:nvSpPr>
        <p:spPr>
          <a:xfrm>
            <a:off x="295500" y="5661248"/>
            <a:ext cx="85272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/>
              <a:t>To what extend can one interpret the coupled system in terms of a particle and a rotor state?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左右箭头 8"/>
          <p:cNvSpPr/>
          <p:nvPr/>
        </p:nvSpPr>
        <p:spPr>
          <a:xfrm>
            <a:off x="3274076" y="4240120"/>
            <a:ext cx="2954107" cy="36004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1" y="1138272"/>
            <a:ext cx="7501970" cy="14630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5053418" y="6100414"/>
            <a:ext cx="3671198" cy="4508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Quantify their entanglement!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667A0F-AA8A-9777-7EA0-9A86F04053D2}"/>
              </a:ext>
            </a:extLst>
          </p:cNvPr>
          <p:cNvSpPr txBox="1"/>
          <p:nvPr/>
        </p:nvSpPr>
        <p:spPr>
          <a:xfrm>
            <a:off x="755576" y="5117122"/>
            <a:ext cx="264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latin typeface="Palatino Linotype" panose="02040502050505030304" pitchFamily="18" charset="0"/>
              </a:rPr>
              <a:t>TW: </a:t>
            </a:r>
            <a:r>
              <a:rPr lang="en-US" altLang="zh-CN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decreased</a:t>
            </a:r>
            <a:r>
              <a:rPr lang="zh-CN" alt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Ewob</a:t>
            </a:r>
            <a:endParaRPr lang="zh-CN" alt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642FE5-28C4-A379-F8DF-B15FDDF519F8}"/>
              </a:ext>
            </a:extLst>
          </p:cNvPr>
          <p:cNvSpPr txBox="1"/>
          <p:nvPr/>
        </p:nvSpPr>
        <p:spPr>
          <a:xfrm>
            <a:off x="6257206" y="5117122"/>
            <a:ext cx="27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latin typeface="Palatino Linotype" panose="02040502050505030304" pitchFamily="18" charset="0"/>
              </a:rPr>
              <a:t>LW: </a:t>
            </a:r>
            <a:r>
              <a:rPr lang="en-US" altLang="zh-CN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increased</a:t>
            </a:r>
            <a:r>
              <a:rPr lang="zh-CN" alt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Ewob</a:t>
            </a:r>
            <a:r>
              <a:rPr lang="en-US" altLang="zh-CN" sz="2000" b="1" dirty="0">
                <a:latin typeface="Palatino Linotype" panose="02040502050505030304" pitchFamily="18" charset="0"/>
              </a:rPr>
              <a:t>  </a:t>
            </a:r>
            <a:endParaRPr lang="zh-CN" altLang="en-US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/>
          <a:srcRect l="51964"/>
          <a:stretch/>
        </p:blipFill>
        <p:spPr>
          <a:xfrm>
            <a:off x="6876256" y="1268760"/>
            <a:ext cx="2003533" cy="201168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408632"/>
            <a:ext cx="986697" cy="1188720"/>
          </a:xfrm>
          <a:prstGeom prst="rect">
            <a:avLst/>
          </a:prstGeom>
          <a:ln w="2857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202661" y="259879"/>
            <a:ext cx="8722349" cy="648841"/>
            <a:chOff x="202661" y="259879"/>
            <a:chExt cx="8722349" cy="648841"/>
          </a:xfrm>
        </p:grpSpPr>
        <p:sp>
          <p:nvSpPr>
            <p:cNvPr id="5" name="标题 1"/>
            <p:cNvSpPr txBox="1">
              <a:spLocks/>
            </p:cNvSpPr>
            <p:nvPr/>
          </p:nvSpPr>
          <p:spPr bwMode="auto">
            <a:xfrm>
              <a:off x="202661" y="259879"/>
              <a:ext cx="8722349" cy="50482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i="1" dirty="0">
                  <a:latin typeface="Palatino Linotype" panose="02040502050505030304" pitchFamily="18" charset="0"/>
                  <a:cs typeface="+mj-cs"/>
                </a:rPr>
                <a:t>Calculate entanglement in particle-rotor model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02662" y="908720"/>
              <a:ext cx="87129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275288" y="1196752"/>
            <a:ext cx="6240928" cy="1416719"/>
            <a:chOff x="275288" y="1268760"/>
            <a:chExt cx="6240928" cy="1416719"/>
          </a:xfrm>
        </p:grpSpPr>
        <p:sp>
          <p:nvSpPr>
            <p:cNvPr id="17" name="圆角矩形 16"/>
            <p:cNvSpPr/>
            <p:nvPr/>
          </p:nvSpPr>
          <p:spPr>
            <a:xfrm>
              <a:off x="2267744" y="1268760"/>
              <a:ext cx="3679031" cy="6246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995936" y="2037406"/>
              <a:ext cx="2520280" cy="6480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06599" y="2035268"/>
              <a:ext cx="3029298" cy="6399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2555776" y="1340768"/>
            <a:ext cx="304482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5" imgW="3045600" imgH="360720" progId="Equation.Ribbit">
                    <p:embed/>
                  </p:oleObj>
                </mc:Choice>
                <mc:Fallback>
                  <p:oleObj name="Formula" r:id="rId5" imgW="3045600" imgH="360720" progId="Equation.Ribbit">
                    <p:embed/>
                    <p:pic>
                      <p:nvPicPr>
                        <p:cNvPr id="21" name="对象 2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55776" y="1340768"/>
                          <a:ext cx="3044825" cy="360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矩形 21"/>
            <p:cNvSpPr/>
            <p:nvPr/>
          </p:nvSpPr>
          <p:spPr>
            <a:xfrm>
              <a:off x="275288" y="1313957"/>
              <a:ext cx="257253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ct val="150000"/>
                </a:lnSpc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b="1" dirty="0">
                  <a:solidFill>
                    <a:srgbClr val="0000FF"/>
                  </a:solidFill>
                  <a:latin typeface="Palatino Linotype" panose="02040502050505030304" pitchFamily="18" charset="0"/>
                </a:rPr>
                <a:t>Hamiltonian:</a:t>
              </a:r>
            </a:p>
          </p:txBody>
        </p:sp>
        <p:graphicFrame>
          <p:nvGraphicFramePr>
            <p:cNvPr id="24" name="对象 23"/>
            <p:cNvGraphicFramePr>
              <a:graphicFrameLocks noChangeAspect="1"/>
            </p:cNvGraphicFramePr>
            <p:nvPr/>
          </p:nvGraphicFramePr>
          <p:xfrm>
            <a:off x="703511" y="2072704"/>
            <a:ext cx="26701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7" imgW="2670840" imgH="613440" progId="Equation.Ribbit">
                    <p:embed/>
                  </p:oleObj>
                </mc:Choice>
                <mc:Fallback>
                  <p:oleObj name="Formula" r:id="rId7" imgW="2670840" imgH="613440" progId="Equation.Ribbit">
                    <p:embed/>
                    <p:pic>
                      <p:nvPicPr>
                        <p:cNvPr id="24" name="对象 2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3511" y="2072704"/>
                          <a:ext cx="2670175" cy="612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/>
            <p:cNvGraphicFramePr>
              <a:graphicFrameLocks noChangeAspect="1"/>
            </p:cNvGraphicFramePr>
            <p:nvPr/>
          </p:nvGraphicFramePr>
          <p:xfrm>
            <a:off x="4228455" y="2139720"/>
            <a:ext cx="21272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9" imgW="2127600" imgH="463680" progId="Equation.Ribbit">
                    <p:embed/>
                  </p:oleObj>
                </mc:Choice>
                <mc:Fallback>
                  <p:oleObj name="Formula" r:id="rId9" imgW="2127600" imgH="463680" progId="Equation.Ribbit">
                    <p:embed/>
                    <p:pic>
                      <p:nvPicPr>
                        <p:cNvPr id="26" name="对象 2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28455" y="2139720"/>
                          <a:ext cx="2127250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1089049" y="2724087"/>
          <a:ext cx="99536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11" imgW="995760" imgH="234000" progId="Equation.Ribbit">
                  <p:embed/>
                </p:oleObj>
              </mc:Choice>
              <mc:Fallback>
                <p:oleObj name="Formula" r:id="rId11" imgW="995760" imgH="234000" progId="Equation.Ribbit">
                  <p:embed/>
                  <p:pic>
                    <p:nvPicPr>
                      <p:cNvPr id="30" name="对象 2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9049" y="2724087"/>
                        <a:ext cx="995362" cy="23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51519" y="4379738"/>
            <a:ext cx="8664111" cy="921470"/>
            <a:chOff x="251519" y="4653136"/>
            <a:chExt cx="8664111" cy="921470"/>
          </a:xfrm>
        </p:grpSpPr>
        <p:sp>
          <p:nvSpPr>
            <p:cNvPr id="32" name="矩形 31"/>
            <p:cNvSpPr/>
            <p:nvPr/>
          </p:nvSpPr>
          <p:spPr>
            <a:xfrm>
              <a:off x="251519" y="4677170"/>
              <a:ext cx="29811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Reduced density matrix for total or particle AM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24250" y="4653136"/>
              <a:ext cx="5391380" cy="921470"/>
              <a:chOff x="3524250" y="4941168"/>
              <a:chExt cx="5391380" cy="92147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524250" y="4941168"/>
                <a:ext cx="5391380" cy="6677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31" name="对象 30"/>
              <p:cNvGraphicFramePr>
                <a:graphicFrameLocks noChangeAspect="1"/>
              </p:cNvGraphicFramePr>
              <p:nvPr/>
            </p:nvGraphicFramePr>
            <p:xfrm>
              <a:off x="3802063" y="5005388"/>
              <a:ext cx="2144712" cy="857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3" imgW="2146320" imgH="857520" progId="Equation.Ribbit">
                      <p:embed/>
                    </p:oleObj>
                  </mc:Choice>
                  <mc:Fallback>
                    <p:oleObj name="Formula" r:id="rId13" imgW="2146320" imgH="857520" progId="Equation.Ribbit">
                      <p:embed/>
                      <p:pic>
                        <p:nvPicPr>
                          <p:cNvPr id="31" name="对象 30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802063" y="5005388"/>
                            <a:ext cx="2144712" cy="8572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对象 32"/>
              <p:cNvGraphicFramePr>
                <a:graphicFrameLocks noChangeAspect="1"/>
              </p:cNvGraphicFramePr>
              <p:nvPr/>
            </p:nvGraphicFramePr>
            <p:xfrm>
              <a:off x="6516216" y="5014913"/>
              <a:ext cx="2060575" cy="836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5" imgW="2061360" imgH="837000" progId="Equation.Ribbit">
                      <p:embed/>
                    </p:oleObj>
                  </mc:Choice>
                  <mc:Fallback>
                    <p:oleObj name="Formula" r:id="rId15" imgW="2061360" imgH="837000" progId="Equation.Ribbit">
                      <p:embed/>
                      <p:pic>
                        <p:nvPicPr>
                          <p:cNvPr id="33" name="对象 32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6516216" y="5014913"/>
                            <a:ext cx="2060575" cy="8366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" name="组合 1"/>
          <p:cNvGrpSpPr/>
          <p:nvPr/>
        </p:nvGrpSpPr>
        <p:grpSpPr>
          <a:xfrm>
            <a:off x="275288" y="2924944"/>
            <a:ext cx="8616481" cy="1193882"/>
            <a:chOff x="275288" y="3284984"/>
            <a:chExt cx="8616481" cy="1193882"/>
          </a:xfrm>
        </p:grpSpPr>
        <p:sp>
          <p:nvSpPr>
            <p:cNvPr id="11" name="矩形 10"/>
            <p:cNvSpPr/>
            <p:nvPr/>
          </p:nvSpPr>
          <p:spPr>
            <a:xfrm>
              <a:off x="275288" y="3284984"/>
              <a:ext cx="6672976" cy="465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ct val="150000"/>
                </a:lnSpc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b="1" dirty="0">
                  <a:solidFill>
                    <a:srgbClr val="0000FF"/>
                  </a:solidFill>
                  <a:latin typeface="Palatino Linotype" panose="02040502050505030304" pitchFamily="18" charset="0"/>
                </a:rPr>
                <a:t>Coupling basis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0076" y="3861048"/>
              <a:ext cx="8271693" cy="617818"/>
              <a:chOff x="620076" y="4323350"/>
              <a:chExt cx="8271693" cy="617818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620076" y="4323350"/>
                <a:ext cx="5735630" cy="6178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7" name="对象 6"/>
              <p:cNvGraphicFramePr>
                <a:graphicFrameLocks noChangeAspect="1"/>
              </p:cNvGraphicFramePr>
              <p:nvPr/>
            </p:nvGraphicFramePr>
            <p:xfrm>
              <a:off x="773113" y="4365642"/>
              <a:ext cx="5532437" cy="487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7" imgW="5532120" imgH="487800" progId="Equation.Ribbit">
                      <p:embed/>
                    </p:oleObj>
                  </mc:Choice>
                  <mc:Fallback>
                    <p:oleObj name="Formula" r:id="rId17" imgW="5532120" imgH="487800" progId="Equation.Ribbit">
                      <p:embed/>
                      <p:pic>
                        <p:nvPicPr>
                          <p:cNvPr id="7" name="对象 6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773113" y="4365642"/>
                            <a:ext cx="5532437" cy="4873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对象 34"/>
              <p:cNvGraphicFramePr>
                <a:graphicFrameLocks noChangeAspect="1"/>
              </p:cNvGraphicFramePr>
              <p:nvPr/>
            </p:nvGraphicFramePr>
            <p:xfrm>
              <a:off x="6585131" y="4379846"/>
              <a:ext cx="2306638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19" imgW="2306520" imgH="504360" progId="Equation.Ribbit">
                      <p:embed/>
                    </p:oleObj>
                  </mc:Choice>
                  <mc:Fallback>
                    <p:oleObj name="Formula" r:id="rId19" imgW="2306520" imgH="504360" progId="Equation.Ribbit">
                      <p:embed/>
                      <p:pic>
                        <p:nvPicPr>
                          <p:cNvPr id="35" name="对象 34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6585131" y="4379846"/>
                            <a:ext cx="2306638" cy="504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4" name="组合 13"/>
          <p:cNvGrpSpPr/>
          <p:nvPr/>
        </p:nvGrpSpPr>
        <p:grpSpPr>
          <a:xfrm>
            <a:off x="206779" y="5373216"/>
            <a:ext cx="8151277" cy="1296144"/>
            <a:chOff x="206779" y="5517232"/>
            <a:chExt cx="8151277" cy="1296144"/>
          </a:xfrm>
        </p:grpSpPr>
        <p:grpSp>
          <p:nvGrpSpPr>
            <p:cNvPr id="12" name="组合 11"/>
            <p:cNvGrpSpPr/>
            <p:nvPr/>
          </p:nvGrpSpPr>
          <p:grpSpPr>
            <a:xfrm>
              <a:off x="232767" y="5517232"/>
              <a:ext cx="4656581" cy="891580"/>
              <a:chOff x="232767" y="5805264"/>
              <a:chExt cx="4656581" cy="891580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32767" y="5805264"/>
                <a:ext cx="4627265" cy="709979"/>
              </a:xfrm>
              <a:prstGeom prst="roundRect">
                <a:avLst>
                  <a:gd name="adj" fmla="val 607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38" name="对象 37"/>
              <p:cNvGraphicFramePr>
                <a:graphicFrameLocks noChangeAspect="1"/>
              </p:cNvGraphicFramePr>
              <p:nvPr/>
            </p:nvGraphicFramePr>
            <p:xfrm>
              <a:off x="316204" y="5860232"/>
              <a:ext cx="4300537" cy="836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21" imgW="4300560" imgH="837000" progId="Equation.Ribbit">
                      <p:embed/>
                    </p:oleObj>
                  </mc:Choice>
                  <mc:Fallback>
                    <p:oleObj name="Formula" r:id="rId21" imgW="4300560" imgH="837000" progId="Equation.Ribbit">
                      <p:embed/>
                      <p:pic>
                        <p:nvPicPr>
                          <p:cNvPr id="38" name="对象 37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316204" y="5860232"/>
                            <a:ext cx="4300537" cy="8366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矩形 7"/>
              <p:cNvSpPr/>
              <p:nvPr/>
            </p:nvSpPr>
            <p:spPr>
              <a:xfrm>
                <a:off x="1328758" y="6235179"/>
                <a:ext cx="35605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Azimuthal/Spin coherent state plots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981270" y="5517232"/>
              <a:ext cx="3376786" cy="903287"/>
              <a:chOff x="5085599" y="5805264"/>
              <a:chExt cx="3376786" cy="903287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5085599" y="5805264"/>
                <a:ext cx="3279242" cy="716713"/>
              </a:xfrm>
              <a:prstGeom prst="roundRect">
                <a:avLst>
                  <a:gd name="adj" fmla="val 607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40" name="对象 39"/>
              <p:cNvGraphicFramePr>
                <a:graphicFrameLocks noChangeAspect="1"/>
              </p:cNvGraphicFramePr>
              <p:nvPr/>
            </p:nvGraphicFramePr>
            <p:xfrm>
              <a:off x="5180385" y="5805264"/>
              <a:ext cx="3067050" cy="903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23" imgW="3067200" imgH="903240" progId="Equation.Ribbit">
                      <p:embed/>
                    </p:oleObj>
                  </mc:Choice>
                  <mc:Fallback>
                    <p:oleObj name="Formula" r:id="rId23" imgW="3067200" imgH="903240" progId="Equation.Ribbit">
                      <p:embed/>
                      <p:pic>
                        <p:nvPicPr>
                          <p:cNvPr id="40" name="对象 39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5180385" y="5805264"/>
                            <a:ext cx="3067050" cy="9032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" name="矩形 40"/>
              <p:cNvSpPr/>
              <p:nvPr/>
            </p:nvSpPr>
            <p:spPr>
              <a:xfrm>
                <a:off x="5900465" y="6237312"/>
                <a:ext cx="25619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Spin squeezed state plots</a:t>
                </a: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206779" y="6290156"/>
              <a:ext cx="45812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i="1" dirty="0">
                  <a:solidFill>
                    <a:srgbClr val="00B050"/>
                  </a:solidFill>
                  <a:latin typeface="Palatino Linotype" panose="02040502050505030304" pitchFamily="18" charset="0"/>
                </a:rPr>
                <a:t>Chen, QB, Luo, </a:t>
              </a:r>
              <a:r>
                <a:rPr lang="en-US" altLang="zh-CN" sz="1400" b="1" i="1" dirty="0" err="1">
                  <a:solidFill>
                    <a:srgbClr val="00B050"/>
                  </a:solidFill>
                  <a:latin typeface="Palatino Linotype" panose="02040502050505030304" pitchFamily="18" charset="0"/>
                </a:rPr>
                <a:t>Meng</a:t>
              </a:r>
              <a:r>
                <a:rPr lang="en-US" altLang="zh-CN" sz="1400" b="1" i="1" dirty="0">
                  <a:solidFill>
                    <a:srgbClr val="00B050"/>
                  </a:solidFill>
                  <a:latin typeface="Palatino Linotype" panose="02040502050505030304" pitchFamily="18" charset="0"/>
                </a:rPr>
                <a:t>, Zhang, PRC 96, 051303(R) (2017); QB, </a:t>
              </a:r>
              <a:r>
                <a:rPr lang="en-US" altLang="zh-CN" sz="1400" b="1" i="1" dirty="0" err="1">
                  <a:solidFill>
                    <a:srgbClr val="00B050"/>
                  </a:solidFill>
                  <a:latin typeface="Palatino Linotype" panose="02040502050505030304" pitchFamily="18" charset="0"/>
                </a:rPr>
                <a:t>Frauendorf</a:t>
              </a:r>
              <a:r>
                <a:rPr lang="en-US" altLang="zh-CN" sz="1400" b="1" i="1" dirty="0">
                  <a:solidFill>
                    <a:srgbClr val="00B050"/>
                  </a:solidFill>
                  <a:latin typeface="Palatino Linotype" panose="02040502050505030304" pitchFamily="18" charset="0"/>
                </a:rPr>
                <a:t>, EPJA 58, 75 (2022)</a:t>
              </a:r>
              <a:r>
                <a:rPr lang="en-US" altLang="zh-CN" sz="1400" b="1" dirty="0">
                  <a:solidFill>
                    <a:srgbClr val="0000FF"/>
                  </a:solidFill>
                  <a:latin typeface="Times New Roman" charset="0"/>
                  <a:sym typeface="Times New Roman" charset="0"/>
                </a:rPr>
                <a:t> </a:t>
              </a:r>
              <a:endParaRPr lang="en-US" sz="14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4860032" y="6309320"/>
              <a:ext cx="34697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i="1" dirty="0">
                  <a:solidFill>
                    <a:srgbClr val="00B050"/>
                  </a:solidFill>
                  <a:latin typeface="Palatino Linotype" panose="02040502050505030304" pitchFamily="18" charset="0"/>
                </a:rPr>
                <a:t>QB, </a:t>
              </a:r>
              <a:r>
                <a:rPr lang="en-US" altLang="zh-CN" sz="1400" b="1" i="1" dirty="0" err="1">
                  <a:solidFill>
                    <a:srgbClr val="00B050"/>
                  </a:solidFill>
                  <a:latin typeface="Palatino Linotype" panose="02040502050505030304" pitchFamily="18" charset="0"/>
                </a:rPr>
                <a:t>Frauendorf</a:t>
              </a:r>
              <a:r>
                <a:rPr lang="en-US" altLang="zh-CN" sz="1400" b="1" i="1" dirty="0">
                  <a:solidFill>
                    <a:srgbClr val="00B050"/>
                  </a:solidFill>
                  <a:latin typeface="Palatino Linotype" panose="02040502050505030304" pitchFamily="18" charset="0"/>
                </a:rPr>
                <a:t>, PRC 109, 044304 (2024)</a:t>
              </a:r>
              <a:endParaRPr lang="en-US" sz="1400" dirty="0"/>
            </a:p>
          </p:txBody>
        </p:sp>
      </p:grpSp>
      <p:sp>
        <p:nvSpPr>
          <p:cNvPr id="46" name="TextBox 1">
            <a:extLst>
              <a:ext uri="{FF2B5EF4-FFF2-40B4-BE49-F238E27FC236}">
                <a16:creationId xmlns:a16="http://schemas.microsoft.com/office/drawing/2014/main" id="{26632BB7-0682-2132-76F5-F3CD3AB07DCB}"/>
              </a:ext>
            </a:extLst>
          </p:cNvPr>
          <p:cNvSpPr txBox="1"/>
          <p:nvPr/>
        </p:nvSpPr>
        <p:spPr>
          <a:xfrm>
            <a:off x="2367804" y="2633576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d.o.f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altLang="zh-CN" sz="2400" i="1" dirty="0">
                <a:solidFill>
                  <a:srgbClr val="FF0000"/>
                </a:solidFill>
              </a:rPr>
              <a:t>K (</a:t>
            </a:r>
            <a:r>
              <a:rPr lang="en-US" altLang="zh-CN" sz="2400" b="1" i="1" dirty="0">
                <a:solidFill>
                  <a:srgbClr val="FF0000"/>
                </a:solidFill>
              </a:rPr>
              <a:t>I</a:t>
            </a:r>
            <a:r>
              <a:rPr lang="en-US" altLang="zh-CN" sz="2400" i="1" dirty="0">
                <a:solidFill>
                  <a:srgbClr val="FF0000"/>
                </a:solidFill>
              </a:rPr>
              <a:t>)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k (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i="1" dirty="0">
                <a:solidFill>
                  <a:srgbClr val="FF0000"/>
                </a:solidFill>
              </a:rPr>
              <a:t>), bipartition</a:t>
            </a:r>
          </a:p>
        </p:txBody>
      </p:sp>
    </p:spTree>
    <p:extLst>
      <p:ext uri="{BB962C8B-B14F-4D97-AF65-F5344CB8AC3E}">
        <p14:creationId xmlns:p14="http://schemas.microsoft.com/office/powerpoint/2010/main" val="23870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0372"/>
  <p:tag name="ORIGINALWIDTH" val="143.0168"/>
  <p:tag name="OUTPUTTYPE" val="SVG"/>
  <p:tag name="IGUANATEXVERSION" val="162"/>
  <p:tag name="LATEXADDIN" val="\documentclass{article}&#10;\usepackage{amsmath}&#10;\pagestyle{empty}&#10;\begin{document}&#10;&#10;&#10;\begin{align*}&#10; S=-\textrm{Tr}\rho_1 \ln \rho_1=-\sum_m p_m \ln p_m&#10;\end{align*}&#10;&#10;\end{document}"/>
  <p:tag name="IGUANATEXSIZE" val="20"/>
  <p:tag name="IGUANATEXCURSOR" val="149"/>
  <p:tag name="TRANSPARENCY" val="True"/>
  <p:tag name="COLORHEX" val="000000"/>
  <p:tag name="LATEXENGINEID" val="0"/>
  <p:tag name="TEMPFOLDER" val="/Users/qbchen/Library/Containers/com.microsoft.Powerpoint/Data/tmp/TemporaryItems/"/>
  <p:tag name="LATEXFORMHEIGHT" val="426.65"/>
  <p:tag name="LATEXFORMWIDTH" val="513.3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03307"/>
  <p:tag name="ORIGINALWIDTH" val="5.011181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7441"/>
  <p:tag name="ORIGINALWIDTH" val="4.702362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8"/>
  <p:tag name="ORIGINALWIDTH" val="2.538465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6"/>
  <p:tag name="ORIGINALWIDTH" val="6.625118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03543"/>
  <p:tag name="ORIGINALWIDTH" val="6.087165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3137"/>
  <p:tag name="ORIGINALWIDTH" val="13.26024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5"/>
  <p:tag name="ORIGINALWIDTH" val="6.401968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8189"/>
  <p:tag name="ORIGINALWIDTH" val="5.200472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5"/>
  <p:tag name="ORIGINALWIDTH" val="6.401968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9764"/>
  <p:tag name="ORIGINALWIDTH" val="2.211693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583"/>
  <p:tag name="ORIGINALWIDTH" val="5.907835"/>
  <p:tag name="LATEXADDIN" val="\documentclass{article}&#10;\usepackage{amsmath}&#10;\pagestyle{empty}&#10;\begin{document}&#10;&#10;&#10;\begin{align*}&#10; S=-\textrm{Tr}\rho_1 \ln \rho_1=-\sum_m p_m \ln p_m&#10;\end{align*}&#10;&#10;\end{document}"/>
  <p:tag name="IGUANATEXSIZE" val="20"/>
  <p:tag name="IGUANATEXCURSOR" val="149"/>
  <p:tag name="TRANSPARENCY" val="True"/>
  <p:tag name="COLORHEX" val="000000"/>
  <p:tag name="LATEXENGINEID" val="0"/>
  <p:tag name="TEMPFOLDER" val="/Users/qbchen/Library/Containers/com.microsoft.Powerpoint/Data/tmp/TemporaryItems/"/>
  <p:tag name="LATEXFORMHEIGHT" val="426.65"/>
  <p:tag name="LATEXFORMWIDTH" val="513.35"/>
  <p:tag name="LATEXFORMWRAP" val="True"/>
  <p:tag name="BITMAPVECTOR" val="1"/>
  <p:tag name="EMFCHIL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03307"/>
  <p:tag name="ORIGINALWIDTH" val="5.011181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8189"/>
  <p:tag name="ORIGINALWIDTH" val="5.200472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5"/>
  <p:tag name="ORIGINALWIDTH" val="6.401968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3272"/>
  <p:tag name="ORIGINALWIDTH" val="102.3206"/>
  <p:tag name="OUTPUTTYPE" val="SVG"/>
  <p:tag name="IGUANATEXVERSION" val="162"/>
  <p:tag name="LATEXADDIN" val="\documentclass{article}&#10;\usepackage{amsmath}&#10;\pagestyle{empty}&#10;\begin{document}&#10;&#10;&#10;\begin{align*}&#10;  \mathcal{C}_{1(23)}=\sqrt{2[1-\textrm{Tr}(\rho_1^2)]}&#10;\end{align*}&#10;&#10;\end{document}"/>
  <p:tag name="IGUANATEXSIZE" val="20"/>
  <p:tag name="IGUANATEXCURSOR" val="147"/>
  <p:tag name="TRANSPARENCY" val="True"/>
  <p:tag name="COLORHEX" val="000000"/>
  <p:tag name="LATEXENGINEID" val="0"/>
  <p:tag name="TEMPFOLDER" val="/Users/qbchen/Library/Containers/com.microsoft.Powerpoint/Data/tmp/TemporaryItems/"/>
  <p:tag name="LATEXFORMHEIGHT" val="426.65"/>
  <p:tag name="LATEXFORMWIDTH" val="513.35"/>
  <p:tag name="LATEXFORMWRAP" val="True"/>
  <p:tag name="BITMAPVECTO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62758"/>
  <p:tag name="ORIGINALWIDTH" val="5.200469"/>
  <p:tag name="LATEXADDIN" val="\documentclass{article}&#10;\usepackage{amsmath}&#10;\pagestyle{empty}&#10;\begin{document}&#10;&#10;&#10;\begin{align*}&#10;  \mathcal{C}_{1(23)}=\sqrt{2[1-\textrm{Tr}(\rho_1^2)]}&#10;\end{align*}&#10;&#10;\end{document}"/>
  <p:tag name="IGUANATEXSIZE" val="20"/>
  <p:tag name="IGUANATEXCURSOR" val="147"/>
  <p:tag name="TRANSPARENCY" val="True"/>
  <p:tag name="COLORHEX" val="000000"/>
  <p:tag name="LATEXENGINEID" val="0"/>
  <p:tag name="TEMPFOLDER" val="/Users/qbchen/Library/Containers/com.microsoft.Powerpoint/Data/tmp/TemporaryItems/"/>
  <p:tag name="LATEXFORMHEIGHT" val="426.65"/>
  <p:tag name="LATEXFORMWIDTH" val="513.35"/>
  <p:tag name="LATEXFORMWRAP" val="True"/>
  <p:tag name="BITMAPVECTOR" val="1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2.538463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13188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82439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8"/>
  <p:tag name="ORIGINALWIDTH" val="3.207951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6219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6"/>
  <p:tag name="ORIGINALWIDTH" val="6.625118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25154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3272"/>
  <p:tag name="ORIGINALWIDTH" val="9.065979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6"/>
  <p:tag name="ORIGINALWIDTH" val="55.30997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975076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64881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287636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87162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4687"/>
  <p:tag name="ORIGINALWIDTH" val="6.465744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6"/>
  <p:tag name="ORIGINALWIDTH" val="3.347439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11298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03543"/>
  <p:tag name="ORIGINALWIDTH" val="6.087165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55395"/>
  <p:tag name="ORIGINALWIDTH" val="4.702359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82439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2.538463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11298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64881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811"/>
  <p:tag name="ORIGINALWIDTH" val="6.465748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03307"/>
  <p:tag name="ORIGINALWIDTH" val="3.347441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7441"/>
  <p:tag name="ORIGINALWIDTH" val="4.702362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8"/>
  <p:tag name="ORIGINALWIDTH" val="2.538465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9764"/>
  <p:tag name="ORIGINALWIDTH" val="2.211693"/>
  <p:tag name="EMFCHILD" val="Tru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55559</TotalTime>
  <Words>761</Words>
  <Application>Microsoft Macintosh PowerPoint</Application>
  <PresentationFormat>全屏显示(4:3)</PresentationFormat>
  <Paragraphs>118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宋体</vt:lpstr>
      <vt:lpstr>Arial</vt:lpstr>
      <vt:lpstr>Calibri</vt:lpstr>
      <vt:lpstr>Cambria Math</vt:lpstr>
      <vt:lpstr>Lucida Grande</vt:lpstr>
      <vt:lpstr>Palatino Linotype</vt:lpstr>
      <vt:lpstr>Symbol</vt:lpstr>
      <vt:lpstr>Times New Roman</vt:lpstr>
      <vt:lpstr>Wingdings</vt:lpstr>
      <vt:lpstr>Office 主题</vt:lpstr>
      <vt:lpstr>Formula</vt:lpstr>
      <vt:lpstr>PowerPoint 演示文稿</vt:lpstr>
      <vt:lpstr>Entanglement</vt:lpstr>
      <vt:lpstr>PowerPoint 演示文稿</vt:lpstr>
      <vt:lpstr>How to quantify the entanglement?</vt:lpstr>
      <vt:lpstr>Entanglement in high energy physics</vt:lpstr>
      <vt:lpstr>Entanglement in nuclear physics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chenqibo</dc:creator>
  <cp:lastModifiedBy>qibo chen</cp:lastModifiedBy>
  <cp:revision>7718</cp:revision>
  <dcterms:modified xsi:type="dcterms:W3CDTF">2025-04-24T10:40:48Z</dcterms:modified>
</cp:coreProperties>
</file>