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1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2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3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4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5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6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7.xml" ContentType="application/vnd.openxmlformats-officedocument.presentationml.notesSlid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notesSlides/notesSlide8.xml" ContentType="application/vnd.openxmlformats-officedocument.presentationml.notesSlide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9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10.xml" ContentType="application/vnd.openxmlformats-officedocument.presentationml.notesSlid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notesSlides/notesSlide11.xml" ContentType="application/vnd.openxmlformats-officedocument.presentationml.notesSlide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notesSlides/notesSlide12.xml" ContentType="application/vnd.openxmlformats-officedocument.presentationml.notesSlide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notesSlides/notesSlide13.xml" ContentType="application/vnd.openxmlformats-officedocument.presentationml.notesSlide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</p:sldMasterIdLst>
  <p:notesMasterIdLst>
    <p:notesMasterId r:id="rId31"/>
  </p:notesMasterIdLst>
  <p:sldIdLst>
    <p:sldId id="256" r:id="rId2"/>
    <p:sldId id="305" r:id="rId3"/>
    <p:sldId id="347" r:id="rId4"/>
    <p:sldId id="321" r:id="rId5"/>
    <p:sldId id="309" r:id="rId6"/>
    <p:sldId id="343" r:id="rId7"/>
    <p:sldId id="310" r:id="rId8"/>
    <p:sldId id="311" r:id="rId9"/>
    <p:sldId id="312" r:id="rId10"/>
    <p:sldId id="313" r:id="rId11"/>
    <p:sldId id="315" r:id="rId12"/>
    <p:sldId id="316" r:id="rId13"/>
    <p:sldId id="317" r:id="rId14"/>
    <p:sldId id="322" r:id="rId15"/>
    <p:sldId id="323" r:id="rId16"/>
    <p:sldId id="324" r:id="rId17"/>
    <p:sldId id="326" r:id="rId18"/>
    <p:sldId id="345" r:id="rId19"/>
    <p:sldId id="327" r:id="rId20"/>
    <p:sldId id="330" r:id="rId21"/>
    <p:sldId id="332" r:id="rId22"/>
    <p:sldId id="346" r:id="rId23"/>
    <p:sldId id="333" r:id="rId24"/>
    <p:sldId id="349" r:id="rId25"/>
    <p:sldId id="350" r:id="rId26"/>
    <p:sldId id="351" r:id="rId27"/>
    <p:sldId id="352" r:id="rId28"/>
    <p:sldId id="348" r:id="rId29"/>
    <p:sldId id="338" r:id="rId30"/>
  </p:sldIdLst>
  <p:sldSz cx="5759450" cy="3240088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14" autoAdjust="0"/>
    <p:restoredTop sz="94660"/>
  </p:normalViewPr>
  <p:slideViewPr>
    <p:cSldViewPr snapToGrid="0">
      <p:cViewPr varScale="1">
        <p:scale>
          <a:sx n="138" d="100"/>
          <a:sy n="138" d="100"/>
        </p:scale>
        <p:origin x="576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2025/4/24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67" y="1143000"/>
            <a:ext cx="5486266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36600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90252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55340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3861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2780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3189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jpe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19931" y="530264"/>
            <a:ext cx="4319588" cy="1128031"/>
          </a:xfrm>
        </p:spPr>
        <p:txBody>
          <a:bodyPr anchor="b"/>
          <a:lstStyle>
            <a:lvl1pPr algn="ctr">
              <a:defRPr sz="283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19931" y="1701796"/>
            <a:ext cx="4319588" cy="782271"/>
          </a:xfrm>
        </p:spPr>
        <p:txBody>
          <a:bodyPr/>
          <a:lstStyle>
            <a:lvl1pPr marL="0" indent="0" algn="ctr">
              <a:buNone/>
              <a:defRPr sz="1134"/>
            </a:lvl1pPr>
            <a:lvl2pPr marL="215981" indent="0" algn="ctr">
              <a:buNone/>
              <a:defRPr sz="945"/>
            </a:lvl2pPr>
            <a:lvl3pPr marL="431963" indent="0" algn="ctr">
              <a:buNone/>
              <a:defRPr sz="850"/>
            </a:lvl3pPr>
            <a:lvl4pPr marL="647944" indent="0" algn="ctr">
              <a:buNone/>
              <a:defRPr sz="756"/>
            </a:lvl4pPr>
            <a:lvl5pPr marL="863925" indent="0" algn="ctr">
              <a:buNone/>
              <a:defRPr sz="756"/>
            </a:lvl5pPr>
            <a:lvl6pPr marL="1079906" indent="0" algn="ctr">
              <a:buNone/>
              <a:defRPr sz="756"/>
            </a:lvl6pPr>
            <a:lvl7pPr marL="1295888" indent="0" algn="ctr">
              <a:buNone/>
              <a:defRPr sz="756"/>
            </a:lvl7pPr>
            <a:lvl8pPr marL="1511869" indent="0" algn="ctr">
              <a:buNone/>
              <a:defRPr sz="756"/>
            </a:lvl8pPr>
            <a:lvl9pPr marL="1727850" indent="0" algn="ctr">
              <a:buNone/>
              <a:defRPr sz="756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C366-7918-4A93-9D9A-3827D9BEED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221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C366-7918-4A93-9D9A-3827D9BEED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2522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121607" y="172505"/>
            <a:ext cx="1241881" cy="27458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95962" y="172505"/>
            <a:ext cx="3653651" cy="2745825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C366-7918-4A93-9D9A-3827D9BEED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7474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"/>
          <p:cNvSpPr/>
          <p:nvPr userDrawn="1">
            <p:custDataLst>
              <p:tags r:id="rId1"/>
            </p:custDataLst>
          </p:nvPr>
        </p:nvSpPr>
        <p:spPr>
          <a:xfrm>
            <a:off x="0" y="347472"/>
            <a:ext cx="5759958" cy="126034"/>
          </a:xfrm>
          <a:prstGeom prst="rect">
            <a:avLst/>
          </a:prstGeom>
          <a:solidFill>
            <a:srgbClr val="004D73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" name="textbox 186"/>
          <p:cNvSpPr/>
          <p:nvPr userDrawn="1">
            <p:custDataLst>
              <p:tags r:id="rId2"/>
            </p:custDataLst>
          </p:nvPr>
        </p:nvSpPr>
        <p:spPr>
          <a:xfrm>
            <a:off x="-12700" y="-12699"/>
            <a:ext cx="5785484" cy="4787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lang="en-US" altLang="en-US" sz="800" dirty="0"/>
          </a:p>
          <a:p>
            <a:pPr marL="223520" algn="l" rtl="0" eaLnBrk="0">
              <a:lnSpc>
                <a:spcPct val="89000"/>
              </a:lnSpc>
              <a:spcBef>
                <a:spcPts val="5"/>
              </a:spcBef>
            </a:pPr>
            <a:r>
              <a:rPr sz="1200" kern="0" spc="0" dirty="0">
                <a:solidFill>
                  <a:srgbClr val="00669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                                 </a:t>
            </a:r>
            <a:endParaRPr lang="en-US" altLang="en-US" sz="1200" dirty="0"/>
          </a:p>
          <a:p>
            <a:pPr algn="l" rtl="0" eaLnBrk="0">
              <a:lnSpc>
                <a:spcPct val="113000"/>
              </a:lnSpc>
            </a:pPr>
            <a:endParaRPr lang="en-US" altLang="en-US" sz="500" dirty="0"/>
          </a:p>
          <a:p>
            <a:pPr marL="12700" algn="l" rtl="0" eaLnBrk="0">
              <a:lnSpc>
                <a:spcPts val="675"/>
              </a:lnSpc>
              <a:spcBef>
                <a:spcPts val="5"/>
              </a:spcBef>
              <a:tabLst>
                <a:tab pos="4970145" algn="l"/>
              </a:tabLst>
            </a:pPr>
            <a:r>
              <a:rPr sz="500" kern="0" spc="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500" kern="0" spc="8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中国地质大学 </a:t>
            </a:r>
            <a:r>
              <a:rPr sz="500" b="1" kern="0" spc="8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</a:t>
            </a:r>
            <a:r>
              <a:rPr sz="500" kern="0" spc="8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武汉</a:t>
            </a:r>
            <a:r>
              <a:rPr sz="500" b="1" kern="0" spc="7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)</a:t>
            </a:r>
            <a:r>
              <a:rPr sz="500" b="1" kern="0" spc="-1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   </a:t>
            </a:r>
            <a:endParaRPr lang="en-US" altLang="en-US" sz="500" dirty="0"/>
          </a:p>
        </p:txBody>
      </p:sp>
      <p:pic>
        <p:nvPicPr>
          <p:cNvPr id="11" name="picture 188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 rot="21600000">
            <a:off x="4317762" y="0"/>
            <a:ext cx="1439964" cy="34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761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C366-7918-4A93-9D9A-3827D9BEED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605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2962" y="807773"/>
            <a:ext cx="4967526" cy="1347786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2962" y="2168309"/>
            <a:ext cx="4967526" cy="708769"/>
          </a:xfrm>
        </p:spPr>
        <p:txBody>
          <a:bodyPr/>
          <a:lstStyle>
            <a:lvl1pPr marL="0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1pPr>
            <a:lvl2pPr marL="215981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2pPr>
            <a:lvl3pPr marL="431963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3pPr>
            <a:lvl4pPr marL="647944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4pPr>
            <a:lvl5pPr marL="863925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5pPr>
            <a:lvl6pPr marL="1079906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6pPr>
            <a:lvl7pPr marL="1295888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7pPr>
            <a:lvl8pPr marL="1511869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8pPr>
            <a:lvl9pPr marL="1727850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C366-7918-4A93-9D9A-3827D9BEED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1810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95962" y="862523"/>
            <a:ext cx="2447766" cy="205580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915722" y="862523"/>
            <a:ext cx="2447766" cy="205580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C366-7918-4A93-9D9A-3827D9BEED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16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6712" y="172505"/>
            <a:ext cx="4967526" cy="62626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6713" y="794272"/>
            <a:ext cx="2436517" cy="389260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96713" y="1183532"/>
            <a:ext cx="2436517" cy="174079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2915722" y="794272"/>
            <a:ext cx="2448516" cy="389260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2915722" y="1183532"/>
            <a:ext cx="2448516" cy="174079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C366-7918-4A93-9D9A-3827D9BEED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6539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C366-7918-4A93-9D9A-3827D9BEED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1408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C366-7918-4A93-9D9A-3827D9BEED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441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6713" y="216006"/>
            <a:ext cx="1857572" cy="756021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48516" y="466513"/>
            <a:ext cx="2915722" cy="2302563"/>
          </a:xfrm>
        </p:spPr>
        <p:txBody>
          <a:bodyPr/>
          <a:lstStyle>
            <a:lvl1pPr>
              <a:defRPr sz="1512"/>
            </a:lvl1pPr>
            <a:lvl2pPr>
              <a:defRPr sz="1323"/>
            </a:lvl2pPr>
            <a:lvl3pPr>
              <a:defRPr sz="1134"/>
            </a:lvl3pPr>
            <a:lvl4pPr>
              <a:defRPr sz="945"/>
            </a:lvl4pPr>
            <a:lvl5pPr>
              <a:defRPr sz="945"/>
            </a:lvl5pPr>
            <a:lvl6pPr>
              <a:defRPr sz="945"/>
            </a:lvl6pPr>
            <a:lvl7pPr>
              <a:defRPr sz="945"/>
            </a:lvl7pPr>
            <a:lvl8pPr>
              <a:defRPr sz="945"/>
            </a:lvl8pPr>
            <a:lvl9pPr>
              <a:defRPr sz="945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96713" y="972026"/>
            <a:ext cx="1857572" cy="1800799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C366-7918-4A93-9D9A-3827D9BEED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629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6713" y="216006"/>
            <a:ext cx="1857572" cy="756021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448516" y="466513"/>
            <a:ext cx="2915722" cy="2302563"/>
          </a:xfrm>
        </p:spPr>
        <p:txBody>
          <a:bodyPr/>
          <a:lstStyle>
            <a:lvl1pPr marL="0" indent="0">
              <a:buNone/>
              <a:defRPr sz="1512"/>
            </a:lvl1pPr>
            <a:lvl2pPr marL="215981" indent="0">
              <a:buNone/>
              <a:defRPr sz="1323"/>
            </a:lvl2pPr>
            <a:lvl3pPr marL="431963" indent="0">
              <a:buNone/>
              <a:defRPr sz="1134"/>
            </a:lvl3pPr>
            <a:lvl4pPr marL="647944" indent="0">
              <a:buNone/>
              <a:defRPr sz="945"/>
            </a:lvl4pPr>
            <a:lvl5pPr marL="863925" indent="0">
              <a:buNone/>
              <a:defRPr sz="945"/>
            </a:lvl5pPr>
            <a:lvl6pPr marL="1079906" indent="0">
              <a:buNone/>
              <a:defRPr sz="945"/>
            </a:lvl6pPr>
            <a:lvl7pPr marL="1295888" indent="0">
              <a:buNone/>
              <a:defRPr sz="945"/>
            </a:lvl7pPr>
            <a:lvl8pPr marL="1511869" indent="0">
              <a:buNone/>
              <a:defRPr sz="945"/>
            </a:lvl8pPr>
            <a:lvl9pPr marL="1727850" indent="0">
              <a:buNone/>
              <a:defRPr sz="94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96713" y="972026"/>
            <a:ext cx="1857572" cy="1800799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C366-7918-4A93-9D9A-3827D9BEED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471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95962" y="172505"/>
            <a:ext cx="4967526" cy="626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5962" y="862523"/>
            <a:ext cx="4967526" cy="2055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95962" y="3003082"/>
            <a:ext cx="1295876" cy="1725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907818" y="3003082"/>
            <a:ext cx="1943814" cy="1725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067612" y="3003082"/>
            <a:ext cx="1295876" cy="1725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DC366-7918-4A93-9D9A-3827D9BEED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38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hdr="0" ftr="0" dt="0"/>
  <p:txStyles>
    <p:titleStyle>
      <a:lvl1pPr algn="l" defTabSz="431963" rtl="0" eaLnBrk="1" latinLnBrk="0" hangingPunct="1">
        <a:lnSpc>
          <a:spcPct val="90000"/>
        </a:lnSpc>
        <a:spcBef>
          <a:spcPct val="0"/>
        </a:spcBef>
        <a:buNone/>
        <a:defRPr sz="20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91" indent="-107991" algn="l" defTabSz="431963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23972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39953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55934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971916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187897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403878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619860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835841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1pPr>
      <a:lvl2pPr marL="215981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2pPr>
      <a:lvl3pPr marL="431963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47944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863925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079906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295888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511869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72785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2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../media/image1.jpe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2.png"/><Relationship Id="rId5" Type="http://schemas.openxmlformats.org/officeDocument/2006/relationships/tags" Target="../tags/tag60.xml"/><Relationship Id="rId15" Type="http://schemas.openxmlformats.org/officeDocument/2006/relationships/image" Target="../media/image24.png"/><Relationship Id="rId10" Type="http://schemas.openxmlformats.org/officeDocument/2006/relationships/image" Target="../media/image21.png"/><Relationship Id="rId4" Type="http://schemas.openxmlformats.org/officeDocument/2006/relationships/tags" Target="../tags/tag59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28.png"/><Relationship Id="rId3" Type="http://schemas.openxmlformats.org/officeDocument/2006/relationships/tags" Target="../tags/tag66.xml"/><Relationship Id="rId7" Type="http://schemas.openxmlformats.org/officeDocument/2006/relationships/tags" Target="../tags/tag70.xml"/><Relationship Id="rId12" Type="http://schemas.openxmlformats.org/officeDocument/2006/relationships/image" Target="../media/image27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image" Target="../media/image26.png"/><Relationship Id="rId5" Type="http://schemas.openxmlformats.org/officeDocument/2006/relationships/tags" Target="../tags/tag68.xml"/><Relationship Id="rId15" Type="http://schemas.openxmlformats.org/officeDocument/2006/relationships/image" Target="../media/image2.png"/><Relationship Id="rId10" Type="http://schemas.openxmlformats.org/officeDocument/2006/relationships/image" Target="../media/image1.jpeg"/><Relationship Id="rId4" Type="http://schemas.openxmlformats.org/officeDocument/2006/relationships/tags" Target="../tags/tag67.xml"/><Relationship Id="rId9" Type="http://schemas.openxmlformats.org/officeDocument/2006/relationships/image" Target="../media/image25.png"/><Relationship Id="rId1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tags" Target="../tags/tag73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image" Target="../media/image2.png"/><Relationship Id="rId5" Type="http://schemas.openxmlformats.org/officeDocument/2006/relationships/tags" Target="../tags/tag75.xml"/><Relationship Id="rId10" Type="http://schemas.openxmlformats.org/officeDocument/2006/relationships/image" Target="../media/image31.png"/><Relationship Id="rId4" Type="http://schemas.openxmlformats.org/officeDocument/2006/relationships/tags" Target="../tags/tag74.xml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tags" Target="../tags/tag79.xml"/><Relationship Id="rId7" Type="http://schemas.openxmlformats.org/officeDocument/2006/relationships/image" Target="../media/image1.jpe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2.png"/><Relationship Id="rId5" Type="http://schemas.openxmlformats.org/officeDocument/2006/relationships/tags" Target="../tags/tag81.xml"/><Relationship Id="rId10" Type="http://schemas.openxmlformats.org/officeDocument/2006/relationships/image" Target="../media/image34.png"/><Relationship Id="rId4" Type="http://schemas.openxmlformats.org/officeDocument/2006/relationships/tags" Target="../tags/tag80.xml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13" Type="http://schemas.openxmlformats.org/officeDocument/2006/relationships/image" Target="../media/image36.png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12" Type="http://schemas.openxmlformats.org/officeDocument/2006/relationships/image" Target="../media/image35.png"/><Relationship Id="rId2" Type="http://schemas.openxmlformats.org/officeDocument/2006/relationships/tags" Target="../tags/tag83.xml"/><Relationship Id="rId16" Type="http://schemas.openxmlformats.org/officeDocument/2006/relationships/image" Target="../media/image38.png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slideLayout" Target="../slideLayouts/slideLayout12.xml"/><Relationship Id="rId5" Type="http://schemas.openxmlformats.org/officeDocument/2006/relationships/tags" Target="../tags/tag86.xml"/><Relationship Id="rId15" Type="http://schemas.openxmlformats.org/officeDocument/2006/relationships/image" Target="../media/image2.png"/><Relationship Id="rId10" Type="http://schemas.openxmlformats.org/officeDocument/2006/relationships/tags" Target="../tags/tag91.xml"/><Relationship Id="rId4" Type="http://schemas.openxmlformats.org/officeDocument/2006/relationships/tags" Target="../tags/tag85.xml"/><Relationship Id="rId9" Type="http://schemas.openxmlformats.org/officeDocument/2006/relationships/tags" Target="../tags/tag90.xml"/><Relationship Id="rId1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94.xml"/><Relationship Id="rId7" Type="http://schemas.openxmlformats.org/officeDocument/2006/relationships/image" Target="../media/image39.png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9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tags" Target="../tags/tag98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42.jpeg"/><Relationship Id="rId5" Type="http://schemas.openxmlformats.org/officeDocument/2006/relationships/tags" Target="../tags/tag100.xml"/><Relationship Id="rId10" Type="http://schemas.openxmlformats.org/officeDocument/2006/relationships/image" Target="../media/image2.png"/><Relationship Id="rId4" Type="http://schemas.openxmlformats.org/officeDocument/2006/relationships/tags" Target="../tags/tag99.xml"/><Relationship Id="rId9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103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image" Target="../media/image2.png"/><Relationship Id="rId5" Type="http://schemas.openxmlformats.org/officeDocument/2006/relationships/tags" Target="../tags/tag105.xml"/><Relationship Id="rId10" Type="http://schemas.openxmlformats.org/officeDocument/2006/relationships/image" Target="../media/image44.png"/><Relationship Id="rId4" Type="http://schemas.openxmlformats.org/officeDocument/2006/relationships/tags" Target="../tags/tag104.xml"/><Relationship Id="rId9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tags" Target="../tags/tag109.xml"/><Relationship Id="rId7" Type="http://schemas.openxmlformats.org/officeDocument/2006/relationships/image" Target="../media/image45.png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48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tags" Target="../tags/tag112.xml"/><Relationship Id="rId7" Type="http://schemas.openxmlformats.org/officeDocument/2006/relationships/notesSlide" Target="../notesSlides/notesSlide5.xml"/><Relationship Id="rId12" Type="http://schemas.openxmlformats.org/officeDocument/2006/relationships/image" Target="../media/image52.jpe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2.png"/><Relationship Id="rId5" Type="http://schemas.openxmlformats.org/officeDocument/2006/relationships/tags" Target="../tags/tag114.xml"/><Relationship Id="rId10" Type="http://schemas.openxmlformats.org/officeDocument/2006/relationships/image" Target="../media/image51.png"/><Relationship Id="rId4" Type="http://schemas.openxmlformats.org/officeDocument/2006/relationships/tags" Target="../tags/tag113.xml"/><Relationship Id="rId9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9.xml"/><Relationship Id="rId7" Type="http://schemas.openxmlformats.org/officeDocument/2006/relationships/slide" Target="slide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13" Type="http://schemas.openxmlformats.org/officeDocument/2006/relationships/slide" Target="slide1.xml"/><Relationship Id="rId3" Type="http://schemas.openxmlformats.org/officeDocument/2006/relationships/tags" Target="../tags/tag117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55.png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tags" Target="../tags/tag120.xml"/><Relationship Id="rId11" Type="http://schemas.openxmlformats.org/officeDocument/2006/relationships/image" Target="../media/image54.png"/><Relationship Id="rId5" Type="http://schemas.openxmlformats.org/officeDocument/2006/relationships/tags" Target="../tags/tag119.xml"/><Relationship Id="rId10" Type="http://schemas.openxmlformats.org/officeDocument/2006/relationships/image" Target="../media/image53.png"/><Relationship Id="rId4" Type="http://schemas.openxmlformats.org/officeDocument/2006/relationships/tags" Target="../tags/tag118.xml"/><Relationship Id="rId9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tags" Target="../tags/tag123.xml"/><Relationship Id="rId7" Type="http://schemas.openxmlformats.org/officeDocument/2006/relationships/notesSlide" Target="../notesSlides/notesSlide7.xml"/><Relationship Id="rId12" Type="http://schemas.openxmlformats.org/officeDocument/2006/relationships/slide" Target="slide1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58.png"/><Relationship Id="rId5" Type="http://schemas.openxmlformats.org/officeDocument/2006/relationships/tags" Target="../tags/tag125.xml"/><Relationship Id="rId10" Type="http://schemas.openxmlformats.org/officeDocument/2006/relationships/image" Target="../media/image2.png"/><Relationship Id="rId4" Type="http://schemas.openxmlformats.org/officeDocument/2006/relationships/tags" Target="../tags/tag124.xml"/><Relationship Id="rId9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tags" Target="../tags/tag128.xml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image" Target="../media/image2.png"/><Relationship Id="rId11" Type="http://schemas.openxmlformats.org/officeDocument/2006/relationships/image" Target="../media/image63.png"/><Relationship Id="rId5" Type="http://schemas.openxmlformats.org/officeDocument/2006/relationships/notesSlide" Target="../notesSlides/notesSlide8.xml"/><Relationship Id="rId10" Type="http://schemas.openxmlformats.org/officeDocument/2006/relationships/image" Target="../media/image62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66.png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image" Target="../media/image65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69.png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image" Target="../media/image68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7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73.png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image" Target="../media/image72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6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6" Type="http://schemas.openxmlformats.org/officeDocument/2006/relationships/image" Target="../media/image75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77.png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image" Target="../media/image76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7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41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4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45.xml"/><Relationship Id="rId7" Type="http://schemas.openxmlformats.org/officeDocument/2006/relationships/image" Target="../media/image80.png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47.xml"/><Relationship Id="rId4" Type="http://schemas.openxmlformats.org/officeDocument/2006/relationships/tags" Target="../tags/tag14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tags" Target="../tags/tag13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2.png"/><Relationship Id="rId5" Type="http://schemas.openxmlformats.org/officeDocument/2006/relationships/tags" Target="../tags/tag15.xml"/><Relationship Id="rId10" Type="http://schemas.openxmlformats.org/officeDocument/2006/relationships/image" Target="../media/image4.png"/><Relationship Id="rId4" Type="http://schemas.openxmlformats.org/officeDocument/2006/relationships/tags" Target="../tags/tag14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9.xml"/><Relationship Id="rId7" Type="http://schemas.openxmlformats.org/officeDocument/2006/relationships/image" Target="../media/image1.jpe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2.png"/><Relationship Id="rId5" Type="http://schemas.openxmlformats.org/officeDocument/2006/relationships/tags" Target="../tags/tag21.xml"/><Relationship Id="rId10" Type="http://schemas.openxmlformats.org/officeDocument/2006/relationships/image" Target="../media/image7.png"/><Relationship Id="rId4" Type="http://schemas.openxmlformats.org/officeDocument/2006/relationships/tags" Target="../tags/tag20.xml"/><Relationship Id="rId9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24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2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image" Target="../media/image10.png"/><Relationship Id="rId5" Type="http://schemas.openxmlformats.org/officeDocument/2006/relationships/tags" Target="../tags/tag26.xml"/><Relationship Id="rId10" Type="http://schemas.openxmlformats.org/officeDocument/2006/relationships/image" Target="../media/image9.png"/><Relationship Id="rId4" Type="http://schemas.openxmlformats.org/officeDocument/2006/relationships/tags" Target="../tags/tag25.xml"/><Relationship Id="rId9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tags" Target="../tags/tag40.xml"/><Relationship Id="rId18" Type="http://schemas.openxmlformats.org/officeDocument/2006/relationships/image" Target="../media/image13.jpeg"/><Relationship Id="rId3" Type="http://schemas.openxmlformats.org/officeDocument/2006/relationships/tags" Target="../tags/tag30.xml"/><Relationship Id="rId21" Type="http://schemas.openxmlformats.org/officeDocument/2006/relationships/image" Target="../media/image16.png"/><Relationship Id="rId7" Type="http://schemas.openxmlformats.org/officeDocument/2006/relationships/tags" Target="../tags/tag34.xml"/><Relationship Id="rId12" Type="http://schemas.openxmlformats.org/officeDocument/2006/relationships/tags" Target="../tags/tag39.xml"/><Relationship Id="rId17" Type="http://schemas.openxmlformats.org/officeDocument/2006/relationships/image" Target="../media/image12.jpeg"/><Relationship Id="rId2" Type="http://schemas.openxmlformats.org/officeDocument/2006/relationships/tags" Target="../tags/tag29.xml"/><Relationship Id="rId16" Type="http://schemas.openxmlformats.org/officeDocument/2006/relationships/image" Target="../media/image11.jpeg"/><Relationship Id="rId20" Type="http://schemas.openxmlformats.org/officeDocument/2006/relationships/image" Target="../media/image15.jpeg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5" Type="http://schemas.openxmlformats.org/officeDocument/2006/relationships/tags" Target="../tags/tag32.xml"/><Relationship Id="rId15" Type="http://schemas.openxmlformats.org/officeDocument/2006/relationships/image" Target="../media/image1.jpeg"/><Relationship Id="rId10" Type="http://schemas.openxmlformats.org/officeDocument/2006/relationships/tags" Target="../tags/tag37.xml"/><Relationship Id="rId19" Type="http://schemas.openxmlformats.org/officeDocument/2006/relationships/image" Target="../media/image14.jpeg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slideLayout" Target="../slideLayouts/slideLayout12.xml"/><Relationship Id="rId2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image" Target="../media/image18.jpeg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12" Type="http://schemas.openxmlformats.org/officeDocument/2006/relationships/image" Target="../media/image17.jpe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image" Target="../media/image1.jpeg"/><Relationship Id="rId5" Type="http://schemas.openxmlformats.org/officeDocument/2006/relationships/tags" Target="../tags/tag4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tags" Target="../tags/tag54.xml"/><Relationship Id="rId7" Type="http://schemas.openxmlformats.org/officeDocument/2006/relationships/image" Target="../media/image20.pn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55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/>
          <p:nvPr/>
        </p:nvSpPr>
        <p:spPr>
          <a:xfrm>
            <a:off x="818736" y="678700"/>
            <a:ext cx="4034347" cy="16230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99695" algn="ctr" eaLnBrk="0">
              <a:lnSpc>
                <a:spcPct val="150000"/>
              </a:lnSpc>
            </a:pPr>
            <a:r>
              <a:rPr lang="en-US" altLang="zh-CN" sz="1400" b="1" kern="0" spc="70" dirty="0">
                <a:solidFill>
                  <a:srgbClr val="C00000"/>
                </a:solidFill>
                <a:latin typeface="Times New Roman" panose="02020603050405020304" pitchFamily="18" charset="0"/>
                <a:ea typeface="方正粗黑宋简体" panose="02000000000000000000" charset="-122"/>
                <a:cs typeface="Times New Roman" panose="02020603050405020304" pitchFamily="18" charset="0"/>
              </a:rPr>
              <a:t>Structure, oscillations and gravitational wave of </a:t>
            </a:r>
            <a:r>
              <a:rPr lang="en-US" altLang="zh-CN" sz="1400" b="1" kern="0" spc="7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粗黑宋简体" panose="02000000000000000000" charset="-122"/>
                <a:cs typeface="Times New Roman" panose="02020603050405020304" pitchFamily="18" charset="0"/>
              </a:rPr>
              <a:t>compact stars</a:t>
            </a:r>
            <a:endParaRPr lang="en-US" sz="1700" b="1" kern="0" spc="70" dirty="0">
              <a:solidFill>
                <a:srgbClr val="C00000"/>
              </a:solidFill>
              <a:latin typeface="方正粗黑宋简体" panose="02000000000000000000" charset="-122"/>
              <a:ea typeface="方正粗黑宋简体" panose="02000000000000000000" charset="-122"/>
              <a:cs typeface="宋体" panose="02010600030101010101" pitchFamily="2" charset="-122"/>
            </a:endParaRPr>
          </a:p>
          <a:p>
            <a:pPr marL="99695" algn="ctr" rtl="0" eaLnBrk="0">
              <a:lnSpc>
                <a:spcPct val="94000"/>
              </a:lnSpc>
            </a:pPr>
            <a:r>
              <a:rPr lang="en-US" altLang="zh-CN" sz="1400" b="1" kern="0" spc="5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Huan</a:t>
            </a:r>
            <a:r>
              <a:rPr lang="en-US" altLang="zh-CN" sz="1400" b="1" kern="0" spc="5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Chen </a:t>
            </a:r>
            <a:r>
              <a:rPr lang="en-US" altLang="zh-CN" sz="1400" b="1" kern="0" spc="50" dirty="0" smtClean="0">
                <a:solidFill>
                  <a:schemeClr val="accent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</a:t>
            </a:r>
            <a:r>
              <a:rPr lang="zh-CN" altLang="en-US" sz="1400" b="1" kern="0" spc="50" dirty="0" smtClean="0">
                <a:solidFill>
                  <a:schemeClr val="accent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陈欢</a:t>
            </a:r>
            <a:r>
              <a:rPr lang="en-US" altLang="zh-CN" sz="1400" b="1" kern="0" spc="50" dirty="0" smtClean="0">
                <a:solidFill>
                  <a:schemeClr val="accent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endParaRPr lang="zh-CN" altLang="en-US" sz="1400" b="1" kern="0" spc="50" dirty="0">
              <a:solidFill>
                <a:schemeClr val="accent1">
                  <a:lumMod val="50000"/>
                </a:schemeClr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893445" algn="l" rtl="0" eaLnBrk="0">
              <a:lnSpc>
                <a:spcPct val="98000"/>
              </a:lnSpc>
              <a:spcBef>
                <a:spcPts val="370"/>
              </a:spcBef>
            </a:pPr>
            <a:endParaRPr lang="zh-CN" altLang="en-US" sz="1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12700" algn="ctr" eaLnBrk="0">
              <a:lnSpc>
                <a:spcPct val="94000"/>
              </a:lnSpc>
              <a:spcBef>
                <a:spcPts val="10"/>
              </a:spcBef>
            </a:pPr>
            <a:r>
              <a:rPr lang="en-US" sz="1000" b="1" kern="0" spc="80" dirty="0" smtClean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cs typeface="Times New Roman" panose="02020603050405020304"/>
              </a:rPr>
              <a:t>In collaboration with</a:t>
            </a:r>
            <a:r>
              <a:rPr sz="1000" b="1" kern="0" spc="80" dirty="0" smtClean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cs typeface="Times New Roman" panose="02020603050405020304"/>
              </a:rPr>
              <a:t>:</a:t>
            </a:r>
            <a:r>
              <a:rPr lang="en-US" sz="1000" b="1" kern="0" spc="80" dirty="0" smtClean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cs typeface="Times New Roman" panose="02020603050405020304"/>
              </a:rPr>
              <a:t> T.-T</a:t>
            </a:r>
            <a:r>
              <a:rPr lang="en-US" sz="1000" b="1" kern="0" spc="8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cs typeface="Times New Roman" panose="02020603050405020304"/>
              </a:rPr>
              <a:t>. S</a:t>
            </a:r>
            <a:r>
              <a:rPr lang="en-US" altLang="zh-CN" sz="1000" b="1" kern="0" spc="8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cs typeface="Times New Roman" panose="02020603050405020304"/>
              </a:rPr>
              <a:t>un</a:t>
            </a:r>
            <a:r>
              <a:rPr sz="1000" b="1" kern="0" spc="8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cs typeface="Times New Roman" panose="02020603050405020304"/>
              </a:rPr>
              <a:t>,</a:t>
            </a:r>
            <a:r>
              <a:rPr lang="en-US" sz="1000" b="1" kern="0" spc="8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cs typeface="Times New Roman" panose="02020603050405020304"/>
              </a:rPr>
              <a:t> J</a:t>
            </a:r>
            <a:r>
              <a:rPr lang="en-US" sz="1000" b="1" kern="0" spc="80" dirty="0" smtClean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cs typeface="Times New Roman" panose="02020603050405020304"/>
              </a:rPr>
              <a:t>.-B</a:t>
            </a:r>
            <a:r>
              <a:rPr lang="en-US" sz="1000" b="1" kern="0" spc="8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cs typeface="Times New Roman" panose="02020603050405020304"/>
              </a:rPr>
              <a:t>. W</a:t>
            </a:r>
            <a:r>
              <a:rPr lang="en-US" altLang="zh-CN" sz="1000" b="1" kern="0" spc="8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cs typeface="Times New Roman" panose="02020603050405020304"/>
              </a:rPr>
              <a:t>ei</a:t>
            </a:r>
            <a:r>
              <a:rPr sz="1000" b="1" kern="0" spc="8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cs typeface="Times New Roman" panose="02020603050405020304"/>
              </a:rPr>
              <a:t>, </a:t>
            </a:r>
            <a:r>
              <a:rPr lang="en-US" altLang="zh-CN" sz="1000" b="1" kern="0" spc="8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cs typeface="Times New Roman" panose="02020603050405020304"/>
              </a:rPr>
              <a:t>Z.-Y. Zheng, </a:t>
            </a:r>
            <a:endParaRPr lang="en-US" sz="1000" b="1" kern="0" spc="80" dirty="0" smtClean="0">
              <a:solidFill>
                <a:srgbClr val="000000">
                  <a:alpha val="100000"/>
                </a:srgbClr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 algn="ctr" eaLnBrk="0">
              <a:lnSpc>
                <a:spcPct val="94000"/>
              </a:lnSpc>
              <a:spcBef>
                <a:spcPts val="10"/>
              </a:spcBef>
            </a:pPr>
            <a:r>
              <a:rPr lang="en-US" altLang="zh-CN" sz="1000" b="1" kern="0" spc="80" dirty="0" smtClean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cs typeface="Times New Roman" panose="02020603050405020304"/>
              </a:rPr>
              <a:t>X.-P. Zheng, </a:t>
            </a:r>
            <a:r>
              <a:rPr sz="1000" b="1" kern="0" spc="80" dirty="0" smtClean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cs typeface="Times New Roman" panose="02020603050405020304"/>
              </a:rPr>
              <a:t>G</a:t>
            </a:r>
            <a:r>
              <a:rPr sz="1000" b="1" kern="0" spc="8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cs typeface="Times New Roman" panose="02020603050405020304"/>
              </a:rPr>
              <a:t>. F. Burgio, H.-J</a:t>
            </a:r>
            <a:r>
              <a:rPr sz="1000" b="1" kern="0" spc="80" dirty="0" smtClean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cs typeface="Times New Roman" panose="02020603050405020304"/>
              </a:rPr>
              <a:t>.</a:t>
            </a:r>
            <a:r>
              <a:rPr lang="en-US" sz="1000" b="1" kern="0" spc="80" dirty="0" smtClean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cs typeface="Times New Roman" panose="02020603050405020304"/>
              </a:rPr>
              <a:t> S</a:t>
            </a:r>
            <a:r>
              <a:rPr sz="1000" b="1" kern="0" spc="8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cs typeface="Times New Roman" panose="02020603050405020304"/>
              </a:rPr>
              <a:t>chulze</a:t>
            </a:r>
            <a:endParaRPr lang="en-US" altLang="en-US" sz="1000" b="1" kern="0" spc="80" dirty="0">
              <a:solidFill>
                <a:srgbClr val="000000">
                  <a:alpha val="100000"/>
                </a:srgbClr>
              </a:solidFill>
              <a:latin typeface="Times New Roman" panose="02020603050405020304"/>
              <a:cs typeface="Times New Roman" panose="02020603050405020304"/>
            </a:endParaRPr>
          </a:p>
          <a:p>
            <a:pPr algn="ctr" rtl="0" eaLnBrk="0">
              <a:lnSpc>
                <a:spcPct val="120000"/>
              </a:lnSpc>
            </a:pPr>
            <a:endParaRPr sz="1200" kern="0" dirty="0">
              <a:solidFill>
                <a:srgbClr val="000000">
                  <a:alpha val="100000"/>
                </a:srgbClr>
              </a:solidFill>
            </a:endParaRPr>
          </a:p>
        </p:txBody>
      </p:sp>
      <p:sp>
        <p:nvSpPr>
          <p:cNvPr id="4" name="textbox 4"/>
          <p:cNvSpPr/>
          <p:nvPr/>
        </p:nvSpPr>
        <p:spPr>
          <a:xfrm>
            <a:off x="0" y="347472"/>
            <a:ext cx="5760084" cy="126364"/>
          </a:xfrm>
          <a:prstGeom prst="rect">
            <a:avLst/>
          </a:prstGeom>
          <a:solidFill>
            <a:srgbClr val="004D73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31000"/>
              </a:lnSpc>
            </a:pPr>
            <a:endParaRPr lang="en-US" altLang="en-US" sz="100" dirty="0"/>
          </a:p>
          <a:p>
            <a:pPr marL="4958080" algn="l" rtl="0" eaLnBrk="0">
              <a:lnSpc>
                <a:spcPts val="675"/>
              </a:lnSpc>
              <a:spcBef>
                <a:spcPts val="0"/>
              </a:spcBef>
            </a:pPr>
            <a:r>
              <a:rPr lang="zh-CN" altLang="en-US" sz="500" kern="0" spc="8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中国地质大学 </a:t>
            </a:r>
            <a:r>
              <a:rPr lang="en-US" altLang="zh-CN" sz="500" b="1" kern="0" spc="8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</a:t>
            </a:r>
            <a:r>
              <a:rPr lang="zh-CN" altLang="en-US" sz="500" kern="0" spc="8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武汉</a:t>
            </a:r>
            <a:r>
              <a:rPr lang="en-US" altLang="zh-CN" sz="500" b="1" kern="0" spc="7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)</a:t>
            </a:r>
            <a:endParaRPr lang="en-US" altLang="en-US" sz="500" dirty="0"/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7619" y="64655"/>
            <a:ext cx="3617653" cy="336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accent4">
                    <a:lumMod val="75000"/>
                  </a:schemeClr>
                </a:solidFill>
                <a:latin typeface="华文行楷" panose="02010800040101010101" charset="-122"/>
                <a:ea typeface="华文行楷" panose="02010800040101010101" charset="-122"/>
              </a:rPr>
              <a:t>第二十届全国中高能核物理大会</a:t>
            </a:r>
            <a:endParaRPr lang="en-US" altLang="zh-CN" sz="1600" dirty="0">
              <a:solidFill>
                <a:schemeClr val="accent4">
                  <a:lumMod val="75000"/>
                </a:schemeClr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394460" y="2573020"/>
            <a:ext cx="2882900" cy="5270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 rtl="0" eaLnBrk="0">
              <a:lnSpc>
                <a:spcPct val="120000"/>
              </a:lnSpc>
            </a:pPr>
            <a:r>
              <a:rPr sz="1200" kern="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华文行楷" panose="02010800040101010101" pitchFamily="2" charset="-122"/>
                <a:sym typeface="+mn-ea"/>
              </a:rPr>
              <a:t>202</a:t>
            </a:r>
            <a:r>
              <a:rPr lang="en-US" sz="1200" kern="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华文行楷" panose="02010800040101010101" pitchFamily="2" charset="-122"/>
                <a:sym typeface="+mn-ea"/>
              </a:rPr>
              <a:t>5-4-27</a:t>
            </a:r>
            <a:endParaRPr sz="1200" kern="0" dirty="0">
              <a:solidFill>
                <a:srgbClr val="002060"/>
              </a:solidFill>
              <a:latin typeface="Arial Rounded MT Bold" panose="020F0704030504030204" pitchFamily="34" charset="0"/>
              <a:ea typeface="华文行楷" panose="02010800040101010101" pitchFamily="2" charset="-122"/>
              <a:sym typeface="+mn-ea"/>
            </a:endParaRPr>
          </a:p>
          <a:p>
            <a:pPr algn="ctr" eaLnBrk="0">
              <a:lnSpc>
                <a:spcPct val="120000"/>
              </a:lnSpc>
            </a:pPr>
            <a:r>
              <a:rPr lang="en-US" altLang="zh-CN" sz="1200" kern="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华文行楷" panose="02010800040101010101" pitchFamily="2" charset="-122"/>
                <a:sym typeface="+mn-ea"/>
              </a:rPr>
              <a:t>Shanghai </a:t>
            </a:r>
            <a:r>
              <a:rPr lang="en-US" altLang="zh-CN" sz="1200" kern="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华文隶书" panose="02010800040101010101" pitchFamily="2" charset="-122"/>
                <a:sym typeface="+mn-ea"/>
              </a:rPr>
              <a:t>• China</a:t>
            </a:r>
            <a:endParaRPr lang="zh-CN" altLang="en-US" sz="1200" kern="0" dirty="0">
              <a:solidFill>
                <a:srgbClr val="002060"/>
              </a:solidFill>
              <a:latin typeface="Arial Rounded MT Bold" panose="020F0704030504030204" pitchFamily="34" charset="0"/>
              <a:ea typeface="华文隶书" panose="02010800040101010101" pitchFamily="2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283075" y="635"/>
            <a:ext cx="1463675" cy="337820"/>
          </a:xfrm>
          <a:prstGeom prst="rect">
            <a:avLst/>
          </a:prstGeom>
        </p:spPr>
      </p:pic>
      <p:sp>
        <p:nvSpPr>
          <p:cNvPr id="6" name="textbox 8">
            <a:extLst>
              <a:ext uri="{FF2B5EF4-FFF2-40B4-BE49-F238E27FC236}">
                <a16:creationId xmlns:a16="http://schemas.microsoft.com/office/drawing/2014/main" id="{533C966B-D976-EDD4-E6C6-08A95ECD30D8}"/>
              </a:ext>
            </a:extLst>
          </p:cNvPr>
          <p:cNvSpPr/>
          <p:nvPr/>
        </p:nvSpPr>
        <p:spPr>
          <a:xfrm>
            <a:off x="4617" y="3135745"/>
            <a:ext cx="5746751" cy="10434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wrap="square" lIns="0" tIns="0" rIns="0" bIns="0" anchor="ctr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eaLnBrk="0">
              <a:lnSpc>
                <a:spcPts val="865"/>
              </a:lnSpc>
              <a:tabLst>
                <a:tab pos="127000" algn="l"/>
              </a:tabLst>
            </a:pPr>
            <a:r>
              <a:rPr sz="500" kern="0" spc="0" dirty="0" smtClean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	</a:t>
            </a:r>
            <a:r>
              <a:rPr lang="en-US" sz="500" kern="0" spc="0" dirty="0" err="1" smtClean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Huan</a:t>
            </a:r>
            <a:r>
              <a:rPr lang="en-US" sz="500" kern="0" spc="0" dirty="0" smtClean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Chen</a:t>
            </a:r>
            <a:r>
              <a:rPr sz="500" b="1" kern="0" spc="10" dirty="0" smtClean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500" b="1" kern="0" spc="100" dirty="0" smtClean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</a:t>
            </a:r>
            <a:r>
              <a:rPr sz="500" kern="0" spc="100" dirty="0" err="1" smtClean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陈欢</a:t>
            </a:r>
            <a:r>
              <a:rPr lang="zh-CN" altLang="en-US" sz="500" kern="0" spc="100" dirty="0" smtClean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                                                </a:t>
            </a:r>
            <a:r>
              <a:rPr lang="en-US" altLang="zh-CN" sz="500" kern="0" spc="100" dirty="0" smtClean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sz="500" b="1" kern="0" spc="90" dirty="0" smtClean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</a:t>
            </a:r>
            <a:endParaRPr lang="en-US" altLang="en-US" sz="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10022" y="2098057"/>
            <a:ext cx="2598015" cy="47173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379284" y="1109138"/>
            <a:ext cx="2473152" cy="454682"/>
          </a:xfrm>
          <a:prstGeom prst="rect">
            <a:avLst/>
          </a:prstGeom>
        </p:spPr>
      </p:pic>
      <p:sp>
        <p:nvSpPr>
          <p:cNvPr id="4" name="textbox 4"/>
          <p:cNvSpPr/>
          <p:nvPr/>
        </p:nvSpPr>
        <p:spPr>
          <a:xfrm>
            <a:off x="0" y="347472"/>
            <a:ext cx="5760084" cy="126364"/>
          </a:xfrm>
          <a:prstGeom prst="rect">
            <a:avLst/>
          </a:prstGeom>
          <a:solidFill>
            <a:srgbClr val="004D73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31000"/>
              </a:lnSpc>
            </a:pPr>
            <a:endParaRPr lang="en-US" altLang="en-US" sz="100" dirty="0"/>
          </a:p>
          <a:p>
            <a:pPr marL="4958080" algn="l" rtl="0" eaLnBrk="0">
              <a:lnSpc>
                <a:spcPts val="675"/>
              </a:lnSpc>
              <a:spcBef>
                <a:spcPts val="0"/>
              </a:spcBef>
            </a:pPr>
            <a:r>
              <a:rPr sz="500" kern="0" spc="8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中国地质大学 </a:t>
            </a:r>
            <a:r>
              <a:rPr sz="500" b="1" kern="0" spc="8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</a:t>
            </a:r>
            <a:r>
              <a:rPr sz="500" kern="0" spc="8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武汉</a:t>
            </a:r>
            <a:r>
              <a:rPr sz="500" b="1" kern="0" spc="7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)</a:t>
            </a:r>
            <a:endParaRPr lang="en-US" altLang="en-US" sz="500" dirty="0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4302848" y="-1905"/>
            <a:ext cx="1439964" cy="340271"/>
          </a:xfrm>
          <a:prstGeom prst="rect">
            <a:avLst/>
          </a:prstGeom>
        </p:spPr>
      </p:pic>
      <p:sp>
        <p:nvSpPr>
          <p:cNvPr id="360" name="textbox 360"/>
          <p:cNvSpPr/>
          <p:nvPr>
            <p:custDataLst>
              <p:tags r:id="rId3"/>
            </p:custDataLst>
          </p:nvPr>
        </p:nvSpPr>
        <p:spPr>
          <a:xfrm>
            <a:off x="289560" y="1774307"/>
            <a:ext cx="5257800" cy="21812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270510" indent="-171450" algn="l" rtl="0" eaLnBrk="0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en-US" altLang="zh-CN" sz="1000" kern="0" spc="30" dirty="0">
                <a:solidFill>
                  <a:srgbClr val="0000FF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vertex</a:t>
            </a:r>
            <a:r>
              <a:rPr sz="1000" kern="0" spc="-80" dirty="0">
                <a:solidFill>
                  <a:srgbClr val="0000FF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sz="1000" kern="0" spc="30" dirty="0">
                <a:solidFill>
                  <a:srgbClr val="0000FF">
                    <a:alpha val="100000"/>
                  </a:srgbClr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(</a:t>
            </a:r>
            <a:r>
              <a:rPr lang="en-US" altLang="zh-CN" sz="1000" kern="0" spc="0" dirty="0">
                <a:solidFill>
                  <a:srgbClr val="0000FF">
                    <a:alpha val="100000"/>
                  </a:srgbClr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Rainbow approximation</a:t>
            </a:r>
            <a:r>
              <a:rPr sz="1000" kern="0" spc="30" dirty="0">
                <a:solidFill>
                  <a:srgbClr val="0000FF">
                    <a:alpha val="100000"/>
                  </a:srgbClr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)</a:t>
            </a:r>
            <a:r>
              <a:rPr sz="1000" kern="0" spc="0" dirty="0">
                <a:solidFill>
                  <a:srgbClr val="0000FF">
                    <a:alpha val="100000"/>
                  </a:srgbClr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 </a:t>
            </a:r>
            <a:r>
              <a:rPr lang="en-US" sz="1000" kern="0" spc="0" dirty="0">
                <a:solidFill>
                  <a:srgbClr val="0000FF">
                    <a:alpha val="100000"/>
                  </a:srgbClr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 </a:t>
            </a:r>
            <a:r>
              <a:rPr sz="1000" kern="0" spc="0" dirty="0">
                <a:solidFill>
                  <a:srgbClr val="0000FF">
                    <a:alpha val="100000"/>
                  </a:srgbClr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1000" kern="0" spc="0" dirty="0">
                <a:solidFill>
                  <a:srgbClr val="0000FF">
                    <a:alpha val="100000"/>
                  </a:srgbClr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                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sz="10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000" kern="0" spc="30" dirty="0" smtClean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zh-CN" altLang="en-US" sz="1000" kern="0" spc="30" dirty="0" smtClean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endParaRPr lang="en-US" altLang="zh-CN" sz="1000" kern="0" spc="30" dirty="0" smtClean="0">
              <a:solidFill>
                <a:srgbClr val="000000">
                  <a:alpha val="100000"/>
                </a:srgbClr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70510" indent="-171450" algn="l" rtl="0" eaLnBrk="0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en-US" sz="1000" kern="0" spc="30" dirty="0" smtClean="0">
                <a:solidFill>
                  <a:srgbClr val="0000FF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Modified </a:t>
            </a:r>
            <a:r>
              <a:rPr lang="en-US" sz="1000" kern="0" spc="30" dirty="0">
                <a:solidFill>
                  <a:srgbClr val="0000FF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Gaussian model under finite chemical potential </a:t>
            </a:r>
            <a:r>
              <a:rPr sz="1000" kern="0" spc="20" dirty="0">
                <a:solidFill>
                  <a:srgbClr val="0000FF">
                    <a:alpha val="100000"/>
                  </a:srgbClr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:</a:t>
            </a:r>
            <a:endParaRPr lang="en-US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4" name="textbox 394"/>
          <p:cNvSpPr/>
          <p:nvPr>
            <p:custDataLst>
              <p:tags r:id="rId4"/>
            </p:custDataLst>
          </p:nvPr>
        </p:nvSpPr>
        <p:spPr>
          <a:xfrm>
            <a:off x="136916" y="492125"/>
            <a:ext cx="3700793" cy="7416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marL="254000" indent="-171450" algn="l" rtl="0" eaLnBrk="0">
              <a:lnSpc>
                <a:spcPct val="97000"/>
              </a:lnSpc>
              <a:buFont typeface="Wingdings" panose="05000000000000000000" charset="0"/>
              <a:buChar char="Ø"/>
              <a:tabLst>
                <a:tab pos="163195" algn="l"/>
              </a:tabLst>
            </a:pPr>
            <a:r>
              <a:rPr lang="en-US" sz="1400" kern="0" spc="0" dirty="0" smtClean="0">
                <a:solidFill>
                  <a:srgbClr val="FF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0" dirty="0" smtClean="0">
                <a:solidFill>
                  <a:srgbClr val="FF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Dyson</a:t>
            </a:r>
            <a:r>
              <a:rPr sz="1400" kern="0" spc="90" dirty="0" smtClean="0">
                <a:solidFill>
                  <a:srgbClr val="FF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-</a:t>
            </a:r>
            <a:r>
              <a:rPr lang="en-US" sz="1400" kern="0" spc="0" dirty="0">
                <a:solidFill>
                  <a:srgbClr val="FF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S</a:t>
            </a:r>
            <a:r>
              <a:rPr sz="1400" kern="0" dirty="0">
                <a:solidFill>
                  <a:srgbClr val="FF0000">
                    <a:alpha val="100000"/>
                  </a:srgbClr>
                </a:solidFill>
                <a:latin typeface="Times New Roman" panose="02020603050405020304"/>
                <a:cs typeface="Times New Roman" panose="02020603050405020304"/>
              </a:rPr>
              <a:t>chwinger </a:t>
            </a:r>
            <a:r>
              <a:rPr lang="en-US" sz="1400" kern="0" dirty="0">
                <a:solidFill>
                  <a:srgbClr val="FF0000">
                    <a:alpha val="100000"/>
                  </a:srgbClr>
                </a:solidFill>
                <a:latin typeface="Times New Roman" panose="02020603050405020304"/>
                <a:cs typeface="Times New Roman" panose="02020603050405020304"/>
              </a:rPr>
              <a:t>E</a:t>
            </a:r>
            <a:r>
              <a:rPr lang="en-US" altLang="zh-CN" sz="1400" kern="0" dirty="0">
                <a:solidFill>
                  <a:srgbClr val="FF0000">
                    <a:alpha val="100000"/>
                  </a:srgbClr>
                </a:solidFill>
                <a:latin typeface="Times New Roman" panose="02020603050405020304"/>
                <a:cs typeface="Times New Roman" panose="02020603050405020304"/>
              </a:rPr>
              <a:t>quation</a:t>
            </a:r>
            <a:r>
              <a:rPr sz="1400" kern="0" dirty="0">
                <a:solidFill>
                  <a:srgbClr val="FF0000">
                    <a:alpha val="100000"/>
                  </a:srgbClr>
                </a:solidFill>
                <a:latin typeface="Times New Roman" panose="02020603050405020304"/>
                <a:cs typeface="Times New Roman" panose="02020603050405020304"/>
              </a:rPr>
              <a:t> (D</a:t>
            </a:r>
            <a:r>
              <a:rPr lang="en-US" sz="1400" kern="0" dirty="0">
                <a:solidFill>
                  <a:srgbClr val="FF0000">
                    <a:alpha val="100000"/>
                  </a:srgbClr>
                </a:solidFill>
                <a:latin typeface="Times New Roman" panose="02020603050405020304"/>
                <a:cs typeface="Times New Roman" panose="02020603050405020304"/>
              </a:rPr>
              <a:t>S</a:t>
            </a:r>
            <a:r>
              <a:rPr sz="1400" kern="0" dirty="0">
                <a:solidFill>
                  <a:srgbClr val="FF0000">
                    <a:alpha val="100000"/>
                  </a:srgbClr>
                </a:solidFill>
                <a:latin typeface="Times New Roman" panose="02020603050405020304"/>
                <a:cs typeface="Times New Roman" panose="02020603050405020304"/>
              </a:rPr>
              <a:t>E)</a:t>
            </a:r>
            <a:endParaRPr lang="en-US" altLang="en-US" sz="1400" kern="0" dirty="0">
              <a:solidFill>
                <a:srgbClr val="FF0000">
                  <a:alpha val="100000"/>
                </a:srgbClr>
              </a:solidFill>
              <a:latin typeface="Times New Roman" panose="02020603050405020304"/>
              <a:cs typeface="Times New Roman" panose="02020603050405020304"/>
            </a:endParaRPr>
          </a:p>
          <a:p>
            <a:pPr algn="l" rtl="0" eaLnBrk="0">
              <a:lnSpc>
                <a:spcPct val="104000"/>
              </a:lnSpc>
            </a:pPr>
            <a:endParaRPr lang="en-US" altLang="en-US" sz="900" dirty="0"/>
          </a:p>
          <a:p>
            <a:pPr marL="529590" indent="-285750" algn="l" rtl="0" eaLnBrk="0">
              <a:lnSpc>
                <a:spcPct val="92000"/>
              </a:lnSpc>
              <a:spcBef>
                <a:spcPts val="0"/>
              </a:spcBef>
              <a:buFont typeface="Wingdings" panose="05000000000000000000" charset="0"/>
              <a:buChar char="l"/>
            </a:pPr>
            <a:r>
              <a:rPr lang="en-US" sz="1200" kern="0" spc="2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quark propagator</a:t>
            </a:r>
            <a:endParaRPr lang="en-US" altLang="en-US" sz="1200" kern="0" spc="20" dirty="0">
              <a:solidFill>
                <a:srgbClr val="000000">
                  <a:alpha val="100000"/>
                </a:srgbClr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2000" y="2491207"/>
            <a:ext cx="5663565" cy="63530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3335" algn="l" rtl="0" eaLnBrk="0">
              <a:lnSpc>
                <a:spcPts val="1280"/>
              </a:lnSpc>
              <a:spcBef>
                <a:spcPts val="735"/>
              </a:spcBef>
            </a:pPr>
            <a:r>
              <a:rPr lang="en-US" altLang="zh-CN" sz="1000" kern="0" spc="13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where</a:t>
            </a:r>
            <a:r>
              <a:rPr sz="1000" kern="0" spc="-9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ω</a:t>
            </a:r>
            <a:r>
              <a:rPr sz="1000" kern="0" spc="-16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=</a:t>
            </a:r>
            <a:r>
              <a:rPr sz="1000" kern="0" spc="-16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0.5Ge</a:t>
            </a:r>
            <a:r>
              <a:rPr lang="en-US" sz="1000" kern="0" spc="13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V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,</a:t>
            </a:r>
            <a:r>
              <a:rPr sz="1000" kern="0" spc="-26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d</a:t>
            </a:r>
            <a:r>
              <a:rPr sz="1000" kern="0" spc="-15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=</a:t>
            </a:r>
            <a:r>
              <a:rPr sz="1000" kern="0" spc="-10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1Ge</a:t>
            </a:r>
            <a:r>
              <a:rPr lang="en-US" sz="1000" kern="0" spc="13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V</a:t>
            </a:r>
            <a:r>
              <a:rPr sz="1100" kern="0" spc="130" baseline="3600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sz="700" kern="0" spc="-19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,</a:t>
            </a:r>
            <a:r>
              <a:rPr sz="1000" kern="0" spc="-28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m</a:t>
            </a:r>
            <a:r>
              <a:rPr sz="1100" kern="0" spc="130" baseline="-1600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u,d</a:t>
            </a:r>
            <a:r>
              <a:rPr sz="700" kern="0" spc="13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=</a:t>
            </a:r>
            <a:r>
              <a:rPr sz="1000" kern="0" spc="-16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0,</a:t>
            </a:r>
            <a:r>
              <a:rPr sz="1000" kern="0" spc="-28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m</a:t>
            </a:r>
            <a:r>
              <a:rPr sz="1100" kern="0" spc="130" baseline="-1600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</a:t>
            </a:r>
            <a:r>
              <a:rPr sz="700" kern="0" spc="13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=</a:t>
            </a:r>
            <a:r>
              <a:rPr sz="1000" kern="0" spc="-16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0.115Ge</a:t>
            </a:r>
            <a:r>
              <a:rPr lang="en-US" sz="1000" kern="0" spc="13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V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, 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ɑ</a:t>
            </a:r>
            <a:r>
              <a:rPr lang="en-US" sz="1000" kern="0" spc="-4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is a phenomenological parameter .</a:t>
            </a:r>
            <a:endParaRPr lang="en-US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0">
              <a:lnSpc>
                <a:spcPct val="113000"/>
              </a:lnSpc>
            </a:pPr>
            <a:endParaRPr lang="en-US" altLang="en-US" sz="500" dirty="0"/>
          </a:p>
          <a:p>
            <a:pPr marL="12700" algn="l" rtl="0" eaLnBrk="0">
              <a:lnSpc>
                <a:spcPct val="94000"/>
              </a:lnSpc>
              <a:spcBef>
                <a:spcPts val="0"/>
              </a:spcBef>
            </a:pPr>
            <a:r>
              <a:rPr lang="en-US" sz="1000" kern="0" spc="60" dirty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Each flavor of quark is </a:t>
            </a:r>
            <a:r>
              <a:rPr lang="en-US" sz="1000" kern="0" spc="60" dirty="0" smtClean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independent. </a:t>
            </a:r>
            <a:r>
              <a:rPr lang="en-US" sz="1000" kern="0" spc="100" dirty="0" smtClean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W</a:t>
            </a:r>
            <a:r>
              <a:rPr sz="1000" kern="0" dirty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+mn-ea"/>
              </a:rPr>
              <a:t>igner</a:t>
            </a:r>
            <a:r>
              <a:rPr sz="1000" kern="0" spc="130" dirty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000" kern="0" spc="60" dirty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solution </a:t>
            </a:r>
            <a:r>
              <a:rPr sz="1000" kern="0" spc="60" dirty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:</a:t>
            </a:r>
            <a:r>
              <a:rPr lang="en-US" sz="1000" kern="0" spc="50" dirty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Chiral </a:t>
            </a:r>
            <a:r>
              <a:rPr lang="en-US" sz="1000" kern="0" spc="50" dirty="0" smtClean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symmetric, </a:t>
            </a:r>
            <a:r>
              <a:rPr lang="en-US" sz="1000" kern="0" spc="50" dirty="0" err="1" smtClean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deconfinement</a:t>
            </a:r>
            <a:r>
              <a:rPr sz="1000" kern="0" spc="50" dirty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,</a:t>
            </a:r>
            <a:r>
              <a:rPr lang="en-US" sz="1000" kern="0" spc="50" dirty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000" kern="0" spc="50" dirty="0" smtClean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neglecting </a:t>
            </a:r>
            <a:r>
              <a:rPr lang="en-US" sz="1000" kern="0" spc="50" dirty="0" err="1" smtClean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colorl</a:t>
            </a:r>
            <a:r>
              <a:rPr lang="en-US" sz="1000" kern="0" spc="50" dirty="0" smtClean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000" kern="0" spc="50" dirty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superconductivity. </a:t>
            </a:r>
            <a:r>
              <a:rPr lang="en-US" sz="1000" kern="0" spc="50" dirty="0" smtClean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000" kern="0" dirty="0" smtClean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PR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D84,105023(2011)</a:t>
            </a:r>
            <a:endParaRPr lang="zh-CN" altLang="en-US" sz="1000" kern="0" spc="50" dirty="0">
              <a:solidFill>
                <a:srgbClr val="FF0000">
                  <a:alpha val="100000"/>
                </a:srgbClr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2322945" y="1747819"/>
            <a:ext cx="842007" cy="18666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4283075" y="635"/>
            <a:ext cx="1463675" cy="337820"/>
          </a:xfrm>
          <a:prstGeom prst="rect">
            <a:avLst/>
          </a:prstGeom>
        </p:spPr>
      </p:pic>
      <p:sp>
        <p:nvSpPr>
          <p:cNvPr id="6" name="textbox 8">
            <a:extLst>
              <a:ext uri="{FF2B5EF4-FFF2-40B4-BE49-F238E27FC236}">
                <a16:creationId xmlns:a16="http://schemas.microsoft.com/office/drawing/2014/main" id="{5FD7D2CB-5028-7D16-EF78-FDA8D33817D3}"/>
              </a:ext>
            </a:extLst>
          </p:cNvPr>
          <p:cNvSpPr/>
          <p:nvPr/>
        </p:nvSpPr>
        <p:spPr>
          <a:xfrm>
            <a:off x="0" y="3126509"/>
            <a:ext cx="5759450" cy="10945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wrap="square" lIns="0" tIns="0" rIns="0" bIns="0" anchor="ctr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eaLnBrk="0">
              <a:lnSpc>
                <a:spcPts val="865"/>
              </a:lnSpc>
              <a:tabLst>
                <a:tab pos="127000" algn="l"/>
              </a:tabLst>
            </a:pPr>
            <a:r>
              <a:rPr sz="500" kern="0" spc="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	</a:t>
            </a:r>
            <a:r>
              <a:rPr lang="en-US" sz="500" kern="0" spc="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Huan  Chen</a:t>
            </a:r>
            <a:r>
              <a:rPr sz="500" b="1" kern="0" spc="1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500" b="1" kern="0" spc="10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</a:t>
            </a:r>
            <a:r>
              <a:rPr sz="500" kern="0" spc="100" dirty="0" err="1" smtClean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陈欢</a:t>
            </a:r>
            <a:r>
              <a:rPr lang="zh-CN" altLang="en-US" sz="500" kern="0" spc="10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                               </a:t>
            </a:r>
            <a:r>
              <a:rPr lang="en-US" altLang="zh-CN" sz="700" kern="0" spc="1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</a:t>
            </a:r>
            <a:r>
              <a:rPr lang="en-US" altLang="zh-CN" sz="500" kern="0" spc="1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10</a:t>
            </a:r>
            <a:endParaRPr lang="en-US" altLang="en-US" sz="300" dirty="0"/>
          </a:p>
        </p:txBody>
      </p:sp>
      <p:sp>
        <p:nvSpPr>
          <p:cNvPr id="13" name="文本框 12"/>
          <p:cNvSpPr txBox="1"/>
          <p:nvPr>
            <p:custDataLst>
              <p:tags r:id="rId7"/>
            </p:custDataLst>
          </p:nvPr>
        </p:nvSpPr>
        <p:spPr>
          <a:xfrm>
            <a:off x="72000" y="37770"/>
            <a:ext cx="3194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rgbClr val="0070C0"/>
                </a:solidFill>
                <a:latin typeface="Times New Roman" panose="02020603050405020304" pitchFamily="18" charset="0"/>
                <a:ea typeface="方正粗黑宋简体" panose="02000000000000000000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>
                <a:sym typeface="+mn-ea"/>
              </a:rPr>
              <a:t>EOS and Structure of NSs</a:t>
            </a:r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3362036" y="501437"/>
            <a:ext cx="2221849" cy="144220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545715" y="1512574"/>
            <a:ext cx="3013075" cy="252730"/>
          </a:xfrm>
          <a:prstGeom prst="rect">
            <a:avLst/>
          </a:prstGeom>
        </p:spPr>
      </p:pic>
      <p:sp>
        <p:nvSpPr>
          <p:cNvPr id="4" name="textbox 4"/>
          <p:cNvSpPr/>
          <p:nvPr/>
        </p:nvSpPr>
        <p:spPr>
          <a:xfrm>
            <a:off x="0" y="347472"/>
            <a:ext cx="5760084" cy="126364"/>
          </a:xfrm>
          <a:prstGeom prst="rect">
            <a:avLst/>
          </a:prstGeom>
          <a:solidFill>
            <a:srgbClr val="004D73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31000"/>
              </a:lnSpc>
            </a:pPr>
            <a:endParaRPr lang="en-US" altLang="en-US" sz="100" dirty="0"/>
          </a:p>
          <a:p>
            <a:pPr marL="4958080" algn="l" rtl="0" eaLnBrk="0">
              <a:lnSpc>
                <a:spcPts val="675"/>
              </a:lnSpc>
              <a:spcBef>
                <a:spcPts val="0"/>
              </a:spcBef>
            </a:pPr>
            <a:r>
              <a:rPr sz="500" kern="0" spc="8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中国地质大学 </a:t>
            </a:r>
            <a:r>
              <a:rPr sz="500" b="1" kern="0" spc="8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</a:t>
            </a:r>
            <a:r>
              <a:rPr sz="500" kern="0" spc="8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武汉</a:t>
            </a:r>
            <a:r>
              <a:rPr sz="500" b="1" kern="0" spc="7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)</a:t>
            </a:r>
            <a:endParaRPr lang="en-US" altLang="en-US" sz="500" dirty="0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4302848" y="-1905"/>
            <a:ext cx="1439964" cy="34027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39700" y="560070"/>
            <a:ext cx="4181475" cy="24657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644525" indent="-285750" algn="l" rtl="0" eaLnBrk="0">
              <a:lnSpc>
                <a:spcPts val="1450"/>
              </a:lnSpc>
              <a:buFont typeface="Wingdings" panose="05000000000000000000" charset="0"/>
              <a:buChar char="l"/>
              <a:tabLst>
                <a:tab pos="431800" algn="l"/>
              </a:tabLst>
            </a:pPr>
            <a:r>
              <a:rPr lang="el-GR" sz="1400" kern="0" spc="-70" dirty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β </a:t>
            </a:r>
            <a:r>
              <a:rPr lang="en-US" sz="1400" kern="0" spc="-70" dirty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equilibrium</a:t>
            </a:r>
            <a:endParaRPr sz="1400" kern="0" spc="-70" dirty="0">
              <a:solidFill>
                <a:srgbClr val="FF0000">
                  <a:alpha val="100000"/>
                </a:srgbClr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358775" indent="0" algn="l" rtl="0" eaLnBrk="0">
              <a:lnSpc>
                <a:spcPts val="1450"/>
              </a:lnSpc>
              <a:buFont typeface="Wingdings" panose="05000000000000000000" charset="0"/>
              <a:buNone/>
              <a:tabLst>
                <a:tab pos="431800" algn="l"/>
              </a:tabLst>
            </a:pPr>
            <a:endParaRPr lang="en-US" sz="1600" kern="0" spc="-70" dirty="0">
              <a:solidFill>
                <a:srgbClr val="FF0000">
                  <a:alpha val="100000"/>
                </a:srgbClr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358775" indent="0" algn="l" rtl="0" eaLnBrk="0">
              <a:lnSpc>
                <a:spcPts val="1450"/>
              </a:lnSpc>
              <a:buFont typeface="Wingdings" panose="05000000000000000000" charset="0"/>
              <a:buNone/>
              <a:tabLst>
                <a:tab pos="431800" algn="l"/>
              </a:tabLst>
            </a:pPr>
            <a:endParaRPr sz="1600" kern="0" spc="-70" dirty="0">
              <a:solidFill>
                <a:srgbClr val="FF0000">
                  <a:alpha val="100000"/>
                </a:srgbClr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358775" indent="0" algn="l" rtl="0" eaLnBrk="0">
              <a:lnSpc>
                <a:spcPts val="1450"/>
              </a:lnSpc>
              <a:buFont typeface="Wingdings" panose="05000000000000000000" charset="0"/>
              <a:buNone/>
              <a:tabLst>
                <a:tab pos="431800" algn="l"/>
              </a:tabLst>
            </a:pPr>
            <a:endParaRPr lang="en-US" altLang="en-US" sz="1600" kern="0" spc="-70" dirty="0">
              <a:solidFill>
                <a:srgbClr val="FF0000">
                  <a:alpha val="100000"/>
                </a:srgbClr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644525" indent="-285750" algn="l" rtl="0" eaLnBrk="0">
              <a:lnSpc>
                <a:spcPts val="1450"/>
              </a:lnSpc>
              <a:buFont typeface="Wingdings" panose="05000000000000000000" charset="0"/>
              <a:buChar char="l"/>
              <a:tabLst>
                <a:tab pos="431800" algn="l"/>
              </a:tabLst>
            </a:pPr>
            <a:r>
              <a:rPr lang="en-US" altLang="zh-CN" sz="1400" kern="0" dirty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Proto </a:t>
            </a:r>
            <a:r>
              <a:rPr lang="en-US" altLang="zh-CN" sz="1400" kern="0" dirty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neutron star </a:t>
            </a:r>
            <a:r>
              <a:rPr lang="en-US" sz="1400" kern="0" dirty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（ neutrinos capture)</a:t>
            </a:r>
            <a:r>
              <a:rPr lang="en-US" sz="1400" kern="0" spc="2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endParaRPr lang="en-US" altLang="en-US" sz="1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628650" indent="-88900" eaLnBrk="0">
              <a:lnSpc>
                <a:spcPts val="2000"/>
              </a:lnSpc>
              <a:spcBef>
                <a:spcPct val="0"/>
              </a:spcBef>
              <a:buFont typeface="+mj-lt"/>
              <a:buAutoNum type="alphaLcParenR"/>
            </a:pPr>
            <a:r>
              <a:rPr lang="en-US" altLang="zh-CN" sz="1200" kern="0" spc="-7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l-GR" altLang="zh-CN" sz="1200" kern="0" spc="-7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β </a:t>
            </a:r>
            <a:r>
              <a:rPr lang="en-US" altLang="zh-CN" sz="1200" kern="0" spc="-7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equilibrium</a:t>
            </a:r>
            <a:endParaRPr lang="en-US" altLang="en-US" sz="1200" kern="0" spc="-7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628650" indent="-88900" algn="l" rtl="0" eaLnBrk="0">
              <a:lnSpc>
                <a:spcPts val="2000"/>
              </a:lnSpc>
              <a:spcBef>
                <a:spcPct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altLang="zh-CN" sz="1200" kern="0" spc="-7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electrical </a:t>
            </a:r>
            <a:r>
              <a:rPr lang="en-US" altLang="zh-CN" sz="1200" kern="0" spc="-7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neutrality</a:t>
            </a:r>
            <a:r>
              <a:rPr sz="1200" kern="0" spc="-7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 </a:t>
            </a:r>
          </a:p>
          <a:p>
            <a:pPr marL="628650" indent="-88900" algn="l" rtl="0" eaLnBrk="0">
              <a:lnSpc>
                <a:spcPts val="2000"/>
              </a:lnSpc>
              <a:spcBef>
                <a:spcPct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altLang="zh-CN" sz="1200" kern="0" spc="-7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conservation </a:t>
            </a:r>
            <a:r>
              <a:rPr lang="en-US" altLang="zh-CN" sz="1200" kern="0" spc="-7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of  lepton </a:t>
            </a:r>
          </a:p>
          <a:p>
            <a:pPr marL="443230" algn="l" rtl="0" eaLnBrk="0">
              <a:lnSpc>
                <a:spcPts val="2000"/>
              </a:lnSpc>
              <a:spcBef>
                <a:spcPct val="0"/>
              </a:spcBef>
              <a:spcAft>
                <a:spcPts val="0"/>
              </a:spcAft>
            </a:pPr>
            <a:r>
              <a:rPr lang="en-US" altLang="zh-CN" sz="1200" kern="0" spc="-7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numbers </a:t>
            </a:r>
            <a:endParaRPr sz="1200" kern="0" spc="-7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644525" indent="-285750" algn="l" rtl="0" eaLnBrk="0">
              <a:lnSpc>
                <a:spcPts val="1450"/>
              </a:lnSpc>
              <a:buFont typeface="Wingdings" panose="05000000000000000000" charset="0"/>
              <a:buChar char="l"/>
              <a:tabLst>
                <a:tab pos="431800" algn="l"/>
              </a:tabLst>
            </a:pPr>
            <a:endParaRPr sz="1600" kern="0" spc="20" dirty="0">
              <a:solidFill>
                <a:srgbClr val="000000">
                  <a:alpha val="100000"/>
                </a:srgbClr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644525" indent="-285750" algn="l" rtl="0" eaLnBrk="0">
              <a:lnSpc>
                <a:spcPts val="1450"/>
              </a:lnSpc>
              <a:buFont typeface="Wingdings" panose="05000000000000000000" charset="0"/>
              <a:buChar char="l"/>
              <a:tabLst>
                <a:tab pos="431800" algn="l"/>
              </a:tabLst>
            </a:pPr>
            <a:r>
              <a:rPr lang="en-US" altLang="zh-CN" sz="1400" kern="0" dirty="0" smtClean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Cold neutron </a:t>
            </a:r>
            <a:r>
              <a:rPr lang="en-US" altLang="zh-CN" sz="1400" kern="0" dirty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star </a:t>
            </a:r>
            <a:r>
              <a:rPr lang="en-US" altLang="zh-CN" sz="1400" kern="0" dirty="0" smtClean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1400" kern="0" dirty="0" smtClean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neutrino free</a:t>
            </a:r>
            <a:r>
              <a:rPr sz="1400" kern="0" dirty="0" smtClean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)</a:t>
            </a:r>
            <a:endParaRPr lang="zh-CN" altLang="en-US" sz="1400" kern="0" dirty="0">
              <a:solidFill>
                <a:srgbClr val="FF0000">
                  <a:alpha val="100000"/>
                </a:srgbClr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152727" y="511717"/>
            <a:ext cx="1519714" cy="8038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551743" y="1784194"/>
            <a:ext cx="1016000" cy="3079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2551743" y="2091233"/>
            <a:ext cx="1947545" cy="25463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3301389" y="2671797"/>
            <a:ext cx="1197899" cy="29166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4283075" y="635"/>
            <a:ext cx="1463675" cy="337820"/>
          </a:xfrm>
          <a:prstGeom prst="rect">
            <a:avLst/>
          </a:prstGeom>
        </p:spPr>
      </p:pic>
      <p:sp>
        <p:nvSpPr>
          <p:cNvPr id="6" name="textbox 8">
            <a:extLst>
              <a:ext uri="{FF2B5EF4-FFF2-40B4-BE49-F238E27FC236}">
                <a16:creationId xmlns:a16="http://schemas.microsoft.com/office/drawing/2014/main" id="{58FC305E-4157-0B35-113A-7794DDD43237}"/>
              </a:ext>
            </a:extLst>
          </p:cNvPr>
          <p:cNvSpPr/>
          <p:nvPr/>
        </p:nvSpPr>
        <p:spPr>
          <a:xfrm>
            <a:off x="0" y="3126509"/>
            <a:ext cx="5759450" cy="10945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wrap="square" lIns="0" tIns="0" rIns="0" bIns="0" anchor="ctr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eaLnBrk="0">
              <a:lnSpc>
                <a:spcPts val="865"/>
              </a:lnSpc>
              <a:tabLst>
                <a:tab pos="127000" algn="l"/>
              </a:tabLst>
            </a:pPr>
            <a:r>
              <a:rPr sz="500" kern="0" spc="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	</a:t>
            </a:r>
            <a:r>
              <a:rPr lang="en-US" sz="500" kern="0" spc="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Huan  Chen</a:t>
            </a:r>
            <a:r>
              <a:rPr sz="500" b="1" kern="0" spc="1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500" b="1" kern="0" spc="10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</a:t>
            </a:r>
            <a:r>
              <a:rPr sz="500" kern="0" spc="100" dirty="0" err="1" smtClean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陈欢</a:t>
            </a:r>
            <a:r>
              <a:rPr lang="en-US" sz="500" kern="0" spc="100" dirty="0" smtClean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                                                 </a:t>
            </a:r>
            <a:r>
              <a:rPr lang="en-US" altLang="zh-CN" sz="500" kern="0" spc="100" dirty="0" smtClean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11</a:t>
            </a:r>
            <a:r>
              <a:rPr sz="500" b="1" kern="0" spc="90" dirty="0" smtClean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</a:t>
            </a:r>
            <a:endParaRPr lang="en-US" altLang="en-US" sz="500" dirty="0"/>
          </a:p>
        </p:txBody>
      </p:sp>
      <p:sp>
        <p:nvSpPr>
          <p:cNvPr id="15" name="文本框 14"/>
          <p:cNvSpPr txBox="1"/>
          <p:nvPr>
            <p:custDataLst>
              <p:tags r:id="rId7"/>
            </p:custDataLst>
          </p:nvPr>
        </p:nvSpPr>
        <p:spPr>
          <a:xfrm>
            <a:off x="72000" y="37770"/>
            <a:ext cx="3194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rgbClr val="0070C0"/>
                </a:solidFill>
                <a:latin typeface="Times New Roman" panose="02020603050405020304" pitchFamily="18" charset="0"/>
                <a:ea typeface="方正粗黑宋简体" panose="02000000000000000000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>
                <a:sym typeface="+mn-ea"/>
              </a:rPr>
              <a:t>EOS and Structure of NSs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/>
          <p:nvPr/>
        </p:nvSpPr>
        <p:spPr>
          <a:xfrm>
            <a:off x="0" y="347472"/>
            <a:ext cx="5760084" cy="126364"/>
          </a:xfrm>
          <a:prstGeom prst="rect">
            <a:avLst/>
          </a:prstGeom>
          <a:solidFill>
            <a:srgbClr val="004D73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31000"/>
              </a:lnSpc>
            </a:pPr>
            <a:endParaRPr lang="en-US" altLang="en-US" sz="100" dirty="0"/>
          </a:p>
          <a:p>
            <a:pPr marL="4958080" algn="l" rtl="0" eaLnBrk="0">
              <a:lnSpc>
                <a:spcPts val="675"/>
              </a:lnSpc>
              <a:spcBef>
                <a:spcPts val="0"/>
              </a:spcBef>
            </a:pPr>
            <a:r>
              <a:rPr sz="500" kern="0" spc="8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中国地质大学 </a:t>
            </a:r>
            <a:r>
              <a:rPr sz="500" b="1" kern="0" spc="8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</a:t>
            </a:r>
            <a:r>
              <a:rPr sz="500" kern="0" spc="8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武汉</a:t>
            </a:r>
            <a:r>
              <a:rPr sz="500" b="1" kern="0" spc="7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)</a:t>
            </a:r>
            <a:endParaRPr lang="en-US" altLang="en-US" sz="500" dirty="0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4302848" y="-1905"/>
            <a:ext cx="1439964" cy="340271"/>
          </a:xfrm>
          <a:prstGeom prst="rect">
            <a:avLst/>
          </a:prstGeom>
        </p:spPr>
      </p:pic>
      <p:sp>
        <p:nvSpPr>
          <p:cNvPr id="518" name="textbox 518"/>
          <p:cNvSpPr/>
          <p:nvPr>
            <p:custDataLst>
              <p:tags r:id="rId1"/>
            </p:custDataLst>
          </p:nvPr>
        </p:nvSpPr>
        <p:spPr>
          <a:xfrm>
            <a:off x="263525" y="509905"/>
            <a:ext cx="5084445" cy="22580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marL="254000" indent="-171450" algn="l" rtl="0" eaLnBrk="0">
              <a:lnSpc>
                <a:spcPct val="93000"/>
              </a:lnSpc>
              <a:buFont typeface="Wingdings" panose="05000000000000000000" charset="0"/>
              <a:buChar char="l"/>
              <a:tabLst>
                <a:tab pos="166370" algn="l"/>
              </a:tabLst>
            </a:pPr>
            <a:r>
              <a:rPr lang="en-US" sz="1400" kern="0" spc="-20" dirty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S</a:t>
            </a:r>
            <a:r>
              <a:rPr lang="en-US" altLang="zh-CN" sz="1400" kern="0" spc="-20" dirty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tructure of </a:t>
            </a:r>
            <a:r>
              <a:rPr sz="1400" kern="0" spc="-20" dirty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Maxwell</a:t>
            </a:r>
            <a:r>
              <a:rPr sz="1400" kern="0" spc="160" dirty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1400" kern="0" spc="-20" dirty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phase transition</a:t>
            </a: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9545" algn="l" rtl="0" eaLnBrk="0">
              <a:lnSpc>
                <a:spcPct val="90000"/>
              </a:lnSpc>
              <a:spcBef>
                <a:spcPts val="280"/>
              </a:spcBef>
            </a:pPr>
            <a:r>
              <a:rPr sz="1200" kern="0" spc="20" dirty="0">
                <a:solidFill>
                  <a:schemeClr val="tx1">
                    <a:alpha val="10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1200" kern="0" spc="20" dirty="0">
                <a:solidFill>
                  <a:schemeClr val="tx1">
                    <a:alpha val="10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thermal equilibrium</a:t>
            </a:r>
            <a:r>
              <a:rPr sz="1200" kern="0" spc="20" dirty="0">
                <a:solidFill>
                  <a:schemeClr val="tx1">
                    <a:alpha val="10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</a:t>
            </a:r>
          </a:p>
          <a:p>
            <a:pPr marL="167005" algn="l" rtl="0" eaLnBrk="0">
              <a:lnSpc>
                <a:spcPct val="95000"/>
              </a:lnSpc>
              <a:spcBef>
                <a:spcPts val="560"/>
              </a:spcBef>
            </a:pPr>
            <a:r>
              <a:rPr sz="1200" kern="0" spc="20" dirty="0">
                <a:solidFill>
                  <a:schemeClr val="tx1">
                    <a:alpha val="10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1200" kern="0" spc="20" dirty="0">
                <a:solidFill>
                  <a:schemeClr val="tx1">
                    <a:alpha val="10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chemical equilibrium</a:t>
            </a:r>
            <a:r>
              <a:rPr sz="1200" kern="0" spc="20" dirty="0">
                <a:solidFill>
                  <a:schemeClr val="tx1">
                    <a:alpha val="10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</a:t>
            </a:r>
          </a:p>
          <a:p>
            <a:pPr marL="167005" algn="l" rtl="0" eaLnBrk="0">
              <a:lnSpc>
                <a:spcPct val="90000"/>
              </a:lnSpc>
              <a:spcBef>
                <a:spcPts val="505"/>
              </a:spcBef>
            </a:pPr>
            <a:r>
              <a:rPr sz="1200" kern="0" spc="20" dirty="0">
                <a:solidFill>
                  <a:schemeClr val="tx1">
                    <a:alpha val="10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sz="1200" kern="0" spc="20" dirty="0">
                <a:solidFill>
                  <a:schemeClr val="tx1">
                    <a:alpha val="10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mechanical equilibrium</a:t>
            </a:r>
            <a:r>
              <a:rPr sz="1200" kern="0" spc="20" dirty="0">
                <a:solidFill>
                  <a:schemeClr val="tx1">
                    <a:alpha val="10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sz="1000" kern="0" spc="20" dirty="0">
                <a:solidFill>
                  <a:schemeClr val="tx1">
                    <a:alpha val="10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sz="1000" kern="0" spc="20" dirty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endParaRPr lang="en-US" altLang="en-US" sz="1100" baseline="2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4000" indent="-171450" algn="l" rtl="0" eaLnBrk="0">
              <a:lnSpc>
                <a:spcPct val="94000"/>
              </a:lnSpc>
              <a:spcBef>
                <a:spcPts val="285"/>
              </a:spcBef>
              <a:buFont typeface="Wingdings" panose="05000000000000000000" charset="0"/>
              <a:buChar char="l"/>
              <a:tabLst>
                <a:tab pos="161925" algn="l"/>
              </a:tabLst>
            </a:pPr>
            <a:r>
              <a:rPr lang="en-US" altLang="zh-CN" sz="1400" kern="0" spc="-20" dirty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Structure of </a:t>
            </a:r>
            <a:r>
              <a:rPr sz="1400" kern="0" spc="0" dirty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Glendenning</a:t>
            </a:r>
            <a:r>
              <a:rPr sz="1400" kern="0" dirty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（Gibbs）</a:t>
            </a:r>
            <a:r>
              <a:rPr lang="en-US" altLang="zh-CN" sz="1400" kern="0" spc="-20" dirty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phase transition</a:t>
            </a: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9545" algn="l" rtl="0" eaLnBrk="0">
              <a:lnSpc>
                <a:spcPct val="90000"/>
              </a:lnSpc>
              <a:spcBef>
                <a:spcPts val="270"/>
              </a:spcBef>
            </a:pPr>
            <a:r>
              <a:rPr sz="1200" kern="0" spc="20" dirty="0">
                <a:solidFill>
                  <a:schemeClr val="tx1">
                    <a:alpha val="10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1200" kern="0" spc="20" dirty="0">
                <a:solidFill>
                  <a:schemeClr val="tx1">
                    <a:alpha val="10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thermal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equilibrium</a:t>
            </a:r>
            <a:endParaRPr sz="1200" kern="0" spc="20" dirty="0">
              <a:solidFill>
                <a:schemeClr val="tx1">
                  <a:alpha val="100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167005" algn="l" rtl="0" eaLnBrk="0">
              <a:lnSpc>
                <a:spcPct val="97000"/>
              </a:lnSpc>
              <a:spcBef>
                <a:spcPts val="565"/>
              </a:spcBef>
            </a:pPr>
            <a:r>
              <a:rPr sz="1200" kern="0" spc="20" dirty="0">
                <a:solidFill>
                  <a:schemeClr val="tx1">
                    <a:alpha val="10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1200" kern="0" spc="20" dirty="0">
                <a:solidFill>
                  <a:schemeClr val="tx1">
                    <a:alpha val="10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chemical equilibrium</a:t>
            </a:r>
            <a:r>
              <a:rPr lang="en-US" altLang="zh-CN" sz="1200" kern="0" spc="20" dirty="0">
                <a:solidFill>
                  <a:schemeClr val="tx1">
                    <a:alpha val="10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sz="1200" kern="0" spc="20" dirty="0">
              <a:solidFill>
                <a:schemeClr val="tx1">
                  <a:alpha val="100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167005" algn="l" rtl="0" eaLnBrk="0">
              <a:lnSpc>
                <a:spcPct val="97000"/>
              </a:lnSpc>
              <a:spcBef>
                <a:spcPts val="565"/>
              </a:spcBef>
            </a:pPr>
            <a:r>
              <a:rPr sz="1200" kern="0" spc="20" dirty="0">
                <a:solidFill>
                  <a:schemeClr val="tx1">
                    <a:alpha val="10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sz="1200" kern="0" spc="20" dirty="0">
                <a:solidFill>
                  <a:schemeClr val="tx1">
                    <a:alpha val="10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mechanical equilibrium</a:t>
            </a:r>
            <a:r>
              <a:rPr sz="1200" kern="0" spc="20" dirty="0">
                <a:solidFill>
                  <a:schemeClr val="tx1">
                    <a:alpha val="10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</a:t>
            </a:r>
          </a:p>
          <a:p>
            <a:pPr marL="167005" algn="l" rtl="0" eaLnBrk="0">
              <a:lnSpc>
                <a:spcPct val="97000"/>
              </a:lnSpc>
              <a:spcBef>
                <a:spcPts val="565"/>
              </a:spcBef>
            </a:pPr>
            <a:r>
              <a:rPr sz="1200" kern="0" spc="20" dirty="0">
                <a:solidFill>
                  <a:schemeClr val="tx1">
                    <a:alpha val="10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en-US" sz="1200" kern="0" spc="20" dirty="0">
                <a:solidFill>
                  <a:schemeClr val="tx1">
                    <a:alpha val="10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Global 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charge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neutrality</a:t>
            </a:r>
            <a:endParaRPr lang="en-US" sz="1200" kern="0" spc="20" dirty="0">
              <a:solidFill>
                <a:schemeClr val="tx1">
                  <a:alpha val="100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167005" algn="l" rtl="0" eaLnBrk="0">
              <a:lnSpc>
                <a:spcPct val="97000"/>
              </a:lnSpc>
              <a:spcBef>
                <a:spcPts val="565"/>
              </a:spcBef>
            </a:pPr>
            <a:r>
              <a:rPr sz="1200" kern="0" spc="20" dirty="0">
                <a:solidFill>
                  <a:schemeClr val="tx1">
                    <a:alpha val="10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en-US" sz="1200" kern="0" spc="20" dirty="0">
                <a:solidFill>
                  <a:schemeClr val="tx1">
                    <a:alpha val="10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Global conservation of lepton numbers</a:t>
            </a:r>
            <a:r>
              <a:rPr sz="1200" kern="0" spc="20" dirty="0">
                <a:solidFill>
                  <a:schemeClr val="tx1">
                    <a:alpha val="10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sz="1000" kern="0" spc="20" dirty="0">
                <a:solidFill>
                  <a:schemeClr val="tx1">
                    <a:alpha val="10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sz="1000" kern="0" spc="20" dirty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</a:t>
            </a:r>
            <a:endParaRPr lang="en-US" altLang="en-US" sz="1100" baseline="-2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121113" y="727754"/>
            <a:ext cx="865505" cy="71056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121113" y="1717094"/>
            <a:ext cx="1684020" cy="1165860"/>
          </a:xfrm>
          <a:prstGeom prst="rect">
            <a:avLst/>
          </a:prstGeom>
        </p:spPr>
      </p:pic>
      <p:sp>
        <p:nvSpPr>
          <p:cNvPr id="15" name="textbox 560"/>
          <p:cNvSpPr/>
          <p:nvPr>
            <p:custDataLst>
              <p:tags r:id="rId4"/>
            </p:custDataLst>
          </p:nvPr>
        </p:nvSpPr>
        <p:spPr>
          <a:xfrm>
            <a:off x="-12700" y="2803525"/>
            <a:ext cx="5785485" cy="4324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434340" algn="l" rtl="0" eaLnBrk="0">
              <a:lnSpc>
                <a:spcPts val="2340"/>
              </a:lnSpc>
            </a:pP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Note: In a cold neutron star, neutrinos escape freely and the number of leptons is not conserved.</a:t>
            </a:r>
            <a:endParaRPr lang="en-US" alt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283075" y="635"/>
            <a:ext cx="1463675" cy="33782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12C77608-F879-FF30-01B4-CADA872E56D6}"/>
              </a:ext>
            </a:extLst>
          </p:cNvPr>
          <p:cNvSpPr txBox="1"/>
          <p:nvPr/>
        </p:nvSpPr>
        <p:spPr>
          <a:xfrm>
            <a:off x="4710723" y="2095639"/>
            <a:ext cx="992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kern="0" spc="20" dirty="0">
                <a:solidFill>
                  <a:schemeClr val="tx1">
                    <a:alpha val="10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1000" kern="0" spc="20" dirty="0">
                <a:solidFill>
                  <a:schemeClr val="tx1">
                    <a:alpha val="10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χ</a:t>
            </a:r>
            <a:r>
              <a:rPr lang="en-US" altLang="zh-CN" sz="1000" kern="0" spc="20" dirty="0">
                <a:solidFill>
                  <a:schemeClr val="tx1">
                    <a:alpha val="10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000" kern="0" spc="20" dirty="0" smtClean="0">
                <a:solidFill>
                  <a:schemeClr val="tx1">
                    <a:alpha val="10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volume </a:t>
            </a:r>
            <a:r>
              <a:rPr lang="en-US" altLang="zh-CN" sz="1000" kern="0" spc="20" dirty="0">
                <a:solidFill>
                  <a:schemeClr val="tx1">
                    <a:alpha val="10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fraction of </a:t>
            </a:r>
            <a:r>
              <a:rPr lang="en-US" altLang="zh-CN" sz="1000" kern="0" spc="20" dirty="0" smtClean="0">
                <a:solidFill>
                  <a:schemeClr val="tx1">
                    <a:alpha val="10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QM</a:t>
            </a:r>
            <a:r>
              <a:rPr lang="zh-CN" altLang="en-US" sz="1000" kern="0" spc="20" dirty="0" smtClean="0">
                <a:solidFill>
                  <a:schemeClr val="tx1">
                    <a:alpha val="10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lang="zh-CN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9F09F39-8F86-5108-4069-1CC17195EE9B}"/>
              </a:ext>
            </a:extLst>
          </p:cNvPr>
          <p:cNvSpPr/>
          <p:nvPr/>
        </p:nvSpPr>
        <p:spPr>
          <a:xfrm>
            <a:off x="0" y="3126509"/>
            <a:ext cx="5759450" cy="10945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wrap="square" lIns="0" tIns="0" rIns="0" bIns="0" anchor="ctr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eaLnBrk="0">
              <a:lnSpc>
                <a:spcPts val="865"/>
              </a:lnSpc>
              <a:tabLst>
                <a:tab pos="127000" algn="l"/>
              </a:tabLst>
            </a:pPr>
            <a:r>
              <a:rPr sz="500" kern="0" spc="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	</a:t>
            </a:r>
            <a:r>
              <a:rPr lang="en-US" sz="500" kern="0" spc="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Huan  Chen</a:t>
            </a:r>
            <a:r>
              <a:rPr sz="500" b="1" kern="0" spc="1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500" b="1" kern="0" spc="10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</a:t>
            </a:r>
            <a:r>
              <a:rPr sz="500" kern="0" spc="100" dirty="0" err="1" smtClean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陈欢</a:t>
            </a:r>
            <a:r>
              <a:rPr lang="zh-CN" altLang="en-US" sz="500" kern="0" spc="10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                                 </a:t>
            </a:r>
            <a:r>
              <a:rPr lang="en-US" altLang="zh-CN" sz="700" b="1" kern="0" spc="70" dirty="0" smtClean="0">
                <a:solidFill>
                  <a:schemeClr val="bg1"/>
                </a:solidFill>
                <a:latin typeface="Times New Roman" panose="02020603050405020304" pitchFamily="18" charset="0"/>
                <a:ea typeface="方正粗黑宋简体" panose="02000000000000000000" charset="-122"/>
                <a:cs typeface="Times New Roman" panose="02020603050405020304" pitchFamily="18" charset="0"/>
              </a:rPr>
              <a:t>                      </a:t>
            </a:r>
            <a:r>
              <a:rPr lang="en-US" altLang="zh-CN" sz="500" kern="0" spc="100" dirty="0" smtClean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12</a:t>
            </a:r>
            <a:r>
              <a:rPr sz="500" b="1" kern="0" spc="90" dirty="0" smtClean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</a:t>
            </a:r>
            <a:endParaRPr lang="en-US" altLang="en-US" sz="500" dirty="0"/>
          </a:p>
        </p:txBody>
      </p:sp>
      <p:sp>
        <p:nvSpPr>
          <p:cNvPr id="13" name="文本框 12"/>
          <p:cNvSpPr txBox="1"/>
          <p:nvPr>
            <p:custDataLst>
              <p:tags r:id="rId6"/>
            </p:custDataLst>
          </p:nvPr>
        </p:nvSpPr>
        <p:spPr>
          <a:xfrm>
            <a:off x="72000" y="37770"/>
            <a:ext cx="3194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rgbClr val="0070C0"/>
                </a:solidFill>
                <a:latin typeface="Times New Roman" panose="02020603050405020304" pitchFamily="18" charset="0"/>
                <a:ea typeface="方正粗黑宋简体" panose="02000000000000000000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>
                <a:sym typeface="+mn-ea"/>
              </a:rPr>
              <a:t>EOS and Structure of NSs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/>
          <p:nvPr/>
        </p:nvSpPr>
        <p:spPr>
          <a:xfrm>
            <a:off x="0" y="347472"/>
            <a:ext cx="5760084" cy="126364"/>
          </a:xfrm>
          <a:prstGeom prst="rect">
            <a:avLst/>
          </a:prstGeom>
          <a:solidFill>
            <a:srgbClr val="004D73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31000"/>
              </a:lnSpc>
            </a:pPr>
            <a:endParaRPr lang="en-US" altLang="en-US" sz="100" dirty="0"/>
          </a:p>
          <a:p>
            <a:pPr marL="4958080" algn="l" rtl="0" eaLnBrk="0">
              <a:lnSpc>
                <a:spcPts val="675"/>
              </a:lnSpc>
              <a:spcBef>
                <a:spcPts val="0"/>
              </a:spcBef>
            </a:pPr>
            <a:r>
              <a:rPr sz="500" kern="0" spc="8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中国地质大学 </a:t>
            </a:r>
            <a:r>
              <a:rPr sz="500" b="1" kern="0" spc="8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</a:t>
            </a:r>
            <a:r>
              <a:rPr sz="500" kern="0" spc="8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武汉</a:t>
            </a:r>
            <a:r>
              <a:rPr sz="500" b="1" kern="0" spc="7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)</a:t>
            </a:r>
            <a:endParaRPr lang="en-US" altLang="en-US" sz="500" dirty="0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4302848" y="-1905"/>
            <a:ext cx="1439964" cy="34027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3527" y="502184"/>
            <a:ext cx="5709285" cy="24939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rtl="0" eaLnBrk="0">
              <a:lnSpc>
                <a:spcPct val="79000"/>
              </a:lnSpc>
            </a:pPr>
            <a:endParaRPr lang="en-US" altLang="en-US" sz="100" dirty="0"/>
          </a:p>
          <a:p>
            <a:pPr marL="19685" algn="l" rtl="0" eaLnBrk="0">
              <a:lnSpc>
                <a:spcPct val="200000"/>
              </a:lnSpc>
            </a:pP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+mn-ea"/>
              </a:rPr>
              <a:t>1</a:t>
            </a:r>
            <a:r>
              <a:rPr sz="900" kern="0" spc="60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+mn-ea"/>
              </a:rPr>
              <a:t>.</a:t>
            </a:r>
            <a:r>
              <a:rPr lang="en-US" sz="900" kern="0" spc="60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+mn-ea"/>
              </a:rPr>
              <a:t>               </a:t>
            </a:r>
            <a:r>
              <a:rPr lang="en-US" sz="900" kern="0" spc="60" dirty="0" smtClean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+mn-ea"/>
              </a:rPr>
              <a:t>            </a:t>
            </a:r>
            <a:r>
              <a:rPr lang="en-US" sz="900" kern="0" spc="60" dirty="0" smtClean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+mn-ea"/>
              </a:rPr>
              <a:t>:</a:t>
            </a:r>
            <a:r>
              <a:rPr lang="en-US" sz="900" kern="0" spc="6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900" kern="0" spc="6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equilibrium speed of sound. </a:t>
            </a:r>
            <a:r>
              <a:rPr lang="en-US" sz="900" kern="0" spc="6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Jumps</a:t>
            </a:r>
            <a:r>
              <a:rPr lang="en-US" sz="900" kern="0" spc="6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900" kern="0" spc="6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when new degrees of freedom appear.</a:t>
            </a:r>
            <a:endParaRPr sz="900" kern="0" spc="5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19685" algn="l" rtl="0" eaLnBrk="0">
              <a:lnSpc>
                <a:spcPct val="200000"/>
              </a:lnSpc>
            </a:pPr>
            <a:endParaRPr lang="en-US" altLang="zh-CN" sz="900" kern="0" spc="10" dirty="0" smtClean="0"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  <a:sym typeface="+mn-ea"/>
            </a:endParaRPr>
          </a:p>
          <a:p>
            <a:pPr marL="19685" algn="l" rtl="0" eaLnBrk="0">
              <a:lnSpc>
                <a:spcPct val="200000"/>
              </a:lnSpc>
            </a:pPr>
            <a:r>
              <a:rPr lang="en-US" altLang="zh-CN" sz="900" kern="0" spc="10" dirty="0" smtClean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900" kern="0" spc="1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+mn-ea"/>
              </a:rPr>
              <a:t>.</a:t>
            </a:r>
            <a:r>
              <a:rPr lang="zh-CN" altLang="en-US" sz="900" kern="0" spc="1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+mn-ea"/>
              </a:rPr>
              <a:t>   </a:t>
            </a:r>
            <a:r>
              <a:rPr lang="zh-CN" altLang="en-US" sz="900" kern="0" spc="5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         </a:t>
            </a:r>
            <a:r>
              <a:rPr lang="zh-CN" altLang="en-US" sz="900" kern="0" spc="5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         </a:t>
            </a:r>
            <a:r>
              <a:rPr lang="en-US" altLang="zh-CN" sz="900" kern="0" spc="10" dirty="0" smtClean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+mn-ea"/>
              </a:rPr>
              <a:t>:</a:t>
            </a:r>
            <a:r>
              <a:rPr lang="zh-CN" altLang="en-US" sz="900" kern="0" spc="10" dirty="0" smtClean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adiabatic </a:t>
            </a:r>
            <a:r>
              <a:rPr lang="en-US" altLang="zh-CN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sound speed</a:t>
            </a:r>
            <a:r>
              <a:rPr lang="en-US" altLang="zh-CN" sz="900" kern="0" spc="1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zh-CN" sz="900" kern="0" spc="1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without jumps</a:t>
            </a:r>
            <a:r>
              <a:rPr lang="en-US" altLang="zh-CN" sz="900" kern="0" spc="1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.</a:t>
            </a:r>
            <a:endParaRPr sz="900" kern="0" spc="7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171450" indent="-171450" algn="l" rtl="0" eaLnBrk="0">
              <a:lnSpc>
                <a:spcPct val="131000"/>
              </a:lnSpc>
              <a:buFont typeface="Wingdings" panose="05000000000000000000" charset="0"/>
              <a:buChar char="n"/>
            </a:pPr>
            <a:r>
              <a:rPr lang="en-US" sz="900" kern="0" spc="1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Considering three time scales: weak interactions</a:t>
            </a:r>
            <a:r>
              <a:rPr lang="el-GR" altLang="zh-CN" sz="900" kern="0" spc="1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τ</a:t>
            </a:r>
            <a:r>
              <a:rPr lang="en-US" altLang="zh-CN" sz="900" kern="0" spc="1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weak</a:t>
            </a:r>
            <a:r>
              <a:rPr lang="zh-CN" altLang="en-US" sz="900" kern="0" spc="1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900" kern="0" spc="1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strong phase transition</a:t>
            </a:r>
            <a:r>
              <a:rPr lang="el-GR" altLang="zh-CN" sz="900" kern="0" spc="1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τ</a:t>
            </a:r>
            <a:r>
              <a:rPr lang="en-US" altLang="zh-CN" sz="900" kern="0" spc="1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strong</a:t>
            </a:r>
            <a:r>
              <a:rPr lang="en-US" altLang="zh-CN" sz="900" kern="0" spc="1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and oscillation </a:t>
            </a:r>
            <a:r>
              <a:rPr lang="el-GR" altLang="zh-CN" sz="900" kern="0" spc="1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τ</a:t>
            </a:r>
            <a:r>
              <a:rPr lang="en-US" altLang="zh-CN" sz="900" kern="0" spc="1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o s</a:t>
            </a:r>
            <a:r>
              <a:rPr lang="en-US" altLang="zh-CN" sz="900" kern="0" spc="1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endParaRPr lang="en-US" sz="900" kern="0" spc="1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385445" indent="-171450" algn="l" rtl="0" eaLnBrk="0">
              <a:lnSpc>
                <a:spcPct val="123000"/>
              </a:lnSpc>
              <a:spcBef>
                <a:spcPts val="300"/>
              </a:spcBef>
              <a:buFont typeface="Wingdings" panose="05000000000000000000" charset="0"/>
              <a:buChar char="l"/>
              <a:tabLst>
                <a:tab pos="288290" algn="l"/>
              </a:tabLst>
            </a:pPr>
            <a:r>
              <a:rPr lang="en-US" altLang="zh-CN" sz="900" kern="0" spc="1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Pure nucleonic phase: </a:t>
            </a:r>
            <a:r>
              <a:rPr lang="el-GR" sz="900" kern="0" spc="1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τ</a:t>
            </a:r>
            <a:r>
              <a:rPr lang="en-US" sz="900" kern="0" spc="1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o s</a:t>
            </a:r>
            <a:r>
              <a:rPr lang="en-US" sz="900" kern="0" spc="1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&lt; </a:t>
            </a:r>
            <a:r>
              <a:rPr lang="el-GR" sz="900" kern="0" spc="1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τ</a:t>
            </a:r>
            <a:r>
              <a:rPr lang="en-US" sz="900" kern="0" spc="1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weak</a:t>
            </a:r>
            <a:r>
              <a:rPr lang="en-US" sz="900" kern="0" spc="1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900" kern="0" spc="1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. </a:t>
            </a:r>
            <a:r>
              <a:rPr lang="en-US" altLang="zh-CN" sz="900" kern="0" spc="1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Neither β</a:t>
            </a:r>
            <a:r>
              <a:rPr lang="en-US" altLang="zh-CN" sz="900" kern="0" spc="1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900" kern="0" spc="1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equilibrium</a:t>
            </a:r>
            <a:r>
              <a:rPr lang="en-US" altLang="zh-CN" sz="900" kern="0" spc="1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, the </a:t>
            </a:r>
            <a:r>
              <a:rPr lang="en-US" altLang="zh-CN" sz="900" kern="0" spc="1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fraction </a:t>
            </a:r>
            <a:r>
              <a:rPr lang="en-US" altLang="zh-CN" sz="900" kern="0" spc="1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of each particle remain unchanged.</a:t>
            </a:r>
          </a:p>
          <a:p>
            <a:pPr marL="385445" indent="-171450" algn="l" rtl="0" eaLnBrk="0">
              <a:lnSpc>
                <a:spcPct val="123000"/>
              </a:lnSpc>
              <a:spcBef>
                <a:spcPts val="300"/>
              </a:spcBef>
              <a:buFont typeface="Wingdings" panose="05000000000000000000" charset="0"/>
              <a:buChar char="l"/>
              <a:tabLst>
                <a:tab pos="288290" algn="l"/>
              </a:tabLst>
            </a:pPr>
            <a:r>
              <a:rPr lang="en-US" sz="900" kern="0" spc="1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Mixed phase</a:t>
            </a:r>
            <a:r>
              <a:rPr sz="900" kern="0" spc="1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: </a:t>
            </a:r>
            <a:r>
              <a:rPr sz="900" kern="0" dirty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τ</a:t>
            </a:r>
            <a:r>
              <a:rPr sz="900" kern="0" baseline="-19000" dirty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o</a:t>
            </a:r>
            <a:r>
              <a:rPr sz="900" kern="0" spc="-270" dirty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sz="900" kern="0" baseline="-19000" dirty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</a:t>
            </a:r>
            <a:r>
              <a:rPr sz="900" kern="0" spc="60" dirty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&lt;</a:t>
            </a:r>
            <a:r>
              <a:rPr sz="900" kern="0" spc="-170" dirty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sz="900" kern="0" spc="60" dirty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τ</a:t>
            </a:r>
            <a:r>
              <a:rPr lang="en-US" sz="900" kern="0" spc="60" baseline="-19000" dirty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w</a:t>
            </a:r>
            <a:r>
              <a:rPr sz="900" kern="0" baseline="-19000" dirty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eak</a:t>
            </a:r>
            <a:r>
              <a:rPr sz="900" kern="0" spc="-180" dirty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sz="900" kern="0" spc="60" dirty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,</a:t>
            </a:r>
            <a:r>
              <a:rPr sz="900" kern="0" spc="-290" dirty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sz="900" kern="0" dirty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τ</a:t>
            </a:r>
            <a:r>
              <a:rPr sz="900" kern="0" baseline="-19000" dirty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o</a:t>
            </a:r>
            <a:r>
              <a:rPr sz="900" kern="0" spc="-270" dirty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sz="900" kern="0" baseline="-19000" dirty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</a:t>
            </a:r>
            <a:r>
              <a:rPr sz="900" kern="0" spc="60" dirty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&lt;</a:t>
            </a:r>
            <a:r>
              <a:rPr sz="900" kern="0" spc="-170" dirty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τ</a:t>
            </a:r>
            <a:r>
              <a:rPr lang="en-US" sz="900" kern="0" spc="-170" dirty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sz="900" kern="0" baseline="-19000" dirty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st</a:t>
            </a:r>
            <a:r>
              <a:rPr lang="en-US" sz="900" kern="0" baseline="-19000" dirty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r</a:t>
            </a:r>
            <a:r>
              <a:rPr sz="900" kern="0" baseline="-19000" dirty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ong</a:t>
            </a:r>
            <a:r>
              <a:rPr sz="900" kern="0" spc="-160" dirty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, </a:t>
            </a:r>
            <a:r>
              <a:rPr lang="en-US" sz="900" kern="0" spc="1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Neither </a:t>
            </a:r>
            <a:r>
              <a:rPr lang="en-US" sz="900" kern="0" spc="1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β  </a:t>
            </a:r>
            <a:r>
              <a:rPr lang="en-US" sz="900" kern="0" spc="1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Equilibrium </a:t>
            </a:r>
            <a:r>
              <a:rPr lang="en-US" sz="900" kern="0" spc="1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nor phase equilibrium</a:t>
            </a:r>
            <a:r>
              <a:rPr lang="en-US" sz="900" kern="0" spc="1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, and the </a:t>
            </a:r>
            <a:r>
              <a:rPr lang="en-US" sz="900" kern="0" spc="1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fraction </a:t>
            </a:r>
            <a:r>
              <a:rPr lang="en-US" sz="900" kern="0" spc="1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of each particle in its own phase remains unchanged, but the quark volume fraction changes to maintain mechanical equilibrium.    </a:t>
            </a:r>
            <a:r>
              <a:rPr lang="en-US" sz="900" kern="0" spc="1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U</a:t>
            </a:r>
            <a:r>
              <a:rPr sz="900" kern="0" spc="1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niverse</a:t>
            </a:r>
            <a:r>
              <a:rPr lang="en-US" sz="900" kern="0" spc="1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sz="900" kern="0" spc="1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7</a:t>
            </a:r>
            <a:r>
              <a:rPr sz="900" kern="0" spc="1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, 493 (2021) </a:t>
            </a:r>
            <a:r>
              <a:rPr sz="900" kern="0" spc="1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.</a:t>
            </a:r>
            <a:endParaRPr lang="en-US" sz="900" kern="0" spc="1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213995" algn="l" rtl="0" eaLnBrk="0">
              <a:lnSpc>
                <a:spcPct val="123000"/>
              </a:lnSpc>
              <a:spcBef>
                <a:spcPts val="300"/>
              </a:spcBef>
              <a:tabLst>
                <a:tab pos="288290" algn="l"/>
              </a:tabLst>
            </a:pPr>
            <a:endParaRPr lang="en-US" altLang="en-US" sz="900" kern="0" spc="1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12700" algn="l" rtl="0" eaLnBrk="0">
              <a:lnSpc>
                <a:spcPct val="97000"/>
              </a:lnSpc>
              <a:spcBef>
                <a:spcPts val="1105"/>
              </a:spcBef>
            </a:pPr>
            <a:r>
              <a:rPr sz="900" kern="0" dirty="0" smtClean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+mn-ea"/>
              </a:rPr>
              <a:t>3</a:t>
            </a:r>
            <a:r>
              <a:rPr lang="en-US" sz="900" kern="0" spc="1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.                                         </a:t>
            </a:r>
            <a:r>
              <a:rPr sz="900" kern="0" spc="1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:  BV </a:t>
            </a:r>
            <a:r>
              <a:rPr lang="en-US" sz="900" kern="0" spc="1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frequency</a:t>
            </a:r>
            <a:r>
              <a:rPr sz="900" kern="0" spc="1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900" kern="0" spc="1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The ‘local frequency’ of fluid </a:t>
            </a:r>
            <a:r>
              <a:rPr lang="en-US" sz="900" kern="0" spc="1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microelements, </a:t>
            </a:r>
            <a:r>
              <a:rPr lang="en-US" sz="900" kern="0" spc="1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subjected to simple harmonic oscillations under Newton's approximation of buoyancy.</a:t>
            </a:r>
            <a:endParaRPr lang="zh-CN" altLang="en-US" sz="900" kern="0" spc="1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35600" y="503682"/>
            <a:ext cx="493365" cy="3267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15742" y="1026780"/>
            <a:ext cx="795437" cy="35035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35600" y="2503562"/>
            <a:ext cx="1026445" cy="2417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283075" y="635"/>
            <a:ext cx="1463675" cy="337820"/>
          </a:xfrm>
          <a:prstGeom prst="rect">
            <a:avLst/>
          </a:prstGeom>
        </p:spPr>
      </p:pic>
      <p:sp>
        <p:nvSpPr>
          <p:cNvPr id="6" name="textbox 8">
            <a:extLst>
              <a:ext uri="{FF2B5EF4-FFF2-40B4-BE49-F238E27FC236}">
                <a16:creationId xmlns:a16="http://schemas.microsoft.com/office/drawing/2014/main" id="{19D421A6-1FAB-4C82-E127-4317428C1420}"/>
              </a:ext>
            </a:extLst>
          </p:cNvPr>
          <p:cNvSpPr/>
          <p:nvPr/>
        </p:nvSpPr>
        <p:spPr>
          <a:xfrm>
            <a:off x="0" y="3126509"/>
            <a:ext cx="5759450" cy="10945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wrap="square" lIns="0" tIns="0" rIns="0" bIns="0" anchor="ctr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eaLnBrk="0">
              <a:lnSpc>
                <a:spcPts val="865"/>
              </a:lnSpc>
              <a:tabLst>
                <a:tab pos="127000" algn="l"/>
              </a:tabLst>
            </a:pPr>
            <a:r>
              <a:rPr sz="500" kern="0" spc="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	</a:t>
            </a:r>
            <a:r>
              <a:rPr lang="en-US" sz="500" kern="0" spc="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Huan  Chen</a:t>
            </a:r>
            <a:r>
              <a:rPr sz="500" b="1" kern="0" spc="1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500" b="1" kern="0" spc="10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</a:t>
            </a:r>
            <a:r>
              <a:rPr sz="500" kern="0" spc="100" dirty="0" err="1" smtClean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陈欢</a:t>
            </a:r>
            <a:r>
              <a:rPr lang="zh-CN" altLang="en-US" sz="500" kern="0" spc="10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                                 </a:t>
            </a:r>
            <a:r>
              <a:rPr lang="en-US" altLang="zh-CN" sz="700" b="1" kern="0" spc="70" dirty="0" smtClean="0">
                <a:solidFill>
                  <a:schemeClr val="bg1"/>
                </a:solidFill>
                <a:latin typeface="Times New Roman" panose="02020603050405020304" pitchFamily="18" charset="0"/>
                <a:ea typeface="方正粗黑宋简体" panose="02000000000000000000" charset="-122"/>
                <a:cs typeface="Times New Roman" panose="02020603050405020304" pitchFamily="18" charset="0"/>
              </a:rPr>
              <a:t>                      </a:t>
            </a:r>
            <a:r>
              <a:rPr lang="en-US" altLang="zh-CN" sz="500" kern="0" spc="100" dirty="0" smtClean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13</a:t>
            </a:r>
            <a:r>
              <a:rPr sz="500" b="1" kern="0" spc="90" dirty="0" smtClean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</a:t>
            </a:r>
            <a:endParaRPr lang="en-US" altLang="en-US" sz="500" dirty="0"/>
          </a:p>
        </p:txBody>
      </p:sp>
      <p:sp>
        <p:nvSpPr>
          <p:cNvPr id="12" name="文本框 11"/>
          <p:cNvSpPr txBox="1"/>
          <p:nvPr>
            <p:custDataLst>
              <p:tags r:id="rId5"/>
            </p:custDataLst>
          </p:nvPr>
        </p:nvSpPr>
        <p:spPr>
          <a:xfrm>
            <a:off x="72000" y="37770"/>
            <a:ext cx="3194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rgbClr val="0070C0"/>
                </a:solidFill>
                <a:latin typeface="Times New Roman" panose="02020603050405020304" pitchFamily="18" charset="0"/>
                <a:ea typeface="方正粗黑宋简体" panose="02000000000000000000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>
                <a:sym typeface="+mn-ea"/>
              </a:rPr>
              <a:t>EOS and Structure of NSs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/>
          <p:nvPr/>
        </p:nvSpPr>
        <p:spPr>
          <a:xfrm>
            <a:off x="0" y="347472"/>
            <a:ext cx="5760084" cy="126364"/>
          </a:xfrm>
          <a:prstGeom prst="rect">
            <a:avLst/>
          </a:prstGeom>
          <a:solidFill>
            <a:srgbClr val="004D73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31000"/>
              </a:lnSpc>
            </a:pPr>
            <a:endParaRPr lang="en-US" altLang="en-US" sz="100" dirty="0"/>
          </a:p>
          <a:p>
            <a:pPr marL="4958080" algn="l" rtl="0" eaLnBrk="0">
              <a:lnSpc>
                <a:spcPts val="675"/>
              </a:lnSpc>
              <a:spcBef>
                <a:spcPts val="0"/>
              </a:spcBef>
            </a:pPr>
            <a:r>
              <a:rPr sz="500" kern="0" spc="8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中国地质大学 </a:t>
            </a:r>
            <a:r>
              <a:rPr sz="500" b="1" kern="0" spc="8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</a:t>
            </a:r>
            <a:r>
              <a:rPr sz="500" kern="0" spc="8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武汉</a:t>
            </a:r>
            <a:r>
              <a:rPr sz="500" b="1" kern="0" spc="7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)</a:t>
            </a:r>
            <a:endParaRPr lang="en-US" altLang="en-US" sz="500" dirty="0"/>
          </a:p>
        </p:txBody>
      </p:sp>
      <p:sp>
        <p:nvSpPr>
          <p:cNvPr id="1010" name="textbox 1010"/>
          <p:cNvSpPr/>
          <p:nvPr>
            <p:custDataLst>
              <p:tags r:id="rId1"/>
            </p:custDataLst>
          </p:nvPr>
        </p:nvSpPr>
        <p:spPr>
          <a:xfrm>
            <a:off x="264160" y="541654"/>
            <a:ext cx="3208654" cy="566651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86055" indent="-171450" algn="l" rtl="0" eaLnBrk="0">
              <a:lnSpc>
                <a:spcPct val="92000"/>
              </a:lnSpc>
              <a:buFont typeface="Wingdings" panose="05000000000000000000" charset="0"/>
              <a:buChar char="Ø"/>
            </a:pPr>
            <a:r>
              <a:rPr lang="en-US" sz="1100" kern="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Stellar equilibrium structure </a:t>
            </a:r>
            <a:r>
              <a:rPr sz="11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 </a:t>
            </a:r>
          </a:p>
          <a:p>
            <a:pPr marL="14605" indent="0" algn="l" rtl="0" eaLnBrk="0">
              <a:lnSpc>
                <a:spcPct val="92000"/>
              </a:lnSpc>
              <a:buFont typeface="Wingdings" panose="05000000000000000000" charset="0"/>
              <a:buNone/>
            </a:pPr>
            <a:r>
              <a:rPr lang="en-US" sz="11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General static spherical symmetry metric</a:t>
            </a:r>
            <a:endParaRPr lang="en-US" altLang="en-US" sz="1100" kern="0" spc="20" dirty="0">
              <a:solidFill>
                <a:srgbClr val="000000">
                  <a:alpha val="100000"/>
                </a:srgbClr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56" name="textbox 1056"/>
          <p:cNvSpPr/>
          <p:nvPr>
            <p:custDataLst>
              <p:tags r:id="rId2"/>
            </p:custDataLst>
          </p:nvPr>
        </p:nvSpPr>
        <p:spPr>
          <a:xfrm>
            <a:off x="203834" y="2376475"/>
            <a:ext cx="2957195" cy="1663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0" dirty="0"/>
          </a:p>
          <a:p>
            <a:pPr marL="184150" indent="-171450" algn="l" rtl="0" eaLnBrk="0">
              <a:lnSpc>
                <a:spcPct val="92000"/>
              </a:lnSpc>
              <a:buFont typeface="Arial" panose="020B0604020202020204" pitchFamily="34" charset="0"/>
              <a:buChar char="•"/>
            </a:pPr>
            <a:r>
              <a:rPr lang="en-US" sz="1000" kern="0" spc="50" dirty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Due to the uncertainty of theory and observation, it is difficult to strictly distinguish pure neutron stars from hybrid stars based on the mass radius relationship.</a:t>
            </a:r>
            <a:endParaRPr lang="en-US" altLang="en-US" sz="1000" kern="0" spc="30" dirty="0">
              <a:solidFill>
                <a:srgbClr val="FF0000">
                  <a:alpha val="100000"/>
                </a:srgbClr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</p:txBody>
      </p:sp>
      <p:sp>
        <p:nvSpPr>
          <p:cNvPr id="1058" name="textbox 1058"/>
          <p:cNvSpPr/>
          <p:nvPr>
            <p:custDataLst>
              <p:tags r:id="rId3"/>
            </p:custDataLst>
          </p:nvPr>
        </p:nvSpPr>
        <p:spPr>
          <a:xfrm>
            <a:off x="3111051" y="2764386"/>
            <a:ext cx="2561897" cy="28130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ctr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ctr" rtl="0" eaLnBrk="0">
              <a:lnSpc>
                <a:spcPct val="92000"/>
              </a:lnSpc>
            </a:pPr>
            <a:r>
              <a:rPr lang="en-US" sz="7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The </a:t>
            </a:r>
            <a:r>
              <a:rPr lang="en-US" sz="700" kern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m</a:t>
            </a:r>
            <a:r>
              <a:rPr lang="en-US" sz="7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ass-radius relationships of pure neutron stars and hybrid stars obtained from different state equations.</a:t>
            </a:r>
          </a:p>
          <a:p>
            <a:pPr marL="12700" algn="ctr" eaLnBrk="0">
              <a:lnSpc>
                <a:spcPct val="92000"/>
              </a:lnSpc>
            </a:pPr>
            <a:r>
              <a:rPr lang="en-US" altLang="zh-CN" sz="700" dirty="0"/>
              <a:t>Zi-Yue Zheng ,et </a:t>
            </a:r>
            <a:r>
              <a:rPr lang="en-US" altLang="zh-CN" sz="700" dirty="0" smtClean="0"/>
              <a:t>al. </a:t>
            </a:r>
            <a:r>
              <a:rPr lang="en-US" altLang="zh-CN" sz="700" dirty="0" smtClean="0">
                <a:sym typeface="+mn-ea"/>
              </a:rPr>
              <a:t>PRD111(2025)063069</a:t>
            </a:r>
            <a:endParaRPr lang="en-US" altLang="zh-CN" sz="700" dirty="0"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120649" y="2195171"/>
            <a:ext cx="2947035" cy="3079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+mn-ea"/>
              </a:rPr>
              <a:t>EOS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+mn-ea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+</a:t>
            </a:r>
            <a:r>
              <a:rPr sz="1000" kern="0" spc="-11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+mn-ea"/>
              </a:rPr>
              <a:t>TOV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0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equation</a:t>
            </a:r>
            <a:r>
              <a:rPr sz="1000" kern="0" spc="-10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0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=&gt; mass-radius relations</a:t>
            </a:r>
            <a:endParaRPr lang="zh-CN" altLang="en-US" sz="1000" kern="0" spc="30" dirty="0">
              <a:solidFill>
                <a:srgbClr val="000000">
                  <a:alpha val="100000"/>
                </a:srgbClr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5"/>
            </p:custDataLst>
          </p:nvPr>
        </p:nvSpPr>
        <p:spPr>
          <a:xfrm>
            <a:off x="174625" y="1132637"/>
            <a:ext cx="3483610" cy="32004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184150" indent="-171450" algn="l" rtl="0" eaLnBrk="0">
              <a:lnSpc>
                <a:spcPts val="2325"/>
              </a:lnSpc>
              <a:buFont typeface="Wingdings" panose="05000000000000000000" charset="0"/>
              <a:buChar char="Ø"/>
            </a:pPr>
            <a:r>
              <a:rPr lang="en-US" sz="1100" kern="0" dirty="0" smtClean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+mn-ea"/>
              </a:rPr>
              <a:t>TOV </a:t>
            </a:r>
            <a:r>
              <a:rPr lang="en-US" sz="1100" kern="0" spc="100" dirty="0" smtClean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equation</a:t>
            </a:r>
            <a:endParaRPr lang="zh-CN" altLang="en-US" sz="1100" kern="0" spc="100" dirty="0">
              <a:solidFill>
                <a:srgbClr val="000000">
                  <a:alpha val="100000"/>
                </a:srgbClr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13360" y="904343"/>
            <a:ext cx="2761615" cy="27178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459739" y="1437209"/>
            <a:ext cx="2564765" cy="76136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3254375" y="494030"/>
            <a:ext cx="2291715" cy="2278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4283075" y="635"/>
            <a:ext cx="1463675" cy="337820"/>
          </a:xfrm>
          <a:prstGeom prst="rect">
            <a:avLst/>
          </a:prstGeom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F422409E-2E04-1891-1F4A-C6ED4CEE1EF6}"/>
              </a:ext>
            </a:extLst>
          </p:cNvPr>
          <p:cNvSpPr/>
          <p:nvPr/>
        </p:nvSpPr>
        <p:spPr>
          <a:xfrm>
            <a:off x="0" y="3126509"/>
            <a:ext cx="5759450" cy="10945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wrap="square" lIns="0" tIns="0" rIns="0" bIns="0" anchor="ctr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eaLnBrk="0">
              <a:lnSpc>
                <a:spcPts val="865"/>
              </a:lnSpc>
              <a:tabLst>
                <a:tab pos="127000" algn="l"/>
              </a:tabLst>
            </a:pPr>
            <a:r>
              <a:rPr sz="500" kern="0" spc="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	</a:t>
            </a:r>
            <a:r>
              <a:rPr lang="en-US" sz="500" kern="0" spc="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Huan  Chen</a:t>
            </a:r>
            <a:r>
              <a:rPr sz="500" b="1" kern="0" spc="1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500" b="1" kern="0" spc="10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</a:t>
            </a:r>
            <a:r>
              <a:rPr sz="500" kern="0" spc="100" dirty="0" err="1" smtClean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陈欢</a:t>
            </a:r>
            <a:r>
              <a:rPr lang="zh-CN" altLang="en-US" sz="500" kern="0" spc="10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                                 </a:t>
            </a:r>
            <a:r>
              <a:rPr lang="en-US" altLang="zh-CN" sz="700" b="1" kern="0" spc="70" dirty="0" smtClean="0">
                <a:solidFill>
                  <a:schemeClr val="bg1"/>
                </a:solidFill>
                <a:latin typeface="Times New Roman" panose="02020603050405020304" pitchFamily="18" charset="0"/>
                <a:ea typeface="方正粗黑宋简体" panose="02000000000000000000" charset="-122"/>
                <a:cs typeface="Times New Roman" panose="02020603050405020304" pitchFamily="18" charset="0"/>
              </a:rPr>
              <a:t>                      </a:t>
            </a:r>
            <a:r>
              <a:rPr lang="en-US" altLang="zh-CN" sz="500" kern="0" spc="100" dirty="0" smtClean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14</a:t>
            </a:r>
            <a:r>
              <a:rPr sz="500" b="1" kern="0" spc="90" dirty="0" smtClean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</a:t>
            </a:r>
            <a:endParaRPr lang="en-US" altLang="en-US" sz="500" dirty="0"/>
          </a:p>
        </p:txBody>
      </p:sp>
      <p:sp>
        <p:nvSpPr>
          <p:cNvPr id="16" name="文本框 15"/>
          <p:cNvSpPr txBox="1"/>
          <p:nvPr>
            <p:custDataLst>
              <p:tags r:id="rId10"/>
            </p:custDataLst>
          </p:nvPr>
        </p:nvSpPr>
        <p:spPr>
          <a:xfrm>
            <a:off x="72000" y="37770"/>
            <a:ext cx="3194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rgbClr val="0070C0"/>
                </a:solidFill>
                <a:latin typeface="Times New Roman" panose="02020603050405020304" pitchFamily="18" charset="0"/>
                <a:ea typeface="方正粗黑宋简体" panose="02000000000000000000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>
                <a:sym typeface="+mn-ea"/>
              </a:rPr>
              <a:t>EOS and Structure of NSs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49332" y="484794"/>
            <a:ext cx="2485333" cy="22985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/>
          <p:nvPr/>
        </p:nvSpPr>
        <p:spPr>
          <a:xfrm>
            <a:off x="0" y="347472"/>
            <a:ext cx="5760084" cy="126364"/>
          </a:xfrm>
          <a:prstGeom prst="rect">
            <a:avLst/>
          </a:prstGeom>
          <a:solidFill>
            <a:srgbClr val="004D73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31000"/>
              </a:lnSpc>
            </a:pPr>
            <a:endParaRPr lang="en-US" altLang="en-US" sz="100" dirty="0"/>
          </a:p>
          <a:p>
            <a:pPr marL="4958080" algn="l" rtl="0" eaLnBrk="0">
              <a:lnSpc>
                <a:spcPts val="675"/>
              </a:lnSpc>
              <a:spcBef>
                <a:spcPts val="0"/>
              </a:spcBef>
            </a:pPr>
            <a:r>
              <a:rPr sz="500" kern="0" spc="8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中国地质大学 </a:t>
            </a:r>
            <a:r>
              <a:rPr sz="500" b="1" kern="0" spc="8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</a:t>
            </a:r>
            <a:r>
              <a:rPr sz="500" kern="0" spc="8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武汉</a:t>
            </a:r>
            <a:r>
              <a:rPr sz="500" b="1" kern="0" spc="7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)</a:t>
            </a:r>
            <a:endParaRPr lang="en-US" altLang="en-US" sz="500" dirty="0"/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72000" y="13320"/>
            <a:ext cx="3702956" cy="36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07000"/>
              </a:lnSpc>
            </a:pPr>
            <a:r>
              <a:rPr lang="en-US" altLang="zh-CN" sz="1600" dirty="0" smtClean="0">
                <a:solidFill>
                  <a:srgbClr val="0070C0"/>
                </a:solidFill>
                <a:latin typeface="Times New Roman" panose="02020603050405020304" pitchFamily="18" charset="0"/>
                <a:ea typeface="方正粗黑宋简体" panose="02000000000000000000" charset="-122"/>
                <a:cs typeface="Times New Roman" panose="02020603050405020304" pitchFamily="18" charset="0"/>
                <a:sym typeface="+mn-ea"/>
              </a:rPr>
              <a:t>Equilibrium to oscillations </a:t>
            </a:r>
            <a:r>
              <a:rPr lang="en-US" altLang="zh-CN" sz="1600" dirty="0">
                <a:solidFill>
                  <a:srgbClr val="0070C0"/>
                </a:solidFill>
                <a:latin typeface="Times New Roman" panose="02020603050405020304" pitchFamily="18" charset="0"/>
                <a:ea typeface="方正粗黑宋简体" panose="02000000000000000000" charset="-122"/>
                <a:cs typeface="Times New Roman" panose="02020603050405020304" pitchFamily="18" charset="0"/>
                <a:sym typeface="+mn-ea"/>
              </a:rPr>
              <a:t>of NSs</a:t>
            </a:r>
          </a:p>
        </p:txBody>
      </p:sp>
      <p:sp>
        <p:nvSpPr>
          <p:cNvPr id="1100" name="textbox 1100"/>
          <p:cNvSpPr/>
          <p:nvPr>
            <p:custDataLst>
              <p:tags r:id="rId2"/>
            </p:custDataLst>
          </p:nvPr>
        </p:nvSpPr>
        <p:spPr>
          <a:xfrm>
            <a:off x="120650" y="482853"/>
            <a:ext cx="1780540" cy="2519507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indent="12700" algn="ctr" eaLnBrk="0">
              <a:lnSpc>
                <a:spcPct val="92000"/>
              </a:lnSpc>
              <a:buFont typeface="Wingdings" panose="05000000000000000000" pitchFamily="2" charset="2"/>
              <a:buChar char="Ø"/>
            </a:pPr>
            <a:r>
              <a:rPr lang="en-US" altLang="zh-CN" sz="1200" kern="0" spc="30" dirty="0" smtClean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Purpose </a:t>
            </a:r>
            <a:r>
              <a:rPr lang="zh-CN" altLang="zh-CN" sz="12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12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kern="0" spc="30" dirty="0" smtClean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Distinguishing pure NS and HSs</a:t>
            </a:r>
            <a:endParaRPr sz="1200" kern="0" spc="30" dirty="0">
              <a:solidFill>
                <a:srgbClr val="000000">
                  <a:alpha val="100000"/>
                </a:srgbClr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12700" algn="ctr" rtl="0" eaLnBrk="0">
              <a:lnSpc>
                <a:spcPct val="92000"/>
              </a:lnSpc>
            </a:pPr>
            <a:r>
              <a:rPr sz="8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en-US" altLang="en-US" sz="800" dirty="0"/>
          </a:p>
          <a:p>
            <a:pPr marL="63500" algn="ctr" rtl="0" eaLnBrk="0">
              <a:lnSpc>
                <a:spcPct val="92000"/>
              </a:lnSpc>
              <a:spcBef>
                <a:spcPts val="5"/>
              </a:spcBef>
            </a:pPr>
            <a:r>
              <a:rPr lang="en-US" sz="12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en-US" sz="1200" kern="0" spc="30" dirty="0" smtClean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ass-radius </a:t>
            </a:r>
            <a:r>
              <a:rPr lang="en-US" sz="12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relationship </a:t>
            </a:r>
            <a:r>
              <a:rPr lang="zh-CN" altLang="en-US" sz="12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12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difficult </a:t>
            </a:r>
            <a:r>
              <a:rPr lang="zh-CN" altLang="en-US" sz="12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</a:p>
          <a:p>
            <a:pPr marL="63500" algn="ctr" rtl="0" eaLnBrk="0">
              <a:lnSpc>
                <a:spcPct val="92000"/>
              </a:lnSpc>
              <a:spcBef>
                <a:spcPts val="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en-US" altLang="en-US" sz="900" dirty="0"/>
          </a:p>
          <a:p>
            <a:pPr algn="ctr" rtl="0" eaLnBrk="0">
              <a:lnSpc>
                <a:spcPct val="92000"/>
              </a:lnSpc>
              <a:spcBef>
                <a:spcPts val="5"/>
              </a:spcBef>
            </a:pPr>
            <a:r>
              <a:rPr lang="en-US" sz="1200" kern="0" spc="30" dirty="0" smtClean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NSs oscillations</a:t>
            </a:r>
            <a:r>
              <a:rPr sz="1200" kern="0" spc="30" dirty="0" smtClean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kern="0" spc="30" dirty="0" smtClean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(?)</a:t>
            </a:r>
            <a:endParaRPr lang="zh-CN" altLang="en-US" sz="1200" kern="0" spc="30" dirty="0">
              <a:solidFill>
                <a:srgbClr val="000000">
                  <a:alpha val="100000"/>
                </a:srgbClr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 rtl="0" eaLnBrk="0">
              <a:lnSpc>
                <a:spcPct val="92000"/>
              </a:lnSpc>
              <a:spcBef>
                <a:spcPts val="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</a:p>
          <a:p>
            <a:pPr algn="ctr" rtl="0" eaLnBrk="0">
              <a:lnSpc>
                <a:spcPct val="92000"/>
              </a:lnSpc>
              <a:spcBef>
                <a:spcPts val="5"/>
              </a:spcBef>
            </a:pPr>
            <a:r>
              <a:rPr lang="en-US" sz="1200" kern="0" spc="3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Radial oscillation</a:t>
            </a:r>
          </a:p>
          <a:p>
            <a:pPr algn="ctr" rtl="0" eaLnBrk="0">
              <a:lnSpc>
                <a:spcPct val="92000"/>
              </a:lnSpc>
              <a:spcBef>
                <a:spcPts val="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</a:p>
          <a:p>
            <a:pPr algn="ctr" rtl="0" eaLnBrk="0">
              <a:lnSpc>
                <a:spcPct val="92000"/>
              </a:lnSpc>
              <a:spcBef>
                <a:spcPts val="5"/>
              </a:spcBef>
            </a:pPr>
            <a:r>
              <a:rPr lang="en-US" altLang="zh-CN" sz="1200" kern="0" spc="3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Quadrupole non radial oscillation</a:t>
            </a:r>
          </a:p>
          <a:p>
            <a:pPr algn="ctr" rtl="0" eaLnBrk="0">
              <a:lnSpc>
                <a:spcPct val="92000"/>
              </a:lnSpc>
              <a:spcBef>
                <a:spcPts val="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</a:p>
          <a:p>
            <a:pPr algn="ctr" rtl="0" eaLnBrk="0">
              <a:lnSpc>
                <a:spcPct val="92000"/>
              </a:lnSpc>
              <a:spcBef>
                <a:spcPts val="5"/>
              </a:spcBef>
            </a:pPr>
            <a:r>
              <a:rPr lang="en-US" sz="1200" kern="0" spc="3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Gravitational wave radiation</a:t>
            </a:r>
            <a:endParaRPr lang="en-US" altLang="en-US" sz="1200" kern="0" spc="3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734435" y="1008571"/>
            <a:ext cx="1904365" cy="16757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12700" algn="l" rtl="0" eaLnBrk="0">
              <a:lnSpc>
                <a:spcPts val="1275"/>
              </a:lnSpc>
            </a:pPr>
            <a:r>
              <a:rPr sz="1000" kern="0" dirty="0" err="1">
                <a:solidFill>
                  <a:srgbClr val="00AEE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f</a:t>
            </a:r>
            <a:r>
              <a:rPr sz="1100" kern="0" baseline="-17000" dirty="0" err="1">
                <a:solidFill>
                  <a:srgbClr val="00AEE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peak</a:t>
            </a:r>
            <a:r>
              <a:rPr sz="700" kern="0" spc="170" dirty="0">
                <a:solidFill>
                  <a:srgbClr val="00AEE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—</a:t>
            </a:r>
            <a:r>
              <a:rPr lang="en-US" sz="1000" kern="0" spc="170" dirty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Quadrupole fundamental mode oscillation</a:t>
            </a:r>
            <a:endParaRPr lang="en-US" altLang="en-US" sz="1000" dirty="0"/>
          </a:p>
          <a:p>
            <a:pPr marL="12700" algn="l" rtl="0" eaLnBrk="0">
              <a:lnSpc>
                <a:spcPct val="94000"/>
              </a:lnSpc>
              <a:spcBef>
                <a:spcPts val="300"/>
              </a:spcBef>
            </a:pPr>
            <a:r>
              <a:rPr sz="1500" kern="0" spc="20" baseline="3000" dirty="0">
                <a:solidFill>
                  <a:srgbClr val="009966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f</a:t>
            </a:r>
            <a:r>
              <a:rPr sz="1000" kern="0" spc="20" baseline="-14000" dirty="0">
                <a:solidFill>
                  <a:srgbClr val="009966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2—O</a:t>
            </a:r>
            <a:endParaRPr lang="en-US" altLang="en-US" sz="1000" baseline="-14000" dirty="0"/>
          </a:p>
          <a:p>
            <a:pPr marL="12700" algn="l" rtl="0" eaLnBrk="0">
              <a:lnSpc>
                <a:spcPts val="1335"/>
              </a:lnSpc>
            </a:pPr>
            <a:r>
              <a:rPr sz="1000" kern="0" spc="60" dirty="0">
                <a:solidFill>
                  <a:srgbClr val="FF59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f</a:t>
            </a:r>
            <a:r>
              <a:rPr sz="1000" kern="0" spc="60" baseline="-15000" dirty="0">
                <a:solidFill>
                  <a:srgbClr val="FF59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2十O</a:t>
            </a:r>
            <a:r>
              <a:rPr sz="700" kern="0" spc="60" dirty="0">
                <a:solidFill>
                  <a:srgbClr val="FF59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—</a:t>
            </a:r>
            <a:r>
              <a:rPr lang="en-US" altLang="zh-CN" sz="1000" kern="0" spc="170" dirty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Coupling of Quadrupole Mode and Quasi Radial Mode</a:t>
            </a:r>
          </a:p>
          <a:p>
            <a:pPr marL="184150" indent="-171450" eaLnBrk="0">
              <a:lnSpc>
                <a:spcPts val="1335"/>
              </a:lnSpc>
              <a:buFont typeface="Arial" panose="020B0604020202020204" pitchFamily="34" charset="0"/>
              <a:buChar char="•"/>
            </a:pPr>
            <a:r>
              <a:rPr lang="en-US" altLang="zh-CN" sz="1000" kern="0" spc="170" dirty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Gravitational wave radiation is closely related to oscillation modes!</a:t>
            </a:r>
            <a:endParaRPr lang="zh-CN" altLang="en-US" sz="1000" kern="0" spc="170" dirty="0">
              <a:solidFill>
                <a:srgbClr val="FF0000">
                  <a:alpha val="100000"/>
                </a:srgbClr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01190" y="2662746"/>
            <a:ext cx="2045335" cy="2298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900"/>
              <a:t>P</a:t>
            </a:r>
            <a:r>
              <a:rPr lang="en-US" altLang="zh-CN" sz="900"/>
              <a:t>R</a:t>
            </a:r>
            <a:r>
              <a:rPr lang="zh-CN" altLang="en-US" sz="900"/>
              <a:t>D 105,043020 (2022)</a:t>
            </a: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025015" y="992696"/>
            <a:ext cx="1709420" cy="169164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051050" y="476885"/>
            <a:ext cx="345186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charset="0"/>
              <a:buChar char="l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 of effective gravitational wave spectrum after binary merger 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283075" y="635"/>
            <a:ext cx="1463675" cy="337820"/>
          </a:xfrm>
          <a:prstGeom prst="rect">
            <a:avLst/>
          </a:prstGeom>
        </p:spPr>
      </p:pic>
      <p:sp>
        <p:nvSpPr>
          <p:cNvPr id="5" name="textbox 8">
            <a:extLst>
              <a:ext uri="{FF2B5EF4-FFF2-40B4-BE49-F238E27FC236}">
                <a16:creationId xmlns:a16="http://schemas.microsoft.com/office/drawing/2014/main" id="{6E84865D-D3A1-23F7-46B4-AAC992A0B50A}"/>
              </a:ext>
            </a:extLst>
          </p:cNvPr>
          <p:cNvSpPr/>
          <p:nvPr/>
        </p:nvSpPr>
        <p:spPr>
          <a:xfrm>
            <a:off x="0" y="3126509"/>
            <a:ext cx="5759450" cy="10945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wrap="square" lIns="0" tIns="0" rIns="0" bIns="0" anchor="ctr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eaLnBrk="0">
              <a:lnSpc>
                <a:spcPts val="865"/>
              </a:lnSpc>
              <a:tabLst>
                <a:tab pos="127000" algn="l"/>
              </a:tabLst>
            </a:pPr>
            <a:r>
              <a:rPr sz="500" kern="0" spc="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	</a:t>
            </a:r>
            <a:r>
              <a:rPr lang="en-US" sz="500" kern="0" spc="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Huan  Chen</a:t>
            </a:r>
            <a:r>
              <a:rPr sz="500" b="1" kern="0" spc="1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500" b="1" kern="0" spc="10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</a:t>
            </a:r>
            <a:r>
              <a:rPr sz="500" kern="0" spc="100" dirty="0" err="1" smtClean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陈欢</a:t>
            </a:r>
            <a:r>
              <a:rPr lang="zh-CN" altLang="en-US" sz="500" kern="0" spc="10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                                 </a:t>
            </a:r>
            <a:r>
              <a:rPr lang="en-US" altLang="zh-CN" sz="700" b="1" kern="0" spc="70" dirty="0" smtClean="0">
                <a:solidFill>
                  <a:schemeClr val="bg1"/>
                </a:solidFill>
                <a:latin typeface="Times New Roman" panose="02020603050405020304" pitchFamily="18" charset="0"/>
                <a:ea typeface="方正粗黑宋简体" panose="02000000000000000000" charset="-122"/>
                <a:cs typeface="Times New Roman" panose="02020603050405020304" pitchFamily="18" charset="0"/>
              </a:rPr>
              <a:t>                      </a:t>
            </a:r>
            <a:r>
              <a:rPr lang="en-US" altLang="zh-CN" sz="500" kern="0" spc="100" dirty="0" smtClean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15</a:t>
            </a:r>
            <a:r>
              <a:rPr sz="500" b="1" kern="0" spc="90" dirty="0" smtClean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endParaRPr lang="en-US" altLang="en-US" sz="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/>
          <p:nvPr/>
        </p:nvSpPr>
        <p:spPr>
          <a:xfrm>
            <a:off x="0" y="347472"/>
            <a:ext cx="5760084" cy="126364"/>
          </a:xfrm>
          <a:prstGeom prst="rect">
            <a:avLst/>
          </a:prstGeom>
          <a:solidFill>
            <a:srgbClr val="004D73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31000"/>
              </a:lnSpc>
            </a:pPr>
            <a:endParaRPr lang="en-US" altLang="en-US" sz="100" dirty="0"/>
          </a:p>
          <a:p>
            <a:pPr marL="4958080" algn="l" rtl="0" eaLnBrk="0">
              <a:lnSpc>
                <a:spcPts val="675"/>
              </a:lnSpc>
              <a:spcBef>
                <a:spcPts val="0"/>
              </a:spcBef>
            </a:pPr>
            <a:r>
              <a:rPr sz="500" kern="0" spc="8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中国地质大学 </a:t>
            </a:r>
            <a:r>
              <a:rPr sz="500" b="1" kern="0" spc="8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</a:t>
            </a:r>
            <a:r>
              <a:rPr sz="500" kern="0" spc="8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武汉</a:t>
            </a:r>
            <a:r>
              <a:rPr sz="500" b="1" kern="0" spc="7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)</a:t>
            </a:r>
            <a:endParaRPr lang="en-US" altLang="en-US" sz="500" dirty="0"/>
          </a:p>
        </p:txBody>
      </p:sp>
      <p:sp>
        <p:nvSpPr>
          <p:cNvPr id="3" name="文本框 2"/>
          <p:cNvSpPr txBox="1"/>
          <p:nvPr/>
        </p:nvSpPr>
        <p:spPr>
          <a:xfrm>
            <a:off x="859583" y="731685"/>
            <a:ext cx="4756125" cy="636397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179388" indent="-166688" algn="l" rtl="0" ea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kern="0" spc="20" dirty="0" smtClean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Radial </a:t>
            </a:r>
            <a:r>
              <a:rPr lang="en-US" sz="1200" kern="0" spc="2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perturbation of fluids and metrics </a:t>
            </a:r>
            <a:r>
              <a:rPr lang="en-US" sz="10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X(</a:t>
            </a:r>
            <a:r>
              <a:rPr lang="en-US" sz="1000" i="1" kern="0" spc="30" dirty="0" err="1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r,θ,φ,t</a:t>
            </a:r>
            <a:r>
              <a:rPr lang="en-US" sz="10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)≡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x(</a:t>
            </a:r>
            <a:r>
              <a:rPr lang="en-US" sz="1000" i="1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r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)</a:t>
            </a:r>
            <a:r>
              <a:rPr lang="en-US" sz="10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sz="1000" i="1" kern="0" spc="30" dirty="0" smtClean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e</a:t>
            </a:r>
            <a:r>
              <a:rPr lang="en-US" sz="1000" kern="0" spc="30" baseline="30000" dirty="0" smtClean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-</a:t>
            </a:r>
            <a:r>
              <a:rPr lang="en-US" sz="1000" i="1" kern="0" spc="30" baseline="30000" dirty="0" err="1" smtClean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iωt</a:t>
            </a:r>
            <a:r>
              <a:rPr sz="1000" i="1" kern="0" spc="30" baseline="30000" dirty="0" smtClean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sz="1000" kern="0" spc="30" dirty="0" smtClean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endParaRPr sz="1000" kern="0" spc="30" dirty="0">
              <a:solidFill>
                <a:srgbClr val="000000">
                  <a:alpha val="100000"/>
                </a:srgbClr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179388" indent="-166688" algn="l" rtl="0" ea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kern="0" spc="20" dirty="0" smtClean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Equation </a:t>
            </a:r>
            <a:r>
              <a:rPr lang="en-US" sz="1200" kern="0" spc="2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of fluid radial oscillation </a:t>
            </a:r>
            <a:r>
              <a:rPr lang="en-US" sz="1200" kern="0" spc="20" dirty="0" smtClean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based on Einstein's field equation </a:t>
            </a:r>
            <a:r>
              <a:rPr sz="1200" kern="0" spc="2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:</a:t>
            </a:r>
            <a:endParaRPr lang="zh-CN" altLang="en-US" sz="1200" kern="0" spc="20" dirty="0">
              <a:solidFill>
                <a:srgbClr val="000000">
                  <a:alpha val="100000"/>
                </a:srgbClr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41183" y="1268063"/>
            <a:ext cx="4385310" cy="13150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9"/>
          <a:srcRect r="23265" b="-8864"/>
          <a:stretch/>
        </p:blipFill>
        <p:spPr>
          <a:xfrm>
            <a:off x="909955" y="2497227"/>
            <a:ext cx="3048028" cy="51383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01782" y="2571550"/>
            <a:ext cx="586509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200" dirty="0"/>
              <a:t>where</a:t>
            </a:r>
            <a:endParaRPr lang="zh-CN" altLang="en-US" sz="1200" dirty="0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283075" y="635"/>
            <a:ext cx="1463675" cy="33782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A2BB706-A033-F00E-2B6B-FD7B8274784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72000" y="23100"/>
            <a:ext cx="3130845" cy="36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lnSpc>
                <a:spcPct val="107000"/>
              </a:lnSpc>
              <a:defRPr sz="1600">
                <a:solidFill>
                  <a:srgbClr val="0070C0"/>
                </a:solidFill>
                <a:latin typeface="Times New Roman" panose="02020603050405020304" pitchFamily="18" charset="0"/>
                <a:ea typeface="方正粗黑宋简体" panose="02000000000000000000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>
                <a:sym typeface="+mn-ea"/>
              </a:rPr>
              <a:t>Radial oscillations of NSs</a:t>
            </a: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9764CCE4-5DE8-433B-89FC-9E6BEE90F6CE}"/>
              </a:ext>
            </a:extLst>
          </p:cNvPr>
          <p:cNvSpPr/>
          <p:nvPr/>
        </p:nvSpPr>
        <p:spPr>
          <a:xfrm>
            <a:off x="0" y="3126509"/>
            <a:ext cx="5759450" cy="10945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wrap="square" lIns="0" tIns="0" rIns="0" bIns="0" anchor="ctr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eaLnBrk="0">
              <a:lnSpc>
                <a:spcPts val="865"/>
              </a:lnSpc>
              <a:tabLst>
                <a:tab pos="127000" algn="l"/>
              </a:tabLst>
            </a:pPr>
            <a:r>
              <a:rPr sz="500" kern="0" spc="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	</a:t>
            </a:r>
            <a:r>
              <a:rPr lang="en-US" sz="500" kern="0" spc="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Huan  Chen</a:t>
            </a:r>
            <a:r>
              <a:rPr sz="500" b="1" kern="0" spc="1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500" b="1" kern="0" spc="10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</a:t>
            </a:r>
            <a:r>
              <a:rPr sz="500" kern="0" spc="100" dirty="0" err="1" smtClean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陈欢</a:t>
            </a:r>
            <a:r>
              <a:rPr lang="zh-CN" altLang="en-US" sz="500" kern="0" spc="10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                          </a:t>
            </a:r>
            <a:r>
              <a:rPr lang="zh-CN" altLang="en-US" sz="500" kern="0" spc="100" dirty="0" smtClean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         </a:t>
            </a:r>
            <a:r>
              <a:rPr lang="en-US" altLang="zh-CN" sz="700" b="1" kern="0" spc="70" dirty="0" smtClean="0">
                <a:solidFill>
                  <a:schemeClr val="bg1"/>
                </a:solidFill>
                <a:latin typeface="Times New Roman" panose="02020603050405020304" pitchFamily="18" charset="0"/>
                <a:ea typeface="方正粗黑宋简体" panose="02000000000000000000" charset="-122"/>
                <a:cs typeface="Times New Roman" panose="02020603050405020304" pitchFamily="18" charset="0"/>
              </a:rPr>
              <a:t> </a:t>
            </a:r>
            <a:r>
              <a:rPr lang="en-US" altLang="zh-CN" sz="500" kern="0" spc="1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16</a:t>
            </a:r>
            <a:r>
              <a:rPr sz="500" b="1" kern="0" spc="90" dirty="0" smtClean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</a:t>
            </a:r>
            <a:endParaRPr lang="en-US" altLang="en-US" sz="5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73DDD9B-BADF-D60A-1860-891D1F28DC6D}"/>
              </a:ext>
            </a:extLst>
          </p:cNvPr>
          <p:cNvSpPr txBox="1"/>
          <p:nvPr/>
        </p:nvSpPr>
        <p:spPr>
          <a:xfrm>
            <a:off x="3957983" y="2531658"/>
            <a:ext cx="1590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10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Equilibrium sound speed approximation </a:t>
            </a:r>
            <a:r>
              <a:rPr lang="zh-CN" altLang="en-US" sz="10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13" name="textbox 1392"/>
          <p:cNvSpPr/>
          <p:nvPr>
            <p:custDataLst>
              <p:tags r:id="rId5"/>
            </p:custDataLst>
          </p:nvPr>
        </p:nvSpPr>
        <p:spPr>
          <a:xfrm>
            <a:off x="322579" y="2882834"/>
            <a:ext cx="4332548" cy="218322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/>
          </a:p>
          <a:p>
            <a:pPr marL="184150" indent="-171450" algn="l" rtl="0" eaLnBrk="0">
              <a:lnSpc>
                <a:spcPct val="92000"/>
              </a:lnSpc>
              <a:buFont typeface="Arial" panose="020B0604020202020204" pitchFamily="34" charset="0"/>
              <a:buChar char="•"/>
            </a:pPr>
            <a:r>
              <a:rPr lang="en-US" sz="1200" kern="0" spc="20" dirty="0" smtClean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Boundary </a:t>
            </a:r>
            <a:r>
              <a:rPr lang="en-US" sz="1200" kern="0" spc="2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condition </a:t>
            </a:r>
            <a:r>
              <a:rPr sz="1200" kern="0" spc="20" dirty="0" smtClean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en-US" sz="1200" kern="0" spc="20" dirty="0" smtClean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sz="1200" kern="0" spc="50" dirty="0" smtClean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[</a:t>
            </a:r>
            <a:r>
              <a:rPr sz="1200" kern="0" spc="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η + 3Γξ](0)</a:t>
            </a:r>
            <a:r>
              <a:rPr sz="1200" kern="0" spc="1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200" kern="0" spc="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=</a:t>
            </a:r>
            <a:r>
              <a:rPr sz="1200" kern="0" spc="9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200" kern="0" spc="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0</a:t>
            </a:r>
            <a:r>
              <a:rPr sz="1200" kern="0" spc="1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200" kern="0" spc="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,</a:t>
            </a:r>
            <a:r>
              <a:rPr sz="1200" kern="0" spc="7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</a:t>
            </a:r>
            <a:r>
              <a:rPr sz="1200" kern="0" spc="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η(R)</a:t>
            </a:r>
            <a:r>
              <a:rPr sz="1200" kern="0" spc="1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200" kern="0" spc="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=</a:t>
            </a:r>
            <a:r>
              <a:rPr sz="1200" kern="0" spc="9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200" kern="0" spc="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0 .</a:t>
            </a:r>
            <a:endParaRPr lang="en-US" altLang="en-US" sz="12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8" y="503365"/>
            <a:ext cx="754736" cy="1132103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916528" y="499189"/>
            <a:ext cx="463171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/>
              <a:t>S. Chandrasekhar, </a:t>
            </a:r>
            <a:r>
              <a:rPr lang="en-US" altLang="zh-CN" sz="1000" dirty="0" err="1" smtClean="0"/>
              <a:t>ApJ</a:t>
            </a:r>
            <a:r>
              <a:rPr lang="en-US" altLang="zh-CN" sz="1000" dirty="0"/>
              <a:t>. 140, 417 (1964</a:t>
            </a:r>
            <a:r>
              <a:rPr lang="en-US" altLang="zh-CN" sz="1000" dirty="0" smtClean="0"/>
              <a:t>); G</a:t>
            </a:r>
            <a:r>
              <a:rPr lang="en-US" altLang="zh-CN" sz="1000" dirty="0"/>
              <a:t>. </a:t>
            </a:r>
            <a:r>
              <a:rPr lang="en-US" altLang="zh-CN" sz="1000" dirty="0" err="1"/>
              <a:t>Chanmugam</a:t>
            </a:r>
            <a:r>
              <a:rPr lang="en-US" altLang="zh-CN" sz="1000" dirty="0"/>
              <a:t>, </a:t>
            </a:r>
            <a:r>
              <a:rPr lang="en-US" altLang="zh-CN" sz="1000" dirty="0" err="1" smtClean="0"/>
              <a:t>ApJ</a:t>
            </a:r>
            <a:r>
              <a:rPr lang="en-US" altLang="zh-CN" sz="1000" dirty="0"/>
              <a:t>. 217, 799 (1977).</a:t>
            </a:r>
            <a:endParaRPr lang="zh-CN" altLang="en-US" sz="1000" dirty="0"/>
          </a:p>
        </p:txBody>
      </p:sp>
      <p:sp>
        <p:nvSpPr>
          <p:cNvPr id="14" name="矩形 13"/>
          <p:cNvSpPr/>
          <p:nvPr/>
        </p:nvSpPr>
        <p:spPr>
          <a:xfrm>
            <a:off x="104849" y="1605454"/>
            <a:ext cx="83633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700" dirty="0" smtClean="0"/>
              <a:t>Chandrasekhar</a:t>
            </a:r>
            <a:endParaRPr lang="zh-CN" altLang="en-US" sz="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/>
          <p:nvPr/>
        </p:nvSpPr>
        <p:spPr>
          <a:xfrm>
            <a:off x="0" y="347472"/>
            <a:ext cx="5760084" cy="126364"/>
          </a:xfrm>
          <a:prstGeom prst="rect">
            <a:avLst/>
          </a:prstGeom>
          <a:solidFill>
            <a:srgbClr val="004D73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31000"/>
              </a:lnSpc>
            </a:pPr>
            <a:endParaRPr lang="en-US" altLang="en-US" sz="100" dirty="0"/>
          </a:p>
          <a:p>
            <a:pPr marL="4958080" algn="l" rtl="0" eaLnBrk="0">
              <a:lnSpc>
                <a:spcPts val="675"/>
              </a:lnSpc>
              <a:spcBef>
                <a:spcPts val="0"/>
              </a:spcBef>
            </a:pPr>
            <a:r>
              <a:rPr sz="500" kern="0" spc="8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中国地质大学 </a:t>
            </a:r>
            <a:r>
              <a:rPr sz="500" b="1" kern="0" spc="8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</a:t>
            </a:r>
            <a:r>
              <a:rPr sz="500" kern="0" spc="8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武汉</a:t>
            </a:r>
            <a:r>
              <a:rPr sz="500" b="1" kern="0" spc="7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)</a:t>
            </a:r>
            <a:endParaRPr lang="en-US" altLang="en-US" sz="500" dirty="0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9"/>
          <a:srcRect b="8321"/>
          <a:stretch/>
        </p:blipFill>
        <p:spPr>
          <a:xfrm>
            <a:off x="149860" y="541656"/>
            <a:ext cx="1853565" cy="203529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84726" y="2809875"/>
            <a:ext cx="1886643" cy="196431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altLang="zh-CN" sz="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T.-T. Sun, et </a:t>
            </a:r>
            <a:r>
              <a:rPr lang="en-US" altLang="zh-CN" sz="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al.</a:t>
            </a:r>
            <a:r>
              <a:rPr lang="zh-CN" altLang="en-US" sz="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zh-CN" alt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103, 103003 (2021)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892550" y="473710"/>
            <a:ext cx="1570759" cy="26206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As NS 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 approach the maximum </a:t>
            </a:r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altLang="zh-CN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CN" altLang="en-US" sz="11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decreases to </a:t>
            </a:r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 </a:t>
            </a:r>
          </a:p>
          <a:p>
            <a:pPr>
              <a:lnSpc>
                <a:spcPct val="100000"/>
              </a:lnSpc>
            </a:pPr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consistent 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stability criterion </a:t>
            </a:r>
            <a:r>
              <a:rPr lang="en-US" altLang="zh-CN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/d</a:t>
            </a:r>
            <a:r>
              <a:rPr lang="zh-CN" altLang="en-US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ρ</a:t>
            </a:r>
            <a:r>
              <a:rPr lang="en-US" altLang="zh-CN" sz="1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 0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fontAlgn="auto">
              <a:lnSpc>
                <a:spcPct val="100000"/>
              </a:lnSpc>
              <a:spcBef>
                <a:spcPts val="600"/>
              </a:spcBef>
            </a:pPr>
            <a:r>
              <a:rPr lang="zh-CN" alt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Smaller  </a:t>
            </a:r>
            <a:r>
              <a:rPr lang="en-US" altLang="zh-CN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11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provide an accurate estimate of the maximum mass.</a:t>
            </a:r>
          </a:p>
          <a:p>
            <a:pPr indent="0" fontAlgn="auto">
              <a:lnSpc>
                <a:spcPct val="100000"/>
              </a:lnSpc>
              <a:spcBef>
                <a:spcPts val="600"/>
              </a:spcBef>
            </a:pP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Smaller </a:t>
            </a:r>
            <a:r>
              <a:rPr lang="zh-CN" altLang="en-US" sz="1100" dirty="0" smtClean="0">
                <a:latin typeface="微软雅黑" panose="020B0503020204020204" charset="-122"/>
                <a:ea typeface="微软雅黑" panose="020B0503020204020204" charset="-122"/>
              </a:rPr>
              <a:t>β</a:t>
            </a:r>
            <a:r>
              <a:rPr lang="el-GR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smaller </a:t>
            </a:r>
            <a:r>
              <a:rPr lang="en-US" altLang="zh-CN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CN" altLang="en-US" sz="11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larger </a:t>
            </a:r>
            <a:r>
              <a:rPr lang="zh-CN" altLang="en-US" sz="1100" i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∆</a:t>
            </a:r>
            <a:r>
              <a:rPr lang="en-US" altLang="zh-CN" sz="1100" i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f</a:t>
            </a:r>
            <a:r>
              <a:rPr lang="zh-CN" altLang="en-US" sz="11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helps to distinguish </a:t>
            </a:r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HSs from pure NSs.</a:t>
            </a:r>
            <a:endParaRPr lang="zh-CN" altLang="en-US" sz="1100" dirty="0"/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78025" y="523240"/>
            <a:ext cx="1758950" cy="1983105"/>
          </a:xfrm>
          <a:prstGeom prst="rect">
            <a:avLst/>
          </a:prstGeom>
        </p:spPr>
      </p:pic>
      <p:sp>
        <p:nvSpPr>
          <p:cNvPr id="1446" name="textbox 1446"/>
          <p:cNvSpPr/>
          <p:nvPr>
            <p:custDataLst>
              <p:tags r:id="rId3"/>
            </p:custDataLst>
          </p:nvPr>
        </p:nvSpPr>
        <p:spPr>
          <a:xfrm>
            <a:off x="226292" y="2526664"/>
            <a:ext cx="3510684" cy="479641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065"/>
              </a:lnSpc>
            </a:pPr>
            <a:r>
              <a:rPr lang="en-US" sz="800" kern="0" spc="50" dirty="0" smtClean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Fundamental frequency</a:t>
            </a:r>
            <a:r>
              <a:rPr sz="800" kern="0" spc="30" dirty="0" smtClean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sz="800" kern="0" spc="50" dirty="0" smtClean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f</a:t>
            </a:r>
            <a:r>
              <a:rPr sz="900" kern="0" spc="50" baseline="-20000" dirty="0" smtClean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1</a:t>
            </a:r>
            <a:r>
              <a:rPr lang="en-US" sz="900" kern="0" spc="50" baseline="-20000" dirty="0" smtClean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800" kern="0" spc="50" dirty="0" smtClean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and</a:t>
            </a:r>
            <a:r>
              <a:rPr sz="800" kern="0" spc="-40" dirty="0" smtClean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sz="800" kern="0" spc="5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Δf</a:t>
            </a:r>
            <a:r>
              <a:rPr sz="900" kern="0" spc="50" baseline="-2000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1</a:t>
            </a:r>
            <a:r>
              <a:rPr sz="500" kern="0" spc="5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 </a:t>
            </a:r>
            <a:r>
              <a:rPr sz="800" kern="0" spc="5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=</a:t>
            </a:r>
            <a:r>
              <a:rPr sz="800" kern="0" spc="10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sz="800" kern="0" spc="5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f</a:t>
            </a:r>
            <a:r>
              <a:rPr sz="900" kern="0" spc="50" baseline="-2000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2</a:t>
            </a:r>
            <a:r>
              <a:rPr lang="en-US" sz="800" kern="0" spc="5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-</a:t>
            </a:r>
            <a:r>
              <a:rPr sz="800" kern="0" spc="50" dirty="0" smtClean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f</a:t>
            </a:r>
            <a:r>
              <a:rPr sz="900" kern="0" spc="50" baseline="-20000" dirty="0" smtClean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1</a:t>
            </a:r>
            <a:r>
              <a:rPr lang="en-US" sz="800" kern="0" spc="50" dirty="0" smtClean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as functions of NS mass and compact parameter </a:t>
            </a:r>
            <a:r>
              <a:rPr sz="800" kern="0" spc="-20" dirty="0" smtClean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+mn-ea"/>
              </a:rPr>
              <a:t>β</a:t>
            </a:r>
            <a:r>
              <a:rPr sz="800" kern="0" spc="180" dirty="0" smtClean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+mn-ea"/>
              </a:rPr>
              <a:t> </a:t>
            </a:r>
            <a:endParaRPr lang="en-US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50" name="textbox 1450"/>
          <p:cNvSpPr/>
          <p:nvPr>
            <p:custDataLst>
              <p:tags r:id="rId4"/>
            </p:custDataLst>
          </p:nvPr>
        </p:nvSpPr>
        <p:spPr>
          <a:xfrm>
            <a:off x="2882900" y="2667000"/>
            <a:ext cx="649605" cy="1428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endParaRPr lang="en-US" altLang="en-US" sz="800" dirty="0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283075" y="635"/>
            <a:ext cx="1463675" cy="337820"/>
          </a:xfrm>
          <a:prstGeom prst="rect">
            <a:avLst/>
          </a:prstGeom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AA9271B2-6062-B253-223E-5D168423901F}"/>
              </a:ext>
            </a:extLst>
          </p:cNvPr>
          <p:cNvSpPr/>
          <p:nvPr/>
        </p:nvSpPr>
        <p:spPr>
          <a:xfrm>
            <a:off x="0" y="3126509"/>
            <a:ext cx="5759450" cy="10945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wrap="square" lIns="0" tIns="0" rIns="0" bIns="0" anchor="ctr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eaLnBrk="0">
              <a:lnSpc>
                <a:spcPts val="865"/>
              </a:lnSpc>
              <a:tabLst>
                <a:tab pos="127000" algn="l"/>
              </a:tabLst>
            </a:pPr>
            <a:r>
              <a:rPr sz="500" kern="0" spc="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	</a:t>
            </a:r>
            <a:r>
              <a:rPr lang="en-US" sz="500" kern="0" spc="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Huan  Chen</a:t>
            </a:r>
            <a:r>
              <a:rPr sz="500" b="1" kern="0" spc="1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500" b="1" kern="0" spc="10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</a:t>
            </a:r>
            <a:r>
              <a:rPr sz="500" kern="0" spc="100" dirty="0" err="1" smtClean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陈欢</a:t>
            </a:r>
            <a:r>
              <a:rPr lang="zh-CN" altLang="en-US" sz="500" kern="0" spc="10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                                 </a:t>
            </a:r>
            <a:r>
              <a:rPr lang="en-US" altLang="zh-CN" sz="700" b="1" kern="0" spc="70" dirty="0" smtClean="0">
                <a:solidFill>
                  <a:schemeClr val="bg1"/>
                </a:solidFill>
                <a:latin typeface="Times New Roman" panose="02020603050405020304" pitchFamily="18" charset="0"/>
                <a:ea typeface="方正粗黑宋简体" panose="02000000000000000000" charset="-122"/>
                <a:cs typeface="Times New Roman" panose="02020603050405020304" pitchFamily="18" charset="0"/>
              </a:rPr>
              <a:t>                      </a:t>
            </a:r>
            <a:r>
              <a:rPr lang="en-US" altLang="zh-CN" sz="500" kern="0" spc="100" dirty="0" smtClean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17</a:t>
            </a:r>
            <a:r>
              <a:rPr sz="500" b="1" kern="0" spc="90" dirty="0" smtClean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</a:t>
            </a:r>
            <a:endParaRPr lang="en-US" altLang="en-US" sz="5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A2BB706-A033-F00E-2B6B-FD7B82747844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72000" y="23100"/>
            <a:ext cx="3130845" cy="36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lnSpc>
                <a:spcPct val="107000"/>
              </a:lnSpc>
              <a:defRPr sz="1600">
                <a:solidFill>
                  <a:srgbClr val="0070C0"/>
                </a:solidFill>
                <a:latin typeface="Times New Roman" panose="02020603050405020304" pitchFamily="18" charset="0"/>
                <a:ea typeface="方正粗黑宋简体" panose="02000000000000000000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>
                <a:sym typeface="+mn-ea"/>
              </a:rPr>
              <a:t>Radial oscillations of NSs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/>
          <p:nvPr/>
        </p:nvSpPr>
        <p:spPr>
          <a:xfrm>
            <a:off x="0" y="347472"/>
            <a:ext cx="5760084" cy="126364"/>
          </a:xfrm>
          <a:prstGeom prst="rect">
            <a:avLst/>
          </a:prstGeom>
          <a:solidFill>
            <a:srgbClr val="004D73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31000"/>
              </a:lnSpc>
            </a:pPr>
            <a:endParaRPr lang="en-US" altLang="en-US" sz="100" dirty="0"/>
          </a:p>
          <a:p>
            <a:pPr marL="4958080" algn="l" rtl="0" eaLnBrk="0">
              <a:lnSpc>
                <a:spcPts val="675"/>
              </a:lnSpc>
              <a:spcBef>
                <a:spcPts val="0"/>
              </a:spcBef>
            </a:pPr>
            <a:r>
              <a:rPr sz="500" kern="0" spc="8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中国地质大学 </a:t>
            </a:r>
            <a:r>
              <a:rPr sz="500" b="1" kern="0" spc="8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</a:t>
            </a:r>
            <a:r>
              <a:rPr sz="500" kern="0" spc="8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武汉</a:t>
            </a:r>
            <a:r>
              <a:rPr sz="500" b="1" kern="0" spc="7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)</a:t>
            </a:r>
            <a:endParaRPr lang="en-US" altLang="en-US" sz="500" dirty="0"/>
          </a:p>
        </p:txBody>
      </p:sp>
      <p:sp>
        <p:nvSpPr>
          <p:cNvPr id="13" name="文本框 12"/>
          <p:cNvSpPr txBox="1"/>
          <p:nvPr/>
        </p:nvSpPr>
        <p:spPr>
          <a:xfrm>
            <a:off x="97790" y="427531"/>
            <a:ext cx="5190490" cy="325234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US" altLang="zh-CN" sz="1400" b="1" dirty="0" smtClean="0">
                <a:solidFill>
                  <a:srgbClr val="C00000"/>
                </a:solidFill>
              </a:rPr>
              <a:t>NS vs. PNS</a:t>
            </a:r>
          </a:p>
        </p:txBody>
      </p:sp>
      <p:sp>
        <p:nvSpPr>
          <p:cNvPr id="1450" name="textbox 1450"/>
          <p:cNvSpPr/>
          <p:nvPr>
            <p:custDataLst>
              <p:tags r:id="rId1"/>
            </p:custDataLst>
          </p:nvPr>
        </p:nvSpPr>
        <p:spPr>
          <a:xfrm>
            <a:off x="2882900" y="2667000"/>
            <a:ext cx="649605" cy="1428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endParaRPr lang="en-US" altLang="en-US" sz="800" dirty="0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283075" y="635"/>
            <a:ext cx="1463675" cy="337820"/>
          </a:xfrm>
          <a:prstGeom prst="rect">
            <a:avLst/>
          </a:prstGeom>
        </p:spPr>
      </p:pic>
      <p:sp>
        <p:nvSpPr>
          <p:cNvPr id="11" name="灯片编号占位符 1"/>
          <p:cNvSpPr txBox="1">
            <a:spLocks/>
          </p:cNvSpPr>
          <p:nvPr/>
        </p:nvSpPr>
        <p:spPr>
          <a:xfrm>
            <a:off x="5324764" y="3089564"/>
            <a:ext cx="421986" cy="150524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CBDC366-7918-4A93-9D9A-3827D9BEED30}" type="slidenum">
              <a:rPr lang="zh-CN" altLang="en-US" sz="60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pPr algn="r"/>
              <a:t>18</a:t>
            </a:fld>
            <a:endParaRPr lang="zh-CN" altLang="en-US" sz="6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4888079-E5B2-1ABD-D0D6-5592F9DE552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22" y="568037"/>
            <a:ext cx="2589878" cy="138436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4A1F9CC-D82B-CDB0-948C-372CF082654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161" y="1989347"/>
            <a:ext cx="1475718" cy="1174420"/>
          </a:xfrm>
          <a:prstGeom prst="rect">
            <a:avLst/>
          </a:prstGeom>
        </p:spPr>
      </p:pic>
      <p:sp>
        <p:nvSpPr>
          <p:cNvPr id="16" name="矩形 1"/>
          <p:cNvSpPr>
            <a:spLocks noChangeArrowheads="1"/>
          </p:cNvSpPr>
          <p:nvPr/>
        </p:nvSpPr>
        <p:spPr bwMode="auto">
          <a:xfrm>
            <a:off x="253859" y="2890958"/>
            <a:ext cx="180585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700" b="0" dirty="0" err="1" smtClean="0"/>
              <a:t>T.T.Sun</a:t>
            </a:r>
            <a:r>
              <a:rPr lang="en-US" altLang="zh-CN" sz="700" b="0" dirty="0" smtClean="0"/>
              <a:t>, </a:t>
            </a:r>
            <a:r>
              <a:rPr lang="en-US" altLang="zh-CN" sz="700" b="0" dirty="0"/>
              <a:t>et al. </a:t>
            </a:r>
            <a:r>
              <a:rPr lang="en-US" altLang="zh-CN" sz="700" b="0" dirty="0" smtClean="0"/>
              <a:t>PRD111(2025)043008.</a:t>
            </a:r>
            <a:endParaRPr lang="en-US" altLang="zh-CN" sz="700" b="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68436" y="528235"/>
            <a:ext cx="1835964" cy="12615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48869" y="1809355"/>
            <a:ext cx="1939001" cy="1328043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6A2BB706-A033-F00E-2B6B-FD7B8274784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72000" y="23100"/>
            <a:ext cx="3130845" cy="36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lnSpc>
                <a:spcPct val="107000"/>
              </a:lnSpc>
              <a:defRPr sz="1600">
                <a:solidFill>
                  <a:srgbClr val="0070C0"/>
                </a:solidFill>
                <a:latin typeface="Times New Roman" panose="02020603050405020304" pitchFamily="18" charset="0"/>
                <a:ea typeface="方正粗黑宋简体" panose="02000000000000000000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>
                <a:sym typeface="+mn-ea"/>
              </a:rPr>
              <a:t>Radial oscillations of </a:t>
            </a:r>
            <a:r>
              <a:rPr lang="en-US" altLang="zh-CN" dirty="0" smtClean="0">
                <a:sym typeface="+mn-ea"/>
              </a:rPr>
              <a:t>(P)NSs</a:t>
            </a:r>
            <a:endParaRPr lang="en-US" altLang="zh-CN" dirty="0">
              <a:sym typeface="+mn-ea"/>
            </a:endParaRPr>
          </a:p>
        </p:txBody>
      </p:sp>
      <p:sp>
        <p:nvSpPr>
          <p:cNvPr id="19" name="textbox 8">
            <a:extLst>
              <a:ext uri="{FF2B5EF4-FFF2-40B4-BE49-F238E27FC236}">
                <a16:creationId xmlns:a16="http://schemas.microsoft.com/office/drawing/2014/main" id="{AA9271B2-6062-B253-223E-5D168423901F}"/>
              </a:ext>
            </a:extLst>
          </p:cNvPr>
          <p:cNvSpPr/>
          <p:nvPr/>
        </p:nvSpPr>
        <p:spPr>
          <a:xfrm>
            <a:off x="0" y="3126509"/>
            <a:ext cx="5759450" cy="10945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wrap="square" lIns="0" tIns="0" rIns="0" bIns="0" anchor="ctr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eaLnBrk="0">
              <a:lnSpc>
                <a:spcPts val="865"/>
              </a:lnSpc>
              <a:tabLst>
                <a:tab pos="127000" algn="l"/>
              </a:tabLst>
            </a:pPr>
            <a:r>
              <a:rPr sz="500" kern="0" spc="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	</a:t>
            </a:r>
            <a:r>
              <a:rPr lang="en-US" sz="500" kern="0" spc="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Huan  Chen</a:t>
            </a:r>
            <a:r>
              <a:rPr sz="500" b="1" kern="0" spc="1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500" b="1" kern="0" spc="10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</a:t>
            </a:r>
            <a:r>
              <a:rPr sz="500" kern="0" spc="100" dirty="0" err="1" smtClean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陈欢</a:t>
            </a:r>
            <a:r>
              <a:rPr lang="zh-CN" altLang="en-US" sz="500" kern="0" spc="10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                                 </a:t>
            </a:r>
            <a:r>
              <a:rPr lang="en-US" altLang="zh-CN" sz="700" b="1" kern="0" spc="70" dirty="0" smtClean="0">
                <a:solidFill>
                  <a:schemeClr val="bg1"/>
                </a:solidFill>
                <a:latin typeface="Times New Roman" panose="02020603050405020304" pitchFamily="18" charset="0"/>
                <a:ea typeface="方正粗黑宋简体" panose="02000000000000000000" charset="-122"/>
                <a:cs typeface="Times New Roman" panose="02020603050405020304" pitchFamily="18" charset="0"/>
              </a:rPr>
              <a:t>                      </a:t>
            </a:r>
            <a:r>
              <a:rPr lang="en-US" altLang="zh-CN" sz="500" kern="0" spc="100" dirty="0" smtClean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18</a:t>
            </a:r>
            <a:r>
              <a:rPr sz="500" b="1" kern="0" spc="90" dirty="0" smtClean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</a:t>
            </a:r>
            <a:endParaRPr lang="en-US" altLang="en-US" sz="500" dirty="0"/>
          </a:p>
        </p:txBody>
      </p:sp>
      <p:sp>
        <p:nvSpPr>
          <p:cNvPr id="14" name="文本框 13"/>
          <p:cNvSpPr txBox="1"/>
          <p:nvPr/>
        </p:nvSpPr>
        <p:spPr>
          <a:xfrm>
            <a:off x="133340" y="704617"/>
            <a:ext cx="1381017" cy="26206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zh-CN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CN" altLang="en-US" sz="1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decreases to </a:t>
            </a:r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</a:p>
          <a:p>
            <a:pPr>
              <a:lnSpc>
                <a:spcPct val="100000"/>
              </a:lnSpc>
            </a:pPr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altLang="zh-CN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11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CN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consistent 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endParaRPr lang="en-US" altLang="zh-CN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/d</a:t>
            </a:r>
            <a:r>
              <a:rPr lang="zh-CN" altLang="en-US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ρ</a:t>
            </a:r>
            <a:r>
              <a:rPr lang="en-US" altLang="zh-CN" sz="1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 0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fontAlgn="auto">
              <a:lnSpc>
                <a:spcPct val="100000"/>
              </a:lnSpc>
              <a:spcBef>
                <a:spcPts val="600"/>
              </a:spcBef>
            </a:pPr>
            <a:r>
              <a:rPr lang="zh-CN" alt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11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small mass</a:t>
            </a:r>
          </a:p>
          <a:p>
            <a:pPr indent="0" fontAlgn="auto">
              <a:lnSpc>
                <a:spcPct val="100000"/>
              </a:lnSpc>
              <a:spcBef>
                <a:spcPts val="600"/>
              </a:spcBef>
            </a:pPr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decrease with S/A and Y</a:t>
            </a:r>
            <a:r>
              <a:rPr lang="en-US" altLang="zh-CN" sz="11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fontAlgn="auto">
              <a:lnSpc>
                <a:spcPct val="100000"/>
              </a:lnSpc>
              <a:spcBef>
                <a:spcPts val="600"/>
              </a:spcBef>
            </a:pP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PNS with 1.4M</a:t>
            </a:r>
            <a:r>
              <a:rPr lang="en-US" altLang="zh-CN" sz="11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ʘ</a:t>
            </a:r>
            <a:endParaRPr lang="en-US" altLang="zh-CN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fontAlgn="auto">
              <a:lnSpc>
                <a:spcPct val="100000"/>
              </a:lnSpc>
              <a:spcBef>
                <a:spcPts val="600"/>
              </a:spcBef>
            </a:pPr>
            <a:r>
              <a:rPr lang="en-US" altLang="zh-CN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11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~1kHz at early time.</a:t>
            </a:r>
            <a:endParaRPr lang="zh-CN" altLang="en-US" sz="1100" dirty="0"/>
          </a:p>
        </p:txBody>
      </p:sp>
    </p:spTree>
    <p:extLst>
      <p:ext uri="{BB962C8B-B14F-4D97-AF65-F5344CB8AC3E}">
        <p14:creationId xmlns:p14="http://schemas.microsoft.com/office/powerpoint/2010/main" val="45559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808182" y="772607"/>
            <a:ext cx="4812203" cy="2086051"/>
            <a:chOff x="161" y="1568"/>
            <a:chExt cx="8690" cy="2957"/>
          </a:xfrm>
        </p:grpSpPr>
        <p:sp>
          <p:nvSpPr>
            <p:cNvPr id="3" name="文本框 2"/>
            <p:cNvSpPr txBox="1"/>
            <p:nvPr/>
          </p:nvSpPr>
          <p:spPr>
            <a:xfrm>
              <a:off x="161" y="1568"/>
              <a:ext cx="8690" cy="2957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marL="87313" indent="-74613" eaLnBrk="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kern="0" spc="30" dirty="0" smtClean="0">
                  <a:solidFill>
                    <a:srgbClr val="000000">
                      <a:alpha val="100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Fluid perturbations        </a:t>
              </a:r>
              <a:r>
                <a:rPr lang="zh-CN" altLang="en-US" sz="1000" kern="0" spc="30" dirty="0" smtClean="0">
                  <a:solidFill>
                    <a:srgbClr val="000000">
                      <a:alpha val="100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            </a:t>
              </a:r>
              <a:endParaRPr lang="en-US" altLang="zh-CN" sz="1000" kern="0" spc="30" dirty="0" smtClean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endParaRPr>
            </a:p>
            <a:p>
              <a:pPr marL="12700" eaLnBrk="0">
                <a:lnSpc>
                  <a:spcPct val="150000"/>
                </a:lnSpc>
              </a:pPr>
              <a:r>
                <a:rPr lang="en-US" altLang="zh-CN" sz="1000" kern="0" spc="30" dirty="0" smtClean="0">
                  <a:solidFill>
                    <a:srgbClr val="000000">
                      <a:alpha val="100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expanded </a:t>
              </a:r>
              <a:r>
                <a:rPr lang="en-US" altLang="zh-CN" sz="1000" kern="0" spc="30" dirty="0">
                  <a:solidFill>
                    <a:srgbClr val="000000">
                      <a:alpha val="100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in spherical harmonic </a:t>
              </a:r>
              <a:endParaRPr lang="en-US" altLang="zh-CN" sz="1000" kern="0" spc="30" dirty="0" smtClean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endParaRPr>
            </a:p>
            <a:p>
              <a:pPr marL="12700" eaLnBrk="0">
                <a:lnSpc>
                  <a:spcPct val="150000"/>
                </a:lnSpc>
              </a:pPr>
              <a:r>
                <a:rPr lang="en-US" altLang="zh-CN" sz="1000" kern="0" spc="30" dirty="0" smtClean="0">
                  <a:solidFill>
                    <a:srgbClr val="000000">
                      <a:alpha val="100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form</a:t>
              </a:r>
            </a:p>
            <a:p>
              <a:pPr marL="87313" indent="-74613" algn="l" rtl="0" eaLnBrk="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kern="0" spc="30" dirty="0">
                  <a:solidFill>
                    <a:srgbClr val="000000">
                      <a:alpha val="100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C</a:t>
              </a:r>
              <a:r>
                <a:rPr lang="en-US" altLang="zh-CN" sz="1000" kern="0" spc="30" dirty="0" smtClean="0">
                  <a:solidFill>
                    <a:srgbClr val="000000">
                      <a:alpha val="100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orresponding </a:t>
              </a:r>
              <a:r>
                <a:rPr lang="en-US" altLang="zh-CN" sz="1000" kern="0" spc="30" dirty="0">
                  <a:solidFill>
                    <a:srgbClr val="000000">
                      <a:alpha val="100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metric </a:t>
              </a:r>
              <a:r>
                <a:rPr lang="en-US" altLang="zh-CN" sz="1000" kern="0" spc="30" dirty="0" smtClean="0">
                  <a:solidFill>
                    <a:srgbClr val="000000">
                      <a:alpha val="100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under perturbations</a:t>
              </a:r>
              <a:r>
                <a:rPr sz="1000" kern="0" spc="30" dirty="0" smtClean="0">
                  <a:solidFill>
                    <a:srgbClr val="000000">
                      <a:alpha val="100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:</a:t>
              </a:r>
              <a:endParaRPr lang="en-US" altLang="en-US" sz="1000" kern="0" spc="30" dirty="0" smtClean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marL="184150" indent="-171450" algn="l" rtl="0" eaLnBrk="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sz="1000" kern="0" spc="30" dirty="0" smtClean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endParaRPr>
            </a:p>
            <a:p>
              <a:pPr marL="184150" indent="-171450" algn="l" rtl="0" eaLnBrk="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sz="10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endParaRPr>
            </a:p>
            <a:p>
              <a:pPr marL="184150" indent="-171450" algn="l" rtl="0" eaLnBrk="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sz="1000" kern="0" spc="30" dirty="0" smtClean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endParaRPr>
            </a:p>
            <a:p>
              <a:pPr marL="87313" indent="-74613" algn="l" rtl="0" eaLnBrk="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000" kern="0" spc="30" dirty="0" smtClean="0">
                  <a:solidFill>
                    <a:srgbClr val="000000">
                      <a:alpha val="100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equation </a:t>
              </a:r>
              <a:r>
                <a:rPr lang="en-US" sz="1000" kern="0" spc="30" dirty="0">
                  <a:solidFill>
                    <a:srgbClr val="000000">
                      <a:alpha val="100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of non radial oscillation based on Einstein's field </a:t>
              </a:r>
              <a:r>
                <a:rPr lang="en-US" sz="1000" kern="0" spc="30" dirty="0" smtClean="0">
                  <a:solidFill>
                    <a:srgbClr val="000000">
                      <a:alpha val="100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equation</a:t>
              </a:r>
            </a:p>
            <a:p>
              <a:pPr marL="87313" indent="-74613" rtl="0" eaLnBrk="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kern="0" spc="30" dirty="0">
                  <a:solidFill>
                    <a:srgbClr val="000000">
                      <a:alpha val="100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Static spherical </a:t>
              </a:r>
              <a:r>
                <a:rPr lang="en-US" altLang="zh-CN" sz="1000" kern="0" spc="30" dirty="0" smtClean="0">
                  <a:solidFill>
                    <a:srgbClr val="000000">
                      <a:alpha val="100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symmetric equilibrium </a:t>
              </a:r>
              <a:r>
                <a:rPr lang="en-US" altLang="zh-CN" sz="1000" kern="0" spc="30" dirty="0">
                  <a:solidFill>
                    <a:srgbClr val="000000">
                      <a:alpha val="100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and the lowest order GW radiation</a:t>
              </a:r>
              <a:r>
                <a:rPr lang="en-US" altLang="zh-CN" sz="900" kern="0" dirty="0" smtClean="0">
                  <a:solidFill>
                    <a:srgbClr val="000000">
                      <a:alpha val="100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: </a:t>
              </a:r>
              <a:r>
                <a:rPr lang="en-US" altLang="zh-CN" sz="900" kern="0" dirty="0">
                  <a:solidFill>
                    <a:srgbClr val="FF0000">
                      <a:alpha val="100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Quadrupole  </a:t>
              </a:r>
              <a:r>
                <a:rPr lang="en-US" altLang="zh-CN" sz="900" kern="0" dirty="0">
                  <a:solidFill>
                    <a:srgbClr val="000000">
                      <a:alpha val="100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(</a:t>
              </a:r>
              <a:r>
                <a:rPr lang="en-US" altLang="zh-CN" sz="900" i="1" kern="0" dirty="0">
                  <a:solidFill>
                    <a:srgbClr val="000000">
                      <a:alpha val="100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l</a:t>
              </a:r>
              <a:r>
                <a:rPr lang="en-US" altLang="zh-CN" sz="900" i="1" kern="0" spc="-180" dirty="0">
                  <a:solidFill>
                    <a:srgbClr val="000000">
                      <a:alpha val="100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zh-CN" sz="900" kern="0" dirty="0">
                  <a:solidFill>
                    <a:srgbClr val="000000">
                      <a:alpha val="100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=</a:t>
              </a:r>
              <a:r>
                <a:rPr lang="en-US" altLang="zh-CN" sz="900" kern="0" spc="-200" dirty="0">
                  <a:solidFill>
                    <a:srgbClr val="000000">
                      <a:alpha val="100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zh-CN" sz="900" kern="0" spc="-10" dirty="0">
                  <a:solidFill>
                    <a:srgbClr val="000000">
                      <a:alpha val="100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2</a:t>
              </a:r>
              <a:r>
                <a:rPr lang="en-US" altLang="zh-CN" sz="900" kern="0" spc="-10" dirty="0" smtClean="0">
                  <a:solidFill>
                    <a:srgbClr val="000000">
                      <a:alpha val="100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)</a:t>
              </a:r>
              <a:endParaRPr sz="9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2480" y="1624"/>
              <a:ext cx="1234" cy="401"/>
            </a:xfrm>
            <a:prstGeom prst="rect">
              <a:avLst/>
            </a:prstGeom>
          </p:spPr>
        </p:pic>
      </p:grpSp>
      <p:sp>
        <p:nvSpPr>
          <p:cNvPr id="4" name="textbox 4"/>
          <p:cNvSpPr/>
          <p:nvPr/>
        </p:nvSpPr>
        <p:spPr>
          <a:xfrm>
            <a:off x="0" y="347472"/>
            <a:ext cx="5760084" cy="126364"/>
          </a:xfrm>
          <a:prstGeom prst="rect">
            <a:avLst/>
          </a:prstGeom>
          <a:solidFill>
            <a:srgbClr val="004D73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31000"/>
              </a:lnSpc>
            </a:pPr>
            <a:endParaRPr lang="en-US" altLang="en-US" sz="100" dirty="0"/>
          </a:p>
          <a:p>
            <a:pPr marL="4958080" algn="l" rtl="0" eaLnBrk="0">
              <a:lnSpc>
                <a:spcPts val="675"/>
              </a:lnSpc>
              <a:spcBef>
                <a:spcPts val="0"/>
              </a:spcBef>
            </a:pPr>
            <a:r>
              <a:rPr sz="500" kern="0" spc="8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中国地质大学 </a:t>
            </a:r>
            <a:r>
              <a:rPr sz="500" b="1" kern="0" spc="8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</a:t>
            </a:r>
            <a:r>
              <a:rPr sz="500" kern="0" spc="8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武汉</a:t>
            </a:r>
            <a:r>
              <a:rPr sz="500" b="1" kern="0" spc="7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)</a:t>
            </a:r>
            <a:endParaRPr lang="en-US" altLang="en-US" sz="500" dirty="0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879725" y="937630"/>
            <a:ext cx="1844675" cy="5594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934374" y="1795886"/>
            <a:ext cx="4371917" cy="62681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283075" y="635"/>
            <a:ext cx="1463675" cy="337820"/>
          </a:xfrm>
          <a:prstGeom prst="rect">
            <a:avLst/>
          </a:prstGeom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4A138BC2-50DD-B888-D8A8-D0B83E3657DA}"/>
              </a:ext>
            </a:extLst>
          </p:cNvPr>
          <p:cNvSpPr/>
          <p:nvPr/>
        </p:nvSpPr>
        <p:spPr>
          <a:xfrm>
            <a:off x="0" y="3126509"/>
            <a:ext cx="5759450" cy="10945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wrap="square" lIns="0" tIns="0" rIns="0" bIns="0" anchor="ctr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eaLnBrk="0">
              <a:lnSpc>
                <a:spcPts val="865"/>
              </a:lnSpc>
              <a:tabLst>
                <a:tab pos="127000" algn="l"/>
              </a:tabLst>
            </a:pPr>
            <a:r>
              <a:rPr sz="500" kern="0" spc="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	</a:t>
            </a:r>
            <a:r>
              <a:rPr lang="en-US" sz="500" kern="0" spc="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Huan  Chen</a:t>
            </a:r>
            <a:r>
              <a:rPr sz="500" b="1" kern="0" spc="1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500" b="1" kern="0" spc="10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</a:t>
            </a:r>
            <a:r>
              <a:rPr sz="500" kern="0" spc="100" dirty="0" err="1" smtClean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陈欢</a:t>
            </a:r>
            <a:r>
              <a:rPr lang="zh-CN" altLang="en-US" sz="500" kern="0" spc="10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                                 </a:t>
            </a:r>
            <a:r>
              <a:rPr lang="en-US" altLang="zh-CN" sz="700" b="1" kern="0" spc="70" dirty="0" smtClean="0">
                <a:solidFill>
                  <a:schemeClr val="bg1"/>
                </a:solidFill>
                <a:latin typeface="Times New Roman" panose="02020603050405020304" pitchFamily="18" charset="0"/>
                <a:ea typeface="方正粗黑宋简体" panose="02000000000000000000" charset="-122"/>
                <a:cs typeface="Times New Roman" panose="02020603050405020304" pitchFamily="18" charset="0"/>
              </a:rPr>
              <a:t>             </a:t>
            </a:r>
            <a:r>
              <a:rPr lang="en-US" altLang="zh-CN" sz="700" kern="0" spc="1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</a:t>
            </a:r>
            <a:r>
              <a:rPr lang="en-US" altLang="zh-CN" sz="500" kern="0" spc="1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19</a:t>
            </a:r>
            <a:r>
              <a:rPr sz="500" b="1" kern="0" spc="90" dirty="0" smtClean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</a:t>
            </a:r>
            <a:endParaRPr lang="en-US" altLang="en-US" sz="5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483586"/>
            <a:ext cx="776737" cy="116510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848737" y="519745"/>
            <a:ext cx="456839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K. S. Thorne and A. </a:t>
            </a:r>
            <a:r>
              <a:rPr lang="en-US" altLang="zh-CN" sz="1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Campolattaro</a:t>
            </a:r>
            <a:r>
              <a:rPr lang="en-US" altLang="zh-CN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ApJ</a:t>
            </a:r>
            <a:r>
              <a:rPr lang="en-US" altLang="zh-CN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149</a:t>
            </a:r>
            <a:r>
              <a:rPr lang="en-US" altLang="zh-CN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591(1967</a:t>
            </a:r>
            <a:r>
              <a:rPr lang="en-US" altLang="zh-CN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zh-CN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A2BB706-A033-F00E-2B6B-FD7B8274784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72000" y="23100"/>
            <a:ext cx="3130845" cy="36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lnSpc>
                <a:spcPct val="107000"/>
              </a:lnSpc>
              <a:defRPr sz="1600">
                <a:solidFill>
                  <a:srgbClr val="0070C0"/>
                </a:solidFill>
                <a:latin typeface="Times New Roman" panose="02020603050405020304" pitchFamily="18" charset="0"/>
                <a:ea typeface="方正粗黑宋简体" panose="02000000000000000000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>
                <a:sym typeface="+mn-ea"/>
              </a:rPr>
              <a:t>Non-r</a:t>
            </a:r>
            <a:r>
              <a:rPr lang="en-US" altLang="zh-CN" dirty="0" smtClean="0">
                <a:sym typeface="+mn-ea"/>
              </a:rPr>
              <a:t>adial </a:t>
            </a:r>
            <a:r>
              <a:rPr lang="en-US" altLang="zh-CN" dirty="0">
                <a:sym typeface="+mn-ea"/>
              </a:rPr>
              <a:t>oscillations of NSs</a:t>
            </a:r>
          </a:p>
        </p:txBody>
      </p:sp>
      <p:sp>
        <p:nvSpPr>
          <p:cNvPr id="6" name="矩形 5"/>
          <p:cNvSpPr/>
          <p:nvPr/>
        </p:nvSpPr>
        <p:spPr>
          <a:xfrm>
            <a:off x="78507" y="1658441"/>
            <a:ext cx="73930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K. S. Thorne </a:t>
            </a:r>
            <a:endParaRPr lang="zh-CN" alt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/>
          <p:nvPr/>
        </p:nvSpPr>
        <p:spPr>
          <a:xfrm>
            <a:off x="0" y="347472"/>
            <a:ext cx="5760084" cy="126364"/>
          </a:xfrm>
          <a:prstGeom prst="rect">
            <a:avLst/>
          </a:prstGeom>
          <a:solidFill>
            <a:srgbClr val="004D73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31000"/>
              </a:lnSpc>
            </a:pPr>
            <a:endParaRPr lang="en-US" altLang="en-US" sz="100" dirty="0"/>
          </a:p>
          <a:p>
            <a:pPr marL="4958080" algn="l" rtl="0" eaLnBrk="0">
              <a:lnSpc>
                <a:spcPts val="675"/>
              </a:lnSpc>
              <a:spcBef>
                <a:spcPts val="0"/>
              </a:spcBef>
            </a:pPr>
            <a:r>
              <a:rPr sz="500" kern="0" spc="8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中国地质大学 </a:t>
            </a:r>
            <a:r>
              <a:rPr sz="500" b="1" kern="0" spc="8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</a:t>
            </a:r>
            <a:r>
              <a:rPr sz="500" kern="0" spc="8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武汉</a:t>
            </a:r>
            <a:r>
              <a:rPr sz="500" b="1" kern="0" spc="7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)</a:t>
            </a:r>
            <a:endParaRPr lang="en-US" altLang="en-US" sz="500" dirty="0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4302848" y="-1905"/>
            <a:ext cx="1439964" cy="340271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327025" y="62865"/>
            <a:ext cx="1438207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方正粗黑宋简体" panose="02000000000000000000" charset="-122"/>
              </a:rPr>
              <a:t>Outline</a:t>
            </a:r>
            <a:r>
              <a:rPr lang="en-US" altLang="zh-CN" sz="16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方正粗黑宋简体" panose="02000000000000000000" charset="-122"/>
              </a:rPr>
              <a:t> </a:t>
            </a: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268607" y="480060"/>
            <a:ext cx="2954884" cy="2452921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368300" indent="-285750" algn="l" rtl="0" eaLnBrk="0">
              <a:lnSpc>
                <a:spcPct val="150000"/>
              </a:lnSpc>
              <a:buFont typeface="Wingdings" panose="05000000000000000000" charset="0"/>
              <a:buChar char="Ø"/>
              <a:tabLst>
                <a:tab pos="156845" algn="l"/>
              </a:tabLst>
            </a:pPr>
            <a:r>
              <a:rPr lang="en-US" sz="1200" b="1" kern="0" spc="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B</a:t>
            </a:r>
            <a:r>
              <a:rPr lang="en-US" altLang="zh-CN" sz="1200" b="1" kern="0" spc="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ackground</a:t>
            </a:r>
            <a:endParaRPr sz="1200" b="1" kern="0" spc="50" dirty="0">
              <a:solidFill>
                <a:srgbClr val="000000">
                  <a:alpha val="100000"/>
                </a:srgbClr>
              </a:solidFill>
              <a:latin typeface="Times New Roman" panose="02020603050405020304"/>
              <a:cs typeface="Times New Roman" panose="02020603050405020304"/>
              <a:sym typeface="+mn-ea"/>
            </a:endParaRPr>
          </a:p>
          <a:p>
            <a:pPr marL="368300" indent="-285750" eaLnBrk="0">
              <a:lnSpc>
                <a:spcPct val="150000"/>
              </a:lnSpc>
              <a:buFont typeface="Wingdings" panose="05000000000000000000" charset="0"/>
              <a:buChar char="Ø"/>
              <a:tabLst>
                <a:tab pos="156845" algn="l"/>
              </a:tabLst>
            </a:pPr>
            <a:r>
              <a:rPr lang="en-US" altLang="zh-CN" sz="1200" b="1" kern="0" spc="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Equation of state and structure of </a:t>
            </a:r>
            <a:r>
              <a:rPr lang="en-US" altLang="zh-CN" sz="1200" b="1" kern="0" spc="50" dirty="0" smtClean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(P)NS</a:t>
            </a:r>
            <a:endParaRPr lang="en-US" altLang="zh-CN" sz="1200" b="1" kern="0" spc="50" dirty="0">
              <a:solidFill>
                <a:srgbClr val="000000">
                  <a:alpha val="100000"/>
                </a:srgbClr>
              </a:solidFill>
              <a:latin typeface="Times New Roman" panose="02020603050405020304"/>
              <a:cs typeface="Times New Roman" panose="02020603050405020304"/>
              <a:sym typeface="+mn-ea"/>
            </a:endParaRPr>
          </a:p>
          <a:p>
            <a:pPr marL="368300" indent="-285750" eaLnBrk="0">
              <a:lnSpc>
                <a:spcPct val="150000"/>
              </a:lnSpc>
              <a:buFont typeface="Wingdings" panose="05000000000000000000" charset="0"/>
              <a:buChar char="Ø"/>
              <a:tabLst>
                <a:tab pos="156845" algn="l"/>
              </a:tabLst>
            </a:pPr>
            <a:r>
              <a:rPr lang="en-US" sz="1200" b="1" kern="0" spc="50" dirty="0" smtClean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Radial </a:t>
            </a:r>
            <a:r>
              <a:rPr lang="en-US" altLang="zh-CN" sz="1200" b="1" kern="0" spc="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oscillations of </a:t>
            </a:r>
            <a:r>
              <a:rPr lang="en-US" altLang="zh-CN" sz="1200" b="1" kern="0" spc="50" dirty="0" smtClean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(P)NS</a:t>
            </a:r>
            <a:endParaRPr lang="en-US" sz="1200" b="1" kern="0" spc="50" dirty="0" smtClean="0">
              <a:solidFill>
                <a:srgbClr val="000000">
                  <a:alpha val="100000"/>
                </a:srgbClr>
              </a:solidFill>
              <a:latin typeface="Times New Roman" panose="02020603050405020304"/>
              <a:cs typeface="Times New Roman" panose="02020603050405020304"/>
              <a:sym typeface="+mn-ea"/>
            </a:endParaRPr>
          </a:p>
          <a:p>
            <a:pPr marL="368300" indent="-285750" algn="l" rtl="0" eaLnBrk="0">
              <a:lnSpc>
                <a:spcPct val="150000"/>
              </a:lnSpc>
              <a:buFont typeface="Wingdings" panose="05000000000000000000" charset="0"/>
              <a:buChar char="Ø"/>
              <a:tabLst>
                <a:tab pos="156845" algn="l"/>
              </a:tabLst>
            </a:pPr>
            <a:r>
              <a:rPr lang="en-US" sz="1200" b="1" kern="0" spc="50" dirty="0" smtClean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Non-radial </a:t>
            </a:r>
            <a:r>
              <a:rPr lang="en-US" sz="1200" b="1" kern="0" spc="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oscillations </a:t>
            </a:r>
            <a:r>
              <a:rPr lang="en-US" sz="1200" b="1" kern="0" spc="50" dirty="0" smtClean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and Gravitational </a:t>
            </a:r>
            <a:r>
              <a:rPr lang="en-US" sz="1200" b="1" kern="0" spc="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wave radiation</a:t>
            </a:r>
          </a:p>
          <a:p>
            <a:pPr marL="368300" indent="-285750" algn="l" rtl="0" eaLnBrk="0">
              <a:lnSpc>
                <a:spcPct val="150000"/>
              </a:lnSpc>
              <a:buFont typeface="Wingdings" panose="05000000000000000000" charset="0"/>
              <a:buChar char="Ø"/>
              <a:tabLst>
                <a:tab pos="156845" algn="l"/>
              </a:tabLst>
            </a:pPr>
            <a:r>
              <a:rPr lang="en-US" altLang="zh-CN" sz="1200" b="1" kern="0" spc="50" dirty="0" smtClean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Summary</a:t>
            </a:r>
            <a:endParaRPr lang="zh-CN" altLang="en-US" sz="1200" b="1" kern="0" spc="50" dirty="0">
              <a:solidFill>
                <a:srgbClr val="000000">
                  <a:alpha val="100000"/>
                </a:srgbClr>
              </a:solidFill>
              <a:latin typeface="Times New Roman" panose="02020603050405020304"/>
              <a:cs typeface="Times New Roman" panose="02020603050405020304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3274291" y="2322946"/>
            <a:ext cx="2309091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9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Ting-Ting Sun</a:t>
            </a:r>
            <a:r>
              <a:rPr lang="zh-CN" altLang="en-US" sz="9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9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,et al.</a:t>
            </a:r>
            <a:r>
              <a:rPr lang="zh-CN" altLang="en-US" sz="9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P</a:t>
            </a:r>
            <a:r>
              <a:rPr lang="en-US" altLang="zh-CN" sz="9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</a:t>
            </a:r>
            <a:r>
              <a:rPr lang="zh-CN" altLang="en-US" sz="9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D103(2021)103003</a:t>
            </a:r>
            <a:endParaRPr lang="en-US" altLang="zh-CN" sz="9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sz="9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Ting-Ting Sun</a:t>
            </a:r>
            <a:r>
              <a:rPr lang="zh-CN" altLang="en-US" sz="9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9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,et al. </a:t>
            </a:r>
            <a:r>
              <a:rPr lang="en-US" altLang="zh-CN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PRD111(2025)043008</a:t>
            </a:r>
            <a:endParaRPr lang="en-US" altLang="zh-CN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Zi</a:t>
            </a:r>
            <a:r>
              <a:rPr lang="en-US" altLang="zh-CN" sz="9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-Yue </a:t>
            </a:r>
            <a:r>
              <a:rPr lang="en-US" altLang="zh-CN" sz="9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Zheng ,et al.</a:t>
            </a:r>
            <a:r>
              <a:rPr lang="zh-CN" altLang="en-US" sz="9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PRD107(2023)103048</a:t>
            </a:r>
            <a:endParaRPr lang="en-US" altLang="zh-CN" sz="9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sz="9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Zi</a:t>
            </a:r>
            <a:r>
              <a:rPr lang="en-US" altLang="zh-CN" sz="9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-Yue Zheng ,et al.</a:t>
            </a:r>
            <a:r>
              <a:rPr lang="zh-CN" altLang="en-US" sz="9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9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PRD111(2025)063069</a:t>
            </a:r>
            <a:endParaRPr lang="zh-CN" altLang="en-US" sz="9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  <a:hlinkClick r:id="rId7" action="ppaction://hlinksldjump">
                <a:extLst>
                  <a:ext uri="{DAF060AB-1E55-43B9-8AAB-6FB025537F2F}">
                    <wpsdc:hlinkClr xmlns:wpsdc="http://www.wps.cn/officeDocument/2017/drawingmlCustomData" xmlns="" val="000000"/>
                    <wpsdc:folHlinkClr xmlns:wpsdc="http://www.wps.cn/officeDocument/2017/drawingmlCustomData" xmlns="" val="000000"/>
                    <wpsdc:hlinkUnderline xmlns:wpsdc="http://www.wps.cn/officeDocument/2017/drawingmlCustomData" xmlns="" val="0"/>
                  </a:ext>
                </a:extLst>
              </a:hlinkClick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283075" y="635"/>
            <a:ext cx="1463675" cy="337820"/>
          </a:xfrm>
          <a:prstGeom prst="rect">
            <a:avLst/>
          </a:prstGeom>
        </p:spPr>
      </p:pic>
      <p:sp>
        <p:nvSpPr>
          <p:cNvPr id="6" name="textbox 8">
            <a:extLst>
              <a:ext uri="{FF2B5EF4-FFF2-40B4-BE49-F238E27FC236}">
                <a16:creationId xmlns:a16="http://schemas.microsoft.com/office/drawing/2014/main" id="{8B368932-CF93-D137-A095-3723E2253803}"/>
              </a:ext>
            </a:extLst>
          </p:cNvPr>
          <p:cNvSpPr/>
          <p:nvPr/>
        </p:nvSpPr>
        <p:spPr>
          <a:xfrm>
            <a:off x="0" y="3126509"/>
            <a:ext cx="5759450" cy="10945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wrap="square" lIns="0" tIns="0" rIns="0" bIns="0" anchor="ctr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eaLnBrk="0">
              <a:lnSpc>
                <a:spcPts val="865"/>
              </a:lnSpc>
              <a:tabLst>
                <a:tab pos="127000" algn="l"/>
              </a:tabLst>
            </a:pPr>
            <a:r>
              <a:rPr sz="500" kern="0" spc="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	</a:t>
            </a:r>
            <a:r>
              <a:rPr lang="en-US" sz="500" kern="0" spc="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Huan  Chen</a:t>
            </a:r>
            <a:r>
              <a:rPr sz="500" b="1" kern="0" spc="1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500" b="1" kern="0" spc="10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</a:t>
            </a:r>
            <a:r>
              <a:rPr sz="500" kern="0" spc="100" dirty="0" err="1" smtClean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陈欢</a:t>
            </a:r>
            <a:r>
              <a:rPr lang="zh-CN" altLang="en-US" sz="500" kern="0" spc="10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                                 </a:t>
            </a:r>
            <a:r>
              <a:rPr lang="zh-CN" altLang="en-US" sz="500" kern="0" spc="100" dirty="0" smtClean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  </a:t>
            </a:r>
            <a:r>
              <a:rPr lang="en-US" altLang="zh-CN" sz="500" kern="0" spc="100" dirty="0" smtClean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sz="500" b="1" kern="0" spc="90" dirty="0" smtClean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</a:t>
            </a:r>
            <a:endParaRPr lang="en-US" altLang="en-US" sz="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/>
          <p:nvPr/>
        </p:nvSpPr>
        <p:spPr>
          <a:xfrm>
            <a:off x="0" y="347472"/>
            <a:ext cx="5760084" cy="126364"/>
          </a:xfrm>
          <a:prstGeom prst="rect">
            <a:avLst/>
          </a:prstGeom>
          <a:solidFill>
            <a:srgbClr val="004D73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31000"/>
              </a:lnSpc>
            </a:pPr>
            <a:endParaRPr lang="en-US" altLang="en-US" sz="100" dirty="0"/>
          </a:p>
          <a:p>
            <a:pPr marL="4958080" algn="l" rtl="0" eaLnBrk="0">
              <a:lnSpc>
                <a:spcPts val="675"/>
              </a:lnSpc>
              <a:spcBef>
                <a:spcPts val="0"/>
              </a:spcBef>
            </a:pPr>
            <a:r>
              <a:rPr sz="500" kern="0" spc="8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中国地质大学 </a:t>
            </a:r>
            <a:r>
              <a:rPr sz="500" b="1" kern="0" spc="8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</a:t>
            </a:r>
            <a:r>
              <a:rPr sz="500" kern="0" spc="8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武汉</a:t>
            </a:r>
            <a:r>
              <a:rPr sz="500" b="1" kern="0" spc="7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)</a:t>
            </a:r>
            <a:endParaRPr lang="en-US" altLang="en-US" sz="500" dirty="0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283075" y="635"/>
            <a:ext cx="1463675" cy="337820"/>
          </a:xfrm>
          <a:prstGeom prst="rect">
            <a:avLst/>
          </a:prstGeom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13FFCA53-2804-0BB3-D359-7BB18047B307}"/>
              </a:ext>
            </a:extLst>
          </p:cNvPr>
          <p:cNvSpPr/>
          <p:nvPr/>
        </p:nvSpPr>
        <p:spPr>
          <a:xfrm>
            <a:off x="0" y="3126509"/>
            <a:ext cx="5759450" cy="10945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wrap="square" lIns="0" tIns="0" rIns="0" bIns="0" anchor="ctr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eaLnBrk="0">
              <a:lnSpc>
                <a:spcPts val="865"/>
              </a:lnSpc>
              <a:tabLst>
                <a:tab pos="127000" algn="l"/>
              </a:tabLst>
            </a:pPr>
            <a:r>
              <a:rPr sz="500" kern="0" spc="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	</a:t>
            </a:r>
            <a:r>
              <a:rPr lang="en-US" sz="500" kern="0" spc="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Huan  Chen</a:t>
            </a:r>
            <a:r>
              <a:rPr sz="500" b="1" kern="0" spc="1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500" b="1" kern="0" spc="10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</a:t>
            </a:r>
            <a:r>
              <a:rPr sz="500" kern="0" spc="100" dirty="0" err="1" smtClean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陈欢</a:t>
            </a:r>
            <a:r>
              <a:rPr lang="zh-CN" altLang="en-US" sz="500" kern="0" spc="10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                                 </a:t>
            </a:r>
            <a:r>
              <a:rPr lang="en-US" altLang="zh-CN" sz="700" b="1" kern="0" spc="70" dirty="0" smtClean="0">
                <a:solidFill>
                  <a:schemeClr val="bg1"/>
                </a:solidFill>
                <a:latin typeface="Times New Roman" panose="02020603050405020304" pitchFamily="18" charset="0"/>
                <a:ea typeface="方正粗黑宋简体" panose="02000000000000000000" charset="-122"/>
                <a:cs typeface="Times New Roman" panose="02020603050405020304" pitchFamily="18" charset="0"/>
              </a:rPr>
              <a:t>                      </a:t>
            </a:r>
            <a:r>
              <a:rPr lang="en-US" altLang="zh-CN" sz="500" kern="0" spc="1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</a:t>
            </a:r>
            <a:r>
              <a:rPr sz="500" b="1" kern="0" spc="90" dirty="0" smtClean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</a:t>
            </a:r>
            <a:endParaRPr lang="en-US" altLang="en-US" sz="5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8042DAF-55FA-F3EB-0CE2-42675631B96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67009" y="560705"/>
            <a:ext cx="1627505" cy="228219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2C9B0E4-2A7F-2B73-1B9C-06ACB1CC24C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899289" y="1781175"/>
            <a:ext cx="1661160" cy="1188085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1D79ECD8-ED70-565D-F15D-0E2965649A50}"/>
              </a:ext>
            </a:extLst>
          </p:cNvPr>
          <p:cNvSpPr txBox="1"/>
          <p:nvPr/>
        </p:nvSpPr>
        <p:spPr>
          <a:xfrm>
            <a:off x="2043834" y="1590040"/>
            <a:ext cx="1516616" cy="198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Phys. Rev. D 103, 123009 (2021)</a:t>
            </a:r>
          </a:p>
        </p:txBody>
      </p:sp>
      <p:sp>
        <p:nvSpPr>
          <p:cNvPr id="15" name="textbox 2060">
            <a:extLst>
              <a:ext uri="{FF2B5EF4-FFF2-40B4-BE49-F238E27FC236}">
                <a16:creationId xmlns:a16="http://schemas.microsoft.com/office/drawing/2014/main" id="{5631A2BB-8255-93B3-3D97-0494D87B91F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477492" y="560704"/>
            <a:ext cx="2041236" cy="24745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rtl="0" eaLnBrk="0">
              <a:lnSpc>
                <a:spcPct val="87000"/>
              </a:lnSpc>
            </a:pPr>
            <a:endParaRPr lang="en-US" altLang="en-US" sz="100" dirty="0"/>
          </a:p>
          <a:p>
            <a:pPr marL="328295" indent="-171450" rtl="0" eaLnBrk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100" b="1" kern="0" spc="7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Cowling approximation</a:t>
            </a:r>
          </a:p>
          <a:p>
            <a:pPr marL="156845" rtl="0" eaLnBrk="0">
              <a:lnSpc>
                <a:spcPct val="100000"/>
              </a:lnSpc>
            </a:pPr>
            <a:r>
              <a:rPr lang="en-US" sz="1100" b="1" kern="0" spc="7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with only fluid oscillation</a:t>
            </a:r>
          </a:p>
          <a:p>
            <a:pPr marL="328295" indent="-171450" rtl="0" eaLnBrk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1050" kern="0" spc="70" dirty="0" smtClean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For </a:t>
            </a:r>
            <a:r>
              <a:rPr sz="1050" kern="0" spc="7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pure </a:t>
            </a:r>
            <a:r>
              <a:rPr lang="en-US" sz="1050" kern="0" spc="70" dirty="0" smtClean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NSs</a:t>
            </a:r>
            <a:r>
              <a:rPr sz="1050" kern="0" spc="70" dirty="0" smtClean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sz="1050" kern="0" spc="7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</a:t>
            </a:r>
            <a:r>
              <a:rPr sz="1050" kern="0" spc="70" dirty="0" smtClean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first-order</a:t>
            </a:r>
            <a:r>
              <a:rPr lang="en-US" sz="1050" kern="0" spc="70" dirty="0" smtClean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g</a:t>
            </a:r>
            <a:r>
              <a:rPr sz="1050" kern="0" spc="7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-mode frequency is </a:t>
            </a:r>
            <a:r>
              <a:rPr sz="1050" i="1" kern="0" dirty="0" smtClean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+mn-ea"/>
              </a:rPr>
              <a:t>f</a:t>
            </a:r>
            <a:r>
              <a:rPr sz="1050" i="1" kern="0" baseline="-24000" dirty="0" smtClean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+mn-ea"/>
              </a:rPr>
              <a:t>g</a:t>
            </a:r>
            <a:r>
              <a:rPr sz="1050" i="1" kern="0" spc="70" baseline="-58000" dirty="0" smtClean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+mn-ea"/>
              </a:rPr>
              <a:t>1</a:t>
            </a:r>
            <a:r>
              <a:rPr sz="1050" kern="0" dirty="0" smtClean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+mn-ea"/>
              </a:rPr>
              <a:t> </a:t>
            </a:r>
            <a:r>
              <a:rPr sz="1050" kern="0" spc="70" dirty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+mn-ea"/>
              </a:rPr>
              <a:t>~ 300</a:t>
            </a:r>
            <a:r>
              <a:rPr sz="1050" kern="0" spc="230" dirty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+mn-ea"/>
              </a:rPr>
              <a:t> </a:t>
            </a:r>
            <a:r>
              <a:rPr sz="1050" kern="0" dirty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+mn-ea"/>
              </a:rPr>
              <a:t>Hz</a:t>
            </a:r>
            <a:r>
              <a:rPr sz="1050" kern="0" spc="7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and increases slowly with the increase of star mass</a:t>
            </a:r>
            <a:endParaRPr sz="1050" kern="0" spc="60" dirty="0">
              <a:solidFill>
                <a:srgbClr val="000000">
                  <a:alpha val="100000"/>
                </a:srgbClr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28295" indent="-171450" eaLnBrk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050" kern="0" spc="60" dirty="0" smtClean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HSs</a:t>
            </a:r>
            <a:r>
              <a:rPr sz="1050" kern="0" spc="60" dirty="0" smtClean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1050" i="1" kern="0" dirty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+mn-ea"/>
              </a:rPr>
              <a:t>f</a:t>
            </a:r>
            <a:r>
              <a:rPr lang="en-US" altLang="zh-CN" sz="1050" i="1" kern="0" baseline="-24000" dirty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+mn-ea"/>
              </a:rPr>
              <a:t>g</a:t>
            </a:r>
            <a:r>
              <a:rPr lang="en-US" altLang="zh-CN" sz="1050" i="1" kern="0" spc="70" baseline="-58000" dirty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+mn-ea"/>
              </a:rPr>
              <a:t>1 </a:t>
            </a:r>
            <a:r>
              <a:rPr sz="1050" kern="0" spc="60" dirty="0" smtClean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increases </a:t>
            </a:r>
            <a:r>
              <a:rPr sz="1050" kern="0" spc="6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rapidly with mass and can exceed </a:t>
            </a:r>
            <a:r>
              <a:rPr sz="1050" kern="0" spc="30" dirty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+mn-ea"/>
              </a:rPr>
              <a:t>700</a:t>
            </a:r>
            <a:r>
              <a:rPr sz="1050" kern="0" spc="210" dirty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+mn-ea"/>
              </a:rPr>
              <a:t> </a:t>
            </a:r>
            <a:r>
              <a:rPr sz="1050" kern="0" dirty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+mn-ea"/>
              </a:rPr>
              <a:t>Hz</a:t>
            </a:r>
          </a:p>
          <a:p>
            <a:pPr marL="328295" indent="-171450" eaLnBrk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kern="0" spc="30" dirty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</a:t>
            </a:r>
            <a:r>
              <a:rPr lang="en-US" altLang="zh-CN" sz="1050" i="1" kern="0" dirty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+mn-ea"/>
              </a:rPr>
              <a:t>f</a:t>
            </a:r>
            <a:r>
              <a:rPr lang="en-US" altLang="zh-CN" sz="1050" i="1" kern="0" baseline="-24000" dirty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+mn-ea"/>
              </a:rPr>
              <a:t>g</a:t>
            </a:r>
            <a:r>
              <a:rPr lang="en-US" altLang="zh-CN" sz="1050" i="1" kern="0" spc="70" baseline="-58000" dirty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+mn-ea"/>
              </a:rPr>
              <a:t>1 </a:t>
            </a:r>
            <a:r>
              <a:rPr lang="en-US" sz="1050" kern="0" spc="30" dirty="0" smtClean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are </a:t>
            </a:r>
            <a:r>
              <a:rPr lang="en-US" sz="1050" kern="0" spc="30" dirty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all within the sensitive range of current </a:t>
            </a:r>
            <a:r>
              <a:rPr lang="en-US" sz="1050" kern="0" spc="30" dirty="0" smtClean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GW detectors</a:t>
            </a:r>
            <a:r>
              <a:rPr sz="1050" b="1" kern="0" spc="0" dirty="0" smtClean="0">
                <a:solidFill>
                  <a:srgbClr val="FFFFFF">
                    <a:alpha val="100000"/>
                  </a:srgbClr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endParaRPr lang="en-US" altLang="en-US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C85670CC-0F1B-E607-C823-985CAE93319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70409" y="524510"/>
            <a:ext cx="1607185" cy="108966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066637" y="2921635"/>
            <a:ext cx="1553845" cy="198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Phys. Rev. D 105, 103025 (2022)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2000" y="2842895"/>
            <a:ext cx="2080073" cy="21544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800" kern="0" dirty="0" err="1" smtClean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  <a:sym typeface="+mn-ea"/>
              </a:rPr>
              <a:t>Z.Y.Zheng</a:t>
            </a:r>
            <a:r>
              <a:rPr lang="en-US" altLang="zh-CN" sz="800" kern="0" dirty="0" smtClean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  <a:sym typeface="+mn-ea"/>
              </a:rPr>
              <a:t>, et al.,</a:t>
            </a:r>
            <a:r>
              <a:rPr lang="en-US" sz="800" kern="0" dirty="0" smtClean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  <a:sym typeface="+mn-ea"/>
              </a:rPr>
              <a:t>PR</a:t>
            </a:r>
            <a:r>
              <a:rPr sz="800" kern="0" dirty="0" smtClean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  <a:sym typeface="+mn-ea"/>
              </a:rPr>
              <a:t>D107</a:t>
            </a:r>
            <a:r>
              <a:rPr lang="en-US" sz="800" kern="0" dirty="0" smtClean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  <a:sym typeface="+mn-ea"/>
              </a:rPr>
              <a:t>,</a:t>
            </a:r>
            <a:r>
              <a:rPr lang="en-US" altLang="zh-CN" sz="800" kern="0" dirty="0" smtClean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  <a:sym typeface="+mn-ea"/>
              </a:rPr>
              <a:t>103048</a:t>
            </a:r>
            <a:r>
              <a:rPr lang="en-US" sz="800" kern="0" dirty="0" smtClean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  <a:sym typeface="+mn-ea"/>
              </a:rPr>
              <a:t>(2023</a:t>
            </a:r>
            <a:r>
              <a:rPr lang="en-US" sz="800" kern="0" dirty="0" smtClean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  <a:sym typeface="+mn-ea"/>
              </a:rPr>
              <a:t>)</a:t>
            </a:r>
            <a:endParaRPr lang="zh-CN" altLang="en-US" sz="800" kern="0" spc="-10" dirty="0">
              <a:solidFill>
                <a:srgbClr val="000000">
                  <a:alpha val="100000"/>
                </a:srgbClr>
              </a:solidFill>
              <a:latin typeface="Arial" panose="020B0604020202020204" pitchFamily="34" charset="0"/>
              <a:ea typeface="Times New Roman" panose="02020603050405020304"/>
              <a:cs typeface="Arial" panose="020B0604020202020204" pitchFamily="34" charset="0"/>
              <a:sym typeface="+mn-ea"/>
              <a:hlinkClick r:id="rId13" action="ppaction://hlinksldjump">
                <a:extLst>
                  <a:ext uri="{DAF060AB-1E55-43B9-8AAB-6FB025537F2F}">
                    <wpsdc:hlinkClr xmlns:wpsdc="http://www.wps.cn/officeDocument/2017/drawingmlCustomData" xmlns="" val="000000"/>
                    <wpsdc:folHlinkClr xmlns:wpsdc="http://www.wps.cn/officeDocument/2017/drawingmlCustomData" xmlns="" val="000000"/>
                    <wpsdc:hlinkUnderline xmlns:wpsdc="http://www.wps.cn/officeDocument/2017/drawingmlCustomData" xmlns="" val="0"/>
                  </a:ext>
                </a:extLst>
              </a:hlinkClick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A2BB706-A033-F00E-2B6B-FD7B82747844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72000" y="23100"/>
            <a:ext cx="3130845" cy="36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lnSpc>
                <a:spcPct val="107000"/>
              </a:lnSpc>
              <a:defRPr sz="1600">
                <a:solidFill>
                  <a:srgbClr val="0070C0"/>
                </a:solidFill>
                <a:latin typeface="Times New Roman" panose="02020603050405020304" pitchFamily="18" charset="0"/>
                <a:ea typeface="方正粗黑宋简体" panose="02000000000000000000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>
                <a:sym typeface="+mn-ea"/>
              </a:rPr>
              <a:t>Non-r</a:t>
            </a:r>
            <a:r>
              <a:rPr lang="en-US" altLang="zh-CN" dirty="0" smtClean="0">
                <a:sym typeface="+mn-ea"/>
              </a:rPr>
              <a:t>adial </a:t>
            </a:r>
            <a:r>
              <a:rPr lang="en-US" altLang="zh-CN" dirty="0">
                <a:sym typeface="+mn-ea"/>
              </a:rPr>
              <a:t>oscillations of NSs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/>
          <p:nvPr/>
        </p:nvSpPr>
        <p:spPr>
          <a:xfrm>
            <a:off x="0" y="347472"/>
            <a:ext cx="5760084" cy="126364"/>
          </a:xfrm>
          <a:prstGeom prst="rect">
            <a:avLst/>
          </a:prstGeom>
          <a:solidFill>
            <a:srgbClr val="004D73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31000"/>
              </a:lnSpc>
            </a:pPr>
            <a:endParaRPr lang="en-US" altLang="en-US" sz="100" dirty="0"/>
          </a:p>
          <a:p>
            <a:pPr marL="4958080" algn="l" rtl="0" eaLnBrk="0">
              <a:lnSpc>
                <a:spcPts val="675"/>
              </a:lnSpc>
              <a:spcBef>
                <a:spcPts val="0"/>
              </a:spcBef>
            </a:pPr>
            <a:r>
              <a:rPr sz="500" kern="0" spc="8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中国地质大学 </a:t>
            </a:r>
            <a:r>
              <a:rPr sz="500" b="1" kern="0" spc="8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</a:t>
            </a:r>
            <a:r>
              <a:rPr sz="500" kern="0" spc="8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武汉</a:t>
            </a:r>
            <a:r>
              <a:rPr sz="500" b="1" kern="0" spc="7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)</a:t>
            </a:r>
            <a:endParaRPr lang="en-US" altLang="en-US" sz="500" dirty="0"/>
          </a:p>
        </p:txBody>
      </p:sp>
      <p:grpSp>
        <p:nvGrpSpPr>
          <p:cNvPr id="10" name="组合 9"/>
          <p:cNvGrpSpPr/>
          <p:nvPr/>
        </p:nvGrpSpPr>
        <p:grpSpPr>
          <a:xfrm>
            <a:off x="191713" y="481935"/>
            <a:ext cx="2152015" cy="2459355"/>
            <a:chOff x="400" y="759"/>
            <a:chExt cx="3389" cy="3873"/>
          </a:xfrm>
        </p:grpSpPr>
        <p:sp>
          <p:nvSpPr>
            <p:cNvPr id="3" name="文本框 2"/>
            <p:cNvSpPr txBox="1"/>
            <p:nvPr/>
          </p:nvSpPr>
          <p:spPr>
            <a:xfrm>
              <a:off x="400" y="4099"/>
              <a:ext cx="3389" cy="53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55575" indent="-155575" algn="ctr" eaLnBrk="0"/>
              <a:r>
                <a:rPr lang="en-US" sz="800" kern="0" dirty="0" smtClean="0">
                  <a:solidFill>
                    <a:srgbClr val="000000">
                      <a:alpha val="100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Damping time and GW strain </a:t>
              </a:r>
              <a:r>
                <a:rPr lang="en-US" altLang="zh-CN" sz="800" kern="0" spc="50" dirty="0" smtClean="0">
                  <a:solidFill>
                    <a:srgbClr val="000000">
                      <a:alpha val="100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-g</a:t>
              </a:r>
              <a:r>
                <a:rPr lang="en-US" altLang="zh-CN" sz="800" kern="0" spc="50" baseline="-25000" dirty="0" smtClean="0">
                  <a:solidFill>
                    <a:srgbClr val="000000">
                      <a:alpha val="100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r>
                <a:rPr lang="en-US" altLang="zh-CN" sz="800" kern="0" spc="50" dirty="0" smtClean="0">
                  <a:solidFill>
                    <a:srgbClr val="000000">
                      <a:alpha val="100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800" kern="0" spc="50" dirty="0">
                  <a:solidFill>
                    <a:srgbClr val="000000">
                      <a:alpha val="100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mode </a:t>
              </a:r>
              <a:endParaRPr lang="en-US" altLang="zh-CN" sz="800" kern="0" spc="50" dirty="0" smtClean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marL="155575" indent="-155575" algn="ctr" eaLnBrk="0"/>
              <a:r>
                <a:rPr sz="800" kern="0" dirty="0" smtClean="0">
                  <a:solidFill>
                    <a:srgbClr val="000000">
                      <a:alpha val="100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D </a:t>
              </a:r>
              <a:r>
                <a:rPr sz="800" kern="0" dirty="0">
                  <a:solidFill>
                    <a:srgbClr val="000000">
                      <a:alpha val="100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= </a:t>
              </a:r>
              <a:r>
                <a:rPr sz="800" kern="0" dirty="0" smtClean="0">
                  <a:solidFill>
                    <a:srgbClr val="000000">
                      <a:alpha val="100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15MPc,</a:t>
              </a:r>
              <a:r>
                <a:rPr lang="en-US" sz="800" kern="0" dirty="0" smtClean="0">
                  <a:solidFill>
                    <a:srgbClr val="000000">
                      <a:alpha val="100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sz="800" kern="0" dirty="0" err="1" smtClean="0">
                  <a:solidFill>
                    <a:srgbClr val="000000">
                      <a:alpha val="100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E</a:t>
              </a:r>
              <a:r>
                <a:rPr lang="en-US" sz="800" kern="0" baseline="-25000" dirty="0" err="1" smtClean="0">
                  <a:solidFill>
                    <a:srgbClr val="000000">
                      <a:alpha val="100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tot</a:t>
              </a:r>
              <a:r>
                <a:rPr sz="800" kern="0" dirty="0" smtClean="0">
                  <a:solidFill>
                    <a:srgbClr val="000000">
                      <a:alpha val="100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sz="800" kern="0" dirty="0">
                  <a:solidFill>
                    <a:srgbClr val="000000">
                      <a:alpha val="100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= </a:t>
              </a:r>
              <a:r>
                <a:rPr sz="800" kern="0" dirty="0" smtClean="0">
                  <a:solidFill>
                    <a:srgbClr val="000000">
                      <a:alpha val="100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10</a:t>
              </a:r>
              <a:r>
                <a:rPr sz="800" kern="0" baseline="32000" dirty="0" smtClean="0">
                  <a:solidFill>
                    <a:srgbClr val="000000">
                      <a:alpha val="100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51</a:t>
              </a:r>
              <a:r>
                <a:rPr sz="800" kern="0" dirty="0" smtClean="0">
                  <a:solidFill>
                    <a:srgbClr val="000000">
                      <a:alpha val="100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erg</a:t>
              </a:r>
              <a:endParaRPr lang="en-US" altLang="en-US" sz="800" kern="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 rotWithShape="1">
            <a:blip r:embed="rId8"/>
            <a:srcRect l="7887" t="2206" r="12607" b="10322"/>
            <a:stretch/>
          </p:blipFill>
          <p:spPr>
            <a:xfrm>
              <a:off x="551" y="759"/>
              <a:ext cx="3062" cy="3272"/>
            </a:xfrm>
            <a:prstGeom prst="rect">
              <a:avLst/>
            </a:prstGeom>
          </p:spPr>
        </p:pic>
      </p:grpSp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457857" y="473784"/>
            <a:ext cx="2007925" cy="1484848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283074" y="568295"/>
            <a:ext cx="1309543" cy="577014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1000" dirty="0" smtClean="0"/>
              <a:t>Power spectrum density</a:t>
            </a:r>
            <a:r>
              <a:rPr lang="zh-CN" altLang="en-US" sz="1000" dirty="0" smtClean="0"/>
              <a:t> </a:t>
            </a:r>
            <a:r>
              <a:rPr lang="en-US" altLang="zh-CN" sz="1000" dirty="0" smtClean="0"/>
              <a:t>of various </a:t>
            </a:r>
            <a:r>
              <a:rPr lang="en-US" altLang="zh-CN" sz="1000" kern="0" spc="50" dirty="0" smtClean="0">
                <a:solidFill>
                  <a:srgbClr val="000000">
                    <a:alpha val="100000"/>
                  </a:srgbClr>
                </a:solidFill>
                <a:latin typeface="+mn-ea"/>
                <a:cs typeface="Times New Roman" panose="02020603050405020304" pitchFamily="18" charset="0"/>
              </a:rPr>
              <a:t>detectors</a:t>
            </a:r>
          </a:p>
          <a:p>
            <a:pPr algn="ctr"/>
            <a:r>
              <a:rPr lang="en-US" altLang="zh-CN" sz="1000" dirty="0" smtClean="0"/>
              <a:t> </a:t>
            </a:r>
            <a:r>
              <a:rPr lang="zh-CN" altLang="en-US" sz="1000" dirty="0" smtClean="0"/>
              <a:t>(</a:t>
            </a:r>
            <a:r>
              <a:rPr lang="en-US" altLang="zh-CN" sz="1000" dirty="0" smtClean="0"/>
              <a:t>PRL</a:t>
            </a:r>
            <a:r>
              <a:rPr lang="zh-CN" altLang="en-US" sz="1000" dirty="0" smtClean="0"/>
              <a:t> </a:t>
            </a:r>
            <a:r>
              <a:rPr lang="zh-CN" altLang="en-US" sz="1000" dirty="0"/>
              <a:t>118,151105)</a:t>
            </a: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283075" y="635"/>
            <a:ext cx="1463675" cy="337820"/>
          </a:xfrm>
          <a:prstGeom prst="rect">
            <a:avLst/>
          </a:prstGeom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202C14BD-C8F3-8545-0045-F6C24E327AFC}"/>
              </a:ext>
            </a:extLst>
          </p:cNvPr>
          <p:cNvSpPr/>
          <p:nvPr/>
        </p:nvSpPr>
        <p:spPr>
          <a:xfrm>
            <a:off x="0" y="3126509"/>
            <a:ext cx="5759450" cy="10945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wrap="square" lIns="0" tIns="0" rIns="0" bIns="0" anchor="ctr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eaLnBrk="0">
              <a:lnSpc>
                <a:spcPts val="865"/>
              </a:lnSpc>
              <a:tabLst>
                <a:tab pos="127000" algn="l"/>
              </a:tabLst>
            </a:pPr>
            <a:r>
              <a:rPr sz="500" kern="0" spc="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	</a:t>
            </a:r>
            <a:r>
              <a:rPr lang="en-US" sz="500" kern="0" spc="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Huan  Chen</a:t>
            </a:r>
            <a:r>
              <a:rPr sz="500" b="1" kern="0" spc="1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500" b="1" kern="0" spc="10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</a:t>
            </a:r>
            <a:r>
              <a:rPr sz="500" kern="0" spc="100" dirty="0" err="1" smtClean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陈欢</a:t>
            </a:r>
            <a:r>
              <a:rPr lang="en-US" sz="500" kern="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)</a:t>
            </a:r>
            <a:r>
              <a:rPr lang="zh-CN" altLang="en-US" sz="500" kern="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zh-CN" altLang="en-US" sz="500" kern="0" spc="100" dirty="0" smtClean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                     </a:t>
            </a:r>
            <a:r>
              <a:rPr lang="en-US" altLang="zh-CN" sz="700" b="1" kern="0" spc="70" dirty="0" smtClean="0">
                <a:solidFill>
                  <a:schemeClr val="bg1"/>
                </a:solidFill>
                <a:latin typeface="Times New Roman" panose="02020603050405020304" pitchFamily="18" charset="0"/>
                <a:ea typeface="方正粗黑宋简体" panose="02000000000000000000" charset="-122"/>
                <a:cs typeface="Times New Roman" panose="02020603050405020304" pitchFamily="18" charset="0"/>
              </a:rPr>
              <a:t>                      </a:t>
            </a:r>
            <a:r>
              <a:rPr lang="en-US" altLang="zh-CN" sz="500" kern="0" spc="1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21</a:t>
            </a:r>
            <a:r>
              <a:rPr sz="500" b="1" kern="0" spc="90" dirty="0" smtClean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</a:t>
            </a:r>
            <a:endParaRPr lang="en-US" altLang="en-US" sz="500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F66DFD7-43B5-4360-566A-678CAB8160F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1"/>
          <a:srcRect t="20113"/>
          <a:stretch/>
        </p:blipFill>
        <p:spPr>
          <a:xfrm>
            <a:off x="2343728" y="2029453"/>
            <a:ext cx="3198061" cy="767494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2454926" y="2747803"/>
            <a:ext cx="3086863" cy="211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495" eaLnBrk="0">
              <a:lnSpc>
                <a:spcPct val="97000"/>
              </a:lnSpc>
            </a:pPr>
            <a:r>
              <a:rPr lang="en-US" altLang="zh-CN" sz="800" kern="0" spc="5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Minimum </a:t>
            </a:r>
            <a:r>
              <a:rPr lang="en-US" altLang="zh-CN" sz="800" kern="0" spc="50" dirty="0" smtClean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detectable GW </a:t>
            </a:r>
            <a:r>
              <a:rPr lang="en-US" altLang="zh-CN" sz="800" kern="0" spc="5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energies </a:t>
            </a:r>
            <a:r>
              <a:rPr lang="en-US" altLang="zh-CN" sz="800" kern="0" spc="50" dirty="0" smtClean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by GW detectors -g</a:t>
            </a:r>
            <a:r>
              <a:rPr lang="en-US" altLang="zh-CN" sz="800" kern="0" spc="50" baseline="-25000" dirty="0" smtClean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800" kern="0" spc="50" dirty="0" smtClean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mode </a:t>
            </a:r>
            <a:endParaRPr lang="en-US" altLang="zh-CN" sz="800" kern="0" spc="50" dirty="0">
              <a:solidFill>
                <a:srgbClr val="000000">
                  <a:alpha val="100000"/>
                </a:srgbClr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02911" y="2935257"/>
            <a:ext cx="1838084" cy="21544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800" kern="0" dirty="0" err="1" smtClean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+mn-ea"/>
              </a:rPr>
              <a:t>Z.Y.Zheng</a:t>
            </a:r>
            <a:r>
              <a:rPr lang="en-US" altLang="zh-CN" sz="800" kern="0" dirty="0" smtClean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+mn-ea"/>
              </a:rPr>
              <a:t>, et al.,</a:t>
            </a:r>
            <a:r>
              <a:rPr lang="en-US" sz="800" kern="0" dirty="0" smtClean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+mn-ea"/>
              </a:rPr>
              <a:t>PR</a:t>
            </a:r>
            <a:r>
              <a:rPr sz="800" kern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+mn-ea"/>
              </a:rPr>
              <a:t>D107</a:t>
            </a:r>
            <a:r>
              <a:rPr lang="en-US" sz="800" kern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+mn-ea"/>
              </a:rPr>
              <a:t>(2023)</a:t>
            </a:r>
            <a:r>
              <a:rPr sz="800" kern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+mn-ea"/>
              </a:rPr>
              <a:t>103048</a:t>
            </a:r>
            <a:endParaRPr lang="zh-CN" altLang="en-US" sz="800" kern="0" spc="-10" dirty="0">
              <a:solidFill>
                <a:srgbClr val="000000">
                  <a:alpha val="100000"/>
                </a:srgbClr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+mn-ea"/>
              <a:hlinkClick r:id="rId12" action="ppaction://hlinksldjump">
                <a:extLst>
                  <a:ext uri="{DAF060AB-1E55-43B9-8AAB-6FB025537F2F}">
                    <wpsdc:hlinkClr xmlns:wpsdc="http://www.wps.cn/officeDocument/2017/drawingmlCustomData" xmlns="" val="000000"/>
                    <wpsdc:folHlinkClr xmlns:wpsdc="http://www.wps.cn/officeDocument/2017/drawingmlCustomData" xmlns="" val="000000"/>
                    <wpsdc:hlinkUnderline xmlns:wpsdc="http://www.wps.cn/officeDocument/2017/drawingmlCustomData" xmlns="" val="0"/>
                  </a:ext>
                </a:extLst>
              </a:hlinkClick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6A66678-4F18-FEFC-9DCD-9ACE966EEDC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72000" y="17910"/>
            <a:ext cx="2939055" cy="3295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lnSpc>
                <a:spcPct val="107000"/>
              </a:lnSpc>
              <a:defRPr sz="1600">
                <a:solidFill>
                  <a:srgbClr val="0070C0"/>
                </a:solidFill>
                <a:latin typeface="Times New Roman" panose="02020603050405020304" pitchFamily="18" charset="0"/>
                <a:ea typeface="方正粗黑宋简体" panose="02000000000000000000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>
                <a:sym typeface="+mn-ea"/>
              </a:rPr>
              <a:t>Non-radial oscillations of NSs</a:t>
            </a:r>
          </a:p>
          <a:p>
            <a:endParaRPr lang="en-US" altLang="en-US" dirty="0"/>
          </a:p>
          <a:p>
            <a:r>
              <a:rPr dirty="0">
                <a:sym typeface="+mn-ea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/>
          <p:nvPr/>
        </p:nvSpPr>
        <p:spPr>
          <a:xfrm>
            <a:off x="0" y="347472"/>
            <a:ext cx="5760084" cy="126364"/>
          </a:xfrm>
          <a:prstGeom prst="rect">
            <a:avLst/>
          </a:prstGeom>
          <a:solidFill>
            <a:srgbClr val="004D73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31000"/>
              </a:lnSpc>
            </a:pPr>
            <a:endParaRPr lang="en-US" altLang="en-US" sz="100" dirty="0"/>
          </a:p>
          <a:p>
            <a:pPr marL="4958080" algn="l" rtl="0" eaLnBrk="0">
              <a:lnSpc>
                <a:spcPts val="675"/>
              </a:lnSpc>
              <a:spcBef>
                <a:spcPts val="0"/>
              </a:spcBef>
            </a:pPr>
            <a:r>
              <a:rPr sz="500" kern="0" spc="8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中国地质大学 </a:t>
            </a:r>
            <a:r>
              <a:rPr sz="500" b="1" kern="0" spc="8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</a:t>
            </a:r>
            <a:r>
              <a:rPr sz="500" kern="0" spc="8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武汉</a:t>
            </a:r>
            <a:r>
              <a:rPr sz="500" b="1" kern="0" spc="7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)</a:t>
            </a:r>
            <a:endParaRPr lang="en-US" altLang="en-US" sz="500" dirty="0"/>
          </a:p>
        </p:txBody>
      </p:sp>
      <p:sp>
        <p:nvSpPr>
          <p:cNvPr id="2060" name="textbox 2060"/>
          <p:cNvSpPr/>
          <p:nvPr>
            <p:custDataLst>
              <p:tags r:id="rId1"/>
            </p:custDataLst>
          </p:nvPr>
        </p:nvSpPr>
        <p:spPr>
          <a:xfrm>
            <a:off x="36946" y="494665"/>
            <a:ext cx="1733666" cy="22458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b="1" dirty="0"/>
          </a:p>
          <a:p>
            <a:pPr marL="328295" indent="-171450" algn="just" rtl="0" eaLnBrk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zh-CN" sz="1400" b="1" i="1" kern="0" spc="70" dirty="0" smtClean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en-US" altLang="zh-CN" sz="1400" b="1" kern="0" spc="70" dirty="0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-mode</a:t>
            </a:r>
            <a:endParaRPr lang="en-US" sz="1400" b="1" kern="0" spc="70" dirty="0" smtClean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28295" indent="-171450" rtl="0" eaLnBrk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1200" kern="0" spc="60" dirty="0" smtClean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Full GR solution </a:t>
            </a:r>
            <a:r>
              <a:rPr lang="en-US" altLang="zh-CN" sz="1200" kern="0" spc="60" dirty="0" err="1" smtClean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vs.Cowling</a:t>
            </a:r>
            <a:r>
              <a:rPr lang="en-US" altLang="zh-CN" sz="1200" kern="0" spc="60" dirty="0" smtClean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200" kern="0" spc="60" dirty="0" err="1" smtClean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appr</a:t>
            </a:r>
            <a:r>
              <a:rPr lang="en-US" altLang="zh-CN" sz="1200" kern="0" spc="60" dirty="0" smtClean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 lower frequencies</a:t>
            </a:r>
          </a:p>
          <a:p>
            <a:pPr marL="328295" indent="-171450" rtl="0" eaLnBrk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1200" kern="0" spc="60" dirty="0" smtClean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 ≈1.5-2.5kHz</a:t>
            </a:r>
          </a:p>
          <a:p>
            <a:pPr marL="268288" rtl="0" eaLnBrk="0">
              <a:lnSpc>
                <a:spcPct val="100000"/>
              </a:lnSpc>
            </a:pPr>
            <a:r>
              <a:rPr lang="en-US" sz="1200" kern="0" spc="60" dirty="0" smtClean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similar for HSs and pure NSs</a:t>
            </a:r>
            <a:endParaRPr sz="1200" kern="0" spc="30" dirty="0" smtClean="0">
              <a:solidFill>
                <a:srgbClr val="000000">
                  <a:alpha val="100000"/>
                </a:srgb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328295" indent="-171450" algn="just" eaLnBrk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200" kern="0" spc="3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Damping time</a:t>
            </a:r>
            <a:r>
              <a:rPr lang="en-US" altLang="zh-CN" sz="1200" kern="0" spc="6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≈ </a:t>
            </a:r>
            <a:r>
              <a:rPr lang="en-US" altLang="zh-CN" sz="1200" kern="0" spc="3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</a:t>
            </a:r>
          </a:p>
          <a:p>
            <a:pPr marL="328295" indent="-171450" rtl="0" eaLnBrk="0" fontAlgn="auto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200" kern="0" spc="3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Universal Relations of NS and HSs with </a:t>
            </a:r>
            <a:r>
              <a:rPr lang="en-US" altLang="zh-CN" sz="1200" kern="0" spc="3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pasta structure</a:t>
            </a:r>
            <a:r>
              <a:rPr sz="1200" kern="0" spc="3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     </a:t>
            </a:r>
            <a:endParaRPr lang="en-US" altLang="en-US" sz="1200" kern="0" spc="3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283075" y="635"/>
            <a:ext cx="1463675" cy="337820"/>
          </a:xfrm>
          <a:prstGeom prst="rect">
            <a:avLst/>
          </a:prstGeom>
        </p:spPr>
      </p:pic>
      <p:sp>
        <p:nvSpPr>
          <p:cNvPr id="13" name="灯片编号占位符 1"/>
          <p:cNvSpPr txBox="1">
            <a:spLocks/>
          </p:cNvSpPr>
          <p:nvPr/>
        </p:nvSpPr>
        <p:spPr>
          <a:xfrm>
            <a:off x="5324764" y="3089564"/>
            <a:ext cx="421986" cy="150524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CBDC366-7918-4A93-9D9A-3827D9BEED30}" type="slidenum">
              <a:rPr lang="zh-CN" altLang="en-US" sz="60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pPr algn="r"/>
              <a:t>22</a:t>
            </a:fld>
            <a:endParaRPr lang="zh-CN" altLang="en-US" sz="6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611" y="473836"/>
            <a:ext cx="1450110" cy="226663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643" y="494665"/>
            <a:ext cx="2492387" cy="210629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19591" y="2593339"/>
            <a:ext cx="593609" cy="25192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19591" y="2848257"/>
            <a:ext cx="706322" cy="26968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75097" y="2580254"/>
            <a:ext cx="714783" cy="27886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75097" y="2859801"/>
            <a:ext cx="780823" cy="267994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92364" y="2710873"/>
            <a:ext cx="2590800" cy="208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eaLnBrk="0">
              <a:lnSpc>
                <a:spcPct val="94000"/>
              </a:lnSpc>
            </a:pPr>
            <a:r>
              <a:rPr lang="da-DK" altLang="zh-CN" sz="800" kern="0" spc="50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Z.Y.Zheng,et al</a:t>
            </a:r>
            <a:r>
              <a:rPr lang="da-DK" altLang="zh-CN" sz="800" kern="0" spc="5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., PRD111(2025)063069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6A66678-4F18-FEFC-9DCD-9ACE966EEDC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72000" y="17910"/>
            <a:ext cx="2939055" cy="3295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lnSpc>
                <a:spcPct val="107000"/>
              </a:lnSpc>
              <a:defRPr sz="1600">
                <a:solidFill>
                  <a:srgbClr val="0070C0"/>
                </a:solidFill>
                <a:latin typeface="Times New Roman" panose="02020603050405020304" pitchFamily="18" charset="0"/>
                <a:ea typeface="方正粗黑宋简体" panose="02000000000000000000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>
                <a:sym typeface="+mn-ea"/>
              </a:rPr>
              <a:t>Non-radial oscillations of </a:t>
            </a:r>
            <a:r>
              <a:rPr lang="en-US" altLang="zh-CN" dirty="0" smtClean="0">
                <a:sym typeface="+mn-ea"/>
              </a:rPr>
              <a:t>NSs</a:t>
            </a:r>
            <a:endParaRPr lang="en-US" altLang="zh-CN" dirty="0"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5951" y="2823350"/>
            <a:ext cx="22087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5575" indent="-155575" eaLnBrk="0">
              <a:spcBef>
                <a:spcPts val="600"/>
              </a:spcBef>
            </a:pPr>
            <a:r>
              <a:rPr lang="en-US" altLang="zh-CN" sz="800" kern="0" spc="3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(see </a:t>
            </a:r>
            <a:r>
              <a:rPr lang="en-US" altLang="zh-CN" sz="800" kern="0" spc="3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also </a:t>
            </a:r>
            <a:r>
              <a:rPr lang="en-US" altLang="zh-CN" sz="800" kern="0" spc="3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800" kern="0" spc="3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PRC99,045806;PRD</a:t>
            </a:r>
            <a:r>
              <a:rPr lang="en-US" altLang="zh-CN" sz="800" kern="0" spc="3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106,123002</a:t>
            </a:r>
            <a:r>
              <a:rPr lang="en-US" altLang="zh-CN" sz="800" kern="0" spc="3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; </a:t>
            </a:r>
            <a:r>
              <a:rPr lang="en-US" altLang="zh-CN" sz="800" kern="0" spc="3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PRD91,044034;PRD104</a:t>
            </a:r>
            <a:r>
              <a:rPr lang="en-US" altLang="zh-CN" sz="800" kern="0" spc="3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800" kern="0" spc="3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123002.)</a:t>
            </a:r>
            <a:endParaRPr lang="en-US" altLang="zh-CN" sz="800" kern="0" spc="3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AA9271B2-6062-B253-223E-5D168423901F}"/>
              </a:ext>
            </a:extLst>
          </p:cNvPr>
          <p:cNvSpPr/>
          <p:nvPr/>
        </p:nvSpPr>
        <p:spPr>
          <a:xfrm>
            <a:off x="0" y="3126509"/>
            <a:ext cx="5759450" cy="10945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wrap="square" lIns="0" tIns="0" rIns="0" bIns="0" anchor="ctr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eaLnBrk="0">
              <a:lnSpc>
                <a:spcPts val="865"/>
              </a:lnSpc>
              <a:tabLst>
                <a:tab pos="127000" algn="l"/>
              </a:tabLst>
            </a:pPr>
            <a:r>
              <a:rPr sz="500" kern="0" spc="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	</a:t>
            </a:r>
            <a:r>
              <a:rPr lang="en-US" sz="500" kern="0" spc="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Huan  Chen</a:t>
            </a:r>
            <a:r>
              <a:rPr sz="500" b="1" kern="0" spc="1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500" b="1" kern="0" spc="10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</a:t>
            </a:r>
            <a:r>
              <a:rPr sz="500" kern="0" spc="100" dirty="0" err="1" smtClean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陈欢</a:t>
            </a:r>
            <a:r>
              <a:rPr lang="zh-CN" altLang="en-US" sz="500" kern="0" spc="10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                                 </a:t>
            </a:r>
            <a:r>
              <a:rPr lang="zh-CN" altLang="en-US" sz="500" kern="0" spc="100" dirty="0" smtClean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  </a:t>
            </a:r>
            <a:r>
              <a:rPr lang="en-US" altLang="zh-CN" sz="500" kern="0" spc="100" dirty="0" smtClean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22</a:t>
            </a:r>
            <a:r>
              <a:rPr sz="500" b="1" kern="0" spc="90" dirty="0" smtClean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</a:t>
            </a:r>
            <a:endParaRPr lang="en-US" altLang="en-US" sz="500" dirty="0"/>
          </a:p>
        </p:txBody>
      </p:sp>
    </p:spTree>
    <p:extLst>
      <p:ext uri="{BB962C8B-B14F-4D97-AF65-F5344CB8AC3E}">
        <p14:creationId xmlns:p14="http://schemas.microsoft.com/office/powerpoint/2010/main" val="113869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/>
          <p:nvPr/>
        </p:nvSpPr>
        <p:spPr>
          <a:xfrm>
            <a:off x="0" y="347472"/>
            <a:ext cx="5760084" cy="126364"/>
          </a:xfrm>
          <a:prstGeom prst="rect">
            <a:avLst/>
          </a:prstGeom>
          <a:solidFill>
            <a:srgbClr val="004D73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31000"/>
              </a:lnSpc>
            </a:pPr>
            <a:endParaRPr lang="en-US" altLang="en-US" sz="100" dirty="0"/>
          </a:p>
          <a:p>
            <a:pPr marL="4958080" algn="l" rtl="0" eaLnBrk="0">
              <a:lnSpc>
                <a:spcPts val="675"/>
              </a:lnSpc>
              <a:spcBef>
                <a:spcPts val="0"/>
              </a:spcBef>
            </a:pPr>
            <a:r>
              <a:rPr sz="500" kern="0" spc="8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中国地质大学 </a:t>
            </a:r>
            <a:r>
              <a:rPr sz="500" b="1" kern="0" spc="8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</a:t>
            </a:r>
            <a:r>
              <a:rPr sz="500" kern="0" spc="8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武汉</a:t>
            </a:r>
            <a:r>
              <a:rPr sz="500" b="1" kern="0" spc="7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)</a:t>
            </a:r>
            <a:endParaRPr lang="en-US" altLang="en-US" sz="500" dirty="0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283075" y="635"/>
            <a:ext cx="1463675" cy="337820"/>
          </a:xfrm>
          <a:prstGeom prst="rect">
            <a:avLst/>
          </a:prstGeom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1A836623-1CE2-FE8D-E2DF-7DA60DDFFE3A}"/>
              </a:ext>
            </a:extLst>
          </p:cNvPr>
          <p:cNvSpPr/>
          <p:nvPr/>
        </p:nvSpPr>
        <p:spPr>
          <a:xfrm>
            <a:off x="0" y="3126509"/>
            <a:ext cx="5759450" cy="10945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wrap="square" lIns="0" tIns="0" rIns="0" bIns="0" anchor="ctr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eaLnBrk="0">
              <a:lnSpc>
                <a:spcPts val="865"/>
              </a:lnSpc>
              <a:tabLst>
                <a:tab pos="127000" algn="l"/>
              </a:tabLst>
            </a:pPr>
            <a:r>
              <a:rPr sz="500" kern="0" spc="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	</a:t>
            </a:r>
            <a:r>
              <a:rPr lang="en-US" sz="500" kern="0" spc="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Huan  Chen</a:t>
            </a:r>
            <a:r>
              <a:rPr sz="500" b="1" kern="0" spc="1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500" b="1" kern="0" spc="10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</a:t>
            </a:r>
            <a:r>
              <a:rPr sz="500" kern="0" spc="100" dirty="0" err="1" smtClean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陈欢</a:t>
            </a:r>
            <a:r>
              <a:rPr lang="en-US" sz="500" kern="0" spc="100" dirty="0" smtClean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r>
              <a:rPr lang="en-US" altLang="zh-CN" sz="500" kern="0" spc="100" dirty="0" smtClean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                                    23</a:t>
            </a:r>
            <a:r>
              <a:rPr sz="500" b="1" kern="0" spc="90" dirty="0" smtClean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</a:t>
            </a:r>
            <a:endParaRPr lang="en-US" altLang="en-US" sz="5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EC1D1C7-EC77-AF9F-194A-CA56636F0480}"/>
              </a:ext>
            </a:extLst>
          </p:cNvPr>
          <p:cNvSpPr txBox="1"/>
          <p:nvPr/>
        </p:nvSpPr>
        <p:spPr>
          <a:xfrm>
            <a:off x="132927" y="484911"/>
            <a:ext cx="31829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" altLang="zh-CN" sz="1200" b="1" kern="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</a:t>
            </a:r>
            <a:r>
              <a:rPr lang="en" altLang="zh-CN" sz="1200" b="1" kern="0" dirty="0" smtClean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xcitation </a:t>
            </a:r>
            <a:r>
              <a:rPr lang="en" altLang="zh-CN" sz="1200" b="1" kern="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of the </a:t>
            </a:r>
            <a:r>
              <a:rPr lang="en" altLang="zh-CN" sz="1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 mode </a:t>
            </a:r>
            <a:endParaRPr lang="en" altLang="zh-CN" sz="1200" b="1" kern="0" dirty="0" smtClean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" altLang="zh-CN" sz="1200" b="1" kern="0" dirty="0" smtClean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by </a:t>
            </a:r>
            <a:r>
              <a:rPr lang="en-US" altLang="zh-CN" sz="1200" b="1" kern="0" dirty="0" smtClean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galactic </a:t>
            </a:r>
            <a:r>
              <a:rPr lang="en" altLang="zh-CN" sz="12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glitch</a:t>
            </a:r>
            <a:r>
              <a:rPr lang="en" altLang="zh-CN" sz="1200" b="1" kern="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6CAA2625-CD76-31A1-9D80-AB9DAACC67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52" y="998428"/>
            <a:ext cx="1058152" cy="52649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9259" y="528103"/>
            <a:ext cx="2342135" cy="2331907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E7B1C455-369C-2D4D-3C4E-F0758E9CF603}"/>
              </a:ext>
            </a:extLst>
          </p:cNvPr>
          <p:cNvSpPr txBox="1"/>
          <p:nvPr/>
        </p:nvSpPr>
        <p:spPr>
          <a:xfrm>
            <a:off x="2629259" y="2846376"/>
            <a:ext cx="2539309" cy="284671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1000" kern="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GW peak strain as </a:t>
            </a:r>
            <a:r>
              <a:rPr lang="en-US" altLang="zh-CN" sz="1000" kern="0" dirty="0" smtClean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functions </a:t>
            </a:r>
            <a:r>
              <a:rPr lang="en-US" altLang="zh-CN" sz="1000" kern="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of frequency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1A990F17-ACFD-D3E1-B4BD-812975C4D0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20" y="1576775"/>
            <a:ext cx="957284" cy="42604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30714" y="2854079"/>
            <a:ext cx="2300052" cy="208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eaLnBrk="0">
              <a:lnSpc>
                <a:spcPct val="94000"/>
              </a:lnSpc>
            </a:pPr>
            <a:r>
              <a:rPr lang="da-DK" altLang="zh-CN" sz="800" kern="0" spc="5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Z.Y.Zheng,et al</a:t>
            </a:r>
            <a:r>
              <a:rPr lang="da-DK" altLang="zh-CN" sz="800" kern="0" spc="50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., PRD111(2025)063069</a:t>
            </a:r>
            <a:endParaRPr lang="da-DK" altLang="zh-CN" sz="800" kern="0" spc="5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6A66678-4F18-FEFC-9DCD-9ACE966EEDC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2000" y="17910"/>
            <a:ext cx="2939055" cy="3295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lnSpc>
                <a:spcPct val="107000"/>
              </a:lnSpc>
              <a:defRPr sz="1600">
                <a:solidFill>
                  <a:srgbClr val="0070C0"/>
                </a:solidFill>
                <a:latin typeface="Times New Roman" panose="02020603050405020304" pitchFamily="18" charset="0"/>
                <a:ea typeface="方正粗黑宋简体" panose="02000000000000000000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>
                <a:sym typeface="+mn-ea"/>
              </a:rPr>
              <a:t>Non-radial oscillations of </a:t>
            </a:r>
            <a:r>
              <a:rPr lang="en-US" altLang="zh-CN" dirty="0" smtClean="0">
                <a:sym typeface="+mn-ea"/>
              </a:rPr>
              <a:t>NSs</a:t>
            </a:r>
            <a:endParaRPr lang="en-US" altLang="zh-CN" dirty="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/>
          <p:nvPr/>
        </p:nvSpPr>
        <p:spPr>
          <a:xfrm>
            <a:off x="0" y="347472"/>
            <a:ext cx="5760084" cy="126364"/>
          </a:xfrm>
          <a:prstGeom prst="rect">
            <a:avLst/>
          </a:prstGeom>
          <a:solidFill>
            <a:srgbClr val="004D73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31000"/>
              </a:lnSpc>
            </a:pPr>
            <a:endParaRPr lang="en-US" altLang="en-US" sz="100" dirty="0"/>
          </a:p>
          <a:p>
            <a:pPr marL="4958080" algn="l" rtl="0" eaLnBrk="0">
              <a:lnSpc>
                <a:spcPts val="675"/>
              </a:lnSpc>
              <a:spcBef>
                <a:spcPts val="0"/>
              </a:spcBef>
            </a:pPr>
            <a:r>
              <a:rPr sz="500" kern="0" spc="8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中国地质大学 </a:t>
            </a:r>
            <a:r>
              <a:rPr sz="500" b="1" kern="0" spc="8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</a:t>
            </a:r>
            <a:r>
              <a:rPr sz="500" kern="0" spc="8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武汉</a:t>
            </a:r>
            <a:r>
              <a:rPr sz="500" b="1" kern="0" spc="7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)</a:t>
            </a:r>
            <a:endParaRPr lang="en-US" altLang="en-US" sz="500" dirty="0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283075" y="635"/>
            <a:ext cx="1463675" cy="337820"/>
          </a:xfrm>
          <a:prstGeom prst="rect">
            <a:avLst/>
          </a:prstGeom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1A836623-1CE2-FE8D-E2DF-7DA60DDFFE3A}"/>
              </a:ext>
            </a:extLst>
          </p:cNvPr>
          <p:cNvSpPr/>
          <p:nvPr/>
        </p:nvSpPr>
        <p:spPr>
          <a:xfrm>
            <a:off x="0" y="3126509"/>
            <a:ext cx="5759450" cy="10945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wrap="square" lIns="0" tIns="0" rIns="0" bIns="0" anchor="ctr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eaLnBrk="0">
              <a:lnSpc>
                <a:spcPts val="865"/>
              </a:lnSpc>
              <a:tabLst>
                <a:tab pos="127000" algn="l"/>
              </a:tabLst>
            </a:pPr>
            <a:r>
              <a:rPr sz="500" kern="0" spc="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	</a:t>
            </a:r>
            <a:r>
              <a:rPr lang="en-US" sz="500" kern="0" spc="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Huan  Chen</a:t>
            </a:r>
            <a:r>
              <a:rPr sz="500" b="1" kern="0" spc="1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500" b="1" kern="0" spc="10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</a:t>
            </a:r>
            <a:r>
              <a:rPr sz="500" kern="0" spc="100" dirty="0" err="1" smtClean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陈欢</a:t>
            </a:r>
            <a:r>
              <a:rPr lang="en-US" sz="500" kern="0" spc="100" dirty="0" smtClean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r>
              <a:rPr lang="en-US" altLang="zh-CN" sz="500" kern="0" spc="100" dirty="0" smtClean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                                    </a:t>
            </a:r>
            <a:r>
              <a:rPr lang="en-US" altLang="zh-CN" sz="500" kern="0" spc="100" dirty="0" smtClean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24</a:t>
            </a:r>
            <a:r>
              <a:rPr sz="500" b="1" kern="0" spc="90" dirty="0" smtClean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</a:t>
            </a:r>
            <a:endParaRPr lang="en-US" altLang="en-US" sz="5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EC1D1C7-EC77-AF9F-194A-CA56636F0480}"/>
              </a:ext>
            </a:extLst>
          </p:cNvPr>
          <p:cNvSpPr txBox="1"/>
          <p:nvPr/>
        </p:nvSpPr>
        <p:spPr>
          <a:xfrm>
            <a:off x="132927" y="447967"/>
            <a:ext cx="31829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4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</a:t>
            </a:r>
            <a:r>
              <a:rPr lang="en-US" altLang="zh-CN" sz="1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-mode</a:t>
            </a:r>
            <a:r>
              <a:rPr lang="en" altLang="zh-CN" sz="1200" b="1" kern="0" dirty="0" smtClean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" altLang="zh-CN" sz="1200" b="1" kern="0" dirty="0">
              <a:solidFill>
                <a:srgbClr val="000000">
                  <a:alpha val="100000"/>
                </a:srgbClr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6A66678-4F18-FEFC-9DCD-9ACE966EEDC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2000" y="17910"/>
            <a:ext cx="2939055" cy="3295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lnSpc>
                <a:spcPct val="107000"/>
              </a:lnSpc>
              <a:defRPr sz="1600">
                <a:solidFill>
                  <a:srgbClr val="0070C0"/>
                </a:solidFill>
                <a:latin typeface="Times New Roman" panose="02020603050405020304" pitchFamily="18" charset="0"/>
                <a:ea typeface="方正粗黑宋简体" panose="02000000000000000000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 smtClean="0">
                <a:sym typeface="+mn-ea"/>
              </a:rPr>
              <a:t>NRO of PNSs</a:t>
            </a:r>
            <a:endParaRPr lang="en-US" altLang="zh-CN" dirty="0">
              <a:sym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762460" y="2909498"/>
            <a:ext cx="1940995" cy="208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eaLnBrk="0">
              <a:lnSpc>
                <a:spcPct val="94000"/>
              </a:lnSpc>
            </a:pPr>
            <a:r>
              <a:rPr lang="da-DK" altLang="zh-CN" sz="800" kern="0" spc="50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Y.L.Tao,et </a:t>
            </a:r>
            <a:r>
              <a:rPr lang="da-DK" altLang="zh-CN" sz="800" kern="0" spc="5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al</a:t>
            </a:r>
            <a:r>
              <a:rPr lang="da-DK" altLang="zh-CN" sz="800" kern="0" spc="50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.,submitted to EPJA</a:t>
            </a:r>
            <a:endParaRPr lang="da-DK" altLang="zh-CN" sz="800" kern="0" spc="5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09" y="720436"/>
            <a:ext cx="3330155" cy="505216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90472" y="1243650"/>
            <a:ext cx="192767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W.-j. Fu, </a:t>
            </a:r>
            <a:r>
              <a:rPr lang="en-US" altLang="zh-CN" sz="800" dirty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et.al., PRL</a:t>
            </a:r>
            <a:r>
              <a:rPr lang="en-US" altLang="zh-CN" sz="800" b="1" dirty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101</a:t>
            </a:r>
            <a:r>
              <a:rPr lang="en-US" altLang="zh-CN" sz="800" dirty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,181102(2008).</a:t>
            </a:r>
            <a:endParaRPr lang="zh-CN" altLang="en-US" sz="8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972" y="1459094"/>
            <a:ext cx="3399427" cy="750897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90473" y="2214650"/>
            <a:ext cx="179836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 </a:t>
            </a:r>
            <a:r>
              <a:rPr lang="en-US" altLang="zh-CN" sz="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Burgio</a:t>
            </a:r>
            <a:r>
              <a:rPr lang="en-US" altLang="zh-CN" sz="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et.al.,</a:t>
            </a:r>
            <a:r>
              <a:rPr lang="en-US" altLang="zh-CN" sz="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PRD84, </a:t>
            </a:r>
            <a:r>
              <a:rPr lang="en-US" altLang="zh-CN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044017. </a:t>
            </a:r>
            <a:endParaRPr lang="zh-CN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3652980" y="755743"/>
            <a:ext cx="1924592" cy="1454247"/>
            <a:chOff x="3777673" y="492308"/>
            <a:chExt cx="1833092" cy="13750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8"/>
            <a:srcRect b="53412"/>
            <a:stretch/>
          </p:blipFill>
          <p:spPr>
            <a:xfrm>
              <a:off x="3777673" y="492308"/>
              <a:ext cx="1833092" cy="1133292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8"/>
            <a:srcRect t="87975"/>
            <a:stretch/>
          </p:blipFill>
          <p:spPr>
            <a:xfrm>
              <a:off x="3777673" y="1574802"/>
              <a:ext cx="1833092" cy="292506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285" y="2256291"/>
            <a:ext cx="3085180" cy="61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06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/>
          <p:nvPr/>
        </p:nvSpPr>
        <p:spPr>
          <a:xfrm>
            <a:off x="0" y="347472"/>
            <a:ext cx="5760084" cy="126364"/>
          </a:xfrm>
          <a:prstGeom prst="rect">
            <a:avLst/>
          </a:prstGeom>
          <a:solidFill>
            <a:srgbClr val="004D73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31000"/>
              </a:lnSpc>
            </a:pPr>
            <a:endParaRPr lang="en-US" altLang="en-US" sz="100" dirty="0"/>
          </a:p>
          <a:p>
            <a:pPr marL="4958080" algn="l" rtl="0" eaLnBrk="0">
              <a:lnSpc>
                <a:spcPts val="675"/>
              </a:lnSpc>
              <a:spcBef>
                <a:spcPts val="0"/>
              </a:spcBef>
            </a:pPr>
            <a:r>
              <a:rPr sz="500" kern="0" spc="8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中国地质大学 </a:t>
            </a:r>
            <a:r>
              <a:rPr sz="500" b="1" kern="0" spc="8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</a:t>
            </a:r>
            <a:r>
              <a:rPr sz="500" kern="0" spc="8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武汉</a:t>
            </a:r>
            <a:r>
              <a:rPr sz="500" b="1" kern="0" spc="7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)</a:t>
            </a:r>
            <a:endParaRPr lang="en-US" altLang="en-US" sz="500" dirty="0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283075" y="635"/>
            <a:ext cx="1463675" cy="337820"/>
          </a:xfrm>
          <a:prstGeom prst="rect">
            <a:avLst/>
          </a:prstGeom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1A836623-1CE2-FE8D-E2DF-7DA60DDFFE3A}"/>
              </a:ext>
            </a:extLst>
          </p:cNvPr>
          <p:cNvSpPr/>
          <p:nvPr/>
        </p:nvSpPr>
        <p:spPr>
          <a:xfrm>
            <a:off x="0" y="3126509"/>
            <a:ext cx="5759450" cy="10945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wrap="square" lIns="0" tIns="0" rIns="0" bIns="0" anchor="ctr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eaLnBrk="0">
              <a:lnSpc>
                <a:spcPts val="865"/>
              </a:lnSpc>
              <a:tabLst>
                <a:tab pos="127000" algn="l"/>
              </a:tabLst>
            </a:pPr>
            <a:r>
              <a:rPr sz="500" kern="0" spc="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	</a:t>
            </a:r>
            <a:r>
              <a:rPr lang="en-US" sz="500" kern="0" spc="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Huan  Chen</a:t>
            </a:r>
            <a:r>
              <a:rPr sz="500" b="1" kern="0" spc="1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500" b="1" kern="0" spc="10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</a:t>
            </a:r>
            <a:r>
              <a:rPr sz="500" kern="0" spc="100" dirty="0" err="1" smtClean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陈欢</a:t>
            </a:r>
            <a:r>
              <a:rPr lang="en-US" sz="500" kern="0" spc="100" dirty="0" smtClean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r>
              <a:rPr lang="en-US" altLang="zh-CN" sz="500" kern="0" spc="100" dirty="0" smtClean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                                    </a:t>
            </a:r>
            <a:r>
              <a:rPr lang="en-US" altLang="zh-CN" sz="500" kern="0" spc="100" dirty="0" smtClean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25</a:t>
            </a:r>
            <a:r>
              <a:rPr sz="500" b="1" kern="0" spc="90" dirty="0" smtClean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</a:t>
            </a:r>
            <a:endParaRPr lang="en-US" altLang="en-US" sz="5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EC1D1C7-EC77-AF9F-194A-CA56636F0480}"/>
              </a:ext>
            </a:extLst>
          </p:cNvPr>
          <p:cNvSpPr txBox="1"/>
          <p:nvPr/>
        </p:nvSpPr>
        <p:spPr>
          <a:xfrm>
            <a:off x="132927" y="484911"/>
            <a:ext cx="31829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4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en-US" altLang="zh-CN" sz="1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-mode</a:t>
            </a:r>
            <a:r>
              <a:rPr lang="en" altLang="zh-CN" sz="1400" b="1" kern="0" dirty="0" smtClean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" altLang="zh-CN" sz="1400" b="1" kern="0" dirty="0">
              <a:solidFill>
                <a:srgbClr val="000000">
                  <a:alpha val="100000"/>
                </a:srgbClr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6A66678-4F18-FEFC-9DCD-9ACE966EEDC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2000" y="17910"/>
            <a:ext cx="2939055" cy="3295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lnSpc>
                <a:spcPct val="107000"/>
              </a:lnSpc>
              <a:defRPr sz="1600">
                <a:solidFill>
                  <a:srgbClr val="0070C0"/>
                </a:solidFill>
                <a:latin typeface="Times New Roman" panose="02020603050405020304" pitchFamily="18" charset="0"/>
                <a:ea typeface="方正粗黑宋简体" panose="02000000000000000000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 smtClean="0">
                <a:sym typeface="+mn-ea"/>
              </a:rPr>
              <a:t>NRO of PNSs</a:t>
            </a:r>
            <a:endParaRPr lang="en-US" altLang="zh-CN" dirty="0"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3396" y="519498"/>
            <a:ext cx="2263138" cy="228130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5736" y="562566"/>
            <a:ext cx="1510772" cy="2225071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2068753" y="2927970"/>
            <a:ext cx="2022960" cy="208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eaLnBrk="0">
              <a:lnSpc>
                <a:spcPct val="94000"/>
              </a:lnSpc>
            </a:pPr>
            <a:r>
              <a:rPr lang="da-DK" altLang="zh-CN" sz="800" kern="0" spc="5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Z.Y.Zheng,et al</a:t>
            </a:r>
            <a:r>
              <a:rPr lang="da-DK" altLang="zh-CN" sz="800" kern="0" spc="5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.,in preparation</a:t>
            </a:r>
            <a:endParaRPr lang="da-DK" altLang="zh-CN" sz="800" kern="0" spc="5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2927" y="792688"/>
            <a:ext cx="1668131" cy="62257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34493" y="1423786"/>
            <a:ext cx="168507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Z. Bai, et.al., APJ922,266(2021).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72001" y="2403996"/>
            <a:ext cx="179836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 </a:t>
            </a:r>
            <a:r>
              <a:rPr lang="en-US" altLang="zh-CN" sz="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Burgio</a:t>
            </a:r>
            <a:r>
              <a:rPr lang="en-US" altLang="zh-CN" sz="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et.al.,</a:t>
            </a:r>
            <a:r>
              <a:rPr lang="en-US" altLang="zh-CN" sz="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PRD84, </a:t>
            </a:r>
            <a:r>
              <a:rPr lang="en-US" altLang="zh-CN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044017. </a:t>
            </a:r>
            <a:endParaRPr lang="zh-CN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26557" y="1648440"/>
            <a:ext cx="1875424" cy="750897"/>
            <a:chOff x="163501" y="1648440"/>
            <a:chExt cx="1875424" cy="750897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9"/>
            <a:srcRect r="76688"/>
            <a:stretch/>
          </p:blipFill>
          <p:spPr>
            <a:xfrm>
              <a:off x="163501" y="1648440"/>
              <a:ext cx="792464" cy="750897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9"/>
            <a:srcRect l="65562"/>
            <a:stretch/>
          </p:blipFill>
          <p:spPr>
            <a:xfrm>
              <a:off x="868216" y="1648440"/>
              <a:ext cx="1170709" cy="750897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/>
        </p:nvSpPr>
        <p:spPr>
          <a:xfrm>
            <a:off x="4279565" y="2757054"/>
            <a:ext cx="14608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amplitude of the GW </a:t>
            </a:r>
            <a:r>
              <a:rPr lang="en-US" altLang="zh-CN" sz="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strain for </a:t>
            </a:r>
            <a:r>
              <a:rPr lang="en-US" altLang="zh-CN" sz="6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zh-CN" sz="600" i="1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</a:t>
            </a:r>
            <a:r>
              <a:rPr lang="en-US" altLang="zh-CN" sz="6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10</a:t>
            </a:r>
            <a:r>
              <a:rPr lang="en-US" altLang="zh-CN" sz="6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n-US" altLang="zh-CN" sz="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erg, </a:t>
            </a:r>
            <a:r>
              <a:rPr lang="en-US" altLang="zh-CN" sz="6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en-US" altLang="zh-CN" sz="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15Mpc,</a:t>
            </a:r>
            <a:endParaRPr lang="zh-CN" alt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068753" y="2757054"/>
            <a:ext cx="2086984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Frequencies and damping time of f-mode</a:t>
            </a:r>
            <a:endParaRPr lang="zh-CN" alt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32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/>
          <p:nvPr/>
        </p:nvSpPr>
        <p:spPr>
          <a:xfrm>
            <a:off x="0" y="347472"/>
            <a:ext cx="5760084" cy="126364"/>
          </a:xfrm>
          <a:prstGeom prst="rect">
            <a:avLst/>
          </a:prstGeom>
          <a:solidFill>
            <a:srgbClr val="004D73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31000"/>
              </a:lnSpc>
            </a:pPr>
            <a:endParaRPr lang="en-US" altLang="en-US" sz="100" dirty="0"/>
          </a:p>
          <a:p>
            <a:pPr marL="4958080" algn="l" rtl="0" eaLnBrk="0">
              <a:lnSpc>
                <a:spcPts val="675"/>
              </a:lnSpc>
              <a:spcBef>
                <a:spcPts val="0"/>
              </a:spcBef>
            </a:pPr>
            <a:r>
              <a:rPr sz="500" kern="0" spc="8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中国地质大学 </a:t>
            </a:r>
            <a:r>
              <a:rPr sz="500" b="1" kern="0" spc="8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</a:t>
            </a:r>
            <a:r>
              <a:rPr sz="500" kern="0" spc="8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武汉</a:t>
            </a:r>
            <a:r>
              <a:rPr sz="500" b="1" kern="0" spc="7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)</a:t>
            </a:r>
            <a:endParaRPr lang="en-US" altLang="en-US" sz="500" dirty="0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283075" y="635"/>
            <a:ext cx="1463675" cy="337820"/>
          </a:xfrm>
          <a:prstGeom prst="rect">
            <a:avLst/>
          </a:prstGeom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1A836623-1CE2-FE8D-E2DF-7DA60DDFFE3A}"/>
              </a:ext>
            </a:extLst>
          </p:cNvPr>
          <p:cNvSpPr/>
          <p:nvPr/>
        </p:nvSpPr>
        <p:spPr>
          <a:xfrm>
            <a:off x="0" y="3126509"/>
            <a:ext cx="5759450" cy="10945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wrap="square" lIns="0" tIns="0" rIns="0" bIns="0" anchor="ctr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eaLnBrk="0">
              <a:lnSpc>
                <a:spcPts val="865"/>
              </a:lnSpc>
              <a:tabLst>
                <a:tab pos="127000" algn="l"/>
              </a:tabLst>
            </a:pPr>
            <a:r>
              <a:rPr sz="500" kern="0" spc="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	</a:t>
            </a:r>
            <a:r>
              <a:rPr lang="en-US" sz="500" kern="0" spc="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Huan  Chen</a:t>
            </a:r>
            <a:r>
              <a:rPr sz="500" b="1" kern="0" spc="1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500" b="1" kern="0" spc="10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</a:t>
            </a:r>
            <a:r>
              <a:rPr sz="500" kern="0" spc="100" dirty="0" err="1" smtClean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陈欢</a:t>
            </a:r>
            <a:r>
              <a:rPr lang="en-US" sz="500" kern="0" spc="100" dirty="0" smtClean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r>
              <a:rPr lang="en-US" altLang="zh-CN" sz="500" kern="0" spc="100" dirty="0" smtClean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                                    </a:t>
            </a:r>
            <a:r>
              <a:rPr lang="en-US" altLang="zh-CN" sz="500" kern="0" spc="100" dirty="0" smtClean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26</a:t>
            </a:r>
            <a:r>
              <a:rPr sz="500" b="1" kern="0" spc="90" dirty="0" smtClean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</a:t>
            </a:r>
            <a:endParaRPr lang="en-US" altLang="en-US" sz="5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EC1D1C7-EC77-AF9F-194A-CA56636F0480}"/>
              </a:ext>
            </a:extLst>
          </p:cNvPr>
          <p:cNvSpPr txBox="1"/>
          <p:nvPr/>
        </p:nvSpPr>
        <p:spPr>
          <a:xfrm>
            <a:off x="132926" y="484911"/>
            <a:ext cx="1107793" cy="654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4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en-US" altLang="zh-CN" sz="1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-mode</a:t>
            </a:r>
          </a:p>
          <a:p>
            <a:r>
              <a:rPr lang="en-US" altLang="zh-CN" sz="1050" kern="0" dirty="0" smtClean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UR followed</a:t>
            </a:r>
          </a:p>
          <a:p>
            <a:r>
              <a:rPr lang="en" altLang="zh-CN" sz="1200" b="1" kern="0" dirty="0" smtClean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" altLang="zh-CN" sz="1200" b="1" kern="0" dirty="0">
              <a:solidFill>
                <a:srgbClr val="000000">
                  <a:alpha val="100000"/>
                </a:srgbClr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6A66678-4F18-FEFC-9DCD-9ACE966EEDC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2000" y="17910"/>
            <a:ext cx="2939055" cy="3295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lnSpc>
                <a:spcPct val="107000"/>
              </a:lnSpc>
              <a:defRPr sz="1600">
                <a:solidFill>
                  <a:srgbClr val="0070C0"/>
                </a:solidFill>
                <a:latin typeface="Times New Roman" panose="02020603050405020304" pitchFamily="18" charset="0"/>
                <a:ea typeface="方正粗黑宋简体" panose="02000000000000000000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 smtClean="0">
                <a:sym typeface="+mn-ea"/>
              </a:rPr>
              <a:t>NRO of PNSs</a:t>
            </a:r>
            <a:endParaRPr lang="en-US" altLang="zh-CN" dirty="0">
              <a:sym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90749" y="2947794"/>
            <a:ext cx="2022960" cy="208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eaLnBrk="0">
              <a:lnSpc>
                <a:spcPct val="94000"/>
              </a:lnSpc>
            </a:pPr>
            <a:r>
              <a:rPr lang="da-DK" altLang="zh-CN" sz="800" kern="0" spc="5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Z.Y.Zheng,et al</a:t>
            </a:r>
            <a:r>
              <a:rPr lang="da-DK" altLang="zh-CN" sz="800" kern="0" spc="5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.,in preparation</a:t>
            </a:r>
            <a:endParaRPr lang="da-DK" altLang="zh-CN" sz="800" kern="0" spc="5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0720" y="529008"/>
            <a:ext cx="4401200" cy="246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30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/>
          <p:nvPr/>
        </p:nvSpPr>
        <p:spPr>
          <a:xfrm>
            <a:off x="0" y="347472"/>
            <a:ext cx="5760084" cy="126364"/>
          </a:xfrm>
          <a:prstGeom prst="rect">
            <a:avLst/>
          </a:prstGeom>
          <a:solidFill>
            <a:srgbClr val="004D73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31000"/>
              </a:lnSpc>
            </a:pPr>
            <a:endParaRPr lang="en-US" altLang="en-US" sz="100" dirty="0"/>
          </a:p>
          <a:p>
            <a:pPr marL="4958080" algn="l" rtl="0" eaLnBrk="0">
              <a:lnSpc>
                <a:spcPts val="675"/>
              </a:lnSpc>
              <a:spcBef>
                <a:spcPts val="0"/>
              </a:spcBef>
            </a:pPr>
            <a:r>
              <a:rPr sz="500" kern="0" spc="8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中国地质大学 </a:t>
            </a:r>
            <a:r>
              <a:rPr sz="500" b="1" kern="0" spc="8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</a:t>
            </a:r>
            <a:r>
              <a:rPr sz="500" kern="0" spc="8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武汉</a:t>
            </a:r>
            <a:r>
              <a:rPr sz="500" b="1" kern="0" spc="7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)</a:t>
            </a:r>
            <a:endParaRPr lang="en-US" altLang="en-US" sz="500" dirty="0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283075" y="635"/>
            <a:ext cx="1463675" cy="337820"/>
          </a:xfrm>
          <a:prstGeom prst="rect">
            <a:avLst/>
          </a:prstGeom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1A836623-1CE2-FE8D-E2DF-7DA60DDFFE3A}"/>
              </a:ext>
            </a:extLst>
          </p:cNvPr>
          <p:cNvSpPr/>
          <p:nvPr/>
        </p:nvSpPr>
        <p:spPr>
          <a:xfrm>
            <a:off x="0" y="3126509"/>
            <a:ext cx="5759450" cy="11357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wrap="square" lIns="0" tIns="0" rIns="0" bIns="0" anchor="ctr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eaLnBrk="0">
              <a:lnSpc>
                <a:spcPts val="865"/>
              </a:lnSpc>
              <a:tabLst>
                <a:tab pos="127000" algn="l"/>
              </a:tabLst>
            </a:pPr>
            <a:r>
              <a:rPr sz="500" kern="0" spc="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	</a:t>
            </a:r>
            <a:r>
              <a:rPr lang="en-US" sz="500" kern="0" spc="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Huan  Chen</a:t>
            </a:r>
            <a:r>
              <a:rPr sz="500" b="1" kern="0" spc="1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500" b="1" kern="0" spc="10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</a:t>
            </a:r>
            <a:r>
              <a:rPr sz="500" kern="0" spc="100" dirty="0" err="1" smtClean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陈欢</a:t>
            </a:r>
            <a:r>
              <a:rPr lang="en-US" sz="500" kern="0" spc="100" dirty="0" smtClean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r>
              <a:rPr lang="en-US" altLang="zh-CN" sz="500" kern="0" spc="100" dirty="0" smtClean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                                    </a:t>
            </a:r>
            <a:r>
              <a:rPr lang="en-US" altLang="zh-CN" sz="500" kern="0" spc="100" dirty="0" smtClean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27</a:t>
            </a:r>
            <a:r>
              <a:rPr sz="500" b="1" kern="0" spc="90" dirty="0" smtClean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</a:t>
            </a:r>
            <a:endParaRPr lang="en-US" altLang="en-US" sz="5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EC1D1C7-EC77-AF9F-194A-CA56636F0480}"/>
              </a:ext>
            </a:extLst>
          </p:cNvPr>
          <p:cNvSpPr txBox="1"/>
          <p:nvPr/>
        </p:nvSpPr>
        <p:spPr>
          <a:xfrm>
            <a:off x="132926" y="484911"/>
            <a:ext cx="915927" cy="1115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400" b="1" i="1" kern="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en-US" altLang="zh-CN" sz="1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-mode</a:t>
            </a:r>
            <a:r>
              <a:rPr lang="en" altLang="zh-CN" sz="1200" b="1" kern="0" dirty="0" smtClean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r>
              <a:rPr lang="en-US" altLang="zh-CN" sz="1050" kern="0" dirty="0" smtClean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en" altLang="zh-CN" sz="1050" kern="0" dirty="0" smtClean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odeling  the profile at different time snap from simulation.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6A66678-4F18-FEFC-9DCD-9ACE966EEDC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2000" y="17910"/>
            <a:ext cx="2939055" cy="3295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lnSpc>
                <a:spcPct val="107000"/>
              </a:lnSpc>
              <a:defRPr sz="1600">
                <a:solidFill>
                  <a:srgbClr val="0070C0"/>
                </a:solidFill>
                <a:latin typeface="Times New Roman" panose="02020603050405020304" pitchFamily="18" charset="0"/>
                <a:ea typeface="方正粗黑宋简体" panose="02000000000000000000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 smtClean="0">
                <a:sym typeface="+mn-ea"/>
              </a:rPr>
              <a:t>NRO of PNSs</a:t>
            </a:r>
            <a:endParaRPr lang="en-US" altLang="zh-CN" dirty="0">
              <a:sym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90749" y="2947794"/>
            <a:ext cx="2022960" cy="208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eaLnBrk="0">
              <a:lnSpc>
                <a:spcPct val="94000"/>
              </a:lnSpc>
            </a:pPr>
            <a:r>
              <a:rPr lang="da-DK" altLang="zh-CN" sz="800" kern="0" spc="5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Z.Y.Zheng,et al</a:t>
            </a:r>
            <a:r>
              <a:rPr lang="da-DK" altLang="zh-CN" sz="800" kern="0" spc="5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.,in preparation</a:t>
            </a:r>
            <a:endParaRPr lang="da-DK" altLang="zh-CN" sz="800" kern="0" spc="5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9567" y="495359"/>
            <a:ext cx="1455785" cy="251831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6065" y="487938"/>
            <a:ext cx="2556490" cy="11289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38660" y="1642481"/>
            <a:ext cx="1563014" cy="145839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1688" y="1560945"/>
            <a:ext cx="9778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zh-CN" sz="800" kern="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800" kern="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Handbook of Supernovae</a:t>
            </a:r>
            <a:r>
              <a:rPr lang="en" altLang="zh-CN" sz="800" kern="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en" altLang="zh-CN" sz="800" kern="0" dirty="0">
              <a:solidFill>
                <a:srgbClr val="000000">
                  <a:alpha val="100000"/>
                </a:srgbClr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66065" y="1676749"/>
            <a:ext cx="1209380" cy="61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41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>
            <a:extLst>
              <a:ext uri="{FF2B5EF4-FFF2-40B4-BE49-F238E27FC236}">
                <a16:creationId xmlns:a16="http://schemas.microsoft.com/office/drawing/2014/main" id="{0B012AA1-E3F0-5F95-B36A-683D4EE9D5B6}"/>
              </a:ext>
            </a:extLst>
          </p:cNvPr>
          <p:cNvSpPr/>
          <p:nvPr/>
        </p:nvSpPr>
        <p:spPr>
          <a:xfrm>
            <a:off x="0" y="3126509"/>
            <a:ext cx="5759450" cy="10945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wrap="square" lIns="0" tIns="0" rIns="0" bIns="0" anchor="ctr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eaLnBrk="0">
              <a:lnSpc>
                <a:spcPts val="865"/>
              </a:lnSpc>
              <a:tabLst>
                <a:tab pos="127000" algn="l"/>
              </a:tabLst>
            </a:pPr>
            <a:r>
              <a:rPr sz="500" kern="0" spc="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	</a:t>
            </a:r>
            <a:r>
              <a:rPr lang="en-US" sz="500" kern="0" spc="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Huan  Chen</a:t>
            </a:r>
            <a:r>
              <a:rPr sz="500" b="1" kern="0" spc="1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500" b="1" kern="0" spc="10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</a:t>
            </a:r>
            <a:r>
              <a:rPr sz="500" kern="0" spc="100" dirty="0" err="1" smtClean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陈欢</a:t>
            </a:r>
            <a:r>
              <a:rPr lang="zh-CN" altLang="en-US" sz="500" kern="0" spc="10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                                 </a:t>
            </a:r>
            <a:r>
              <a:rPr lang="en-US" altLang="zh-CN" sz="700" b="1" kern="0" spc="70" dirty="0" smtClean="0">
                <a:solidFill>
                  <a:schemeClr val="bg1"/>
                </a:solidFill>
                <a:latin typeface="Times New Roman" panose="02020603050405020304" pitchFamily="18" charset="0"/>
                <a:ea typeface="方正粗黑宋简体" panose="02000000000000000000" charset="-122"/>
                <a:cs typeface="Times New Roman" panose="02020603050405020304" pitchFamily="18" charset="0"/>
              </a:rPr>
              <a:t>                      </a:t>
            </a:r>
            <a:r>
              <a:rPr lang="en-US" altLang="zh-CN" sz="500" kern="0" spc="1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28</a:t>
            </a:r>
            <a:r>
              <a:rPr sz="300" b="1" kern="0" spc="90" dirty="0" smtClean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</a:t>
            </a:r>
            <a:endParaRPr lang="en-US" altLang="en-US" sz="500" dirty="0"/>
          </a:p>
        </p:txBody>
      </p:sp>
      <p:sp>
        <p:nvSpPr>
          <p:cNvPr id="5" name="textbox 2060">
            <a:extLst>
              <a:ext uri="{FF2B5EF4-FFF2-40B4-BE49-F238E27FC236}">
                <a16:creationId xmlns:a16="http://schemas.microsoft.com/office/drawing/2014/main" id="{E75596E4-45E8-A8FB-9C97-C5F8837A60A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38431" y="489589"/>
            <a:ext cx="5343351" cy="1639393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228600" indent="-228600" algn="just" rtl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000" dirty="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  <a:sym typeface="+mn-ea"/>
              </a:rPr>
              <a:t>The </a:t>
            </a:r>
            <a:r>
              <a:rPr lang="zh-CN" altLang="en-US" sz="1000" dirty="0" smtClean="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  <a:sym typeface="+mn-ea"/>
              </a:rPr>
              <a:t>radial oscillation</a:t>
            </a:r>
            <a:r>
              <a:rPr lang="en-US" altLang="zh-CN" sz="1000" dirty="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000" dirty="0" smtClean="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  <a:sym typeface="+mn-ea"/>
              </a:rPr>
              <a:t>of (P)NSs </a:t>
            </a:r>
            <a:r>
              <a:rPr lang="en-US" altLang="zh-CN" sz="1000" dirty="0" smtClean="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0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  <a:sym typeface="+mn-ea"/>
              </a:rPr>
              <a:t>f</a:t>
            </a:r>
            <a:r>
              <a:rPr lang="zh-CN" altLang="en-US" sz="10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1000" dirty="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  <a:sym typeface="+mn-ea"/>
              </a:rPr>
              <a:t>=0</a:t>
            </a:r>
            <a:r>
              <a:rPr lang="zh-CN" altLang="en-US" sz="1000" dirty="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  <a:sym typeface="+mn-ea"/>
              </a:rPr>
              <a:t> is consistent with the stability criterion </a:t>
            </a:r>
            <a:r>
              <a:rPr lang="en-US" altLang="zh-CN" sz="1000" dirty="0" err="1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  <a:sym typeface="+mn-ea"/>
              </a:rPr>
              <a:t>dM</a:t>
            </a:r>
            <a:r>
              <a:rPr lang="en-US" altLang="zh-CN" sz="1000" dirty="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  <a:sym typeface="+mn-ea"/>
              </a:rPr>
              <a:t>/d</a:t>
            </a:r>
            <a:r>
              <a:rPr lang="zh-CN" altLang="en-US" sz="1000" dirty="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  <a:sym typeface="+mn-ea"/>
              </a:rPr>
              <a:t>ρ</a:t>
            </a:r>
            <a:r>
              <a:rPr lang="en-US" altLang="zh-CN" sz="1000" baseline="-25000" dirty="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  <a:sym typeface="+mn-ea"/>
              </a:rPr>
              <a:t>c</a:t>
            </a:r>
            <a:r>
              <a:rPr lang="zh-CN" altLang="en-US" sz="1000" dirty="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  <a:sym typeface="+mn-ea"/>
              </a:rPr>
              <a:t>≥0</a:t>
            </a:r>
            <a:r>
              <a:rPr lang="en-US" altLang="zh-CN" sz="1000" dirty="0" smtClean="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  <a:sym typeface="+mn-ea"/>
              </a:rPr>
              <a:t>. </a:t>
            </a:r>
            <a:endParaRPr lang="en-US" altLang="zh-CN" sz="1000" dirty="0" smtClean="0">
              <a:latin typeface="Times New Roman" panose="02020603050405020304" pitchFamily="18" charset="0"/>
              <a:ea typeface="隶书" panose="02010509060101010101" pitchFamily="49" charset="-122"/>
              <a:cs typeface="Times New Roman" panose="02020603050405020304" pitchFamily="18" charset="0"/>
              <a:sym typeface="+mn-ea"/>
            </a:endParaRPr>
          </a:p>
          <a:p>
            <a:pPr marL="228600" indent="-2286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000" dirty="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  <a:sym typeface="+mn-ea"/>
              </a:rPr>
              <a:t>HSs </a:t>
            </a:r>
            <a:r>
              <a:rPr lang="en-US" altLang="zh-CN" sz="1000" dirty="0" smtClean="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  <a:sym typeface="+mn-ea"/>
              </a:rPr>
              <a:t>: </a:t>
            </a:r>
            <a:r>
              <a:rPr lang="en-US" altLang="zh-CN" sz="1000" dirty="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  <a:sym typeface="+mn-ea"/>
              </a:rPr>
              <a:t>smaller </a:t>
            </a:r>
            <a:r>
              <a:rPr lang="en-US" altLang="zh-CN" sz="1000" dirty="0" smtClean="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  <a:sym typeface="+mn-ea"/>
              </a:rPr>
              <a:t>compact </a:t>
            </a:r>
            <a:r>
              <a:rPr lang="en-US" altLang="zh-CN" sz="1000" dirty="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  <a:sym typeface="+mn-ea"/>
              </a:rPr>
              <a:t>parameter </a:t>
            </a:r>
            <a:r>
              <a:rPr lang="zh-CN" altLang="en-US" sz="1000" dirty="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  <a:sym typeface="+mn-ea"/>
              </a:rPr>
              <a:t>β</a:t>
            </a:r>
            <a:r>
              <a:rPr lang="en-US" altLang="zh-CN" sz="1000" dirty="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000" dirty="0" smtClean="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  <a:sym typeface="+mn-ea"/>
              </a:rPr>
              <a:t>with </a:t>
            </a:r>
            <a:r>
              <a:rPr lang="en-US" altLang="zh-CN" sz="1000" dirty="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  <a:sym typeface="+mn-ea"/>
              </a:rPr>
              <a:t>a smaller </a:t>
            </a:r>
            <a:r>
              <a:rPr lang="en-US" altLang="zh-CN" sz="1000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  <a:sym typeface="+mn-ea"/>
              </a:rPr>
              <a:t>f</a:t>
            </a:r>
            <a:r>
              <a:rPr lang="zh-CN" altLang="en-US" sz="10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1000" dirty="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  <a:sym typeface="+mn-ea"/>
              </a:rPr>
              <a:t> or a larger </a:t>
            </a:r>
            <a:r>
              <a:rPr lang="zh-CN" altLang="en-US" sz="1000" dirty="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  <a:sym typeface="+mn-ea"/>
              </a:rPr>
              <a:t>∆</a:t>
            </a:r>
            <a:r>
              <a:rPr lang="en-US" altLang="zh-CN" sz="1000" i="1" kern="0" dirty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  <a:sym typeface="+mn-ea"/>
              </a:rPr>
              <a:t>f</a:t>
            </a:r>
            <a:r>
              <a:rPr lang="zh-CN" altLang="en-US" sz="1000" baseline="-25000" dirty="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1000" dirty="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000" dirty="0" smtClean="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  <a:sym typeface="+mn-ea"/>
              </a:rPr>
              <a:t>.</a:t>
            </a:r>
          </a:p>
          <a:p>
            <a:pPr marL="228600" indent="-2286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000" dirty="0" smtClean="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For </a:t>
            </a:r>
            <a:r>
              <a:rPr lang="zh-CN" altLang="en-US" sz="1000" dirty="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pure </a:t>
            </a:r>
            <a:r>
              <a:rPr lang="en-US" altLang="zh-CN" sz="1000" dirty="0" smtClean="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NSs</a:t>
            </a:r>
            <a:r>
              <a:rPr lang="zh-CN" altLang="en-US" sz="1000" dirty="0" smtClean="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, </a:t>
            </a:r>
            <a:r>
              <a:rPr sz="1000" i="1" kern="0" dirty="0" smtClean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  <a:sym typeface="+mn-ea"/>
              </a:rPr>
              <a:t>f</a:t>
            </a:r>
            <a:r>
              <a:rPr sz="1000" kern="0" baseline="-24000" dirty="0" smtClean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  <a:sym typeface="+mn-ea"/>
              </a:rPr>
              <a:t>g</a:t>
            </a:r>
            <a:r>
              <a:rPr sz="1000" kern="0" spc="70" baseline="-58000" dirty="0" smtClean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sz="1000" kern="0" dirty="0" smtClean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sz="1000" kern="0" spc="70" baseline="-25000" dirty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  <a:sym typeface="+mn-ea"/>
              </a:rPr>
              <a:t>~</a:t>
            </a:r>
            <a:r>
              <a:rPr lang="en-US" sz="1000" kern="0" spc="70" baseline="-25000" dirty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sz="1000" kern="0" spc="70" dirty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  <a:sym typeface="+mn-ea"/>
              </a:rPr>
              <a:t>300</a:t>
            </a:r>
            <a:r>
              <a:rPr sz="1000" kern="0" dirty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  <a:sym typeface="+mn-ea"/>
              </a:rPr>
              <a:t>Hz</a:t>
            </a:r>
            <a:r>
              <a:rPr lang="zh-CN" altLang="en-US" sz="1000" dirty="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, and slowly increases with the increase of the star mass</a:t>
            </a:r>
            <a:r>
              <a:rPr lang="en-US" altLang="zh-CN" sz="1000" dirty="0" smtClean="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. </a:t>
            </a:r>
            <a:r>
              <a:rPr lang="en-US" altLang="zh-CN" sz="1000" dirty="0" smtClean="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For </a:t>
            </a:r>
            <a:r>
              <a:rPr lang="en-US" altLang="zh-CN" sz="1000" dirty="0" smtClean="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HSs</a:t>
            </a:r>
            <a:r>
              <a:rPr lang="en-US" altLang="zh-CN" sz="1000" dirty="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1000" i="1" kern="0" dirty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  <a:sym typeface="+mn-ea"/>
              </a:rPr>
              <a:t>f</a:t>
            </a:r>
            <a:r>
              <a:rPr lang="en-US" altLang="zh-CN" sz="1000" kern="0" baseline="-24000" dirty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  <a:sym typeface="+mn-ea"/>
              </a:rPr>
              <a:t>g</a:t>
            </a:r>
            <a:r>
              <a:rPr lang="en-US" altLang="zh-CN" sz="1000" kern="0" spc="70" baseline="-58000" dirty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  <a:sym typeface="+mn-ea"/>
              </a:rPr>
              <a:t>1 </a:t>
            </a:r>
            <a:r>
              <a:rPr lang="en-US" altLang="zh-CN" sz="1000" dirty="0" smtClean="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can exceed </a:t>
            </a:r>
            <a:r>
              <a:rPr sz="1000" kern="0" spc="30" dirty="0" smtClean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  <a:sym typeface="+mn-ea"/>
              </a:rPr>
              <a:t>700</a:t>
            </a:r>
            <a:r>
              <a:rPr sz="1000" kern="0" dirty="0" smtClean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  <a:sym typeface="+mn-ea"/>
              </a:rPr>
              <a:t>Hz</a:t>
            </a:r>
            <a:r>
              <a:rPr lang="en-US" sz="1000" kern="0" dirty="0" smtClean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  <a:sym typeface="+mn-ea"/>
              </a:rPr>
              <a:t>. </a:t>
            </a:r>
            <a:r>
              <a:rPr sz="1000" kern="0" dirty="0" smtClean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All within the sensitive range of current ground-based </a:t>
            </a:r>
            <a:r>
              <a:rPr lang="en-US" sz="1000" kern="0" dirty="0" smtClean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GW </a:t>
            </a:r>
            <a:r>
              <a:rPr sz="1000" kern="0" dirty="0" smtClean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detectors</a:t>
            </a:r>
            <a:r>
              <a:rPr lang="en-US" sz="1000" kern="0" dirty="0" smtClean="0">
                <a:solidFill>
                  <a:srgbClr val="FF0000">
                    <a:alpha val="100000"/>
                  </a:srgbClr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.</a:t>
            </a:r>
            <a:endParaRPr sz="1000" kern="0" spc="20" dirty="0" smtClean="0">
              <a:solidFill>
                <a:srgbClr val="000000">
                  <a:alpha val="100000"/>
                </a:srgbClr>
              </a:solidFill>
              <a:latin typeface="Times New Roman" panose="02020603050405020304" pitchFamily="18" charset="0"/>
              <a:ea typeface="隶书" panose="02010509060101010101" pitchFamily="49" charset="-122"/>
              <a:cs typeface="Times New Roman" panose="02020603050405020304" pitchFamily="18" charset="0"/>
            </a:endParaRPr>
          </a:p>
          <a:p>
            <a:pPr marL="228600" indent="-228600" algn="just" rtl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000" dirty="0" smtClean="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HS</a:t>
            </a:r>
            <a:r>
              <a:rPr lang="zh-CN" altLang="en-US" sz="1000" dirty="0" smtClean="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1000" dirty="0" smtClean="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:</a:t>
            </a:r>
            <a:r>
              <a:rPr lang="zh-CN" altLang="en-US" sz="1000" dirty="0" smtClean="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 shorter </a:t>
            </a:r>
            <a:r>
              <a:rPr lang="en-US" altLang="zh-CN" sz="1000" dirty="0" smtClean="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GW </a:t>
            </a:r>
            <a:r>
              <a:rPr lang="zh-CN" altLang="en-US" sz="1000" dirty="0" smtClean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damping times</a:t>
            </a:r>
            <a:r>
              <a:rPr lang="zh-CN" altLang="en-US" sz="1000" dirty="0" smtClean="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 for </a:t>
            </a:r>
            <a:r>
              <a:rPr sz="1000" i="1" kern="0" spc="50" dirty="0" smtClean="0">
                <a:solidFill>
                  <a:schemeClr val="tx1">
                    <a:alpha val="100000"/>
                  </a:schemeClr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  <a:sym typeface="+mn-ea"/>
              </a:rPr>
              <a:t>g</a:t>
            </a:r>
            <a:r>
              <a:rPr sz="1000" kern="0" spc="50" baseline="-24000" dirty="0" smtClean="0">
                <a:solidFill>
                  <a:schemeClr val="tx1">
                    <a:alpha val="100000"/>
                  </a:schemeClr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1000" dirty="0" smtClean="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 mode, larger </a:t>
            </a:r>
            <a:r>
              <a:rPr lang="en-US" altLang="zh-CN" sz="1000" dirty="0" smtClean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GW </a:t>
            </a:r>
            <a:r>
              <a:rPr lang="zh-CN" altLang="en-US" sz="1000" dirty="0" smtClean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strain amplitudes</a:t>
            </a:r>
            <a:r>
              <a:rPr lang="zh-CN" altLang="en-US" sz="1000" dirty="0" smtClean="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 and </a:t>
            </a:r>
            <a:r>
              <a:rPr lang="en-US" altLang="zh-CN" sz="1000" dirty="0" smtClean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GW </a:t>
            </a:r>
            <a:r>
              <a:rPr lang="zh-CN" altLang="en-US" sz="1000" dirty="0" smtClean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power</a:t>
            </a:r>
            <a:r>
              <a:rPr lang="zh-CN" altLang="en-US" sz="1000" dirty="0" smtClean="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. </a:t>
            </a:r>
            <a:r>
              <a:rPr lang="en-US" altLang="zh-CN" sz="1000" dirty="0" smtClean="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GW </a:t>
            </a:r>
            <a:r>
              <a:rPr lang="zh-CN" altLang="en-US" sz="1000" dirty="0" smtClean="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from pure </a:t>
            </a:r>
            <a:r>
              <a:rPr lang="en-US" altLang="zh-CN" sz="1000" dirty="0" smtClean="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NSs</a:t>
            </a:r>
            <a:r>
              <a:rPr lang="zh-CN" altLang="en-US" sz="1000" dirty="0" smtClean="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 and </a:t>
            </a:r>
            <a:r>
              <a:rPr lang="en-US" altLang="zh-CN" sz="1000" dirty="0" smtClean="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HSs </a:t>
            </a:r>
            <a:r>
              <a:rPr lang="zh-CN" altLang="en-US" sz="1000" dirty="0" smtClean="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in the Milky Way can be detected by </a:t>
            </a:r>
            <a:r>
              <a:rPr lang="en-US" altLang="zh-CN" sz="1000" dirty="0" smtClean="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current</a:t>
            </a:r>
            <a:r>
              <a:rPr lang="zh-CN" altLang="en-US" sz="1000" dirty="0" smtClean="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 and next-generation detectors.</a:t>
            </a:r>
            <a:endParaRPr lang="en-US" altLang="zh-CN" sz="1000" dirty="0" smtClean="0">
              <a:latin typeface="Times New Roman" panose="02020603050405020304" pitchFamily="18" charset="0"/>
              <a:ea typeface="隶书" panose="02010509060101010101" pitchFamily="49" charset="-122"/>
              <a:cs typeface="Times New Roman" panose="02020603050405020304" pitchFamily="18" charset="0"/>
            </a:endParaRPr>
          </a:p>
          <a:p>
            <a:pPr marL="228600" indent="-228600" algn="just" rtl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000" i="1" dirty="0" smtClean="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f -</a:t>
            </a:r>
            <a:r>
              <a:rPr lang="en-US" altLang="zh-CN" sz="1000" dirty="0" smtClean="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mode of NS, HS and PNS with </a:t>
            </a:r>
            <a:r>
              <a:rPr lang="en-US" altLang="zh-CN" sz="1000" dirty="0" smtClean="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higher frequencies and strong GW strain to be detected, </a:t>
            </a:r>
            <a:r>
              <a:rPr lang="en-US" altLang="zh-CN" sz="1000" dirty="0" smtClean="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the </a:t>
            </a:r>
            <a:r>
              <a:rPr lang="en-US" altLang="zh-CN" sz="1000" dirty="0" smtClean="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same </a:t>
            </a:r>
            <a:r>
              <a:rPr lang="en-US" altLang="zh-CN" sz="1000" dirty="0" smtClean="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UR.</a:t>
            </a:r>
            <a:endParaRPr sz="1000" kern="0" spc="40" dirty="0" smtClean="0">
              <a:solidFill>
                <a:srgbClr val="FF0000">
                  <a:alpha val="100000"/>
                </a:srgbClr>
              </a:solidFill>
              <a:latin typeface="Times New Roman" panose="02020603050405020304" pitchFamily="18" charset="0"/>
              <a:ea typeface="隶书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6A66678-4F18-FEFC-9DCD-9ACE966EEDC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2000" y="17910"/>
            <a:ext cx="2939055" cy="3295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lnSpc>
                <a:spcPct val="107000"/>
              </a:lnSpc>
              <a:defRPr sz="1600">
                <a:solidFill>
                  <a:srgbClr val="0070C0"/>
                </a:solidFill>
                <a:latin typeface="Times New Roman" panose="02020603050405020304" pitchFamily="18" charset="0"/>
                <a:ea typeface="方正粗黑宋简体" panose="02000000000000000000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 smtClean="0">
                <a:sym typeface="+mn-ea"/>
              </a:rPr>
              <a:t>Summary and Outlook</a:t>
            </a:r>
            <a:endParaRPr lang="en-US" altLang="zh-CN" dirty="0"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283075" y="635"/>
            <a:ext cx="1463675" cy="337820"/>
          </a:xfrm>
          <a:prstGeom prst="rect">
            <a:avLst/>
          </a:prstGeom>
        </p:spPr>
      </p:pic>
      <p:sp>
        <p:nvSpPr>
          <p:cNvPr id="6" name="textbox 2060">
            <a:extLst>
              <a:ext uri="{FF2B5EF4-FFF2-40B4-BE49-F238E27FC236}">
                <a16:creationId xmlns:a16="http://schemas.microsoft.com/office/drawing/2014/main" id="{E75596E4-45E8-A8FB-9C97-C5F8837A60A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33817" y="2235263"/>
            <a:ext cx="5343351" cy="581827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228600" indent="-228600" algn="just" rtl="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000" dirty="0" smtClean="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  <a:sym typeface="+mn-ea"/>
              </a:rPr>
              <a:t>Investigating oscillations and GW of proto-hybrid stars.</a:t>
            </a:r>
          </a:p>
          <a:p>
            <a:pPr marL="228600" indent="-2286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000" kern="0" spc="40" dirty="0" smtClean="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  <a:sym typeface="+mn-ea"/>
              </a:rPr>
              <a:t>Combine with more realistic simulation of PNS </a:t>
            </a:r>
            <a:r>
              <a:rPr lang="en-US" sz="1000" kern="0" spc="40" dirty="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  <a:sym typeface="+mn-ea"/>
              </a:rPr>
              <a:t>and the remnant </a:t>
            </a:r>
            <a:r>
              <a:rPr lang="en-US" sz="1000" kern="0" spc="40" dirty="0" smtClean="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  <a:sym typeface="+mn-ea"/>
              </a:rPr>
              <a:t>of binary </a:t>
            </a:r>
            <a:r>
              <a:rPr lang="en-US" sz="1000" kern="0" spc="40" dirty="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  <a:sym typeface="+mn-ea"/>
              </a:rPr>
              <a:t>NS </a:t>
            </a:r>
            <a:r>
              <a:rPr lang="en-US" sz="1000" kern="0" spc="40" dirty="0" smtClean="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  <a:sym typeface="+mn-ea"/>
              </a:rPr>
              <a:t>merger</a:t>
            </a:r>
            <a:endParaRPr sz="1000" kern="0" spc="40" dirty="0" smtClean="0">
              <a:latin typeface="Times New Roman" panose="02020603050405020304" pitchFamily="18" charset="0"/>
              <a:ea typeface="隶书" panose="020105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3379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8" name="textbox 2588"/>
          <p:cNvSpPr/>
          <p:nvPr>
            <p:custDataLst>
              <p:tags r:id="rId1"/>
            </p:custDataLst>
          </p:nvPr>
        </p:nvSpPr>
        <p:spPr>
          <a:xfrm>
            <a:off x="729671" y="840508"/>
            <a:ext cx="4331855" cy="429491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r>
              <a:rPr lang="en-US" sz="3200" kern="0" spc="-30" dirty="0" smtClean="0">
                <a:solidFill>
                  <a:srgbClr val="C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Thanks for your attention </a:t>
            </a:r>
            <a:r>
              <a:rPr sz="3200" kern="0" spc="-30" dirty="0" smtClean="0">
                <a:solidFill>
                  <a:srgbClr val="C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!</a:t>
            </a:r>
            <a:endParaRPr lang="en-US" altLang="en-US" sz="3200" kern="0" spc="-30" dirty="0">
              <a:solidFill>
                <a:srgbClr val="C00000">
                  <a:alpha val="100000"/>
                </a:srgbClr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pic>
        <p:nvPicPr>
          <p:cNvPr id="32775" name="Picture 15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613" y="1342703"/>
            <a:ext cx="2807970" cy="1344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283075" y="635"/>
            <a:ext cx="1463675" cy="33782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7620" y="62865"/>
            <a:ext cx="4269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华文行楷" panose="02010800040101010101" charset="-122"/>
                <a:ea typeface="华文行楷" panose="02010800040101010101" charset="-122"/>
              </a:rPr>
              <a:t>第二十届全国中高能核物理大会</a:t>
            </a:r>
            <a:endParaRPr lang="en-US" altLang="zh-CN" sz="1400" dirty="0">
              <a:solidFill>
                <a:schemeClr val="accent4">
                  <a:lumMod val="75000"/>
                </a:schemeClr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6" name="textbox 8"/>
          <p:cNvSpPr/>
          <p:nvPr/>
        </p:nvSpPr>
        <p:spPr>
          <a:xfrm>
            <a:off x="0" y="3126509"/>
            <a:ext cx="5759450" cy="10945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wrap="square" lIns="0" tIns="0" rIns="0" bIns="0" anchor="ctr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eaLnBrk="0">
              <a:lnSpc>
                <a:spcPts val="865"/>
              </a:lnSpc>
              <a:tabLst>
                <a:tab pos="127000" algn="l"/>
              </a:tabLst>
            </a:pPr>
            <a:r>
              <a:rPr sz="500" kern="0" spc="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	</a:t>
            </a:r>
            <a:r>
              <a:rPr lang="en-US" sz="500" kern="0" spc="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Huan  Chen</a:t>
            </a:r>
            <a:r>
              <a:rPr sz="500" b="1" kern="0" spc="1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500" b="1" kern="0" spc="10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</a:t>
            </a:r>
            <a:r>
              <a:rPr sz="500" kern="0" spc="100" dirty="0" err="1" smtClean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陈欢</a:t>
            </a:r>
            <a:r>
              <a:rPr lang="zh-CN" altLang="en-US" sz="500" kern="0" spc="10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                                 </a:t>
            </a:r>
            <a:r>
              <a:rPr lang="en-US" altLang="zh-CN" sz="700" b="1" kern="0" spc="70" dirty="0" smtClean="0">
                <a:solidFill>
                  <a:schemeClr val="bg1"/>
                </a:solidFill>
                <a:latin typeface="Times New Roman" panose="02020603050405020304" pitchFamily="18" charset="0"/>
                <a:ea typeface="方正粗黑宋简体" panose="02000000000000000000" charset="-122"/>
                <a:cs typeface="Times New Roman" panose="02020603050405020304" pitchFamily="18" charset="0"/>
              </a:rPr>
              <a:t>                      </a:t>
            </a:r>
            <a:r>
              <a:rPr lang="en-US" altLang="zh-CN" sz="500" kern="0" spc="1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29</a:t>
            </a:r>
            <a:r>
              <a:rPr sz="300" b="1" kern="0" spc="90" dirty="0" smtClean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500" b="1" kern="0" spc="90" dirty="0" smtClean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endParaRPr lang="en-US" altLang="en-US" sz="500" dirty="0"/>
          </a:p>
        </p:txBody>
      </p:sp>
      <p:sp>
        <p:nvSpPr>
          <p:cNvPr id="7" name="textbox 2588"/>
          <p:cNvSpPr/>
          <p:nvPr>
            <p:custDataLst>
              <p:tags r:id="rId5"/>
            </p:custDataLst>
          </p:nvPr>
        </p:nvSpPr>
        <p:spPr>
          <a:xfrm>
            <a:off x="1487052" y="2770909"/>
            <a:ext cx="2904838" cy="240146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r>
              <a:rPr lang="en-US" sz="2000" kern="0" spc="-30" dirty="0" smtClean="0">
                <a:solidFill>
                  <a:srgbClr val="C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Welcome to CUG (</a:t>
            </a:r>
            <a:r>
              <a:rPr lang="en-US" sz="2000" kern="0" spc="-30" dirty="0" smtClean="0">
                <a:solidFill>
                  <a:srgbClr val="C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W</a:t>
            </a:r>
            <a:r>
              <a:rPr lang="en-US" sz="2000" kern="0" spc="-30" dirty="0" smtClean="0">
                <a:solidFill>
                  <a:srgbClr val="C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uhan)</a:t>
            </a:r>
            <a:r>
              <a:rPr sz="2000" kern="0" spc="-30" dirty="0" smtClean="0">
                <a:solidFill>
                  <a:srgbClr val="C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!</a:t>
            </a:r>
            <a:endParaRPr lang="en-US" altLang="en-US" sz="2000" kern="0" spc="-30" dirty="0">
              <a:solidFill>
                <a:srgbClr val="C00000">
                  <a:alpha val="100000"/>
                </a:srgbClr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915157C-1BD9-3443-C657-CDA578189247}"/>
              </a:ext>
            </a:extLst>
          </p:cNvPr>
          <p:cNvSpPr/>
          <p:nvPr/>
        </p:nvSpPr>
        <p:spPr>
          <a:xfrm>
            <a:off x="0" y="347472"/>
            <a:ext cx="5760084" cy="126364"/>
          </a:xfrm>
          <a:prstGeom prst="rect">
            <a:avLst/>
          </a:prstGeom>
          <a:solidFill>
            <a:srgbClr val="004D73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31000"/>
              </a:lnSpc>
            </a:pPr>
            <a:endParaRPr lang="en-US" altLang="en-US" sz="100" dirty="0"/>
          </a:p>
          <a:p>
            <a:pPr marL="4958080" algn="l" rtl="0" eaLnBrk="0">
              <a:lnSpc>
                <a:spcPts val="675"/>
              </a:lnSpc>
              <a:spcBef>
                <a:spcPts val="0"/>
              </a:spcBef>
            </a:pPr>
            <a:r>
              <a:rPr sz="500" kern="0" spc="8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中国地质大学 </a:t>
            </a:r>
            <a:r>
              <a:rPr sz="500" b="1" kern="0" spc="8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</a:t>
            </a:r>
            <a:r>
              <a:rPr sz="500" kern="0" spc="8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武汉</a:t>
            </a:r>
            <a:r>
              <a:rPr sz="500" b="1" kern="0" spc="7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)</a:t>
            </a:r>
            <a:endParaRPr lang="en-US" altLang="en-US" sz="500" dirty="0"/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F9AE4276-744F-5ED2-4F0D-DFD0D30608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02848" y="-1905"/>
            <a:ext cx="1439964" cy="34027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E2513F09-65B1-743C-7302-0BE177EB039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56540" y="0"/>
            <a:ext cx="25419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方正粗黑宋简体" panose="02000000000000000000" charset="-122"/>
              </a:defRPr>
            </a:lvl1pPr>
          </a:lstStyle>
          <a:p>
            <a:r>
              <a:rPr lang="en-US" altLang="zh-CN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Background</a:t>
            </a:r>
            <a:endParaRPr lang="zh-CN" alt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86">
            <a:extLst>
              <a:ext uri="{FF2B5EF4-FFF2-40B4-BE49-F238E27FC236}">
                <a16:creationId xmlns:a16="http://schemas.microsoft.com/office/drawing/2014/main" id="{C3901CC6-011E-EED0-EDF8-BEE483670A7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136900" y="2707005"/>
            <a:ext cx="2565400" cy="1492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200" dirty="0"/>
          </a:p>
          <a:p>
            <a:pPr marL="12700" algn="ctr" rtl="0" eaLnBrk="0">
              <a:lnSpc>
                <a:spcPts val="970"/>
              </a:lnSpc>
            </a:pPr>
            <a:r>
              <a:rPr lang="en-US" altLang="zh-CN" sz="900" b="1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Possible structure of neutron stars</a:t>
            </a:r>
            <a:r>
              <a:rPr sz="900" b="1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 </a:t>
            </a:r>
            <a:endParaRPr lang="en-US" sz="900" b="1" kern="0" spc="30" dirty="0">
              <a:solidFill>
                <a:srgbClr val="000000">
                  <a:alpha val="100000"/>
                </a:srgbClr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12700" algn="ctr" rtl="0" eaLnBrk="0">
              <a:lnSpc>
                <a:spcPts val="970"/>
              </a:lnSpc>
            </a:pPr>
            <a:r>
              <a:rPr sz="900" b="1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sz="900" b="1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PPNP,54 (2005) 193</a:t>
            </a:r>
            <a:r>
              <a:rPr sz="900" b="1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altLang="en-US" sz="900" b="1" kern="0" spc="30" dirty="0">
              <a:solidFill>
                <a:srgbClr val="000000">
                  <a:alpha val="100000"/>
                </a:srgbClr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32C313A8-88B8-EB14-6C93-2BCF7471F4A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032760" y="544195"/>
            <a:ext cx="2689860" cy="2064385"/>
          </a:xfrm>
          <a:prstGeom prst="rect">
            <a:avLst/>
          </a:prstGeom>
        </p:spPr>
      </p:pic>
      <p:pic>
        <p:nvPicPr>
          <p:cNvPr id="14" name="Picture 23" descr="nica_eos">
            <a:extLst>
              <a:ext uri="{FF2B5EF4-FFF2-40B4-BE49-F238E27FC236}">
                <a16:creationId xmlns:a16="http://schemas.microsoft.com/office/drawing/2014/main" id="{0232C1D8-1FB5-C78A-64FA-DE01B4B4DFE5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1" y="569722"/>
            <a:ext cx="2485390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40">
            <a:extLst>
              <a:ext uri="{FF2B5EF4-FFF2-40B4-BE49-F238E27FC236}">
                <a16:creationId xmlns:a16="http://schemas.microsoft.com/office/drawing/2014/main" id="{41002E7F-C715-A593-C562-F15D6E463BC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43205" y="2610725"/>
            <a:ext cx="2893695" cy="3864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50000"/>
              </a:lnSpc>
            </a:pPr>
            <a:endParaRPr lang="en-US" altLang="en-US" sz="200" dirty="0"/>
          </a:p>
          <a:p>
            <a:pPr marL="193040" indent="-171450" algn="l" rtl="0" eaLnBrk="0">
              <a:buFont typeface="Wingdings" panose="05000000000000000000" charset="0"/>
              <a:buChar char="Ø"/>
            </a:pPr>
            <a:r>
              <a:rPr lang="en-US" sz="900" b="1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Phase </a:t>
            </a:r>
            <a:r>
              <a:rPr lang="en-US" altLang="zh-CN" sz="900" b="1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diagram</a:t>
            </a:r>
            <a:r>
              <a:rPr lang="en-US" sz="900" b="1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of QCD </a:t>
            </a:r>
            <a:r>
              <a:rPr lang="zh-CN" altLang="en-US" sz="900" b="1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</a:p>
          <a:p>
            <a:pPr marL="21590" indent="0" algn="l" rtl="0" eaLnBrk="0">
              <a:buFont typeface="Wingdings" panose="05000000000000000000" charset="0"/>
              <a:buNone/>
            </a:pPr>
            <a:r>
              <a:rPr lang="en-US" altLang="zh-CN" sz="900" b="1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Temperature, density, and other degrees of freedom</a:t>
            </a:r>
            <a:endParaRPr lang="zh-CN" altLang="en-US" sz="900" b="1" kern="0" spc="30" dirty="0">
              <a:solidFill>
                <a:srgbClr val="000000">
                  <a:alpha val="100000"/>
                </a:srgbClr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47D8339E-9272-3DA9-D2CA-09DC43BF3832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283075" y="635"/>
            <a:ext cx="1463675" cy="337820"/>
          </a:xfrm>
          <a:prstGeom prst="rect">
            <a:avLst/>
          </a:prstGeom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29A78B55-0619-77EE-5156-CC80D910C53E}"/>
              </a:ext>
            </a:extLst>
          </p:cNvPr>
          <p:cNvSpPr/>
          <p:nvPr/>
        </p:nvSpPr>
        <p:spPr>
          <a:xfrm>
            <a:off x="0" y="3126509"/>
            <a:ext cx="5759450" cy="10945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wrap="square" lIns="0" tIns="0" rIns="0" bIns="0" anchor="ctr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eaLnBrk="0">
              <a:lnSpc>
                <a:spcPts val="865"/>
              </a:lnSpc>
              <a:tabLst>
                <a:tab pos="127000" algn="l"/>
              </a:tabLst>
            </a:pPr>
            <a:r>
              <a:rPr sz="500" kern="0" spc="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	</a:t>
            </a:r>
            <a:r>
              <a:rPr lang="en-US" sz="500" kern="0" spc="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Huan  Chen</a:t>
            </a:r>
            <a:r>
              <a:rPr sz="500" b="1" kern="0" spc="1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500" b="1" kern="0" spc="10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</a:t>
            </a:r>
            <a:r>
              <a:rPr sz="500" kern="0" spc="100" dirty="0" err="1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陈欢</a:t>
            </a:r>
            <a:r>
              <a:rPr lang="zh-CN" altLang="en-US" sz="500" kern="0" spc="10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                                 </a:t>
            </a:r>
            <a:r>
              <a:rPr lang="zh-CN" altLang="en-US" sz="500" kern="0" spc="100" dirty="0" smtClean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  </a:t>
            </a:r>
            <a:r>
              <a:rPr lang="en-US" altLang="zh-CN" sz="500" kern="0" spc="100" dirty="0" smtClean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sz="500" b="1" kern="0" spc="90" dirty="0" smtClean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</a:t>
            </a:r>
            <a:endParaRPr lang="en-US" altLang="en-US" sz="500" dirty="0"/>
          </a:p>
        </p:txBody>
      </p:sp>
    </p:spTree>
    <p:extLst>
      <p:ext uri="{BB962C8B-B14F-4D97-AF65-F5344CB8AC3E}">
        <p14:creationId xmlns:p14="http://schemas.microsoft.com/office/powerpoint/2010/main" val="344229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/>
          <p:nvPr/>
        </p:nvSpPr>
        <p:spPr>
          <a:xfrm>
            <a:off x="0" y="347472"/>
            <a:ext cx="5760084" cy="126364"/>
          </a:xfrm>
          <a:prstGeom prst="rect">
            <a:avLst/>
          </a:prstGeom>
          <a:solidFill>
            <a:srgbClr val="004D73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31000"/>
              </a:lnSpc>
            </a:pPr>
            <a:endParaRPr lang="en-US" altLang="en-US" sz="100" dirty="0"/>
          </a:p>
          <a:p>
            <a:pPr marL="4958080" algn="l" rtl="0" eaLnBrk="0">
              <a:lnSpc>
                <a:spcPts val="675"/>
              </a:lnSpc>
              <a:spcBef>
                <a:spcPts val="0"/>
              </a:spcBef>
            </a:pPr>
            <a:r>
              <a:rPr sz="500" kern="0" spc="8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中国地质大学 </a:t>
            </a:r>
            <a:r>
              <a:rPr sz="500" b="1" kern="0" spc="8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</a:t>
            </a:r>
            <a:r>
              <a:rPr sz="500" kern="0" spc="8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武汉</a:t>
            </a:r>
            <a:r>
              <a:rPr sz="500" b="1" kern="0" spc="7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)</a:t>
            </a:r>
            <a:endParaRPr lang="en-US" altLang="en-US" sz="500" dirty="0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4302848" y="-1905"/>
            <a:ext cx="1439964" cy="340271"/>
          </a:xfrm>
          <a:prstGeom prst="rect">
            <a:avLst/>
          </a:prstGeom>
        </p:spPr>
      </p:pic>
      <p:grpSp>
        <p:nvGrpSpPr>
          <p:cNvPr id="18440" name="组合 1"/>
          <p:cNvGrpSpPr/>
          <p:nvPr/>
        </p:nvGrpSpPr>
        <p:grpSpPr bwMode="auto">
          <a:xfrm>
            <a:off x="97790" y="560705"/>
            <a:ext cx="2631440" cy="1908175"/>
            <a:chOff x="1295400" y="1863166"/>
            <a:chExt cx="6029325" cy="4507472"/>
          </a:xfrm>
        </p:grpSpPr>
        <p:pic>
          <p:nvPicPr>
            <p:cNvPr id="18451" name="Picture 1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1863166"/>
              <a:ext cx="6029325" cy="4507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2" name="Picture 12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8690" y="6108700"/>
              <a:ext cx="1271587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文本框 2"/>
          <p:cNvSpPr txBox="1"/>
          <p:nvPr/>
        </p:nvSpPr>
        <p:spPr>
          <a:xfrm>
            <a:off x="145415" y="2465070"/>
            <a:ext cx="195135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900"/>
              <a:t>Nature 467</a:t>
            </a:r>
            <a:r>
              <a:rPr lang="zh-CN" altLang="en-US" sz="900">
                <a:sym typeface="+mn-ea"/>
              </a:rPr>
              <a:t>(2010)</a:t>
            </a:r>
            <a:r>
              <a:rPr lang="zh-CN" altLang="en-US" sz="900"/>
              <a:t>1081</a:t>
            </a:r>
            <a:r>
              <a:rPr lang="en-US" altLang="zh-CN" sz="900"/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900"/>
              <a:t>Science 340</a:t>
            </a:r>
            <a:r>
              <a:rPr lang="zh-CN" altLang="en-US" sz="900">
                <a:sym typeface="+mn-ea"/>
              </a:rPr>
              <a:t>(2013)</a:t>
            </a:r>
            <a:r>
              <a:rPr lang="zh-CN" altLang="en-US" sz="900"/>
              <a:t>1233232</a:t>
            </a:r>
            <a:r>
              <a:rPr lang="en-US" altLang="zh-CN" sz="900"/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900"/>
              <a:t>Astrophys. J. 832</a:t>
            </a:r>
            <a:r>
              <a:rPr lang="zh-CN" altLang="en-US" sz="900">
                <a:sym typeface="+mn-ea"/>
              </a:rPr>
              <a:t>(2016)</a:t>
            </a:r>
            <a:r>
              <a:rPr lang="zh-CN" altLang="en-US" sz="900"/>
              <a:t>167</a:t>
            </a:r>
            <a:r>
              <a:rPr lang="en-US" altLang="zh-CN" sz="900"/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900"/>
              <a:t>Nat.Astron. 4</a:t>
            </a:r>
            <a:r>
              <a:rPr lang="zh-CN" altLang="en-US" sz="900">
                <a:sym typeface="+mn-ea"/>
              </a:rPr>
              <a:t>(2019)</a:t>
            </a:r>
            <a:r>
              <a:rPr lang="zh-CN" altLang="en-US" sz="900"/>
              <a:t>72.</a:t>
            </a: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130666" y="927100"/>
            <a:ext cx="2002790" cy="203263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473575" y="2921635"/>
            <a:ext cx="1299210" cy="213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800"/>
              <a:t>APJL</a:t>
            </a:r>
            <a:r>
              <a:rPr lang="zh-CN" altLang="en-US" sz="800"/>
              <a:t> 918</a:t>
            </a:r>
            <a:r>
              <a:rPr lang="en-US" altLang="zh-CN" sz="800"/>
              <a:t>(2021)</a:t>
            </a:r>
            <a:r>
              <a:rPr lang="zh-CN" altLang="en-US" sz="800"/>
              <a:t>L27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762250" y="528320"/>
            <a:ext cx="2856865" cy="4381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000"/>
              <a:t>the Neutron Star Interior Composition</a:t>
            </a:r>
            <a:r>
              <a:rPr lang="en-US" altLang="zh-CN" sz="1000"/>
              <a:t> </a:t>
            </a:r>
            <a:r>
              <a:rPr lang="zh-CN" altLang="en-US" sz="1000"/>
              <a:t>Explorer (NICER)</a:t>
            </a: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283075" y="635"/>
            <a:ext cx="1463675" cy="337820"/>
          </a:xfrm>
          <a:prstGeom prst="rect">
            <a:avLst/>
          </a:prstGeom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3BFAD8A5-DFAC-FDAE-1728-172EBFB204DE}"/>
              </a:ext>
            </a:extLst>
          </p:cNvPr>
          <p:cNvSpPr/>
          <p:nvPr/>
        </p:nvSpPr>
        <p:spPr>
          <a:xfrm>
            <a:off x="0" y="3126509"/>
            <a:ext cx="5759450" cy="10945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wrap="square" lIns="0" tIns="0" rIns="0" bIns="0" anchor="ctr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eaLnBrk="0">
              <a:lnSpc>
                <a:spcPts val="865"/>
              </a:lnSpc>
              <a:tabLst>
                <a:tab pos="127000" algn="l"/>
              </a:tabLst>
            </a:pPr>
            <a:r>
              <a:rPr sz="500" kern="0" spc="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	</a:t>
            </a:r>
            <a:r>
              <a:rPr lang="en-US" sz="500" kern="0" spc="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Huan  Chen</a:t>
            </a:r>
            <a:r>
              <a:rPr sz="500" b="1" kern="0" spc="1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500" b="1" kern="0" spc="10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</a:t>
            </a:r>
            <a:r>
              <a:rPr sz="500" kern="0" spc="100" dirty="0" err="1" smtClean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陈欢</a:t>
            </a:r>
            <a:r>
              <a:rPr lang="zh-CN" altLang="en-US" sz="400" kern="0" spc="10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 </a:t>
            </a:r>
            <a:r>
              <a:rPr lang="en-US" altLang="zh-CN" sz="600" kern="0" spc="1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                   </a:t>
            </a:r>
            <a:r>
              <a:rPr lang="en-US" altLang="zh-CN" sz="400" kern="0" spc="100" dirty="0" smtClean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</a:t>
            </a:r>
            <a:r>
              <a:rPr lang="en-US" altLang="zh-CN" sz="500" kern="0" spc="100" dirty="0" smtClean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sz="700" b="1" kern="0" spc="90" dirty="0" smtClean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500" b="1" kern="0" spc="90" dirty="0" smtClean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endParaRPr lang="en-US" altLang="en-US" sz="5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2513F09-65B1-743C-7302-0BE177EB039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56540" y="0"/>
            <a:ext cx="25419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方正粗黑宋简体" panose="02000000000000000000" charset="-122"/>
              </a:defRPr>
            </a:lvl1pPr>
          </a:lstStyle>
          <a:p>
            <a:r>
              <a:rPr lang="en-US" altLang="zh-CN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Background</a:t>
            </a:r>
            <a:endParaRPr lang="zh-CN" alt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4" name="picture 210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 rot="21600000">
            <a:off x="148907" y="1533803"/>
            <a:ext cx="1440003" cy="1224764"/>
          </a:xfrm>
          <a:prstGeom prst="rect">
            <a:avLst/>
          </a:prstGeom>
        </p:spPr>
      </p:pic>
      <p:sp>
        <p:nvSpPr>
          <p:cNvPr id="4" name="textbox 4"/>
          <p:cNvSpPr/>
          <p:nvPr/>
        </p:nvSpPr>
        <p:spPr>
          <a:xfrm>
            <a:off x="0" y="347472"/>
            <a:ext cx="5760084" cy="126364"/>
          </a:xfrm>
          <a:prstGeom prst="rect">
            <a:avLst/>
          </a:prstGeom>
          <a:solidFill>
            <a:srgbClr val="004D73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31000"/>
              </a:lnSpc>
            </a:pPr>
            <a:endParaRPr lang="en-US" altLang="en-US" sz="100" dirty="0"/>
          </a:p>
          <a:p>
            <a:pPr marL="4958080" algn="l" rtl="0" eaLnBrk="0">
              <a:lnSpc>
                <a:spcPts val="675"/>
              </a:lnSpc>
              <a:spcBef>
                <a:spcPts val="0"/>
              </a:spcBef>
            </a:pPr>
            <a:r>
              <a:rPr sz="500" kern="0" spc="8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中国地质大学 </a:t>
            </a:r>
            <a:r>
              <a:rPr sz="500" b="1" kern="0" spc="8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</a:t>
            </a:r>
            <a:r>
              <a:rPr sz="500" kern="0" spc="8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武汉</a:t>
            </a:r>
            <a:r>
              <a:rPr sz="500" b="1" kern="0" spc="7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)</a:t>
            </a:r>
            <a:endParaRPr lang="en-US" altLang="en-US" sz="500" dirty="0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4302848" y="-1905"/>
            <a:ext cx="1439964" cy="340271"/>
          </a:xfrm>
          <a:prstGeom prst="rect">
            <a:avLst/>
          </a:prstGeom>
        </p:spPr>
      </p:pic>
      <p:sp>
        <p:nvSpPr>
          <p:cNvPr id="192" name="textbox 192"/>
          <p:cNvSpPr/>
          <p:nvPr>
            <p:custDataLst>
              <p:tags r:id="rId2"/>
            </p:custDataLst>
          </p:nvPr>
        </p:nvSpPr>
        <p:spPr>
          <a:xfrm>
            <a:off x="148590" y="482853"/>
            <a:ext cx="3049905" cy="2275587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indent="-285750" algn="just" rtl="0" eaLnBrk="0" fontAlgn="auto">
              <a:lnSpc>
                <a:spcPct val="96000"/>
              </a:lnSpc>
              <a:buFont typeface="Wingdings" panose="05000000000000000000" charset="0"/>
              <a:buChar char="Ø"/>
            </a:pPr>
            <a:r>
              <a:rPr sz="1400" kern="0" spc="0" dirty="0">
                <a:solidFill>
                  <a:srgbClr val="C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GW</a:t>
            </a:r>
            <a:r>
              <a:rPr sz="1400" kern="0" spc="50" dirty="0">
                <a:solidFill>
                  <a:srgbClr val="C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170817</a:t>
            </a:r>
            <a:r>
              <a:rPr sz="1400" kern="0" spc="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:</a:t>
            </a:r>
            <a:r>
              <a:rPr lang="en-US" sz="900" kern="0" spc="5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The first detection of </a:t>
            </a:r>
            <a:r>
              <a:rPr lang="en-US" sz="900" kern="0" spc="5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gravitational wave </a:t>
            </a:r>
            <a:r>
              <a:rPr lang="en-US" sz="900" kern="0" spc="5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signals from binary neutron star mergers in 2017 opened a new era of </a:t>
            </a:r>
            <a:r>
              <a:rPr lang="en-US" sz="900" kern="0" spc="5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multi-messenger </a:t>
            </a:r>
            <a:r>
              <a:rPr lang="en-US" sz="900" kern="0" spc="5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astronomy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.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sz="9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PRL 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119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(2017)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161101</a:t>
            </a:r>
            <a:r>
              <a:rPr sz="700" kern="0" spc="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endParaRPr lang="en-US" altLang="en-US" sz="700" kern="0" spc="5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347720" y="504190"/>
            <a:ext cx="2225675" cy="261683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421765" y="1189990"/>
            <a:ext cx="1776730" cy="19030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283075" y="635"/>
            <a:ext cx="1463675" cy="337820"/>
          </a:xfrm>
          <a:prstGeom prst="rect">
            <a:avLst/>
          </a:prstGeom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787AECDA-4C73-5F36-B176-94DFA71575CC}"/>
              </a:ext>
            </a:extLst>
          </p:cNvPr>
          <p:cNvSpPr/>
          <p:nvPr/>
        </p:nvSpPr>
        <p:spPr>
          <a:xfrm>
            <a:off x="0" y="3126509"/>
            <a:ext cx="5759450" cy="10945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wrap="square" lIns="0" tIns="0" rIns="0" bIns="0" anchor="ctr"/>
          <a:lstStyle/>
          <a:p>
            <a:pPr marL="12700" eaLnBrk="0">
              <a:lnSpc>
                <a:spcPts val="865"/>
              </a:lnSpc>
              <a:tabLst>
                <a:tab pos="127000" algn="l"/>
              </a:tabLst>
            </a:pPr>
            <a:r>
              <a:rPr lang="en-US" sz="500" kern="0" spc="0" dirty="0" err="1" smtClean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Huan</a:t>
            </a:r>
            <a:r>
              <a:rPr lang="en-US" sz="500" kern="0" spc="0" dirty="0" smtClean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lang="en-US" sz="500" kern="0" spc="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Chen</a:t>
            </a:r>
            <a:r>
              <a:rPr sz="500" b="1" kern="0" spc="1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500" b="1" kern="0" spc="10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</a:t>
            </a:r>
            <a:r>
              <a:rPr sz="500" kern="0" spc="100" dirty="0" err="1" smtClean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陈欢</a:t>
            </a:r>
            <a:r>
              <a:rPr lang="zh-CN" altLang="en-US" sz="500" kern="0" spc="10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                                 </a:t>
            </a:r>
            <a:r>
              <a:rPr lang="en-US" altLang="zh-CN" sz="700" b="1" kern="0" spc="70" dirty="0" smtClean="0">
                <a:solidFill>
                  <a:schemeClr val="bg1"/>
                </a:solidFill>
                <a:latin typeface="Times New Roman" panose="02020603050405020304" pitchFamily="18" charset="0"/>
                <a:ea typeface="方正粗黑宋简体" panose="02000000000000000000" charset="-122"/>
                <a:cs typeface="Times New Roman" panose="02020603050405020304" pitchFamily="18" charset="0"/>
              </a:rPr>
              <a:t>                         </a:t>
            </a:r>
            <a:r>
              <a:rPr lang="en-US" altLang="zh-CN" sz="500" kern="0" spc="1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sz="500" b="1" kern="0" spc="90" dirty="0" smtClean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</a:t>
            </a:r>
            <a:endParaRPr lang="en-US" altLang="en-US" sz="5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2513F09-65B1-743C-7302-0BE177EB0399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56540" y="0"/>
            <a:ext cx="25419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方正粗黑宋简体" panose="02000000000000000000" charset="-122"/>
              </a:defRPr>
            </a:lvl1pPr>
          </a:lstStyle>
          <a:p>
            <a:r>
              <a:rPr lang="en-US" altLang="zh-CN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Background</a:t>
            </a:r>
            <a:endParaRPr lang="zh-CN" alt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/>
          <p:nvPr/>
        </p:nvSpPr>
        <p:spPr>
          <a:xfrm>
            <a:off x="0" y="347472"/>
            <a:ext cx="5760084" cy="126364"/>
          </a:xfrm>
          <a:prstGeom prst="rect">
            <a:avLst/>
          </a:prstGeom>
          <a:solidFill>
            <a:srgbClr val="004D73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31000"/>
              </a:lnSpc>
            </a:pPr>
            <a:endParaRPr lang="en-US" altLang="en-US" sz="100" dirty="0"/>
          </a:p>
          <a:p>
            <a:pPr marL="4958080" algn="l" rtl="0" eaLnBrk="0">
              <a:lnSpc>
                <a:spcPts val="675"/>
              </a:lnSpc>
              <a:spcBef>
                <a:spcPts val="0"/>
              </a:spcBef>
            </a:pPr>
            <a:r>
              <a:rPr sz="500" kern="0" spc="8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中国地质大学 </a:t>
            </a:r>
            <a:r>
              <a:rPr sz="500" b="1" kern="0" spc="8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</a:t>
            </a:r>
            <a:r>
              <a:rPr sz="500" kern="0" spc="8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武汉</a:t>
            </a:r>
            <a:r>
              <a:rPr sz="500" b="1" kern="0" spc="7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)</a:t>
            </a:r>
            <a:endParaRPr lang="en-US" altLang="en-US" sz="500" dirty="0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4302848" y="-1905"/>
            <a:ext cx="1439964" cy="340271"/>
          </a:xfrm>
          <a:prstGeom prst="rect">
            <a:avLst/>
          </a:prstGeom>
        </p:spPr>
      </p:pic>
      <p:pic>
        <p:nvPicPr>
          <p:cNvPr id="190" name="picture 19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/>
          <a:stretch>
            <a:fillRect/>
          </a:stretch>
        </p:blipFill>
        <p:spPr>
          <a:xfrm rot="21600000">
            <a:off x="3235609" y="623320"/>
            <a:ext cx="1512002" cy="916667"/>
          </a:xfrm>
          <a:prstGeom prst="rect">
            <a:avLst/>
          </a:prstGeom>
        </p:spPr>
      </p:pic>
      <p:pic>
        <p:nvPicPr>
          <p:cNvPr id="194" name="picture 19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/>
          <a:stretch>
            <a:fillRect/>
          </a:stretch>
        </p:blipFill>
        <p:spPr>
          <a:xfrm rot="21600000">
            <a:off x="239852" y="959919"/>
            <a:ext cx="1296005" cy="902690"/>
          </a:xfrm>
          <a:prstGeom prst="rect">
            <a:avLst/>
          </a:prstGeom>
        </p:spPr>
      </p:pic>
      <p:pic>
        <p:nvPicPr>
          <p:cNvPr id="196" name="picture 19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/>
          <a:stretch>
            <a:fillRect/>
          </a:stretch>
        </p:blipFill>
        <p:spPr>
          <a:xfrm rot="21600000">
            <a:off x="1680489" y="959953"/>
            <a:ext cx="1260002" cy="911533"/>
          </a:xfrm>
          <a:prstGeom prst="rect">
            <a:avLst/>
          </a:prstGeom>
        </p:spPr>
      </p:pic>
      <p:pic>
        <p:nvPicPr>
          <p:cNvPr id="198" name="picture 19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/>
          <a:stretch>
            <a:fillRect/>
          </a:stretch>
        </p:blipFill>
        <p:spPr>
          <a:xfrm rot="21600000">
            <a:off x="1735099" y="2262672"/>
            <a:ext cx="1260002" cy="653650"/>
          </a:xfrm>
          <a:prstGeom prst="rect">
            <a:avLst/>
          </a:prstGeom>
        </p:spPr>
      </p:pic>
      <p:pic>
        <p:nvPicPr>
          <p:cNvPr id="200" name="picture 20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/>
          <a:stretch>
            <a:fillRect/>
          </a:stretch>
        </p:blipFill>
        <p:spPr>
          <a:xfrm rot="21600000">
            <a:off x="208280" y="2309351"/>
            <a:ext cx="1521460" cy="603250"/>
          </a:xfrm>
          <a:prstGeom prst="rect">
            <a:avLst/>
          </a:prstGeom>
        </p:spPr>
      </p:pic>
      <p:sp>
        <p:nvSpPr>
          <p:cNvPr id="210" name="textbox 210"/>
          <p:cNvSpPr/>
          <p:nvPr>
            <p:custDataLst>
              <p:tags r:id="rId6"/>
            </p:custDataLst>
          </p:nvPr>
        </p:nvSpPr>
        <p:spPr>
          <a:xfrm>
            <a:off x="1871138" y="2962489"/>
            <a:ext cx="1069353" cy="149182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marL="12700" algn="l" rtl="0" eaLnBrk="0">
              <a:lnSpc>
                <a:spcPct val="83000"/>
              </a:lnSpc>
            </a:pPr>
            <a:r>
              <a:rPr sz="1000" kern="0" spc="30" dirty="0" smtClean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Einstein</a:t>
            </a:r>
            <a:r>
              <a:rPr sz="1000" kern="0" spc="120" dirty="0" smtClean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Telesco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pe</a:t>
            </a:r>
            <a:endParaRPr lang="en-US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2" name="textbox 212"/>
          <p:cNvSpPr/>
          <p:nvPr>
            <p:custDataLst>
              <p:tags r:id="rId7"/>
            </p:custDataLst>
          </p:nvPr>
        </p:nvSpPr>
        <p:spPr>
          <a:xfrm>
            <a:off x="398348" y="2922646"/>
            <a:ext cx="1083276" cy="1286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marL="12700" algn="l" rtl="0" eaLnBrk="0">
              <a:lnSpc>
                <a:spcPct val="84000"/>
              </a:lnSpc>
            </a:pPr>
            <a:r>
              <a:rPr lang="en-US" sz="1000" kern="0" spc="30" dirty="0" smtClean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</a:t>
            </a:r>
            <a:r>
              <a:rPr sz="1000" kern="0" spc="30" dirty="0" smtClean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osmic</a:t>
            </a:r>
            <a:r>
              <a:rPr sz="1000" kern="0" spc="200" dirty="0" smtClean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Explorer</a:t>
            </a:r>
            <a:endParaRPr lang="en-US" altLang="en-US" sz="1000" dirty="0"/>
          </a:p>
        </p:txBody>
      </p:sp>
      <p:sp>
        <p:nvSpPr>
          <p:cNvPr id="214" name="textbox 214"/>
          <p:cNvSpPr/>
          <p:nvPr>
            <p:custDataLst>
              <p:tags r:id="rId8"/>
            </p:custDataLst>
          </p:nvPr>
        </p:nvSpPr>
        <p:spPr>
          <a:xfrm>
            <a:off x="3725589" y="1547406"/>
            <a:ext cx="460113" cy="60646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marL="12700" algn="l" rtl="0" eaLnBrk="0">
              <a:lnSpc>
                <a:spcPct val="84000"/>
              </a:lnSpc>
            </a:pPr>
            <a:r>
              <a:rPr sz="1000" kern="0" spc="-10" dirty="0" smtClean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KAGRA</a:t>
            </a:r>
            <a:endParaRPr lang="en-US" altLang="en-US" sz="1000" dirty="0"/>
          </a:p>
        </p:txBody>
      </p:sp>
      <p:sp>
        <p:nvSpPr>
          <p:cNvPr id="216" name="textbox 216"/>
          <p:cNvSpPr/>
          <p:nvPr>
            <p:custDataLst>
              <p:tags r:id="rId9"/>
            </p:custDataLst>
          </p:nvPr>
        </p:nvSpPr>
        <p:spPr>
          <a:xfrm>
            <a:off x="2073275" y="1889592"/>
            <a:ext cx="483870" cy="1422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marL="12700" algn="l" rtl="0" eaLnBrk="0">
              <a:lnSpc>
                <a:spcPct val="84000"/>
              </a:lnSpc>
            </a:pPr>
            <a:r>
              <a:rPr lang="en-US" altLang="en-US" sz="1000" kern="0" spc="50" dirty="0" smtClean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VIRGO</a:t>
            </a:r>
            <a:endParaRPr lang="en-US" altLang="en-US" sz="1000" kern="0" spc="50" dirty="0">
              <a:solidFill>
                <a:srgbClr val="000000">
                  <a:alpha val="100000"/>
                </a:srgbClr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218" name="textbox 218"/>
          <p:cNvSpPr/>
          <p:nvPr>
            <p:custDataLst>
              <p:tags r:id="rId10"/>
            </p:custDataLst>
          </p:nvPr>
        </p:nvSpPr>
        <p:spPr>
          <a:xfrm>
            <a:off x="575945" y="1905090"/>
            <a:ext cx="320675" cy="1270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marL="12700" algn="l" rtl="0" eaLnBrk="0">
              <a:lnSpc>
                <a:spcPct val="86000"/>
              </a:lnSpc>
            </a:pPr>
            <a:r>
              <a:rPr sz="1000" kern="0" spc="0" dirty="0" err="1" smtClean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LlGO</a:t>
            </a:r>
            <a:endParaRPr lang="en-US" altLang="en-US" sz="1000" dirty="0"/>
          </a:p>
        </p:txBody>
      </p:sp>
      <p:grpSp>
        <p:nvGrpSpPr>
          <p:cNvPr id="7" name="组合 6"/>
          <p:cNvGrpSpPr/>
          <p:nvPr/>
        </p:nvGrpSpPr>
        <p:grpSpPr>
          <a:xfrm>
            <a:off x="3079115" y="1659890"/>
            <a:ext cx="1824990" cy="1414780"/>
            <a:chOff x="4849" y="2551"/>
            <a:chExt cx="2874" cy="2228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1"/>
            <a:stretch>
              <a:fillRect/>
            </a:stretch>
          </p:blipFill>
          <p:spPr>
            <a:xfrm>
              <a:off x="4849" y="2551"/>
              <a:ext cx="2874" cy="2002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4974" y="4553"/>
              <a:ext cx="2749" cy="226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algn="ctr"/>
              <a:r>
                <a:rPr lang="zh-CN" altLang="en-US" sz="800" dirty="0"/>
                <a:t>(Phys.Rev.Lett. 118,151105)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4283075" y="635"/>
            <a:ext cx="1463675" cy="337820"/>
          </a:xfrm>
          <a:prstGeom prst="rect">
            <a:avLst/>
          </a:prstGeom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1B01B1CE-C767-FBF3-D4B0-1861FD4AEC3F}"/>
              </a:ext>
            </a:extLst>
          </p:cNvPr>
          <p:cNvSpPr/>
          <p:nvPr/>
        </p:nvSpPr>
        <p:spPr>
          <a:xfrm>
            <a:off x="0" y="3126509"/>
            <a:ext cx="5759450" cy="10945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wrap="square" lIns="0" tIns="0" rIns="0" bIns="0" anchor="ctr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eaLnBrk="0">
              <a:lnSpc>
                <a:spcPts val="865"/>
              </a:lnSpc>
              <a:tabLst>
                <a:tab pos="127000" algn="l"/>
              </a:tabLst>
            </a:pPr>
            <a:r>
              <a:rPr sz="500" kern="0" spc="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	</a:t>
            </a:r>
            <a:r>
              <a:rPr lang="en-US" sz="500" kern="0" spc="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Huan  Chen</a:t>
            </a:r>
            <a:r>
              <a:rPr sz="500" b="1" kern="0" spc="1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500" b="1" kern="0" spc="10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</a:t>
            </a:r>
            <a:r>
              <a:rPr sz="500" kern="0" spc="100" dirty="0" err="1" smtClean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陈欢</a:t>
            </a:r>
            <a:r>
              <a:rPr lang="zh-CN" altLang="en-US" sz="500" kern="0" spc="10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                                 </a:t>
            </a:r>
            <a:r>
              <a:rPr lang="en-US" altLang="zh-CN" sz="700" b="1" kern="0" spc="70" dirty="0" smtClean="0">
                <a:solidFill>
                  <a:schemeClr val="bg1"/>
                </a:solidFill>
                <a:latin typeface="Times New Roman" panose="02020603050405020304" pitchFamily="18" charset="0"/>
                <a:ea typeface="方正粗黑宋简体" panose="02000000000000000000" charset="-122"/>
                <a:cs typeface="Times New Roman" panose="02020603050405020304" pitchFamily="18" charset="0"/>
              </a:rPr>
              <a:t>                      </a:t>
            </a:r>
            <a:r>
              <a:rPr lang="en-US" altLang="zh-CN" sz="500" kern="0" spc="1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</a:t>
            </a:r>
            <a:r>
              <a:rPr sz="400" b="1" kern="0" spc="90" dirty="0" smtClean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500" b="1" kern="0" spc="90" dirty="0" smtClean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</a:t>
            </a:r>
            <a:endParaRPr lang="en-US" altLang="en-US" sz="500" dirty="0"/>
          </a:p>
        </p:txBody>
      </p:sp>
      <p:sp>
        <p:nvSpPr>
          <p:cNvPr id="20" name="矩形 19"/>
          <p:cNvSpPr/>
          <p:nvPr/>
        </p:nvSpPr>
        <p:spPr>
          <a:xfrm>
            <a:off x="68459" y="482853"/>
            <a:ext cx="33984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and planed GW detectors</a:t>
            </a:r>
            <a:endParaRPr lang="zh-CN" altLang="en-US" sz="1600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E2513F09-65B1-743C-7302-0BE177EB0399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256540" y="0"/>
            <a:ext cx="25419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方正粗黑宋简体" panose="02000000000000000000" charset="-122"/>
              </a:defRPr>
            </a:lvl1pPr>
          </a:lstStyle>
          <a:p>
            <a:r>
              <a:rPr lang="en-US" altLang="zh-CN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Background</a:t>
            </a:r>
            <a:endParaRPr lang="zh-CN" alt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/>
          <p:nvPr/>
        </p:nvSpPr>
        <p:spPr>
          <a:xfrm>
            <a:off x="0" y="347472"/>
            <a:ext cx="5760084" cy="126364"/>
          </a:xfrm>
          <a:prstGeom prst="rect">
            <a:avLst/>
          </a:prstGeom>
          <a:solidFill>
            <a:srgbClr val="004D73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31000"/>
              </a:lnSpc>
            </a:pPr>
            <a:endParaRPr lang="en-US" altLang="en-US" sz="100" dirty="0"/>
          </a:p>
          <a:p>
            <a:pPr marL="4958080" algn="l" rtl="0" eaLnBrk="0">
              <a:lnSpc>
                <a:spcPts val="675"/>
              </a:lnSpc>
              <a:spcBef>
                <a:spcPts val="0"/>
              </a:spcBef>
            </a:pPr>
            <a:r>
              <a:rPr sz="500" kern="0" spc="8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中国地质大学 </a:t>
            </a:r>
            <a:r>
              <a:rPr sz="500" b="1" kern="0" spc="8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</a:t>
            </a:r>
            <a:r>
              <a:rPr sz="500" kern="0" spc="8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武汉</a:t>
            </a:r>
            <a:r>
              <a:rPr sz="500" b="1" kern="0" spc="7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)</a:t>
            </a:r>
            <a:endParaRPr lang="en-US" altLang="en-US" sz="500" dirty="0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4302848" y="-1905"/>
            <a:ext cx="1439964" cy="340271"/>
          </a:xfrm>
          <a:prstGeom prst="rect">
            <a:avLst/>
          </a:prstGeom>
        </p:spPr>
      </p:pic>
      <p:sp>
        <p:nvSpPr>
          <p:cNvPr id="232" name="textbox 232"/>
          <p:cNvSpPr/>
          <p:nvPr>
            <p:custDataLst>
              <p:tags r:id="rId1"/>
            </p:custDataLst>
          </p:nvPr>
        </p:nvSpPr>
        <p:spPr>
          <a:xfrm>
            <a:off x="606196" y="2604961"/>
            <a:ext cx="4547057" cy="3860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ctr" rtl="0" eaLnBrk="0">
              <a:lnSpc>
                <a:spcPct val="94000"/>
              </a:lnSpc>
            </a:pPr>
            <a:endParaRPr lang="en-US" altLang="en-US" sz="100" dirty="0"/>
          </a:p>
          <a:p>
            <a:pPr marL="168275" indent="-155575" algn="ctr" rtl="0" eaLnBrk="0">
              <a:lnSpc>
                <a:spcPct val="98000"/>
              </a:lnSpc>
            </a:pPr>
            <a:r>
              <a:rPr lang="en-US" sz="12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Neutron stars emit gravitational waves through </a:t>
            </a:r>
            <a:r>
              <a:rPr lang="en-US" sz="1200" kern="0" spc="3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nonradial</a:t>
            </a:r>
            <a:r>
              <a:rPr lang="en-US" sz="1200" kern="0" spc="3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kern="0" spc="3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oscillations</a:t>
            </a:r>
          </a:p>
          <a:p>
            <a:pPr marL="168275" indent="-155575" algn="ctr" rtl="0" eaLnBrk="0">
              <a:lnSpc>
                <a:spcPct val="98000"/>
              </a:lnSpc>
            </a:pP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 widely existing stable gravitational wave source.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240280" y="1124585"/>
            <a:ext cx="1440180" cy="1274445"/>
            <a:chOff x="486" y="1747"/>
            <a:chExt cx="2268" cy="2007"/>
          </a:xfrm>
        </p:grpSpPr>
        <p:pic>
          <p:nvPicPr>
            <p:cNvPr id="228" name="picture 228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 rot="21600000">
              <a:off x="486" y="1747"/>
              <a:ext cx="2268" cy="1687"/>
            </a:xfrm>
            <a:prstGeom prst="rect">
              <a:avLst/>
            </a:prstGeom>
          </p:spPr>
        </p:pic>
        <p:sp>
          <p:nvSpPr>
            <p:cNvPr id="242" name="textbox 242"/>
            <p:cNvSpPr/>
            <p:nvPr>
              <p:custDataLst>
                <p:tags r:id="rId9"/>
              </p:custDataLst>
            </p:nvPr>
          </p:nvSpPr>
          <p:spPr>
            <a:xfrm>
              <a:off x="618" y="3533"/>
              <a:ext cx="2004" cy="221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4000"/>
                </a:lnSpc>
              </a:pPr>
              <a:r>
                <a:rPr lang="en-US" altLang="zh-CN" sz="1000" kern="0" spc="50" dirty="0">
                  <a:solidFill>
                    <a:srgbClr val="000000">
                      <a:alpha val="100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supernova explosion</a:t>
              </a:r>
              <a:endParaRPr lang="zh-CN" altLang="en-US" sz="1000" kern="0" spc="5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083050" y="1109345"/>
            <a:ext cx="1464310" cy="1408430"/>
            <a:chOff x="6430" y="1747"/>
            <a:chExt cx="2306" cy="2218"/>
          </a:xfrm>
        </p:grpSpPr>
        <p:pic>
          <p:nvPicPr>
            <p:cNvPr id="230" name="picture 230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 rot="21600000">
              <a:off x="6430" y="1747"/>
              <a:ext cx="2041" cy="1707"/>
            </a:xfrm>
            <a:prstGeom prst="rect">
              <a:avLst/>
            </a:prstGeom>
          </p:spPr>
        </p:pic>
        <p:sp>
          <p:nvSpPr>
            <p:cNvPr id="244" name="textbox 244"/>
            <p:cNvSpPr/>
            <p:nvPr>
              <p:custDataLst>
                <p:tags r:id="rId7"/>
              </p:custDataLst>
            </p:nvPr>
          </p:nvSpPr>
          <p:spPr>
            <a:xfrm>
              <a:off x="6430" y="3580"/>
              <a:ext cx="2306" cy="38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eaLnBrk="0">
                <a:lnSpc>
                  <a:spcPct val="84000"/>
                </a:lnSpc>
              </a:pPr>
              <a:r>
                <a:rPr lang="en-US" altLang="zh-CN" sz="1000" kern="0" spc="50" dirty="0">
                  <a:solidFill>
                    <a:srgbClr val="000000">
                      <a:alpha val="100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neutron star oscillations</a:t>
              </a:r>
              <a:endParaRPr lang="zh-CN" altLang="en-US" sz="1000" kern="0" spc="5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56540" y="1124585"/>
            <a:ext cx="1548130" cy="1283335"/>
            <a:chOff x="3317" y="1747"/>
            <a:chExt cx="2438" cy="2021"/>
          </a:xfrm>
        </p:grpSpPr>
        <p:pic>
          <p:nvPicPr>
            <p:cNvPr id="226" name="picture 226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 rot="21600000">
              <a:off x="3317" y="1747"/>
              <a:ext cx="2438" cy="1683"/>
            </a:xfrm>
            <a:prstGeom prst="rect">
              <a:avLst/>
            </a:prstGeom>
          </p:spPr>
        </p:pic>
        <p:sp>
          <p:nvSpPr>
            <p:cNvPr id="246" name="textbox 246"/>
            <p:cNvSpPr/>
            <p:nvPr>
              <p:custDataLst>
                <p:tags r:id="rId5"/>
              </p:custDataLst>
            </p:nvPr>
          </p:nvSpPr>
          <p:spPr>
            <a:xfrm>
              <a:off x="3793" y="3572"/>
              <a:ext cx="1469" cy="196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ctr" rtl="0" eaLnBrk="0">
                <a:lnSpc>
                  <a:spcPct val="83000"/>
                </a:lnSpc>
              </a:pPr>
              <a:r>
                <a:rPr lang="en-US" sz="1000" kern="0" spc="50" dirty="0">
                  <a:solidFill>
                    <a:srgbClr val="000000">
                      <a:alpha val="100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Binary merger</a:t>
              </a:r>
              <a:endPara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4283075" y="635"/>
            <a:ext cx="1463675" cy="337820"/>
          </a:xfrm>
          <a:prstGeom prst="rect">
            <a:avLst/>
          </a:prstGeom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CE1E067E-AAFA-D8D4-0DB5-A7015A46EEFC}"/>
              </a:ext>
            </a:extLst>
          </p:cNvPr>
          <p:cNvSpPr/>
          <p:nvPr/>
        </p:nvSpPr>
        <p:spPr>
          <a:xfrm>
            <a:off x="0" y="3126509"/>
            <a:ext cx="5759450" cy="10945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wrap="square" lIns="0" tIns="0" rIns="0" bIns="0" anchor="ctr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eaLnBrk="0">
              <a:lnSpc>
                <a:spcPts val="865"/>
              </a:lnSpc>
              <a:tabLst>
                <a:tab pos="127000" algn="l"/>
              </a:tabLst>
            </a:pPr>
            <a:r>
              <a:rPr sz="500" kern="0" spc="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	</a:t>
            </a:r>
            <a:r>
              <a:rPr lang="en-US" sz="500" kern="0" spc="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Huan  Chen</a:t>
            </a:r>
            <a:r>
              <a:rPr sz="500" b="1" kern="0" spc="1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500" b="1" kern="0" spc="10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</a:t>
            </a:r>
            <a:r>
              <a:rPr sz="500" kern="0" spc="100" dirty="0" err="1" smtClean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陈欢</a:t>
            </a:r>
            <a:r>
              <a:rPr lang="zh-CN" altLang="en-US" sz="500" kern="0" spc="10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                                 </a:t>
            </a:r>
            <a:r>
              <a:rPr lang="en-US" altLang="zh-CN" sz="700" b="1" kern="0" spc="70" dirty="0" smtClean="0">
                <a:solidFill>
                  <a:schemeClr val="bg1"/>
                </a:solidFill>
                <a:latin typeface="Times New Roman" panose="02020603050405020304" pitchFamily="18" charset="0"/>
                <a:ea typeface="方正粗黑宋简体" panose="02000000000000000000" charset="-122"/>
                <a:cs typeface="Times New Roman" panose="02020603050405020304" pitchFamily="18" charset="0"/>
              </a:rPr>
              <a:t>                      </a:t>
            </a:r>
            <a:r>
              <a:rPr lang="en-US" altLang="zh-CN" sz="500" kern="0" spc="1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7</a:t>
            </a:r>
            <a:r>
              <a:rPr sz="500" b="1" kern="0" spc="90" dirty="0" smtClean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</a:t>
            </a:r>
            <a:endParaRPr lang="en-US" altLang="en-US" sz="500" dirty="0"/>
          </a:p>
        </p:txBody>
      </p:sp>
      <p:sp>
        <p:nvSpPr>
          <p:cNvPr id="8" name="矩形 7"/>
          <p:cNvSpPr/>
          <p:nvPr/>
        </p:nvSpPr>
        <p:spPr>
          <a:xfrm>
            <a:off x="88017" y="482853"/>
            <a:ext cx="40702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GW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with NSs</a:t>
            </a:r>
            <a:endParaRPr lang="zh-CN" altLang="en-US" sz="1600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2513F09-65B1-743C-7302-0BE177EB039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56540" y="0"/>
            <a:ext cx="25419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方正粗黑宋简体" panose="02000000000000000000" charset="-122"/>
              </a:defRPr>
            </a:lvl1pPr>
          </a:lstStyle>
          <a:p>
            <a:r>
              <a:rPr lang="en-US" altLang="zh-CN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Background</a:t>
            </a:r>
            <a:endParaRPr lang="zh-CN" alt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/>
          <p:nvPr/>
        </p:nvSpPr>
        <p:spPr>
          <a:xfrm>
            <a:off x="0" y="347472"/>
            <a:ext cx="5760084" cy="126364"/>
          </a:xfrm>
          <a:prstGeom prst="rect">
            <a:avLst/>
          </a:prstGeom>
          <a:solidFill>
            <a:srgbClr val="004D73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31000"/>
              </a:lnSpc>
            </a:pPr>
            <a:endParaRPr lang="en-US" altLang="en-US" sz="100" dirty="0"/>
          </a:p>
          <a:p>
            <a:pPr marL="4958080" algn="l" rtl="0" eaLnBrk="0">
              <a:lnSpc>
                <a:spcPts val="675"/>
              </a:lnSpc>
              <a:spcBef>
                <a:spcPts val="0"/>
              </a:spcBef>
            </a:pPr>
            <a:r>
              <a:rPr sz="500" kern="0" spc="8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中国地质大学 </a:t>
            </a:r>
            <a:r>
              <a:rPr sz="500" b="1" kern="0" spc="8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</a:t>
            </a:r>
            <a:r>
              <a:rPr sz="500" kern="0" spc="8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武汉</a:t>
            </a:r>
            <a:r>
              <a:rPr sz="500" b="1" kern="0" spc="7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)</a:t>
            </a:r>
            <a:endParaRPr lang="en-US" altLang="en-US" sz="500" dirty="0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302848" y="-1905"/>
            <a:ext cx="1439964" cy="34027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24459" y="482853"/>
            <a:ext cx="2806065" cy="23241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 interaction 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QCD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Quarks-gluons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form hadrons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Asymptotic freedom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(UV)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–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non-perturbative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</a:t>
            </a:r>
            <a:r>
              <a:rPr lang="zh-CN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Color confinement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Dynamical Chiral Symmetry Breaking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847859" y="457994"/>
            <a:ext cx="2703195" cy="23241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EOS of hybrid star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</a:p>
          <a:p>
            <a:pPr marL="285750" indent="-285750">
              <a:buFont typeface="Wingdings" panose="05000000000000000000" charset="0"/>
              <a:buChar char="l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Hadronic matter 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</a:p>
          <a:p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Relativistic mean-field (RMF) models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</a:t>
            </a:r>
            <a:r>
              <a:rPr lang="zh-CN" alt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Brueckner-</a:t>
            </a:r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Hartree</a:t>
            </a:r>
            <a:r>
              <a:rPr lang="zh-CN" alt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</a:t>
            </a:r>
            <a:r>
              <a:rPr lang="en-US" altLang="zh-CN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Fock</a:t>
            </a:r>
            <a:r>
              <a:rPr lang="zh-CN" alt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(</a:t>
            </a:r>
            <a:r>
              <a:rPr lang="zh-CN" alt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BHF)</a:t>
            </a:r>
            <a:r>
              <a:rPr lang="zh-CN" alt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theory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......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charset="0"/>
              <a:buChar char="l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Quark matter 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                  </a:t>
            </a:r>
          </a:p>
          <a:p>
            <a:pPr indent="0">
              <a:buFont typeface="Wingdings" panose="05000000000000000000" charset="0"/>
              <a:buNone/>
            </a:pP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MIT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bag model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Nambu-Jona-Lasinio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model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</a:t>
            </a:r>
            <a:r>
              <a:rPr lang="zh-CN" alt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Dyson-Schwinger </a:t>
            </a:r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equation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......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1400" dirty="0"/>
          </a:p>
          <a:p>
            <a:endParaRPr lang="zh-CN" altLang="en-US" sz="1400" dirty="0"/>
          </a:p>
          <a:p>
            <a:endParaRPr lang="zh-CN" altLang="en-US" sz="1400" dirty="0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283075" y="635"/>
            <a:ext cx="1463675" cy="337820"/>
          </a:xfrm>
          <a:prstGeom prst="rect">
            <a:avLst/>
          </a:prstGeom>
        </p:spPr>
      </p:pic>
      <p:sp>
        <p:nvSpPr>
          <p:cNvPr id="5" name="textbox 8">
            <a:extLst>
              <a:ext uri="{FF2B5EF4-FFF2-40B4-BE49-F238E27FC236}">
                <a16:creationId xmlns:a16="http://schemas.microsoft.com/office/drawing/2014/main" id="{8CA23974-0F47-8AB0-D1A5-97C05A029ED9}"/>
              </a:ext>
            </a:extLst>
          </p:cNvPr>
          <p:cNvSpPr/>
          <p:nvPr/>
        </p:nvSpPr>
        <p:spPr>
          <a:xfrm>
            <a:off x="0" y="3126509"/>
            <a:ext cx="5759450" cy="10945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wrap="square" lIns="0" tIns="0" rIns="0" bIns="0" anchor="ctr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eaLnBrk="0">
              <a:lnSpc>
                <a:spcPts val="865"/>
              </a:lnSpc>
              <a:tabLst>
                <a:tab pos="127000" algn="l"/>
              </a:tabLst>
            </a:pPr>
            <a:r>
              <a:rPr sz="500" kern="0" spc="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	</a:t>
            </a:r>
            <a:r>
              <a:rPr lang="en-US" sz="500" kern="0" spc="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Huan  Chen</a:t>
            </a:r>
            <a:r>
              <a:rPr sz="500" b="1" kern="0" spc="1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500" b="1" kern="0" spc="10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</a:t>
            </a:r>
            <a:r>
              <a:rPr sz="500" kern="0" spc="100" dirty="0" err="1" smtClean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陈欢</a:t>
            </a:r>
            <a:r>
              <a:rPr lang="zh-CN" altLang="en-US" sz="500" kern="0" spc="10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                                 </a:t>
            </a:r>
            <a:r>
              <a:rPr lang="en-US" altLang="zh-CN" sz="700" b="1" kern="0" spc="70" dirty="0" smtClean="0">
                <a:solidFill>
                  <a:schemeClr val="bg1"/>
                </a:solidFill>
                <a:latin typeface="Times New Roman" panose="02020603050405020304" pitchFamily="18" charset="0"/>
                <a:ea typeface="方正粗黑宋简体" panose="02000000000000000000" charset="-122"/>
                <a:cs typeface="Times New Roman" panose="02020603050405020304" pitchFamily="18" charset="0"/>
              </a:rPr>
              <a:t>                      </a:t>
            </a:r>
            <a:r>
              <a:rPr lang="en-US" altLang="zh-CN" sz="500" kern="0" spc="1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</a:t>
            </a:r>
            <a:r>
              <a:rPr sz="500" b="1" kern="0" spc="90" dirty="0" smtClean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</a:t>
            </a:r>
            <a:endParaRPr lang="en-US" altLang="en-US" sz="5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2513F09-65B1-743C-7302-0BE177EB039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56540" y="0"/>
            <a:ext cx="25419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方正粗黑宋简体" panose="02000000000000000000" charset="-122"/>
              </a:defRPr>
            </a:lvl1pPr>
          </a:lstStyle>
          <a:p>
            <a:r>
              <a:rPr lang="en-US" altLang="zh-CN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Background</a:t>
            </a:r>
            <a:endParaRPr lang="zh-CN" alt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/>
          <p:nvPr/>
        </p:nvSpPr>
        <p:spPr>
          <a:xfrm>
            <a:off x="0" y="347472"/>
            <a:ext cx="5760084" cy="126364"/>
          </a:xfrm>
          <a:prstGeom prst="rect">
            <a:avLst/>
          </a:prstGeom>
          <a:solidFill>
            <a:srgbClr val="004D73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31000"/>
              </a:lnSpc>
            </a:pPr>
            <a:endParaRPr lang="en-US" altLang="en-US" sz="100" dirty="0"/>
          </a:p>
          <a:p>
            <a:pPr marL="4958080" algn="l" rtl="0" eaLnBrk="0">
              <a:lnSpc>
                <a:spcPts val="675"/>
              </a:lnSpc>
              <a:spcBef>
                <a:spcPts val="0"/>
              </a:spcBef>
            </a:pPr>
            <a:r>
              <a:rPr sz="500" kern="0" spc="8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中国地质大学 </a:t>
            </a:r>
            <a:r>
              <a:rPr sz="500" b="1" kern="0" spc="8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</a:t>
            </a:r>
            <a:r>
              <a:rPr sz="500" kern="0" spc="8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武汉</a:t>
            </a:r>
            <a:r>
              <a:rPr sz="500" b="1" kern="0" spc="7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)</a:t>
            </a:r>
            <a:endParaRPr lang="en-US" altLang="en-US" sz="500" dirty="0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4302848" y="-1905"/>
            <a:ext cx="1439964" cy="340271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72000" y="37770"/>
            <a:ext cx="3194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rgbClr val="0070C0"/>
                </a:solidFill>
                <a:latin typeface="Times New Roman" panose="02020603050405020304" pitchFamily="18" charset="0"/>
                <a:ea typeface="方正粗黑宋简体" panose="02000000000000000000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>
                <a:sym typeface="+mn-ea"/>
              </a:rPr>
              <a:t>EOS and Structure of NSs</a:t>
            </a: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147082" y="2185925"/>
            <a:ext cx="1853418" cy="841120"/>
          </a:xfrm>
          <a:prstGeom prst="rect">
            <a:avLst/>
          </a:prstGeom>
        </p:spPr>
      </p:pic>
      <p:sp>
        <p:nvSpPr>
          <p:cNvPr id="306" name="textbox 306"/>
          <p:cNvSpPr/>
          <p:nvPr>
            <p:custDataLst>
              <p:tags r:id="rId3"/>
            </p:custDataLst>
          </p:nvPr>
        </p:nvSpPr>
        <p:spPr>
          <a:xfrm>
            <a:off x="83185" y="514350"/>
            <a:ext cx="5486400" cy="272161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marL="449263" indent="-268288" algn="l" rtl="0" eaLnBrk="0">
              <a:lnSpc>
                <a:spcPct val="100000"/>
              </a:lnSpc>
              <a:buFont typeface="Wingdings" panose="05000000000000000000" charset="0"/>
              <a:buChar char="Ø"/>
              <a:tabLst>
                <a:tab pos="440690" algn="l"/>
              </a:tabLst>
            </a:pPr>
            <a:r>
              <a:rPr lang="zh-CN" alt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Brueckner-</a:t>
            </a:r>
            <a:r>
              <a:rPr lang="en-US" altLang="zh-CN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Hartr</a:t>
            </a:r>
            <a:r>
              <a:rPr lang="zh-CN" alt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ee-Fock (</a:t>
            </a:r>
            <a:r>
              <a:rPr lang="zh-CN" alt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BHF) </a:t>
            </a:r>
            <a:r>
              <a:rPr lang="en-US" altLang="zh-CN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theory</a:t>
            </a:r>
            <a:endParaRPr lang="zh-CN" altLang="en-US" sz="1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6450" indent="-285750" algn="l" rtl="0" eaLnBrk="0">
              <a:lnSpc>
                <a:spcPct val="100000"/>
              </a:lnSpc>
              <a:spcBef>
                <a:spcPts val="735"/>
              </a:spcBef>
              <a:buFont typeface="Wingdings" panose="05000000000000000000" charset="0"/>
              <a:buChar char="l"/>
            </a:pPr>
            <a:r>
              <a:rPr lang="en-US" sz="1400" kern="0" spc="20" dirty="0" smtClean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Scatter </a:t>
            </a:r>
            <a:r>
              <a:rPr lang="en-US" sz="1400" kern="0" spc="2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matrix under finite temperature and density ==</a:t>
            </a:r>
            <a:r>
              <a:rPr lang="zh-CN" altLang="en-US" sz="1400" kern="0" spc="2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》</a:t>
            </a:r>
            <a:r>
              <a:rPr lang="en-US" sz="1400" kern="0" spc="2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free energy</a:t>
            </a:r>
            <a:endParaRPr lang="en-US" altLang="en-US" sz="1400" kern="0" spc="20" dirty="0">
              <a:solidFill>
                <a:srgbClr val="000000">
                  <a:alpha val="100000"/>
                </a:srgbClr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805180" indent="-285750" algn="l" rtl="0" eaLnBrk="0">
              <a:lnSpc>
                <a:spcPct val="100000"/>
              </a:lnSpc>
              <a:spcBef>
                <a:spcPts val="740"/>
              </a:spcBef>
              <a:buFont typeface="Wingdings" panose="05000000000000000000" charset="0"/>
              <a:buChar char="l"/>
            </a:pPr>
            <a:r>
              <a:rPr lang="en-US" altLang="zh-CN" sz="1400" kern="0" spc="2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two-body force </a:t>
            </a:r>
            <a:r>
              <a:rPr sz="1400" kern="0" spc="2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 Argonne V18 (V18), Bonn B (BOB), …</a:t>
            </a:r>
          </a:p>
          <a:p>
            <a:pPr marL="805180" indent="-285750" algn="l" rtl="0" eaLnBrk="0">
              <a:lnSpc>
                <a:spcPct val="100000"/>
              </a:lnSpc>
              <a:spcBef>
                <a:spcPts val="740"/>
              </a:spcBef>
              <a:buFont typeface="Wingdings" panose="05000000000000000000" charset="0"/>
              <a:buChar char="l"/>
            </a:pPr>
            <a:r>
              <a:rPr lang="en-US" altLang="zh-CN" sz="1400" kern="0" spc="2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three-body force </a:t>
            </a:r>
            <a:r>
              <a:rPr sz="1400" kern="0" spc="2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en-US" sz="1400" kern="0" spc="2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400" kern="0" spc="2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Density dependent two-body</a:t>
            </a:r>
            <a:r>
              <a:rPr lang="en-US" sz="1400" kern="0" spc="2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force - microscopic or phenomenological </a:t>
            </a:r>
            <a:r>
              <a:rPr lang="zh-CN" altLang="en-US" sz="1400" kern="0" spc="2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sz="1400" kern="0" spc="2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urbana</a:t>
            </a:r>
            <a:r>
              <a:rPr lang="zh-CN" altLang="en-US" sz="1400" kern="0" spc="2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</a:p>
          <a:p>
            <a:pPr marL="805180" indent="-285750" algn="l" rtl="0" eaLnBrk="0">
              <a:lnSpc>
                <a:spcPct val="100000"/>
              </a:lnSpc>
              <a:spcBef>
                <a:spcPts val="740"/>
              </a:spcBef>
              <a:buFont typeface="Wingdings" panose="05000000000000000000" charset="0"/>
              <a:buChar char="l"/>
            </a:pPr>
            <a:r>
              <a:rPr lang="en-US" sz="1400" kern="0" spc="2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Thermodynamic relationship:</a:t>
            </a:r>
            <a:r>
              <a:rPr sz="1400" kern="0" spc="2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  <a:ext uri="{DAF060AB-1E55-43B9-8AAB-6FB025537F2F}">
                      <wpsdc:hlinkClr xmlns:wpsdc="http://www.wps.cn/officeDocument/2017/drawingmlCustomData" xmlns="" val="000000"/>
                      <wpsdc:folHlinkClr xmlns:wpsdc="http://www.wps.cn/officeDocument/2017/drawingmlCustomData" xmlns="" val="000000"/>
                      <wpsdc:hlinkUnderline xmlns:wpsdc="http://www.wps.cn/officeDocument/2017/drawingmlCustomData" xmlns="" val="0"/>
                    </a:ext>
                  </a:extLst>
                </a:hlinkClick>
              </a:rPr>
              <a:t> </a:t>
            </a:r>
            <a:endParaRPr lang="en-US" altLang="en-US" sz="1400" kern="0" spc="20" dirty="0">
              <a:solidFill>
                <a:srgbClr val="000000">
                  <a:alpha val="100000"/>
                </a:srgbClr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896995" y="2783205"/>
            <a:ext cx="1803400" cy="2438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PR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C100,054335(2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019)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endParaRPr lang="zh-CN" altLang="en-US" sz="1000" kern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283075" y="635"/>
            <a:ext cx="1463675" cy="337820"/>
          </a:xfrm>
          <a:prstGeom prst="rect">
            <a:avLst/>
          </a:prstGeom>
        </p:spPr>
      </p:pic>
      <p:sp>
        <p:nvSpPr>
          <p:cNvPr id="6" name="textbox 8">
            <a:extLst>
              <a:ext uri="{FF2B5EF4-FFF2-40B4-BE49-F238E27FC236}">
                <a16:creationId xmlns:a16="http://schemas.microsoft.com/office/drawing/2014/main" id="{63AAA6B2-3625-BCC2-60FC-1195D30F7AC0}"/>
              </a:ext>
            </a:extLst>
          </p:cNvPr>
          <p:cNvSpPr/>
          <p:nvPr/>
        </p:nvSpPr>
        <p:spPr>
          <a:xfrm>
            <a:off x="0" y="3126509"/>
            <a:ext cx="5759450" cy="10945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wrap="square" lIns="0" tIns="0" rIns="0" bIns="0" anchor="ctr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eaLnBrk="0">
              <a:lnSpc>
                <a:spcPts val="865"/>
              </a:lnSpc>
              <a:tabLst>
                <a:tab pos="127000" algn="l"/>
              </a:tabLst>
            </a:pPr>
            <a:r>
              <a:rPr sz="500" kern="0" spc="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	</a:t>
            </a:r>
            <a:r>
              <a:rPr lang="en-US" sz="500" kern="0" spc="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Huan  Chen</a:t>
            </a:r>
            <a:r>
              <a:rPr sz="500" b="1" kern="0" spc="1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500" b="1" kern="0" spc="10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</a:t>
            </a:r>
            <a:r>
              <a:rPr sz="500" kern="0" spc="100" dirty="0" err="1" smtClean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陈欢</a:t>
            </a:r>
            <a:r>
              <a:rPr lang="zh-CN" altLang="en-US" sz="500" kern="0" spc="10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                   </a:t>
            </a:r>
            <a:r>
              <a:rPr lang="en-US" altLang="zh-CN" sz="700" kern="0" spc="1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          </a:t>
            </a:r>
            <a:r>
              <a:rPr lang="en-US" altLang="zh-CN" sz="500" kern="0" spc="1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9</a:t>
            </a:r>
            <a:endParaRPr lang="en-US" altLang="en-US" sz="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zJlMGZiMGEwNzZmYjk3NzA4ZmIwODg1Mzg3MTkzM2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8047</TotalTime>
  <Words>2077</Words>
  <Application>Microsoft Office PowerPoint</Application>
  <PresentationFormat>自定义</PresentationFormat>
  <Paragraphs>376</Paragraphs>
  <Slides>29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5" baseType="lpstr">
      <vt:lpstr>等线</vt:lpstr>
      <vt:lpstr>等线 Light</vt:lpstr>
      <vt:lpstr>方正粗黑宋简体</vt:lpstr>
      <vt:lpstr>华文隶书</vt:lpstr>
      <vt:lpstr>华文行楷</vt:lpstr>
      <vt:lpstr>楷体</vt:lpstr>
      <vt:lpstr>隶书</vt:lpstr>
      <vt:lpstr>宋体</vt:lpstr>
      <vt:lpstr>微软雅黑</vt:lpstr>
      <vt:lpstr>Arial</vt:lpstr>
      <vt:lpstr>Arial Black</vt:lpstr>
      <vt:lpstr>Arial Rounded MT Bold</vt:lpstr>
      <vt:lpstr>Calibri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中子星的结构、振荡和引力波辐射</dc:title>
  <dc:creator>报告人：Huan Chen (陈 欢)  合作者：郑子岳，孙婷婷，魏金标, G. F. Burgio, H.-J. Schulze</dc:creator>
  <cp:lastModifiedBy>x1</cp:lastModifiedBy>
  <cp:revision>124</cp:revision>
  <dcterms:created xsi:type="dcterms:W3CDTF">2023-08-02T14:34:00Z</dcterms:created>
  <dcterms:modified xsi:type="dcterms:W3CDTF">2025-04-26T14:42:44Z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wqlLaW5nc29mdCBQREYgdG8gV1BTIDkw</vt:lpwstr>
  </property>
  <property fmtid="{D5CDD505-2E9C-101B-9397-08002B2CF9AE}" pid="3" name="Created">
    <vt:filetime>2023-08-03T21:47:29Z</vt:filetime>
  </property>
  <property fmtid="{D5CDD505-2E9C-101B-9397-08002B2CF9AE}" pid="4" name="ICV">
    <vt:lpwstr>7D003C11380D4BD8900BD88739940700_12</vt:lpwstr>
  </property>
  <property fmtid="{D5CDD505-2E9C-101B-9397-08002B2CF9AE}" pid="5" name="KSOProductBuildVer">
    <vt:lpwstr>2052-11.1.0.14309</vt:lpwstr>
  </property>
</Properties>
</file>