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purl.oclc.org/ooxml/officeDocument/relationships/extendedProperties" Target="docProps/app.xml"/><Relationship Id="rId2" Type="http://schemas.openxmlformats.org/package/2006/relationships/metadata/core-properties" Target="docProps/core.xml"/><Relationship Id="rId1" Type="http://purl.oclc.org/ooxml/officeDocument/relationships/officeDocument" Target="ppt/presentation.xml"/><Relationship Id="rId4" Type="http://purl.oclc.org/ooxml/officeDocument/relationships/customProperties" Target="docProps/custom.xml"/></Relationships>
</file>

<file path=ppt/presentation.xml><?xml version="1.0" encoding="utf-8"?>
<p:presentation xmlns:a="http://purl.oclc.org/ooxml/drawingml/main" xmlns:r="http://purl.oclc.org/ooxml/officeDocument/relationships" xmlns:p="http://purl.oclc.org/ooxml/presentationml/main" showSpecialPlsOnTitleSld="0" saveSubsetFonts="1" conformance="strict">
  <p:sldMasterIdLst>
    <p:sldMasterId id="2147483648" r:id="rId1"/>
  </p:sldMasterIdLst>
  <p:notesMasterIdLst>
    <p:notesMasterId r:id="rId37"/>
  </p:notesMasterIdLst>
  <p:handoutMasterIdLst>
    <p:handoutMasterId r:id="rId38"/>
  </p:handoutMasterIdLst>
  <p:sldIdLst>
    <p:sldId id="554" r:id="rId2"/>
    <p:sldId id="649" r:id="rId3"/>
    <p:sldId id="650" r:id="rId4"/>
    <p:sldId id="755" r:id="rId5"/>
    <p:sldId id="751" r:id="rId6"/>
    <p:sldId id="754" r:id="rId7"/>
    <p:sldId id="756" r:id="rId8"/>
    <p:sldId id="768" r:id="rId9"/>
    <p:sldId id="746" r:id="rId10"/>
    <p:sldId id="753" r:id="rId11"/>
    <p:sldId id="757" r:id="rId12"/>
    <p:sldId id="758" r:id="rId13"/>
    <p:sldId id="763" r:id="rId14"/>
    <p:sldId id="759" r:id="rId15"/>
    <p:sldId id="766" r:id="rId16"/>
    <p:sldId id="765" r:id="rId17"/>
    <p:sldId id="764" r:id="rId18"/>
    <p:sldId id="761" r:id="rId19"/>
    <p:sldId id="760" r:id="rId20"/>
    <p:sldId id="767" r:id="rId21"/>
    <p:sldId id="563" r:id="rId22"/>
    <p:sldId id="572" r:id="rId23"/>
    <p:sldId id="762" r:id="rId24"/>
    <p:sldId id="640" r:id="rId25"/>
    <p:sldId id="752" r:id="rId26"/>
    <p:sldId id="657" r:id="rId27"/>
    <p:sldId id="645" r:id="rId28"/>
    <p:sldId id="648" r:id="rId29"/>
    <p:sldId id="670" r:id="rId30"/>
    <p:sldId id="668" r:id="rId31"/>
    <p:sldId id="664" r:id="rId32"/>
    <p:sldId id="634" r:id="rId33"/>
    <p:sldId id="675" r:id="rId34"/>
    <p:sldId id="659" r:id="rId35"/>
    <p:sldId id="658" r:id="rId36"/>
  </p:sldIdLst>
  <p:sldSz cx="10944225" cy="6858000"/>
  <p:notesSz cx="7102475" cy="89916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084">
          <p15:clr>
            <a:srgbClr val="A4A3A4"/>
          </p15:clr>
        </p15:guide>
        <p15:guide id="2" pos="3648">
          <p15:clr>
            <a:srgbClr val="A4A3A4"/>
          </p15:clr>
        </p15:guide>
      </p15:sldGuideLst>
    </p:ext>
  </p:extLst>
</p:presentation>
</file>

<file path=ppt/commentAuthors.xml><?xml version="1.0" encoding="utf-8"?>
<p:cmAuthorLst xmlns:a="http://purl.oclc.org/ooxml/drawingml/main" xmlns:r="http://purl.oclc.org/ooxml/officeDocument/relationships" xmlns:p="http://purl.oclc.org/ooxml/presentationml/main">
  <p:cmAuthor id="1" name="Weihu Ma" initials="WM" lastIdx="120" clrIdx="0"/>
</p:cmAuthorLst>
</file>

<file path=ppt/presProps.xml><?xml version="1.0" encoding="utf-8"?>
<p:presentationPr xmlns:a="http://purl.oclc.org/ooxml/drawingml/main" xmlns:r="http://purl.oclc.org/ooxml/officeDocument/relationships" xmlns:p="http://purl.oclc.org/ooxml/presentationml/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C1E4"/>
    <a:srgbClr val="0B151E"/>
    <a:srgbClr val="D0B63D"/>
    <a:srgbClr val="3366CC"/>
    <a:srgbClr val="C00000"/>
    <a:srgbClr val="7030A0"/>
    <a:srgbClr val="FFC000"/>
    <a:srgbClr val="A1231E"/>
    <a:srgbClr val="00B0F0"/>
    <a:srgbClr val="3922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purl.oclc.org/ooxml/drawingml/main" def="{5C22544A-7EE6-4342-B048-85BDC9FD1C3A}"/>
</file>

<file path=ppt/viewProps.xml><?xml version="1.0" encoding="utf-8"?>
<p:viewPr xmlns:a="http://purl.oclc.org/ooxml/drawingml/main" xmlns:r="http://purl.oclc.org/ooxml/officeDocument/relationships" xmlns:p="http://purl.oclc.org/ooxml/presentationml/main" lastView="sldThumbnailView">
  <p:normalViewPr horzBarState="maximized">
    <p:restoredLeft sz="19.452%" autoAdjust="0"/>
    <p:restoredTop sz="79.318%" autoAdjust="0"/>
  </p:normalViewPr>
  <p:slideViewPr>
    <p:cSldViewPr>
      <p:cViewPr varScale="1">
        <p:scale>
          <a:sx n="97" d="100"/>
          <a:sy n="97" d="100"/>
        </p:scale>
        <p:origin x="92" y="328"/>
      </p:cViewPr>
      <p:guideLst>
        <p:guide orient="horz" pos="2084"/>
        <p:guide pos="3648"/>
      </p:guideLst>
    </p:cSldViewPr>
  </p:slideViewPr>
  <p:notesTextViewPr>
    <p:cViewPr>
      <p:scale>
        <a:sx n="3" d="2"/>
        <a:sy n="3" d="2"/>
      </p:scale>
      <p:origin x="0" y="0"/>
    </p:cViewPr>
  </p:notesTextViewPr>
  <p:sorterViewPr>
    <p:cViewPr>
      <p:scale>
        <a:sx n="100" d="100"/>
        <a:sy n="100" d="100"/>
      </p:scale>
      <p:origin x="0" y="0"/>
    </p:cViewPr>
  </p:sorterViewPr>
  <p:gridSpacing cx="76198" cy="76198"/>
</p:viewPr>
</file>

<file path=ppt/_rels/presentation.xml.rels><?xml version="1.0" encoding="UTF-8" standalone="yes"?>
<Relationships xmlns="http://schemas.openxmlformats.org/package/2006/relationships"><Relationship Id="rId8" Type="http://purl.oclc.org/ooxml/officeDocument/relationships/slide" Target="slides/slide7.xml"/><Relationship Id="rId13" Type="http://purl.oclc.org/ooxml/officeDocument/relationships/slide" Target="slides/slide12.xml"/><Relationship Id="rId18" Type="http://purl.oclc.org/ooxml/officeDocument/relationships/slide" Target="slides/slide17.xml"/><Relationship Id="rId26" Type="http://purl.oclc.org/ooxml/officeDocument/relationships/slide" Target="slides/slide25.xml"/><Relationship Id="rId39" Type="http://purl.oclc.org/ooxml/officeDocument/relationships/commentAuthors" Target="commentAuthors.xml"/><Relationship Id="rId3" Type="http://purl.oclc.org/ooxml/officeDocument/relationships/slide" Target="slides/slide2.xml"/><Relationship Id="rId21" Type="http://purl.oclc.org/ooxml/officeDocument/relationships/slide" Target="slides/slide20.xml"/><Relationship Id="rId34" Type="http://purl.oclc.org/ooxml/officeDocument/relationships/slide" Target="slides/slide33.xml"/><Relationship Id="rId42" Type="http://purl.oclc.org/ooxml/officeDocument/relationships/theme" Target="theme/theme1.xml"/><Relationship Id="rId7" Type="http://purl.oclc.org/ooxml/officeDocument/relationships/slide" Target="slides/slide6.xml"/><Relationship Id="rId12" Type="http://purl.oclc.org/ooxml/officeDocument/relationships/slide" Target="slides/slide11.xml"/><Relationship Id="rId17" Type="http://purl.oclc.org/ooxml/officeDocument/relationships/slide" Target="slides/slide16.xml"/><Relationship Id="rId25" Type="http://purl.oclc.org/ooxml/officeDocument/relationships/slide" Target="slides/slide24.xml"/><Relationship Id="rId33" Type="http://purl.oclc.org/ooxml/officeDocument/relationships/slide" Target="slides/slide32.xml"/><Relationship Id="rId38" Type="http://purl.oclc.org/ooxml/officeDocument/relationships/handoutMaster" Target="handoutMasters/handoutMaster1.xml"/><Relationship Id="rId2" Type="http://purl.oclc.org/ooxml/officeDocument/relationships/slide" Target="slides/slide1.xml"/><Relationship Id="rId16" Type="http://purl.oclc.org/ooxml/officeDocument/relationships/slide" Target="slides/slide15.xml"/><Relationship Id="rId20" Type="http://purl.oclc.org/ooxml/officeDocument/relationships/slide" Target="slides/slide19.xml"/><Relationship Id="rId29" Type="http://purl.oclc.org/ooxml/officeDocument/relationships/slide" Target="slides/slide28.xml"/><Relationship Id="rId41" Type="http://purl.oclc.org/ooxml/officeDocument/relationships/viewProps" Target="viewProps.xml"/><Relationship Id="rId1" Type="http://purl.oclc.org/ooxml/officeDocument/relationships/slideMaster" Target="slideMasters/slideMaster1.xml"/><Relationship Id="rId6" Type="http://purl.oclc.org/ooxml/officeDocument/relationships/slide" Target="slides/slide5.xml"/><Relationship Id="rId11" Type="http://purl.oclc.org/ooxml/officeDocument/relationships/slide" Target="slides/slide10.xml"/><Relationship Id="rId24" Type="http://purl.oclc.org/ooxml/officeDocument/relationships/slide" Target="slides/slide23.xml"/><Relationship Id="rId32" Type="http://purl.oclc.org/ooxml/officeDocument/relationships/slide" Target="slides/slide31.xml"/><Relationship Id="rId37" Type="http://purl.oclc.org/ooxml/officeDocument/relationships/notesMaster" Target="notesMasters/notesMaster1.xml"/><Relationship Id="rId40" Type="http://purl.oclc.org/ooxml/officeDocument/relationships/presProps" Target="presProps.xml"/><Relationship Id="rId5" Type="http://purl.oclc.org/ooxml/officeDocument/relationships/slide" Target="slides/slide4.xml"/><Relationship Id="rId15" Type="http://purl.oclc.org/ooxml/officeDocument/relationships/slide" Target="slides/slide14.xml"/><Relationship Id="rId23" Type="http://purl.oclc.org/ooxml/officeDocument/relationships/slide" Target="slides/slide22.xml"/><Relationship Id="rId28" Type="http://purl.oclc.org/ooxml/officeDocument/relationships/slide" Target="slides/slide27.xml"/><Relationship Id="rId36" Type="http://purl.oclc.org/ooxml/officeDocument/relationships/slide" Target="slides/slide35.xml"/><Relationship Id="rId10" Type="http://purl.oclc.org/ooxml/officeDocument/relationships/slide" Target="slides/slide9.xml"/><Relationship Id="rId19" Type="http://purl.oclc.org/ooxml/officeDocument/relationships/slide" Target="slides/slide18.xml"/><Relationship Id="rId31" Type="http://purl.oclc.org/ooxml/officeDocument/relationships/slide" Target="slides/slide30.xml"/><Relationship Id="rId4" Type="http://purl.oclc.org/ooxml/officeDocument/relationships/slide" Target="slides/slide3.xml"/><Relationship Id="rId9" Type="http://purl.oclc.org/ooxml/officeDocument/relationships/slide" Target="slides/slide8.xml"/><Relationship Id="rId14" Type="http://purl.oclc.org/ooxml/officeDocument/relationships/slide" Target="slides/slide13.xml"/><Relationship Id="rId22" Type="http://purl.oclc.org/ooxml/officeDocument/relationships/slide" Target="slides/slide21.xml"/><Relationship Id="rId27" Type="http://purl.oclc.org/ooxml/officeDocument/relationships/slide" Target="slides/slide26.xml"/><Relationship Id="rId30" Type="http://purl.oclc.org/ooxml/officeDocument/relationships/slide" Target="slides/slide29.xml"/><Relationship Id="rId35" Type="http://purl.oclc.org/ooxml/officeDocument/relationships/slide" Target="slides/slide34.xml"/><Relationship Id="rId43" Type="http://purl.oclc.org/ooxml/officeDocument/relationships/tableStyles" Target="tableStyles.xml"/></Relationships>
</file>

<file path=ppt/comments/comment1.xml><?xml version="1.0" encoding="utf-8"?>
<p:cmLst xmlns:a="http://purl.oclc.org/ooxml/drawingml/main" xmlns:r="http://purl.oclc.org/ooxml/officeDocument/relationships" xmlns:p="http://purl.oclc.org/ooxml/presentationml/main">
  <p:cm authorId="1" dt="2022-08-28T16:19:37.184" idx="97">
    <p:pos x="131" y="1510"/>
    <p:text>The photon capability in sPHENIX will allow for the measurement of photon-tagged jets. Although lower in statistics than measurements of inclusive jets, photon-jet events offer several crucial advantages. First, photon performance is much less sensitive to the effects of the underlying event in Au+Au collisions (i.e. there are no “fake” photons). Second, the resolution for high-pT photons, measured using only the EMCal, is better than that for full jets, which include the resolution introduced by the HCal, resulting in more modest corrections for detector effects. Third, photons provide an independent, well-calibrated probe</p:text>
  </p:cm>
  <p:cm authorId="1" dt="2022-08-29T16:04:40.182" idx="98">
    <p:pos x="4318" y="2162"/>
    <p:text>Groomed momentum sharing: explore parton shower development in QGP.
Connection to fundamental QCD &amp; a probe to measure the QGP properties.</p:text>
  </p:cm>
  <p:cm authorId="1" dt="2022-08-31T14:17:21.719" idx="99">
    <p:pos x="3413" y="4087"/>
    <p:text>Study evolution of parton shower</p:text>
  </p:cm>
  <p:cm authorId="1" dt="2022-09-02T12:18:20.981" idx="100">
    <p:pos x="4318" y="2258"/>
    <p:text>The (scaled) groomed jet radius Rg</p:text>
  </p:cm>
  <p:cm authorId="1" dt="2022-09-02T12:41:32.718" idx="101">
    <p:pos x="4318" y="2354"/>
    <p:text>SD:removing soft wide-angle radiation (soft drop)</p:text>
  </p:cm>
  <p:cm authorId="1" dt="2022-09-06T11:34:53.583" idx="102">
    <p:pos x="10" y="10"/>
    <p:text>modification is predicted to be observed.</p:text>
  </p:cm>
  <p:cm authorId="1" dt="2022-09-06T11:45:47.822" idx="103">
    <p:pos x="106" y="106"/>
    <p:text>JEWEL treats the medium partons as a gas
of nearly free quarks and gluons</p:text>
  </p:cm>
  <p:cm authorId="1" dt="2022-09-06T11:46:34.667" idx="104">
    <p:pos x="106" y="202"/>
    <p:text>JEWEL jet quenching Monte Carlo calculations</p:text>
  </p:cm>
  <p:cm authorId="1" dt="2022-09-06T11:47:29.727" idx="105">
    <p:pos x="106" y="298"/>
    <p:text>JEWEL Monte Carlo event generator</p:text>
  </p:cm>
  <p:cm authorId="1" dt="2022-09-07T09:56:52.699" idx="106">
    <p:pos x="202" y="202"/>
    <p:text>at ALICE show no modification of Zg in p+p &amp; Pb+Pb</p:text>
  </p:cm>
  <p:cm authorId="1" dt="2022-09-07T09:57:02.729" idx="107">
    <p:pos x="202" y="298"/>
    <p:text>Evolution of the parton shower</p:text>
  </p:cm>
</p:cmLst>
</file>

<file path=ppt/comments/comment2.xml><?xml version="1.0" encoding="utf-8"?>
<p:cmLst xmlns:a="http://purl.oclc.org/ooxml/drawingml/main" xmlns:r="http://purl.oclc.org/ooxml/officeDocument/relationships" xmlns:p="http://purl.oclc.org/ooxml/presentationml/main">
  <p:cm authorId="1" dt="2022-08-28T17:23:00.759" idx="108">
    <p:pos x="2441" y="398"/>
    <p:text>Measurements of beauty quarkonia, the Upsilon states, provide critical information by probing the quark-gluon plasma at different length scales determined by the size of the state</p:text>
  </p:cm>
  <p:cm authorId="1" dt="2022-08-29T13:24:58.443" idx="109">
    <p:pos x="10" y="10"/>
    <p:text>The rejection and efficiency are still being optimized for the detector configuration relevant for electron identification.</p:text>
  </p:cm>
  <p:cm authorId="1" dt="2022-08-29T13:29:11.091" idx="110">
    <p:pos x="106" y="106"/>
    <p:text>In p+p, p+Au and Au+Au, the background under the Upsilon peaks contains an irreducible
physics background due to dileptons from correlated charm, correlated bottom and Drell-Yan.
There is also combinatorial background from misidentified charged pions.</p:text>
  </p:cm>
  <p:cm authorId="1" dt="2022-08-29T17:52:35.676" idx="111">
    <p:pos x="202" y="202"/>
    <p:text>4πη/S=1-3??</p:text>
  </p:cm>
  <p:cm authorId="1" dt="2022-09-06T15:08:42.347" idx="112">
    <p:pos x="202" y="298"/>
    <p:text>the shear viscosity to entropy ratio</p:text>
  </p:cm>
</p:cmLst>
</file>

<file path=ppt/comments/comment3.xml><?xml version="1.0" encoding="utf-8"?>
<p:cmLst xmlns:a="http://purl.oclc.org/ooxml/drawingml/main" xmlns:r="http://purl.oclc.org/ooxml/officeDocument/relationships" xmlns:p="http://purl.oclc.org/ooxml/presentationml/main">
  <p:cm authorId="1" dt="2022-08-29T12:50:59.474" idx="113">
    <p:pos x="6679" y="2556"/>
    <p:text>Measurements of hadron, jet and photon cross-sections in p+Au collisions are important for a number of reasons: 1)test of pQCD calculations of hard processes; 2) o sensitive to the so-called “cold nuclear matter” effects, which may arise from a number of sources including the modification of the parton densities in the nuclear environment, the initial state energy loss of the hard scattering partons, and so forth; 3) p+Au collisions are a useful laboratory within which to understand the interplay between
hard processes and experimental handles on the collision geometry; 4)provide the reference against which to interpret the modifications of hard process rates and jet
shapes observed in Au+Au collisions for sPHENIX.</p:text>
  </p:cm>
  <p:cm authorId="1" dt="2022-08-29T18:00:06.268" idx="114">
    <p:pos x="6686" y="2737"/>
    <p:text>The TSSAs in direct photon and heavy-flavor production probe the gluon dynamics within a
transversely polarized nucleon</p:text>
  </p:cm>
  <p:cm authorId="1" dt="2022-08-29T18:32:22.092" idx="115">
    <p:pos x="6679" y="2388"/>
    <p:text>Different mechanisms have been suggested to explain such asymmetries, involving initial-state and
final-state effects, in the collinear or transverse-momentum-dependent (TMD) framework. These
descriptions have deep connections to nucleon partonic structure and parton dynamics within the
nucleon, as well as spin-momentum correlations in the process of hadronization.</p:text>
  </p:cm>
  <p:cm authorId="1" dt="2022-08-30T10:53:00.014" idx="116">
    <p:pos x="6680" y="2209"/>
    <p:text>test perturbative quantum chromodynamics (pQCD)</p:text>
  </p:cm>
  <p:cm authorId="1" dt="2022-09-04T22:20:25.313" idx="117">
    <p:pos x="6690" y="1195"/>
    <p:text>Why do we need to study the TSSA?</p:text>
  </p:cm>
  <p:cm authorId="1" dt="2022-09-04T22:23:01.418" idx="118">
    <p:pos x="6685" y="1380"/>
    <p:text>TSSAs describe the azimuthal-angular dependence
of particle production relative to the transverse-spin direction of the polarized proton</p:text>
  </p:cm>
  <p:cm authorId="1" dt="2022-09-04T22:26:05.473" idx="119">
    <p:pos x="6690" y="1550"/>
    <p:text>TSSAs are generated by correlations between the nucleons
transverse spin direction and the transverse momentum of a parton in the polarized nucleon  and from the fragmentation of a transversely polarized parton into a final-state hadron</p:text>
  </p:cm>
  <p:cm authorId="1" dt="2022-09-04T22:28:40.357" idx="120">
    <p:pos x="6690" y="1747"/>
    <p:text>The twist-3 functions describe
quark-gluon-quark correlations and trigluon correlations
in the polarized proton</p:text>
  </p:cm>
</p:cmLst>
</file>

<file path=ppt/comments/comment4.xml><?xml version="1.0" encoding="utf-8"?>
<p:cmLst xmlns:a="http://purl.oclc.org/ooxml/drawingml/main" xmlns:r="http://purl.oclc.org/ooxml/officeDocument/relationships" xmlns:p="http://purl.oclc.org/ooxml/presentationml/main">
  <p:cm authorId="1" dt="2022-09-02T10:11:55.532" idx="43">
    <p:pos x="6589" y="1844"/>
    <p:text>TPC: Sources of Distortions</p:text>
  </p:cm>
  <p:cm authorId="1" dt="2022-09-02T10:12:48.341" idx="44">
    <p:pos x="6605" y="2024"/>
    <p:text>1, Imperfections/misalignments in 
EM fields
2, Primary ions from tracks ( drifted primary 
ions of previous events)
3, IBF(Ion BackFlow) from electrons in avalanche 
region</p:text>
  </p:cm>
  <p:cm authorId="1" dt="2022-09-02T14:58:36.183" idx="56">
    <p:pos x="6601" y="2183"/>
    <p:text>TPC gase: a mix of neon and carbon tetrafluoride</p:text>
  </p:cm>
  <p:cm authorId="1" dt="2022-09-04T09:31:25.642" idx="61">
    <p:pos x="6617" y="2353"/>
    <p:text>INTT for  pileup event separation and 
additional tracking</p:text>
  </p:cm>
  <p:cm authorId="1" dt="2022-09-06T10:01:00.073" idx="84">
    <p:pos x="6601" y="2523"/>
    <p:text>associating fully reconstructed tracks with the event that produced them</p:text>
  </p:cm>
</p:cmLst>
</file>

<file path=ppt/comments/comment5.xml><?xml version="1.0" encoding="utf-8"?>
<p:cmLst xmlns:a="http://purl.oclc.org/ooxml/drawingml/main" xmlns:r="http://purl.oclc.org/ooxml/officeDocument/relationships" xmlns:p="http://purl.oclc.org/ooxml/presentationml/main">
  <p:cm authorId="1" dt="2022-09-02T11:24:39.230" idx="45">
    <p:pos x="6695" y="1749"/>
    <p:text>spaghetti calorimeter (SPACAL)</p:text>
  </p:cm>
  <p:cm authorId="1" dt="2022-09-02T11:26:01.609" idx="46">
    <p:pos x="6684" y="1987"/>
    <p:text>spaghetti [spəˈɡeti]</p:text>
  </p:cm>
</p:cmLst>
</file>

<file path=ppt/comments/comment6.xml><?xml version="1.0" encoding="utf-8"?>
<p:cmLst xmlns:a="http://purl.oclc.org/ooxml/drawingml/main" xmlns:r="http://purl.oclc.org/ooxml/officeDocument/relationships" xmlns:p="http://purl.oclc.org/ooxml/presentationml/main">
  <p:cm authorId="1" dt="2022-09-02T11:38:35.785" idx="47">
    <p:pos x="4824" y="4116"/>
    <p:text>WLS: WaveLength Shift</p:text>
  </p:cm>
  <p:cm authorId="1" dt="2022-09-06T10:20:21.869" idx="85">
    <p:pos x="5014" y="4116"/>
    <p:text>1) HCALOUT where particles pass through the EMCal and
Inner HCal and then shower in the Outer HCal; 2) HCALIN+HCALOUT where particles
pass through the EMCal and then shower in either HCal; 3) EMCAL+HCALIN+HCALOUT
which includes all showers irrespective of their starting position.</p:text>
  </p:cm>
</p:cmLst>
</file>

<file path=ppt/handoutMasters/_rels/handoutMaster1.xml.rels><?xml version="1.0" encoding="UTF-8" standalone="yes"?>
<Relationships xmlns="http://schemas.openxmlformats.org/package/2006/relationships"><Relationship Id="rId1" Type="http://purl.oclc.org/ooxml/officeDocument/relationships/theme" Target="../theme/theme3.xml"/></Relationships>
</file>

<file path=ppt/handoutMasters/handoutMaster1.xml><?xml version="1.0" encoding="utf-8"?>
<p:handoutMaster xmlns:a="http://purl.oclc.org/ooxml/drawingml/main" xmlns:r="http://purl.oclc.org/ooxml/officeDocument/relationships" xmlns:p="http://purl.oclc.org/ooxml/presentationml/main">
  <p:cSld>
    <p:bg bwMode="auto">
      <p:bgPr>
        <a:solidFill>
          <a:schemeClr val="bg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39E085C9-BC58-43DB-B259-671BE393AE9D}"/>
              </a:ext>
            </a:extLst>
          </p:cNvPr>
          <p:cNvSpPr>
            <a:spLocks noGrp="1" noChangeArrowheads="1"/>
          </p:cNvSpPr>
          <p:nvPr>
            <p:ph type="hdr" sz="quarter"/>
          </p:nvPr>
        </p:nvSpPr>
        <p:spPr bwMode="auto">
          <a:xfrm>
            <a:off x="0" y="0"/>
            <a:ext cx="3078163" cy="449263"/>
          </a:xfrm>
          <a:prstGeom prst="rect">
            <a:avLst/>
          </a:prstGeom>
          <a:noFill/>
          <a:ln w="9525">
            <a:noFill/>
            <a:miter lim="800%"/>
          </a:ln>
          <a:effectLst/>
        </p:spPr>
        <p:txBody>
          <a:bodyPr vert="horz" wrap="square" lIns="91440" tIns="45720" rIns="91440" bIns="45720" numCol="1" anchor="t" anchorCtr="0" compatLnSpc="1"/>
          <a:lstStyle>
            <a:lvl1pPr eaLnBrk="1" hangingPunct="1">
              <a:buFont typeface="Arial" pitchFamily="34" charset="0"/>
              <a:buNone/>
              <a:defRPr sz="1200" noProof="1">
                <a:latin typeface="Arial" pitchFamily="34" charset="0"/>
              </a:defRPr>
            </a:lvl1pPr>
          </a:lstStyle>
          <a:p>
            <a:pPr>
              <a:defRPr/>
            </a:pPr>
            <a:endParaRPr lang="en-US" altLang="zh-CN"/>
          </a:p>
        </p:txBody>
      </p:sp>
      <p:sp>
        <p:nvSpPr>
          <p:cNvPr id="112643" name="Rectangle 3">
            <a:extLst>
              <a:ext uri="{FF2B5EF4-FFF2-40B4-BE49-F238E27FC236}">
                <a16:creationId xmlns:a16="http://schemas.microsoft.com/office/drawing/2014/main" id="{72BAD98E-0EE5-4D01-A528-EF82D8F5DCDE}"/>
              </a:ext>
            </a:extLst>
          </p:cNvPr>
          <p:cNvSpPr>
            <a:spLocks noGrp="1" noChangeArrowheads="1"/>
          </p:cNvSpPr>
          <p:nvPr>
            <p:ph type="dt" sz="quarter" idx="1"/>
          </p:nvPr>
        </p:nvSpPr>
        <p:spPr bwMode="auto">
          <a:xfrm>
            <a:off x="4022725" y="0"/>
            <a:ext cx="3078163" cy="449263"/>
          </a:xfrm>
          <a:prstGeom prst="rect">
            <a:avLst/>
          </a:prstGeom>
          <a:noFill/>
          <a:ln w="9525">
            <a:noFill/>
            <a:miter lim="800%"/>
          </a:ln>
          <a:effectLst/>
        </p:spPr>
        <p:txBody>
          <a:bodyPr vert="horz" wrap="square" lIns="91440" tIns="45720" rIns="91440" bIns="45720" numCol="1" anchor="t" anchorCtr="0" compatLnSpc="1"/>
          <a:lstStyle>
            <a:lvl1pPr algn="r" eaLnBrk="1" hangingPunct="1">
              <a:buFont typeface="Arial" pitchFamily="34" charset="0"/>
              <a:buNone/>
              <a:defRPr sz="1200" noProof="1">
                <a:latin typeface="Arial" pitchFamily="34" charset="0"/>
              </a:defRPr>
            </a:lvl1pPr>
          </a:lstStyle>
          <a:p>
            <a:pPr>
              <a:defRPr/>
            </a:pPr>
            <a:endParaRPr lang="en-US" altLang="zh-CN"/>
          </a:p>
        </p:txBody>
      </p:sp>
      <p:sp>
        <p:nvSpPr>
          <p:cNvPr id="112644" name="Rectangle 4">
            <a:extLst>
              <a:ext uri="{FF2B5EF4-FFF2-40B4-BE49-F238E27FC236}">
                <a16:creationId xmlns:a16="http://schemas.microsoft.com/office/drawing/2014/main" id="{D44FC24C-8190-49FF-832F-6C90554DEC72}"/>
              </a:ext>
            </a:extLst>
          </p:cNvPr>
          <p:cNvSpPr>
            <a:spLocks noGrp="1" noChangeArrowheads="1"/>
          </p:cNvSpPr>
          <p:nvPr>
            <p:ph type="ftr" sz="quarter" idx="2"/>
          </p:nvPr>
        </p:nvSpPr>
        <p:spPr bwMode="auto">
          <a:xfrm>
            <a:off x="0" y="8540750"/>
            <a:ext cx="3078163" cy="449263"/>
          </a:xfrm>
          <a:prstGeom prst="rect">
            <a:avLst/>
          </a:prstGeom>
          <a:noFill/>
          <a:ln w="9525">
            <a:noFill/>
            <a:miter lim="800%"/>
          </a:ln>
          <a:effectLst/>
        </p:spPr>
        <p:txBody>
          <a:bodyPr vert="horz" wrap="square" lIns="91440" tIns="45720" rIns="91440" bIns="45720" numCol="1" anchor="b" anchorCtr="0" compatLnSpc="1"/>
          <a:lstStyle>
            <a:lvl1pPr eaLnBrk="1" hangingPunct="1">
              <a:buFont typeface="Arial" pitchFamily="34" charset="0"/>
              <a:buNone/>
              <a:defRPr sz="1200" noProof="1">
                <a:latin typeface="Arial" pitchFamily="34" charset="0"/>
              </a:defRPr>
            </a:lvl1pPr>
          </a:lstStyle>
          <a:p>
            <a:pPr>
              <a:defRPr/>
            </a:pPr>
            <a:endParaRPr lang="en-US" altLang="zh-CN"/>
          </a:p>
        </p:txBody>
      </p:sp>
      <p:sp>
        <p:nvSpPr>
          <p:cNvPr id="112645" name="Rectangle 5">
            <a:extLst>
              <a:ext uri="{FF2B5EF4-FFF2-40B4-BE49-F238E27FC236}">
                <a16:creationId xmlns:a16="http://schemas.microsoft.com/office/drawing/2014/main" id="{6046657F-B6D1-4F05-BD41-9B4CBF4B5395}"/>
              </a:ext>
            </a:extLst>
          </p:cNvPr>
          <p:cNvSpPr>
            <a:spLocks noGrp="1" noChangeArrowheads="1"/>
          </p:cNvSpPr>
          <p:nvPr>
            <p:ph type="sldNum" sz="quarter" idx="3"/>
          </p:nvPr>
        </p:nvSpPr>
        <p:spPr bwMode="auto">
          <a:xfrm>
            <a:off x="4022725" y="8540750"/>
            <a:ext cx="3078163" cy="449263"/>
          </a:xfrm>
          <a:prstGeom prst="rect">
            <a:avLst/>
          </a:prstGeom>
          <a:noFill/>
          <a:ln w="9525">
            <a:noFill/>
            <a:miter lim="800%"/>
          </a:ln>
          <a:effectLst/>
        </p:spPr>
        <p:txBody>
          <a:bodyPr vert="horz" wrap="square" lIns="91440" tIns="45720" rIns="91440" bIns="45720" numCol="1" anchor="b" anchorCtr="0" compatLnSpc="1">
            <a:prstTxWarp prst="textNoShape">
              <a:avLst/>
            </a:prstTxWarp>
          </a:bodyPr>
          <a:lstStyle>
            <a:lvl1pPr algn="r" eaLnBrk="1" hangingPunct="1">
              <a:buFont typeface="Arial" panose="020B0604020202020204" pitchFamily="34" charset="0"/>
              <a:buNone/>
              <a:defRPr sz="1200"/>
            </a:lvl1pPr>
          </a:lstStyle>
          <a:p>
            <a:pPr>
              <a:defRPr/>
            </a:pPr>
            <a:fld id="{1A8D8420-BEF0-474A-A2BF-91B0BD874402}" type="slidenum">
              <a:rPr lang="en-US" altLang="zh-CN"/>
              <a:pPr>
                <a:defRPr/>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purl.oclc.org/ooxml/officeDocument/relationships/theme" Target="../theme/theme2.xml"/></Relationships>
</file>

<file path=ppt/notesMasters/notesMaster1.xml><?xml version="1.0" encoding="utf-8"?>
<p:notesMaster xmlns:a="http://purl.oclc.org/ooxml/drawingml/main" xmlns:r="http://purl.oclc.org/ooxml/officeDocument/relationships" xmlns:p="http://purl.oclc.org/ooxml/presentationml/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BD6E342C-782D-4C49-846B-384B0FBB7A4C}"/>
              </a:ext>
            </a:extLst>
          </p:cNvPr>
          <p:cNvSpPr>
            <a:spLocks noGrp="1"/>
          </p:cNvSpPr>
          <p:nvPr>
            <p:ph type="hdr" sz="quarter"/>
          </p:nvPr>
        </p:nvSpPr>
        <p:spPr>
          <a:xfrm>
            <a:off x="0" y="0"/>
            <a:ext cx="3078163" cy="449263"/>
          </a:xfrm>
          <a:prstGeom prst="rect">
            <a:avLst/>
          </a:prstGeom>
        </p:spPr>
        <p:txBody>
          <a:bodyPr vert="horz" lIns="91440" tIns="45720" rIns="91440" bIns="45720" rtlCol="0"/>
          <a:lstStyle>
            <a:lvl1pPr algn="l" eaLnBrk="1" hangingPunct="1">
              <a:buFontTx/>
              <a:buNone/>
              <a:defRPr sz="1200">
                <a:latin typeface="Arial" pitchFamily="34" charset="0"/>
              </a:defRPr>
            </a:lvl1pPr>
          </a:lstStyle>
          <a:p>
            <a:pPr>
              <a:defRPr/>
            </a:pPr>
            <a:endParaRPr lang="zh-CN" altLang="en-US"/>
          </a:p>
        </p:txBody>
      </p:sp>
      <p:sp>
        <p:nvSpPr>
          <p:cNvPr id="3" name="日期占位符 2">
            <a:extLst>
              <a:ext uri="{FF2B5EF4-FFF2-40B4-BE49-F238E27FC236}">
                <a16:creationId xmlns:a16="http://schemas.microsoft.com/office/drawing/2014/main" id="{0847BA32-722F-41A1-9F56-23CDEFF02206}"/>
              </a:ext>
            </a:extLst>
          </p:cNvPr>
          <p:cNvSpPr>
            <a:spLocks noGrp="1"/>
          </p:cNvSpPr>
          <p:nvPr>
            <p:ph type="dt" idx="1"/>
          </p:nvPr>
        </p:nvSpPr>
        <p:spPr>
          <a:xfrm>
            <a:off x="4022725" y="0"/>
            <a:ext cx="3078163" cy="449263"/>
          </a:xfrm>
          <a:prstGeom prst="rect">
            <a:avLst/>
          </a:prstGeom>
        </p:spPr>
        <p:txBody>
          <a:bodyPr vert="horz" lIns="91440" tIns="45720" rIns="91440" bIns="45720" rtlCol="0"/>
          <a:lstStyle>
            <a:lvl1pPr algn="r" eaLnBrk="1" hangingPunct="1">
              <a:buFontTx/>
              <a:buNone/>
              <a:defRPr sz="1200">
                <a:latin typeface="Arial" pitchFamily="34" charset="0"/>
              </a:defRPr>
            </a:lvl1pPr>
          </a:lstStyle>
          <a:p>
            <a:pPr>
              <a:defRPr/>
            </a:pPr>
            <a:endParaRPr lang="zh-CN" altLang="en-US"/>
          </a:p>
        </p:txBody>
      </p:sp>
      <p:sp>
        <p:nvSpPr>
          <p:cNvPr id="4" name="幻灯片图像占位符 3">
            <a:extLst>
              <a:ext uri="{FF2B5EF4-FFF2-40B4-BE49-F238E27FC236}">
                <a16:creationId xmlns:a16="http://schemas.microsoft.com/office/drawing/2014/main" id="{94CC5428-4760-49AA-ADC4-F9988614F0A6}"/>
              </a:ext>
            </a:extLst>
          </p:cNvPr>
          <p:cNvSpPr>
            <a:spLocks noGrp="1" noRot="1" noChangeAspect="1"/>
          </p:cNvSpPr>
          <p:nvPr>
            <p:ph type="sldImg" idx="2"/>
          </p:nvPr>
        </p:nvSpPr>
        <p:spPr>
          <a:xfrm>
            <a:off x="860425" y="674688"/>
            <a:ext cx="5381625" cy="337185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4101" name="备注占位符 4">
            <a:extLst>
              <a:ext uri="{FF2B5EF4-FFF2-40B4-BE49-F238E27FC236}">
                <a16:creationId xmlns:a16="http://schemas.microsoft.com/office/drawing/2014/main" id="{F85F11DA-8BA5-4C5A-8654-097E11B32739}"/>
              </a:ext>
            </a:extLst>
          </p:cNvPr>
          <p:cNvSpPr>
            <a:spLocks noGrp="1" noChangeArrowheads="1"/>
          </p:cNvSpPr>
          <p:nvPr>
            <p:ph type="body" sz="quarter" idx="4294967295"/>
          </p:nvPr>
        </p:nvSpPr>
        <p:spPr bwMode="auto">
          <a:xfrm>
            <a:off x="709613" y="4270375"/>
            <a:ext cx="5683250" cy="4046538"/>
          </a:xfrm>
          <a:prstGeom prst="rect">
            <a:avLst/>
          </a:prstGeom>
          <a:noFill/>
          <a:ln w="9525">
            <a:noFill/>
            <a:miter lim="800%"/>
            <a:headEnd/>
            <a:tailEnd/>
          </a:ln>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9097102B-A995-45D9-9909-6482FB9FDDBB}"/>
              </a:ext>
            </a:extLst>
          </p:cNvPr>
          <p:cNvSpPr>
            <a:spLocks noGrp="1"/>
          </p:cNvSpPr>
          <p:nvPr>
            <p:ph type="ftr" sz="quarter" idx="4"/>
          </p:nvPr>
        </p:nvSpPr>
        <p:spPr>
          <a:xfrm>
            <a:off x="0" y="8540750"/>
            <a:ext cx="3078163" cy="449263"/>
          </a:xfrm>
          <a:prstGeom prst="rect">
            <a:avLst/>
          </a:prstGeom>
        </p:spPr>
        <p:txBody>
          <a:bodyPr vert="horz" lIns="91440" tIns="45720" rIns="91440" bIns="45720" rtlCol="0" anchor="b"/>
          <a:lstStyle>
            <a:lvl1pPr algn="l" eaLnBrk="1" hangingPunct="1">
              <a:buFontTx/>
              <a:buNone/>
              <a:defRPr sz="1200">
                <a:latin typeface="Arial"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id="{F2206E9D-D2DA-44F0-BB3F-D11A24DDA009}"/>
              </a:ext>
            </a:extLst>
          </p:cNvPr>
          <p:cNvSpPr>
            <a:spLocks noGrp="1"/>
          </p:cNvSpPr>
          <p:nvPr>
            <p:ph type="sldNum" sz="quarter" idx="5"/>
          </p:nvPr>
        </p:nvSpPr>
        <p:spPr>
          <a:xfrm>
            <a:off x="4022725" y="8540750"/>
            <a:ext cx="3078163" cy="449263"/>
          </a:xfrm>
          <a:prstGeom prst="rect">
            <a:avLst/>
          </a:prstGeom>
        </p:spPr>
        <p:txBody>
          <a:bodyPr vert="horz" wrap="square" lIns="91440" tIns="45720" rIns="91440" bIns="45720" numCol="1" anchor="b" anchorCtr="0" compatLnSpc="1">
            <a:prstTxWarp prst="textNoShape">
              <a:avLst/>
            </a:prstTxWarp>
          </a:bodyPr>
          <a:lstStyle>
            <a:lvl1pPr algn="r" eaLnBrk="1" hangingPunct="1">
              <a:buFont typeface="Arial" panose="020B0604020202020204" pitchFamily="34" charset="0"/>
              <a:buNone/>
              <a:defRPr sz="1200"/>
            </a:lvl1pPr>
          </a:lstStyle>
          <a:p>
            <a:pPr>
              <a:defRPr/>
            </a:pPr>
            <a:fld id="{EF63385E-6F99-4859-8879-D2BC6BBDC56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4.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24.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28.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EF63385E-6F99-4859-8879-D2BC6BBDC561}" type="slidenum">
              <a:rPr lang="zh-CN" altLang="en-US" smtClean="0"/>
              <a:pPr>
                <a:defRPr/>
              </a:pPr>
              <a:t>4</a:t>
            </a:fld>
            <a:endParaRPr lang="zh-CN" altLang="en-US"/>
          </a:p>
        </p:txBody>
      </p:sp>
    </p:spTree>
    <p:extLst>
      <p:ext uri="{BB962C8B-B14F-4D97-AF65-F5344CB8AC3E}">
        <p14:creationId xmlns:p14="http://schemas.microsoft.com/office/powerpoint/2010/main" val="1597837963"/>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F2E2BB7A-007B-4BD5-9FDD-60C76E535F5D}"/>
              </a:ext>
            </a:extLst>
          </p:cNvPr>
          <p:cNvSpPr>
            <a:spLocks noGrp="1" noRot="1" noChangeAspect="1" noChangeArrowheads="1" noTextEdit="1"/>
          </p:cNvSpPr>
          <p:nvPr>
            <p:ph type="sldImg"/>
          </p:nvPr>
        </p:nvSpPr>
        <p:spPr bwMode="auto">
          <a:xfrm>
            <a:off x="862013" y="674688"/>
            <a:ext cx="5378450" cy="3371850"/>
          </a:xfrm>
          <a:noFill/>
          <a:ln>
            <a:solidFill>
              <a:srgbClr val="000000"/>
            </a:solidFill>
            <a:miter lim="800%"/>
            <a:headEnd/>
            <a:tailEnd/>
          </a:ln>
          <a:extLst>
            <a:ext uri="{909E8E84-426E-40DD-AFC4-6F175D3DCCD1}">
              <a14:hiddenFill xmlns:a14="http://schemas.microsoft.com/office/drawing/2010/main">
                <a:solidFill>
                  <a:srgbClr val="FFFFFF"/>
                </a:solidFill>
              </a14:hiddenFill>
            </a:ext>
          </a:extLst>
        </p:spPr>
      </p:sp>
      <p:sp>
        <p:nvSpPr>
          <p:cNvPr id="19459" name="备注占位符 2">
            <a:extLst>
              <a:ext uri="{FF2B5EF4-FFF2-40B4-BE49-F238E27FC236}">
                <a16:creationId xmlns:a16="http://schemas.microsoft.com/office/drawing/2014/main" id="{6CF17714-E03F-46D1-830C-9FA8368FDB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p>
            <a:endParaRPr lang="zh-CN" altLang="en-US"/>
          </a:p>
        </p:txBody>
      </p:sp>
      <p:sp>
        <p:nvSpPr>
          <p:cNvPr id="19460" name="灯片编号占位符 3">
            <a:extLst>
              <a:ext uri="{FF2B5EF4-FFF2-40B4-BE49-F238E27FC236}">
                <a16:creationId xmlns:a16="http://schemas.microsoft.com/office/drawing/2014/main" id="{6FF87D78-622B-4FE5-BE7D-F5E212BBB0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FF74AF-DF47-44B2-80AE-972167721762}" type="slidenum">
              <a:rPr lang="zh-CN" altLang="en-US" smtClean="0"/>
              <a:pPr/>
              <a:t>24</a:t>
            </a:fld>
            <a:endParaRPr lang="zh-CN" altLang="en-US"/>
          </a:p>
        </p:txBody>
      </p:sp>
    </p:spTree>
    <p:extLst>
      <p:ext uri="{BB962C8B-B14F-4D97-AF65-F5344CB8AC3E}">
        <p14:creationId xmlns:p14="http://schemas.microsoft.com/office/powerpoint/2010/main" val="10964758"/>
      </p:ext>
    </p:extLst>
  </p:cSld>
  <p:clrMapOvr>
    <a:masterClrMapping/>
  </p:clrMapOvr>
</p:notes>
</file>

<file path=ppt/notesSlides/notesSlide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EF63385E-6F99-4859-8879-D2BC6BBDC561}" type="slidenum">
              <a:rPr lang="zh-CN" altLang="en-US" smtClean="0"/>
              <a:pPr>
                <a:defRPr/>
              </a:pPr>
              <a:t>28</a:t>
            </a:fld>
            <a:endParaRPr lang="zh-CN" altLang="en-US"/>
          </a:p>
        </p:txBody>
      </p:sp>
    </p:spTree>
    <p:extLst>
      <p:ext uri="{BB962C8B-B14F-4D97-AF65-F5344CB8AC3E}">
        <p14:creationId xmlns:p14="http://schemas.microsoft.com/office/powerpoint/2010/main" val="1727625127"/>
      </p:ext>
    </p:extLst>
  </p:cSld>
  <p:clrMapOvr>
    <a:masterClrMapping/>
  </p:clrMapOvr>
</p:note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0.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1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6.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7.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8.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9.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showMasterSp="0" type="title" preserve="1">
  <p:cSld name="标题幻灯片">
    <p:spTree>
      <p:nvGrpSpPr>
        <p:cNvPr id="1" name=""/>
        <p:cNvGrpSpPr/>
        <p:nvPr/>
      </p:nvGrpSpPr>
      <p:grpSpPr>
        <a:xfrm>
          <a:off x="0" y="0"/>
          <a:ext cx="0" cy="0"/>
          <a:chOff x="0" y="0"/>
          <a:chExt cx="0" cy="0"/>
        </a:xfrm>
      </p:grpSpPr>
      <p:grpSp>
        <p:nvGrpSpPr>
          <p:cNvPr id="4" name="Group 29">
            <a:extLst>
              <a:ext uri="{FF2B5EF4-FFF2-40B4-BE49-F238E27FC236}">
                <a16:creationId xmlns:a16="http://schemas.microsoft.com/office/drawing/2014/main" id="{B566A3A0-8BAE-468B-978C-7D3BA73CEC90}"/>
              </a:ext>
            </a:extLst>
          </p:cNvPr>
          <p:cNvGrpSpPr>
            <a:grpSpLocks/>
          </p:cNvGrpSpPr>
          <p:nvPr/>
        </p:nvGrpSpPr>
        <p:grpSpPr bwMode="auto">
          <a:xfrm>
            <a:off x="1368425" y="628650"/>
            <a:ext cx="9588500" cy="2571750"/>
            <a:chOff x="720" y="396"/>
            <a:chExt cx="5047" cy="1620"/>
          </a:xfrm>
        </p:grpSpPr>
        <p:sp>
          <p:nvSpPr>
            <p:cNvPr id="5" name="Rectangle 18">
              <a:extLst>
                <a:ext uri="{FF2B5EF4-FFF2-40B4-BE49-F238E27FC236}">
                  <a16:creationId xmlns:a16="http://schemas.microsoft.com/office/drawing/2014/main" id="{66552158-5CC5-4FD7-B53D-ADF2CA64733C}"/>
                </a:ext>
              </a:extLst>
            </p:cNvPr>
            <p:cNvSpPr>
              <a:spLocks noChangeArrowheads="1"/>
            </p:cNvSpPr>
            <p:nvPr/>
          </p:nvSpPr>
          <p:spPr bwMode="gray">
            <a:xfrm>
              <a:off x="1081" y="396"/>
              <a:ext cx="4686" cy="159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6" name="Rectangle 28">
              <a:extLst>
                <a:ext uri="{FF2B5EF4-FFF2-40B4-BE49-F238E27FC236}">
                  <a16:creationId xmlns:a16="http://schemas.microsoft.com/office/drawing/2014/main" id="{A6FB05FE-2A1C-4109-81CF-A939FD02A004}"/>
                </a:ext>
              </a:extLst>
            </p:cNvPr>
            <p:cNvSpPr>
              <a:spLocks noChangeArrowheads="1"/>
            </p:cNvSpPr>
            <p:nvPr/>
          </p:nvSpPr>
          <p:spPr bwMode="gray">
            <a:xfrm>
              <a:off x="720" y="1440"/>
              <a:ext cx="576" cy="57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grpSp>
      <p:sp>
        <p:nvSpPr>
          <p:cNvPr id="7" name="Rectangle 17">
            <a:extLst>
              <a:ext uri="{FF2B5EF4-FFF2-40B4-BE49-F238E27FC236}">
                <a16:creationId xmlns:a16="http://schemas.microsoft.com/office/drawing/2014/main" id="{12CBFE35-8E3C-41C1-B622-0B709AA83105}"/>
              </a:ext>
            </a:extLst>
          </p:cNvPr>
          <p:cNvSpPr>
            <a:spLocks noChangeArrowheads="1"/>
          </p:cNvSpPr>
          <p:nvPr/>
        </p:nvSpPr>
        <p:spPr bwMode="gray">
          <a:xfrm>
            <a:off x="1352550" y="3141663"/>
            <a:ext cx="9591675" cy="574675"/>
          </a:xfrm>
          <a:prstGeom prst="rect">
            <a:avLst/>
          </a:prstGeom>
          <a:solidFill>
            <a:schemeClr val="tx2"/>
          </a:solidFill>
          <a:ln>
            <a:noFill/>
          </a:ln>
          <a:extLst>
            <a:ext uri="{91240B29-F687-4F45-9708-019B960494DF}">
              <a14:hiddenLine xmlns:a14="http://schemas.microsoft.com/office/drawing/2010/main" w="9525">
                <a:solidFill>
                  <a:srgbClr val="000000"/>
                </a:solidFill>
                <a:miter lim="8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8" name="Rectangle 19">
            <a:extLst>
              <a:ext uri="{FF2B5EF4-FFF2-40B4-BE49-F238E27FC236}">
                <a16:creationId xmlns:a16="http://schemas.microsoft.com/office/drawing/2014/main" id="{2F4D7D6F-B162-4CA0-B2D1-530988D43271}"/>
              </a:ext>
            </a:extLst>
          </p:cNvPr>
          <p:cNvSpPr>
            <a:spLocks noChangeArrowheads="1"/>
          </p:cNvSpPr>
          <p:nvPr/>
        </p:nvSpPr>
        <p:spPr bwMode="gray">
          <a:xfrm>
            <a:off x="685800" y="2520950"/>
            <a:ext cx="690563" cy="6413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9" name="Rectangle 20">
            <a:extLst>
              <a:ext uri="{FF2B5EF4-FFF2-40B4-BE49-F238E27FC236}">
                <a16:creationId xmlns:a16="http://schemas.microsoft.com/office/drawing/2014/main" id="{95B45578-7EFB-4A23-91F8-068A3897FD4A}"/>
              </a:ext>
            </a:extLst>
          </p:cNvPr>
          <p:cNvSpPr>
            <a:spLocks noChangeArrowheads="1"/>
          </p:cNvSpPr>
          <p:nvPr/>
        </p:nvSpPr>
        <p:spPr bwMode="gray">
          <a:xfrm>
            <a:off x="2054225" y="628650"/>
            <a:ext cx="677863" cy="636588"/>
          </a:xfrm>
          <a:prstGeom prst="rect">
            <a:avLst/>
          </a:prstGeom>
          <a:solidFill>
            <a:schemeClr val="hlink"/>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0" name="Rectangle 21">
            <a:extLst>
              <a:ext uri="{FF2B5EF4-FFF2-40B4-BE49-F238E27FC236}">
                <a16:creationId xmlns:a16="http://schemas.microsoft.com/office/drawing/2014/main" id="{C202BF24-2F31-4173-96F7-CCDB44D6C272}"/>
              </a:ext>
            </a:extLst>
          </p:cNvPr>
          <p:cNvSpPr>
            <a:spLocks noChangeArrowheads="1"/>
          </p:cNvSpPr>
          <p:nvPr/>
        </p:nvSpPr>
        <p:spPr bwMode="gray">
          <a:xfrm>
            <a:off x="2725738" y="0"/>
            <a:ext cx="701675" cy="635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1" name="Rectangle 22">
            <a:extLst>
              <a:ext uri="{FF2B5EF4-FFF2-40B4-BE49-F238E27FC236}">
                <a16:creationId xmlns:a16="http://schemas.microsoft.com/office/drawing/2014/main" id="{8EB3DC85-9FF7-4530-A451-9DB20B84454D}"/>
              </a:ext>
            </a:extLst>
          </p:cNvPr>
          <p:cNvSpPr>
            <a:spLocks noChangeArrowheads="1"/>
          </p:cNvSpPr>
          <p:nvPr/>
        </p:nvSpPr>
        <p:spPr bwMode="gray">
          <a:xfrm>
            <a:off x="2730500" y="628650"/>
            <a:ext cx="701675" cy="6318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2" name="Rectangle 23">
            <a:extLst>
              <a:ext uri="{FF2B5EF4-FFF2-40B4-BE49-F238E27FC236}">
                <a16:creationId xmlns:a16="http://schemas.microsoft.com/office/drawing/2014/main" id="{C50BB3A6-814A-4D38-B996-AE0708543B58}"/>
              </a:ext>
            </a:extLst>
          </p:cNvPr>
          <p:cNvSpPr>
            <a:spLocks noChangeArrowheads="1"/>
          </p:cNvSpPr>
          <p:nvPr/>
        </p:nvSpPr>
        <p:spPr bwMode="gray">
          <a:xfrm>
            <a:off x="1366838" y="1262063"/>
            <a:ext cx="687387" cy="625475"/>
          </a:xfrm>
          <a:prstGeom prst="rect">
            <a:avLst/>
          </a:prstGeom>
          <a:solidFill>
            <a:schemeClr val="hlink"/>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3" name="Rectangle 24">
            <a:extLst>
              <a:ext uri="{FF2B5EF4-FFF2-40B4-BE49-F238E27FC236}">
                <a16:creationId xmlns:a16="http://schemas.microsoft.com/office/drawing/2014/main" id="{66056D0B-08CC-4F2E-8F34-74DABDBD81A3}"/>
              </a:ext>
            </a:extLst>
          </p:cNvPr>
          <p:cNvSpPr>
            <a:spLocks noChangeArrowheads="1"/>
          </p:cNvSpPr>
          <p:nvPr/>
        </p:nvSpPr>
        <p:spPr bwMode="gray">
          <a:xfrm>
            <a:off x="2054225" y="1263650"/>
            <a:ext cx="677863" cy="6223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4" name="Rectangle 25">
            <a:extLst>
              <a:ext uri="{FF2B5EF4-FFF2-40B4-BE49-F238E27FC236}">
                <a16:creationId xmlns:a16="http://schemas.microsoft.com/office/drawing/2014/main" id="{CECD633C-79A9-4B02-BF8E-7BF55F204892}"/>
              </a:ext>
            </a:extLst>
          </p:cNvPr>
          <p:cNvSpPr>
            <a:spLocks noChangeArrowheads="1"/>
          </p:cNvSpPr>
          <p:nvPr/>
        </p:nvSpPr>
        <p:spPr bwMode="gray">
          <a:xfrm>
            <a:off x="685800" y="1885950"/>
            <a:ext cx="690563" cy="644525"/>
          </a:xfrm>
          <a:prstGeom prst="rect">
            <a:avLst/>
          </a:prstGeom>
          <a:solidFill>
            <a:schemeClr val="hlink"/>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5" name="Rectangle 26">
            <a:extLst>
              <a:ext uri="{FF2B5EF4-FFF2-40B4-BE49-F238E27FC236}">
                <a16:creationId xmlns:a16="http://schemas.microsoft.com/office/drawing/2014/main" id="{BBFC0E91-61BD-4D1B-A48D-8E0A2CF7EF9A}"/>
              </a:ext>
            </a:extLst>
          </p:cNvPr>
          <p:cNvSpPr>
            <a:spLocks noChangeArrowheads="1"/>
          </p:cNvSpPr>
          <p:nvPr/>
        </p:nvSpPr>
        <p:spPr bwMode="gray">
          <a:xfrm>
            <a:off x="1366838" y="1885950"/>
            <a:ext cx="688975" cy="6445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6" name="Rectangle 27">
            <a:extLst>
              <a:ext uri="{FF2B5EF4-FFF2-40B4-BE49-F238E27FC236}">
                <a16:creationId xmlns:a16="http://schemas.microsoft.com/office/drawing/2014/main" id="{12CC1E58-B20C-4C37-B5B5-BA23A3AE6A79}"/>
              </a:ext>
            </a:extLst>
          </p:cNvPr>
          <p:cNvSpPr>
            <a:spLocks noChangeArrowheads="1"/>
          </p:cNvSpPr>
          <p:nvPr/>
        </p:nvSpPr>
        <p:spPr bwMode="gray">
          <a:xfrm>
            <a:off x="0" y="2528888"/>
            <a:ext cx="687388" cy="633412"/>
          </a:xfrm>
          <a:prstGeom prst="rect">
            <a:avLst/>
          </a:prstGeom>
          <a:solidFill>
            <a:schemeClr val="hlink"/>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grpSp>
        <p:nvGrpSpPr>
          <p:cNvPr id="17" name="Group 16">
            <a:extLst>
              <a:ext uri="{FF2B5EF4-FFF2-40B4-BE49-F238E27FC236}">
                <a16:creationId xmlns:a16="http://schemas.microsoft.com/office/drawing/2014/main" id="{A711895A-9E6B-40C5-8B37-3CF016D7A06A}"/>
              </a:ext>
            </a:extLst>
          </p:cNvPr>
          <p:cNvGrpSpPr>
            <a:grpSpLocks/>
          </p:cNvGrpSpPr>
          <p:nvPr/>
        </p:nvGrpSpPr>
        <p:grpSpPr bwMode="auto">
          <a:xfrm>
            <a:off x="4191000" y="5534025"/>
            <a:ext cx="1550988" cy="576263"/>
            <a:chOff x="2680" y="3756"/>
            <a:chExt cx="680" cy="363"/>
          </a:xfrm>
        </p:grpSpPr>
        <p:sp>
          <p:nvSpPr>
            <p:cNvPr id="18" name="Text Box 14">
              <a:extLst>
                <a:ext uri="{FF2B5EF4-FFF2-40B4-BE49-F238E27FC236}">
                  <a16:creationId xmlns:a16="http://schemas.microsoft.com/office/drawing/2014/main" id="{8495C633-83EE-443B-B5F6-F4EB96073C0B}"/>
                </a:ext>
              </a:extLst>
            </p:cNvPr>
            <p:cNvSpPr txBox="1">
              <a:spLocks noChangeArrowheads="1"/>
            </p:cNvSpPr>
            <p:nvPr/>
          </p:nvSpPr>
          <p:spPr bwMode="gray">
            <a:xfrm>
              <a:off x="2680" y="3789"/>
              <a:ext cx="68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buFont typeface="Arial" charset="0"/>
                <a:defRPr>
                  <a:solidFill>
                    <a:schemeClr val="tx1"/>
                  </a:solidFill>
                  <a:latin typeface="Arial" charset="0"/>
                </a:defRPr>
              </a:lvl6pPr>
              <a:lvl7pPr marL="2971800" indent="-228600" eaLnBrk="0" fontAlgn="base" hangingPunct="0">
                <a:spcBef>
                  <a:spcPct val="0%"/>
                </a:spcBef>
                <a:spcAft>
                  <a:spcPct val="0%"/>
                </a:spcAft>
                <a:buFont typeface="Arial" charset="0"/>
                <a:defRPr>
                  <a:solidFill>
                    <a:schemeClr val="tx1"/>
                  </a:solidFill>
                  <a:latin typeface="Arial" charset="0"/>
                </a:defRPr>
              </a:lvl7pPr>
              <a:lvl8pPr marL="3429000" indent="-228600" eaLnBrk="0" fontAlgn="base" hangingPunct="0">
                <a:spcBef>
                  <a:spcPct val="0%"/>
                </a:spcBef>
                <a:spcAft>
                  <a:spcPct val="0%"/>
                </a:spcAft>
                <a:buFont typeface="Arial" charset="0"/>
                <a:defRPr>
                  <a:solidFill>
                    <a:schemeClr val="tx1"/>
                  </a:solidFill>
                  <a:latin typeface="Arial" charset="0"/>
                </a:defRPr>
              </a:lvl8pPr>
              <a:lvl9pPr marL="3886200" indent="-228600" eaLnBrk="0" fontAlgn="base" hangingPunct="0">
                <a:spcBef>
                  <a:spcPct val="0%"/>
                </a:spcBef>
                <a:spcAft>
                  <a:spcPct val="0%"/>
                </a:spcAft>
                <a:buFont typeface="Arial" charset="0"/>
                <a:defRPr>
                  <a:solidFill>
                    <a:schemeClr val="tx1"/>
                  </a:solidFill>
                  <a:latin typeface="Arial" charset="0"/>
                </a:defRPr>
              </a:lvl9pPr>
            </a:lstStyle>
            <a:p>
              <a:pPr eaLnBrk="1" hangingPunct="1">
                <a:defRPr/>
              </a:pPr>
              <a:r>
                <a:rPr lang="en-US" altLang="zh-CN" sz="2800" b="1">
                  <a:solidFill>
                    <a:schemeClr val="tx2"/>
                  </a:solidFill>
                  <a:ea typeface="宋体" charset="-122"/>
                </a:rPr>
                <a:t>LOGO</a:t>
              </a:r>
            </a:p>
          </p:txBody>
        </p:sp>
        <p:sp>
          <p:nvSpPr>
            <p:cNvPr id="19" name="AutoShape 15">
              <a:extLst>
                <a:ext uri="{FF2B5EF4-FFF2-40B4-BE49-F238E27FC236}">
                  <a16:creationId xmlns:a16="http://schemas.microsoft.com/office/drawing/2014/main" id="{7C97887D-6020-45BE-B7FA-1336A26E78E8}"/>
                </a:ext>
              </a:extLst>
            </p:cNvPr>
            <p:cNvSpPr>
              <a:spLocks noChangeArrowheads="1"/>
            </p:cNvSpPr>
            <p:nvPr/>
          </p:nvSpPr>
          <p:spPr bwMode="gray">
            <a:xfrm rot="5400000">
              <a:off x="2928" y="3572"/>
              <a:ext cx="172" cy="541"/>
            </a:xfrm>
            <a:prstGeom prst="moon">
              <a:avLst>
                <a:gd name="adj" fmla="val 21208"/>
              </a:avLst>
            </a:prstGeom>
            <a:solidFill>
              <a:schemeClr val="accent2"/>
            </a:solidFill>
            <a:ln>
              <a:noFill/>
            </a:ln>
            <a:extLst>
              <a:ext uri="{91240B29-F687-4F45-9708-019B960494DF}">
                <a14:hiddenLine xmlns:a14="http://schemas.microsoft.com/office/drawing/2010/main" w="9525">
                  <a:solidFill>
                    <a:srgbClr val="000000"/>
                  </a:solidFill>
                  <a:miter lim="8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grpSp>
      <p:sp>
        <p:nvSpPr>
          <p:cNvPr id="3074" name="Rectangle 2"/>
          <p:cNvSpPr>
            <a:spLocks noGrp="1" noChangeArrowheads="1"/>
          </p:cNvSpPr>
          <p:nvPr>
            <p:ph type="ctrTitle"/>
          </p:nvPr>
        </p:nvSpPr>
        <p:spPr bwMode="gray">
          <a:xfrm>
            <a:off x="2097600" y="1800229"/>
            <a:ext cx="7934400" cy="1012825"/>
          </a:xfrm>
        </p:spPr>
        <p:txBody>
          <a:bodyPr/>
          <a:lstStyle>
            <a:lvl1pPr algn="ctr">
              <a:defRPr sz="3600" i="1">
                <a:latin typeface="Verdana" panose="020B0604030504040204" pitchFamily="34" charset="0"/>
              </a:defRPr>
            </a:lvl1pPr>
          </a:lstStyle>
          <a:p>
            <a:r>
              <a:rPr lang="zh-CN" altLang="en-US" noProof="1"/>
              <a:t>单击此处编辑母版标题样式</a:t>
            </a:r>
            <a:endParaRPr lang="en-US" altLang="zh-CN" noProof="1"/>
          </a:p>
        </p:txBody>
      </p:sp>
      <p:sp>
        <p:nvSpPr>
          <p:cNvPr id="3075" name="Rectangle 3"/>
          <p:cNvSpPr>
            <a:spLocks noGrp="1" noChangeArrowheads="1"/>
          </p:cNvSpPr>
          <p:nvPr>
            <p:ph type="subTitle" idx="1"/>
          </p:nvPr>
        </p:nvSpPr>
        <p:spPr bwMode="gray">
          <a:xfrm>
            <a:off x="1915200" y="3276600"/>
            <a:ext cx="7569600" cy="381000"/>
          </a:xfrm>
        </p:spPr>
        <p:txBody>
          <a:bodyPr/>
          <a:lstStyle>
            <a:lvl1pPr marL="0" indent="0" algn="ctr">
              <a:buFont typeface="Wingdings" panose="05000000000000000000" pitchFamily="2" charset="2"/>
              <a:buNone/>
              <a:defRPr sz="1800" b="1">
                <a:solidFill>
                  <a:schemeClr val="bg1"/>
                </a:solidFill>
              </a:defRPr>
            </a:lvl1pPr>
          </a:lstStyle>
          <a:p>
            <a:r>
              <a:rPr lang="en-US" altLang="zh-CN" noProof="1"/>
              <a:t>Click to edit Master subtitle style</a:t>
            </a:r>
          </a:p>
        </p:txBody>
      </p:sp>
    </p:spTree>
    <p:extLst>
      <p:ext uri="{BB962C8B-B14F-4D97-AF65-F5344CB8AC3E}">
        <p14:creationId xmlns:p14="http://schemas.microsoft.com/office/powerpoint/2010/main" val="2876434742"/>
      </p:ext>
    </p:extLst>
  </p:cSld>
  <p:clrMapOvr>
    <a:masterClrMapping/>
  </p:clrMapOvr>
  <p:transition spd="med">
    <p:push dir="u"/>
  </p:transition>
</p:sldLayout>
</file>

<file path=ppt/slideLayouts/slideLayout10.xml><?xml version="1.0" encoding="utf-8"?>
<p:sldLayout xmlns:a="http://purl.oclc.org/ooxml/drawingml/main" xmlns:r="http://purl.oclc.org/ooxml/officeDocument/relationships" xmlns:p="http://purl.oclc.org/ooxml/presentationml/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5">
            <a:extLst>
              <a:ext uri="{FF2B5EF4-FFF2-40B4-BE49-F238E27FC236}">
                <a16:creationId xmlns:a16="http://schemas.microsoft.com/office/drawing/2014/main" id="{CE5BFDCE-AC66-435A-9236-06B94EFC6959}"/>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5BE61241-4B8F-45DB-A0AF-7CA5F85D3BC1}"/>
              </a:ext>
            </a:extLst>
          </p:cNvPr>
          <p:cNvSpPr>
            <a:spLocks noGrp="1" noChangeArrowheads="1"/>
          </p:cNvSpPr>
          <p:nvPr>
            <p:ph type="sldNum" sz="quarter" idx="11"/>
          </p:nvPr>
        </p:nvSpPr>
        <p:spPr>
          <a:ln/>
        </p:spPr>
        <p:txBody>
          <a:bodyPr/>
          <a:lstStyle>
            <a:lvl1pPr>
              <a:defRPr/>
            </a:lvl1pPr>
          </a:lstStyle>
          <a:p>
            <a:pPr>
              <a:defRPr/>
            </a:pPr>
            <a:fld id="{D69C6731-AF9B-4C96-99AA-9FCE576FE808}" type="slidenum">
              <a:rPr lang="en-US" altLang="zh-CN"/>
              <a:pPr>
                <a:defRPr/>
              </a:pPr>
              <a:t>‹#›</a:t>
            </a:fld>
            <a:endParaRPr lang="en-US" altLang="zh-CN"/>
          </a:p>
        </p:txBody>
      </p:sp>
      <p:sp>
        <p:nvSpPr>
          <p:cNvPr id="6" name="Rectangle 30">
            <a:extLst>
              <a:ext uri="{FF2B5EF4-FFF2-40B4-BE49-F238E27FC236}">
                <a16:creationId xmlns:a16="http://schemas.microsoft.com/office/drawing/2014/main" id="{5B85B585-B0B9-4FA6-9014-68F374C4A6B5}"/>
              </a:ext>
            </a:extLst>
          </p:cNvPr>
          <p:cNvSpPr>
            <a:spLocks noGrp="1" noChangeArrowheads="1"/>
          </p:cNvSpPr>
          <p:nvPr>
            <p:ph type="dt" sz="half" idx="12"/>
          </p:nvPr>
        </p:nvSpPr>
        <p:spPr>
          <a:ln/>
        </p:spPr>
        <p:txBody>
          <a:bodyPr/>
          <a:lstStyle>
            <a:lvl1pPr>
              <a:defRPr/>
            </a:lvl1pPr>
          </a:lstStyle>
          <a:p>
            <a:pPr>
              <a:defRPr/>
            </a:pPr>
            <a:fld id="{C3D04BAD-924A-4383-801D-6A8ECBA2FAC0}" type="datetime1">
              <a:rPr lang="zh-CN" altLang="en-US"/>
              <a:pPr>
                <a:defRPr/>
              </a:pPr>
              <a:t>2025/4/25</a:t>
            </a:fld>
            <a:endParaRPr lang="en-US" altLang="zh-CN" dirty="0"/>
          </a:p>
        </p:txBody>
      </p:sp>
    </p:spTree>
    <p:extLst>
      <p:ext uri="{BB962C8B-B14F-4D97-AF65-F5344CB8AC3E}">
        <p14:creationId xmlns:p14="http://schemas.microsoft.com/office/powerpoint/2010/main" val="164703362"/>
      </p:ext>
    </p:extLst>
  </p:cSld>
  <p:clrMapOvr>
    <a:masterClrMapping/>
  </p:clrMapOvr>
  <p:transition spd="med">
    <p:push dir="u"/>
  </p:transition>
</p:sldLayout>
</file>

<file path=ppt/slideLayouts/slideLayout11.xml><?xml version="1.0" encoding="utf-8"?>
<p:sldLayout xmlns:a="http://purl.oclc.org/ooxml/drawingml/main" xmlns:r="http://purl.oclc.org/ooxml/officeDocument/relationships" xmlns:p="http://purl.oclc.org/ooxml/presentationml/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34401" y="457200"/>
            <a:ext cx="2462400" cy="60198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547200" y="457200"/>
            <a:ext cx="7204800" cy="60198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5">
            <a:extLst>
              <a:ext uri="{FF2B5EF4-FFF2-40B4-BE49-F238E27FC236}">
                <a16:creationId xmlns:a16="http://schemas.microsoft.com/office/drawing/2014/main" id="{6E431689-C992-4B92-91F9-6E2240D2E508}"/>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1F55A2FC-05C5-445A-B144-DA4F25F8372A}"/>
              </a:ext>
            </a:extLst>
          </p:cNvPr>
          <p:cNvSpPr>
            <a:spLocks noGrp="1" noChangeArrowheads="1"/>
          </p:cNvSpPr>
          <p:nvPr>
            <p:ph type="sldNum" sz="quarter" idx="11"/>
          </p:nvPr>
        </p:nvSpPr>
        <p:spPr>
          <a:ln/>
        </p:spPr>
        <p:txBody>
          <a:bodyPr/>
          <a:lstStyle>
            <a:lvl1pPr>
              <a:defRPr/>
            </a:lvl1pPr>
          </a:lstStyle>
          <a:p>
            <a:pPr>
              <a:defRPr/>
            </a:pPr>
            <a:fld id="{B9E0570F-C317-4EBD-87FF-2A183A7D0E16}" type="slidenum">
              <a:rPr lang="en-US" altLang="zh-CN"/>
              <a:pPr>
                <a:defRPr/>
              </a:pPr>
              <a:t>‹#›</a:t>
            </a:fld>
            <a:endParaRPr lang="en-US" altLang="zh-CN"/>
          </a:p>
        </p:txBody>
      </p:sp>
      <p:sp>
        <p:nvSpPr>
          <p:cNvPr id="6" name="Rectangle 30">
            <a:extLst>
              <a:ext uri="{FF2B5EF4-FFF2-40B4-BE49-F238E27FC236}">
                <a16:creationId xmlns:a16="http://schemas.microsoft.com/office/drawing/2014/main" id="{E08281E5-EB75-4DA7-A851-884EE6C00212}"/>
              </a:ext>
            </a:extLst>
          </p:cNvPr>
          <p:cNvSpPr>
            <a:spLocks noGrp="1" noChangeArrowheads="1"/>
          </p:cNvSpPr>
          <p:nvPr>
            <p:ph type="dt" sz="half" idx="12"/>
          </p:nvPr>
        </p:nvSpPr>
        <p:spPr>
          <a:ln/>
        </p:spPr>
        <p:txBody>
          <a:bodyPr/>
          <a:lstStyle>
            <a:lvl1pPr>
              <a:defRPr/>
            </a:lvl1pPr>
          </a:lstStyle>
          <a:p>
            <a:pPr>
              <a:defRPr/>
            </a:pPr>
            <a:fld id="{0FF7D229-56FC-4608-A596-5AFCB6F67736}" type="datetime1">
              <a:rPr lang="zh-CN" altLang="en-US"/>
              <a:pPr>
                <a:defRPr/>
              </a:pPr>
              <a:t>2025/4/25</a:t>
            </a:fld>
            <a:endParaRPr lang="en-US" altLang="zh-CN" dirty="0"/>
          </a:p>
        </p:txBody>
      </p:sp>
    </p:spTree>
    <p:extLst>
      <p:ext uri="{BB962C8B-B14F-4D97-AF65-F5344CB8AC3E}">
        <p14:creationId xmlns:p14="http://schemas.microsoft.com/office/powerpoint/2010/main" val="3823238172"/>
      </p:ext>
    </p:extLst>
  </p:cSld>
  <p:clrMapOvr>
    <a:masterClrMapping/>
  </p:clrMapOvr>
  <p:transition spd="med">
    <p:push dir="u"/>
  </p:transition>
</p:sldLayout>
</file>

<file path=ppt/slideLayouts/slideLayout12.xml><?xml version="1.0" encoding="utf-8"?>
<p:sldLayout xmlns:a="http://purl.oclc.org/ooxml/drawingml/main" xmlns:r="http://purl.oclc.org/ooxml/officeDocument/relationships" xmlns:p="http://purl.oclc.org/ooxml/presentationml/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368001" y="457204"/>
            <a:ext cx="8846400" cy="487363"/>
          </a:xfrm>
        </p:spPr>
        <p:txBody>
          <a:bodyPr/>
          <a:lstStyle/>
          <a:p>
            <a:r>
              <a:rPr lang="zh-CN" altLang="en-US" noProof="1"/>
              <a:t>单击此处编辑母版标题样式</a:t>
            </a:r>
          </a:p>
        </p:txBody>
      </p:sp>
      <p:sp>
        <p:nvSpPr>
          <p:cNvPr id="3" name="表格占位符 2"/>
          <p:cNvSpPr>
            <a:spLocks noGrp="1"/>
          </p:cNvSpPr>
          <p:nvPr>
            <p:ph type="tbl" idx="1"/>
          </p:nvPr>
        </p:nvSpPr>
        <p:spPr>
          <a:xfrm>
            <a:off x="547201" y="1228728"/>
            <a:ext cx="9849600" cy="5248275"/>
          </a:xfrm>
        </p:spPr>
        <p:txBody>
          <a:bodyPr/>
          <a:lstStyle/>
          <a:p>
            <a:pPr lvl="0"/>
            <a:endParaRPr lang="zh-CN" altLang="en-US" noProof="0"/>
          </a:p>
        </p:txBody>
      </p:sp>
      <p:sp>
        <p:nvSpPr>
          <p:cNvPr id="4" name="Rectangle 5">
            <a:extLst>
              <a:ext uri="{FF2B5EF4-FFF2-40B4-BE49-F238E27FC236}">
                <a16:creationId xmlns:a16="http://schemas.microsoft.com/office/drawing/2014/main" id="{74664797-1E4B-493F-B144-5FC5E675C60E}"/>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3534A962-7FDA-420A-B751-F36A82862257}"/>
              </a:ext>
            </a:extLst>
          </p:cNvPr>
          <p:cNvSpPr>
            <a:spLocks noGrp="1" noChangeArrowheads="1"/>
          </p:cNvSpPr>
          <p:nvPr>
            <p:ph type="sldNum" sz="quarter" idx="11"/>
          </p:nvPr>
        </p:nvSpPr>
        <p:spPr>
          <a:ln/>
        </p:spPr>
        <p:txBody>
          <a:bodyPr/>
          <a:lstStyle>
            <a:lvl1pPr>
              <a:defRPr/>
            </a:lvl1pPr>
          </a:lstStyle>
          <a:p>
            <a:pPr>
              <a:defRPr/>
            </a:pPr>
            <a:fld id="{290C9A50-F0BC-4789-94F3-58FDB7D4D400}" type="slidenum">
              <a:rPr lang="en-US" altLang="zh-CN"/>
              <a:pPr>
                <a:defRPr/>
              </a:pPr>
              <a:t>‹#›</a:t>
            </a:fld>
            <a:endParaRPr lang="en-US" altLang="zh-CN"/>
          </a:p>
        </p:txBody>
      </p:sp>
      <p:sp>
        <p:nvSpPr>
          <p:cNvPr id="6" name="Rectangle 30">
            <a:extLst>
              <a:ext uri="{FF2B5EF4-FFF2-40B4-BE49-F238E27FC236}">
                <a16:creationId xmlns:a16="http://schemas.microsoft.com/office/drawing/2014/main" id="{22DEEEE0-B34D-428E-A350-848F37197428}"/>
              </a:ext>
            </a:extLst>
          </p:cNvPr>
          <p:cNvSpPr>
            <a:spLocks noGrp="1" noChangeArrowheads="1"/>
          </p:cNvSpPr>
          <p:nvPr>
            <p:ph type="dt" sz="half" idx="12"/>
          </p:nvPr>
        </p:nvSpPr>
        <p:spPr>
          <a:ln/>
        </p:spPr>
        <p:txBody>
          <a:bodyPr/>
          <a:lstStyle>
            <a:lvl1pPr>
              <a:defRPr/>
            </a:lvl1pPr>
          </a:lstStyle>
          <a:p>
            <a:pPr>
              <a:defRPr/>
            </a:pPr>
            <a:fld id="{D2386F5C-C7F4-4951-90D2-474212DFCDD9}" type="datetime1">
              <a:rPr lang="zh-CN" altLang="en-US"/>
              <a:pPr>
                <a:defRPr/>
              </a:pPr>
              <a:t>2025/4/25</a:t>
            </a:fld>
            <a:endParaRPr lang="en-US" altLang="zh-CN" dirty="0"/>
          </a:p>
        </p:txBody>
      </p:sp>
    </p:spTree>
    <p:extLst>
      <p:ext uri="{BB962C8B-B14F-4D97-AF65-F5344CB8AC3E}">
        <p14:creationId xmlns:p14="http://schemas.microsoft.com/office/powerpoint/2010/main" val="2731253223"/>
      </p:ext>
    </p:extLst>
  </p:cSld>
  <p:clrMapOvr>
    <a:masterClrMapping/>
  </p:clrMapOvr>
  <p:transition spd="med">
    <p:push dir="u"/>
  </p:transition>
</p:sldLayout>
</file>

<file path=ppt/slideLayouts/slideLayout2.xml><?xml version="1.0" encoding="utf-8"?>
<p:sldLayout xmlns:a="http://purl.oclc.org/ooxml/drawingml/main" xmlns:r="http://purl.oclc.org/ooxml/officeDocument/relationships" xmlns:p="http://purl.oclc.org/ooxml/presentationml/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5">
            <a:extLst>
              <a:ext uri="{FF2B5EF4-FFF2-40B4-BE49-F238E27FC236}">
                <a16:creationId xmlns:a16="http://schemas.microsoft.com/office/drawing/2014/main" id="{79769412-BEDD-4AD3-BCEB-270570973D0A}"/>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D0DCFA2F-F238-4630-941D-A7E1C967E2D7}"/>
              </a:ext>
            </a:extLst>
          </p:cNvPr>
          <p:cNvSpPr>
            <a:spLocks noGrp="1" noChangeArrowheads="1"/>
          </p:cNvSpPr>
          <p:nvPr>
            <p:ph type="sldNum" sz="quarter" idx="11"/>
          </p:nvPr>
        </p:nvSpPr>
        <p:spPr>
          <a:ln/>
        </p:spPr>
        <p:txBody>
          <a:bodyPr/>
          <a:lstStyle>
            <a:lvl1pPr>
              <a:defRPr/>
            </a:lvl1pPr>
          </a:lstStyle>
          <a:p>
            <a:pPr>
              <a:defRPr/>
            </a:pPr>
            <a:fld id="{4CCBB202-529D-4348-95F1-64E3049A2614}" type="slidenum">
              <a:rPr lang="en-US" altLang="zh-CN"/>
              <a:pPr>
                <a:defRPr/>
              </a:pPr>
              <a:t>‹#›</a:t>
            </a:fld>
            <a:endParaRPr lang="en-US" altLang="zh-CN"/>
          </a:p>
        </p:txBody>
      </p:sp>
      <p:sp>
        <p:nvSpPr>
          <p:cNvPr id="6" name="Rectangle 30">
            <a:extLst>
              <a:ext uri="{FF2B5EF4-FFF2-40B4-BE49-F238E27FC236}">
                <a16:creationId xmlns:a16="http://schemas.microsoft.com/office/drawing/2014/main" id="{435DC70D-1068-4BAC-861E-B2C125D33F0A}"/>
              </a:ext>
            </a:extLst>
          </p:cNvPr>
          <p:cNvSpPr>
            <a:spLocks noGrp="1" noChangeArrowheads="1"/>
          </p:cNvSpPr>
          <p:nvPr>
            <p:ph type="dt" sz="half" idx="12"/>
          </p:nvPr>
        </p:nvSpPr>
        <p:spPr>
          <a:ln/>
        </p:spPr>
        <p:txBody>
          <a:bodyPr/>
          <a:lstStyle>
            <a:lvl1pPr>
              <a:defRPr/>
            </a:lvl1pPr>
          </a:lstStyle>
          <a:p>
            <a:pPr>
              <a:defRPr/>
            </a:pPr>
            <a:fld id="{59C312F2-43D6-44CF-BB18-D9D562B2CAFD}" type="datetime1">
              <a:rPr lang="zh-CN" altLang="en-US"/>
              <a:pPr>
                <a:defRPr/>
              </a:pPr>
              <a:t>2025/4/25</a:t>
            </a:fld>
            <a:endParaRPr lang="en-US" altLang="zh-CN" dirty="0"/>
          </a:p>
        </p:txBody>
      </p:sp>
    </p:spTree>
    <p:extLst>
      <p:ext uri="{BB962C8B-B14F-4D97-AF65-F5344CB8AC3E}">
        <p14:creationId xmlns:p14="http://schemas.microsoft.com/office/powerpoint/2010/main" val="4165907706"/>
      </p:ext>
    </p:extLst>
  </p:cSld>
  <p:clrMapOvr>
    <a:masterClrMapping/>
  </p:clrMapOvr>
  <p:transition spd="med">
    <p:push dir="u"/>
  </p:transition>
</p:sldLayout>
</file>

<file path=ppt/slideLayouts/slideLayout3.xml><?xml version="1.0" encoding="utf-8"?>
<p:sldLayout xmlns:a="http://purl.oclc.org/ooxml/drawingml/main" xmlns:r="http://purl.oclc.org/ooxml/officeDocument/relationships" xmlns:p="http://purl.oclc.org/ooxml/presentationml/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64501" y="4406904"/>
            <a:ext cx="930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864501" y="2906713"/>
            <a:ext cx="9302400" cy="1500187"/>
          </a:xfrm>
        </p:spPr>
        <p:txBody>
          <a:bodyPr anchor="b"/>
          <a:lstStyle>
            <a:lvl1pPr marL="0" indent="0">
              <a:buNone/>
              <a:defRPr sz="2000"/>
            </a:lvl1pPr>
            <a:lvl2pPr marL="457205" indent="0">
              <a:buNone/>
              <a:defRPr sz="1800"/>
            </a:lvl2pPr>
            <a:lvl3pPr marL="914409" indent="0">
              <a:buNone/>
              <a:defRPr sz="1600"/>
            </a:lvl3pPr>
            <a:lvl4pPr marL="1371614" indent="0">
              <a:buNone/>
              <a:defRPr sz="1400"/>
            </a:lvl4pPr>
            <a:lvl5pPr marL="1828818" indent="0">
              <a:buNone/>
              <a:defRPr sz="1400"/>
            </a:lvl5pPr>
            <a:lvl6pPr marL="2286023" indent="0">
              <a:buNone/>
              <a:defRPr sz="1400"/>
            </a:lvl6pPr>
            <a:lvl7pPr marL="2743228" indent="0">
              <a:buNone/>
              <a:defRPr sz="1400"/>
            </a:lvl7pPr>
            <a:lvl8pPr marL="3200432" indent="0">
              <a:buNone/>
              <a:defRPr sz="1400"/>
            </a:lvl8pPr>
            <a:lvl9pPr marL="3657637" indent="0">
              <a:buNone/>
              <a:defRPr sz="1400"/>
            </a:lvl9pPr>
          </a:lstStyle>
          <a:p>
            <a:pPr lvl="0"/>
            <a:r>
              <a:rPr lang="zh-CN" altLang="en-US" noProof="1"/>
              <a:t>单击此处编辑母版文本样式</a:t>
            </a:r>
          </a:p>
        </p:txBody>
      </p:sp>
      <p:sp>
        <p:nvSpPr>
          <p:cNvPr id="4" name="Rectangle 5">
            <a:extLst>
              <a:ext uri="{FF2B5EF4-FFF2-40B4-BE49-F238E27FC236}">
                <a16:creationId xmlns:a16="http://schemas.microsoft.com/office/drawing/2014/main" id="{CFC8E633-DD1D-48B4-906E-C2E5EECCE8FE}"/>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C60E133E-32C0-4255-8B5B-B37406F039C2}"/>
              </a:ext>
            </a:extLst>
          </p:cNvPr>
          <p:cNvSpPr>
            <a:spLocks noGrp="1" noChangeArrowheads="1"/>
          </p:cNvSpPr>
          <p:nvPr>
            <p:ph type="sldNum" sz="quarter" idx="11"/>
          </p:nvPr>
        </p:nvSpPr>
        <p:spPr>
          <a:ln/>
        </p:spPr>
        <p:txBody>
          <a:bodyPr/>
          <a:lstStyle>
            <a:lvl1pPr>
              <a:defRPr/>
            </a:lvl1pPr>
          </a:lstStyle>
          <a:p>
            <a:pPr>
              <a:defRPr/>
            </a:pPr>
            <a:fld id="{997896FD-2A9B-48CE-8015-0C64E743751C}" type="slidenum">
              <a:rPr lang="en-US" altLang="zh-CN"/>
              <a:pPr>
                <a:defRPr/>
              </a:pPr>
              <a:t>‹#›</a:t>
            </a:fld>
            <a:endParaRPr lang="en-US" altLang="zh-CN"/>
          </a:p>
        </p:txBody>
      </p:sp>
      <p:sp>
        <p:nvSpPr>
          <p:cNvPr id="6" name="Rectangle 30">
            <a:extLst>
              <a:ext uri="{FF2B5EF4-FFF2-40B4-BE49-F238E27FC236}">
                <a16:creationId xmlns:a16="http://schemas.microsoft.com/office/drawing/2014/main" id="{F600F720-A8E5-4099-827C-46092581C59B}"/>
              </a:ext>
            </a:extLst>
          </p:cNvPr>
          <p:cNvSpPr>
            <a:spLocks noGrp="1" noChangeArrowheads="1"/>
          </p:cNvSpPr>
          <p:nvPr>
            <p:ph type="dt" sz="half" idx="12"/>
          </p:nvPr>
        </p:nvSpPr>
        <p:spPr>
          <a:ln/>
        </p:spPr>
        <p:txBody>
          <a:bodyPr/>
          <a:lstStyle>
            <a:lvl1pPr>
              <a:defRPr/>
            </a:lvl1pPr>
          </a:lstStyle>
          <a:p>
            <a:pPr>
              <a:defRPr/>
            </a:pPr>
            <a:fld id="{AB109001-6FA0-435B-9927-980064BFF607}" type="datetime1">
              <a:rPr lang="zh-CN" altLang="en-US"/>
              <a:pPr>
                <a:defRPr/>
              </a:pPr>
              <a:t>2025/4/25</a:t>
            </a:fld>
            <a:endParaRPr lang="en-US" altLang="zh-CN" dirty="0"/>
          </a:p>
        </p:txBody>
      </p:sp>
    </p:spTree>
    <p:extLst>
      <p:ext uri="{BB962C8B-B14F-4D97-AF65-F5344CB8AC3E}">
        <p14:creationId xmlns:p14="http://schemas.microsoft.com/office/powerpoint/2010/main" val="241591270"/>
      </p:ext>
    </p:extLst>
  </p:cSld>
  <p:clrMapOvr>
    <a:masterClrMapping/>
  </p:clrMapOvr>
  <p:transition spd="med">
    <p:push dir="u"/>
  </p:transition>
</p:sldLayout>
</file>

<file path=ppt/slideLayouts/slideLayout4.xml><?xml version="1.0" encoding="utf-8"?>
<p:sldLayout xmlns:a="http://purl.oclc.org/ooxml/drawingml/main" xmlns:r="http://purl.oclc.org/ooxml/officeDocument/relationships" xmlns:p="http://purl.oclc.org/ooxml/presentationml/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547201" y="1228728"/>
            <a:ext cx="4833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5563201" y="1228728"/>
            <a:ext cx="4833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5">
            <a:extLst>
              <a:ext uri="{FF2B5EF4-FFF2-40B4-BE49-F238E27FC236}">
                <a16:creationId xmlns:a16="http://schemas.microsoft.com/office/drawing/2014/main" id="{B721DCC1-2880-4AFE-B273-AB106B3F5565}"/>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457AFCAB-3ED6-4271-A907-7B89561B5E77}"/>
              </a:ext>
            </a:extLst>
          </p:cNvPr>
          <p:cNvSpPr>
            <a:spLocks noGrp="1" noChangeArrowheads="1"/>
          </p:cNvSpPr>
          <p:nvPr>
            <p:ph type="sldNum" sz="quarter" idx="11"/>
          </p:nvPr>
        </p:nvSpPr>
        <p:spPr>
          <a:ln/>
        </p:spPr>
        <p:txBody>
          <a:bodyPr/>
          <a:lstStyle>
            <a:lvl1pPr>
              <a:defRPr/>
            </a:lvl1pPr>
          </a:lstStyle>
          <a:p>
            <a:pPr>
              <a:defRPr/>
            </a:pPr>
            <a:fld id="{B7BAABAA-B14B-4716-B894-EF53731F461F}" type="slidenum">
              <a:rPr lang="en-US" altLang="zh-CN"/>
              <a:pPr>
                <a:defRPr/>
              </a:pPr>
              <a:t>‹#›</a:t>
            </a:fld>
            <a:endParaRPr lang="en-US" altLang="zh-CN"/>
          </a:p>
        </p:txBody>
      </p:sp>
      <p:sp>
        <p:nvSpPr>
          <p:cNvPr id="7" name="Rectangle 30">
            <a:extLst>
              <a:ext uri="{FF2B5EF4-FFF2-40B4-BE49-F238E27FC236}">
                <a16:creationId xmlns:a16="http://schemas.microsoft.com/office/drawing/2014/main" id="{5930A9A0-5C2A-4F21-8D69-08C6EE6C9E77}"/>
              </a:ext>
            </a:extLst>
          </p:cNvPr>
          <p:cNvSpPr>
            <a:spLocks noGrp="1" noChangeArrowheads="1"/>
          </p:cNvSpPr>
          <p:nvPr>
            <p:ph type="dt" sz="half" idx="12"/>
          </p:nvPr>
        </p:nvSpPr>
        <p:spPr>
          <a:ln/>
        </p:spPr>
        <p:txBody>
          <a:bodyPr/>
          <a:lstStyle>
            <a:lvl1pPr>
              <a:defRPr/>
            </a:lvl1pPr>
          </a:lstStyle>
          <a:p>
            <a:pPr>
              <a:defRPr/>
            </a:pPr>
            <a:fld id="{F96AC21C-40D3-4A9E-9777-109E4E93EA3C}" type="datetime1">
              <a:rPr lang="zh-CN" altLang="en-US"/>
              <a:pPr>
                <a:defRPr/>
              </a:pPr>
              <a:t>2025/4/25</a:t>
            </a:fld>
            <a:endParaRPr lang="en-US" altLang="zh-CN" dirty="0"/>
          </a:p>
        </p:txBody>
      </p:sp>
    </p:spTree>
    <p:extLst>
      <p:ext uri="{BB962C8B-B14F-4D97-AF65-F5344CB8AC3E}">
        <p14:creationId xmlns:p14="http://schemas.microsoft.com/office/powerpoint/2010/main" val="4275156451"/>
      </p:ext>
    </p:extLst>
  </p:cSld>
  <p:clrMapOvr>
    <a:masterClrMapping/>
  </p:clrMapOvr>
  <p:transition spd="med">
    <p:push dir="u"/>
  </p:transition>
</p:sldLayout>
</file>

<file path=ppt/slideLayouts/slideLayout5.xml><?xml version="1.0" encoding="utf-8"?>
<p:sldLayout xmlns:a="http://purl.oclc.org/ooxml/drawingml/main" xmlns:r="http://purl.oclc.org/ooxml/officeDocument/relationships" xmlns:p="http://purl.oclc.org/ooxml/presentationml/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47201" y="274638"/>
            <a:ext cx="98496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547202" y="1535113"/>
            <a:ext cx="4835501" cy="639762"/>
          </a:xfrm>
        </p:spPr>
        <p:txBody>
          <a:bodyPr anchor="b"/>
          <a:lstStyle>
            <a:lvl1pPr marL="0" indent="0">
              <a:buNone/>
              <a:defRPr sz="2400" b="1"/>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8" indent="0">
              <a:buNone/>
              <a:defRPr sz="1600" b="1"/>
            </a:lvl7pPr>
            <a:lvl8pPr marL="3200432" indent="0">
              <a:buNone/>
              <a:defRPr sz="1600" b="1"/>
            </a:lvl8pPr>
            <a:lvl9pPr marL="3657637"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547202" y="2174875"/>
            <a:ext cx="48355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5559399" y="1535113"/>
            <a:ext cx="4837400" cy="639762"/>
          </a:xfrm>
        </p:spPr>
        <p:txBody>
          <a:bodyPr anchor="b"/>
          <a:lstStyle>
            <a:lvl1pPr marL="0" indent="0">
              <a:buNone/>
              <a:defRPr sz="2400" b="1"/>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8" indent="0">
              <a:buNone/>
              <a:defRPr sz="1600" b="1"/>
            </a:lvl7pPr>
            <a:lvl8pPr marL="3200432" indent="0">
              <a:buNone/>
              <a:defRPr sz="1600" b="1"/>
            </a:lvl8pPr>
            <a:lvl9pPr marL="3657637"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5559399" y="2174875"/>
            <a:ext cx="4837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5">
            <a:extLst>
              <a:ext uri="{FF2B5EF4-FFF2-40B4-BE49-F238E27FC236}">
                <a16:creationId xmlns:a16="http://schemas.microsoft.com/office/drawing/2014/main" id="{4998B331-B451-4D08-AD72-BB034501B3F1}"/>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a:extLst>
              <a:ext uri="{FF2B5EF4-FFF2-40B4-BE49-F238E27FC236}">
                <a16:creationId xmlns:a16="http://schemas.microsoft.com/office/drawing/2014/main" id="{254F6F56-8097-4018-B61F-CF8553B8E90F}"/>
              </a:ext>
            </a:extLst>
          </p:cNvPr>
          <p:cNvSpPr>
            <a:spLocks noGrp="1" noChangeArrowheads="1"/>
          </p:cNvSpPr>
          <p:nvPr>
            <p:ph type="sldNum" sz="quarter" idx="11"/>
          </p:nvPr>
        </p:nvSpPr>
        <p:spPr>
          <a:ln/>
        </p:spPr>
        <p:txBody>
          <a:bodyPr/>
          <a:lstStyle>
            <a:lvl1pPr>
              <a:defRPr/>
            </a:lvl1pPr>
          </a:lstStyle>
          <a:p>
            <a:pPr>
              <a:defRPr/>
            </a:pPr>
            <a:fld id="{EF01BB18-2E3C-4DC4-B370-A98E6849872A}" type="slidenum">
              <a:rPr lang="en-US" altLang="zh-CN"/>
              <a:pPr>
                <a:defRPr/>
              </a:pPr>
              <a:t>‹#›</a:t>
            </a:fld>
            <a:endParaRPr lang="en-US" altLang="zh-CN"/>
          </a:p>
        </p:txBody>
      </p:sp>
      <p:sp>
        <p:nvSpPr>
          <p:cNvPr id="9" name="Rectangle 30">
            <a:extLst>
              <a:ext uri="{FF2B5EF4-FFF2-40B4-BE49-F238E27FC236}">
                <a16:creationId xmlns:a16="http://schemas.microsoft.com/office/drawing/2014/main" id="{252D30E9-39B1-44E2-8E8B-25AE164C6C77}"/>
              </a:ext>
            </a:extLst>
          </p:cNvPr>
          <p:cNvSpPr>
            <a:spLocks noGrp="1" noChangeArrowheads="1"/>
          </p:cNvSpPr>
          <p:nvPr>
            <p:ph type="dt" sz="half" idx="12"/>
          </p:nvPr>
        </p:nvSpPr>
        <p:spPr>
          <a:ln/>
        </p:spPr>
        <p:txBody>
          <a:bodyPr/>
          <a:lstStyle>
            <a:lvl1pPr>
              <a:defRPr/>
            </a:lvl1pPr>
          </a:lstStyle>
          <a:p>
            <a:pPr>
              <a:defRPr/>
            </a:pPr>
            <a:fld id="{DDD592AB-2D67-45E2-B8C8-EBE4F9D90CEB}" type="datetime1">
              <a:rPr lang="zh-CN" altLang="en-US"/>
              <a:pPr>
                <a:defRPr/>
              </a:pPr>
              <a:t>2025/4/25</a:t>
            </a:fld>
            <a:endParaRPr lang="en-US" altLang="zh-CN" dirty="0"/>
          </a:p>
        </p:txBody>
      </p:sp>
    </p:spTree>
    <p:extLst>
      <p:ext uri="{BB962C8B-B14F-4D97-AF65-F5344CB8AC3E}">
        <p14:creationId xmlns:p14="http://schemas.microsoft.com/office/powerpoint/2010/main" val="1968044221"/>
      </p:ext>
    </p:extLst>
  </p:cSld>
  <p:clrMapOvr>
    <a:masterClrMapping/>
  </p:clrMapOvr>
  <p:transition spd="med">
    <p:push dir="u"/>
  </p:transition>
</p:sldLayout>
</file>

<file path=ppt/slideLayouts/slideLayout6.xml><?xml version="1.0" encoding="utf-8"?>
<p:sldLayout xmlns:a="http://purl.oclc.org/ooxml/drawingml/main" xmlns:r="http://purl.oclc.org/ooxml/officeDocument/relationships" xmlns:p="http://purl.oclc.org/ooxml/presentationml/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5">
            <a:extLst>
              <a:ext uri="{FF2B5EF4-FFF2-40B4-BE49-F238E27FC236}">
                <a16:creationId xmlns:a16="http://schemas.microsoft.com/office/drawing/2014/main" id="{C1A06264-6D8C-4F74-979F-AC528C6997CE}"/>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17B00020-F4BC-45A4-9B0C-530124789EE5}"/>
              </a:ext>
            </a:extLst>
          </p:cNvPr>
          <p:cNvSpPr>
            <a:spLocks noGrp="1" noChangeArrowheads="1"/>
          </p:cNvSpPr>
          <p:nvPr>
            <p:ph type="sldNum" sz="quarter" idx="11"/>
          </p:nvPr>
        </p:nvSpPr>
        <p:spPr>
          <a:ln/>
        </p:spPr>
        <p:txBody>
          <a:bodyPr/>
          <a:lstStyle>
            <a:lvl1pPr>
              <a:defRPr/>
            </a:lvl1pPr>
          </a:lstStyle>
          <a:p>
            <a:pPr>
              <a:defRPr/>
            </a:pPr>
            <a:fld id="{B187E404-C97C-4064-93B2-C8B70E19595C}" type="slidenum">
              <a:rPr lang="en-US" altLang="zh-CN"/>
              <a:pPr>
                <a:defRPr/>
              </a:pPr>
              <a:t>‹#›</a:t>
            </a:fld>
            <a:endParaRPr lang="en-US" altLang="zh-CN"/>
          </a:p>
        </p:txBody>
      </p:sp>
      <p:sp>
        <p:nvSpPr>
          <p:cNvPr id="5" name="Rectangle 30">
            <a:extLst>
              <a:ext uri="{FF2B5EF4-FFF2-40B4-BE49-F238E27FC236}">
                <a16:creationId xmlns:a16="http://schemas.microsoft.com/office/drawing/2014/main" id="{653B3DCE-8B04-49B8-8882-4A0CC182BB6F}"/>
              </a:ext>
            </a:extLst>
          </p:cNvPr>
          <p:cNvSpPr>
            <a:spLocks noGrp="1" noChangeArrowheads="1"/>
          </p:cNvSpPr>
          <p:nvPr>
            <p:ph type="dt" sz="half" idx="12"/>
          </p:nvPr>
        </p:nvSpPr>
        <p:spPr>
          <a:ln/>
        </p:spPr>
        <p:txBody>
          <a:bodyPr/>
          <a:lstStyle>
            <a:lvl1pPr>
              <a:defRPr/>
            </a:lvl1pPr>
          </a:lstStyle>
          <a:p>
            <a:pPr>
              <a:defRPr/>
            </a:pPr>
            <a:fld id="{69593D1C-D2B8-41ED-B168-1B22CEA86765}" type="datetime1">
              <a:rPr lang="zh-CN" altLang="en-US"/>
              <a:pPr>
                <a:defRPr/>
              </a:pPr>
              <a:t>2025/4/25</a:t>
            </a:fld>
            <a:endParaRPr lang="en-US" altLang="zh-CN" dirty="0"/>
          </a:p>
        </p:txBody>
      </p:sp>
    </p:spTree>
    <p:extLst>
      <p:ext uri="{BB962C8B-B14F-4D97-AF65-F5344CB8AC3E}">
        <p14:creationId xmlns:p14="http://schemas.microsoft.com/office/powerpoint/2010/main" val="1087146824"/>
      </p:ext>
    </p:extLst>
  </p:cSld>
  <p:clrMapOvr>
    <a:masterClrMapping/>
  </p:clrMapOvr>
  <p:transition spd="med">
    <p:push dir="u"/>
  </p:transition>
</p:sldLayout>
</file>

<file path=ppt/slideLayouts/slideLayout7.xml><?xml version="1.0" encoding="utf-8"?>
<p:sldLayout xmlns:a="http://purl.oclc.org/ooxml/drawingml/main" xmlns:r="http://purl.oclc.org/ooxml/officeDocument/relationships" xmlns:p="http://purl.oclc.org/ooxml/presentationml/main" type="blank" preserve="1">
  <p:cSld name="空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DAD967A-4177-46CC-A705-20578DD583EF}"/>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a:extLst>
              <a:ext uri="{FF2B5EF4-FFF2-40B4-BE49-F238E27FC236}">
                <a16:creationId xmlns:a16="http://schemas.microsoft.com/office/drawing/2014/main" id="{3F13EA92-AA66-427A-944E-6257DB47F3BE}"/>
              </a:ext>
            </a:extLst>
          </p:cNvPr>
          <p:cNvSpPr>
            <a:spLocks noGrp="1" noChangeArrowheads="1"/>
          </p:cNvSpPr>
          <p:nvPr>
            <p:ph type="sldNum" sz="quarter" idx="11"/>
          </p:nvPr>
        </p:nvSpPr>
        <p:spPr>
          <a:ln/>
        </p:spPr>
        <p:txBody>
          <a:bodyPr/>
          <a:lstStyle>
            <a:lvl1pPr>
              <a:defRPr/>
            </a:lvl1pPr>
          </a:lstStyle>
          <a:p>
            <a:pPr>
              <a:defRPr/>
            </a:pPr>
            <a:fld id="{48BE67DF-73FF-4F7A-8168-ED3FB9CC7090}" type="slidenum">
              <a:rPr lang="en-US" altLang="zh-CN"/>
              <a:pPr>
                <a:defRPr/>
              </a:pPr>
              <a:t>‹#›</a:t>
            </a:fld>
            <a:endParaRPr lang="en-US" altLang="zh-CN"/>
          </a:p>
        </p:txBody>
      </p:sp>
      <p:sp>
        <p:nvSpPr>
          <p:cNvPr id="4" name="Rectangle 30">
            <a:extLst>
              <a:ext uri="{FF2B5EF4-FFF2-40B4-BE49-F238E27FC236}">
                <a16:creationId xmlns:a16="http://schemas.microsoft.com/office/drawing/2014/main" id="{076DFCBF-8FBE-4DC5-A34E-801C33E76C31}"/>
              </a:ext>
            </a:extLst>
          </p:cNvPr>
          <p:cNvSpPr>
            <a:spLocks noGrp="1" noChangeArrowheads="1"/>
          </p:cNvSpPr>
          <p:nvPr>
            <p:ph type="dt" sz="half" idx="12"/>
          </p:nvPr>
        </p:nvSpPr>
        <p:spPr>
          <a:ln/>
        </p:spPr>
        <p:txBody>
          <a:bodyPr/>
          <a:lstStyle>
            <a:lvl1pPr>
              <a:defRPr/>
            </a:lvl1pPr>
          </a:lstStyle>
          <a:p>
            <a:pPr>
              <a:defRPr/>
            </a:pPr>
            <a:fld id="{AD4C39D4-92ED-4938-AEA3-8DD1BFA91BF9}" type="datetime1">
              <a:rPr lang="zh-CN" altLang="en-US"/>
              <a:pPr>
                <a:defRPr/>
              </a:pPr>
              <a:t>2025/4/25</a:t>
            </a:fld>
            <a:endParaRPr lang="en-US" altLang="zh-CN" dirty="0"/>
          </a:p>
        </p:txBody>
      </p:sp>
    </p:spTree>
    <p:extLst>
      <p:ext uri="{BB962C8B-B14F-4D97-AF65-F5344CB8AC3E}">
        <p14:creationId xmlns:p14="http://schemas.microsoft.com/office/powerpoint/2010/main" val="507249516"/>
      </p:ext>
    </p:extLst>
  </p:cSld>
  <p:clrMapOvr>
    <a:masterClrMapping/>
  </p:clrMapOvr>
  <p:transition spd="med">
    <p:push dir="u"/>
  </p:transition>
</p:sldLayout>
</file>

<file path=ppt/slideLayouts/slideLayout8.xml><?xml version="1.0" encoding="utf-8"?>
<p:sldLayout xmlns:a="http://purl.oclc.org/ooxml/drawingml/main" xmlns:r="http://purl.oclc.org/ooxml/officeDocument/relationships" xmlns:p="http://purl.oclc.org/ooxml/presentationml/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47201" y="273050"/>
            <a:ext cx="3600500"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278800" y="273054"/>
            <a:ext cx="6118000" cy="5853113"/>
          </a:xfrm>
        </p:spPr>
        <p:txBody>
          <a:bodyPr/>
          <a:lstStyle>
            <a:lvl1pPr>
              <a:defRPr sz="320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547201" y="1435103"/>
            <a:ext cx="3600500" cy="4691063"/>
          </a:xfrm>
        </p:spPr>
        <p:txBody>
          <a:bodyPr/>
          <a:lstStyle>
            <a:lvl1pPr marL="0" indent="0">
              <a:buNone/>
              <a:defRPr sz="1400"/>
            </a:lvl1pPr>
            <a:lvl2pPr marL="457205" indent="0">
              <a:buNone/>
              <a:defRPr sz="1200"/>
            </a:lvl2pPr>
            <a:lvl3pPr marL="914409" indent="0">
              <a:buNone/>
              <a:defRPr sz="1001"/>
            </a:lvl3pPr>
            <a:lvl4pPr marL="1371614" indent="0">
              <a:buNone/>
              <a:defRPr sz="900"/>
            </a:lvl4pPr>
            <a:lvl5pPr marL="1828818" indent="0">
              <a:buNone/>
              <a:defRPr sz="900"/>
            </a:lvl5pPr>
            <a:lvl6pPr marL="2286023" indent="0">
              <a:buNone/>
              <a:defRPr sz="900"/>
            </a:lvl6pPr>
            <a:lvl7pPr marL="2743228" indent="0">
              <a:buNone/>
              <a:defRPr sz="900"/>
            </a:lvl7pPr>
            <a:lvl8pPr marL="3200432" indent="0">
              <a:buNone/>
              <a:defRPr sz="900"/>
            </a:lvl8pPr>
            <a:lvl9pPr marL="3657637" indent="0">
              <a:buNone/>
              <a:defRPr sz="900"/>
            </a:lvl9pPr>
          </a:lstStyle>
          <a:p>
            <a:pPr lvl="0"/>
            <a:r>
              <a:rPr lang="zh-CN" altLang="en-US" noProof="1"/>
              <a:t>单击此处编辑母版文本样式</a:t>
            </a:r>
          </a:p>
        </p:txBody>
      </p:sp>
      <p:sp>
        <p:nvSpPr>
          <p:cNvPr id="5" name="Rectangle 5">
            <a:extLst>
              <a:ext uri="{FF2B5EF4-FFF2-40B4-BE49-F238E27FC236}">
                <a16:creationId xmlns:a16="http://schemas.microsoft.com/office/drawing/2014/main" id="{7F1E5567-E979-4CDA-9A13-14CB364B1543}"/>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F044F81B-B831-4124-A133-3CC4E7E8065D}"/>
              </a:ext>
            </a:extLst>
          </p:cNvPr>
          <p:cNvSpPr>
            <a:spLocks noGrp="1" noChangeArrowheads="1"/>
          </p:cNvSpPr>
          <p:nvPr>
            <p:ph type="sldNum" sz="quarter" idx="11"/>
          </p:nvPr>
        </p:nvSpPr>
        <p:spPr>
          <a:ln/>
        </p:spPr>
        <p:txBody>
          <a:bodyPr/>
          <a:lstStyle>
            <a:lvl1pPr>
              <a:defRPr/>
            </a:lvl1pPr>
          </a:lstStyle>
          <a:p>
            <a:pPr>
              <a:defRPr/>
            </a:pPr>
            <a:fld id="{E4AEC52F-FE3F-472A-BC3D-D8D6185CB94B}" type="slidenum">
              <a:rPr lang="en-US" altLang="zh-CN"/>
              <a:pPr>
                <a:defRPr/>
              </a:pPr>
              <a:t>‹#›</a:t>
            </a:fld>
            <a:endParaRPr lang="en-US" altLang="zh-CN"/>
          </a:p>
        </p:txBody>
      </p:sp>
      <p:sp>
        <p:nvSpPr>
          <p:cNvPr id="7" name="Rectangle 30">
            <a:extLst>
              <a:ext uri="{FF2B5EF4-FFF2-40B4-BE49-F238E27FC236}">
                <a16:creationId xmlns:a16="http://schemas.microsoft.com/office/drawing/2014/main" id="{8700B7DD-C43F-4CBD-9718-F07299C168A8}"/>
              </a:ext>
            </a:extLst>
          </p:cNvPr>
          <p:cNvSpPr>
            <a:spLocks noGrp="1" noChangeArrowheads="1"/>
          </p:cNvSpPr>
          <p:nvPr>
            <p:ph type="dt" sz="half" idx="12"/>
          </p:nvPr>
        </p:nvSpPr>
        <p:spPr>
          <a:ln/>
        </p:spPr>
        <p:txBody>
          <a:bodyPr/>
          <a:lstStyle>
            <a:lvl1pPr>
              <a:defRPr/>
            </a:lvl1pPr>
          </a:lstStyle>
          <a:p>
            <a:pPr>
              <a:defRPr/>
            </a:pPr>
            <a:fld id="{96057440-0ABF-40F2-BD92-7C90AA5B1D73}" type="datetime1">
              <a:rPr lang="zh-CN" altLang="en-US"/>
              <a:pPr>
                <a:defRPr/>
              </a:pPr>
              <a:t>2025/4/25</a:t>
            </a:fld>
            <a:endParaRPr lang="en-US" altLang="zh-CN" dirty="0"/>
          </a:p>
        </p:txBody>
      </p:sp>
    </p:spTree>
    <p:extLst>
      <p:ext uri="{BB962C8B-B14F-4D97-AF65-F5344CB8AC3E}">
        <p14:creationId xmlns:p14="http://schemas.microsoft.com/office/powerpoint/2010/main" val="1075620263"/>
      </p:ext>
    </p:extLst>
  </p:cSld>
  <p:clrMapOvr>
    <a:masterClrMapping/>
  </p:clrMapOvr>
  <p:transition spd="med">
    <p:push dir="u"/>
  </p:transition>
</p:sldLayout>
</file>

<file path=ppt/slideLayouts/slideLayout9.xml><?xml version="1.0" encoding="utf-8"?>
<p:sldLayout xmlns:a="http://purl.oclc.org/ooxml/drawingml/main" xmlns:r="http://purl.oclc.org/ooxml/officeDocument/relationships" xmlns:p="http://purl.oclc.org/ooxml/presentationml/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145102" y="4800600"/>
            <a:ext cx="656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145102" y="612775"/>
            <a:ext cx="6566400" cy="4114800"/>
          </a:xfrm>
        </p:spPr>
        <p:txBody>
          <a:bodyPr/>
          <a:lstStyle>
            <a:lvl1pPr marL="0" indent="0">
              <a:buNone/>
              <a:defRPr sz="3201"/>
            </a:lvl1pPr>
            <a:lvl2pPr marL="457205" indent="0">
              <a:buNone/>
              <a:defRPr sz="2800"/>
            </a:lvl2pPr>
            <a:lvl3pPr marL="914409" indent="0">
              <a:buNone/>
              <a:defRPr sz="2400"/>
            </a:lvl3pPr>
            <a:lvl4pPr marL="1371614" indent="0">
              <a:buNone/>
              <a:defRPr sz="2000"/>
            </a:lvl4pPr>
            <a:lvl5pPr marL="1828818" indent="0">
              <a:buNone/>
              <a:defRPr sz="2000"/>
            </a:lvl5pPr>
            <a:lvl6pPr marL="2286023" indent="0">
              <a:buNone/>
              <a:defRPr sz="2000"/>
            </a:lvl6pPr>
            <a:lvl7pPr marL="2743228" indent="0">
              <a:buNone/>
              <a:defRPr sz="2000"/>
            </a:lvl7pPr>
            <a:lvl8pPr marL="3200432" indent="0">
              <a:buNone/>
              <a:defRPr sz="2000"/>
            </a:lvl8pPr>
            <a:lvl9pPr marL="3657637" indent="0">
              <a:buNone/>
              <a:defRPr sz="2000"/>
            </a:lvl9pPr>
          </a:lstStyle>
          <a:p>
            <a:pPr lvl="0"/>
            <a:endParaRPr lang="zh-CN" altLang="en-US" noProof="0"/>
          </a:p>
        </p:txBody>
      </p:sp>
      <p:sp>
        <p:nvSpPr>
          <p:cNvPr id="4" name="文本占位符 3"/>
          <p:cNvSpPr>
            <a:spLocks noGrp="1"/>
          </p:cNvSpPr>
          <p:nvPr>
            <p:ph type="body" sz="half" idx="2"/>
          </p:nvPr>
        </p:nvSpPr>
        <p:spPr>
          <a:xfrm>
            <a:off x="2145102" y="5367338"/>
            <a:ext cx="6566400" cy="804862"/>
          </a:xfrm>
        </p:spPr>
        <p:txBody>
          <a:bodyPr/>
          <a:lstStyle>
            <a:lvl1pPr marL="0" indent="0">
              <a:buNone/>
              <a:defRPr sz="1400"/>
            </a:lvl1pPr>
            <a:lvl2pPr marL="457205" indent="0">
              <a:buNone/>
              <a:defRPr sz="1200"/>
            </a:lvl2pPr>
            <a:lvl3pPr marL="914409" indent="0">
              <a:buNone/>
              <a:defRPr sz="1001"/>
            </a:lvl3pPr>
            <a:lvl4pPr marL="1371614" indent="0">
              <a:buNone/>
              <a:defRPr sz="900"/>
            </a:lvl4pPr>
            <a:lvl5pPr marL="1828818" indent="0">
              <a:buNone/>
              <a:defRPr sz="900"/>
            </a:lvl5pPr>
            <a:lvl6pPr marL="2286023" indent="0">
              <a:buNone/>
              <a:defRPr sz="900"/>
            </a:lvl6pPr>
            <a:lvl7pPr marL="2743228" indent="0">
              <a:buNone/>
              <a:defRPr sz="900"/>
            </a:lvl7pPr>
            <a:lvl8pPr marL="3200432" indent="0">
              <a:buNone/>
              <a:defRPr sz="900"/>
            </a:lvl8pPr>
            <a:lvl9pPr marL="3657637" indent="0">
              <a:buNone/>
              <a:defRPr sz="900"/>
            </a:lvl9pPr>
          </a:lstStyle>
          <a:p>
            <a:pPr lvl="0"/>
            <a:r>
              <a:rPr lang="zh-CN" altLang="en-US" noProof="1"/>
              <a:t>单击此处编辑母版文本样式</a:t>
            </a:r>
          </a:p>
        </p:txBody>
      </p:sp>
      <p:sp>
        <p:nvSpPr>
          <p:cNvPr id="5" name="Rectangle 5">
            <a:extLst>
              <a:ext uri="{FF2B5EF4-FFF2-40B4-BE49-F238E27FC236}">
                <a16:creationId xmlns:a16="http://schemas.microsoft.com/office/drawing/2014/main" id="{7F952FEF-9462-439A-ADED-3A3218D91CB2}"/>
              </a:ext>
            </a:extLst>
          </p:cNvPr>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6DF2F249-6B1F-47CC-9BBB-F00ACA936DB8}"/>
              </a:ext>
            </a:extLst>
          </p:cNvPr>
          <p:cNvSpPr>
            <a:spLocks noGrp="1" noChangeArrowheads="1"/>
          </p:cNvSpPr>
          <p:nvPr>
            <p:ph type="sldNum" sz="quarter" idx="11"/>
          </p:nvPr>
        </p:nvSpPr>
        <p:spPr>
          <a:ln/>
        </p:spPr>
        <p:txBody>
          <a:bodyPr/>
          <a:lstStyle>
            <a:lvl1pPr>
              <a:defRPr/>
            </a:lvl1pPr>
          </a:lstStyle>
          <a:p>
            <a:pPr>
              <a:defRPr/>
            </a:pPr>
            <a:fld id="{C719596E-460E-4FB1-9D62-C9C74752BE08}" type="slidenum">
              <a:rPr lang="en-US" altLang="zh-CN"/>
              <a:pPr>
                <a:defRPr/>
              </a:pPr>
              <a:t>‹#›</a:t>
            </a:fld>
            <a:endParaRPr lang="en-US" altLang="zh-CN"/>
          </a:p>
        </p:txBody>
      </p:sp>
      <p:sp>
        <p:nvSpPr>
          <p:cNvPr id="7" name="Rectangle 30">
            <a:extLst>
              <a:ext uri="{FF2B5EF4-FFF2-40B4-BE49-F238E27FC236}">
                <a16:creationId xmlns:a16="http://schemas.microsoft.com/office/drawing/2014/main" id="{25C5C757-E892-489A-B61C-1FEFDDAC6761}"/>
              </a:ext>
            </a:extLst>
          </p:cNvPr>
          <p:cNvSpPr>
            <a:spLocks noGrp="1" noChangeArrowheads="1"/>
          </p:cNvSpPr>
          <p:nvPr>
            <p:ph type="dt" sz="half" idx="12"/>
          </p:nvPr>
        </p:nvSpPr>
        <p:spPr>
          <a:ln/>
        </p:spPr>
        <p:txBody>
          <a:bodyPr/>
          <a:lstStyle>
            <a:lvl1pPr>
              <a:defRPr/>
            </a:lvl1pPr>
          </a:lstStyle>
          <a:p>
            <a:pPr>
              <a:defRPr/>
            </a:pPr>
            <a:fld id="{F6588D8C-1615-41CB-B3B9-FED02044D21B}" type="datetime1">
              <a:rPr lang="zh-CN" altLang="en-US"/>
              <a:pPr>
                <a:defRPr/>
              </a:pPr>
              <a:t>2025/4/25</a:t>
            </a:fld>
            <a:endParaRPr lang="en-US" altLang="zh-CN" dirty="0"/>
          </a:p>
        </p:txBody>
      </p:sp>
    </p:spTree>
    <p:extLst>
      <p:ext uri="{BB962C8B-B14F-4D97-AF65-F5344CB8AC3E}">
        <p14:creationId xmlns:p14="http://schemas.microsoft.com/office/powerpoint/2010/main" val="3973423584"/>
      </p:ext>
    </p:extLst>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purl.oclc.org/ooxml/officeDocument/relationships/slideLayout" Target="../slideLayouts/slideLayout8.xml"/><Relationship Id="rId13" Type="http://purl.oclc.org/ooxml/officeDocument/relationships/theme" Target="../theme/theme1.xml"/><Relationship Id="rId3" Type="http://purl.oclc.org/ooxml/officeDocument/relationships/slideLayout" Target="../slideLayouts/slideLayout3.xml"/><Relationship Id="rId7" Type="http://purl.oclc.org/ooxml/officeDocument/relationships/slideLayout" Target="../slideLayouts/slideLayout7.xml"/><Relationship Id="rId12" Type="http://purl.oclc.org/ooxml/officeDocument/relationships/slideLayout" Target="../slideLayouts/slideLayout12.xml"/><Relationship Id="rId2" Type="http://purl.oclc.org/ooxml/officeDocument/relationships/slideLayout" Target="../slideLayouts/slideLayout2.xml"/><Relationship Id="rId1" Type="http://purl.oclc.org/ooxml/officeDocument/relationships/slideLayout" Target="../slideLayouts/slideLayout1.xml"/><Relationship Id="rId6" Type="http://purl.oclc.org/ooxml/officeDocument/relationships/slideLayout" Target="../slideLayouts/slideLayout6.xml"/><Relationship Id="rId11" Type="http://purl.oclc.org/ooxml/officeDocument/relationships/slideLayout" Target="../slideLayouts/slideLayout11.xml"/><Relationship Id="rId5" Type="http://purl.oclc.org/ooxml/officeDocument/relationships/slideLayout" Target="../slideLayouts/slideLayout5.xml"/><Relationship Id="rId10" Type="http://purl.oclc.org/ooxml/officeDocument/relationships/slideLayout" Target="../slideLayouts/slideLayout10.xml"/><Relationship Id="rId4" Type="http://purl.oclc.org/ooxml/officeDocument/relationships/slideLayout" Target="../slideLayouts/slideLayout4.xml"/><Relationship Id="rId9" Type="http://purl.oclc.org/ooxml/officeDocument/relationships/slideLayout" Target="../slideLayouts/slideLayout9.xml"/></Relationships>
</file>

<file path=ppt/slideMasters/slideMaster1.xml><?xml version="1.0" encoding="utf-8"?>
<p:sldMaster xmlns:a="http://purl.oclc.org/ooxml/drawingml/main" xmlns:r="http://purl.oclc.org/ooxml/officeDocument/relationships" xmlns:p="http://purl.oclc.org/ooxml/presentationml/main">
  <p:cSld>
    <p:bg bwMode="auto">
      <p:bgPr>
        <a:solidFill>
          <a:schemeClr val="bg1"/>
        </a:solidFill>
        <a:effectLst/>
      </p:bgPr>
    </p:bg>
    <p:spTree>
      <p:nvGrpSpPr>
        <p:cNvPr id="1" name=""/>
        <p:cNvGrpSpPr/>
        <p:nvPr/>
      </p:nvGrpSpPr>
      <p:grpSpPr>
        <a:xfrm>
          <a:off x="0" y="0"/>
          <a:ext cx="0" cy="0"/>
          <a:chOff x="0" y="0"/>
          <a:chExt cx="0" cy="0"/>
        </a:xfrm>
      </p:grpSpPr>
      <p:sp>
        <p:nvSpPr>
          <p:cNvPr id="1026" name="Rectangle 15">
            <a:extLst>
              <a:ext uri="{FF2B5EF4-FFF2-40B4-BE49-F238E27FC236}">
                <a16:creationId xmlns:a16="http://schemas.microsoft.com/office/drawing/2014/main" id="{A15BD4E1-EBAC-4C01-ADF1-4A1E0B1AA21E}"/>
              </a:ext>
            </a:extLst>
          </p:cNvPr>
          <p:cNvSpPr>
            <a:spLocks noChangeArrowheads="1"/>
          </p:cNvSpPr>
          <p:nvPr/>
        </p:nvSpPr>
        <p:spPr bwMode="gray">
          <a:xfrm>
            <a:off x="784225" y="360363"/>
            <a:ext cx="10171113" cy="71913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027" name="Rectangle 3">
            <a:extLst>
              <a:ext uri="{FF2B5EF4-FFF2-40B4-BE49-F238E27FC236}">
                <a16:creationId xmlns:a16="http://schemas.microsoft.com/office/drawing/2014/main" id="{9DDC287B-A3F0-4E30-880F-216E1F68513D}"/>
              </a:ext>
            </a:extLst>
          </p:cNvPr>
          <p:cNvSpPr>
            <a:spLocks noGrp="1" noChangeArrowheads="1"/>
          </p:cNvSpPr>
          <p:nvPr>
            <p:ph type="body" idx="4294967295"/>
          </p:nvPr>
        </p:nvSpPr>
        <p:spPr bwMode="auto">
          <a:xfrm>
            <a:off x="547688" y="1228725"/>
            <a:ext cx="984885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9" name="Rectangle 5">
            <a:extLst>
              <a:ext uri="{FF2B5EF4-FFF2-40B4-BE49-F238E27FC236}">
                <a16:creationId xmlns:a16="http://schemas.microsoft.com/office/drawing/2014/main" id="{910B74D4-E351-42B1-B245-E98F7B57D609}"/>
              </a:ext>
            </a:extLst>
          </p:cNvPr>
          <p:cNvSpPr>
            <a:spLocks noGrp="1" noChangeArrowheads="1"/>
          </p:cNvSpPr>
          <p:nvPr>
            <p:ph type="ftr" sz="quarter" idx="3"/>
          </p:nvPr>
        </p:nvSpPr>
        <p:spPr bwMode="auto">
          <a:xfrm>
            <a:off x="7113588" y="6537325"/>
            <a:ext cx="3465512" cy="320675"/>
          </a:xfrm>
          <a:prstGeom prst="rect">
            <a:avLst/>
          </a:prstGeom>
          <a:noFill/>
          <a:ln w="9525">
            <a:noFill/>
            <a:miter lim="800%"/>
          </a:ln>
          <a:effectLst/>
        </p:spPr>
        <p:txBody>
          <a:bodyPr vert="horz" wrap="square" lIns="91440" tIns="45720" rIns="91440" bIns="45720" numCol="1" anchor="t" anchorCtr="0" compatLnSpc="1"/>
          <a:lstStyle>
            <a:lvl1pPr algn="r" eaLnBrk="1" hangingPunct="1">
              <a:buFontTx/>
              <a:buNone/>
              <a:defRPr sz="1001">
                <a:latin typeface="+mn-lt"/>
                <a:ea typeface="宋体" panose="02010600030101010101" pitchFamily="2" charset="-122"/>
              </a:defRPr>
            </a:lvl1pPr>
          </a:lstStyle>
          <a:p>
            <a:pPr>
              <a:defRPr/>
            </a:pPr>
            <a:endParaRPr lang="en-US" altLang="zh-CN"/>
          </a:p>
        </p:txBody>
      </p:sp>
      <p:sp>
        <p:nvSpPr>
          <p:cNvPr id="1030" name="Rectangle 6">
            <a:extLst>
              <a:ext uri="{FF2B5EF4-FFF2-40B4-BE49-F238E27FC236}">
                <a16:creationId xmlns:a16="http://schemas.microsoft.com/office/drawing/2014/main" id="{276C94C1-0A3F-4E3D-A757-B4FFEE79D4D6}"/>
              </a:ext>
            </a:extLst>
          </p:cNvPr>
          <p:cNvSpPr>
            <a:spLocks noGrp="1" noChangeArrowheads="1"/>
          </p:cNvSpPr>
          <p:nvPr>
            <p:ph type="sldNum" sz="quarter" idx="4"/>
          </p:nvPr>
        </p:nvSpPr>
        <p:spPr bwMode="auto">
          <a:xfrm>
            <a:off x="3557588" y="6537325"/>
            <a:ext cx="2552700" cy="320675"/>
          </a:xfrm>
          <a:prstGeom prst="rect">
            <a:avLst/>
          </a:prstGeom>
          <a:noFill/>
          <a:ln w="9525">
            <a:noFill/>
            <a:miter lim="800%"/>
          </a:ln>
          <a:effectLst/>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400">
                <a:ea typeface="宋体" panose="02010600030101010101" pitchFamily="2" charset="-122"/>
              </a:defRPr>
            </a:lvl1pPr>
          </a:lstStyle>
          <a:p>
            <a:pPr>
              <a:defRPr/>
            </a:pPr>
            <a:fld id="{F635E954-8165-4758-B5E3-91E1C91DA040}" type="slidenum">
              <a:rPr lang="en-US" altLang="zh-CN"/>
              <a:pPr>
                <a:defRPr/>
              </a:pPr>
              <a:t>‹#›</a:t>
            </a:fld>
            <a:endParaRPr lang="en-US" altLang="zh-CN"/>
          </a:p>
        </p:txBody>
      </p:sp>
      <p:sp>
        <p:nvSpPr>
          <p:cNvPr id="2" name="Rectangle 2">
            <a:extLst>
              <a:ext uri="{FF2B5EF4-FFF2-40B4-BE49-F238E27FC236}">
                <a16:creationId xmlns:a16="http://schemas.microsoft.com/office/drawing/2014/main" id="{FA4F3D9A-8F48-429D-ACF8-F8B7782A7A57}"/>
              </a:ext>
            </a:extLst>
          </p:cNvPr>
          <p:cNvSpPr>
            <a:spLocks noGrp="1" noChangeArrowheads="1"/>
          </p:cNvSpPr>
          <p:nvPr>
            <p:ph type="title" idx="4294967295"/>
          </p:nvPr>
        </p:nvSpPr>
        <p:spPr bwMode="auto">
          <a:xfrm>
            <a:off x="1368425" y="457200"/>
            <a:ext cx="88455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31" name="Rectangle 24">
            <a:extLst>
              <a:ext uri="{FF2B5EF4-FFF2-40B4-BE49-F238E27FC236}">
                <a16:creationId xmlns:a16="http://schemas.microsoft.com/office/drawing/2014/main" id="{C02EF4B7-FEE2-4484-ABAA-ADE6D76820BB}"/>
              </a:ext>
            </a:extLst>
          </p:cNvPr>
          <p:cNvSpPr>
            <a:spLocks noChangeArrowheads="1"/>
          </p:cNvSpPr>
          <p:nvPr/>
        </p:nvSpPr>
        <p:spPr bwMode="gray">
          <a:xfrm>
            <a:off x="0" y="719138"/>
            <a:ext cx="393700" cy="361950"/>
          </a:xfrm>
          <a:prstGeom prst="rect">
            <a:avLst/>
          </a:prstGeom>
          <a:solidFill>
            <a:schemeClr val="hlink"/>
          </a:solidFill>
          <a:ln>
            <a:noFill/>
          </a:ln>
          <a:extLst>
            <a:ext uri="{91240B29-F687-4F45-9708-019B960494DF}">
              <a14:hiddenLine xmlns:a14="http://schemas.microsoft.com/office/drawing/2010/main" w="9525">
                <a:solidFill>
                  <a:srgbClr val="000000"/>
                </a:solidFill>
                <a:miter lim="8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032" name="Rectangle 25">
            <a:extLst>
              <a:ext uri="{FF2B5EF4-FFF2-40B4-BE49-F238E27FC236}">
                <a16:creationId xmlns:a16="http://schemas.microsoft.com/office/drawing/2014/main" id="{B6AD37FF-46D9-49E2-849C-8770CB4CCF70}"/>
              </a:ext>
            </a:extLst>
          </p:cNvPr>
          <p:cNvSpPr>
            <a:spLocks noChangeArrowheads="1"/>
          </p:cNvSpPr>
          <p:nvPr/>
        </p:nvSpPr>
        <p:spPr bwMode="gray">
          <a:xfrm>
            <a:off x="393700" y="357188"/>
            <a:ext cx="392113" cy="361950"/>
          </a:xfrm>
          <a:prstGeom prst="rect">
            <a:avLst/>
          </a:prstGeom>
          <a:solidFill>
            <a:schemeClr val="hlink"/>
          </a:solidFill>
          <a:ln>
            <a:noFill/>
          </a:ln>
          <a:extLst>
            <a:ext uri="{91240B29-F687-4F45-9708-019B960494DF}">
              <a14:hiddenLine xmlns:a14="http://schemas.microsoft.com/office/drawing/2010/main" w="9525">
                <a:solidFill>
                  <a:srgbClr val="000000"/>
                </a:solidFill>
                <a:miter lim="8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033" name="Rectangle 26">
            <a:extLst>
              <a:ext uri="{FF2B5EF4-FFF2-40B4-BE49-F238E27FC236}">
                <a16:creationId xmlns:a16="http://schemas.microsoft.com/office/drawing/2014/main" id="{CEC46DAF-8A18-4C52-9225-2CD0C0A74E6D}"/>
              </a:ext>
            </a:extLst>
          </p:cNvPr>
          <p:cNvSpPr>
            <a:spLocks noChangeArrowheads="1"/>
          </p:cNvSpPr>
          <p:nvPr/>
        </p:nvSpPr>
        <p:spPr bwMode="gray">
          <a:xfrm>
            <a:off x="785813" y="0"/>
            <a:ext cx="393700" cy="361950"/>
          </a:xfrm>
          <a:prstGeom prst="rect">
            <a:avLst/>
          </a:prstGeom>
          <a:solidFill>
            <a:schemeClr val="hlink"/>
          </a:solidFill>
          <a:ln>
            <a:noFill/>
          </a:ln>
          <a:extLst>
            <a:ext uri="{91240B29-F687-4F45-9708-019B960494DF}">
              <a14:hiddenLine xmlns:a14="http://schemas.microsoft.com/office/drawing/2010/main" w="9525">
                <a:solidFill>
                  <a:srgbClr val="000000"/>
                </a:solidFill>
                <a:miter lim="8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034" name="Rectangle 28">
            <a:extLst>
              <a:ext uri="{FF2B5EF4-FFF2-40B4-BE49-F238E27FC236}">
                <a16:creationId xmlns:a16="http://schemas.microsoft.com/office/drawing/2014/main" id="{D34433E2-0B46-4B4C-8370-21C2F8B4D1FF}"/>
              </a:ext>
            </a:extLst>
          </p:cNvPr>
          <p:cNvSpPr>
            <a:spLocks noChangeArrowheads="1"/>
          </p:cNvSpPr>
          <p:nvPr/>
        </p:nvSpPr>
        <p:spPr bwMode="gray">
          <a:xfrm>
            <a:off x="785813" y="361950"/>
            <a:ext cx="393700" cy="361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035" name="Rectangle 29">
            <a:extLst>
              <a:ext uri="{FF2B5EF4-FFF2-40B4-BE49-F238E27FC236}">
                <a16:creationId xmlns:a16="http://schemas.microsoft.com/office/drawing/2014/main" id="{C465F07A-89C0-4A59-94B7-298EE9D0E8E3}"/>
              </a:ext>
            </a:extLst>
          </p:cNvPr>
          <p:cNvSpPr>
            <a:spLocks noChangeArrowheads="1"/>
          </p:cNvSpPr>
          <p:nvPr/>
        </p:nvSpPr>
        <p:spPr bwMode="gray">
          <a:xfrm>
            <a:off x="393700" y="719138"/>
            <a:ext cx="392113" cy="361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zh-CN" altLang="en-US">
              <a:ea typeface="宋体" panose="02010600030101010101" pitchFamily="2" charset="-122"/>
            </a:endParaRPr>
          </a:p>
        </p:txBody>
      </p:sp>
      <p:sp>
        <p:nvSpPr>
          <p:cNvPr id="1054" name="Rectangle 30">
            <a:extLst>
              <a:ext uri="{FF2B5EF4-FFF2-40B4-BE49-F238E27FC236}">
                <a16:creationId xmlns:a16="http://schemas.microsoft.com/office/drawing/2014/main" id="{E24CA442-9A99-44DE-B4EB-9189FDC36EDC}"/>
              </a:ext>
            </a:extLst>
          </p:cNvPr>
          <p:cNvSpPr>
            <a:spLocks noGrp="1" noChangeArrowheads="1"/>
          </p:cNvSpPr>
          <p:nvPr>
            <p:ph type="dt" sz="half" idx="2"/>
          </p:nvPr>
        </p:nvSpPr>
        <p:spPr bwMode="auto">
          <a:xfrm>
            <a:off x="7113588" y="68263"/>
            <a:ext cx="3100387" cy="236537"/>
          </a:xfrm>
          <a:prstGeom prst="rect">
            <a:avLst/>
          </a:prstGeom>
          <a:noFill/>
          <a:ln w="9525">
            <a:noFill/>
            <a:miter lim="800%"/>
          </a:ln>
          <a:effectLst/>
        </p:spPr>
        <p:txBody>
          <a:bodyPr vert="horz" wrap="square" lIns="91440" tIns="45720" rIns="91440" bIns="45720" numCol="1" anchor="t" anchorCtr="0" compatLnSpc="1"/>
          <a:lstStyle>
            <a:lvl1pPr algn="r" eaLnBrk="1" hangingPunct="1">
              <a:buFontTx/>
              <a:buNone/>
              <a:defRPr sz="1200" b="1">
                <a:latin typeface="+mn-lt"/>
                <a:ea typeface="宋体" panose="02010600030101010101" pitchFamily="2" charset="-122"/>
              </a:defRPr>
            </a:lvl1pPr>
          </a:lstStyle>
          <a:p>
            <a:pPr>
              <a:defRPr/>
            </a:pPr>
            <a:fld id="{7B99D7C1-C004-41A7-9426-7469C7A34363}" type="datetime1">
              <a:rPr lang="zh-CN" altLang="en-US"/>
              <a:pPr>
                <a:defRPr/>
              </a:pPr>
              <a:t>2025/4/25</a:t>
            </a:fld>
            <a:endParaRPr lang="en-US" altLang="zh-CN" dirty="0"/>
          </a:p>
        </p:txBody>
      </p:sp>
    </p:spTree>
  </p:cSld>
  <p:clrMap bg1="lt1" tx1="dk1" bg2="lt2" tx2="dk2" accent1="accent1" accent2="accent2" accent3="accent3" accent4="accent4" accent5="accent5" accent6="accent6" hlink="hlink" folHlink="folHlink"/>
  <p:sldLayoutIdLst>
    <p:sldLayoutId id="2147484982"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spd="med">
    <p:push dir="u"/>
  </p:transition>
  <p:hf hdr="0" ft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anose="020B0604020202020204" pitchFamily="34" charset="0"/>
        </a:defRPr>
      </a:lvl2pPr>
      <a:lvl3pPr algn="l" rtl="0" eaLnBrk="0" fontAlgn="base" hangingPunct="0">
        <a:spcBef>
          <a:spcPct val="0%"/>
        </a:spcBef>
        <a:spcAft>
          <a:spcPct val="0%"/>
        </a:spcAft>
        <a:defRPr sz="2800" b="1">
          <a:solidFill>
            <a:schemeClr val="bg1"/>
          </a:solidFill>
          <a:latin typeface="Arial" panose="020B0604020202020204" pitchFamily="34" charset="0"/>
        </a:defRPr>
      </a:lvl3pPr>
      <a:lvl4pPr algn="l" rtl="0" eaLnBrk="0" fontAlgn="base" hangingPunct="0">
        <a:spcBef>
          <a:spcPct val="0%"/>
        </a:spcBef>
        <a:spcAft>
          <a:spcPct val="0%"/>
        </a:spcAft>
        <a:defRPr sz="2800" b="1">
          <a:solidFill>
            <a:schemeClr val="bg1"/>
          </a:solidFill>
          <a:latin typeface="Arial" panose="020B0604020202020204" pitchFamily="34" charset="0"/>
        </a:defRPr>
      </a:lvl4pPr>
      <a:lvl5pPr algn="l" rtl="0" eaLnBrk="0" fontAlgn="base" hangingPunct="0">
        <a:spcBef>
          <a:spcPct val="0%"/>
        </a:spcBef>
        <a:spcAft>
          <a:spcPct val="0%"/>
        </a:spcAft>
        <a:defRPr sz="2800" b="1">
          <a:solidFill>
            <a:schemeClr val="bg1"/>
          </a:solidFill>
          <a:latin typeface="Arial" panose="020B0604020202020204" pitchFamily="34" charset="0"/>
        </a:defRPr>
      </a:lvl5pPr>
      <a:lvl6pPr marL="457205" algn="l" rtl="0" fontAlgn="base">
        <a:spcBef>
          <a:spcPct val="0%"/>
        </a:spcBef>
        <a:spcAft>
          <a:spcPct val="0%"/>
        </a:spcAft>
        <a:defRPr sz="2800" b="1">
          <a:solidFill>
            <a:schemeClr val="bg1"/>
          </a:solidFill>
          <a:latin typeface="Arial" panose="020B0604020202020204" pitchFamily="34" charset="0"/>
        </a:defRPr>
      </a:lvl6pPr>
      <a:lvl7pPr marL="914409" algn="l" rtl="0" fontAlgn="base">
        <a:spcBef>
          <a:spcPct val="0%"/>
        </a:spcBef>
        <a:spcAft>
          <a:spcPct val="0%"/>
        </a:spcAft>
        <a:defRPr sz="2800" b="1">
          <a:solidFill>
            <a:schemeClr val="bg1"/>
          </a:solidFill>
          <a:latin typeface="Arial" panose="020B0604020202020204" pitchFamily="34" charset="0"/>
        </a:defRPr>
      </a:lvl7pPr>
      <a:lvl8pPr marL="1371614" algn="l" rtl="0" fontAlgn="base">
        <a:spcBef>
          <a:spcPct val="0%"/>
        </a:spcBef>
        <a:spcAft>
          <a:spcPct val="0%"/>
        </a:spcAft>
        <a:defRPr sz="2800" b="1">
          <a:solidFill>
            <a:schemeClr val="bg1"/>
          </a:solidFill>
          <a:latin typeface="Arial" panose="020B0604020202020204" pitchFamily="34" charset="0"/>
        </a:defRPr>
      </a:lvl8pPr>
      <a:lvl9pPr marL="1828818" algn="l" rtl="0" fontAlgn="base">
        <a:spcBef>
          <a:spcPct val="0%"/>
        </a:spcBef>
        <a:spcAft>
          <a:spcPct val="0%"/>
        </a:spcAft>
        <a:defRPr sz="2800" b="1">
          <a:solidFill>
            <a:schemeClr val="bg1"/>
          </a:solidFill>
          <a:latin typeface="Arial" panose="020B0604020202020204" pitchFamily="34" charset="0"/>
        </a:defRPr>
      </a:lvl9pPr>
    </p:titleStyle>
    <p:bodyStyle>
      <a:lvl1pPr marL="342900" indent="-342900" algn="l" rtl="0" eaLnBrk="0" fontAlgn="base" hangingPunct="0">
        <a:spcBef>
          <a:spcPct val="20%"/>
        </a:spcBef>
        <a:spcAft>
          <a:spcPct val="0%"/>
        </a:spcAft>
        <a:buClr>
          <a:schemeClr val="hlink"/>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a:solidFill>
            <a:schemeClr val="tx1"/>
          </a:solidFill>
          <a:latin typeface="+mj-lt"/>
        </a:defRPr>
      </a:lvl2pPr>
      <a:lvl3pPr marL="1143000" indent="-228600" algn="l" rtl="0" eaLnBrk="0" fontAlgn="base" hangingPunct="0">
        <a:spcBef>
          <a:spcPct val="20%"/>
        </a:spcBef>
        <a:spcAft>
          <a:spcPct val="0%"/>
        </a:spcAft>
        <a:buClr>
          <a:schemeClr val="tx1"/>
        </a:buClr>
        <a:buChar char="•"/>
        <a:defRPr sz="2400">
          <a:solidFill>
            <a:schemeClr val="tx1"/>
          </a:solidFill>
          <a:latin typeface="+mj-lt"/>
        </a:defRPr>
      </a:lvl3pPr>
      <a:lvl4pPr marL="1600200" indent="-228600" algn="l" rtl="0" eaLnBrk="0" fontAlgn="base" hangingPunct="0">
        <a:spcBef>
          <a:spcPct val="20%"/>
        </a:spcBef>
        <a:spcAft>
          <a:spcPct val="0%"/>
        </a:spcAft>
        <a:buChar char="–"/>
        <a:defRPr sz="2000">
          <a:solidFill>
            <a:schemeClr val="tx1"/>
          </a:solidFill>
          <a:latin typeface="+mj-lt"/>
        </a:defRPr>
      </a:lvl4pPr>
      <a:lvl5pPr marL="2057400" indent="-228600" algn="l" rtl="0" eaLnBrk="0" fontAlgn="base" hangingPunct="0">
        <a:spcBef>
          <a:spcPct val="20%"/>
        </a:spcBef>
        <a:spcAft>
          <a:spcPct val="0%"/>
        </a:spcAft>
        <a:buChar char="»"/>
        <a:defRPr sz="2000">
          <a:solidFill>
            <a:schemeClr val="tx1"/>
          </a:solidFill>
          <a:latin typeface="+mj-lt"/>
        </a:defRPr>
      </a:lvl5pPr>
      <a:lvl6pPr marL="2514625" indent="-228602" algn="l" rtl="0" fontAlgn="base">
        <a:spcBef>
          <a:spcPct val="20%"/>
        </a:spcBef>
        <a:spcAft>
          <a:spcPct val="0%"/>
        </a:spcAft>
        <a:buChar char="»"/>
        <a:defRPr sz="2000">
          <a:solidFill>
            <a:schemeClr val="tx1"/>
          </a:solidFill>
          <a:latin typeface="+mj-lt"/>
        </a:defRPr>
      </a:lvl6pPr>
      <a:lvl7pPr marL="2971830" indent="-228602" algn="l" rtl="0" fontAlgn="base">
        <a:spcBef>
          <a:spcPct val="20%"/>
        </a:spcBef>
        <a:spcAft>
          <a:spcPct val="0%"/>
        </a:spcAft>
        <a:buChar char="»"/>
        <a:defRPr sz="2000">
          <a:solidFill>
            <a:schemeClr val="tx1"/>
          </a:solidFill>
          <a:latin typeface="+mj-lt"/>
        </a:defRPr>
      </a:lvl7pPr>
      <a:lvl8pPr marL="3429035" indent="-228602" algn="l" rtl="0" fontAlgn="base">
        <a:spcBef>
          <a:spcPct val="20%"/>
        </a:spcBef>
        <a:spcAft>
          <a:spcPct val="0%"/>
        </a:spcAft>
        <a:buChar char="»"/>
        <a:defRPr sz="2000">
          <a:solidFill>
            <a:schemeClr val="tx1"/>
          </a:solidFill>
          <a:latin typeface="+mj-lt"/>
        </a:defRPr>
      </a:lvl8pPr>
      <a:lvl9pPr marL="3886239" indent="-228602" algn="l" rtl="0" fontAlgn="base">
        <a:spcBef>
          <a:spcPct val="20%"/>
        </a:spcBef>
        <a:spcAft>
          <a:spcPct val="0%"/>
        </a:spcAft>
        <a:buChar char="»"/>
        <a:defRPr sz="2000">
          <a:solidFill>
            <a:schemeClr val="tx1"/>
          </a:solidFill>
          <a:latin typeface="+mj-lt"/>
        </a:defRPr>
      </a:lvl9pPr>
    </p:bodyStyle>
    <p:otherStyle>
      <a:defPPr>
        <a:defRPr lang="zh-CN"/>
      </a:defPPr>
      <a:lvl1pPr marL="0" algn="l" defTabSz="914409" rtl="0" eaLnBrk="1" latinLnBrk="0" hangingPunct="1">
        <a:defRPr sz="1800" kern="1200">
          <a:solidFill>
            <a:schemeClr val="tx1"/>
          </a:solidFill>
          <a:latin typeface="+mn-lt"/>
          <a:ea typeface="+mn-ea"/>
          <a:cs typeface="+mn-cs"/>
        </a:defRPr>
      </a:lvl1pPr>
      <a:lvl2pPr marL="457205"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4" algn="l" defTabSz="914409" rtl="0" eaLnBrk="1" latinLnBrk="0" hangingPunct="1">
        <a:defRPr sz="1800" kern="1200">
          <a:solidFill>
            <a:schemeClr val="tx1"/>
          </a:solidFill>
          <a:latin typeface="+mn-lt"/>
          <a:ea typeface="+mn-ea"/>
          <a:cs typeface="+mn-cs"/>
        </a:defRPr>
      </a:lvl4pPr>
      <a:lvl5pPr marL="1828818"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8" algn="l" defTabSz="914409" rtl="0" eaLnBrk="1" latinLnBrk="0" hangingPunct="1">
        <a:defRPr sz="1800" kern="1200">
          <a:solidFill>
            <a:schemeClr val="tx1"/>
          </a:solidFill>
          <a:latin typeface="+mn-lt"/>
          <a:ea typeface="+mn-ea"/>
          <a:cs typeface="+mn-cs"/>
        </a:defRPr>
      </a:lvl7pPr>
      <a:lvl8pPr marL="3200432" algn="l" defTabSz="914409" rtl="0" eaLnBrk="1" latinLnBrk="0" hangingPunct="1">
        <a:defRPr sz="1800" kern="1200">
          <a:solidFill>
            <a:schemeClr val="tx1"/>
          </a:solidFill>
          <a:latin typeface="+mn-lt"/>
          <a:ea typeface="+mn-ea"/>
          <a:cs typeface="+mn-cs"/>
        </a:defRPr>
      </a:lvl8pPr>
      <a:lvl9pPr marL="3657637"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image" Target="../media/image1.png"/><Relationship Id="rId1" Type="http://purl.oclc.org/ooxml/officeDocument/relationships/slideLayout" Target="../slideLayouts/slideLayout1.xml"/><Relationship Id="rId6" Type="http://purl.oclc.org/ooxml/officeDocument/relationships/image" Target="../media/image5.png"/><Relationship Id="rId5" Type="http://purl.oclc.org/ooxml/officeDocument/relationships/image" Target="../media/image4.png"/><Relationship Id="rId4" Type="http://purl.oclc.org/ooxml/officeDocument/relationships/image" Target="../media/image3.png"/></Relationships>
</file>

<file path=ppt/slides/_rels/slide10.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27.png"/><Relationship Id="rId1" Type="http://purl.oclc.org/ooxml/officeDocument/relationships/slideLayout" Target="../slideLayouts/slideLayout2.xml"/><Relationship Id="rId4" Type="http://purl.oclc.org/ooxml/officeDocument/relationships/image" Target="../media/image5.png"/></Relationships>
</file>

<file path=ppt/slides/_rels/slide11.xml.rels><?xml version="1.0" encoding="UTF-8" standalone="yes"?>
<Relationships xmlns="http://schemas.openxmlformats.org/package/2006/relationships"><Relationship Id="rId3" Type="http://purl.oclc.org/ooxml/officeDocument/relationships/hyperlink" Target="https://arxiv.org/abs/2504.02242" TargetMode="External"/><Relationship Id="rId7" Type="http://purl.oclc.org/ooxml/officeDocument/relationships/image" Target="../media/image5.png"/><Relationship Id="rId2" Type="http://purl.oclc.org/ooxml/officeDocument/relationships/image" Target="../media/image3.png"/><Relationship Id="rId1" Type="http://purl.oclc.org/ooxml/officeDocument/relationships/slideLayout" Target="../slideLayouts/slideLayout2.xml"/><Relationship Id="rId6" Type="http://purl.oclc.org/ooxml/officeDocument/relationships/image" Target="../media/image29.png"/><Relationship Id="rId5" Type="http://purl.oclc.org/ooxml/officeDocument/relationships/image" Target="../media/image28.png"/><Relationship Id="rId4" Type="http://purl.oclc.org/ooxml/officeDocument/relationships/hyperlink" Target="https://arxiv.org/abs/2504.02240" TargetMode="External"/></Relationships>
</file>

<file path=ppt/slides/_rels/slide12.xml.rels><?xml version="1.0" encoding="UTF-8" standalone="yes"?>
<Relationships xmlns="http://schemas.openxmlformats.org/package/2006/relationships"><Relationship Id="rId3" Type="http://purl.oclc.org/ooxml/officeDocument/relationships/hyperlink" Target="https://arxiv.org/abs/2504.02242" TargetMode="External"/><Relationship Id="rId2" Type="http://purl.oclc.org/ooxml/officeDocument/relationships/image" Target="../media/image3.png"/><Relationship Id="rId1" Type="http://purl.oclc.org/ooxml/officeDocument/relationships/slideLayout" Target="../slideLayouts/slideLayout2.xml"/><Relationship Id="rId6" Type="http://purl.oclc.org/ooxml/officeDocument/relationships/image" Target="../media/image5.png"/><Relationship Id="rId5" Type="http://purl.oclc.org/ooxml/officeDocument/relationships/image" Target="../media/image31.png"/><Relationship Id="rId4" Type="http://purl.oclc.org/ooxml/officeDocument/relationships/image" Target="../media/image30.png"/></Relationships>
</file>

<file path=ppt/slides/_rels/slide13.xml.rels><?xml version="1.0" encoding="UTF-8" standalone="yes"?>
<Relationships xmlns="http://schemas.openxmlformats.org/package/2006/relationships"><Relationship Id="rId3" Type="http://purl.oclc.org/ooxml/officeDocument/relationships/image" Target="../media/image32.png"/><Relationship Id="rId7" Type="http://purl.oclc.org/ooxml/officeDocument/relationships/image" Target="../media/image5.png"/><Relationship Id="rId2" Type="http://purl.oclc.org/ooxml/officeDocument/relationships/image" Target="../media/image3.png"/><Relationship Id="rId1" Type="http://purl.oclc.org/ooxml/officeDocument/relationships/slideLayout" Target="../slideLayouts/slideLayout2.xml"/><Relationship Id="rId6" Type="http://purl.oclc.org/ooxml/officeDocument/relationships/image" Target="../media/image35.png"/><Relationship Id="rId5" Type="http://purl.oclc.org/ooxml/officeDocument/relationships/image" Target="../media/image34.png"/><Relationship Id="rId4" Type="http://purl.oclc.org/ooxml/officeDocument/relationships/image" Target="../media/image33.png"/></Relationships>
</file>

<file path=ppt/slides/_rels/slide14.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image" Target="../media/image3.png"/><Relationship Id="rId1" Type="http://purl.oclc.org/ooxml/officeDocument/relationships/slideLayout" Target="../slideLayouts/slideLayout2.xml"/><Relationship Id="rId5" Type="http://purl.oclc.org/ooxml/officeDocument/relationships/image" Target="../media/image37.png"/><Relationship Id="rId4" Type="http://purl.oclc.org/ooxml/officeDocument/relationships/image" Target="../media/image36.png"/></Relationships>
</file>

<file path=ppt/slides/_rels/slide15.xml.rels><?xml version="1.0" encoding="UTF-8" standalone="yes"?>
<Relationships xmlns="http://schemas.openxmlformats.org/package/2006/relationships"><Relationship Id="rId8" Type="http://purl.oclc.org/ooxml/officeDocument/relationships/image" Target="../media/image52.png"/><Relationship Id="rId3" Type="http://purl.oclc.org/ooxml/officeDocument/relationships/image" Target="../media/image39.png"/><Relationship Id="rId7" Type="http://purl.oclc.org/ooxml/officeDocument/relationships/image" Target="../media/image40.png"/><Relationship Id="rId2" Type="http://purl.oclc.org/ooxml/officeDocument/relationships/image" Target="../media/image38.png"/><Relationship Id="rId1" Type="http://purl.oclc.org/ooxml/officeDocument/relationships/slideLayout" Target="../slideLayouts/slideLayout2.xml"/><Relationship Id="rId6" Type="http://purl.oclc.org/ooxml/officeDocument/relationships/image" Target="../media/image5.png"/><Relationship Id="rId5" Type="http://purl.oclc.org/ooxml/officeDocument/relationships/image" Target="../media/image43.png"/><Relationship Id="rId4" Type="http://purl.oclc.org/ooxml/officeDocument/relationships/image" Target="../media/image3.png"/></Relationships>
</file>

<file path=ppt/slides/_rels/slide16.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41.png"/><Relationship Id="rId1" Type="http://purl.oclc.org/ooxml/officeDocument/relationships/slideLayout" Target="../slideLayouts/slideLayout2.xml"/><Relationship Id="rId6" Type="http://purl.oclc.org/ooxml/officeDocument/relationships/image" Target="../media/image5.png"/><Relationship Id="rId5" Type="http://purl.oclc.org/ooxml/officeDocument/relationships/image" Target="../media/image42.png"/><Relationship Id="rId4" Type="http://purl.oclc.org/ooxml/officeDocument/relationships/image" Target="../media/image48.png"/></Relationships>
</file>

<file path=ppt/slides/_rels/slide17.xml.rels><?xml version="1.0" encoding="UTF-8" standalone="yes"?>
<Relationships xmlns="http://schemas.openxmlformats.org/package/2006/relationships"><Relationship Id="rId3" Type="http://purl.oclc.org/ooxml/officeDocument/relationships/image" Target="../media/image44.png"/><Relationship Id="rId2" Type="http://purl.oclc.org/ooxml/officeDocument/relationships/image" Target="../media/image3.png"/><Relationship Id="rId1" Type="http://purl.oclc.org/ooxml/officeDocument/relationships/slideLayout" Target="../slideLayouts/slideLayout2.xml"/><Relationship Id="rId6" Type="http://purl.oclc.org/ooxml/officeDocument/relationships/image" Target="../media/image5.png"/><Relationship Id="rId5" Type="http://purl.oclc.org/ooxml/officeDocument/relationships/image" Target="../media/image46.png"/><Relationship Id="rId4" Type="http://purl.oclc.org/ooxml/officeDocument/relationships/image" Target="../media/image45.png"/></Relationships>
</file>

<file path=ppt/slides/_rels/slide18.xml.rels><?xml version="1.0" encoding="UTF-8" standalone="yes"?>
<Relationships xmlns="http://schemas.openxmlformats.org/package/2006/relationships"><Relationship Id="rId3" Type="http://purl.oclc.org/ooxml/officeDocument/relationships/image" Target="../media/image47.png"/><Relationship Id="rId2" Type="http://purl.oclc.org/ooxml/officeDocument/relationships/image" Target="../media/image3.png"/><Relationship Id="rId1" Type="http://purl.oclc.org/ooxml/officeDocument/relationships/slideLayout" Target="../slideLayouts/slideLayout2.xml"/><Relationship Id="rId6" Type="http://purl.oclc.org/ooxml/officeDocument/relationships/image" Target="../media/image5.png"/><Relationship Id="rId5" Type="http://purl.oclc.org/ooxml/officeDocument/relationships/image" Target="../media/image50.png"/><Relationship Id="rId4" Type="http://purl.oclc.org/ooxml/officeDocument/relationships/image" Target="../media/image49.png"/></Relationships>
</file>

<file path=ppt/slides/_rels/slide19.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image" Target="../media/image3.png"/><Relationship Id="rId1" Type="http://purl.oclc.org/ooxml/officeDocument/relationships/slideLayout" Target="../slideLayouts/slideLayout2.xml"/></Relationships>
</file>

<file path=ppt/slides/_rels/slide2.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image" Target="../media/image3.png"/><Relationship Id="rId1" Type="http://purl.oclc.org/ooxml/officeDocument/relationships/slideLayout" Target="../slideLayouts/slideLayout2.xml"/><Relationship Id="rId5" Type="http://purl.oclc.org/ooxml/officeDocument/relationships/image" Target="../media/image7.png"/><Relationship Id="rId4" Type="http://purl.oclc.org/ooxml/officeDocument/relationships/image" Target="../media/image6.png"/></Relationships>
</file>

<file path=ppt/slides/_rels/slide20.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51.png"/><Relationship Id="rId1" Type="http://purl.oclc.org/ooxml/officeDocument/relationships/slideLayout" Target="../slideLayouts/slideLayout2.xml"/><Relationship Id="rId6" Type="http://purl.oclc.org/ooxml/officeDocument/relationships/image" Target="../media/image24.png"/><Relationship Id="rId5" Type="http://purl.oclc.org/ooxml/officeDocument/relationships/image" Target="../media/image25.png"/><Relationship Id="rId4" Type="http://purl.oclc.org/ooxml/officeDocument/relationships/image" Target="../media/image5.png"/></Relationships>
</file>

<file path=ppt/slides/_rels/slide21.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53.png"/><Relationship Id="rId1" Type="http://purl.oclc.org/ooxml/officeDocument/relationships/slideLayout" Target="../slideLayouts/slideLayout1.xml"/><Relationship Id="rId6" Type="http://purl.oclc.org/ooxml/officeDocument/relationships/image" Target="../media/image5.png"/><Relationship Id="rId5" Type="http://purl.oclc.org/ooxml/officeDocument/relationships/image" Target="../media/image4.png"/><Relationship Id="rId4" Type="http://purl.oclc.org/ooxml/officeDocument/relationships/image" Target="../media/image54.png"/></Relationships>
</file>

<file path=ppt/slides/_rels/slide22.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hyperlink" Target="https://indico.bnl.gov/event/9301/attachments/30172/47155/sPH-TRG-2020-001.pdf" TargetMode="External"/><Relationship Id="rId1" Type="http://purl.oclc.org/ooxml/officeDocument/relationships/slideLayout" Target="../slideLayouts/slideLayout2.xml"/><Relationship Id="rId6" Type="http://purl.oclc.org/ooxml/officeDocument/relationships/image" Target="../media/image5.png"/><Relationship Id="rId5" Type="http://purl.oclc.org/ooxml/officeDocument/relationships/image" Target="../media/image56.png"/><Relationship Id="rId4" Type="http://purl.oclc.org/ooxml/officeDocument/relationships/image" Target="../media/image55.png"/></Relationships>
</file>

<file path=ppt/slides/_rels/slide23.xml.rels><?xml version="1.0" encoding="UTF-8" standalone="yes"?>
<Relationships xmlns="http://schemas.openxmlformats.org/package/2006/relationships"><Relationship Id="rId3" Type="http://purl.oclc.org/ooxml/officeDocument/relationships/image" Target="../media/image57.png"/><Relationship Id="rId2" Type="http://purl.oclc.org/ooxml/officeDocument/relationships/image" Target="../media/image3.png"/><Relationship Id="rId1" Type="http://purl.oclc.org/ooxml/officeDocument/relationships/slideLayout" Target="../slideLayouts/slideLayout2.xml"/><Relationship Id="rId5" Type="http://purl.oclc.org/ooxml/officeDocument/relationships/image" Target="../media/image5.png"/><Relationship Id="rId4" Type="http://purl.oclc.org/ooxml/officeDocument/relationships/image" Target="../media/image58.png"/></Relationships>
</file>

<file path=ppt/slides/_rels/slide24.xml.rels><?xml version="1.0" encoding="UTF-8" standalone="yes"?>
<Relationships xmlns="http://schemas.openxmlformats.org/package/2006/relationships"><Relationship Id="rId8" Type="http://purl.oclc.org/ooxml/officeDocument/relationships/image" Target="../media/image63.png"/><Relationship Id="rId3" Type="http://purl.oclc.org/ooxml/officeDocument/relationships/image" Target="../media/image59.png"/><Relationship Id="rId7" Type="http://purl.oclc.org/ooxml/officeDocument/relationships/image" Target="../media/image62.png"/><Relationship Id="rId2" Type="http://purl.oclc.org/ooxml/officeDocument/relationships/notesSlide" Target="../notesSlides/notesSlide2.xml"/><Relationship Id="rId1" Type="http://purl.oclc.org/ooxml/officeDocument/relationships/slideLayout" Target="../slideLayouts/slideLayout2.xml"/><Relationship Id="rId6" Type="http://purl.oclc.org/ooxml/officeDocument/relationships/image" Target="../media/image3.png"/><Relationship Id="rId11" Type="http://purl.oclc.org/ooxml/officeDocument/relationships/comments" Target="../comments/comment1.xml"/><Relationship Id="rId5" Type="http://purl.oclc.org/ooxml/officeDocument/relationships/image" Target="../media/image61.png"/><Relationship Id="rId10" Type="http://purl.oclc.org/ooxml/officeDocument/relationships/image" Target="../media/image5.png"/><Relationship Id="rId4" Type="http://purl.oclc.org/ooxml/officeDocument/relationships/image" Target="../media/image60.png"/><Relationship Id="rId9" Type="http://purl.oclc.org/ooxml/officeDocument/relationships/image" Target="../media/image64.png"/></Relationships>
</file>

<file path=ppt/slides/_rels/slide25.xml.rels><?xml version="1.0" encoding="UTF-8" standalone="yes"?>
<Relationships xmlns="http://schemas.openxmlformats.org/package/2006/relationships"><Relationship Id="rId3" Type="http://purl.oclc.org/ooxml/officeDocument/relationships/image" Target="../media/image65.png"/><Relationship Id="rId2" Type="http://purl.oclc.org/ooxml/officeDocument/relationships/image" Target="../media/image3.png"/><Relationship Id="rId1" Type="http://purl.oclc.org/ooxml/officeDocument/relationships/slideLayout" Target="../slideLayouts/slideLayout2.xml"/><Relationship Id="rId6" Type="http://purl.oclc.org/ooxml/officeDocument/relationships/image" Target="../media/image5.png"/><Relationship Id="rId5" Type="http://purl.oclc.org/ooxml/officeDocument/relationships/image" Target="../media/image380.png"/><Relationship Id="rId4" Type="http://purl.oclc.org/ooxml/officeDocument/relationships/image" Target="../media/image66.png"/></Relationships>
</file>

<file path=ppt/slides/_rels/slide26.xml.rels><?xml version="1.0" encoding="UTF-8" standalone="yes"?>
<Relationships xmlns="http://schemas.openxmlformats.org/package/2006/relationships"><Relationship Id="rId3" Type="http://purl.oclc.org/ooxml/officeDocument/relationships/image" Target="../media/image3.png"/><Relationship Id="rId7" Type="http://purl.oclc.org/ooxml/officeDocument/relationships/comments" Target="../comments/comment2.xml"/><Relationship Id="rId2" Type="http://purl.oclc.org/ooxml/officeDocument/relationships/image" Target="../media/image67.png"/><Relationship Id="rId1" Type="http://purl.oclc.org/ooxml/officeDocument/relationships/slideLayout" Target="../slideLayouts/slideLayout2.xml"/><Relationship Id="rId6" Type="http://purl.oclc.org/ooxml/officeDocument/relationships/image" Target="../media/image69.png"/><Relationship Id="rId5" Type="http://purl.oclc.org/ooxml/officeDocument/relationships/image" Target="../media/image5.png"/><Relationship Id="rId4" Type="http://purl.oclc.org/ooxml/officeDocument/relationships/image" Target="../media/image68.png"/></Relationships>
</file>

<file path=ppt/slides/_rels/slide27.xml.rels><?xml version="1.0" encoding="UTF-8" standalone="yes"?>
<Relationships xmlns="http://schemas.openxmlformats.org/package/2006/relationships"><Relationship Id="rId3" Type="http://purl.oclc.org/ooxml/officeDocument/relationships/image" Target="../media/image71.png"/><Relationship Id="rId2" Type="http://purl.oclc.org/ooxml/officeDocument/relationships/image" Target="../media/image70.png"/><Relationship Id="rId1" Type="http://purl.oclc.org/ooxml/officeDocument/relationships/slideLayout" Target="../slideLayouts/slideLayout2.xml"/><Relationship Id="rId6" Type="http://purl.oclc.org/ooxml/officeDocument/relationships/comments" Target="../comments/comment3.xml"/><Relationship Id="rId5" Type="http://purl.oclc.org/ooxml/officeDocument/relationships/image" Target="../media/image5.png"/><Relationship Id="rId4" Type="http://purl.oclc.org/ooxml/officeDocument/relationships/image" Target="../media/image3.png"/></Relationships>
</file>

<file path=ppt/slides/_rels/slide28.xml.rels><?xml version="1.0" encoding="UTF-8" standalone="yes"?>
<Relationships xmlns="http://schemas.openxmlformats.org/package/2006/relationships"><Relationship Id="rId3" Type="http://purl.oclc.org/ooxml/officeDocument/relationships/image" Target="../media/image72.png"/><Relationship Id="rId7" Type="http://purl.oclc.org/ooxml/officeDocument/relationships/comments" Target="../comments/comment4.xml"/><Relationship Id="rId2" Type="http://purl.oclc.org/ooxml/officeDocument/relationships/notesSlide" Target="../notesSlides/notesSlide3.xml"/><Relationship Id="rId1" Type="http://purl.oclc.org/ooxml/officeDocument/relationships/slideLayout" Target="../slideLayouts/slideLayout2.xml"/><Relationship Id="rId6" Type="http://purl.oclc.org/ooxml/officeDocument/relationships/image" Target="../media/image3.png"/><Relationship Id="rId5" Type="http://purl.oclc.org/ooxml/officeDocument/relationships/image" Target="../media/image74.png"/><Relationship Id="rId4" Type="http://purl.oclc.org/ooxml/officeDocument/relationships/image" Target="../media/image73.png"/></Relationships>
</file>

<file path=ppt/slides/_rels/slide29.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75.png"/><Relationship Id="rId1" Type="http://purl.oclc.org/ooxml/officeDocument/relationships/slideLayout" Target="../slideLayouts/slideLayout2.xml"/></Relationships>
</file>

<file path=ppt/slides/_rels/slide3.xml.rels><?xml version="1.0" encoding="UTF-8" standalone="yes"?>
<Relationships xmlns="http://schemas.openxmlformats.org/package/2006/relationships"><Relationship Id="rId8" Type="http://purl.oclc.org/ooxml/officeDocument/relationships/image" Target="../media/image3.png"/><Relationship Id="rId3" Type="http://purl.oclc.org/ooxml/officeDocument/relationships/image" Target="../media/image9.png"/><Relationship Id="rId7" Type="http://purl.oclc.org/ooxml/officeDocument/relationships/image" Target="../media/image13.png"/><Relationship Id="rId2" Type="http://purl.oclc.org/ooxml/officeDocument/relationships/image" Target="../media/image8.png"/><Relationship Id="rId1" Type="http://purl.oclc.org/ooxml/officeDocument/relationships/slideLayout" Target="../slideLayouts/slideLayout2.xml"/><Relationship Id="rId6" Type="http://purl.oclc.org/ooxml/officeDocument/relationships/image" Target="../media/image12.png"/><Relationship Id="rId5" Type="http://purl.oclc.org/ooxml/officeDocument/relationships/image" Target="../media/image11.png"/><Relationship Id="rId4" Type="http://purl.oclc.org/ooxml/officeDocument/relationships/image" Target="../media/image10.png"/><Relationship Id="rId9" Type="http://purl.oclc.org/ooxml/officeDocument/relationships/image" Target="../media/image5.png"/></Relationships>
</file>

<file path=ppt/slides/_rels/slide30.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76.png"/><Relationship Id="rId1" Type="http://purl.oclc.org/ooxml/officeDocument/relationships/slideLayout" Target="../slideLayouts/slideLayout2.xml"/><Relationship Id="rId4" Type="http://purl.oclc.org/ooxml/officeDocument/relationships/image" Target="../media/image77.png"/></Relationships>
</file>

<file path=ppt/slides/_rels/slide31.xml.rels><?xml version="1.0" encoding="UTF-8" standalone="yes"?>
<Relationships xmlns="http://schemas.openxmlformats.org/package/2006/relationships"><Relationship Id="rId8" Type="http://purl.oclc.org/ooxml/officeDocument/relationships/comments" Target="../comments/comment5.xml"/><Relationship Id="rId3" Type="http://purl.oclc.org/ooxml/officeDocument/relationships/image" Target="../media/image79.png"/><Relationship Id="rId7" Type="http://purl.oclc.org/ooxml/officeDocument/relationships/image" Target="../media/image24.png"/><Relationship Id="rId2" Type="http://purl.oclc.org/ooxml/officeDocument/relationships/image" Target="../media/image78.png"/><Relationship Id="rId1" Type="http://purl.oclc.org/ooxml/officeDocument/relationships/slideLayout" Target="../slideLayouts/slideLayout2.xml"/><Relationship Id="rId6" Type="http://purl.oclc.org/ooxml/officeDocument/relationships/image" Target="../media/image3.png"/><Relationship Id="rId5" Type="http://purl.oclc.org/ooxml/officeDocument/relationships/image" Target="../media/image80.png"/><Relationship Id="rId4" Type="http://purl.oclc.org/ooxml/officeDocument/relationships/image" Target="../media/image8.png"/></Relationships>
</file>

<file path=ppt/slides/_rels/slide32.xml.rels><?xml version="1.0" encoding="UTF-8" standalone="yes"?>
<Relationships xmlns="http://schemas.openxmlformats.org/package/2006/relationships"><Relationship Id="rId3" Type="http://purl.oclc.org/ooxml/officeDocument/relationships/image" Target="../media/image81.png"/><Relationship Id="rId2" Type="http://purl.oclc.org/ooxml/officeDocument/relationships/image" Target="../media/image3.png"/><Relationship Id="rId1" Type="http://purl.oclc.org/ooxml/officeDocument/relationships/slideLayout" Target="../slideLayouts/slideLayout2.xml"/><Relationship Id="rId5" Type="http://purl.oclc.org/ooxml/officeDocument/relationships/comments" Target="../comments/comment6.xml"/><Relationship Id="rId4" Type="http://purl.oclc.org/ooxml/officeDocument/relationships/image" Target="../media/image82.png"/></Relationships>
</file>

<file path=ppt/slides/_rels/slide33.xml.rels><?xml version="1.0" encoding="UTF-8" standalone="yes"?>
<Relationships xmlns="http://schemas.openxmlformats.org/package/2006/relationships"><Relationship Id="rId3" Type="http://purl.oclc.org/ooxml/officeDocument/relationships/image" Target="../media/image84.png"/><Relationship Id="rId2" Type="http://purl.oclc.org/ooxml/officeDocument/relationships/image" Target="../media/image83.jpeg"/><Relationship Id="rId1" Type="http://purl.oclc.org/ooxml/officeDocument/relationships/slideLayout" Target="../slideLayouts/slideLayout2.xml"/><Relationship Id="rId6" Type="http://purl.oclc.org/ooxml/officeDocument/relationships/image" Target="../media/image86.png"/><Relationship Id="rId5" Type="http://purl.oclc.org/ooxml/officeDocument/relationships/image" Target="../media/image85.png"/><Relationship Id="rId4" Type="http://purl.oclc.org/ooxml/officeDocument/relationships/image" Target="../media/image3.png"/></Relationships>
</file>

<file path=ppt/slides/_rels/slide34.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87.png"/><Relationship Id="rId1" Type="http://purl.oclc.org/ooxml/officeDocument/relationships/slideLayout" Target="../slideLayouts/slideLayout2.xml"/></Relationships>
</file>

<file path=ppt/slides/_rels/slide35.xml.rels><?xml version="1.0" encoding="UTF-8" standalone="yes"?>
<Relationships xmlns="http://schemas.openxmlformats.org/package/2006/relationships"><Relationship Id="rId3" Type="http://purl.oclc.org/ooxml/officeDocument/relationships/image" Target="../media/image3.png"/><Relationship Id="rId2" Type="http://purl.oclc.org/ooxml/officeDocument/relationships/image" Target="../media/image88.png"/><Relationship Id="rId1" Type="http://purl.oclc.org/ooxml/officeDocument/relationships/slideLayout" Target="../slideLayouts/slideLayout2.xml"/></Relationships>
</file>

<file path=ppt/slides/_rels/slide4.xml.rels><?xml version="1.0" encoding="UTF-8" standalone="yes"?>
<Relationships xmlns="http://schemas.openxmlformats.org/package/2006/relationships"><Relationship Id="rId3" Type="http://purl.oclc.org/ooxml/officeDocument/relationships/image" Target="../media/image14.png"/><Relationship Id="rId7" Type="http://purl.oclc.org/ooxml/officeDocument/relationships/image" Target="../media/image5.png"/><Relationship Id="rId2" Type="http://purl.oclc.org/ooxml/officeDocument/relationships/notesSlide" Target="../notesSlides/notesSlide1.xml"/><Relationship Id="rId1" Type="http://purl.oclc.org/ooxml/officeDocument/relationships/slideLayout" Target="../slideLayouts/slideLayout2.xml"/><Relationship Id="rId6" Type="http://purl.oclc.org/ooxml/officeDocument/relationships/image" Target="../media/image3.png"/><Relationship Id="rId5" Type="http://purl.oclc.org/ooxml/officeDocument/relationships/image" Target="../media/image16.png"/><Relationship Id="rId4" Type="http://purl.oclc.org/ooxml/officeDocument/relationships/image" Target="../media/image15.png"/></Relationships>
</file>

<file path=ppt/slides/_rels/slide5.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image" Target="../media/image3.png"/><Relationship Id="rId1" Type="http://purl.oclc.org/ooxml/officeDocument/relationships/slideLayout" Target="../slideLayouts/slideLayout2.xml"/><Relationship Id="rId5" Type="http://purl.oclc.org/ooxml/officeDocument/relationships/image" Target="../media/image18.png"/><Relationship Id="rId4" Type="http://purl.oclc.org/ooxml/officeDocument/relationships/image" Target="../media/image17.png"/></Relationships>
</file>

<file path=ppt/slides/_rels/slide6.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image" Target="../media/image3.png"/><Relationship Id="rId1" Type="http://purl.oclc.org/ooxml/officeDocument/relationships/slideLayout" Target="../slideLayouts/slideLayout2.xml"/><Relationship Id="rId5" Type="http://purl.oclc.org/ooxml/officeDocument/relationships/image" Target="../media/image20.png"/><Relationship Id="rId4" Type="http://purl.oclc.org/ooxml/officeDocument/relationships/image" Target="../media/image19.png"/></Relationships>
</file>

<file path=ppt/slides/_rels/slide7.xml.rels><?xml version="1.0" encoding="UTF-8" standalone="yes"?>
<Relationships xmlns="http://schemas.openxmlformats.org/package/2006/relationships"><Relationship Id="rId3" Type="http://purl.oclc.org/ooxml/officeDocument/relationships/image" Target="../media/image5.png"/><Relationship Id="rId2" Type="http://purl.oclc.org/ooxml/officeDocument/relationships/image" Target="../media/image3.png"/><Relationship Id="rId1" Type="http://purl.oclc.org/ooxml/officeDocument/relationships/slideLayout" Target="../slideLayouts/slideLayout2.xml"/><Relationship Id="rId5" Type="http://purl.oclc.org/ooxml/officeDocument/relationships/image" Target="../media/image22.png"/><Relationship Id="rId4" Type="http://purl.oclc.org/ooxml/officeDocument/relationships/image" Target="../media/image21.emf"/></Relationships>
</file>

<file path=ppt/slides/_rels/slide8.xml.rels><?xml version="1.0" encoding="UTF-8" standalone="yes"?>
<Relationships xmlns="http://schemas.openxmlformats.org/package/2006/relationships"><Relationship Id="rId3" Type="http://purl.oclc.org/ooxml/officeDocument/relationships/image" Target="../media/image23.png"/><Relationship Id="rId2" Type="http://purl.oclc.org/ooxml/officeDocument/relationships/image" Target="../media/image3.png"/><Relationship Id="rId1" Type="http://purl.oclc.org/ooxml/officeDocument/relationships/slideLayout" Target="../slideLayouts/slideLayout2.xml"/><Relationship Id="rId6" Type="http://purl.oclc.org/ooxml/officeDocument/relationships/image" Target="../media/image25.png"/><Relationship Id="rId5" Type="http://purl.oclc.org/ooxml/officeDocument/relationships/image" Target="../media/image24.png"/><Relationship Id="rId4" Type="http://purl.oclc.org/ooxml/officeDocument/relationships/image" Target="../media/image5.png"/></Relationships>
</file>

<file path=ppt/slides/_rels/slide9.xml.rels><?xml version="1.0" encoding="UTF-8" standalone="yes"?>
<Relationships xmlns="http://schemas.openxmlformats.org/package/2006/relationships"><Relationship Id="rId3" Type="http://purl.oclc.org/ooxml/officeDocument/relationships/image" Target="../media/image26.png"/><Relationship Id="rId2" Type="http://purl.oclc.org/ooxml/officeDocument/relationships/image" Target="../media/image3.png"/><Relationship Id="rId1" Type="http://purl.oclc.org/ooxml/officeDocument/relationships/slideLayout" Target="../slideLayouts/slideLayout2.xml"/><Relationship Id="rId4" Type="http://purl.oclc.org/ooxml/officeDocument/relationships/image" Target="../media/image5.png"/></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3C3144E1-4455-4F30-8A56-5B9A93F2461A}"/>
              </a:ext>
            </a:extLst>
          </p:cNvPr>
          <p:cNvSpPr/>
          <p:nvPr/>
        </p:nvSpPr>
        <p:spPr bwMode="auto">
          <a:xfrm>
            <a:off x="0" y="0"/>
            <a:ext cx="11110764" cy="7010306"/>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ndParaRPr>
          </a:p>
        </p:txBody>
      </p:sp>
      <p:pic>
        <p:nvPicPr>
          <p:cNvPr id="13" name="图片 12">
            <a:extLst>
              <a:ext uri="{FF2B5EF4-FFF2-40B4-BE49-F238E27FC236}">
                <a16:creationId xmlns:a16="http://schemas.microsoft.com/office/drawing/2014/main" id="{1EB407FC-BCA0-4EAE-85E7-EAFEBD4FC663}"/>
              </a:ext>
            </a:extLst>
          </p:cNvPr>
          <p:cNvPicPr>
            <a:picLocks noChangeAspect="1"/>
          </p:cNvPicPr>
          <p:nvPr/>
        </p:nvPicPr>
        <p:blipFill>
          <a:blip r:embed="rId2"/>
          <a:stretch>
            <a:fillRect/>
          </a:stretch>
        </p:blipFill>
        <p:spPr>
          <a:xfrm>
            <a:off x="614986" y="585514"/>
            <a:ext cx="9868215" cy="6120000"/>
          </a:xfrm>
          <a:prstGeom prst="rect">
            <a:avLst/>
          </a:prstGeom>
        </p:spPr>
      </p:pic>
      <p:sp>
        <p:nvSpPr>
          <p:cNvPr id="9" name="矩形 8">
            <a:extLst>
              <a:ext uri="{FF2B5EF4-FFF2-40B4-BE49-F238E27FC236}">
                <a16:creationId xmlns:a16="http://schemas.microsoft.com/office/drawing/2014/main" id="{BEC8B297-5B22-4578-9EB8-1A2D7FA22DA4}"/>
              </a:ext>
            </a:extLst>
          </p:cNvPr>
          <p:cNvSpPr/>
          <p:nvPr/>
        </p:nvSpPr>
        <p:spPr bwMode="auto">
          <a:xfrm>
            <a:off x="76197" y="106332"/>
            <a:ext cx="824035" cy="6903974"/>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ndParaRPr>
          </a:p>
        </p:txBody>
      </p:sp>
      <p:grpSp>
        <p:nvGrpSpPr>
          <p:cNvPr id="17" name="组合 16">
            <a:extLst>
              <a:ext uri="{FF2B5EF4-FFF2-40B4-BE49-F238E27FC236}">
                <a16:creationId xmlns:a16="http://schemas.microsoft.com/office/drawing/2014/main" id="{76F4EC21-B100-4FDB-BDD6-D6CE304D4AE5}"/>
              </a:ext>
            </a:extLst>
          </p:cNvPr>
          <p:cNvGrpSpPr/>
          <p:nvPr/>
        </p:nvGrpSpPr>
        <p:grpSpPr>
          <a:xfrm>
            <a:off x="138252" y="5570365"/>
            <a:ext cx="4711635" cy="1058951"/>
            <a:chOff x="138252" y="5697514"/>
            <a:chExt cx="4711635" cy="1058951"/>
          </a:xfrm>
        </p:grpSpPr>
        <p:pic>
          <p:nvPicPr>
            <p:cNvPr id="15" name="图片 14">
              <a:extLst>
                <a:ext uri="{FF2B5EF4-FFF2-40B4-BE49-F238E27FC236}">
                  <a16:creationId xmlns:a16="http://schemas.microsoft.com/office/drawing/2014/main" id="{00B5D9EC-003F-48F0-B6C6-50B6C0370F49}"/>
                </a:ext>
              </a:extLst>
            </p:cNvPr>
            <p:cNvPicPr>
              <a:picLocks noChangeAspect="1"/>
            </p:cNvPicPr>
            <p:nvPr/>
          </p:nvPicPr>
          <p:blipFill>
            <a:blip r:embed="rId3"/>
            <a:stretch>
              <a:fillRect/>
            </a:stretch>
          </p:blipFill>
          <p:spPr>
            <a:xfrm>
              <a:off x="138252" y="5748465"/>
              <a:ext cx="4711635" cy="1008000"/>
            </a:xfrm>
            <a:prstGeom prst="rect">
              <a:avLst/>
            </a:prstGeom>
          </p:spPr>
        </p:pic>
        <p:sp>
          <p:nvSpPr>
            <p:cNvPr id="16" name="矩形 15">
              <a:extLst>
                <a:ext uri="{FF2B5EF4-FFF2-40B4-BE49-F238E27FC236}">
                  <a16:creationId xmlns:a16="http://schemas.microsoft.com/office/drawing/2014/main" id="{FBC2C225-EB32-434D-9F1B-FA5E76DF6BBD}"/>
                </a:ext>
              </a:extLst>
            </p:cNvPr>
            <p:cNvSpPr/>
            <p:nvPr/>
          </p:nvSpPr>
          <p:spPr bwMode="auto">
            <a:xfrm>
              <a:off x="138252" y="5697514"/>
              <a:ext cx="1600158" cy="10080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ndParaRPr>
            </a:p>
          </p:txBody>
        </p:sp>
      </p:grpSp>
      <p:sp>
        <p:nvSpPr>
          <p:cNvPr id="6147" name="矩形 1">
            <a:extLst>
              <a:ext uri="{FF2B5EF4-FFF2-40B4-BE49-F238E27FC236}">
                <a16:creationId xmlns:a16="http://schemas.microsoft.com/office/drawing/2014/main" id="{66DA4389-4BA4-429C-83DB-B536E6704ED1}"/>
              </a:ext>
            </a:extLst>
          </p:cNvPr>
          <p:cNvSpPr>
            <a:spLocks noChangeArrowheads="1"/>
          </p:cNvSpPr>
          <p:nvPr/>
        </p:nvSpPr>
        <p:spPr bwMode="auto">
          <a:xfrm>
            <a:off x="2818" y="90"/>
            <a:ext cx="11110764" cy="7010216"/>
          </a:xfrm>
          <a:prstGeom prst="rect">
            <a:avLst/>
          </a:prstGeom>
          <a:solidFill>
            <a:schemeClr val="bg1">
              <a:alpha val="60%"/>
            </a:schemeClr>
          </a:solidFill>
          <a:ln>
            <a:noFill/>
          </a:ln>
          <a:effectLst>
            <a:glow rad="38100">
              <a:schemeClr val="tx1">
                <a:lumMod val="65%"/>
                <a:lumOff val="35%"/>
                <a:alpha val="26%"/>
              </a:schemeClr>
            </a:glow>
            <a:innerShdw blurRad="1270000" dist="190500" dir="2400000">
              <a:schemeClr val="tx1">
                <a:alpha val="21%"/>
              </a:schemeClr>
            </a:innerShdw>
          </a:effec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en-US" altLang="zh-CN" sz="2400" dirty="0">
              <a:solidFill>
                <a:schemeClr val="tx2">
                  <a:lumMod val="75%"/>
                </a:schemeClr>
              </a:solidFill>
              <a:latin typeface="Arial" panose="020B0604020202020204" pitchFamily="34" charset="0"/>
              <a:ea typeface="宋体" panose="02010600030101010101" pitchFamily="2" charset="-122"/>
            </a:endParaRPr>
          </a:p>
        </p:txBody>
      </p:sp>
      <p:sp>
        <p:nvSpPr>
          <p:cNvPr id="2" name="Rectangle 2">
            <a:extLst>
              <a:ext uri="{FF2B5EF4-FFF2-40B4-BE49-F238E27FC236}">
                <a16:creationId xmlns:a16="http://schemas.microsoft.com/office/drawing/2014/main" id="{2AE2A27C-D5EE-4244-AAB2-9132D7EFEE68}"/>
              </a:ext>
            </a:extLst>
          </p:cNvPr>
          <p:cNvSpPr>
            <a:spLocks noGrp="1" noChangeArrowheads="1"/>
          </p:cNvSpPr>
          <p:nvPr>
            <p:ph type="ctrTitle"/>
          </p:nvPr>
        </p:nvSpPr>
        <p:spPr bwMode="auto">
          <a:xfrm>
            <a:off x="785935" y="1461890"/>
            <a:ext cx="9372354" cy="1598613"/>
          </a:xfrm>
          <a:effectLst>
            <a:glow rad="901700">
              <a:schemeClr val="accent2">
                <a:satMod val="175%"/>
                <a:alpha val="40%"/>
              </a:schemeClr>
            </a:glow>
            <a:outerShdw blurRad="25400" dist="76200" dir="5400000" algn="t" rotWithShape="0">
              <a:prstClr val="black">
                <a:alpha val="60%"/>
              </a:prstClr>
            </a:outerShdw>
          </a:effectLst>
        </p:spPr>
        <p:txBody>
          <a:bodyPr/>
          <a:lstStyle/>
          <a:p>
            <a:pPr eaLnBrk="1" hangingPunct="1">
              <a:lnSpc>
                <a:spcPts val="6800"/>
              </a:lnSpc>
              <a:defRPr/>
            </a:pPr>
            <a:r>
              <a:rPr lang="en-US" altLang="zh-CN" sz="5400" i="0" dirty="0">
                <a:solidFill>
                  <a:srgbClr val="00B0F0"/>
                </a:solidFill>
                <a:effectLst>
                  <a:outerShdw blurRad="38100" dist="38100" dir="2700000" algn="tl">
                    <a:srgbClr val="000000">
                      <a:alpha val="43.137%"/>
                    </a:srgbClr>
                  </a:outerShdw>
                </a:effectLst>
                <a:latin typeface="+mj-ea"/>
              </a:rPr>
              <a:t>The Status of </a:t>
            </a:r>
            <a:r>
              <a:rPr lang="en-US" altLang="zh-CN" sz="5400" i="0" dirty="0" err="1">
                <a:solidFill>
                  <a:srgbClr val="00B0F0"/>
                </a:solidFill>
                <a:effectLst>
                  <a:outerShdw blurRad="38100" dist="38100" dir="2700000" algn="tl">
                    <a:srgbClr val="000000">
                      <a:alpha val="43.137%"/>
                    </a:srgbClr>
                  </a:outerShdw>
                </a:effectLst>
                <a:latin typeface="+mj-ea"/>
              </a:rPr>
              <a:t>sPHENIX</a:t>
            </a:r>
            <a:r>
              <a:rPr lang="en-US" altLang="zh-CN" sz="5400" i="0" dirty="0">
                <a:solidFill>
                  <a:srgbClr val="00B0F0"/>
                </a:solidFill>
                <a:effectLst>
                  <a:outerShdw blurRad="38100" dist="38100" dir="2700000" algn="tl">
                    <a:srgbClr val="000000">
                      <a:alpha val="43.137%"/>
                    </a:srgbClr>
                  </a:outerShdw>
                </a:effectLst>
                <a:latin typeface="+mj-ea"/>
              </a:rPr>
              <a:t> Experiment at RHIC</a:t>
            </a:r>
            <a:endParaRPr lang="en-US" altLang="zh-CN" sz="5400" i="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6149" name="组合 1">
            <a:extLst>
              <a:ext uri="{FF2B5EF4-FFF2-40B4-BE49-F238E27FC236}">
                <a16:creationId xmlns:a16="http://schemas.microsoft.com/office/drawing/2014/main" id="{2C409F93-C695-46B6-ADB7-FD7E83BB87B2}"/>
              </a:ext>
            </a:extLst>
          </p:cNvPr>
          <p:cNvGrpSpPr>
            <a:grpSpLocks/>
          </p:cNvGrpSpPr>
          <p:nvPr/>
        </p:nvGrpSpPr>
        <p:grpSpPr bwMode="auto">
          <a:xfrm>
            <a:off x="2293047" y="3665593"/>
            <a:ext cx="6426200" cy="2175291"/>
            <a:chOff x="4023210" y="4347197"/>
            <a:chExt cx="5517247" cy="1274989"/>
          </a:xfrm>
        </p:grpSpPr>
        <p:sp>
          <p:nvSpPr>
            <p:cNvPr id="3" name="文本框 2">
              <a:extLst>
                <a:ext uri="{FF2B5EF4-FFF2-40B4-BE49-F238E27FC236}">
                  <a16:creationId xmlns:a16="http://schemas.microsoft.com/office/drawing/2014/main" id="{BAACC624-52F7-4023-B202-1527C94E75D7}"/>
                </a:ext>
              </a:extLst>
            </p:cNvPr>
            <p:cNvSpPr txBox="1">
              <a:spLocks noChangeArrowheads="1"/>
            </p:cNvSpPr>
            <p:nvPr/>
          </p:nvSpPr>
          <p:spPr bwMode="auto">
            <a:xfrm>
              <a:off x="4023210" y="4347197"/>
              <a:ext cx="5517247" cy="7035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defRPr/>
              </a:pPr>
              <a:r>
                <a:rPr lang="en-US" altLang="zh-CN" sz="4000" dirty="0">
                  <a:solidFill>
                    <a:srgbClr val="392E62"/>
                  </a:solidFill>
                  <a:effectLst>
                    <a:outerShdw blurRad="38100" dist="38100" dir="2700000" algn="tl">
                      <a:srgbClr val="000000">
                        <a:alpha val="43.137%"/>
                      </a:srgbClr>
                    </a:outerShdw>
                  </a:effectLst>
                  <a:latin typeface="+mj-lt"/>
                  <a:ea typeface="新宋体" panose="02010609030101010101" pitchFamily="49" charset="-122"/>
                </a:rPr>
                <a:t>Weihu Ma</a:t>
              </a:r>
            </a:p>
            <a:p>
              <a:pPr algn="ctr" eaLnBrk="1" hangingPunct="1">
                <a:spcBef>
                  <a:spcPct val="0%"/>
                </a:spcBef>
                <a:buClrTx/>
                <a:buFontTx/>
                <a:buNone/>
                <a:defRPr/>
              </a:pPr>
              <a:r>
                <a:rPr lang="en-US" altLang="zh-CN" sz="3200" dirty="0">
                  <a:solidFill>
                    <a:srgbClr val="392E62"/>
                  </a:solidFill>
                  <a:latin typeface="Arial" panose="020B0604020202020204" pitchFamily="34" charset="0"/>
                  <a:ea typeface="新宋体" panose="02010609030101010101" pitchFamily="49" charset="-122"/>
                  <a:cs typeface="Arial" panose="020B0604020202020204" pitchFamily="34" charset="0"/>
                </a:rPr>
                <a:t>For the </a:t>
              </a:r>
              <a:r>
                <a:rPr lang="en-US" altLang="zh-CN" sz="3200" dirty="0" err="1">
                  <a:solidFill>
                    <a:srgbClr val="392E62"/>
                  </a:solidFill>
                  <a:latin typeface="Arial" panose="020B0604020202020204" pitchFamily="34" charset="0"/>
                  <a:ea typeface="新宋体" panose="02010609030101010101" pitchFamily="49" charset="-122"/>
                  <a:cs typeface="Arial" panose="020B0604020202020204" pitchFamily="34" charset="0"/>
                </a:rPr>
                <a:t>sPHENIX</a:t>
              </a:r>
              <a:r>
                <a:rPr lang="en-US" altLang="zh-CN" sz="3200" dirty="0">
                  <a:solidFill>
                    <a:srgbClr val="392E62"/>
                  </a:solidFill>
                  <a:latin typeface="Arial" panose="020B0604020202020204" pitchFamily="34" charset="0"/>
                  <a:ea typeface="新宋体" panose="02010609030101010101" pitchFamily="49" charset="-122"/>
                  <a:cs typeface="Arial" panose="020B0604020202020204" pitchFamily="34" charset="0"/>
                </a:rPr>
                <a:t> Collaboration</a:t>
              </a:r>
            </a:p>
          </p:txBody>
        </p:sp>
        <p:sp>
          <p:nvSpPr>
            <p:cNvPr id="4" name="日期占位符 3">
              <a:extLst>
                <a:ext uri="{FF2B5EF4-FFF2-40B4-BE49-F238E27FC236}">
                  <a16:creationId xmlns:a16="http://schemas.microsoft.com/office/drawing/2014/main" id="{AC538A50-297C-46D0-9278-DC06ABA75EB3}"/>
                </a:ext>
              </a:extLst>
            </p:cNvPr>
            <p:cNvSpPr txBox="1">
              <a:spLocks/>
            </p:cNvSpPr>
            <p:nvPr/>
          </p:nvSpPr>
          <p:spPr bwMode="auto">
            <a:xfrm>
              <a:off x="5014815" y="5136368"/>
              <a:ext cx="3534036" cy="485818"/>
            </a:xfrm>
            <a:prstGeom prst="rect">
              <a:avLst/>
            </a:prstGeom>
            <a:noFill/>
            <a:ln>
              <a:noFill/>
            </a:ln>
            <a:effectLst>
              <a:outerShdw blurRad="25400" dist="38100" dir="3000000" algn="tl" rotWithShape="0">
                <a:prstClr val="black">
                  <a:alpha val="4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defRPr/>
              </a:pPr>
              <a:r>
                <a:rPr lang="en-US" altLang="zh-CN" b="1" dirty="0">
                  <a:solidFill>
                    <a:srgbClr val="375DAB"/>
                  </a:solidFill>
                  <a:latin typeface="+mn-ea"/>
                  <a:cs typeface="Arial" panose="020B0604020202020204" pitchFamily="34" charset="0"/>
                </a:rPr>
                <a:t>Fudan University</a:t>
              </a:r>
            </a:p>
            <a:p>
              <a:pPr algn="ctr" eaLnBrk="1" hangingPunct="1">
                <a:spcBef>
                  <a:spcPct val="0%"/>
                </a:spcBef>
                <a:buClrTx/>
                <a:buFontTx/>
                <a:buNone/>
                <a:defRPr/>
              </a:pPr>
              <a:r>
                <a:rPr lang="en-US" altLang="zh-CN" sz="2000" dirty="0">
                  <a:solidFill>
                    <a:srgbClr val="375DAB"/>
                  </a:solidFill>
                  <a:latin typeface="+mn-ea"/>
                  <a:cs typeface="Arial" panose="020B0604020202020204" pitchFamily="34" charset="0"/>
                </a:rPr>
                <a:t>2025/4/26</a:t>
              </a:r>
            </a:p>
          </p:txBody>
        </p:sp>
      </p:grpSp>
      <p:pic>
        <p:nvPicPr>
          <p:cNvPr id="12" name="Picture 5">
            <a:extLst>
              <a:ext uri="{FF2B5EF4-FFF2-40B4-BE49-F238E27FC236}">
                <a16:creationId xmlns:a16="http://schemas.microsoft.com/office/drawing/2014/main" id="{FB8D8DA0-9F9A-4876-8B80-ECAC527BDAB7}"/>
              </a:ext>
            </a:extLst>
          </p:cNvPr>
          <p:cNvPicPr>
            <a:picLocks noChangeAspect="1"/>
          </p:cNvPicPr>
          <p:nvPr/>
        </p:nvPicPr>
        <p:blipFill>
          <a:blip r:embed="rId4" cstate="print"/>
          <a:stretch>
            <a:fillRect/>
          </a:stretch>
        </p:blipFill>
        <p:spPr>
          <a:xfrm>
            <a:off x="138252" y="5572238"/>
            <a:ext cx="1707762" cy="1008000"/>
          </a:xfrm>
          <a:prstGeom prst="rect">
            <a:avLst/>
          </a:prstGeom>
          <a:effectLst>
            <a:innerShdw dist="2540000" dir="13500000">
              <a:srgbClr val="00B0F0">
                <a:alpha val="100%"/>
              </a:srgbClr>
            </a:innerShdw>
            <a:softEdge rad="0"/>
          </a:effectLst>
        </p:spPr>
      </p:pic>
      <p:pic>
        <p:nvPicPr>
          <p:cNvPr id="18" name="图片 17">
            <a:extLst>
              <a:ext uri="{FF2B5EF4-FFF2-40B4-BE49-F238E27FC236}">
                <a16:creationId xmlns:a16="http://schemas.microsoft.com/office/drawing/2014/main" id="{26D3FD17-511C-4D4B-A561-56EF603604B2}"/>
              </a:ext>
            </a:extLst>
          </p:cNvPr>
          <p:cNvPicPr>
            <a:picLocks noChangeAspect="1"/>
          </p:cNvPicPr>
          <p:nvPr/>
        </p:nvPicPr>
        <p:blipFill>
          <a:blip r:embed="rId5"/>
          <a:stretch>
            <a:fillRect/>
          </a:stretch>
        </p:blipFill>
        <p:spPr>
          <a:xfrm>
            <a:off x="200172" y="115200"/>
            <a:ext cx="10944225" cy="592180"/>
          </a:xfrm>
          <a:prstGeom prst="rect">
            <a:avLst/>
          </a:prstGeom>
        </p:spPr>
      </p:pic>
      <p:pic>
        <p:nvPicPr>
          <p:cNvPr id="19" name="图片 18">
            <a:extLst>
              <a:ext uri="{FF2B5EF4-FFF2-40B4-BE49-F238E27FC236}">
                <a16:creationId xmlns:a16="http://schemas.microsoft.com/office/drawing/2014/main" id="{E5B06BF8-FCFA-4561-A644-BD737D7F49ED}"/>
              </a:ext>
            </a:extLst>
          </p:cNvPr>
          <p:cNvPicPr>
            <a:picLocks noChangeAspect="1"/>
          </p:cNvPicPr>
          <p:nvPr/>
        </p:nvPicPr>
        <p:blipFill>
          <a:blip r:embed="rId6"/>
          <a:stretch>
            <a:fillRect/>
          </a:stretch>
        </p:blipFill>
        <p:spPr>
          <a:xfrm>
            <a:off x="30939" y="0"/>
            <a:ext cx="914550" cy="856800"/>
          </a:xfrm>
          <a:prstGeom prst="rect">
            <a:avLst/>
          </a:prstGeom>
        </p:spPr>
      </p:pic>
    </p:spTree>
  </p:cSld>
  <p:clrMapOvr>
    <a:masterClrMapping/>
  </p:clrMapOvr>
  <p:transition spd="med">
    <p:push dir="u"/>
  </p:transition>
</p:sld>
</file>

<file path=ppt/slides/slide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D3FC3765-FC7B-46FD-8828-88CD164127E0}"/>
              </a:ext>
            </a:extLst>
          </p:cNvPr>
          <p:cNvPicPr>
            <a:picLocks noChangeAspect="1"/>
          </p:cNvPicPr>
          <p:nvPr/>
        </p:nvPicPr>
        <p:blipFill>
          <a:blip r:embed="rId2"/>
          <a:stretch>
            <a:fillRect/>
          </a:stretch>
        </p:blipFill>
        <p:spPr>
          <a:xfrm>
            <a:off x="674750" y="1117118"/>
            <a:ext cx="9658689" cy="5436000"/>
          </a:xfrm>
          <a:prstGeom prst="rect">
            <a:avLst/>
          </a:prstGeom>
        </p:spPr>
      </p:pic>
      <p:sp>
        <p:nvSpPr>
          <p:cNvPr id="13" name="标题 1">
            <a:extLst>
              <a:ext uri="{FF2B5EF4-FFF2-40B4-BE49-F238E27FC236}">
                <a16:creationId xmlns:a16="http://schemas.microsoft.com/office/drawing/2014/main" id="{A1E2698E-2C68-4A7B-BC61-E83E3600C8C1}"/>
              </a:ext>
            </a:extLst>
          </p:cNvPr>
          <p:cNvSpPr>
            <a:spLocks noGrp="1" noChangeArrowheads="1"/>
          </p:cNvSpPr>
          <p:nvPr>
            <p:ph type="title"/>
          </p:nvPr>
        </p:nvSpPr>
        <p:spPr>
          <a:xfrm>
            <a:off x="1281222" y="467577"/>
            <a:ext cx="6846815" cy="487363"/>
          </a:xfrm>
        </p:spPr>
        <p:txBody>
          <a:bodyPr/>
          <a:lstStyle/>
          <a:p>
            <a:r>
              <a:rPr lang="en-US" altLang="zh-CN" dirty="0">
                <a:ea typeface="宋体" panose="02010600030101010101" pitchFamily="2" charset="-122"/>
              </a:rPr>
              <a:t>Physics Programs</a:t>
            </a:r>
            <a:endParaRPr lang="zh-CN" altLang="en-US" dirty="0">
              <a:ea typeface="宋体" panose="02010600030101010101" pitchFamily="2" charset="-122"/>
            </a:endParaRPr>
          </a:p>
        </p:txBody>
      </p:sp>
      <p:sp>
        <p:nvSpPr>
          <p:cNvPr id="14" name="文本框 12">
            <a:extLst>
              <a:ext uri="{FF2B5EF4-FFF2-40B4-BE49-F238E27FC236}">
                <a16:creationId xmlns:a16="http://schemas.microsoft.com/office/drawing/2014/main" id="{38F8A45A-9E9B-4A45-B627-B08C7F88D995}"/>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15" name="文本框 5">
            <a:extLst>
              <a:ext uri="{FF2B5EF4-FFF2-40B4-BE49-F238E27FC236}">
                <a16:creationId xmlns:a16="http://schemas.microsoft.com/office/drawing/2014/main" id="{EEDE15DB-2194-46FC-9264-2E35ABED9D6E}"/>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16" name="灯片编号占位符 3">
            <a:extLst>
              <a:ext uri="{FF2B5EF4-FFF2-40B4-BE49-F238E27FC236}">
                <a16:creationId xmlns:a16="http://schemas.microsoft.com/office/drawing/2014/main" id="{A097B7A7-9225-44A5-AA89-6305B470778A}"/>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10</a:t>
            </a:fld>
            <a:endParaRPr lang="en-US" altLang="zh-CN" sz="1400" dirty="0">
              <a:solidFill>
                <a:srgbClr val="A15D47"/>
              </a:solidFill>
              <a:latin typeface="Arial" panose="020B0604020202020204" pitchFamily="34" charset="0"/>
            </a:endParaRPr>
          </a:p>
        </p:txBody>
      </p:sp>
      <p:pic>
        <p:nvPicPr>
          <p:cNvPr id="17" name="Picture 5">
            <a:extLst>
              <a:ext uri="{FF2B5EF4-FFF2-40B4-BE49-F238E27FC236}">
                <a16:creationId xmlns:a16="http://schemas.microsoft.com/office/drawing/2014/main" id="{B3E40DC0-7063-429E-97C4-1058B3F8BBA4}"/>
              </a:ext>
            </a:extLst>
          </p:cNvPr>
          <p:cNvPicPr>
            <a:picLocks noChangeAspect="1"/>
          </p:cNvPicPr>
          <p:nvPr/>
        </p:nvPicPr>
        <p:blipFill>
          <a:blip r:embed="rId3"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18" name="图片 17">
            <a:extLst>
              <a:ext uri="{FF2B5EF4-FFF2-40B4-BE49-F238E27FC236}">
                <a16:creationId xmlns:a16="http://schemas.microsoft.com/office/drawing/2014/main" id="{4051F041-ECE8-4FF2-BEDE-11EECAFDD365}"/>
              </a:ext>
            </a:extLst>
          </p:cNvPr>
          <p:cNvPicPr>
            <a:picLocks noChangeAspect="1"/>
          </p:cNvPicPr>
          <p:nvPr/>
        </p:nvPicPr>
        <p:blipFill>
          <a:blip r:embed="rId4"/>
          <a:stretch>
            <a:fillRect/>
          </a:stretch>
        </p:blipFill>
        <p:spPr>
          <a:xfrm>
            <a:off x="10501180" y="90"/>
            <a:ext cx="384266" cy="360000"/>
          </a:xfrm>
          <a:prstGeom prst="rect">
            <a:avLst/>
          </a:prstGeom>
        </p:spPr>
      </p:pic>
    </p:spTree>
    <p:extLst>
      <p:ext uri="{BB962C8B-B14F-4D97-AF65-F5344CB8AC3E}">
        <p14:creationId xmlns:p14="http://schemas.microsoft.com/office/powerpoint/2010/main" val="318064463"/>
      </p:ext>
    </p:extLst>
  </p:cSld>
  <p:clrMapOvr>
    <a:masterClrMapping/>
  </p:clrMapOvr>
  <p:transition spd="med">
    <p:push dir="u"/>
  </p:transition>
</p:sld>
</file>

<file path=ppt/slides/slide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7" name="文本框 12">
            <a:extLst>
              <a:ext uri="{FF2B5EF4-FFF2-40B4-BE49-F238E27FC236}">
                <a16:creationId xmlns:a16="http://schemas.microsoft.com/office/drawing/2014/main" id="{612D3705-664F-4113-8904-A371C941A78B}"/>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ACDB1BD0-7B03-4A36-BFA3-8C1B94260F26}"/>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9" name="灯片编号占位符 3">
            <a:extLst>
              <a:ext uri="{FF2B5EF4-FFF2-40B4-BE49-F238E27FC236}">
                <a16:creationId xmlns:a16="http://schemas.microsoft.com/office/drawing/2014/main" id="{16CB6B45-A6E1-495E-9017-5F3FD7A495F7}"/>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11</a:t>
            </a:fld>
            <a:endParaRPr lang="en-US" altLang="zh-CN" sz="1400" dirty="0">
              <a:solidFill>
                <a:srgbClr val="A15D47"/>
              </a:solidFill>
              <a:latin typeface="Arial" panose="020B0604020202020204" pitchFamily="34" charset="0"/>
            </a:endParaRPr>
          </a:p>
        </p:txBody>
      </p:sp>
      <p:pic>
        <p:nvPicPr>
          <p:cNvPr id="10" name="Picture 5">
            <a:extLst>
              <a:ext uri="{FF2B5EF4-FFF2-40B4-BE49-F238E27FC236}">
                <a16:creationId xmlns:a16="http://schemas.microsoft.com/office/drawing/2014/main" id="{D96DFAAD-E77B-41E8-96C6-467E2CBC8216}"/>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2" name="矩形 1">
            <a:extLst>
              <a:ext uri="{FF2B5EF4-FFF2-40B4-BE49-F238E27FC236}">
                <a16:creationId xmlns:a16="http://schemas.microsoft.com/office/drawing/2014/main" id="{5B15C2A9-7EC4-49D4-81EC-7741D0E4E1E1}"/>
              </a:ext>
            </a:extLst>
          </p:cNvPr>
          <p:cNvSpPr/>
          <p:nvPr/>
        </p:nvSpPr>
        <p:spPr>
          <a:xfrm>
            <a:off x="8139042" y="526593"/>
            <a:ext cx="1992853" cy="369332"/>
          </a:xfrm>
          <a:prstGeom prst="rect">
            <a:avLst/>
          </a:prstGeom>
        </p:spPr>
        <p:txBody>
          <a:bodyPr wrap="none">
            <a:spAutoFit/>
          </a:bodyPr>
          <a:lstStyle/>
          <a:p>
            <a:pPr fontAlgn="auto">
              <a:spcBef>
                <a:spcPts val="0"/>
              </a:spcBef>
              <a:spcAft>
                <a:spcPts val="0"/>
              </a:spcAft>
            </a:pPr>
            <a:r>
              <a:rPr lang="en-GB" altLang="zh-CN"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arXiv:</a:t>
            </a:r>
            <a:r>
              <a:rPr lang="en-GB" altLang="zh-CN"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2504.02240</a:t>
            </a:r>
            <a:endParaRPr lang="en-DE" altLang="zh-CN" dirty="0">
              <a:solidFill>
                <a:schemeClr val="bg1"/>
              </a:solidFill>
              <a:sym typeface="Calibri"/>
            </a:endParaRPr>
          </a:p>
        </p:txBody>
      </p:sp>
      <p:sp>
        <p:nvSpPr>
          <p:cNvPr id="11" name="标题 1">
            <a:extLst>
              <a:ext uri="{FF2B5EF4-FFF2-40B4-BE49-F238E27FC236}">
                <a16:creationId xmlns:a16="http://schemas.microsoft.com/office/drawing/2014/main" id="{34D12C20-C04E-4B49-B031-53CDB25C1BDB}"/>
              </a:ext>
            </a:extLst>
          </p:cNvPr>
          <p:cNvSpPr>
            <a:spLocks noGrp="1" noChangeArrowheads="1"/>
          </p:cNvSpPr>
          <p:nvPr>
            <p:ph type="title"/>
          </p:nvPr>
        </p:nvSpPr>
        <p:spPr>
          <a:xfrm>
            <a:off x="1368425" y="457200"/>
            <a:ext cx="6389627" cy="487363"/>
          </a:xfrm>
        </p:spPr>
        <p:txBody>
          <a:bodyPr/>
          <a:lstStyle/>
          <a:p>
            <a:r>
              <a:rPr lang="en-DE" altLang="zh-CN" dirty="0"/>
              <a:t>Bulk Observables: Au+Au dN</a:t>
            </a:r>
            <a:r>
              <a:rPr lang="en-DE" altLang="zh-CN" baseline="-25%" dirty="0"/>
              <a:t>ch</a:t>
            </a:r>
            <a:r>
              <a:rPr lang="en-DE" altLang="zh-CN" dirty="0"/>
              <a:t>/d</a:t>
            </a:r>
            <a:r>
              <a:rPr lang="en-DE" altLang="zh-CN" dirty="0">
                <a:latin typeface="Symbol" pitchFamily="2" charset="2"/>
              </a:rPr>
              <a:t>h</a:t>
            </a:r>
            <a:r>
              <a:rPr lang="en-DE" altLang="zh-CN" dirty="0"/>
              <a:t> </a:t>
            </a:r>
            <a:endParaRPr lang="zh-CN" altLang="en-US" dirty="0"/>
          </a:p>
        </p:txBody>
      </p:sp>
      <p:pic>
        <p:nvPicPr>
          <p:cNvPr id="13" name="图片 12">
            <a:extLst>
              <a:ext uri="{FF2B5EF4-FFF2-40B4-BE49-F238E27FC236}">
                <a16:creationId xmlns:a16="http://schemas.microsoft.com/office/drawing/2014/main" id="{AE2FD62A-A5CD-41B3-B42D-565A898BAA3C}"/>
              </a:ext>
            </a:extLst>
          </p:cNvPr>
          <p:cNvPicPr>
            <a:picLocks noChangeAspect="1"/>
          </p:cNvPicPr>
          <p:nvPr/>
        </p:nvPicPr>
        <p:blipFill>
          <a:blip r:embed="rId5"/>
          <a:stretch>
            <a:fillRect/>
          </a:stretch>
        </p:blipFill>
        <p:spPr>
          <a:xfrm>
            <a:off x="214450" y="3026326"/>
            <a:ext cx="5589627" cy="3132000"/>
          </a:xfrm>
          <a:prstGeom prst="rect">
            <a:avLst/>
          </a:prstGeom>
        </p:spPr>
      </p:pic>
      <p:pic>
        <p:nvPicPr>
          <p:cNvPr id="6" name="图片 5">
            <a:extLst>
              <a:ext uri="{FF2B5EF4-FFF2-40B4-BE49-F238E27FC236}">
                <a16:creationId xmlns:a16="http://schemas.microsoft.com/office/drawing/2014/main" id="{28E8DFCC-0873-48E4-85F7-E87E0C71FACF}"/>
              </a:ext>
            </a:extLst>
          </p:cNvPr>
          <p:cNvPicPr>
            <a:picLocks noChangeAspect="1"/>
          </p:cNvPicPr>
          <p:nvPr/>
        </p:nvPicPr>
        <p:blipFill>
          <a:blip r:embed="rId6"/>
          <a:stretch>
            <a:fillRect/>
          </a:stretch>
        </p:blipFill>
        <p:spPr>
          <a:xfrm>
            <a:off x="5853102" y="2936326"/>
            <a:ext cx="4720290" cy="3312000"/>
          </a:xfrm>
          <a:prstGeom prst="rect">
            <a:avLst/>
          </a:prstGeom>
        </p:spPr>
      </p:pic>
      <p:pic>
        <p:nvPicPr>
          <p:cNvPr id="14" name="图片 13">
            <a:extLst>
              <a:ext uri="{FF2B5EF4-FFF2-40B4-BE49-F238E27FC236}">
                <a16:creationId xmlns:a16="http://schemas.microsoft.com/office/drawing/2014/main" id="{363EBAD2-FA01-449B-B427-E70D2E34B869}"/>
              </a:ext>
            </a:extLst>
          </p:cNvPr>
          <p:cNvPicPr>
            <a:picLocks noChangeAspect="1"/>
          </p:cNvPicPr>
          <p:nvPr/>
        </p:nvPicPr>
        <p:blipFill>
          <a:blip r:embed="rId7"/>
          <a:stretch>
            <a:fillRect/>
          </a:stretch>
        </p:blipFill>
        <p:spPr>
          <a:xfrm>
            <a:off x="10501180" y="90"/>
            <a:ext cx="384266" cy="360000"/>
          </a:xfrm>
          <a:prstGeom prst="rect">
            <a:avLst/>
          </a:prstGeom>
        </p:spPr>
      </p:pic>
      <p:sp>
        <p:nvSpPr>
          <p:cNvPr id="15" name="矩形 14">
            <a:extLst>
              <a:ext uri="{FF2B5EF4-FFF2-40B4-BE49-F238E27FC236}">
                <a16:creationId xmlns:a16="http://schemas.microsoft.com/office/drawing/2014/main" id="{5BBEA9E7-D3D8-4DDD-B537-74527A90F948}"/>
              </a:ext>
            </a:extLst>
          </p:cNvPr>
          <p:cNvSpPr/>
          <p:nvPr/>
        </p:nvSpPr>
        <p:spPr>
          <a:xfrm>
            <a:off x="900232" y="1182675"/>
            <a:ext cx="7817076" cy="1703030"/>
          </a:xfrm>
          <a:prstGeom prst="rect">
            <a:avLst/>
          </a:prstGeom>
        </p:spPr>
        <p:txBody>
          <a:bodyPr wrap="none">
            <a:spAutoFit/>
          </a:bodyPr>
          <a:lstStyle/>
          <a:p>
            <a:pPr marL="285750" indent="-285750">
              <a:lnSpc>
                <a:spcPct val="150%"/>
              </a:lnSpc>
              <a:buFont typeface="Wingdings" panose="05000000000000000000" pitchFamily="2" charset="2"/>
              <a:buChar char="ü"/>
            </a:pPr>
            <a:r>
              <a:rPr lang="en-US" altLang="zh-CN" dirty="0"/>
              <a:t>The average pseudo-rapidity density of charged hadrons at mid-rapidity.</a:t>
            </a:r>
          </a:p>
          <a:p>
            <a:pPr marL="285750" indent="-285750">
              <a:lnSpc>
                <a:spcPct val="150%"/>
              </a:lnSpc>
              <a:buFont typeface="Wingdings" panose="05000000000000000000" pitchFamily="2" charset="2"/>
              <a:buChar char="ü"/>
            </a:pPr>
            <a:r>
              <a:rPr lang="en-DE" altLang="zh-CN" kern="0" dirty="0">
                <a:cs typeface="Arial" panose="020B0604020202020204" pitchFamily="34" charset="0"/>
              </a:rPr>
              <a:t>Measured with </a:t>
            </a:r>
            <a:r>
              <a:rPr lang="en-US" altLang="zh-CN" kern="0" dirty="0">
                <a:cs typeface="Arial" panose="020B0604020202020204" pitchFamily="34" charset="0"/>
              </a:rPr>
              <a:t>INTT.</a:t>
            </a:r>
            <a:endParaRPr lang="en-US" altLang="zh-CN" dirty="0"/>
          </a:p>
          <a:p>
            <a:pPr marL="285750" indent="-285750">
              <a:lnSpc>
                <a:spcPct val="150%"/>
              </a:lnSpc>
              <a:buFont typeface="Wingdings" panose="05000000000000000000" pitchFamily="2" charset="2"/>
              <a:buChar char="ü"/>
            </a:pPr>
            <a:r>
              <a:rPr lang="en-US" altLang="zh-CN" dirty="0"/>
              <a:t>Featuring full azimuthal coverage at mid-rapidity.</a:t>
            </a:r>
          </a:p>
          <a:p>
            <a:pPr marL="285750" indent="-285750">
              <a:lnSpc>
                <a:spcPct val="150%"/>
              </a:lnSpc>
              <a:buFont typeface="Wingdings" panose="05000000000000000000" pitchFamily="2" charset="2"/>
              <a:buChar char="ü"/>
            </a:pPr>
            <a:r>
              <a:rPr lang="en-US" altLang="zh-CN" dirty="0"/>
              <a:t>Supporting the broader </a:t>
            </a:r>
            <a:r>
              <a:rPr lang="en-US" altLang="zh-CN" dirty="0" err="1"/>
              <a:t>sPHENIX</a:t>
            </a:r>
            <a:r>
              <a:rPr lang="en-US" altLang="zh-CN" dirty="0"/>
              <a:t> physics program.</a:t>
            </a:r>
            <a:endParaRPr lang="zh-CN" altLang="en-US" dirty="0"/>
          </a:p>
        </p:txBody>
      </p:sp>
    </p:spTree>
    <p:extLst>
      <p:ext uri="{BB962C8B-B14F-4D97-AF65-F5344CB8AC3E}">
        <p14:creationId xmlns:p14="http://schemas.microsoft.com/office/powerpoint/2010/main" val="813804318"/>
      </p:ext>
    </p:extLst>
  </p:cSld>
  <p:clrMapOvr>
    <a:masterClrMapping/>
  </p:clrMapOvr>
  <p:transition spd="med">
    <p:push dir="u"/>
  </p:transition>
</p:sld>
</file>

<file path=ppt/slides/slide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7" name="文本框 12">
            <a:extLst>
              <a:ext uri="{FF2B5EF4-FFF2-40B4-BE49-F238E27FC236}">
                <a16:creationId xmlns:a16="http://schemas.microsoft.com/office/drawing/2014/main" id="{612D3705-664F-4113-8904-A371C941A78B}"/>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ACDB1BD0-7B03-4A36-BFA3-8C1B94260F26}"/>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9" name="灯片编号占位符 3">
            <a:extLst>
              <a:ext uri="{FF2B5EF4-FFF2-40B4-BE49-F238E27FC236}">
                <a16:creationId xmlns:a16="http://schemas.microsoft.com/office/drawing/2014/main" id="{16CB6B45-A6E1-495E-9017-5F3FD7A495F7}"/>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12</a:t>
            </a:fld>
            <a:endParaRPr lang="en-US" altLang="zh-CN" sz="1400" dirty="0">
              <a:solidFill>
                <a:srgbClr val="A15D47"/>
              </a:solidFill>
              <a:latin typeface="Arial" panose="020B0604020202020204" pitchFamily="34" charset="0"/>
            </a:endParaRPr>
          </a:p>
        </p:txBody>
      </p:sp>
      <p:pic>
        <p:nvPicPr>
          <p:cNvPr id="10" name="Picture 5">
            <a:extLst>
              <a:ext uri="{FF2B5EF4-FFF2-40B4-BE49-F238E27FC236}">
                <a16:creationId xmlns:a16="http://schemas.microsoft.com/office/drawing/2014/main" id="{D96DFAAD-E77B-41E8-96C6-467E2CBC8216}"/>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6" name="标题 1">
            <a:extLst>
              <a:ext uri="{FF2B5EF4-FFF2-40B4-BE49-F238E27FC236}">
                <a16:creationId xmlns:a16="http://schemas.microsoft.com/office/drawing/2014/main" id="{F196EBD7-4D59-4D3B-A987-319CF592DBDE}"/>
              </a:ext>
            </a:extLst>
          </p:cNvPr>
          <p:cNvSpPr>
            <a:spLocks noGrp="1" noChangeArrowheads="1"/>
          </p:cNvSpPr>
          <p:nvPr>
            <p:ph type="title"/>
          </p:nvPr>
        </p:nvSpPr>
        <p:spPr>
          <a:xfrm>
            <a:off x="1368425" y="457200"/>
            <a:ext cx="8845550" cy="487363"/>
          </a:xfrm>
        </p:spPr>
        <p:txBody>
          <a:bodyPr/>
          <a:lstStyle/>
          <a:p>
            <a:r>
              <a:rPr lang="en-DE" altLang="zh-CN" dirty="0"/>
              <a:t>Bulk Observables: Au+Au dE</a:t>
            </a:r>
            <a:r>
              <a:rPr lang="en-DE" altLang="zh-CN" baseline="-25%" dirty="0"/>
              <a:t>T</a:t>
            </a:r>
            <a:r>
              <a:rPr lang="en-DE" altLang="zh-CN" dirty="0"/>
              <a:t>/d</a:t>
            </a:r>
            <a:r>
              <a:rPr lang="en-DE" altLang="zh-CN" dirty="0">
                <a:latin typeface="Symbol" pitchFamily="2" charset="2"/>
              </a:rPr>
              <a:t>h</a:t>
            </a:r>
            <a:endParaRPr lang="zh-CN" altLang="en-US" dirty="0"/>
          </a:p>
        </p:txBody>
      </p:sp>
      <p:sp>
        <p:nvSpPr>
          <p:cNvPr id="11" name="TextBox 46">
            <a:extLst>
              <a:ext uri="{FF2B5EF4-FFF2-40B4-BE49-F238E27FC236}">
                <a16:creationId xmlns:a16="http://schemas.microsoft.com/office/drawing/2014/main" id="{E6DCD557-C1BA-4578-8999-F449E099358A}"/>
              </a:ext>
            </a:extLst>
          </p:cNvPr>
          <p:cNvSpPr txBox="1"/>
          <p:nvPr/>
        </p:nvSpPr>
        <p:spPr>
          <a:xfrm>
            <a:off x="8028851" y="541983"/>
            <a:ext cx="1836296" cy="338552"/>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arXiv:2504.02242</a:t>
            </a:r>
            <a:endParaRPr kumimoji="0" lang="en-DE" sz="1600" b="0" i="0" u="none" strike="noStrike" cap="none" spc="0" normalizeH="0" baseline="0%" dirty="0">
              <a:ln>
                <a:noFill/>
              </a:ln>
              <a:solidFill>
                <a:schemeClr val="bg1"/>
              </a:solidFill>
              <a:effectLst/>
              <a:uFillTx/>
              <a:latin typeface="+mn-lt"/>
              <a:sym typeface="Calibri"/>
            </a:endParaRPr>
          </a:p>
        </p:txBody>
      </p:sp>
      <p:pic>
        <p:nvPicPr>
          <p:cNvPr id="3" name="图片 2">
            <a:extLst>
              <a:ext uri="{FF2B5EF4-FFF2-40B4-BE49-F238E27FC236}">
                <a16:creationId xmlns:a16="http://schemas.microsoft.com/office/drawing/2014/main" id="{24F544EB-0C0F-409C-BFA3-E7CEF938006E}"/>
              </a:ext>
            </a:extLst>
          </p:cNvPr>
          <p:cNvPicPr>
            <a:picLocks noChangeAspect="1"/>
          </p:cNvPicPr>
          <p:nvPr/>
        </p:nvPicPr>
        <p:blipFill>
          <a:blip r:embed="rId4"/>
          <a:stretch>
            <a:fillRect/>
          </a:stretch>
        </p:blipFill>
        <p:spPr>
          <a:xfrm>
            <a:off x="214450" y="2747050"/>
            <a:ext cx="6099666" cy="2844000"/>
          </a:xfrm>
          <a:prstGeom prst="rect">
            <a:avLst/>
          </a:prstGeom>
        </p:spPr>
      </p:pic>
      <p:pic>
        <p:nvPicPr>
          <p:cNvPr id="4" name="图片 3">
            <a:extLst>
              <a:ext uri="{FF2B5EF4-FFF2-40B4-BE49-F238E27FC236}">
                <a16:creationId xmlns:a16="http://schemas.microsoft.com/office/drawing/2014/main" id="{B556B1D3-B385-4881-B51C-208E20E847E6}"/>
              </a:ext>
            </a:extLst>
          </p:cNvPr>
          <p:cNvPicPr>
            <a:picLocks noChangeAspect="1"/>
          </p:cNvPicPr>
          <p:nvPr/>
        </p:nvPicPr>
        <p:blipFill>
          <a:blip r:embed="rId5"/>
          <a:stretch>
            <a:fillRect/>
          </a:stretch>
        </p:blipFill>
        <p:spPr>
          <a:xfrm>
            <a:off x="6462686" y="2738593"/>
            <a:ext cx="4335547" cy="2988000"/>
          </a:xfrm>
          <a:prstGeom prst="rect">
            <a:avLst/>
          </a:prstGeom>
        </p:spPr>
      </p:pic>
      <p:pic>
        <p:nvPicPr>
          <p:cNvPr id="13" name="图片 12">
            <a:extLst>
              <a:ext uri="{FF2B5EF4-FFF2-40B4-BE49-F238E27FC236}">
                <a16:creationId xmlns:a16="http://schemas.microsoft.com/office/drawing/2014/main" id="{20C50E99-0C24-4587-A084-4ED8AE0CD507}"/>
              </a:ext>
            </a:extLst>
          </p:cNvPr>
          <p:cNvPicPr>
            <a:picLocks noChangeAspect="1"/>
          </p:cNvPicPr>
          <p:nvPr/>
        </p:nvPicPr>
        <p:blipFill>
          <a:blip r:embed="rId6"/>
          <a:stretch>
            <a:fillRect/>
          </a:stretch>
        </p:blipFill>
        <p:spPr>
          <a:xfrm>
            <a:off x="10501180" y="90"/>
            <a:ext cx="384266" cy="360000"/>
          </a:xfrm>
          <a:prstGeom prst="rect">
            <a:avLst/>
          </a:prstGeom>
        </p:spPr>
      </p:pic>
      <p:sp>
        <p:nvSpPr>
          <p:cNvPr id="5" name="矩形 4">
            <a:extLst>
              <a:ext uri="{FF2B5EF4-FFF2-40B4-BE49-F238E27FC236}">
                <a16:creationId xmlns:a16="http://schemas.microsoft.com/office/drawing/2014/main" id="{924DAA0F-663D-4952-B504-90A516AE42A6}"/>
              </a:ext>
            </a:extLst>
          </p:cNvPr>
          <p:cNvSpPr/>
          <p:nvPr/>
        </p:nvSpPr>
        <p:spPr>
          <a:xfrm>
            <a:off x="443044" y="1226214"/>
            <a:ext cx="7391206" cy="1287532"/>
          </a:xfrm>
          <a:prstGeom prst="rect">
            <a:avLst/>
          </a:prstGeom>
        </p:spPr>
        <p:txBody>
          <a:bodyPr wrap="square">
            <a:spAutoFit/>
          </a:bodyPr>
          <a:lstStyle/>
          <a:p>
            <a:pPr marL="651501" lvl="1" indent="-285750">
              <a:lnSpc>
                <a:spcPct val="150%"/>
              </a:lnSpc>
              <a:buFont typeface="Wingdings" panose="05000000000000000000" pitchFamily="2" charset="2"/>
              <a:buChar char="ü"/>
            </a:pPr>
            <a:r>
              <a:rPr lang="en-US" altLang="zh-CN" dirty="0"/>
              <a:t>The transverse energy per unit pseudo-rapidity.</a:t>
            </a:r>
            <a:endParaRPr lang="en-US" altLang="zh-CN" kern="0" dirty="0">
              <a:cs typeface="Arial" panose="020B0604020202020204" pitchFamily="34" charset="0"/>
            </a:endParaRPr>
          </a:p>
          <a:p>
            <a:pPr marL="651501" lvl="1" indent="-285750">
              <a:lnSpc>
                <a:spcPct val="150%"/>
              </a:lnSpc>
              <a:buFont typeface="Wingdings" panose="05000000000000000000" pitchFamily="2" charset="2"/>
              <a:buChar char="ü"/>
            </a:pPr>
            <a:r>
              <a:rPr lang="en-DE" altLang="zh-CN" kern="0" dirty="0">
                <a:cs typeface="Arial" panose="020B0604020202020204" pitchFamily="34" charset="0"/>
              </a:rPr>
              <a:t>Measured with EM and Hadronic calorimeters</a:t>
            </a:r>
            <a:r>
              <a:rPr lang="en-US" altLang="zh-CN" kern="0" dirty="0">
                <a:cs typeface="Arial" panose="020B0604020202020204" pitchFamily="34" charset="0"/>
              </a:rPr>
              <a:t>.</a:t>
            </a:r>
            <a:endParaRPr lang="en-DE" altLang="zh-CN" kern="0" dirty="0">
              <a:cs typeface="Arial" panose="020B0604020202020204" pitchFamily="34" charset="0"/>
            </a:endParaRPr>
          </a:p>
          <a:p>
            <a:pPr marL="651501" lvl="1" indent="-285750">
              <a:lnSpc>
                <a:spcPct val="150%"/>
              </a:lnSpc>
              <a:buFont typeface="Wingdings" panose="05000000000000000000" pitchFamily="2" charset="2"/>
              <a:buChar char="ü"/>
            </a:pPr>
            <a:r>
              <a:rPr lang="en-DE" altLang="zh-CN" kern="0" dirty="0">
                <a:cs typeface="Arial" panose="020B0604020202020204" pitchFamily="34" charset="0"/>
              </a:rPr>
              <a:t>dE</a:t>
            </a:r>
            <a:r>
              <a:rPr lang="en-DE" altLang="zh-CN" kern="0" baseline="-25%" dirty="0">
                <a:cs typeface="Arial" panose="020B0604020202020204" pitchFamily="34" charset="0"/>
              </a:rPr>
              <a:t>T</a:t>
            </a:r>
            <a:r>
              <a:rPr lang="en-DE" altLang="zh-CN" kern="0" dirty="0">
                <a:cs typeface="Arial" panose="020B0604020202020204" pitchFamily="34" charset="0"/>
              </a:rPr>
              <a:t>/dh gives estimate of initial energy density</a:t>
            </a:r>
            <a:r>
              <a:rPr lang="en-US" altLang="zh-CN" kern="0" dirty="0">
                <a:cs typeface="Arial" panose="020B0604020202020204" pitchFamily="34" charset="0"/>
              </a:rPr>
              <a:t>.</a:t>
            </a:r>
            <a:endParaRPr lang="en-DE" altLang="zh-CN" kern="0" dirty="0">
              <a:cs typeface="Arial" panose="020B0604020202020204" pitchFamily="34" charset="0"/>
            </a:endParaRPr>
          </a:p>
        </p:txBody>
      </p:sp>
      <p:sp>
        <p:nvSpPr>
          <p:cNvPr id="14" name="矩形 13">
            <a:extLst>
              <a:ext uri="{FF2B5EF4-FFF2-40B4-BE49-F238E27FC236}">
                <a16:creationId xmlns:a16="http://schemas.microsoft.com/office/drawing/2014/main" id="{53BE8FC2-F669-4D0F-891E-0C6B6ADFB50D}"/>
              </a:ext>
            </a:extLst>
          </p:cNvPr>
          <p:cNvSpPr/>
          <p:nvPr/>
        </p:nvSpPr>
        <p:spPr>
          <a:xfrm>
            <a:off x="1128826" y="5801489"/>
            <a:ext cx="9200482" cy="646331"/>
          </a:xfrm>
          <a:prstGeom prst="rect">
            <a:avLst/>
          </a:prstGeom>
        </p:spPr>
        <p:txBody>
          <a:bodyPr wrap="square">
            <a:spAutoFit/>
          </a:bodyPr>
          <a:lstStyle/>
          <a:p>
            <a:r>
              <a:rPr lang="en-US" altLang="zh-CN" dirty="0"/>
              <a:t>The results are in agreement with previous measurements at RHIC, and feature an improved granularity in η and improved precision in low-</a:t>
            </a:r>
            <a:r>
              <a:rPr lang="en-US" altLang="zh-CN" dirty="0" err="1"/>
              <a:t>N</a:t>
            </a:r>
            <a:r>
              <a:rPr lang="en-US" altLang="zh-CN" baseline="-25%" dirty="0" err="1"/>
              <a:t>part</a:t>
            </a:r>
            <a:r>
              <a:rPr lang="en-US" altLang="zh-CN" dirty="0"/>
              <a:t> events.</a:t>
            </a:r>
            <a:endParaRPr lang="zh-CN" altLang="en-US" dirty="0"/>
          </a:p>
        </p:txBody>
      </p:sp>
    </p:spTree>
    <p:extLst>
      <p:ext uri="{BB962C8B-B14F-4D97-AF65-F5344CB8AC3E}">
        <p14:creationId xmlns:p14="http://schemas.microsoft.com/office/powerpoint/2010/main" val="2225572846"/>
      </p:ext>
    </p:extLst>
  </p:cSld>
  <p:clrMapOvr>
    <a:masterClrMapping/>
  </p:clrMapOvr>
  <p:transition spd="med">
    <p:push dir="u"/>
  </p:transition>
</p:sld>
</file>

<file path=ppt/slides/slide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F7411D49-E533-DF78-AD07-E958A1A667BB}"/>
              </a:ext>
            </a:extLst>
          </p:cNvPr>
          <p:cNvSpPr>
            <a:spLocks noGrp="1" noChangeArrowheads="1"/>
          </p:cNvSpPr>
          <p:nvPr>
            <p:ph type="title"/>
          </p:nvPr>
        </p:nvSpPr>
        <p:spPr>
          <a:xfrm>
            <a:off x="1281222" y="467577"/>
            <a:ext cx="6846815" cy="487363"/>
          </a:xfrm>
        </p:spPr>
        <p:txBody>
          <a:bodyPr/>
          <a:lstStyle/>
          <a:p>
            <a:r>
              <a:rPr lang="en-US" altLang="zh-CN" dirty="0"/>
              <a:t>Run-24 </a:t>
            </a:r>
            <a:r>
              <a:rPr lang="en-US" altLang="zh-CN" dirty="0" err="1"/>
              <a:t>p+p</a:t>
            </a:r>
            <a:r>
              <a:rPr lang="en-US" altLang="zh-CN" dirty="0"/>
              <a:t>: </a:t>
            </a:r>
            <a:r>
              <a:rPr lang="en-GB" altLang="zh-CN" sz="2800" dirty="0"/>
              <a:t>H</a:t>
            </a:r>
            <a:r>
              <a:rPr lang="en-DE" altLang="zh-CN" sz="2800" dirty="0"/>
              <a:t>igh p</a:t>
            </a:r>
            <a:r>
              <a:rPr lang="en-DE" altLang="zh-CN" sz="2800" baseline="-25%" dirty="0"/>
              <a:t>T</a:t>
            </a:r>
            <a:r>
              <a:rPr lang="en-DE" altLang="zh-CN" sz="2800" dirty="0"/>
              <a:t> </a:t>
            </a:r>
            <a:r>
              <a:rPr lang="en-US" altLang="zh-CN" sz="2800" dirty="0"/>
              <a:t>I</a:t>
            </a:r>
            <a:r>
              <a:rPr lang="en-DE" altLang="zh-CN" sz="2800" dirty="0"/>
              <a:t>solated Photons</a:t>
            </a:r>
            <a:endParaRPr lang="zh-CN" altLang="en-US" dirty="0">
              <a:ea typeface="宋体" panose="02010600030101010101" pitchFamily="2" charset="-122"/>
            </a:endParaRPr>
          </a:p>
        </p:txBody>
      </p:sp>
      <p:sp>
        <p:nvSpPr>
          <p:cNvPr id="6" name="文本框 12">
            <a:extLst>
              <a:ext uri="{FF2B5EF4-FFF2-40B4-BE49-F238E27FC236}">
                <a16:creationId xmlns:a16="http://schemas.microsoft.com/office/drawing/2014/main" id="{CDD2C24A-803E-A985-492D-1CF3951DF7A8}"/>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7" name="文本框 5">
            <a:extLst>
              <a:ext uri="{FF2B5EF4-FFF2-40B4-BE49-F238E27FC236}">
                <a16:creationId xmlns:a16="http://schemas.microsoft.com/office/drawing/2014/main" id="{B098BA7E-D565-C706-2E19-BF266CE00C02}"/>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灯片编号占位符 3">
            <a:extLst>
              <a:ext uri="{FF2B5EF4-FFF2-40B4-BE49-F238E27FC236}">
                <a16:creationId xmlns:a16="http://schemas.microsoft.com/office/drawing/2014/main" id="{2B1F7A9A-534B-25D6-34D7-87E71A3D8F88}"/>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13</a:t>
            </a:fld>
            <a:endParaRPr lang="en-US" altLang="zh-CN" sz="1400" dirty="0">
              <a:solidFill>
                <a:srgbClr val="A15D47"/>
              </a:solidFill>
              <a:latin typeface="Arial" panose="020B0604020202020204" pitchFamily="34" charset="0"/>
            </a:endParaRPr>
          </a:p>
        </p:txBody>
      </p:sp>
      <p:pic>
        <p:nvPicPr>
          <p:cNvPr id="9" name="Picture 5">
            <a:extLst>
              <a:ext uri="{FF2B5EF4-FFF2-40B4-BE49-F238E27FC236}">
                <a16:creationId xmlns:a16="http://schemas.microsoft.com/office/drawing/2014/main" id="{15271682-8FB0-6BE1-B7CA-F6BDCB1B1128}"/>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10" name="TextBox 8">
            <a:extLst>
              <a:ext uri="{FF2B5EF4-FFF2-40B4-BE49-F238E27FC236}">
                <a16:creationId xmlns:a16="http://schemas.microsoft.com/office/drawing/2014/main" id="{FBD1332A-43DC-4CF4-A10D-72A750E46842}"/>
              </a:ext>
            </a:extLst>
          </p:cNvPr>
          <p:cNvSpPr txBox="1"/>
          <p:nvPr/>
        </p:nvSpPr>
        <p:spPr>
          <a:xfrm>
            <a:off x="7237336" y="1082840"/>
            <a:ext cx="3163919" cy="369330"/>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kumimoji="0" lang="en-DE" sz="1800" b="0" i="0" u="none" strike="noStrike" cap="none" spc="0" normalizeH="0" baseline="0%" dirty="0">
                <a:ln>
                  <a:noFill/>
                </a:ln>
                <a:solidFill>
                  <a:srgbClr val="000000"/>
                </a:solidFill>
                <a:effectLst/>
                <a:uFillTx/>
                <a:latin typeface="+mn-lt"/>
                <a:ea typeface="+mn-ea"/>
                <a:cs typeface="+mn-cs"/>
                <a:sym typeface="Calibri"/>
              </a:rPr>
              <a:t>Shower Shape - EMCAL</a:t>
            </a:r>
          </a:p>
        </p:txBody>
      </p:sp>
      <p:sp>
        <p:nvSpPr>
          <p:cNvPr id="11" name="TextBox 10">
            <a:extLst>
              <a:ext uri="{FF2B5EF4-FFF2-40B4-BE49-F238E27FC236}">
                <a16:creationId xmlns:a16="http://schemas.microsoft.com/office/drawing/2014/main" id="{65F07847-028E-C2F9-03D4-D6868BF243D0}"/>
              </a:ext>
            </a:extLst>
          </p:cNvPr>
          <p:cNvSpPr txBox="1"/>
          <p:nvPr/>
        </p:nvSpPr>
        <p:spPr>
          <a:xfrm>
            <a:off x="7237336" y="2919425"/>
            <a:ext cx="3317523" cy="369330"/>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lang="en-DE" sz="1800" dirty="0"/>
              <a:t>Isolation</a:t>
            </a:r>
            <a:r>
              <a:rPr kumimoji="0" lang="en-DE" sz="1800" b="0" i="0" u="none" strike="noStrike" cap="none" spc="0" normalizeH="0" baseline="0%" dirty="0">
                <a:ln>
                  <a:noFill/>
                </a:ln>
                <a:solidFill>
                  <a:srgbClr val="000000"/>
                </a:solidFill>
                <a:effectLst/>
                <a:uFillTx/>
                <a:latin typeface="+mn-lt"/>
                <a:ea typeface="+mn-ea"/>
                <a:cs typeface="+mn-cs"/>
                <a:sym typeface="Calibri"/>
              </a:rPr>
              <a:t> – </a:t>
            </a:r>
            <a:r>
              <a:rPr kumimoji="0" lang="en-DE" sz="1800" b="0" i="0" u="none" strike="noStrike" cap="none" spc="0" normalizeH="0" baseline="0%" dirty="0">
                <a:ln>
                  <a:noFill/>
                </a:ln>
                <a:solidFill>
                  <a:srgbClr val="0000FF"/>
                </a:solidFill>
                <a:effectLst/>
                <a:uFillTx/>
                <a:latin typeface="+mn-lt"/>
                <a:ea typeface="+mn-ea"/>
                <a:cs typeface="+mn-cs"/>
                <a:sym typeface="Calibri"/>
              </a:rPr>
              <a:t>EMCAL + HCAL</a:t>
            </a:r>
          </a:p>
        </p:txBody>
      </p:sp>
      <p:grpSp>
        <p:nvGrpSpPr>
          <p:cNvPr id="12" name="Group 35">
            <a:extLst>
              <a:ext uri="{FF2B5EF4-FFF2-40B4-BE49-F238E27FC236}">
                <a16:creationId xmlns:a16="http://schemas.microsoft.com/office/drawing/2014/main" id="{D1299850-C090-D5E1-2F17-BDF2EB74ADF1}"/>
              </a:ext>
            </a:extLst>
          </p:cNvPr>
          <p:cNvGrpSpPr/>
          <p:nvPr/>
        </p:nvGrpSpPr>
        <p:grpSpPr>
          <a:xfrm>
            <a:off x="7072270" y="1474822"/>
            <a:ext cx="2964060" cy="1376754"/>
            <a:chOff x="8359659" y="1597320"/>
            <a:chExt cx="3929859" cy="2178120"/>
          </a:xfrm>
        </p:grpSpPr>
        <p:pic>
          <p:nvPicPr>
            <p:cNvPr id="13" name="Picture 38">
              <a:extLst>
                <a:ext uri="{FF2B5EF4-FFF2-40B4-BE49-F238E27FC236}">
                  <a16:creationId xmlns:a16="http://schemas.microsoft.com/office/drawing/2014/main" id="{6A54E60D-B2F1-6D96-353F-FEEC41D65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9659" y="1597320"/>
              <a:ext cx="3929859" cy="1765589"/>
            </a:xfrm>
            <a:prstGeom prst="rect">
              <a:avLst/>
            </a:prstGeom>
          </p:spPr>
        </p:pic>
        <p:sp>
          <p:nvSpPr>
            <p:cNvPr id="14" name="TextBox 39">
              <a:extLst>
                <a:ext uri="{FF2B5EF4-FFF2-40B4-BE49-F238E27FC236}">
                  <a16:creationId xmlns:a16="http://schemas.microsoft.com/office/drawing/2014/main" id="{AA903C6D-44D7-5340-F691-47CBF564FAA7}"/>
                </a:ext>
              </a:extLst>
            </p:cNvPr>
            <p:cNvSpPr txBox="1">
              <a:spLocks noChangeAspect="1"/>
            </p:cNvSpPr>
            <p:nvPr/>
          </p:nvSpPr>
          <p:spPr>
            <a:xfrm>
              <a:off x="8817820" y="3006958"/>
              <a:ext cx="220180" cy="486921"/>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lang="en-GB" sz="1400" dirty="0">
                  <a:latin typeface="Symbol" pitchFamily="2" charset="2"/>
                </a:rPr>
                <a:t>g</a:t>
              </a:r>
              <a:endParaRPr kumimoji="0" lang="en-DE" sz="1400" b="0" i="0" u="none" strike="noStrike" cap="none" spc="0" normalizeH="0" baseline="0%" dirty="0">
                <a:ln>
                  <a:noFill/>
                </a:ln>
                <a:solidFill>
                  <a:srgbClr val="000000"/>
                </a:solidFill>
                <a:effectLst/>
                <a:uFillTx/>
                <a:latin typeface="Symbol" pitchFamily="2" charset="2"/>
                <a:sym typeface="Calibri"/>
              </a:endParaRPr>
            </a:p>
          </p:txBody>
        </p:sp>
        <p:grpSp>
          <p:nvGrpSpPr>
            <p:cNvPr id="15" name="Group 40">
              <a:extLst>
                <a:ext uri="{FF2B5EF4-FFF2-40B4-BE49-F238E27FC236}">
                  <a16:creationId xmlns:a16="http://schemas.microsoft.com/office/drawing/2014/main" id="{8B1D279E-F0FF-F449-1D13-F75E4BEB0B2B}"/>
                </a:ext>
              </a:extLst>
            </p:cNvPr>
            <p:cNvGrpSpPr>
              <a:grpSpLocks noChangeAspect="1"/>
            </p:cNvGrpSpPr>
            <p:nvPr/>
          </p:nvGrpSpPr>
          <p:grpSpPr>
            <a:xfrm rot="18692826">
              <a:off x="8855927" y="2832170"/>
              <a:ext cx="937706" cy="112728"/>
              <a:chOff x="8346516" y="4247479"/>
              <a:chExt cx="1220593" cy="140910"/>
            </a:xfrm>
          </p:grpSpPr>
          <p:cxnSp>
            <p:nvCxnSpPr>
              <p:cNvPr id="25" name="Straight Arrow Connector 50">
                <a:extLst>
                  <a:ext uri="{FF2B5EF4-FFF2-40B4-BE49-F238E27FC236}">
                    <a16:creationId xmlns:a16="http://schemas.microsoft.com/office/drawing/2014/main" id="{57B3201C-96E3-B311-1045-A3A76BB0122E}"/>
                  </a:ext>
                </a:extLst>
              </p:cNvPr>
              <p:cNvCxnSpPr>
                <a:cxnSpLocks/>
              </p:cNvCxnSpPr>
              <p:nvPr/>
            </p:nvCxnSpPr>
            <p:spPr>
              <a:xfrm>
                <a:off x="9462070" y="4317724"/>
                <a:ext cx="105039" cy="1850"/>
              </a:xfrm>
              <a:prstGeom prst="straightConnector1">
                <a:avLst/>
              </a:prstGeom>
              <a:noFill/>
              <a:ln w="22225"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pic>
            <p:nvPicPr>
              <p:cNvPr id="26" name="pasted-movie.png" descr="pasted-movie.png">
                <a:extLst>
                  <a:ext uri="{FF2B5EF4-FFF2-40B4-BE49-F238E27FC236}">
                    <a16:creationId xmlns:a16="http://schemas.microsoft.com/office/drawing/2014/main" id="{6F12FD17-873F-9CE4-7A80-470BC8A84981}"/>
                  </a:ext>
                </a:extLst>
              </p:cNvPr>
              <p:cNvPicPr>
                <a:picLocks noChangeAspect="1"/>
              </p:cNvPicPr>
              <p:nvPr/>
            </p:nvPicPr>
            <p:blipFill>
              <a:blip r:embed="rId4"/>
              <a:stretch>
                <a:fillRect/>
              </a:stretch>
            </p:blipFill>
            <p:spPr>
              <a:xfrm rot="10800000" flipH="1">
                <a:off x="8346516" y="4247479"/>
                <a:ext cx="1124509" cy="140910"/>
              </a:xfrm>
              <a:prstGeom prst="rect">
                <a:avLst/>
              </a:prstGeom>
              <a:ln w="12700">
                <a:miter lim="400%"/>
              </a:ln>
            </p:spPr>
          </p:pic>
        </p:grpSp>
        <p:sp>
          <p:nvSpPr>
            <p:cNvPr id="16" name="TextBox 41">
              <a:extLst>
                <a:ext uri="{FF2B5EF4-FFF2-40B4-BE49-F238E27FC236}">
                  <a16:creationId xmlns:a16="http://schemas.microsoft.com/office/drawing/2014/main" id="{1F1BC175-F2BB-32E7-B11C-AFC7DCDD9230}"/>
                </a:ext>
              </a:extLst>
            </p:cNvPr>
            <p:cNvSpPr txBox="1"/>
            <p:nvPr/>
          </p:nvSpPr>
          <p:spPr>
            <a:xfrm>
              <a:off x="10728510" y="2850877"/>
              <a:ext cx="220180" cy="486921"/>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lang="en-GB" sz="1400" dirty="0">
                  <a:latin typeface="Symbol" pitchFamily="2" charset="2"/>
                </a:rPr>
                <a:t>g</a:t>
              </a:r>
              <a:endParaRPr kumimoji="0" lang="en-DE" sz="1400" b="0" i="0" u="none" strike="noStrike" cap="none" spc="0" normalizeH="0" baseline="0%" dirty="0">
                <a:ln>
                  <a:noFill/>
                </a:ln>
                <a:solidFill>
                  <a:srgbClr val="000000"/>
                </a:solidFill>
                <a:effectLst/>
                <a:uFillTx/>
                <a:latin typeface="Symbol" pitchFamily="2" charset="2"/>
                <a:sym typeface="Calibri"/>
              </a:endParaRPr>
            </a:p>
          </p:txBody>
        </p:sp>
        <p:sp>
          <p:nvSpPr>
            <p:cNvPr id="17" name="TextBox 42">
              <a:extLst>
                <a:ext uri="{FF2B5EF4-FFF2-40B4-BE49-F238E27FC236}">
                  <a16:creationId xmlns:a16="http://schemas.microsoft.com/office/drawing/2014/main" id="{644BF426-6BFA-E106-8552-FFFAE170E985}"/>
                </a:ext>
              </a:extLst>
            </p:cNvPr>
            <p:cNvSpPr txBox="1"/>
            <p:nvPr/>
          </p:nvSpPr>
          <p:spPr>
            <a:xfrm>
              <a:off x="11186397" y="3003620"/>
              <a:ext cx="220180" cy="486921"/>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lang="en-GB" sz="1400" dirty="0">
                  <a:latin typeface="Symbol" pitchFamily="2" charset="2"/>
                </a:rPr>
                <a:t>g</a:t>
              </a:r>
              <a:endParaRPr kumimoji="0" lang="en-DE" sz="1400" b="0" i="0" u="none" strike="noStrike" cap="none" spc="0" normalizeH="0" baseline="0%" dirty="0">
                <a:ln>
                  <a:noFill/>
                </a:ln>
                <a:solidFill>
                  <a:srgbClr val="000000"/>
                </a:solidFill>
                <a:effectLst/>
                <a:uFillTx/>
                <a:latin typeface="Symbol" pitchFamily="2" charset="2"/>
                <a:sym typeface="Calibri"/>
              </a:endParaRPr>
            </a:p>
          </p:txBody>
        </p:sp>
        <p:grpSp>
          <p:nvGrpSpPr>
            <p:cNvPr id="18" name="Group 43">
              <a:extLst>
                <a:ext uri="{FF2B5EF4-FFF2-40B4-BE49-F238E27FC236}">
                  <a16:creationId xmlns:a16="http://schemas.microsoft.com/office/drawing/2014/main" id="{0C18CA0C-6125-1CB0-C8DB-A4E612EBB0AC}"/>
                </a:ext>
              </a:extLst>
            </p:cNvPr>
            <p:cNvGrpSpPr>
              <a:grpSpLocks noChangeAspect="1"/>
            </p:cNvGrpSpPr>
            <p:nvPr/>
          </p:nvGrpSpPr>
          <p:grpSpPr>
            <a:xfrm rot="18572763">
              <a:off x="10787153" y="2958182"/>
              <a:ext cx="937707" cy="112728"/>
              <a:chOff x="8346516" y="4247479"/>
              <a:chExt cx="1220593" cy="140910"/>
            </a:xfrm>
          </p:grpSpPr>
          <p:cxnSp>
            <p:nvCxnSpPr>
              <p:cNvPr id="23" name="Straight Arrow Connector 48">
                <a:extLst>
                  <a:ext uri="{FF2B5EF4-FFF2-40B4-BE49-F238E27FC236}">
                    <a16:creationId xmlns:a16="http://schemas.microsoft.com/office/drawing/2014/main" id="{0B665E93-2901-0EB4-80CA-41CCD89896F9}"/>
                  </a:ext>
                </a:extLst>
              </p:cNvPr>
              <p:cNvCxnSpPr>
                <a:cxnSpLocks/>
              </p:cNvCxnSpPr>
              <p:nvPr/>
            </p:nvCxnSpPr>
            <p:spPr>
              <a:xfrm>
                <a:off x="9462070" y="4317724"/>
                <a:ext cx="105039" cy="1850"/>
              </a:xfrm>
              <a:prstGeom prst="straightConnector1">
                <a:avLst/>
              </a:prstGeom>
              <a:noFill/>
              <a:ln w="22225"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pic>
            <p:nvPicPr>
              <p:cNvPr id="24" name="pasted-movie.png" descr="pasted-movie.png">
                <a:extLst>
                  <a:ext uri="{FF2B5EF4-FFF2-40B4-BE49-F238E27FC236}">
                    <a16:creationId xmlns:a16="http://schemas.microsoft.com/office/drawing/2014/main" id="{0B805AF6-ABD4-9170-6B66-33210BE6F468}"/>
                  </a:ext>
                </a:extLst>
              </p:cNvPr>
              <p:cNvPicPr>
                <a:picLocks noChangeAspect="1"/>
              </p:cNvPicPr>
              <p:nvPr/>
            </p:nvPicPr>
            <p:blipFill>
              <a:blip r:embed="rId4"/>
              <a:stretch>
                <a:fillRect/>
              </a:stretch>
            </p:blipFill>
            <p:spPr>
              <a:xfrm rot="10800000" flipH="1">
                <a:off x="8346516" y="4247479"/>
                <a:ext cx="1124509" cy="140910"/>
              </a:xfrm>
              <a:prstGeom prst="rect">
                <a:avLst/>
              </a:prstGeom>
              <a:ln w="12700">
                <a:miter lim="400%"/>
              </a:ln>
            </p:spPr>
          </p:pic>
        </p:grpSp>
        <p:sp>
          <p:nvSpPr>
            <p:cNvPr id="19" name="TextBox 44">
              <a:extLst>
                <a:ext uri="{FF2B5EF4-FFF2-40B4-BE49-F238E27FC236}">
                  <a16:creationId xmlns:a16="http://schemas.microsoft.com/office/drawing/2014/main" id="{60CE8DB2-DC5D-2158-59D9-189478C723BF}"/>
                </a:ext>
              </a:extLst>
            </p:cNvPr>
            <p:cNvSpPr txBox="1"/>
            <p:nvPr/>
          </p:nvSpPr>
          <p:spPr>
            <a:xfrm>
              <a:off x="10662898" y="3288519"/>
              <a:ext cx="330697" cy="486921"/>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lang="en-GB" sz="1400" dirty="0">
                  <a:latin typeface="Symbol" pitchFamily="2" charset="2"/>
                </a:rPr>
                <a:t>p</a:t>
              </a:r>
              <a:r>
                <a:rPr lang="en-GB" sz="1400" baseline="30%" dirty="0">
                  <a:latin typeface="Symbol" pitchFamily="2" charset="2"/>
                </a:rPr>
                <a:t>0</a:t>
              </a:r>
              <a:endParaRPr kumimoji="0" lang="en-DE" sz="1400" b="0" i="0" u="none" strike="noStrike" cap="none" spc="0" normalizeH="0" baseline="30%" dirty="0">
                <a:ln>
                  <a:noFill/>
                </a:ln>
                <a:solidFill>
                  <a:srgbClr val="000000"/>
                </a:solidFill>
                <a:effectLst/>
                <a:uFillTx/>
                <a:latin typeface="Symbol" pitchFamily="2" charset="2"/>
                <a:sym typeface="Calibri"/>
              </a:endParaRPr>
            </a:p>
          </p:txBody>
        </p:sp>
        <p:grpSp>
          <p:nvGrpSpPr>
            <p:cNvPr id="20" name="Group 45">
              <a:extLst>
                <a:ext uri="{FF2B5EF4-FFF2-40B4-BE49-F238E27FC236}">
                  <a16:creationId xmlns:a16="http://schemas.microsoft.com/office/drawing/2014/main" id="{B7824FEE-EFE5-415A-128C-F6B900E5C2A0}"/>
                </a:ext>
              </a:extLst>
            </p:cNvPr>
            <p:cNvGrpSpPr>
              <a:grpSpLocks noChangeAspect="1"/>
            </p:cNvGrpSpPr>
            <p:nvPr/>
          </p:nvGrpSpPr>
          <p:grpSpPr>
            <a:xfrm rot="18009818">
              <a:off x="10620240" y="2914640"/>
              <a:ext cx="937707" cy="112728"/>
              <a:chOff x="8346516" y="4247479"/>
              <a:chExt cx="1220593" cy="140910"/>
            </a:xfrm>
          </p:grpSpPr>
          <p:cxnSp>
            <p:nvCxnSpPr>
              <p:cNvPr id="21" name="Straight Arrow Connector 46">
                <a:extLst>
                  <a:ext uri="{FF2B5EF4-FFF2-40B4-BE49-F238E27FC236}">
                    <a16:creationId xmlns:a16="http://schemas.microsoft.com/office/drawing/2014/main" id="{5667DA48-C7F2-71D3-817C-045250D13908}"/>
                  </a:ext>
                </a:extLst>
              </p:cNvPr>
              <p:cNvCxnSpPr>
                <a:cxnSpLocks/>
              </p:cNvCxnSpPr>
              <p:nvPr/>
            </p:nvCxnSpPr>
            <p:spPr>
              <a:xfrm>
                <a:off x="9462070" y="4317724"/>
                <a:ext cx="105039" cy="1850"/>
              </a:xfrm>
              <a:prstGeom prst="straightConnector1">
                <a:avLst/>
              </a:prstGeom>
              <a:noFill/>
              <a:ln w="22225"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pic>
            <p:nvPicPr>
              <p:cNvPr id="22" name="pasted-movie.png" descr="pasted-movie.png">
                <a:extLst>
                  <a:ext uri="{FF2B5EF4-FFF2-40B4-BE49-F238E27FC236}">
                    <a16:creationId xmlns:a16="http://schemas.microsoft.com/office/drawing/2014/main" id="{E5831DE9-6E14-5B36-E36C-0A0984C7BC99}"/>
                  </a:ext>
                </a:extLst>
              </p:cNvPr>
              <p:cNvPicPr>
                <a:picLocks noChangeAspect="1"/>
              </p:cNvPicPr>
              <p:nvPr/>
            </p:nvPicPr>
            <p:blipFill>
              <a:blip r:embed="rId4"/>
              <a:stretch>
                <a:fillRect/>
              </a:stretch>
            </p:blipFill>
            <p:spPr>
              <a:xfrm rot="10800000" flipH="1">
                <a:off x="8346516" y="4247479"/>
                <a:ext cx="1124509" cy="140910"/>
              </a:xfrm>
              <a:prstGeom prst="rect">
                <a:avLst/>
              </a:prstGeom>
              <a:ln w="12700">
                <a:miter lim="400%"/>
              </a:ln>
            </p:spPr>
          </p:pic>
        </p:grpSp>
      </p:grpSp>
      <p:pic>
        <p:nvPicPr>
          <p:cNvPr id="28" name="图片 27">
            <a:extLst>
              <a:ext uri="{FF2B5EF4-FFF2-40B4-BE49-F238E27FC236}">
                <a16:creationId xmlns:a16="http://schemas.microsoft.com/office/drawing/2014/main" id="{5A523469-D26F-CF25-C997-67F68540F32B}"/>
              </a:ext>
            </a:extLst>
          </p:cNvPr>
          <p:cNvPicPr>
            <a:picLocks noChangeAspect="1"/>
          </p:cNvPicPr>
          <p:nvPr/>
        </p:nvPicPr>
        <p:blipFill>
          <a:blip r:embed="rId5"/>
          <a:stretch>
            <a:fillRect/>
          </a:stretch>
        </p:blipFill>
        <p:spPr>
          <a:xfrm>
            <a:off x="6691280" y="3206303"/>
            <a:ext cx="3665832" cy="3312000"/>
          </a:xfrm>
          <a:prstGeom prst="rect">
            <a:avLst/>
          </a:prstGeom>
        </p:spPr>
      </p:pic>
      <p:pic>
        <p:nvPicPr>
          <p:cNvPr id="30" name="图片 29">
            <a:extLst>
              <a:ext uri="{FF2B5EF4-FFF2-40B4-BE49-F238E27FC236}">
                <a16:creationId xmlns:a16="http://schemas.microsoft.com/office/drawing/2014/main" id="{945AB7F6-5E18-CA85-608A-CC352AA0A287}"/>
              </a:ext>
            </a:extLst>
          </p:cNvPr>
          <p:cNvPicPr>
            <a:picLocks noChangeAspect="1"/>
          </p:cNvPicPr>
          <p:nvPr/>
        </p:nvPicPr>
        <p:blipFill>
          <a:blip r:embed="rId6"/>
          <a:stretch>
            <a:fillRect/>
          </a:stretch>
        </p:blipFill>
        <p:spPr>
          <a:xfrm>
            <a:off x="976557" y="1341000"/>
            <a:ext cx="5019465" cy="4176000"/>
          </a:xfrm>
          <a:prstGeom prst="rect">
            <a:avLst/>
          </a:prstGeom>
        </p:spPr>
      </p:pic>
      <p:sp>
        <p:nvSpPr>
          <p:cNvPr id="33" name="文本框 32">
            <a:extLst>
              <a:ext uri="{FF2B5EF4-FFF2-40B4-BE49-F238E27FC236}">
                <a16:creationId xmlns:a16="http://schemas.microsoft.com/office/drawing/2014/main" id="{89DC97C8-88FA-577D-3EBA-0957012E2663}"/>
              </a:ext>
            </a:extLst>
          </p:cNvPr>
          <p:cNvSpPr txBox="1"/>
          <p:nvPr/>
        </p:nvSpPr>
        <p:spPr>
          <a:xfrm>
            <a:off x="635046" y="5726751"/>
            <a:ext cx="6589620" cy="646331"/>
          </a:xfrm>
          <a:prstGeom prst="rect">
            <a:avLst/>
          </a:prstGeom>
          <a:noFill/>
        </p:spPr>
        <p:txBody>
          <a:bodyPr wrap="square" rtlCol="0">
            <a:spAutoFit/>
          </a:bodyPr>
          <a:lstStyle/>
          <a:p>
            <a:pPr marL="285750" indent="-285750">
              <a:buFont typeface="Wingdings" panose="05000000000000000000" pitchFamily="2" charset="2"/>
              <a:buChar char="ü"/>
            </a:pPr>
            <a:r>
              <a:rPr lang="en-US" altLang="zh-CN" dirty="0"/>
              <a:t>Used to constrain initial state PDFs and NLO calculations </a:t>
            </a:r>
          </a:p>
          <a:p>
            <a:pPr marL="285750" indent="-285750">
              <a:buFont typeface="Wingdings" panose="05000000000000000000" pitchFamily="2" charset="2"/>
              <a:buChar char="ü"/>
            </a:pPr>
            <a:r>
              <a:rPr lang="en-US" altLang="zh-CN" dirty="0"/>
              <a:t>Reference for </a:t>
            </a:r>
            <a:r>
              <a:rPr lang="en-US" altLang="zh-CN" dirty="0" err="1"/>
              <a:t>Au+Au</a:t>
            </a:r>
            <a:endParaRPr lang="en-US" altLang="zh-CN" dirty="0"/>
          </a:p>
        </p:txBody>
      </p:sp>
      <p:pic>
        <p:nvPicPr>
          <p:cNvPr id="2" name="图片 1">
            <a:extLst>
              <a:ext uri="{FF2B5EF4-FFF2-40B4-BE49-F238E27FC236}">
                <a16:creationId xmlns:a16="http://schemas.microsoft.com/office/drawing/2014/main" id="{19CD2A5D-AB08-DA8F-867F-375899D95ADB}"/>
              </a:ext>
            </a:extLst>
          </p:cNvPr>
          <p:cNvPicPr>
            <a:picLocks noChangeAspect="1"/>
          </p:cNvPicPr>
          <p:nvPr/>
        </p:nvPicPr>
        <p:blipFill>
          <a:blip r:embed="rId7"/>
          <a:stretch>
            <a:fillRect/>
          </a:stretch>
        </p:blipFill>
        <p:spPr>
          <a:xfrm>
            <a:off x="10501180" y="90"/>
            <a:ext cx="384266" cy="360000"/>
          </a:xfrm>
          <a:prstGeom prst="rect">
            <a:avLst/>
          </a:prstGeom>
        </p:spPr>
      </p:pic>
    </p:spTree>
    <p:extLst>
      <p:ext uri="{BB962C8B-B14F-4D97-AF65-F5344CB8AC3E}">
        <p14:creationId xmlns:p14="http://schemas.microsoft.com/office/powerpoint/2010/main" val="1786485741"/>
      </p:ext>
    </p:extLst>
  </p:cSld>
  <p:clrMapOvr>
    <a:masterClrMapping/>
  </p:clrMapOvr>
  <p:transition spd="med">
    <p:push dir="u"/>
  </p:transition>
</p:sld>
</file>

<file path=ppt/slides/slide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7" name="文本框 12">
            <a:extLst>
              <a:ext uri="{FF2B5EF4-FFF2-40B4-BE49-F238E27FC236}">
                <a16:creationId xmlns:a16="http://schemas.microsoft.com/office/drawing/2014/main" id="{612D3705-664F-4113-8904-A371C941A78B}"/>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ACDB1BD0-7B03-4A36-BFA3-8C1B94260F26}"/>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9" name="灯片编号占位符 3">
            <a:extLst>
              <a:ext uri="{FF2B5EF4-FFF2-40B4-BE49-F238E27FC236}">
                <a16:creationId xmlns:a16="http://schemas.microsoft.com/office/drawing/2014/main" id="{16CB6B45-A6E1-495E-9017-5F3FD7A495F7}"/>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14</a:t>
            </a:fld>
            <a:endParaRPr lang="en-US" altLang="zh-CN" sz="1400" dirty="0">
              <a:solidFill>
                <a:srgbClr val="A15D47"/>
              </a:solidFill>
              <a:latin typeface="Arial" panose="020B0604020202020204" pitchFamily="34" charset="0"/>
            </a:endParaRPr>
          </a:p>
        </p:txBody>
      </p:sp>
      <p:pic>
        <p:nvPicPr>
          <p:cNvPr id="10" name="Picture 5">
            <a:extLst>
              <a:ext uri="{FF2B5EF4-FFF2-40B4-BE49-F238E27FC236}">
                <a16:creationId xmlns:a16="http://schemas.microsoft.com/office/drawing/2014/main" id="{D96DFAAD-E77B-41E8-96C6-467E2CBC8216}"/>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14" name="标题 1">
            <a:extLst>
              <a:ext uri="{FF2B5EF4-FFF2-40B4-BE49-F238E27FC236}">
                <a16:creationId xmlns:a16="http://schemas.microsoft.com/office/drawing/2014/main" id="{EAB1F9C7-E773-4D7C-BB40-54C7F1E6E079}"/>
              </a:ext>
            </a:extLst>
          </p:cNvPr>
          <p:cNvSpPr>
            <a:spLocks noGrp="1" noChangeArrowheads="1"/>
          </p:cNvSpPr>
          <p:nvPr>
            <p:ph type="title"/>
          </p:nvPr>
        </p:nvSpPr>
        <p:spPr>
          <a:xfrm>
            <a:off x="1368425" y="457200"/>
            <a:ext cx="8845550" cy="487363"/>
          </a:xfrm>
        </p:spPr>
        <p:txBody>
          <a:bodyPr/>
          <a:lstStyle/>
          <a:p>
            <a:r>
              <a:rPr lang="en-US" altLang="zh-CN" dirty="0"/>
              <a:t>Run-24 </a:t>
            </a:r>
            <a:r>
              <a:rPr lang="en-US" altLang="zh-CN" dirty="0" err="1"/>
              <a:t>p+p</a:t>
            </a:r>
            <a:r>
              <a:rPr lang="en-US" altLang="zh-CN" dirty="0"/>
              <a:t>: </a:t>
            </a:r>
            <a:r>
              <a:rPr lang="en-DE" altLang="zh-CN" dirty="0"/>
              <a:t>Inclusive spectra</a:t>
            </a:r>
            <a:r>
              <a:rPr lang="en-US" altLang="zh-CN" dirty="0"/>
              <a:t> of Jets </a:t>
            </a:r>
            <a:endParaRPr lang="zh-CN" altLang="en-US" dirty="0"/>
          </a:p>
        </p:txBody>
      </p:sp>
      <p:pic>
        <p:nvPicPr>
          <p:cNvPr id="19" name="图片 18">
            <a:extLst>
              <a:ext uri="{FF2B5EF4-FFF2-40B4-BE49-F238E27FC236}">
                <a16:creationId xmlns:a16="http://schemas.microsoft.com/office/drawing/2014/main" id="{D65F53AC-FB56-4A75-879B-7FA2F4515A03}"/>
              </a:ext>
            </a:extLst>
          </p:cNvPr>
          <p:cNvPicPr>
            <a:picLocks noChangeAspect="1"/>
          </p:cNvPicPr>
          <p:nvPr/>
        </p:nvPicPr>
        <p:blipFill>
          <a:blip r:embed="rId3"/>
          <a:stretch>
            <a:fillRect/>
          </a:stretch>
        </p:blipFill>
        <p:spPr>
          <a:xfrm>
            <a:off x="10501180" y="90"/>
            <a:ext cx="384266" cy="360000"/>
          </a:xfrm>
          <a:prstGeom prst="rect">
            <a:avLst/>
          </a:prstGeom>
        </p:spPr>
      </p:pic>
      <p:sp>
        <p:nvSpPr>
          <p:cNvPr id="23" name="Text Placeholder 5">
            <a:extLst>
              <a:ext uri="{FF2B5EF4-FFF2-40B4-BE49-F238E27FC236}">
                <a16:creationId xmlns:a16="http://schemas.microsoft.com/office/drawing/2014/main" id="{C79A28DE-CA55-28FD-F501-2D38D5370FA2}"/>
              </a:ext>
            </a:extLst>
          </p:cNvPr>
          <p:cNvSpPr txBox="1">
            <a:spLocks/>
          </p:cNvSpPr>
          <p:nvPr/>
        </p:nvSpPr>
        <p:spPr>
          <a:xfrm>
            <a:off x="1967004" y="5767093"/>
            <a:ext cx="5873394" cy="782810"/>
          </a:xfrm>
          <a:prstGeom prst="rect">
            <a:avLst/>
          </a:prstGeom>
        </p:spPr>
        <p:txBody>
          <a:bodyPr>
            <a:normAutofit fontScale="92.5%" lnSpcReduction="10%"/>
          </a:bodyPr>
          <a:lstStyle>
            <a:lvl1pPr marL="342900" indent="-342900" algn="l" rtl="0" eaLnBrk="0" fontAlgn="base" hangingPunct="0">
              <a:spcBef>
                <a:spcPct val="20%"/>
              </a:spcBef>
              <a:spcAft>
                <a:spcPct val="0%"/>
              </a:spcAft>
              <a:buClr>
                <a:schemeClr val="hlink"/>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a:solidFill>
                  <a:schemeClr val="tx1"/>
                </a:solidFill>
                <a:latin typeface="+mj-lt"/>
              </a:defRPr>
            </a:lvl2pPr>
            <a:lvl3pPr marL="1143000" indent="-228600" algn="l" rtl="0" eaLnBrk="0" fontAlgn="base" hangingPunct="0">
              <a:spcBef>
                <a:spcPct val="20%"/>
              </a:spcBef>
              <a:spcAft>
                <a:spcPct val="0%"/>
              </a:spcAft>
              <a:buClr>
                <a:schemeClr val="tx1"/>
              </a:buClr>
              <a:buChar char="•"/>
              <a:defRPr sz="2400">
                <a:solidFill>
                  <a:schemeClr val="tx1"/>
                </a:solidFill>
                <a:latin typeface="+mj-lt"/>
              </a:defRPr>
            </a:lvl3pPr>
            <a:lvl4pPr marL="1600200" indent="-228600" algn="l" rtl="0" eaLnBrk="0" fontAlgn="base" hangingPunct="0">
              <a:spcBef>
                <a:spcPct val="20%"/>
              </a:spcBef>
              <a:spcAft>
                <a:spcPct val="0%"/>
              </a:spcAft>
              <a:buChar char="–"/>
              <a:defRPr sz="2000">
                <a:solidFill>
                  <a:schemeClr val="tx1"/>
                </a:solidFill>
                <a:latin typeface="+mj-lt"/>
              </a:defRPr>
            </a:lvl4pPr>
            <a:lvl5pPr marL="2057400" indent="-228600" algn="l" rtl="0" eaLnBrk="0" fontAlgn="base" hangingPunct="0">
              <a:spcBef>
                <a:spcPct val="20%"/>
              </a:spcBef>
              <a:spcAft>
                <a:spcPct val="0%"/>
              </a:spcAft>
              <a:buChar char="»"/>
              <a:defRPr sz="2000">
                <a:solidFill>
                  <a:schemeClr val="tx1"/>
                </a:solidFill>
                <a:latin typeface="+mj-lt"/>
              </a:defRPr>
            </a:lvl5pPr>
            <a:lvl6pPr marL="2514625" indent="-228602" algn="l" rtl="0" fontAlgn="base">
              <a:spcBef>
                <a:spcPct val="20%"/>
              </a:spcBef>
              <a:spcAft>
                <a:spcPct val="0%"/>
              </a:spcAft>
              <a:buChar char="»"/>
              <a:defRPr sz="2000">
                <a:solidFill>
                  <a:schemeClr val="tx1"/>
                </a:solidFill>
                <a:latin typeface="+mj-lt"/>
              </a:defRPr>
            </a:lvl6pPr>
            <a:lvl7pPr marL="2971830" indent="-228602" algn="l" rtl="0" fontAlgn="base">
              <a:spcBef>
                <a:spcPct val="20%"/>
              </a:spcBef>
              <a:spcAft>
                <a:spcPct val="0%"/>
              </a:spcAft>
              <a:buChar char="»"/>
              <a:defRPr sz="2000">
                <a:solidFill>
                  <a:schemeClr val="tx1"/>
                </a:solidFill>
                <a:latin typeface="+mj-lt"/>
              </a:defRPr>
            </a:lvl7pPr>
            <a:lvl8pPr marL="3429035" indent="-228602" algn="l" rtl="0" fontAlgn="base">
              <a:spcBef>
                <a:spcPct val="20%"/>
              </a:spcBef>
              <a:spcAft>
                <a:spcPct val="0%"/>
              </a:spcAft>
              <a:buChar char="»"/>
              <a:defRPr sz="2000">
                <a:solidFill>
                  <a:schemeClr val="tx1"/>
                </a:solidFill>
                <a:latin typeface="+mj-lt"/>
              </a:defRPr>
            </a:lvl8pPr>
            <a:lvl9pPr marL="3886239" indent="-228602" algn="l" rtl="0" fontAlgn="base">
              <a:spcBef>
                <a:spcPct val="20%"/>
              </a:spcBef>
              <a:spcAft>
                <a:spcPct val="0%"/>
              </a:spcAft>
              <a:buChar char="»"/>
              <a:defRPr sz="2000">
                <a:solidFill>
                  <a:schemeClr val="tx1"/>
                </a:solidFill>
                <a:latin typeface="+mj-lt"/>
              </a:defRPr>
            </a:lvl9pPr>
          </a:lstStyle>
          <a:p>
            <a:pPr marL="365751" lvl="1" indent="0" algn="ctr">
              <a:buFont typeface="Wingdings" panose="05000000000000000000" pitchFamily="2" charset="2"/>
              <a:buNone/>
            </a:pPr>
            <a:r>
              <a:rPr lang="en-GB" kern="0" dirty="0"/>
              <a:t>U</a:t>
            </a:r>
            <a:r>
              <a:rPr lang="en-DE" kern="0" dirty="0"/>
              <a:t>nprecedented p</a:t>
            </a:r>
            <a:r>
              <a:rPr lang="en-DE" kern="0" baseline="-25%" dirty="0"/>
              <a:t>T</a:t>
            </a:r>
            <a:r>
              <a:rPr lang="en-DE" kern="0" dirty="0"/>
              <a:t> reach at RHIC</a:t>
            </a:r>
          </a:p>
          <a:p>
            <a:pPr marL="365751" lvl="1" indent="0" algn="ctr">
              <a:buFont typeface="Wingdings" panose="05000000000000000000" pitchFamily="2" charset="2"/>
              <a:buNone/>
            </a:pPr>
            <a:r>
              <a:rPr lang="en-DE" sz="2100" kern="0" dirty="0">
                <a:latin typeface="Helvetica Neue" panose="02000503000000020004" pitchFamily="2" charset="0"/>
                <a:ea typeface="Helvetica Neue" panose="02000503000000020004" pitchFamily="2" charset="0"/>
                <a:cs typeface="Helvetica Neue" panose="02000503000000020004" pitchFamily="2" charset="0"/>
              </a:rPr>
              <a:t>Only 15% of full luminosity used for this analysis</a:t>
            </a:r>
          </a:p>
          <a:p>
            <a:pPr marL="365751" lvl="1" indent="0" algn="ctr">
              <a:buFont typeface="Wingdings" panose="05000000000000000000" pitchFamily="2" charset="2"/>
              <a:buNone/>
            </a:pPr>
            <a:endParaRPr lang="en-DE" kern="0" dirty="0"/>
          </a:p>
          <a:p>
            <a:pPr lvl="1"/>
            <a:endParaRPr lang="en-DE" kern="0" dirty="0"/>
          </a:p>
        </p:txBody>
      </p:sp>
      <p:pic>
        <p:nvPicPr>
          <p:cNvPr id="4" name="图片 3">
            <a:extLst>
              <a:ext uri="{FF2B5EF4-FFF2-40B4-BE49-F238E27FC236}">
                <a16:creationId xmlns:a16="http://schemas.microsoft.com/office/drawing/2014/main" id="{C645A0D3-EB3C-0D43-DC3C-0444B6278903}"/>
              </a:ext>
            </a:extLst>
          </p:cNvPr>
          <p:cNvPicPr>
            <a:picLocks noChangeAspect="1"/>
          </p:cNvPicPr>
          <p:nvPr/>
        </p:nvPicPr>
        <p:blipFill>
          <a:blip r:embed="rId4"/>
          <a:stretch>
            <a:fillRect/>
          </a:stretch>
        </p:blipFill>
        <p:spPr>
          <a:xfrm>
            <a:off x="377751" y="1855812"/>
            <a:ext cx="4111228" cy="3960000"/>
          </a:xfrm>
          <a:prstGeom prst="rect">
            <a:avLst/>
          </a:prstGeom>
        </p:spPr>
      </p:pic>
      <p:sp>
        <p:nvSpPr>
          <p:cNvPr id="6" name="文本框 5">
            <a:extLst>
              <a:ext uri="{FF2B5EF4-FFF2-40B4-BE49-F238E27FC236}">
                <a16:creationId xmlns:a16="http://schemas.microsoft.com/office/drawing/2014/main" id="{FC732A18-3774-6C60-166C-4FB8060B6AC6}"/>
              </a:ext>
            </a:extLst>
          </p:cNvPr>
          <p:cNvSpPr txBox="1"/>
          <p:nvPr/>
        </p:nvSpPr>
        <p:spPr>
          <a:xfrm>
            <a:off x="397976" y="1162666"/>
            <a:ext cx="4267088" cy="646331"/>
          </a:xfrm>
          <a:prstGeom prst="rect">
            <a:avLst/>
          </a:prstGeom>
          <a:noFill/>
        </p:spPr>
        <p:txBody>
          <a:bodyPr wrap="square" rtlCol="0">
            <a:spAutoFit/>
          </a:bodyPr>
          <a:lstStyle/>
          <a:p>
            <a:r>
              <a:rPr lang="en-US" altLang="zh-CN" dirty="0"/>
              <a:t>Corrected for jet </a:t>
            </a:r>
            <a:r>
              <a:rPr lang="en-US" altLang="zh-CN" dirty="0" err="1"/>
              <a:t>p</a:t>
            </a:r>
            <a:r>
              <a:rPr lang="en-US" altLang="zh-CN" baseline="-25%" dirty="0" err="1"/>
              <a:t>T</a:t>
            </a:r>
            <a:r>
              <a:rPr lang="en-US" altLang="zh-CN" baseline="-25%" dirty="0"/>
              <a:t> </a:t>
            </a:r>
            <a:r>
              <a:rPr lang="en-US" altLang="zh-CN" dirty="0"/>
              <a:t>scale</a:t>
            </a:r>
          </a:p>
          <a:p>
            <a:r>
              <a:rPr lang="en-US" altLang="zh-CN" dirty="0"/>
              <a:t>Unfolded to MC  final state particle level</a:t>
            </a:r>
          </a:p>
        </p:txBody>
      </p:sp>
      <p:pic>
        <p:nvPicPr>
          <p:cNvPr id="11" name="图片 10">
            <a:extLst>
              <a:ext uri="{FF2B5EF4-FFF2-40B4-BE49-F238E27FC236}">
                <a16:creationId xmlns:a16="http://schemas.microsoft.com/office/drawing/2014/main" id="{D0FA098F-DA70-4A52-A93C-BAFE6CAAB778}"/>
              </a:ext>
            </a:extLst>
          </p:cNvPr>
          <p:cNvPicPr>
            <a:picLocks noChangeAspect="1"/>
          </p:cNvPicPr>
          <p:nvPr/>
        </p:nvPicPr>
        <p:blipFill>
          <a:blip r:embed="rId5"/>
          <a:stretch>
            <a:fillRect/>
          </a:stretch>
        </p:blipFill>
        <p:spPr>
          <a:xfrm>
            <a:off x="4821626" y="2066614"/>
            <a:ext cx="6037544" cy="3240000"/>
          </a:xfrm>
          <a:prstGeom prst="rect">
            <a:avLst/>
          </a:prstGeom>
        </p:spPr>
      </p:pic>
      <p:sp>
        <p:nvSpPr>
          <p:cNvPr id="12" name="矩形 11">
            <a:extLst>
              <a:ext uri="{FF2B5EF4-FFF2-40B4-BE49-F238E27FC236}">
                <a16:creationId xmlns:a16="http://schemas.microsoft.com/office/drawing/2014/main" id="{6E20040B-F8BD-45E3-859A-606BAEE8A92E}"/>
              </a:ext>
            </a:extLst>
          </p:cNvPr>
          <p:cNvSpPr/>
          <p:nvPr/>
        </p:nvSpPr>
        <p:spPr>
          <a:xfrm>
            <a:off x="5281604" y="1182423"/>
            <a:ext cx="5470525" cy="646331"/>
          </a:xfrm>
          <a:prstGeom prst="rect">
            <a:avLst/>
          </a:prstGeom>
        </p:spPr>
        <p:txBody>
          <a:bodyPr>
            <a:spAutoFit/>
          </a:bodyPr>
          <a:lstStyle/>
          <a:p>
            <a:r>
              <a:rPr lang="en-US" altLang="zh-CN" dirty="0"/>
              <a:t>Event display of a </a:t>
            </a:r>
            <a:r>
              <a:rPr lang="en-US" altLang="zh-CN" dirty="0" err="1"/>
              <a:t>dijet</a:t>
            </a:r>
            <a:r>
              <a:rPr lang="en-US" altLang="zh-CN" dirty="0"/>
              <a:t> in Run24 </a:t>
            </a:r>
            <a:r>
              <a:rPr lang="en-US" altLang="zh-CN" dirty="0" err="1"/>
              <a:t>p+p</a:t>
            </a:r>
            <a:r>
              <a:rPr lang="en-US" altLang="zh-CN" dirty="0"/>
              <a:t> running, measured with the calorimeter system.</a:t>
            </a:r>
            <a:endParaRPr lang="zh-CN" altLang="en-US" dirty="0"/>
          </a:p>
        </p:txBody>
      </p:sp>
    </p:spTree>
    <p:extLst>
      <p:ext uri="{BB962C8B-B14F-4D97-AF65-F5344CB8AC3E}">
        <p14:creationId xmlns:p14="http://schemas.microsoft.com/office/powerpoint/2010/main" val="3165278087"/>
      </p:ext>
    </p:extLst>
  </p:cSld>
  <p:clrMapOvr>
    <a:masterClrMapping/>
  </p:clrMapOvr>
  <p:transition spd="med">
    <p:push dir="u"/>
  </p:transition>
</p:sld>
</file>

<file path=ppt/slides/slide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A0B4097-B7CA-4550-9EDF-31611E284638}"/>
              </a:ext>
            </a:extLst>
          </p:cNvPr>
          <p:cNvPicPr>
            <a:picLocks noChangeAspect="1"/>
          </p:cNvPicPr>
          <p:nvPr/>
        </p:nvPicPr>
        <p:blipFill>
          <a:blip r:embed="rId2"/>
          <a:stretch>
            <a:fillRect/>
          </a:stretch>
        </p:blipFill>
        <p:spPr>
          <a:xfrm>
            <a:off x="577912" y="2287379"/>
            <a:ext cx="4659930" cy="4428000"/>
          </a:xfrm>
          <a:prstGeom prst="rect">
            <a:avLst/>
          </a:prstGeom>
        </p:spPr>
      </p:pic>
      <p:pic>
        <p:nvPicPr>
          <p:cNvPr id="5" name="图片 4">
            <a:extLst>
              <a:ext uri="{FF2B5EF4-FFF2-40B4-BE49-F238E27FC236}">
                <a16:creationId xmlns:a16="http://schemas.microsoft.com/office/drawing/2014/main" id="{21F04B73-1F89-547C-AE48-20CE2509AE54}"/>
              </a:ext>
            </a:extLst>
          </p:cNvPr>
          <p:cNvPicPr>
            <a:picLocks noChangeAspect="1"/>
          </p:cNvPicPr>
          <p:nvPr/>
        </p:nvPicPr>
        <p:blipFill>
          <a:blip r:embed="rId3"/>
          <a:stretch>
            <a:fillRect/>
          </a:stretch>
        </p:blipFill>
        <p:spPr>
          <a:xfrm>
            <a:off x="5475057" y="2263363"/>
            <a:ext cx="4517441" cy="4320000"/>
          </a:xfrm>
          <a:prstGeom prst="rect">
            <a:avLst/>
          </a:prstGeom>
        </p:spPr>
      </p:pic>
      <p:sp>
        <p:nvSpPr>
          <p:cNvPr id="7" name="文本框 12">
            <a:extLst>
              <a:ext uri="{FF2B5EF4-FFF2-40B4-BE49-F238E27FC236}">
                <a16:creationId xmlns:a16="http://schemas.microsoft.com/office/drawing/2014/main" id="{612D3705-664F-4113-8904-A371C941A78B}"/>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ACDB1BD0-7B03-4A36-BFA3-8C1B94260F26}"/>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9" name="灯片编号占位符 3">
            <a:extLst>
              <a:ext uri="{FF2B5EF4-FFF2-40B4-BE49-F238E27FC236}">
                <a16:creationId xmlns:a16="http://schemas.microsoft.com/office/drawing/2014/main" id="{16CB6B45-A6E1-495E-9017-5F3FD7A495F7}"/>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15</a:t>
            </a:fld>
            <a:endParaRPr lang="en-US" altLang="zh-CN" sz="1400" dirty="0">
              <a:solidFill>
                <a:srgbClr val="A15D47"/>
              </a:solidFill>
              <a:latin typeface="Arial" panose="020B0604020202020204" pitchFamily="34" charset="0"/>
            </a:endParaRPr>
          </a:p>
        </p:txBody>
      </p:sp>
      <p:pic>
        <p:nvPicPr>
          <p:cNvPr id="10" name="Picture 5">
            <a:extLst>
              <a:ext uri="{FF2B5EF4-FFF2-40B4-BE49-F238E27FC236}">
                <a16:creationId xmlns:a16="http://schemas.microsoft.com/office/drawing/2014/main" id="{D96DFAAD-E77B-41E8-96C6-467E2CBC8216}"/>
              </a:ext>
            </a:extLst>
          </p:cNvPr>
          <p:cNvPicPr>
            <a:picLocks noChangeAspect="1"/>
          </p:cNvPicPr>
          <p:nvPr/>
        </p:nvPicPr>
        <p:blipFill>
          <a:blip r:embed="rId4" cstate="print"/>
          <a:stretch>
            <a:fillRect/>
          </a:stretch>
        </p:blipFill>
        <p:spPr>
          <a:xfrm>
            <a:off x="3" y="0"/>
            <a:ext cx="1205021" cy="711259"/>
          </a:xfrm>
          <a:prstGeom prst="rect">
            <a:avLst/>
          </a:prstGeom>
          <a:effectLst>
            <a:innerShdw dist="2540000" dir="13500000">
              <a:srgbClr val="00B0F0">
                <a:alpha val="100%"/>
              </a:srgbClr>
            </a:innerShdw>
            <a:softEdge rad="0"/>
          </a:effectLst>
        </p:spPr>
      </p:pic>
      <mc:AlternateContent xmlns:mc="http://schemas.openxmlformats.org/markup-compatibility/2006" xmlns:a14="http://schemas.microsoft.com/office/drawing/2010/main">
        <mc:Choice Requires="a14">
          <p:sp>
            <p:nvSpPr>
              <p:cNvPr id="12" name="TextBox 21">
                <a:extLst>
                  <a:ext uri="{FF2B5EF4-FFF2-40B4-BE49-F238E27FC236}">
                    <a16:creationId xmlns:a16="http://schemas.microsoft.com/office/drawing/2014/main" id="{D68DB6A9-24B2-446D-8B9E-32825B5C5C29}"/>
                  </a:ext>
                </a:extLst>
              </p:cNvPr>
              <p:cNvSpPr txBox="1"/>
              <p:nvPr/>
            </p:nvSpPr>
            <p:spPr>
              <a:xfrm>
                <a:off x="1125770" y="2081879"/>
                <a:ext cx="4230679" cy="432745"/>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
                  </a:lnSpc>
                  <a:spcBef>
                    <a:spcPts val="0"/>
                  </a:spcBef>
                  <a:spcAft>
                    <a:spcPts val="0"/>
                  </a:spcAft>
                  <a:buClrTx/>
                  <a:buSzTx/>
                  <a:buFontTx/>
                  <a:buNone/>
                  <a:tabLst/>
                </a:pPr>
                <a:r>
                  <a:rPr kumimoji="0" lang="en-DE" sz="20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Dijet p</a:t>
                </a:r>
                <a:r>
                  <a:rPr kumimoji="0" lang="en-DE" sz="2000" b="0" i="0" u="none" strike="noStrike" cap="none" spc="0" normalizeH="0" baseline="-25%"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T</a:t>
                </a:r>
                <a:r>
                  <a:rPr kumimoji="0" lang="en-DE" sz="20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 balance </a:t>
                </a:r>
                <a14:m>
                  <m:oMath xmlns:m="http://purl.oclc.org/ooxml/officeDocument/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𝐽</m:t>
                        </m:r>
                      </m:sub>
                    </m:sSub>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𝑝</m:t>
                        </m:r>
                      </m:e>
                      <m:sub>
                        <m:r>
                          <a:rPr lang="en-US" sz="2000" b="0" i="1" smtClean="0">
                            <a:latin typeface="Cambria Math" panose="02040503050406030204" pitchFamily="18" charset="0"/>
                          </a:rPr>
                          <m:t>𝑇</m:t>
                        </m:r>
                      </m:sub>
                      <m:sup>
                        <m:r>
                          <a:rPr lang="en-US" sz="2000" b="0" i="1" smtClean="0">
                            <a:latin typeface="Cambria Math" panose="02040503050406030204" pitchFamily="18" charset="0"/>
                          </a:rPr>
                          <m:t>2</m:t>
                        </m:r>
                      </m:sup>
                    </m:sSubSup>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𝑝</m:t>
                        </m:r>
                      </m:e>
                      <m:sub>
                        <m:r>
                          <a:rPr lang="en-US" sz="2000" b="0" i="1" smtClean="0">
                            <a:latin typeface="Cambria Math" panose="02040503050406030204" pitchFamily="18" charset="0"/>
                          </a:rPr>
                          <m:t>𝑇</m:t>
                        </m:r>
                      </m:sub>
                      <m:sup>
                        <m:r>
                          <a:rPr lang="en-US" sz="2000" b="0" i="1" smtClean="0">
                            <a:latin typeface="Cambria Math" panose="02040503050406030204" pitchFamily="18" charset="0"/>
                          </a:rPr>
                          <m:t>1</m:t>
                        </m:r>
                      </m:sup>
                    </m:sSubSup>
                  </m:oMath>
                </a14:m>
                <a:endParaRPr kumimoji="0" lang="en-DE" sz="20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mc:Choice>
        <mc:Fallback xmlns:p="http://schemas.openxmlformats.org/presentationml/2006/main" xmlns:r="http://schemas.openxmlformats.org/officeDocument/2006/relationships" xmlns:a="http://schemas.openxmlformats.org/drawingml/2006/main" xmlns="">
          <p:sp>
            <p:nvSpPr>
              <p:cNvPr id="12" name="TextBox 21">
                <a:extLst>
                  <a:ext uri="{FF2B5EF4-FFF2-40B4-BE49-F238E27FC236}">
                    <a16:creationId xmlns:a16="http://schemas.microsoft.com/office/drawing/2014/main" id="{D68DB6A9-24B2-446D-8B9E-32825B5C5C29}"/>
                  </a:ext>
                </a:extLst>
              </p:cNvPr>
              <p:cNvSpPr txBox="1">
                <a:spLocks noRot="1" noChangeAspect="1" noMove="1" noResize="1" noEditPoints="1" noAdjustHandles="1" noChangeArrowheads="1" noChangeShapeType="1" noTextEdit="1"/>
              </p:cNvSpPr>
              <p:nvPr/>
            </p:nvSpPr>
            <p:spPr>
              <a:xfrm>
                <a:off x="1125770" y="2081879"/>
                <a:ext cx="4230679" cy="432745"/>
              </a:xfrm>
              <a:prstGeom prst="rect">
                <a:avLst/>
              </a:prstGeom>
              <a:blipFill>
                <a:blip r:embed="rId5"/>
                <a:stretch>
                  <a:fillRect t="-7.042%" b="-18.31%"/>
                </a:stretch>
              </a:blipFill>
              <a:ln w="12700" cap="flat">
                <a:noFill/>
                <a:miter lim="400%"/>
              </a:ln>
              <a:effectLst/>
            </p:spPr>
            <p:txBody>
              <a:bodyPr/>
              <a:lstStyle/>
              <a:p>
                <a:r>
                  <a:rPr lang="zh-CN" altLang="en-US">
                    <a:noFill/>
                  </a:rPr>
                  <a:t> </a:t>
                </a:r>
              </a:p>
            </p:txBody>
          </p:sp>
        </mc:Fallback>
      </mc:AlternateContent>
      <p:sp>
        <p:nvSpPr>
          <p:cNvPr id="14" name="标题 1">
            <a:extLst>
              <a:ext uri="{FF2B5EF4-FFF2-40B4-BE49-F238E27FC236}">
                <a16:creationId xmlns:a16="http://schemas.microsoft.com/office/drawing/2014/main" id="{EAB1F9C7-E773-4D7C-BB40-54C7F1E6E079}"/>
              </a:ext>
            </a:extLst>
          </p:cNvPr>
          <p:cNvSpPr>
            <a:spLocks noGrp="1" noChangeArrowheads="1"/>
          </p:cNvSpPr>
          <p:nvPr>
            <p:ph type="title"/>
          </p:nvPr>
        </p:nvSpPr>
        <p:spPr>
          <a:xfrm>
            <a:off x="1368425" y="457200"/>
            <a:ext cx="8845550" cy="487363"/>
          </a:xfrm>
        </p:spPr>
        <p:txBody>
          <a:bodyPr/>
          <a:lstStyle/>
          <a:p>
            <a:r>
              <a:rPr lang="en-US" altLang="zh-CN" dirty="0"/>
              <a:t>Run-24 </a:t>
            </a:r>
            <a:r>
              <a:rPr lang="en-US" altLang="zh-CN" dirty="0" err="1"/>
              <a:t>p+p</a:t>
            </a:r>
            <a:r>
              <a:rPr lang="en-US" altLang="zh-CN" dirty="0"/>
              <a:t>: Dijet correlations  </a:t>
            </a:r>
            <a:endParaRPr lang="zh-CN" altLang="en-US" dirty="0"/>
          </a:p>
        </p:txBody>
      </p:sp>
      <p:pic>
        <p:nvPicPr>
          <p:cNvPr id="19" name="图片 18">
            <a:extLst>
              <a:ext uri="{FF2B5EF4-FFF2-40B4-BE49-F238E27FC236}">
                <a16:creationId xmlns:a16="http://schemas.microsoft.com/office/drawing/2014/main" id="{D65F53AC-FB56-4A75-879B-7FA2F4515A03}"/>
              </a:ext>
            </a:extLst>
          </p:cNvPr>
          <p:cNvPicPr>
            <a:picLocks noChangeAspect="1"/>
          </p:cNvPicPr>
          <p:nvPr/>
        </p:nvPicPr>
        <p:blipFill>
          <a:blip r:embed="rId6"/>
          <a:stretch>
            <a:fillRect/>
          </a:stretch>
        </p:blipFill>
        <p:spPr>
          <a:xfrm>
            <a:off x="10501180" y="90"/>
            <a:ext cx="384266" cy="360000"/>
          </a:xfrm>
          <a:prstGeom prst="rect">
            <a:avLst/>
          </a:prstGeom>
        </p:spPr>
      </p:pic>
      <p:sp>
        <p:nvSpPr>
          <p:cNvPr id="13" name="TextBox 20">
            <a:extLst>
              <a:ext uri="{FF2B5EF4-FFF2-40B4-BE49-F238E27FC236}">
                <a16:creationId xmlns:a16="http://schemas.microsoft.com/office/drawing/2014/main" id="{00CE3A88-2082-1FF4-1AC2-10731EE0A1AA}"/>
              </a:ext>
            </a:extLst>
          </p:cNvPr>
          <p:cNvSpPr txBox="1"/>
          <p:nvPr/>
        </p:nvSpPr>
        <p:spPr>
          <a:xfrm>
            <a:off x="6571951" y="2057436"/>
            <a:ext cx="2801406" cy="400108"/>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
              </a:lnSpc>
              <a:spcBef>
                <a:spcPts val="0"/>
              </a:spcBef>
              <a:spcAft>
                <a:spcPts val="0"/>
              </a:spcAft>
              <a:buClrTx/>
              <a:buSzTx/>
              <a:buFontTx/>
              <a:buNone/>
              <a:tabLst/>
            </a:pPr>
            <a:r>
              <a:rPr kumimoji="0" lang="en-DE" sz="20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Dijet angular correlation</a:t>
            </a:r>
          </a:p>
        </p:txBody>
      </p:sp>
      <p:grpSp>
        <p:nvGrpSpPr>
          <p:cNvPr id="4" name="组合 3">
            <a:extLst>
              <a:ext uri="{FF2B5EF4-FFF2-40B4-BE49-F238E27FC236}">
                <a16:creationId xmlns:a16="http://schemas.microsoft.com/office/drawing/2014/main" id="{9D8F8C6D-AAD6-4B8D-B341-56DFF4A64297}"/>
              </a:ext>
            </a:extLst>
          </p:cNvPr>
          <p:cNvGrpSpPr/>
          <p:nvPr/>
        </p:nvGrpSpPr>
        <p:grpSpPr>
          <a:xfrm>
            <a:off x="8367636" y="26087"/>
            <a:ext cx="2562971" cy="1944000"/>
            <a:chOff x="3880342" y="4693046"/>
            <a:chExt cx="2562971" cy="1944000"/>
          </a:xfrm>
        </p:grpSpPr>
        <p:pic>
          <p:nvPicPr>
            <p:cNvPr id="6" name="图片 5">
              <a:extLst>
                <a:ext uri="{FF2B5EF4-FFF2-40B4-BE49-F238E27FC236}">
                  <a16:creationId xmlns:a16="http://schemas.microsoft.com/office/drawing/2014/main" id="{E7E3A4F9-F05E-4DF0-B893-389883E58F38}"/>
                </a:ext>
              </a:extLst>
            </p:cNvPr>
            <p:cNvPicPr>
              <a:picLocks noChangeAspect="1"/>
            </p:cNvPicPr>
            <p:nvPr/>
          </p:nvPicPr>
          <p:blipFill>
            <a:blip r:embed="rId7"/>
            <a:stretch>
              <a:fillRect/>
            </a:stretch>
          </p:blipFill>
          <p:spPr>
            <a:xfrm>
              <a:off x="3880342" y="4693046"/>
              <a:ext cx="2562971" cy="1944000"/>
            </a:xfrm>
            <a:prstGeom prst="rect">
              <a:avLst/>
            </a:prstGeom>
          </p:spPr>
        </p:pic>
        <mc:AlternateContent xmlns:mc="http://schemas.openxmlformats.org/markup-compatibility/2006" xmlns:a14="http://schemas.microsoft.com/office/drawing/2010/main">
          <mc:Choice Requires="a14">
            <p:sp>
              <p:nvSpPr>
                <p:cNvPr id="17" name="TextBox 36">
                  <a:extLst>
                    <a:ext uri="{FF2B5EF4-FFF2-40B4-BE49-F238E27FC236}">
                      <a16:creationId xmlns:a16="http://schemas.microsoft.com/office/drawing/2014/main" id="{DE54BA87-4452-46E5-B8DA-6EF84DDED4B6}"/>
                    </a:ext>
                  </a:extLst>
                </p:cNvPr>
                <p:cNvSpPr txBox="1"/>
                <p:nvPr/>
              </p:nvSpPr>
              <p:spPr>
                <a:xfrm>
                  <a:off x="5225520" y="5416333"/>
                  <a:ext cx="503847" cy="338554"/>
                </a:xfrm>
                <a:prstGeom prst="rect">
                  <a:avLst/>
                </a:prstGeom>
                <a:noFill/>
              </p:spPr>
              <p:txBody>
                <a:bodyPr wrap="square" rtlCol="0">
                  <a:spAutoFit/>
                </a:bodyPr>
                <a:lstStyle/>
                <a:p>
                  <a:pPr/>
                  <a14:m>
                    <m:oMathPara xmlns:m="http://purl.oclc.org/ooxml/officeDocument/math">
                      <m:oMathParaPr>
                        <m:jc m:val="centerGroup"/>
                      </m:oMathParaPr>
                      <m:oMath xmlns:m="http://purl.oclc.org/ooxml/officeDocument/math">
                        <m:r>
                          <m:rPr>
                            <m:sty m:val="p"/>
                          </m:rPr>
                          <a:rPr lang="en-US" sz="1600" b="0" i="0" smtClean="0">
                            <a:solidFill>
                              <a:schemeClr val="bg1"/>
                            </a:solidFill>
                            <a:latin typeface="Cambria Math" panose="02040503050406030204" pitchFamily="18" charset="0"/>
                          </a:rPr>
                          <m:t>Δ</m:t>
                        </m:r>
                        <m:r>
                          <a:rPr lang="en-US" sz="1600" b="0" i="1" smtClean="0">
                            <a:solidFill>
                              <a:schemeClr val="bg1"/>
                            </a:solidFill>
                            <a:latin typeface="Cambria Math" panose="02040503050406030204" pitchFamily="18" charset="0"/>
                          </a:rPr>
                          <m:t>𝜙</m:t>
                        </m:r>
                      </m:oMath>
                    </m:oMathPara>
                  </a14:m>
                  <a:endParaRPr lang="en-US" sz="1600" dirty="0">
                    <a:solidFill>
                      <a:schemeClr val="bg1"/>
                    </a:solidFill>
                  </a:endParaRPr>
                </a:p>
              </p:txBody>
            </p:sp>
          </mc:Choice>
          <mc:Fallback xmlns:p="http://schemas.openxmlformats.org/presentationml/2006/main" xmlns:r="http://schemas.openxmlformats.org/officeDocument/2006/relationships" xmlns:a="http://schemas.openxmlformats.org/drawingml/2006/main" xmlns="">
            <p:sp>
              <p:nvSpPr>
                <p:cNvPr id="17" name="TextBox 36">
                  <a:extLst>
                    <a:ext uri="{FF2B5EF4-FFF2-40B4-BE49-F238E27FC236}">
                      <a16:creationId xmlns:a16="http://schemas.microsoft.com/office/drawing/2014/main" id="{DE54BA87-4452-46E5-B8DA-6EF84DDED4B6}"/>
                    </a:ext>
                  </a:extLst>
                </p:cNvPr>
                <p:cNvSpPr txBox="1">
                  <a:spLocks noRot="1" noChangeAspect="1" noMove="1" noResize="1" noEditPoints="1" noAdjustHandles="1" noChangeArrowheads="1" noChangeShapeType="1" noTextEdit="1"/>
                </p:cNvSpPr>
                <p:nvPr/>
              </p:nvSpPr>
              <p:spPr>
                <a:xfrm>
                  <a:off x="5225520" y="5416333"/>
                  <a:ext cx="503847" cy="338554"/>
                </a:xfrm>
                <a:prstGeom prst="rect">
                  <a:avLst/>
                </a:prstGeom>
                <a:blipFill>
                  <a:blip r:embed="rId8"/>
                  <a:stretch>
                    <a:fillRect b="-12.727%"/>
                  </a:stretch>
                </a:blipFill>
              </p:spPr>
              <p:txBody>
                <a:bodyPr/>
                <a:lstStyle/>
                <a:p>
                  <a:r>
                    <a:rPr lang="zh-CN" altLang="en-US">
                      <a:noFill/>
                    </a:rPr>
                    <a:t> </a:t>
                  </a:r>
                </a:p>
              </p:txBody>
            </p:sp>
          </mc:Fallback>
        </mc:AlternateContent>
        <p:sp>
          <p:nvSpPr>
            <p:cNvPr id="18" name="Arc 35">
              <a:extLst>
                <a:ext uri="{FF2B5EF4-FFF2-40B4-BE49-F238E27FC236}">
                  <a16:creationId xmlns:a16="http://schemas.microsoft.com/office/drawing/2014/main" id="{6A353B48-3BD1-4B41-B1B1-1391CBA75FC0}"/>
                </a:ext>
              </a:extLst>
            </p:cNvPr>
            <p:cNvSpPr>
              <a:spLocks/>
            </p:cNvSpPr>
            <p:nvPr/>
          </p:nvSpPr>
          <p:spPr>
            <a:xfrm rot="13009492">
              <a:off x="5653797" y="5466928"/>
              <a:ext cx="255411" cy="260096"/>
            </a:xfrm>
            <a:prstGeom prst="arc">
              <a:avLst>
                <a:gd name="adj1" fmla="val 15844785"/>
                <a:gd name="adj2" fmla="val 1053065"/>
              </a:avLst>
            </a:prstGeom>
            <a:ln w="317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 name="文本框 15">
            <a:extLst>
              <a:ext uri="{FF2B5EF4-FFF2-40B4-BE49-F238E27FC236}">
                <a16:creationId xmlns:a16="http://schemas.microsoft.com/office/drawing/2014/main" id="{5F223858-5F36-0C42-D02A-E782BBB10476}"/>
              </a:ext>
            </a:extLst>
          </p:cNvPr>
          <p:cNvSpPr txBox="1"/>
          <p:nvPr/>
        </p:nvSpPr>
        <p:spPr>
          <a:xfrm>
            <a:off x="862159" y="1182080"/>
            <a:ext cx="4052713" cy="707886"/>
          </a:xfrm>
          <a:prstGeom prst="rect">
            <a:avLst/>
          </a:prstGeom>
          <a:noFill/>
        </p:spPr>
        <p:txBody>
          <a:bodyPr wrap="none" rtlCol="0">
            <a:spAutoFit/>
          </a:bodyPr>
          <a:lstStyle/>
          <a:p>
            <a:pPr marL="285750" indent="-285750">
              <a:buFont typeface="Wingdings" panose="05000000000000000000" pitchFamily="2" charset="2"/>
              <a:buChar char="ü"/>
            </a:pPr>
            <a:r>
              <a:rPr lang="en-US" altLang="zh-CN" sz="2000" dirty="0"/>
              <a:t>Data well described by PYTHIA</a:t>
            </a:r>
          </a:p>
          <a:p>
            <a:pPr marL="285750" indent="-285750">
              <a:buFont typeface="Wingdings" panose="05000000000000000000" pitchFamily="2" charset="2"/>
              <a:buChar char="ü"/>
            </a:pPr>
            <a:r>
              <a:rPr lang="en-US" altLang="zh-CN" sz="2000" dirty="0"/>
              <a:t>Important reference for </a:t>
            </a:r>
            <a:r>
              <a:rPr lang="en-US" altLang="zh-CN" sz="2000" dirty="0" err="1"/>
              <a:t>Au+Au</a:t>
            </a:r>
            <a:r>
              <a:rPr lang="en-US" altLang="zh-CN" sz="2000" dirty="0"/>
              <a:t> </a:t>
            </a:r>
          </a:p>
        </p:txBody>
      </p:sp>
    </p:spTree>
    <p:extLst>
      <p:ext uri="{BB962C8B-B14F-4D97-AF65-F5344CB8AC3E}">
        <p14:creationId xmlns:p14="http://schemas.microsoft.com/office/powerpoint/2010/main" val="2394905546"/>
      </p:ext>
    </p:extLst>
  </p:cSld>
  <p:clrMapOvr>
    <a:masterClrMapping/>
  </p:clrMapOvr>
  <p:transition spd="med">
    <p:push dir="u"/>
  </p:transition>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AA4BA26-0466-BA16-2E63-C09BE60964A2}"/>
              </a:ext>
            </a:extLst>
          </p:cNvPr>
          <p:cNvPicPr>
            <a:picLocks noChangeAspect="1"/>
          </p:cNvPicPr>
          <p:nvPr/>
        </p:nvPicPr>
        <p:blipFill>
          <a:blip r:embed="rId2"/>
          <a:stretch>
            <a:fillRect/>
          </a:stretch>
        </p:blipFill>
        <p:spPr>
          <a:xfrm>
            <a:off x="699068" y="1338547"/>
            <a:ext cx="4119141" cy="3960000"/>
          </a:xfrm>
          <a:prstGeom prst="rect">
            <a:avLst/>
          </a:prstGeom>
        </p:spPr>
      </p:pic>
      <p:sp>
        <p:nvSpPr>
          <p:cNvPr id="5" name="标题 1">
            <a:extLst>
              <a:ext uri="{FF2B5EF4-FFF2-40B4-BE49-F238E27FC236}">
                <a16:creationId xmlns:a16="http://schemas.microsoft.com/office/drawing/2014/main" id="{F7411D49-E533-DF78-AD07-E958A1A667BB}"/>
              </a:ext>
            </a:extLst>
          </p:cNvPr>
          <p:cNvSpPr>
            <a:spLocks noGrp="1" noChangeArrowheads="1"/>
          </p:cNvSpPr>
          <p:nvPr>
            <p:ph type="title"/>
          </p:nvPr>
        </p:nvSpPr>
        <p:spPr>
          <a:xfrm>
            <a:off x="1281222" y="467577"/>
            <a:ext cx="6846815" cy="487363"/>
          </a:xfrm>
        </p:spPr>
        <p:txBody>
          <a:bodyPr/>
          <a:lstStyle/>
          <a:p>
            <a:r>
              <a:rPr lang="en-US" altLang="zh-CN" dirty="0"/>
              <a:t>Run-24 </a:t>
            </a:r>
            <a:r>
              <a:rPr lang="en-US" altLang="zh-CN" dirty="0" err="1"/>
              <a:t>p+p</a:t>
            </a:r>
            <a:r>
              <a:rPr lang="en-US" altLang="zh-CN" dirty="0"/>
              <a:t>: Tracking</a:t>
            </a:r>
            <a:endParaRPr lang="zh-CN" altLang="en-US" dirty="0">
              <a:ea typeface="宋体" panose="02010600030101010101" pitchFamily="2" charset="-122"/>
            </a:endParaRPr>
          </a:p>
        </p:txBody>
      </p:sp>
      <p:sp>
        <p:nvSpPr>
          <p:cNvPr id="6" name="文本框 12">
            <a:extLst>
              <a:ext uri="{FF2B5EF4-FFF2-40B4-BE49-F238E27FC236}">
                <a16:creationId xmlns:a16="http://schemas.microsoft.com/office/drawing/2014/main" id="{CDD2C24A-803E-A985-492D-1CF3951DF7A8}"/>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7" name="文本框 5">
            <a:extLst>
              <a:ext uri="{FF2B5EF4-FFF2-40B4-BE49-F238E27FC236}">
                <a16:creationId xmlns:a16="http://schemas.microsoft.com/office/drawing/2014/main" id="{B098BA7E-D565-C706-2E19-BF266CE00C02}"/>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灯片编号占位符 3">
            <a:extLst>
              <a:ext uri="{FF2B5EF4-FFF2-40B4-BE49-F238E27FC236}">
                <a16:creationId xmlns:a16="http://schemas.microsoft.com/office/drawing/2014/main" id="{2B1F7A9A-534B-25D6-34D7-87E71A3D8F88}"/>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16</a:t>
            </a:fld>
            <a:endParaRPr lang="en-US" altLang="zh-CN" sz="1400" dirty="0">
              <a:solidFill>
                <a:srgbClr val="A15D47"/>
              </a:solidFill>
              <a:latin typeface="Arial" panose="020B0604020202020204" pitchFamily="34" charset="0"/>
            </a:endParaRPr>
          </a:p>
        </p:txBody>
      </p:sp>
      <p:pic>
        <p:nvPicPr>
          <p:cNvPr id="9" name="Picture 5">
            <a:extLst>
              <a:ext uri="{FF2B5EF4-FFF2-40B4-BE49-F238E27FC236}">
                <a16:creationId xmlns:a16="http://schemas.microsoft.com/office/drawing/2014/main" id="{15271682-8FB0-6BE1-B7CA-F6BDCB1B1128}"/>
              </a:ext>
            </a:extLst>
          </p:cNvPr>
          <p:cNvPicPr>
            <a:picLocks noChangeAspect="1"/>
          </p:cNvPicPr>
          <p:nvPr/>
        </p:nvPicPr>
        <p:blipFill>
          <a:blip r:embed="rId3" cstate="print"/>
          <a:stretch>
            <a:fillRect/>
          </a:stretch>
        </p:blipFill>
        <p:spPr>
          <a:xfrm>
            <a:off x="3" y="0"/>
            <a:ext cx="1205021" cy="711259"/>
          </a:xfrm>
          <a:prstGeom prst="rect">
            <a:avLst/>
          </a:prstGeom>
          <a:effectLst>
            <a:innerShdw dist="2540000" dir="13500000">
              <a:srgbClr val="00B0F0">
                <a:alpha val="100%"/>
              </a:srgbClr>
            </a:innerShdw>
            <a:softEdge rad="0"/>
          </a:effectLst>
        </p:spPr>
      </p:pic>
      <mc:AlternateContent xmlns:mc="http://schemas.openxmlformats.org/markup-compatibility/2006" xmlns:a14="http://schemas.microsoft.com/office/drawing/2010/main">
        <mc:Choice Requires="a14">
          <p:sp>
            <p:nvSpPr>
              <p:cNvPr id="4" name="TextBox 8">
                <a:extLst>
                  <a:ext uri="{FF2B5EF4-FFF2-40B4-BE49-F238E27FC236}">
                    <a16:creationId xmlns:a16="http://schemas.microsoft.com/office/drawing/2014/main" id="{BFD5FE43-5E5B-55D4-8D34-E54FABE4EC07}"/>
                  </a:ext>
                </a:extLst>
              </p:cNvPr>
              <p:cNvSpPr txBox="1"/>
              <p:nvPr/>
            </p:nvSpPr>
            <p:spPr>
              <a:xfrm>
                <a:off x="2271796" y="1134576"/>
                <a:ext cx="1112610" cy="378307"/>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14:m>
                  <m:oMath xmlns:m="http://purl.oclc.org/ooxml/officeDocument/math">
                    <m:sSubSup>
                      <m:sSubSupPr>
                        <m:ctrlPr>
                          <a:rPr kumimoji="0" lang="en-DE" altLang="zh-CN" b="0" i="1" u="none" strike="noStrike" cap="none" spc="0" normalizeH="0" smtClean="0">
                            <a:ln>
                              <a:noFill/>
                            </a:ln>
                            <a:solidFill>
                              <a:srgbClr val="000000"/>
                            </a:solidFill>
                            <a:effectLst/>
                            <a:uFillTx/>
                            <a:latin typeface="Cambria Math" panose="02040503050406030204" pitchFamily="18" charset="0"/>
                            <a:ea typeface="+mn-ea"/>
                            <a:cs typeface="+mn-cs"/>
                            <a:sym typeface="Calibri"/>
                          </a:rPr>
                        </m:ctrlPr>
                      </m:sSubSupPr>
                      <m:e>
                        <m:r>
                          <a:rPr kumimoji="0" lang="en-US" altLang="zh-CN" b="0" i="1" u="none" strike="noStrike" cap="none" spc="0" normalizeH="0" smtClean="0">
                            <a:ln>
                              <a:noFill/>
                            </a:ln>
                            <a:solidFill>
                              <a:srgbClr val="000000"/>
                            </a:solidFill>
                            <a:effectLst/>
                            <a:uFillTx/>
                            <a:latin typeface="Cambria Math" panose="02040503050406030204" pitchFamily="18" charset="0"/>
                            <a:ea typeface="+mn-ea"/>
                            <a:cs typeface="+mn-cs"/>
                            <a:sym typeface="Calibri"/>
                          </a:rPr>
                          <m:t>𝐾</m:t>
                        </m:r>
                      </m:e>
                      <m:sub>
                        <m:r>
                          <a:rPr kumimoji="0" lang="en-US" altLang="zh-CN" b="0" i="1" u="none" strike="noStrike" cap="none" spc="0" normalizeH="0" smtClean="0">
                            <a:ln>
                              <a:noFill/>
                            </a:ln>
                            <a:solidFill>
                              <a:srgbClr val="000000"/>
                            </a:solidFill>
                            <a:effectLst/>
                            <a:uFillTx/>
                            <a:latin typeface="Cambria Math" panose="02040503050406030204" pitchFamily="18" charset="0"/>
                            <a:ea typeface="+mn-ea"/>
                            <a:cs typeface="+mn-cs"/>
                            <a:sym typeface="Calibri"/>
                          </a:rPr>
                          <m:t>𝑆</m:t>
                        </m:r>
                      </m:sub>
                      <m:sup>
                        <m:r>
                          <a:rPr kumimoji="0" lang="en-US" altLang="zh-CN" b="0" i="1" u="none" strike="noStrike" cap="none" spc="0" normalizeH="0" smtClean="0">
                            <a:ln>
                              <a:noFill/>
                            </a:ln>
                            <a:solidFill>
                              <a:srgbClr val="000000"/>
                            </a:solidFill>
                            <a:effectLst/>
                            <a:uFillTx/>
                            <a:latin typeface="Cambria Math" panose="02040503050406030204" pitchFamily="18" charset="0"/>
                            <a:ea typeface="+mn-ea"/>
                            <a:cs typeface="+mn-cs"/>
                            <a:sym typeface="Calibri"/>
                          </a:rPr>
                          <m:t>0</m:t>
                        </m:r>
                      </m:sup>
                    </m:sSubSup>
                    <m:r>
                      <a:rPr kumimoji="0" lang="en-DE" altLang="zh-CN" b="0" i="1" u="none" strike="noStrike" cap="none" spc="0" normalizeH="0" smtClean="0">
                        <a:ln>
                          <a:noFill/>
                        </a:ln>
                        <a:solidFill>
                          <a:srgbClr val="000000"/>
                        </a:solidFill>
                        <a:effectLst/>
                        <a:uFillTx/>
                        <a:latin typeface="Cambria Math" panose="02040503050406030204" pitchFamily="18" charset="0"/>
                        <a:ea typeface="Cambria Math" panose="02040503050406030204" pitchFamily="18" charset="0"/>
                        <a:sym typeface="Calibri"/>
                      </a:rPr>
                      <m:t>→</m:t>
                    </m:r>
                  </m:oMath>
                </a14:m>
                <a:r>
                  <a:rPr kumimoji="0" lang="en-DE" b="0" i="0" u="none" strike="noStrike" cap="none" spc="0" normalizeH="0" dirty="0">
                    <a:ln>
                      <a:noFill/>
                    </a:ln>
                    <a:solidFill>
                      <a:srgbClr val="000000"/>
                    </a:solidFill>
                    <a:effectLst/>
                    <a:uFillTx/>
                    <a:latin typeface="Symbol" pitchFamily="2" charset="2"/>
                    <a:ea typeface="+mn-ea"/>
                    <a:cs typeface="+mn-cs"/>
                    <a:sym typeface="Calibri"/>
                  </a:rPr>
                  <a:t> p</a:t>
                </a:r>
                <a:r>
                  <a:rPr kumimoji="0" lang="en-DE" b="0" i="0" u="none" strike="noStrike" cap="none" spc="0" normalizeH="0" baseline="30%" dirty="0">
                    <a:ln>
                      <a:noFill/>
                    </a:ln>
                    <a:solidFill>
                      <a:srgbClr val="000000"/>
                    </a:solidFill>
                    <a:effectLst/>
                    <a:uFillTx/>
                    <a:latin typeface="Symbol" pitchFamily="2" charset="2"/>
                    <a:ea typeface="+mn-ea"/>
                    <a:cs typeface="+mn-cs"/>
                    <a:sym typeface="Calibri"/>
                  </a:rPr>
                  <a:t>+</a:t>
                </a:r>
                <a:r>
                  <a:rPr kumimoji="0" lang="en-DE" b="0" i="0" u="none" strike="noStrike" cap="none" spc="0" normalizeH="0" dirty="0">
                    <a:ln>
                      <a:noFill/>
                    </a:ln>
                    <a:solidFill>
                      <a:srgbClr val="000000"/>
                    </a:solidFill>
                    <a:effectLst/>
                    <a:uFillTx/>
                    <a:latin typeface="Symbol" pitchFamily="2" charset="2"/>
                    <a:ea typeface="+mn-ea"/>
                    <a:cs typeface="+mn-cs"/>
                    <a:sym typeface="Calibri"/>
                  </a:rPr>
                  <a:t>p</a:t>
                </a:r>
                <a:r>
                  <a:rPr kumimoji="0" lang="en-DE" b="0" i="0" u="none" strike="noStrike" cap="none" spc="0" normalizeH="0" baseline="30%" dirty="0">
                    <a:ln>
                      <a:noFill/>
                    </a:ln>
                    <a:solidFill>
                      <a:srgbClr val="000000"/>
                    </a:solidFill>
                    <a:effectLst/>
                    <a:uFillTx/>
                    <a:latin typeface="Symbol" pitchFamily="2" charset="2"/>
                    <a:ea typeface="+mn-ea"/>
                    <a:cs typeface="+mn-cs"/>
                    <a:sym typeface="Calibri"/>
                  </a:rPr>
                  <a:t>-</a:t>
                </a:r>
                <a:endParaRPr kumimoji="0" lang="en-DE" b="0" i="0" u="none" strike="noStrike" cap="none" spc="0" normalizeH="0" baseline="30%" dirty="0">
                  <a:ln>
                    <a:noFill/>
                  </a:ln>
                  <a:solidFill>
                    <a:srgbClr val="000000"/>
                  </a:solidFill>
                  <a:effectLst/>
                  <a:uFillTx/>
                  <a:latin typeface="+mn-lt"/>
                  <a:ea typeface="+mn-ea"/>
                  <a:cs typeface="+mn-cs"/>
                  <a:sym typeface="Calibri"/>
                </a:endParaRPr>
              </a:p>
            </p:txBody>
          </p:sp>
        </mc:Choice>
        <mc:Fallback xmlns:p="http://schemas.openxmlformats.org/presentationml/2006/main" xmlns:r="http://schemas.openxmlformats.org/officeDocument/2006/relationships" xmlns:a="http://schemas.openxmlformats.org/drawingml/2006/main" xmlns="">
          <p:sp>
            <p:nvSpPr>
              <p:cNvPr id="4" name="TextBox 8">
                <a:extLst>
                  <a:ext uri="{FF2B5EF4-FFF2-40B4-BE49-F238E27FC236}">
                    <a16:creationId xmlns:a16="http://schemas.microsoft.com/office/drawing/2014/main" id="{BFD5FE43-5E5B-55D4-8D34-E54FABE4EC07}"/>
                  </a:ext>
                </a:extLst>
              </p:cNvPr>
              <p:cNvSpPr txBox="1">
                <a:spLocks noRot="1" noChangeAspect="1" noMove="1" noResize="1" noEditPoints="1" noAdjustHandles="1" noChangeArrowheads="1" noChangeShapeType="1" noTextEdit="1"/>
              </p:cNvSpPr>
              <p:nvPr/>
            </p:nvSpPr>
            <p:spPr>
              <a:xfrm>
                <a:off x="2271796" y="1134576"/>
                <a:ext cx="1112610" cy="378307"/>
              </a:xfrm>
              <a:prstGeom prst="rect">
                <a:avLst/>
              </a:prstGeom>
              <a:blipFill>
                <a:blip r:embed="rId4"/>
                <a:stretch>
                  <a:fillRect l="-3.297%" t="-6.452%" r="-4.396%" b="-24.194%"/>
                </a:stretch>
              </a:blipFill>
              <a:ln w="12700" cap="flat">
                <a:noFill/>
                <a:miter lim="400%"/>
              </a:ln>
              <a:effectLst/>
            </p:spPr>
            <p:txBody>
              <a:bodyPr/>
              <a:lstStyle/>
              <a:p>
                <a:r>
                  <a:rPr lang="zh-CN" altLang="en-US">
                    <a:noFill/>
                  </a:rPr>
                  <a:t> </a:t>
                </a:r>
              </a:p>
            </p:txBody>
          </p:sp>
        </mc:Fallback>
      </mc:AlternateContent>
      <p:grpSp>
        <p:nvGrpSpPr>
          <p:cNvPr id="10" name="Group 27">
            <a:extLst>
              <a:ext uri="{FF2B5EF4-FFF2-40B4-BE49-F238E27FC236}">
                <a16:creationId xmlns:a16="http://schemas.microsoft.com/office/drawing/2014/main" id="{FD6ECA95-3A92-A2EE-402F-C5A14AEE1EA9}"/>
              </a:ext>
            </a:extLst>
          </p:cNvPr>
          <p:cNvGrpSpPr/>
          <p:nvPr/>
        </p:nvGrpSpPr>
        <p:grpSpPr>
          <a:xfrm>
            <a:off x="4949061" y="1442093"/>
            <a:ext cx="5704690" cy="3752908"/>
            <a:chOff x="174893" y="1219200"/>
            <a:chExt cx="5704690" cy="3752908"/>
          </a:xfrm>
        </p:grpSpPr>
        <p:grpSp>
          <p:nvGrpSpPr>
            <p:cNvPr id="11" name="Group 1">
              <a:extLst>
                <a:ext uri="{FF2B5EF4-FFF2-40B4-BE49-F238E27FC236}">
                  <a16:creationId xmlns:a16="http://schemas.microsoft.com/office/drawing/2014/main" id="{A6EE0BB1-ACA3-D1C5-4C01-A999026EB850}"/>
                </a:ext>
              </a:extLst>
            </p:cNvPr>
            <p:cNvGrpSpPr>
              <a:grpSpLocks noChangeAspect="1"/>
            </p:cNvGrpSpPr>
            <p:nvPr/>
          </p:nvGrpSpPr>
          <p:grpSpPr>
            <a:xfrm>
              <a:off x="174893" y="1219200"/>
              <a:ext cx="5704690" cy="3662671"/>
              <a:chOff x="0" y="975430"/>
              <a:chExt cx="4614478" cy="2962705"/>
            </a:xfrm>
          </p:grpSpPr>
          <p:pic>
            <p:nvPicPr>
              <p:cNvPr id="14" name="dEdxwide.pdf" descr="dEdxwide.pdf">
                <a:extLst>
                  <a:ext uri="{FF2B5EF4-FFF2-40B4-BE49-F238E27FC236}">
                    <a16:creationId xmlns:a16="http://schemas.microsoft.com/office/drawing/2014/main" id="{93A19E8E-4095-8DD7-C0A5-4A8FC8E38EB1}"/>
                  </a:ext>
                </a:extLst>
              </p:cNvPr>
              <p:cNvPicPr>
                <a:picLocks noChangeAspect="1"/>
              </p:cNvPicPr>
              <p:nvPr/>
            </p:nvPicPr>
            <p:blipFill>
              <a:blip r:embed="rId5"/>
              <a:stretch>
                <a:fillRect/>
              </a:stretch>
            </p:blipFill>
            <p:spPr>
              <a:xfrm>
                <a:off x="0" y="975430"/>
                <a:ext cx="4614478" cy="2962705"/>
              </a:xfrm>
              <a:prstGeom prst="rect">
                <a:avLst/>
              </a:prstGeom>
              <a:ln w="12700">
                <a:miter lim="400%"/>
              </a:ln>
            </p:spPr>
          </p:pic>
          <p:sp>
            <p:nvSpPr>
              <p:cNvPr id="15" name="π">
                <a:extLst>
                  <a:ext uri="{FF2B5EF4-FFF2-40B4-BE49-F238E27FC236}">
                    <a16:creationId xmlns:a16="http://schemas.microsoft.com/office/drawing/2014/main" id="{144DBD35-15EB-67BF-956C-5A7097E7E0FE}"/>
                  </a:ext>
                </a:extLst>
              </p:cNvPr>
              <p:cNvSpPr txBox="1"/>
              <p:nvPr/>
            </p:nvSpPr>
            <p:spPr>
              <a:xfrm>
                <a:off x="3563495" y="2121540"/>
                <a:ext cx="242950" cy="398014"/>
              </a:xfrm>
              <a:prstGeom prst="rect">
                <a:avLst/>
              </a:prstGeom>
              <a:ln w="12700">
                <a:miter lim="4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xmlns:a="http://schemas.openxmlformats.org/drawingml/2006/main" val="1"/>
                </a:ext>
              </a:extLst>
            </p:spPr>
            <p:txBody>
              <a:bodyPr wrap="none" lIns="50800" tIns="50800" rIns="50800" bIns="50800" anchor="ctr">
                <a:spAutoFit/>
              </a:bodyPr>
              <a:lstStyle/>
              <a:p>
                <a:r>
                  <a:rPr dirty="0"/>
                  <a:t>π</a:t>
                </a:r>
              </a:p>
            </p:txBody>
          </p:sp>
          <p:sp>
            <p:nvSpPr>
              <p:cNvPr id="16" name="K">
                <a:extLst>
                  <a:ext uri="{FF2B5EF4-FFF2-40B4-BE49-F238E27FC236}">
                    <a16:creationId xmlns:a16="http://schemas.microsoft.com/office/drawing/2014/main" id="{3C5BCE78-A591-AB75-8996-76FDD689DFB2}"/>
                  </a:ext>
                </a:extLst>
              </p:cNvPr>
              <p:cNvSpPr txBox="1"/>
              <p:nvPr/>
            </p:nvSpPr>
            <p:spPr>
              <a:xfrm>
                <a:off x="3464369" y="1862179"/>
                <a:ext cx="256456" cy="398013"/>
              </a:xfrm>
              <a:prstGeom prst="rect">
                <a:avLst/>
              </a:prstGeom>
              <a:ln w="12700">
                <a:miter lim="4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xmlns:a="http://schemas.openxmlformats.org/drawingml/2006/main" val="1"/>
                </a:ext>
              </a:extLst>
            </p:spPr>
            <p:txBody>
              <a:bodyPr wrap="none" lIns="50800" tIns="50800" rIns="50800" bIns="50800" anchor="ctr">
                <a:spAutoFit/>
              </a:bodyPr>
              <a:lstStyle/>
              <a:p>
                <a:r>
                  <a:rPr dirty="0"/>
                  <a:t>K</a:t>
                </a:r>
              </a:p>
            </p:txBody>
          </p:sp>
          <p:sp>
            <p:nvSpPr>
              <p:cNvPr id="17" name="p">
                <a:extLst>
                  <a:ext uri="{FF2B5EF4-FFF2-40B4-BE49-F238E27FC236}">
                    <a16:creationId xmlns:a16="http://schemas.microsoft.com/office/drawing/2014/main" id="{4A82ECA1-CCAD-B240-38B7-56E414A82B4A}"/>
                  </a:ext>
                </a:extLst>
              </p:cNvPr>
              <p:cNvSpPr txBox="1"/>
              <p:nvPr/>
            </p:nvSpPr>
            <p:spPr>
              <a:xfrm>
                <a:off x="3381456" y="1512074"/>
                <a:ext cx="234246" cy="398014"/>
              </a:xfrm>
              <a:prstGeom prst="rect">
                <a:avLst/>
              </a:prstGeom>
              <a:ln w="12700">
                <a:miter lim="4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xmlns:a="http://schemas.openxmlformats.org/drawingml/2006/main" val="1"/>
                </a:ext>
              </a:extLst>
            </p:spPr>
            <p:txBody>
              <a:bodyPr wrap="none" lIns="50800" tIns="50800" rIns="50800" bIns="50800" anchor="ctr">
                <a:spAutoFit/>
              </a:bodyPr>
              <a:lstStyle/>
              <a:p>
                <a:r>
                  <a:rPr dirty="0"/>
                  <a:t>p</a:t>
                </a:r>
              </a:p>
            </p:txBody>
          </p:sp>
          <p:sp>
            <p:nvSpPr>
              <p:cNvPr id="18" name="d">
                <a:extLst>
                  <a:ext uri="{FF2B5EF4-FFF2-40B4-BE49-F238E27FC236}">
                    <a16:creationId xmlns:a16="http://schemas.microsoft.com/office/drawing/2014/main" id="{549695F0-4492-BDA4-9E79-FED2938DBED8}"/>
                  </a:ext>
                </a:extLst>
              </p:cNvPr>
              <p:cNvSpPr txBox="1"/>
              <p:nvPr/>
            </p:nvSpPr>
            <p:spPr>
              <a:xfrm>
                <a:off x="3207858" y="1233838"/>
                <a:ext cx="234246" cy="398013"/>
              </a:xfrm>
              <a:prstGeom prst="rect">
                <a:avLst/>
              </a:prstGeom>
              <a:ln w="12700">
                <a:miter lim="4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xmlns:a="http://schemas.openxmlformats.org/drawingml/2006/main" val="1"/>
                </a:ext>
              </a:extLst>
            </p:spPr>
            <p:txBody>
              <a:bodyPr wrap="none" lIns="50800" tIns="50800" rIns="50800" bIns="50800" anchor="ctr">
                <a:spAutoFit/>
              </a:bodyPr>
              <a:lstStyle/>
              <a:p>
                <a:r>
                  <a:rPr dirty="0"/>
                  <a:t>d</a:t>
                </a:r>
              </a:p>
            </p:txBody>
          </p:sp>
          <p:sp>
            <p:nvSpPr>
              <p:cNvPr id="19" name="Line">
                <a:extLst>
                  <a:ext uri="{FF2B5EF4-FFF2-40B4-BE49-F238E27FC236}">
                    <a16:creationId xmlns:a16="http://schemas.microsoft.com/office/drawing/2014/main" id="{41596E60-FF40-D4FB-6FB8-6A4D06AAF21C}"/>
                  </a:ext>
                </a:extLst>
              </p:cNvPr>
              <p:cNvSpPr/>
              <p:nvPr/>
            </p:nvSpPr>
            <p:spPr>
              <a:xfrm flipH="1">
                <a:off x="2820870" y="1536881"/>
                <a:ext cx="322923" cy="94329"/>
              </a:xfrm>
              <a:prstGeom prst="line">
                <a:avLst/>
              </a:prstGeom>
              <a:ln w="15875">
                <a:solidFill>
                  <a:srgbClr val="000000"/>
                </a:solidFill>
                <a:miter lim="400%"/>
                <a:tailEnd type="triangle"/>
              </a:ln>
            </p:spPr>
            <p:txBody>
              <a:bodyPr lIns="50800" tIns="50800" rIns="50800" bIns="50800" anchor="ctr"/>
              <a:lstStyle/>
              <a:p>
                <a:endParaRPr/>
              </a:p>
            </p:txBody>
          </p:sp>
          <p:sp>
            <p:nvSpPr>
              <p:cNvPr id="20" name="Line">
                <a:extLst>
                  <a:ext uri="{FF2B5EF4-FFF2-40B4-BE49-F238E27FC236}">
                    <a16:creationId xmlns:a16="http://schemas.microsoft.com/office/drawing/2014/main" id="{3ED645B0-FC7F-6615-2C57-92793E449D09}"/>
                  </a:ext>
                </a:extLst>
              </p:cNvPr>
              <p:cNvSpPr/>
              <p:nvPr/>
            </p:nvSpPr>
            <p:spPr>
              <a:xfrm flipH="1">
                <a:off x="2657608" y="1789429"/>
                <a:ext cx="738736" cy="398602"/>
              </a:xfrm>
              <a:prstGeom prst="line">
                <a:avLst/>
              </a:prstGeom>
              <a:ln w="15875">
                <a:solidFill>
                  <a:srgbClr val="000000"/>
                </a:solidFill>
                <a:miter lim="400%"/>
                <a:tailEnd type="triangle"/>
              </a:ln>
            </p:spPr>
            <p:txBody>
              <a:bodyPr lIns="50800" tIns="50800" rIns="50800" bIns="50800" anchor="ctr"/>
              <a:lstStyle/>
              <a:p>
                <a:endParaRPr/>
              </a:p>
            </p:txBody>
          </p:sp>
          <p:sp>
            <p:nvSpPr>
              <p:cNvPr id="21" name="Line">
                <a:extLst>
                  <a:ext uri="{FF2B5EF4-FFF2-40B4-BE49-F238E27FC236}">
                    <a16:creationId xmlns:a16="http://schemas.microsoft.com/office/drawing/2014/main" id="{671484B4-0F43-57DD-5979-165D1CD7AC4A}"/>
                  </a:ext>
                </a:extLst>
              </p:cNvPr>
              <p:cNvSpPr/>
              <p:nvPr/>
            </p:nvSpPr>
            <p:spPr>
              <a:xfrm flipH="1">
                <a:off x="2625435" y="2172606"/>
                <a:ext cx="840575" cy="639675"/>
              </a:xfrm>
              <a:prstGeom prst="line">
                <a:avLst/>
              </a:prstGeom>
              <a:ln w="15875">
                <a:solidFill>
                  <a:srgbClr val="000000"/>
                </a:solidFill>
                <a:miter lim="400%"/>
                <a:tailEnd type="triangle"/>
              </a:ln>
            </p:spPr>
            <p:txBody>
              <a:bodyPr lIns="50800" tIns="50800" rIns="50800" bIns="50800" anchor="ctr"/>
              <a:lstStyle/>
              <a:p>
                <a:endParaRPr/>
              </a:p>
            </p:txBody>
          </p:sp>
          <p:sp>
            <p:nvSpPr>
              <p:cNvPr id="22" name="Line">
                <a:extLst>
                  <a:ext uri="{FF2B5EF4-FFF2-40B4-BE49-F238E27FC236}">
                    <a16:creationId xmlns:a16="http://schemas.microsoft.com/office/drawing/2014/main" id="{8C431EFB-4646-5400-2458-830E9A2564DB}"/>
                  </a:ext>
                </a:extLst>
              </p:cNvPr>
              <p:cNvSpPr/>
              <p:nvPr/>
            </p:nvSpPr>
            <p:spPr>
              <a:xfrm flipH="1">
                <a:off x="2699656" y="2380920"/>
                <a:ext cx="842557" cy="949926"/>
              </a:xfrm>
              <a:prstGeom prst="line">
                <a:avLst/>
              </a:prstGeom>
              <a:ln w="15875">
                <a:solidFill>
                  <a:srgbClr val="000000"/>
                </a:solidFill>
                <a:miter lim="400%"/>
                <a:tailEnd type="triangle"/>
              </a:ln>
            </p:spPr>
            <p:txBody>
              <a:bodyPr lIns="50800" tIns="50800" rIns="50800" bIns="50800" anchor="ctr"/>
              <a:lstStyle/>
              <a:p>
                <a:endParaRPr/>
              </a:p>
            </p:txBody>
          </p:sp>
        </p:grpSp>
        <p:sp>
          <p:nvSpPr>
            <p:cNvPr id="12" name="TextBox 10">
              <a:extLst>
                <a:ext uri="{FF2B5EF4-FFF2-40B4-BE49-F238E27FC236}">
                  <a16:creationId xmlns:a16="http://schemas.microsoft.com/office/drawing/2014/main" id="{4907DE0D-9FA0-304F-EF61-4123EED145EB}"/>
                </a:ext>
              </a:extLst>
            </p:cNvPr>
            <p:cNvSpPr txBox="1"/>
            <p:nvPr/>
          </p:nvSpPr>
          <p:spPr>
            <a:xfrm>
              <a:off x="914400" y="4572000"/>
              <a:ext cx="4419600" cy="400108"/>
            </a:xfrm>
            <a:prstGeom prst="rect">
              <a:avLst/>
            </a:prstGeom>
            <a:solidFill>
              <a:schemeClr val="bg1"/>
            </a:solid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
                </a:lnSpc>
                <a:spcBef>
                  <a:spcPts val="0"/>
                </a:spcBef>
                <a:spcAft>
                  <a:spcPts val="0"/>
                </a:spcAft>
                <a:buClrTx/>
                <a:buSzTx/>
                <a:buFontTx/>
                <a:buNone/>
                <a:tabLst/>
              </a:pPr>
              <a:r>
                <a:rPr lang="en-GB" sz="2000" dirty="0">
                  <a:latin typeface="Helvetica Neue" panose="02000503000000020004" pitchFamily="2" charset="0"/>
                  <a:ea typeface="Helvetica Neue" panose="02000503000000020004" pitchFamily="2" charset="0"/>
                  <a:cs typeface="Helvetica Neue" panose="02000503000000020004" pitchFamily="2" charset="0"/>
                </a:rPr>
                <a:t>q</a:t>
              </a:r>
              <a:r>
                <a:rPr kumimoji="0" lang="en-GB" sz="20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 </a:t>
              </a:r>
              <a:r>
                <a:rPr kumimoji="0" lang="en-DE" sz="18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x</a:t>
              </a:r>
              <a:r>
                <a:rPr kumimoji="0" lang="en-DE" sz="20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 p</a:t>
              </a:r>
              <a:r>
                <a:rPr kumimoji="0" lang="en-DE" sz="2000" b="0" i="0" u="none" strike="noStrike" cap="none" spc="0" normalizeH="0" baseline="3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 </a:t>
              </a:r>
              <a:r>
                <a:rPr kumimoji="0" lang="en-DE" sz="20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[GeV]</a:t>
              </a:r>
            </a:p>
          </p:txBody>
        </p:sp>
        <p:sp>
          <p:nvSpPr>
            <p:cNvPr id="13" name="TextBox 25">
              <a:extLst>
                <a:ext uri="{FF2B5EF4-FFF2-40B4-BE49-F238E27FC236}">
                  <a16:creationId xmlns:a16="http://schemas.microsoft.com/office/drawing/2014/main" id="{0379E44F-650E-FF81-FDB9-AE9968119742}"/>
                </a:ext>
              </a:extLst>
            </p:cNvPr>
            <p:cNvSpPr txBox="1"/>
            <p:nvPr/>
          </p:nvSpPr>
          <p:spPr>
            <a:xfrm rot="16200000">
              <a:off x="-1225920" y="2742487"/>
              <a:ext cx="3302202" cy="400108"/>
            </a:xfrm>
            <a:prstGeom prst="rect">
              <a:avLst/>
            </a:prstGeom>
            <a:solidFill>
              <a:schemeClr val="bg1"/>
            </a:solid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
                </a:lnSpc>
                <a:spcBef>
                  <a:spcPts val="0"/>
                </a:spcBef>
                <a:spcAft>
                  <a:spcPts val="0"/>
                </a:spcAft>
                <a:buClrTx/>
                <a:buSzTx/>
                <a:buFontTx/>
                <a:buNone/>
                <a:tabLst/>
              </a:pPr>
              <a:r>
                <a:rPr lang="en-DE" sz="2000" dirty="0">
                  <a:latin typeface="Helvetica Neue" panose="02000503000000020004" pitchFamily="2" charset="0"/>
                  <a:ea typeface="Helvetica Neue" panose="02000503000000020004" pitchFamily="2" charset="0"/>
                  <a:cs typeface="Helvetica Neue" panose="02000503000000020004" pitchFamily="2" charset="0"/>
                </a:rPr>
                <a:t>dE/dx [a.u.]</a:t>
              </a:r>
              <a:endParaRPr kumimoji="0" lang="en-DE" sz="2000" b="0" i="0" u="none" strike="noStrike" cap="none" spc="0" normalizeH="0" baseline="-25%"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grpSp>
      <p:sp>
        <p:nvSpPr>
          <p:cNvPr id="3" name="Text Placeholder 14">
            <a:extLst>
              <a:ext uri="{FF2B5EF4-FFF2-40B4-BE49-F238E27FC236}">
                <a16:creationId xmlns:a16="http://schemas.microsoft.com/office/drawing/2014/main" id="{10B3CAC5-E834-3423-A085-89AC32EB77AD}"/>
              </a:ext>
            </a:extLst>
          </p:cNvPr>
          <p:cNvSpPr txBox="1">
            <a:spLocks/>
          </p:cNvSpPr>
          <p:nvPr/>
        </p:nvSpPr>
        <p:spPr>
          <a:xfrm>
            <a:off x="1247125" y="5342237"/>
            <a:ext cx="8495418" cy="1323646"/>
          </a:xfrm>
          <a:prstGeom prst="rect">
            <a:avLst/>
          </a:prstGeom>
          <a:ln w="12700">
            <a:miter lim="4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xmlns:a="http://schemas.openxmlformats.org/drawingml/2006/main" val="1"/>
            </a:ext>
          </a:extLst>
        </p:spPr>
        <p:txBody>
          <a:bodyPr lIns="45719" rIns="45719">
            <a:normAutofit lnSpcReduction="10%"/>
          </a:bodyPr>
          <a:lstStyle>
            <a:lvl1pPr marL="365751" marR="0" indent="-365751" algn="l" defTabSz="1219170" rtl="0" latinLnBrk="0">
              <a:lnSpc>
                <a:spcPct val="100%"/>
              </a:lnSpc>
              <a:spcBef>
                <a:spcPts val="667"/>
              </a:spcBef>
              <a:spcAft>
                <a:spcPts val="0"/>
              </a:spcAft>
              <a:buClrTx/>
              <a:buSzPct val="100%"/>
              <a:buFont typeface="Arial"/>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04652" marR="0" indent="-438901" algn="l" defTabSz="1219170" rtl="0" latinLnBrk="0">
              <a:lnSpc>
                <a:spcPct val="100%"/>
              </a:lnSpc>
              <a:spcBef>
                <a:spcPts val="667"/>
              </a:spcBef>
              <a:spcAft>
                <a:spcPts val="0"/>
              </a:spcAft>
              <a:buClrTx/>
              <a:buSzPct val="100%"/>
              <a:buFont typeface="Arial"/>
              <a:buChar char="–"/>
              <a:tabLst/>
              <a:defRPr sz="2933" b="0" i="0" u="none" strike="noStrike" cap="none" spc="0" baseline="0%">
                <a:solidFill>
                  <a:srgbClr val="000000"/>
                </a:solidFill>
                <a:uFillTx/>
                <a:latin typeface="Helvetica Neue"/>
                <a:ea typeface="Helvetica Neue"/>
                <a:cs typeface="Helvetica Neue"/>
                <a:sym typeface="Helvetica Neue"/>
              </a:defRPr>
            </a:lvl2pPr>
            <a:lvl3pPr marL="1219170" marR="0" indent="-487666" algn="l" defTabSz="1219170" rtl="0" latinLnBrk="0">
              <a:lnSpc>
                <a:spcPct val="100%"/>
              </a:lnSpc>
              <a:spcBef>
                <a:spcPts val="667"/>
              </a:spcBef>
              <a:spcAft>
                <a:spcPts val="0"/>
              </a:spcAft>
              <a:buClrTx/>
              <a:buSzPct val="100%"/>
              <a:buFont typeface="Arial"/>
              <a:buChar char="•"/>
              <a:tabLst/>
              <a:defRPr sz="2667" b="0" i="0" u="none" strike="noStrike" cap="none" spc="0" baseline="0%">
                <a:solidFill>
                  <a:srgbClr val="000000"/>
                </a:solidFill>
                <a:uFillTx/>
                <a:latin typeface="Helvetica Neue"/>
                <a:ea typeface="Helvetica Neue"/>
                <a:cs typeface="Helvetica Neue"/>
                <a:sym typeface="Helvetica Neue"/>
              </a:defRPr>
            </a:lvl3pPr>
            <a:lvl4pPr marL="1615400" marR="0" indent="-457189" algn="l" defTabSz="1219170" rtl="0" latinLnBrk="0">
              <a:lnSpc>
                <a:spcPct val="100%"/>
              </a:lnSpc>
              <a:spcBef>
                <a:spcPts val="667"/>
              </a:spcBef>
              <a:spcAft>
                <a:spcPts val="0"/>
              </a:spcAft>
              <a:buClrTx/>
              <a:buSzPct val="100%"/>
              <a:buFont typeface="Arial"/>
              <a:buChar char="–"/>
              <a:tabLst/>
              <a:defRPr sz="2400" b="0" i="0" u="none" strike="noStrike" cap="none" spc="0" baseline="0%">
                <a:solidFill>
                  <a:srgbClr val="000000"/>
                </a:solidFill>
                <a:uFillTx/>
                <a:latin typeface="Helvetica Neue"/>
                <a:ea typeface="Helvetica Neue"/>
                <a:cs typeface="Helvetica Neue"/>
                <a:sym typeface="Helvetica Neue"/>
              </a:defRPr>
            </a:lvl4pPr>
            <a:lvl5pPr marL="2046462" marR="0" indent="-522500" algn="l" defTabSz="1219170" rtl="0" latinLnBrk="0">
              <a:lnSpc>
                <a:spcPct val="100%"/>
              </a:lnSpc>
              <a:spcBef>
                <a:spcPts val="667"/>
              </a:spcBef>
              <a:spcAft>
                <a:spcPts val="0"/>
              </a:spcAft>
              <a:buClrTx/>
              <a:buSzPct val="100%"/>
              <a:buFont typeface="Arial"/>
              <a:buChar char="»"/>
              <a:tabLst/>
              <a:defRPr sz="2133" b="0" i="0" u="none" strike="noStrike" cap="none" spc="0" baseline="0%">
                <a:solidFill>
                  <a:srgbClr val="000000"/>
                </a:solidFill>
                <a:uFillTx/>
                <a:latin typeface="Helvetica Neue"/>
                <a:ea typeface="Helvetica Neue"/>
                <a:cs typeface="Helvetica Neue"/>
                <a:sym typeface="Helvetica Neue"/>
              </a:defRPr>
            </a:lvl5pPr>
            <a:lvl6pPr marL="3413675" marR="0" indent="-365751" algn="l" defTabSz="1219170" rtl="0" latinLnBrk="0">
              <a:lnSpc>
                <a:spcPct val="100%"/>
              </a:lnSpc>
              <a:spcBef>
                <a:spcPts val="667"/>
              </a:spcBef>
              <a:spcAft>
                <a:spcPts val="0"/>
              </a:spcAft>
              <a:buClrTx/>
              <a:buSzPct val="100%"/>
              <a:buFont typeface="Arial"/>
              <a:buChar char="•"/>
              <a:tabLst/>
              <a:defRPr sz="3200" b="0" i="0" u="none" strike="noStrike" cap="none" spc="0" baseline="0%">
                <a:solidFill>
                  <a:srgbClr val="000000"/>
                </a:solidFill>
                <a:uFillTx/>
                <a:latin typeface="Helvetica Neue"/>
                <a:ea typeface="Helvetica Neue"/>
                <a:cs typeface="Helvetica Neue"/>
                <a:sym typeface="Helvetica Neue"/>
              </a:defRPr>
            </a:lvl6pPr>
            <a:lvl7pPr marL="4023259" marR="0" indent="-365751" algn="l" defTabSz="1219170" rtl="0" latinLnBrk="0">
              <a:lnSpc>
                <a:spcPct val="100%"/>
              </a:lnSpc>
              <a:spcBef>
                <a:spcPts val="667"/>
              </a:spcBef>
              <a:spcAft>
                <a:spcPts val="0"/>
              </a:spcAft>
              <a:buClrTx/>
              <a:buSzPct val="100%"/>
              <a:buFont typeface="Arial"/>
              <a:buChar char="•"/>
              <a:tabLst/>
              <a:defRPr sz="3200" b="0" i="0" u="none" strike="noStrike" cap="none" spc="0" baseline="0%">
                <a:solidFill>
                  <a:srgbClr val="000000"/>
                </a:solidFill>
                <a:uFillTx/>
                <a:latin typeface="Helvetica Neue"/>
                <a:ea typeface="Helvetica Neue"/>
                <a:cs typeface="Helvetica Neue"/>
                <a:sym typeface="Helvetica Neue"/>
              </a:defRPr>
            </a:lvl7pPr>
            <a:lvl8pPr marL="4632844" marR="0" indent="-365751" algn="l" defTabSz="1219170" rtl="0" latinLnBrk="0">
              <a:lnSpc>
                <a:spcPct val="100%"/>
              </a:lnSpc>
              <a:spcBef>
                <a:spcPts val="667"/>
              </a:spcBef>
              <a:spcAft>
                <a:spcPts val="0"/>
              </a:spcAft>
              <a:buClrTx/>
              <a:buSzPct val="100%"/>
              <a:buFont typeface="Arial"/>
              <a:buChar char="•"/>
              <a:tabLst/>
              <a:defRPr sz="3200" b="0" i="0" u="none" strike="noStrike" cap="none" spc="0" baseline="0%">
                <a:solidFill>
                  <a:srgbClr val="000000"/>
                </a:solidFill>
                <a:uFillTx/>
                <a:latin typeface="Helvetica Neue"/>
                <a:ea typeface="Helvetica Neue"/>
                <a:cs typeface="Helvetica Neue"/>
                <a:sym typeface="Helvetica Neue"/>
              </a:defRPr>
            </a:lvl8pPr>
            <a:lvl9pPr marL="5242429" marR="0" indent="-365751" algn="l" defTabSz="1219170" rtl="0" latinLnBrk="0">
              <a:lnSpc>
                <a:spcPct val="100%"/>
              </a:lnSpc>
              <a:spcBef>
                <a:spcPts val="667"/>
              </a:spcBef>
              <a:spcAft>
                <a:spcPts val="0"/>
              </a:spcAft>
              <a:buClrTx/>
              <a:buSzPct val="100%"/>
              <a:buFont typeface="Arial"/>
              <a:buChar char="•"/>
              <a:tabLst/>
              <a:defRPr sz="3200" b="0" i="0" u="none" strike="noStrike" cap="none" spc="0" baseline="0%">
                <a:solidFill>
                  <a:srgbClr val="000000"/>
                </a:solidFill>
                <a:uFillTx/>
                <a:latin typeface="Helvetica Neue"/>
                <a:ea typeface="Helvetica Neue"/>
                <a:cs typeface="Helvetica Neue"/>
                <a:sym typeface="Helvetica Neue"/>
              </a:defRPr>
            </a:lvl9pPr>
          </a:lstStyle>
          <a:p>
            <a:pPr hangingPunct="1">
              <a:buFont typeface="Wingdings" panose="05000000000000000000" pitchFamily="2" charset="2"/>
              <a:buChar char="ü"/>
            </a:pPr>
            <a:r>
              <a:rPr lang="en-GB" sz="2400" dirty="0">
                <a:latin typeface="Arial" panose="020B0604020202020204" pitchFamily="34" charset="0"/>
                <a:cs typeface="Arial" panose="020B0604020202020204" pitchFamily="34" charset="0"/>
              </a:rPr>
              <a:t>Early alignment, calibrations and distortion corrections</a:t>
            </a:r>
            <a:endParaRPr lang="en-DE" sz="2400" dirty="0">
              <a:latin typeface="Arial" panose="020B0604020202020204" pitchFamily="34" charset="0"/>
              <a:cs typeface="Arial" panose="020B0604020202020204" pitchFamily="34" charset="0"/>
            </a:endParaRPr>
          </a:p>
          <a:p>
            <a:pPr hangingPunct="1">
              <a:buFont typeface="Wingdings" panose="05000000000000000000" pitchFamily="2" charset="2"/>
              <a:buChar char="ü"/>
            </a:pPr>
            <a:r>
              <a:rPr lang="en-GB" sz="2400" dirty="0">
                <a:latin typeface="Arial" panose="020B0604020202020204" pitchFamily="34" charset="0"/>
                <a:cs typeface="Arial" panose="020B0604020202020204" pitchFamily="34" charset="0"/>
              </a:rPr>
              <a:t>Vertex reconstruction from matching to Silicon detectors</a:t>
            </a:r>
          </a:p>
          <a:p>
            <a:pPr hangingPunct="1">
              <a:buFont typeface="Wingdings" panose="05000000000000000000" pitchFamily="2" charset="2"/>
              <a:buChar char="ü"/>
            </a:pPr>
            <a:r>
              <a:rPr lang="en-DE" sz="2400" dirty="0">
                <a:latin typeface="Arial" panose="020B0604020202020204" pitchFamily="34" charset="0"/>
                <a:cs typeface="Arial" panose="020B0604020202020204" pitchFamily="34" charset="0"/>
              </a:rPr>
              <a:t>TPC provides momentum and dE/dx for PID</a:t>
            </a:r>
            <a:r>
              <a:rPr lang="en-GB" sz="2400" dirty="0">
                <a:latin typeface="Arial" panose="020B0604020202020204" pitchFamily="34" charset="0"/>
                <a:cs typeface="Arial" panose="020B0604020202020204" pitchFamily="34" charset="0"/>
              </a:rPr>
              <a:t> </a:t>
            </a:r>
          </a:p>
          <a:p>
            <a:pPr marL="0" indent="0" hangingPunct="1">
              <a:buFont typeface="Arial"/>
              <a:buNone/>
            </a:pPr>
            <a:endParaRPr lang="en-GB" sz="2400" dirty="0">
              <a:latin typeface="Arial" panose="020B0604020202020204" pitchFamily="34" charset="0"/>
              <a:cs typeface="Arial" panose="020B0604020202020204" pitchFamily="34" charset="0"/>
            </a:endParaRPr>
          </a:p>
        </p:txBody>
      </p:sp>
      <p:pic>
        <p:nvPicPr>
          <p:cNvPr id="23" name="图片 22">
            <a:extLst>
              <a:ext uri="{FF2B5EF4-FFF2-40B4-BE49-F238E27FC236}">
                <a16:creationId xmlns:a16="http://schemas.microsoft.com/office/drawing/2014/main" id="{53E94D81-E170-4713-4DC8-207CF651164E}"/>
              </a:ext>
            </a:extLst>
          </p:cNvPr>
          <p:cNvPicPr>
            <a:picLocks noChangeAspect="1"/>
          </p:cNvPicPr>
          <p:nvPr/>
        </p:nvPicPr>
        <p:blipFill>
          <a:blip r:embed="rId6"/>
          <a:stretch>
            <a:fillRect/>
          </a:stretch>
        </p:blipFill>
        <p:spPr>
          <a:xfrm>
            <a:off x="10501180" y="90"/>
            <a:ext cx="384266" cy="360000"/>
          </a:xfrm>
          <a:prstGeom prst="rect">
            <a:avLst/>
          </a:prstGeom>
        </p:spPr>
      </p:pic>
    </p:spTree>
    <p:extLst>
      <p:ext uri="{BB962C8B-B14F-4D97-AF65-F5344CB8AC3E}">
        <p14:creationId xmlns:p14="http://schemas.microsoft.com/office/powerpoint/2010/main" val="3247764502"/>
      </p:ext>
    </p:extLst>
  </p:cSld>
  <p:clrMapOvr>
    <a:masterClrMapping/>
  </p:clrMapOvr>
  <p:transition spd="med">
    <p:push dir="u"/>
  </p:transition>
</p:sld>
</file>

<file path=ppt/slides/slide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F7411D49-E533-DF78-AD07-E958A1A667BB}"/>
              </a:ext>
            </a:extLst>
          </p:cNvPr>
          <p:cNvSpPr>
            <a:spLocks noGrp="1" noChangeArrowheads="1"/>
          </p:cNvSpPr>
          <p:nvPr>
            <p:ph type="title"/>
          </p:nvPr>
        </p:nvSpPr>
        <p:spPr>
          <a:xfrm>
            <a:off x="1368425" y="467577"/>
            <a:ext cx="6846815" cy="487363"/>
          </a:xfrm>
        </p:spPr>
        <p:txBody>
          <a:bodyPr/>
          <a:lstStyle/>
          <a:p>
            <a:r>
              <a:rPr lang="en-US" altLang="zh-CN" dirty="0"/>
              <a:t>Run-24 </a:t>
            </a:r>
            <a:r>
              <a:rPr lang="en-US" altLang="zh-CN" dirty="0" err="1"/>
              <a:t>p+p</a:t>
            </a:r>
            <a:r>
              <a:rPr lang="en-US" altLang="zh-CN" dirty="0"/>
              <a:t>:</a:t>
            </a:r>
            <a:r>
              <a:rPr lang="en-DE" altLang="zh-CN" sz="2800" dirty="0"/>
              <a:t> Strangeness</a:t>
            </a:r>
            <a:endParaRPr lang="zh-CN" altLang="en-US" dirty="0">
              <a:ea typeface="宋体" panose="02010600030101010101" pitchFamily="2" charset="-122"/>
            </a:endParaRPr>
          </a:p>
        </p:txBody>
      </p:sp>
      <p:sp>
        <p:nvSpPr>
          <p:cNvPr id="6" name="文本框 12">
            <a:extLst>
              <a:ext uri="{FF2B5EF4-FFF2-40B4-BE49-F238E27FC236}">
                <a16:creationId xmlns:a16="http://schemas.microsoft.com/office/drawing/2014/main" id="{CDD2C24A-803E-A985-492D-1CF3951DF7A8}"/>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7" name="文本框 5">
            <a:extLst>
              <a:ext uri="{FF2B5EF4-FFF2-40B4-BE49-F238E27FC236}">
                <a16:creationId xmlns:a16="http://schemas.microsoft.com/office/drawing/2014/main" id="{B098BA7E-D565-C706-2E19-BF266CE00C02}"/>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灯片编号占位符 3">
            <a:extLst>
              <a:ext uri="{FF2B5EF4-FFF2-40B4-BE49-F238E27FC236}">
                <a16:creationId xmlns:a16="http://schemas.microsoft.com/office/drawing/2014/main" id="{2B1F7A9A-534B-25D6-34D7-87E71A3D8F88}"/>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17</a:t>
            </a:fld>
            <a:endParaRPr lang="en-US" altLang="zh-CN" sz="1400" dirty="0">
              <a:solidFill>
                <a:srgbClr val="A15D47"/>
              </a:solidFill>
              <a:latin typeface="Arial" panose="020B0604020202020204" pitchFamily="34" charset="0"/>
            </a:endParaRPr>
          </a:p>
        </p:txBody>
      </p:sp>
      <p:pic>
        <p:nvPicPr>
          <p:cNvPr id="9" name="Picture 5">
            <a:extLst>
              <a:ext uri="{FF2B5EF4-FFF2-40B4-BE49-F238E27FC236}">
                <a16:creationId xmlns:a16="http://schemas.microsoft.com/office/drawing/2014/main" id="{15271682-8FB0-6BE1-B7CA-F6BDCB1B1128}"/>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grpSp>
        <p:nvGrpSpPr>
          <p:cNvPr id="10" name="Group 59">
            <a:extLst>
              <a:ext uri="{FF2B5EF4-FFF2-40B4-BE49-F238E27FC236}">
                <a16:creationId xmlns:a16="http://schemas.microsoft.com/office/drawing/2014/main" id="{2E3A89CE-D219-DE41-3EE1-DDFC7C95A70C}"/>
              </a:ext>
            </a:extLst>
          </p:cNvPr>
          <p:cNvGrpSpPr/>
          <p:nvPr/>
        </p:nvGrpSpPr>
        <p:grpSpPr>
          <a:xfrm>
            <a:off x="1392774" y="1230918"/>
            <a:ext cx="1137489" cy="369330"/>
            <a:chOff x="2403766" y="975101"/>
            <a:chExt cx="1137489" cy="369330"/>
          </a:xfrm>
        </p:grpSpPr>
        <p:sp>
          <p:nvSpPr>
            <p:cNvPr id="11" name="TextBox 13">
              <a:extLst>
                <a:ext uri="{FF2B5EF4-FFF2-40B4-BE49-F238E27FC236}">
                  <a16:creationId xmlns:a16="http://schemas.microsoft.com/office/drawing/2014/main" id="{1308E593-2DB7-E586-54DF-9A8DE29892DF}"/>
                </a:ext>
              </a:extLst>
            </p:cNvPr>
            <p:cNvSpPr txBox="1"/>
            <p:nvPr/>
          </p:nvSpPr>
          <p:spPr>
            <a:xfrm>
              <a:off x="2403766" y="975101"/>
              <a:ext cx="1137489" cy="369330"/>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kumimoji="0" lang="en-DE" b="0" i="0" u="none" strike="noStrike" cap="none" spc="0" normalizeH="0" dirty="0">
                  <a:ln>
                    <a:noFill/>
                  </a:ln>
                  <a:solidFill>
                    <a:srgbClr val="000000"/>
                  </a:solidFill>
                  <a:effectLst/>
                  <a:uFillTx/>
                  <a:latin typeface="Symbol" pitchFamily="2" charset="2"/>
                  <a:ea typeface="+mn-ea"/>
                  <a:cs typeface="+mn-cs"/>
                  <a:sym typeface="Calibri"/>
                </a:rPr>
                <a:t>L</a:t>
              </a:r>
              <a:r>
                <a:rPr kumimoji="0" lang="en-US" b="0" i="0" u="none" strike="noStrike" cap="none" spc="0" normalizeH="0" baseline="30%" dirty="0">
                  <a:ln>
                    <a:noFill/>
                  </a:ln>
                  <a:solidFill>
                    <a:srgbClr val="000000"/>
                  </a:solidFill>
                  <a:effectLst/>
                  <a:uFillTx/>
                  <a:latin typeface="Symbol" pitchFamily="2" charset="2"/>
                  <a:ea typeface="+mn-ea"/>
                  <a:cs typeface="+mn-cs"/>
                  <a:sym typeface="Calibri"/>
                </a:rPr>
                <a:t>0</a:t>
              </a:r>
              <a:r>
                <a:rPr kumimoji="0" lang="en-DE" b="0" i="0" u="none" strike="noStrike" cap="none" spc="0" normalizeH="0" dirty="0">
                  <a:ln>
                    <a:noFill/>
                  </a:ln>
                  <a:solidFill>
                    <a:srgbClr val="000000"/>
                  </a:solidFill>
                  <a:effectLst/>
                  <a:uFillTx/>
                  <a:latin typeface="Symbol" pitchFamily="2" charset="2"/>
                  <a:ea typeface="+mn-ea"/>
                  <a:cs typeface="+mn-cs"/>
                  <a:sym typeface="Calibri"/>
                </a:rPr>
                <a:t>    </a:t>
              </a:r>
              <a:r>
                <a:rPr kumimoji="0" lang="en-US" b="0" i="0" u="none" strike="noStrike" cap="none" spc="0" normalizeH="0" dirty="0">
                  <a:ln>
                    <a:noFill/>
                  </a:ln>
                  <a:solidFill>
                    <a:srgbClr val="000000"/>
                  </a:solidFill>
                  <a:effectLst/>
                  <a:uFillTx/>
                  <a:latin typeface="Symbol" pitchFamily="2" charset="2"/>
                  <a:ea typeface="+mn-ea"/>
                  <a:cs typeface="+mn-cs"/>
                  <a:sym typeface="Calibri"/>
                </a:rPr>
                <a:t>  </a:t>
              </a:r>
              <a:r>
                <a:rPr kumimoji="0" lang="en-DE" b="0" i="0" u="none" strike="noStrike" cap="none" spc="0" normalizeH="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p</a:t>
              </a:r>
              <a:r>
                <a:rPr kumimoji="0" lang="en-DE" b="0" i="0" u="none" strike="noStrike" cap="none" spc="0" normalizeH="0" baseline="30%" dirty="0">
                  <a:ln>
                    <a:noFill/>
                  </a:ln>
                  <a:solidFill>
                    <a:srgbClr val="000000"/>
                  </a:solidFill>
                  <a:effectLst/>
                  <a:uFillTx/>
                  <a:latin typeface="Symbol" pitchFamily="2" charset="2"/>
                  <a:ea typeface="+mn-ea"/>
                  <a:cs typeface="+mn-cs"/>
                  <a:sym typeface="Calibri"/>
                </a:rPr>
                <a:t>±</a:t>
              </a:r>
              <a:r>
                <a:rPr kumimoji="0" lang="en-DE" b="0" i="0" u="none" strike="noStrike" cap="none" spc="0" normalizeH="0" dirty="0">
                  <a:ln>
                    <a:noFill/>
                  </a:ln>
                  <a:solidFill>
                    <a:srgbClr val="000000"/>
                  </a:solidFill>
                  <a:effectLst/>
                  <a:uFillTx/>
                  <a:latin typeface="Symbol" pitchFamily="2" charset="2"/>
                  <a:ea typeface="+mn-ea"/>
                  <a:cs typeface="+mn-cs"/>
                  <a:sym typeface="Calibri"/>
                </a:rPr>
                <a:t>p</a:t>
              </a:r>
              <a:r>
                <a:rPr kumimoji="0" lang="en-DE" b="0" i="0" u="none" strike="noStrike" cap="none" spc="0" normalizeH="0" baseline="30%" dirty="0">
                  <a:ln>
                    <a:noFill/>
                  </a:ln>
                  <a:solidFill>
                    <a:srgbClr val="000000"/>
                  </a:solidFill>
                  <a:effectLst/>
                  <a:uFillTx/>
                  <a:latin typeface="Symbol" pitchFamily="2" charset="2"/>
                  <a:ea typeface="+mn-ea"/>
                  <a:cs typeface="+mn-cs"/>
                  <a:sym typeface="Calibri"/>
                </a:rPr>
                <a:t>±</a:t>
              </a:r>
              <a:endParaRPr kumimoji="0" lang="en-DE" b="0" i="0" u="none" strike="noStrike" cap="none" spc="0" normalizeH="0" baseline="30%" dirty="0">
                <a:ln>
                  <a:noFill/>
                </a:ln>
                <a:solidFill>
                  <a:srgbClr val="000000"/>
                </a:solidFill>
                <a:effectLst/>
                <a:uFillTx/>
                <a:latin typeface="+mn-lt"/>
                <a:ea typeface="+mn-ea"/>
                <a:cs typeface="+mn-cs"/>
                <a:sym typeface="Calibri"/>
              </a:endParaRPr>
            </a:p>
          </p:txBody>
        </p:sp>
        <p:cxnSp>
          <p:nvCxnSpPr>
            <p:cNvPr id="12" name="Straight Arrow Connector 54">
              <a:extLst>
                <a:ext uri="{FF2B5EF4-FFF2-40B4-BE49-F238E27FC236}">
                  <a16:creationId xmlns:a16="http://schemas.microsoft.com/office/drawing/2014/main" id="{AD96F234-169A-29CA-4229-28C74E197E1F}"/>
                </a:ext>
              </a:extLst>
            </p:cNvPr>
            <p:cNvCxnSpPr/>
            <p:nvPr/>
          </p:nvCxnSpPr>
          <p:spPr>
            <a:xfrm>
              <a:off x="2688937" y="1192572"/>
              <a:ext cx="220338" cy="0"/>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grpSp>
      <p:sp>
        <p:nvSpPr>
          <p:cNvPr id="15" name="Text Placeholder 14">
            <a:extLst>
              <a:ext uri="{FF2B5EF4-FFF2-40B4-BE49-F238E27FC236}">
                <a16:creationId xmlns:a16="http://schemas.microsoft.com/office/drawing/2014/main" id="{2FDEE5DF-9BF9-8774-B1EF-2D3674CB0BFF}"/>
              </a:ext>
            </a:extLst>
          </p:cNvPr>
          <p:cNvSpPr txBox="1">
            <a:spLocks/>
          </p:cNvSpPr>
          <p:nvPr/>
        </p:nvSpPr>
        <p:spPr>
          <a:xfrm>
            <a:off x="1247125" y="5342237"/>
            <a:ext cx="8495418" cy="1323646"/>
          </a:xfrm>
          <a:prstGeom prst="rect">
            <a:avLst/>
          </a:prstGeom>
          <a:ln w="12700">
            <a:miter lim="4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xmlns:a="http://schemas.openxmlformats.org/drawingml/2006/main" val="1"/>
            </a:ext>
          </a:extLst>
        </p:spPr>
        <p:txBody>
          <a:bodyPr lIns="45719" rIns="45719">
            <a:normAutofit lnSpcReduction="10%"/>
          </a:bodyPr>
          <a:lstStyle>
            <a:lvl1pPr marL="365751" marR="0" indent="-365751" algn="l" defTabSz="1219170" rtl="0" latinLnBrk="0">
              <a:lnSpc>
                <a:spcPct val="100%"/>
              </a:lnSpc>
              <a:spcBef>
                <a:spcPts val="667"/>
              </a:spcBef>
              <a:spcAft>
                <a:spcPts val="0"/>
              </a:spcAft>
              <a:buClrTx/>
              <a:buSzPct val="100%"/>
              <a:buFont typeface="Arial"/>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04652" marR="0" indent="-438901" algn="l" defTabSz="1219170" rtl="0" latinLnBrk="0">
              <a:lnSpc>
                <a:spcPct val="100%"/>
              </a:lnSpc>
              <a:spcBef>
                <a:spcPts val="667"/>
              </a:spcBef>
              <a:spcAft>
                <a:spcPts val="0"/>
              </a:spcAft>
              <a:buClrTx/>
              <a:buSzPct val="100%"/>
              <a:buFont typeface="Arial"/>
              <a:buChar char="–"/>
              <a:tabLst/>
              <a:defRPr sz="2933" b="0" i="0" u="none" strike="noStrike" cap="none" spc="0" baseline="0%">
                <a:solidFill>
                  <a:srgbClr val="000000"/>
                </a:solidFill>
                <a:uFillTx/>
                <a:latin typeface="Helvetica Neue"/>
                <a:ea typeface="Helvetica Neue"/>
                <a:cs typeface="Helvetica Neue"/>
                <a:sym typeface="Helvetica Neue"/>
              </a:defRPr>
            </a:lvl2pPr>
            <a:lvl3pPr marL="1219170" marR="0" indent="-487666" algn="l" defTabSz="1219170" rtl="0" latinLnBrk="0">
              <a:lnSpc>
                <a:spcPct val="100%"/>
              </a:lnSpc>
              <a:spcBef>
                <a:spcPts val="667"/>
              </a:spcBef>
              <a:spcAft>
                <a:spcPts val="0"/>
              </a:spcAft>
              <a:buClrTx/>
              <a:buSzPct val="100%"/>
              <a:buFont typeface="Arial"/>
              <a:buChar char="•"/>
              <a:tabLst/>
              <a:defRPr sz="2667" b="0" i="0" u="none" strike="noStrike" cap="none" spc="0" baseline="0%">
                <a:solidFill>
                  <a:srgbClr val="000000"/>
                </a:solidFill>
                <a:uFillTx/>
                <a:latin typeface="Helvetica Neue"/>
                <a:ea typeface="Helvetica Neue"/>
                <a:cs typeface="Helvetica Neue"/>
                <a:sym typeface="Helvetica Neue"/>
              </a:defRPr>
            </a:lvl3pPr>
            <a:lvl4pPr marL="1615400" marR="0" indent="-457189" algn="l" defTabSz="1219170" rtl="0" latinLnBrk="0">
              <a:lnSpc>
                <a:spcPct val="100%"/>
              </a:lnSpc>
              <a:spcBef>
                <a:spcPts val="667"/>
              </a:spcBef>
              <a:spcAft>
                <a:spcPts val="0"/>
              </a:spcAft>
              <a:buClrTx/>
              <a:buSzPct val="100%"/>
              <a:buFont typeface="Arial"/>
              <a:buChar char="–"/>
              <a:tabLst/>
              <a:defRPr sz="2400" b="0" i="0" u="none" strike="noStrike" cap="none" spc="0" baseline="0%">
                <a:solidFill>
                  <a:srgbClr val="000000"/>
                </a:solidFill>
                <a:uFillTx/>
                <a:latin typeface="Helvetica Neue"/>
                <a:ea typeface="Helvetica Neue"/>
                <a:cs typeface="Helvetica Neue"/>
                <a:sym typeface="Helvetica Neue"/>
              </a:defRPr>
            </a:lvl4pPr>
            <a:lvl5pPr marL="2046462" marR="0" indent="-522500" algn="l" defTabSz="1219170" rtl="0" latinLnBrk="0">
              <a:lnSpc>
                <a:spcPct val="100%"/>
              </a:lnSpc>
              <a:spcBef>
                <a:spcPts val="667"/>
              </a:spcBef>
              <a:spcAft>
                <a:spcPts val="0"/>
              </a:spcAft>
              <a:buClrTx/>
              <a:buSzPct val="100%"/>
              <a:buFont typeface="Arial"/>
              <a:buChar char="»"/>
              <a:tabLst/>
              <a:defRPr sz="2133" b="0" i="0" u="none" strike="noStrike" cap="none" spc="0" baseline="0%">
                <a:solidFill>
                  <a:srgbClr val="000000"/>
                </a:solidFill>
                <a:uFillTx/>
                <a:latin typeface="Helvetica Neue"/>
                <a:ea typeface="Helvetica Neue"/>
                <a:cs typeface="Helvetica Neue"/>
                <a:sym typeface="Helvetica Neue"/>
              </a:defRPr>
            </a:lvl5pPr>
            <a:lvl6pPr marL="3413675" marR="0" indent="-365751" algn="l" defTabSz="1219170" rtl="0" latinLnBrk="0">
              <a:lnSpc>
                <a:spcPct val="100%"/>
              </a:lnSpc>
              <a:spcBef>
                <a:spcPts val="667"/>
              </a:spcBef>
              <a:spcAft>
                <a:spcPts val="0"/>
              </a:spcAft>
              <a:buClrTx/>
              <a:buSzPct val="100%"/>
              <a:buFont typeface="Arial"/>
              <a:buChar char="•"/>
              <a:tabLst/>
              <a:defRPr sz="3200" b="0" i="0" u="none" strike="noStrike" cap="none" spc="0" baseline="0%">
                <a:solidFill>
                  <a:srgbClr val="000000"/>
                </a:solidFill>
                <a:uFillTx/>
                <a:latin typeface="Helvetica Neue"/>
                <a:ea typeface="Helvetica Neue"/>
                <a:cs typeface="Helvetica Neue"/>
                <a:sym typeface="Helvetica Neue"/>
              </a:defRPr>
            </a:lvl6pPr>
            <a:lvl7pPr marL="4023259" marR="0" indent="-365751" algn="l" defTabSz="1219170" rtl="0" latinLnBrk="0">
              <a:lnSpc>
                <a:spcPct val="100%"/>
              </a:lnSpc>
              <a:spcBef>
                <a:spcPts val="667"/>
              </a:spcBef>
              <a:spcAft>
                <a:spcPts val="0"/>
              </a:spcAft>
              <a:buClrTx/>
              <a:buSzPct val="100%"/>
              <a:buFont typeface="Arial"/>
              <a:buChar char="•"/>
              <a:tabLst/>
              <a:defRPr sz="3200" b="0" i="0" u="none" strike="noStrike" cap="none" spc="0" baseline="0%">
                <a:solidFill>
                  <a:srgbClr val="000000"/>
                </a:solidFill>
                <a:uFillTx/>
                <a:latin typeface="Helvetica Neue"/>
                <a:ea typeface="Helvetica Neue"/>
                <a:cs typeface="Helvetica Neue"/>
                <a:sym typeface="Helvetica Neue"/>
              </a:defRPr>
            </a:lvl7pPr>
            <a:lvl8pPr marL="4632844" marR="0" indent="-365751" algn="l" defTabSz="1219170" rtl="0" latinLnBrk="0">
              <a:lnSpc>
                <a:spcPct val="100%"/>
              </a:lnSpc>
              <a:spcBef>
                <a:spcPts val="667"/>
              </a:spcBef>
              <a:spcAft>
                <a:spcPts val="0"/>
              </a:spcAft>
              <a:buClrTx/>
              <a:buSzPct val="100%"/>
              <a:buFont typeface="Arial"/>
              <a:buChar char="•"/>
              <a:tabLst/>
              <a:defRPr sz="3200" b="0" i="0" u="none" strike="noStrike" cap="none" spc="0" baseline="0%">
                <a:solidFill>
                  <a:srgbClr val="000000"/>
                </a:solidFill>
                <a:uFillTx/>
                <a:latin typeface="Helvetica Neue"/>
                <a:ea typeface="Helvetica Neue"/>
                <a:cs typeface="Helvetica Neue"/>
                <a:sym typeface="Helvetica Neue"/>
              </a:defRPr>
            </a:lvl8pPr>
            <a:lvl9pPr marL="5242429" marR="0" indent="-365751" algn="l" defTabSz="1219170" rtl="0" latinLnBrk="0">
              <a:lnSpc>
                <a:spcPct val="100%"/>
              </a:lnSpc>
              <a:spcBef>
                <a:spcPts val="667"/>
              </a:spcBef>
              <a:spcAft>
                <a:spcPts val="0"/>
              </a:spcAft>
              <a:buClrTx/>
              <a:buSzPct val="100%"/>
              <a:buFont typeface="Arial"/>
              <a:buChar char="•"/>
              <a:tabLst/>
              <a:defRPr sz="3200" b="0" i="0" u="none" strike="noStrike" cap="none" spc="0" baseline="0%">
                <a:solidFill>
                  <a:srgbClr val="000000"/>
                </a:solidFill>
                <a:uFillTx/>
                <a:latin typeface="Helvetica Neue"/>
                <a:ea typeface="Helvetica Neue"/>
                <a:cs typeface="Helvetica Neue"/>
                <a:sym typeface="Helvetica Neue"/>
              </a:defRPr>
            </a:lvl9pPr>
          </a:lstStyle>
          <a:p>
            <a:pPr hangingPunct="1">
              <a:buFont typeface="Wingdings" panose="05000000000000000000" pitchFamily="2" charset="2"/>
              <a:buChar char="ü"/>
            </a:pPr>
            <a:r>
              <a:rPr lang="en-GB" sz="2400" dirty="0">
                <a:latin typeface="Arial" panose="020B0604020202020204" pitchFamily="34" charset="0"/>
                <a:cs typeface="Arial" panose="020B0604020202020204" pitchFamily="34" charset="0"/>
              </a:rPr>
              <a:t>Early alignment, calibrations and distortion corrections</a:t>
            </a:r>
            <a:endParaRPr lang="en-DE" sz="2400" dirty="0">
              <a:latin typeface="Arial" panose="020B0604020202020204" pitchFamily="34" charset="0"/>
              <a:cs typeface="Arial" panose="020B0604020202020204" pitchFamily="34" charset="0"/>
            </a:endParaRPr>
          </a:p>
          <a:p>
            <a:pPr hangingPunct="1">
              <a:buFont typeface="Wingdings" panose="05000000000000000000" pitchFamily="2" charset="2"/>
              <a:buChar char="ü"/>
            </a:pPr>
            <a:r>
              <a:rPr lang="en-GB" sz="2400" dirty="0">
                <a:latin typeface="Arial" panose="020B0604020202020204" pitchFamily="34" charset="0"/>
                <a:cs typeface="Arial" panose="020B0604020202020204" pitchFamily="34" charset="0"/>
              </a:rPr>
              <a:t>Vertex reconstruction from matching to Silicon detectors</a:t>
            </a:r>
          </a:p>
          <a:p>
            <a:pPr hangingPunct="1">
              <a:buFont typeface="Wingdings" panose="05000000000000000000" pitchFamily="2" charset="2"/>
              <a:buChar char="ü"/>
            </a:pPr>
            <a:r>
              <a:rPr lang="en-DE" sz="2400" dirty="0">
                <a:latin typeface="Arial" panose="020B0604020202020204" pitchFamily="34" charset="0"/>
                <a:cs typeface="Arial" panose="020B0604020202020204" pitchFamily="34" charset="0"/>
              </a:rPr>
              <a:t>TPC provides momentum and dE/dx for PID</a:t>
            </a:r>
            <a:r>
              <a:rPr lang="en-GB" sz="2400" dirty="0">
                <a:latin typeface="Arial" panose="020B0604020202020204" pitchFamily="34" charset="0"/>
                <a:cs typeface="Arial" panose="020B0604020202020204" pitchFamily="34" charset="0"/>
              </a:rPr>
              <a:t> </a:t>
            </a:r>
          </a:p>
          <a:p>
            <a:pPr marL="0" indent="0" hangingPunct="1">
              <a:buFont typeface="Arial"/>
              <a:buNone/>
            </a:pPr>
            <a:endParaRPr lang="en-GB" sz="2400" dirty="0">
              <a:latin typeface="Arial" panose="020B0604020202020204" pitchFamily="34" charset="0"/>
              <a:cs typeface="Arial" panose="020B0604020202020204" pitchFamily="34" charset="0"/>
            </a:endParaRPr>
          </a:p>
        </p:txBody>
      </p:sp>
      <p:grpSp>
        <p:nvGrpSpPr>
          <p:cNvPr id="19" name="组合 18">
            <a:extLst>
              <a:ext uri="{FF2B5EF4-FFF2-40B4-BE49-F238E27FC236}">
                <a16:creationId xmlns:a16="http://schemas.microsoft.com/office/drawing/2014/main" id="{815BE78C-D1AA-7970-053D-F01917D01910}"/>
              </a:ext>
            </a:extLst>
          </p:cNvPr>
          <p:cNvGrpSpPr/>
          <p:nvPr/>
        </p:nvGrpSpPr>
        <p:grpSpPr>
          <a:xfrm>
            <a:off x="5119009" y="1180906"/>
            <a:ext cx="1026882" cy="369330"/>
            <a:chOff x="4889863" y="988345"/>
            <a:chExt cx="1026882" cy="369330"/>
          </a:xfrm>
        </p:grpSpPr>
        <p:sp>
          <p:nvSpPr>
            <p:cNvPr id="13" name="TextBox 16">
              <a:extLst>
                <a:ext uri="{FF2B5EF4-FFF2-40B4-BE49-F238E27FC236}">
                  <a16:creationId xmlns:a16="http://schemas.microsoft.com/office/drawing/2014/main" id="{1E96A606-63C8-471F-956B-26BCEB487DCC}"/>
                </a:ext>
              </a:extLst>
            </p:cNvPr>
            <p:cNvSpPr txBox="1"/>
            <p:nvPr/>
          </p:nvSpPr>
          <p:spPr>
            <a:xfrm>
              <a:off x="4889863" y="988345"/>
              <a:ext cx="1026882" cy="369330"/>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kumimoji="0" lang="en-DE" b="0" i="0" u="none" strike="noStrike" cap="none" spc="0" normalizeH="0" dirty="0">
                  <a:ln>
                    <a:noFill/>
                  </a:ln>
                  <a:solidFill>
                    <a:srgbClr val="000000"/>
                  </a:solidFill>
                  <a:effectLst/>
                  <a:uFillTx/>
                  <a:latin typeface="Symbol" pitchFamily="2" charset="2"/>
                  <a:ea typeface="+mn-ea"/>
                  <a:cs typeface="+mn-cs"/>
                  <a:sym typeface="Calibri"/>
                </a:rPr>
                <a:t>f    </a:t>
              </a:r>
              <a:r>
                <a:rPr kumimoji="0" lang="en-US" b="0" i="0" u="none" strike="noStrike" cap="none" spc="0" normalizeH="0" dirty="0">
                  <a:ln>
                    <a:noFill/>
                  </a:ln>
                  <a:solidFill>
                    <a:srgbClr val="000000"/>
                  </a:solidFill>
                  <a:effectLst/>
                  <a:uFillTx/>
                  <a:latin typeface="Symbol" pitchFamily="2" charset="2"/>
                  <a:ea typeface="+mn-ea"/>
                  <a:cs typeface="+mn-cs"/>
                  <a:sym typeface="Calibri"/>
                </a:rPr>
                <a:t> </a:t>
              </a:r>
              <a:r>
                <a:rPr kumimoji="0" lang="en-DE" b="0" i="0" u="none" strike="noStrike" cap="none" spc="0" normalizeH="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K</a:t>
              </a:r>
              <a:r>
                <a:rPr kumimoji="0" lang="en-DE" sz="1800" b="1" i="0" u="none" strike="noStrike" cap="none" spc="0" normalizeH="0" baseline="3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a:t>
              </a:r>
              <a:r>
                <a:rPr kumimoji="0" lang="en-US" sz="1800" b="1" i="0" u="none" strike="noStrike" cap="none" spc="0" normalizeH="0" baseline="3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 </a:t>
              </a:r>
              <a:r>
                <a:rPr kumimoji="0" lang="en-DE" b="0" i="0" u="none" strike="noStrike" cap="none" spc="0" normalizeH="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K</a:t>
              </a:r>
              <a:r>
                <a:rPr lang="en-DE" baseline="30%" dirty="0">
                  <a:latin typeface="Symbol" pitchFamily="2" charset="2"/>
                </a:rPr>
                <a:t>-</a:t>
              </a:r>
              <a:endParaRPr kumimoji="0" lang="en-DE" b="0" i="0" u="none" strike="noStrike" cap="none" spc="0" normalizeH="0" dirty="0">
                <a:ln>
                  <a:noFill/>
                </a:ln>
                <a:solidFill>
                  <a:srgbClr val="000000"/>
                </a:solidFill>
                <a:effectLst/>
                <a:uFillTx/>
                <a:latin typeface="Symbol" pitchFamily="2" charset="2"/>
                <a:ea typeface="+mn-ea"/>
                <a:cs typeface="+mn-cs"/>
                <a:sym typeface="Calibri"/>
              </a:endParaRPr>
            </a:p>
          </p:txBody>
        </p:sp>
        <p:cxnSp>
          <p:nvCxnSpPr>
            <p:cNvPr id="16" name="Straight Arrow Connector 54">
              <a:extLst>
                <a:ext uri="{FF2B5EF4-FFF2-40B4-BE49-F238E27FC236}">
                  <a16:creationId xmlns:a16="http://schemas.microsoft.com/office/drawing/2014/main" id="{E35AECF4-C15C-3EA3-ABF0-23AAB1158F1B}"/>
                </a:ext>
              </a:extLst>
            </p:cNvPr>
            <p:cNvCxnSpPr/>
            <p:nvPr/>
          </p:nvCxnSpPr>
          <p:spPr>
            <a:xfrm>
              <a:off x="5099160" y="1188961"/>
              <a:ext cx="220338" cy="0"/>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grpSp>
      <p:grpSp>
        <p:nvGrpSpPr>
          <p:cNvPr id="20" name="组合 19">
            <a:extLst>
              <a:ext uri="{FF2B5EF4-FFF2-40B4-BE49-F238E27FC236}">
                <a16:creationId xmlns:a16="http://schemas.microsoft.com/office/drawing/2014/main" id="{74BF18E8-DEAD-E4DA-2B81-71C991959477}"/>
              </a:ext>
            </a:extLst>
          </p:cNvPr>
          <p:cNvGrpSpPr/>
          <p:nvPr/>
        </p:nvGrpSpPr>
        <p:grpSpPr>
          <a:xfrm>
            <a:off x="8683521" y="1172039"/>
            <a:ext cx="1735859" cy="369330"/>
            <a:chOff x="8367854" y="988345"/>
            <a:chExt cx="1735859" cy="369330"/>
          </a:xfrm>
        </p:grpSpPr>
        <p:sp>
          <p:nvSpPr>
            <p:cNvPr id="14" name="TextBox 41">
              <a:extLst>
                <a:ext uri="{FF2B5EF4-FFF2-40B4-BE49-F238E27FC236}">
                  <a16:creationId xmlns:a16="http://schemas.microsoft.com/office/drawing/2014/main" id="{757B31E2-DBF1-A844-252E-5CE597CF1B3E}"/>
                </a:ext>
              </a:extLst>
            </p:cNvPr>
            <p:cNvSpPr txBox="1"/>
            <p:nvPr/>
          </p:nvSpPr>
          <p:spPr>
            <a:xfrm>
              <a:off x="8367854" y="988345"/>
              <a:ext cx="1735859" cy="369330"/>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kumimoji="0" lang="en-DE" b="0" i="0" u="none" strike="noStrike" cap="none" spc="0" normalizeH="0" dirty="0">
                  <a:ln>
                    <a:noFill/>
                  </a:ln>
                  <a:solidFill>
                    <a:srgbClr val="000000"/>
                  </a:solidFill>
                  <a:effectLst/>
                  <a:uFillTx/>
                  <a:latin typeface="Symbol" pitchFamily="2" charset="2"/>
                  <a:ea typeface="+mn-ea"/>
                  <a:cs typeface="+mn-cs"/>
                  <a:sym typeface="Calibri"/>
                </a:rPr>
                <a:t>X</a:t>
              </a:r>
              <a:r>
                <a:rPr kumimoji="0" lang="en-DE" b="0" i="0" u="none" strike="noStrike" cap="none" spc="0" normalizeH="0" baseline="30%" dirty="0">
                  <a:ln>
                    <a:noFill/>
                  </a:ln>
                  <a:solidFill>
                    <a:srgbClr val="000000"/>
                  </a:solidFill>
                  <a:effectLst/>
                  <a:uFillTx/>
                  <a:latin typeface="Symbol" pitchFamily="2" charset="2"/>
                  <a:ea typeface="+mn-ea"/>
                  <a:cs typeface="+mn-cs"/>
                  <a:sym typeface="Calibri"/>
                </a:rPr>
                <a:t>- </a:t>
              </a:r>
              <a:r>
                <a:rPr kumimoji="0" lang="en-DE" b="0" i="0" u="none" strike="noStrike" cap="none" spc="0" normalizeH="0" dirty="0">
                  <a:ln>
                    <a:noFill/>
                  </a:ln>
                  <a:solidFill>
                    <a:srgbClr val="000000"/>
                  </a:solidFill>
                  <a:effectLst/>
                  <a:uFillTx/>
                  <a:latin typeface="Symbol" pitchFamily="2" charset="2"/>
                  <a:ea typeface="+mn-ea"/>
                  <a:cs typeface="+mn-cs"/>
                  <a:sym typeface="Calibri"/>
                </a:rPr>
                <a:t>S</a:t>
              </a:r>
              <a:r>
                <a:rPr kumimoji="0" lang="en-DE" b="0" i="0" u="none" strike="noStrike" cap="none" spc="0" normalizeH="0" baseline="30%" dirty="0">
                  <a:ln>
                    <a:noFill/>
                  </a:ln>
                  <a:solidFill>
                    <a:srgbClr val="000000"/>
                  </a:solidFill>
                  <a:effectLst/>
                  <a:uFillTx/>
                  <a:latin typeface="Symbol" pitchFamily="2" charset="2"/>
                  <a:ea typeface="+mn-ea"/>
                  <a:cs typeface="+mn-cs"/>
                  <a:sym typeface="Calibri"/>
                </a:rPr>
                <a:t>-</a:t>
              </a:r>
              <a:r>
                <a:rPr lang="en-DE" baseline="30%" dirty="0">
                  <a:latin typeface="Symbol" pitchFamily="2" charset="2"/>
                </a:rPr>
                <a:t>     </a:t>
              </a:r>
              <a:r>
                <a:rPr lang="en-US" baseline="30%" dirty="0">
                  <a:latin typeface="Symbol" pitchFamily="2" charset="2"/>
                </a:rPr>
                <a:t> </a:t>
              </a:r>
              <a:r>
                <a:rPr kumimoji="0" lang="en-DE" b="0" i="0" u="none" strike="noStrike" cap="none" spc="0" normalizeH="0" dirty="0">
                  <a:ln>
                    <a:noFill/>
                  </a:ln>
                  <a:solidFill>
                    <a:srgbClr val="000000"/>
                  </a:solidFill>
                  <a:effectLst/>
                  <a:uFillTx/>
                  <a:latin typeface="Symbol" pitchFamily="2" charset="2"/>
                  <a:ea typeface="+mn-ea"/>
                  <a:cs typeface="+mn-cs"/>
                  <a:sym typeface="Calibri"/>
                </a:rPr>
                <a:t>L</a:t>
              </a:r>
              <a:r>
                <a:rPr kumimoji="0" lang="en-DE" b="0" i="0" u="none" strike="noStrike" cap="none" spc="0" normalizeH="0" baseline="30%" dirty="0">
                  <a:ln>
                    <a:noFill/>
                  </a:ln>
                  <a:solidFill>
                    <a:srgbClr val="000000"/>
                  </a:solidFill>
                  <a:effectLst/>
                  <a:uFillTx/>
                  <a:latin typeface="Symbol" pitchFamily="2" charset="2"/>
                  <a:ea typeface="+mn-ea"/>
                  <a:cs typeface="+mn-cs"/>
                  <a:sym typeface="Calibri"/>
                </a:rPr>
                <a:t>0</a:t>
              </a:r>
              <a:r>
                <a:rPr kumimoji="0" lang="en-DE" b="0" i="0" u="none" strike="noStrike" cap="none" spc="0" normalizeH="0" dirty="0">
                  <a:ln>
                    <a:noFill/>
                  </a:ln>
                  <a:solidFill>
                    <a:srgbClr val="000000"/>
                  </a:solidFill>
                  <a:effectLst/>
                  <a:uFillTx/>
                  <a:latin typeface="Symbol" pitchFamily="2" charset="2"/>
                  <a:ea typeface="+mn-ea"/>
                  <a:cs typeface="+mn-cs"/>
                  <a:sym typeface="Calibri"/>
                </a:rPr>
                <a:t>p</a:t>
              </a:r>
              <a:r>
                <a:rPr kumimoji="0" lang="en-DE" b="0" i="0" u="none" strike="noStrike" cap="none" spc="0" normalizeH="0" baseline="30%" dirty="0">
                  <a:ln>
                    <a:noFill/>
                  </a:ln>
                  <a:solidFill>
                    <a:srgbClr val="000000"/>
                  </a:solidFill>
                  <a:effectLst/>
                  <a:uFillTx/>
                  <a:latin typeface="Symbol" pitchFamily="2" charset="2"/>
                  <a:ea typeface="+mn-ea"/>
                  <a:cs typeface="+mn-cs"/>
                  <a:sym typeface="Calibri"/>
                </a:rPr>
                <a:t>-</a:t>
              </a:r>
              <a:endParaRPr kumimoji="0" lang="en-DE" b="0" i="0" u="none" strike="noStrike" cap="none" spc="0" normalizeH="0" baseline="30%" dirty="0">
                <a:ln>
                  <a:noFill/>
                </a:ln>
                <a:solidFill>
                  <a:srgbClr val="000000"/>
                </a:solidFill>
                <a:effectLst/>
                <a:uFillTx/>
                <a:latin typeface="+mn-lt"/>
                <a:ea typeface="+mn-ea"/>
                <a:cs typeface="+mn-cs"/>
                <a:sym typeface="Calibri"/>
              </a:endParaRPr>
            </a:p>
          </p:txBody>
        </p:sp>
        <p:cxnSp>
          <p:nvCxnSpPr>
            <p:cNvPr id="17" name="Straight Arrow Connector 54">
              <a:extLst>
                <a:ext uri="{FF2B5EF4-FFF2-40B4-BE49-F238E27FC236}">
                  <a16:creationId xmlns:a16="http://schemas.microsoft.com/office/drawing/2014/main" id="{9BCE3378-1FC3-344D-959C-7194864E9F1B}"/>
                </a:ext>
              </a:extLst>
            </p:cNvPr>
            <p:cNvCxnSpPr>
              <a:cxnSpLocks/>
            </p:cNvCxnSpPr>
            <p:nvPr/>
          </p:nvCxnSpPr>
          <p:spPr>
            <a:xfrm>
              <a:off x="8901113" y="1194212"/>
              <a:ext cx="220338" cy="0"/>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grpSp>
      <p:pic>
        <p:nvPicPr>
          <p:cNvPr id="22" name="图片 21">
            <a:extLst>
              <a:ext uri="{FF2B5EF4-FFF2-40B4-BE49-F238E27FC236}">
                <a16:creationId xmlns:a16="http://schemas.microsoft.com/office/drawing/2014/main" id="{BA5EBED1-ACBE-997A-D1A8-CF3ACA650788}"/>
              </a:ext>
            </a:extLst>
          </p:cNvPr>
          <p:cNvPicPr>
            <a:picLocks noChangeAspect="1"/>
          </p:cNvPicPr>
          <p:nvPr/>
        </p:nvPicPr>
        <p:blipFill>
          <a:blip r:embed="rId3"/>
          <a:stretch>
            <a:fillRect/>
          </a:stretch>
        </p:blipFill>
        <p:spPr>
          <a:xfrm>
            <a:off x="9867" y="1576805"/>
            <a:ext cx="3656508" cy="3600000"/>
          </a:xfrm>
          <a:prstGeom prst="rect">
            <a:avLst/>
          </a:prstGeom>
        </p:spPr>
      </p:pic>
      <p:pic>
        <p:nvPicPr>
          <p:cNvPr id="24" name="图片 23">
            <a:extLst>
              <a:ext uri="{FF2B5EF4-FFF2-40B4-BE49-F238E27FC236}">
                <a16:creationId xmlns:a16="http://schemas.microsoft.com/office/drawing/2014/main" id="{1FFC1071-ED47-DF18-3F33-A51FF42886E8}"/>
              </a:ext>
            </a:extLst>
          </p:cNvPr>
          <p:cNvPicPr>
            <a:picLocks noChangeAspect="1"/>
          </p:cNvPicPr>
          <p:nvPr/>
        </p:nvPicPr>
        <p:blipFill>
          <a:blip r:embed="rId4"/>
          <a:stretch>
            <a:fillRect/>
          </a:stretch>
        </p:blipFill>
        <p:spPr>
          <a:xfrm>
            <a:off x="3585240" y="1538514"/>
            <a:ext cx="3706469" cy="3600000"/>
          </a:xfrm>
          <a:prstGeom prst="rect">
            <a:avLst/>
          </a:prstGeom>
        </p:spPr>
      </p:pic>
      <p:pic>
        <p:nvPicPr>
          <p:cNvPr id="26" name="图片 25">
            <a:extLst>
              <a:ext uri="{FF2B5EF4-FFF2-40B4-BE49-F238E27FC236}">
                <a16:creationId xmlns:a16="http://schemas.microsoft.com/office/drawing/2014/main" id="{ABE00280-80B3-AF27-CEAA-A378E203405D}"/>
              </a:ext>
            </a:extLst>
          </p:cNvPr>
          <p:cNvPicPr>
            <a:picLocks noChangeAspect="1"/>
          </p:cNvPicPr>
          <p:nvPr/>
        </p:nvPicPr>
        <p:blipFill>
          <a:blip r:embed="rId5"/>
          <a:stretch>
            <a:fillRect/>
          </a:stretch>
        </p:blipFill>
        <p:spPr>
          <a:xfrm>
            <a:off x="7144090" y="1565084"/>
            <a:ext cx="3722992" cy="3600000"/>
          </a:xfrm>
          <a:prstGeom prst="rect">
            <a:avLst/>
          </a:prstGeom>
        </p:spPr>
      </p:pic>
      <p:pic>
        <p:nvPicPr>
          <p:cNvPr id="2" name="图片 1">
            <a:extLst>
              <a:ext uri="{FF2B5EF4-FFF2-40B4-BE49-F238E27FC236}">
                <a16:creationId xmlns:a16="http://schemas.microsoft.com/office/drawing/2014/main" id="{5DD32FC4-528C-AB03-5608-5595A0EDD311}"/>
              </a:ext>
            </a:extLst>
          </p:cNvPr>
          <p:cNvPicPr>
            <a:picLocks noChangeAspect="1"/>
          </p:cNvPicPr>
          <p:nvPr/>
        </p:nvPicPr>
        <p:blipFill>
          <a:blip r:embed="rId6"/>
          <a:stretch>
            <a:fillRect/>
          </a:stretch>
        </p:blipFill>
        <p:spPr>
          <a:xfrm>
            <a:off x="10501180" y="90"/>
            <a:ext cx="384266" cy="360000"/>
          </a:xfrm>
          <a:prstGeom prst="rect">
            <a:avLst/>
          </a:prstGeom>
        </p:spPr>
      </p:pic>
    </p:spTree>
    <p:extLst>
      <p:ext uri="{BB962C8B-B14F-4D97-AF65-F5344CB8AC3E}">
        <p14:creationId xmlns:p14="http://schemas.microsoft.com/office/powerpoint/2010/main" val="4089557477"/>
      </p:ext>
    </p:extLst>
  </p:cSld>
  <p:clrMapOvr>
    <a:masterClrMapping/>
  </p:clrMapOvr>
  <p:transition spd="med">
    <p:push dir="u"/>
  </p:transition>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7" name="文本框 12">
            <a:extLst>
              <a:ext uri="{FF2B5EF4-FFF2-40B4-BE49-F238E27FC236}">
                <a16:creationId xmlns:a16="http://schemas.microsoft.com/office/drawing/2014/main" id="{612D3705-664F-4113-8904-A371C941A78B}"/>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ACDB1BD0-7B03-4A36-BFA3-8C1B94260F26}"/>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9" name="灯片编号占位符 3">
            <a:extLst>
              <a:ext uri="{FF2B5EF4-FFF2-40B4-BE49-F238E27FC236}">
                <a16:creationId xmlns:a16="http://schemas.microsoft.com/office/drawing/2014/main" id="{16CB6B45-A6E1-495E-9017-5F3FD7A495F7}"/>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18</a:t>
            </a:fld>
            <a:endParaRPr lang="en-US" altLang="zh-CN" sz="1400" dirty="0">
              <a:solidFill>
                <a:srgbClr val="A15D47"/>
              </a:solidFill>
              <a:latin typeface="Arial" panose="020B0604020202020204" pitchFamily="34" charset="0"/>
            </a:endParaRPr>
          </a:p>
        </p:txBody>
      </p:sp>
      <p:pic>
        <p:nvPicPr>
          <p:cNvPr id="10" name="Picture 5">
            <a:extLst>
              <a:ext uri="{FF2B5EF4-FFF2-40B4-BE49-F238E27FC236}">
                <a16:creationId xmlns:a16="http://schemas.microsoft.com/office/drawing/2014/main" id="{D96DFAAD-E77B-41E8-96C6-467E2CBC8216}"/>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mc:AlternateContent xmlns:mc="http://schemas.openxmlformats.org/markup-compatibility/2006">
        <mc:Choice xmlns:a14="http://schemas.microsoft.com/office/drawing/2010/main" Requires="a14">
          <p:sp>
            <p:nvSpPr>
              <p:cNvPr id="12" name="Text Placeholder 14">
                <a:extLst>
                  <a:ext uri="{FF2B5EF4-FFF2-40B4-BE49-F238E27FC236}">
                    <a16:creationId xmlns:a16="http://schemas.microsoft.com/office/drawing/2014/main" id="{358BF263-DAAC-4D20-BAEC-F89EE951A9BB}"/>
                  </a:ext>
                </a:extLst>
              </p:cNvPr>
              <p:cNvSpPr txBox="1">
                <a:spLocks/>
              </p:cNvSpPr>
              <p:nvPr/>
            </p:nvSpPr>
            <p:spPr>
              <a:xfrm>
                <a:off x="1224403" y="5745841"/>
                <a:ext cx="8495418" cy="801799"/>
              </a:xfrm>
              <a:prstGeom prst="rect">
                <a:avLst/>
              </a:prstGeom>
            </p:spPr>
            <p:txBody>
              <a:bodyPr>
                <a:normAutofit/>
              </a:bodyPr>
              <a:lstStyle>
                <a:lvl1pPr marL="342900" indent="-342900" algn="l" rtl="0" eaLnBrk="0" fontAlgn="base" hangingPunct="0">
                  <a:spcBef>
                    <a:spcPct val="20%"/>
                  </a:spcBef>
                  <a:spcAft>
                    <a:spcPct val="0%"/>
                  </a:spcAft>
                  <a:buClr>
                    <a:schemeClr val="hlink"/>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a:solidFill>
                      <a:schemeClr val="tx1"/>
                    </a:solidFill>
                    <a:latin typeface="+mj-lt"/>
                  </a:defRPr>
                </a:lvl2pPr>
                <a:lvl3pPr marL="1143000" indent="-228600" algn="l" rtl="0" eaLnBrk="0" fontAlgn="base" hangingPunct="0">
                  <a:spcBef>
                    <a:spcPct val="20%"/>
                  </a:spcBef>
                  <a:spcAft>
                    <a:spcPct val="0%"/>
                  </a:spcAft>
                  <a:buClr>
                    <a:schemeClr val="tx1"/>
                  </a:buClr>
                  <a:buChar char="•"/>
                  <a:defRPr sz="2400">
                    <a:solidFill>
                      <a:schemeClr val="tx1"/>
                    </a:solidFill>
                    <a:latin typeface="+mj-lt"/>
                  </a:defRPr>
                </a:lvl3pPr>
                <a:lvl4pPr marL="1600200" indent="-228600" algn="l" rtl="0" eaLnBrk="0" fontAlgn="base" hangingPunct="0">
                  <a:spcBef>
                    <a:spcPct val="20%"/>
                  </a:spcBef>
                  <a:spcAft>
                    <a:spcPct val="0%"/>
                  </a:spcAft>
                  <a:buChar char="–"/>
                  <a:defRPr sz="2000">
                    <a:solidFill>
                      <a:schemeClr val="tx1"/>
                    </a:solidFill>
                    <a:latin typeface="+mj-lt"/>
                  </a:defRPr>
                </a:lvl4pPr>
                <a:lvl5pPr marL="2057400" indent="-228600" algn="l" rtl="0" eaLnBrk="0" fontAlgn="base" hangingPunct="0">
                  <a:spcBef>
                    <a:spcPct val="20%"/>
                  </a:spcBef>
                  <a:spcAft>
                    <a:spcPct val="0%"/>
                  </a:spcAft>
                  <a:buChar char="»"/>
                  <a:defRPr sz="2000">
                    <a:solidFill>
                      <a:schemeClr val="tx1"/>
                    </a:solidFill>
                    <a:latin typeface="+mj-lt"/>
                  </a:defRPr>
                </a:lvl5pPr>
                <a:lvl6pPr marL="2514625" indent="-228602" algn="l" rtl="0" fontAlgn="base">
                  <a:spcBef>
                    <a:spcPct val="20%"/>
                  </a:spcBef>
                  <a:spcAft>
                    <a:spcPct val="0%"/>
                  </a:spcAft>
                  <a:buChar char="»"/>
                  <a:defRPr sz="2000">
                    <a:solidFill>
                      <a:schemeClr val="tx1"/>
                    </a:solidFill>
                    <a:latin typeface="+mj-lt"/>
                  </a:defRPr>
                </a:lvl6pPr>
                <a:lvl7pPr marL="2971830" indent="-228602" algn="l" rtl="0" fontAlgn="base">
                  <a:spcBef>
                    <a:spcPct val="20%"/>
                  </a:spcBef>
                  <a:spcAft>
                    <a:spcPct val="0%"/>
                  </a:spcAft>
                  <a:buChar char="»"/>
                  <a:defRPr sz="2000">
                    <a:solidFill>
                      <a:schemeClr val="tx1"/>
                    </a:solidFill>
                    <a:latin typeface="+mj-lt"/>
                  </a:defRPr>
                </a:lvl7pPr>
                <a:lvl8pPr marL="3429035" indent="-228602" algn="l" rtl="0" fontAlgn="base">
                  <a:spcBef>
                    <a:spcPct val="20%"/>
                  </a:spcBef>
                  <a:spcAft>
                    <a:spcPct val="0%"/>
                  </a:spcAft>
                  <a:buChar char="»"/>
                  <a:defRPr sz="2000">
                    <a:solidFill>
                      <a:schemeClr val="tx1"/>
                    </a:solidFill>
                    <a:latin typeface="+mj-lt"/>
                  </a:defRPr>
                </a:lvl8pPr>
                <a:lvl9pPr marL="3886239" indent="-228602" algn="l" rtl="0" fontAlgn="base">
                  <a:spcBef>
                    <a:spcPct val="20%"/>
                  </a:spcBef>
                  <a:spcAft>
                    <a:spcPct val="0%"/>
                  </a:spcAft>
                  <a:buChar char="»"/>
                  <a:defRPr sz="2000">
                    <a:solidFill>
                      <a:schemeClr val="tx1"/>
                    </a:solidFill>
                    <a:latin typeface="+mj-lt"/>
                  </a:defRPr>
                </a:lvl9pPr>
              </a:lstStyle>
              <a:p>
                <a:pPr marL="0" indent="0" algn="ctr">
                  <a:buFont typeface="Wingdings" panose="05000000000000000000" pitchFamily="2" charset="2"/>
                  <a:buNone/>
                </a:pPr>
                <a:r>
                  <a:rPr lang="en-DE" sz="2000" kern="0" dirty="0">
                    <a:latin typeface="Arial" panose="020B0604020202020204" pitchFamily="34" charset="0"/>
                    <a:cs typeface="Arial" panose="020B0604020202020204" pitchFamily="34" charset="0"/>
                  </a:rPr>
                  <a:t>Observe first signal of D</a:t>
                </a:r>
                <a:r>
                  <a:rPr lang="en-DE" sz="2000" kern="0" baseline="30%" dirty="0">
                    <a:latin typeface="Arial" panose="020B0604020202020204" pitchFamily="34" charset="0"/>
                    <a:cs typeface="Arial" panose="020B0604020202020204" pitchFamily="34" charset="0"/>
                  </a:rPr>
                  <a:t>0</a:t>
                </a:r>
                <a:r>
                  <a:rPr lang="en-DE" sz="2000" kern="0" dirty="0">
                    <a:latin typeface="Arial" panose="020B0604020202020204" pitchFamily="34" charset="0"/>
                    <a:cs typeface="Arial" panose="020B0604020202020204" pitchFamily="34" charset="0"/>
                  </a:rPr>
                  <a:t> and</a:t>
                </a:r>
                <a:r>
                  <a:rPr lang="en-US" sz="2000" kern="0" dirty="0">
                    <a:latin typeface="Arial" panose="020B0604020202020204" pitchFamily="34" charset="0"/>
                    <a:cs typeface="Arial" panose="020B0604020202020204" pitchFamily="34" charset="0"/>
                  </a:rPr>
                  <a:t> </a:t>
                </a:r>
                <a14:m>
                  <m:oMath xmlns:m="http://purl.oclc.org/ooxml/officeDocument/math">
                    <m:sSub>
                      <m:sSubPr>
                        <m:ctrlPr>
                          <a:rPr lang="en-US" altLang="zh-CN" sz="2000" i="1" kern="0" smtClean="0">
                            <a:latin typeface="Cambria Math" panose="02040503050406030204" pitchFamily="18" charset="0"/>
                            <a:cs typeface="Arial" panose="020B0604020202020204" pitchFamily="34" charset="0"/>
                          </a:rPr>
                        </m:ctrlPr>
                      </m:sSubPr>
                      <m:e>
                        <m:r>
                          <m:rPr>
                            <m:sty m:val="p"/>
                          </m:rPr>
                          <a:rPr lang="el-GR" altLang="zh-CN" sz="2000" i="1" kern="0" smtClean="0">
                            <a:latin typeface="Cambria Math" panose="02040503050406030204" pitchFamily="18" charset="0"/>
                            <a:ea typeface="Cambria Math" panose="02040503050406030204" pitchFamily="18" charset="0"/>
                            <a:cs typeface="Arial" panose="020B0604020202020204" pitchFamily="34" charset="0"/>
                          </a:rPr>
                          <m:t>Λ</m:t>
                        </m:r>
                      </m:e>
                      <m:sub>
                        <m:r>
                          <a:rPr lang="en-US" altLang="zh-CN" sz="2000" b="0" i="1" kern="0" smtClean="0">
                            <a:latin typeface="Cambria Math" panose="02040503050406030204" pitchFamily="18" charset="0"/>
                            <a:cs typeface="Arial" panose="020B0604020202020204" pitchFamily="34" charset="0"/>
                          </a:rPr>
                          <m:t>𝑐</m:t>
                        </m:r>
                      </m:sub>
                    </m:sSub>
                  </m:oMath>
                </a14:m>
                <a:r>
                  <a:rPr lang="en-US" sz="2000" kern="0" baseline="-25%" dirty="0">
                    <a:latin typeface="Arial" panose="020B0604020202020204" pitchFamily="34" charset="0"/>
                    <a:cs typeface="Arial" panose="020B0604020202020204" pitchFamily="34" charset="0"/>
                  </a:rPr>
                  <a:t> </a:t>
                </a:r>
                <a:r>
                  <a:rPr lang="en-DE" sz="2000" kern="0" dirty="0">
                    <a:latin typeface="Arial" panose="020B0604020202020204" pitchFamily="34" charset="0"/>
                    <a:cs typeface="Arial" panose="020B0604020202020204" pitchFamily="34" charset="0"/>
                  </a:rPr>
                  <a:t>decays</a:t>
                </a:r>
              </a:p>
              <a:p>
                <a:pPr marL="0" indent="0" algn="ctr">
                  <a:buFont typeface="Wingdings" panose="05000000000000000000" pitchFamily="2" charset="2"/>
                  <a:buNone/>
                </a:pPr>
                <a:r>
                  <a:rPr lang="en-DE" sz="2000" kern="0" dirty="0">
                    <a:latin typeface="Arial" panose="020B0604020202020204" pitchFamily="34" charset="0"/>
                    <a:cs typeface="Arial" panose="020B0604020202020204" pitchFamily="34" charset="0"/>
                  </a:rPr>
                  <a:t>from ~1 hour of pp data and early stage calibrations</a:t>
                </a:r>
              </a:p>
            </p:txBody>
          </p:sp>
        </mc:Choice>
        <mc:Fallback>
          <p:sp>
            <p:nvSpPr>
              <p:cNvPr id="12" name="Text Placeholder 14">
                <a:extLst>
                  <a:ext uri="{FF2B5EF4-FFF2-40B4-BE49-F238E27FC236}">
                    <a16:creationId xmlns:a16="http://schemas.microsoft.com/office/drawing/2014/main" id="{358BF263-DAAC-4D20-BAEC-F89EE951A9BB}"/>
                  </a:ext>
                </a:extLst>
              </p:cNvPr>
              <p:cNvSpPr txBox="1">
                <a:spLocks noRot="1" noChangeAspect="1" noMove="1" noResize="1" noEditPoints="1" noAdjustHandles="1" noChangeArrowheads="1" noChangeShapeType="1" noTextEdit="1"/>
              </p:cNvSpPr>
              <p:nvPr/>
            </p:nvSpPr>
            <p:spPr>
              <a:xfrm>
                <a:off x="1224403" y="5745841"/>
                <a:ext cx="8495418" cy="801799"/>
              </a:xfrm>
              <a:prstGeom prst="rect">
                <a:avLst/>
              </a:prstGeom>
              <a:blipFill>
                <a:blip r:embed="rId3"/>
                <a:stretch>
                  <a:fillRect t="-3.817%" b="-9.924%"/>
                </a:stretch>
              </a:blipFill>
            </p:spPr>
            <p:txBody>
              <a:bodyPr/>
              <a:lstStyle/>
              <a:p>
                <a:r>
                  <a:rPr lang="zh-CN" altLang="en-US">
                    <a:noFill/>
                  </a:rPr>
                  <a:t> </a:t>
                </a:r>
              </a:p>
            </p:txBody>
          </p:sp>
        </mc:Fallback>
      </mc:AlternateContent>
      <p:sp>
        <p:nvSpPr>
          <p:cNvPr id="13" name="标题 1">
            <a:extLst>
              <a:ext uri="{FF2B5EF4-FFF2-40B4-BE49-F238E27FC236}">
                <a16:creationId xmlns:a16="http://schemas.microsoft.com/office/drawing/2014/main" id="{56716C94-907B-4A73-A746-5CBB533FF891}"/>
              </a:ext>
            </a:extLst>
          </p:cNvPr>
          <p:cNvSpPr>
            <a:spLocks noGrp="1" noChangeArrowheads="1"/>
          </p:cNvSpPr>
          <p:nvPr>
            <p:ph type="title"/>
          </p:nvPr>
        </p:nvSpPr>
        <p:spPr>
          <a:xfrm>
            <a:off x="1368425" y="457200"/>
            <a:ext cx="8845550" cy="487363"/>
          </a:xfrm>
        </p:spPr>
        <p:txBody>
          <a:bodyPr/>
          <a:lstStyle/>
          <a:p>
            <a:r>
              <a:rPr lang="en-US" altLang="zh-CN" dirty="0"/>
              <a:t>Run-24 </a:t>
            </a:r>
            <a:r>
              <a:rPr lang="en-US" altLang="zh-CN" dirty="0" err="1"/>
              <a:t>p+p</a:t>
            </a:r>
            <a:r>
              <a:rPr lang="en-US" altLang="zh-CN" dirty="0"/>
              <a:t>: Heavy Flavor Reconstruction</a:t>
            </a:r>
            <a:endParaRPr lang="zh-CN" altLang="en-US" dirty="0"/>
          </a:p>
        </p:txBody>
      </p:sp>
      <p:pic>
        <p:nvPicPr>
          <p:cNvPr id="3" name="图片 2">
            <a:extLst>
              <a:ext uri="{FF2B5EF4-FFF2-40B4-BE49-F238E27FC236}">
                <a16:creationId xmlns:a16="http://schemas.microsoft.com/office/drawing/2014/main" id="{6C5C7C81-7F0C-46A7-9AAA-F91FF90CC330}"/>
              </a:ext>
            </a:extLst>
          </p:cNvPr>
          <p:cNvPicPr>
            <a:picLocks noChangeAspect="1"/>
          </p:cNvPicPr>
          <p:nvPr/>
        </p:nvPicPr>
        <p:blipFill>
          <a:blip r:embed="rId4"/>
          <a:stretch>
            <a:fillRect/>
          </a:stretch>
        </p:blipFill>
        <p:spPr>
          <a:xfrm>
            <a:off x="720229" y="1503000"/>
            <a:ext cx="4258547" cy="3852000"/>
          </a:xfrm>
          <a:prstGeom prst="rect">
            <a:avLst/>
          </a:prstGeom>
        </p:spPr>
      </p:pic>
      <p:pic>
        <p:nvPicPr>
          <p:cNvPr id="4" name="图片 3">
            <a:extLst>
              <a:ext uri="{FF2B5EF4-FFF2-40B4-BE49-F238E27FC236}">
                <a16:creationId xmlns:a16="http://schemas.microsoft.com/office/drawing/2014/main" id="{D688A60D-2260-4203-B4D1-D1884CB5CCED}"/>
              </a:ext>
            </a:extLst>
          </p:cNvPr>
          <p:cNvPicPr>
            <a:picLocks noChangeAspect="1"/>
          </p:cNvPicPr>
          <p:nvPr/>
        </p:nvPicPr>
        <p:blipFill>
          <a:blip r:embed="rId5"/>
          <a:stretch>
            <a:fillRect/>
          </a:stretch>
        </p:blipFill>
        <p:spPr>
          <a:xfrm>
            <a:off x="5884318" y="1449000"/>
            <a:ext cx="4329657" cy="3960000"/>
          </a:xfrm>
          <a:prstGeom prst="rect">
            <a:avLst/>
          </a:prstGeom>
        </p:spPr>
      </p:pic>
      <p:pic>
        <p:nvPicPr>
          <p:cNvPr id="17" name="图片 16">
            <a:extLst>
              <a:ext uri="{FF2B5EF4-FFF2-40B4-BE49-F238E27FC236}">
                <a16:creationId xmlns:a16="http://schemas.microsoft.com/office/drawing/2014/main" id="{26DB64F7-B04F-4F48-92F0-A5A539F3E00E}"/>
              </a:ext>
            </a:extLst>
          </p:cNvPr>
          <p:cNvPicPr>
            <a:picLocks noChangeAspect="1"/>
          </p:cNvPicPr>
          <p:nvPr/>
        </p:nvPicPr>
        <p:blipFill>
          <a:blip r:embed="rId6"/>
          <a:stretch>
            <a:fillRect/>
          </a:stretch>
        </p:blipFill>
        <p:spPr>
          <a:xfrm>
            <a:off x="10501180" y="90"/>
            <a:ext cx="384266" cy="360000"/>
          </a:xfrm>
          <a:prstGeom prst="rect">
            <a:avLst/>
          </a:prstGeom>
        </p:spPr>
      </p:pic>
      <p:sp>
        <p:nvSpPr>
          <p:cNvPr id="2" name="文本框 1">
            <a:extLst>
              <a:ext uri="{FF2B5EF4-FFF2-40B4-BE49-F238E27FC236}">
                <a16:creationId xmlns:a16="http://schemas.microsoft.com/office/drawing/2014/main" id="{55679EF8-C494-9B23-4948-58BE7BDC2084}"/>
              </a:ext>
            </a:extLst>
          </p:cNvPr>
          <p:cNvSpPr txBox="1"/>
          <p:nvPr/>
        </p:nvSpPr>
        <p:spPr>
          <a:xfrm>
            <a:off x="1077430" y="5257172"/>
            <a:ext cx="4386842" cy="369332"/>
          </a:xfrm>
          <a:prstGeom prst="rect">
            <a:avLst/>
          </a:prstGeom>
          <a:noFill/>
        </p:spPr>
        <p:txBody>
          <a:bodyPr wrap="none" rtlCol="0">
            <a:spAutoFit/>
          </a:bodyPr>
          <a:lstStyle/>
          <a:p>
            <a:r>
              <a:rPr lang="en-US" altLang="zh-CN" dirty="0" err="1">
                <a:solidFill>
                  <a:schemeClr val="tx2">
                    <a:lumMod val="60%"/>
                    <a:lumOff val="40%"/>
                  </a:schemeClr>
                </a:solidFill>
                <a:effectLst/>
              </a:rPr>
              <a:t>Xudong</a:t>
            </a:r>
            <a:r>
              <a:rPr lang="en-US" altLang="zh-CN" dirty="0">
                <a:solidFill>
                  <a:schemeClr val="tx2">
                    <a:lumMod val="60%"/>
                    <a:lumOff val="40%"/>
                  </a:schemeClr>
                </a:solidFill>
                <a:effectLst/>
              </a:rPr>
              <a:t> Yu from Peking U. contributes</a:t>
            </a:r>
            <a:r>
              <a:rPr lang="zh-CN" altLang="en-US" dirty="0">
                <a:solidFill>
                  <a:schemeClr val="tx2">
                    <a:lumMod val="60%"/>
                    <a:lumOff val="40%"/>
                  </a:schemeClr>
                </a:solidFill>
                <a:effectLst/>
              </a:rPr>
              <a:t>！</a:t>
            </a:r>
            <a:endParaRPr lang="zh-CN" altLang="en-US" dirty="0">
              <a:solidFill>
                <a:schemeClr val="tx2">
                  <a:lumMod val="60%"/>
                  <a:lumOff val="40%"/>
                </a:schemeClr>
              </a:solidFill>
            </a:endParaRPr>
          </a:p>
        </p:txBody>
      </p:sp>
    </p:spTree>
    <p:extLst>
      <p:ext uri="{BB962C8B-B14F-4D97-AF65-F5344CB8AC3E}">
        <p14:creationId xmlns:p14="http://schemas.microsoft.com/office/powerpoint/2010/main" val="2655625760"/>
      </p:ext>
    </p:extLst>
  </p:cSld>
  <p:clrMapOvr>
    <a:masterClrMapping/>
  </p:clrMapOvr>
  <p:transition spd="med">
    <p:push dir="u"/>
  </p:transition>
</p:sld>
</file>

<file path=ppt/slides/slide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7" name="文本框 12">
            <a:extLst>
              <a:ext uri="{FF2B5EF4-FFF2-40B4-BE49-F238E27FC236}">
                <a16:creationId xmlns:a16="http://schemas.microsoft.com/office/drawing/2014/main" id="{612D3705-664F-4113-8904-A371C941A78B}"/>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ACDB1BD0-7B03-4A36-BFA3-8C1B94260F26}"/>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9" name="灯片编号占位符 3">
            <a:extLst>
              <a:ext uri="{FF2B5EF4-FFF2-40B4-BE49-F238E27FC236}">
                <a16:creationId xmlns:a16="http://schemas.microsoft.com/office/drawing/2014/main" id="{16CB6B45-A6E1-495E-9017-5F3FD7A495F7}"/>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19</a:t>
            </a:fld>
            <a:endParaRPr lang="en-US" altLang="zh-CN" sz="1400" dirty="0">
              <a:solidFill>
                <a:srgbClr val="A15D47"/>
              </a:solidFill>
              <a:latin typeface="Arial" panose="020B0604020202020204" pitchFamily="34" charset="0"/>
            </a:endParaRPr>
          </a:p>
        </p:txBody>
      </p:sp>
      <p:pic>
        <p:nvPicPr>
          <p:cNvPr id="10" name="Picture 5">
            <a:extLst>
              <a:ext uri="{FF2B5EF4-FFF2-40B4-BE49-F238E27FC236}">
                <a16:creationId xmlns:a16="http://schemas.microsoft.com/office/drawing/2014/main" id="{D96DFAAD-E77B-41E8-96C6-467E2CBC8216}"/>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6" name="标题 1">
            <a:extLst>
              <a:ext uri="{FF2B5EF4-FFF2-40B4-BE49-F238E27FC236}">
                <a16:creationId xmlns:a16="http://schemas.microsoft.com/office/drawing/2014/main" id="{921948B9-BA29-4F63-87B8-261DE88FD56B}"/>
              </a:ext>
            </a:extLst>
          </p:cNvPr>
          <p:cNvSpPr>
            <a:spLocks noGrp="1" noChangeArrowheads="1"/>
          </p:cNvSpPr>
          <p:nvPr>
            <p:ph type="title"/>
          </p:nvPr>
        </p:nvSpPr>
        <p:spPr>
          <a:xfrm>
            <a:off x="1368425" y="457200"/>
            <a:ext cx="8845550" cy="487363"/>
          </a:xfrm>
        </p:spPr>
        <p:txBody>
          <a:bodyPr/>
          <a:lstStyle/>
          <a:p>
            <a:r>
              <a:rPr lang="en-US" altLang="zh-CN" dirty="0">
                <a:ea typeface="宋体" panose="02010600030101010101" pitchFamily="2" charset="-122"/>
              </a:rPr>
              <a:t>Summary</a:t>
            </a:r>
            <a:endParaRPr lang="zh-CN" altLang="en-US" dirty="0">
              <a:ea typeface="宋体" panose="02010600030101010101" pitchFamily="2" charset="-122"/>
            </a:endParaRPr>
          </a:p>
        </p:txBody>
      </p:sp>
      <p:pic>
        <p:nvPicPr>
          <p:cNvPr id="28" name="图片 27">
            <a:extLst>
              <a:ext uri="{FF2B5EF4-FFF2-40B4-BE49-F238E27FC236}">
                <a16:creationId xmlns:a16="http://schemas.microsoft.com/office/drawing/2014/main" id="{352170E8-4DC5-40CA-BFD1-B4A92EB7AA90}"/>
              </a:ext>
            </a:extLst>
          </p:cNvPr>
          <p:cNvPicPr>
            <a:picLocks noChangeAspect="1"/>
          </p:cNvPicPr>
          <p:nvPr/>
        </p:nvPicPr>
        <p:blipFill>
          <a:blip r:embed="rId3"/>
          <a:stretch>
            <a:fillRect/>
          </a:stretch>
        </p:blipFill>
        <p:spPr>
          <a:xfrm>
            <a:off x="10501180" y="90"/>
            <a:ext cx="384266" cy="360000"/>
          </a:xfrm>
          <a:prstGeom prst="rect">
            <a:avLst/>
          </a:prstGeom>
        </p:spPr>
      </p:pic>
      <p:sp>
        <p:nvSpPr>
          <p:cNvPr id="5" name="矩形 4">
            <a:extLst>
              <a:ext uri="{FF2B5EF4-FFF2-40B4-BE49-F238E27FC236}">
                <a16:creationId xmlns:a16="http://schemas.microsoft.com/office/drawing/2014/main" id="{46906A71-A3E5-4438-A7B8-CD309492FE47}"/>
              </a:ext>
            </a:extLst>
          </p:cNvPr>
          <p:cNvSpPr/>
          <p:nvPr/>
        </p:nvSpPr>
        <p:spPr>
          <a:xfrm>
            <a:off x="602513" y="1566907"/>
            <a:ext cx="9898667" cy="4431983"/>
          </a:xfrm>
          <a:prstGeom prst="rect">
            <a:avLst/>
          </a:prstGeom>
        </p:spPr>
        <p:txBody>
          <a:bodyPr wrap="square">
            <a:spAutoFit/>
          </a:bodyPr>
          <a:lstStyle/>
          <a:p>
            <a:pPr marL="285750" indent="-285750" algn="just">
              <a:spcBef>
                <a:spcPts val="600"/>
              </a:spcBef>
              <a:buFont typeface="Wingdings" panose="05000000000000000000" pitchFamily="2" charset="2"/>
              <a:buChar char="ü"/>
            </a:pPr>
            <a:r>
              <a:rPr lang="en-US" altLang="zh-CN" b="1" dirty="0"/>
              <a:t>Fully commissioned and operational</a:t>
            </a:r>
            <a:r>
              <a:rPr lang="en-US" altLang="zh-CN" dirty="0"/>
              <a:t>: </a:t>
            </a:r>
            <a:r>
              <a:rPr lang="en-US" altLang="zh-CN" dirty="0" err="1"/>
              <a:t>sPHENIX</a:t>
            </a:r>
            <a:r>
              <a:rPr lang="en-US" altLang="zh-CN" dirty="0"/>
              <a:t> is now up and running, producing high-quality physics data.</a:t>
            </a:r>
          </a:p>
          <a:p>
            <a:pPr marL="285750" indent="-285750" algn="just">
              <a:spcBef>
                <a:spcPts val="600"/>
              </a:spcBef>
              <a:buFont typeface="Wingdings" panose="05000000000000000000" pitchFamily="2" charset="2"/>
              <a:buChar char="ü"/>
            </a:pPr>
            <a:r>
              <a:rPr lang="en-US" altLang="zh-CN" b="1" dirty="0"/>
              <a:t>2024 </a:t>
            </a:r>
            <a:r>
              <a:rPr lang="en-US" altLang="zh-CN" b="1" dirty="0" err="1"/>
              <a:t>p+p</a:t>
            </a:r>
            <a:r>
              <a:rPr lang="en-US" altLang="zh-CN" b="1" dirty="0"/>
              <a:t> reference dataset</a:t>
            </a:r>
            <a:r>
              <a:rPr lang="en-US" altLang="zh-CN" dirty="0"/>
              <a:t>: Collected a substantial proton–proton dataset, establishing a solid baseline for upcoming heavy‑ion measurements.</a:t>
            </a:r>
          </a:p>
          <a:p>
            <a:pPr marL="285750" indent="-285750" algn="just">
              <a:spcBef>
                <a:spcPts val="600"/>
              </a:spcBef>
              <a:buFont typeface="Wingdings" panose="05000000000000000000" pitchFamily="2" charset="2"/>
              <a:buChar char="ü"/>
            </a:pPr>
            <a:r>
              <a:rPr lang="en-US" altLang="zh-CN" b="1" dirty="0"/>
              <a:t>Reconstruction &amp; analysis demonstrated</a:t>
            </a:r>
            <a:r>
              <a:rPr lang="en-US" altLang="zh-CN" dirty="0"/>
              <a:t>: Successfully validated jet, photon and track reconstruction, and showcased full-scale physics analysis on large datasets.</a:t>
            </a:r>
          </a:p>
          <a:p>
            <a:pPr marL="285750" indent="-285750" algn="just">
              <a:spcBef>
                <a:spcPts val="600"/>
              </a:spcBef>
              <a:buFont typeface="Wingdings" panose="05000000000000000000" pitchFamily="2" charset="2"/>
              <a:buChar char="ü"/>
            </a:pPr>
            <a:r>
              <a:rPr lang="en-US" altLang="zh-CN" b="1" dirty="0"/>
              <a:t>Standard candles validated</a:t>
            </a:r>
            <a:r>
              <a:rPr lang="en-US" altLang="zh-CN" dirty="0"/>
              <a:t>: Re‑evaluated key physics benchmarks to ensure detector performance and calibration.</a:t>
            </a:r>
          </a:p>
          <a:p>
            <a:pPr marL="285750" indent="-285750" algn="just">
              <a:spcBef>
                <a:spcPts val="600"/>
              </a:spcBef>
              <a:buFont typeface="Wingdings" panose="05000000000000000000" pitchFamily="2" charset="2"/>
              <a:buChar char="ü"/>
            </a:pPr>
            <a:r>
              <a:rPr lang="en-US" altLang="zh-CN" b="1" dirty="0"/>
              <a:t>First publications submitted</a:t>
            </a:r>
            <a:r>
              <a:rPr lang="en-US" altLang="zh-CN" dirty="0"/>
              <a:t>: Initial scientific results have been prepared and sent for peer review.</a:t>
            </a:r>
          </a:p>
          <a:p>
            <a:pPr marL="285750" indent="-285750" algn="just">
              <a:spcBef>
                <a:spcPts val="600"/>
              </a:spcBef>
              <a:buFont typeface="Wingdings" panose="05000000000000000000" pitchFamily="2" charset="2"/>
              <a:buChar char="ü"/>
            </a:pPr>
            <a:r>
              <a:rPr lang="en-US" altLang="zh-CN" b="1" dirty="0"/>
              <a:t>Ready for the RHIC science mission</a:t>
            </a:r>
            <a:r>
              <a:rPr lang="en-US" altLang="zh-CN" dirty="0"/>
              <a:t>: The experiment is fully equipped to tackle its core objectives.</a:t>
            </a:r>
          </a:p>
          <a:p>
            <a:pPr marL="285750" indent="-285750" algn="just">
              <a:spcBef>
                <a:spcPts val="600"/>
              </a:spcBef>
              <a:buFont typeface="Wingdings" panose="05000000000000000000" pitchFamily="2" charset="2"/>
              <a:buChar char="ü"/>
            </a:pPr>
            <a:r>
              <a:rPr lang="en-US" altLang="zh-CN" b="1" dirty="0"/>
              <a:t>Looking ahead to </a:t>
            </a:r>
            <a:r>
              <a:rPr lang="en-US" altLang="zh-CN" b="1" dirty="0" err="1"/>
              <a:t>Au+Au</a:t>
            </a:r>
            <a:r>
              <a:rPr lang="en-US" altLang="zh-CN" b="1" dirty="0"/>
              <a:t> 2025</a:t>
            </a:r>
            <a:r>
              <a:rPr lang="en-US" altLang="zh-CN" dirty="0"/>
              <a:t>: All systems are go for a productive </a:t>
            </a:r>
            <a:r>
              <a:rPr lang="en-US" altLang="zh-CN" dirty="0" err="1"/>
              <a:t>Au+Au</a:t>
            </a:r>
            <a:r>
              <a:rPr lang="en-US" altLang="zh-CN" dirty="0"/>
              <a:t> collision run next year.</a:t>
            </a:r>
            <a:endParaRPr lang="en-US" altLang="zh-CN" dirty="0">
              <a:effectLst/>
            </a:endParaRPr>
          </a:p>
        </p:txBody>
      </p:sp>
    </p:spTree>
    <p:extLst>
      <p:ext uri="{BB962C8B-B14F-4D97-AF65-F5344CB8AC3E}">
        <p14:creationId xmlns:p14="http://schemas.microsoft.com/office/powerpoint/2010/main" val="1044304533"/>
      </p:ext>
    </p:extLst>
  </p:cSld>
  <p:clrMapOvr>
    <a:masterClrMapping/>
  </p:clrMapOvr>
  <p:transition spd="med">
    <p:push dir="u"/>
  </p:transition>
</p:sld>
</file>

<file path=ppt/slides/slide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A21023BD-ECC0-4CE9-923E-B161FE1734DF}"/>
              </a:ext>
            </a:extLst>
          </p:cNvPr>
          <p:cNvSpPr>
            <a:spLocks noGrp="1" noChangeArrowheads="1"/>
          </p:cNvSpPr>
          <p:nvPr>
            <p:ph type="title"/>
          </p:nvPr>
        </p:nvSpPr>
        <p:spPr/>
        <p:txBody>
          <a:bodyPr/>
          <a:lstStyle/>
          <a:p>
            <a:r>
              <a:rPr lang="en-US" altLang="zh-CN">
                <a:ea typeface="宋体" panose="02010600030101010101" pitchFamily="2" charset="-122"/>
              </a:rPr>
              <a:t>sPHENIX Science Mission</a:t>
            </a:r>
            <a:endParaRPr lang="zh-CN" altLang="en-US">
              <a:ea typeface="宋体" panose="02010600030101010101" pitchFamily="2" charset="-122"/>
            </a:endParaRPr>
          </a:p>
        </p:txBody>
      </p:sp>
      <p:grpSp>
        <p:nvGrpSpPr>
          <p:cNvPr id="7171" name="组合 11">
            <a:extLst>
              <a:ext uri="{FF2B5EF4-FFF2-40B4-BE49-F238E27FC236}">
                <a16:creationId xmlns:a16="http://schemas.microsoft.com/office/drawing/2014/main" id="{33FE5838-8500-43C7-A04B-AA612DE91608}"/>
              </a:ext>
            </a:extLst>
          </p:cNvPr>
          <p:cNvGrpSpPr>
            <a:grpSpLocks/>
          </p:cNvGrpSpPr>
          <p:nvPr/>
        </p:nvGrpSpPr>
        <p:grpSpPr bwMode="auto">
          <a:xfrm>
            <a:off x="4100548" y="782912"/>
            <a:ext cx="6705423" cy="3331870"/>
            <a:chOff x="4839533" y="3127131"/>
            <a:chExt cx="5966438" cy="3654580"/>
          </a:xfrm>
        </p:grpSpPr>
        <p:sp>
          <p:nvSpPr>
            <p:cNvPr id="8" name="卷形: 水平 7">
              <a:extLst>
                <a:ext uri="{FF2B5EF4-FFF2-40B4-BE49-F238E27FC236}">
                  <a16:creationId xmlns:a16="http://schemas.microsoft.com/office/drawing/2014/main" id="{CEEE9F3F-E072-4692-BCA6-5DED54330D67}"/>
                </a:ext>
              </a:extLst>
            </p:cNvPr>
            <p:cNvSpPr/>
            <p:nvPr/>
          </p:nvSpPr>
          <p:spPr bwMode="auto">
            <a:xfrm rot="10800000">
              <a:off x="4839533" y="3127131"/>
              <a:ext cx="5966438" cy="3654580"/>
            </a:xfrm>
            <a:prstGeom prst="horizontalScroll">
              <a:avLst/>
            </a:prstGeom>
            <a:pattFill prst="lgConfetti">
              <a:fgClr>
                <a:srgbClr val="FFF9D6"/>
              </a:fgClr>
              <a:bgClr>
                <a:schemeClr val="bg1"/>
              </a:bgClr>
            </a:pattFill>
            <a:ln w="9525" cap="flat" cmpd="sng" algn="ctr">
              <a:solidFill>
                <a:schemeClr val="accent4">
                  <a:lumMod val="50%"/>
                  <a:lumOff val="50%"/>
                </a:schemeClr>
              </a:solidFill>
              <a:prstDash val="solid"/>
              <a:round/>
              <a:headEnd type="none" w="med" len="med"/>
              <a:tailEnd type="none" w="med" len="med"/>
            </a:ln>
            <a:effectLst>
              <a:outerShdw blurRad="38100" dist="76200" dir="2700000" algn="tl" rotWithShape="0">
                <a:prstClr val="black">
                  <a:alpha val="40%"/>
                </a:prstClr>
              </a:outerShdw>
            </a:effec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dirty="0">
                <a:ea typeface="宋体" panose="02010600030101010101" pitchFamily="2" charset="-122"/>
              </a:endParaRPr>
            </a:p>
          </p:txBody>
        </p:sp>
        <p:sp>
          <p:nvSpPr>
            <p:cNvPr id="7180" name="文本框 6">
              <a:extLst>
                <a:ext uri="{FF2B5EF4-FFF2-40B4-BE49-F238E27FC236}">
                  <a16:creationId xmlns:a16="http://schemas.microsoft.com/office/drawing/2014/main" id="{C727A6A0-98AA-414F-B7E7-C838398C5F7E}"/>
                </a:ext>
              </a:extLst>
            </p:cNvPr>
            <p:cNvSpPr txBox="1">
              <a:spLocks noChangeArrowheads="1"/>
            </p:cNvSpPr>
            <p:nvPr/>
          </p:nvSpPr>
          <p:spPr bwMode="auto">
            <a:xfrm>
              <a:off x="4839534" y="3605740"/>
              <a:ext cx="5593536" cy="270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square">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just">
                <a:spcBef>
                  <a:spcPct val="0%"/>
                </a:spcBef>
                <a:buClrTx/>
                <a:buFont typeface="Wingdings" panose="05000000000000000000" pitchFamily="2" charset="2"/>
                <a:buChar char="ü"/>
              </a:pPr>
              <a:r>
                <a:rPr lang="en-US" altLang="zh-CN" sz="1800" dirty="0" err="1">
                  <a:solidFill>
                    <a:srgbClr val="B44B04"/>
                  </a:solidFill>
                  <a:latin typeface="Book Antiqua" panose="02040602050305030304" pitchFamily="18" charset="0"/>
                  <a:ea typeface="宋体" panose="02010600030101010101" pitchFamily="2" charset="-122"/>
                  <a:cs typeface="Arial" panose="020B0604020202020204" pitchFamily="34" charset="0"/>
                </a:rPr>
                <a:t>sPHENIX</a:t>
              </a:r>
              <a:r>
                <a:rPr lang="en-US" altLang="zh-CN" sz="1800" dirty="0">
                  <a:solidFill>
                    <a:srgbClr val="B44B04"/>
                  </a:solidFill>
                  <a:latin typeface="Book Antiqua" panose="02040602050305030304" pitchFamily="18" charset="0"/>
                  <a:ea typeface="宋体" panose="02010600030101010101" pitchFamily="2" charset="-122"/>
                  <a:cs typeface="Arial" panose="020B0604020202020204" pitchFamily="34" charset="0"/>
                </a:rPr>
                <a:t> is the first new collider detector at RHIC in over twenty years;</a:t>
              </a:r>
            </a:p>
            <a:p>
              <a:pPr algn="just">
                <a:spcBef>
                  <a:spcPts val="600"/>
                </a:spcBef>
                <a:buClrTx/>
                <a:buFont typeface="Wingdings" panose="05000000000000000000" pitchFamily="2" charset="2"/>
                <a:buChar char="ü"/>
              </a:pPr>
              <a:r>
                <a:rPr lang="en-US" altLang="zh-CN" sz="1800" dirty="0">
                  <a:solidFill>
                    <a:srgbClr val="B44B04"/>
                  </a:solidFill>
                  <a:latin typeface="Book Antiqua" panose="02040602050305030304" pitchFamily="18" charset="0"/>
                  <a:ea typeface="宋体" panose="02010600030101010101" pitchFamily="2" charset="-122"/>
                  <a:cs typeface="Arial" panose="020B0604020202020204" pitchFamily="34" charset="0"/>
                </a:rPr>
                <a:t>performing very high precision studies of jet production, jet substructure and open and hidden heavy flavor over an unprecedented kinematic range at RHIC;</a:t>
              </a:r>
            </a:p>
            <a:p>
              <a:pPr algn="just">
                <a:spcBef>
                  <a:spcPts val="600"/>
                </a:spcBef>
                <a:buClrTx/>
                <a:buFont typeface="Wingdings" panose="05000000000000000000" pitchFamily="2" charset="2"/>
                <a:buChar char="ü"/>
              </a:pPr>
              <a:r>
                <a:rPr lang="en-US" altLang="zh-CN" sz="1800" dirty="0">
                  <a:solidFill>
                    <a:srgbClr val="B44B04"/>
                  </a:solidFill>
                  <a:latin typeface="Book Antiqua" panose="02040602050305030304" pitchFamily="18" charset="0"/>
                  <a:ea typeface="宋体" panose="02010600030101010101" pitchFamily="2" charset="-122"/>
                  <a:cs typeface="Arial" panose="020B0604020202020204" pitchFamily="34" charset="0"/>
                </a:rPr>
                <a:t>distinguished by high rate capability and large acceptance, combined with high precision tracking and electromagnetic and hadronic calorimetry.</a:t>
              </a:r>
              <a:endParaRPr lang="zh-CN" altLang="en-US" sz="1800" dirty="0">
                <a:solidFill>
                  <a:srgbClr val="B44B04"/>
                </a:solidFill>
                <a:latin typeface="Book Antiqua" panose="02040602050305030304" pitchFamily="18" charset="0"/>
                <a:ea typeface="宋体" panose="02010600030101010101" pitchFamily="2" charset="-122"/>
                <a:cs typeface="Arial" panose="020B0604020202020204" pitchFamily="34" charset="0"/>
              </a:endParaRPr>
            </a:p>
          </p:txBody>
        </p:sp>
      </p:grpSp>
      <p:sp>
        <p:nvSpPr>
          <p:cNvPr id="7174" name="文本框 12">
            <a:extLst>
              <a:ext uri="{FF2B5EF4-FFF2-40B4-BE49-F238E27FC236}">
                <a16:creationId xmlns:a16="http://schemas.microsoft.com/office/drawing/2014/main" id="{2BF8B44E-2527-4882-829F-55AC7766113E}"/>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7178" name="文本框 5">
            <a:extLst>
              <a:ext uri="{FF2B5EF4-FFF2-40B4-BE49-F238E27FC236}">
                <a16:creationId xmlns:a16="http://schemas.microsoft.com/office/drawing/2014/main" id="{FFA23008-F560-4415-951D-52CFA2243230}"/>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pic>
        <p:nvPicPr>
          <p:cNvPr id="14" name="Picture 5">
            <a:extLst>
              <a:ext uri="{FF2B5EF4-FFF2-40B4-BE49-F238E27FC236}">
                <a16:creationId xmlns:a16="http://schemas.microsoft.com/office/drawing/2014/main" id="{784EC1FD-4046-4842-8AD5-6E4893D5865D}"/>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15" name="图片 14">
            <a:extLst>
              <a:ext uri="{FF2B5EF4-FFF2-40B4-BE49-F238E27FC236}">
                <a16:creationId xmlns:a16="http://schemas.microsoft.com/office/drawing/2014/main" id="{D6C2672D-90AC-4DAD-A460-9174E6C7E66A}"/>
              </a:ext>
            </a:extLst>
          </p:cNvPr>
          <p:cNvPicPr>
            <a:picLocks noChangeAspect="1"/>
          </p:cNvPicPr>
          <p:nvPr/>
        </p:nvPicPr>
        <p:blipFill>
          <a:blip r:embed="rId3"/>
          <a:stretch>
            <a:fillRect/>
          </a:stretch>
        </p:blipFill>
        <p:spPr>
          <a:xfrm>
            <a:off x="10501180" y="90"/>
            <a:ext cx="384266" cy="360000"/>
          </a:xfrm>
          <a:prstGeom prst="rect">
            <a:avLst/>
          </a:prstGeom>
        </p:spPr>
      </p:pic>
      <p:sp>
        <p:nvSpPr>
          <p:cNvPr id="16" name="灯片编号占位符 3">
            <a:extLst>
              <a:ext uri="{FF2B5EF4-FFF2-40B4-BE49-F238E27FC236}">
                <a16:creationId xmlns:a16="http://schemas.microsoft.com/office/drawing/2014/main" id="{EAC03B70-11CE-471E-A64D-76ACF9F8BC52}"/>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2</a:t>
            </a:fld>
            <a:endParaRPr lang="en-US" altLang="zh-CN" sz="1400" dirty="0">
              <a:solidFill>
                <a:srgbClr val="A15D47"/>
              </a:solidFill>
              <a:latin typeface="Arial" panose="020B0604020202020204" pitchFamily="34" charset="0"/>
            </a:endParaRPr>
          </a:p>
        </p:txBody>
      </p:sp>
      <p:sp>
        <p:nvSpPr>
          <p:cNvPr id="6" name="文本框 5">
            <a:extLst>
              <a:ext uri="{FF2B5EF4-FFF2-40B4-BE49-F238E27FC236}">
                <a16:creationId xmlns:a16="http://schemas.microsoft.com/office/drawing/2014/main" id="{7CBA40A9-2CE2-39D8-18BB-A9E432466814}"/>
              </a:ext>
            </a:extLst>
          </p:cNvPr>
          <p:cNvSpPr txBox="1"/>
          <p:nvPr/>
        </p:nvSpPr>
        <p:spPr>
          <a:xfrm>
            <a:off x="366846" y="6001387"/>
            <a:ext cx="10439125" cy="646331"/>
          </a:xfrm>
          <a:prstGeom prst="rect">
            <a:avLst/>
          </a:prstGeom>
          <a:noFill/>
          <a:ln w="15875">
            <a:solidFill>
              <a:srgbClr val="0B151E"/>
            </a:solidFill>
          </a:ln>
        </p:spPr>
        <p:txBody>
          <a:bodyPr wrap="square">
            <a:spAutoFit/>
          </a:bodyPr>
          <a:lstStyle/>
          <a:p>
            <a:r>
              <a:rPr lang="en-US" altLang="zh-CN" dirty="0"/>
              <a:t>To successfully conclude the RHIC science mission, it is essential to complete the </a:t>
            </a:r>
            <a:r>
              <a:rPr lang="en-US" altLang="zh-CN" dirty="0" err="1"/>
              <a:t>sPHENIX</a:t>
            </a:r>
            <a:r>
              <a:rPr lang="en-US" altLang="zh-CN" dirty="0"/>
              <a:t> science program as highlighted in the 2015 Long Range Plan, and analyze the data.</a:t>
            </a:r>
            <a:endParaRPr lang="zh-CN" altLang="en-US" dirty="0"/>
          </a:p>
        </p:txBody>
      </p:sp>
      <p:pic>
        <p:nvPicPr>
          <p:cNvPr id="4" name="图片 3">
            <a:extLst>
              <a:ext uri="{FF2B5EF4-FFF2-40B4-BE49-F238E27FC236}">
                <a16:creationId xmlns:a16="http://schemas.microsoft.com/office/drawing/2014/main" id="{B0B3C23B-8F06-14A9-2A48-F3C4302F9B5C}"/>
              </a:ext>
            </a:extLst>
          </p:cNvPr>
          <p:cNvPicPr>
            <a:picLocks noChangeAspect="1"/>
          </p:cNvPicPr>
          <p:nvPr/>
        </p:nvPicPr>
        <p:blipFill>
          <a:blip r:embed="rId4"/>
          <a:stretch>
            <a:fillRect/>
          </a:stretch>
        </p:blipFill>
        <p:spPr>
          <a:xfrm>
            <a:off x="512148" y="1295456"/>
            <a:ext cx="3538421" cy="4648078"/>
          </a:xfrm>
          <a:prstGeom prst="rect">
            <a:avLst/>
          </a:prstGeom>
          <a:effectLst>
            <a:outerShdw blurRad="76200" dir="18900000" sy="23%" kx="-1200000" algn="bl" rotWithShape="0">
              <a:prstClr val="black">
                <a:alpha val="20%"/>
              </a:prstClr>
            </a:outerShdw>
          </a:effectLst>
        </p:spPr>
      </p:pic>
      <p:cxnSp>
        <p:nvCxnSpPr>
          <p:cNvPr id="7" name="直接箭头连接符 6">
            <a:extLst>
              <a:ext uri="{FF2B5EF4-FFF2-40B4-BE49-F238E27FC236}">
                <a16:creationId xmlns:a16="http://schemas.microsoft.com/office/drawing/2014/main" id="{0CA85F5D-BB9C-A763-0A2F-6D5F207F833C}"/>
              </a:ext>
            </a:extLst>
          </p:cNvPr>
          <p:cNvCxnSpPr>
            <a:cxnSpLocks/>
          </p:cNvCxnSpPr>
          <p:nvPr/>
        </p:nvCxnSpPr>
        <p:spPr bwMode="auto">
          <a:xfrm>
            <a:off x="1368425" y="2743218"/>
            <a:ext cx="446183" cy="152396"/>
          </a:xfrm>
          <a:prstGeom prst="straightConnector1">
            <a:avLst/>
          </a:prstGeom>
          <a:solidFill>
            <a:schemeClr val="accent1"/>
          </a:solidFill>
          <a:ln w="69850" cap="flat" cmpd="sng" algn="ctr">
            <a:solidFill>
              <a:srgbClr val="FF0000"/>
            </a:solidFill>
            <a:prstDash val="solid"/>
            <a:round/>
            <a:headEnd type="none" w="med" len="med"/>
            <a:tailEnd type="triangle"/>
          </a:ln>
        </p:spPr>
      </p:cxnSp>
      <p:pic>
        <p:nvPicPr>
          <p:cNvPr id="5" name="图片 4">
            <a:extLst>
              <a:ext uri="{FF2B5EF4-FFF2-40B4-BE49-F238E27FC236}">
                <a16:creationId xmlns:a16="http://schemas.microsoft.com/office/drawing/2014/main" id="{8DA76CAF-7545-4F97-8679-755AD25C4DCE}"/>
              </a:ext>
            </a:extLst>
          </p:cNvPr>
          <p:cNvPicPr>
            <a:picLocks noChangeAspect="1"/>
          </p:cNvPicPr>
          <p:nvPr/>
        </p:nvPicPr>
        <p:blipFill>
          <a:blip r:embed="rId5"/>
          <a:stretch>
            <a:fillRect/>
          </a:stretch>
        </p:blipFill>
        <p:spPr>
          <a:xfrm>
            <a:off x="5135735" y="3851336"/>
            <a:ext cx="4603465" cy="2016000"/>
          </a:xfrm>
          <a:prstGeom prst="rect">
            <a:avLst/>
          </a:prstGeom>
          <a:ln>
            <a:solidFill>
              <a:schemeClr val="tx1"/>
            </a:solidFill>
          </a:ln>
          <a:effectLst>
            <a:outerShdw blurRad="38100" dist="88900" dir="2700000" algn="tl" rotWithShape="0">
              <a:prstClr val="black">
                <a:alpha val="39%"/>
              </a:prstClr>
            </a:outerShdw>
          </a:effectLst>
        </p:spPr>
      </p:pic>
    </p:spTree>
  </p:cSld>
  <p:clrMapOvr>
    <a:masterClrMapping/>
  </p:clrMapOvr>
  <p:transition spd="med">
    <p:push dir="u"/>
  </p:transition>
</p:sld>
</file>

<file path=ppt/slides/slide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F5106-CD6C-8CA5-6F29-065B9C0F6594}"/>
              </a:ext>
            </a:extLst>
          </p:cNvPr>
          <p:cNvSpPr>
            <a:spLocks noGrp="1"/>
          </p:cNvSpPr>
          <p:nvPr>
            <p:ph type="title"/>
          </p:nvPr>
        </p:nvSpPr>
        <p:spPr/>
        <p:txBody>
          <a:bodyPr/>
          <a:lstStyle/>
          <a:p>
            <a:r>
              <a:rPr lang="en-US" altLang="zh-CN" dirty="0"/>
              <a:t>Collaboration </a:t>
            </a:r>
            <a:r>
              <a:rPr lang="en-US" altLang="zh-CN"/>
              <a:t>Consortium in </a:t>
            </a:r>
            <a:r>
              <a:rPr lang="en-US" altLang="zh-CN" dirty="0"/>
              <a:t>China</a:t>
            </a:r>
            <a:endParaRPr lang="zh-CN" altLang="en-US" dirty="0"/>
          </a:p>
        </p:txBody>
      </p:sp>
      <p:pic>
        <p:nvPicPr>
          <p:cNvPr id="6" name="图片 5">
            <a:extLst>
              <a:ext uri="{FF2B5EF4-FFF2-40B4-BE49-F238E27FC236}">
                <a16:creationId xmlns:a16="http://schemas.microsoft.com/office/drawing/2014/main" id="{1FFCA099-2BC0-FAB7-821F-0F199BAB2701}"/>
              </a:ext>
            </a:extLst>
          </p:cNvPr>
          <p:cNvPicPr>
            <a:picLocks noChangeAspect="1"/>
          </p:cNvPicPr>
          <p:nvPr/>
        </p:nvPicPr>
        <p:blipFill>
          <a:blip r:embed="rId2"/>
          <a:stretch>
            <a:fillRect/>
          </a:stretch>
        </p:blipFill>
        <p:spPr>
          <a:xfrm>
            <a:off x="976430" y="1101325"/>
            <a:ext cx="8545584" cy="5436000"/>
          </a:xfrm>
          <a:prstGeom prst="rect">
            <a:avLst/>
          </a:prstGeom>
        </p:spPr>
      </p:pic>
      <p:sp>
        <p:nvSpPr>
          <p:cNvPr id="7" name="文本框 12">
            <a:extLst>
              <a:ext uri="{FF2B5EF4-FFF2-40B4-BE49-F238E27FC236}">
                <a16:creationId xmlns:a16="http://schemas.microsoft.com/office/drawing/2014/main" id="{9768CE7F-560F-A55B-9EB7-6B5DA7316B2D}"/>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C746875F-7B1F-6904-DAA5-46CAF5A0E04B}"/>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9" name="灯片编号占位符 3">
            <a:extLst>
              <a:ext uri="{FF2B5EF4-FFF2-40B4-BE49-F238E27FC236}">
                <a16:creationId xmlns:a16="http://schemas.microsoft.com/office/drawing/2014/main" id="{B40D1B8A-6D8D-3A39-4956-42761D33B375}"/>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20</a:t>
            </a:fld>
            <a:endParaRPr lang="en-US" altLang="zh-CN" sz="1400" dirty="0">
              <a:solidFill>
                <a:srgbClr val="A15D47"/>
              </a:solidFill>
              <a:latin typeface="Arial" panose="020B0604020202020204" pitchFamily="34" charset="0"/>
            </a:endParaRPr>
          </a:p>
        </p:txBody>
      </p:sp>
      <p:pic>
        <p:nvPicPr>
          <p:cNvPr id="10" name="Picture 5">
            <a:extLst>
              <a:ext uri="{FF2B5EF4-FFF2-40B4-BE49-F238E27FC236}">
                <a16:creationId xmlns:a16="http://schemas.microsoft.com/office/drawing/2014/main" id="{9AE63F2C-CC3B-1518-4F09-19F1F70DB599}"/>
              </a:ext>
            </a:extLst>
          </p:cNvPr>
          <p:cNvPicPr>
            <a:picLocks noChangeAspect="1"/>
          </p:cNvPicPr>
          <p:nvPr/>
        </p:nvPicPr>
        <p:blipFill>
          <a:blip r:embed="rId3"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11" name="图片 10">
            <a:extLst>
              <a:ext uri="{FF2B5EF4-FFF2-40B4-BE49-F238E27FC236}">
                <a16:creationId xmlns:a16="http://schemas.microsoft.com/office/drawing/2014/main" id="{CC67B71B-A9D7-791E-C0C0-5998315CD222}"/>
              </a:ext>
            </a:extLst>
          </p:cNvPr>
          <p:cNvPicPr>
            <a:picLocks noChangeAspect="1"/>
          </p:cNvPicPr>
          <p:nvPr/>
        </p:nvPicPr>
        <p:blipFill>
          <a:blip r:embed="rId4"/>
          <a:stretch>
            <a:fillRect/>
          </a:stretch>
        </p:blipFill>
        <p:spPr>
          <a:xfrm>
            <a:off x="10501180" y="90"/>
            <a:ext cx="384266" cy="360000"/>
          </a:xfrm>
          <a:prstGeom prst="rect">
            <a:avLst/>
          </a:prstGeom>
        </p:spPr>
      </p:pic>
      <p:pic>
        <p:nvPicPr>
          <p:cNvPr id="13" name="图片 12">
            <a:extLst>
              <a:ext uri="{FF2B5EF4-FFF2-40B4-BE49-F238E27FC236}">
                <a16:creationId xmlns:a16="http://schemas.microsoft.com/office/drawing/2014/main" id="{EB9D8DC3-C693-2D12-42C3-65E1720B2FBD}"/>
              </a:ext>
            </a:extLst>
          </p:cNvPr>
          <p:cNvPicPr>
            <a:picLocks noChangeAspect="1"/>
          </p:cNvPicPr>
          <p:nvPr/>
        </p:nvPicPr>
        <p:blipFill>
          <a:blip r:embed="rId5"/>
          <a:stretch>
            <a:fillRect/>
          </a:stretch>
        </p:blipFill>
        <p:spPr>
          <a:xfrm>
            <a:off x="7205081" y="2438426"/>
            <a:ext cx="2168276" cy="1440000"/>
          </a:xfrm>
          <a:prstGeom prst="rect">
            <a:avLst/>
          </a:prstGeom>
        </p:spPr>
      </p:pic>
      <p:pic>
        <p:nvPicPr>
          <p:cNvPr id="14" name="图片 13">
            <a:extLst>
              <a:ext uri="{FF2B5EF4-FFF2-40B4-BE49-F238E27FC236}">
                <a16:creationId xmlns:a16="http://schemas.microsoft.com/office/drawing/2014/main" id="{764DD148-C85B-A696-D439-DAD6C6C5494F}"/>
              </a:ext>
            </a:extLst>
          </p:cNvPr>
          <p:cNvPicPr>
            <a:picLocks noChangeAspect="1"/>
          </p:cNvPicPr>
          <p:nvPr/>
        </p:nvPicPr>
        <p:blipFill>
          <a:blip r:embed="rId6"/>
          <a:stretch>
            <a:fillRect/>
          </a:stretch>
        </p:blipFill>
        <p:spPr>
          <a:xfrm>
            <a:off x="1226985" y="2466610"/>
            <a:ext cx="1920580" cy="1440000"/>
          </a:xfrm>
          <a:prstGeom prst="rect">
            <a:avLst/>
          </a:prstGeom>
        </p:spPr>
      </p:pic>
    </p:spTree>
    <p:extLst>
      <p:ext uri="{BB962C8B-B14F-4D97-AF65-F5344CB8AC3E}">
        <p14:creationId xmlns:p14="http://schemas.microsoft.com/office/powerpoint/2010/main" val="3107458710"/>
      </p:ext>
    </p:extLst>
  </p:cSld>
  <p:clrMapOvr>
    <a:masterClrMapping/>
  </p:clrMapOvr>
  <p:transition spd="med">
    <p:push dir="u"/>
  </p:transition>
</p:sld>
</file>

<file path=ppt/slides/slide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710290DB-BD4C-4B6C-B24B-6BC77B09AED6}"/>
              </a:ext>
            </a:extLst>
          </p:cNvPr>
          <p:cNvSpPr txBox="1">
            <a:spLocks noChangeArrowheads="1"/>
          </p:cNvSpPr>
          <p:nvPr/>
        </p:nvSpPr>
        <p:spPr bwMode="auto">
          <a:xfrm>
            <a:off x="3613150" y="5927725"/>
            <a:ext cx="3000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2000" b="1">
                <a:solidFill>
                  <a:schemeClr val="bg1"/>
                </a:solidFill>
                <a:latin typeface="Arial" panose="020B0604020202020204" pitchFamily="34" charset="0"/>
                <a:ea typeface="宋体" panose="02010600030101010101" pitchFamily="2" charset="-122"/>
              </a:rPr>
              <a:t>www.themegallery.com</a:t>
            </a:r>
          </a:p>
        </p:txBody>
      </p:sp>
      <p:pic>
        <p:nvPicPr>
          <p:cNvPr id="25604" name="Picture 7">
            <a:extLst>
              <a:ext uri="{FF2B5EF4-FFF2-40B4-BE49-F238E27FC236}">
                <a16:creationId xmlns:a16="http://schemas.microsoft.com/office/drawing/2014/main" id="{09DDC6C0-1453-4944-9FC3-BEE11E646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850" y="5302250"/>
            <a:ext cx="262096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25605" name="矩形 1">
            <a:extLst>
              <a:ext uri="{FF2B5EF4-FFF2-40B4-BE49-F238E27FC236}">
                <a16:creationId xmlns:a16="http://schemas.microsoft.com/office/drawing/2014/main" id="{13E887AF-A43C-4AE4-A97C-91D4C616C9E4}"/>
              </a:ext>
            </a:extLst>
          </p:cNvPr>
          <p:cNvSpPr>
            <a:spLocks noChangeArrowheads="1"/>
          </p:cNvSpPr>
          <p:nvPr/>
        </p:nvSpPr>
        <p:spPr bwMode="auto">
          <a:xfrm>
            <a:off x="3703638" y="4789488"/>
            <a:ext cx="2209800" cy="1905000"/>
          </a:xfrm>
          <a:prstGeom prst="rect">
            <a:avLst/>
          </a:prstGeom>
          <a:solidFill>
            <a:schemeClr val="bg1"/>
          </a:solidFill>
          <a:ln>
            <a:noFill/>
          </a:ln>
          <a:extLs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1800">
              <a:latin typeface="Arial" panose="020B0604020202020204" pitchFamily="34" charset="0"/>
            </a:endParaRPr>
          </a:p>
        </p:txBody>
      </p:sp>
      <p:pic>
        <p:nvPicPr>
          <p:cNvPr id="8" name="Picture 5">
            <a:extLst>
              <a:ext uri="{FF2B5EF4-FFF2-40B4-BE49-F238E27FC236}">
                <a16:creationId xmlns:a16="http://schemas.microsoft.com/office/drawing/2014/main" id="{F221F3C7-73CA-420C-A34E-303E857EC02E}"/>
              </a:ext>
            </a:extLst>
          </p:cNvPr>
          <p:cNvPicPr>
            <a:picLocks noChangeAspect="1"/>
          </p:cNvPicPr>
          <p:nvPr/>
        </p:nvPicPr>
        <p:blipFill>
          <a:blip r:embed="rId3" cstate="print"/>
          <a:stretch>
            <a:fillRect/>
          </a:stretch>
        </p:blipFill>
        <p:spPr>
          <a:xfrm>
            <a:off x="62057" y="76288"/>
            <a:ext cx="1973023" cy="1164570"/>
          </a:xfrm>
          <a:prstGeom prst="rect">
            <a:avLst/>
          </a:prstGeom>
          <a:effectLst>
            <a:innerShdw dist="2540000" dir="13500000">
              <a:srgbClr val="00B0F0">
                <a:alpha val="100%"/>
              </a:srgbClr>
            </a:innerShdw>
            <a:softEdge rad="0"/>
          </a:effectLst>
        </p:spPr>
      </p:pic>
      <p:pic>
        <p:nvPicPr>
          <p:cNvPr id="25608" name="图片 3">
            <a:extLst>
              <a:ext uri="{FF2B5EF4-FFF2-40B4-BE49-F238E27FC236}">
                <a16:creationId xmlns:a16="http://schemas.microsoft.com/office/drawing/2014/main" id="{0BA76BA1-677C-4221-AC98-AEF3D61AB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2225" y="5886450"/>
            <a:ext cx="71262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29699" name="WordArt 5">
            <a:extLst>
              <a:ext uri="{FF2B5EF4-FFF2-40B4-BE49-F238E27FC236}">
                <a16:creationId xmlns:a16="http://schemas.microsoft.com/office/drawing/2014/main" id="{D0BE56A5-A605-42E8-A527-3755DA885069}"/>
              </a:ext>
            </a:extLst>
          </p:cNvPr>
          <p:cNvSpPr>
            <a:spLocks noChangeArrowheads="1" noChangeShapeType="1" noTextEdit="1"/>
          </p:cNvSpPr>
          <p:nvPr/>
        </p:nvSpPr>
        <p:spPr bwMode="auto">
          <a:xfrm>
            <a:off x="3186172" y="1785469"/>
            <a:ext cx="5159375" cy="792163"/>
          </a:xfrm>
          <a:prstGeom prst="rect">
            <a:avLst/>
          </a:prstGeom>
        </p:spPr>
        <p:txBody>
          <a:bodyPr wrap="none" fromWordArt="1">
            <a:prstTxWarp prst="textDeflate">
              <a:avLst>
                <a:gd name="adj" fmla="val 0"/>
              </a:avLst>
            </a:prstTxWarp>
          </a:bodyPr>
          <a:lstStyle/>
          <a:p>
            <a:pPr algn="ctr"/>
            <a:r>
              <a:rPr lang="en-US" altLang="zh-CN" sz="3600" b="1" kern="10" dirty="0">
                <a:ln w="28575">
                  <a:solidFill>
                    <a:schemeClr val="bg1"/>
                  </a:solidFill>
                  <a:round/>
                  <a:headEnd/>
                  <a:tailEnd/>
                </a:ln>
                <a:gradFill rotWithShape="1">
                  <a:gsLst>
                    <a:gs pos="0%">
                      <a:schemeClr val="hlink"/>
                    </a:gs>
                    <a:gs pos="100%">
                      <a:schemeClr val="accent1"/>
                    </a:gs>
                  </a:gsLst>
                  <a:lin ang="0" scaled="1"/>
                </a:gradFill>
                <a:effectLst>
                  <a:outerShdw dist="53882" dir="2700000" algn="ctr" rotWithShape="0">
                    <a:schemeClr val="tx2">
                      <a:alpha val="50%"/>
                    </a:schemeClr>
                  </a:outerShdw>
                </a:effectLst>
                <a:cs typeface="Arial" panose="020B0604020202020204" pitchFamily="34" charset="0"/>
              </a:rPr>
              <a:t>Thanks !</a:t>
            </a:r>
            <a:endParaRPr lang="zh-CN" altLang="en-US" sz="3600" b="1" kern="10" dirty="0">
              <a:ln w="28575">
                <a:solidFill>
                  <a:schemeClr val="bg1"/>
                </a:solidFill>
                <a:round/>
                <a:headEnd/>
                <a:tailEnd/>
              </a:ln>
              <a:gradFill rotWithShape="1">
                <a:gsLst>
                  <a:gs pos="0%">
                    <a:schemeClr val="hlink"/>
                  </a:gs>
                  <a:gs pos="100%">
                    <a:schemeClr val="accent1"/>
                  </a:gs>
                </a:gsLst>
                <a:lin ang="0" scaled="1"/>
              </a:gradFill>
              <a:effectLst>
                <a:outerShdw dist="53882" dir="2700000" algn="ctr" rotWithShape="0">
                  <a:schemeClr val="tx2">
                    <a:alpha val="50%"/>
                  </a:schemeClr>
                </a:outerShdw>
              </a:effectLst>
              <a:cs typeface="Arial" panose="020B0604020202020204" pitchFamily="34" charset="0"/>
            </a:endParaRPr>
          </a:p>
        </p:txBody>
      </p:sp>
      <p:pic>
        <p:nvPicPr>
          <p:cNvPr id="9" name="图片 8">
            <a:extLst>
              <a:ext uri="{FF2B5EF4-FFF2-40B4-BE49-F238E27FC236}">
                <a16:creationId xmlns:a16="http://schemas.microsoft.com/office/drawing/2014/main" id="{CA051021-936E-4BC9-A292-29F5127E961C}"/>
              </a:ext>
            </a:extLst>
          </p:cNvPr>
          <p:cNvPicPr>
            <a:picLocks noChangeAspect="1"/>
          </p:cNvPicPr>
          <p:nvPr/>
        </p:nvPicPr>
        <p:blipFill>
          <a:blip r:embed="rId5"/>
          <a:stretch>
            <a:fillRect/>
          </a:stretch>
        </p:blipFill>
        <p:spPr>
          <a:xfrm>
            <a:off x="1349223" y="3203107"/>
            <a:ext cx="9580678" cy="518400"/>
          </a:xfrm>
          <a:prstGeom prst="rect">
            <a:avLst/>
          </a:prstGeom>
        </p:spPr>
      </p:pic>
      <p:pic>
        <p:nvPicPr>
          <p:cNvPr id="10" name="图片 9">
            <a:extLst>
              <a:ext uri="{FF2B5EF4-FFF2-40B4-BE49-F238E27FC236}">
                <a16:creationId xmlns:a16="http://schemas.microsoft.com/office/drawing/2014/main" id="{C3340736-9DA5-4D97-8111-2FEA868B7A4E}"/>
              </a:ext>
            </a:extLst>
          </p:cNvPr>
          <p:cNvPicPr>
            <a:picLocks noChangeAspect="1"/>
          </p:cNvPicPr>
          <p:nvPr/>
        </p:nvPicPr>
        <p:blipFill>
          <a:blip r:embed="rId6"/>
          <a:stretch>
            <a:fillRect/>
          </a:stretch>
        </p:blipFill>
        <p:spPr>
          <a:xfrm>
            <a:off x="10210258" y="0"/>
            <a:ext cx="653255" cy="612000"/>
          </a:xfrm>
          <a:prstGeom prst="rect">
            <a:avLst/>
          </a:prstGeom>
        </p:spPr>
      </p:pic>
    </p:spTree>
    <p:extLst>
      <p:ext uri="{BB962C8B-B14F-4D97-AF65-F5344CB8AC3E}">
        <p14:creationId xmlns:p14="http://schemas.microsoft.com/office/powerpoint/2010/main" val="40675798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p:cTn id="7" dur="500" fill="hold"/>
                                        <p:tgtEl>
                                          <p:spTgt spid="29699"/>
                                        </p:tgtEl>
                                        <p:attrNameLst>
                                          <p:attrName>ppt_w</p:attrName>
                                        </p:attrNameLst>
                                      </p:cBhvr>
                                      <p:tavLst>
                                        <p:tav tm="0%">
                                          <p:val>
                                            <p:fltVal val="0"/>
                                          </p:val>
                                        </p:tav>
                                        <p:tav tm="100%">
                                          <p:val>
                                            <p:strVal val="#ppt_w"/>
                                          </p:val>
                                        </p:tav>
                                      </p:tavLst>
                                    </p:anim>
                                    <p:anim calcmode="lin" valueType="num">
                                      <p:cBhvr>
                                        <p:cTn id="8" dur="500" fill="hold"/>
                                        <p:tgtEl>
                                          <p:spTgt spid="29699"/>
                                        </p:tgtEl>
                                        <p:attrNameLst>
                                          <p:attrName>ppt_h</p:attrName>
                                        </p:attrNameLst>
                                      </p:cBhvr>
                                      <p:tavLst>
                                        <p:tav tm="0%">
                                          <p:val>
                                            <p:fltVal val="0"/>
                                          </p:val>
                                        </p:tav>
                                        <p:tav tm="100%">
                                          <p:val>
                                            <p:strVal val="#ppt_h"/>
                                          </p:val>
                                        </p:tav>
                                      </p:tavLst>
                                    </p:anim>
                                    <p:animEffect transition="in" filter="fade">
                                      <p:cBhvr>
                                        <p:cTn id="9"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5362" name="标题 1">
            <a:extLst>
              <a:ext uri="{FF2B5EF4-FFF2-40B4-BE49-F238E27FC236}">
                <a16:creationId xmlns:a16="http://schemas.microsoft.com/office/drawing/2014/main" id="{D7E4F6E4-D875-4F68-A4B2-C84BC80EBAA6}"/>
              </a:ext>
            </a:extLst>
          </p:cNvPr>
          <p:cNvSpPr>
            <a:spLocks noGrp="1" noChangeArrowheads="1"/>
          </p:cNvSpPr>
          <p:nvPr>
            <p:ph type="title"/>
          </p:nvPr>
        </p:nvSpPr>
        <p:spPr/>
        <p:txBody>
          <a:bodyPr/>
          <a:lstStyle/>
          <a:p>
            <a:r>
              <a:rPr lang="en-US" altLang="zh-CN" dirty="0">
                <a:ea typeface="宋体" panose="02010600030101010101" pitchFamily="2" charset="-122"/>
              </a:rPr>
              <a:t>Run-24 summary and Run plan of 2025-2026</a:t>
            </a:r>
            <a:endParaRPr lang="zh-CN" altLang="en-US" dirty="0">
              <a:ea typeface="宋体" panose="02010600030101010101" pitchFamily="2" charset="-122"/>
            </a:endParaRPr>
          </a:p>
        </p:txBody>
      </p:sp>
      <p:sp>
        <p:nvSpPr>
          <p:cNvPr id="15422" name="矩形 1">
            <a:extLst>
              <a:ext uri="{FF2B5EF4-FFF2-40B4-BE49-F238E27FC236}">
                <a16:creationId xmlns:a16="http://schemas.microsoft.com/office/drawing/2014/main" id="{5AFC1B61-413A-4D7E-B81E-1E8CAE8C5583}"/>
              </a:ext>
            </a:extLst>
          </p:cNvPr>
          <p:cNvSpPr>
            <a:spLocks noChangeArrowheads="1"/>
          </p:cNvSpPr>
          <p:nvPr/>
        </p:nvSpPr>
        <p:spPr bwMode="auto">
          <a:xfrm>
            <a:off x="321197" y="2716086"/>
            <a:ext cx="2637257"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r">
              <a:spcBef>
                <a:spcPct val="0%"/>
              </a:spcBef>
              <a:buClrTx/>
              <a:buFontTx/>
              <a:buNone/>
            </a:pPr>
            <a:r>
              <a:rPr lang="en-US" altLang="zh-CN" sz="1400" i="1">
                <a:solidFill>
                  <a:schemeClr val="bg1"/>
                </a:solidFill>
                <a:latin typeface="Arial" panose="020B0604020202020204" pitchFamily="34" charset="0"/>
                <a:ea typeface="宋体" panose="02010600030101010101" pitchFamily="2" charset="-122"/>
              </a:rPr>
              <a:t>sPHENIX Beam Use Proposal </a:t>
            </a:r>
            <a:endParaRPr lang="en-US" altLang="zh-CN" sz="1400" i="1">
              <a:solidFill>
                <a:schemeClr val="bg1"/>
              </a:solidFill>
              <a:latin typeface="Arial" panose="020B0604020202020204" pitchFamily="34" charset="0"/>
              <a:ea typeface="宋体" panose="02010600030101010101" pitchFamily="2" charset="-122"/>
              <a:hlinkClick r:id="rId2"/>
            </a:endParaRPr>
          </a:p>
        </p:txBody>
      </p:sp>
      <p:pic>
        <p:nvPicPr>
          <p:cNvPr id="67" name="Picture 5">
            <a:extLst>
              <a:ext uri="{FF2B5EF4-FFF2-40B4-BE49-F238E27FC236}">
                <a16:creationId xmlns:a16="http://schemas.microsoft.com/office/drawing/2014/main" id="{FF568747-3588-433A-BF65-1AF362A83BA1}"/>
              </a:ext>
            </a:extLst>
          </p:cNvPr>
          <p:cNvPicPr>
            <a:picLocks noChangeAspect="1"/>
          </p:cNvPicPr>
          <p:nvPr/>
        </p:nvPicPr>
        <p:blipFill>
          <a:blip r:embed="rId3"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53" name="图片 52">
            <a:extLst>
              <a:ext uri="{FF2B5EF4-FFF2-40B4-BE49-F238E27FC236}">
                <a16:creationId xmlns:a16="http://schemas.microsoft.com/office/drawing/2014/main" id="{95DA1AF5-B2F6-4CBF-A997-CE3043717710}"/>
              </a:ext>
            </a:extLst>
          </p:cNvPr>
          <p:cNvPicPr>
            <a:picLocks noChangeAspect="1"/>
          </p:cNvPicPr>
          <p:nvPr/>
        </p:nvPicPr>
        <p:blipFill>
          <a:blip r:embed="rId4"/>
          <a:stretch>
            <a:fillRect/>
          </a:stretch>
        </p:blipFill>
        <p:spPr>
          <a:xfrm>
            <a:off x="4837314" y="2258421"/>
            <a:ext cx="5663866" cy="3456000"/>
          </a:xfrm>
          <a:prstGeom prst="rect">
            <a:avLst/>
          </a:prstGeom>
          <a:ln w="19050">
            <a:noFill/>
          </a:ln>
          <a:effectLst>
            <a:glow rad="50800">
              <a:srgbClr val="3366CC">
                <a:alpha val="55%"/>
              </a:srgbClr>
            </a:glow>
            <a:innerShdw blurRad="38100">
              <a:srgbClr val="3366CC"/>
            </a:innerShdw>
          </a:effectLst>
        </p:spPr>
      </p:pic>
      <p:pic>
        <p:nvPicPr>
          <p:cNvPr id="4" name="图片 3">
            <a:extLst>
              <a:ext uri="{FF2B5EF4-FFF2-40B4-BE49-F238E27FC236}">
                <a16:creationId xmlns:a16="http://schemas.microsoft.com/office/drawing/2014/main" id="{6E74A9FF-1875-426C-BC04-FA12799BB0B4}"/>
              </a:ext>
            </a:extLst>
          </p:cNvPr>
          <p:cNvPicPr>
            <a:picLocks noChangeAspect="1"/>
          </p:cNvPicPr>
          <p:nvPr/>
        </p:nvPicPr>
        <p:blipFill>
          <a:blip r:embed="rId5"/>
          <a:stretch>
            <a:fillRect/>
          </a:stretch>
        </p:blipFill>
        <p:spPr>
          <a:xfrm>
            <a:off x="366846" y="1360800"/>
            <a:ext cx="4059021" cy="5040000"/>
          </a:xfrm>
          <a:prstGeom prst="rect">
            <a:avLst/>
          </a:prstGeom>
        </p:spPr>
      </p:pic>
      <p:sp>
        <p:nvSpPr>
          <p:cNvPr id="55" name="文本框 12">
            <a:extLst>
              <a:ext uri="{FF2B5EF4-FFF2-40B4-BE49-F238E27FC236}">
                <a16:creationId xmlns:a16="http://schemas.microsoft.com/office/drawing/2014/main" id="{A609D87A-3840-4096-BF00-3E1C3703D2C8}"/>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57" name="文本框 5">
            <a:extLst>
              <a:ext uri="{FF2B5EF4-FFF2-40B4-BE49-F238E27FC236}">
                <a16:creationId xmlns:a16="http://schemas.microsoft.com/office/drawing/2014/main" id="{D2688EA9-A4B0-46D9-915F-14382A34B45A}"/>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pic>
        <p:nvPicPr>
          <p:cNvPr id="59" name="图片 58">
            <a:extLst>
              <a:ext uri="{FF2B5EF4-FFF2-40B4-BE49-F238E27FC236}">
                <a16:creationId xmlns:a16="http://schemas.microsoft.com/office/drawing/2014/main" id="{4635D4FD-BF47-41E3-A1DC-1457973E9A7D}"/>
              </a:ext>
            </a:extLst>
          </p:cNvPr>
          <p:cNvPicPr>
            <a:picLocks noChangeAspect="1"/>
          </p:cNvPicPr>
          <p:nvPr/>
        </p:nvPicPr>
        <p:blipFill>
          <a:blip r:embed="rId6"/>
          <a:stretch>
            <a:fillRect/>
          </a:stretch>
        </p:blipFill>
        <p:spPr>
          <a:xfrm>
            <a:off x="10501180" y="90"/>
            <a:ext cx="384266" cy="360000"/>
          </a:xfrm>
          <a:prstGeom prst="rect">
            <a:avLst/>
          </a:prstGeom>
        </p:spPr>
      </p:pic>
      <p:sp>
        <p:nvSpPr>
          <p:cNvPr id="61" name="灯片编号占位符 3">
            <a:extLst>
              <a:ext uri="{FF2B5EF4-FFF2-40B4-BE49-F238E27FC236}">
                <a16:creationId xmlns:a16="http://schemas.microsoft.com/office/drawing/2014/main" id="{69E778CD-46FF-4103-A667-E23ED5E199BB}"/>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22</a:t>
            </a:fld>
            <a:endParaRPr lang="en-US" altLang="zh-CN" sz="1400" dirty="0">
              <a:solidFill>
                <a:srgbClr val="A15D47"/>
              </a:solidFill>
              <a:latin typeface="Arial" panose="020B0604020202020204" pitchFamily="34" charset="0"/>
            </a:endParaRPr>
          </a:p>
        </p:txBody>
      </p:sp>
    </p:spTree>
    <p:extLst>
      <p:ext uri="{BB962C8B-B14F-4D97-AF65-F5344CB8AC3E}">
        <p14:creationId xmlns:p14="http://schemas.microsoft.com/office/powerpoint/2010/main" val="2826332890"/>
      </p:ext>
    </p:extLst>
  </p:cSld>
  <p:clrMapOvr>
    <a:masterClrMapping/>
  </p:clrMapOvr>
  <p:transition spd="med">
    <p:push dir="u"/>
  </p:transition>
</p:sld>
</file>

<file path=ppt/slides/slide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F7411D49-E533-DF78-AD07-E958A1A667BB}"/>
              </a:ext>
            </a:extLst>
          </p:cNvPr>
          <p:cNvSpPr>
            <a:spLocks noGrp="1" noChangeArrowheads="1"/>
          </p:cNvSpPr>
          <p:nvPr>
            <p:ph type="title"/>
          </p:nvPr>
        </p:nvSpPr>
        <p:spPr>
          <a:xfrm>
            <a:off x="1281222" y="467577"/>
            <a:ext cx="6846815" cy="487363"/>
          </a:xfrm>
        </p:spPr>
        <p:txBody>
          <a:bodyPr/>
          <a:lstStyle/>
          <a:p>
            <a:r>
              <a:rPr lang="en-DE" altLang="zh-CN" dirty="0"/>
              <a:t>Jets in Au</a:t>
            </a:r>
            <a:r>
              <a:rPr lang="en-US" altLang="zh-CN"/>
              <a:t>+</a:t>
            </a:r>
            <a:r>
              <a:rPr lang="en-DE" altLang="zh-CN"/>
              <a:t>Au</a:t>
            </a:r>
            <a:r>
              <a:rPr lang="en-DE" altLang="zh-CN" dirty="0"/>
              <a:t>: </a:t>
            </a:r>
            <a:r>
              <a:rPr lang="en-US" altLang="zh-CN" dirty="0"/>
              <a:t>Underlying event</a:t>
            </a:r>
            <a:endParaRPr lang="zh-CN" altLang="en-US" dirty="0">
              <a:ea typeface="宋体" panose="02010600030101010101" pitchFamily="2" charset="-122"/>
            </a:endParaRPr>
          </a:p>
        </p:txBody>
      </p:sp>
      <p:sp>
        <p:nvSpPr>
          <p:cNvPr id="6" name="文本框 12">
            <a:extLst>
              <a:ext uri="{FF2B5EF4-FFF2-40B4-BE49-F238E27FC236}">
                <a16:creationId xmlns:a16="http://schemas.microsoft.com/office/drawing/2014/main" id="{CDD2C24A-803E-A985-492D-1CF3951DF7A8}"/>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7" name="文本框 5">
            <a:extLst>
              <a:ext uri="{FF2B5EF4-FFF2-40B4-BE49-F238E27FC236}">
                <a16:creationId xmlns:a16="http://schemas.microsoft.com/office/drawing/2014/main" id="{B098BA7E-D565-C706-2E19-BF266CE00C02}"/>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灯片编号占位符 3">
            <a:extLst>
              <a:ext uri="{FF2B5EF4-FFF2-40B4-BE49-F238E27FC236}">
                <a16:creationId xmlns:a16="http://schemas.microsoft.com/office/drawing/2014/main" id="{2B1F7A9A-534B-25D6-34D7-87E71A3D8F88}"/>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23</a:t>
            </a:fld>
            <a:endParaRPr lang="en-US" altLang="zh-CN" sz="1400" dirty="0">
              <a:solidFill>
                <a:srgbClr val="A15D47"/>
              </a:solidFill>
              <a:latin typeface="Arial" panose="020B0604020202020204" pitchFamily="34" charset="0"/>
            </a:endParaRPr>
          </a:p>
        </p:txBody>
      </p:sp>
      <p:pic>
        <p:nvPicPr>
          <p:cNvPr id="9" name="Picture 5">
            <a:extLst>
              <a:ext uri="{FF2B5EF4-FFF2-40B4-BE49-F238E27FC236}">
                <a16:creationId xmlns:a16="http://schemas.microsoft.com/office/drawing/2014/main" id="{15271682-8FB0-6BE1-B7CA-F6BDCB1B1128}"/>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3" name="图片 2">
            <a:extLst>
              <a:ext uri="{FF2B5EF4-FFF2-40B4-BE49-F238E27FC236}">
                <a16:creationId xmlns:a16="http://schemas.microsoft.com/office/drawing/2014/main" id="{805A30D6-244E-116E-233E-909B0A4B80D7}"/>
              </a:ext>
            </a:extLst>
          </p:cNvPr>
          <p:cNvPicPr>
            <a:picLocks noChangeAspect="1"/>
          </p:cNvPicPr>
          <p:nvPr/>
        </p:nvPicPr>
        <p:blipFill>
          <a:blip r:embed="rId3"/>
          <a:stretch>
            <a:fillRect/>
          </a:stretch>
        </p:blipFill>
        <p:spPr>
          <a:xfrm>
            <a:off x="214450" y="1119840"/>
            <a:ext cx="5885558" cy="4320000"/>
          </a:xfrm>
          <a:prstGeom prst="rect">
            <a:avLst/>
          </a:prstGeom>
        </p:spPr>
      </p:pic>
      <p:pic>
        <p:nvPicPr>
          <p:cNvPr id="13" name="图片 12">
            <a:extLst>
              <a:ext uri="{FF2B5EF4-FFF2-40B4-BE49-F238E27FC236}">
                <a16:creationId xmlns:a16="http://schemas.microsoft.com/office/drawing/2014/main" id="{2A0C07EE-F293-473E-F55D-11B3FA766261}"/>
              </a:ext>
            </a:extLst>
          </p:cNvPr>
          <p:cNvPicPr>
            <a:picLocks noChangeAspect="1"/>
          </p:cNvPicPr>
          <p:nvPr/>
        </p:nvPicPr>
        <p:blipFill>
          <a:blip r:embed="rId4"/>
          <a:stretch>
            <a:fillRect/>
          </a:stretch>
        </p:blipFill>
        <p:spPr>
          <a:xfrm>
            <a:off x="6234092" y="1172847"/>
            <a:ext cx="4295345" cy="4140000"/>
          </a:xfrm>
          <a:prstGeom prst="rect">
            <a:avLst/>
          </a:prstGeom>
        </p:spPr>
      </p:pic>
      <p:sp>
        <p:nvSpPr>
          <p:cNvPr id="14" name="文本框 13">
            <a:extLst>
              <a:ext uri="{FF2B5EF4-FFF2-40B4-BE49-F238E27FC236}">
                <a16:creationId xmlns:a16="http://schemas.microsoft.com/office/drawing/2014/main" id="{F5A9EBF6-3691-0BAA-5C7F-CD33A72BC2BD}"/>
              </a:ext>
            </a:extLst>
          </p:cNvPr>
          <p:cNvSpPr txBox="1"/>
          <p:nvPr/>
        </p:nvSpPr>
        <p:spPr>
          <a:xfrm>
            <a:off x="532336" y="5604740"/>
            <a:ext cx="10200228" cy="830997"/>
          </a:xfrm>
          <a:prstGeom prst="rect">
            <a:avLst/>
          </a:prstGeom>
          <a:noFill/>
        </p:spPr>
        <p:txBody>
          <a:bodyPr wrap="none" rtlCol="0">
            <a:spAutoFit/>
          </a:bodyPr>
          <a:lstStyle/>
          <a:p>
            <a:pPr algn="ctr"/>
            <a:r>
              <a:rPr lang="en-US" altLang="zh-CN" sz="2400" dirty="0"/>
              <a:t>Underlying event characterization for jet reconstruction</a:t>
            </a:r>
          </a:p>
          <a:p>
            <a:r>
              <a:rPr lang="en-US" altLang="zh-CN" sz="2400" dirty="0"/>
              <a:t>Comparisons of jet background fluctuations between subtraction methods</a:t>
            </a:r>
          </a:p>
        </p:txBody>
      </p:sp>
      <p:pic>
        <p:nvPicPr>
          <p:cNvPr id="2" name="图片 1">
            <a:extLst>
              <a:ext uri="{FF2B5EF4-FFF2-40B4-BE49-F238E27FC236}">
                <a16:creationId xmlns:a16="http://schemas.microsoft.com/office/drawing/2014/main" id="{BD5B1545-65F6-42B0-4B45-5F4CEAE87DA4}"/>
              </a:ext>
            </a:extLst>
          </p:cNvPr>
          <p:cNvPicPr>
            <a:picLocks noChangeAspect="1"/>
          </p:cNvPicPr>
          <p:nvPr/>
        </p:nvPicPr>
        <p:blipFill>
          <a:blip r:embed="rId5"/>
          <a:stretch>
            <a:fillRect/>
          </a:stretch>
        </p:blipFill>
        <p:spPr>
          <a:xfrm>
            <a:off x="10501180" y="90"/>
            <a:ext cx="384266" cy="360000"/>
          </a:xfrm>
          <a:prstGeom prst="rect">
            <a:avLst/>
          </a:prstGeom>
        </p:spPr>
      </p:pic>
    </p:spTree>
    <p:extLst>
      <p:ext uri="{BB962C8B-B14F-4D97-AF65-F5344CB8AC3E}">
        <p14:creationId xmlns:p14="http://schemas.microsoft.com/office/powerpoint/2010/main" val="577445783"/>
      </p:ext>
    </p:extLst>
  </p:cSld>
  <p:clrMapOvr>
    <a:masterClrMapping/>
  </p:clrMapOvr>
  <p:transition spd="med">
    <p:push dir="u"/>
  </p:transition>
</p:sld>
</file>

<file path=ppt/slides/slide2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BFBC76A-F9E1-410A-B52E-C319B4B00337}"/>
              </a:ext>
            </a:extLst>
          </p:cNvPr>
          <p:cNvPicPr>
            <a:picLocks noChangeAspect="1"/>
          </p:cNvPicPr>
          <p:nvPr/>
        </p:nvPicPr>
        <p:blipFill>
          <a:blip r:embed="rId3"/>
          <a:stretch>
            <a:fillRect/>
          </a:stretch>
        </p:blipFill>
        <p:spPr>
          <a:xfrm>
            <a:off x="892855" y="1157443"/>
            <a:ext cx="4296631" cy="2988000"/>
          </a:xfrm>
          <a:prstGeom prst="rect">
            <a:avLst/>
          </a:prstGeom>
        </p:spPr>
      </p:pic>
      <p:sp>
        <p:nvSpPr>
          <p:cNvPr id="18435" name="标题 1">
            <a:extLst>
              <a:ext uri="{FF2B5EF4-FFF2-40B4-BE49-F238E27FC236}">
                <a16:creationId xmlns:a16="http://schemas.microsoft.com/office/drawing/2014/main" id="{4253F432-C834-46FB-B345-8F53439BC662}"/>
              </a:ext>
            </a:extLst>
          </p:cNvPr>
          <p:cNvSpPr>
            <a:spLocks noGrp="1" noChangeArrowheads="1"/>
          </p:cNvSpPr>
          <p:nvPr>
            <p:ph type="title"/>
          </p:nvPr>
        </p:nvSpPr>
        <p:spPr/>
        <p:txBody>
          <a:bodyPr/>
          <a:lstStyle/>
          <a:p>
            <a:r>
              <a:rPr lang="en-US" altLang="zh-CN" dirty="0" err="1"/>
              <a:t>sPHENIX</a:t>
            </a:r>
            <a:r>
              <a:rPr lang="en-US" altLang="zh-CN" dirty="0"/>
              <a:t> Projections: </a:t>
            </a:r>
            <a:r>
              <a:rPr lang="en-US" altLang="zh-CN" dirty="0">
                <a:ea typeface="宋体" panose="02010600030101010101" pitchFamily="2" charset="-122"/>
              </a:rPr>
              <a:t>Jet Physics</a:t>
            </a:r>
            <a:endParaRPr lang="zh-CN" altLang="en-US" dirty="0">
              <a:ea typeface="宋体" panose="02010600030101010101" pitchFamily="2" charset="-122"/>
            </a:endParaRPr>
          </a:p>
        </p:txBody>
      </p:sp>
      <p:sp>
        <p:nvSpPr>
          <p:cNvPr id="18439" name="矩形 6">
            <a:extLst>
              <a:ext uri="{FF2B5EF4-FFF2-40B4-BE49-F238E27FC236}">
                <a16:creationId xmlns:a16="http://schemas.microsoft.com/office/drawing/2014/main" id="{35D1CF53-9585-43A2-9FF6-39F3ADD53448}"/>
              </a:ext>
            </a:extLst>
          </p:cNvPr>
          <p:cNvSpPr>
            <a:spLocks noChangeArrowheads="1"/>
          </p:cNvSpPr>
          <p:nvPr/>
        </p:nvSpPr>
        <p:spPr bwMode="auto">
          <a:xfrm>
            <a:off x="5932270" y="4988650"/>
            <a:ext cx="45751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just">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cs typeface="Arial" panose="020B0604020202020204" pitchFamily="34" charset="0"/>
              </a:rPr>
              <a:t>Jet substructure measurements thanks to the fine segmentation of calorimeter + good tracking resolution</a:t>
            </a:r>
            <a:r>
              <a:rPr lang="en-US" altLang="zh-CN" sz="1800" dirty="0">
                <a:latin typeface="Arial" panose="020B0604020202020204" pitchFamily="34" charset="0"/>
                <a:ea typeface="宋体" panose="02010600030101010101" pitchFamily="2" charset="-122"/>
                <a:cs typeface="Arial" panose="020B0604020202020204" pitchFamily="34" charset="0"/>
              </a:rPr>
              <a:t>.</a:t>
            </a:r>
          </a:p>
          <a:p>
            <a:pPr algn="just">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cs typeface="Arial" panose="020B0604020202020204" pitchFamily="34" charset="0"/>
              </a:rPr>
              <a:t>Study evolution of </a:t>
            </a:r>
            <a:r>
              <a:rPr lang="en-US" altLang="zh-CN" sz="1800" dirty="0" err="1">
                <a:latin typeface="Arial" panose="020B0604020202020204" pitchFamily="34" charset="0"/>
                <a:ea typeface="宋体" panose="02010600030101010101" pitchFamily="2" charset="-122"/>
                <a:cs typeface="Arial" panose="020B0604020202020204" pitchFamily="34" charset="0"/>
              </a:rPr>
              <a:t>parton</a:t>
            </a:r>
            <a:r>
              <a:rPr lang="en-US" altLang="zh-CN" sz="1800" dirty="0">
                <a:latin typeface="Arial" panose="020B0604020202020204" pitchFamily="34" charset="0"/>
                <a:ea typeface="宋体" panose="02010600030101010101" pitchFamily="2" charset="-122"/>
                <a:cs typeface="Arial" panose="020B0604020202020204" pitchFamily="34" charset="0"/>
              </a:rPr>
              <a:t> shower.</a:t>
            </a:r>
          </a:p>
          <a:p>
            <a:pPr>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cs typeface="Arial" panose="020B0604020202020204" pitchFamily="34" charset="0"/>
              </a:rPr>
              <a:t>Providing a glimpse into fundamental </a:t>
            </a:r>
            <a:r>
              <a:rPr lang="en-US" altLang="zh-CN" sz="1800" dirty="0" err="1">
                <a:latin typeface="Arial" panose="020B0604020202020204" pitchFamily="34" charset="0"/>
                <a:ea typeface="宋体" panose="02010600030101010101" pitchFamily="2" charset="-122"/>
                <a:cs typeface="Arial" panose="020B0604020202020204" pitchFamily="34" charset="0"/>
              </a:rPr>
              <a:t>splittings</a:t>
            </a:r>
            <a:r>
              <a:rPr lang="en-US" altLang="zh-CN" sz="1800" dirty="0">
                <a:latin typeface="Arial" panose="020B0604020202020204" pitchFamily="34" charset="0"/>
                <a:ea typeface="宋体" panose="02010600030101010101" pitchFamily="2" charset="-122"/>
                <a:cs typeface="Arial" panose="020B0604020202020204" pitchFamily="34" charset="0"/>
              </a:rPr>
              <a:t> at </a:t>
            </a:r>
            <a:r>
              <a:rPr lang="en-US" altLang="zh-CN" sz="1800" dirty="0" err="1">
                <a:latin typeface="Arial" panose="020B0604020202020204" pitchFamily="34" charset="0"/>
                <a:ea typeface="宋体" panose="02010600030101010101" pitchFamily="2" charset="-122"/>
                <a:cs typeface="Arial" panose="020B0604020202020204" pitchFamily="34" charset="0"/>
              </a:rPr>
              <a:t>parton</a:t>
            </a:r>
            <a:r>
              <a:rPr lang="en-US" altLang="zh-CN" sz="1800" dirty="0">
                <a:latin typeface="Arial" panose="020B0604020202020204" pitchFamily="34" charset="0"/>
                <a:ea typeface="宋体" panose="02010600030101010101" pitchFamily="2" charset="-122"/>
                <a:cs typeface="Arial" panose="020B0604020202020204" pitchFamily="34" charset="0"/>
              </a:rPr>
              <a:t> level.</a:t>
            </a:r>
          </a:p>
        </p:txBody>
      </p:sp>
      <p:sp>
        <p:nvSpPr>
          <p:cNvPr id="18443" name="矩形 3">
            <a:extLst>
              <a:ext uri="{FF2B5EF4-FFF2-40B4-BE49-F238E27FC236}">
                <a16:creationId xmlns:a16="http://schemas.microsoft.com/office/drawing/2014/main" id="{B817A5F3-4BB6-449E-AEE6-26AC6206A9DD}"/>
              </a:ext>
            </a:extLst>
          </p:cNvPr>
          <p:cNvSpPr>
            <a:spLocks noChangeArrowheads="1"/>
          </p:cNvSpPr>
          <p:nvPr/>
        </p:nvSpPr>
        <p:spPr bwMode="auto">
          <a:xfrm>
            <a:off x="495300" y="5329238"/>
            <a:ext cx="5205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Wingdings" panose="05000000000000000000" pitchFamily="2" charset="2"/>
              <a:buChar char="ü"/>
            </a:pPr>
            <a:r>
              <a:rPr lang="zh-CN" altLang="en-US" sz="1800">
                <a:latin typeface="Arial" panose="020B0604020202020204" pitchFamily="34" charset="0"/>
                <a:ea typeface="宋体" panose="02010600030101010101" pitchFamily="2" charset="-122"/>
              </a:rPr>
              <a:t>A </a:t>
            </a:r>
            <a:r>
              <a:rPr lang="en-US" altLang="zh-CN" sz="1800">
                <a:latin typeface="Arial" panose="020B0604020202020204" pitchFamily="34" charset="0"/>
                <a:ea typeface="宋体" panose="02010600030101010101" pitchFamily="2" charset="-122"/>
              </a:rPr>
              <a:t>“</a:t>
            </a:r>
            <a:r>
              <a:rPr lang="zh-CN" altLang="en-US" sz="1800">
                <a:latin typeface="Arial" panose="020B0604020202020204" pitchFamily="34" charset="0"/>
                <a:ea typeface="宋体" panose="02010600030101010101" pitchFamily="2" charset="-122"/>
              </a:rPr>
              <a:t>flagship</a:t>
            </a:r>
            <a:r>
              <a:rPr lang="en-US" altLang="zh-CN" sz="1800">
                <a:latin typeface="Arial" panose="020B0604020202020204" pitchFamily="34" charset="0"/>
                <a:ea typeface="宋体" panose="02010600030101010101" pitchFamily="2" charset="-122"/>
              </a:rPr>
              <a:t>” </a:t>
            </a:r>
            <a:r>
              <a:rPr lang="zh-CN" altLang="en-US" sz="1800">
                <a:latin typeface="Arial" panose="020B0604020202020204" pitchFamily="34" charset="0"/>
                <a:ea typeface="宋体" panose="02010600030101010101" pitchFamily="2" charset="-122"/>
              </a:rPr>
              <a:t>measurement.</a:t>
            </a:r>
            <a:endParaRPr lang="en-US" altLang="zh-CN" sz="1800">
              <a:latin typeface="Arial" panose="020B0604020202020204" pitchFamily="34" charset="0"/>
              <a:ea typeface="宋体" panose="02010600030101010101" pitchFamily="2" charset="-122"/>
              <a:cs typeface="Arial" panose="020B0604020202020204" pitchFamily="34" charset="0"/>
            </a:endParaRPr>
          </a:p>
          <a:p>
            <a:pPr>
              <a:spcBef>
                <a:spcPct val="0%"/>
              </a:spcBef>
              <a:buClrTx/>
              <a:buFont typeface="Wingdings" panose="05000000000000000000" pitchFamily="2" charset="2"/>
              <a:buChar char="ü"/>
            </a:pPr>
            <a:r>
              <a:rPr lang="en-US" altLang="zh-CN" sz="1800">
                <a:latin typeface="Arial" panose="020B0604020202020204" pitchFamily="34" charset="0"/>
                <a:ea typeface="宋体" panose="02010600030101010101" pitchFamily="2" charset="-122"/>
                <a:cs typeface="Arial" panose="020B0604020202020204" pitchFamily="34" charset="0"/>
              </a:rPr>
              <a:t>Photon+jet measurements with high statistics.</a:t>
            </a:r>
          </a:p>
          <a:p>
            <a:pPr>
              <a:spcBef>
                <a:spcPct val="0%"/>
              </a:spcBef>
              <a:buClrTx/>
              <a:buFont typeface="Wingdings" panose="05000000000000000000" pitchFamily="2" charset="2"/>
              <a:buChar char="ü"/>
            </a:pPr>
            <a:r>
              <a:rPr lang="en-US" altLang="zh-CN" sz="1800">
                <a:latin typeface="Arial" panose="020B0604020202020204" pitchFamily="34" charset="0"/>
                <a:ea typeface="宋体" panose="02010600030101010101" pitchFamily="2" charset="-122"/>
                <a:cs typeface="Arial" panose="020B0604020202020204" pitchFamily="34" charset="0"/>
              </a:rPr>
              <a:t>A direct measure of the jet energy loss.</a:t>
            </a:r>
          </a:p>
        </p:txBody>
      </p:sp>
      <p:grpSp>
        <p:nvGrpSpPr>
          <p:cNvPr id="18444" name="组合 4">
            <a:extLst>
              <a:ext uri="{FF2B5EF4-FFF2-40B4-BE49-F238E27FC236}">
                <a16:creationId xmlns:a16="http://schemas.microsoft.com/office/drawing/2014/main" id="{EE239069-8632-4C4F-B60B-0F78E284DAC6}"/>
              </a:ext>
            </a:extLst>
          </p:cNvPr>
          <p:cNvGrpSpPr>
            <a:grpSpLocks/>
          </p:cNvGrpSpPr>
          <p:nvPr/>
        </p:nvGrpSpPr>
        <p:grpSpPr bwMode="auto">
          <a:xfrm>
            <a:off x="1546225" y="4121150"/>
            <a:ext cx="3633788" cy="730250"/>
            <a:chOff x="176768" y="4496391"/>
            <a:chExt cx="3634869" cy="729875"/>
          </a:xfrm>
        </p:grpSpPr>
        <p:sp>
          <p:nvSpPr>
            <p:cNvPr id="2" name="文本框 1">
              <a:extLst>
                <a:ext uri="{FF2B5EF4-FFF2-40B4-BE49-F238E27FC236}">
                  <a16:creationId xmlns:a16="http://schemas.microsoft.com/office/drawing/2014/main" id="{B6313321-1AC8-4C57-A04B-4EA95B5D9BF4}"/>
                </a:ext>
              </a:extLst>
            </p:cNvPr>
            <p:cNvSpPr txBox="1">
              <a:spLocks noRot="1" noChangeAspect="1" noMove="1" noResize="1" noEditPoints="1" noAdjustHandles="1" noChangeArrowheads="1" noChangeShapeType="1" noTextEdit="1"/>
            </p:cNvSpPr>
            <p:nvPr/>
          </p:nvSpPr>
          <p:spPr>
            <a:xfrm>
              <a:off x="1176788" y="4872323"/>
              <a:ext cx="1381917" cy="353943"/>
            </a:xfrm>
            <a:prstGeom prst="rect">
              <a:avLst/>
            </a:prstGeom>
            <a:blipFill>
              <a:blip r:embed="rId4"/>
              <a:stretch>
                <a:fillRect l="-3.524%" t="-5.172%" r="-1.322%" b="-20.69%"/>
              </a:stretch>
            </a:blip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zh-CN" altLang="en-US" dirty="0">
                <a:ea typeface="宋体" panose="02010600030101010101" pitchFamily="2" charset="-122"/>
              </a:endParaRPr>
            </a:p>
          </p:txBody>
        </p:sp>
        <p:sp>
          <p:nvSpPr>
            <p:cNvPr id="18458" name="矩形 3">
              <a:extLst>
                <a:ext uri="{FF2B5EF4-FFF2-40B4-BE49-F238E27FC236}">
                  <a16:creationId xmlns:a16="http://schemas.microsoft.com/office/drawing/2014/main" id="{225BEF06-9C86-4C3C-A20B-083F6FB0ED5C}"/>
                </a:ext>
              </a:extLst>
            </p:cNvPr>
            <p:cNvSpPr>
              <a:spLocks noChangeArrowheads="1"/>
            </p:cNvSpPr>
            <p:nvPr/>
          </p:nvSpPr>
          <p:spPr bwMode="auto">
            <a:xfrm>
              <a:off x="176768" y="4496391"/>
              <a:ext cx="3634869" cy="36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latin typeface="Arial" panose="020B0604020202020204" pitchFamily="34" charset="0"/>
                  <a:ea typeface="宋体" panose="02010600030101010101" pitchFamily="2" charset="-122"/>
                </a:rPr>
                <a:t>Jet-to-photon momentum balance</a:t>
              </a:r>
              <a:endParaRPr lang="zh-CN" altLang="en-US" sz="1800">
                <a:latin typeface="Arial" panose="020B0604020202020204" pitchFamily="34" charset="0"/>
                <a:ea typeface="宋体" panose="02010600030101010101" pitchFamily="2" charset="-122"/>
              </a:endParaRPr>
            </a:p>
          </p:txBody>
        </p:sp>
      </p:grpSp>
      <p:grpSp>
        <p:nvGrpSpPr>
          <p:cNvPr id="18445" name="组合 10">
            <a:extLst>
              <a:ext uri="{FF2B5EF4-FFF2-40B4-BE49-F238E27FC236}">
                <a16:creationId xmlns:a16="http://schemas.microsoft.com/office/drawing/2014/main" id="{51C7606F-639A-4F6B-8D57-44D7D8C4F645}"/>
              </a:ext>
            </a:extLst>
          </p:cNvPr>
          <p:cNvGrpSpPr>
            <a:grpSpLocks/>
          </p:cNvGrpSpPr>
          <p:nvPr/>
        </p:nvGrpSpPr>
        <p:grpSpPr bwMode="auto">
          <a:xfrm>
            <a:off x="59495" y="3128963"/>
            <a:ext cx="1912180" cy="1979185"/>
            <a:chOff x="231049" y="3228483"/>
            <a:chExt cx="1910726" cy="1979804"/>
          </a:xfrm>
        </p:grpSpPr>
        <p:sp>
          <p:nvSpPr>
            <p:cNvPr id="18451" name="photon">
              <a:extLst>
                <a:ext uri="{FF2B5EF4-FFF2-40B4-BE49-F238E27FC236}">
                  <a16:creationId xmlns:a16="http://schemas.microsoft.com/office/drawing/2014/main" id="{FA30D6FE-B417-455C-8191-563B9A773925}"/>
                </a:ext>
              </a:extLst>
            </p:cNvPr>
            <p:cNvSpPr txBox="1">
              <a:spLocks noChangeArrowheads="1"/>
            </p:cNvSpPr>
            <p:nvPr/>
          </p:nvSpPr>
          <p:spPr bwMode="auto">
            <a:xfrm>
              <a:off x="1294184" y="4510450"/>
              <a:ext cx="847591" cy="43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
                  <a:headEnd/>
                  <a:tailEnd/>
                </a14:hiddenLine>
              </a:ext>
            </a:extLst>
          </p:spPr>
          <p:txBody>
            <a:bodyPr lIns="50800" tIns="50800" rIns="50800" bIns="50800" anchor="ct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i="1">
                  <a:latin typeface="Muna Regular"/>
                  <a:ea typeface="Muna Regular"/>
                  <a:cs typeface="Muna Regular"/>
                  <a:sym typeface="Muna Regular"/>
                </a:rPr>
                <a:t>P</a:t>
              </a:r>
              <a:r>
                <a:rPr lang="zh-CN" altLang="zh-CN" sz="1600" i="1">
                  <a:latin typeface="Muna Regular"/>
                  <a:ea typeface="Muna Regular"/>
                  <a:cs typeface="Muna Regular"/>
                  <a:sym typeface="Muna Regular"/>
                </a:rPr>
                <a:t>hoton</a:t>
              </a:r>
            </a:p>
          </p:txBody>
        </p:sp>
        <p:sp>
          <p:nvSpPr>
            <p:cNvPr id="18452" name="Jet">
              <a:extLst>
                <a:ext uri="{FF2B5EF4-FFF2-40B4-BE49-F238E27FC236}">
                  <a16:creationId xmlns:a16="http://schemas.microsoft.com/office/drawing/2014/main" id="{51E36E6C-8632-41CC-B1C7-24C819FFBB87}"/>
                </a:ext>
              </a:extLst>
            </p:cNvPr>
            <p:cNvSpPr txBox="1">
              <a:spLocks noChangeArrowheads="1"/>
            </p:cNvSpPr>
            <p:nvPr/>
          </p:nvSpPr>
          <p:spPr bwMode="auto">
            <a:xfrm>
              <a:off x="290240" y="3228483"/>
              <a:ext cx="617905" cy="51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
                  <a:headEnd/>
                  <a:tailEnd/>
                </a14:hiddenLine>
              </a:ext>
            </a:extLst>
          </p:spPr>
          <p:txBody>
            <a:bodyPr lIns="50800" tIns="50800" rIns="50800" bIns="50800" anchor="ct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zh-CN" sz="1600" i="1">
                  <a:latin typeface="Muna Regular"/>
                  <a:ea typeface="Muna Regular"/>
                  <a:cs typeface="Muna Regular"/>
                  <a:sym typeface="Muna Regular"/>
                </a:rPr>
                <a:t>Jet</a:t>
              </a:r>
            </a:p>
          </p:txBody>
        </p:sp>
        <p:sp>
          <p:nvSpPr>
            <p:cNvPr id="20506" name="文本框 4">
              <a:extLst>
                <a:ext uri="{FF2B5EF4-FFF2-40B4-BE49-F238E27FC236}">
                  <a16:creationId xmlns:a16="http://schemas.microsoft.com/office/drawing/2014/main" id="{5656228A-177C-42F1-8DDC-41731977B6F6}"/>
                </a:ext>
              </a:extLst>
            </p:cNvPr>
            <p:cNvSpPr txBox="1">
              <a:spLocks noChangeArrowheads="1"/>
            </p:cNvSpPr>
            <p:nvPr/>
          </p:nvSpPr>
          <p:spPr bwMode="auto">
            <a:xfrm>
              <a:off x="231049" y="4792659"/>
              <a:ext cx="1614918" cy="41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zh-CN" sz="1050" i="1" dirty="0" err="1">
                  <a:latin typeface="Arial" panose="020B0604020202020204" pitchFamily="34" charset="0"/>
                  <a:ea typeface="宋体" panose="02010600030101010101" pitchFamily="2" charset="-122"/>
                  <a:cs typeface="Arial" panose="020B0604020202020204" pitchFamily="34" charset="0"/>
                </a:rPr>
                <a:t>sPHENIX</a:t>
              </a:r>
              <a:r>
                <a:rPr lang="en-US" altLang="zh-CN" sz="1050" i="1" dirty="0">
                  <a:latin typeface="Arial" panose="020B0604020202020204" pitchFamily="34" charset="0"/>
                  <a:ea typeface="宋体" panose="02010600030101010101" pitchFamily="2" charset="-122"/>
                  <a:cs typeface="Arial" panose="020B0604020202020204" pitchFamily="34" charset="0"/>
                </a:rPr>
                <a:t> G4 simulation</a:t>
              </a:r>
            </a:p>
            <a:p>
              <a:pPr algn="ctr">
                <a:spcBef>
                  <a:spcPct val="0%"/>
                </a:spcBef>
                <a:buClrTx/>
                <a:buFontTx/>
                <a:buNone/>
                <a:defRPr/>
              </a:pPr>
              <a:r>
                <a:rPr lang="en-US" altLang="zh-CN" sz="1050" i="1" dirty="0">
                  <a:latin typeface="Arial" panose="020B0604020202020204" pitchFamily="34" charset="0"/>
                  <a:ea typeface="宋体" panose="02010600030101010101" pitchFamily="2" charset="-122"/>
                  <a:cs typeface="Arial" panose="020B0604020202020204" pitchFamily="34" charset="0"/>
                </a:rPr>
                <a:t>Pythia8,  </a:t>
              </a:r>
              <a:r>
                <a:rPr lang="el-GR" altLang="zh-CN" sz="1050" i="1" dirty="0">
                  <a:latin typeface="Arial" panose="020B0604020202020204" pitchFamily="34" charset="0"/>
                  <a:ea typeface="等线" panose="02010600030101010101" pitchFamily="2" charset="-122"/>
                  <a:cs typeface="Arial" panose="020B0604020202020204" pitchFamily="34" charset="0"/>
                </a:rPr>
                <a:t>γ</a:t>
              </a:r>
              <a:r>
                <a:rPr lang="en-US" altLang="zh-CN" sz="1050" i="1" dirty="0">
                  <a:latin typeface="Arial" panose="020B0604020202020204" pitchFamily="34" charset="0"/>
                  <a:ea typeface="等线" panose="02010600030101010101" pitchFamily="2" charset="-122"/>
                  <a:cs typeface="Arial" panose="020B0604020202020204" pitchFamily="34" charset="0"/>
                </a:rPr>
                <a:t>+jet event</a:t>
              </a:r>
              <a:endParaRPr lang="zh-CN" altLang="en-US" sz="1050" i="1" dirty="0">
                <a:latin typeface="Arial" panose="020B0604020202020204" pitchFamily="34" charset="0"/>
                <a:ea typeface="宋体" panose="02010600030101010101" pitchFamily="2" charset="-122"/>
                <a:cs typeface="Arial" panose="020B0604020202020204" pitchFamily="34" charset="0"/>
              </a:endParaRPr>
            </a:p>
          </p:txBody>
        </p:sp>
        <p:pic>
          <p:nvPicPr>
            <p:cNvPr id="18454" name="图片 9">
              <a:extLst>
                <a:ext uri="{FF2B5EF4-FFF2-40B4-BE49-F238E27FC236}">
                  <a16:creationId xmlns:a16="http://schemas.microsoft.com/office/drawing/2014/main" id="{34B06F22-CD2A-4475-92AC-92F9A11977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26" y="3434356"/>
              <a:ext cx="1584000" cy="15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grpSp>
      <p:pic>
        <p:nvPicPr>
          <p:cNvPr id="27" name="Picture 5">
            <a:extLst>
              <a:ext uri="{FF2B5EF4-FFF2-40B4-BE49-F238E27FC236}">
                <a16:creationId xmlns:a16="http://schemas.microsoft.com/office/drawing/2014/main" id="{DFC6FDD4-D28E-43D5-8C26-B93673A3CF1B}"/>
              </a:ext>
            </a:extLst>
          </p:cNvPr>
          <p:cNvPicPr>
            <a:picLocks noChangeAspect="1"/>
          </p:cNvPicPr>
          <p:nvPr/>
        </p:nvPicPr>
        <p:blipFill>
          <a:blip r:embed="rId6"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24" name="文本框 12">
            <a:extLst>
              <a:ext uri="{FF2B5EF4-FFF2-40B4-BE49-F238E27FC236}">
                <a16:creationId xmlns:a16="http://schemas.microsoft.com/office/drawing/2014/main" id="{05B44A36-FF83-4760-A4E4-696DCE7EFBBB}"/>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25" name="文本框 5">
            <a:extLst>
              <a:ext uri="{FF2B5EF4-FFF2-40B4-BE49-F238E27FC236}">
                <a16:creationId xmlns:a16="http://schemas.microsoft.com/office/drawing/2014/main" id="{C3351C5B-6F48-4CF9-AB8E-F04757C4A46D}"/>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26" name="灯片编号占位符 3">
            <a:extLst>
              <a:ext uri="{FF2B5EF4-FFF2-40B4-BE49-F238E27FC236}">
                <a16:creationId xmlns:a16="http://schemas.microsoft.com/office/drawing/2014/main" id="{EBEAE2C4-265C-4239-A1A2-7B845D799F1F}"/>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24</a:t>
            </a:fld>
            <a:endParaRPr lang="en-US" altLang="zh-CN" sz="1400" dirty="0">
              <a:solidFill>
                <a:srgbClr val="A15D47"/>
              </a:solidFill>
              <a:latin typeface="Arial" panose="020B0604020202020204" pitchFamily="34" charset="0"/>
            </a:endParaRPr>
          </a:p>
        </p:txBody>
      </p:sp>
      <p:grpSp>
        <p:nvGrpSpPr>
          <p:cNvPr id="7" name="组合 6">
            <a:extLst>
              <a:ext uri="{FF2B5EF4-FFF2-40B4-BE49-F238E27FC236}">
                <a16:creationId xmlns:a16="http://schemas.microsoft.com/office/drawing/2014/main" id="{A2D125E0-CEAA-4EA7-8001-34B44DA8249D}"/>
              </a:ext>
            </a:extLst>
          </p:cNvPr>
          <p:cNvGrpSpPr/>
          <p:nvPr/>
        </p:nvGrpSpPr>
        <p:grpSpPr>
          <a:xfrm>
            <a:off x="5453063" y="1143000"/>
            <a:ext cx="4446587" cy="3095625"/>
            <a:chOff x="5453063" y="1143000"/>
            <a:chExt cx="4446587" cy="3095625"/>
          </a:xfrm>
        </p:grpSpPr>
        <p:pic>
          <p:nvPicPr>
            <p:cNvPr id="18434" name="2021-04-04_21-33-25.png" descr="2021-04-04_21-33-25.png">
              <a:extLst>
                <a:ext uri="{FF2B5EF4-FFF2-40B4-BE49-F238E27FC236}">
                  <a16:creationId xmlns:a16="http://schemas.microsoft.com/office/drawing/2014/main" id="{7FC5876B-F7BE-4723-B754-48DF487404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1.122%"/>
            <a:stretch>
              <a:fillRect/>
            </a:stretch>
          </p:blipFill>
          <p:spPr bwMode="auto">
            <a:xfrm>
              <a:off x="5453063" y="1143000"/>
              <a:ext cx="44465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
                  <a:headEnd/>
                  <a:tailEnd/>
                </a14:hiddenLine>
              </a:ext>
            </a:extLst>
          </p:spPr>
        </p:pic>
        <p:sp>
          <p:nvSpPr>
            <p:cNvPr id="31" name="文本框 30">
              <a:extLst>
                <a:ext uri="{FF2B5EF4-FFF2-40B4-BE49-F238E27FC236}">
                  <a16:creationId xmlns:a16="http://schemas.microsoft.com/office/drawing/2014/main" id="{7A3427DA-3473-4E32-A1BF-29B3829C695D}"/>
                </a:ext>
              </a:extLst>
            </p:cNvPr>
            <p:cNvSpPr txBox="1"/>
            <p:nvPr/>
          </p:nvSpPr>
          <p:spPr>
            <a:xfrm>
              <a:off x="6364288" y="1340258"/>
              <a:ext cx="952505" cy="307777"/>
            </a:xfrm>
            <a:prstGeom prst="rect">
              <a:avLst/>
            </a:prstGeom>
            <a:noFill/>
          </p:spPr>
          <p:txBody>
            <a:bodyPr wrap="none" rtlCol="0">
              <a:spAutoFit/>
            </a:bodyPr>
            <a:lstStyle/>
            <a:p>
              <a:r>
                <a:rPr lang="en-US" altLang="zh-CN" sz="1400" dirty="0"/>
                <a:t>BUP2023</a:t>
              </a:r>
              <a:endParaRPr lang="zh-CN" altLang="en-US" sz="1400" dirty="0"/>
            </a:p>
          </p:txBody>
        </p:sp>
      </p:grpSp>
      <p:grpSp>
        <p:nvGrpSpPr>
          <p:cNvPr id="18442" name="组合 10">
            <a:extLst>
              <a:ext uri="{FF2B5EF4-FFF2-40B4-BE49-F238E27FC236}">
                <a16:creationId xmlns:a16="http://schemas.microsoft.com/office/drawing/2014/main" id="{33546CD3-946F-4DAC-B82A-A39F1662898B}"/>
              </a:ext>
            </a:extLst>
          </p:cNvPr>
          <p:cNvGrpSpPr>
            <a:grpSpLocks/>
          </p:cNvGrpSpPr>
          <p:nvPr/>
        </p:nvGrpSpPr>
        <p:grpSpPr bwMode="auto">
          <a:xfrm>
            <a:off x="6364288" y="4073525"/>
            <a:ext cx="3186112" cy="882650"/>
            <a:chOff x="6363524" y="4315622"/>
            <a:chExt cx="3187177" cy="884139"/>
          </a:xfrm>
        </p:grpSpPr>
        <p:sp>
          <p:nvSpPr>
            <p:cNvPr id="3" name="文本框 2">
              <a:extLst>
                <a:ext uri="{FF2B5EF4-FFF2-40B4-BE49-F238E27FC236}">
                  <a16:creationId xmlns:a16="http://schemas.microsoft.com/office/drawing/2014/main" id="{BBA0A13F-5FE2-4522-9585-F5314C9A1F3B}"/>
                </a:ext>
              </a:extLst>
            </p:cNvPr>
            <p:cNvSpPr txBox="1">
              <a:spLocks noRot="1" noChangeAspect="1" noMove="1" noResize="1" noEditPoints="1" noAdjustHandles="1" noChangeArrowheads="1" noChangeShapeType="1" noTextEdit="1"/>
            </p:cNvSpPr>
            <p:nvPr/>
          </p:nvSpPr>
          <p:spPr>
            <a:xfrm>
              <a:off x="6903102" y="4604149"/>
              <a:ext cx="2032415" cy="595612"/>
            </a:xfrm>
            <a:prstGeom prst="rect">
              <a:avLst/>
            </a:prstGeom>
            <a:blipFill>
              <a:blip r:embed="rId8"/>
              <a:stretch>
                <a:fillRect/>
              </a:stretch>
            </a:blipFill>
          </p:spPr>
          <p:txBody>
            <a:bodyPr/>
            <a:lstStyle/>
            <a:p>
              <a:pPr>
                <a:defRPr/>
              </a:pPr>
              <a:r>
                <a:rPr lang="zh-CN" altLang="en-US" dirty="0">
                  <a:noFill/>
                </a:rPr>
                <a:t> </a:t>
              </a:r>
            </a:p>
          </p:txBody>
        </p:sp>
        <p:sp>
          <p:nvSpPr>
            <p:cNvPr id="18460" name="矩形 9">
              <a:extLst>
                <a:ext uri="{FF2B5EF4-FFF2-40B4-BE49-F238E27FC236}">
                  <a16:creationId xmlns:a16="http://schemas.microsoft.com/office/drawing/2014/main" id="{6050C28A-B80F-407B-A2AB-9A22C1FDCCB0}"/>
                </a:ext>
              </a:extLst>
            </p:cNvPr>
            <p:cNvSpPr>
              <a:spLocks noChangeArrowheads="1"/>
            </p:cNvSpPr>
            <p:nvPr/>
          </p:nvSpPr>
          <p:spPr bwMode="auto">
            <a:xfrm>
              <a:off x="6363524" y="4315622"/>
              <a:ext cx="3187177" cy="36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dirty="0">
                  <a:latin typeface="Arial" panose="020B0604020202020204" pitchFamily="34" charset="0"/>
                  <a:ea typeface="宋体" panose="02010600030101010101" pitchFamily="2" charset="-122"/>
                </a:rPr>
                <a:t>Groomed momentum fraction</a:t>
              </a:r>
            </a:p>
          </p:txBody>
        </p:sp>
      </p:grpSp>
      <p:grpSp>
        <p:nvGrpSpPr>
          <p:cNvPr id="18446" name="组合 18">
            <a:extLst>
              <a:ext uri="{FF2B5EF4-FFF2-40B4-BE49-F238E27FC236}">
                <a16:creationId xmlns:a16="http://schemas.microsoft.com/office/drawing/2014/main" id="{31FAE61F-0648-4E63-A31F-EAB1E7AAEEB0}"/>
              </a:ext>
            </a:extLst>
          </p:cNvPr>
          <p:cNvGrpSpPr>
            <a:grpSpLocks/>
          </p:cNvGrpSpPr>
          <p:nvPr/>
        </p:nvGrpSpPr>
        <p:grpSpPr bwMode="auto">
          <a:xfrm rot="1859750">
            <a:off x="9623425" y="3179763"/>
            <a:ext cx="1146175" cy="1958975"/>
            <a:chOff x="9759622" y="1312348"/>
            <a:chExt cx="1144450" cy="1958301"/>
          </a:xfrm>
        </p:grpSpPr>
        <p:pic>
          <p:nvPicPr>
            <p:cNvPr id="18448" name="图片 16">
              <a:extLst>
                <a:ext uri="{FF2B5EF4-FFF2-40B4-BE49-F238E27FC236}">
                  <a16:creationId xmlns:a16="http://schemas.microsoft.com/office/drawing/2014/main" id="{BCED6FBA-FC43-49AC-B96F-E13DED7789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9622" y="1434677"/>
              <a:ext cx="1144450" cy="183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18449" name="文本框 17">
              <a:extLst>
                <a:ext uri="{FF2B5EF4-FFF2-40B4-BE49-F238E27FC236}">
                  <a16:creationId xmlns:a16="http://schemas.microsoft.com/office/drawing/2014/main" id="{3544260B-A0D7-4CB6-9250-6D41C85AE48C}"/>
                </a:ext>
              </a:extLst>
            </p:cNvPr>
            <p:cNvSpPr txBox="1">
              <a:spLocks noChangeArrowheads="1"/>
            </p:cNvSpPr>
            <p:nvPr/>
          </p:nvSpPr>
          <p:spPr bwMode="auto">
            <a:xfrm>
              <a:off x="10307378" y="1312348"/>
              <a:ext cx="479793" cy="3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a:latin typeface="Arial" panose="020B0604020202020204" pitchFamily="34" charset="0"/>
                  <a:ea typeface="宋体" panose="02010600030101010101" pitchFamily="2" charset="-122"/>
                </a:rPr>
                <a:t>p</a:t>
              </a:r>
              <a:r>
                <a:rPr lang="en-US" altLang="zh-CN" sz="1600" baseline="-25%">
                  <a:latin typeface="Arial" panose="020B0604020202020204" pitchFamily="34" charset="0"/>
                  <a:ea typeface="宋体" panose="02010600030101010101" pitchFamily="2" charset="-122"/>
                </a:rPr>
                <a:t>T,1</a:t>
              </a:r>
              <a:endParaRPr lang="zh-CN" altLang="en-US" sz="1600" baseline="-25%">
                <a:latin typeface="Arial" panose="020B0604020202020204" pitchFamily="34" charset="0"/>
                <a:ea typeface="宋体" panose="02010600030101010101" pitchFamily="2" charset="-122"/>
              </a:endParaRPr>
            </a:p>
          </p:txBody>
        </p:sp>
        <p:sp>
          <p:nvSpPr>
            <p:cNvPr id="18450" name="文本框 44">
              <a:extLst>
                <a:ext uri="{FF2B5EF4-FFF2-40B4-BE49-F238E27FC236}">
                  <a16:creationId xmlns:a16="http://schemas.microsoft.com/office/drawing/2014/main" id="{BAB8E707-5FF2-4C78-900F-B0EDA10C789E}"/>
                </a:ext>
              </a:extLst>
            </p:cNvPr>
            <p:cNvSpPr txBox="1">
              <a:spLocks noChangeArrowheads="1"/>
            </p:cNvSpPr>
            <p:nvPr/>
          </p:nvSpPr>
          <p:spPr bwMode="auto">
            <a:xfrm>
              <a:off x="9818804" y="1824833"/>
              <a:ext cx="479793" cy="33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dirty="0">
                  <a:latin typeface="Arial" panose="020B0604020202020204" pitchFamily="34" charset="0"/>
                  <a:ea typeface="宋体" panose="02010600030101010101" pitchFamily="2" charset="-122"/>
                </a:rPr>
                <a:t>p</a:t>
              </a:r>
              <a:r>
                <a:rPr lang="en-US" altLang="zh-CN" sz="1600" baseline="-25%" dirty="0">
                  <a:latin typeface="Arial" panose="020B0604020202020204" pitchFamily="34" charset="0"/>
                  <a:ea typeface="宋体" panose="02010600030101010101" pitchFamily="2" charset="-122"/>
                </a:rPr>
                <a:t>T,2</a:t>
              </a:r>
              <a:endParaRPr lang="zh-CN" altLang="en-US" sz="1600" baseline="-25%" dirty="0">
                <a:latin typeface="Arial" panose="020B0604020202020204" pitchFamily="34" charset="0"/>
                <a:ea typeface="宋体" panose="02010600030101010101" pitchFamily="2" charset="-122"/>
              </a:endParaRPr>
            </a:p>
          </p:txBody>
        </p:sp>
      </p:grpSp>
      <p:pic>
        <p:nvPicPr>
          <p:cNvPr id="33" name="图片 32">
            <a:extLst>
              <a:ext uri="{FF2B5EF4-FFF2-40B4-BE49-F238E27FC236}">
                <a16:creationId xmlns:a16="http://schemas.microsoft.com/office/drawing/2014/main" id="{0AB3DE16-242F-4C10-8CDB-EDACF6701F46}"/>
              </a:ext>
            </a:extLst>
          </p:cNvPr>
          <p:cNvPicPr>
            <a:picLocks noChangeAspect="1"/>
          </p:cNvPicPr>
          <p:nvPr/>
        </p:nvPicPr>
        <p:blipFill>
          <a:blip r:embed="rId10"/>
          <a:stretch>
            <a:fillRect/>
          </a:stretch>
        </p:blipFill>
        <p:spPr>
          <a:xfrm>
            <a:off x="10501180" y="90"/>
            <a:ext cx="384266" cy="360000"/>
          </a:xfrm>
          <a:prstGeom prst="rect">
            <a:avLst/>
          </a:prstGeom>
        </p:spPr>
      </p:pic>
      <p:sp>
        <p:nvSpPr>
          <p:cNvPr id="4" name="文本框 3">
            <a:extLst>
              <a:ext uri="{FF2B5EF4-FFF2-40B4-BE49-F238E27FC236}">
                <a16:creationId xmlns:a16="http://schemas.microsoft.com/office/drawing/2014/main" id="{366895EA-AEA4-08D6-F9CD-46BC750F1383}"/>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extLst>
      <p:ext uri="{BB962C8B-B14F-4D97-AF65-F5344CB8AC3E}">
        <p14:creationId xmlns:p14="http://schemas.microsoft.com/office/powerpoint/2010/main" val="3298330394"/>
      </p:ext>
    </p:extLst>
  </p:cSld>
  <p:clrMapOvr>
    <a:masterClrMapping/>
  </p:clrMapOvr>
  <p:transition spd="med">
    <p:push dir="u"/>
  </p:transition>
</p:sld>
</file>

<file path=ppt/slides/slide2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7" name="文本框 12">
            <a:extLst>
              <a:ext uri="{FF2B5EF4-FFF2-40B4-BE49-F238E27FC236}">
                <a16:creationId xmlns:a16="http://schemas.microsoft.com/office/drawing/2014/main" id="{612D3705-664F-4113-8904-A371C941A78B}"/>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ACDB1BD0-7B03-4A36-BFA3-8C1B94260F26}"/>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9" name="灯片编号占位符 3">
            <a:extLst>
              <a:ext uri="{FF2B5EF4-FFF2-40B4-BE49-F238E27FC236}">
                <a16:creationId xmlns:a16="http://schemas.microsoft.com/office/drawing/2014/main" id="{16CB6B45-A6E1-495E-9017-5F3FD7A495F7}"/>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25</a:t>
            </a:fld>
            <a:endParaRPr lang="en-US" altLang="zh-CN" sz="1400" dirty="0">
              <a:solidFill>
                <a:srgbClr val="A15D47"/>
              </a:solidFill>
              <a:latin typeface="Arial" panose="020B0604020202020204" pitchFamily="34" charset="0"/>
            </a:endParaRPr>
          </a:p>
        </p:txBody>
      </p:sp>
      <p:pic>
        <p:nvPicPr>
          <p:cNvPr id="10" name="Picture 5">
            <a:extLst>
              <a:ext uri="{FF2B5EF4-FFF2-40B4-BE49-F238E27FC236}">
                <a16:creationId xmlns:a16="http://schemas.microsoft.com/office/drawing/2014/main" id="{D96DFAAD-E77B-41E8-96C6-467E2CBC8216}"/>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grpSp>
        <p:nvGrpSpPr>
          <p:cNvPr id="21" name="组合 20">
            <a:extLst>
              <a:ext uri="{FF2B5EF4-FFF2-40B4-BE49-F238E27FC236}">
                <a16:creationId xmlns:a16="http://schemas.microsoft.com/office/drawing/2014/main" id="{497E4C90-2123-485F-AB0E-3045DB184AB5}"/>
              </a:ext>
            </a:extLst>
          </p:cNvPr>
          <p:cNvGrpSpPr/>
          <p:nvPr/>
        </p:nvGrpSpPr>
        <p:grpSpPr>
          <a:xfrm>
            <a:off x="356688" y="1143060"/>
            <a:ext cx="5261510" cy="4799070"/>
            <a:chOff x="334023" y="1322628"/>
            <a:chExt cx="5261510" cy="4799070"/>
          </a:xfrm>
        </p:grpSpPr>
        <p:grpSp>
          <p:nvGrpSpPr>
            <p:cNvPr id="20" name="组合 19">
              <a:extLst>
                <a:ext uri="{FF2B5EF4-FFF2-40B4-BE49-F238E27FC236}">
                  <a16:creationId xmlns:a16="http://schemas.microsoft.com/office/drawing/2014/main" id="{57F73EDE-4B63-422D-8C17-AAC17C976142}"/>
                </a:ext>
              </a:extLst>
            </p:cNvPr>
            <p:cNvGrpSpPr/>
            <p:nvPr/>
          </p:nvGrpSpPr>
          <p:grpSpPr>
            <a:xfrm>
              <a:off x="334023" y="1405698"/>
              <a:ext cx="5261510" cy="4716000"/>
              <a:chOff x="334023" y="1405698"/>
              <a:chExt cx="5261510" cy="4716000"/>
            </a:xfrm>
          </p:grpSpPr>
          <p:pic>
            <p:nvPicPr>
              <p:cNvPr id="11" name="Picture 33">
                <a:extLst>
                  <a:ext uri="{FF2B5EF4-FFF2-40B4-BE49-F238E27FC236}">
                    <a16:creationId xmlns:a16="http://schemas.microsoft.com/office/drawing/2014/main" id="{746AD0E9-7FB9-4ADF-9A72-72E238150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23" y="1405698"/>
                <a:ext cx="5261510" cy="4716000"/>
              </a:xfrm>
              <a:prstGeom prst="rect">
                <a:avLst/>
              </a:prstGeom>
            </p:spPr>
          </p:pic>
          <p:sp>
            <p:nvSpPr>
              <p:cNvPr id="16" name="文本框 15">
                <a:extLst>
                  <a:ext uri="{FF2B5EF4-FFF2-40B4-BE49-F238E27FC236}">
                    <a16:creationId xmlns:a16="http://schemas.microsoft.com/office/drawing/2014/main" id="{5809FDB9-EC18-4669-9700-BA0072C7ADAF}"/>
                  </a:ext>
                </a:extLst>
              </p:cNvPr>
              <p:cNvSpPr txBox="1"/>
              <p:nvPr/>
            </p:nvSpPr>
            <p:spPr>
              <a:xfrm>
                <a:off x="1586014" y="4886930"/>
                <a:ext cx="952505" cy="307777"/>
              </a:xfrm>
              <a:prstGeom prst="rect">
                <a:avLst/>
              </a:prstGeom>
              <a:noFill/>
            </p:spPr>
            <p:txBody>
              <a:bodyPr wrap="none" rtlCol="0">
                <a:spAutoFit/>
              </a:bodyPr>
              <a:lstStyle/>
              <a:p>
                <a:r>
                  <a:rPr lang="en-US" altLang="zh-CN" sz="1400" dirty="0"/>
                  <a:t>BUP2024</a:t>
                </a:r>
                <a:endParaRPr lang="zh-CN" altLang="en-US" sz="1400" dirty="0"/>
              </a:p>
            </p:txBody>
          </p:sp>
        </p:grpSp>
        <p:sp>
          <p:nvSpPr>
            <p:cNvPr id="12" name="TextBox 12">
              <a:extLst>
                <a:ext uri="{FF2B5EF4-FFF2-40B4-BE49-F238E27FC236}">
                  <a16:creationId xmlns:a16="http://schemas.microsoft.com/office/drawing/2014/main" id="{2B9015A1-1466-4E1C-BCC0-8871D945DFE1}"/>
                </a:ext>
              </a:extLst>
            </p:cNvPr>
            <p:cNvSpPr txBox="1"/>
            <p:nvPr/>
          </p:nvSpPr>
          <p:spPr>
            <a:xfrm>
              <a:off x="1479689" y="1322628"/>
              <a:ext cx="2934456" cy="369330"/>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
                </a:lnSpc>
                <a:spcBef>
                  <a:spcPts val="0"/>
                </a:spcBef>
                <a:spcAft>
                  <a:spcPts val="0"/>
                </a:spcAft>
                <a:buClrTx/>
                <a:buSzTx/>
                <a:buFontTx/>
                <a:buNone/>
                <a:tabLst/>
              </a:pPr>
              <a:r>
                <a:rPr lang="en-GB" sz="1800" dirty="0">
                  <a:solidFill>
                    <a:srgbClr val="000000"/>
                  </a:solidFill>
                  <a:effectLst/>
                  <a:latin typeface="Helvetica" pitchFamily="2" charset="0"/>
                </a:rPr>
                <a:t>R</a:t>
              </a:r>
              <a:r>
                <a:rPr lang="en-GB" sz="1800" baseline="-25%" dirty="0">
                  <a:solidFill>
                    <a:srgbClr val="000000"/>
                  </a:solidFill>
                  <a:effectLst/>
                  <a:latin typeface="Helvetica" pitchFamily="2" charset="0"/>
                </a:rPr>
                <a:t>AA</a:t>
              </a:r>
              <a:r>
                <a:rPr lang="en-GB" sz="1800" dirty="0">
                  <a:solidFill>
                    <a:srgbClr val="000000"/>
                  </a:solidFill>
                  <a:effectLst/>
                  <a:latin typeface="Helvetica" pitchFamily="2" charset="0"/>
                </a:rPr>
                <a:t> of non-prompt b → D</a:t>
              </a:r>
              <a:r>
                <a:rPr lang="en-GB" sz="1800" baseline="30%" dirty="0">
                  <a:solidFill>
                    <a:srgbClr val="000000"/>
                  </a:solidFill>
                  <a:effectLst/>
                  <a:latin typeface="Helvetica" pitchFamily="2" charset="0"/>
                </a:rPr>
                <a:t>0</a:t>
              </a:r>
              <a:r>
                <a:rPr lang="en-GB" sz="1800" dirty="0">
                  <a:solidFill>
                    <a:srgbClr val="000000"/>
                  </a:solidFill>
                  <a:effectLst/>
                  <a:latin typeface="Helvetica" pitchFamily="2" charset="0"/>
                </a:rPr>
                <a:t>’s</a:t>
              </a:r>
              <a:endParaRPr kumimoji="0" lang="en-DE" sz="18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grpSp>
      <p:sp>
        <p:nvSpPr>
          <p:cNvPr id="15" name="标题 1">
            <a:extLst>
              <a:ext uri="{FF2B5EF4-FFF2-40B4-BE49-F238E27FC236}">
                <a16:creationId xmlns:a16="http://schemas.microsoft.com/office/drawing/2014/main" id="{1E64DBB6-3614-4187-B74B-FD237BFD7D2F}"/>
              </a:ext>
            </a:extLst>
          </p:cNvPr>
          <p:cNvSpPr>
            <a:spLocks noGrp="1" noChangeArrowheads="1"/>
          </p:cNvSpPr>
          <p:nvPr>
            <p:ph type="title"/>
          </p:nvPr>
        </p:nvSpPr>
        <p:spPr>
          <a:xfrm>
            <a:off x="1368425" y="457200"/>
            <a:ext cx="8845550" cy="487363"/>
          </a:xfrm>
        </p:spPr>
        <p:txBody>
          <a:bodyPr/>
          <a:lstStyle/>
          <a:p>
            <a:r>
              <a:rPr lang="en-US" altLang="zh-CN" dirty="0" err="1"/>
              <a:t>sPHENIX</a:t>
            </a:r>
            <a:r>
              <a:rPr lang="en-US" altLang="zh-CN" dirty="0"/>
              <a:t> Projections: </a:t>
            </a:r>
            <a:r>
              <a:rPr lang="en-US" altLang="zh-CN" dirty="0">
                <a:ea typeface="宋体" panose="02010600030101010101" pitchFamily="2" charset="-122"/>
              </a:rPr>
              <a:t>Open Heavy Flavor</a:t>
            </a:r>
            <a:endParaRPr lang="zh-CN" altLang="en-US" dirty="0">
              <a:ea typeface="宋体" panose="02010600030101010101" pitchFamily="2" charset="-122"/>
            </a:endParaRPr>
          </a:p>
        </p:txBody>
      </p:sp>
      <p:grpSp>
        <p:nvGrpSpPr>
          <p:cNvPr id="19" name="组合 18">
            <a:extLst>
              <a:ext uri="{FF2B5EF4-FFF2-40B4-BE49-F238E27FC236}">
                <a16:creationId xmlns:a16="http://schemas.microsoft.com/office/drawing/2014/main" id="{4080334E-8401-4839-A6D2-13B5D33708E5}"/>
              </a:ext>
            </a:extLst>
          </p:cNvPr>
          <p:cNvGrpSpPr/>
          <p:nvPr/>
        </p:nvGrpSpPr>
        <p:grpSpPr>
          <a:xfrm>
            <a:off x="5548310" y="1672234"/>
            <a:ext cx="4236183" cy="4104000"/>
            <a:chOff x="6081696" y="1737391"/>
            <a:chExt cx="4236183" cy="4104000"/>
          </a:xfrm>
        </p:grpSpPr>
        <p:pic>
          <p:nvPicPr>
            <p:cNvPr id="17" name="图片 16">
              <a:extLst>
                <a:ext uri="{FF2B5EF4-FFF2-40B4-BE49-F238E27FC236}">
                  <a16:creationId xmlns:a16="http://schemas.microsoft.com/office/drawing/2014/main" id="{A1E4E456-F337-4CD2-9EC7-38A2EC03476C}"/>
                </a:ext>
              </a:extLst>
            </p:cNvPr>
            <p:cNvPicPr>
              <a:picLocks noChangeAspect="1"/>
            </p:cNvPicPr>
            <p:nvPr/>
          </p:nvPicPr>
          <p:blipFill>
            <a:blip r:embed="rId4"/>
            <a:stretch>
              <a:fillRect/>
            </a:stretch>
          </p:blipFill>
          <p:spPr>
            <a:xfrm>
              <a:off x="6081696" y="1737391"/>
              <a:ext cx="4236183" cy="4104000"/>
            </a:xfrm>
            <a:prstGeom prst="rect">
              <a:avLst/>
            </a:prstGeom>
          </p:spPr>
        </p:pic>
        <p:sp>
          <p:nvSpPr>
            <p:cNvPr id="18" name="文本框 17">
              <a:extLst>
                <a:ext uri="{FF2B5EF4-FFF2-40B4-BE49-F238E27FC236}">
                  <a16:creationId xmlns:a16="http://schemas.microsoft.com/office/drawing/2014/main" id="{C52B87D8-1087-4DEA-A474-51F1E5451F59}"/>
                </a:ext>
              </a:extLst>
            </p:cNvPr>
            <p:cNvSpPr txBox="1"/>
            <p:nvPr/>
          </p:nvSpPr>
          <p:spPr>
            <a:xfrm>
              <a:off x="8977220" y="1981238"/>
              <a:ext cx="952505" cy="307777"/>
            </a:xfrm>
            <a:prstGeom prst="rect">
              <a:avLst/>
            </a:prstGeom>
            <a:noFill/>
          </p:spPr>
          <p:txBody>
            <a:bodyPr wrap="none" rtlCol="0">
              <a:spAutoFit/>
            </a:bodyPr>
            <a:lstStyle/>
            <a:p>
              <a:r>
                <a:rPr lang="en-US" altLang="zh-CN" sz="1400" dirty="0"/>
                <a:t>BUP2024</a:t>
              </a:r>
              <a:endParaRPr lang="zh-CN" altLang="en-US" sz="1400" dirty="0"/>
            </a:p>
          </p:txBody>
        </p:sp>
      </p:grpSp>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B474C2C4-1276-4D42-BB45-D4C5BD15DD28}"/>
                  </a:ext>
                </a:extLst>
              </p:cNvPr>
              <p:cNvSpPr/>
              <p:nvPr/>
            </p:nvSpPr>
            <p:spPr>
              <a:xfrm>
                <a:off x="5091122" y="1081766"/>
                <a:ext cx="5771059" cy="667106"/>
              </a:xfrm>
              <a:prstGeom prst="rect">
                <a:avLst/>
              </a:prstGeom>
            </p:spPr>
            <p:txBody>
              <a:bodyPr wrap="square">
                <a:spAutoFit/>
              </a:bodyPr>
              <a:lstStyle/>
              <a:p>
                <a:r>
                  <a:rPr lang="en-US" altLang="zh-CN" dirty="0"/>
                  <a:t>Projections for </a:t>
                </a:r>
                <a14:m>
                  <m:oMath xmlns:m="http://purl.oclc.org/ooxml/officeDocument/math">
                    <m:sSubSup>
                      <m:sSubSupPr>
                        <m:ctrlPr>
                          <a:rPr lang="en-US" altLang="zh-CN" i="1" smtClean="0">
                            <a:latin typeface="Cambria Math" panose="02040503050406030204" pitchFamily="18" charset="0"/>
                          </a:rPr>
                        </m:ctrlPr>
                      </m:sSubSupPr>
                      <m:e>
                        <m:r>
                          <m:rPr>
                            <m:sty m:val="p"/>
                          </m:rPr>
                          <a:rPr lang="el-GR" altLang="zh-CN" i="1" smtClean="0">
                            <a:latin typeface="Cambria Math" panose="02040503050406030204" pitchFamily="18" charset="0"/>
                            <a:ea typeface="Cambria Math" panose="02040503050406030204" pitchFamily="18" charset="0"/>
                          </a:rPr>
                          <m:t>Λ</m:t>
                        </m:r>
                      </m:e>
                      <m:sub>
                        <m:r>
                          <a:rPr lang="en-US" altLang="zh-CN" b="0" i="1" smtClean="0">
                            <a:latin typeface="Cambria Math" panose="02040503050406030204" pitchFamily="18" charset="0"/>
                          </a:rPr>
                          <m:t>𝑐</m:t>
                        </m:r>
                      </m:sub>
                      <m:sup>
                        <m:r>
                          <a:rPr lang="en-US" altLang="zh-CN" b="0" i="1" smtClean="0">
                            <a:latin typeface="Cambria Math" panose="02040503050406030204" pitchFamily="18" charset="0"/>
                          </a:rPr>
                          <m:t>+</m:t>
                        </m:r>
                      </m:sup>
                    </m:sSubSup>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m:t>
                        </m:r>
                        <m:r>
                          <a:rPr lang="en-US" altLang="zh-CN" b="0" i="1" smtClean="0">
                            <a:latin typeface="Cambria Math" panose="02040503050406030204" pitchFamily="18" charset="0"/>
                          </a:rPr>
                          <m:t>𝐷</m:t>
                        </m:r>
                      </m:e>
                      <m:sub>
                        <m:r>
                          <a:rPr lang="en-US" altLang="zh-CN" b="0" i="1" smtClean="0">
                            <a:latin typeface="Cambria Math" panose="02040503050406030204" pitchFamily="18" charset="0"/>
                          </a:rPr>
                          <m:t>0</m:t>
                        </m:r>
                      </m:sub>
                    </m:sSub>
                  </m:oMath>
                </a14:m>
                <a:r>
                  <a:rPr lang="en-US" altLang="zh-CN" dirty="0"/>
                  <a:t> with recorded luminosity highlight statistical reach enabled by streaming readout</a:t>
                </a:r>
                <a:endParaRPr lang="zh-CN" altLang="en-US" dirty="0"/>
              </a:p>
            </p:txBody>
          </p:sp>
        </mc:Choice>
        <mc:Fallback xmlns:p="http://schemas.openxmlformats.org/presentationml/2006/main" xmlns:r="http://schemas.openxmlformats.org/officeDocument/2006/relationships" xmlns:a="http://schemas.openxmlformats.org/drawingml/2006/main" xmlns="">
          <p:sp>
            <p:nvSpPr>
              <p:cNvPr id="22" name="矩形 21">
                <a:extLst>
                  <a:ext uri="{FF2B5EF4-FFF2-40B4-BE49-F238E27FC236}">
                    <a16:creationId xmlns:a16="http://schemas.microsoft.com/office/drawing/2014/main" id="{B474C2C4-1276-4D42-BB45-D4C5BD15DD28}"/>
                  </a:ext>
                </a:extLst>
              </p:cNvPr>
              <p:cNvSpPr>
                <a:spLocks noRot="1" noChangeAspect="1" noMove="1" noResize="1" noEditPoints="1" noAdjustHandles="1" noChangeArrowheads="1" noChangeShapeType="1" noTextEdit="1"/>
              </p:cNvSpPr>
              <p:nvPr/>
            </p:nvSpPr>
            <p:spPr>
              <a:xfrm>
                <a:off x="5091122" y="1081766"/>
                <a:ext cx="5771059" cy="667106"/>
              </a:xfrm>
              <a:prstGeom prst="rect">
                <a:avLst/>
              </a:prstGeom>
              <a:blipFill>
                <a:blip r:embed="rId5"/>
                <a:stretch>
                  <a:fillRect l="-0.845%" t="-4.545%" r="-1.795%" b="-10%"/>
                </a:stretch>
              </a:blipFill>
            </p:spPr>
            <p:txBody>
              <a:bodyPr/>
              <a:lstStyle/>
              <a:p>
                <a:r>
                  <a:rPr lang="zh-CN" altLang="en-US">
                    <a:noFill/>
                  </a:rPr>
                  <a:t> </a:t>
                </a:r>
              </a:p>
            </p:txBody>
          </p:sp>
        </mc:Fallback>
      </mc:AlternateContent>
      <p:sp>
        <p:nvSpPr>
          <p:cNvPr id="23" name="矩形 22">
            <a:extLst>
              <a:ext uri="{FF2B5EF4-FFF2-40B4-BE49-F238E27FC236}">
                <a16:creationId xmlns:a16="http://schemas.microsoft.com/office/drawing/2014/main" id="{5B7B2027-C974-443A-B5F8-F065A8EF754B}"/>
              </a:ext>
            </a:extLst>
          </p:cNvPr>
          <p:cNvSpPr/>
          <p:nvPr/>
        </p:nvSpPr>
        <p:spPr>
          <a:xfrm>
            <a:off x="824034" y="5887013"/>
            <a:ext cx="8960459" cy="646331"/>
          </a:xfrm>
          <a:prstGeom prst="rect">
            <a:avLst/>
          </a:prstGeom>
        </p:spPr>
        <p:txBody>
          <a:bodyPr wrap="square">
            <a:spAutoFit/>
          </a:bodyPr>
          <a:lstStyle/>
          <a:p>
            <a:r>
              <a:rPr lang="en-US" altLang="zh-CN" dirty="0" err="1"/>
              <a:t>sPHENIX</a:t>
            </a:r>
            <a:r>
              <a:rPr lang="en-US" altLang="zh-CN" dirty="0"/>
              <a:t> on the way towards precise open heavy flavor measurements to realize complementarity between RHIC and LHC.</a:t>
            </a:r>
            <a:endParaRPr lang="zh-CN" altLang="en-US" dirty="0"/>
          </a:p>
        </p:txBody>
      </p:sp>
      <p:pic>
        <p:nvPicPr>
          <p:cNvPr id="24" name="图片 23">
            <a:extLst>
              <a:ext uri="{FF2B5EF4-FFF2-40B4-BE49-F238E27FC236}">
                <a16:creationId xmlns:a16="http://schemas.microsoft.com/office/drawing/2014/main" id="{50DB1CBE-02AF-4DA5-BB22-E829ECEA435D}"/>
              </a:ext>
            </a:extLst>
          </p:cNvPr>
          <p:cNvPicPr>
            <a:picLocks noChangeAspect="1"/>
          </p:cNvPicPr>
          <p:nvPr/>
        </p:nvPicPr>
        <p:blipFill>
          <a:blip r:embed="rId6"/>
          <a:stretch>
            <a:fillRect/>
          </a:stretch>
        </p:blipFill>
        <p:spPr>
          <a:xfrm>
            <a:off x="10501180" y="90"/>
            <a:ext cx="384266" cy="360000"/>
          </a:xfrm>
          <a:prstGeom prst="rect">
            <a:avLst/>
          </a:prstGeom>
        </p:spPr>
      </p:pic>
      <p:sp>
        <p:nvSpPr>
          <p:cNvPr id="2" name="文本框 1">
            <a:extLst>
              <a:ext uri="{FF2B5EF4-FFF2-40B4-BE49-F238E27FC236}">
                <a16:creationId xmlns:a16="http://schemas.microsoft.com/office/drawing/2014/main" id="{738748CA-47E2-593A-8F4A-03BB40EE2E23}"/>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extLst>
      <p:ext uri="{BB962C8B-B14F-4D97-AF65-F5344CB8AC3E}">
        <p14:creationId xmlns:p14="http://schemas.microsoft.com/office/powerpoint/2010/main" val="3587536879"/>
      </p:ext>
    </p:extLst>
  </p:cSld>
  <p:clrMapOvr>
    <a:masterClrMapping/>
  </p:clrMapOvr>
  <p:transition spd="med">
    <p:push dir="u"/>
  </p:transition>
</p:sld>
</file>

<file path=ppt/slides/slide2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30723" name="标题 1">
            <a:extLst>
              <a:ext uri="{FF2B5EF4-FFF2-40B4-BE49-F238E27FC236}">
                <a16:creationId xmlns:a16="http://schemas.microsoft.com/office/drawing/2014/main" id="{0CC7B097-FDDC-4E10-94BF-B19D7D8DEB49}"/>
              </a:ext>
            </a:extLst>
          </p:cNvPr>
          <p:cNvSpPr>
            <a:spLocks noGrp="1" noChangeArrowheads="1"/>
          </p:cNvSpPr>
          <p:nvPr>
            <p:ph type="title"/>
          </p:nvPr>
        </p:nvSpPr>
        <p:spPr/>
        <p:txBody>
          <a:bodyPr/>
          <a:lstStyle/>
          <a:p>
            <a:r>
              <a:rPr lang="en-US" altLang="zh-CN" dirty="0" err="1"/>
              <a:t>sPHENIX</a:t>
            </a:r>
            <a:r>
              <a:rPr lang="en-US" altLang="zh-CN" dirty="0"/>
              <a:t> Projections: </a:t>
            </a:r>
            <a:r>
              <a:rPr lang="en-US" altLang="zh-CN" dirty="0">
                <a:ea typeface="宋体" panose="02010600030101010101" pitchFamily="2" charset="-122"/>
              </a:rPr>
              <a:t>Upsilon R</a:t>
            </a:r>
            <a:r>
              <a:rPr lang="en-US" altLang="zh-CN" baseline="-25%" dirty="0">
                <a:ea typeface="宋体" panose="02010600030101010101" pitchFamily="2" charset="-122"/>
              </a:rPr>
              <a:t>AA</a:t>
            </a:r>
            <a:endParaRPr lang="zh-CN" altLang="en-US" baseline="-25%" dirty="0">
              <a:ea typeface="宋体" panose="02010600030101010101" pitchFamily="2" charset="-122"/>
            </a:endParaRPr>
          </a:p>
        </p:txBody>
      </p:sp>
      <p:sp>
        <p:nvSpPr>
          <p:cNvPr id="30727" name="矩形 4">
            <a:extLst>
              <a:ext uri="{FF2B5EF4-FFF2-40B4-BE49-F238E27FC236}">
                <a16:creationId xmlns:a16="http://schemas.microsoft.com/office/drawing/2014/main" id="{6B0EA9F6-A1C5-4A1B-9A53-45C9EDE6DC1B}"/>
              </a:ext>
            </a:extLst>
          </p:cNvPr>
          <p:cNvSpPr>
            <a:spLocks noChangeArrowheads="1"/>
          </p:cNvSpPr>
          <p:nvPr/>
        </p:nvSpPr>
        <p:spPr bwMode="auto">
          <a:xfrm>
            <a:off x="1167352" y="4742801"/>
            <a:ext cx="8520619"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square">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just">
              <a:spcBef>
                <a:spcPts val="600"/>
              </a:spcBef>
              <a:buClrTx/>
              <a:buFont typeface="Wingdings" panose="05000000000000000000" pitchFamily="2" charset="2"/>
              <a:buChar char="ü"/>
            </a:pPr>
            <a:r>
              <a:rPr lang="en-US" altLang="zh-CN" sz="1600" dirty="0">
                <a:latin typeface="Arial" panose="020B0604020202020204" pitchFamily="34" charset="0"/>
                <a:ea typeface="宋体" panose="02010600030101010101" pitchFamily="2" charset="-122"/>
              </a:rPr>
              <a:t>Color dipoles probing the QGP at three length scales.</a:t>
            </a:r>
          </a:p>
          <a:p>
            <a:pPr algn="just">
              <a:spcBef>
                <a:spcPts val="600"/>
              </a:spcBef>
              <a:buClrTx/>
              <a:buFont typeface="Wingdings" panose="05000000000000000000" pitchFamily="2" charset="2"/>
              <a:buChar char="ü"/>
            </a:pPr>
            <a:r>
              <a:rPr lang="en-US" altLang="zh-CN" sz="1600" dirty="0">
                <a:latin typeface="Arial" panose="020B0604020202020204" pitchFamily="34" charset="0"/>
                <a:ea typeface="宋体" panose="02010600030101010101" pitchFamily="2" charset="-122"/>
              </a:rPr>
              <a:t>The centrality dependence and particularly the </a:t>
            </a:r>
            <a:r>
              <a:rPr lang="en-US" altLang="zh-CN" sz="1600" dirty="0" err="1">
                <a:latin typeface="Arial" panose="020B0604020202020204" pitchFamily="34" charset="0"/>
                <a:ea typeface="宋体" panose="02010600030101010101" pitchFamily="2" charset="-122"/>
              </a:rPr>
              <a:t>p</a:t>
            </a:r>
            <a:r>
              <a:rPr lang="en-US" altLang="zh-CN" sz="1600" baseline="-25%" dirty="0" err="1">
                <a:latin typeface="Arial" panose="020B0604020202020204" pitchFamily="34" charset="0"/>
                <a:ea typeface="宋体" panose="02010600030101010101" pitchFamily="2" charset="-122"/>
              </a:rPr>
              <a:t>T</a:t>
            </a:r>
            <a:r>
              <a:rPr lang="en-US" altLang="zh-CN" sz="1600" dirty="0">
                <a:latin typeface="Arial" panose="020B0604020202020204" pitchFamily="34" charset="0"/>
                <a:ea typeface="宋体" panose="02010600030101010101" pitchFamily="2" charset="-122"/>
              </a:rPr>
              <a:t> dependence are critical measurements for comparison between RHIC and the LHC.</a:t>
            </a:r>
            <a:endParaRPr lang="zh-CN" altLang="en-US" sz="1600" dirty="0">
              <a:latin typeface="Arial" panose="020B0604020202020204" pitchFamily="34" charset="0"/>
              <a:ea typeface="宋体" panose="02010600030101010101" pitchFamily="2" charset="-122"/>
            </a:endParaRPr>
          </a:p>
          <a:p>
            <a:pPr algn="just">
              <a:spcBef>
                <a:spcPts val="600"/>
              </a:spcBef>
              <a:buClrTx/>
              <a:buFont typeface="Wingdings" panose="05000000000000000000" pitchFamily="2" charset="2"/>
              <a:buChar char="ü"/>
            </a:pPr>
            <a:r>
              <a:rPr lang="zh-CN" altLang="en-US" sz="1600" dirty="0">
                <a:latin typeface="Arial" panose="020B0604020202020204" pitchFamily="34" charset="0"/>
                <a:ea typeface="宋体" panose="02010600030101010101" pitchFamily="2" charset="-122"/>
              </a:rPr>
              <a:t>sPHENIX is </a:t>
            </a:r>
            <a:r>
              <a:rPr lang="en-US" altLang="zh-CN" sz="1600" dirty="0">
                <a:latin typeface="Arial" panose="020B0604020202020204" pitchFamily="34" charset="0"/>
                <a:ea typeface="宋体" panose="02010600030101010101" pitchFamily="2" charset="-122"/>
              </a:rPr>
              <a:t>using</a:t>
            </a:r>
            <a:r>
              <a:rPr lang="zh-CN" altLang="en-US" sz="1600" dirty="0">
                <a:latin typeface="Arial" panose="020B0604020202020204" pitchFamily="34" charset="0"/>
                <a:ea typeface="宋体" panose="02010600030101010101" pitchFamily="2" charset="-122"/>
              </a:rPr>
              <a:t> ML algorithms to reject hadronic bkg.</a:t>
            </a:r>
          </a:p>
        </p:txBody>
      </p:sp>
      <p:grpSp>
        <p:nvGrpSpPr>
          <p:cNvPr id="2" name="组合 1">
            <a:extLst>
              <a:ext uri="{FF2B5EF4-FFF2-40B4-BE49-F238E27FC236}">
                <a16:creationId xmlns:a16="http://schemas.microsoft.com/office/drawing/2014/main" id="{DECB5B8F-F7F4-466C-8212-C5243A1A3A46}"/>
              </a:ext>
            </a:extLst>
          </p:cNvPr>
          <p:cNvGrpSpPr/>
          <p:nvPr/>
        </p:nvGrpSpPr>
        <p:grpSpPr>
          <a:xfrm>
            <a:off x="366846" y="1458891"/>
            <a:ext cx="2930525" cy="2808287"/>
            <a:chOff x="61913" y="1204913"/>
            <a:chExt cx="2930525" cy="2808287"/>
          </a:xfrm>
        </p:grpSpPr>
        <p:pic>
          <p:nvPicPr>
            <p:cNvPr id="30722" name="Picture 10">
              <a:extLst>
                <a:ext uri="{FF2B5EF4-FFF2-40B4-BE49-F238E27FC236}">
                  <a16:creationId xmlns:a16="http://schemas.microsoft.com/office/drawing/2014/main" id="{7B5DF17C-B989-4199-B4F0-E6E02A63F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204913"/>
              <a:ext cx="293052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30732" name="文本框 1">
              <a:extLst>
                <a:ext uri="{FF2B5EF4-FFF2-40B4-BE49-F238E27FC236}">
                  <a16:creationId xmlns:a16="http://schemas.microsoft.com/office/drawing/2014/main" id="{CF4420C3-BF33-44E1-99D3-3906AD27E3D2}"/>
                </a:ext>
              </a:extLst>
            </p:cNvPr>
            <p:cNvSpPr txBox="1">
              <a:spLocks noChangeArrowheads="1"/>
            </p:cNvSpPr>
            <p:nvPr/>
          </p:nvSpPr>
          <p:spPr bwMode="auto">
            <a:xfrm>
              <a:off x="764825" y="1245668"/>
              <a:ext cx="2022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dirty="0">
                  <a:latin typeface="Arial" panose="020B0604020202020204" pitchFamily="34" charset="0"/>
                  <a:ea typeface="宋体" panose="02010600030101010101" pitchFamily="2" charset="-122"/>
                </a:rPr>
                <a:t>Mass reconstruction</a:t>
              </a:r>
              <a:endParaRPr lang="zh-CN" altLang="en-US" sz="1600" dirty="0">
                <a:latin typeface="Arial" panose="020B0604020202020204" pitchFamily="34" charset="0"/>
                <a:ea typeface="宋体" panose="02010600030101010101" pitchFamily="2" charset="-122"/>
              </a:endParaRPr>
            </a:p>
          </p:txBody>
        </p:sp>
      </p:grpSp>
      <p:pic>
        <p:nvPicPr>
          <p:cNvPr id="18" name="Picture 5">
            <a:extLst>
              <a:ext uri="{FF2B5EF4-FFF2-40B4-BE49-F238E27FC236}">
                <a16:creationId xmlns:a16="http://schemas.microsoft.com/office/drawing/2014/main" id="{B8D9E44D-C6AA-465F-8CAA-B1D811F9EA9C}"/>
              </a:ext>
            </a:extLst>
          </p:cNvPr>
          <p:cNvPicPr>
            <a:picLocks noChangeAspect="1"/>
          </p:cNvPicPr>
          <p:nvPr/>
        </p:nvPicPr>
        <p:blipFill>
          <a:blip r:embed="rId3"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19" name="图片 29">
            <a:extLst>
              <a:ext uri="{FF2B5EF4-FFF2-40B4-BE49-F238E27FC236}">
                <a16:creationId xmlns:a16="http://schemas.microsoft.com/office/drawing/2014/main" id="{38843CA0-1DA2-4122-900B-84F03FAD1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360" y="1459178"/>
            <a:ext cx="2855874" cy="28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26" name="文本框 12">
            <a:extLst>
              <a:ext uri="{FF2B5EF4-FFF2-40B4-BE49-F238E27FC236}">
                <a16:creationId xmlns:a16="http://schemas.microsoft.com/office/drawing/2014/main" id="{21913F92-7582-4213-AC0D-0132A5A1123E}"/>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27" name="文本框 5">
            <a:extLst>
              <a:ext uri="{FF2B5EF4-FFF2-40B4-BE49-F238E27FC236}">
                <a16:creationId xmlns:a16="http://schemas.microsoft.com/office/drawing/2014/main" id="{3F8EADE3-A05B-4196-B56D-CC957ACA8427}"/>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28" name="灯片编号占位符 3">
            <a:extLst>
              <a:ext uri="{FF2B5EF4-FFF2-40B4-BE49-F238E27FC236}">
                <a16:creationId xmlns:a16="http://schemas.microsoft.com/office/drawing/2014/main" id="{F537AE02-8911-4CCC-8B78-D0BF5EF327CD}"/>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26</a:t>
            </a:fld>
            <a:endParaRPr lang="en-US" altLang="zh-CN" sz="1400" dirty="0">
              <a:solidFill>
                <a:srgbClr val="A15D47"/>
              </a:solidFill>
              <a:latin typeface="Arial" panose="020B0604020202020204" pitchFamily="34" charset="0"/>
            </a:endParaRPr>
          </a:p>
        </p:txBody>
      </p:sp>
      <p:pic>
        <p:nvPicPr>
          <p:cNvPr id="29" name="图片 28">
            <a:extLst>
              <a:ext uri="{FF2B5EF4-FFF2-40B4-BE49-F238E27FC236}">
                <a16:creationId xmlns:a16="http://schemas.microsoft.com/office/drawing/2014/main" id="{0487729E-BBC9-4628-BCEC-1C9588DD00D8}"/>
              </a:ext>
            </a:extLst>
          </p:cNvPr>
          <p:cNvPicPr>
            <a:picLocks noChangeAspect="1"/>
          </p:cNvPicPr>
          <p:nvPr/>
        </p:nvPicPr>
        <p:blipFill>
          <a:blip r:embed="rId5"/>
          <a:stretch>
            <a:fillRect/>
          </a:stretch>
        </p:blipFill>
        <p:spPr>
          <a:xfrm>
            <a:off x="10501180" y="90"/>
            <a:ext cx="384266" cy="360000"/>
          </a:xfrm>
          <a:prstGeom prst="rect">
            <a:avLst/>
          </a:prstGeom>
        </p:spPr>
      </p:pic>
      <p:pic>
        <p:nvPicPr>
          <p:cNvPr id="6" name="图片 5">
            <a:extLst>
              <a:ext uri="{FF2B5EF4-FFF2-40B4-BE49-F238E27FC236}">
                <a16:creationId xmlns:a16="http://schemas.microsoft.com/office/drawing/2014/main" id="{2D89A918-79F0-4EE6-87A8-EA10D71C152D}"/>
              </a:ext>
            </a:extLst>
          </p:cNvPr>
          <p:cNvPicPr>
            <a:picLocks noChangeAspect="1"/>
          </p:cNvPicPr>
          <p:nvPr/>
        </p:nvPicPr>
        <p:blipFill>
          <a:blip r:embed="rId6"/>
          <a:stretch>
            <a:fillRect/>
          </a:stretch>
        </p:blipFill>
        <p:spPr>
          <a:xfrm>
            <a:off x="6853635" y="1476757"/>
            <a:ext cx="3709388" cy="2700000"/>
          </a:xfrm>
          <a:prstGeom prst="rect">
            <a:avLst/>
          </a:prstGeom>
        </p:spPr>
      </p:pic>
      <p:sp>
        <p:nvSpPr>
          <p:cNvPr id="3" name="文本框 2">
            <a:extLst>
              <a:ext uri="{FF2B5EF4-FFF2-40B4-BE49-F238E27FC236}">
                <a16:creationId xmlns:a16="http://schemas.microsoft.com/office/drawing/2014/main" id="{E7F1EBDC-BBB2-D2FB-5CD5-3602AAA835D9}"/>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extLst>
      <p:ext uri="{BB962C8B-B14F-4D97-AF65-F5344CB8AC3E}">
        <p14:creationId xmlns:p14="http://schemas.microsoft.com/office/powerpoint/2010/main" val="2668124598"/>
      </p:ext>
    </p:extLst>
  </p:cSld>
  <p:clrMapOvr>
    <a:masterClrMapping/>
  </p:clrMapOvr>
  <p:transition spd="med">
    <p:push dir="u"/>
  </p:transition>
</p:sld>
</file>

<file path=ppt/slides/slide2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3554" name="标题 1">
            <a:extLst>
              <a:ext uri="{FF2B5EF4-FFF2-40B4-BE49-F238E27FC236}">
                <a16:creationId xmlns:a16="http://schemas.microsoft.com/office/drawing/2014/main" id="{453FA128-782D-40B9-AC4B-40BB7553B751}"/>
              </a:ext>
            </a:extLst>
          </p:cNvPr>
          <p:cNvSpPr>
            <a:spLocks noGrp="1" noChangeArrowheads="1"/>
          </p:cNvSpPr>
          <p:nvPr>
            <p:ph type="title"/>
          </p:nvPr>
        </p:nvSpPr>
        <p:spPr/>
        <p:txBody>
          <a:bodyPr/>
          <a:lstStyle/>
          <a:p>
            <a:r>
              <a:rPr lang="en-US" altLang="zh-CN" dirty="0" err="1"/>
              <a:t>sPHENIX</a:t>
            </a:r>
            <a:r>
              <a:rPr lang="en-US" altLang="zh-CN" dirty="0"/>
              <a:t> Projections: </a:t>
            </a:r>
            <a:r>
              <a:rPr lang="en-US" altLang="zh-CN" dirty="0">
                <a:ea typeface="宋体" panose="02010600030101010101" pitchFamily="2" charset="-122"/>
              </a:rPr>
              <a:t>Cold QCD</a:t>
            </a:r>
            <a:endParaRPr lang="zh-CN" altLang="en-US" dirty="0">
              <a:ea typeface="宋体" panose="02010600030101010101" pitchFamily="2" charset="-122"/>
            </a:endParaRPr>
          </a:p>
        </p:txBody>
      </p:sp>
      <p:grpSp>
        <p:nvGrpSpPr>
          <p:cNvPr id="23559" name="组合 2">
            <a:extLst>
              <a:ext uri="{FF2B5EF4-FFF2-40B4-BE49-F238E27FC236}">
                <a16:creationId xmlns:a16="http://schemas.microsoft.com/office/drawing/2014/main" id="{D67FCE06-178F-40F9-923E-D93DC1725DC2}"/>
              </a:ext>
            </a:extLst>
          </p:cNvPr>
          <p:cNvGrpSpPr>
            <a:grpSpLocks/>
          </p:cNvGrpSpPr>
          <p:nvPr/>
        </p:nvGrpSpPr>
        <p:grpSpPr bwMode="auto">
          <a:xfrm>
            <a:off x="5715000" y="1196975"/>
            <a:ext cx="4506913" cy="3681413"/>
            <a:chOff x="5629508" y="1277803"/>
            <a:chExt cx="4506912" cy="3682340"/>
          </a:xfrm>
        </p:grpSpPr>
        <p:sp>
          <p:nvSpPr>
            <p:cNvPr id="23564" name="TSSA for direct photon">
              <a:extLst>
                <a:ext uri="{FF2B5EF4-FFF2-40B4-BE49-F238E27FC236}">
                  <a16:creationId xmlns:a16="http://schemas.microsoft.com/office/drawing/2014/main" id="{CF063883-DCEE-4065-A97F-9BD074A511D0}"/>
                </a:ext>
              </a:extLst>
            </p:cNvPr>
            <p:cNvSpPr txBox="1">
              <a:spLocks noChangeArrowheads="1"/>
            </p:cNvSpPr>
            <p:nvPr/>
          </p:nvSpPr>
          <p:spPr bwMode="auto">
            <a:xfrm>
              <a:off x="6691280" y="1277803"/>
              <a:ext cx="3064684" cy="45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
                  <a:headEnd/>
                  <a:tailEnd/>
                </a14:hiddenLine>
              </a:ext>
            </a:extLst>
          </p:spPr>
          <p:txBody>
            <a:bodyPr wrap="none" lIns="50800" tIns="50800" rIns="50800" bIns="50800" anchor="ctr">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zh-CN" sz="2300">
                  <a:latin typeface="Arial" panose="020B0604020202020204" pitchFamily="34" charset="0"/>
                  <a:ea typeface="Muna Bold"/>
                  <a:cs typeface="Arial" panose="020B0604020202020204" pitchFamily="34" charset="0"/>
                  <a:sym typeface="Muna Bold"/>
                </a:rPr>
                <a:t>TSSA for direct photon</a:t>
              </a:r>
            </a:p>
          </p:txBody>
        </p:sp>
        <p:pic>
          <p:nvPicPr>
            <p:cNvPr id="23565" name="图片 2">
              <a:extLst>
                <a:ext uri="{FF2B5EF4-FFF2-40B4-BE49-F238E27FC236}">
                  <a16:creationId xmlns:a16="http://schemas.microsoft.com/office/drawing/2014/main" id="{433B5235-E7EF-4A56-97B5-AAD6ADE63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508" y="1683543"/>
              <a:ext cx="45069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grpSp>
      <p:sp>
        <p:nvSpPr>
          <p:cNvPr id="23561" name="矩形 4">
            <a:extLst>
              <a:ext uri="{FF2B5EF4-FFF2-40B4-BE49-F238E27FC236}">
                <a16:creationId xmlns:a16="http://schemas.microsoft.com/office/drawing/2014/main" id="{11B08DC4-612E-45D4-A65D-7DEAA660CB38}"/>
              </a:ext>
            </a:extLst>
          </p:cNvPr>
          <p:cNvSpPr>
            <a:spLocks noChangeArrowheads="1"/>
          </p:cNvSpPr>
          <p:nvPr/>
        </p:nvSpPr>
        <p:spPr bwMode="auto">
          <a:xfrm>
            <a:off x="862133" y="5184004"/>
            <a:ext cx="92199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square">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just">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cs typeface="Arial" panose="020B0604020202020204" pitchFamily="34" charset="0"/>
              </a:rPr>
              <a:t>Spin measurements such as transverse single spin asymmetry (TSSA) can be achieved using the beam polarization</a:t>
            </a:r>
            <a:r>
              <a:rPr lang="en-US" altLang="zh-CN" sz="1800" dirty="0">
                <a:latin typeface="Arial" panose="020B0604020202020204" pitchFamily="34" charset="0"/>
                <a:ea typeface="宋体" panose="02010600030101010101" pitchFamily="2" charset="-122"/>
                <a:cs typeface="Arial" panose="020B0604020202020204" pitchFamily="34" charset="0"/>
              </a:rPr>
              <a:t>.</a:t>
            </a:r>
            <a:endParaRPr lang="zh-CN" altLang="en-US" sz="1800" dirty="0">
              <a:latin typeface="Arial" panose="020B0604020202020204" pitchFamily="34" charset="0"/>
              <a:ea typeface="宋体" panose="02010600030101010101" pitchFamily="2" charset="-122"/>
              <a:cs typeface="Arial" panose="020B0604020202020204" pitchFamily="34" charset="0"/>
            </a:endParaRPr>
          </a:p>
          <a:p>
            <a:pPr>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cs typeface="Arial" panose="020B0604020202020204" pitchFamily="34" charset="0"/>
              </a:rPr>
              <a:t>S</a:t>
            </a:r>
            <a:r>
              <a:rPr lang="zh-CN" altLang="en-US" sz="1800" dirty="0">
                <a:latin typeface="Arial" panose="020B0604020202020204" pitchFamily="34" charset="0"/>
                <a:ea typeface="宋体" panose="02010600030101010101" pitchFamily="2" charset="-122"/>
                <a:cs typeface="Arial" panose="020B0604020202020204" pitchFamily="34" charset="0"/>
              </a:rPr>
              <a:t>tudy the nucleon spin structure and parton dynamics</a:t>
            </a:r>
            <a:r>
              <a:rPr lang="en-US" altLang="zh-CN" sz="1800" dirty="0">
                <a:latin typeface="Arial" panose="020B0604020202020204" pitchFamily="34" charset="0"/>
                <a:ea typeface="宋体" panose="02010600030101010101" pitchFamily="2" charset="-122"/>
                <a:cs typeface="Arial" panose="020B0604020202020204" pitchFamily="34" charset="0"/>
              </a:rPr>
              <a:t>.</a:t>
            </a:r>
            <a:endParaRPr lang="zh-CN" altLang="en-US" sz="1800" dirty="0">
              <a:latin typeface="Arial" panose="020B0604020202020204" pitchFamily="34" charset="0"/>
              <a:ea typeface="宋体" panose="02010600030101010101" pitchFamily="2" charset="-122"/>
              <a:cs typeface="Arial" panose="020B0604020202020204" pitchFamily="34" charset="0"/>
            </a:endParaRPr>
          </a:p>
        </p:txBody>
      </p:sp>
      <p:grpSp>
        <p:nvGrpSpPr>
          <p:cNvPr id="4" name="组合 3">
            <a:extLst>
              <a:ext uri="{FF2B5EF4-FFF2-40B4-BE49-F238E27FC236}">
                <a16:creationId xmlns:a16="http://schemas.microsoft.com/office/drawing/2014/main" id="{AB5B663E-5A15-4338-B160-B958F80F88E0}"/>
              </a:ext>
            </a:extLst>
          </p:cNvPr>
          <p:cNvGrpSpPr/>
          <p:nvPr/>
        </p:nvGrpSpPr>
        <p:grpSpPr>
          <a:xfrm>
            <a:off x="595440" y="1196975"/>
            <a:ext cx="4495264" cy="3557038"/>
            <a:chOff x="595440" y="1196975"/>
            <a:chExt cx="4495264" cy="3557038"/>
          </a:xfrm>
        </p:grpSpPr>
        <p:pic>
          <p:nvPicPr>
            <p:cNvPr id="2" name="图片 1">
              <a:extLst>
                <a:ext uri="{FF2B5EF4-FFF2-40B4-BE49-F238E27FC236}">
                  <a16:creationId xmlns:a16="http://schemas.microsoft.com/office/drawing/2014/main" id="{95379145-BA59-4809-BA65-82637B584866}"/>
                </a:ext>
              </a:extLst>
            </p:cNvPr>
            <p:cNvPicPr>
              <a:picLocks noChangeAspect="1"/>
            </p:cNvPicPr>
            <p:nvPr/>
          </p:nvPicPr>
          <p:blipFill>
            <a:blip r:embed="rId3"/>
            <a:stretch>
              <a:fillRect/>
            </a:stretch>
          </p:blipFill>
          <p:spPr>
            <a:xfrm>
              <a:off x="595440" y="1478013"/>
              <a:ext cx="4495264" cy="3276000"/>
            </a:xfrm>
            <a:prstGeom prst="rect">
              <a:avLst/>
            </a:prstGeom>
          </p:spPr>
        </p:pic>
        <p:sp>
          <p:nvSpPr>
            <p:cNvPr id="17" name="TSSA for direct photon">
              <a:extLst>
                <a:ext uri="{FF2B5EF4-FFF2-40B4-BE49-F238E27FC236}">
                  <a16:creationId xmlns:a16="http://schemas.microsoft.com/office/drawing/2014/main" id="{3892C222-E7C3-4A1F-99EF-2B59F8562071}"/>
                </a:ext>
              </a:extLst>
            </p:cNvPr>
            <p:cNvSpPr txBox="1">
              <a:spLocks noChangeArrowheads="1"/>
            </p:cNvSpPr>
            <p:nvPr/>
          </p:nvSpPr>
          <p:spPr bwMode="auto">
            <a:xfrm>
              <a:off x="2255563" y="1196975"/>
              <a:ext cx="1740605"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
                  <a:headEnd/>
                  <a:tailEnd/>
                </a14:hiddenLine>
              </a:ext>
            </a:extLst>
          </p:spPr>
          <p:txBody>
            <a:bodyPr wrap="none" lIns="50800" tIns="50800" rIns="50800" bIns="50800" anchor="ctr">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zh-CN" sz="2300" dirty="0">
                  <a:latin typeface="Arial" panose="020B0604020202020204" pitchFamily="34" charset="0"/>
                  <a:ea typeface="Muna Bold"/>
                  <a:cs typeface="Arial" panose="020B0604020202020204" pitchFamily="34" charset="0"/>
                  <a:sym typeface="Muna Bold"/>
                </a:rPr>
                <a:t>TSSA for </a:t>
              </a:r>
              <a:r>
                <a:rPr lang="en-US" altLang="zh-CN" sz="2300" dirty="0">
                  <a:latin typeface="Arial" panose="020B0604020202020204" pitchFamily="34" charset="0"/>
                  <a:ea typeface="Muna Bold"/>
                  <a:cs typeface="Arial" panose="020B0604020202020204" pitchFamily="34" charset="0"/>
                  <a:sym typeface="Muna Bold"/>
                </a:rPr>
                <a:t>D</a:t>
              </a:r>
              <a:r>
                <a:rPr lang="en-US" altLang="zh-CN" sz="2300" baseline="30%" dirty="0">
                  <a:latin typeface="Arial" panose="020B0604020202020204" pitchFamily="34" charset="0"/>
                  <a:ea typeface="Muna Bold"/>
                  <a:cs typeface="Arial" panose="020B0604020202020204" pitchFamily="34" charset="0"/>
                  <a:sym typeface="Muna Bold"/>
                </a:rPr>
                <a:t>0</a:t>
              </a:r>
              <a:endParaRPr lang="zh-CN" altLang="zh-CN" sz="2300" baseline="30%" dirty="0">
                <a:latin typeface="Arial" panose="020B0604020202020204" pitchFamily="34" charset="0"/>
                <a:ea typeface="Muna Bold"/>
                <a:cs typeface="Arial" panose="020B0604020202020204" pitchFamily="34" charset="0"/>
                <a:sym typeface="Muna Bold"/>
              </a:endParaRPr>
            </a:p>
          </p:txBody>
        </p:sp>
      </p:grpSp>
      <p:sp>
        <p:nvSpPr>
          <p:cNvPr id="3" name="文本框 2">
            <a:extLst>
              <a:ext uri="{FF2B5EF4-FFF2-40B4-BE49-F238E27FC236}">
                <a16:creationId xmlns:a16="http://schemas.microsoft.com/office/drawing/2014/main" id="{4CDB58E0-86CE-45A6-A7D3-669F5D6AF9CD}"/>
              </a:ext>
            </a:extLst>
          </p:cNvPr>
          <p:cNvSpPr txBox="1"/>
          <p:nvPr/>
        </p:nvSpPr>
        <p:spPr>
          <a:xfrm>
            <a:off x="6386488" y="1751972"/>
            <a:ext cx="952505" cy="307777"/>
          </a:xfrm>
          <a:prstGeom prst="rect">
            <a:avLst/>
          </a:prstGeom>
          <a:noFill/>
        </p:spPr>
        <p:txBody>
          <a:bodyPr wrap="none" rtlCol="0">
            <a:spAutoFit/>
          </a:bodyPr>
          <a:lstStyle/>
          <a:p>
            <a:r>
              <a:rPr lang="en-US" altLang="zh-CN" sz="1400" dirty="0"/>
              <a:t>BUP2023</a:t>
            </a:r>
            <a:endParaRPr lang="zh-CN" altLang="en-US" sz="1400" dirty="0"/>
          </a:p>
        </p:txBody>
      </p:sp>
      <p:sp>
        <p:nvSpPr>
          <p:cNvPr id="20" name="文本框 12">
            <a:extLst>
              <a:ext uri="{FF2B5EF4-FFF2-40B4-BE49-F238E27FC236}">
                <a16:creationId xmlns:a16="http://schemas.microsoft.com/office/drawing/2014/main" id="{6BFE9620-553D-4239-AF46-DD43EA4464EF}"/>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21" name="文本框 20">
            <a:extLst>
              <a:ext uri="{FF2B5EF4-FFF2-40B4-BE49-F238E27FC236}">
                <a16:creationId xmlns:a16="http://schemas.microsoft.com/office/drawing/2014/main" id="{B9CEA51C-B3C1-432C-A6E3-8E2963BFF269}"/>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22" name="灯片编号占位符 3">
            <a:extLst>
              <a:ext uri="{FF2B5EF4-FFF2-40B4-BE49-F238E27FC236}">
                <a16:creationId xmlns:a16="http://schemas.microsoft.com/office/drawing/2014/main" id="{7DA51FE4-0532-423C-A185-A822D77DF35D}"/>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27</a:t>
            </a:fld>
            <a:endParaRPr lang="en-US" altLang="zh-CN" sz="1400" dirty="0">
              <a:solidFill>
                <a:srgbClr val="A15D47"/>
              </a:solidFill>
              <a:latin typeface="Arial" panose="020B0604020202020204" pitchFamily="34" charset="0"/>
            </a:endParaRPr>
          </a:p>
        </p:txBody>
      </p:sp>
      <p:pic>
        <p:nvPicPr>
          <p:cNvPr id="23" name="Picture 5">
            <a:extLst>
              <a:ext uri="{FF2B5EF4-FFF2-40B4-BE49-F238E27FC236}">
                <a16:creationId xmlns:a16="http://schemas.microsoft.com/office/drawing/2014/main" id="{59E040E4-9006-45FE-8FE4-0ECC9A19A243}"/>
              </a:ext>
            </a:extLst>
          </p:cNvPr>
          <p:cNvPicPr>
            <a:picLocks noChangeAspect="1"/>
          </p:cNvPicPr>
          <p:nvPr/>
        </p:nvPicPr>
        <p:blipFill>
          <a:blip r:embed="rId4"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24" name="图片 23">
            <a:extLst>
              <a:ext uri="{FF2B5EF4-FFF2-40B4-BE49-F238E27FC236}">
                <a16:creationId xmlns:a16="http://schemas.microsoft.com/office/drawing/2014/main" id="{497DE1DE-7637-4D3F-88AE-D35288893ACB}"/>
              </a:ext>
            </a:extLst>
          </p:cNvPr>
          <p:cNvPicPr>
            <a:picLocks noChangeAspect="1"/>
          </p:cNvPicPr>
          <p:nvPr/>
        </p:nvPicPr>
        <p:blipFill>
          <a:blip r:embed="rId5"/>
          <a:stretch>
            <a:fillRect/>
          </a:stretch>
        </p:blipFill>
        <p:spPr>
          <a:xfrm>
            <a:off x="10501180" y="90"/>
            <a:ext cx="384266" cy="360000"/>
          </a:xfrm>
          <a:prstGeom prst="rect">
            <a:avLst/>
          </a:prstGeom>
        </p:spPr>
      </p:pic>
      <p:sp>
        <p:nvSpPr>
          <p:cNvPr id="5" name="文本框 4">
            <a:extLst>
              <a:ext uri="{FF2B5EF4-FFF2-40B4-BE49-F238E27FC236}">
                <a16:creationId xmlns:a16="http://schemas.microsoft.com/office/drawing/2014/main" id="{F9C53F68-B0C7-1E74-6371-6A117753DC8C}"/>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extLst>
      <p:ext uri="{BB962C8B-B14F-4D97-AF65-F5344CB8AC3E}">
        <p14:creationId xmlns:p14="http://schemas.microsoft.com/office/powerpoint/2010/main" val="3747791629"/>
      </p:ext>
    </p:extLst>
  </p:cSld>
  <p:clrMapOvr>
    <a:masterClrMapping/>
  </p:clrMapOvr>
  <p:transition spd="med">
    <p:push dir="u"/>
  </p:transition>
</p:sld>
</file>

<file path=ppt/slides/slide2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0242" name="组合 2">
            <a:extLst>
              <a:ext uri="{FF2B5EF4-FFF2-40B4-BE49-F238E27FC236}">
                <a16:creationId xmlns:a16="http://schemas.microsoft.com/office/drawing/2014/main" id="{4827C05C-5520-4FB1-91B9-F0F4BE3EEECE}"/>
              </a:ext>
            </a:extLst>
          </p:cNvPr>
          <p:cNvGrpSpPr>
            <a:grpSpLocks/>
          </p:cNvGrpSpPr>
          <p:nvPr/>
        </p:nvGrpSpPr>
        <p:grpSpPr bwMode="auto">
          <a:xfrm>
            <a:off x="4064000" y="4305300"/>
            <a:ext cx="2454275" cy="2268538"/>
            <a:chOff x="7775575" y="1506538"/>
            <a:chExt cx="2455212" cy="2268000"/>
          </a:xfrm>
        </p:grpSpPr>
        <p:pic>
          <p:nvPicPr>
            <p:cNvPr id="10268" name="图片 7">
              <a:extLst>
                <a:ext uri="{FF2B5EF4-FFF2-40B4-BE49-F238E27FC236}">
                  <a16:creationId xmlns:a16="http://schemas.microsoft.com/office/drawing/2014/main" id="{C8B1A077-8373-4FB1-8D31-89FFD726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575" y="1506538"/>
              <a:ext cx="2455212" cy="22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41" name="文本框 20">
              <a:extLst>
                <a:ext uri="{FF2B5EF4-FFF2-40B4-BE49-F238E27FC236}">
                  <a16:creationId xmlns:a16="http://schemas.microsoft.com/office/drawing/2014/main" id="{6DC6C767-700B-4A35-A5BB-363C8CAEDAC2}"/>
                </a:ext>
              </a:extLst>
            </p:cNvPr>
            <p:cNvSpPr txBox="1">
              <a:spLocks noChangeArrowheads="1"/>
            </p:cNvSpPr>
            <p:nvPr/>
          </p:nvSpPr>
          <p:spPr bwMode="auto">
            <a:xfrm>
              <a:off x="9406560" y="1611288"/>
              <a:ext cx="544720" cy="307902"/>
            </a:xfrm>
            <a:prstGeom prst="rect">
              <a:avLst/>
            </a:prstGeom>
            <a:solidFill>
              <a:srgbClr val="A24382"/>
            </a:solidFill>
            <a:ln w="15875">
              <a:solidFill>
                <a:srgbClr val="FFC000"/>
              </a:solid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TPC</a:t>
              </a:r>
            </a:p>
          </p:txBody>
        </p:sp>
      </p:grpSp>
      <p:sp>
        <p:nvSpPr>
          <p:cNvPr id="10243" name="标题 1">
            <a:extLst>
              <a:ext uri="{FF2B5EF4-FFF2-40B4-BE49-F238E27FC236}">
                <a16:creationId xmlns:a16="http://schemas.microsoft.com/office/drawing/2014/main" id="{8DC3028C-7254-44F8-9EF6-CA31EB9E53F1}"/>
              </a:ext>
            </a:extLst>
          </p:cNvPr>
          <p:cNvSpPr>
            <a:spLocks noGrp="1" noChangeArrowheads="1"/>
          </p:cNvSpPr>
          <p:nvPr>
            <p:ph type="title"/>
          </p:nvPr>
        </p:nvSpPr>
        <p:spPr/>
        <p:txBody>
          <a:bodyPr/>
          <a:lstStyle/>
          <a:p>
            <a:r>
              <a:rPr lang="en-US" altLang="zh-CN" dirty="0">
                <a:ea typeface="宋体" panose="02010600030101010101" pitchFamily="2" charset="-122"/>
              </a:rPr>
              <a:t>Tracking System</a:t>
            </a:r>
            <a:endParaRPr lang="zh-CN" altLang="en-US" dirty="0">
              <a:ea typeface="宋体" panose="02010600030101010101" pitchFamily="2" charset="-122"/>
            </a:endParaRPr>
          </a:p>
        </p:txBody>
      </p:sp>
      <p:grpSp>
        <p:nvGrpSpPr>
          <p:cNvPr id="10247" name="组合 2">
            <a:extLst>
              <a:ext uri="{FF2B5EF4-FFF2-40B4-BE49-F238E27FC236}">
                <a16:creationId xmlns:a16="http://schemas.microsoft.com/office/drawing/2014/main" id="{22DD9227-D2EF-4C06-8609-C8AD4E763B25}"/>
              </a:ext>
            </a:extLst>
          </p:cNvPr>
          <p:cNvGrpSpPr>
            <a:grpSpLocks/>
          </p:cNvGrpSpPr>
          <p:nvPr/>
        </p:nvGrpSpPr>
        <p:grpSpPr bwMode="auto">
          <a:xfrm>
            <a:off x="6062663" y="1025524"/>
            <a:ext cx="4860925" cy="1232494"/>
            <a:chOff x="-186222" y="3306032"/>
            <a:chExt cx="8184318" cy="1231733"/>
          </a:xfrm>
        </p:grpSpPr>
        <p:sp>
          <p:nvSpPr>
            <p:cNvPr id="10266" name="矩形 34">
              <a:extLst>
                <a:ext uri="{FF2B5EF4-FFF2-40B4-BE49-F238E27FC236}">
                  <a16:creationId xmlns:a16="http://schemas.microsoft.com/office/drawing/2014/main" id="{CE38CD63-D4DC-41D0-8364-1B7592AA677C}"/>
                </a:ext>
              </a:extLst>
            </p:cNvPr>
            <p:cNvSpPr>
              <a:spLocks noChangeArrowheads="1"/>
            </p:cNvSpPr>
            <p:nvPr/>
          </p:nvSpPr>
          <p:spPr bwMode="auto">
            <a:xfrm>
              <a:off x="-186222" y="3676523"/>
              <a:ext cx="8184318" cy="86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nSpc>
                  <a:spcPts val="2000"/>
                </a:lnSpc>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rPr>
                <a:t>Two Barrels (four Layers) </a:t>
              </a:r>
              <a:r>
                <a:rPr lang="en-US" altLang="zh-CN" sz="1800" dirty="0">
                  <a:ea typeface="宋体" panose="02010600030101010101" pitchFamily="2" charset="-122"/>
                </a:rPr>
                <a:t>silicon strips</a:t>
              </a:r>
              <a:endParaRPr lang="en-US" altLang="zh-CN" sz="1800" dirty="0">
                <a:latin typeface="Arial" panose="020B0604020202020204" pitchFamily="34" charset="0"/>
                <a:ea typeface="宋体" panose="02010600030101010101" pitchFamily="2" charset="-122"/>
              </a:endParaRPr>
            </a:p>
            <a:p>
              <a:pPr>
                <a:lnSpc>
                  <a:spcPts val="2000"/>
                </a:lnSpc>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rPr>
                <a:t>Fast O(100 ns) integration time</a:t>
              </a:r>
              <a:r>
                <a:rPr lang="en-US" altLang="zh-CN" sz="1800" dirty="0">
                  <a:latin typeface="Arial" panose="020B0604020202020204" pitchFamily="34" charset="0"/>
                  <a:ea typeface="宋体" panose="02010600030101010101" pitchFamily="2" charset="-122"/>
                </a:rPr>
                <a:t>; can resolve one </a:t>
              </a:r>
              <a:r>
                <a:rPr lang="en-US" altLang="zh-CN" sz="1800">
                  <a:latin typeface="Arial" panose="020B0604020202020204" pitchFamily="34" charset="0"/>
                  <a:ea typeface="宋体" panose="02010600030101010101" pitchFamily="2" charset="-122"/>
                </a:rPr>
                <a:t>beam crossing </a:t>
              </a:r>
              <a:endParaRPr lang="en-US" altLang="zh-CN" sz="1800" dirty="0">
                <a:latin typeface="Arial" panose="020B0604020202020204" pitchFamily="34" charset="0"/>
                <a:ea typeface="宋体" panose="02010600030101010101" pitchFamily="2" charset="-122"/>
              </a:endParaRPr>
            </a:p>
          </p:txBody>
        </p:sp>
        <p:sp>
          <p:nvSpPr>
            <p:cNvPr id="10267" name="矩形 30">
              <a:extLst>
                <a:ext uri="{FF2B5EF4-FFF2-40B4-BE49-F238E27FC236}">
                  <a16:creationId xmlns:a16="http://schemas.microsoft.com/office/drawing/2014/main" id="{EABFD883-65CB-4627-911F-AF10792DBCC7}"/>
                </a:ext>
              </a:extLst>
            </p:cNvPr>
            <p:cNvSpPr>
              <a:spLocks noChangeArrowheads="1"/>
            </p:cNvSpPr>
            <p:nvPr/>
          </p:nvSpPr>
          <p:spPr bwMode="auto">
            <a:xfrm>
              <a:off x="-119388" y="3306032"/>
              <a:ext cx="7026496" cy="39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000">
                  <a:latin typeface="Arial" panose="020B0604020202020204" pitchFamily="34" charset="0"/>
                  <a:ea typeface="宋体" panose="02010600030101010101" pitchFamily="2" charset="-122"/>
                </a:rPr>
                <a:t>Intermediate Silicon Tracker (INTT)</a:t>
              </a:r>
              <a:endParaRPr lang="zh-CN" altLang="en-US" sz="2000">
                <a:latin typeface="Arial" panose="020B0604020202020204" pitchFamily="34" charset="0"/>
                <a:ea typeface="宋体" panose="02010600030101010101" pitchFamily="2" charset="-122"/>
              </a:endParaRPr>
            </a:p>
          </p:txBody>
        </p:sp>
      </p:grpSp>
      <p:grpSp>
        <p:nvGrpSpPr>
          <p:cNvPr id="10248" name="组合 1">
            <a:extLst>
              <a:ext uri="{FF2B5EF4-FFF2-40B4-BE49-F238E27FC236}">
                <a16:creationId xmlns:a16="http://schemas.microsoft.com/office/drawing/2014/main" id="{7E311609-04B3-42F2-9B6D-0CD4F814FA60}"/>
              </a:ext>
            </a:extLst>
          </p:cNvPr>
          <p:cNvGrpSpPr>
            <a:grpSpLocks/>
          </p:cNvGrpSpPr>
          <p:nvPr/>
        </p:nvGrpSpPr>
        <p:grpSpPr bwMode="auto">
          <a:xfrm>
            <a:off x="150813" y="1065213"/>
            <a:ext cx="5435600" cy="1456840"/>
            <a:chOff x="152400" y="1076326"/>
            <a:chExt cx="5435577" cy="1456371"/>
          </a:xfrm>
        </p:grpSpPr>
        <p:sp>
          <p:nvSpPr>
            <p:cNvPr id="10264" name="矩形 28">
              <a:extLst>
                <a:ext uri="{FF2B5EF4-FFF2-40B4-BE49-F238E27FC236}">
                  <a16:creationId xmlns:a16="http://schemas.microsoft.com/office/drawing/2014/main" id="{BE6E1114-4243-401D-8450-E1FB3C128DC1}"/>
                </a:ext>
              </a:extLst>
            </p:cNvPr>
            <p:cNvSpPr>
              <a:spLocks noChangeArrowheads="1"/>
            </p:cNvSpPr>
            <p:nvPr/>
          </p:nvSpPr>
          <p:spPr bwMode="auto">
            <a:xfrm>
              <a:off x="152400" y="1414802"/>
              <a:ext cx="5435577" cy="111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nSpc>
                  <a:spcPts val="2000"/>
                </a:lnSpc>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rPr>
                <a:t>B</a:t>
              </a:r>
              <a:r>
                <a:rPr lang="zh-CN" altLang="en-US" sz="1800" dirty="0">
                  <a:latin typeface="Arial" panose="020B0604020202020204" pitchFamily="34" charset="0"/>
                  <a:ea typeface="宋体" panose="02010600030101010101" pitchFamily="2" charset="-122"/>
                </a:rPr>
                <a:t>ased on ALICE </a:t>
              </a:r>
              <a:r>
                <a:rPr lang="en-US" altLang="zh-CN" sz="1800" dirty="0">
                  <a:latin typeface="Arial" panose="020B0604020202020204" pitchFamily="34" charset="0"/>
                  <a:ea typeface="宋体" panose="02010600030101010101" pitchFamily="2" charset="-122"/>
                </a:rPr>
                <a:t>Inner Tracking System (</a:t>
              </a:r>
              <a:r>
                <a:rPr lang="zh-CN" altLang="en-US" sz="1800" dirty="0">
                  <a:latin typeface="Arial" panose="020B0604020202020204" pitchFamily="34" charset="0"/>
                  <a:ea typeface="宋体" panose="02010600030101010101" pitchFamily="2" charset="-122"/>
                </a:rPr>
                <a:t>ITS</a:t>
              </a:r>
              <a:r>
                <a:rPr lang="en-US" altLang="zh-CN" sz="1800" dirty="0">
                  <a:latin typeface="Arial" panose="020B0604020202020204" pitchFamily="34" charset="0"/>
                  <a:ea typeface="宋体" panose="02010600030101010101" pitchFamily="2" charset="-122"/>
                </a:rPr>
                <a:t>-2)</a:t>
              </a:r>
            </a:p>
            <a:p>
              <a:pPr>
                <a:lnSpc>
                  <a:spcPts val="2000"/>
                </a:lnSpc>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rPr>
                <a:t>3-layer Monolithic Active Pixel Sensors (MAPS)</a:t>
              </a:r>
              <a:endParaRPr lang="en-US" altLang="zh-CN" sz="1800" dirty="0">
                <a:latin typeface="Arial" panose="020B0604020202020204" pitchFamily="34" charset="0"/>
                <a:ea typeface="宋体" panose="02010600030101010101" pitchFamily="2" charset="-122"/>
              </a:endParaRPr>
            </a:p>
            <a:p>
              <a:pPr>
                <a:lnSpc>
                  <a:spcPts val="2000"/>
                </a:lnSpc>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rPr>
                <a:t>Excellent 2-D DCA resolution, &lt; 10 μm for p</a:t>
              </a:r>
              <a:r>
                <a:rPr lang="zh-CN" altLang="en-US" sz="1800" baseline="-25%" dirty="0">
                  <a:latin typeface="Arial" panose="020B0604020202020204" pitchFamily="34" charset="0"/>
                  <a:ea typeface="宋体" panose="02010600030101010101" pitchFamily="2" charset="-122"/>
                </a:rPr>
                <a:t>T</a:t>
              </a:r>
              <a:r>
                <a:rPr lang="zh-CN" altLang="en-US" sz="1800" dirty="0">
                  <a:latin typeface="Arial" panose="020B0604020202020204" pitchFamily="34" charset="0"/>
                  <a:ea typeface="宋体" panose="02010600030101010101" pitchFamily="2" charset="-122"/>
                </a:rPr>
                <a:t> &gt; 2 GeV/c</a:t>
              </a:r>
              <a:endParaRPr lang="en-US" altLang="zh-CN" sz="1800" dirty="0">
                <a:latin typeface="Arial" panose="020B0604020202020204" pitchFamily="34" charset="0"/>
                <a:ea typeface="宋体" panose="02010600030101010101" pitchFamily="2" charset="-122"/>
              </a:endParaRPr>
            </a:p>
          </p:txBody>
        </p:sp>
        <p:sp>
          <p:nvSpPr>
            <p:cNvPr id="10265" name="文本框 29">
              <a:extLst>
                <a:ext uri="{FF2B5EF4-FFF2-40B4-BE49-F238E27FC236}">
                  <a16:creationId xmlns:a16="http://schemas.microsoft.com/office/drawing/2014/main" id="{3A267047-8ED5-4F47-993E-3760D8261D12}"/>
                </a:ext>
              </a:extLst>
            </p:cNvPr>
            <p:cNvSpPr txBox="1">
              <a:spLocks noChangeArrowheads="1"/>
            </p:cNvSpPr>
            <p:nvPr/>
          </p:nvSpPr>
          <p:spPr bwMode="auto">
            <a:xfrm>
              <a:off x="152400" y="1076326"/>
              <a:ext cx="5326180" cy="39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000" dirty="0">
                  <a:latin typeface="Arial" panose="020B0604020202020204" pitchFamily="34" charset="0"/>
                  <a:ea typeface="宋体" panose="02010600030101010101" pitchFamily="2" charset="-122"/>
                </a:rPr>
                <a:t>MAPS-based micro-</a:t>
              </a:r>
              <a:r>
                <a:rPr lang="en-US" altLang="zh-CN" sz="2000" dirty="0" err="1">
                  <a:latin typeface="Arial" panose="020B0604020202020204" pitchFamily="34" charset="0"/>
                  <a:ea typeface="宋体" panose="02010600030101010101" pitchFamily="2" charset="-122"/>
                </a:rPr>
                <a:t>VerTeX</a:t>
              </a:r>
              <a:r>
                <a:rPr lang="en-US" altLang="zh-CN" sz="2000" dirty="0">
                  <a:latin typeface="Arial" panose="020B0604020202020204" pitchFamily="34" charset="0"/>
                  <a:ea typeface="宋体" panose="02010600030101010101" pitchFamily="2" charset="-122"/>
                </a:rPr>
                <a:t> detector (MVTX) </a:t>
              </a:r>
              <a:endParaRPr lang="zh-CN" altLang="en-US" sz="2000" dirty="0">
                <a:latin typeface="Arial" panose="020B0604020202020204" pitchFamily="34" charset="0"/>
                <a:ea typeface="宋体" panose="02010600030101010101" pitchFamily="2" charset="-122"/>
              </a:endParaRPr>
            </a:p>
          </p:txBody>
        </p:sp>
      </p:grpSp>
      <p:grpSp>
        <p:nvGrpSpPr>
          <p:cNvPr id="10251" name="组合 11">
            <a:extLst>
              <a:ext uri="{FF2B5EF4-FFF2-40B4-BE49-F238E27FC236}">
                <a16:creationId xmlns:a16="http://schemas.microsoft.com/office/drawing/2014/main" id="{2308DDB4-7A23-4809-92CB-28D29B52A521}"/>
              </a:ext>
            </a:extLst>
          </p:cNvPr>
          <p:cNvGrpSpPr>
            <a:grpSpLocks/>
          </p:cNvGrpSpPr>
          <p:nvPr/>
        </p:nvGrpSpPr>
        <p:grpSpPr bwMode="auto">
          <a:xfrm>
            <a:off x="6416675" y="4346575"/>
            <a:ext cx="4506913" cy="2244967"/>
            <a:chOff x="102805" y="1058863"/>
            <a:chExt cx="4506715" cy="2244438"/>
          </a:xfrm>
        </p:grpSpPr>
        <p:sp>
          <p:nvSpPr>
            <p:cNvPr id="10262" name="矩形 15">
              <a:extLst>
                <a:ext uri="{FF2B5EF4-FFF2-40B4-BE49-F238E27FC236}">
                  <a16:creationId xmlns:a16="http://schemas.microsoft.com/office/drawing/2014/main" id="{C7C2B8EC-8ED8-4C0A-A52E-7B0909C69233}"/>
                </a:ext>
              </a:extLst>
            </p:cNvPr>
            <p:cNvSpPr>
              <a:spLocks noChangeArrowheads="1"/>
            </p:cNvSpPr>
            <p:nvPr/>
          </p:nvSpPr>
          <p:spPr bwMode="auto">
            <a:xfrm>
              <a:off x="263237" y="1416049"/>
              <a:ext cx="4346283" cy="188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nSpc>
                  <a:spcPts val="2000"/>
                </a:lnSpc>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rPr>
                <a:t>Compact</a:t>
              </a:r>
            </a:p>
            <a:p>
              <a:pPr>
                <a:lnSpc>
                  <a:spcPts val="2000"/>
                </a:lnSpc>
                <a:spcBef>
                  <a:spcPct val="0%"/>
                </a:spcBef>
                <a:buClrTx/>
                <a:buFont typeface="Wingdings" panose="05000000000000000000" pitchFamily="2" charset="2"/>
                <a:buChar char="ü"/>
              </a:pPr>
              <a:r>
                <a:rPr lang="el-GR" altLang="zh-CN" sz="1800" dirty="0">
                  <a:latin typeface="Arial" panose="020B0604020202020204" pitchFamily="34" charset="0"/>
                </a:rPr>
                <a:t>Δ</a:t>
              </a:r>
              <a:r>
                <a:rPr lang="en-US" altLang="zh-CN" sz="1800" dirty="0">
                  <a:latin typeface="Arial" panose="020B0604020202020204" pitchFamily="34" charset="0"/>
                  <a:ea typeface="宋体" panose="02010600030101010101" pitchFamily="2" charset="-122"/>
                </a:rPr>
                <a:t>p/p~1% at 5 GeV/c </a:t>
              </a:r>
            </a:p>
            <a:p>
              <a:pPr>
                <a:lnSpc>
                  <a:spcPts val="2000"/>
                </a:lnSpc>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rPr>
                <a:t>48 layers (20-78 cm radius)</a:t>
              </a:r>
            </a:p>
            <a:p>
              <a:pPr>
                <a:lnSpc>
                  <a:spcPts val="2000"/>
                </a:lnSpc>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rPr>
                <a:t>Quad-GEM electron multiplier + chevron readout pads</a:t>
              </a:r>
            </a:p>
            <a:p>
              <a:pPr>
                <a:lnSpc>
                  <a:spcPts val="2000"/>
                </a:lnSpc>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rPr>
                <a:t>Gateless, continuous readout</a:t>
              </a:r>
            </a:p>
            <a:p>
              <a:pPr marL="0" indent="0">
                <a:lnSpc>
                  <a:spcPts val="2000"/>
                </a:lnSpc>
                <a:spcBef>
                  <a:spcPct val="0%"/>
                </a:spcBef>
                <a:buClrTx/>
                <a:buNone/>
              </a:pPr>
              <a:endParaRPr lang="en-US" altLang="zh-CN" sz="1800" dirty="0">
                <a:latin typeface="Arial" panose="020B0604020202020204" pitchFamily="34" charset="0"/>
                <a:ea typeface="宋体" panose="02010600030101010101" pitchFamily="2" charset="-122"/>
              </a:endParaRPr>
            </a:p>
          </p:txBody>
        </p:sp>
        <p:sp>
          <p:nvSpPr>
            <p:cNvPr id="10263" name="矩形 4">
              <a:extLst>
                <a:ext uri="{FF2B5EF4-FFF2-40B4-BE49-F238E27FC236}">
                  <a16:creationId xmlns:a16="http://schemas.microsoft.com/office/drawing/2014/main" id="{05AF4419-CFE1-451A-8567-4A741484A55F}"/>
                </a:ext>
              </a:extLst>
            </p:cNvPr>
            <p:cNvSpPr>
              <a:spLocks noChangeArrowheads="1"/>
            </p:cNvSpPr>
            <p:nvPr/>
          </p:nvSpPr>
          <p:spPr bwMode="auto">
            <a:xfrm>
              <a:off x="102805" y="1058863"/>
              <a:ext cx="3837869" cy="4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000">
                  <a:latin typeface="Arial" panose="020B0604020202020204" pitchFamily="34" charset="0"/>
                  <a:ea typeface="宋体" panose="02010600030101010101" pitchFamily="2" charset="-122"/>
                </a:rPr>
                <a:t>Time Projection Chamber (TPC)</a:t>
              </a:r>
              <a:endParaRPr lang="en-US" altLang="zh-CN" sz="2000">
                <a:latin typeface="Arial" panose="020B0604020202020204" pitchFamily="34" charset="0"/>
                <a:ea typeface="宋体" panose="02010600030101010101" pitchFamily="2" charset="-122"/>
                <a:cs typeface="Arial" panose="020B0604020202020204" pitchFamily="34" charset="0"/>
              </a:endParaRPr>
            </a:p>
          </p:txBody>
        </p:sp>
      </p:grpSp>
      <p:grpSp>
        <p:nvGrpSpPr>
          <p:cNvPr id="10252" name="组合 10">
            <a:extLst>
              <a:ext uri="{FF2B5EF4-FFF2-40B4-BE49-F238E27FC236}">
                <a16:creationId xmlns:a16="http://schemas.microsoft.com/office/drawing/2014/main" id="{91CBA58B-E9F9-4E3E-8F88-7DEE50407B2D}"/>
              </a:ext>
            </a:extLst>
          </p:cNvPr>
          <p:cNvGrpSpPr>
            <a:grpSpLocks/>
          </p:cNvGrpSpPr>
          <p:nvPr/>
        </p:nvGrpSpPr>
        <p:grpSpPr bwMode="auto">
          <a:xfrm>
            <a:off x="96838" y="4441825"/>
            <a:ext cx="4060825" cy="1715076"/>
            <a:chOff x="4315097" y="4621715"/>
            <a:chExt cx="4061011" cy="1714803"/>
          </a:xfrm>
        </p:grpSpPr>
        <p:sp>
          <p:nvSpPr>
            <p:cNvPr id="10260" name="矩形 1">
              <a:extLst>
                <a:ext uri="{FF2B5EF4-FFF2-40B4-BE49-F238E27FC236}">
                  <a16:creationId xmlns:a16="http://schemas.microsoft.com/office/drawing/2014/main" id="{493811A2-F94E-4F62-915A-1B8B2885D660}"/>
                </a:ext>
              </a:extLst>
            </p:cNvPr>
            <p:cNvSpPr>
              <a:spLocks noChangeArrowheads="1"/>
            </p:cNvSpPr>
            <p:nvPr/>
          </p:nvSpPr>
          <p:spPr bwMode="auto">
            <a:xfrm>
              <a:off x="4327291" y="4962002"/>
              <a:ext cx="4048817" cy="13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nSpc>
                  <a:spcPts val="2000"/>
                </a:lnSpc>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rPr>
                <a:t>8 modules of Micromegas inserted between TPC and </a:t>
              </a:r>
              <a:r>
                <a:rPr lang="en-US" altLang="zh-CN" sz="1800" dirty="0" err="1">
                  <a:latin typeface="Arial" panose="020B0604020202020204" pitchFamily="34" charset="0"/>
                  <a:ea typeface="宋体" panose="02010600030101010101" pitchFamily="2" charset="-122"/>
                </a:rPr>
                <a:t>EMCal</a:t>
              </a:r>
              <a:endParaRPr lang="en-US" altLang="zh-CN" sz="1800" dirty="0">
                <a:latin typeface="Arial" panose="020B0604020202020204" pitchFamily="34" charset="0"/>
                <a:ea typeface="宋体" panose="02010600030101010101" pitchFamily="2" charset="-122"/>
              </a:endParaRPr>
            </a:p>
            <a:p>
              <a:pPr>
                <a:lnSpc>
                  <a:spcPts val="2000"/>
                </a:lnSpc>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rPr>
                <a:t>Calibration of beam-induced space charge distortions in the TPC</a:t>
              </a:r>
            </a:p>
            <a:p>
              <a:pPr marL="0" indent="0">
                <a:lnSpc>
                  <a:spcPts val="2000"/>
                </a:lnSpc>
                <a:spcBef>
                  <a:spcPct val="0%"/>
                </a:spcBef>
                <a:buClrTx/>
                <a:buNone/>
              </a:pPr>
              <a:endParaRPr lang="en-US" altLang="zh-CN" sz="1800" dirty="0">
                <a:latin typeface="Arial" panose="020B0604020202020204" pitchFamily="34" charset="0"/>
                <a:ea typeface="宋体" panose="02010600030101010101" pitchFamily="2" charset="-122"/>
              </a:endParaRPr>
            </a:p>
          </p:txBody>
        </p:sp>
        <p:sp>
          <p:nvSpPr>
            <p:cNvPr id="10261" name="矩形 5">
              <a:extLst>
                <a:ext uri="{FF2B5EF4-FFF2-40B4-BE49-F238E27FC236}">
                  <a16:creationId xmlns:a16="http://schemas.microsoft.com/office/drawing/2014/main" id="{B2B9C3B8-ACF5-4F36-8149-8F27F2BC1244}"/>
                </a:ext>
              </a:extLst>
            </p:cNvPr>
            <p:cNvSpPr>
              <a:spLocks noChangeArrowheads="1"/>
            </p:cNvSpPr>
            <p:nvPr/>
          </p:nvSpPr>
          <p:spPr bwMode="auto">
            <a:xfrm>
              <a:off x="4315097" y="4621715"/>
              <a:ext cx="3259696" cy="4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000">
                  <a:latin typeface="Arial" panose="020B0604020202020204" pitchFamily="34" charset="0"/>
                  <a:ea typeface="宋体" panose="02010600030101010101" pitchFamily="2" charset="-122"/>
                </a:rPr>
                <a:t>TPC Outer Tracker (TPOT)</a:t>
              </a:r>
            </a:p>
          </p:txBody>
        </p:sp>
      </p:grpSp>
      <p:grpSp>
        <p:nvGrpSpPr>
          <p:cNvPr id="10253" name="组合 6">
            <a:extLst>
              <a:ext uri="{FF2B5EF4-FFF2-40B4-BE49-F238E27FC236}">
                <a16:creationId xmlns:a16="http://schemas.microsoft.com/office/drawing/2014/main" id="{60C73509-6701-448A-B75C-E0AD1840B4F3}"/>
              </a:ext>
            </a:extLst>
          </p:cNvPr>
          <p:cNvGrpSpPr>
            <a:grpSpLocks/>
          </p:cNvGrpSpPr>
          <p:nvPr/>
        </p:nvGrpSpPr>
        <p:grpSpPr bwMode="auto">
          <a:xfrm>
            <a:off x="1747838" y="2759075"/>
            <a:ext cx="3216275" cy="1511300"/>
            <a:chOff x="1931149" y="2727651"/>
            <a:chExt cx="3215655" cy="1512000"/>
          </a:xfrm>
        </p:grpSpPr>
        <p:pic>
          <p:nvPicPr>
            <p:cNvPr id="10258" name="图片 5">
              <a:extLst>
                <a:ext uri="{FF2B5EF4-FFF2-40B4-BE49-F238E27FC236}">
                  <a16:creationId xmlns:a16="http://schemas.microsoft.com/office/drawing/2014/main" id="{85D9452A-8E37-42F3-B87A-E48C438B1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199" y="2727651"/>
              <a:ext cx="2425605"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54" name="文本框 18">
              <a:extLst>
                <a:ext uri="{FF2B5EF4-FFF2-40B4-BE49-F238E27FC236}">
                  <a16:creationId xmlns:a16="http://schemas.microsoft.com/office/drawing/2014/main" id="{CD6FDB3A-5170-483D-97C9-490F6817049F}"/>
                </a:ext>
              </a:extLst>
            </p:cNvPr>
            <p:cNvSpPr txBox="1">
              <a:spLocks noChangeArrowheads="1"/>
            </p:cNvSpPr>
            <p:nvPr/>
          </p:nvSpPr>
          <p:spPr bwMode="auto">
            <a:xfrm>
              <a:off x="1931149" y="3305769"/>
              <a:ext cx="682493" cy="308118"/>
            </a:xfrm>
            <a:prstGeom prst="rect">
              <a:avLst/>
            </a:prstGeom>
            <a:solidFill>
              <a:srgbClr val="149314"/>
            </a:solidFill>
            <a:ln w="15875">
              <a:solidFill>
                <a:srgbClr val="FFC000"/>
              </a:solid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MVTX</a:t>
              </a:r>
            </a:p>
          </p:txBody>
        </p:sp>
      </p:grpSp>
      <p:grpSp>
        <p:nvGrpSpPr>
          <p:cNvPr id="10254" name="组合 8">
            <a:extLst>
              <a:ext uri="{FF2B5EF4-FFF2-40B4-BE49-F238E27FC236}">
                <a16:creationId xmlns:a16="http://schemas.microsoft.com/office/drawing/2014/main" id="{E91C980F-20C1-4058-AF78-DD518C44D5C5}"/>
              </a:ext>
            </a:extLst>
          </p:cNvPr>
          <p:cNvGrpSpPr>
            <a:grpSpLocks/>
          </p:cNvGrpSpPr>
          <p:nvPr/>
        </p:nvGrpSpPr>
        <p:grpSpPr bwMode="auto">
          <a:xfrm rot="-245120">
            <a:off x="5305425" y="2576513"/>
            <a:ext cx="3584575" cy="1908175"/>
            <a:chOff x="5272648" y="2579827"/>
            <a:chExt cx="3585604" cy="1908000"/>
          </a:xfrm>
        </p:grpSpPr>
        <p:pic>
          <p:nvPicPr>
            <p:cNvPr id="10256" name="图片 3">
              <a:extLst>
                <a:ext uri="{FF2B5EF4-FFF2-40B4-BE49-F238E27FC236}">
                  <a16:creationId xmlns:a16="http://schemas.microsoft.com/office/drawing/2014/main" id="{35B702E4-E4B7-42B5-976D-D5EFCB296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648" y="2579827"/>
              <a:ext cx="3060886"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55" name="文本框 19">
              <a:extLst>
                <a:ext uri="{FF2B5EF4-FFF2-40B4-BE49-F238E27FC236}">
                  <a16:creationId xmlns:a16="http://schemas.microsoft.com/office/drawing/2014/main" id="{DA9C6479-CFC4-42F6-A1A7-625BF540F4A7}"/>
                </a:ext>
              </a:extLst>
            </p:cNvPr>
            <p:cNvSpPr txBox="1">
              <a:spLocks noChangeArrowheads="1"/>
            </p:cNvSpPr>
            <p:nvPr/>
          </p:nvSpPr>
          <p:spPr bwMode="auto">
            <a:xfrm rot="245120">
              <a:off x="8274826" y="3487003"/>
              <a:ext cx="582779" cy="307947"/>
            </a:xfrm>
            <a:prstGeom prst="rect">
              <a:avLst/>
            </a:prstGeom>
            <a:solidFill>
              <a:srgbClr val="D0CB41"/>
            </a:solidFill>
            <a:ln w="15875">
              <a:solidFill>
                <a:srgbClr val="FFC000"/>
              </a:solid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INTT</a:t>
              </a:r>
            </a:p>
          </p:txBody>
        </p:sp>
      </p:grpSp>
      <p:sp>
        <p:nvSpPr>
          <p:cNvPr id="57" name="文本框 20">
            <a:extLst>
              <a:ext uri="{FF2B5EF4-FFF2-40B4-BE49-F238E27FC236}">
                <a16:creationId xmlns:a16="http://schemas.microsoft.com/office/drawing/2014/main" id="{2D11F4EE-6DD1-4E62-B190-D025840E20D1}"/>
              </a:ext>
            </a:extLst>
          </p:cNvPr>
          <p:cNvSpPr txBox="1">
            <a:spLocks noChangeArrowheads="1"/>
          </p:cNvSpPr>
          <p:nvPr/>
        </p:nvSpPr>
        <p:spPr bwMode="auto">
          <a:xfrm>
            <a:off x="4105275" y="6262688"/>
            <a:ext cx="661988" cy="307975"/>
          </a:xfrm>
          <a:prstGeom prst="rect">
            <a:avLst/>
          </a:prstGeom>
          <a:pattFill prst="lgGrid">
            <a:fgClr>
              <a:srgbClr val="AA1414"/>
            </a:fgClr>
            <a:bgClr>
              <a:srgbClr val="C00000"/>
            </a:bgClr>
          </a:pattFill>
          <a:ln w="15875">
            <a:solidFill>
              <a:srgbClr val="FFC000"/>
            </a:solid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TPOT</a:t>
            </a:r>
          </a:p>
        </p:txBody>
      </p:sp>
      <p:pic>
        <p:nvPicPr>
          <p:cNvPr id="30" name="Picture 5">
            <a:extLst>
              <a:ext uri="{FF2B5EF4-FFF2-40B4-BE49-F238E27FC236}">
                <a16:creationId xmlns:a16="http://schemas.microsoft.com/office/drawing/2014/main" id="{144D1F1F-A373-462F-8E6D-2D03B667BD76}"/>
              </a:ext>
            </a:extLst>
          </p:cNvPr>
          <p:cNvPicPr>
            <a:picLocks noChangeAspect="1"/>
          </p:cNvPicPr>
          <p:nvPr/>
        </p:nvPicPr>
        <p:blipFill>
          <a:blip r:embed="rId6"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35" name="灯片编号占位符 3">
            <a:extLst>
              <a:ext uri="{FF2B5EF4-FFF2-40B4-BE49-F238E27FC236}">
                <a16:creationId xmlns:a16="http://schemas.microsoft.com/office/drawing/2014/main" id="{7DF9E887-5A14-47ED-A84A-6CED17674740}"/>
              </a:ext>
            </a:extLst>
          </p:cNvPr>
          <p:cNvSpPr>
            <a:spLocks noGrp="1" noChangeArrowheads="1"/>
          </p:cNvSpPr>
          <p:nvPr>
            <p:ph type="sldNum" sz="quarter" idx="11"/>
          </p:nvPr>
        </p:nvSpPr>
        <p:spPr>
          <a:xfrm>
            <a:off x="5586413" y="6537325"/>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28</a:t>
            </a:fld>
            <a:endParaRPr lang="en-US" altLang="zh-CN" sz="1400" dirty="0">
              <a:solidFill>
                <a:srgbClr val="A15D47"/>
              </a:solidFill>
              <a:latin typeface="Arial" panose="020B0604020202020204" pitchFamily="34" charset="0"/>
            </a:endParaRPr>
          </a:p>
        </p:txBody>
      </p:sp>
      <p:sp>
        <p:nvSpPr>
          <p:cNvPr id="2" name="文本框 1">
            <a:extLst>
              <a:ext uri="{FF2B5EF4-FFF2-40B4-BE49-F238E27FC236}">
                <a16:creationId xmlns:a16="http://schemas.microsoft.com/office/drawing/2014/main" id="{F8705539-D219-4E6C-9B76-B1B738C28DAE}"/>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extLst>
      <p:ext uri="{BB962C8B-B14F-4D97-AF65-F5344CB8AC3E}">
        <p14:creationId xmlns:p14="http://schemas.microsoft.com/office/powerpoint/2010/main" val="2074280841"/>
      </p:ext>
    </p:extLst>
  </p:cSld>
  <p:clrMapOvr>
    <a:masterClrMapping/>
  </p:clrMapOvr>
  <p:transition spd="med">
    <p:push dir="u"/>
  </p:transition>
</p:sld>
</file>

<file path=ppt/slides/slide2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90C884B-F828-49DB-BC58-AC21B5795BED}"/>
              </a:ext>
            </a:extLst>
          </p:cNvPr>
          <p:cNvPicPr>
            <a:picLocks noChangeAspect="1"/>
          </p:cNvPicPr>
          <p:nvPr/>
        </p:nvPicPr>
        <p:blipFill>
          <a:blip r:embed="rId2"/>
          <a:stretch>
            <a:fillRect/>
          </a:stretch>
        </p:blipFill>
        <p:spPr>
          <a:xfrm>
            <a:off x="441236" y="1466828"/>
            <a:ext cx="10061751" cy="4752000"/>
          </a:xfrm>
          <a:prstGeom prst="rect">
            <a:avLst/>
          </a:prstGeom>
        </p:spPr>
      </p:pic>
      <p:sp>
        <p:nvSpPr>
          <p:cNvPr id="6" name="矩形 5">
            <a:extLst>
              <a:ext uri="{FF2B5EF4-FFF2-40B4-BE49-F238E27FC236}">
                <a16:creationId xmlns:a16="http://schemas.microsoft.com/office/drawing/2014/main" id="{AB59300F-708D-44E7-B6BE-48614F496567}"/>
              </a:ext>
            </a:extLst>
          </p:cNvPr>
          <p:cNvSpPr/>
          <p:nvPr/>
        </p:nvSpPr>
        <p:spPr>
          <a:xfrm>
            <a:off x="2728984" y="1097496"/>
            <a:ext cx="5092100" cy="369332"/>
          </a:xfrm>
          <a:prstGeom prst="rect">
            <a:avLst/>
          </a:prstGeom>
        </p:spPr>
        <p:txBody>
          <a:bodyPr wrap="none">
            <a:spAutoFit/>
          </a:bodyPr>
          <a:lstStyle/>
          <a:p>
            <a:r>
              <a:rPr lang="en-US" altLang="zh-CN" dirty="0"/>
              <a:t>Correlation seen between different MVTX layers</a:t>
            </a:r>
          </a:p>
        </p:txBody>
      </p:sp>
      <p:pic>
        <p:nvPicPr>
          <p:cNvPr id="7" name="Picture 5">
            <a:extLst>
              <a:ext uri="{FF2B5EF4-FFF2-40B4-BE49-F238E27FC236}">
                <a16:creationId xmlns:a16="http://schemas.microsoft.com/office/drawing/2014/main" id="{9526BDFB-645C-4993-8AA1-C4BC51947D0B}"/>
              </a:ext>
            </a:extLst>
          </p:cNvPr>
          <p:cNvPicPr>
            <a:picLocks noChangeAspect="1"/>
          </p:cNvPicPr>
          <p:nvPr/>
        </p:nvPicPr>
        <p:blipFill>
          <a:blip r:embed="rId3"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11" name="灯片编号占位符 3">
            <a:extLst>
              <a:ext uri="{FF2B5EF4-FFF2-40B4-BE49-F238E27FC236}">
                <a16:creationId xmlns:a16="http://schemas.microsoft.com/office/drawing/2014/main" id="{846EE52A-CDB9-4682-8BCF-0D6D7F56E66E}"/>
              </a:ext>
            </a:extLst>
          </p:cNvPr>
          <p:cNvSpPr>
            <a:spLocks noGrp="1" noChangeArrowheads="1"/>
          </p:cNvSpPr>
          <p:nvPr>
            <p:ph type="sldNum" sz="quarter" idx="11"/>
          </p:nvPr>
        </p:nvSpPr>
        <p:spPr>
          <a:xfrm>
            <a:off x="5586413" y="6537325"/>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29</a:t>
            </a:fld>
            <a:endParaRPr lang="en-US" altLang="zh-CN" sz="1400" dirty="0">
              <a:solidFill>
                <a:srgbClr val="A15D47"/>
              </a:solidFill>
              <a:latin typeface="Arial" panose="020B0604020202020204" pitchFamily="34" charset="0"/>
            </a:endParaRPr>
          </a:p>
        </p:txBody>
      </p:sp>
      <p:sp>
        <p:nvSpPr>
          <p:cNvPr id="12" name="标题 1">
            <a:extLst>
              <a:ext uri="{FF2B5EF4-FFF2-40B4-BE49-F238E27FC236}">
                <a16:creationId xmlns:a16="http://schemas.microsoft.com/office/drawing/2014/main" id="{A2372C95-9B11-46A9-BA90-E265272DE61B}"/>
              </a:ext>
            </a:extLst>
          </p:cNvPr>
          <p:cNvSpPr>
            <a:spLocks noGrp="1" noChangeArrowheads="1"/>
          </p:cNvSpPr>
          <p:nvPr>
            <p:ph type="title"/>
          </p:nvPr>
        </p:nvSpPr>
        <p:spPr>
          <a:xfrm>
            <a:off x="1368425" y="457200"/>
            <a:ext cx="8845550" cy="487363"/>
          </a:xfrm>
        </p:spPr>
        <p:txBody>
          <a:bodyPr/>
          <a:lstStyle/>
          <a:p>
            <a:r>
              <a:rPr lang="en-US" altLang="zh-CN" dirty="0">
                <a:ea typeface="宋体" panose="02010600030101010101" pitchFamily="2" charset="-122"/>
              </a:rPr>
              <a:t>MVTX</a:t>
            </a:r>
            <a:endParaRPr lang="zh-CN" altLang="en-US" dirty="0">
              <a:ea typeface="宋体" panose="02010600030101010101" pitchFamily="2" charset="-122"/>
            </a:endParaRPr>
          </a:p>
        </p:txBody>
      </p:sp>
      <p:sp>
        <p:nvSpPr>
          <p:cNvPr id="8" name="文本框 7">
            <a:extLst>
              <a:ext uri="{FF2B5EF4-FFF2-40B4-BE49-F238E27FC236}">
                <a16:creationId xmlns:a16="http://schemas.microsoft.com/office/drawing/2014/main" id="{2B071F1B-368B-45AF-B439-3F4D11768330}"/>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extLst>
      <p:ext uri="{BB962C8B-B14F-4D97-AF65-F5344CB8AC3E}">
        <p14:creationId xmlns:p14="http://schemas.microsoft.com/office/powerpoint/2010/main" val="3938098630"/>
      </p:ext>
    </p:extLst>
  </p:cSld>
  <p:clrMapOvr>
    <a:masterClrMapping/>
  </p:clrMapOvr>
  <p:transition spd="med">
    <p:push dir="u"/>
  </p:transition>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9219" name="组合 3">
            <a:extLst>
              <a:ext uri="{FF2B5EF4-FFF2-40B4-BE49-F238E27FC236}">
                <a16:creationId xmlns:a16="http://schemas.microsoft.com/office/drawing/2014/main" id="{9E9CA472-404E-4C63-B988-6B3820EB2BD9}"/>
              </a:ext>
            </a:extLst>
          </p:cNvPr>
          <p:cNvGrpSpPr>
            <a:grpSpLocks/>
          </p:cNvGrpSpPr>
          <p:nvPr/>
        </p:nvGrpSpPr>
        <p:grpSpPr bwMode="auto">
          <a:xfrm>
            <a:off x="8672429" y="1215229"/>
            <a:ext cx="2394668" cy="2804487"/>
            <a:chOff x="8703948" y="1318496"/>
            <a:chExt cx="2395220" cy="2805061"/>
          </a:xfrm>
        </p:grpSpPr>
        <p:grpSp>
          <p:nvGrpSpPr>
            <p:cNvPr id="9258" name="组合 65">
              <a:extLst>
                <a:ext uri="{FF2B5EF4-FFF2-40B4-BE49-F238E27FC236}">
                  <a16:creationId xmlns:a16="http://schemas.microsoft.com/office/drawing/2014/main" id="{DF316C91-D527-4A45-A6C3-D3711C18C362}"/>
                </a:ext>
              </a:extLst>
            </p:cNvPr>
            <p:cNvGrpSpPr>
              <a:grpSpLocks/>
            </p:cNvGrpSpPr>
            <p:nvPr/>
          </p:nvGrpSpPr>
          <p:grpSpPr bwMode="auto">
            <a:xfrm>
              <a:off x="9272163" y="1318496"/>
              <a:ext cx="1827005" cy="2805061"/>
              <a:chOff x="8755781" y="1030898"/>
              <a:chExt cx="1826381" cy="2804988"/>
            </a:xfrm>
          </p:grpSpPr>
          <p:pic>
            <p:nvPicPr>
              <p:cNvPr id="9263" name="Picture 44" descr="Chart, funnel chart&#10;&#10;Description automatically generated">
                <a:extLst>
                  <a:ext uri="{FF2B5EF4-FFF2-40B4-BE49-F238E27FC236}">
                    <a16:creationId xmlns:a16="http://schemas.microsoft.com/office/drawing/2014/main" id="{09C7AEB3-73EF-4D9F-A324-941D37D8E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5781" y="1279430"/>
                <a:ext cx="1448354" cy="255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9264" name="文本框 14">
                <a:extLst>
                  <a:ext uri="{FF2B5EF4-FFF2-40B4-BE49-F238E27FC236}">
                    <a16:creationId xmlns:a16="http://schemas.microsoft.com/office/drawing/2014/main" id="{23EEDC6F-4989-4597-987B-D25CD864097D}"/>
                  </a:ext>
                </a:extLst>
              </p:cNvPr>
              <p:cNvSpPr txBox="1">
                <a:spLocks noChangeArrowheads="1"/>
              </p:cNvSpPr>
              <p:nvPr/>
            </p:nvSpPr>
            <p:spPr bwMode="auto">
              <a:xfrm>
                <a:off x="8787389" y="1030898"/>
                <a:ext cx="1794773" cy="27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1200" dirty="0">
                    <a:solidFill>
                      <a:srgbClr val="0070C0"/>
                    </a:solidFill>
                    <a:latin typeface="Arial" panose="020B0604020202020204" pitchFamily="34" charset="0"/>
                    <a:ea typeface="宋体" panose="02010600030101010101" pitchFamily="2" charset="-122"/>
                  </a:rPr>
                  <a:t>Calorimeter system</a:t>
                </a:r>
                <a:endParaRPr lang="zh-CN" altLang="en-US" sz="1200" dirty="0">
                  <a:solidFill>
                    <a:srgbClr val="0070C0"/>
                  </a:solidFill>
                  <a:latin typeface="Arial" panose="020B0604020202020204" pitchFamily="34" charset="0"/>
                  <a:ea typeface="宋体" panose="02010600030101010101" pitchFamily="2" charset="-122"/>
                </a:endParaRPr>
              </a:p>
            </p:txBody>
          </p:sp>
        </p:grpSp>
        <p:sp>
          <p:nvSpPr>
            <p:cNvPr id="9259" name="文本框 1">
              <a:extLst>
                <a:ext uri="{FF2B5EF4-FFF2-40B4-BE49-F238E27FC236}">
                  <a16:creationId xmlns:a16="http://schemas.microsoft.com/office/drawing/2014/main" id="{DB942CDD-BCE6-4A4A-801F-290F52924D55}"/>
                </a:ext>
              </a:extLst>
            </p:cNvPr>
            <p:cNvSpPr txBox="1">
              <a:spLocks noChangeArrowheads="1"/>
            </p:cNvSpPr>
            <p:nvPr/>
          </p:nvSpPr>
          <p:spPr bwMode="auto">
            <a:xfrm>
              <a:off x="9781589" y="2042773"/>
              <a:ext cx="683358" cy="30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a:latin typeface="Arial" panose="020B0604020202020204" pitchFamily="34" charset="0"/>
                  <a:ea typeface="宋体" panose="02010600030101010101" pitchFamily="2" charset="-122"/>
                </a:rPr>
                <a:t>oHCal</a:t>
              </a:r>
              <a:endParaRPr lang="zh-CN" altLang="en-US" sz="1400">
                <a:latin typeface="Arial" panose="020B0604020202020204" pitchFamily="34" charset="0"/>
                <a:ea typeface="宋体" panose="02010600030101010101" pitchFamily="2" charset="-122"/>
              </a:endParaRPr>
            </a:p>
          </p:txBody>
        </p:sp>
        <p:sp>
          <p:nvSpPr>
            <p:cNvPr id="9260" name="文本框 45">
              <a:extLst>
                <a:ext uri="{FF2B5EF4-FFF2-40B4-BE49-F238E27FC236}">
                  <a16:creationId xmlns:a16="http://schemas.microsoft.com/office/drawing/2014/main" id="{1FA08C0A-FD7A-4E72-9665-2670AA68B76A}"/>
                </a:ext>
              </a:extLst>
            </p:cNvPr>
            <p:cNvSpPr txBox="1">
              <a:spLocks noChangeArrowheads="1"/>
            </p:cNvSpPr>
            <p:nvPr/>
          </p:nvSpPr>
          <p:spPr bwMode="auto">
            <a:xfrm>
              <a:off x="10000617" y="3395057"/>
              <a:ext cx="558295" cy="27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200" dirty="0" err="1">
                  <a:latin typeface="Arial" panose="020B0604020202020204" pitchFamily="34" charset="0"/>
                  <a:ea typeface="宋体" panose="02010600030101010101" pitchFamily="2" charset="-122"/>
                </a:rPr>
                <a:t>iHCal</a:t>
              </a:r>
              <a:endParaRPr lang="zh-CN" altLang="en-US" sz="1200" dirty="0">
                <a:latin typeface="Arial" panose="020B0604020202020204" pitchFamily="34" charset="0"/>
                <a:ea typeface="宋体" panose="02010600030101010101" pitchFamily="2" charset="-122"/>
              </a:endParaRPr>
            </a:p>
          </p:txBody>
        </p:sp>
        <p:pic>
          <p:nvPicPr>
            <p:cNvPr id="9261" name="图片 2">
              <a:extLst>
                <a:ext uri="{FF2B5EF4-FFF2-40B4-BE49-F238E27FC236}">
                  <a16:creationId xmlns:a16="http://schemas.microsoft.com/office/drawing/2014/main" id="{FE2E4E2A-11B3-4B60-8F20-B6EEB84B1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948" y="2393202"/>
              <a:ext cx="904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pic>
          <p:nvPicPr>
            <p:cNvPr id="9262" name="图片 46">
              <a:extLst>
                <a:ext uri="{FF2B5EF4-FFF2-40B4-BE49-F238E27FC236}">
                  <a16:creationId xmlns:a16="http://schemas.microsoft.com/office/drawing/2014/main" id="{961D5788-7E8F-4F2A-BD9D-0BAD21A1B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3743" y="2427488"/>
              <a:ext cx="907846" cy="150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grpSp>
      <p:sp>
        <p:nvSpPr>
          <p:cNvPr id="9220" name="标题 1">
            <a:extLst>
              <a:ext uri="{FF2B5EF4-FFF2-40B4-BE49-F238E27FC236}">
                <a16:creationId xmlns:a16="http://schemas.microsoft.com/office/drawing/2014/main" id="{C4AC32FE-9245-460F-A1D3-569C537749C4}"/>
              </a:ext>
            </a:extLst>
          </p:cNvPr>
          <p:cNvSpPr>
            <a:spLocks noGrp="1" noChangeArrowheads="1"/>
          </p:cNvSpPr>
          <p:nvPr>
            <p:ph type="title"/>
          </p:nvPr>
        </p:nvSpPr>
        <p:spPr/>
        <p:txBody>
          <a:bodyPr/>
          <a:lstStyle/>
          <a:p>
            <a:r>
              <a:rPr lang="en-US" altLang="zh-CN" dirty="0" err="1">
                <a:ea typeface="宋体" panose="02010600030101010101" pitchFamily="2" charset="-122"/>
              </a:rPr>
              <a:t>sPHENIX</a:t>
            </a:r>
            <a:r>
              <a:rPr lang="en-US" altLang="zh-CN" dirty="0">
                <a:ea typeface="宋体" panose="02010600030101010101" pitchFamily="2" charset="-122"/>
              </a:rPr>
              <a:t> Detector</a:t>
            </a:r>
            <a:endParaRPr lang="zh-CN" altLang="en-US" dirty="0">
              <a:ea typeface="宋体" panose="02010600030101010101" pitchFamily="2" charset="-122"/>
            </a:endParaRPr>
          </a:p>
        </p:txBody>
      </p:sp>
      <p:grpSp>
        <p:nvGrpSpPr>
          <p:cNvPr id="9221" name="组合 66">
            <a:extLst>
              <a:ext uri="{FF2B5EF4-FFF2-40B4-BE49-F238E27FC236}">
                <a16:creationId xmlns:a16="http://schemas.microsoft.com/office/drawing/2014/main" id="{590F85A7-AE9E-4DE8-9B75-C247145F483B}"/>
              </a:ext>
            </a:extLst>
          </p:cNvPr>
          <p:cNvGrpSpPr>
            <a:grpSpLocks/>
          </p:cNvGrpSpPr>
          <p:nvPr/>
        </p:nvGrpSpPr>
        <p:grpSpPr bwMode="auto">
          <a:xfrm>
            <a:off x="9143694" y="4072596"/>
            <a:ext cx="2048318" cy="2527883"/>
            <a:chOff x="9482843" y="4065866"/>
            <a:chExt cx="2047694" cy="2530460"/>
          </a:xfrm>
        </p:grpSpPr>
        <p:pic>
          <p:nvPicPr>
            <p:cNvPr id="9256" name="SC_reconstruction.png" descr="SC_reconstruction.png">
              <a:extLst>
                <a:ext uri="{FF2B5EF4-FFF2-40B4-BE49-F238E27FC236}">
                  <a16:creationId xmlns:a16="http://schemas.microsoft.com/office/drawing/2014/main" id="{CC485A0F-999B-4DD6-92D3-2FA981F81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8475" y="4065866"/>
              <a:ext cx="1271660" cy="22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
                  <a:headEnd/>
                  <a:tailEnd/>
                </a14:hiddenLine>
              </a:ext>
            </a:extLst>
          </p:spPr>
        </p:pic>
        <p:sp>
          <p:nvSpPr>
            <p:cNvPr id="9257" name="文本框 17">
              <a:extLst>
                <a:ext uri="{FF2B5EF4-FFF2-40B4-BE49-F238E27FC236}">
                  <a16:creationId xmlns:a16="http://schemas.microsoft.com/office/drawing/2014/main" id="{838C54C3-C142-4012-A24F-D829E9BF8CCE}"/>
                </a:ext>
              </a:extLst>
            </p:cNvPr>
            <p:cNvSpPr txBox="1">
              <a:spLocks noChangeArrowheads="1"/>
            </p:cNvSpPr>
            <p:nvPr/>
          </p:nvSpPr>
          <p:spPr bwMode="auto">
            <a:xfrm>
              <a:off x="9482843" y="6288235"/>
              <a:ext cx="2047694" cy="30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squar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1400" dirty="0">
                  <a:solidFill>
                    <a:srgbClr val="D25704"/>
                  </a:solidFill>
                  <a:latin typeface="Arial" panose="020B0604020202020204" pitchFamily="34" charset="0"/>
                  <a:ea typeface="宋体" panose="02010600030101010101" pitchFamily="2" charset="-122"/>
                </a:rPr>
                <a:t>Tracking system</a:t>
              </a:r>
              <a:endParaRPr lang="zh-CN" altLang="en-US" sz="1400" dirty="0">
                <a:solidFill>
                  <a:srgbClr val="D25704"/>
                </a:solidFill>
                <a:latin typeface="Arial" panose="020B0604020202020204" pitchFamily="34" charset="0"/>
                <a:ea typeface="宋体" panose="02010600030101010101" pitchFamily="2" charset="-122"/>
              </a:endParaRPr>
            </a:p>
          </p:txBody>
        </p:sp>
      </p:grpSp>
      <p:grpSp>
        <p:nvGrpSpPr>
          <p:cNvPr id="9222" name="组合 96">
            <a:extLst>
              <a:ext uri="{FF2B5EF4-FFF2-40B4-BE49-F238E27FC236}">
                <a16:creationId xmlns:a16="http://schemas.microsoft.com/office/drawing/2014/main" id="{AF23D8B2-5205-444A-AD01-BDE21C7066AE}"/>
              </a:ext>
            </a:extLst>
          </p:cNvPr>
          <p:cNvGrpSpPr>
            <a:grpSpLocks/>
          </p:cNvGrpSpPr>
          <p:nvPr/>
        </p:nvGrpSpPr>
        <p:grpSpPr bwMode="auto">
          <a:xfrm>
            <a:off x="5674325" y="5152124"/>
            <a:ext cx="3006725" cy="1547812"/>
            <a:chOff x="4702897" y="5213762"/>
            <a:chExt cx="3006876" cy="1548000"/>
          </a:xfrm>
        </p:grpSpPr>
        <p:pic>
          <p:nvPicPr>
            <p:cNvPr id="17" name="Picture 43">
              <a:extLst>
                <a:ext uri="{FF2B5EF4-FFF2-40B4-BE49-F238E27FC236}">
                  <a16:creationId xmlns:a16="http://schemas.microsoft.com/office/drawing/2014/main" id="{AC3D1D19-9331-4B9E-8819-90D80129B80A}"/>
                </a:ext>
              </a:extLst>
            </p:cNvPr>
            <p:cNvPicPr>
              <a:picLocks noChangeAspect="1"/>
            </p:cNvPicPr>
            <p:nvPr/>
          </p:nvPicPr>
          <p:blipFill>
            <a:blip r:embed="rId5"/>
            <a:stretch>
              <a:fillRect/>
            </a:stretch>
          </p:blipFill>
          <p:spPr>
            <a:xfrm>
              <a:off x="4702897" y="5213762"/>
              <a:ext cx="3006876" cy="1548000"/>
            </a:xfrm>
            <a:prstGeom prst="rect">
              <a:avLst/>
            </a:prstGeom>
            <a:ln w="38100" cap="sq">
              <a:noFill/>
              <a:prstDash val="solid"/>
              <a:miter lim="800%"/>
            </a:ln>
            <a:effectLst>
              <a:outerShdw blurRad="25400" dist="76200" dir="2700000" algn="tl" rotWithShape="0">
                <a:srgbClr val="000000">
                  <a:alpha val="43%"/>
                </a:srgbClr>
              </a:outerShdw>
            </a:effectLst>
          </p:spPr>
        </p:pic>
        <p:sp>
          <p:nvSpPr>
            <p:cNvPr id="39" name="文本框 20">
              <a:extLst>
                <a:ext uri="{FF2B5EF4-FFF2-40B4-BE49-F238E27FC236}">
                  <a16:creationId xmlns:a16="http://schemas.microsoft.com/office/drawing/2014/main" id="{AF05924F-4FA4-4473-AB47-702083FA9AAE}"/>
                </a:ext>
              </a:extLst>
            </p:cNvPr>
            <p:cNvSpPr txBox="1">
              <a:spLocks noChangeArrowheads="1"/>
            </p:cNvSpPr>
            <p:nvPr/>
          </p:nvSpPr>
          <p:spPr bwMode="auto">
            <a:xfrm>
              <a:off x="6332071" y="5257372"/>
              <a:ext cx="662020" cy="308012"/>
            </a:xfrm>
            <a:prstGeom prst="rect">
              <a:avLst/>
            </a:prstGeom>
            <a:pattFill prst="lgGrid">
              <a:fgClr>
                <a:srgbClr val="AA1414"/>
              </a:fgClr>
              <a:bgClr>
                <a:srgbClr val="C00000"/>
              </a:bgClr>
            </a:pattFill>
            <a:ln w="15875">
              <a:no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TPOT</a:t>
              </a:r>
            </a:p>
          </p:txBody>
        </p:sp>
        <p:cxnSp>
          <p:nvCxnSpPr>
            <p:cNvPr id="82" name="直接箭头连接符 81">
              <a:extLst>
                <a:ext uri="{FF2B5EF4-FFF2-40B4-BE49-F238E27FC236}">
                  <a16:creationId xmlns:a16="http://schemas.microsoft.com/office/drawing/2014/main" id="{548E3B34-C8A1-4956-9322-8014CDEC5BEA}"/>
                </a:ext>
              </a:extLst>
            </p:cNvPr>
            <p:cNvCxnSpPr>
              <a:cxnSpLocks/>
            </p:cNvCxnSpPr>
            <p:nvPr/>
          </p:nvCxnSpPr>
          <p:spPr bwMode="auto">
            <a:xfrm flipV="1">
              <a:off x="6147018" y="5565385"/>
              <a:ext cx="516063" cy="533382"/>
            </a:xfrm>
            <a:prstGeom prst="straightConnector1">
              <a:avLst/>
            </a:prstGeom>
            <a:solidFill>
              <a:schemeClr val="accent1"/>
            </a:solidFill>
            <a:ln w="22225" cap="flat" cmpd="sng" algn="ctr">
              <a:solidFill>
                <a:srgbClr val="D10D0D"/>
              </a:solidFill>
              <a:prstDash val="solid"/>
              <a:round/>
              <a:headEnd type="none" w="med" len="med"/>
              <a:tailEnd type="triangle"/>
            </a:ln>
            <a:effectLst>
              <a:outerShdw blurRad="25400" dist="25400" dir="2700000" algn="tl" rotWithShape="0">
                <a:prstClr val="black">
                  <a:alpha val="40%"/>
                </a:prstClr>
              </a:outerShdw>
            </a:effectLst>
          </p:spPr>
        </p:cxnSp>
      </p:grpSp>
      <p:sp>
        <p:nvSpPr>
          <p:cNvPr id="43" name="文本框 23">
            <a:extLst>
              <a:ext uri="{FF2B5EF4-FFF2-40B4-BE49-F238E27FC236}">
                <a16:creationId xmlns:a16="http://schemas.microsoft.com/office/drawing/2014/main" id="{D2FF8AD4-AF87-4F66-8D2B-7EAE7B220C29}"/>
              </a:ext>
            </a:extLst>
          </p:cNvPr>
          <p:cNvSpPr txBox="1">
            <a:spLocks noChangeArrowheads="1"/>
          </p:cNvSpPr>
          <p:nvPr/>
        </p:nvSpPr>
        <p:spPr bwMode="auto">
          <a:xfrm>
            <a:off x="5748338" y="4408488"/>
            <a:ext cx="682625" cy="307975"/>
          </a:xfrm>
          <a:prstGeom prst="rect">
            <a:avLst/>
          </a:prstGeom>
          <a:solidFill>
            <a:srgbClr val="8E949A"/>
          </a:solidFill>
          <a:ln w="15875">
            <a:solidFill>
              <a:srgbClr val="FFC000"/>
            </a:solid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err="1">
                <a:solidFill>
                  <a:schemeClr val="bg1"/>
                </a:solidFill>
                <a:latin typeface="Arial" panose="020B0604020202020204" pitchFamily="34" charset="0"/>
                <a:ea typeface="宋体" panose="02010600030101010101" pitchFamily="2" charset="-122"/>
              </a:rPr>
              <a:t>oHCal</a:t>
            </a:r>
            <a:endParaRPr lang="zh-CN" altLang="en-US" sz="1400" dirty="0">
              <a:solidFill>
                <a:schemeClr val="bg1"/>
              </a:solidFill>
              <a:latin typeface="Arial" panose="020B0604020202020204" pitchFamily="34" charset="0"/>
              <a:ea typeface="宋体" panose="02010600030101010101" pitchFamily="2" charset="-122"/>
            </a:endParaRPr>
          </a:p>
        </p:txBody>
      </p:sp>
      <p:grpSp>
        <p:nvGrpSpPr>
          <p:cNvPr id="9226" name="组合 88">
            <a:extLst>
              <a:ext uri="{FF2B5EF4-FFF2-40B4-BE49-F238E27FC236}">
                <a16:creationId xmlns:a16="http://schemas.microsoft.com/office/drawing/2014/main" id="{FBE229C6-6E72-4FB3-97A4-1924E87BE8BD}"/>
              </a:ext>
            </a:extLst>
          </p:cNvPr>
          <p:cNvGrpSpPr>
            <a:grpSpLocks/>
          </p:cNvGrpSpPr>
          <p:nvPr/>
        </p:nvGrpSpPr>
        <p:grpSpPr bwMode="auto">
          <a:xfrm>
            <a:off x="-14144" y="1143060"/>
            <a:ext cx="9448552" cy="5718823"/>
            <a:chOff x="-224954" y="1142399"/>
            <a:chExt cx="9447541" cy="5718764"/>
          </a:xfrm>
        </p:grpSpPr>
        <p:pic>
          <p:nvPicPr>
            <p:cNvPr id="9230" name="图片 8">
              <a:extLst>
                <a:ext uri="{FF2B5EF4-FFF2-40B4-BE49-F238E27FC236}">
                  <a16:creationId xmlns:a16="http://schemas.microsoft.com/office/drawing/2014/main" id="{25454D0B-4865-4406-8704-088CED5C0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954" y="1432848"/>
              <a:ext cx="3248372" cy="190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25" name="标注: 线形 24">
              <a:extLst>
                <a:ext uri="{FF2B5EF4-FFF2-40B4-BE49-F238E27FC236}">
                  <a16:creationId xmlns:a16="http://schemas.microsoft.com/office/drawing/2014/main" id="{CC145263-AE12-43C1-956A-7B1C16178291}"/>
                </a:ext>
              </a:extLst>
            </p:cNvPr>
            <p:cNvSpPr/>
            <p:nvPr/>
          </p:nvSpPr>
          <p:spPr bwMode="auto">
            <a:xfrm rot="5400000">
              <a:off x="910794" y="1497307"/>
              <a:ext cx="838169" cy="1426839"/>
            </a:xfrm>
            <a:prstGeom prst="borderCallout1">
              <a:avLst>
                <a:gd name="adj1" fmla="val 50255"/>
                <a:gd name="adj2" fmla="val 100989"/>
                <a:gd name="adj3" fmla="val -31755"/>
                <a:gd name="adj4" fmla="val 217746"/>
              </a:avLst>
            </a:prstGeom>
            <a:noFill/>
            <a:ln w="22225" cap="flat" cmpd="sng" algn="ctr">
              <a:solidFill>
                <a:srgbClr val="FFC000"/>
              </a:solidFill>
              <a:prstDash val="solid"/>
              <a:round/>
              <a:headEnd type="none" w="med" len="med"/>
              <a:tailEnd type="none" w="med" len="med"/>
            </a:ln>
            <a:effectLst>
              <a:outerShdw blurRad="25400" dist="50800" dir="2700000" algn="tl" rotWithShape="0">
                <a:prstClr val="black">
                  <a:alpha val="56%"/>
                </a:prstClr>
              </a:outerShdw>
            </a:effec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a:ea typeface="宋体" panose="02010600030101010101" pitchFamily="2" charset="-122"/>
              </a:endParaRPr>
            </a:p>
          </p:txBody>
        </p:sp>
        <p:pic>
          <p:nvPicPr>
            <p:cNvPr id="5" name="Picture 2">
              <a:extLst>
                <a:ext uri="{FF2B5EF4-FFF2-40B4-BE49-F238E27FC236}">
                  <a16:creationId xmlns:a16="http://schemas.microsoft.com/office/drawing/2014/main" id="{3B67777D-648E-494C-AB85-2AF240DA26D0}"/>
                </a:ext>
              </a:extLst>
            </p:cNvPr>
            <p:cNvPicPr>
              <a:picLocks noChangeAspect="1"/>
            </p:cNvPicPr>
            <p:nvPr/>
          </p:nvPicPr>
          <p:blipFill>
            <a:blip r:embed="rId7"/>
            <a:stretch>
              <a:fillRect/>
            </a:stretch>
          </p:blipFill>
          <p:spPr>
            <a:xfrm>
              <a:off x="2507951" y="1142399"/>
              <a:ext cx="6714636" cy="3923959"/>
            </a:xfrm>
            <a:prstGeom prst="rect">
              <a:avLst/>
            </a:prstGeom>
            <a:ln w="19050">
              <a:solidFill>
                <a:srgbClr val="FFC000"/>
              </a:solidFill>
            </a:ln>
            <a:effectLst>
              <a:outerShdw blurRad="25400" dist="76200" dir="2700000" algn="tl" rotWithShape="0">
                <a:prstClr val="black">
                  <a:alpha val="30%"/>
                </a:prstClr>
              </a:outerShdw>
            </a:effectLst>
          </p:spPr>
        </p:pic>
        <p:sp>
          <p:nvSpPr>
            <p:cNvPr id="26" name="文本框 11">
              <a:extLst>
                <a:ext uri="{FF2B5EF4-FFF2-40B4-BE49-F238E27FC236}">
                  <a16:creationId xmlns:a16="http://schemas.microsoft.com/office/drawing/2014/main" id="{4ABBD898-F512-4271-B65A-CA8F4EBBCA9F}"/>
                </a:ext>
              </a:extLst>
            </p:cNvPr>
            <p:cNvSpPr txBox="1">
              <a:spLocks noChangeArrowheads="1"/>
            </p:cNvSpPr>
            <p:nvPr/>
          </p:nvSpPr>
          <p:spPr bwMode="auto">
            <a:xfrm>
              <a:off x="3212680" y="3947423"/>
              <a:ext cx="952398" cy="307972"/>
            </a:xfrm>
            <a:prstGeom prst="rect">
              <a:avLst/>
            </a:prstGeom>
            <a:solidFill>
              <a:srgbClr val="703A23"/>
            </a:solidFill>
            <a:ln w="15875">
              <a:no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MAGNET</a:t>
              </a:r>
              <a:endParaRPr lang="zh-CN" altLang="en-US" sz="1400" dirty="0">
                <a:solidFill>
                  <a:schemeClr val="bg1"/>
                </a:solidFill>
                <a:latin typeface="Arial" panose="020B0604020202020204" pitchFamily="34" charset="0"/>
                <a:ea typeface="宋体" panose="02010600030101010101" pitchFamily="2" charset="-122"/>
              </a:endParaRPr>
            </a:p>
          </p:txBody>
        </p:sp>
        <p:sp>
          <p:nvSpPr>
            <p:cNvPr id="9234" name="文本框 13">
              <a:extLst>
                <a:ext uri="{FF2B5EF4-FFF2-40B4-BE49-F238E27FC236}">
                  <a16:creationId xmlns:a16="http://schemas.microsoft.com/office/drawing/2014/main" id="{B894A338-ABC7-4378-88FC-67B2ED515C5F}"/>
                </a:ext>
              </a:extLst>
            </p:cNvPr>
            <p:cNvSpPr txBox="1">
              <a:spLocks noChangeArrowheads="1"/>
            </p:cNvSpPr>
            <p:nvPr/>
          </p:nvSpPr>
          <p:spPr bwMode="auto">
            <a:xfrm>
              <a:off x="2079683" y="6553389"/>
              <a:ext cx="1476529" cy="30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chemeClr val="bg1"/>
                  </a:solidFill>
                  <a:latin typeface="Arial" panose="020B0604020202020204" pitchFamily="34" charset="0"/>
                  <a:ea typeface="宋体" panose="02010600030101010101" pitchFamily="2" charset="-122"/>
                </a:rPr>
                <a:t>support carriage</a:t>
              </a:r>
              <a:endParaRPr lang="zh-CN" altLang="en-US" sz="1400" dirty="0">
                <a:solidFill>
                  <a:schemeClr val="bg1"/>
                </a:solidFill>
                <a:latin typeface="Arial" panose="020B0604020202020204" pitchFamily="34" charset="0"/>
                <a:ea typeface="宋体" panose="02010600030101010101" pitchFamily="2" charset="-122"/>
              </a:endParaRPr>
            </a:p>
          </p:txBody>
        </p:sp>
        <p:sp>
          <p:nvSpPr>
            <p:cNvPr id="28" name="文本框 18">
              <a:extLst>
                <a:ext uri="{FF2B5EF4-FFF2-40B4-BE49-F238E27FC236}">
                  <a16:creationId xmlns:a16="http://schemas.microsoft.com/office/drawing/2014/main" id="{7FEC64BA-CE05-4259-8677-B302427DDB6B}"/>
                </a:ext>
              </a:extLst>
            </p:cNvPr>
            <p:cNvSpPr txBox="1">
              <a:spLocks noChangeArrowheads="1"/>
            </p:cNvSpPr>
            <p:nvPr/>
          </p:nvSpPr>
          <p:spPr bwMode="auto">
            <a:xfrm>
              <a:off x="2795593" y="2921909"/>
              <a:ext cx="682552" cy="307972"/>
            </a:xfrm>
            <a:prstGeom prst="rect">
              <a:avLst/>
            </a:prstGeom>
            <a:solidFill>
              <a:srgbClr val="149314"/>
            </a:solidFill>
            <a:ln w="15875">
              <a:no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MVTX</a:t>
              </a:r>
            </a:p>
          </p:txBody>
        </p:sp>
        <p:sp>
          <p:nvSpPr>
            <p:cNvPr id="29" name="文本框 19">
              <a:extLst>
                <a:ext uri="{FF2B5EF4-FFF2-40B4-BE49-F238E27FC236}">
                  <a16:creationId xmlns:a16="http://schemas.microsoft.com/office/drawing/2014/main" id="{C75F79AC-5788-4678-9281-E13F5A66208A}"/>
                </a:ext>
              </a:extLst>
            </p:cNvPr>
            <p:cNvSpPr txBox="1">
              <a:spLocks noChangeArrowheads="1"/>
            </p:cNvSpPr>
            <p:nvPr/>
          </p:nvSpPr>
          <p:spPr bwMode="auto">
            <a:xfrm>
              <a:off x="7081240" y="3903115"/>
              <a:ext cx="582551" cy="307972"/>
            </a:xfrm>
            <a:prstGeom prst="rect">
              <a:avLst/>
            </a:prstGeom>
            <a:solidFill>
              <a:srgbClr val="D0CB41"/>
            </a:solidFill>
            <a:ln w="15875">
              <a:no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INTT</a:t>
              </a:r>
            </a:p>
          </p:txBody>
        </p:sp>
        <p:sp>
          <p:nvSpPr>
            <p:cNvPr id="30" name="文本框 20">
              <a:extLst>
                <a:ext uri="{FF2B5EF4-FFF2-40B4-BE49-F238E27FC236}">
                  <a16:creationId xmlns:a16="http://schemas.microsoft.com/office/drawing/2014/main" id="{9C1D8441-4BB5-4DD4-893E-DD9EF9BFF3B4}"/>
                </a:ext>
              </a:extLst>
            </p:cNvPr>
            <p:cNvSpPr txBox="1">
              <a:spLocks noChangeArrowheads="1"/>
            </p:cNvSpPr>
            <p:nvPr/>
          </p:nvSpPr>
          <p:spPr bwMode="auto">
            <a:xfrm>
              <a:off x="5648027" y="1224888"/>
              <a:ext cx="544454" cy="307972"/>
            </a:xfrm>
            <a:prstGeom prst="rect">
              <a:avLst/>
            </a:prstGeom>
            <a:solidFill>
              <a:srgbClr val="A24382"/>
            </a:solidFill>
            <a:ln w="15875">
              <a:no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TPC</a:t>
              </a:r>
            </a:p>
          </p:txBody>
        </p:sp>
        <p:sp>
          <p:nvSpPr>
            <p:cNvPr id="31" name="文本框 21">
              <a:extLst>
                <a:ext uri="{FF2B5EF4-FFF2-40B4-BE49-F238E27FC236}">
                  <a16:creationId xmlns:a16="http://schemas.microsoft.com/office/drawing/2014/main" id="{52B5671F-44DC-4D02-83DE-4F7CDF9BF72D}"/>
                </a:ext>
              </a:extLst>
            </p:cNvPr>
            <p:cNvSpPr txBox="1">
              <a:spLocks noChangeArrowheads="1"/>
            </p:cNvSpPr>
            <p:nvPr/>
          </p:nvSpPr>
          <p:spPr bwMode="auto">
            <a:xfrm>
              <a:off x="7740129" y="2304377"/>
              <a:ext cx="723823" cy="307972"/>
            </a:xfrm>
            <a:prstGeom prst="rect">
              <a:avLst/>
            </a:prstGeom>
            <a:solidFill>
              <a:srgbClr val="5589B5"/>
            </a:solidFill>
            <a:ln w="15875">
              <a:no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err="1">
                  <a:solidFill>
                    <a:schemeClr val="bg1"/>
                  </a:solidFill>
                  <a:latin typeface="Arial" panose="020B0604020202020204" pitchFamily="34" charset="0"/>
                  <a:ea typeface="宋体" panose="02010600030101010101" pitchFamily="2" charset="-122"/>
                </a:rPr>
                <a:t>EMCal</a:t>
              </a:r>
              <a:endParaRPr lang="zh-CN" altLang="en-US" sz="1400" dirty="0">
                <a:solidFill>
                  <a:schemeClr val="bg1"/>
                </a:solidFill>
                <a:latin typeface="Arial" panose="020B0604020202020204" pitchFamily="34" charset="0"/>
                <a:ea typeface="宋体" panose="02010600030101010101" pitchFamily="2" charset="-122"/>
              </a:endParaRPr>
            </a:p>
          </p:txBody>
        </p:sp>
        <p:sp>
          <p:nvSpPr>
            <p:cNvPr id="32" name="文本框 22">
              <a:extLst>
                <a:ext uri="{FF2B5EF4-FFF2-40B4-BE49-F238E27FC236}">
                  <a16:creationId xmlns:a16="http://schemas.microsoft.com/office/drawing/2014/main" id="{D1C28F6B-1F22-4ACC-AD02-DEF9F3FB9169}"/>
                </a:ext>
              </a:extLst>
            </p:cNvPr>
            <p:cNvSpPr txBox="1">
              <a:spLocks noChangeArrowheads="1"/>
            </p:cNvSpPr>
            <p:nvPr/>
          </p:nvSpPr>
          <p:spPr bwMode="auto">
            <a:xfrm>
              <a:off x="7232183" y="1278863"/>
              <a:ext cx="623821" cy="307972"/>
            </a:xfrm>
            <a:prstGeom prst="rect">
              <a:avLst/>
            </a:prstGeom>
            <a:solidFill>
              <a:srgbClr val="5398A2"/>
            </a:solidFill>
            <a:ln w="15875">
              <a:no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err="1">
                  <a:solidFill>
                    <a:schemeClr val="bg1"/>
                  </a:solidFill>
                  <a:latin typeface="Arial" panose="020B0604020202020204" pitchFamily="34" charset="0"/>
                  <a:ea typeface="宋体" panose="02010600030101010101" pitchFamily="2" charset="-122"/>
                </a:rPr>
                <a:t>iHCal</a:t>
              </a:r>
              <a:endParaRPr lang="zh-CN" altLang="en-US" sz="1400" dirty="0">
                <a:solidFill>
                  <a:schemeClr val="bg1"/>
                </a:solidFill>
                <a:latin typeface="Arial" panose="020B0604020202020204" pitchFamily="34" charset="0"/>
                <a:ea typeface="宋体" panose="02010600030101010101" pitchFamily="2" charset="-122"/>
              </a:endParaRPr>
            </a:p>
          </p:txBody>
        </p:sp>
        <p:sp>
          <p:nvSpPr>
            <p:cNvPr id="33" name="文本框 23">
              <a:extLst>
                <a:ext uri="{FF2B5EF4-FFF2-40B4-BE49-F238E27FC236}">
                  <a16:creationId xmlns:a16="http://schemas.microsoft.com/office/drawing/2014/main" id="{A82BC08D-E20D-456F-BDD6-C5E9BB8DA341}"/>
                </a:ext>
              </a:extLst>
            </p:cNvPr>
            <p:cNvSpPr txBox="1">
              <a:spLocks noChangeArrowheads="1"/>
            </p:cNvSpPr>
            <p:nvPr/>
          </p:nvSpPr>
          <p:spPr bwMode="auto">
            <a:xfrm>
              <a:off x="5077041" y="4310203"/>
              <a:ext cx="682552" cy="307972"/>
            </a:xfrm>
            <a:prstGeom prst="rect">
              <a:avLst/>
            </a:prstGeom>
            <a:solidFill>
              <a:srgbClr val="8E949A"/>
            </a:solidFill>
            <a:ln w="15875">
              <a:no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err="1">
                  <a:solidFill>
                    <a:schemeClr val="bg1"/>
                  </a:solidFill>
                  <a:latin typeface="Arial" panose="020B0604020202020204" pitchFamily="34" charset="0"/>
                  <a:ea typeface="宋体" panose="02010600030101010101" pitchFamily="2" charset="-122"/>
                </a:rPr>
                <a:t>oHCal</a:t>
              </a:r>
              <a:endParaRPr lang="zh-CN" altLang="en-US" sz="1400" dirty="0">
                <a:solidFill>
                  <a:schemeClr val="bg1"/>
                </a:solidFill>
                <a:latin typeface="Arial" panose="020B0604020202020204" pitchFamily="34" charset="0"/>
                <a:ea typeface="宋体" panose="02010600030101010101" pitchFamily="2" charset="-122"/>
              </a:endParaRPr>
            </a:p>
          </p:txBody>
        </p:sp>
        <p:sp>
          <p:nvSpPr>
            <p:cNvPr id="37" name="文本框 20">
              <a:extLst>
                <a:ext uri="{FF2B5EF4-FFF2-40B4-BE49-F238E27FC236}">
                  <a16:creationId xmlns:a16="http://schemas.microsoft.com/office/drawing/2014/main" id="{23B9D614-B623-4289-9FC0-42DCB5E67913}"/>
                </a:ext>
              </a:extLst>
            </p:cNvPr>
            <p:cNvSpPr txBox="1">
              <a:spLocks noChangeArrowheads="1"/>
            </p:cNvSpPr>
            <p:nvPr/>
          </p:nvSpPr>
          <p:spPr bwMode="auto">
            <a:xfrm>
              <a:off x="4133713" y="1201077"/>
              <a:ext cx="644456" cy="307972"/>
            </a:xfrm>
            <a:prstGeom prst="rect">
              <a:avLst/>
            </a:prstGeom>
            <a:solidFill>
              <a:srgbClr val="9B9C2D"/>
            </a:solidFill>
            <a:ln w="15875">
              <a:no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err="1">
                  <a:solidFill>
                    <a:schemeClr val="bg1"/>
                  </a:solidFill>
                  <a:latin typeface="Arial" panose="020B0604020202020204" pitchFamily="34" charset="0"/>
                  <a:ea typeface="宋体" panose="02010600030101010101" pitchFamily="2" charset="-122"/>
                </a:rPr>
                <a:t>sEPD</a:t>
              </a:r>
              <a:endParaRPr lang="en-US" altLang="zh-CN" sz="1400" dirty="0">
                <a:solidFill>
                  <a:schemeClr val="bg1"/>
                </a:solidFill>
                <a:latin typeface="Arial" panose="020B0604020202020204" pitchFamily="34" charset="0"/>
                <a:ea typeface="宋体" panose="02010600030101010101" pitchFamily="2" charset="-122"/>
              </a:endParaRPr>
            </a:p>
          </p:txBody>
        </p:sp>
        <p:sp>
          <p:nvSpPr>
            <p:cNvPr id="38" name="文本框 20">
              <a:extLst>
                <a:ext uri="{FF2B5EF4-FFF2-40B4-BE49-F238E27FC236}">
                  <a16:creationId xmlns:a16="http://schemas.microsoft.com/office/drawing/2014/main" id="{E377C42E-E944-43B5-9F94-B9A023B27AA7}"/>
                </a:ext>
              </a:extLst>
            </p:cNvPr>
            <p:cNvSpPr txBox="1">
              <a:spLocks noChangeArrowheads="1"/>
            </p:cNvSpPr>
            <p:nvPr/>
          </p:nvSpPr>
          <p:spPr bwMode="auto">
            <a:xfrm>
              <a:off x="7752730" y="2867513"/>
              <a:ext cx="623919" cy="307774"/>
            </a:xfrm>
            <a:prstGeom prst="rect">
              <a:avLst/>
            </a:prstGeom>
            <a:solidFill>
              <a:srgbClr val="A1231E"/>
            </a:solidFill>
            <a:ln w="15875">
              <a:noFill/>
            </a:ln>
            <a:effectLst>
              <a:outerShdw blurRad="25400" dist="25400" dir="2700000" algn="tl" rotWithShape="0">
                <a:prstClr val="black">
                  <a:alpha val="40%"/>
                </a:prstClr>
              </a:outerShdw>
            </a:effectLst>
          </p:spPr>
          <p:txBody>
            <a:bodyPr wrap="squar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MBD</a:t>
              </a:r>
            </a:p>
          </p:txBody>
        </p:sp>
        <p:cxnSp>
          <p:nvCxnSpPr>
            <p:cNvPr id="41" name="直接箭头连接符 40">
              <a:extLst>
                <a:ext uri="{FF2B5EF4-FFF2-40B4-BE49-F238E27FC236}">
                  <a16:creationId xmlns:a16="http://schemas.microsoft.com/office/drawing/2014/main" id="{7E5BC2AE-7895-42F4-A571-3C8A08FA8B03}"/>
                </a:ext>
              </a:extLst>
            </p:cNvPr>
            <p:cNvCxnSpPr>
              <a:cxnSpLocks/>
              <a:endCxn id="29" idx="1"/>
            </p:cNvCxnSpPr>
            <p:nvPr/>
          </p:nvCxnSpPr>
          <p:spPr bwMode="auto">
            <a:xfrm>
              <a:off x="5077041" y="2773912"/>
              <a:ext cx="2004199" cy="1283190"/>
            </a:xfrm>
            <a:prstGeom prst="straightConnector1">
              <a:avLst/>
            </a:prstGeom>
            <a:solidFill>
              <a:schemeClr val="accent1"/>
            </a:solidFill>
            <a:ln w="22225" cap="flat" cmpd="sng" algn="ctr">
              <a:solidFill>
                <a:srgbClr val="EAE8A8"/>
              </a:solidFill>
              <a:prstDash val="solid"/>
              <a:round/>
              <a:headEnd type="none" w="med" len="med"/>
              <a:tailEnd type="triangle"/>
            </a:ln>
            <a:effectLst>
              <a:outerShdw blurRad="25400" dist="25400" dir="2700000" algn="tl" rotWithShape="0">
                <a:prstClr val="black">
                  <a:alpha val="40%"/>
                </a:prstClr>
              </a:outerShdw>
            </a:effectLst>
          </p:spPr>
        </p:cxnSp>
        <p:cxnSp>
          <p:nvCxnSpPr>
            <p:cNvPr id="45" name="直接箭头连接符 44">
              <a:extLst>
                <a:ext uri="{FF2B5EF4-FFF2-40B4-BE49-F238E27FC236}">
                  <a16:creationId xmlns:a16="http://schemas.microsoft.com/office/drawing/2014/main" id="{73E73D38-8B90-4EA4-B651-A696D5E48EBD}"/>
                </a:ext>
              </a:extLst>
            </p:cNvPr>
            <p:cNvCxnSpPr>
              <a:cxnSpLocks/>
              <a:endCxn id="28" idx="3"/>
            </p:cNvCxnSpPr>
            <p:nvPr/>
          </p:nvCxnSpPr>
          <p:spPr bwMode="auto">
            <a:xfrm flipH="1">
              <a:off x="3478145" y="2805946"/>
              <a:ext cx="1520891" cy="269949"/>
            </a:xfrm>
            <a:prstGeom prst="straightConnector1">
              <a:avLst/>
            </a:prstGeom>
            <a:solidFill>
              <a:schemeClr val="accent1"/>
            </a:solidFill>
            <a:ln w="22225" cap="flat" cmpd="sng" algn="ctr">
              <a:solidFill>
                <a:srgbClr val="149314"/>
              </a:solidFill>
              <a:prstDash val="solid"/>
              <a:round/>
              <a:headEnd type="none" w="med" len="med"/>
              <a:tailEnd type="triangle"/>
            </a:ln>
            <a:effectLst>
              <a:outerShdw blurRad="25400" dist="25400" dir="2700000" algn="tl" rotWithShape="0">
                <a:prstClr val="black">
                  <a:alpha val="40%"/>
                </a:prstClr>
              </a:outerShdw>
            </a:effectLst>
          </p:spPr>
        </p:cxnSp>
        <p:cxnSp>
          <p:nvCxnSpPr>
            <p:cNvPr id="50" name="直接箭头连接符 49">
              <a:extLst>
                <a:ext uri="{FF2B5EF4-FFF2-40B4-BE49-F238E27FC236}">
                  <a16:creationId xmlns:a16="http://schemas.microsoft.com/office/drawing/2014/main" id="{0D3CB289-788B-434A-AA13-065B28EA7203}"/>
                </a:ext>
              </a:extLst>
            </p:cNvPr>
            <p:cNvCxnSpPr>
              <a:cxnSpLocks/>
              <a:endCxn id="33" idx="1"/>
            </p:cNvCxnSpPr>
            <p:nvPr/>
          </p:nvCxnSpPr>
          <p:spPr bwMode="auto">
            <a:xfrm flipV="1">
              <a:off x="3970785" y="4464189"/>
              <a:ext cx="1106256" cy="242113"/>
            </a:xfrm>
            <a:prstGeom prst="straightConnector1">
              <a:avLst/>
            </a:prstGeom>
            <a:solidFill>
              <a:schemeClr val="accent1"/>
            </a:solidFill>
            <a:ln w="22225" cap="flat" cmpd="sng" algn="ctr">
              <a:solidFill>
                <a:srgbClr val="62666A"/>
              </a:solidFill>
              <a:prstDash val="solid"/>
              <a:round/>
              <a:headEnd type="none" w="med" len="med"/>
              <a:tailEnd type="triangle"/>
            </a:ln>
            <a:effectLst>
              <a:outerShdw blurRad="25400" dist="25400" dir="2700000" algn="tl" rotWithShape="0">
                <a:prstClr val="black">
                  <a:alpha val="40%"/>
                </a:prstClr>
              </a:outerShdw>
            </a:effectLst>
          </p:spPr>
        </p:cxnSp>
        <p:cxnSp>
          <p:nvCxnSpPr>
            <p:cNvPr id="56" name="直接箭头连接符 55">
              <a:extLst>
                <a:ext uri="{FF2B5EF4-FFF2-40B4-BE49-F238E27FC236}">
                  <a16:creationId xmlns:a16="http://schemas.microsoft.com/office/drawing/2014/main" id="{2FF5CC32-4463-4E87-82E9-B81AC074F9CF}"/>
                </a:ext>
              </a:extLst>
            </p:cNvPr>
            <p:cNvCxnSpPr>
              <a:cxnSpLocks/>
            </p:cNvCxnSpPr>
            <p:nvPr/>
          </p:nvCxnSpPr>
          <p:spPr bwMode="auto">
            <a:xfrm flipH="1">
              <a:off x="3588731" y="3512326"/>
              <a:ext cx="28572" cy="414333"/>
            </a:xfrm>
            <a:prstGeom prst="straightConnector1">
              <a:avLst/>
            </a:prstGeom>
            <a:solidFill>
              <a:schemeClr val="accent1"/>
            </a:solidFill>
            <a:ln w="22225" cap="flat" cmpd="sng" algn="ctr">
              <a:solidFill>
                <a:srgbClr val="DA9C86"/>
              </a:solidFill>
              <a:prstDash val="solid"/>
              <a:round/>
              <a:headEnd type="none" w="med" len="med"/>
              <a:tailEnd type="triangle"/>
            </a:ln>
            <a:effectLst>
              <a:outerShdw blurRad="25400" dist="25400" dir="2700000" algn="tl" rotWithShape="0">
                <a:prstClr val="black">
                  <a:alpha val="40%"/>
                </a:prstClr>
              </a:outerShdw>
            </a:effectLst>
          </p:spPr>
        </p:cxnSp>
        <p:cxnSp>
          <p:nvCxnSpPr>
            <p:cNvPr id="58" name="直接箭头连接符 57">
              <a:extLst>
                <a:ext uri="{FF2B5EF4-FFF2-40B4-BE49-F238E27FC236}">
                  <a16:creationId xmlns:a16="http://schemas.microsoft.com/office/drawing/2014/main" id="{347FEDC6-D072-4736-A738-B51FB62651D1}"/>
                </a:ext>
              </a:extLst>
            </p:cNvPr>
            <p:cNvCxnSpPr>
              <a:cxnSpLocks/>
              <a:endCxn id="38" idx="2"/>
            </p:cNvCxnSpPr>
            <p:nvPr/>
          </p:nvCxnSpPr>
          <p:spPr bwMode="auto">
            <a:xfrm flipV="1">
              <a:off x="7856004" y="3175286"/>
              <a:ext cx="208686" cy="480040"/>
            </a:xfrm>
            <a:prstGeom prst="straightConnector1">
              <a:avLst/>
            </a:prstGeom>
            <a:solidFill>
              <a:schemeClr val="accent1"/>
            </a:solidFill>
            <a:ln w="22225" cap="flat" cmpd="sng" algn="ctr">
              <a:solidFill>
                <a:srgbClr val="7A1513"/>
              </a:solidFill>
              <a:prstDash val="solid"/>
              <a:round/>
              <a:headEnd type="none" w="med" len="med"/>
              <a:tailEnd type="triangle"/>
            </a:ln>
            <a:effectLst>
              <a:outerShdw blurRad="25400" dist="25400" dir="2700000" algn="tl" rotWithShape="0">
                <a:prstClr val="black">
                  <a:alpha val="40%"/>
                </a:prstClr>
              </a:outerShdw>
            </a:effectLst>
          </p:spPr>
        </p:cxnSp>
        <p:cxnSp>
          <p:nvCxnSpPr>
            <p:cNvPr id="62" name="直接箭头连接符 61">
              <a:extLst>
                <a:ext uri="{FF2B5EF4-FFF2-40B4-BE49-F238E27FC236}">
                  <a16:creationId xmlns:a16="http://schemas.microsoft.com/office/drawing/2014/main" id="{513607D4-EC16-418A-AEE9-9E7D9611D6F2}"/>
                </a:ext>
              </a:extLst>
            </p:cNvPr>
            <p:cNvCxnSpPr>
              <a:cxnSpLocks/>
            </p:cNvCxnSpPr>
            <p:nvPr/>
          </p:nvCxnSpPr>
          <p:spPr bwMode="auto">
            <a:xfrm flipV="1">
              <a:off x="7232183" y="2629813"/>
              <a:ext cx="587312" cy="292096"/>
            </a:xfrm>
            <a:prstGeom prst="straightConnector1">
              <a:avLst/>
            </a:prstGeom>
            <a:solidFill>
              <a:schemeClr val="accent1"/>
            </a:solidFill>
            <a:ln w="22225" cap="flat" cmpd="sng" algn="ctr">
              <a:solidFill>
                <a:schemeClr val="accent2">
                  <a:lumMod val="75%"/>
                </a:schemeClr>
              </a:solidFill>
              <a:prstDash val="solid"/>
              <a:round/>
              <a:headEnd type="none" w="med" len="med"/>
              <a:tailEnd type="triangle"/>
            </a:ln>
            <a:effectLst>
              <a:outerShdw blurRad="25400" dist="25400" dir="2700000" algn="tl" rotWithShape="0">
                <a:prstClr val="black">
                  <a:alpha val="40%"/>
                </a:prstClr>
              </a:outerShdw>
            </a:effectLst>
          </p:spPr>
        </p:cxnSp>
        <p:cxnSp>
          <p:nvCxnSpPr>
            <p:cNvPr id="64" name="直接箭头连接符 63">
              <a:extLst>
                <a:ext uri="{FF2B5EF4-FFF2-40B4-BE49-F238E27FC236}">
                  <a16:creationId xmlns:a16="http://schemas.microsoft.com/office/drawing/2014/main" id="{AC2C7C9E-7E7D-4497-B853-6D39808846D8}"/>
                </a:ext>
              </a:extLst>
            </p:cNvPr>
            <p:cNvCxnSpPr>
              <a:cxnSpLocks/>
              <a:endCxn id="32" idx="2"/>
            </p:cNvCxnSpPr>
            <p:nvPr/>
          </p:nvCxnSpPr>
          <p:spPr bwMode="auto">
            <a:xfrm flipH="1" flipV="1">
              <a:off x="7544887" y="1586835"/>
              <a:ext cx="90478" cy="420684"/>
            </a:xfrm>
            <a:prstGeom prst="straightConnector1">
              <a:avLst/>
            </a:prstGeom>
            <a:solidFill>
              <a:schemeClr val="accent1"/>
            </a:solidFill>
            <a:ln w="22225" cap="flat" cmpd="sng" algn="ctr">
              <a:solidFill>
                <a:srgbClr val="00B0F0"/>
              </a:solidFill>
              <a:prstDash val="solid"/>
              <a:round/>
              <a:headEnd type="none" w="med" len="med"/>
              <a:tailEnd type="triangle"/>
            </a:ln>
            <a:effectLst>
              <a:outerShdw blurRad="25400" dist="25400" dir="2700000" algn="tl" rotWithShape="0">
                <a:prstClr val="black">
                  <a:alpha val="40%"/>
                </a:prstClr>
              </a:outerShdw>
            </a:effectLst>
          </p:spPr>
        </p:cxnSp>
        <p:cxnSp>
          <p:nvCxnSpPr>
            <p:cNvPr id="72" name="直接箭头连接符 71">
              <a:extLst>
                <a:ext uri="{FF2B5EF4-FFF2-40B4-BE49-F238E27FC236}">
                  <a16:creationId xmlns:a16="http://schemas.microsoft.com/office/drawing/2014/main" id="{A24AEB7D-D078-4FD2-AAE6-F634260FEBD8}"/>
                </a:ext>
              </a:extLst>
            </p:cNvPr>
            <p:cNvCxnSpPr>
              <a:cxnSpLocks/>
              <a:endCxn id="30" idx="2"/>
            </p:cNvCxnSpPr>
            <p:nvPr/>
          </p:nvCxnSpPr>
          <p:spPr bwMode="auto">
            <a:xfrm flipV="1">
              <a:off x="5194050" y="1532860"/>
              <a:ext cx="725410" cy="866766"/>
            </a:xfrm>
            <a:prstGeom prst="straightConnector1">
              <a:avLst/>
            </a:prstGeom>
            <a:solidFill>
              <a:schemeClr val="accent1"/>
            </a:solidFill>
            <a:ln w="22225" cap="flat" cmpd="sng" algn="ctr">
              <a:solidFill>
                <a:srgbClr val="B07596"/>
              </a:solidFill>
              <a:prstDash val="solid"/>
              <a:round/>
              <a:headEnd type="none" w="med" len="med"/>
              <a:tailEnd type="triangle"/>
            </a:ln>
            <a:effectLst>
              <a:outerShdw blurRad="25400" dist="25400" dir="2700000" algn="tl" rotWithShape="0">
                <a:prstClr val="black">
                  <a:alpha val="40%"/>
                </a:prstClr>
              </a:outerShdw>
            </a:effectLst>
          </p:spPr>
        </p:cxnSp>
        <p:cxnSp>
          <p:nvCxnSpPr>
            <p:cNvPr id="77" name="直接箭头连接符 76">
              <a:extLst>
                <a:ext uri="{FF2B5EF4-FFF2-40B4-BE49-F238E27FC236}">
                  <a16:creationId xmlns:a16="http://schemas.microsoft.com/office/drawing/2014/main" id="{B4189EA3-98A3-4FC5-BECE-FA733F9C5467}"/>
                </a:ext>
              </a:extLst>
            </p:cNvPr>
            <p:cNvCxnSpPr>
              <a:cxnSpLocks/>
              <a:endCxn id="37" idx="2"/>
            </p:cNvCxnSpPr>
            <p:nvPr/>
          </p:nvCxnSpPr>
          <p:spPr bwMode="auto">
            <a:xfrm flipV="1">
              <a:off x="3676562" y="1509048"/>
              <a:ext cx="779379" cy="385758"/>
            </a:xfrm>
            <a:prstGeom prst="straightConnector1">
              <a:avLst/>
            </a:prstGeom>
            <a:solidFill>
              <a:schemeClr val="accent1"/>
            </a:solidFill>
            <a:ln w="22225" cap="flat" cmpd="sng" algn="ctr">
              <a:solidFill>
                <a:srgbClr val="9B9C2D"/>
              </a:solidFill>
              <a:prstDash val="solid"/>
              <a:round/>
              <a:headEnd type="none" w="med" len="med"/>
              <a:tailEnd type="triangle"/>
            </a:ln>
            <a:effectLst>
              <a:outerShdw blurRad="25400" dist="25400" dir="2700000" algn="tl" rotWithShape="0">
                <a:prstClr val="black">
                  <a:alpha val="40%"/>
                </a:prstClr>
              </a:outerShdw>
            </a:effectLst>
          </p:spPr>
        </p:cxnSp>
        <p:cxnSp>
          <p:nvCxnSpPr>
            <p:cNvPr id="84" name="直接箭头连接符 83">
              <a:extLst>
                <a:ext uri="{FF2B5EF4-FFF2-40B4-BE49-F238E27FC236}">
                  <a16:creationId xmlns:a16="http://schemas.microsoft.com/office/drawing/2014/main" id="{6E92AE78-871C-411B-8F6D-0B5E95181070}"/>
                </a:ext>
              </a:extLst>
            </p:cNvPr>
            <p:cNvCxnSpPr>
              <a:cxnSpLocks/>
              <a:endCxn id="39" idx="0"/>
            </p:cNvCxnSpPr>
            <p:nvPr/>
          </p:nvCxnSpPr>
          <p:spPr bwMode="auto">
            <a:xfrm>
              <a:off x="6505880" y="4201202"/>
              <a:ext cx="916903" cy="993824"/>
            </a:xfrm>
            <a:prstGeom prst="straightConnector1">
              <a:avLst/>
            </a:prstGeom>
            <a:solidFill>
              <a:schemeClr val="accent1"/>
            </a:solidFill>
            <a:ln w="22225" cap="flat" cmpd="sng" algn="ctr">
              <a:solidFill>
                <a:srgbClr val="D10D0D"/>
              </a:solidFill>
              <a:prstDash val="solid"/>
              <a:round/>
              <a:headEnd type="none" w="med" len="med"/>
              <a:tailEnd type="triangle"/>
            </a:ln>
            <a:effectLst>
              <a:outerShdw blurRad="25400" dist="25400" dir="2700000" algn="tl" rotWithShape="0">
                <a:prstClr val="black">
                  <a:alpha val="40%"/>
                </a:prstClr>
              </a:outerShdw>
            </a:effectLst>
          </p:spPr>
        </p:cxnSp>
      </p:grpSp>
      <p:sp>
        <p:nvSpPr>
          <p:cNvPr id="9229" name="矩形 97">
            <a:extLst>
              <a:ext uri="{FF2B5EF4-FFF2-40B4-BE49-F238E27FC236}">
                <a16:creationId xmlns:a16="http://schemas.microsoft.com/office/drawing/2014/main" id="{1CE2D258-6829-44DB-9275-98E6E1813145}"/>
              </a:ext>
            </a:extLst>
          </p:cNvPr>
          <p:cNvSpPr>
            <a:spLocks noChangeArrowheads="1"/>
          </p:cNvSpPr>
          <p:nvPr/>
        </p:nvSpPr>
        <p:spPr bwMode="auto">
          <a:xfrm>
            <a:off x="140986" y="5316678"/>
            <a:ext cx="544731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squar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nSpc>
                <a:spcPts val="1600"/>
              </a:lnSpc>
              <a:spcBef>
                <a:spcPts val="600"/>
              </a:spcBef>
              <a:buClrTx/>
              <a:buNone/>
            </a:pPr>
            <a:r>
              <a:rPr lang="en-US" altLang="zh-CN" sz="2000" dirty="0">
                <a:solidFill>
                  <a:srgbClr val="7030A0"/>
                </a:solidFill>
                <a:latin typeface="Arial" panose="020B0604020202020204" pitchFamily="34" charset="0"/>
                <a:ea typeface="宋体" panose="02010600030101010101" pitchFamily="2" charset="-122"/>
                <a:cs typeface="Arial" panose="020B0604020202020204" pitchFamily="34" charset="0"/>
              </a:rPr>
              <a:t>◙</a:t>
            </a:r>
            <a:r>
              <a:rPr lang="en-US" altLang="zh-CN" sz="1800" dirty="0">
                <a:solidFill>
                  <a:srgbClr val="7030A0"/>
                </a:solidFill>
                <a:latin typeface="Arial" panose="020B0604020202020204" pitchFamily="34" charset="0"/>
                <a:ea typeface="宋体" panose="02010600030101010101" pitchFamily="2" charset="-122"/>
                <a:cs typeface="Arial" panose="020B0604020202020204" pitchFamily="34" charset="0"/>
              </a:rPr>
              <a:t> </a:t>
            </a:r>
            <a:r>
              <a:rPr lang="en-US" altLang="zh-CN" sz="1600" dirty="0">
                <a:solidFill>
                  <a:srgbClr val="7030A0"/>
                </a:solidFill>
                <a:latin typeface="Arial" panose="020B0604020202020204" pitchFamily="34" charset="0"/>
                <a:ea typeface="宋体" panose="02010600030101010101" pitchFamily="2" charset="-122"/>
                <a:cs typeface="Arial" panose="020B0604020202020204" pitchFamily="34" charset="0"/>
              </a:rPr>
              <a:t>All Tracking detectors capable of streaming readout</a:t>
            </a:r>
          </a:p>
          <a:p>
            <a:pPr>
              <a:lnSpc>
                <a:spcPts val="1600"/>
              </a:lnSpc>
              <a:spcBef>
                <a:spcPts val="600"/>
              </a:spcBef>
              <a:buClrTx/>
              <a:buNone/>
            </a:pPr>
            <a:r>
              <a:rPr lang="en-US" altLang="zh-CN" sz="2000" dirty="0">
                <a:solidFill>
                  <a:srgbClr val="7030A0"/>
                </a:solidFill>
                <a:latin typeface="Arial" panose="020B0604020202020204" pitchFamily="34" charset="0"/>
                <a:ea typeface="宋体" panose="02010600030101010101" pitchFamily="2" charset="-122"/>
                <a:cs typeface="Arial" panose="020B0604020202020204" pitchFamily="34" charset="0"/>
              </a:rPr>
              <a:t>◙</a:t>
            </a:r>
            <a:r>
              <a:rPr lang="en-US" altLang="zh-CN" sz="1600" dirty="0">
                <a:solidFill>
                  <a:srgbClr val="7030A0"/>
                </a:solidFill>
                <a:latin typeface="Arial" panose="020B0604020202020204" pitchFamily="34" charset="0"/>
                <a:ea typeface="宋体" panose="02010600030101010101" pitchFamily="2" charset="-122"/>
                <a:cs typeface="Arial" panose="020B0604020202020204" pitchFamily="34" charset="0"/>
              </a:rPr>
              <a:t> Hermetic EM + HCAL Coverage in </a:t>
            </a:r>
            <a:r>
              <a:rPr lang="el-GR" altLang="zh-CN" sz="1600" dirty="0">
                <a:solidFill>
                  <a:srgbClr val="7030A0"/>
                </a:solidFill>
                <a:latin typeface="Arial" panose="020B0604020202020204" pitchFamily="34" charset="0"/>
                <a:ea typeface="宋体" panose="02010600030101010101" pitchFamily="2" charset="-122"/>
                <a:cs typeface="Arial" panose="020B0604020202020204" pitchFamily="34" charset="0"/>
              </a:rPr>
              <a:t>|η|&lt;1.1, 2π </a:t>
            </a:r>
            <a:r>
              <a:rPr lang="en-US" altLang="zh-CN" sz="1600" dirty="0">
                <a:solidFill>
                  <a:srgbClr val="7030A0"/>
                </a:solidFill>
                <a:latin typeface="Arial" panose="020B0604020202020204" pitchFamily="34" charset="0"/>
                <a:ea typeface="宋体" panose="02010600030101010101" pitchFamily="2" charset="-122"/>
                <a:cs typeface="Arial" panose="020B0604020202020204" pitchFamily="34" charset="0"/>
              </a:rPr>
              <a:t>in </a:t>
            </a:r>
            <a:r>
              <a:rPr lang="el-GR" altLang="zh-CN" sz="1600" dirty="0">
                <a:solidFill>
                  <a:srgbClr val="7030A0"/>
                </a:solidFill>
                <a:latin typeface="Arial" panose="020B0604020202020204" pitchFamily="34" charset="0"/>
                <a:ea typeface="宋体" panose="02010600030101010101" pitchFamily="2" charset="-122"/>
                <a:cs typeface="Arial" panose="020B0604020202020204" pitchFamily="34" charset="0"/>
              </a:rPr>
              <a:t>φ </a:t>
            </a:r>
            <a:endParaRPr lang="en-US" altLang="zh-CN" sz="1600" dirty="0">
              <a:solidFill>
                <a:srgbClr val="7030A0"/>
              </a:solidFill>
              <a:latin typeface="Arial" panose="020B0604020202020204" pitchFamily="34" charset="0"/>
              <a:ea typeface="宋体" panose="02010600030101010101" pitchFamily="2" charset="-122"/>
              <a:cs typeface="Arial" panose="020B0604020202020204" pitchFamily="34" charset="0"/>
            </a:endParaRPr>
          </a:p>
          <a:p>
            <a:pPr algn="just">
              <a:lnSpc>
                <a:spcPts val="1600"/>
              </a:lnSpc>
              <a:spcBef>
                <a:spcPts val="600"/>
              </a:spcBef>
              <a:buClrTx/>
              <a:buFont typeface="Wingdings" panose="05000000000000000000" pitchFamily="2" charset="2"/>
              <a:buNone/>
            </a:pPr>
            <a:r>
              <a:rPr lang="en-US" altLang="zh-CN" sz="2000" dirty="0">
                <a:solidFill>
                  <a:srgbClr val="7030A0"/>
                </a:solidFill>
                <a:latin typeface="Arial" panose="020B0604020202020204" pitchFamily="34" charset="0"/>
                <a:ea typeface="宋体" panose="02010600030101010101" pitchFamily="2" charset="-122"/>
                <a:cs typeface="Arial" panose="020B0604020202020204" pitchFamily="34" charset="0"/>
              </a:rPr>
              <a:t>◙</a:t>
            </a:r>
            <a:r>
              <a:rPr lang="en-US" altLang="zh-CN" sz="1600" dirty="0">
                <a:solidFill>
                  <a:srgbClr val="7030A0"/>
                </a:solidFill>
                <a:latin typeface="Arial" panose="020B0604020202020204" pitchFamily="34" charset="0"/>
                <a:ea typeface="宋体" panose="02010600030101010101" pitchFamily="2" charset="-122"/>
                <a:cs typeface="Arial" panose="020B0604020202020204" pitchFamily="34" charset="0"/>
              </a:rPr>
              <a:t> Brings first full jet reconstruction &amp; b-jet tagging at RHIC</a:t>
            </a:r>
          </a:p>
        </p:txBody>
      </p:sp>
      <p:pic>
        <p:nvPicPr>
          <p:cNvPr id="49" name="Picture 5">
            <a:extLst>
              <a:ext uri="{FF2B5EF4-FFF2-40B4-BE49-F238E27FC236}">
                <a16:creationId xmlns:a16="http://schemas.microsoft.com/office/drawing/2014/main" id="{D2BBA1A6-B504-49AD-A6A1-33F46BE887E6}"/>
              </a:ext>
            </a:extLst>
          </p:cNvPr>
          <p:cNvPicPr>
            <a:picLocks noChangeAspect="1"/>
          </p:cNvPicPr>
          <p:nvPr/>
        </p:nvPicPr>
        <p:blipFill>
          <a:blip r:embed="rId8"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46" name="文本框 12">
            <a:extLst>
              <a:ext uri="{FF2B5EF4-FFF2-40B4-BE49-F238E27FC236}">
                <a16:creationId xmlns:a16="http://schemas.microsoft.com/office/drawing/2014/main" id="{D2775455-4B9D-4E1F-98F1-6321A9F9F748}"/>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47" name="文本框 5">
            <a:extLst>
              <a:ext uri="{FF2B5EF4-FFF2-40B4-BE49-F238E27FC236}">
                <a16:creationId xmlns:a16="http://schemas.microsoft.com/office/drawing/2014/main" id="{C258F047-1AC9-41DE-937D-2732429F910B}"/>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18" name="矩形 17">
            <a:extLst>
              <a:ext uri="{FF2B5EF4-FFF2-40B4-BE49-F238E27FC236}">
                <a16:creationId xmlns:a16="http://schemas.microsoft.com/office/drawing/2014/main" id="{44A27BB0-B56C-4CF0-AE45-8868853B955B}"/>
              </a:ext>
            </a:extLst>
          </p:cNvPr>
          <p:cNvSpPr/>
          <p:nvPr/>
        </p:nvSpPr>
        <p:spPr>
          <a:xfrm>
            <a:off x="148210" y="4011080"/>
            <a:ext cx="3102638" cy="1118255"/>
          </a:xfrm>
          <a:prstGeom prst="rect">
            <a:avLst/>
          </a:prstGeom>
        </p:spPr>
        <p:txBody>
          <a:bodyPr wrap="square">
            <a:spAutoFit/>
          </a:bodyPr>
          <a:lstStyle/>
          <a:p>
            <a:pPr>
              <a:lnSpc>
                <a:spcPts val="2000"/>
              </a:lnSpc>
            </a:pPr>
            <a:r>
              <a:rPr lang="en-US" altLang="zh-CN" sz="2000" dirty="0">
                <a:solidFill>
                  <a:srgbClr val="7030A0"/>
                </a:solidFill>
                <a:ea typeface="宋体" panose="02010600030101010101" pitchFamily="2" charset="-122"/>
                <a:cs typeface="Arial" panose="020B0604020202020204" pitchFamily="34" charset="0"/>
              </a:rPr>
              <a:t>◙</a:t>
            </a:r>
            <a:r>
              <a:rPr lang="en-US" altLang="zh-CN" sz="2400" dirty="0">
                <a:solidFill>
                  <a:srgbClr val="7030A0"/>
                </a:solidFill>
                <a:ea typeface="宋体" panose="02010600030101010101" pitchFamily="2" charset="-122"/>
                <a:cs typeface="Arial" panose="020B0604020202020204" pitchFamily="34" charset="0"/>
              </a:rPr>
              <a:t> </a:t>
            </a:r>
            <a:r>
              <a:rPr lang="en-US" altLang="zh-CN" sz="1600" dirty="0">
                <a:solidFill>
                  <a:srgbClr val="7030A0"/>
                </a:solidFill>
                <a:ea typeface="宋体" panose="02010600030101010101" pitchFamily="2" charset="-122"/>
                <a:cs typeface="Arial" panose="020B0604020202020204" pitchFamily="34" charset="0"/>
              </a:rPr>
              <a:t>High DAQ rate 15 kHz</a:t>
            </a:r>
          </a:p>
          <a:p>
            <a:pPr>
              <a:lnSpc>
                <a:spcPts val="2000"/>
              </a:lnSpc>
            </a:pPr>
            <a:r>
              <a:rPr lang="en-US" altLang="zh-CN" sz="2000" dirty="0">
                <a:solidFill>
                  <a:srgbClr val="7030A0"/>
                </a:solidFill>
                <a:ea typeface="宋体" panose="02010600030101010101" pitchFamily="2" charset="-122"/>
                <a:cs typeface="Arial" panose="020B0604020202020204" pitchFamily="34" charset="0"/>
              </a:rPr>
              <a:t>◙</a:t>
            </a:r>
            <a:r>
              <a:rPr lang="en-US" altLang="zh-CN" dirty="0">
                <a:solidFill>
                  <a:srgbClr val="7030A0"/>
                </a:solidFill>
                <a:ea typeface="宋体" panose="02010600030101010101" pitchFamily="2" charset="-122"/>
                <a:cs typeface="Arial" panose="020B0604020202020204" pitchFamily="34" charset="0"/>
              </a:rPr>
              <a:t> </a:t>
            </a:r>
            <a:r>
              <a:rPr lang="en-US" altLang="zh-CN" sz="1600" dirty="0">
                <a:solidFill>
                  <a:srgbClr val="7030A0"/>
                </a:solidFill>
                <a:ea typeface="宋体" panose="02010600030101010101" pitchFamily="2" charset="-122"/>
                <a:cs typeface="Arial" panose="020B0604020202020204" pitchFamily="34" charset="0"/>
              </a:rPr>
              <a:t>Trigger system </a:t>
            </a:r>
          </a:p>
          <a:p>
            <a:pPr>
              <a:lnSpc>
                <a:spcPts val="2000"/>
              </a:lnSpc>
            </a:pPr>
            <a:r>
              <a:rPr lang="en-US" altLang="zh-CN" sz="1600" dirty="0">
                <a:solidFill>
                  <a:srgbClr val="7030A0"/>
                </a:solidFill>
                <a:ea typeface="宋体" panose="02010600030101010101" pitchFamily="2" charset="-122"/>
                <a:cs typeface="Arial" panose="020B0604020202020204" pitchFamily="34" charset="0"/>
              </a:rPr>
              <a:t>    - jets and photons</a:t>
            </a:r>
            <a:endParaRPr lang="en-US" altLang="zh-CN" dirty="0">
              <a:solidFill>
                <a:srgbClr val="7030A0"/>
              </a:solidFill>
              <a:ea typeface="宋体" panose="02010600030101010101" pitchFamily="2" charset="-122"/>
              <a:cs typeface="Arial" panose="020B0604020202020204" pitchFamily="34" charset="0"/>
            </a:endParaRPr>
          </a:p>
          <a:p>
            <a:pPr>
              <a:lnSpc>
                <a:spcPts val="2000"/>
              </a:lnSpc>
            </a:pPr>
            <a:r>
              <a:rPr lang="en-US" altLang="zh-CN" sz="2000" dirty="0">
                <a:solidFill>
                  <a:srgbClr val="7030A0"/>
                </a:solidFill>
                <a:ea typeface="宋体" panose="02010600030101010101" pitchFamily="2" charset="-122"/>
                <a:cs typeface="Arial" panose="020B0604020202020204" pitchFamily="34" charset="0"/>
              </a:rPr>
              <a:t>◙ </a:t>
            </a:r>
            <a:r>
              <a:rPr lang="en-US" altLang="zh-CN" sz="1600" dirty="0">
                <a:solidFill>
                  <a:srgbClr val="7030A0"/>
                </a:solidFill>
                <a:ea typeface="宋体" panose="02010600030101010101" pitchFamily="2" charset="-122"/>
                <a:cs typeface="Arial" panose="020B0604020202020204" pitchFamily="34" charset="0"/>
              </a:rPr>
              <a:t>Precision tracking </a:t>
            </a:r>
            <a:endParaRPr lang="en-US" altLang="zh-CN" dirty="0">
              <a:solidFill>
                <a:srgbClr val="7030A0"/>
              </a:solidFill>
              <a:ea typeface="宋体" panose="02010600030101010101" pitchFamily="2" charset="-122"/>
              <a:cs typeface="Arial" panose="020B0604020202020204" pitchFamily="34" charset="0"/>
            </a:endParaRPr>
          </a:p>
        </p:txBody>
      </p:sp>
      <p:pic>
        <p:nvPicPr>
          <p:cNvPr id="63" name="图片 62">
            <a:extLst>
              <a:ext uri="{FF2B5EF4-FFF2-40B4-BE49-F238E27FC236}">
                <a16:creationId xmlns:a16="http://schemas.microsoft.com/office/drawing/2014/main" id="{2FD0868C-D808-4367-B851-85927C40ECA5}"/>
              </a:ext>
            </a:extLst>
          </p:cNvPr>
          <p:cNvPicPr>
            <a:picLocks noChangeAspect="1"/>
          </p:cNvPicPr>
          <p:nvPr/>
        </p:nvPicPr>
        <p:blipFill>
          <a:blip r:embed="rId9"/>
          <a:stretch>
            <a:fillRect/>
          </a:stretch>
        </p:blipFill>
        <p:spPr>
          <a:xfrm>
            <a:off x="10501180" y="90"/>
            <a:ext cx="384266" cy="360000"/>
          </a:xfrm>
          <a:prstGeom prst="rect">
            <a:avLst/>
          </a:prstGeom>
        </p:spPr>
      </p:pic>
      <p:sp>
        <p:nvSpPr>
          <p:cNvPr id="65" name="灯片编号占位符 3">
            <a:extLst>
              <a:ext uri="{FF2B5EF4-FFF2-40B4-BE49-F238E27FC236}">
                <a16:creationId xmlns:a16="http://schemas.microsoft.com/office/drawing/2014/main" id="{CC63C336-DB1A-4831-BEC9-4C96344F0719}"/>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3</a:t>
            </a:fld>
            <a:endParaRPr lang="en-US" altLang="zh-CN" sz="1400" dirty="0">
              <a:solidFill>
                <a:srgbClr val="A15D47"/>
              </a:solidFill>
              <a:latin typeface="Arial" panose="020B0604020202020204" pitchFamily="34" charset="0"/>
            </a:endParaRPr>
          </a:p>
        </p:txBody>
      </p:sp>
    </p:spTree>
    <p:extLst>
      <p:ext uri="{BB962C8B-B14F-4D97-AF65-F5344CB8AC3E}">
        <p14:creationId xmlns:p14="http://schemas.microsoft.com/office/powerpoint/2010/main" val="1073527988"/>
      </p:ext>
    </p:extLst>
  </p:cSld>
  <p:clrMapOvr>
    <a:masterClrMapping/>
  </p:clrMapOvr>
  <p:transition spd="med">
    <p:push dir="u"/>
  </p:transition>
</p:sld>
</file>

<file path=ppt/slides/slide3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9" descr="A chart of a number of clusters&#10;&#10;Description automatically generated">
            <a:extLst>
              <a:ext uri="{FF2B5EF4-FFF2-40B4-BE49-F238E27FC236}">
                <a16:creationId xmlns:a16="http://schemas.microsoft.com/office/drawing/2014/main" id="{2C854707-6827-49F0-8171-4373DDFC6E92}"/>
              </a:ext>
            </a:extLst>
          </p:cNvPr>
          <p:cNvPicPr>
            <a:picLocks noChangeAspect="1"/>
          </p:cNvPicPr>
          <p:nvPr/>
        </p:nvPicPr>
        <p:blipFill>
          <a:blip r:embed="rId2"/>
          <a:stretch>
            <a:fillRect/>
          </a:stretch>
        </p:blipFill>
        <p:spPr>
          <a:xfrm>
            <a:off x="519242" y="1345216"/>
            <a:ext cx="4447578" cy="3816000"/>
          </a:xfrm>
          <a:prstGeom prst="rect">
            <a:avLst/>
          </a:prstGeom>
        </p:spPr>
      </p:pic>
      <p:pic>
        <p:nvPicPr>
          <p:cNvPr id="8" name="Picture 5">
            <a:extLst>
              <a:ext uri="{FF2B5EF4-FFF2-40B4-BE49-F238E27FC236}">
                <a16:creationId xmlns:a16="http://schemas.microsoft.com/office/drawing/2014/main" id="{09605EF3-8A98-4959-97AC-344AC06FD6CD}"/>
              </a:ext>
            </a:extLst>
          </p:cNvPr>
          <p:cNvPicPr>
            <a:picLocks noChangeAspect="1"/>
          </p:cNvPicPr>
          <p:nvPr/>
        </p:nvPicPr>
        <p:blipFill>
          <a:blip r:embed="rId3"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12" name="灯片编号占位符 3">
            <a:extLst>
              <a:ext uri="{FF2B5EF4-FFF2-40B4-BE49-F238E27FC236}">
                <a16:creationId xmlns:a16="http://schemas.microsoft.com/office/drawing/2014/main" id="{E610F3B5-92D3-4586-B025-F640BB5CF9EB}"/>
              </a:ext>
            </a:extLst>
          </p:cNvPr>
          <p:cNvSpPr>
            <a:spLocks noGrp="1" noChangeArrowheads="1"/>
          </p:cNvSpPr>
          <p:nvPr>
            <p:ph type="sldNum" sz="quarter" idx="11"/>
          </p:nvPr>
        </p:nvSpPr>
        <p:spPr>
          <a:xfrm>
            <a:off x="5586413" y="6537325"/>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30</a:t>
            </a:fld>
            <a:endParaRPr lang="en-US" altLang="zh-CN" sz="1400" dirty="0">
              <a:solidFill>
                <a:srgbClr val="A15D47"/>
              </a:solidFill>
              <a:latin typeface="Arial" panose="020B0604020202020204" pitchFamily="34" charset="0"/>
            </a:endParaRPr>
          </a:p>
        </p:txBody>
      </p:sp>
      <p:sp>
        <p:nvSpPr>
          <p:cNvPr id="13" name="标题 1">
            <a:extLst>
              <a:ext uri="{FF2B5EF4-FFF2-40B4-BE49-F238E27FC236}">
                <a16:creationId xmlns:a16="http://schemas.microsoft.com/office/drawing/2014/main" id="{F8615B7A-4B8E-4FEC-9FA8-DE6FF957F7A2}"/>
              </a:ext>
            </a:extLst>
          </p:cNvPr>
          <p:cNvSpPr>
            <a:spLocks noGrp="1" noChangeArrowheads="1"/>
          </p:cNvSpPr>
          <p:nvPr>
            <p:ph type="title"/>
          </p:nvPr>
        </p:nvSpPr>
        <p:spPr>
          <a:xfrm>
            <a:off x="1368425" y="457200"/>
            <a:ext cx="8845550" cy="487363"/>
          </a:xfrm>
        </p:spPr>
        <p:txBody>
          <a:bodyPr/>
          <a:lstStyle/>
          <a:p>
            <a:r>
              <a:rPr lang="en-US" altLang="zh-CN" dirty="0">
                <a:ea typeface="宋体" panose="02010600030101010101" pitchFamily="2" charset="-122"/>
              </a:rPr>
              <a:t>INTT, TPOT</a:t>
            </a:r>
            <a:endParaRPr lang="zh-CN" altLang="en-US" dirty="0">
              <a:ea typeface="宋体" panose="02010600030101010101" pitchFamily="2" charset="-122"/>
            </a:endParaRPr>
          </a:p>
        </p:txBody>
      </p:sp>
      <p:grpSp>
        <p:nvGrpSpPr>
          <p:cNvPr id="15" name="组合 14">
            <a:extLst>
              <a:ext uri="{FF2B5EF4-FFF2-40B4-BE49-F238E27FC236}">
                <a16:creationId xmlns:a16="http://schemas.microsoft.com/office/drawing/2014/main" id="{5EC07A59-73F3-4807-92A6-854F5CD4257D}"/>
              </a:ext>
            </a:extLst>
          </p:cNvPr>
          <p:cNvGrpSpPr/>
          <p:nvPr/>
        </p:nvGrpSpPr>
        <p:grpSpPr>
          <a:xfrm>
            <a:off x="5995988" y="1105328"/>
            <a:ext cx="4838700" cy="4295775"/>
            <a:chOff x="6105525" y="1114373"/>
            <a:chExt cx="4838700" cy="4295775"/>
          </a:xfrm>
        </p:grpSpPr>
        <p:pic>
          <p:nvPicPr>
            <p:cNvPr id="7" name="图片 6">
              <a:extLst>
                <a:ext uri="{FF2B5EF4-FFF2-40B4-BE49-F238E27FC236}">
                  <a16:creationId xmlns:a16="http://schemas.microsoft.com/office/drawing/2014/main" id="{C894DC82-A6C2-4622-AD05-DAD69659E25A}"/>
                </a:ext>
              </a:extLst>
            </p:cNvPr>
            <p:cNvPicPr>
              <a:picLocks noChangeAspect="1"/>
            </p:cNvPicPr>
            <p:nvPr/>
          </p:nvPicPr>
          <p:blipFill>
            <a:blip r:embed="rId4"/>
            <a:stretch>
              <a:fillRect/>
            </a:stretch>
          </p:blipFill>
          <p:spPr>
            <a:xfrm>
              <a:off x="6105525" y="1114373"/>
              <a:ext cx="4838700" cy="4295775"/>
            </a:xfrm>
            <a:prstGeom prst="rect">
              <a:avLst/>
            </a:prstGeom>
          </p:spPr>
        </p:pic>
        <p:sp>
          <p:nvSpPr>
            <p:cNvPr id="14" name="矩形 13">
              <a:extLst>
                <a:ext uri="{FF2B5EF4-FFF2-40B4-BE49-F238E27FC236}">
                  <a16:creationId xmlns:a16="http://schemas.microsoft.com/office/drawing/2014/main" id="{2B992562-35C4-4423-818F-325C13BDA82E}"/>
                </a:ext>
              </a:extLst>
            </p:cNvPr>
            <p:cNvSpPr/>
            <p:nvPr/>
          </p:nvSpPr>
          <p:spPr>
            <a:xfrm>
              <a:off x="6971151" y="1600248"/>
              <a:ext cx="800219" cy="369332"/>
            </a:xfrm>
            <a:prstGeom prst="rect">
              <a:avLst/>
            </a:prstGeom>
          </p:spPr>
          <p:txBody>
            <a:bodyPr wrap="none">
              <a:spAutoFit/>
            </a:bodyPr>
            <a:lstStyle/>
            <a:p>
              <a:r>
                <a:rPr lang="en-US" altLang="zh-CN" dirty="0">
                  <a:ea typeface="宋体" panose="02010600030101010101" pitchFamily="2" charset="-122"/>
                </a:rPr>
                <a:t>TPOT</a:t>
              </a:r>
              <a:endParaRPr lang="zh-CN" altLang="en-US" dirty="0"/>
            </a:p>
          </p:txBody>
        </p:sp>
      </p:grpSp>
      <p:sp>
        <p:nvSpPr>
          <p:cNvPr id="16" name="矩形 15">
            <a:extLst>
              <a:ext uri="{FF2B5EF4-FFF2-40B4-BE49-F238E27FC236}">
                <a16:creationId xmlns:a16="http://schemas.microsoft.com/office/drawing/2014/main" id="{E856E269-2F61-4674-9FDF-F170F0E5CDC4}"/>
              </a:ext>
            </a:extLst>
          </p:cNvPr>
          <p:cNvSpPr/>
          <p:nvPr/>
        </p:nvSpPr>
        <p:spPr>
          <a:xfrm>
            <a:off x="1029843" y="5410624"/>
            <a:ext cx="3426376" cy="923330"/>
          </a:xfrm>
          <a:prstGeom prst="rect">
            <a:avLst/>
          </a:prstGeom>
        </p:spPr>
        <p:txBody>
          <a:bodyPr wrap="square">
            <a:spAutoFit/>
          </a:bodyPr>
          <a:lstStyle/>
          <a:p>
            <a:r>
              <a:rPr lang="en-US" altLang="zh-CN" dirty="0">
                <a:solidFill>
                  <a:srgbClr val="0070C0"/>
                </a:solidFill>
              </a:rPr>
              <a:t>• 99 % of channels working</a:t>
            </a:r>
          </a:p>
          <a:p>
            <a:r>
              <a:rPr lang="en-US" altLang="zh-CN" dirty="0">
                <a:solidFill>
                  <a:srgbClr val="0070C0"/>
                </a:solidFill>
              </a:rPr>
              <a:t>• Detector routinely read out  </a:t>
            </a:r>
          </a:p>
          <a:p>
            <a:r>
              <a:rPr lang="en-US" altLang="zh-CN" dirty="0">
                <a:solidFill>
                  <a:srgbClr val="0070C0"/>
                </a:solidFill>
              </a:rPr>
              <a:t>   with other detectors</a:t>
            </a:r>
          </a:p>
        </p:txBody>
      </p:sp>
      <p:sp>
        <p:nvSpPr>
          <p:cNvPr id="19" name="矩形 18">
            <a:extLst>
              <a:ext uri="{FF2B5EF4-FFF2-40B4-BE49-F238E27FC236}">
                <a16:creationId xmlns:a16="http://schemas.microsoft.com/office/drawing/2014/main" id="{154084BD-2DB4-412C-A172-C76E4691523F}"/>
              </a:ext>
            </a:extLst>
          </p:cNvPr>
          <p:cNvSpPr/>
          <p:nvPr/>
        </p:nvSpPr>
        <p:spPr>
          <a:xfrm>
            <a:off x="6796070" y="5320893"/>
            <a:ext cx="3238536" cy="1200329"/>
          </a:xfrm>
          <a:prstGeom prst="rect">
            <a:avLst/>
          </a:prstGeom>
        </p:spPr>
        <p:txBody>
          <a:bodyPr wrap="square">
            <a:spAutoFit/>
          </a:bodyPr>
          <a:lstStyle/>
          <a:p>
            <a:r>
              <a:rPr lang="en-US" altLang="zh-CN" dirty="0">
                <a:solidFill>
                  <a:srgbClr val="002060"/>
                </a:solidFill>
              </a:rPr>
              <a:t>• partial acceptance </a:t>
            </a:r>
          </a:p>
          <a:p>
            <a:r>
              <a:rPr lang="en-US" altLang="zh-CN" dirty="0">
                <a:solidFill>
                  <a:srgbClr val="002060"/>
                </a:solidFill>
              </a:rPr>
              <a:t>• one layer of micromegas</a:t>
            </a:r>
          </a:p>
          <a:p>
            <a:r>
              <a:rPr lang="en-US" altLang="zh-CN" dirty="0">
                <a:solidFill>
                  <a:srgbClr val="002060"/>
                </a:solidFill>
              </a:rPr>
              <a:t>• read out with streaming </a:t>
            </a:r>
          </a:p>
          <a:p>
            <a:r>
              <a:rPr lang="en-US" altLang="zh-CN" dirty="0">
                <a:solidFill>
                  <a:srgbClr val="002060"/>
                </a:solidFill>
              </a:rPr>
              <a:t>• </a:t>
            </a:r>
            <a:r>
              <a:rPr lang="el-GR" altLang="zh-CN" dirty="0">
                <a:solidFill>
                  <a:srgbClr val="002060"/>
                </a:solidFill>
                <a:latin typeface="Cambria Math" panose="02040503050406030204" pitchFamily="18" charset="0"/>
                <a:ea typeface="Cambria Math" panose="02040503050406030204" pitchFamily="18" charset="0"/>
              </a:rPr>
              <a:t>ϕ</a:t>
            </a:r>
            <a:r>
              <a:rPr lang="en-US" altLang="zh-CN" dirty="0">
                <a:solidFill>
                  <a:srgbClr val="002060"/>
                </a:solidFill>
              </a:rPr>
              <a:t>, z measurement</a:t>
            </a:r>
            <a:endParaRPr lang="zh-CN" altLang="en-US" dirty="0">
              <a:solidFill>
                <a:srgbClr val="002060"/>
              </a:solidFill>
            </a:endParaRPr>
          </a:p>
        </p:txBody>
      </p:sp>
      <p:sp>
        <p:nvSpPr>
          <p:cNvPr id="11" name="文本框 10">
            <a:extLst>
              <a:ext uri="{FF2B5EF4-FFF2-40B4-BE49-F238E27FC236}">
                <a16:creationId xmlns:a16="http://schemas.microsoft.com/office/drawing/2014/main" id="{53DC99E3-BCB1-4E53-A11E-9EE36D4B7987}"/>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extLst>
      <p:ext uri="{BB962C8B-B14F-4D97-AF65-F5344CB8AC3E}">
        <p14:creationId xmlns:p14="http://schemas.microsoft.com/office/powerpoint/2010/main" val="3751383064"/>
      </p:ext>
    </p:extLst>
  </p:cSld>
  <p:clrMapOvr>
    <a:masterClrMapping/>
  </p:clrMapOvr>
  <p:transition spd="med">
    <p:push dir="u"/>
  </p:transition>
</p:sld>
</file>

<file path=ppt/slides/slide3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2290" name="组合 15">
            <a:extLst>
              <a:ext uri="{FF2B5EF4-FFF2-40B4-BE49-F238E27FC236}">
                <a16:creationId xmlns:a16="http://schemas.microsoft.com/office/drawing/2014/main" id="{EDF0B2CE-3910-47BB-9043-3E5516962073}"/>
              </a:ext>
            </a:extLst>
          </p:cNvPr>
          <p:cNvGrpSpPr>
            <a:grpSpLocks/>
          </p:cNvGrpSpPr>
          <p:nvPr/>
        </p:nvGrpSpPr>
        <p:grpSpPr bwMode="auto">
          <a:xfrm>
            <a:off x="5395913" y="4733925"/>
            <a:ext cx="4233862" cy="2197100"/>
            <a:chOff x="104197" y="4593750"/>
            <a:chExt cx="4233214" cy="2196906"/>
          </a:xfrm>
        </p:grpSpPr>
        <p:pic>
          <p:nvPicPr>
            <p:cNvPr id="12314" name="图片 2">
              <a:extLst>
                <a:ext uri="{FF2B5EF4-FFF2-40B4-BE49-F238E27FC236}">
                  <a16:creationId xmlns:a16="http://schemas.microsoft.com/office/drawing/2014/main" id="{2C078100-4FE5-4CB0-8F06-A917380B2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34604">
              <a:off x="104197" y="4593750"/>
              <a:ext cx="4233214" cy="21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12315" name="文本框 12">
              <a:extLst>
                <a:ext uri="{FF2B5EF4-FFF2-40B4-BE49-F238E27FC236}">
                  <a16:creationId xmlns:a16="http://schemas.microsoft.com/office/drawing/2014/main" id="{25AC2554-7091-4B6A-ADF9-2526295A8A56}"/>
                </a:ext>
              </a:extLst>
            </p:cNvPr>
            <p:cNvSpPr txBox="1">
              <a:spLocks noChangeArrowheads="1"/>
            </p:cNvSpPr>
            <p:nvPr/>
          </p:nvSpPr>
          <p:spPr bwMode="auto">
            <a:xfrm rot="-802238">
              <a:off x="1667729" y="5440588"/>
              <a:ext cx="1415555" cy="33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a:solidFill>
                    <a:srgbClr val="FFC000"/>
                  </a:solidFill>
                  <a:latin typeface="Arial" panose="020B0604020202020204" pitchFamily="34" charset="0"/>
                  <a:ea typeface="宋体" panose="02010600030101010101" pitchFamily="2" charset="-122"/>
                </a:rPr>
                <a:t>EMCal sector</a:t>
              </a:r>
              <a:endParaRPr lang="zh-CN" altLang="en-US" sz="1600">
                <a:solidFill>
                  <a:srgbClr val="FFC000"/>
                </a:solidFill>
                <a:latin typeface="Arial" panose="020B0604020202020204" pitchFamily="34" charset="0"/>
                <a:ea typeface="宋体" panose="02010600030101010101" pitchFamily="2" charset="-122"/>
              </a:endParaRPr>
            </a:p>
          </p:txBody>
        </p:sp>
      </p:grpSp>
      <p:sp>
        <p:nvSpPr>
          <p:cNvPr id="12292" name="标题 1">
            <a:extLst>
              <a:ext uri="{FF2B5EF4-FFF2-40B4-BE49-F238E27FC236}">
                <a16:creationId xmlns:a16="http://schemas.microsoft.com/office/drawing/2014/main" id="{88B3DA1A-588E-4B70-937C-2B641BE7944D}"/>
              </a:ext>
            </a:extLst>
          </p:cNvPr>
          <p:cNvSpPr>
            <a:spLocks noGrp="1" noChangeArrowheads="1"/>
          </p:cNvSpPr>
          <p:nvPr>
            <p:ph type="title"/>
          </p:nvPr>
        </p:nvSpPr>
        <p:spPr/>
        <p:txBody>
          <a:bodyPr/>
          <a:lstStyle/>
          <a:p>
            <a:r>
              <a:rPr lang="en-US" altLang="zh-CN">
                <a:ea typeface="宋体" panose="02010600030101010101" pitchFamily="2" charset="-122"/>
              </a:rPr>
              <a:t>Electromagnetic Calorimeter (EMCal)</a:t>
            </a:r>
            <a:endParaRPr lang="zh-CN" altLang="en-US">
              <a:ea typeface="宋体" panose="02010600030101010101" pitchFamily="2" charset="-122"/>
            </a:endParaRPr>
          </a:p>
        </p:txBody>
      </p:sp>
      <p:pic>
        <p:nvPicPr>
          <p:cNvPr id="12296" name="图片 1">
            <a:extLst>
              <a:ext uri="{FF2B5EF4-FFF2-40B4-BE49-F238E27FC236}">
                <a16:creationId xmlns:a16="http://schemas.microsoft.com/office/drawing/2014/main" id="{D15155EC-0F3A-491D-9A54-CB53BB73DB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5095875"/>
            <a:ext cx="2073275" cy="1655763"/>
          </a:xfrm>
          <a:prstGeom prst="rect">
            <a:avLst/>
          </a:prstGeom>
          <a:noFill/>
          <a:ln w="15875">
            <a:solidFill>
              <a:schemeClr val="tx1"/>
            </a:solidFill>
            <a:miter lim="800%"/>
            <a:headEnd/>
            <a:tailEnd/>
          </a:ln>
          <a:extLst>
            <a:ext uri="{909E8E84-426E-40DD-AFC4-6F175D3DCCD1}">
              <a14:hiddenFill xmlns:a14="http://schemas.microsoft.com/office/drawing/2010/main">
                <a:solidFill>
                  <a:srgbClr val="FFFFFF"/>
                </a:solidFill>
              </a14:hiddenFill>
            </a:ext>
          </a:extLst>
        </p:spPr>
      </p:pic>
      <p:grpSp>
        <p:nvGrpSpPr>
          <p:cNvPr id="12297" name="组合 1">
            <a:extLst>
              <a:ext uri="{FF2B5EF4-FFF2-40B4-BE49-F238E27FC236}">
                <a16:creationId xmlns:a16="http://schemas.microsoft.com/office/drawing/2014/main" id="{D05DD123-77C9-4E78-BE6E-C7585AA1D5D1}"/>
              </a:ext>
            </a:extLst>
          </p:cNvPr>
          <p:cNvGrpSpPr>
            <a:grpSpLocks/>
          </p:cNvGrpSpPr>
          <p:nvPr/>
        </p:nvGrpSpPr>
        <p:grpSpPr bwMode="auto">
          <a:xfrm>
            <a:off x="138113" y="1143000"/>
            <a:ext cx="6667500" cy="1547813"/>
            <a:chOff x="47625" y="1082675"/>
            <a:chExt cx="6667551" cy="1546415"/>
          </a:xfrm>
        </p:grpSpPr>
        <p:sp>
          <p:nvSpPr>
            <p:cNvPr id="14" name="Compact, hermetic, near-projective sampling calorimeters…">
              <a:extLst>
                <a:ext uri="{FF2B5EF4-FFF2-40B4-BE49-F238E27FC236}">
                  <a16:creationId xmlns:a16="http://schemas.microsoft.com/office/drawing/2014/main" id="{43AD90C0-1CD4-4565-9727-00A252D3297D}"/>
                </a:ext>
              </a:extLst>
            </p:cNvPr>
            <p:cNvSpPr txBox="1">
              <a:spLocks/>
            </p:cNvSpPr>
            <p:nvPr/>
          </p:nvSpPr>
          <p:spPr bwMode="auto">
            <a:xfrm>
              <a:off x="47625" y="1082675"/>
              <a:ext cx="6345286" cy="36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marL="342900" indent="-342900" algn="l" rtl="0" eaLnBrk="0" fontAlgn="base" hangingPunct="0">
                <a:spcBef>
                  <a:spcPct val="20%"/>
                </a:spcBef>
                <a:spcAft>
                  <a:spcPct val="0%"/>
                </a:spcAft>
                <a:buClr>
                  <a:schemeClr val="hlink"/>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a:solidFill>
                    <a:schemeClr val="tx1"/>
                  </a:solidFill>
                  <a:latin typeface="+mj-lt"/>
                </a:defRPr>
              </a:lvl2pPr>
              <a:lvl3pPr marL="1143000" indent="-228600" algn="l" rtl="0" eaLnBrk="0" fontAlgn="base" hangingPunct="0">
                <a:spcBef>
                  <a:spcPct val="20%"/>
                </a:spcBef>
                <a:spcAft>
                  <a:spcPct val="0%"/>
                </a:spcAft>
                <a:buClr>
                  <a:schemeClr val="tx1"/>
                </a:buClr>
                <a:buChar char="•"/>
                <a:defRPr sz="2400">
                  <a:solidFill>
                    <a:schemeClr val="tx1"/>
                  </a:solidFill>
                  <a:latin typeface="+mj-lt"/>
                </a:defRPr>
              </a:lvl3pPr>
              <a:lvl4pPr marL="1600200" indent="-228600" algn="l" rtl="0" eaLnBrk="0" fontAlgn="base" hangingPunct="0">
                <a:spcBef>
                  <a:spcPct val="20%"/>
                </a:spcBef>
                <a:spcAft>
                  <a:spcPct val="0%"/>
                </a:spcAft>
                <a:buChar char="–"/>
                <a:defRPr sz="2000">
                  <a:solidFill>
                    <a:schemeClr val="tx1"/>
                  </a:solidFill>
                  <a:latin typeface="+mj-lt"/>
                </a:defRPr>
              </a:lvl4pPr>
              <a:lvl5pPr marL="2057400" indent="-228600" algn="l" rtl="0" eaLnBrk="0" fontAlgn="base" hangingPunct="0">
                <a:spcBef>
                  <a:spcPct val="20%"/>
                </a:spcBef>
                <a:spcAft>
                  <a:spcPct val="0%"/>
                </a:spcAft>
                <a:buChar char="»"/>
                <a:defRPr sz="2000">
                  <a:solidFill>
                    <a:schemeClr val="tx1"/>
                  </a:solidFill>
                  <a:latin typeface="+mj-lt"/>
                </a:defRPr>
              </a:lvl5pPr>
              <a:lvl6pPr marL="2514600" indent="-228600" algn="l" rtl="0" fontAlgn="base">
                <a:spcBef>
                  <a:spcPct val="20%"/>
                </a:spcBef>
                <a:spcAft>
                  <a:spcPct val="0%"/>
                </a:spcAft>
                <a:buChar char="»"/>
                <a:defRPr sz="2000">
                  <a:solidFill>
                    <a:schemeClr val="tx1"/>
                  </a:solidFill>
                  <a:latin typeface="+mj-lt"/>
                </a:defRPr>
              </a:lvl6pPr>
              <a:lvl7pPr marL="2971800" indent="-228600" algn="l" rtl="0" fontAlgn="base">
                <a:spcBef>
                  <a:spcPct val="20%"/>
                </a:spcBef>
                <a:spcAft>
                  <a:spcPct val="0%"/>
                </a:spcAft>
                <a:buChar char="»"/>
                <a:defRPr sz="2000">
                  <a:solidFill>
                    <a:schemeClr val="tx1"/>
                  </a:solidFill>
                  <a:latin typeface="+mj-lt"/>
                </a:defRPr>
              </a:lvl7pPr>
              <a:lvl8pPr marL="3429000" indent="-228600" algn="l" rtl="0" fontAlgn="base">
                <a:spcBef>
                  <a:spcPct val="20%"/>
                </a:spcBef>
                <a:spcAft>
                  <a:spcPct val="0%"/>
                </a:spcAft>
                <a:buChar char="»"/>
                <a:defRPr sz="2000">
                  <a:solidFill>
                    <a:schemeClr val="tx1"/>
                  </a:solidFill>
                  <a:latin typeface="+mj-lt"/>
                </a:defRPr>
              </a:lvl8pPr>
              <a:lvl9pPr marL="3886200" indent="-228600" algn="l" rtl="0" fontAlgn="base">
                <a:spcBef>
                  <a:spcPct val="20%"/>
                </a:spcBef>
                <a:spcAft>
                  <a:spcPct val="0%"/>
                </a:spcAft>
                <a:buChar char="»"/>
                <a:defRPr sz="2000">
                  <a:solidFill>
                    <a:schemeClr val="tx1"/>
                  </a:solidFill>
                  <a:latin typeface="+mj-lt"/>
                </a:defRPr>
              </a:lvl9pPr>
            </a:lstStyle>
            <a:p>
              <a:pPr marL="0" indent="0">
                <a:buFont typeface="Wingdings" panose="05000000000000000000" pitchFamily="2" charset="2"/>
                <a:buNone/>
                <a:defRPr sz="2300"/>
              </a:pPr>
              <a:r>
                <a:rPr lang="en-US" altLang="zh-CN" sz="2000" dirty="0">
                  <a:latin typeface="Arial" panose="020B0604020202020204" pitchFamily="34" charset="0"/>
                  <a:cs typeface="Arial" panose="020B0604020202020204" pitchFamily="34" charset="0"/>
                </a:rPr>
                <a:t>Calorimeter System(</a:t>
              </a:r>
              <a:r>
                <a:rPr lang="en-US" altLang="zh-CN" sz="2000" dirty="0" err="1">
                  <a:latin typeface="Arial" panose="020B0604020202020204" pitchFamily="34" charset="0"/>
                  <a:cs typeface="Arial" panose="020B0604020202020204" pitchFamily="34" charset="0"/>
                </a:rPr>
                <a:t>EMCal+iHCal</a:t>
              </a:r>
              <a:r>
                <a:rPr lang="en-US" altLang="zh-CN" sz="2000" dirty="0">
                  <a:latin typeface="Arial" panose="020B0604020202020204" pitchFamily="34" charset="0"/>
                  <a:cs typeface="Arial" panose="020B0604020202020204" pitchFamily="34" charset="0"/>
                </a:rPr>
                <a:t>+ </a:t>
              </a:r>
              <a:r>
                <a:rPr lang="en-US" altLang="zh-CN" sz="2000" dirty="0" err="1">
                  <a:latin typeface="Arial" panose="020B0604020202020204" pitchFamily="34" charset="0"/>
                  <a:cs typeface="Arial" panose="020B0604020202020204" pitchFamily="34" charset="0"/>
                </a:rPr>
                <a:t>oHCal</a:t>
              </a:r>
              <a:r>
                <a:rPr lang="en-US" altLang="zh-CN" sz="2000" dirty="0">
                  <a:latin typeface="Arial" panose="020B0604020202020204" pitchFamily="34" charset="0"/>
                  <a:cs typeface="Arial" panose="020B0604020202020204" pitchFamily="34" charset="0"/>
                </a:rPr>
                <a:t>)</a:t>
              </a:r>
              <a:endParaRPr lang="en-US" altLang="zh-CN" sz="2000" kern="0" dirty="0">
                <a:latin typeface="Arial" panose="020B0604020202020204" pitchFamily="34" charset="0"/>
                <a:cs typeface="Arial" panose="020B0604020202020204" pitchFamily="34" charset="0"/>
              </a:endParaRPr>
            </a:p>
          </p:txBody>
        </p:sp>
        <p:sp>
          <p:nvSpPr>
            <p:cNvPr id="12308" name="矩形 4">
              <a:extLst>
                <a:ext uri="{FF2B5EF4-FFF2-40B4-BE49-F238E27FC236}">
                  <a16:creationId xmlns:a16="http://schemas.microsoft.com/office/drawing/2014/main" id="{A19D0431-8E7B-4283-8640-7DDDD12B1399}"/>
                </a:ext>
              </a:extLst>
            </p:cNvPr>
            <p:cNvSpPr>
              <a:spLocks noChangeArrowheads="1"/>
            </p:cNvSpPr>
            <p:nvPr/>
          </p:nvSpPr>
          <p:spPr bwMode="auto">
            <a:xfrm>
              <a:off x="241351" y="1429544"/>
              <a:ext cx="6473825" cy="119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cs typeface="Arial" panose="020B0604020202020204" pitchFamily="34" charset="0"/>
                </a:rPr>
                <a:t>Compact, </a:t>
              </a:r>
              <a:r>
                <a:rPr lang="en-US" altLang="zh-CN" sz="1800" dirty="0">
                  <a:latin typeface="Arial" panose="020B0604020202020204" pitchFamily="34" charset="0"/>
                  <a:ea typeface="宋体" panose="02010600030101010101" pitchFamily="2" charset="-122"/>
                  <a:cs typeface="Arial" panose="020B0604020202020204" pitchFamily="34" charset="0"/>
                </a:rPr>
                <a:t>c</a:t>
              </a:r>
              <a:r>
                <a:rPr lang="zh-CN" altLang="en-US" sz="1800" dirty="0">
                  <a:latin typeface="Arial" panose="020B0604020202020204" pitchFamily="34" charset="0"/>
                  <a:ea typeface="宋体" panose="02010600030101010101" pitchFamily="2" charset="-122"/>
                  <a:cs typeface="Arial" panose="020B0604020202020204" pitchFamily="34" charset="0"/>
                </a:rPr>
                <a:t>overage |η| &lt;1.1, 2π in φ </a:t>
              </a:r>
              <a:endParaRPr lang="en-US" altLang="zh-CN" sz="1800" dirty="0">
                <a:latin typeface="Arial" panose="020B0604020202020204" pitchFamily="34" charset="0"/>
                <a:ea typeface="宋体" panose="02010600030101010101" pitchFamily="2" charset="-122"/>
                <a:cs typeface="Arial" panose="020B0604020202020204" pitchFamily="34" charset="0"/>
              </a:endParaRPr>
            </a:p>
            <a:p>
              <a:pPr>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cs typeface="Arial" panose="020B0604020202020204" pitchFamily="34" charset="0"/>
                </a:rPr>
                <a:t>SiPM readout for both EMC</a:t>
              </a:r>
              <a:r>
                <a:rPr lang="en-US" altLang="zh-CN" sz="1800" dirty="0">
                  <a:latin typeface="Arial" panose="020B0604020202020204" pitchFamily="34" charset="0"/>
                  <a:ea typeface="宋体" panose="02010600030101010101" pitchFamily="2" charset="-122"/>
                  <a:cs typeface="Arial" panose="020B0604020202020204" pitchFamily="34" charset="0"/>
                </a:rPr>
                <a:t>al</a:t>
              </a:r>
              <a:r>
                <a:rPr lang="zh-CN" altLang="en-US" sz="1800" dirty="0">
                  <a:latin typeface="Arial" panose="020B0604020202020204" pitchFamily="34" charset="0"/>
                  <a:ea typeface="宋体" panose="02010600030101010101" pitchFamily="2" charset="-122"/>
                  <a:cs typeface="Arial" panose="020B0604020202020204" pitchFamily="34" charset="0"/>
                </a:rPr>
                <a:t> and HC</a:t>
              </a:r>
              <a:r>
                <a:rPr lang="en-US" altLang="zh-CN" sz="1800" dirty="0">
                  <a:latin typeface="Arial" panose="020B0604020202020204" pitchFamily="34" charset="0"/>
                  <a:ea typeface="宋体" panose="02010600030101010101" pitchFamily="2" charset="-122"/>
                  <a:cs typeface="Arial" panose="020B0604020202020204" pitchFamily="34" charset="0"/>
                </a:rPr>
                <a:t>al</a:t>
              </a:r>
            </a:p>
            <a:p>
              <a:pPr>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cs typeface="Arial" panose="020B0604020202020204" pitchFamily="34" charset="0"/>
                </a:rPr>
                <a:t>Less-biased jet measurement</a:t>
              </a:r>
              <a:endParaRPr lang="en-US" altLang="zh-CN" sz="1800" dirty="0">
                <a:latin typeface="Arial" panose="020B0604020202020204" pitchFamily="34" charset="0"/>
                <a:ea typeface="宋体" panose="02010600030101010101" pitchFamily="2" charset="-122"/>
                <a:cs typeface="Arial" panose="020B0604020202020204" pitchFamily="34" charset="0"/>
              </a:endParaRPr>
            </a:p>
            <a:p>
              <a:pPr>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cs typeface="Arial" panose="020B0604020202020204" pitchFamily="34" charset="0"/>
                </a:rPr>
                <a:t>All Calorimeters </a:t>
              </a:r>
              <a:r>
                <a:rPr lang="en-US" altLang="zh-CN" sz="1800" dirty="0">
                  <a:latin typeface="Arial" panose="020B0604020202020204" pitchFamily="34" charset="0"/>
                  <a:ea typeface="宋体" panose="02010600030101010101" pitchFamily="2" charset="-122"/>
                </a:rPr>
                <a:t>installation and</a:t>
              </a:r>
              <a:r>
                <a:rPr lang="en-US" altLang="zh-CN" sz="1800" dirty="0">
                  <a:latin typeface="Arial" panose="020B0604020202020204" pitchFamily="34" charset="0"/>
                  <a:ea typeface="宋体" panose="02010600030101010101" pitchFamily="2" charset="-122"/>
                  <a:cs typeface="Arial" panose="020B0604020202020204" pitchFamily="34" charset="0"/>
                </a:rPr>
                <a:t> electronics complete! </a:t>
              </a:r>
              <a:endParaRPr lang="zh-CN" altLang="en-US" sz="1800" dirty="0">
                <a:latin typeface="Arial" panose="020B0604020202020204" pitchFamily="34" charset="0"/>
                <a:ea typeface="宋体" panose="02010600030101010101" pitchFamily="2" charset="-122"/>
                <a:cs typeface="Arial" panose="020B0604020202020204" pitchFamily="34" charset="0"/>
              </a:endParaRPr>
            </a:p>
          </p:txBody>
        </p:sp>
      </p:grpSp>
      <p:grpSp>
        <p:nvGrpSpPr>
          <p:cNvPr id="12298" name="组合 2">
            <a:extLst>
              <a:ext uri="{FF2B5EF4-FFF2-40B4-BE49-F238E27FC236}">
                <a16:creationId xmlns:a16="http://schemas.microsoft.com/office/drawing/2014/main" id="{00332EB3-EDEC-4048-A480-FA62CE4407EA}"/>
              </a:ext>
            </a:extLst>
          </p:cNvPr>
          <p:cNvGrpSpPr>
            <a:grpSpLocks/>
          </p:cNvGrpSpPr>
          <p:nvPr/>
        </p:nvGrpSpPr>
        <p:grpSpPr bwMode="auto">
          <a:xfrm>
            <a:off x="976313" y="3038475"/>
            <a:ext cx="5724525" cy="1825625"/>
            <a:chOff x="212724" y="2590800"/>
            <a:chExt cx="5723487" cy="1825009"/>
          </a:xfrm>
        </p:grpSpPr>
        <p:sp>
          <p:nvSpPr>
            <p:cNvPr id="12305" name="Compact, hermetic, near-projective sampling calorimeters…">
              <a:extLst>
                <a:ext uri="{FF2B5EF4-FFF2-40B4-BE49-F238E27FC236}">
                  <a16:creationId xmlns:a16="http://schemas.microsoft.com/office/drawing/2014/main" id="{4E88F006-DAC9-4C60-BFAC-7912FBCFFCB0}"/>
                </a:ext>
              </a:extLst>
            </p:cNvPr>
            <p:cNvSpPr txBox="1">
              <a:spLocks/>
            </p:cNvSpPr>
            <p:nvPr/>
          </p:nvSpPr>
          <p:spPr bwMode="auto">
            <a:xfrm>
              <a:off x="212724" y="2590800"/>
              <a:ext cx="564037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buFont typeface="Wingdings" panose="05000000000000000000" pitchFamily="2" charset="2"/>
                <a:buNone/>
              </a:pPr>
              <a:r>
                <a:rPr lang="en-US" altLang="zh-CN" sz="2000">
                  <a:latin typeface="Arial" panose="020B0604020202020204" pitchFamily="34" charset="0"/>
                  <a:ea typeface="宋体" panose="02010600030101010101" pitchFamily="2" charset="-122"/>
                  <a:cs typeface="Arial" panose="020B0604020202020204" pitchFamily="34" charset="0"/>
                </a:rPr>
                <a:t>Electromagnetic Calorimeter (EMCal)</a:t>
              </a:r>
            </a:p>
          </p:txBody>
        </p:sp>
        <p:sp>
          <p:nvSpPr>
            <p:cNvPr id="12306" name="矩形 5">
              <a:extLst>
                <a:ext uri="{FF2B5EF4-FFF2-40B4-BE49-F238E27FC236}">
                  <a16:creationId xmlns:a16="http://schemas.microsoft.com/office/drawing/2014/main" id="{6075357C-BAA4-4D82-8E78-7ED61D067636}"/>
                </a:ext>
              </a:extLst>
            </p:cNvPr>
            <p:cNvSpPr>
              <a:spLocks noChangeArrowheads="1"/>
            </p:cNvSpPr>
            <p:nvPr/>
          </p:nvSpPr>
          <p:spPr bwMode="auto">
            <a:xfrm>
              <a:off x="399022" y="2939572"/>
              <a:ext cx="5537189" cy="14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cs typeface="Arial" panose="020B0604020202020204" pitchFamily="34" charset="0"/>
                </a:rPr>
                <a:t>Tungsten/scintillating fiber </a:t>
              </a:r>
              <a:r>
                <a:rPr lang="en-US" altLang="zh-CN" sz="1800" dirty="0">
                  <a:latin typeface="Arial" panose="020B0604020202020204" pitchFamily="34" charset="0"/>
                  <a:ea typeface="宋体" panose="02010600030101010101" pitchFamily="2" charset="-122"/>
                  <a:cs typeface="Arial" panose="020B0604020202020204" pitchFamily="34" charset="0"/>
                </a:rPr>
                <a:t>SPACAL</a:t>
              </a:r>
            </a:p>
            <a:p>
              <a:pPr>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cs typeface="Arial" panose="020B0604020202020204" pitchFamily="34" charset="0"/>
                </a:rPr>
                <a:t>~7mm radiation length</a:t>
              </a:r>
              <a:endParaRPr lang="en-US" altLang="zh-CN" sz="1800" dirty="0">
                <a:latin typeface="Arial" panose="020B0604020202020204" pitchFamily="34" charset="0"/>
                <a:ea typeface="宋体" panose="02010600030101010101" pitchFamily="2" charset="-122"/>
                <a:cs typeface="Arial" panose="020B0604020202020204" pitchFamily="34" charset="0"/>
              </a:endParaRPr>
            </a:p>
            <a:p>
              <a:pPr>
                <a:spcBef>
                  <a:spcPct val="0%"/>
                </a:spcBef>
                <a:buClrTx/>
                <a:buFont typeface="Wingdings" panose="05000000000000000000" pitchFamily="2" charset="2"/>
                <a:buChar char="ü"/>
              </a:pPr>
              <a:r>
                <a:rPr lang="zh-CN" altLang="en-US" sz="1800" dirty="0">
                  <a:latin typeface="Arial" panose="020B0604020202020204" pitchFamily="34" charset="0"/>
                  <a:ea typeface="宋体" panose="02010600030101010101" pitchFamily="2" charset="-122"/>
                  <a:cs typeface="Arial" panose="020B0604020202020204" pitchFamily="34" charset="0"/>
                </a:rPr>
                <a:t>high granularity Δη x Δφ = 0.025 x 0.025</a:t>
              </a:r>
              <a:endParaRPr lang="en-US" altLang="zh-CN" sz="1800" dirty="0">
                <a:latin typeface="Arial" panose="020B0604020202020204" pitchFamily="34" charset="0"/>
                <a:ea typeface="宋体" panose="02010600030101010101" pitchFamily="2" charset="-122"/>
                <a:cs typeface="Arial" panose="020B0604020202020204" pitchFamily="34" charset="0"/>
              </a:endParaRPr>
            </a:p>
            <a:p>
              <a:pPr>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cs typeface="Arial" panose="020B0604020202020204" pitchFamily="34" charset="0"/>
                </a:rPr>
                <a:t>G</a:t>
              </a:r>
              <a:r>
                <a:rPr lang="zh-CN" altLang="en-US" sz="1800" dirty="0">
                  <a:latin typeface="Arial" panose="020B0604020202020204" pitchFamily="34" charset="0"/>
                  <a:ea typeface="宋体" panose="02010600030101010101" pitchFamily="2" charset="-122"/>
                  <a:cs typeface="Arial" panose="020B0604020202020204" pitchFamily="34" charset="0"/>
                </a:rPr>
                <a:t>ood energy resolution σ</a:t>
              </a:r>
              <a:r>
                <a:rPr lang="zh-CN" altLang="en-US" sz="1800" baseline="-25%" dirty="0">
                  <a:latin typeface="Arial" panose="020B0604020202020204" pitchFamily="34" charset="0"/>
                  <a:ea typeface="宋体" panose="02010600030101010101" pitchFamily="2" charset="-122"/>
                  <a:cs typeface="Arial" panose="020B0604020202020204" pitchFamily="34" charset="0"/>
                </a:rPr>
                <a:t>E</a:t>
              </a:r>
              <a:r>
                <a:rPr lang="zh-CN" altLang="en-US" sz="1800" dirty="0">
                  <a:latin typeface="Arial" panose="020B0604020202020204" pitchFamily="34" charset="0"/>
                  <a:ea typeface="宋体" panose="02010600030101010101" pitchFamily="2" charset="-122"/>
                  <a:cs typeface="Arial" panose="020B0604020202020204" pitchFamily="34" charset="0"/>
                </a:rPr>
                <a:t>/E ≤ 16%/√E</a:t>
              </a:r>
              <a:endParaRPr lang="en-US" altLang="zh-CN" sz="1800" dirty="0">
                <a:latin typeface="Arial" panose="020B0604020202020204" pitchFamily="34" charset="0"/>
                <a:ea typeface="宋体" panose="02010600030101010101" pitchFamily="2" charset="-122"/>
                <a:cs typeface="Arial" panose="020B0604020202020204" pitchFamily="34" charset="0"/>
              </a:endParaRPr>
            </a:p>
            <a:p>
              <a:pPr>
                <a:lnSpc>
                  <a:spcPts val="2000"/>
                </a:lnSpc>
                <a:spcBef>
                  <a:spcPct val="0%"/>
                </a:spcBef>
                <a:buClrTx/>
                <a:buFont typeface="Wingdings" panose="05000000000000000000" pitchFamily="2" charset="2"/>
                <a:buChar char="ü"/>
              </a:pPr>
              <a:r>
                <a:rPr lang="en-US" altLang="zh-CN" sz="1800" dirty="0">
                  <a:latin typeface="Arial" panose="020B0604020202020204" pitchFamily="34" charset="0"/>
                  <a:ea typeface="宋体" panose="02010600030101010101" pitchFamily="2" charset="-122"/>
                </a:rPr>
                <a:t>Installation complete! </a:t>
              </a:r>
            </a:p>
          </p:txBody>
        </p:sp>
      </p:grpSp>
      <p:pic>
        <p:nvPicPr>
          <p:cNvPr id="12299" name="Picture 44" descr="Chart, funnel chart&#10;&#10;Description automatically generated">
            <a:extLst>
              <a:ext uri="{FF2B5EF4-FFF2-40B4-BE49-F238E27FC236}">
                <a16:creationId xmlns:a16="http://schemas.microsoft.com/office/drawing/2014/main" id="{51DB17CD-A336-4A56-8A7E-3687FEA5C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9313" y="5057775"/>
            <a:ext cx="1019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grpSp>
        <p:nvGrpSpPr>
          <p:cNvPr id="12300" name="组合 5">
            <a:extLst>
              <a:ext uri="{FF2B5EF4-FFF2-40B4-BE49-F238E27FC236}">
                <a16:creationId xmlns:a16="http://schemas.microsoft.com/office/drawing/2014/main" id="{A29A2DCD-78CD-4A35-B0F9-2164020EED16}"/>
              </a:ext>
            </a:extLst>
          </p:cNvPr>
          <p:cNvGrpSpPr>
            <a:grpSpLocks/>
          </p:cNvGrpSpPr>
          <p:nvPr/>
        </p:nvGrpSpPr>
        <p:grpSpPr bwMode="auto">
          <a:xfrm>
            <a:off x="914400" y="5021263"/>
            <a:ext cx="2047875" cy="1655762"/>
            <a:chOff x="3766682" y="5237232"/>
            <a:chExt cx="2048119" cy="1656000"/>
          </a:xfrm>
        </p:grpSpPr>
        <p:sp>
          <p:nvSpPr>
            <p:cNvPr id="12303" name="文本框 28">
              <a:extLst>
                <a:ext uri="{FF2B5EF4-FFF2-40B4-BE49-F238E27FC236}">
                  <a16:creationId xmlns:a16="http://schemas.microsoft.com/office/drawing/2014/main" id="{2A032F8B-CC3C-4C20-9274-87A37421B92E}"/>
                </a:ext>
              </a:extLst>
            </p:cNvPr>
            <p:cNvSpPr txBox="1">
              <a:spLocks noChangeArrowheads="1"/>
            </p:cNvSpPr>
            <p:nvPr/>
          </p:nvSpPr>
          <p:spPr bwMode="auto">
            <a:xfrm rot="1893068">
              <a:off x="3766682" y="6389949"/>
              <a:ext cx="1334402" cy="33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a:solidFill>
                    <a:srgbClr val="333333"/>
                  </a:solidFill>
                  <a:latin typeface="Arial" panose="020B0604020202020204" pitchFamily="34" charset="0"/>
                  <a:ea typeface="宋体" panose="02010600030101010101" pitchFamily="2" charset="-122"/>
                </a:rPr>
                <a:t>EMCal block</a:t>
              </a:r>
              <a:endParaRPr lang="zh-CN" altLang="en-US" sz="1600">
                <a:solidFill>
                  <a:srgbClr val="333333"/>
                </a:solidFill>
                <a:latin typeface="Arial" panose="020B0604020202020204" pitchFamily="34" charset="0"/>
                <a:ea typeface="宋体" panose="02010600030101010101" pitchFamily="2" charset="-122"/>
              </a:endParaRPr>
            </a:p>
          </p:txBody>
        </p:sp>
        <p:pic>
          <p:nvPicPr>
            <p:cNvPr id="12304" name="图片 12" descr="Block design.png">
              <a:extLst>
                <a:ext uri="{FF2B5EF4-FFF2-40B4-BE49-F238E27FC236}">
                  <a16:creationId xmlns:a16="http://schemas.microsoft.com/office/drawing/2014/main" id="{8D2D7424-EE3D-4A34-842D-290737E1DE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758" y="5237232"/>
              <a:ext cx="1891043" cy="16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grpSp>
      <p:pic>
        <p:nvPicPr>
          <p:cNvPr id="28" name="Picture 5">
            <a:extLst>
              <a:ext uri="{FF2B5EF4-FFF2-40B4-BE49-F238E27FC236}">
                <a16:creationId xmlns:a16="http://schemas.microsoft.com/office/drawing/2014/main" id="{83CA880D-F76D-4F1A-A8FD-22BECA37DD7D}"/>
              </a:ext>
            </a:extLst>
          </p:cNvPr>
          <p:cNvPicPr>
            <a:picLocks noChangeAspect="1"/>
          </p:cNvPicPr>
          <p:nvPr/>
        </p:nvPicPr>
        <p:blipFill>
          <a:blip r:embed="rId6"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3" name="图片 2">
            <a:extLst>
              <a:ext uri="{FF2B5EF4-FFF2-40B4-BE49-F238E27FC236}">
                <a16:creationId xmlns:a16="http://schemas.microsoft.com/office/drawing/2014/main" id="{20608793-2FF8-4E59-BB47-57A0ED513D16}"/>
              </a:ext>
            </a:extLst>
          </p:cNvPr>
          <p:cNvPicPr>
            <a:picLocks noChangeAspect="1"/>
          </p:cNvPicPr>
          <p:nvPr/>
        </p:nvPicPr>
        <p:blipFill>
          <a:blip r:embed="rId7"/>
          <a:stretch>
            <a:fillRect/>
          </a:stretch>
        </p:blipFill>
        <p:spPr>
          <a:xfrm>
            <a:off x="6264425" y="1219258"/>
            <a:ext cx="4465349" cy="3348000"/>
          </a:xfrm>
          <a:prstGeom prst="rect">
            <a:avLst/>
          </a:prstGeom>
        </p:spPr>
      </p:pic>
      <p:sp>
        <p:nvSpPr>
          <p:cNvPr id="33" name="文本框 21">
            <a:extLst>
              <a:ext uri="{FF2B5EF4-FFF2-40B4-BE49-F238E27FC236}">
                <a16:creationId xmlns:a16="http://schemas.microsoft.com/office/drawing/2014/main" id="{7F915964-D57E-4A33-BA69-D23CB075CA2B}"/>
              </a:ext>
            </a:extLst>
          </p:cNvPr>
          <p:cNvSpPr txBox="1">
            <a:spLocks noChangeArrowheads="1"/>
          </p:cNvSpPr>
          <p:nvPr/>
        </p:nvSpPr>
        <p:spPr bwMode="auto">
          <a:xfrm>
            <a:off x="7829414" y="2491871"/>
            <a:ext cx="723900" cy="307975"/>
          </a:xfrm>
          <a:prstGeom prst="rect">
            <a:avLst/>
          </a:prstGeom>
          <a:solidFill>
            <a:srgbClr val="5589B5"/>
          </a:solidFill>
          <a:ln w="15875">
            <a:solidFill>
              <a:srgbClr val="FFC000"/>
            </a:solid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err="1">
                <a:solidFill>
                  <a:schemeClr val="bg1"/>
                </a:solidFill>
                <a:latin typeface="Arial" panose="020B0604020202020204" pitchFamily="34" charset="0"/>
                <a:ea typeface="宋体" panose="02010600030101010101" pitchFamily="2" charset="-122"/>
              </a:rPr>
              <a:t>EMCal</a:t>
            </a:r>
            <a:endParaRPr lang="zh-CN" altLang="en-US" sz="1400" dirty="0">
              <a:solidFill>
                <a:schemeClr val="bg1"/>
              </a:solidFill>
              <a:latin typeface="Arial" panose="020B0604020202020204" pitchFamily="34" charset="0"/>
              <a:ea typeface="宋体" panose="02010600030101010101" pitchFamily="2" charset="-122"/>
            </a:endParaRPr>
          </a:p>
        </p:txBody>
      </p:sp>
      <p:sp>
        <p:nvSpPr>
          <p:cNvPr id="37" name="灯片编号占位符 3">
            <a:extLst>
              <a:ext uri="{FF2B5EF4-FFF2-40B4-BE49-F238E27FC236}">
                <a16:creationId xmlns:a16="http://schemas.microsoft.com/office/drawing/2014/main" id="{C769B370-D9B5-4EA5-9291-A700825F3523}"/>
              </a:ext>
            </a:extLst>
          </p:cNvPr>
          <p:cNvSpPr>
            <a:spLocks noGrp="1" noChangeArrowheads="1"/>
          </p:cNvSpPr>
          <p:nvPr>
            <p:ph type="sldNum" sz="quarter" idx="11"/>
          </p:nvPr>
        </p:nvSpPr>
        <p:spPr>
          <a:xfrm>
            <a:off x="5586413" y="6537325"/>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31</a:t>
            </a:fld>
            <a:endParaRPr lang="en-US" altLang="zh-CN" sz="1400" dirty="0">
              <a:solidFill>
                <a:srgbClr val="A15D47"/>
              </a:solidFill>
              <a:latin typeface="Arial" panose="020B0604020202020204" pitchFamily="34" charset="0"/>
            </a:endParaRPr>
          </a:p>
        </p:txBody>
      </p:sp>
      <p:sp>
        <p:nvSpPr>
          <p:cNvPr id="21" name="文本框 20">
            <a:extLst>
              <a:ext uri="{FF2B5EF4-FFF2-40B4-BE49-F238E27FC236}">
                <a16:creationId xmlns:a16="http://schemas.microsoft.com/office/drawing/2014/main" id="{17F184E1-6E2E-43C7-94EB-57CAAD799D5A}"/>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extLst>
      <p:ext uri="{BB962C8B-B14F-4D97-AF65-F5344CB8AC3E}">
        <p14:creationId xmlns:p14="http://schemas.microsoft.com/office/powerpoint/2010/main" val="2413089870"/>
      </p:ext>
    </p:extLst>
  </p:cSld>
  <p:clrMapOvr>
    <a:masterClrMapping/>
  </p:clrMapOvr>
  <p:transition spd="med">
    <p:push dir="u"/>
  </p:transition>
</p:sld>
</file>

<file path=ppt/slides/slide3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3316" name="标题 1">
            <a:extLst>
              <a:ext uri="{FF2B5EF4-FFF2-40B4-BE49-F238E27FC236}">
                <a16:creationId xmlns:a16="http://schemas.microsoft.com/office/drawing/2014/main" id="{C791BA77-9347-499B-BCA7-83B51BAB1D1B}"/>
              </a:ext>
            </a:extLst>
          </p:cNvPr>
          <p:cNvSpPr>
            <a:spLocks noGrp="1" noChangeArrowheads="1"/>
          </p:cNvSpPr>
          <p:nvPr>
            <p:ph type="title"/>
          </p:nvPr>
        </p:nvSpPr>
        <p:spPr/>
        <p:txBody>
          <a:bodyPr/>
          <a:lstStyle/>
          <a:p>
            <a:r>
              <a:rPr lang="en-US" altLang="zh-CN">
                <a:ea typeface="宋体" panose="02010600030101010101" pitchFamily="2" charset="-122"/>
                <a:cs typeface="Arial" panose="020B0604020202020204" pitchFamily="34" charset="0"/>
              </a:rPr>
              <a:t>Hadronic Calorimeter (HCal)</a:t>
            </a:r>
            <a:endParaRPr lang="zh-CN" altLang="en-US">
              <a:ea typeface="宋体" panose="02010600030101010101" pitchFamily="2" charset="-122"/>
              <a:cs typeface="Arial" panose="020B0604020202020204" pitchFamily="34" charset="0"/>
            </a:endParaRPr>
          </a:p>
        </p:txBody>
      </p:sp>
      <p:pic>
        <p:nvPicPr>
          <p:cNvPr id="23" name="Picture 5">
            <a:extLst>
              <a:ext uri="{FF2B5EF4-FFF2-40B4-BE49-F238E27FC236}">
                <a16:creationId xmlns:a16="http://schemas.microsoft.com/office/drawing/2014/main" id="{F3B4A831-31C4-48DC-AA5F-8891C196DA28}"/>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28" name="灯片编号占位符 3">
            <a:extLst>
              <a:ext uri="{FF2B5EF4-FFF2-40B4-BE49-F238E27FC236}">
                <a16:creationId xmlns:a16="http://schemas.microsoft.com/office/drawing/2014/main" id="{BBAC7BB6-8E12-41E0-B6FD-6BAA4C8C21CE}"/>
              </a:ext>
            </a:extLst>
          </p:cNvPr>
          <p:cNvSpPr>
            <a:spLocks noGrp="1" noChangeArrowheads="1"/>
          </p:cNvSpPr>
          <p:nvPr>
            <p:ph type="sldNum" sz="quarter" idx="11"/>
          </p:nvPr>
        </p:nvSpPr>
        <p:spPr>
          <a:xfrm>
            <a:off x="5586413" y="6537325"/>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32</a:t>
            </a:fld>
            <a:endParaRPr lang="en-US" altLang="zh-CN" sz="1400" dirty="0">
              <a:solidFill>
                <a:srgbClr val="A15D47"/>
              </a:solidFill>
              <a:latin typeface="Arial" panose="020B0604020202020204" pitchFamily="34" charset="0"/>
            </a:endParaRPr>
          </a:p>
        </p:txBody>
      </p:sp>
      <p:grpSp>
        <p:nvGrpSpPr>
          <p:cNvPr id="3" name="组合 2">
            <a:extLst>
              <a:ext uri="{FF2B5EF4-FFF2-40B4-BE49-F238E27FC236}">
                <a16:creationId xmlns:a16="http://schemas.microsoft.com/office/drawing/2014/main" id="{1CF92DAB-819B-4D45-96E2-14A0F873F5D2}"/>
              </a:ext>
            </a:extLst>
          </p:cNvPr>
          <p:cNvGrpSpPr/>
          <p:nvPr/>
        </p:nvGrpSpPr>
        <p:grpSpPr>
          <a:xfrm>
            <a:off x="3933399" y="1411818"/>
            <a:ext cx="6871454" cy="4500000"/>
            <a:chOff x="3865380" y="1325270"/>
            <a:chExt cx="6871454" cy="4500000"/>
          </a:xfrm>
        </p:grpSpPr>
        <p:grpSp>
          <p:nvGrpSpPr>
            <p:cNvPr id="13323" name="组合 1">
              <a:extLst>
                <a:ext uri="{FF2B5EF4-FFF2-40B4-BE49-F238E27FC236}">
                  <a16:creationId xmlns:a16="http://schemas.microsoft.com/office/drawing/2014/main" id="{C167FD2E-0796-42D0-B74A-6DC0C2779FF5}"/>
                </a:ext>
              </a:extLst>
            </p:cNvPr>
            <p:cNvGrpSpPr>
              <a:grpSpLocks/>
            </p:cNvGrpSpPr>
            <p:nvPr/>
          </p:nvGrpSpPr>
          <p:grpSpPr bwMode="auto">
            <a:xfrm>
              <a:off x="3865380" y="1325270"/>
              <a:ext cx="6871454" cy="4500000"/>
              <a:chOff x="4243936" y="1252880"/>
              <a:chExt cx="6871454" cy="4500000"/>
            </a:xfrm>
          </p:grpSpPr>
          <p:pic>
            <p:nvPicPr>
              <p:cNvPr id="13326" name="图片 1">
                <a:extLst>
                  <a:ext uri="{FF2B5EF4-FFF2-40B4-BE49-F238E27FC236}">
                    <a16:creationId xmlns:a16="http://schemas.microsoft.com/office/drawing/2014/main" id="{2F279E65-F284-4C59-82E2-459A10BDB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936" y="1252880"/>
                <a:ext cx="6871454" cy="45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20" name="文本框 23">
                <a:extLst>
                  <a:ext uri="{FF2B5EF4-FFF2-40B4-BE49-F238E27FC236}">
                    <a16:creationId xmlns:a16="http://schemas.microsoft.com/office/drawing/2014/main" id="{0634F215-858A-4E18-BF3F-7824ED9DDEBC}"/>
                  </a:ext>
                </a:extLst>
              </p:cNvPr>
              <p:cNvSpPr txBox="1">
                <a:spLocks noChangeArrowheads="1"/>
              </p:cNvSpPr>
              <p:nvPr/>
            </p:nvSpPr>
            <p:spPr bwMode="auto">
              <a:xfrm>
                <a:off x="7027526" y="2384807"/>
                <a:ext cx="682625" cy="307975"/>
              </a:xfrm>
              <a:prstGeom prst="rect">
                <a:avLst/>
              </a:prstGeom>
              <a:solidFill>
                <a:srgbClr val="8E949A"/>
              </a:solidFill>
              <a:ln w="15875">
                <a:solidFill>
                  <a:srgbClr val="FFC000"/>
                </a:solid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err="1">
                    <a:solidFill>
                      <a:schemeClr val="bg1"/>
                    </a:solidFill>
                    <a:latin typeface="Arial" panose="020B0604020202020204" pitchFamily="34" charset="0"/>
                    <a:ea typeface="宋体" panose="02010600030101010101" pitchFamily="2" charset="-122"/>
                  </a:rPr>
                  <a:t>oHCal</a:t>
                </a:r>
                <a:endParaRPr lang="zh-CN" altLang="en-US" sz="1400" dirty="0">
                  <a:solidFill>
                    <a:schemeClr val="bg1"/>
                  </a:solidFill>
                  <a:latin typeface="Arial" panose="020B0604020202020204" pitchFamily="34" charset="0"/>
                  <a:ea typeface="宋体" panose="02010600030101010101" pitchFamily="2" charset="-122"/>
                </a:endParaRPr>
              </a:p>
            </p:txBody>
          </p:sp>
          <p:sp>
            <p:nvSpPr>
              <p:cNvPr id="21" name="文本框 22">
                <a:extLst>
                  <a:ext uri="{FF2B5EF4-FFF2-40B4-BE49-F238E27FC236}">
                    <a16:creationId xmlns:a16="http://schemas.microsoft.com/office/drawing/2014/main" id="{7A52AAB6-3FF9-4B9D-8124-6ACD63CBD0D0}"/>
                  </a:ext>
                </a:extLst>
              </p:cNvPr>
              <p:cNvSpPr txBox="1">
                <a:spLocks noChangeArrowheads="1"/>
              </p:cNvSpPr>
              <p:nvPr/>
            </p:nvSpPr>
            <p:spPr bwMode="auto">
              <a:xfrm>
                <a:off x="10151644" y="3592880"/>
                <a:ext cx="623888" cy="307975"/>
              </a:xfrm>
              <a:prstGeom prst="rect">
                <a:avLst/>
              </a:prstGeom>
              <a:solidFill>
                <a:srgbClr val="5398A2"/>
              </a:solidFill>
              <a:ln w="15875">
                <a:solidFill>
                  <a:srgbClr val="FFC000"/>
                </a:solid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err="1">
                    <a:solidFill>
                      <a:schemeClr val="bg1"/>
                    </a:solidFill>
                    <a:latin typeface="Arial" panose="020B0604020202020204" pitchFamily="34" charset="0"/>
                    <a:ea typeface="宋体" panose="02010600030101010101" pitchFamily="2" charset="-122"/>
                  </a:rPr>
                  <a:t>iHCal</a:t>
                </a:r>
                <a:endParaRPr lang="zh-CN" altLang="en-US" sz="1400" dirty="0">
                  <a:solidFill>
                    <a:schemeClr val="bg1"/>
                  </a:solidFill>
                  <a:latin typeface="Arial" panose="020B0604020202020204" pitchFamily="34" charset="0"/>
                  <a:ea typeface="宋体" panose="02010600030101010101" pitchFamily="2" charset="-122"/>
                </a:endParaRPr>
              </a:p>
            </p:txBody>
          </p:sp>
        </p:grpSp>
        <p:sp>
          <p:nvSpPr>
            <p:cNvPr id="13332" name="矩形 20">
              <a:extLst>
                <a:ext uri="{FF2B5EF4-FFF2-40B4-BE49-F238E27FC236}">
                  <a16:creationId xmlns:a16="http://schemas.microsoft.com/office/drawing/2014/main" id="{7B39DCF3-FDFD-41C5-B717-867395A158FA}"/>
                </a:ext>
              </a:extLst>
            </p:cNvPr>
            <p:cNvSpPr>
              <a:spLocks noChangeArrowheads="1"/>
            </p:cNvSpPr>
            <p:nvPr/>
          </p:nvSpPr>
          <p:spPr bwMode="auto">
            <a:xfrm>
              <a:off x="7678748" y="4928747"/>
              <a:ext cx="3021550" cy="861774"/>
            </a:xfrm>
            <a:prstGeom prst="rect">
              <a:avLst/>
            </a:prstGeom>
            <a:noFill/>
            <a:ln w="22225">
              <a:solidFill>
                <a:schemeClr val="bg1"/>
              </a:solidFill>
              <a:miter lim="8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marL="0" indent="0">
                <a:lnSpc>
                  <a:spcPts val="2000"/>
                </a:lnSpc>
                <a:spcBef>
                  <a:spcPct val="0%"/>
                </a:spcBef>
                <a:buClrTx/>
                <a:buNone/>
              </a:pPr>
              <a:r>
                <a:rPr lang="en-US" altLang="zh-CN" sz="1800" dirty="0">
                  <a:solidFill>
                    <a:srgbClr val="FFFFFF"/>
                  </a:solidFill>
                  <a:latin typeface="Arial" panose="020B0604020202020204" pitchFamily="34" charset="0"/>
                  <a:ea typeface="宋体" panose="02010600030101010101" pitchFamily="2" charset="-122"/>
                </a:rPr>
                <a:t>Aluminum-scintillating tiles with embedded WLS fibers,</a:t>
              </a:r>
            </a:p>
            <a:p>
              <a:pPr marL="0" indent="0">
                <a:lnSpc>
                  <a:spcPts val="2000"/>
                </a:lnSpc>
                <a:spcBef>
                  <a:spcPct val="0%"/>
                </a:spcBef>
                <a:buClrTx/>
                <a:buNone/>
              </a:pPr>
              <a:r>
                <a:rPr lang="en-US" altLang="zh-CN" sz="1800" dirty="0">
                  <a:solidFill>
                    <a:srgbClr val="FFFFFF"/>
                  </a:solidFill>
                  <a:latin typeface="Arial" panose="020B0604020202020204" pitchFamily="34" charset="0"/>
                  <a:ea typeface="宋体" panose="02010600030101010101" pitchFamily="2" charset="-122"/>
                </a:rPr>
                <a:t>EM-shower tail catcher</a:t>
              </a:r>
            </a:p>
          </p:txBody>
        </p:sp>
        <p:sp>
          <p:nvSpPr>
            <p:cNvPr id="13330" name="矩形 22">
              <a:extLst>
                <a:ext uri="{FF2B5EF4-FFF2-40B4-BE49-F238E27FC236}">
                  <a16:creationId xmlns:a16="http://schemas.microsoft.com/office/drawing/2014/main" id="{74352869-3B47-4C74-94E2-F560ACD84B8E}"/>
                </a:ext>
              </a:extLst>
            </p:cNvPr>
            <p:cNvSpPr>
              <a:spLocks noChangeArrowheads="1"/>
            </p:cNvSpPr>
            <p:nvPr/>
          </p:nvSpPr>
          <p:spPr bwMode="auto">
            <a:xfrm>
              <a:off x="4085698" y="5171204"/>
              <a:ext cx="3274966" cy="584775"/>
            </a:xfrm>
            <a:prstGeom prst="rect">
              <a:avLst/>
            </a:prstGeom>
            <a:noFill/>
            <a:ln w="22225">
              <a:solidFill>
                <a:srgbClr val="FFFF00"/>
              </a:solidFill>
              <a:miter lim="8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marL="0" indent="0">
                <a:spcBef>
                  <a:spcPct val="0%"/>
                </a:spcBef>
                <a:buClrTx/>
                <a:buNone/>
              </a:pPr>
              <a:r>
                <a:rPr lang="en-US" altLang="zh-CN" sz="1600" b="1" dirty="0">
                  <a:solidFill>
                    <a:srgbClr val="FFFF00"/>
                  </a:solidFill>
                  <a:latin typeface="Arial" panose="020B0604020202020204" pitchFamily="34" charset="0"/>
                  <a:ea typeface="宋体" panose="02010600030101010101" pitchFamily="2" charset="-122"/>
                </a:rPr>
                <a:t>Tilted steel plates/scintillator tiles with embedded WLS fibers </a:t>
              </a:r>
            </a:p>
          </p:txBody>
        </p:sp>
      </p:grpSp>
      <p:pic>
        <p:nvPicPr>
          <p:cNvPr id="2" name="图片 1">
            <a:extLst>
              <a:ext uri="{FF2B5EF4-FFF2-40B4-BE49-F238E27FC236}">
                <a16:creationId xmlns:a16="http://schemas.microsoft.com/office/drawing/2014/main" id="{F9888C55-76C6-469A-918C-D81B7F201FA4}"/>
              </a:ext>
            </a:extLst>
          </p:cNvPr>
          <p:cNvPicPr>
            <a:picLocks noChangeAspect="1"/>
          </p:cNvPicPr>
          <p:nvPr/>
        </p:nvPicPr>
        <p:blipFill>
          <a:blip r:embed="rId4"/>
          <a:stretch>
            <a:fillRect/>
          </a:stretch>
        </p:blipFill>
        <p:spPr>
          <a:xfrm>
            <a:off x="175908" y="2188958"/>
            <a:ext cx="3677795" cy="3204000"/>
          </a:xfrm>
          <a:prstGeom prst="rect">
            <a:avLst/>
          </a:prstGeom>
        </p:spPr>
      </p:pic>
      <p:sp>
        <p:nvSpPr>
          <p:cNvPr id="4" name="矩形 3">
            <a:extLst>
              <a:ext uri="{FF2B5EF4-FFF2-40B4-BE49-F238E27FC236}">
                <a16:creationId xmlns:a16="http://schemas.microsoft.com/office/drawing/2014/main" id="{361BB86B-81E6-4F69-B5D4-72A91F6FA219}"/>
              </a:ext>
            </a:extLst>
          </p:cNvPr>
          <p:cNvSpPr/>
          <p:nvPr/>
        </p:nvSpPr>
        <p:spPr>
          <a:xfrm>
            <a:off x="676129" y="1610852"/>
            <a:ext cx="2853827" cy="477054"/>
          </a:xfrm>
          <a:prstGeom prst="rect">
            <a:avLst/>
          </a:prstGeom>
        </p:spPr>
        <p:txBody>
          <a:bodyPr wrap="square">
            <a:spAutoFit/>
          </a:bodyPr>
          <a:lstStyle/>
          <a:p>
            <a:pPr algn="dist">
              <a:lnSpc>
                <a:spcPts val="1500"/>
              </a:lnSpc>
            </a:pPr>
            <a:r>
              <a:rPr lang="en-US" altLang="zh-CN" sz="1600" dirty="0">
                <a:solidFill>
                  <a:srgbClr val="00B0F0"/>
                </a:solidFill>
              </a:rPr>
              <a:t>Tight </a:t>
            </a:r>
            <a:r>
              <a:rPr lang="en-US" altLang="zh-CN" sz="1600" dirty="0" err="1">
                <a:solidFill>
                  <a:srgbClr val="00B0F0"/>
                </a:solidFill>
              </a:rPr>
              <a:t>iHCal-oHCal</a:t>
            </a:r>
            <a:r>
              <a:rPr lang="en-US" altLang="zh-CN" sz="1600" dirty="0">
                <a:solidFill>
                  <a:srgbClr val="00B0F0"/>
                </a:solidFill>
              </a:rPr>
              <a:t> correlation with commissioning data</a:t>
            </a:r>
            <a:endParaRPr lang="zh-CN" altLang="en-US" sz="1600" dirty="0">
              <a:solidFill>
                <a:srgbClr val="00B0F0"/>
              </a:solidFill>
            </a:endParaRPr>
          </a:p>
        </p:txBody>
      </p:sp>
      <p:sp>
        <p:nvSpPr>
          <p:cNvPr id="14" name="文本框 13">
            <a:extLst>
              <a:ext uri="{FF2B5EF4-FFF2-40B4-BE49-F238E27FC236}">
                <a16:creationId xmlns:a16="http://schemas.microsoft.com/office/drawing/2014/main" id="{2E7C8EE0-FE50-45C7-B722-CB3986E2F091}"/>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extLst>
      <p:ext uri="{BB962C8B-B14F-4D97-AF65-F5344CB8AC3E}">
        <p14:creationId xmlns:p14="http://schemas.microsoft.com/office/powerpoint/2010/main" val="4092869219"/>
      </p:ext>
    </p:extLst>
  </p:cSld>
  <p:clrMapOvr>
    <a:masterClrMapping/>
  </p:clrMapOvr>
  <p:transition spd="med">
    <p:push dir="u"/>
  </p:transition>
</p:sld>
</file>

<file path=ppt/slides/slide3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7C197BB1-DF2D-4132-AC83-305F083D14CF}"/>
              </a:ext>
            </a:extLst>
          </p:cNvPr>
          <p:cNvSpPr>
            <a:spLocks noGrp="1" noChangeArrowheads="1"/>
          </p:cNvSpPr>
          <p:nvPr>
            <p:ph type="title"/>
          </p:nvPr>
        </p:nvSpPr>
        <p:spPr/>
        <p:txBody>
          <a:bodyPr/>
          <a:lstStyle/>
          <a:p>
            <a:r>
              <a:rPr lang="en-US" altLang="zh-CN" dirty="0" err="1">
                <a:ea typeface="宋体" panose="02010600030101010101" pitchFamily="2" charset="-122"/>
              </a:rPr>
              <a:t>sEPD</a:t>
            </a:r>
            <a:r>
              <a:rPr lang="en-US" altLang="zh-CN" dirty="0">
                <a:ea typeface="宋体" panose="02010600030101010101" pitchFamily="2" charset="-122"/>
              </a:rPr>
              <a:t> and MBD</a:t>
            </a:r>
            <a:endParaRPr lang="zh-CN" altLang="en-US" dirty="0">
              <a:ea typeface="宋体" panose="02010600030101010101" pitchFamily="2" charset="-122"/>
            </a:endParaRPr>
          </a:p>
        </p:txBody>
      </p:sp>
      <p:grpSp>
        <p:nvGrpSpPr>
          <p:cNvPr id="14342" name="组合 18">
            <a:extLst>
              <a:ext uri="{FF2B5EF4-FFF2-40B4-BE49-F238E27FC236}">
                <a16:creationId xmlns:a16="http://schemas.microsoft.com/office/drawing/2014/main" id="{ADEDA2B8-22B6-4BD2-AB97-2AB4FC5690BF}"/>
              </a:ext>
            </a:extLst>
          </p:cNvPr>
          <p:cNvGrpSpPr>
            <a:grpSpLocks/>
          </p:cNvGrpSpPr>
          <p:nvPr/>
        </p:nvGrpSpPr>
        <p:grpSpPr bwMode="auto">
          <a:xfrm>
            <a:off x="747836" y="1246906"/>
            <a:ext cx="1584000" cy="2741379"/>
            <a:chOff x="6561481" y="4073448"/>
            <a:chExt cx="1583315" cy="2740804"/>
          </a:xfrm>
        </p:grpSpPr>
        <p:pic>
          <p:nvPicPr>
            <p:cNvPr id="14360" name="Picture 30" descr="20170731_112015.jpg">
              <a:extLst>
                <a:ext uri="{FF2B5EF4-FFF2-40B4-BE49-F238E27FC236}">
                  <a16:creationId xmlns:a16="http://schemas.microsoft.com/office/drawing/2014/main" id="{DAA59348-75EE-4E1B-9089-ABFD2FB17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49430" y="4818886"/>
              <a:ext cx="2407417" cy="158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14361" name="文本框 3">
              <a:extLst>
                <a:ext uri="{FF2B5EF4-FFF2-40B4-BE49-F238E27FC236}">
                  <a16:creationId xmlns:a16="http://schemas.microsoft.com/office/drawing/2014/main" id="{472818F8-3660-47FC-A872-81C0BCC52766}"/>
                </a:ext>
              </a:extLst>
            </p:cNvPr>
            <p:cNvSpPr txBox="1">
              <a:spLocks noChangeArrowheads="1"/>
            </p:cNvSpPr>
            <p:nvPr/>
          </p:nvSpPr>
          <p:spPr bwMode="auto">
            <a:xfrm>
              <a:off x="6561481" y="4073448"/>
              <a:ext cx="1323829" cy="338484"/>
            </a:xfrm>
            <a:prstGeom prst="rect">
              <a:avLst/>
            </a:prstGeom>
            <a:solidFill>
              <a:srgbClr val="9B9C2D"/>
            </a:solidFill>
            <a:ln>
              <a:noFill/>
            </a:ln>
            <a:extLs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a:solidFill>
                    <a:schemeClr val="bg1"/>
                  </a:solidFill>
                  <a:latin typeface="Arial" panose="020B0604020202020204" pitchFamily="34" charset="0"/>
                  <a:ea typeface="宋体" panose="02010600030101010101" pitchFamily="2" charset="-122"/>
                </a:rPr>
                <a:t>sEPD sector</a:t>
              </a:r>
              <a:endParaRPr lang="zh-CN" altLang="en-US" sz="1600">
                <a:solidFill>
                  <a:schemeClr val="bg1"/>
                </a:solidFill>
                <a:latin typeface="Arial" panose="020B0604020202020204" pitchFamily="34" charset="0"/>
                <a:ea typeface="宋体" panose="02010600030101010101" pitchFamily="2" charset="-122"/>
              </a:endParaRPr>
            </a:p>
          </p:txBody>
        </p:sp>
      </p:grpSp>
      <p:grpSp>
        <p:nvGrpSpPr>
          <p:cNvPr id="14344" name="组合 29">
            <a:extLst>
              <a:ext uri="{FF2B5EF4-FFF2-40B4-BE49-F238E27FC236}">
                <a16:creationId xmlns:a16="http://schemas.microsoft.com/office/drawing/2014/main" id="{9A1D0BE4-8992-42F0-A907-F00706DB1E0F}"/>
              </a:ext>
            </a:extLst>
          </p:cNvPr>
          <p:cNvGrpSpPr>
            <a:grpSpLocks/>
          </p:cNvGrpSpPr>
          <p:nvPr/>
        </p:nvGrpSpPr>
        <p:grpSpPr bwMode="auto">
          <a:xfrm>
            <a:off x="811279" y="4873094"/>
            <a:ext cx="1520557" cy="1476000"/>
            <a:chOff x="6592973" y="1182948"/>
            <a:chExt cx="1518800" cy="1477179"/>
          </a:xfrm>
        </p:grpSpPr>
        <p:pic>
          <p:nvPicPr>
            <p:cNvPr id="14353" name="图片 1">
              <a:extLst>
                <a:ext uri="{FF2B5EF4-FFF2-40B4-BE49-F238E27FC236}">
                  <a16:creationId xmlns:a16="http://schemas.microsoft.com/office/drawing/2014/main" id="{EBA3B8B3-537C-4EC2-A474-3242192DA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981" y="1182948"/>
              <a:ext cx="1518792" cy="147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35" name="文本框 20">
              <a:extLst>
                <a:ext uri="{FF2B5EF4-FFF2-40B4-BE49-F238E27FC236}">
                  <a16:creationId xmlns:a16="http://schemas.microsoft.com/office/drawing/2014/main" id="{8E980777-0304-4846-A563-1F94850F9CFA}"/>
                </a:ext>
              </a:extLst>
            </p:cNvPr>
            <p:cNvSpPr txBox="1">
              <a:spLocks noChangeArrowheads="1"/>
            </p:cNvSpPr>
            <p:nvPr/>
          </p:nvSpPr>
          <p:spPr bwMode="auto">
            <a:xfrm>
              <a:off x="6592973" y="1182948"/>
              <a:ext cx="583524" cy="308222"/>
            </a:xfrm>
            <a:prstGeom prst="rect">
              <a:avLst/>
            </a:prstGeom>
            <a:solidFill>
              <a:srgbClr val="A1231E"/>
            </a:solidFill>
            <a:ln w="15875">
              <a:solidFill>
                <a:srgbClr val="FFC000"/>
              </a:solidFill>
            </a:ln>
            <a:effectLst>
              <a:outerShdw blurRad="25400" dist="25400" dir="2700000" algn="tl" rotWithShape="0">
                <a:prstClr val="black">
                  <a:alpha val="40%"/>
                </a:prstClr>
              </a:outerShdw>
            </a:effec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defRPr/>
              </a:pPr>
              <a:r>
                <a:rPr lang="en-US" altLang="zh-CN" sz="1400" dirty="0">
                  <a:solidFill>
                    <a:schemeClr val="bg1"/>
                  </a:solidFill>
                  <a:latin typeface="Arial" panose="020B0604020202020204" pitchFamily="34" charset="0"/>
                  <a:ea typeface="宋体" panose="02010600030101010101" pitchFamily="2" charset="-122"/>
                </a:rPr>
                <a:t>MBD</a:t>
              </a:r>
            </a:p>
          </p:txBody>
        </p:sp>
      </p:grpSp>
      <p:pic>
        <p:nvPicPr>
          <p:cNvPr id="26" name="Picture 5">
            <a:extLst>
              <a:ext uri="{FF2B5EF4-FFF2-40B4-BE49-F238E27FC236}">
                <a16:creationId xmlns:a16="http://schemas.microsoft.com/office/drawing/2014/main" id="{283919F6-161D-4A62-BC3F-309193EF5586}"/>
              </a:ext>
            </a:extLst>
          </p:cNvPr>
          <p:cNvPicPr>
            <a:picLocks noChangeAspect="1"/>
          </p:cNvPicPr>
          <p:nvPr/>
        </p:nvPicPr>
        <p:blipFill>
          <a:blip r:embed="rId4"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2" name="图片 1">
            <a:extLst>
              <a:ext uri="{FF2B5EF4-FFF2-40B4-BE49-F238E27FC236}">
                <a16:creationId xmlns:a16="http://schemas.microsoft.com/office/drawing/2014/main" id="{ECF22461-9B9D-4290-99AF-0D55E31DCF61}"/>
              </a:ext>
            </a:extLst>
          </p:cNvPr>
          <p:cNvPicPr>
            <a:picLocks noChangeAspect="1"/>
          </p:cNvPicPr>
          <p:nvPr/>
        </p:nvPicPr>
        <p:blipFill>
          <a:blip r:embed="rId5"/>
          <a:stretch>
            <a:fillRect/>
          </a:stretch>
        </p:blipFill>
        <p:spPr>
          <a:xfrm>
            <a:off x="2795222" y="1871320"/>
            <a:ext cx="3855208" cy="3996000"/>
          </a:xfrm>
          <a:prstGeom prst="rect">
            <a:avLst/>
          </a:prstGeom>
        </p:spPr>
      </p:pic>
      <p:pic>
        <p:nvPicPr>
          <p:cNvPr id="3" name="图片 2">
            <a:extLst>
              <a:ext uri="{FF2B5EF4-FFF2-40B4-BE49-F238E27FC236}">
                <a16:creationId xmlns:a16="http://schemas.microsoft.com/office/drawing/2014/main" id="{E50FE1B0-1F19-433B-8213-AFFB619A00B5}"/>
              </a:ext>
            </a:extLst>
          </p:cNvPr>
          <p:cNvPicPr>
            <a:picLocks noChangeAspect="1"/>
          </p:cNvPicPr>
          <p:nvPr/>
        </p:nvPicPr>
        <p:blipFill>
          <a:blip r:embed="rId6"/>
          <a:stretch>
            <a:fillRect/>
          </a:stretch>
        </p:blipFill>
        <p:spPr>
          <a:xfrm>
            <a:off x="6843676" y="1943320"/>
            <a:ext cx="3837742" cy="3924000"/>
          </a:xfrm>
          <a:prstGeom prst="rect">
            <a:avLst/>
          </a:prstGeom>
        </p:spPr>
      </p:pic>
      <p:sp>
        <p:nvSpPr>
          <p:cNvPr id="4" name="矩形 3">
            <a:extLst>
              <a:ext uri="{FF2B5EF4-FFF2-40B4-BE49-F238E27FC236}">
                <a16:creationId xmlns:a16="http://schemas.microsoft.com/office/drawing/2014/main" id="{DBCA567F-FFAC-4328-BAF0-30447C304238}"/>
              </a:ext>
            </a:extLst>
          </p:cNvPr>
          <p:cNvSpPr/>
          <p:nvPr/>
        </p:nvSpPr>
        <p:spPr>
          <a:xfrm>
            <a:off x="4862528" y="5867320"/>
            <a:ext cx="4224233" cy="369332"/>
          </a:xfrm>
          <a:prstGeom prst="rect">
            <a:avLst/>
          </a:prstGeom>
        </p:spPr>
        <p:txBody>
          <a:bodyPr wrap="none">
            <a:spAutoFit/>
          </a:bodyPr>
          <a:lstStyle/>
          <a:p>
            <a:r>
              <a:rPr lang="en-US" altLang="zh-CN" dirty="0"/>
              <a:t>Correlations: </a:t>
            </a:r>
            <a:r>
              <a:rPr lang="en-US" altLang="zh-CN" dirty="0" err="1"/>
              <a:t>sEPD</a:t>
            </a:r>
            <a:r>
              <a:rPr lang="en-US" altLang="zh-CN" dirty="0"/>
              <a:t>-MBD, </a:t>
            </a:r>
            <a:r>
              <a:rPr lang="en-US" altLang="zh-CN" dirty="0" err="1"/>
              <a:t>sEPD-EMCal</a:t>
            </a:r>
            <a:endParaRPr lang="zh-CN" altLang="en-US" dirty="0"/>
          </a:p>
        </p:txBody>
      </p:sp>
      <p:sp>
        <p:nvSpPr>
          <p:cNvPr id="7" name="矩形 6">
            <a:extLst>
              <a:ext uri="{FF2B5EF4-FFF2-40B4-BE49-F238E27FC236}">
                <a16:creationId xmlns:a16="http://schemas.microsoft.com/office/drawing/2014/main" id="{20890A3C-0254-473B-B417-0FFAFAA0CE70}"/>
              </a:ext>
            </a:extLst>
          </p:cNvPr>
          <p:cNvSpPr/>
          <p:nvPr/>
        </p:nvSpPr>
        <p:spPr>
          <a:xfrm>
            <a:off x="3186172" y="1269535"/>
            <a:ext cx="7216649" cy="348813"/>
          </a:xfrm>
          <a:prstGeom prst="rect">
            <a:avLst/>
          </a:prstGeom>
        </p:spPr>
        <p:txBody>
          <a:bodyPr wrap="square">
            <a:spAutoFit/>
          </a:bodyPr>
          <a:lstStyle/>
          <a:p>
            <a:pPr>
              <a:lnSpc>
                <a:spcPts val="2000"/>
              </a:lnSpc>
            </a:pPr>
            <a:r>
              <a:rPr lang="en-US" altLang="zh-CN" dirty="0" err="1">
                <a:ea typeface="宋体" panose="02010600030101010101" pitchFamily="2" charset="-122"/>
                <a:cs typeface="Arial" panose="020B0604020202020204" pitchFamily="34" charset="0"/>
              </a:rPr>
              <a:t>sEPD</a:t>
            </a:r>
            <a:r>
              <a:rPr lang="en-US" altLang="zh-CN" dirty="0">
                <a:ea typeface="宋体" panose="02010600030101010101" pitchFamily="2" charset="-122"/>
                <a:cs typeface="Arial" panose="020B0604020202020204" pitchFamily="34" charset="0"/>
              </a:rPr>
              <a:t>: M</a:t>
            </a:r>
            <a:r>
              <a:rPr lang="zh-CN" altLang="en-US" dirty="0">
                <a:ea typeface="宋体" panose="02010600030101010101" pitchFamily="2" charset="-122"/>
                <a:cs typeface="Arial" panose="020B0604020202020204" pitchFamily="34" charset="0"/>
              </a:rPr>
              <a:t>easure event plane and centrality outside of mid-rapidity</a:t>
            </a:r>
            <a:endParaRPr lang="en-US" altLang="zh-CN" dirty="0">
              <a:ea typeface="宋体" panose="02010600030101010101" pitchFamily="2" charset="-122"/>
              <a:cs typeface="Arial" panose="020B0604020202020204" pitchFamily="34" charset="0"/>
            </a:endParaRPr>
          </a:p>
        </p:txBody>
      </p:sp>
      <p:sp>
        <p:nvSpPr>
          <p:cNvPr id="14" name="灯片编号占位符 3">
            <a:extLst>
              <a:ext uri="{FF2B5EF4-FFF2-40B4-BE49-F238E27FC236}">
                <a16:creationId xmlns:a16="http://schemas.microsoft.com/office/drawing/2014/main" id="{23BF7D10-B8B8-4396-A1A4-6421B4208E21}"/>
              </a:ext>
            </a:extLst>
          </p:cNvPr>
          <p:cNvSpPr>
            <a:spLocks noGrp="1" noChangeArrowheads="1"/>
          </p:cNvSpPr>
          <p:nvPr>
            <p:ph type="sldNum" sz="quarter" idx="11"/>
          </p:nvPr>
        </p:nvSpPr>
        <p:spPr>
          <a:xfrm>
            <a:off x="5586413" y="6537325"/>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33</a:t>
            </a:fld>
            <a:endParaRPr lang="en-US" altLang="zh-CN" sz="1400" dirty="0">
              <a:solidFill>
                <a:srgbClr val="A15D47"/>
              </a:solidFill>
              <a:latin typeface="Arial" panose="020B0604020202020204" pitchFamily="34" charset="0"/>
            </a:endParaRPr>
          </a:p>
        </p:txBody>
      </p:sp>
      <p:sp>
        <p:nvSpPr>
          <p:cNvPr id="15" name="文本框 14">
            <a:extLst>
              <a:ext uri="{FF2B5EF4-FFF2-40B4-BE49-F238E27FC236}">
                <a16:creationId xmlns:a16="http://schemas.microsoft.com/office/drawing/2014/main" id="{6F35B998-E790-4EA6-893D-55F9226E777F}"/>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extLst>
      <p:ext uri="{BB962C8B-B14F-4D97-AF65-F5344CB8AC3E}">
        <p14:creationId xmlns:p14="http://schemas.microsoft.com/office/powerpoint/2010/main" val="1972677877"/>
      </p:ext>
    </p:extLst>
  </p:cSld>
  <p:clrMapOvr>
    <a:masterClrMapping/>
  </p:clrMapOvr>
  <p:transition spd="med">
    <p:push dir="u"/>
  </p:transition>
</p:sld>
</file>

<file path=ppt/slides/slide3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6626" name="2021-04-04_21-59-19.png" descr="2021-04-04_21-59-19.png">
            <a:extLst>
              <a:ext uri="{FF2B5EF4-FFF2-40B4-BE49-F238E27FC236}">
                <a16:creationId xmlns:a16="http://schemas.microsoft.com/office/drawing/2014/main" id="{BC3C086D-D233-44FC-A558-6B0EFB4B7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113" y="1908175"/>
            <a:ext cx="67627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
                <a:headEnd/>
                <a:tailEnd/>
              </a14:hiddenLine>
            </a:ext>
          </a:extLst>
        </p:spPr>
      </p:pic>
      <p:sp>
        <p:nvSpPr>
          <p:cNvPr id="26627" name="标题 1">
            <a:extLst>
              <a:ext uri="{FF2B5EF4-FFF2-40B4-BE49-F238E27FC236}">
                <a16:creationId xmlns:a16="http://schemas.microsoft.com/office/drawing/2014/main" id="{BEF5F94E-B067-4AA6-9BAA-56A5FB2C5728}"/>
              </a:ext>
            </a:extLst>
          </p:cNvPr>
          <p:cNvSpPr>
            <a:spLocks noGrp="1" noChangeArrowheads="1"/>
          </p:cNvSpPr>
          <p:nvPr>
            <p:ph type="title"/>
          </p:nvPr>
        </p:nvSpPr>
        <p:spPr/>
        <p:txBody>
          <a:bodyPr/>
          <a:lstStyle/>
          <a:p>
            <a:r>
              <a:rPr lang="en-US" altLang="zh-CN" dirty="0">
                <a:ea typeface="宋体" panose="02010600030101010101" pitchFamily="2" charset="-122"/>
              </a:rPr>
              <a:t>RHIC &amp; LHC Complementarity</a:t>
            </a:r>
            <a:endParaRPr lang="zh-CN" altLang="en-US" dirty="0">
              <a:ea typeface="宋体" panose="02010600030101010101" pitchFamily="2" charset="-122"/>
            </a:endParaRPr>
          </a:p>
        </p:txBody>
      </p:sp>
      <p:sp>
        <p:nvSpPr>
          <p:cNvPr id="11" name="矩形 10">
            <a:extLst>
              <a:ext uri="{FF2B5EF4-FFF2-40B4-BE49-F238E27FC236}">
                <a16:creationId xmlns:a16="http://schemas.microsoft.com/office/drawing/2014/main" id="{ABCDE615-2684-4E20-9150-06D0F29CB170}"/>
              </a:ext>
            </a:extLst>
          </p:cNvPr>
          <p:cNvSpPr/>
          <p:nvPr/>
        </p:nvSpPr>
        <p:spPr>
          <a:xfrm>
            <a:off x="434975" y="3124200"/>
            <a:ext cx="3711575" cy="1477963"/>
          </a:xfrm>
          <a:prstGeom prst="rect">
            <a:avLst/>
          </a:prstGeom>
        </p:spPr>
        <p:txBody>
          <a:bodyPr>
            <a:spAutoFit/>
          </a:bodyPr>
          <a:lstStyle/>
          <a:p>
            <a:pPr marL="285753" indent="-285753">
              <a:buFont typeface="Wingdings" panose="05000000000000000000" pitchFamily="2" charset="2"/>
              <a:buChar char="ü"/>
              <a:defRPr/>
            </a:pPr>
            <a:r>
              <a:rPr lang="en-US" altLang="zh-CN" kern="0" dirty="0"/>
              <a:t>Same hard probes at RHIC overlap with LHC kinematic range</a:t>
            </a:r>
          </a:p>
          <a:p>
            <a:pPr marL="285753" indent="-285753">
              <a:buFont typeface="Wingdings" panose="05000000000000000000" pitchFamily="2" charset="2"/>
              <a:buChar char="ü"/>
              <a:defRPr/>
            </a:pPr>
            <a:r>
              <a:rPr lang="en-US" altLang="zh-CN" kern="0" dirty="0"/>
              <a:t>Opportunity for new probes at RHIC at the lower energy scale </a:t>
            </a:r>
          </a:p>
        </p:txBody>
      </p:sp>
      <p:sp>
        <p:nvSpPr>
          <p:cNvPr id="12" name="矩形 11">
            <a:extLst>
              <a:ext uri="{FF2B5EF4-FFF2-40B4-BE49-F238E27FC236}">
                <a16:creationId xmlns:a16="http://schemas.microsoft.com/office/drawing/2014/main" id="{FF1FEA32-40E8-421A-AB28-238CBDEAE02E}"/>
              </a:ext>
            </a:extLst>
          </p:cNvPr>
          <p:cNvSpPr/>
          <p:nvPr/>
        </p:nvSpPr>
        <p:spPr>
          <a:xfrm>
            <a:off x="557213" y="1273175"/>
            <a:ext cx="9829800" cy="646113"/>
          </a:xfrm>
          <a:prstGeom prst="rect">
            <a:avLst/>
          </a:prstGeom>
        </p:spPr>
        <p:txBody>
          <a:bodyPr>
            <a:spAutoFit/>
          </a:bodyPr>
          <a:lstStyle/>
          <a:p>
            <a:pPr>
              <a:defRPr/>
            </a:pPr>
            <a:r>
              <a:rPr lang="en-US" altLang="zh-CN" kern="0" dirty="0"/>
              <a:t>Different initial conditions and evolution for QGP between RHIC and LHC, allows study of scale and temperature dependence.</a:t>
            </a:r>
          </a:p>
        </p:txBody>
      </p:sp>
      <p:pic>
        <p:nvPicPr>
          <p:cNvPr id="14" name="Picture 5">
            <a:extLst>
              <a:ext uri="{FF2B5EF4-FFF2-40B4-BE49-F238E27FC236}">
                <a16:creationId xmlns:a16="http://schemas.microsoft.com/office/drawing/2014/main" id="{E25AC59D-CBB2-41EF-95CF-D366B0388C8B}"/>
              </a:ext>
            </a:extLst>
          </p:cNvPr>
          <p:cNvPicPr>
            <a:picLocks noChangeAspect="1"/>
          </p:cNvPicPr>
          <p:nvPr/>
        </p:nvPicPr>
        <p:blipFill>
          <a:blip r:embed="rId3"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18" name="灯片编号占位符 3">
            <a:extLst>
              <a:ext uri="{FF2B5EF4-FFF2-40B4-BE49-F238E27FC236}">
                <a16:creationId xmlns:a16="http://schemas.microsoft.com/office/drawing/2014/main" id="{46A34816-651A-4A6E-9891-4F1B84D60767}"/>
              </a:ext>
            </a:extLst>
          </p:cNvPr>
          <p:cNvSpPr>
            <a:spLocks noGrp="1" noChangeArrowheads="1"/>
          </p:cNvSpPr>
          <p:nvPr>
            <p:ph type="sldNum" sz="quarter" idx="11"/>
          </p:nvPr>
        </p:nvSpPr>
        <p:spPr>
          <a:xfrm>
            <a:off x="5586413" y="6537325"/>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34</a:t>
            </a:fld>
            <a:endParaRPr lang="en-US" altLang="zh-CN" sz="1400" dirty="0">
              <a:solidFill>
                <a:srgbClr val="A15D47"/>
              </a:solidFill>
              <a:latin typeface="Arial" panose="020B0604020202020204" pitchFamily="34" charset="0"/>
            </a:endParaRPr>
          </a:p>
        </p:txBody>
      </p:sp>
      <p:sp>
        <p:nvSpPr>
          <p:cNvPr id="8" name="文本框 7">
            <a:extLst>
              <a:ext uri="{FF2B5EF4-FFF2-40B4-BE49-F238E27FC236}">
                <a16:creationId xmlns:a16="http://schemas.microsoft.com/office/drawing/2014/main" id="{8C8799E1-7F79-4D20-98FE-B787EFBC12E9}"/>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cSld>
  <p:clrMapOvr>
    <a:masterClrMapping/>
  </p:clrMapOvr>
  <p:transition spd="med">
    <p:push dir="u"/>
  </p:transition>
</p:sld>
</file>

<file path=ppt/slides/slide3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7650" name="图片 4">
            <a:extLst>
              <a:ext uri="{FF2B5EF4-FFF2-40B4-BE49-F238E27FC236}">
                <a16:creationId xmlns:a16="http://schemas.microsoft.com/office/drawing/2014/main" id="{9DC77023-6638-45EB-BBF3-A76016308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1289050"/>
            <a:ext cx="8516937"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27651" name="标题 1">
            <a:extLst>
              <a:ext uri="{FF2B5EF4-FFF2-40B4-BE49-F238E27FC236}">
                <a16:creationId xmlns:a16="http://schemas.microsoft.com/office/drawing/2014/main" id="{BE777AC8-DE71-4291-ADBB-C966B7175501}"/>
              </a:ext>
            </a:extLst>
          </p:cNvPr>
          <p:cNvSpPr>
            <a:spLocks noGrp="1" noChangeArrowheads="1"/>
          </p:cNvSpPr>
          <p:nvPr>
            <p:ph type="title"/>
          </p:nvPr>
        </p:nvSpPr>
        <p:spPr/>
        <p:txBody>
          <a:bodyPr/>
          <a:lstStyle/>
          <a:p>
            <a:r>
              <a:rPr lang="en-US" altLang="zh-CN">
                <a:ea typeface="宋体" panose="02010600030101010101" pitchFamily="2" charset="-122"/>
              </a:rPr>
              <a:t>sPHENIX Readout</a:t>
            </a:r>
            <a:endParaRPr lang="zh-CN" altLang="en-US">
              <a:ea typeface="宋体" panose="02010600030101010101" pitchFamily="2" charset="-122"/>
            </a:endParaRPr>
          </a:p>
        </p:txBody>
      </p:sp>
      <p:sp>
        <p:nvSpPr>
          <p:cNvPr id="27652" name="TextBox 106">
            <a:extLst>
              <a:ext uri="{FF2B5EF4-FFF2-40B4-BE49-F238E27FC236}">
                <a16:creationId xmlns:a16="http://schemas.microsoft.com/office/drawing/2014/main" id="{F81E3453-F199-4561-A4EE-5E2FA7977730}"/>
              </a:ext>
            </a:extLst>
          </p:cNvPr>
          <p:cNvSpPr txBox="1">
            <a:spLocks noChangeArrowheads="1"/>
          </p:cNvSpPr>
          <p:nvPr/>
        </p:nvSpPr>
        <p:spPr bwMode="auto">
          <a:xfrm>
            <a:off x="7300913" y="1600200"/>
            <a:ext cx="3462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
                <a:headEnd/>
                <a:tailEnd/>
              </a14:hiddenLine>
            </a:ext>
          </a:extLst>
        </p:spPr>
        <p:txBody>
          <a:bodyPr>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800100" indent="-34290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Wingdings" panose="05000000000000000000" pitchFamily="2" charset="2"/>
              <a:buChar char="ü"/>
            </a:pPr>
            <a:r>
              <a:rPr lang="en-US" altLang="zh-CN" sz="1800">
                <a:latin typeface="Arial" panose="020B0604020202020204" pitchFamily="34" charset="0"/>
                <a:ea typeface="宋体" panose="02010600030101010101" pitchFamily="2" charset="-122"/>
              </a:rPr>
              <a:t>Hybrid DAQ</a:t>
            </a:r>
          </a:p>
          <a:p>
            <a:pPr>
              <a:spcBef>
                <a:spcPct val="0%"/>
              </a:spcBef>
              <a:buClrTx/>
              <a:buFont typeface="Wingdings" panose="05000000000000000000" pitchFamily="2" charset="2"/>
              <a:buChar char="ü"/>
            </a:pPr>
            <a:r>
              <a:rPr lang="en-US" altLang="zh-CN" sz="1800">
                <a:latin typeface="Arial" panose="020B0604020202020204" pitchFamily="34" charset="0"/>
                <a:ea typeface="宋体" panose="02010600030101010101" pitchFamily="2" charset="-122"/>
              </a:rPr>
              <a:t>Two paths for data</a:t>
            </a:r>
          </a:p>
          <a:p>
            <a:pPr lvl="1">
              <a:spcBef>
                <a:spcPct val="0%"/>
              </a:spcBef>
              <a:buClrTx/>
              <a:buFont typeface="Arial" panose="020B0604020202020204" pitchFamily="34" charset="0"/>
              <a:buAutoNum type="arabicPeriod"/>
            </a:pPr>
            <a:r>
              <a:rPr lang="en-US" altLang="zh-CN" sz="1800">
                <a:ea typeface="宋体" panose="02010600030101010101" pitchFamily="2" charset="-122"/>
              </a:rPr>
              <a:t>Triggered (calorimeters)</a:t>
            </a:r>
          </a:p>
          <a:p>
            <a:pPr lvl="1">
              <a:spcBef>
                <a:spcPct val="0%"/>
              </a:spcBef>
              <a:buClrTx/>
              <a:buFont typeface="Arial" panose="020B0604020202020204" pitchFamily="34" charset="0"/>
              <a:buAutoNum type="arabicPeriod"/>
            </a:pPr>
            <a:r>
              <a:rPr lang="en-US" altLang="zh-CN" sz="1800">
                <a:ea typeface="宋体" panose="02010600030101010101" pitchFamily="2" charset="-122"/>
              </a:rPr>
              <a:t>Streamed (trackers)</a:t>
            </a:r>
          </a:p>
        </p:txBody>
      </p:sp>
      <p:sp>
        <p:nvSpPr>
          <p:cNvPr id="2" name="矩形 1">
            <a:extLst>
              <a:ext uri="{FF2B5EF4-FFF2-40B4-BE49-F238E27FC236}">
                <a16:creationId xmlns:a16="http://schemas.microsoft.com/office/drawing/2014/main" id="{F4CAFC7F-69E0-45BD-BC02-295D77142C47}"/>
              </a:ext>
            </a:extLst>
          </p:cNvPr>
          <p:cNvSpPr/>
          <p:nvPr/>
        </p:nvSpPr>
        <p:spPr>
          <a:xfrm>
            <a:off x="1157288" y="5480050"/>
            <a:ext cx="8626475" cy="1200150"/>
          </a:xfrm>
          <a:prstGeom prst="rect">
            <a:avLst/>
          </a:prstGeom>
        </p:spPr>
        <p:txBody>
          <a:bodyPr>
            <a:spAutoFit/>
          </a:bodyPr>
          <a:lstStyle/>
          <a:p>
            <a:pPr>
              <a:defRPr/>
            </a:pPr>
            <a:r>
              <a:rPr lang="en-US" altLang="zh-CN" dirty="0"/>
              <a:t>Streamed trigger:</a:t>
            </a:r>
          </a:p>
          <a:p>
            <a:pPr marL="285753" indent="-285753">
              <a:buFont typeface="Wingdings" panose="05000000000000000000" pitchFamily="2" charset="2"/>
              <a:buChar char="ü"/>
              <a:defRPr/>
            </a:pPr>
            <a:r>
              <a:rPr lang="en-US" altLang="zh-CN" dirty="0"/>
              <a:t>Records ~10% of all collisions</a:t>
            </a:r>
          </a:p>
          <a:p>
            <a:pPr marL="285753" indent="-285753">
              <a:buFont typeface="Wingdings" panose="05000000000000000000" pitchFamily="2" charset="2"/>
              <a:buChar char="ü"/>
              <a:defRPr/>
            </a:pPr>
            <a:r>
              <a:rPr lang="en-US" altLang="zh-CN" dirty="0"/>
              <a:t>Significantly increases </a:t>
            </a:r>
            <a:r>
              <a:rPr lang="en-US" altLang="zh-CN" dirty="0" err="1"/>
              <a:t>p+p</a:t>
            </a:r>
            <a:r>
              <a:rPr lang="en-US" altLang="zh-CN" dirty="0"/>
              <a:t> data collected </a:t>
            </a:r>
          </a:p>
          <a:p>
            <a:pPr marL="285753" indent="-285753">
              <a:buFont typeface="Wingdings" panose="05000000000000000000" pitchFamily="2" charset="2"/>
              <a:buChar char="ü"/>
              <a:defRPr/>
            </a:pPr>
            <a:r>
              <a:rPr lang="en-US" altLang="zh-CN" dirty="0"/>
              <a:t>Crucial for open heavy flavor physics as well as cold QCD measurements </a:t>
            </a:r>
          </a:p>
        </p:txBody>
      </p:sp>
      <p:pic>
        <p:nvPicPr>
          <p:cNvPr id="9" name="Picture 5">
            <a:extLst>
              <a:ext uri="{FF2B5EF4-FFF2-40B4-BE49-F238E27FC236}">
                <a16:creationId xmlns:a16="http://schemas.microsoft.com/office/drawing/2014/main" id="{279DBE95-6823-4488-92E9-9C50408D609C}"/>
              </a:ext>
            </a:extLst>
          </p:cNvPr>
          <p:cNvPicPr>
            <a:picLocks noChangeAspect="1"/>
          </p:cNvPicPr>
          <p:nvPr/>
        </p:nvPicPr>
        <p:blipFill>
          <a:blip r:embed="rId3"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14" name="灯片编号占位符 3">
            <a:extLst>
              <a:ext uri="{FF2B5EF4-FFF2-40B4-BE49-F238E27FC236}">
                <a16:creationId xmlns:a16="http://schemas.microsoft.com/office/drawing/2014/main" id="{DB0849F3-B824-4629-8132-CB8A4D4EACC1}"/>
              </a:ext>
            </a:extLst>
          </p:cNvPr>
          <p:cNvSpPr>
            <a:spLocks noGrp="1" noChangeArrowheads="1"/>
          </p:cNvSpPr>
          <p:nvPr>
            <p:ph type="sldNum" sz="quarter" idx="11"/>
          </p:nvPr>
        </p:nvSpPr>
        <p:spPr>
          <a:xfrm>
            <a:off x="5586413" y="6537325"/>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35</a:t>
            </a:fld>
            <a:endParaRPr lang="en-US" altLang="zh-CN" sz="1400" dirty="0">
              <a:solidFill>
                <a:srgbClr val="A15D47"/>
              </a:solidFill>
              <a:latin typeface="Arial" panose="020B0604020202020204" pitchFamily="34" charset="0"/>
            </a:endParaRPr>
          </a:p>
        </p:txBody>
      </p:sp>
      <p:sp>
        <p:nvSpPr>
          <p:cNvPr id="10" name="文本框 9">
            <a:extLst>
              <a:ext uri="{FF2B5EF4-FFF2-40B4-BE49-F238E27FC236}">
                <a16:creationId xmlns:a16="http://schemas.microsoft.com/office/drawing/2014/main" id="{7CD84ECA-0E47-4A2F-814E-7A48F6F3EC79}"/>
              </a:ext>
            </a:extLst>
          </p:cNvPr>
          <p:cNvSpPr txBox="1"/>
          <p:nvPr/>
        </p:nvSpPr>
        <p:spPr>
          <a:xfrm>
            <a:off x="5021993" y="-36804"/>
            <a:ext cx="1040670" cy="400110"/>
          </a:xfrm>
          <a:prstGeom prst="rect">
            <a:avLst/>
          </a:prstGeom>
          <a:noFill/>
        </p:spPr>
        <p:txBody>
          <a:bodyPr wrap="none" rtlCol="0">
            <a:spAutoFit/>
          </a:bodyPr>
          <a:lstStyle/>
          <a:p>
            <a:r>
              <a:rPr lang="en-US" altLang="zh-CN" sz="2000" dirty="0">
                <a:solidFill>
                  <a:srgbClr val="FF0000"/>
                </a:solidFill>
              </a:rPr>
              <a:t>Backup</a:t>
            </a:r>
            <a:endParaRPr lang="zh-CN" altLang="en-US" sz="2000" dirty="0">
              <a:solidFill>
                <a:srgbClr val="FF0000"/>
              </a:solidFill>
            </a:endParaRPr>
          </a:p>
        </p:txBody>
      </p:sp>
    </p:spTree>
  </p:cSld>
  <p:clrMapOvr>
    <a:masterClrMapping/>
  </p:clrMapOvr>
  <p:transition spd="med">
    <p:push dir="u"/>
  </p:transition>
</p:sld>
</file>

<file path=ppt/slides/slide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1266" name="标题 1">
            <a:extLst>
              <a:ext uri="{FF2B5EF4-FFF2-40B4-BE49-F238E27FC236}">
                <a16:creationId xmlns:a16="http://schemas.microsoft.com/office/drawing/2014/main" id="{3940A142-D327-47FA-A584-3C4043E6B524}"/>
              </a:ext>
            </a:extLst>
          </p:cNvPr>
          <p:cNvSpPr>
            <a:spLocks noGrp="1" noChangeArrowheads="1"/>
          </p:cNvSpPr>
          <p:nvPr>
            <p:ph type="title"/>
          </p:nvPr>
        </p:nvSpPr>
        <p:spPr/>
        <p:txBody>
          <a:bodyPr/>
          <a:lstStyle/>
          <a:p>
            <a:r>
              <a:rPr lang="en-US" altLang="zh-CN">
                <a:ea typeface="宋体" panose="02010600030101010101" pitchFamily="2" charset="-122"/>
                <a:cs typeface="Arial" panose="020B0604020202020204" pitchFamily="34" charset="0"/>
              </a:rPr>
              <a:t>Tracking Performance</a:t>
            </a:r>
            <a:endParaRPr lang="zh-CN" altLang="en-US">
              <a:ea typeface="宋体" panose="02010600030101010101" pitchFamily="2" charset="-122"/>
              <a:cs typeface="Arial" panose="020B0604020202020204" pitchFamily="34" charset="0"/>
            </a:endParaRPr>
          </a:p>
        </p:txBody>
      </p:sp>
      <p:grpSp>
        <p:nvGrpSpPr>
          <p:cNvPr id="2" name="组合 1">
            <a:extLst>
              <a:ext uri="{FF2B5EF4-FFF2-40B4-BE49-F238E27FC236}">
                <a16:creationId xmlns:a16="http://schemas.microsoft.com/office/drawing/2014/main" id="{3F9519AA-7753-4E63-AE37-539B063C374A}"/>
              </a:ext>
            </a:extLst>
          </p:cNvPr>
          <p:cNvGrpSpPr/>
          <p:nvPr/>
        </p:nvGrpSpPr>
        <p:grpSpPr>
          <a:xfrm>
            <a:off x="138906" y="1798745"/>
            <a:ext cx="10666412" cy="2713037"/>
            <a:chOff x="179388" y="1941513"/>
            <a:chExt cx="10666412" cy="2713037"/>
          </a:xfrm>
        </p:grpSpPr>
        <p:pic>
          <p:nvPicPr>
            <p:cNvPr id="11267" name="图片 4">
              <a:extLst>
                <a:ext uri="{FF2B5EF4-FFF2-40B4-BE49-F238E27FC236}">
                  <a16:creationId xmlns:a16="http://schemas.microsoft.com/office/drawing/2014/main" id="{E8703FAB-1FFB-443B-832F-F7FAF51F2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1954213"/>
              <a:ext cx="3563938"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pic>
          <p:nvPicPr>
            <p:cNvPr id="11268" name="图片 5">
              <a:extLst>
                <a:ext uri="{FF2B5EF4-FFF2-40B4-BE49-F238E27FC236}">
                  <a16:creationId xmlns:a16="http://schemas.microsoft.com/office/drawing/2014/main" id="{A816A4BF-1C9E-43A8-BCE3-5A685F12E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41513"/>
              <a:ext cx="3563937"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pic>
          <p:nvPicPr>
            <p:cNvPr id="11269" name="图片 6">
              <a:extLst>
                <a:ext uri="{FF2B5EF4-FFF2-40B4-BE49-F238E27FC236}">
                  <a16:creationId xmlns:a16="http://schemas.microsoft.com/office/drawing/2014/main" id="{91DFE5C7-8BAB-43F7-AEA8-4AF2781B7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0913" y="1954213"/>
              <a:ext cx="3544887"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grpSp>
      <p:sp>
        <p:nvSpPr>
          <p:cNvPr id="11270" name="文本框 9">
            <a:extLst>
              <a:ext uri="{FF2B5EF4-FFF2-40B4-BE49-F238E27FC236}">
                <a16:creationId xmlns:a16="http://schemas.microsoft.com/office/drawing/2014/main" id="{B00AC3DD-676B-43B0-88EA-A23F6A6BE7A2}"/>
              </a:ext>
            </a:extLst>
          </p:cNvPr>
          <p:cNvSpPr txBox="1">
            <a:spLocks noChangeArrowheads="1"/>
          </p:cNvSpPr>
          <p:nvPr/>
        </p:nvSpPr>
        <p:spPr bwMode="auto">
          <a:xfrm>
            <a:off x="592125" y="4752380"/>
            <a:ext cx="9905740" cy="141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square">
            <a:spAutoFit/>
          </a:bodyPr>
          <a:lstStyle>
            <a:lvl1pPr marL="285750" indent="-285750">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nSpc>
                <a:spcPct val="150%"/>
              </a:lnSpc>
              <a:spcBef>
                <a:spcPct val="0%"/>
              </a:spcBef>
              <a:buClrTx/>
              <a:buFont typeface="Wingdings" panose="05000000000000000000" pitchFamily="2" charset="2"/>
              <a:buChar char="ü"/>
            </a:pPr>
            <a:r>
              <a:rPr lang="en-US" altLang="zh-CN" sz="2000" dirty="0">
                <a:latin typeface="Arial" panose="020B0604020202020204" pitchFamily="34" charset="0"/>
                <a:ea typeface="宋体" panose="02010600030101010101" pitchFamily="2" charset="-122"/>
                <a:cs typeface="Arial" panose="020B0604020202020204" pitchFamily="34" charset="0"/>
              </a:rPr>
              <a:t>Eff.~90% for</a:t>
            </a:r>
            <a:r>
              <a:rPr lang="zh-CN" altLang="en-US" sz="2000" dirty="0">
                <a:latin typeface="Arial" panose="020B0604020202020204" pitchFamily="34" charset="0"/>
                <a:ea typeface="宋体" panose="02010600030101010101" pitchFamily="2" charset="-122"/>
                <a:cs typeface="Arial" panose="020B0604020202020204" pitchFamily="34" charset="0"/>
              </a:rPr>
              <a:t> </a:t>
            </a:r>
            <a:r>
              <a:rPr lang="en-US" altLang="zh-CN" sz="2000" dirty="0">
                <a:latin typeface="Arial" panose="020B0604020202020204" pitchFamily="34" charset="0"/>
                <a:ea typeface="宋体" panose="02010600030101010101" pitchFamily="2" charset="-122"/>
                <a:cs typeface="Arial" panose="020B0604020202020204" pitchFamily="34" charset="0"/>
              </a:rPr>
              <a:t>pp</a:t>
            </a:r>
            <a:r>
              <a:rPr lang="zh-CN" altLang="en-US" sz="2000" dirty="0">
                <a:latin typeface="Arial" panose="020B0604020202020204" pitchFamily="34" charset="0"/>
                <a:ea typeface="宋体" panose="02010600030101010101" pitchFamily="2" charset="-122"/>
                <a:cs typeface="Arial" panose="020B0604020202020204" pitchFamily="34" charset="0"/>
              </a:rPr>
              <a:t> </a:t>
            </a:r>
            <a:r>
              <a:rPr lang="en-US" altLang="zh-CN" sz="2000" dirty="0">
                <a:latin typeface="Arial" panose="020B0604020202020204" pitchFamily="34" charset="0"/>
                <a:ea typeface="宋体" panose="02010600030101010101" pitchFamily="2" charset="-122"/>
                <a:cs typeface="Arial" panose="020B0604020202020204" pitchFamily="34" charset="0"/>
              </a:rPr>
              <a:t>at </a:t>
            </a:r>
            <a:r>
              <a:rPr lang="en-US" altLang="zh-CN" sz="2000" dirty="0" err="1">
                <a:latin typeface="Arial" panose="020B0604020202020204" pitchFamily="34" charset="0"/>
                <a:ea typeface="宋体" panose="02010600030101010101" pitchFamily="2" charset="-122"/>
                <a:cs typeface="Arial" panose="020B0604020202020204" pitchFamily="34" charset="0"/>
              </a:rPr>
              <a:t>p</a:t>
            </a:r>
            <a:r>
              <a:rPr lang="en-US" altLang="zh-CN" sz="2000" baseline="-25%" dirty="0" err="1">
                <a:latin typeface="Arial" panose="020B0604020202020204" pitchFamily="34" charset="0"/>
                <a:ea typeface="宋体" panose="02010600030101010101" pitchFamily="2" charset="-122"/>
                <a:cs typeface="Arial" panose="020B0604020202020204" pitchFamily="34" charset="0"/>
              </a:rPr>
              <a:t>T</a:t>
            </a:r>
            <a:r>
              <a:rPr lang="en-US" altLang="zh-CN" sz="2000" dirty="0">
                <a:latin typeface="Arial" panose="020B0604020202020204" pitchFamily="34" charset="0"/>
                <a:ea typeface="宋体" panose="02010600030101010101" pitchFamily="2" charset="-122"/>
                <a:cs typeface="Arial" panose="020B0604020202020204" pitchFamily="34" charset="0"/>
              </a:rPr>
              <a:t>&gt;1 GeV. </a:t>
            </a:r>
            <a:r>
              <a:rPr lang="en-US" altLang="zh-CN" sz="2000" dirty="0">
                <a:latin typeface="Arial" panose="020B0604020202020204" pitchFamily="34" charset="0"/>
                <a:ea typeface="宋体" panose="02010600030101010101" pitchFamily="2" charset="-122"/>
                <a:cs typeface="Arial" panose="020B0604020202020204" pitchFamily="34" charset="0"/>
                <a:sym typeface="Wingdings" panose="05000000000000000000" pitchFamily="2" charset="2"/>
              </a:rPr>
              <a:t> promising to measure rare processes: e.g. </a:t>
            </a:r>
            <a:r>
              <a:rPr lang="el-GR" altLang="zh-CN" sz="2000" dirty="0">
                <a:latin typeface="Arial" panose="020B0604020202020204" pitchFamily="34" charset="0"/>
                <a:ea typeface="宋体" panose="02010600030101010101" pitchFamily="2" charset="-122"/>
                <a:cs typeface="Arial" panose="020B0604020202020204" pitchFamily="34" charset="0"/>
              </a:rPr>
              <a:t>Υ</a:t>
            </a:r>
            <a:r>
              <a:rPr lang="en-US" altLang="zh-CN" sz="2000" dirty="0">
                <a:latin typeface="Arial" panose="020B0604020202020204" pitchFamily="34" charset="0"/>
                <a:ea typeface="宋体" panose="02010600030101010101" pitchFamily="2" charset="-122"/>
                <a:cs typeface="Arial" panose="020B0604020202020204" pitchFamily="34" charset="0"/>
              </a:rPr>
              <a:t>(</a:t>
            </a:r>
            <a:r>
              <a:rPr lang="en-US" altLang="zh-CN" sz="2000" dirty="0" err="1">
                <a:latin typeface="Arial" panose="020B0604020202020204" pitchFamily="34" charset="0"/>
                <a:ea typeface="宋体" panose="02010600030101010101" pitchFamily="2" charset="-122"/>
                <a:cs typeface="Arial" panose="020B0604020202020204" pitchFamily="34" charset="0"/>
              </a:rPr>
              <a:t>nS</a:t>
            </a:r>
            <a:r>
              <a:rPr lang="en-US" altLang="zh-CN" sz="2000" dirty="0">
                <a:latin typeface="Arial" panose="020B0604020202020204" pitchFamily="34" charset="0"/>
                <a:ea typeface="宋体" panose="02010600030101010101" pitchFamily="2" charset="-122"/>
                <a:cs typeface="Arial" panose="020B0604020202020204" pitchFamily="34" charset="0"/>
              </a:rPr>
              <a:t>). </a:t>
            </a:r>
          </a:p>
          <a:p>
            <a:pPr>
              <a:lnSpc>
                <a:spcPct val="150%"/>
              </a:lnSpc>
              <a:spcBef>
                <a:spcPct val="0%"/>
              </a:spcBef>
              <a:buClrTx/>
              <a:buFont typeface="Wingdings" panose="05000000000000000000" pitchFamily="2" charset="2"/>
              <a:buChar char="ü"/>
            </a:pPr>
            <a:r>
              <a:rPr lang="en-US" altLang="zh-CN" sz="2000" dirty="0">
                <a:latin typeface="Arial" panose="020B0604020202020204" pitchFamily="34" charset="0"/>
                <a:ea typeface="宋体" panose="02010600030101010101" pitchFamily="2" charset="-122"/>
                <a:cs typeface="Arial" panose="020B0604020202020204" pitchFamily="34" charset="0"/>
              </a:rPr>
              <a:t>DCA resolutions in r-ɸ, z &lt; 40</a:t>
            </a:r>
            <a:r>
              <a:rPr lang="el-GR" altLang="zh-CN" sz="2000" dirty="0">
                <a:latin typeface="Arial" panose="020B0604020202020204" pitchFamily="34" charset="0"/>
                <a:ea typeface="宋体" panose="02010600030101010101" pitchFamily="2" charset="-122"/>
                <a:cs typeface="Arial" panose="020B0604020202020204" pitchFamily="34" charset="0"/>
              </a:rPr>
              <a:t>μ</a:t>
            </a:r>
            <a:r>
              <a:rPr lang="en-US" altLang="zh-CN" sz="2000" dirty="0">
                <a:latin typeface="Arial" panose="020B0604020202020204" pitchFamily="34" charset="0"/>
                <a:ea typeface="宋体" panose="02010600030101010101" pitchFamily="2" charset="-122"/>
                <a:cs typeface="Arial" panose="020B0604020202020204" pitchFamily="34" charset="0"/>
              </a:rPr>
              <a:t>m at </a:t>
            </a:r>
            <a:r>
              <a:rPr lang="en-US" altLang="zh-CN" sz="2000" dirty="0" err="1">
                <a:latin typeface="Arial" panose="020B0604020202020204" pitchFamily="34" charset="0"/>
                <a:ea typeface="宋体" panose="02010600030101010101" pitchFamily="2" charset="-122"/>
                <a:cs typeface="Arial" panose="020B0604020202020204" pitchFamily="34" charset="0"/>
              </a:rPr>
              <a:t>p</a:t>
            </a:r>
            <a:r>
              <a:rPr lang="en-US" altLang="zh-CN" sz="2000" baseline="-25%" dirty="0" err="1">
                <a:latin typeface="Arial" panose="020B0604020202020204" pitchFamily="34" charset="0"/>
                <a:ea typeface="宋体" panose="02010600030101010101" pitchFamily="2" charset="-122"/>
                <a:cs typeface="Arial" panose="020B0604020202020204" pitchFamily="34" charset="0"/>
              </a:rPr>
              <a:t>T</a:t>
            </a:r>
            <a:r>
              <a:rPr lang="en-US" altLang="zh-CN" sz="2000" dirty="0">
                <a:latin typeface="Arial" panose="020B0604020202020204" pitchFamily="34" charset="0"/>
                <a:ea typeface="宋体" panose="02010600030101010101" pitchFamily="2" charset="-122"/>
                <a:cs typeface="Arial" panose="020B0604020202020204" pitchFamily="34" charset="0"/>
              </a:rPr>
              <a:t>&gt;0.5 GeV. </a:t>
            </a:r>
            <a:r>
              <a:rPr lang="en-US" altLang="zh-CN" sz="2000" dirty="0">
                <a:latin typeface="Arial" panose="020B0604020202020204" pitchFamily="34" charset="0"/>
                <a:ea typeface="宋体" panose="02010600030101010101" pitchFamily="2" charset="-122"/>
                <a:cs typeface="Arial" panose="020B0604020202020204" pitchFamily="34" charset="0"/>
                <a:sym typeface="Wingdings" panose="05000000000000000000" pitchFamily="2" charset="2"/>
              </a:rPr>
              <a:t> crucial for open heavy-flavor. </a:t>
            </a:r>
          </a:p>
          <a:p>
            <a:pPr>
              <a:lnSpc>
                <a:spcPct val="150%"/>
              </a:lnSpc>
              <a:spcBef>
                <a:spcPct val="0%"/>
              </a:spcBef>
              <a:buClrTx/>
              <a:buFont typeface="Wingdings" panose="05000000000000000000" pitchFamily="2" charset="2"/>
              <a:buChar char="ü"/>
            </a:pPr>
            <a:r>
              <a:rPr lang="en-US" altLang="zh-CN" sz="2000" dirty="0" err="1">
                <a:latin typeface="Arial" panose="020B0604020202020204" pitchFamily="34" charset="0"/>
                <a:ea typeface="宋体" panose="02010600030101010101" pitchFamily="2" charset="-122"/>
                <a:cs typeface="Arial" panose="020B0604020202020204" pitchFamily="34" charset="0"/>
              </a:rPr>
              <a:t>p</a:t>
            </a:r>
            <a:r>
              <a:rPr lang="en-US" altLang="zh-CN" sz="2000" baseline="-25%" dirty="0" err="1">
                <a:latin typeface="Arial" panose="020B0604020202020204" pitchFamily="34" charset="0"/>
                <a:ea typeface="宋体" panose="02010600030101010101" pitchFamily="2" charset="-122"/>
                <a:cs typeface="Arial" panose="020B0604020202020204" pitchFamily="34" charset="0"/>
              </a:rPr>
              <a:t>T</a:t>
            </a:r>
            <a:r>
              <a:rPr lang="en-US" altLang="zh-CN" sz="2000" dirty="0">
                <a:latin typeface="Arial" panose="020B0604020202020204" pitchFamily="34" charset="0"/>
                <a:ea typeface="宋体" panose="02010600030101010101" pitchFamily="2" charset="-122"/>
                <a:cs typeface="Arial" panose="020B0604020202020204" pitchFamily="34" charset="0"/>
              </a:rPr>
              <a:t> resolution &lt; 2% for </a:t>
            </a:r>
            <a:r>
              <a:rPr lang="en-US" altLang="zh-CN" sz="2000" dirty="0" err="1">
                <a:latin typeface="Arial" panose="020B0604020202020204" pitchFamily="34" charset="0"/>
                <a:ea typeface="宋体" panose="02010600030101010101" pitchFamily="2" charset="-122"/>
                <a:cs typeface="Arial" panose="020B0604020202020204" pitchFamily="34" charset="0"/>
              </a:rPr>
              <a:t>p</a:t>
            </a:r>
            <a:r>
              <a:rPr lang="en-US" altLang="zh-CN" sz="2000" baseline="-25%" dirty="0" err="1">
                <a:latin typeface="Arial" panose="020B0604020202020204" pitchFamily="34" charset="0"/>
                <a:ea typeface="宋体" panose="02010600030101010101" pitchFamily="2" charset="-122"/>
                <a:cs typeface="Arial" panose="020B0604020202020204" pitchFamily="34" charset="0"/>
              </a:rPr>
              <a:t>T</a:t>
            </a:r>
            <a:r>
              <a:rPr lang="en-US" altLang="zh-CN" sz="2000" dirty="0">
                <a:latin typeface="Arial" panose="020B0604020202020204" pitchFamily="34" charset="0"/>
                <a:ea typeface="宋体" panose="02010600030101010101" pitchFamily="2" charset="-122"/>
                <a:cs typeface="Arial" panose="020B0604020202020204" pitchFamily="34" charset="0"/>
              </a:rPr>
              <a:t> &lt; 10 GeV. </a:t>
            </a:r>
            <a:r>
              <a:rPr lang="en-US" altLang="zh-CN" sz="2000" dirty="0">
                <a:latin typeface="Arial" panose="020B0604020202020204" pitchFamily="34" charset="0"/>
                <a:ea typeface="宋体" panose="02010600030101010101" pitchFamily="2" charset="-122"/>
                <a:cs typeface="Arial" panose="020B0604020202020204" pitchFamily="34" charset="0"/>
                <a:sym typeface="Wingdings" panose="05000000000000000000" pitchFamily="2" charset="2"/>
              </a:rPr>
              <a:t> meets </a:t>
            </a:r>
            <a:r>
              <a:rPr lang="el-GR" altLang="zh-CN" sz="2000" dirty="0">
                <a:latin typeface="Arial" panose="020B0604020202020204" pitchFamily="34" charset="0"/>
                <a:ea typeface="宋体" panose="02010600030101010101" pitchFamily="2" charset="-122"/>
                <a:cs typeface="Arial" panose="020B0604020202020204" pitchFamily="34" charset="0"/>
              </a:rPr>
              <a:t>δ</a:t>
            </a:r>
            <a:r>
              <a:rPr lang="en-US" altLang="zh-CN" sz="2000" dirty="0">
                <a:latin typeface="Arial" panose="020B0604020202020204" pitchFamily="34" charset="0"/>
                <a:ea typeface="宋体" panose="02010600030101010101" pitchFamily="2" charset="-122"/>
                <a:cs typeface="Arial" panose="020B0604020202020204" pitchFamily="34" charset="0"/>
              </a:rPr>
              <a:t>M &lt; 125 MeV for </a:t>
            </a:r>
            <a:r>
              <a:rPr lang="el-GR" altLang="zh-CN" sz="2000" dirty="0">
                <a:latin typeface="Arial" panose="020B0604020202020204" pitchFamily="34" charset="0"/>
                <a:ea typeface="宋体" panose="02010600030101010101" pitchFamily="2" charset="-122"/>
                <a:cs typeface="Arial" panose="020B0604020202020204" pitchFamily="34" charset="0"/>
              </a:rPr>
              <a:t>Υ</a:t>
            </a:r>
            <a:r>
              <a:rPr lang="en-US" altLang="zh-CN" sz="2000" dirty="0">
                <a:latin typeface="Arial" panose="020B0604020202020204" pitchFamily="34" charset="0"/>
                <a:ea typeface="宋体" panose="02010600030101010101" pitchFamily="2" charset="-122"/>
                <a:cs typeface="Arial" panose="020B0604020202020204" pitchFamily="34" charset="0"/>
              </a:rPr>
              <a:t>(</a:t>
            </a:r>
            <a:r>
              <a:rPr lang="en-US" altLang="zh-CN" sz="2000" dirty="0" err="1">
                <a:latin typeface="Arial" panose="020B0604020202020204" pitchFamily="34" charset="0"/>
                <a:ea typeface="宋体" panose="02010600030101010101" pitchFamily="2" charset="-122"/>
                <a:cs typeface="Arial" panose="020B0604020202020204" pitchFamily="34" charset="0"/>
              </a:rPr>
              <a:t>nS</a:t>
            </a:r>
            <a:r>
              <a:rPr lang="en-US" altLang="zh-CN" sz="2000" dirty="0">
                <a:latin typeface="Arial" panose="020B0604020202020204" pitchFamily="34" charset="0"/>
                <a:ea typeface="宋体" panose="02010600030101010101" pitchFamily="2" charset="-122"/>
                <a:cs typeface="Arial" panose="020B0604020202020204" pitchFamily="34" charset="0"/>
              </a:rPr>
              <a:t>) separation.</a:t>
            </a:r>
            <a:endParaRPr lang="zh-CN" altLang="en-US" sz="2000" dirty="0">
              <a:latin typeface="Symbol" panose="05050102010706020507" pitchFamily="18" charset="2"/>
              <a:ea typeface="宋体" panose="02010600030101010101" pitchFamily="2" charset="-122"/>
              <a:cs typeface="Arial" panose="020B0604020202020204" pitchFamily="34" charset="0"/>
            </a:endParaRPr>
          </a:p>
        </p:txBody>
      </p:sp>
      <p:sp>
        <p:nvSpPr>
          <p:cNvPr id="11275" name="矩形 1">
            <a:extLst>
              <a:ext uri="{FF2B5EF4-FFF2-40B4-BE49-F238E27FC236}">
                <a16:creationId xmlns:a16="http://schemas.microsoft.com/office/drawing/2014/main" id="{2E8BF4A3-D12B-4B96-8B51-0F8C524BC5C0}"/>
              </a:ext>
            </a:extLst>
          </p:cNvPr>
          <p:cNvSpPr>
            <a:spLocks noChangeArrowheads="1"/>
          </p:cNvSpPr>
          <p:nvPr/>
        </p:nvSpPr>
        <p:spPr bwMode="auto">
          <a:xfrm>
            <a:off x="636037" y="1295456"/>
            <a:ext cx="41068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200" dirty="0" err="1">
                <a:latin typeface="Arial" panose="020B0604020202020204" pitchFamily="34" charset="0"/>
                <a:ea typeface="宋体" panose="02010600030101010101" pitchFamily="2" charset="-122"/>
                <a:cs typeface="Arial" panose="020B0604020202020204" pitchFamily="34" charset="0"/>
              </a:rPr>
              <a:t>sPHENIX</a:t>
            </a:r>
            <a:r>
              <a:rPr lang="en-US" altLang="zh-CN" sz="2200" dirty="0">
                <a:latin typeface="Arial" panose="020B0604020202020204" pitchFamily="34" charset="0"/>
                <a:ea typeface="宋体" panose="02010600030101010101" pitchFamily="2" charset="-122"/>
                <a:cs typeface="Arial" panose="020B0604020202020204" pitchFamily="34" charset="0"/>
              </a:rPr>
              <a:t> tracking performance</a:t>
            </a:r>
            <a:endParaRPr lang="zh-CN" altLang="en-US" sz="2200" dirty="0">
              <a:latin typeface="Arial" panose="020B0604020202020204" pitchFamily="34" charset="0"/>
              <a:ea typeface="宋体" panose="02010600030101010101" pitchFamily="2" charset="-122"/>
              <a:cs typeface="Arial" panose="020B0604020202020204" pitchFamily="34" charset="0"/>
            </a:endParaRPr>
          </a:p>
        </p:txBody>
      </p:sp>
      <p:pic>
        <p:nvPicPr>
          <p:cNvPr id="14" name="Picture 5">
            <a:extLst>
              <a:ext uri="{FF2B5EF4-FFF2-40B4-BE49-F238E27FC236}">
                <a16:creationId xmlns:a16="http://schemas.microsoft.com/office/drawing/2014/main" id="{E8D7A3C2-70AD-46E9-A72C-363B954A559A}"/>
              </a:ext>
            </a:extLst>
          </p:cNvPr>
          <p:cNvPicPr>
            <a:picLocks noChangeAspect="1"/>
          </p:cNvPicPr>
          <p:nvPr/>
        </p:nvPicPr>
        <p:blipFill>
          <a:blip r:embed="rId6"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12" name="图片 11">
            <a:extLst>
              <a:ext uri="{FF2B5EF4-FFF2-40B4-BE49-F238E27FC236}">
                <a16:creationId xmlns:a16="http://schemas.microsoft.com/office/drawing/2014/main" id="{347B6C62-953E-47D5-9B67-CA490263B15A}"/>
              </a:ext>
            </a:extLst>
          </p:cNvPr>
          <p:cNvPicPr>
            <a:picLocks noChangeAspect="1"/>
          </p:cNvPicPr>
          <p:nvPr/>
        </p:nvPicPr>
        <p:blipFill>
          <a:blip r:embed="rId7"/>
          <a:stretch>
            <a:fillRect/>
          </a:stretch>
        </p:blipFill>
        <p:spPr>
          <a:xfrm>
            <a:off x="10501180" y="90"/>
            <a:ext cx="384266" cy="360000"/>
          </a:xfrm>
          <a:prstGeom prst="rect">
            <a:avLst/>
          </a:prstGeom>
        </p:spPr>
      </p:pic>
      <p:sp>
        <p:nvSpPr>
          <p:cNvPr id="7" name="文本框 12">
            <a:extLst>
              <a:ext uri="{FF2B5EF4-FFF2-40B4-BE49-F238E27FC236}">
                <a16:creationId xmlns:a16="http://schemas.microsoft.com/office/drawing/2014/main" id="{EB7A6DBD-079B-B48F-374B-5946423183AE}"/>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文本框 5">
            <a:extLst>
              <a:ext uri="{FF2B5EF4-FFF2-40B4-BE49-F238E27FC236}">
                <a16:creationId xmlns:a16="http://schemas.microsoft.com/office/drawing/2014/main" id="{F8127927-83B1-D1E6-9060-CAC4C39937D6}"/>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9" name="灯片编号占位符 3">
            <a:extLst>
              <a:ext uri="{FF2B5EF4-FFF2-40B4-BE49-F238E27FC236}">
                <a16:creationId xmlns:a16="http://schemas.microsoft.com/office/drawing/2014/main" id="{2F116CF7-B9F3-87AE-ECAB-39C15AC48C0A}"/>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4</a:t>
            </a:fld>
            <a:endParaRPr lang="en-US" altLang="zh-CN" sz="1400" dirty="0">
              <a:solidFill>
                <a:srgbClr val="A15D47"/>
              </a:solidFill>
              <a:latin typeface="Arial" panose="020B0604020202020204" pitchFamily="34" charset="0"/>
            </a:endParaRPr>
          </a:p>
        </p:txBody>
      </p:sp>
    </p:spTree>
    <p:extLst>
      <p:ext uri="{BB962C8B-B14F-4D97-AF65-F5344CB8AC3E}">
        <p14:creationId xmlns:p14="http://schemas.microsoft.com/office/powerpoint/2010/main" val="473435661"/>
      </p:ext>
    </p:extLst>
  </p:cSld>
  <p:clrMapOvr>
    <a:masterClrMapping/>
  </p:clrMapOvr>
  <p:transition spd="med">
    <p:push dir="u"/>
  </p:transition>
</p:sld>
</file>

<file path=ppt/slides/slide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05993-5AA4-49D4-8157-9A806FF84066}"/>
              </a:ext>
            </a:extLst>
          </p:cNvPr>
          <p:cNvSpPr>
            <a:spLocks noGrp="1"/>
          </p:cNvSpPr>
          <p:nvPr>
            <p:ph type="title"/>
          </p:nvPr>
        </p:nvSpPr>
        <p:spPr/>
        <p:txBody>
          <a:bodyPr/>
          <a:lstStyle/>
          <a:p>
            <a:r>
              <a:rPr lang="en-US" altLang="zh-CN" dirty="0" err="1"/>
              <a:t>sPHENIX</a:t>
            </a:r>
            <a:r>
              <a:rPr lang="en-US" altLang="zh-CN" dirty="0"/>
              <a:t> Projections: Physics Objects</a:t>
            </a:r>
            <a:endParaRPr lang="zh-CN" altLang="en-US" dirty="0"/>
          </a:p>
        </p:txBody>
      </p:sp>
      <p:sp>
        <p:nvSpPr>
          <p:cNvPr id="5" name="文本框 12">
            <a:extLst>
              <a:ext uri="{FF2B5EF4-FFF2-40B4-BE49-F238E27FC236}">
                <a16:creationId xmlns:a16="http://schemas.microsoft.com/office/drawing/2014/main" id="{72A0CBC4-FE8E-4689-810F-6472A75620A5}"/>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6" name="文本框 5">
            <a:extLst>
              <a:ext uri="{FF2B5EF4-FFF2-40B4-BE49-F238E27FC236}">
                <a16:creationId xmlns:a16="http://schemas.microsoft.com/office/drawing/2014/main" id="{DF8CBEBB-CA60-4C2B-BD0D-6E36A5460303}"/>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7" name="灯片编号占位符 3">
            <a:extLst>
              <a:ext uri="{FF2B5EF4-FFF2-40B4-BE49-F238E27FC236}">
                <a16:creationId xmlns:a16="http://schemas.microsoft.com/office/drawing/2014/main" id="{F7E6601E-0556-490C-BA9C-EB0279B64559}"/>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5</a:t>
            </a:fld>
            <a:endParaRPr lang="en-US" altLang="zh-CN" sz="1400" dirty="0">
              <a:solidFill>
                <a:srgbClr val="A15D47"/>
              </a:solidFill>
              <a:latin typeface="Arial" panose="020B0604020202020204" pitchFamily="34" charset="0"/>
            </a:endParaRPr>
          </a:p>
        </p:txBody>
      </p:sp>
      <p:pic>
        <p:nvPicPr>
          <p:cNvPr id="8" name="Picture 5">
            <a:extLst>
              <a:ext uri="{FF2B5EF4-FFF2-40B4-BE49-F238E27FC236}">
                <a16:creationId xmlns:a16="http://schemas.microsoft.com/office/drawing/2014/main" id="{9205DAF5-6752-4136-A81A-AC67761FC71E}"/>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10" name="矩形 6">
            <a:extLst>
              <a:ext uri="{FF2B5EF4-FFF2-40B4-BE49-F238E27FC236}">
                <a16:creationId xmlns:a16="http://schemas.microsoft.com/office/drawing/2014/main" id="{E0F0C642-8F7A-492D-8230-9B419F06E52F}"/>
              </a:ext>
            </a:extLst>
          </p:cNvPr>
          <p:cNvSpPr>
            <a:spLocks noChangeArrowheads="1"/>
          </p:cNvSpPr>
          <p:nvPr/>
        </p:nvSpPr>
        <p:spPr bwMode="auto">
          <a:xfrm>
            <a:off x="635000" y="5114925"/>
            <a:ext cx="10247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gn="just">
              <a:lnSpc>
                <a:spcPct val="150%"/>
              </a:lnSpc>
              <a:spcBef>
                <a:spcPct val="0%"/>
              </a:spcBef>
              <a:buClrTx/>
              <a:buFont typeface="Wingdings" panose="05000000000000000000" pitchFamily="2" charset="2"/>
              <a:buChar char="ü"/>
            </a:pPr>
            <a:r>
              <a:rPr lang="en-US" altLang="zh-CN" sz="1800">
                <a:latin typeface="Arial" panose="020B0604020202020204" pitchFamily="34" charset="0"/>
                <a:ea typeface="宋体" panose="02010600030101010101" pitchFamily="2" charset="-122"/>
              </a:rPr>
              <a:t>High data rates &amp; hermetic EMCal+HCal offer wide p</a:t>
            </a:r>
            <a:r>
              <a:rPr lang="en-US" altLang="zh-CN" sz="1800" baseline="-25%">
                <a:latin typeface="Arial" panose="020B0604020202020204" pitchFamily="34" charset="0"/>
                <a:ea typeface="宋体" panose="02010600030101010101" pitchFamily="2" charset="-122"/>
              </a:rPr>
              <a:t>T</a:t>
            </a:r>
            <a:r>
              <a:rPr lang="en-US" altLang="zh-CN" sz="1800">
                <a:latin typeface="Arial" panose="020B0604020202020204" pitchFamily="34" charset="0"/>
                <a:ea typeface="宋体" panose="02010600030101010101" pitchFamily="2" charset="-122"/>
              </a:rPr>
              <a:t> range for jet reconstruction.</a:t>
            </a:r>
          </a:p>
          <a:p>
            <a:pPr algn="just">
              <a:lnSpc>
                <a:spcPct val="150%"/>
              </a:lnSpc>
              <a:spcBef>
                <a:spcPct val="0%"/>
              </a:spcBef>
              <a:buClrTx/>
              <a:buFont typeface="Wingdings" panose="05000000000000000000" pitchFamily="2" charset="2"/>
              <a:buChar char="ü"/>
            </a:pPr>
            <a:r>
              <a:rPr lang="en-US" altLang="zh-CN" sz="1800">
                <a:latin typeface="Arial" panose="020B0604020202020204" pitchFamily="34" charset="0"/>
                <a:ea typeface="宋体" panose="02010600030101010101" pitchFamily="2" charset="-122"/>
              </a:rPr>
              <a:t>sPHENIX can precisely measure the low p</a:t>
            </a:r>
            <a:r>
              <a:rPr lang="en-US" altLang="zh-CN" sz="1800" baseline="-25%">
                <a:latin typeface="Arial" panose="020B0604020202020204" pitchFamily="34" charset="0"/>
                <a:ea typeface="宋体" panose="02010600030101010101" pitchFamily="2" charset="-122"/>
              </a:rPr>
              <a:t>T</a:t>
            </a:r>
            <a:r>
              <a:rPr lang="en-US" altLang="zh-CN" sz="1800">
                <a:latin typeface="Arial" panose="020B0604020202020204" pitchFamily="34" charset="0"/>
                <a:ea typeface="宋体" panose="02010600030101010101" pitchFamily="2" charset="-122"/>
              </a:rPr>
              <a:t> region, which is challenging at the LHC.</a:t>
            </a:r>
          </a:p>
          <a:p>
            <a:pPr algn="just">
              <a:lnSpc>
                <a:spcPct val="150%"/>
              </a:lnSpc>
              <a:spcBef>
                <a:spcPct val="0%"/>
              </a:spcBef>
              <a:buClrTx/>
              <a:buFont typeface="Wingdings" panose="05000000000000000000" pitchFamily="2" charset="2"/>
              <a:buChar char="ü"/>
            </a:pPr>
            <a:r>
              <a:rPr lang="en-US" altLang="zh-CN" sz="1800">
                <a:latin typeface="Arial" panose="020B0604020202020204" pitchFamily="34" charset="0"/>
                <a:ea typeface="宋体" panose="02010600030101010101" pitchFamily="2" charset="-122"/>
              </a:rPr>
              <a:t>sPHENIX will have kinematic reach out to ∼ 70 GeV for jets, </a:t>
            </a:r>
            <a:r>
              <a:rPr lang="en-US" altLang="zh-CN" sz="1800">
                <a:ea typeface="宋体" panose="02010600030101010101" pitchFamily="2" charset="-122"/>
              </a:rPr>
              <a:t>kinematic overlap with the LHC.</a:t>
            </a:r>
            <a:endParaRPr lang="en-US" altLang="zh-CN" sz="1800" b="1">
              <a:latin typeface="Arial" panose="020B0604020202020204" pitchFamily="34" charset="0"/>
              <a:ea typeface="宋体" panose="02010600030101010101" pitchFamily="2" charset="-122"/>
            </a:endParaRPr>
          </a:p>
        </p:txBody>
      </p:sp>
      <p:sp>
        <p:nvSpPr>
          <p:cNvPr id="12" name="矩形 1">
            <a:extLst>
              <a:ext uri="{FF2B5EF4-FFF2-40B4-BE49-F238E27FC236}">
                <a16:creationId xmlns:a16="http://schemas.microsoft.com/office/drawing/2014/main" id="{76C207D7-6C18-411A-94F5-474C5DFB5D4F}"/>
              </a:ext>
            </a:extLst>
          </p:cNvPr>
          <p:cNvSpPr>
            <a:spLocks noChangeArrowheads="1"/>
          </p:cNvSpPr>
          <p:nvPr/>
        </p:nvSpPr>
        <p:spPr bwMode="auto">
          <a:xfrm>
            <a:off x="635000" y="1255271"/>
            <a:ext cx="10024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squar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dirty="0">
                <a:ea typeface="宋体" panose="02010600030101010101" pitchFamily="2" charset="-122"/>
              </a:rPr>
              <a:t>High-</a:t>
            </a:r>
            <a:r>
              <a:rPr lang="en-US" altLang="zh-CN" sz="1800" dirty="0" err="1">
                <a:ea typeface="宋体" panose="02010600030101010101" pitchFamily="2" charset="-122"/>
              </a:rPr>
              <a:t>p</a:t>
            </a:r>
            <a:r>
              <a:rPr lang="en-US" altLang="zh-CN" sz="1800" baseline="-25%" dirty="0" err="1">
                <a:ea typeface="宋体" panose="02010600030101010101" pitchFamily="2" charset="-122"/>
              </a:rPr>
              <a:t>T</a:t>
            </a:r>
            <a:r>
              <a:rPr lang="en-US" altLang="zh-CN" sz="1800" dirty="0">
                <a:ea typeface="宋体" panose="02010600030101010101" pitchFamily="2" charset="-122"/>
              </a:rPr>
              <a:t> Probes: </a:t>
            </a:r>
            <a:r>
              <a:rPr lang="en-US" altLang="zh-CN" sz="1800" dirty="0">
                <a:latin typeface="Arial" panose="020B0604020202020204" pitchFamily="34" charset="0"/>
                <a:ea typeface="宋体" panose="02010600030101010101" pitchFamily="2" charset="-122"/>
              </a:rPr>
              <a:t>probing the QGP with precise jet, direct photon, and hadron measurements</a:t>
            </a:r>
            <a:endParaRPr lang="zh-CN" altLang="en-US" sz="1800" dirty="0">
              <a:latin typeface="Arial" panose="020B0604020202020204" pitchFamily="34" charset="0"/>
              <a:ea typeface="宋体" panose="02010600030101010101" pitchFamily="2" charset="-122"/>
            </a:endParaRPr>
          </a:p>
        </p:txBody>
      </p:sp>
      <p:pic>
        <p:nvPicPr>
          <p:cNvPr id="13" name="图片 12">
            <a:extLst>
              <a:ext uri="{FF2B5EF4-FFF2-40B4-BE49-F238E27FC236}">
                <a16:creationId xmlns:a16="http://schemas.microsoft.com/office/drawing/2014/main" id="{0E7112FF-5B73-4ADC-8B16-C8071A815983}"/>
              </a:ext>
            </a:extLst>
          </p:cNvPr>
          <p:cNvPicPr>
            <a:picLocks noChangeAspect="1"/>
          </p:cNvPicPr>
          <p:nvPr/>
        </p:nvPicPr>
        <p:blipFill>
          <a:blip r:embed="rId3"/>
          <a:stretch>
            <a:fillRect/>
          </a:stretch>
        </p:blipFill>
        <p:spPr>
          <a:xfrm>
            <a:off x="10501180" y="90"/>
            <a:ext cx="384266" cy="360000"/>
          </a:xfrm>
          <a:prstGeom prst="rect">
            <a:avLst/>
          </a:prstGeom>
        </p:spPr>
      </p:pic>
      <p:grpSp>
        <p:nvGrpSpPr>
          <p:cNvPr id="16" name="组合 15">
            <a:extLst>
              <a:ext uri="{FF2B5EF4-FFF2-40B4-BE49-F238E27FC236}">
                <a16:creationId xmlns:a16="http://schemas.microsoft.com/office/drawing/2014/main" id="{17F7B5ED-8375-4B0C-A033-50BC89AA84ED}"/>
              </a:ext>
            </a:extLst>
          </p:cNvPr>
          <p:cNvGrpSpPr/>
          <p:nvPr/>
        </p:nvGrpSpPr>
        <p:grpSpPr>
          <a:xfrm>
            <a:off x="366713" y="1905000"/>
            <a:ext cx="4706937" cy="3238500"/>
            <a:chOff x="366713" y="1905000"/>
            <a:chExt cx="4706937" cy="3238500"/>
          </a:xfrm>
        </p:grpSpPr>
        <p:pic>
          <p:nvPicPr>
            <p:cNvPr id="11" name="图片 7">
              <a:extLst>
                <a:ext uri="{FF2B5EF4-FFF2-40B4-BE49-F238E27FC236}">
                  <a16:creationId xmlns:a16="http://schemas.microsoft.com/office/drawing/2014/main" id="{15B83530-6126-4F29-97AC-F90C6AC73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1905000"/>
              <a:ext cx="470693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14" name="文本框 13">
              <a:extLst>
                <a:ext uri="{FF2B5EF4-FFF2-40B4-BE49-F238E27FC236}">
                  <a16:creationId xmlns:a16="http://schemas.microsoft.com/office/drawing/2014/main" id="{4165D36E-5B5D-4ED7-86CE-70FE101875AE}"/>
                </a:ext>
              </a:extLst>
            </p:cNvPr>
            <p:cNvSpPr txBox="1"/>
            <p:nvPr/>
          </p:nvSpPr>
          <p:spPr>
            <a:xfrm>
              <a:off x="3900240" y="2014726"/>
              <a:ext cx="952505" cy="307777"/>
            </a:xfrm>
            <a:prstGeom prst="rect">
              <a:avLst/>
            </a:prstGeom>
            <a:noFill/>
          </p:spPr>
          <p:txBody>
            <a:bodyPr wrap="none" rtlCol="0">
              <a:spAutoFit/>
            </a:bodyPr>
            <a:lstStyle/>
            <a:p>
              <a:r>
                <a:rPr lang="en-US" altLang="zh-CN" sz="1400" dirty="0"/>
                <a:t>BUP2023</a:t>
              </a:r>
              <a:endParaRPr lang="zh-CN" altLang="en-US" sz="1400" dirty="0"/>
            </a:p>
          </p:txBody>
        </p:sp>
      </p:grpSp>
      <p:grpSp>
        <p:nvGrpSpPr>
          <p:cNvPr id="17" name="组合 16">
            <a:extLst>
              <a:ext uri="{FF2B5EF4-FFF2-40B4-BE49-F238E27FC236}">
                <a16:creationId xmlns:a16="http://schemas.microsoft.com/office/drawing/2014/main" id="{14907844-AE1C-48DC-AD82-5159E0F22ACD}"/>
              </a:ext>
            </a:extLst>
          </p:cNvPr>
          <p:cNvGrpSpPr/>
          <p:nvPr/>
        </p:nvGrpSpPr>
        <p:grpSpPr>
          <a:xfrm>
            <a:off x="5710238" y="1905000"/>
            <a:ext cx="4598987" cy="3240088"/>
            <a:chOff x="5710238" y="1905000"/>
            <a:chExt cx="4598987" cy="3240088"/>
          </a:xfrm>
        </p:grpSpPr>
        <p:pic>
          <p:nvPicPr>
            <p:cNvPr id="9" name="图片 3">
              <a:extLst>
                <a:ext uri="{FF2B5EF4-FFF2-40B4-BE49-F238E27FC236}">
                  <a16:creationId xmlns:a16="http://schemas.microsoft.com/office/drawing/2014/main" id="{D09422BC-8FAF-4371-BE3F-7E05E562EF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0238" y="1905000"/>
              <a:ext cx="45989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15" name="文本框 14">
              <a:extLst>
                <a:ext uri="{FF2B5EF4-FFF2-40B4-BE49-F238E27FC236}">
                  <a16:creationId xmlns:a16="http://schemas.microsoft.com/office/drawing/2014/main" id="{BB8F38BC-752F-422A-A188-84F01E76E72C}"/>
                </a:ext>
              </a:extLst>
            </p:cNvPr>
            <p:cNvSpPr txBox="1"/>
            <p:nvPr/>
          </p:nvSpPr>
          <p:spPr>
            <a:xfrm>
              <a:off x="8824824" y="2908098"/>
              <a:ext cx="952505" cy="307777"/>
            </a:xfrm>
            <a:prstGeom prst="rect">
              <a:avLst/>
            </a:prstGeom>
            <a:noFill/>
          </p:spPr>
          <p:txBody>
            <a:bodyPr wrap="none" rtlCol="0">
              <a:spAutoFit/>
            </a:bodyPr>
            <a:lstStyle/>
            <a:p>
              <a:r>
                <a:rPr lang="en-US" altLang="zh-CN" sz="1400" dirty="0"/>
                <a:t>BUP2023</a:t>
              </a:r>
              <a:endParaRPr lang="zh-CN" altLang="en-US" sz="1400" dirty="0"/>
            </a:p>
          </p:txBody>
        </p:sp>
      </p:grpSp>
    </p:spTree>
    <p:extLst>
      <p:ext uri="{BB962C8B-B14F-4D97-AF65-F5344CB8AC3E}">
        <p14:creationId xmlns:p14="http://schemas.microsoft.com/office/powerpoint/2010/main" val="410709573"/>
      </p:ext>
    </p:extLst>
  </p:cSld>
  <p:clrMapOvr>
    <a:masterClrMapping/>
  </p:clrMapOvr>
  <p:transition spd="med">
    <p:push dir="u"/>
  </p:transition>
</p:sld>
</file>

<file path=ppt/slides/slide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B56BD7A-D10B-4EEA-A2B3-C32D85CD85A3}"/>
              </a:ext>
            </a:extLst>
          </p:cNvPr>
          <p:cNvSpPr/>
          <p:nvPr/>
        </p:nvSpPr>
        <p:spPr>
          <a:xfrm>
            <a:off x="214450" y="3962386"/>
            <a:ext cx="3124118" cy="830997"/>
          </a:xfrm>
          <a:prstGeom prst="rect">
            <a:avLst/>
          </a:prstGeom>
        </p:spPr>
        <p:txBody>
          <a:bodyPr wrap="square">
            <a:spAutoFit/>
          </a:bodyPr>
          <a:lstStyle/>
          <a:p>
            <a:r>
              <a:rPr lang="fr-FR" altLang="zh-CN" sz="2400" dirty="0">
                <a:solidFill>
                  <a:schemeClr val="bg1"/>
                </a:solidFill>
              </a:rPr>
              <a:t>Tracks from Au+Au collision at 200 GeV </a:t>
            </a:r>
            <a:endParaRPr lang="zh-CN" altLang="en-US" sz="2400" dirty="0">
              <a:solidFill>
                <a:schemeClr val="bg1"/>
              </a:solidFill>
            </a:endParaRPr>
          </a:p>
        </p:txBody>
      </p:sp>
      <p:pic>
        <p:nvPicPr>
          <p:cNvPr id="13" name="Picture 5">
            <a:extLst>
              <a:ext uri="{FF2B5EF4-FFF2-40B4-BE49-F238E27FC236}">
                <a16:creationId xmlns:a16="http://schemas.microsoft.com/office/drawing/2014/main" id="{589B4C7C-4604-4EDA-8A74-76E664CF2601}"/>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18" name="标题 1">
            <a:extLst>
              <a:ext uri="{FF2B5EF4-FFF2-40B4-BE49-F238E27FC236}">
                <a16:creationId xmlns:a16="http://schemas.microsoft.com/office/drawing/2014/main" id="{BC7CA33E-91CA-4F16-B80C-FAA0F89FD32B}"/>
              </a:ext>
            </a:extLst>
          </p:cNvPr>
          <p:cNvSpPr>
            <a:spLocks noGrp="1" noChangeArrowheads="1"/>
          </p:cNvSpPr>
          <p:nvPr>
            <p:ph type="title"/>
          </p:nvPr>
        </p:nvSpPr>
        <p:spPr>
          <a:xfrm>
            <a:off x="1368425" y="457200"/>
            <a:ext cx="8845550" cy="487363"/>
          </a:xfrm>
        </p:spPr>
        <p:txBody>
          <a:bodyPr/>
          <a:lstStyle/>
          <a:p>
            <a:r>
              <a:rPr lang="en-US" altLang="zh-CN" dirty="0"/>
              <a:t>Tracks </a:t>
            </a:r>
            <a:r>
              <a:rPr lang="en-US" altLang="zh-CN" dirty="0">
                <a:ea typeface="宋体" panose="02010600030101010101" pitchFamily="2" charset="-122"/>
                <a:cs typeface="Arial" panose="020B0604020202020204" pitchFamily="34" charset="0"/>
              </a:rPr>
              <a:t>Reconstruction from Data</a:t>
            </a:r>
            <a:endParaRPr lang="zh-CN" altLang="en-US" dirty="0">
              <a:ea typeface="宋体" panose="02010600030101010101" pitchFamily="2" charset="-122"/>
            </a:endParaRPr>
          </a:p>
        </p:txBody>
      </p:sp>
      <p:sp>
        <p:nvSpPr>
          <p:cNvPr id="5" name="矩形 4">
            <a:extLst>
              <a:ext uri="{FF2B5EF4-FFF2-40B4-BE49-F238E27FC236}">
                <a16:creationId xmlns:a16="http://schemas.microsoft.com/office/drawing/2014/main" id="{50AA8624-9758-47AB-97D2-E6E0DE54338C}"/>
              </a:ext>
            </a:extLst>
          </p:cNvPr>
          <p:cNvSpPr/>
          <p:nvPr/>
        </p:nvSpPr>
        <p:spPr>
          <a:xfrm>
            <a:off x="1680079" y="1304600"/>
            <a:ext cx="7278599" cy="400110"/>
          </a:xfrm>
          <a:prstGeom prst="rect">
            <a:avLst/>
          </a:prstGeom>
        </p:spPr>
        <p:txBody>
          <a:bodyPr wrap="square">
            <a:spAutoFit/>
          </a:bodyPr>
          <a:lstStyle/>
          <a:p>
            <a:r>
              <a:rPr lang="en-US" altLang="zh-CN" sz="2000" dirty="0"/>
              <a:t>Reconstructed tracks matched through the full tracking system</a:t>
            </a:r>
            <a:endParaRPr lang="zh-CN" altLang="en-US" sz="2000" dirty="0"/>
          </a:p>
        </p:txBody>
      </p:sp>
      <p:pic>
        <p:nvPicPr>
          <p:cNvPr id="16" name="图片 15">
            <a:extLst>
              <a:ext uri="{FF2B5EF4-FFF2-40B4-BE49-F238E27FC236}">
                <a16:creationId xmlns:a16="http://schemas.microsoft.com/office/drawing/2014/main" id="{D0BBFB02-03D9-4FCD-88A7-442F632C71B3}"/>
              </a:ext>
            </a:extLst>
          </p:cNvPr>
          <p:cNvPicPr>
            <a:picLocks noChangeAspect="1"/>
          </p:cNvPicPr>
          <p:nvPr/>
        </p:nvPicPr>
        <p:blipFill>
          <a:blip r:embed="rId3"/>
          <a:stretch>
            <a:fillRect/>
          </a:stretch>
        </p:blipFill>
        <p:spPr>
          <a:xfrm>
            <a:off x="10501180" y="90"/>
            <a:ext cx="384266" cy="360000"/>
          </a:xfrm>
          <a:prstGeom prst="rect">
            <a:avLst/>
          </a:prstGeom>
        </p:spPr>
      </p:pic>
      <p:pic>
        <p:nvPicPr>
          <p:cNvPr id="1026" name="Picture 2">
            <a:extLst>
              <a:ext uri="{FF2B5EF4-FFF2-40B4-BE49-F238E27FC236}">
                <a16:creationId xmlns:a16="http://schemas.microsoft.com/office/drawing/2014/main" id="{D25EC96A-63A8-C1D5-4AB7-ABD432734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199" y="1905040"/>
            <a:ext cx="6609625" cy="4356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 name="文本框 1">
                <a:extLst>
                  <a:ext uri="{FF2B5EF4-FFF2-40B4-BE49-F238E27FC236}">
                    <a16:creationId xmlns:a16="http://schemas.microsoft.com/office/drawing/2014/main" id="{EB76F942-8CC9-C5E7-2455-0C192AFB30D1}"/>
                  </a:ext>
                </a:extLst>
              </p:cNvPr>
              <p:cNvSpPr txBox="1"/>
              <p:nvPr/>
            </p:nvSpPr>
            <p:spPr>
              <a:xfrm>
                <a:off x="2432471" y="4219720"/>
                <a:ext cx="3199979" cy="377667"/>
              </a:xfrm>
              <a:prstGeom prst="rect">
                <a:avLst/>
              </a:prstGeom>
              <a:noFill/>
            </p:spPr>
            <p:txBody>
              <a:bodyPr wrap="none" lIns="0" tIns="0" rIns="0" bIns="0" rtlCol="0">
                <a:spAutoFit/>
              </a:bodyPr>
              <a:lstStyle/>
              <a:p>
                <a:pPr/>
                <a14:m>
                  <m:oMathPara xmlns:m="http://purl.oclc.org/ooxml/officeDocument/math">
                    <m:oMathParaPr>
                      <m:jc m:val="centerGroup"/>
                    </m:oMathParaPr>
                    <m:oMath xmlns:m="http://purl.oclc.org/ooxml/officeDocument/math">
                      <m:sSup>
                        <m:sSupPr>
                          <m:ctrlPr>
                            <a:rPr lang="en-US" altLang="zh-CN" sz="2400" b="1" i="1" smtClean="0">
                              <a:solidFill>
                                <a:schemeClr val="tx2">
                                  <a:lumMod val="60%"/>
                                  <a:lumOff val="40%"/>
                                </a:schemeClr>
                              </a:solidFill>
                              <a:latin typeface="Cambria Math" panose="02040503050406030204" pitchFamily="18" charset="0"/>
                            </a:rPr>
                          </m:ctrlPr>
                        </m:sSupPr>
                        <m:e>
                          <m:r>
                            <a:rPr lang="en-US" altLang="zh-CN" sz="2400" b="1" i="1" smtClean="0">
                              <a:solidFill>
                                <a:schemeClr val="tx2">
                                  <a:lumMod val="60%"/>
                                  <a:lumOff val="40%"/>
                                </a:schemeClr>
                              </a:solidFill>
                              <a:latin typeface="Cambria Math" panose="02040503050406030204" pitchFamily="18" charset="0"/>
                            </a:rPr>
                            <m:t>𝒑</m:t>
                          </m:r>
                          <m:r>
                            <a:rPr lang="en-US" altLang="zh-CN" sz="2400" b="1" i="1" smtClean="0">
                              <a:solidFill>
                                <a:schemeClr val="tx2">
                                  <a:lumMod val="60%"/>
                                  <a:lumOff val="40%"/>
                                </a:schemeClr>
                              </a:solidFill>
                              <a:latin typeface="Cambria Math" panose="02040503050406030204" pitchFamily="18" charset="0"/>
                            </a:rPr>
                            <m:t>+</m:t>
                          </m:r>
                          <m:r>
                            <a:rPr lang="en-US" altLang="zh-CN" sz="2400" b="1" i="1" smtClean="0">
                              <a:solidFill>
                                <a:schemeClr val="tx2">
                                  <a:lumMod val="60%"/>
                                  <a:lumOff val="40%"/>
                                </a:schemeClr>
                              </a:solidFill>
                              <a:latin typeface="Cambria Math" panose="02040503050406030204" pitchFamily="18" charset="0"/>
                            </a:rPr>
                            <m:t>𝒑</m:t>
                          </m:r>
                          <m:r>
                            <a:rPr lang="en-US" altLang="zh-CN" sz="2400" b="1" i="1" smtClean="0">
                              <a:solidFill>
                                <a:schemeClr val="tx2">
                                  <a:lumMod val="60%"/>
                                  <a:lumOff val="40%"/>
                                </a:schemeClr>
                              </a:solidFill>
                              <a:latin typeface="Cambria Math" panose="02040503050406030204" pitchFamily="18" charset="0"/>
                              <a:ea typeface="Cambria Math" panose="02040503050406030204" pitchFamily="18" charset="0"/>
                            </a:rPr>
                            <m:t>→</m:t>
                          </m:r>
                          <m:r>
                            <a:rPr lang="el-GR" altLang="zh-CN" sz="2400" b="1" i="1">
                              <a:solidFill>
                                <a:schemeClr val="tx2">
                                  <a:lumMod val="60%"/>
                                  <a:lumOff val="40%"/>
                                </a:schemeClr>
                              </a:solidFill>
                              <a:latin typeface="Cambria Math" panose="02040503050406030204" pitchFamily="18" charset="0"/>
                              <a:ea typeface="Cambria Math" panose="02040503050406030204" pitchFamily="18" charset="0"/>
                            </a:rPr>
                            <m:t>𝜩</m:t>
                          </m:r>
                        </m:e>
                        <m:sup>
                          <m:r>
                            <a:rPr lang="en-US" altLang="zh-CN" sz="2400" b="1" i="1" smtClean="0">
                              <a:solidFill>
                                <a:schemeClr val="tx2">
                                  <a:lumMod val="60%"/>
                                  <a:lumOff val="40%"/>
                                </a:schemeClr>
                              </a:solidFill>
                              <a:latin typeface="Cambria Math" panose="02040503050406030204" pitchFamily="18" charset="0"/>
                            </a:rPr>
                            <m:t>−</m:t>
                          </m:r>
                        </m:sup>
                      </m:sSup>
                      <m:r>
                        <a:rPr lang="en-US" altLang="zh-CN" sz="2400" b="1" i="1" smtClean="0">
                          <a:solidFill>
                            <a:schemeClr val="tx2">
                              <a:lumMod val="60%"/>
                              <a:lumOff val="40%"/>
                            </a:schemeClr>
                          </a:solidFill>
                          <a:latin typeface="Cambria Math" panose="02040503050406030204" pitchFamily="18" charset="0"/>
                        </a:rPr>
                        <m:t>(</m:t>
                      </m:r>
                      <m:sSup>
                        <m:sSupPr>
                          <m:ctrlPr>
                            <a:rPr lang="en-US" altLang="zh-CN" sz="2400" b="1" i="1" smtClean="0">
                              <a:solidFill>
                                <a:schemeClr val="tx2">
                                  <a:lumMod val="60%"/>
                                  <a:lumOff val="40%"/>
                                </a:schemeClr>
                              </a:solidFill>
                              <a:latin typeface="Cambria Math" panose="02040503050406030204" pitchFamily="18" charset="0"/>
                            </a:rPr>
                          </m:ctrlPr>
                        </m:sSupPr>
                        <m:e>
                          <m:r>
                            <a:rPr lang="el-GR" altLang="zh-CN" sz="2400" b="1" i="1" smtClean="0">
                              <a:solidFill>
                                <a:schemeClr val="tx2">
                                  <a:lumMod val="60%"/>
                                  <a:lumOff val="40%"/>
                                </a:schemeClr>
                              </a:solidFill>
                              <a:latin typeface="Cambria Math" panose="02040503050406030204" pitchFamily="18" charset="0"/>
                              <a:ea typeface="Cambria Math" panose="02040503050406030204" pitchFamily="18" charset="0"/>
                            </a:rPr>
                            <m:t>𝜦</m:t>
                          </m:r>
                        </m:e>
                        <m:sup>
                          <m:r>
                            <a:rPr lang="en-US" altLang="zh-CN" sz="2400" b="1" i="1" smtClean="0">
                              <a:solidFill>
                                <a:schemeClr val="tx2">
                                  <a:lumMod val="60%"/>
                                  <a:lumOff val="40%"/>
                                </a:schemeClr>
                              </a:solidFill>
                              <a:latin typeface="Cambria Math" panose="02040503050406030204" pitchFamily="18" charset="0"/>
                            </a:rPr>
                            <m:t>𝟎</m:t>
                          </m:r>
                        </m:sup>
                      </m:sSup>
                      <m:sSup>
                        <m:sSupPr>
                          <m:ctrlPr>
                            <a:rPr lang="en-US" altLang="zh-CN" sz="2400" b="1" i="1" smtClean="0">
                              <a:solidFill>
                                <a:schemeClr val="tx2">
                                  <a:lumMod val="60%"/>
                                  <a:lumOff val="40%"/>
                                </a:schemeClr>
                              </a:solidFill>
                              <a:latin typeface="Cambria Math" panose="02040503050406030204" pitchFamily="18" charset="0"/>
                            </a:rPr>
                          </m:ctrlPr>
                        </m:sSupPr>
                        <m:e>
                          <m:r>
                            <a:rPr lang="zh-CN" altLang="en-US" sz="2400" b="1" i="1" smtClean="0">
                              <a:solidFill>
                                <a:schemeClr val="tx2">
                                  <a:lumMod val="60%"/>
                                  <a:lumOff val="40%"/>
                                </a:schemeClr>
                              </a:solidFill>
                              <a:latin typeface="Cambria Math" panose="02040503050406030204" pitchFamily="18" charset="0"/>
                            </a:rPr>
                            <m:t>𝝅</m:t>
                          </m:r>
                        </m:e>
                        <m:sup>
                          <m:r>
                            <a:rPr lang="en-US" altLang="zh-CN" sz="2400" b="1" i="1" smtClean="0">
                              <a:solidFill>
                                <a:schemeClr val="tx2">
                                  <a:lumMod val="60%"/>
                                  <a:lumOff val="40%"/>
                                </a:schemeClr>
                              </a:solidFill>
                              <a:latin typeface="Cambria Math" panose="02040503050406030204" pitchFamily="18" charset="0"/>
                            </a:rPr>
                            <m:t>−</m:t>
                          </m:r>
                        </m:sup>
                      </m:sSup>
                      <m:r>
                        <a:rPr lang="en-US" altLang="zh-CN" sz="2400" b="1" i="1" smtClean="0">
                          <a:solidFill>
                            <a:schemeClr val="tx2">
                              <a:lumMod val="60%"/>
                              <a:lumOff val="40%"/>
                            </a:schemeClr>
                          </a:solidFill>
                          <a:latin typeface="Cambria Math" panose="02040503050406030204" pitchFamily="18" charset="0"/>
                        </a:rPr>
                        <m:t>+</m:t>
                      </m:r>
                      <m:r>
                        <a:rPr lang="en-US" altLang="zh-CN" sz="2400" b="1" i="1" smtClean="0">
                          <a:solidFill>
                            <a:schemeClr val="tx2">
                              <a:lumMod val="60%"/>
                              <a:lumOff val="40%"/>
                            </a:schemeClr>
                          </a:solidFill>
                          <a:latin typeface="Cambria Math" panose="02040503050406030204" pitchFamily="18" charset="0"/>
                        </a:rPr>
                        <m:t>𝑿</m:t>
                      </m:r>
                      <m:r>
                        <a:rPr lang="en-US" altLang="zh-CN" sz="2400" b="1" i="1" smtClean="0">
                          <a:solidFill>
                            <a:schemeClr val="tx2">
                              <a:lumMod val="60%"/>
                              <a:lumOff val="40%"/>
                            </a:schemeClr>
                          </a:solidFill>
                          <a:latin typeface="Cambria Math" panose="02040503050406030204" pitchFamily="18" charset="0"/>
                        </a:rPr>
                        <m:t>)</m:t>
                      </m:r>
                    </m:oMath>
                  </m:oMathPara>
                </a14:m>
                <a:endParaRPr lang="zh-CN" altLang="en-US" sz="2400" b="1" dirty="0">
                  <a:solidFill>
                    <a:schemeClr val="tx2">
                      <a:lumMod val="60%"/>
                      <a:lumOff val="40%"/>
                    </a:schemeClr>
                  </a:solidFill>
                </a:endParaRPr>
              </a:p>
            </p:txBody>
          </p:sp>
        </mc:Choice>
        <mc:Fallback>
          <p:sp>
            <p:nvSpPr>
              <p:cNvPr id="2" name="文本框 1">
                <a:extLst>
                  <a:ext uri="{FF2B5EF4-FFF2-40B4-BE49-F238E27FC236}">
                    <a16:creationId xmlns:a16="http://schemas.microsoft.com/office/drawing/2014/main" id="{EB76F942-8CC9-C5E7-2455-0C192AFB30D1}"/>
                  </a:ext>
                </a:extLst>
              </p:cNvPr>
              <p:cNvSpPr txBox="1">
                <a:spLocks noRot="1" noChangeAspect="1" noMove="1" noResize="1" noEditPoints="1" noAdjustHandles="1" noChangeArrowheads="1" noChangeShapeType="1" noTextEdit="1"/>
              </p:cNvSpPr>
              <p:nvPr/>
            </p:nvSpPr>
            <p:spPr>
              <a:xfrm>
                <a:off x="2432471" y="4219720"/>
                <a:ext cx="3199979" cy="377667"/>
              </a:xfrm>
              <a:prstGeom prst="rect">
                <a:avLst/>
              </a:prstGeom>
              <a:blipFill>
                <a:blip r:embed="rId5"/>
                <a:stretch>
                  <a:fillRect l="-1.714%" r="-2.857%" b="-37.097%"/>
                </a:stretch>
              </a:blipFill>
            </p:spPr>
            <p:txBody>
              <a:bodyPr/>
              <a:lstStyle/>
              <a:p>
                <a:r>
                  <a:rPr lang="zh-CN" altLang="en-US">
                    <a:noFill/>
                  </a:rPr>
                  <a:t> </a:t>
                </a:r>
              </a:p>
            </p:txBody>
          </p:sp>
        </mc:Fallback>
      </mc:AlternateContent>
      <p:sp>
        <p:nvSpPr>
          <p:cNvPr id="3" name="文本框 12">
            <a:extLst>
              <a:ext uri="{FF2B5EF4-FFF2-40B4-BE49-F238E27FC236}">
                <a16:creationId xmlns:a16="http://schemas.microsoft.com/office/drawing/2014/main" id="{EFDC6C7D-E9B6-B26A-2FE1-77539C8A39D1}"/>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4" name="文本框 3">
            <a:extLst>
              <a:ext uri="{FF2B5EF4-FFF2-40B4-BE49-F238E27FC236}">
                <a16:creationId xmlns:a16="http://schemas.microsoft.com/office/drawing/2014/main" id="{F3E6CD58-7BE2-C45A-9B0A-329EEFCB9C42}"/>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11" name="灯片编号占位符 3">
            <a:extLst>
              <a:ext uri="{FF2B5EF4-FFF2-40B4-BE49-F238E27FC236}">
                <a16:creationId xmlns:a16="http://schemas.microsoft.com/office/drawing/2014/main" id="{8389EDBE-3A54-361C-9F42-931B70903356}"/>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6</a:t>
            </a:fld>
            <a:endParaRPr lang="en-US" altLang="zh-CN" sz="1400" dirty="0">
              <a:solidFill>
                <a:srgbClr val="A15D47"/>
              </a:solidFill>
              <a:latin typeface="Arial" panose="020B0604020202020204" pitchFamily="34" charset="0"/>
            </a:endParaRPr>
          </a:p>
        </p:txBody>
      </p:sp>
    </p:spTree>
    <p:extLst>
      <p:ext uri="{BB962C8B-B14F-4D97-AF65-F5344CB8AC3E}">
        <p14:creationId xmlns:p14="http://schemas.microsoft.com/office/powerpoint/2010/main" val="955825962"/>
      </p:ext>
    </p:extLst>
  </p:cSld>
  <p:clrMapOvr>
    <a:masterClrMapping/>
  </p:clrMapOvr>
  <p:transition spd="med">
    <p:push dir="u"/>
  </p:transition>
</p:sld>
</file>

<file path=ppt/slides/slide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3316" name="标题 1">
            <a:extLst>
              <a:ext uri="{FF2B5EF4-FFF2-40B4-BE49-F238E27FC236}">
                <a16:creationId xmlns:a16="http://schemas.microsoft.com/office/drawing/2014/main" id="{C791BA77-9347-499B-BCA7-83B51BAB1D1B}"/>
              </a:ext>
            </a:extLst>
          </p:cNvPr>
          <p:cNvSpPr>
            <a:spLocks noGrp="1" noChangeArrowheads="1"/>
          </p:cNvSpPr>
          <p:nvPr>
            <p:ph type="title"/>
          </p:nvPr>
        </p:nvSpPr>
        <p:spPr>
          <a:xfrm>
            <a:off x="1368424" y="457200"/>
            <a:ext cx="9513746" cy="487363"/>
          </a:xfrm>
        </p:spPr>
        <p:txBody>
          <a:bodyPr/>
          <a:lstStyle/>
          <a:p>
            <a:r>
              <a:rPr lang="en-US" altLang="zh-CN" dirty="0">
                <a:ea typeface="宋体" panose="02010600030101010101" pitchFamily="2" charset="-122"/>
                <a:cs typeface="Arial" panose="020B0604020202020204" pitchFamily="34" charset="0"/>
              </a:rPr>
              <a:t>Calorimeters  Reconstruction from Data</a:t>
            </a:r>
            <a:endParaRPr lang="zh-CN" altLang="en-US" dirty="0">
              <a:ea typeface="宋体" panose="02010600030101010101" pitchFamily="2" charset="-122"/>
              <a:cs typeface="Arial" panose="020B0604020202020204" pitchFamily="34" charset="0"/>
            </a:endParaRPr>
          </a:p>
        </p:txBody>
      </p:sp>
      <p:pic>
        <p:nvPicPr>
          <p:cNvPr id="23" name="Picture 5">
            <a:extLst>
              <a:ext uri="{FF2B5EF4-FFF2-40B4-BE49-F238E27FC236}">
                <a16:creationId xmlns:a16="http://schemas.microsoft.com/office/drawing/2014/main" id="{F3B4A831-31C4-48DC-AA5F-8891C196DA28}"/>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pic>
        <p:nvPicPr>
          <p:cNvPr id="10" name="图片 9">
            <a:extLst>
              <a:ext uri="{FF2B5EF4-FFF2-40B4-BE49-F238E27FC236}">
                <a16:creationId xmlns:a16="http://schemas.microsoft.com/office/drawing/2014/main" id="{D1EF055B-8A0C-4E18-9CEF-B96B28F2328E}"/>
              </a:ext>
            </a:extLst>
          </p:cNvPr>
          <p:cNvPicPr>
            <a:picLocks noChangeAspect="1"/>
          </p:cNvPicPr>
          <p:nvPr/>
        </p:nvPicPr>
        <p:blipFill>
          <a:blip r:embed="rId3"/>
          <a:stretch>
            <a:fillRect/>
          </a:stretch>
        </p:blipFill>
        <p:spPr>
          <a:xfrm>
            <a:off x="10501180" y="90"/>
            <a:ext cx="384266" cy="360000"/>
          </a:xfrm>
          <a:prstGeom prst="rect">
            <a:avLst/>
          </a:prstGeom>
        </p:spPr>
      </p:pic>
      <p:grpSp>
        <p:nvGrpSpPr>
          <p:cNvPr id="4" name="组合 3">
            <a:extLst>
              <a:ext uri="{FF2B5EF4-FFF2-40B4-BE49-F238E27FC236}">
                <a16:creationId xmlns:a16="http://schemas.microsoft.com/office/drawing/2014/main" id="{8A06F03E-4C9E-480F-B6FA-F82D87128F24}"/>
              </a:ext>
            </a:extLst>
          </p:cNvPr>
          <p:cNvGrpSpPr/>
          <p:nvPr/>
        </p:nvGrpSpPr>
        <p:grpSpPr>
          <a:xfrm>
            <a:off x="4557736" y="1147139"/>
            <a:ext cx="6248236" cy="5436224"/>
            <a:chOff x="4405340" y="1143060"/>
            <a:chExt cx="6248236" cy="5436224"/>
          </a:xfrm>
        </p:grpSpPr>
        <p:pic>
          <p:nvPicPr>
            <p:cNvPr id="9" name="Content Placeholder 7">
              <a:extLst>
                <a:ext uri="{FF2B5EF4-FFF2-40B4-BE49-F238E27FC236}">
                  <a16:creationId xmlns:a16="http://schemas.microsoft.com/office/drawing/2014/main" id="{63134553-59B5-4E6D-8775-61DD7D0F246A}"/>
                </a:ext>
              </a:extLst>
            </p:cNvPr>
            <p:cNvPicPr>
              <a:picLocks noChangeAspect="1"/>
            </p:cNvPicPr>
            <p:nvPr/>
          </p:nvPicPr>
          <p:blipFill>
            <a:blip r:embed="rId4"/>
            <a:stretch>
              <a:fillRect/>
            </a:stretch>
          </p:blipFill>
          <p:spPr bwMode="gray">
            <a:xfrm>
              <a:off x="4481538" y="1179284"/>
              <a:ext cx="6109501"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pic>
        <p:sp>
          <p:nvSpPr>
            <p:cNvPr id="3" name="矩形 2">
              <a:extLst>
                <a:ext uri="{FF2B5EF4-FFF2-40B4-BE49-F238E27FC236}">
                  <a16:creationId xmlns:a16="http://schemas.microsoft.com/office/drawing/2014/main" id="{DBF01BF9-840E-4484-93FD-B70C3A3F8969}"/>
                </a:ext>
              </a:extLst>
            </p:cNvPr>
            <p:cNvSpPr/>
            <p:nvPr/>
          </p:nvSpPr>
          <p:spPr bwMode="auto">
            <a:xfrm>
              <a:off x="4405340" y="1143060"/>
              <a:ext cx="6248236" cy="152396"/>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ndParaRPr>
            </a:p>
          </p:txBody>
        </p:sp>
      </p:grpSp>
      <p:sp>
        <p:nvSpPr>
          <p:cNvPr id="5" name="文本框 12">
            <a:extLst>
              <a:ext uri="{FF2B5EF4-FFF2-40B4-BE49-F238E27FC236}">
                <a16:creationId xmlns:a16="http://schemas.microsoft.com/office/drawing/2014/main" id="{640DD3E6-B51C-7CE0-B390-13E5105C1D7E}"/>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859DBC32-F42D-F4C8-46B5-A001644BF84A}"/>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11" name="灯片编号占位符 3">
            <a:extLst>
              <a:ext uri="{FF2B5EF4-FFF2-40B4-BE49-F238E27FC236}">
                <a16:creationId xmlns:a16="http://schemas.microsoft.com/office/drawing/2014/main" id="{7AD85073-FA73-DD28-A19E-264C206099A1}"/>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7</a:t>
            </a:fld>
            <a:endParaRPr lang="en-US" altLang="zh-CN" sz="1400" dirty="0">
              <a:solidFill>
                <a:srgbClr val="A15D47"/>
              </a:solidFill>
              <a:latin typeface="Arial" panose="020B0604020202020204" pitchFamily="34" charset="0"/>
            </a:endParaRPr>
          </a:p>
        </p:txBody>
      </p:sp>
      <p:pic>
        <p:nvPicPr>
          <p:cNvPr id="2" name="图片 1">
            <a:extLst>
              <a:ext uri="{FF2B5EF4-FFF2-40B4-BE49-F238E27FC236}">
                <a16:creationId xmlns:a16="http://schemas.microsoft.com/office/drawing/2014/main" id="{5BC7D672-C44A-41E7-ABF7-5923D112EACA}"/>
              </a:ext>
            </a:extLst>
          </p:cNvPr>
          <p:cNvPicPr>
            <a:picLocks noChangeAspect="1"/>
          </p:cNvPicPr>
          <p:nvPr/>
        </p:nvPicPr>
        <p:blipFill>
          <a:blip r:embed="rId5"/>
          <a:stretch>
            <a:fillRect/>
          </a:stretch>
        </p:blipFill>
        <p:spPr>
          <a:xfrm>
            <a:off x="366846" y="1763852"/>
            <a:ext cx="4441186" cy="4484474"/>
          </a:xfrm>
          <a:prstGeom prst="rect">
            <a:avLst/>
          </a:prstGeom>
        </p:spPr>
      </p:pic>
    </p:spTree>
    <p:extLst>
      <p:ext uri="{BB962C8B-B14F-4D97-AF65-F5344CB8AC3E}">
        <p14:creationId xmlns:p14="http://schemas.microsoft.com/office/powerpoint/2010/main" val="1334977565"/>
      </p:ext>
    </p:extLst>
  </p:cSld>
  <p:clrMapOvr>
    <a:masterClrMapping/>
  </p:clrMapOvr>
  <p:transition spd="med">
    <p:push dir="u"/>
  </p:transition>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B56BD7A-D10B-4EEA-A2B3-C32D85CD85A3}"/>
              </a:ext>
            </a:extLst>
          </p:cNvPr>
          <p:cNvSpPr/>
          <p:nvPr/>
        </p:nvSpPr>
        <p:spPr>
          <a:xfrm>
            <a:off x="214450" y="3962386"/>
            <a:ext cx="3124118" cy="830997"/>
          </a:xfrm>
          <a:prstGeom prst="rect">
            <a:avLst/>
          </a:prstGeom>
        </p:spPr>
        <p:txBody>
          <a:bodyPr wrap="square">
            <a:spAutoFit/>
          </a:bodyPr>
          <a:lstStyle/>
          <a:p>
            <a:r>
              <a:rPr lang="fr-FR" altLang="zh-CN" sz="2400" dirty="0">
                <a:solidFill>
                  <a:schemeClr val="bg1"/>
                </a:solidFill>
              </a:rPr>
              <a:t>Tracks from Au+Au collision at 200 GeV </a:t>
            </a:r>
            <a:endParaRPr lang="zh-CN" altLang="en-US" sz="2400" dirty="0">
              <a:solidFill>
                <a:schemeClr val="bg1"/>
              </a:solidFill>
            </a:endParaRPr>
          </a:p>
        </p:txBody>
      </p:sp>
      <p:pic>
        <p:nvPicPr>
          <p:cNvPr id="13" name="Picture 5">
            <a:extLst>
              <a:ext uri="{FF2B5EF4-FFF2-40B4-BE49-F238E27FC236}">
                <a16:creationId xmlns:a16="http://schemas.microsoft.com/office/drawing/2014/main" id="{589B4C7C-4604-4EDA-8A74-76E664CF2601}"/>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18" name="标题 1">
            <a:extLst>
              <a:ext uri="{FF2B5EF4-FFF2-40B4-BE49-F238E27FC236}">
                <a16:creationId xmlns:a16="http://schemas.microsoft.com/office/drawing/2014/main" id="{BC7CA33E-91CA-4F16-B80C-FAA0F89FD32B}"/>
              </a:ext>
            </a:extLst>
          </p:cNvPr>
          <p:cNvSpPr>
            <a:spLocks noGrp="1" noChangeArrowheads="1"/>
          </p:cNvSpPr>
          <p:nvPr>
            <p:ph type="title"/>
          </p:nvPr>
        </p:nvSpPr>
        <p:spPr>
          <a:xfrm>
            <a:off x="1368425" y="457200"/>
            <a:ext cx="8845550" cy="487363"/>
          </a:xfrm>
        </p:spPr>
        <p:txBody>
          <a:bodyPr/>
          <a:lstStyle/>
          <a:p>
            <a:r>
              <a:rPr lang="en-US" altLang="zh-CN" sz="2800" dirty="0"/>
              <a:t>Event display</a:t>
            </a:r>
            <a:r>
              <a:rPr lang="en-US" altLang="zh-CN" dirty="0">
                <a:ea typeface="宋体" panose="02010600030101010101" pitchFamily="2" charset="-122"/>
                <a:cs typeface="Arial" panose="020B0604020202020204" pitchFamily="34" charset="0"/>
              </a:rPr>
              <a:t> from Data</a:t>
            </a:r>
            <a:endParaRPr lang="zh-CN" altLang="en-US" dirty="0">
              <a:ea typeface="宋体" panose="02010600030101010101" pitchFamily="2" charset="-122"/>
            </a:endParaRPr>
          </a:p>
        </p:txBody>
      </p:sp>
      <p:sp>
        <p:nvSpPr>
          <p:cNvPr id="7" name="矩形 6">
            <a:extLst>
              <a:ext uri="{FF2B5EF4-FFF2-40B4-BE49-F238E27FC236}">
                <a16:creationId xmlns:a16="http://schemas.microsoft.com/office/drawing/2014/main" id="{E3A7D239-7D67-46FC-9403-8420163C45B7}"/>
              </a:ext>
            </a:extLst>
          </p:cNvPr>
          <p:cNvSpPr/>
          <p:nvPr/>
        </p:nvSpPr>
        <p:spPr>
          <a:xfrm>
            <a:off x="290648" y="1135081"/>
            <a:ext cx="6400747" cy="461665"/>
          </a:xfrm>
          <a:prstGeom prst="rect">
            <a:avLst/>
          </a:prstGeom>
        </p:spPr>
        <p:txBody>
          <a:bodyPr wrap="square">
            <a:spAutoFit/>
          </a:bodyPr>
          <a:lstStyle/>
          <a:p>
            <a:r>
              <a:rPr lang="en-US" altLang="zh-CN" sz="2400" dirty="0"/>
              <a:t>Event display of a photon conversion event</a:t>
            </a:r>
            <a:endParaRPr lang="zh-CN" altLang="en-US" sz="2400" dirty="0"/>
          </a:p>
        </p:txBody>
      </p:sp>
      <p:grpSp>
        <p:nvGrpSpPr>
          <p:cNvPr id="10" name="组合 9">
            <a:extLst>
              <a:ext uri="{FF2B5EF4-FFF2-40B4-BE49-F238E27FC236}">
                <a16:creationId xmlns:a16="http://schemas.microsoft.com/office/drawing/2014/main" id="{5C65FB5D-8200-43FE-A9E0-FED13AE4D869}"/>
              </a:ext>
            </a:extLst>
          </p:cNvPr>
          <p:cNvGrpSpPr/>
          <p:nvPr/>
        </p:nvGrpSpPr>
        <p:grpSpPr>
          <a:xfrm>
            <a:off x="602799" y="1728372"/>
            <a:ext cx="5707491" cy="4609889"/>
            <a:chOff x="5929300" y="2506818"/>
            <a:chExt cx="5707491" cy="4609889"/>
          </a:xfrm>
        </p:grpSpPr>
        <p:pic>
          <p:nvPicPr>
            <p:cNvPr id="6" name="图片 5">
              <a:extLst>
                <a:ext uri="{FF2B5EF4-FFF2-40B4-BE49-F238E27FC236}">
                  <a16:creationId xmlns:a16="http://schemas.microsoft.com/office/drawing/2014/main" id="{78C22164-FABC-4343-A829-4B60713AE16A}"/>
                </a:ext>
              </a:extLst>
            </p:cNvPr>
            <p:cNvPicPr>
              <a:picLocks noChangeAspect="1"/>
            </p:cNvPicPr>
            <p:nvPr/>
          </p:nvPicPr>
          <p:blipFill>
            <a:blip r:embed="rId3"/>
            <a:stretch>
              <a:fillRect/>
            </a:stretch>
          </p:blipFill>
          <p:spPr>
            <a:xfrm>
              <a:off x="5929300" y="2506818"/>
              <a:ext cx="5707491" cy="4609889"/>
            </a:xfrm>
            <a:prstGeom prst="rect">
              <a:avLst/>
            </a:prstGeom>
          </p:spPr>
        </p:pic>
        <p:sp>
          <p:nvSpPr>
            <p:cNvPr id="8" name="矩形 7">
              <a:extLst>
                <a:ext uri="{FF2B5EF4-FFF2-40B4-BE49-F238E27FC236}">
                  <a16:creationId xmlns:a16="http://schemas.microsoft.com/office/drawing/2014/main" id="{65CA484E-3A66-4995-A984-A274E9940D9E}"/>
                </a:ext>
              </a:extLst>
            </p:cNvPr>
            <p:cNvSpPr/>
            <p:nvPr/>
          </p:nvSpPr>
          <p:spPr>
            <a:xfrm>
              <a:off x="6677865" y="3195954"/>
              <a:ext cx="1976823" cy="338554"/>
            </a:xfrm>
            <a:prstGeom prst="rect">
              <a:avLst/>
            </a:prstGeom>
          </p:spPr>
          <p:txBody>
            <a:bodyPr wrap="none">
              <a:spAutoFit/>
            </a:bodyPr>
            <a:lstStyle/>
            <a:p>
              <a:r>
                <a:rPr lang="en-US" altLang="zh-CN" sz="1600" dirty="0">
                  <a:solidFill>
                    <a:srgbClr val="FF0000"/>
                  </a:solidFill>
                </a:rPr>
                <a:t>TPC track-hits (red)</a:t>
              </a:r>
              <a:endParaRPr lang="zh-CN" altLang="en-US" sz="1600" dirty="0">
                <a:solidFill>
                  <a:srgbClr val="FF0000"/>
                </a:solidFill>
              </a:endParaRPr>
            </a:p>
          </p:txBody>
        </p:sp>
        <p:sp>
          <p:nvSpPr>
            <p:cNvPr id="9" name="矩形 8">
              <a:extLst>
                <a:ext uri="{FF2B5EF4-FFF2-40B4-BE49-F238E27FC236}">
                  <a16:creationId xmlns:a16="http://schemas.microsoft.com/office/drawing/2014/main" id="{88733A97-CAD8-4ADD-A4C5-1FF177F5A3D2}"/>
                </a:ext>
              </a:extLst>
            </p:cNvPr>
            <p:cNvSpPr/>
            <p:nvPr/>
          </p:nvSpPr>
          <p:spPr>
            <a:xfrm>
              <a:off x="7398481" y="6131822"/>
              <a:ext cx="3733702" cy="646331"/>
            </a:xfrm>
            <a:prstGeom prst="rect">
              <a:avLst/>
            </a:prstGeom>
          </p:spPr>
          <p:txBody>
            <a:bodyPr wrap="square">
              <a:spAutoFit/>
            </a:bodyPr>
            <a:lstStyle/>
            <a:p>
              <a:r>
                <a:rPr lang="en-US" altLang="zh-CN" dirty="0">
                  <a:solidFill>
                    <a:srgbClr val="D0B63D"/>
                  </a:solidFill>
                </a:rPr>
                <a:t>Energy deposits in the </a:t>
              </a:r>
              <a:r>
                <a:rPr lang="en-US" altLang="zh-CN" dirty="0" err="1">
                  <a:solidFill>
                    <a:srgbClr val="D0B63D"/>
                  </a:solidFill>
                </a:rPr>
                <a:t>EMCal</a:t>
              </a:r>
              <a:r>
                <a:rPr lang="en-US" altLang="zh-CN" dirty="0">
                  <a:solidFill>
                    <a:srgbClr val="D0B63D"/>
                  </a:solidFill>
                </a:rPr>
                <a:t> towers (yellow)</a:t>
              </a:r>
              <a:endParaRPr lang="zh-CN" altLang="en-US" dirty="0">
                <a:solidFill>
                  <a:srgbClr val="D0B63D"/>
                </a:solidFill>
              </a:endParaRPr>
            </a:p>
          </p:txBody>
        </p:sp>
      </p:grpSp>
      <p:pic>
        <p:nvPicPr>
          <p:cNvPr id="16" name="图片 15">
            <a:extLst>
              <a:ext uri="{FF2B5EF4-FFF2-40B4-BE49-F238E27FC236}">
                <a16:creationId xmlns:a16="http://schemas.microsoft.com/office/drawing/2014/main" id="{D0BBFB02-03D9-4FCD-88A7-442F632C71B3}"/>
              </a:ext>
            </a:extLst>
          </p:cNvPr>
          <p:cNvPicPr>
            <a:picLocks noChangeAspect="1"/>
          </p:cNvPicPr>
          <p:nvPr/>
        </p:nvPicPr>
        <p:blipFill>
          <a:blip r:embed="rId4"/>
          <a:stretch>
            <a:fillRect/>
          </a:stretch>
        </p:blipFill>
        <p:spPr>
          <a:xfrm>
            <a:off x="10501180" y="90"/>
            <a:ext cx="384266" cy="360000"/>
          </a:xfrm>
          <a:prstGeom prst="rect">
            <a:avLst/>
          </a:prstGeom>
        </p:spPr>
      </p:pic>
      <p:sp>
        <p:nvSpPr>
          <p:cNvPr id="3" name="文本框 12">
            <a:extLst>
              <a:ext uri="{FF2B5EF4-FFF2-40B4-BE49-F238E27FC236}">
                <a16:creationId xmlns:a16="http://schemas.microsoft.com/office/drawing/2014/main" id="{EFDC6C7D-E9B6-B26A-2FE1-77539C8A39D1}"/>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4" name="文本框 3">
            <a:extLst>
              <a:ext uri="{FF2B5EF4-FFF2-40B4-BE49-F238E27FC236}">
                <a16:creationId xmlns:a16="http://schemas.microsoft.com/office/drawing/2014/main" id="{F3E6CD58-7BE2-C45A-9B0A-329EEFCB9C42}"/>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11" name="灯片编号占位符 3">
            <a:extLst>
              <a:ext uri="{FF2B5EF4-FFF2-40B4-BE49-F238E27FC236}">
                <a16:creationId xmlns:a16="http://schemas.microsoft.com/office/drawing/2014/main" id="{8389EDBE-3A54-361C-9F42-931B70903356}"/>
              </a:ext>
            </a:extLst>
          </p:cNvPr>
          <p:cNvSpPr txBox="1">
            <a:spLocks noChangeArrowheads="1"/>
          </p:cNvSpPr>
          <p:nvPr/>
        </p:nvSpPr>
        <p:spPr bwMode="auto">
          <a:xfrm>
            <a:off x="5222875" y="6583893"/>
            <a:ext cx="409575" cy="320675"/>
          </a:xfrm>
          <a:prstGeom prst="rect">
            <a:avLst/>
          </a:prstGeom>
          <a:noFill/>
          <a:ln w="9525">
            <a:noFill/>
            <a:miter lim="8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
              </a:spcBef>
              <a:spcAft>
                <a:spcPct val="0%"/>
              </a:spcAft>
              <a:buClr>
                <a:schemeClr val="hlink"/>
              </a:buClr>
              <a:buFont typeface="Wingdings" panose="05000000000000000000" pitchFamily="2" charset="2"/>
              <a:buChar char="v"/>
              <a:defRPr sz="2800" kern="1200">
                <a:solidFill>
                  <a:schemeClr val="tx1"/>
                </a:solidFill>
                <a:latin typeface="Verdana" panose="020B0604030504040204" pitchFamily="34" charset="0"/>
                <a:ea typeface="宋体" panose="02010600030101010101" pitchFamily="2" charset="-122"/>
                <a:cs typeface="+mn-cs"/>
              </a:defRPr>
            </a:lvl1pPr>
            <a:lvl2pPr marL="742950" indent="-285750" algn="l" rtl="0" eaLnBrk="0" fontAlgn="base" hangingPunct="0">
              <a:spcBef>
                <a:spcPct val="2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8</a:t>
            </a:fld>
            <a:endParaRPr lang="en-US" altLang="zh-CN" sz="1400" dirty="0">
              <a:solidFill>
                <a:srgbClr val="A15D47"/>
              </a:solidFill>
              <a:latin typeface="Arial" panose="020B0604020202020204" pitchFamily="34" charset="0"/>
            </a:endParaRPr>
          </a:p>
        </p:txBody>
      </p:sp>
      <p:pic>
        <p:nvPicPr>
          <p:cNvPr id="2" name="图片 1">
            <a:extLst>
              <a:ext uri="{FF2B5EF4-FFF2-40B4-BE49-F238E27FC236}">
                <a16:creationId xmlns:a16="http://schemas.microsoft.com/office/drawing/2014/main" id="{F3386EAD-9375-48F4-3E39-F216A1ED5E7A}"/>
              </a:ext>
            </a:extLst>
          </p:cNvPr>
          <p:cNvPicPr>
            <a:picLocks noChangeAspect="1"/>
          </p:cNvPicPr>
          <p:nvPr/>
        </p:nvPicPr>
        <p:blipFill>
          <a:blip r:embed="rId5"/>
          <a:stretch>
            <a:fillRect/>
          </a:stretch>
        </p:blipFill>
        <p:spPr>
          <a:xfrm>
            <a:off x="6779655" y="1297316"/>
            <a:ext cx="3649107" cy="2736000"/>
          </a:xfrm>
          <a:prstGeom prst="rect">
            <a:avLst/>
          </a:prstGeom>
        </p:spPr>
      </p:pic>
      <p:pic>
        <p:nvPicPr>
          <p:cNvPr id="5" name="图片 4">
            <a:extLst>
              <a:ext uri="{FF2B5EF4-FFF2-40B4-BE49-F238E27FC236}">
                <a16:creationId xmlns:a16="http://schemas.microsoft.com/office/drawing/2014/main" id="{ECD7D90F-7A9D-78F5-032F-46BC325DEF43}"/>
              </a:ext>
            </a:extLst>
          </p:cNvPr>
          <p:cNvPicPr>
            <a:picLocks noChangeAspect="1"/>
          </p:cNvPicPr>
          <p:nvPr/>
        </p:nvPicPr>
        <p:blipFill>
          <a:blip r:embed="rId6"/>
          <a:stretch>
            <a:fillRect/>
          </a:stretch>
        </p:blipFill>
        <p:spPr>
          <a:xfrm>
            <a:off x="6767478" y="4114782"/>
            <a:ext cx="3686072" cy="2448000"/>
          </a:xfrm>
          <a:prstGeom prst="rect">
            <a:avLst/>
          </a:prstGeom>
        </p:spPr>
      </p:pic>
      <p:sp>
        <p:nvSpPr>
          <p:cNvPr id="15" name="文本框 14">
            <a:extLst>
              <a:ext uri="{FF2B5EF4-FFF2-40B4-BE49-F238E27FC236}">
                <a16:creationId xmlns:a16="http://schemas.microsoft.com/office/drawing/2014/main" id="{72D13C06-5D9F-6639-401D-A01426AFDD75}"/>
              </a:ext>
            </a:extLst>
          </p:cNvPr>
          <p:cNvSpPr txBox="1"/>
          <p:nvPr/>
        </p:nvSpPr>
        <p:spPr>
          <a:xfrm>
            <a:off x="6928312" y="4121330"/>
            <a:ext cx="3413114" cy="461665"/>
          </a:xfrm>
          <a:prstGeom prst="rect">
            <a:avLst/>
          </a:prstGeom>
          <a:noFill/>
        </p:spPr>
        <p:txBody>
          <a:bodyPr wrap="none" rtlCol="0">
            <a:spAutoFit/>
          </a:bodyPr>
          <a:lstStyle/>
          <a:p>
            <a:r>
              <a:rPr lang="en-US" altLang="zh-CN" sz="2400" b="1" dirty="0">
                <a:solidFill>
                  <a:srgbClr val="FFFF00"/>
                </a:solidFill>
              </a:rPr>
              <a:t>Fudan, Peking &amp; CIAE</a:t>
            </a:r>
            <a:endParaRPr lang="zh-CN" altLang="en-US" sz="2400" b="1" dirty="0">
              <a:solidFill>
                <a:srgbClr val="FFFF00"/>
              </a:solidFill>
            </a:endParaRPr>
          </a:p>
        </p:txBody>
      </p:sp>
    </p:spTree>
    <p:extLst>
      <p:ext uri="{BB962C8B-B14F-4D97-AF65-F5344CB8AC3E}">
        <p14:creationId xmlns:p14="http://schemas.microsoft.com/office/powerpoint/2010/main" val="2962901508"/>
      </p:ext>
    </p:extLst>
  </p:cSld>
  <p:clrMapOvr>
    <a:masterClrMapping/>
  </p:clrMapOvr>
  <p:transition spd="med">
    <p:push dir="u"/>
  </p:transition>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37420B90-982D-417D-8FFE-2B870437359C}"/>
              </a:ext>
            </a:extLst>
          </p:cNvPr>
          <p:cNvPicPr>
            <a:picLocks noChangeAspect="1"/>
          </p:cNvPicPr>
          <p:nvPr/>
        </p:nvPicPr>
        <p:blipFill>
          <a:blip r:embed="rId2" cstate="print"/>
          <a:stretch>
            <a:fillRect/>
          </a:stretch>
        </p:blipFill>
        <p:spPr>
          <a:xfrm>
            <a:off x="3" y="0"/>
            <a:ext cx="1205021" cy="711259"/>
          </a:xfrm>
          <a:prstGeom prst="rect">
            <a:avLst/>
          </a:prstGeom>
          <a:effectLst>
            <a:innerShdw dist="2540000" dir="13500000">
              <a:srgbClr val="00B0F0">
                <a:alpha val="100%"/>
              </a:srgbClr>
            </a:innerShdw>
            <a:softEdge rad="0"/>
          </a:effectLst>
        </p:spPr>
      </p:pic>
      <p:sp>
        <p:nvSpPr>
          <p:cNvPr id="17" name="标题 1">
            <a:extLst>
              <a:ext uri="{FF2B5EF4-FFF2-40B4-BE49-F238E27FC236}">
                <a16:creationId xmlns:a16="http://schemas.microsoft.com/office/drawing/2014/main" id="{B9750A7C-649C-49FC-A02E-D3A62E5C0FEE}"/>
              </a:ext>
            </a:extLst>
          </p:cNvPr>
          <p:cNvSpPr>
            <a:spLocks noGrp="1" noChangeArrowheads="1"/>
          </p:cNvSpPr>
          <p:nvPr>
            <p:ph type="title"/>
          </p:nvPr>
        </p:nvSpPr>
        <p:spPr>
          <a:xfrm>
            <a:off x="1368425" y="457200"/>
            <a:ext cx="8845550" cy="487363"/>
          </a:xfrm>
        </p:spPr>
        <p:txBody>
          <a:bodyPr/>
          <a:lstStyle/>
          <a:p>
            <a:r>
              <a:rPr lang="en-DE" altLang="zh-CN" dirty="0"/>
              <a:t>Timeline and Data Taking</a:t>
            </a:r>
            <a:endParaRPr lang="zh-CN" altLang="en-US" dirty="0">
              <a:ea typeface="宋体" panose="02010600030101010101" pitchFamily="2" charset="-122"/>
            </a:endParaRPr>
          </a:p>
        </p:txBody>
      </p:sp>
      <p:pic>
        <p:nvPicPr>
          <p:cNvPr id="8" name="Picture 1" descr="A graph with different colored lines&#10;&#10;Description automatically generated">
            <a:extLst>
              <a:ext uri="{FF2B5EF4-FFF2-40B4-BE49-F238E27FC236}">
                <a16:creationId xmlns:a16="http://schemas.microsoft.com/office/drawing/2014/main" id="{005B7A3A-7192-47C5-A6E5-270B8CBE7836}"/>
              </a:ext>
            </a:extLst>
          </p:cNvPr>
          <p:cNvPicPr>
            <a:picLocks noChangeAspect="1"/>
          </p:cNvPicPr>
          <p:nvPr/>
        </p:nvPicPr>
        <p:blipFill>
          <a:blip r:embed="rId3"/>
          <a:stretch>
            <a:fillRect/>
          </a:stretch>
        </p:blipFill>
        <p:spPr>
          <a:xfrm>
            <a:off x="181581" y="2399540"/>
            <a:ext cx="7270013" cy="4140000"/>
          </a:xfrm>
          <a:prstGeom prst="rect">
            <a:avLst/>
          </a:prstGeom>
        </p:spPr>
      </p:pic>
      <p:grpSp>
        <p:nvGrpSpPr>
          <p:cNvPr id="68" name="组合 23">
            <a:extLst>
              <a:ext uri="{FF2B5EF4-FFF2-40B4-BE49-F238E27FC236}">
                <a16:creationId xmlns:a16="http://schemas.microsoft.com/office/drawing/2014/main" id="{BE992305-F83A-4DEC-B2A9-5752EA7C8448}"/>
              </a:ext>
            </a:extLst>
          </p:cNvPr>
          <p:cNvGrpSpPr>
            <a:grpSpLocks/>
          </p:cNvGrpSpPr>
          <p:nvPr/>
        </p:nvGrpSpPr>
        <p:grpSpPr bwMode="auto">
          <a:xfrm>
            <a:off x="138113" y="1109663"/>
            <a:ext cx="10668000" cy="1186135"/>
            <a:chOff x="138252" y="1147094"/>
            <a:chExt cx="10667719" cy="1186602"/>
          </a:xfrm>
        </p:grpSpPr>
        <p:grpSp>
          <p:nvGrpSpPr>
            <p:cNvPr id="69" name="组合 24">
              <a:extLst>
                <a:ext uri="{FF2B5EF4-FFF2-40B4-BE49-F238E27FC236}">
                  <a16:creationId xmlns:a16="http://schemas.microsoft.com/office/drawing/2014/main" id="{455B9859-924F-4854-AB3E-DA50EB587194}"/>
                </a:ext>
              </a:extLst>
            </p:cNvPr>
            <p:cNvGrpSpPr>
              <a:grpSpLocks/>
            </p:cNvGrpSpPr>
            <p:nvPr/>
          </p:nvGrpSpPr>
          <p:grpSpPr bwMode="auto">
            <a:xfrm>
              <a:off x="138252" y="1147094"/>
              <a:ext cx="10667719" cy="436744"/>
              <a:chOff x="1301239" y="1416293"/>
              <a:chExt cx="7763062" cy="436744"/>
            </a:xfrm>
          </p:grpSpPr>
          <p:grpSp>
            <p:nvGrpSpPr>
              <p:cNvPr id="85" name="组合 40">
                <a:extLst>
                  <a:ext uri="{FF2B5EF4-FFF2-40B4-BE49-F238E27FC236}">
                    <a16:creationId xmlns:a16="http://schemas.microsoft.com/office/drawing/2014/main" id="{37790066-1FD3-4F51-9F49-DA70AD1BA2F9}"/>
                  </a:ext>
                </a:extLst>
              </p:cNvPr>
              <p:cNvGrpSpPr>
                <a:grpSpLocks/>
              </p:cNvGrpSpPr>
              <p:nvPr/>
            </p:nvGrpSpPr>
            <p:grpSpPr bwMode="auto">
              <a:xfrm>
                <a:off x="1301239" y="1421057"/>
                <a:ext cx="950744" cy="417687"/>
                <a:chOff x="177543" y="2200990"/>
                <a:chExt cx="950744" cy="417687"/>
              </a:xfrm>
            </p:grpSpPr>
            <p:sp>
              <p:nvSpPr>
                <p:cNvPr id="110" name="任意多边形: 形状 109">
                  <a:extLst>
                    <a:ext uri="{FF2B5EF4-FFF2-40B4-BE49-F238E27FC236}">
                      <a16:creationId xmlns:a16="http://schemas.microsoft.com/office/drawing/2014/main" id="{F6F391D3-5449-4097-9C1B-8FF559EB0003}"/>
                    </a:ext>
                  </a:extLst>
                </p:cNvPr>
                <p:cNvSpPr/>
                <p:nvPr/>
              </p:nvSpPr>
              <p:spPr>
                <a:xfrm>
                  <a:off x="177543" y="2200990"/>
                  <a:ext cx="950744" cy="417677"/>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111" name="文本框 66">
                  <a:extLst>
                    <a:ext uri="{FF2B5EF4-FFF2-40B4-BE49-F238E27FC236}">
                      <a16:creationId xmlns:a16="http://schemas.microsoft.com/office/drawing/2014/main" id="{15A082D5-0776-4A92-B7F2-FC2671161950}"/>
                    </a:ext>
                  </a:extLst>
                </p:cNvPr>
                <p:cNvSpPr txBox="1">
                  <a:spLocks noChangeArrowheads="1"/>
                </p:cNvSpPr>
                <p:nvPr/>
              </p:nvSpPr>
              <p:spPr bwMode="auto">
                <a:xfrm>
                  <a:off x="431201" y="2209546"/>
                  <a:ext cx="507661" cy="3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dirty="0">
                      <a:solidFill>
                        <a:schemeClr val="bg1"/>
                      </a:solidFill>
                      <a:latin typeface="Arial" panose="020B0604020202020204" pitchFamily="34" charset="0"/>
                      <a:ea typeface="宋体" panose="02010600030101010101" pitchFamily="2" charset="-122"/>
                    </a:rPr>
                    <a:t>2015</a:t>
                  </a:r>
                  <a:endParaRPr lang="zh-CN" altLang="en-US" sz="1800" dirty="0">
                    <a:solidFill>
                      <a:schemeClr val="bg1"/>
                    </a:solidFill>
                    <a:latin typeface="Arial" panose="020B0604020202020204" pitchFamily="34" charset="0"/>
                    <a:ea typeface="宋体" panose="02010600030101010101" pitchFamily="2" charset="-122"/>
                  </a:endParaRPr>
                </a:p>
              </p:txBody>
            </p:sp>
          </p:grpSp>
          <p:grpSp>
            <p:nvGrpSpPr>
              <p:cNvPr id="86" name="组合 41">
                <a:extLst>
                  <a:ext uri="{FF2B5EF4-FFF2-40B4-BE49-F238E27FC236}">
                    <a16:creationId xmlns:a16="http://schemas.microsoft.com/office/drawing/2014/main" id="{E64F1457-F8F4-4DC9-91C8-BCAB7F34B0DF}"/>
                  </a:ext>
                </a:extLst>
              </p:cNvPr>
              <p:cNvGrpSpPr>
                <a:grpSpLocks/>
              </p:cNvGrpSpPr>
              <p:nvPr/>
            </p:nvGrpSpPr>
            <p:grpSpPr bwMode="auto">
              <a:xfrm>
                <a:off x="2145703" y="1421057"/>
                <a:ext cx="951899" cy="417687"/>
                <a:chOff x="1022007" y="2200990"/>
                <a:chExt cx="951899" cy="417687"/>
              </a:xfrm>
            </p:grpSpPr>
            <p:sp>
              <p:nvSpPr>
                <p:cNvPr id="108" name="任意多边形: 形状 107">
                  <a:extLst>
                    <a:ext uri="{FF2B5EF4-FFF2-40B4-BE49-F238E27FC236}">
                      <a16:creationId xmlns:a16="http://schemas.microsoft.com/office/drawing/2014/main" id="{00F2FB70-0C80-4D4C-8BD8-B248661DC303}"/>
                    </a:ext>
                  </a:extLst>
                </p:cNvPr>
                <p:cNvSpPr/>
                <p:nvPr/>
              </p:nvSpPr>
              <p:spPr>
                <a:xfrm>
                  <a:off x="1022007" y="2200990"/>
                  <a:ext cx="951899" cy="417677"/>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109" name="文本框 64">
                  <a:extLst>
                    <a:ext uri="{FF2B5EF4-FFF2-40B4-BE49-F238E27FC236}">
                      <a16:creationId xmlns:a16="http://schemas.microsoft.com/office/drawing/2014/main" id="{6943DE6A-A19A-4937-BB8D-5374B4DAB1F6}"/>
                    </a:ext>
                  </a:extLst>
                </p:cNvPr>
                <p:cNvSpPr txBox="1">
                  <a:spLocks noChangeArrowheads="1"/>
                </p:cNvSpPr>
                <p:nvPr/>
              </p:nvSpPr>
              <p:spPr bwMode="auto">
                <a:xfrm>
                  <a:off x="1276142" y="2209546"/>
                  <a:ext cx="507660" cy="3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solidFill>
                        <a:schemeClr val="bg1"/>
                      </a:solidFill>
                      <a:latin typeface="Arial" panose="020B0604020202020204" pitchFamily="34" charset="0"/>
                      <a:ea typeface="宋体" panose="02010600030101010101" pitchFamily="2" charset="-122"/>
                    </a:rPr>
                    <a:t>2016</a:t>
                  </a:r>
                  <a:endParaRPr lang="zh-CN" altLang="en-US" sz="1800">
                    <a:solidFill>
                      <a:schemeClr val="bg1"/>
                    </a:solidFill>
                    <a:latin typeface="Arial" panose="020B0604020202020204" pitchFamily="34" charset="0"/>
                    <a:ea typeface="宋体" panose="02010600030101010101" pitchFamily="2" charset="-122"/>
                  </a:endParaRPr>
                </a:p>
              </p:txBody>
            </p:sp>
          </p:grpSp>
          <p:grpSp>
            <p:nvGrpSpPr>
              <p:cNvPr id="87" name="组合 42">
                <a:extLst>
                  <a:ext uri="{FF2B5EF4-FFF2-40B4-BE49-F238E27FC236}">
                    <a16:creationId xmlns:a16="http://schemas.microsoft.com/office/drawing/2014/main" id="{7FB61792-2DA5-40B3-8C11-5237CE7F68A6}"/>
                  </a:ext>
                </a:extLst>
              </p:cNvPr>
              <p:cNvGrpSpPr>
                <a:grpSpLocks/>
              </p:cNvGrpSpPr>
              <p:nvPr/>
            </p:nvGrpSpPr>
            <p:grpSpPr bwMode="auto">
              <a:xfrm>
                <a:off x="2995943" y="1416293"/>
                <a:ext cx="951899" cy="417686"/>
                <a:chOff x="177164" y="2200376"/>
                <a:chExt cx="951899" cy="417686"/>
              </a:xfrm>
            </p:grpSpPr>
            <p:sp>
              <p:nvSpPr>
                <p:cNvPr id="106" name="任意多边形: 形状 105">
                  <a:extLst>
                    <a:ext uri="{FF2B5EF4-FFF2-40B4-BE49-F238E27FC236}">
                      <a16:creationId xmlns:a16="http://schemas.microsoft.com/office/drawing/2014/main" id="{560D32C7-FCFB-41D0-A4C3-539D3E24EBEC}"/>
                    </a:ext>
                  </a:extLst>
                </p:cNvPr>
                <p:cNvSpPr/>
                <p:nvPr/>
              </p:nvSpPr>
              <p:spPr>
                <a:xfrm>
                  <a:off x="177164" y="2200376"/>
                  <a:ext cx="951899" cy="417676"/>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107" name="文本框 62">
                  <a:extLst>
                    <a:ext uri="{FF2B5EF4-FFF2-40B4-BE49-F238E27FC236}">
                      <a16:creationId xmlns:a16="http://schemas.microsoft.com/office/drawing/2014/main" id="{84DDA93F-BFEF-4B0C-A49C-A7F05993420E}"/>
                    </a:ext>
                  </a:extLst>
                </p:cNvPr>
                <p:cNvSpPr txBox="1">
                  <a:spLocks noChangeArrowheads="1"/>
                </p:cNvSpPr>
                <p:nvPr/>
              </p:nvSpPr>
              <p:spPr bwMode="auto">
                <a:xfrm>
                  <a:off x="431201" y="2209545"/>
                  <a:ext cx="507660" cy="3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dirty="0">
                      <a:solidFill>
                        <a:schemeClr val="bg1"/>
                      </a:solidFill>
                      <a:latin typeface="Arial" panose="020B0604020202020204" pitchFamily="34" charset="0"/>
                      <a:ea typeface="宋体" panose="02010600030101010101" pitchFamily="2" charset="-122"/>
                    </a:rPr>
                    <a:t>2017</a:t>
                  </a:r>
                  <a:endParaRPr lang="zh-CN" altLang="en-US" sz="1800" dirty="0">
                    <a:solidFill>
                      <a:schemeClr val="bg1"/>
                    </a:solidFill>
                    <a:latin typeface="Arial" panose="020B0604020202020204" pitchFamily="34" charset="0"/>
                    <a:ea typeface="宋体" panose="02010600030101010101" pitchFamily="2" charset="-122"/>
                  </a:endParaRPr>
                </a:p>
              </p:txBody>
            </p:sp>
          </p:grpSp>
          <p:grpSp>
            <p:nvGrpSpPr>
              <p:cNvPr id="88" name="组合 43">
                <a:extLst>
                  <a:ext uri="{FF2B5EF4-FFF2-40B4-BE49-F238E27FC236}">
                    <a16:creationId xmlns:a16="http://schemas.microsoft.com/office/drawing/2014/main" id="{E1009279-6F85-4EC7-B808-91BBFB973354}"/>
                  </a:ext>
                </a:extLst>
              </p:cNvPr>
              <p:cNvGrpSpPr>
                <a:grpSpLocks/>
              </p:cNvGrpSpPr>
              <p:nvPr/>
            </p:nvGrpSpPr>
            <p:grpSpPr bwMode="auto">
              <a:xfrm>
                <a:off x="3841562" y="1416293"/>
                <a:ext cx="950744" cy="417686"/>
                <a:chOff x="1022783" y="2200376"/>
                <a:chExt cx="950744" cy="417686"/>
              </a:xfrm>
            </p:grpSpPr>
            <p:sp>
              <p:nvSpPr>
                <p:cNvPr id="104" name="任意多边形: 形状 103">
                  <a:extLst>
                    <a:ext uri="{FF2B5EF4-FFF2-40B4-BE49-F238E27FC236}">
                      <a16:creationId xmlns:a16="http://schemas.microsoft.com/office/drawing/2014/main" id="{51052DC2-B5F9-42C2-88B3-319AE767564F}"/>
                    </a:ext>
                  </a:extLst>
                </p:cNvPr>
                <p:cNvSpPr/>
                <p:nvPr/>
              </p:nvSpPr>
              <p:spPr>
                <a:xfrm>
                  <a:off x="1022783" y="2200376"/>
                  <a:ext cx="950745" cy="417676"/>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105" name="文本框 60">
                  <a:extLst>
                    <a:ext uri="{FF2B5EF4-FFF2-40B4-BE49-F238E27FC236}">
                      <a16:creationId xmlns:a16="http://schemas.microsoft.com/office/drawing/2014/main" id="{ECA1E372-70B8-445F-A7BC-41338E923DC0}"/>
                    </a:ext>
                  </a:extLst>
                </p:cNvPr>
                <p:cNvSpPr txBox="1">
                  <a:spLocks noChangeArrowheads="1"/>
                </p:cNvSpPr>
                <p:nvPr/>
              </p:nvSpPr>
              <p:spPr bwMode="auto">
                <a:xfrm>
                  <a:off x="1276142" y="2209545"/>
                  <a:ext cx="507661" cy="3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dirty="0">
                      <a:solidFill>
                        <a:schemeClr val="bg1"/>
                      </a:solidFill>
                      <a:latin typeface="Arial" panose="020B0604020202020204" pitchFamily="34" charset="0"/>
                      <a:ea typeface="宋体" panose="02010600030101010101" pitchFamily="2" charset="-122"/>
                    </a:rPr>
                    <a:t>2018</a:t>
                  </a:r>
                  <a:endParaRPr lang="zh-CN" altLang="en-US" sz="1800" dirty="0">
                    <a:solidFill>
                      <a:schemeClr val="bg1"/>
                    </a:solidFill>
                    <a:latin typeface="Arial" panose="020B0604020202020204" pitchFamily="34" charset="0"/>
                    <a:ea typeface="宋体" panose="02010600030101010101" pitchFamily="2" charset="-122"/>
                  </a:endParaRPr>
                </a:p>
              </p:txBody>
            </p:sp>
          </p:grpSp>
          <p:grpSp>
            <p:nvGrpSpPr>
              <p:cNvPr id="89" name="组合 44">
                <a:extLst>
                  <a:ext uri="{FF2B5EF4-FFF2-40B4-BE49-F238E27FC236}">
                    <a16:creationId xmlns:a16="http://schemas.microsoft.com/office/drawing/2014/main" id="{91533BFE-99C5-48F3-A47E-BAB0886B243F}"/>
                  </a:ext>
                </a:extLst>
              </p:cNvPr>
              <p:cNvGrpSpPr>
                <a:grpSpLocks/>
              </p:cNvGrpSpPr>
              <p:nvPr/>
            </p:nvGrpSpPr>
            <p:grpSpPr bwMode="auto">
              <a:xfrm>
                <a:off x="4691802" y="1425822"/>
                <a:ext cx="950744" cy="417686"/>
                <a:chOff x="177940" y="2200735"/>
                <a:chExt cx="950744" cy="417686"/>
              </a:xfrm>
            </p:grpSpPr>
            <p:sp>
              <p:nvSpPr>
                <p:cNvPr id="102" name="任意多边形: 形状 101">
                  <a:extLst>
                    <a:ext uri="{FF2B5EF4-FFF2-40B4-BE49-F238E27FC236}">
                      <a16:creationId xmlns:a16="http://schemas.microsoft.com/office/drawing/2014/main" id="{BE504853-7DDD-4639-8A4C-5E46D6E3F24C}"/>
                    </a:ext>
                  </a:extLst>
                </p:cNvPr>
                <p:cNvSpPr/>
                <p:nvPr/>
              </p:nvSpPr>
              <p:spPr>
                <a:xfrm>
                  <a:off x="177940" y="2200735"/>
                  <a:ext cx="950745" cy="417676"/>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103" name="文本框 58">
                  <a:extLst>
                    <a:ext uri="{FF2B5EF4-FFF2-40B4-BE49-F238E27FC236}">
                      <a16:creationId xmlns:a16="http://schemas.microsoft.com/office/drawing/2014/main" id="{D3E7CF2B-D86C-4A5C-B6E7-99132AB7016A}"/>
                    </a:ext>
                  </a:extLst>
                </p:cNvPr>
                <p:cNvSpPr txBox="1">
                  <a:spLocks noChangeArrowheads="1"/>
                </p:cNvSpPr>
                <p:nvPr/>
              </p:nvSpPr>
              <p:spPr bwMode="auto">
                <a:xfrm>
                  <a:off x="431201" y="2209546"/>
                  <a:ext cx="507661" cy="3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solidFill>
                        <a:schemeClr val="bg1"/>
                      </a:solidFill>
                      <a:latin typeface="Arial" panose="020B0604020202020204" pitchFamily="34" charset="0"/>
                      <a:ea typeface="宋体" panose="02010600030101010101" pitchFamily="2" charset="-122"/>
                    </a:rPr>
                    <a:t>2019</a:t>
                  </a:r>
                  <a:endParaRPr lang="zh-CN" altLang="en-US" sz="1800">
                    <a:solidFill>
                      <a:schemeClr val="bg1"/>
                    </a:solidFill>
                    <a:latin typeface="Arial" panose="020B0604020202020204" pitchFamily="34" charset="0"/>
                    <a:ea typeface="宋体" panose="02010600030101010101" pitchFamily="2" charset="-122"/>
                  </a:endParaRPr>
                </a:p>
              </p:txBody>
            </p:sp>
          </p:grpSp>
          <p:grpSp>
            <p:nvGrpSpPr>
              <p:cNvPr id="90" name="组合 45">
                <a:extLst>
                  <a:ext uri="{FF2B5EF4-FFF2-40B4-BE49-F238E27FC236}">
                    <a16:creationId xmlns:a16="http://schemas.microsoft.com/office/drawing/2014/main" id="{CA7E2B6E-BCEF-41FE-937D-AE00D34BC52B}"/>
                  </a:ext>
                </a:extLst>
              </p:cNvPr>
              <p:cNvGrpSpPr>
                <a:grpSpLocks/>
              </p:cNvGrpSpPr>
              <p:nvPr/>
            </p:nvGrpSpPr>
            <p:grpSpPr bwMode="auto">
              <a:xfrm>
                <a:off x="5536267" y="1425822"/>
                <a:ext cx="951899" cy="417686"/>
                <a:chOff x="1022405" y="2200735"/>
                <a:chExt cx="951899" cy="417686"/>
              </a:xfrm>
            </p:grpSpPr>
            <p:sp>
              <p:nvSpPr>
                <p:cNvPr id="100" name="任意多边形: 形状 99">
                  <a:extLst>
                    <a:ext uri="{FF2B5EF4-FFF2-40B4-BE49-F238E27FC236}">
                      <a16:creationId xmlns:a16="http://schemas.microsoft.com/office/drawing/2014/main" id="{548C9B02-F56B-4AF5-92C4-99B0C72661C0}"/>
                    </a:ext>
                  </a:extLst>
                </p:cNvPr>
                <p:cNvSpPr/>
                <p:nvPr/>
              </p:nvSpPr>
              <p:spPr>
                <a:xfrm>
                  <a:off x="1022404" y="2200735"/>
                  <a:ext cx="951899" cy="417676"/>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101" name="文本框 56">
                  <a:extLst>
                    <a:ext uri="{FF2B5EF4-FFF2-40B4-BE49-F238E27FC236}">
                      <a16:creationId xmlns:a16="http://schemas.microsoft.com/office/drawing/2014/main" id="{FE1244FD-1183-4174-AFDD-9121F6410342}"/>
                    </a:ext>
                  </a:extLst>
                </p:cNvPr>
                <p:cNvSpPr txBox="1">
                  <a:spLocks noChangeArrowheads="1"/>
                </p:cNvSpPr>
                <p:nvPr/>
              </p:nvSpPr>
              <p:spPr bwMode="auto">
                <a:xfrm>
                  <a:off x="1276142" y="2209546"/>
                  <a:ext cx="507660" cy="3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solidFill>
                        <a:schemeClr val="bg1"/>
                      </a:solidFill>
                      <a:latin typeface="Arial" panose="020B0604020202020204" pitchFamily="34" charset="0"/>
                      <a:ea typeface="宋体" panose="02010600030101010101" pitchFamily="2" charset="-122"/>
                    </a:rPr>
                    <a:t>2020</a:t>
                  </a:r>
                  <a:endParaRPr lang="zh-CN" altLang="en-US" sz="1800">
                    <a:solidFill>
                      <a:schemeClr val="bg1"/>
                    </a:solidFill>
                    <a:latin typeface="Arial" panose="020B0604020202020204" pitchFamily="34" charset="0"/>
                    <a:ea typeface="宋体" panose="02010600030101010101" pitchFamily="2" charset="-122"/>
                  </a:endParaRPr>
                </a:p>
              </p:txBody>
            </p:sp>
          </p:grpSp>
          <p:grpSp>
            <p:nvGrpSpPr>
              <p:cNvPr id="91" name="组合 46">
                <a:extLst>
                  <a:ext uri="{FF2B5EF4-FFF2-40B4-BE49-F238E27FC236}">
                    <a16:creationId xmlns:a16="http://schemas.microsoft.com/office/drawing/2014/main" id="{0A598455-6179-4541-91B1-87F603BE4B71}"/>
                  </a:ext>
                </a:extLst>
              </p:cNvPr>
              <p:cNvGrpSpPr>
                <a:grpSpLocks/>
              </p:cNvGrpSpPr>
              <p:nvPr/>
            </p:nvGrpSpPr>
            <p:grpSpPr bwMode="auto">
              <a:xfrm>
                <a:off x="6386507" y="1435351"/>
                <a:ext cx="950744" cy="417686"/>
                <a:chOff x="177562" y="2201094"/>
                <a:chExt cx="950744" cy="417686"/>
              </a:xfrm>
            </p:grpSpPr>
            <p:sp>
              <p:nvSpPr>
                <p:cNvPr id="98" name="任意多边形: 形状 97">
                  <a:extLst>
                    <a:ext uri="{FF2B5EF4-FFF2-40B4-BE49-F238E27FC236}">
                      <a16:creationId xmlns:a16="http://schemas.microsoft.com/office/drawing/2014/main" id="{1A089F95-5B73-48C9-88B2-BE89C50A5D85}"/>
                    </a:ext>
                  </a:extLst>
                </p:cNvPr>
                <p:cNvSpPr/>
                <p:nvPr/>
              </p:nvSpPr>
              <p:spPr>
                <a:xfrm>
                  <a:off x="177562" y="2201094"/>
                  <a:ext cx="950744" cy="417676"/>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99" name="文本框 54">
                  <a:extLst>
                    <a:ext uri="{FF2B5EF4-FFF2-40B4-BE49-F238E27FC236}">
                      <a16:creationId xmlns:a16="http://schemas.microsoft.com/office/drawing/2014/main" id="{A2720AAF-04DF-4980-9CAC-B7CCFD5A11D8}"/>
                    </a:ext>
                  </a:extLst>
                </p:cNvPr>
                <p:cNvSpPr txBox="1">
                  <a:spLocks noChangeArrowheads="1"/>
                </p:cNvSpPr>
                <p:nvPr/>
              </p:nvSpPr>
              <p:spPr bwMode="auto">
                <a:xfrm>
                  <a:off x="431201" y="2209546"/>
                  <a:ext cx="507661" cy="3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solidFill>
                        <a:schemeClr val="bg1"/>
                      </a:solidFill>
                      <a:latin typeface="Arial" panose="020B0604020202020204" pitchFamily="34" charset="0"/>
                      <a:ea typeface="宋体" panose="02010600030101010101" pitchFamily="2" charset="-122"/>
                    </a:rPr>
                    <a:t>2021</a:t>
                  </a:r>
                  <a:endParaRPr lang="zh-CN" altLang="en-US" sz="1800">
                    <a:solidFill>
                      <a:schemeClr val="bg1"/>
                    </a:solidFill>
                    <a:latin typeface="Arial" panose="020B0604020202020204" pitchFamily="34" charset="0"/>
                    <a:ea typeface="宋体" panose="02010600030101010101" pitchFamily="2" charset="-122"/>
                  </a:endParaRPr>
                </a:p>
              </p:txBody>
            </p:sp>
          </p:grpSp>
          <p:grpSp>
            <p:nvGrpSpPr>
              <p:cNvPr id="92" name="组合 47">
                <a:extLst>
                  <a:ext uri="{FF2B5EF4-FFF2-40B4-BE49-F238E27FC236}">
                    <a16:creationId xmlns:a16="http://schemas.microsoft.com/office/drawing/2014/main" id="{A73A526A-4EA9-43D6-9457-6FC4CB23EEFD}"/>
                  </a:ext>
                </a:extLst>
              </p:cNvPr>
              <p:cNvGrpSpPr>
                <a:grpSpLocks/>
              </p:cNvGrpSpPr>
              <p:nvPr/>
            </p:nvGrpSpPr>
            <p:grpSpPr bwMode="auto">
              <a:xfrm>
                <a:off x="7230971" y="1435351"/>
                <a:ext cx="951899" cy="417686"/>
                <a:chOff x="1022026" y="2201094"/>
                <a:chExt cx="951899" cy="417686"/>
              </a:xfrm>
            </p:grpSpPr>
            <p:sp>
              <p:nvSpPr>
                <p:cNvPr id="96" name="任意多边形: 形状 95">
                  <a:extLst>
                    <a:ext uri="{FF2B5EF4-FFF2-40B4-BE49-F238E27FC236}">
                      <a16:creationId xmlns:a16="http://schemas.microsoft.com/office/drawing/2014/main" id="{C7E7DCAB-C97A-457E-B911-AEB130F09FFD}"/>
                    </a:ext>
                  </a:extLst>
                </p:cNvPr>
                <p:cNvSpPr/>
                <p:nvPr/>
              </p:nvSpPr>
              <p:spPr>
                <a:xfrm>
                  <a:off x="1022025" y="2201094"/>
                  <a:ext cx="951899" cy="417676"/>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97" name="文本框 52">
                  <a:extLst>
                    <a:ext uri="{FF2B5EF4-FFF2-40B4-BE49-F238E27FC236}">
                      <a16:creationId xmlns:a16="http://schemas.microsoft.com/office/drawing/2014/main" id="{72340BFD-6120-4057-95D0-28B16A34C3A3}"/>
                    </a:ext>
                  </a:extLst>
                </p:cNvPr>
                <p:cNvSpPr txBox="1">
                  <a:spLocks noChangeArrowheads="1"/>
                </p:cNvSpPr>
                <p:nvPr/>
              </p:nvSpPr>
              <p:spPr bwMode="auto">
                <a:xfrm>
                  <a:off x="1276142" y="2209546"/>
                  <a:ext cx="507660" cy="36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dirty="0">
                      <a:solidFill>
                        <a:schemeClr val="bg1"/>
                      </a:solidFill>
                      <a:latin typeface="Arial" panose="020B0604020202020204" pitchFamily="34" charset="0"/>
                      <a:ea typeface="宋体" panose="02010600030101010101" pitchFamily="2" charset="-122"/>
                    </a:rPr>
                    <a:t>2022</a:t>
                  </a:r>
                  <a:endParaRPr lang="zh-CN" altLang="en-US" sz="1800" dirty="0">
                    <a:solidFill>
                      <a:schemeClr val="bg1"/>
                    </a:solidFill>
                    <a:latin typeface="Arial" panose="020B0604020202020204" pitchFamily="34" charset="0"/>
                    <a:ea typeface="宋体" panose="02010600030101010101" pitchFamily="2" charset="-122"/>
                  </a:endParaRPr>
                </a:p>
              </p:txBody>
            </p:sp>
          </p:grpSp>
          <p:grpSp>
            <p:nvGrpSpPr>
              <p:cNvPr id="93" name="组合 48">
                <a:extLst>
                  <a:ext uri="{FF2B5EF4-FFF2-40B4-BE49-F238E27FC236}">
                    <a16:creationId xmlns:a16="http://schemas.microsoft.com/office/drawing/2014/main" id="{65641DBE-C435-46EE-AD9C-FABD220822EB}"/>
                  </a:ext>
                </a:extLst>
              </p:cNvPr>
              <p:cNvGrpSpPr>
                <a:grpSpLocks/>
              </p:cNvGrpSpPr>
              <p:nvPr/>
            </p:nvGrpSpPr>
            <p:grpSpPr bwMode="auto">
              <a:xfrm>
                <a:off x="8113556" y="1425822"/>
                <a:ext cx="950745" cy="417686"/>
                <a:chOff x="178082" y="2200735"/>
                <a:chExt cx="950745" cy="417686"/>
              </a:xfrm>
            </p:grpSpPr>
            <p:sp>
              <p:nvSpPr>
                <p:cNvPr id="94" name="任意多边形: 形状 93">
                  <a:extLst>
                    <a:ext uri="{FF2B5EF4-FFF2-40B4-BE49-F238E27FC236}">
                      <a16:creationId xmlns:a16="http://schemas.microsoft.com/office/drawing/2014/main" id="{9710DAED-2A43-48DC-BD58-12EC34B6B49E}"/>
                    </a:ext>
                  </a:extLst>
                </p:cNvPr>
                <p:cNvSpPr/>
                <p:nvPr/>
              </p:nvSpPr>
              <p:spPr>
                <a:xfrm>
                  <a:off x="178083" y="2200735"/>
                  <a:ext cx="950744" cy="417676"/>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95" name="文本框 50">
                  <a:extLst>
                    <a:ext uri="{FF2B5EF4-FFF2-40B4-BE49-F238E27FC236}">
                      <a16:creationId xmlns:a16="http://schemas.microsoft.com/office/drawing/2014/main" id="{EDC67C42-84DA-4301-9359-9812D9FF87EF}"/>
                    </a:ext>
                  </a:extLst>
                </p:cNvPr>
                <p:cNvSpPr txBox="1">
                  <a:spLocks noChangeArrowheads="1"/>
                </p:cNvSpPr>
                <p:nvPr/>
              </p:nvSpPr>
              <p:spPr bwMode="auto">
                <a:xfrm>
                  <a:off x="431201" y="2209546"/>
                  <a:ext cx="507660" cy="36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b="1">
                      <a:solidFill>
                        <a:schemeClr val="bg1"/>
                      </a:solidFill>
                      <a:latin typeface="Arial" panose="020B0604020202020204" pitchFamily="34" charset="0"/>
                      <a:ea typeface="宋体" panose="02010600030101010101" pitchFamily="2" charset="-122"/>
                    </a:rPr>
                    <a:t>2023</a:t>
                  </a:r>
                  <a:endParaRPr lang="zh-CN" altLang="en-US" sz="1800" b="1">
                    <a:solidFill>
                      <a:schemeClr val="bg1"/>
                    </a:solidFill>
                    <a:latin typeface="Arial" panose="020B0604020202020204" pitchFamily="34" charset="0"/>
                    <a:ea typeface="宋体" panose="02010600030101010101" pitchFamily="2" charset="-122"/>
                  </a:endParaRPr>
                </a:p>
              </p:txBody>
            </p:sp>
          </p:grpSp>
        </p:grpSp>
        <p:grpSp>
          <p:nvGrpSpPr>
            <p:cNvPr id="70" name="组合 25">
              <a:extLst>
                <a:ext uri="{FF2B5EF4-FFF2-40B4-BE49-F238E27FC236}">
                  <a16:creationId xmlns:a16="http://schemas.microsoft.com/office/drawing/2014/main" id="{A7021531-A8AE-4BB6-BE36-874CFCEDEEFB}"/>
                </a:ext>
              </a:extLst>
            </p:cNvPr>
            <p:cNvGrpSpPr>
              <a:grpSpLocks/>
            </p:cNvGrpSpPr>
            <p:nvPr/>
          </p:nvGrpSpPr>
          <p:grpSpPr bwMode="auto">
            <a:xfrm>
              <a:off x="214450" y="1569232"/>
              <a:ext cx="1872006" cy="726098"/>
              <a:chOff x="214450" y="1569232"/>
              <a:chExt cx="1872006" cy="726098"/>
            </a:xfrm>
          </p:grpSpPr>
          <p:sp>
            <p:nvSpPr>
              <p:cNvPr id="83" name="sPHENIX science collaboration">
                <a:extLst>
                  <a:ext uri="{FF2B5EF4-FFF2-40B4-BE49-F238E27FC236}">
                    <a16:creationId xmlns:a16="http://schemas.microsoft.com/office/drawing/2014/main" id="{68DA7CCF-9C1B-4686-8663-93CF6C4C7E70}"/>
                  </a:ext>
                </a:extLst>
              </p:cNvPr>
              <p:cNvSpPr txBox="1">
                <a:spLocks noChangeArrowheads="1"/>
              </p:cNvSpPr>
              <p:nvPr/>
            </p:nvSpPr>
            <p:spPr bwMode="auto">
              <a:xfrm>
                <a:off x="214450" y="1807814"/>
                <a:ext cx="1872006" cy="487516"/>
              </a:xfrm>
              <a:prstGeom prst="rect">
                <a:avLst/>
              </a:prstGeom>
              <a:noFill/>
              <a:ln w="12700">
                <a:solidFill>
                  <a:schemeClr val="tx1"/>
                </a:solidFill>
                <a:prstDash val="dash"/>
                <a:miter lim="4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lnSpc>
                    <a:spcPts val="1500"/>
                  </a:lnSpc>
                  <a:spcBef>
                    <a:spcPct val="0%"/>
                  </a:spcBef>
                  <a:buClrTx/>
                  <a:buFont typeface="Wingdings" panose="05000000000000000000" pitchFamily="2" charset="2"/>
                  <a:buNone/>
                </a:pPr>
                <a:r>
                  <a:rPr lang="zh-CN" altLang="zh-CN" sz="1400" dirty="0">
                    <a:latin typeface="Arial" panose="020B0604020202020204" pitchFamily="34" charset="0"/>
                    <a:ea typeface="宋体" panose="02010600030101010101" pitchFamily="2" charset="-122"/>
                    <a:cs typeface="Arial" panose="020B0604020202020204" pitchFamily="34" charset="0"/>
                    <a:sym typeface="Helvetica" panose="020B0604020202020204" pitchFamily="34" charset="0"/>
                  </a:rPr>
                  <a:t>sPHENIX science collaboration</a:t>
                </a:r>
              </a:p>
            </p:txBody>
          </p:sp>
          <p:cxnSp>
            <p:nvCxnSpPr>
              <p:cNvPr id="84" name="直接箭头连接符 39">
                <a:extLst>
                  <a:ext uri="{FF2B5EF4-FFF2-40B4-BE49-F238E27FC236}">
                    <a16:creationId xmlns:a16="http://schemas.microsoft.com/office/drawing/2014/main" id="{5DDE5839-A19E-40C7-B407-DAD5B55DB735}"/>
                  </a:ext>
                </a:extLst>
              </p:cNvPr>
              <p:cNvCxnSpPr>
                <a:cxnSpLocks/>
                <a:endCxn id="108" idx="4"/>
              </p:cNvCxnSpPr>
              <p:nvPr/>
            </p:nvCxnSpPr>
            <p:spPr bwMode="auto">
              <a:xfrm flipV="1">
                <a:off x="1299339" y="1569232"/>
                <a:ext cx="0" cy="238685"/>
              </a:xfrm>
              <a:prstGeom prst="straightConnector1">
                <a:avLst/>
              </a:prstGeom>
              <a:noFill/>
              <a:ln w="31750" algn="ctr">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71" name="组合 26">
              <a:extLst>
                <a:ext uri="{FF2B5EF4-FFF2-40B4-BE49-F238E27FC236}">
                  <a16:creationId xmlns:a16="http://schemas.microsoft.com/office/drawing/2014/main" id="{6DB5A1DB-7513-408E-9D5F-320A6C12B375}"/>
                </a:ext>
              </a:extLst>
            </p:cNvPr>
            <p:cNvGrpSpPr>
              <a:grpSpLocks/>
            </p:cNvGrpSpPr>
            <p:nvPr/>
          </p:nvGrpSpPr>
          <p:grpSpPr bwMode="auto">
            <a:xfrm>
              <a:off x="2111462" y="1564780"/>
              <a:ext cx="1831927" cy="730667"/>
              <a:chOff x="2111462" y="1564780"/>
              <a:chExt cx="1831927" cy="730667"/>
            </a:xfrm>
          </p:grpSpPr>
          <p:sp>
            <p:nvSpPr>
              <p:cNvPr id="81" name="DOE CD-0…">
                <a:extLst>
                  <a:ext uri="{FF2B5EF4-FFF2-40B4-BE49-F238E27FC236}">
                    <a16:creationId xmlns:a16="http://schemas.microsoft.com/office/drawing/2014/main" id="{EB622087-68DB-4973-9383-2DE135A43FD7}"/>
                  </a:ext>
                </a:extLst>
              </p:cNvPr>
              <p:cNvSpPr txBox="1"/>
              <p:nvPr/>
            </p:nvSpPr>
            <p:spPr>
              <a:xfrm>
                <a:off x="2271796" y="1615590"/>
                <a:ext cx="1671593" cy="679717"/>
              </a:xfrm>
              <a:prstGeom prst="rect">
                <a:avLst/>
              </a:prstGeom>
              <a:ln w="12700">
                <a:solidFill>
                  <a:schemeClr val="tx1"/>
                </a:solidFill>
                <a:prstDash val="dash"/>
                <a:miter lim="400%"/>
              </a:ln>
              <a:extLst>
                <a:ext uri="{C572A759-6A51-4108-AA02-DFA0A04FC94B}"/>
              </a:extLst>
            </p:spPr>
            <p:txBody>
              <a:bodyPr lIns="50800" tIns="50800" rIns="50800" bIns="50800" anchor="ctr">
                <a:spAutoFit/>
              </a:bodyPr>
              <a:lstStyle/>
              <a:p>
                <a:pPr>
                  <a:lnSpc>
                    <a:spcPts val="1500"/>
                  </a:lnSpc>
                  <a:defRPr sz="2300">
                    <a:latin typeface="+mn-lt"/>
                    <a:ea typeface="+mn-ea"/>
                    <a:cs typeface="+mn-cs"/>
                    <a:sym typeface="Helvetica"/>
                  </a:defRPr>
                </a:pPr>
                <a:r>
                  <a:rPr sz="1400" dirty="0">
                    <a:latin typeface="+mn-lt"/>
                    <a:cs typeface="Arial" panose="020B0604020202020204" pitchFamily="34" charset="0"/>
                    <a:sym typeface="Helvetica"/>
                  </a:rPr>
                  <a:t>DOE CD-0</a:t>
                </a:r>
                <a:r>
                  <a:rPr lang="en-US" altLang="zh-CN" sz="1400" dirty="0">
                    <a:latin typeface="+mn-lt"/>
                    <a:cs typeface="Arial" panose="020B0604020202020204" pitchFamily="34" charset="0"/>
                    <a:sym typeface="Helvetica"/>
                  </a:rPr>
                  <a:t> </a:t>
                </a:r>
              </a:p>
              <a:p>
                <a:pPr>
                  <a:lnSpc>
                    <a:spcPts val="1500"/>
                  </a:lnSpc>
                  <a:defRPr sz="2300">
                    <a:latin typeface="+mn-lt"/>
                    <a:ea typeface="+mn-ea"/>
                    <a:cs typeface="+mn-cs"/>
                    <a:sym typeface="Helvetica"/>
                  </a:defRPr>
                </a:pPr>
                <a:r>
                  <a:rPr sz="1400" dirty="0">
                    <a:latin typeface="+mn-lt"/>
                    <a:cs typeface="Arial" panose="020B0604020202020204" pitchFamily="34" charset="0"/>
                    <a:sym typeface="Helvetica"/>
                  </a:rPr>
                  <a:t>“Mission need”</a:t>
                </a:r>
                <a:r>
                  <a:rPr lang="en-US" altLang="zh-CN" sz="1400" dirty="0">
                    <a:latin typeface="+mn-lt"/>
                    <a:cs typeface="Arial" panose="020B0604020202020204" pitchFamily="34" charset="0"/>
                    <a:sym typeface="Helvetica"/>
                  </a:rPr>
                  <a:t> </a:t>
                </a:r>
                <a:r>
                  <a:rPr sz="1400" dirty="0">
                    <a:latin typeface="+mn-lt"/>
                    <a:cs typeface="Arial" panose="020B0604020202020204" pitchFamily="34" charset="0"/>
                    <a:sym typeface="Helvetica"/>
                  </a:rPr>
                  <a:t>approval</a:t>
                </a:r>
              </a:p>
            </p:txBody>
          </p:sp>
          <p:sp>
            <p:nvSpPr>
              <p:cNvPr id="82" name="箭头: 直角上 81">
                <a:extLst>
                  <a:ext uri="{FF2B5EF4-FFF2-40B4-BE49-F238E27FC236}">
                    <a16:creationId xmlns:a16="http://schemas.microsoft.com/office/drawing/2014/main" id="{950555CD-83D6-4240-A55E-E85C8A13D354}"/>
                  </a:ext>
                </a:extLst>
              </p:cNvPr>
              <p:cNvSpPr/>
              <p:nvPr/>
            </p:nvSpPr>
            <p:spPr bwMode="auto">
              <a:xfrm flipH="1">
                <a:off x="2111462" y="1564770"/>
                <a:ext cx="157159" cy="228690"/>
              </a:xfrm>
              <a:prstGeom prst="bentUpArrow">
                <a:avLst/>
              </a:prstGeom>
              <a:solidFill>
                <a:schemeClr val="tx1"/>
              </a:solidFill>
              <a:ln w="9525" cap="flat" cmpd="sng" algn="ctr">
                <a:noFill/>
                <a:prstDash val="solid"/>
                <a:round/>
                <a:headEnd type="none" w="med" len="med"/>
                <a:tailEnd type="none" w="med" len="med"/>
              </a:ln>
            </p:spPr>
            <p:txBody>
              <a:bodyPr/>
              <a:lstStyle/>
              <a:p>
                <a:pPr algn="ctr" eaLnBrk="1" hangingPunct="1">
                  <a:defRPr/>
                </a:pPr>
                <a:endParaRPr lang="zh-CN" altLang="en-US"/>
              </a:p>
            </p:txBody>
          </p:sp>
        </p:grpSp>
        <p:grpSp>
          <p:nvGrpSpPr>
            <p:cNvPr id="72" name="组合 27">
              <a:extLst>
                <a:ext uri="{FF2B5EF4-FFF2-40B4-BE49-F238E27FC236}">
                  <a16:creationId xmlns:a16="http://schemas.microsoft.com/office/drawing/2014/main" id="{BCE1CB7C-BE89-4C04-A1F9-CF5EF82670D2}"/>
                </a:ext>
              </a:extLst>
            </p:cNvPr>
            <p:cNvGrpSpPr>
              <a:grpSpLocks/>
            </p:cNvGrpSpPr>
            <p:nvPr/>
          </p:nvGrpSpPr>
          <p:grpSpPr bwMode="auto">
            <a:xfrm>
              <a:off x="4329142" y="1561604"/>
              <a:ext cx="2759002" cy="733841"/>
              <a:chOff x="4329142" y="1561604"/>
              <a:chExt cx="2759002" cy="733841"/>
            </a:xfrm>
          </p:grpSpPr>
          <p:sp>
            <p:nvSpPr>
              <p:cNvPr id="79" name="DOE CD-1/3A…">
                <a:extLst>
                  <a:ext uri="{FF2B5EF4-FFF2-40B4-BE49-F238E27FC236}">
                    <a16:creationId xmlns:a16="http://schemas.microsoft.com/office/drawing/2014/main" id="{081ABAAA-292C-418F-BD7A-0A8BBD088691}"/>
                  </a:ext>
                </a:extLst>
              </p:cNvPr>
              <p:cNvSpPr txBox="1"/>
              <p:nvPr/>
            </p:nvSpPr>
            <p:spPr>
              <a:xfrm>
                <a:off x="4481538" y="1615590"/>
                <a:ext cx="2606606" cy="679718"/>
              </a:xfrm>
              <a:prstGeom prst="rect">
                <a:avLst/>
              </a:prstGeom>
              <a:ln w="12700">
                <a:solidFill>
                  <a:schemeClr val="tx1"/>
                </a:solidFill>
                <a:prstDash val="dash"/>
                <a:miter lim="400%"/>
              </a:ln>
              <a:extLst>
                <a:ext uri="{C572A759-6A51-4108-AA02-DFA0A04FC94B}"/>
              </a:extLst>
            </p:spPr>
            <p:txBody>
              <a:bodyPr lIns="50800" tIns="50800" rIns="50800" bIns="50800" anchor="ctr">
                <a:spAutoFit/>
              </a:bodyPr>
              <a:lstStyle/>
              <a:p>
                <a:pPr>
                  <a:lnSpc>
                    <a:spcPts val="1500"/>
                  </a:lnSpc>
                  <a:defRPr sz="2300">
                    <a:latin typeface="+mn-lt"/>
                    <a:ea typeface="+mn-ea"/>
                    <a:cs typeface="+mn-cs"/>
                    <a:sym typeface="Helvetica"/>
                  </a:defRPr>
                </a:pPr>
                <a:r>
                  <a:rPr sz="1400" dirty="0">
                    <a:latin typeface="+mn-lt"/>
                    <a:cs typeface="Arial" panose="020B0604020202020204" pitchFamily="34" charset="0"/>
                    <a:sym typeface="Helvetica"/>
                  </a:rPr>
                  <a:t>DOE CD-1/3A</a:t>
                </a:r>
              </a:p>
              <a:p>
                <a:pPr>
                  <a:lnSpc>
                    <a:spcPts val="1500"/>
                  </a:lnSpc>
                  <a:defRPr sz="2300">
                    <a:latin typeface="+mn-lt"/>
                    <a:ea typeface="+mn-ea"/>
                    <a:cs typeface="+mn-cs"/>
                    <a:sym typeface="Helvetica"/>
                  </a:defRPr>
                </a:pPr>
                <a:r>
                  <a:rPr sz="1400" dirty="0">
                    <a:latin typeface="+mn-lt"/>
                    <a:cs typeface="Arial" panose="020B0604020202020204" pitchFamily="34" charset="0"/>
                    <a:sym typeface="Helvetica"/>
                  </a:rPr>
                  <a:t>Cost, schedule, advance purchase approval</a:t>
                </a:r>
              </a:p>
            </p:txBody>
          </p:sp>
          <p:sp>
            <p:nvSpPr>
              <p:cNvPr id="80" name="箭头: 直角上 79">
                <a:extLst>
                  <a:ext uri="{FF2B5EF4-FFF2-40B4-BE49-F238E27FC236}">
                    <a16:creationId xmlns:a16="http://schemas.microsoft.com/office/drawing/2014/main" id="{F386323E-A2C5-45CE-8E11-048FE73F567D}"/>
                  </a:ext>
                </a:extLst>
              </p:cNvPr>
              <p:cNvSpPr/>
              <p:nvPr/>
            </p:nvSpPr>
            <p:spPr bwMode="auto">
              <a:xfrm flipH="1">
                <a:off x="4329142" y="1561594"/>
                <a:ext cx="157158" cy="228690"/>
              </a:xfrm>
              <a:prstGeom prst="bentUpArrow">
                <a:avLst/>
              </a:prstGeom>
              <a:solidFill>
                <a:schemeClr val="tx1"/>
              </a:solidFill>
              <a:ln w="9525" cap="flat" cmpd="sng" algn="ctr">
                <a:noFill/>
                <a:prstDash val="solid"/>
                <a:round/>
                <a:headEnd type="none" w="med" len="med"/>
                <a:tailEnd type="none" w="med" len="med"/>
              </a:ln>
            </p:spPr>
            <p:txBody>
              <a:bodyPr/>
              <a:lstStyle/>
              <a:p>
                <a:pPr algn="ctr" eaLnBrk="1" hangingPunct="1">
                  <a:defRPr/>
                </a:pPr>
                <a:endParaRPr lang="zh-CN" altLang="en-US"/>
              </a:p>
            </p:txBody>
          </p:sp>
        </p:grpSp>
        <p:grpSp>
          <p:nvGrpSpPr>
            <p:cNvPr id="73" name="组合 28">
              <a:extLst>
                <a:ext uri="{FF2B5EF4-FFF2-40B4-BE49-F238E27FC236}">
                  <a16:creationId xmlns:a16="http://schemas.microsoft.com/office/drawing/2014/main" id="{86F7C5BB-B89C-49F6-A4DC-30BC59F41B99}"/>
                </a:ext>
              </a:extLst>
            </p:cNvPr>
            <p:cNvGrpSpPr>
              <a:grpSpLocks/>
            </p:cNvGrpSpPr>
            <p:nvPr/>
          </p:nvGrpSpPr>
          <p:grpSpPr bwMode="auto">
            <a:xfrm>
              <a:off x="7310388" y="1575888"/>
              <a:ext cx="1858913" cy="623313"/>
              <a:chOff x="7310388" y="1575888"/>
              <a:chExt cx="1858913" cy="623313"/>
            </a:xfrm>
          </p:grpSpPr>
          <p:sp>
            <p:nvSpPr>
              <p:cNvPr id="77" name="Today…">
                <a:extLst>
                  <a:ext uri="{FF2B5EF4-FFF2-40B4-BE49-F238E27FC236}">
                    <a16:creationId xmlns:a16="http://schemas.microsoft.com/office/drawing/2014/main" id="{82125192-C60D-4833-8D50-71F252FCDD33}"/>
                  </a:ext>
                </a:extLst>
              </p:cNvPr>
              <p:cNvSpPr txBox="1"/>
              <p:nvPr/>
            </p:nvSpPr>
            <p:spPr>
              <a:xfrm>
                <a:off x="7310388" y="1711696"/>
                <a:ext cx="1709692" cy="487505"/>
              </a:xfrm>
              <a:prstGeom prst="rect">
                <a:avLst/>
              </a:prstGeom>
              <a:ln w="12700">
                <a:solidFill>
                  <a:schemeClr val="tx1"/>
                </a:solidFill>
                <a:prstDash val="dash"/>
                <a:miter lim="400%"/>
              </a:ln>
              <a:extLst>
                <a:ext uri="{C572A759-6A51-4108-AA02-DFA0A04FC94B}"/>
              </a:extLst>
            </p:spPr>
            <p:txBody>
              <a:bodyPr lIns="50800" tIns="50800" rIns="50800" bIns="50800" anchor="ctr">
                <a:spAutoFit/>
              </a:bodyPr>
              <a:lstStyle/>
              <a:p>
                <a:pPr>
                  <a:lnSpc>
                    <a:spcPts val="1500"/>
                  </a:lnSpc>
                  <a:defRPr sz="2300">
                    <a:latin typeface="+mn-lt"/>
                    <a:ea typeface="+mn-ea"/>
                    <a:cs typeface="+mn-cs"/>
                    <a:sym typeface="Helvetica"/>
                  </a:defRPr>
                </a:pPr>
                <a:r>
                  <a:rPr sz="1400" dirty="0">
                    <a:latin typeface="+mn-lt"/>
                    <a:cs typeface="Arial" panose="020B0604020202020204" pitchFamily="34" charset="0"/>
                    <a:sym typeface="Helvetica"/>
                  </a:rPr>
                  <a:t>Installation and commissioning</a:t>
                </a:r>
              </a:p>
            </p:txBody>
          </p:sp>
          <p:sp>
            <p:nvSpPr>
              <p:cNvPr id="78" name="箭头: 直角上 77">
                <a:extLst>
                  <a:ext uri="{FF2B5EF4-FFF2-40B4-BE49-F238E27FC236}">
                    <a16:creationId xmlns:a16="http://schemas.microsoft.com/office/drawing/2014/main" id="{E3EFC630-AA05-4466-85B8-087AAFAC32C5}"/>
                  </a:ext>
                </a:extLst>
              </p:cNvPr>
              <p:cNvSpPr/>
              <p:nvPr/>
            </p:nvSpPr>
            <p:spPr bwMode="auto">
              <a:xfrm>
                <a:off x="9012143" y="1575888"/>
                <a:ext cx="157158" cy="228690"/>
              </a:xfrm>
              <a:prstGeom prst="bentUpArrow">
                <a:avLst/>
              </a:prstGeom>
              <a:solidFill>
                <a:schemeClr val="tx1"/>
              </a:solidFill>
              <a:ln w="9525" cap="flat" cmpd="sng" algn="ctr">
                <a:noFill/>
                <a:prstDash val="solid"/>
                <a:round/>
                <a:headEnd type="none" w="med" len="med"/>
                <a:tailEnd type="none" w="med" len="med"/>
              </a:ln>
            </p:spPr>
            <p:txBody>
              <a:bodyPr/>
              <a:lstStyle/>
              <a:p>
                <a:pPr algn="ctr" eaLnBrk="1" hangingPunct="1">
                  <a:defRPr/>
                </a:pPr>
                <a:endParaRPr lang="zh-CN" altLang="en-US"/>
              </a:p>
            </p:txBody>
          </p:sp>
        </p:grpSp>
        <p:grpSp>
          <p:nvGrpSpPr>
            <p:cNvPr id="74" name="组合 29">
              <a:extLst>
                <a:ext uri="{FF2B5EF4-FFF2-40B4-BE49-F238E27FC236}">
                  <a16:creationId xmlns:a16="http://schemas.microsoft.com/office/drawing/2014/main" id="{1C6EBE74-E7FF-4387-A74A-EDA0B3E28540}"/>
                </a:ext>
              </a:extLst>
            </p:cNvPr>
            <p:cNvGrpSpPr>
              <a:grpSpLocks/>
            </p:cNvGrpSpPr>
            <p:nvPr/>
          </p:nvGrpSpPr>
          <p:grpSpPr bwMode="auto">
            <a:xfrm>
              <a:off x="9644229" y="1540826"/>
              <a:ext cx="1139239" cy="792870"/>
              <a:chOff x="9644229" y="1540826"/>
              <a:chExt cx="1139239" cy="792870"/>
            </a:xfrm>
          </p:grpSpPr>
          <p:sp>
            <p:nvSpPr>
              <p:cNvPr id="75" name="Start first…">
                <a:extLst>
                  <a:ext uri="{FF2B5EF4-FFF2-40B4-BE49-F238E27FC236}">
                    <a16:creationId xmlns:a16="http://schemas.microsoft.com/office/drawing/2014/main" id="{87BA669E-A93C-4D73-A360-ADB360BF3CEE}"/>
                  </a:ext>
                </a:extLst>
              </p:cNvPr>
              <p:cNvSpPr txBox="1"/>
              <p:nvPr/>
            </p:nvSpPr>
            <p:spPr>
              <a:xfrm>
                <a:off x="9644229" y="1653755"/>
                <a:ext cx="1139239" cy="679941"/>
              </a:xfrm>
              <a:prstGeom prst="rect">
                <a:avLst/>
              </a:prstGeom>
              <a:ln w="12700">
                <a:solidFill>
                  <a:srgbClr val="FFC000"/>
                </a:solidFill>
                <a:prstDash val="dash"/>
                <a:miter lim="400%"/>
              </a:ln>
              <a:extLst>
                <a:ext uri="{C572A759-6A51-4108-AA02-DFA0A04FC94B}"/>
              </a:extLst>
            </p:spPr>
            <p:txBody>
              <a:bodyPr wrap="square" lIns="50800" tIns="50800" rIns="50800" bIns="50800" anchor="ctr">
                <a:spAutoFit/>
              </a:bodyPr>
              <a:lstStyle/>
              <a:p>
                <a:pPr>
                  <a:lnSpc>
                    <a:spcPts val="1500"/>
                  </a:lnSpc>
                  <a:defRPr sz="2300">
                    <a:latin typeface="+mn-lt"/>
                    <a:ea typeface="+mn-ea"/>
                    <a:cs typeface="+mn-cs"/>
                    <a:sym typeface="Helvetica"/>
                  </a:defRPr>
                </a:pPr>
                <a:r>
                  <a:rPr lang="en-US" sz="1400" dirty="0">
                    <a:solidFill>
                      <a:srgbClr val="C00000"/>
                    </a:solidFill>
                    <a:latin typeface="+mn-lt"/>
                    <a:cs typeface="Arial" panose="020B0604020202020204" pitchFamily="34" charset="0"/>
                    <a:sym typeface="Helvetica"/>
                  </a:rPr>
                  <a:t>Detector installation </a:t>
                </a:r>
              </a:p>
              <a:p>
                <a:pPr>
                  <a:lnSpc>
                    <a:spcPts val="1500"/>
                  </a:lnSpc>
                  <a:defRPr sz="2300">
                    <a:latin typeface="+mn-lt"/>
                    <a:ea typeface="+mn-ea"/>
                    <a:cs typeface="+mn-cs"/>
                    <a:sym typeface="Helvetica"/>
                  </a:defRPr>
                </a:pPr>
                <a:r>
                  <a:rPr lang="en-US" sz="1400" dirty="0">
                    <a:solidFill>
                      <a:srgbClr val="C00000"/>
                    </a:solidFill>
                    <a:latin typeface="+mn-lt"/>
                    <a:cs typeface="Arial" panose="020B0604020202020204" pitchFamily="34" charset="0"/>
                    <a:sym typeface="Helvetica"/>
                  </a:rPr>
                  <a:t>completed</a:t>
                </a:r>
              </a:p>
            </p:txBody>
          </p:sp>
          <p:cxnSp>
            <p:nvCxnSpPr>
              <p:cNvPr id="76" name="直接箭头连接符 31">
                <a:extLst>
                  <a:ext uri="{FF2B5EF4-FFF2-40B4-BE49-F238E27FC236}">
                    <a16:creationId xmlns:a16="http://schemas.microsoft.com/office/drawing/2014/main" id="{39C31FF2-6276-4818-8B26-5E6AA5794FCE}"/>
                  </a:ext>
                </a:extLst>
              </p:cNvPr>
              <p:cNvCxnSpPr>
                <a:cxnSpLocks/>
              </p:cNvCxnSpPr>
              <p:nvPr/>
            </p:nvCxnSpPr>
            <p:spPr bwMode="auto">
              <a:xfrm flipV="1">
                <a:off x="9815282" y="1540826"/>
                <a:ext cx="0" cy="150102"/>
              </a:xfrm>
              <a:prstGeom prst="straightConnector1">
                <a:avLst/>
              </a:prstGeom>
              <a:noFill/>
              <a:ln w="31750" algn="ctr">
                <a:solidFill>
                  <a:srgbClr val="FFC000"/>
                </a:solidFill>
                <a:round/>
                <a:headEnd/>
                <a:tailEnd type="triangle" w="med" len="med"/>
              </a:ln>
              <a:extLst>
                <a:ext uri="{909E8E84-426E-40DD-AFC4-6F175D3DCCD1}">
                  <a14:hiddenFill xmlns:a14="http://schemas.microsoft.com/office/drawing/2010/main">
                    <a:noFill/>
                  </a14:hiddenFill>
                </a:ext>
              </a:extLst>
            </p:spPr>
          </p:cxnSp>
        </p:grpSp>
      </p:grpSp>
      <p:grpSp>
        <p:nvGrpSpPr>
          <p:cNvPr id="112" name="组合 111">
            <a:extLst>
              <a:ext uri="{FF2B5EF4-FFF2-40B4-BE49-F238E27FC236}">
                <a16:creationId xmlns:a16="http://schemas.microsoft.com/office/drawing/2014/main" id="{94CBDBBE-792B-46B8-ABA2-0B7F44C592EE}"/>
              </a:ext>
            </a:extLst>
          </p:cNvPr>
          <p:cNvGrpSpPr/>
          <p:nvPr/>
        </p:nvGrpSpPr>
        <p:grpSpPr>
          <a:xfrm>
            <a:off x="7477539" y="3746386"/>
            <a:ext cx="417512" cy="1306512"/>
            <a:chOff x="44737" y="2351414"/>
            <a:chExt cx="417512" cy="1306512"/>
          </a:xfrm>
        </p:grpSpPr>
        <p:sp>
          <p:nvSpPr>
            <p:cNvPr id="113" name="任意多边形: 形状 112">
              <a:extLst>
                <a:ext uri="{FF2B5EF4-FFF2-40B4-BE49-F238E27FC236}">
                  <a16:creationId xmlns:a16="http://schemas.microsoft.com/office/drawing/2014/main" id="{90F1EA07-BA99-4961-A10D-6985C4172A52}"/>
                </a:ext>
              </a:extLst>
            </p:cNvPr>
            <p:cNvSpPr/>
            <p:nvPr/>
          </p:nvSpPr>
          <p:spPr bwMode="auto">
            <a:xfrm rot="5400000">
              <a:off x="-399763" y="2795914"/>
              <a:ext cx="1306512" cy="417512"/>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114" name="文本框 54">
              <a:extLst>
                <a:ext uri="{FF2B5EF4-FFF2-40B4-BE49-F238E27FC236}">
                  <a16:creationId xmlns:a16="http://schemas.microsoft.com/office/drawing/2014/main" id="{CEDFD38C-D118-4BD6-B725-A7B74C5DA498}"/>
                </a:ext>
              </a:extLst>
            </p:cNvPr>
            <p:cNvSpPr txBox="1">
              <a:spLocks noChangeArrowheads="1"/>
            </p:cNvSpPr>
            <p:nvPr/>
          </p:nvSpPr>
          <p:spPr bwMode="auto">
            <a:xfrm rot="5400000">
              <a:off x="-97175" y="2790572"/>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dirty="0">
                  <a:solidFill>
                    <a:schemeClr val="bg1"/>
                  </a:solidFill>
                  <a:latin typeface="Arial" panose="020B0604020202020204" pitchFamily="34" charset="0"/>
                  <a:ea typeface="宋体" panose="02010600030101010101" pitchFamily="2" charset="-122"/>
                </a:rPr>
                <a:t>2024</a:t>
              </a:r>
              <a:endParaRPr lang="zh-CN" altLang="en-US" sz="1800" dirty="0">
                <a:solidFill>
                  <a:schemeClr val="bg1"/>
                </a:solidFill>
                <a:latin typeface="Arial" panose="020B0604020202020204" pitchFamily="34" charset="0"/>
                <a:ea typeface="宋体" panose="02010600030101010101" pitchFamily="2" charset="-122"/>
              </a:endParaRPr>
            </a:p>
          </p:txBody>
        </p:sp>
      </p:grpSp>
      <p:grpSp>
        <p:nvGrpSpPr>
          <p:cNvPr id="115" name="组合 114">
            <a:extLst>
              <a:ext uri="{FF2B5EF4-FFF2-40B4-BE49-F238E27FC236}">
                <a16:creationId xmlns:a16="http://schemas.microsoft.com/office/drawing/2014/main" id="{485CED8E-4B62-4BA2-BF31-8BF22F10FD2C}"/>
              </a:ext>
            </a:extLst>
          </p:cNvPr>
          <p:cNvGrpSpPr/>
          <p:nvPr/>
        </p:nvGrpSpPr>
        <p:grpSpPr>
          <a:xfrm>
            <a:off x="7492936" y="5183957"/>
            <a:ext cx="417512" cy="1308100"/>
            <a:chOff x="36885" y="3809990"/>
            <a:chExt cx="417512" cy="1308100"/>
          </a:xfrm>
        </p:grpSpPr>
        <p:sp>
          <p:nvSpPr>
            <p:cNvPr id="116" name="任意多边形: 形状 115">
              <a:extLst>
                <a:ext uri="{FF2B5EF4-FFF2-40B4-BE49-F238E27FC236}">
                  <a16:creationId xmlns:a16="http://schemas.microsoft.com/office/drawing/2014/main" id="{B91BA939-422B-4895-B9DB-E75FE6FC21B7}"/>
                </a:ext>
              </a:extLst>
            </p:cNvPr>
            <p:cNvSpPr/>
            <p:nvPr/>
          </p:nvSpPr>
          <p:spPr bwMode="auto">
            <a:xfrm rot="5400000">
              <a:off x="-408409" y="4255284"/>
              <a:ext cx="1308100" cy="417512"/>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117" name="文本框 52">
              <a:extLst>
                <a:ext uri="{FF2B5EF4-FFF2-40B4-BE49-F238E27FC236}">
                  <a16:creationId xmlns:a16="http://schemas.microsoft.com/office/drawing/2014/main" id="{A5EC3AAC-AEC9-4495-A2E5-17E2B58EE499}"/>
                </a:ext>
              </a:extLst>
            </p:cNvPr>
            <p:cNvSpPr txBox="1">
              <a:spLocks noChangeArrowheads="1"/>
            </p:cNvSpPr>
            <p:nvPr/>
          </p:nvSpPr>
          <p:spPr bwMode="auto">
            <a:xfrm rot="5400000">
              <a:off x="-103173" y="427826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dirty="0">
                  <a:solidFill>
                    <a:schemeClr val="bg1"/>
                  </a:solidFill>
                  <a:latin typeface="Arial" panose="020B0604020202020204" pitchFamily="34" charset="0"/>
                  <a:ea typeface="宋体" panose="02010600030101010101" pitchFamily="2" charset="-122"/>
                </a:rPr>
                <a:t>2025</a:t>
              </a:r>
              <a:endParaRPr lang="zh-CN" altLang="en-US" sz="1800" dirty="0">
                <a:solidFill>
                  <a:schemeClr val="bg1"/>
                </a:solidFill>
                <a:latin typeface="Arial" panose="020B0604020202020204" pitchFamily="34" charset="0"/>
                <a:ea typeface="宋体" panose="02010600030101010101" pitchFamily="2" charset="-122"/>
              </a:endParaRPr>
            </a:p>
          </p:txBody>
        </p:sp>
      </p:grpSp>
      <p:grpSp>
        <p:nvGrpSpPr>
          <p:cNvPr id="118" name="组合 117">
            <a:extLst>
              <a:ext uri="{FF2B5EF4-FFF2-40B4-BE49-F238E27FC236}">
                <a16:creationId xmlns:a16="http://schemas.microsoft.com/office/drawing/2014/main" id="{9DE93607-5FFF-4AEF-9C0B-201197C95533}"/>
              </a:ext>
            </a:extLst>
          </p:cNvPr>
          <p:cNvGrpSpPr/>
          <p:nvPr/>
        </p:nvGrpSpPr>
        <p:grpSpPr>
          <a:xfrm>
            <a:off x="7477539" y="2360803"/>
            <a:ext cx="417512" cy="1306513"/>
            <a:chOff x="52977" y="5282651"/>
            <a:chExt cx="417512" cy="1306513"/>
          </a:xfrm>
        </p:grpSpPr>
        <p:sp>
          <p:nvSpPr>
            <p:cNvPr id="119" name="任意多边形: 形状 118">
              <a:extLst>
                <a:ext uri="{FF2B5EF4-FFF2-40B4-BE49-F238E27FC236}">
                  <a16:creationId xmlns:a16="http://schemas.microsoft.com/office/drawing/2014/main" id="{0B82FB64-8B50-42E6-9A97-05701CA3EB28}"/>
                </a:ext>
              </a:extLst>
            </p:cNvPr>
            <p:cNvSpPr/>
            <p:nvPr/>
          </p:nvSpPr>
          <p:spPr bwMode="auto">
            <a:xfrm rot="5400000">
              <a:off x="-391524" y="5727152"/>
              <a:ext cx="1306513" cy="417512"/>
            </a:xfrm>
            <a:custGeom>
              <a:avLst/>
              <a:gdLst>
                <a:gd name="connsiteX0" fmla="*/ 0 w 2762306"/>
                <a:gd name="connsiteY0" fmla="*/ 0 h 757970"/>
                <a:gd name="connsiteX1" fmla="*/ 2383321 w 2762306"/>
                <a:gd name="connsiteY1" fmla="*/ 0 h 757970"/>
                <a:gd name="connsiteX2" fmla="*/ 2762306 w 2762306"/>
                <a:gd name="connsiteY2" fmla="*/ 378985 h 757970"/>
                <a:gd name="connsiteX3" fmla="*/ 2383321 w 2762306"/>
                <a:gd name="connsiteY3" fmla="*/ 757970 h 757970"/>
                <a:gd name="connsiteX4" fmla="*/ 0 w 2762306"/>
                <a:gd name="connsiteY4" fmla="*/ 757970 h 757970"/>
                <a:gd name="connsiteX5" fmla="*/ 378985 w 2762306"/>
                <a:gd name="connsiteY5" fmla="*/ 378985 h 757970"/>
                <a:gd name="connsiteX6" fmla="*/ 0 w 2762306"/>
                <a:gd name="connsiteY6" fmla="*/ 0 h 7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306" h="757970">
                  <a:moveTo>
                    <a:pt x="0" y="0"/>
                  </a:moveTo>
                  <a:lnTo>
                    <a:pt x="2383321" y="0"/>
                  </a:lnTo>
                  <a:lnTo>
                    <a:pt x="2762306" y="378985"/>
                  </a:lnTo>
                  <a:lnTo>
                    <a:pt x="2383321" y="757970"/>
                  </a:lnTo>
                  <a:lnTo>
                    <a:pt x="0" y="757970"/>
                  </a:lnTo>
                  <a:lnTo>
                    <a:pt x="378985" y="378985"/>
                  </a:lnTo>
                  <a:lnTo>
                    <a:pt x="0" y="0"/>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11002" tIns="44006" rIns="422991" bIns="44006" spcCol="1270" anchor="ctr"/>
            <a:lstStyle/>
            <a:p>
              <a:pPr algn="ctr" defTabSz="1466864">
                <a:lnSpc>
                  <a:spcPct val="90%"/>
                </a:lnSpc>
                <a:spcAft>
                  <a:spcPct val="35%"/>
                </a:spcAft>
                <a:defRPr/>
              </a:pPr>
              <a:endParaRPr lang="zh-CN" altLang="en-US" sz="3300" dirty="0"/>
            </a:p>
          </p:txBody>
        </p:sp>
        <p:sp>
          <p:nvSpPr>
            <p:cNvPr id="120" name="文本框 50">
              <a:extLst>
                <a:ext uri="{FF2B5EF4-FFF2-40B4-BE49-F238E27FC236}">
                  <a16:creationId xmlns:a16="http://schemas.microsoft.com/office/drawing/2014/main" id="{21DA46B6-CEB4-405B-BB94-C04776773EFE}"/>
                </a:ext>
              </a:extLst>
            </p:cNvPr>
            <p:cNvSpPr txBox="1">
              <a:spLocks noChangeArrowheads="1"/>
            </p:cNvSpPr>
            <p:nvPr/>
          </p:nvSpPr>
          <p:spPr bwMode="auto">
            <a:xfrm rot="5400000">
              <a:off x="-87082" y="5739718"/>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b="1" dirty="0">
                  <a:solidFill>
                    <a:schemeClr val="bg1"/>
                  </a:solidFill>
                  <a:latin typeface="Arial" panose="020B0604020202020204" pitchFamily="34" charset="0"/>
                  <a:ea typeface="宋体" panose="02010600030101010101" pitchFamily="2" charset="-122"/>
                </a:rPr>
                <a:t>2023</a:t>
              </a:r>
              <a:endParaRPr lang="zh-CN" altLang="en-US" sz="1800" b="1" dirty="0">
                <a:solidFill>
                  <a:schemeClr val="bg1"/>
                </a:solidFill>
                <a:latin typeface="Arial" panose="020B0604020202020204" pitchFamily="34" charset="0"/>
                <a:ea typeface="宋体" panose="02010600030101010101" pitchFamily="2" charset="-122"/>
              </a:endParaRPr>
            </a:p>
          </p:txBody>
        </p:sp>
      </p:grpSp>
      <p:sp>
        <p:nvSpPr>
          <p:cNvPr id="121" name="TextBox 27">
            <a:extLst>
              <a:ext uri="{FF2B5EF4-FFF2-40B4-BE49-F238E27FC236}">
                <a16:creationId xmlns:a16="http://schemas.microsoft.com/office/drawing/2014/main" id="{7D3D1504-DF7F-49E5-9AC7-BFFBCD6B67E7}"/>
              </a:ext>
            </a:extLst>
          </p:cNvPr>
          <p:cNvSpPr txBox="1"/>
          <p:nvPr/>
        </p:nvSpPr>
        <p:spPr>
          <a:xfrm>
            <a:off x="7895392" y="2725416"/>
            <a:ext cx="3026561" cy="584773"/>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
              </a:lnSpc>
              <a:spcBef>
                <a:spcPts val="0"/>
              </a:spcBef>
              <a:spcAft>
                <a:spcPts val="0"/>
              </a:spcAft>
              <a:buClrTx/>
              <a:buSzTx/>
              <a:buFontTx/>
              <a:buNone/>
              <a:tabLst/>
            </a:pPr>
            <a:r>
              <a:rPr kumimoji="0" lang="en-DE" sz="1600" b="0" i="0" u="none" strike="noStrike" cap="none" spc="0" normalizeH="0" baseline="0%" dirty="0">
                <a:ln>
                  <a:noFill/>
                </a:ln>
                <a:solidFill>
                  <a:srgbClr val="FFC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Au+Au Commissioning run</a:t>
            </a:r>
          </a:p>
          <a:p>
            <a:pPr marL="0" marR="0" indent="0" defTabSz="914400" rtl="0" fontAlgn="auto" latinLnBrk="0" hangingPunct="0">
              <a:lnSpc>
                <a:spcPct val="100%"/>
              </a:lnSpc>
              <a:spcBef>
                <a:spcPts val="0"/>
              </a:spcBef>
              <a:spcAft>
                <a:spcPts val="0"/>
              </a:spcAft>
              <a:buClrTx/>
              <a:buSzTx/>
              <a:buFontTx/>
              <a:buNone/>
              <a:tabLst/>
            </a:pPr>
            <a:r>
              <a:rPr lang="en-DE" sz="160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Cut short by accelerator</a:t>
            </a:r>
            <a:r>
              <a:rPr lang="en-US" sz="1600"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 </a:t>
            </a:r>
            <a:r>
              <a:rPr kumimoji="0" lang="en-DE" sz="1600" b="0" i="0" u="none" strike="noStrike" cap="none" spc="0" normalizeH="0" baseline="0%" dirty="0">
                <a:ln>
                  <a:noFill/>
                </a:ln>
                <a:solidFill>
                  <a:srgbClr val="FFC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incident</a:t>
            </a:r>
          </a:p>
        </p:txBody>
      </p:sp>
      <p:sp>
        <p:nvSpPr>
          <p:cNvPr id="122" name="TextBox 28">
            <a:extLst>
              <a:ext uri="{FF2B5EF4-FFF2-40B4-BE49-F238E27FC236}">
                <a16:creationId xmlns:a16="http://schemas.microsoft.com/office/drawing/2014/main" id="{0F8EEE59-CEE0-4405-B062-62EF97F60A97}"/>
              </a:ext>
            </a:extLst>
          </p:cNvPr>
          <p:cNvSpPr txBox="1"/>
          <p:nvPr/>
        </p:nvSpPr>
        <p:spPr>
          <a:xfrm>
            <a:off x="7999517" y="3686627"/>
            <a:ext cx="2488270" cy="1426029"/>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ts val="1400"/>
              </a:lnSpc>
              <a:spcBef>
                <a:spcPts val="600"/>
              </a:spcBef>
              <a:spcAft>
                <a:spcPts val="600"/>
              </a:spcAft>
              <a:buClrTx/>
              <a:buSzTx/>
              <a:buFontTx/>
              <a:buNone/>
              <a:tabLst/>
            </a:pPr>
            <a:r>
              <a:rPr lang="en-GB" sz="18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p+</a:t>
            </a:r>
            <a:r>
              <a:rPr lang="en-DE" sz="18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p production</a:t>
            </a:r>
            <a:r>
              <a:rPr kumimoji="0" lang="en-DE" sz="1800" b="0" i="0" u="none" strike="noStrike" cap="none" spc="0" normalizeH="0" baseline="0%" dirty="0">
                <a:ln>
                  <a:noFill/>
                </a:ln>
                <a:solidFill>
                  <a:srgbClr val="7030A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 run</a:t>
            </a:r>
          </a:p>
          <a:p>
            <a:pPr marL="0" marR="0" indent="0" defTabSz="914400" rtl="0" fontAlgn="auto" latinLnBrk="0" hangingPunct="0">
              <a:lnSpc>
                <a:spcPts val="1400"/>
              </a:lnSpc>
              <a:spcBef>
                <a:spcPts val="600"/>
              </a:spcBef>
              <a:spcAft>
                <a:spcPts val="600"/>
              </a:spcAft>
              <a:buClrTx/>
              <a:buSzTx/>
              <a:buFontTx/>
              <a:buNone/>
              <a:tabLst/>
            </a:pPr>
            <a:r>
              <a:rPr lang="en-DE" sz="18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Finalize commissioning</a:t>
            </a:r>
          </a:p>
          <a:p>
            <a:pPr marL="0" marR="0" indent="0" defTabSz="914400" rtl="0" fontAlgn="auto" latinLnBrk="0" hangingPunct="0">
              <a:lnSpc>
                <a:spcPts val="1400"/>
              </a:lnSpc>
              <a:spcBef>
                <a:spcPts val="600"/>
              </a:spcBef>
              <a:spcAft>
                <a:spcPts val="600"/>
              </a:spcAft>
              <a:buClrTx/>
              <a:buSzTx/>
              <a:buFontTx/>
              <a:buNone/>
              <a:tabLst/>
            </a:pPr>
            <a:r>
              <a:rPr lang="en-GB" sz="18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of tracking detectors</a:t>
            </a:r>
          </a:p>
          <a:p>
            <a:pPr marL="0" marR="0" indent="0" defTabSz="914400" rtl="0" fontAlgn="auto" latinLnBrk="0" hangingPunct="0">
              <a:lnSpc>
                <a:spcPts val="1400"/>
              </a:lnSpc>
              <a:spcBef>
                <a:spcPts val="600"/>
              </a:spcBef>
              <a:spcAft>
                <a:spcPts val="600"/>
              </a:spcAft>
              <a:buClrTx/>
              <a:buSzTx/>
              <a:buFontTx/>
              <a:buNone/>
              <a:tabLst/>
            </a:pPr>
            <a:r>
              <a:rPr lang="en-GB" sz="18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Short </a:t>
            </a:r>
            <a:r>
              <a:rPr lang="en-GB" sz="1800" dirty="0" err="1">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Au+Au</a:t>
            </a:r>
            <a:r>
              <a:rPr lang="en-GB" sz="18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 run</a:t>
            </a:r>
            <a:endParaRPr lang="en-DE" sz="18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3" name="TextBox 29">
            <a:extLst>
              <a:ext uri="{FF2B5EF4-FFF2-40B4-BE49-F238E27FC236}">
                <a16:creationId xmlns:a16="http://schemas.microsoft.com/office/drawing/2014/main" id="{7DEC7FB5-B4BD-4799-B31F-90E76B4C575A}"/>
              </a:ext>
            </a:extLst>
          </p:cNvPr>
          <p:cNvSpPr txBox="1"/>
          <p:nvPr/>
        </p:nvSpPr>
        <p:spPr>
          <a:xfrm>
            <a:off x="7917099" y="5447051"/>
            <a:ext cx="2586604" cy="738662"/>
          </a:xfrm>
          <a:prstGeom prst="rect">
            <a:avLst/>
          </a:prstGeom>
          <a:noFill/>
          <a:ln w="12700" cap="flat">
            <a:noFill/>
            <a:miter lim="4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
              </a:lnSpc>
              <a:spcBef>
                <a:spcPts val="0"/>
              </a:spcBef>
              <a:spcAft>
                <a:spcPts val="0"/>
              </a:spcAft>
              <a:buClrTx/>
              <a:buSzTx/>
              <a:buFontTx/>
              <a:buNone/>
              <a:tabLst/>
            </a:pPr>
            <a:r>
              <a:rPr lang="en-GB" sz="1800" dirty="0" err="1">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Au+Au</a:t>
            </a:r>
            <a:r>
              <a:rPr lang="en-DE" sz="18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 production</a:t>
            </a:r>
            <a:r>
              <a:rPr kumimoji="0" lang="en-DE" sz="1800" b="0" i="0" u="none" strike="noStrike" cap="none" spc="0" normalizeH="0" baseline="0%" dirty="0">
                <a:ln>
                  <a:noFill/>
                </a:ln>
                <a:solidFill>
                  <a:srgbClr val="C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Calibri"/>
              </a:rPr>
              <a:t> run</a:t>
            </a:r>
          </a:p>
          <a:p>
            <a:pPr marL="0" marR="0" indent="0" algn="ctr" defTabSz="914400" rtl="0" fontAlgn="auto" latinLnBrk="0" hangingPunct="0">
              <a:lnSpc>
                <a:spcPct val="100%"/>
              </a:lnSpc>
              <a:spcBef>
                <a:spcPts val="0"/>
              </a:spcBef>
              <a:spcAft>
                <a:spcPts val="0"/>
              </a:spcAft>
              <a:buClrTx/>
              <a:buSzTx/>
              <a:buFontTx/>
              <a:buNone/>
              <a:tabLst/>
            </a:pPr>
            <a:r>
              <a:rPr lang="en-DE" sz="18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Target Luminosity 7nb</a:t>
            </a:r>
            <a:r>
              <a:rPr lang="en-DE" sz="1800" baseline="3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-1</a:t>
            </a:r>
            <a:r>
              <a:rPr lang="en-DE" sz="2400" baseline="30%" dirty="0">
                <a:solidFill>
                  <a:srgbClr val="C00000"/>
                </a:solidFill>
              </a:rPr>
              <a:t> </a:t>
            </a:r>
            <a:endParaRPr lang="en-DE" sz="18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4" name="文本框 12">
            <a:extLst>
              <a:ext uri="{FF2B5EF4-FFF2-40B4-BE49-F238E27FC236}">
                <a16:creationId xmlns:a16="http://schemas.microsoft.com/office/drawing/2014/main" id="{67158800-F1ED-4AFE-B24A-72328CCF845C}"/>
              </a:ext>
            </a:extLst>
          </p:cNvPr>
          <p:cNvSpPr txBox="1">
            <a:spLocks noChangeArrowheads="1"/>
          </p:cNvSpPr>
          <p:nvPr/>
        </p:nvSpPr>
        <p:spPr bwMode="auto">
          <a:xfrm>
            <a:off x="1052513" y="6583363"/>
            <a:ext cx="987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a:solidFill>
                  <a:srgbClr val="7F7F7F"/>
                </a:solidFill>
                <a:latin typeface="Arial" panose="020B0604020202020204" pitchFamily="34" charset="0"/>
                <a:ea typeface="宋体" panose="02010600030101010101" pitchFamily="2" charset="-122"/>
              </a:rPr>
              <a:t>Weihu Ma</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125" name="文本框 5">
            <a:extLst>
              <a:ext uri="{FF2B5EF4-FFF2-40B4-BE49-F238E27FC236}">
                <a16:creationId xmlns:a16="http://schemas.microsoft.com/office/drawing/2014/main" id="{E69160CA-0151-47C7-8534-A49FE955FB5D}"/>
              </a:ext>
            </a:extLst>
          </p:cNvPr>
          <p:cNvSpPr txBox="1">
            <a:spLocks noChangeArrowheads="1"/>
          </p:cNvSpPr>
          <p:nvPr/>
        </p:nvSpPr>
        <p:spPr bwMode="auto">
          <a:xfrm>
            <a:off x="8901113" y="6583363"/>
            <a:ext cx="944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wrap="none">
            <a:spAutoFit/>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dirty="0" err="1">
                <a:solidFill>
                  <a:srgbClr val="7F7F7F"/>
                </a:solidFill>
                <a:latin typeface="Arial" panose="020B0604020202020204" pitchFamily="34" charset="0"/>
                <a:ea typeface="宋体" panose="02010600030101010101" pitchFamily="2" charset="-122"/>
              </a:rPr>
              <a:t>sPHENIX</a:t>
            </a:r>
            <a:endParaRPr lang="zh-CN" altLang="en-US" sz="1400" dirty="0">
              <a:solidFill>
                <a:srgbClr val="7F7F7F"/>
              </a:solidFill>
              <a:latin typeface="Arial" panose="020B0604020202020204" pitchFamily="34" charset="0"/>
              <a:ea typeface="宋体" panose="02010600030101010101" pitchFamily="2" charset="-122"/>
            </a:endParaRPr>
          </a:p>
        </p:txBody>
      </p:sp>
      <p:sp>
        <p:nvSpPr>
          <p:cNvPr id="5" name="矩形 4">
            <a:extLst>
              <a:ext uri="{FF2B5EF4-FFF2-40B4-BE49-F238E27FC236}">
                <a16:creationId xmlns:a16="http://schemas.microsoft.com/office/drawing/2014/main" id="{52A104CB-94F9-4E37-8318-858A4ECEDE4A}"/>
              </a:ext>
            </a:extLst>
          </p:cNvPr>
          <p:cNvSpPr/>
          <p:nvPr/>
        </p:nvSpPr>
        <p:spPr>
          <a:xfrm>
            <a:off x="486690" y="3430488"/>
            <a:ext cx="6095840" cy="2308324"/>
          </a:xfrm>
          <a:prstGeom prst="rect">
            <a:avLst/>
          </a:prstGeom>
        </p:spPr>
        <p:txBody>
          <a:bodyPr wrap="square">
            <a:spAutoFit/>
          </a:bodyPr>
          <a:lstStyle/>
          <a:p>
            <a:pPr marL="365751" lvl="1" indent="0">
              <a:buNone/>
            </a:pPr>
            <a:r>
              <a:rPr lang="en-DE" altLang="zh-CN" sz="2400" dirty="0">
                <a:solidFill>
                  <a:srgbClr val="FFFF00"/>
                </a:solidFill>
              </a:rPr>
              <a:t>Calorimeter data: 107.4 pb</a:t>
            </a:r>
            <a:r>
              <a:rPr lang="en-DE" altLang="zh-CN" sz="2400" baseline="30%" dirty="0">
                <a:solidFill>
                  <a:srgbClr val="FFFF00"/>
                </a:solidFill>
              </a:rPr>
              <a:t>-1</a:t>
            </a:r>
          </a:p>
          <a:p>
            <a:pPr marL="365751" lvl="1" indent="0">
              <a:buNone/>
            </a:pPr>
            <a:endParaRPr lang="en-DE" altLang="zh-CN" sz="2400" baseline="30%" dirty="0">
              <a:solidFill>
                <a:srgbClr val="FFFF00"/>
              </a:solidFill>
            </a:endParaRPr>
          </a:p>
          <a:p>
            <a:pPr marL="365751" lvl="1" indent="0">
              <a:buNone/>
            </a:pPr>
            <a:endParaRPr lang="en-DE" altLang="zh-CN" sz="2400" dirty="0">
              <a:solidFill>
                <a:srgbClr val="FF0000"/>
              </a:solidFill>
            </a:endParaRPr>
          </a:p>
          <a:p>
            <a:pPr marL="365751" lvl="1" indent="0">
              <a:buNone/>
            </a:pPr>
            <a:r>
              <a:rPr lang="en-DE" altLang="zh-CN" sz="2400" dirty="0">
                <a:solidFill>
                  <a:srgbClr val="FF0000"/>
                </a:solidFill>
              </a:rPr>
              <a:t>Triggered  data  full detector: 13.28 pb</a:t>
            </a:r>
            <a:r>
              <a:rPr lang="en-DE" altLang="zh-CN" sz="2400" baseline="30%" dirty="0">
                <a:solidFill>
                  <a:srgbClr val="FF0000"/>
                </a:solidFill>
              </a:rPr>
              <a:t>-1</a:t>
            </a:r>
          </a:p>
          <a:p>
            <a:pPr marL="365751" lvl="1" indent="0">
              <a:buNone/>
            </a:pPr>
            <a:endParaRPr lang="en-DE" altLang="zh-CN" sz="2400" baseline="30%" dirty="0">
              <a:solidFill>
                <a:srgbClr val="FF0000"/>
              </a:solidFill>
            </a:endParaRPr>
          </a:p>
          <a:p>
            <a:pPr marL="365751" lvl="1" indent="0">
              <a:buNone/>
            </a:pPr>
            <a:endParaRPr lang="en-DE" altLang="zh-CN" sz="2400" baseline="30%" dirty="0">
              <a:solidFill>
                <a:srgbClr val="FF0000"/>
              </a:solidFill>
            </a:endParaRPr>
          </a:p>
          <a:p>
            <a:pPr marL="365751" lvl="1" indent="0" algn="ctr">
              <a:buNone/>
            </a:pPr>
            <a:r>
              <a:rPr lang="en-DE" altLang="zh-CN" sz="2400" dirty="0">
                <a:solidFill>
                  <a:srgbClr val="0CF7EB"/>
                </a:solidFill>
              </a:rPr>
              <a:t>Tracker Streaming Data: 2.9pb</a:t>
            </a:r>
            <a:r>
              <a:rPr lang="en-DE" altLang="zh-CN" sz="2400" baseline="30%" dirty="0">
                <a:solidFill>
                  <a:srgbClr val="0CF7EB"/>
                </a:solidFill>
              </a:rPr>
              <a:t>-1</a:t>
            </a:r>
            <a:endParaRPr lang="en-DE" altLang="zh-CN" sz="2400" dirty="0">
              <a:solidFill>
                <a:srgbClr val="00B0F0"/>
              </a:solidFill>
            </a:endParaRPr>
          </a:p>
        </p:txBody>
      </p:sp>
      <p:pic>
        <p:nvPicPr>
          <p:cNvPr id="127" name="图片 126">
            <a:extLst>
              <a:ext uri="{FF2B5EF4-FFF2-40B4-BE49-F238E27FC236}">
                <a16:creationId xmlns:a16="http://schemas.microsoft.com/office/drawing/2014/main" id="{F7BA15C2-5684-430B-9E13-504A8DC57066}"/>
              </a:ext>
            </a:extLst>
          </p:cNvPr>
          <p:cNvPicPr>
            <a:picLocks noChangeAspect="1"/>
          </p:cNvPicPr>
          <p:nvPr/>
        </p:nvPicPr>
        <p:blipFill>
          <a:blip r:embed="rId4"/>
          <a:stretch>
            <a:fillRect/>
          </a:stretch>
        </p:blipFill>
        <p:spPr>
          <a:xfrm>
            <a:off x="10501180" y="90"/>
            <a:ext cx="384266" cy="360000"/>
          </a:xfrm>
          <a:prstGeom prst="rect">
            <a:avLst/>
          </a:prstGeom>
        </p:spPr>
      </p:pic>
      <p:sp>
        <p:nvSpPr>
          <p:cNvPr id="128" name="灯片编号占位符 3">
            <a:extLst>
              <a:ext uri="{FF2B5EF4-FFF2-40B4-BE49-F238E27FC236}">
                <a16:creationId xmlns:a16="http://schemas.microsoft.com/office/drawing/2014/main" id="{29A7D9B2-5111-45B2-A7D5-97B220E1E0C5}"/>
              </a:ext>
            </a:extLst>
          </p:cNvPr>
          <p:cNvSpPr>
            <a:spLocks noGrp="1" noChangeArrowheads="1"/>
          </p:cNvSpPr>
          <p:nvPr>
            <p:ph type="sldNum" sz="quarter" idx="11"/>
          </p:nvPr>
        </p:nvSpPr>
        <p:spPr>
          <a:xfrm>
            <a:off x="5222875" y="6583893"/>
            <a:ext cx="409575"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a:lstStyle>
            <a:lvl1pPr>
              <a:spcBef>
                <a:spcPct val="2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
              </a:spcBef>
              <a:buClr>
                <a:schemeClr val="tx1"/>
              </a:buClr>
              <a:buChar char="•"/>
              <a:defRPr sz="2400">
                <a:solidFill>
                  <a:schemeClr val="tx1"/>
                </a:solidFill>
                <a:latin typeface="Arial" panose="020B0604020202020204" pitchFamily="34" charset="0"/>
              </a:defRPr>
            </a:lvl3pPr>
            <a:lvl4pPr marL="1600200" indent="-228600">
              <a:spcBef>
                <a:spcPct val="20%"/>
              </a:spcBef>
              <a:buChar char="–"/>
              <a:defRPr sz="2000">
                <a:solidFill>
                  <a:schemeClr val="tx1"/>
                </a:solidFill>
                <a:latin typeface="Arial" panose="020B0604020202020204" pitchFamily="34" charset="0"/>
              </a:defRPr>
            </a:lvl4pPr>
            <a:lvl5pPr marL="2057400" indent="-228600">
              <a:spcBef>
                <a:spcPct val="20%"/>
              </a:spcBef>
              <a:buChar char="»"/>
              <a:defRPr sz="2000">
                <a:solidFill>
                  <a:schemeClr val="tx1"/>
                </a:solidFill>
                <a:latin typeface="Arial" panose="020B0604020202020204" pitchFamily="34" charset="0"/>
              </a:defRPr>
            </a:lvl5pPr>
            <a:lvl6pPr marL="2514600" indent="-228600" eaLnBrk="0" fontAlgn="base" hangingPunct="0">
              <a:spcBef>
                <a:spcPct val="2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
              </a:spcBef>
              <a:spcAft>
                <a:spcPct val="0%"/>
              </a:spcAft>
              <a:buChar char="»"/>
              <a:defRPr sz="2000">
                <a:solidFill>
                  <a:schemeClr val="tx1"/>
                </a:solidFill>
                <a:latin typeface="Arial" panose="020B0604020202020204" pitchFamily="34" charset="0"/>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9</a:t>
            </a:fld>
            <a:endParaRPr lang="en-US" altLang="zh-CN" sz="1400" dirty="0">
              <a:solidFill>
                <a:srgbClr val="A15D47"/>
              </a:solidFill>
              <a:latin typeface="Arial" panose="020B0604020202020204" pitchFamily="34" charset="0"/>
            </a:endParaRPr>
          </a:p>
        </p:txBody>
      </p:sp>
    </p:spTree>
    <p:extLst>
      <p:ext uri="{BB962C8B-B14F-4D97-AF65-F5344CB8AC3E}">
        <p14:creationId xmlns:p14="http://schemas.microsoft.com/office/powerpoint/2010/main" val="3469252829"/>
      </p:ext>
    </p:extLst>
  </p:cSld>
  <p:clrMapOvr>
    <a:masterClrMapping/>
  </p:clrMapOvr>
  <p:transition spd="med">
    <p:push dir="u"/>
  </p:transition>
</p:sld>
</file>

<file path=ppt/theme/theme1.xml><?xml version="1.0" encoding="utf-8"?>
<a:theme xmlns:a="http://purl.oclc.org/ooxml/drawingml/main" name="sample">
  <a:themeElements>
    <a:clrScheme name="sample 1">
      <a:dk1>
        <a:srgbClr val="000000"/>
      </a:dk1>
      <a:lt1>
        <a:srgbClr val="FFFFFF"/>
      </a:lt1>
      <a:dk2>
        <a:srgbClr val="000798"/>
      </a:dk2>
      <a:lt2>
        <a:srgbClr val="B2B2B2"/>
      </a:lt2>
      <a:accent1>
        <a:srgbClr val="1B33E7"/>
      </a:accent1>
      <a:accent2>
        <a:srgbClr val="6699FF"/>
      </a:accent2>
      <a:accent3>
        <a:srgbClr val="FFFFFF"/>
      </a:accent3>
      <a:accent4>
        <a:srgbClr val="000000"/>
      </a:accent4>
      <a:accent5>
        <a:srgbClr val="ABADF1"/>
      </a:accent5>
      <a:accent6>
        <a:srgbClr val="5C8AE7"/>
      </a:accent6>
      <a:hlink>
        <a:srgbClr val="99CCFF"/>
      </a:hlink>
      <a:folHlink>
        <a:srgbClr val="3366CC"/>
      </a:folHlink>
    </a:clrScheme>
    <a:fontScheme name="sampl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ample 1">
        <a:dk1>
          <a:srgbClr val="000000"/>
        </a:dk1>
        <a:lt1>
          <a:srgbClr val="FFFFFF"/>
        </a:lt1>
        <a:dk2>
          <a:srgbClr val="000798"/>
        </a:dk2>
        <a:lt2>
          <a:srgbClr val="B2B2B2"/>
        </a:lt2>
        <a:accent1>
          <a:srgbClr val="1B33E7"/>
        </a:accent1>
        <a:accent2>
          <a:srgbClr val="6699FF"/>
        </a:accent2>
        <a:accent3>
          <a:srgbClr val="FFFFFF"/>
        </a:accent3>
        <a:accent4>
          <a:srgbClr val="000000"/>
        </a:accent4>
        <a:accent5>
          <a:srgbClr val="ABADF1"/>
        </a:accent5>
        <a:accent6>
          <a:srgbClr val="5C8AE7"/>
        </a:accent6>
        <a:hlink>
          <a:srgbClr val="99CCFF"/>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000000"/>
        </a:dk1>
        <a:lt1>
          <a:srgbClr val="FFFFFF"/>
        </a:lt1>
        <a:dk2>
          <a:srgbClr val="094332"/>
        </a:dk2>
        <a:lt2>
          <a:srgbClr val="B2B2B2"/>
        </a:lt2>
        <a:accent1>
          <a:srgbClr val="0D6531"/>
        </a:accent1>
        <a:accent2>
          <a:srgbClr val="39AF6E"/>
        </a:accent2>
        <a:accent3>
          <a:srgbClr val="FFFFFF"/>
        </a:accent3>
        <a:accent4>
          <a:srgbClr val="000000"/>
        </a:accent4>
        <a:accent5>
          <a:srgbClr val="AAB8AD"/>
        </a:accent5>
        <a:accent6>
          <a:srgbClr val="339E63"/>
        </a:accent6>
        <a:hlink>
          <a:srgbClr val="93E1A0"/>
        </a:hlink>
        <a:folHlink>
          <a:srgbClr val="1D834B"/>
        </a:folHlink>
      </a:clrScheme>
      <a:clrMap bg1="lt1" tx1="dk1" bg2="lt2" tx2="dk2" accent1="accent1" accent2="accent2" accent3="accent3" accent4="accent4" accent5="accent5" accent6="accent6" hlink="hlink" folHlink="folHlink"/>
    </a:extraClrScheme>
    <a:extraClrScheme>
      <a:clrScheme name="sample 3">
        <a:dk1>
          <a:srgbClr val="000000"/>
        </a:dk1>
        <a:lt1>
          <a:srgbClr val="FFFFFF"/>
        </a:lt1>
        <a:dk2>
          <a:srgbClr val="275CA3"/>
        </a:dk2>
        <a:lt2>
          <a:srgbClr val="C0C0C0"/>
        </a:lt2>
        <a:accent1>
          <a:srgbClr val="529EBC"/>
        </a:accent1>
        <a:accent2>
          <a:srgbClr val="55BEE3"/>
        </a:accent2>
        <a:accent3>
          <a:srgbClr val="FFFFFF"/>
        </a:accent3>
        <a:accent4>
          <a:srgbClr val="000000"/>
        </a:accent4>
        <a:accent5>
          <a:srgbClr val="B3CCDA"/>
        </a:accent5>
        <a:accent6>
          <a:srgbClr val="4CACCE"/>
        </a:accent6>
        <a:hlink>
          <a:srgbClr val="9FD4F1"/>
        </a:hlink>
        <a:folHlink>
          <a:srgbClr val="0099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purl.oclc.org/ooxml/drawingml/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purl.oclc.org/ooxml/drawingml/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l="50%" t="-80%" r="50%" b="180%"/>
          </a:path>
        </a:gradFill>
        <a:gradFill rotWithShape="1">
          <a:gsLst>
            <a:gs pos="0%">
              <a:schemeClr val="phClr">
                <a:tint val="80%"/>
                <a:satMod val="300%"/>
              </a:schemeClr>
            </a:gs>
            <a:gs pos="100%">
              <a:schemeClr val="phClr">
                <a:shade val="30%"/>
                <a:satMod val="200%"/>
              </a:schemeClr>
            </a:gs>
          </a:gsLst>
          <a:path path="circle">
            <a:fillToRect l="50%" t="50%" r="50%" b="5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purl.oclc.org/ooxml/officeDocument/extendedProperties" xmlns:vt="http://purl.oclc.org/ooxml/officeDocument/docPropsVTypes">
  <Template>Office Theme</Template>
  <TotalTime>21239</TotalTime>
  <Pages>0</Pages>
  <Words>1808</Words>
  <Characters>0</Characters>
  <Application>Microsoft Office PowerPoint</Application>
  <DocSecurity>0</DocSecurity>
  <PresentationFormat>自定义</PresentationFormat>
  <Lines>0</Lines>
  <Paragraphs>369</Paragraphs>
  <Slides>35</Slides>
  <Notes>3</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35</vt:i4>
      </vt:variant>
    </vt:vector>
  </HeadingPairs>
  <TitlesOfParts>
    <vt:vector size="48" baseType="lpstr">
      <vt:lpstr>Helvetica Neue</vt:lpstr>
      <vt:lpstr>Muna Regular</vt:lpstr>
      <vt:lpstr>宋体</vt:lpstr>
      <vt:lpstr>微软雅黑</vt:lpstr>
      <vt:lpstr>Arial</vt:lpstr>
      <vt:lpstr>Book Antiqua</vt:lpstr>
      <vt:lpstr>Calibri</vt:lpstr>
      <vt:lpstr>Cambria Math</vt:lpstr>
      <vt:lpstr>Helvetica</vt:lpstr>
      <vt:lpstr>Symbol</vt:lpstr>
      <vt:lpstr>Verdana</vt:lpstr>
      <vt:lpstr>Wingdings</vt:lpstr>
      <vt:lpstr>sample</vt:lpstr>
      <vt:lpstr>The Status of sPHENIX Experiment at RHIC</vt:lpstr>
      <vt:lpstr>sPHENIX Science Mission</vt:lpstr>
      <vt:lpstr>sPHENIX Detector</vt:lpstr>
      <vt:lpstr>Tracking Performance</vt:lpstr>
      <vt:lpstr>sPHENIX Projections: Physics Objects</vt:lpstr>
      <vt:lpstr>Tracks Reconstruction from Data</vt:lpstr>
      <vt:lpstr>Calorimeters  Reconstruction from Data</vt:lpstr>
      <vt:lpstr>Event display from Data</vt:lpstr>
      <vt:lpstr>Timeline and Data Taking</vt:lpstr>
      <vt:lpstr>Physics Programs</vt:lpstr>
      <vt:lpstr>Bulk Observables: Au+Au dNch/dh </vt:lpstr>
      <vt:lpstr>Bulk Observables: Au+Au dET/dh</vt:lpstr>
      <vt:lpstr>Run-24 p+p: High pT Isolated Photons</vt:lpstr>
      <vt:lpstr>Run-24 p+p: Inclusive spectra of Jets </vt:lpstr>
      <vt:lpstr>Run-24 p+p: Dijet correlations  </vt:lpstr>
      <vt:lpstr>Run-24 p+p: Tracking</vt:lpstr>
      <vt:lpstr>Run-24 p+p: Strangeness</vt:lpstr>
      <vt:lpstr>Run-24 p+p: Heavy Flavor Reconstruction</vt:lpstr>
      <vt:lpstr>Summary</vt:lpstr>
      <vt:lpstr>Collaboration Consortium in China</vt:lpstr>
      <vt:lpstr>PowerPoint 演示文稿</vt:lpstr>
      <vt:lpstr>Run-24 summary and Run plan of 2025-2026</vt:lpstr>
      <vt:lpstr>Jets in Au+Au: Underlying event</vt:lpstr>
      <vt:lpstr>sPHENIX Projections: Jet Physics</vt:lpstr>
      <vt:lpstr>sPHENIX Projections: Open Heavy Flavor</vt:lpstr>
      <vt:lpstr>sPHENIX Projections: Upsilon RAA</vt:lpstr>
      <vt:lpstr>sPHENIX Projections: Cold QCD</vt:lpstr>
      <vt:lpstr>Tracking System</vt:lpstr>
      <vt:lpstr>MVTX</vt:lpstr>
      <vt:lpstr>INTT, TPOT</vt:lpstr>
      <vt:lpstr>Electromagnetic Calorimeter (EMCal)</vt:lpstr>
      <vt:lpstr>Hadronic Calorimeter (HCal)</vt:lpstr>
      <vt:lpstr>sEPD and MBD</vt:lpstr>
      <vt:lpstr>RHIC &amp; LHC Complementarity</vt:lpstr>
      <vt:lpstr>sPHENIX Readout</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sPHENIX experiment at RHIC</dc:title>
  <dc:creator>Administrator</dc:creator>
  <cp:lastModifiedBy>Weihu Ma</cp:lastModifiedBy>
  <cp:revision>3569</cp:revision>
  <dcterms:created xsi:type="dcterms:W3CDTF">2017-04-07T03:49:20Z</dcterms:created>
  <dcterms:modified xsi:type="dcterms:W3CDTF">2025-04-25T14:58:19Z</dcterms:modified>
</cp:coreProperties>
</file>

<file path=docProps/custom.xml><?xml version="1.0" encoding="utf-8"?>
<Properties xmlns="http://purl.oclc.org/ooxml/officeDocument/customProperties" xmlns:vt="http://purl.oclc.org/ooxml/officeDocument/docPropsVTypes">
  <property fmtid="{D5CDD505-2E9C-101B-9397-08002B2CF9AE}" pid="2" name="KSOProductBuildVer">
    <vt:lpwstr>2052-10.1.0.7521</vt:lpwstr>
  </property>
</Properties>
</file>