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handoutMasterIdLst>
    <p:handoutMasterId r:id="rId35"/>
  </p:handoutMasterIdLst>
  <p:sldIdLst>
    <p:sldId id="256" r:id="rId3"/>
    <p:sldId id="499" r:id="rId4"/>
    <p:sldId id="1002" r:id="rId6"/>
    <p:sldId id="988" r:id="rId7"/>
    <p:sldId id="989" r:id="rId8"/>
    <p:sldId id="990" r:id="rId9"/>
    <p:sldId id="991" r:id="rId10"/>
    <p:sldId id="992" r:id="rId11"/>
    <p:sldId id="993" r:id="rId12"/>
    <p:sldId id="1000" r:id="rId13"/>
    <p:sldId id="994" r:id="rId14"/>
    <p:sldId id="995" r:id="rId15"/>
    <p:sldId id="996" r:id="rId16"/>
    <p:sldId id="997" r:id="rId17"/>
    <p:sldId id="998" r:id="rId18"/>
    <p:sldId id="612" r:id="rId19"/>
    <p:sldId id="1001" r:id="rId20"/>
    <p:sldId id="1039" r:id="rId21"/>
    <p:sldId id="1040" r:id="rId22"/>
    <p:sldId id="1041" r:id="rId23"/>
    <p:sldId id="1028" r:id="rId24"/>
    <p:sldId id="1029" r:id="rId25"/>
    <p:sldId id="1030" r:id="rId26"/>
    <p:sldId id="1031" r:id="rId27"/>
    <p:sldId id="1032" r:id="rId28"/>
    <p:sldId id="1033" r:id="rId29"/>
    <p:sldId id="1034" r:id="rId30"/>
    <p:sldId id="1035" r:id="rId31"/>
    <p:sldId id="1036" r:id="rId32"/>
    <p:sldId id="1037" r:id="rId33"/>
    <p:sldId id="1038" r:id="rId34"/>
  </p:sldIdLst>
  <p:sldSz cx="9144000" cy="6858000" type="screen4x3"/>
  <p:notesSz cx="6858000" cy="9144000"/>
  <p:custDataLst>
    <p:tags r:id="rId40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0" userDrawn="1">
          <p15:clr>
            <a:srgbClr val="A4A3A4"/>
          </p15:clr>
        </p15:guide>
        <p15:guide id="2" pos="5394" userDrawn="1">
          <p15:clr>
            <a:srgbClr val="A4A3A4"/>
          </p15:clr>
        </p15:guide>
        <p15:guide id="3" orient="horz" pos="723" userDrawn="1">
          <p15:clr>
            <a:srgbClr val="A4A3A4"/>
          </p15:clr>
        </p15:guide>
        <p15:guide id="4" pos="278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0115" initials="2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F8F8F8"/>
    <a:srgbClr val="C0C0C0"/>
    <a:srgbClr val="DDDDDD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17" autoAdjust="0"/>
  </p:normalViewPr>
  <p:slideViewPr>
    <p:cSldViewPr showGuides="1">
      <p:cViewPr varScale="1">
        <p:scale>
          <a:sx n="109" d="100"/>
          <a:sy n="109" d="100"/>
        </p:scale>
        <p:origin x="1644" y="114"/>
      </p:cViewPr>
      <p:guideLst>
        <p:guide/>
        <p:guide pos="5394"/>
        <p:guide orient="horz" pos="723"/>
        <p:guide pos="278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0" Type="http://schemas.openxmlformats.org/officeDocument/2006/relationships/tags" Target="tags/tag8.xml"/><Relationship Id="rId4" Type="http://schemas.openxmlformats.org/officeDocument/2006/relationships/slide" Target="slides/slide2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210467-D33D-41A0-9519-DC21859AE5A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6EC88F28-8C19-4EE7-8248-ACAA841E1B1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en-US" altLang="zh-CN" dirty="0" smtClean="0"/>
              <a:t>To minimize the uncertainties on the </a:t>
            </a:r>
            <a:r>
              <a:rPr lang="en-US" altLang="zh-CN" baseline="0" dirty="0" smtClean="0"/>
              <a:t>nuclear matter </a:t>
            </a:r>
            <a:r>
              <a:rPr lang="en-US" altLang="zh-CN" dirty="0" smtClean="0"/>
              <a:t>structures, we estimate </a:t>
            </a:r>
            <a:r>
              <a:rPr lang="en-US" altLang="zh-CN" baseline="0" dirty="0" smtClean="0"/>
              <a:t>the EOSs and microscopic structures of nuclear matter by searching for the most stable configuration at fixed density, where nucleons and electrons move freely in a periodic unit cell.</a:t>
            </a:r>
            <a:endParaRPr lang="en-US" altLang="zh-CN" baseline="0" dirty="0" smtClean="0"/>
          </a:p>
          <a:p>
            <a:pPr eaLnBrk="1" hangingPunct="1"/>
            <a:endParaRPr lang="en-US" altLang="zh-CN" baseline="0" dirty="0" smtClean="0"/>
          </a:p>
          <a:p>
            <a:pPr eaLnBrk="1" hangingPunct="1"/>
            <a:r>
              <a:rPr lang="en-US" altLang="zh-CN" dirty="0" smtClean="0"/>
              <a:t>SNA</a:t>
            </a:r>
            <a:endParaRPr lang="zh-CN" altLang="en-US" dirty="0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en-US" dirty="0" smtClean="0"/>
              <a:t>电荷屏蔽效应</a:t>
            </a:r>
            <a:endParaRPr lang="zh-CN" altLang="en-US" dirty="0" smtClean="0"/>
          </a:p>
          <a:p>
            <a:pPr eaLnBrk="1" hangingPunct="1"/>
            <a:r>
              <a:rPr lang="zh-CN" altLang="en-US" dirty="0" smtClean="0"/>
              <a:t>reflective boundary conditions at r = 0 and</a:t>
            </a:r>
            <a:r>
              <a:rPr lang="en-US" altLang="zh-CN" dirty="0" smtClean="0"/>
              <a:t> </a:t>
            </a:r>
            <a:r>
              <a:rPr lang="zh-CN" altLang="en-US" dirty="0" smtClean="0"/>
              <a:t>r = R W</a:t>
            </a:r>
            <a:endParaRPr lang="zh-CN" altLang="en-US" dirty="0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4710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471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30B2B47A-E877-4851-9C55-797514914009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8435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84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8711534B-8FBE-4988-83D6-BE44BFC3DB81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43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43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4FE26F2B-7343-40F5-BFB3-B2A5E65E6DF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2457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245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CD1AB77-F8C7-43E8-9E50-AC53073B5A6D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6387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63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6F99317-5A46-4D96-973D-F81B91E16A5F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endParaRPr lang="zh-CN" altLang="en-US" smtClean="0"/>
          </a:p>
        </p:txBody>
      </p:sp>
      <p:sp>
        <p:nvSpPr>
          <p:cNvPr id="122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20EBCD5-58C9-41AB-8231-84099273D545}" type="slidenum">
              <a:rPr lang="zh-CN" altLang="en-US" sz="1200" smtClean="0"/>
            </a:fld>
            <a:endParaRPr lang="zh-CN" alt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7F554-F400-4248-BA3D-EF9E8BEB3260}" type="slidenum">
              <a:rPr lang="zh-CN" altLang="en-US"/>
            </a:fld>
            <a:endParaRPr lang="zh-CN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35" y="6459855"/>
            <a:ext cx="631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4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zh-CN" altLang="en-US"/>
              <a:t>Quark-hadron mixed phase in a</a:t>
            </a:r>
            <a:r>
              <a:rPr lang="en-US" altLang="zh-CN"/>
              <a:t> </a:t>
            </a:r>
            <a:r>
              <a:rPr lang="zh-CN" altLang="en-US"/>
              <a:t>unified mean-field approach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 userDrawn="1"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 userDrawn="1"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35" y="6459855"/>
            <a:ext cx="631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4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zh-CN" altLang="en-US"/>
              <a:t>Quark-hadron mixed phase in a</a:t>
            </a:r>
            <a:r>
              <a:rPr lang="en-US" altLang="zh-CN"/>
              <a:t> </a:t>
            </a:r>
            <a:r>
              <a:rPr lang="zh-CN" altLang="en-US"/>
              <a:t>unified mean-field approach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8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22325" y="1148398"/>
            <a:ext cx="7543800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altLang="en-US" smtClean="0"/>
          </a:p>
        </p:txBody>
      </p:sp>
      <p:sp>
        <p:nvSpPr>
          <p:cNvPr id="1029" name="Text Placeholder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822325" y="2690495"/>
            <a:ext cx="7543800" cy="317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altLang="zh-CN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735" y="6459855"/>
            <a:ext cx="6311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buFont typeface="Arial" panose="020B0604020202020204" pitchFamily="34" charset="0"/>
              <a:buNone/>
              <a:defRPr sz="14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zh-CN" altLang="en-US"/>
              <a:t>Quark-hadron mixed phase in a</a:t>
            </a:r>
            <a:r>
              <a:rPr lang="en-US" altLang="zh-CN"/>
              <a:t> </a:t>
            </a:r>
            <a:r>
              <a:rPr lang="zh-CN" altLang="en-US"/>
              <a:t>unified mean-field approach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0533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964DEA-004B-4545-8C05-1488AA2A5232}" type="slidenum">
              <a:rPr lang="zh-CN" altLang="en-US"/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259937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92075" indent="-92075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417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567055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88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3450" indent="-184150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tags" Target="../tags/tag2.xml"/><Relationship Id="rId3" Type="http://schemas.openxmlformats.org/officeDocument/2006/relationships/image" Target="../media/image49.jpeg"/><Relationship Id="rId2" Type="http://schemas.openxmlformats.org/officeDocument/2006/relationships/tags" Target="../tags/tag1.xml"/><Relationship Id="rId1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1" Type="http://schemas.openxmlformats.org/officeDocument/2006/relationships/image" Target="../media/image52.emf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7.jpeg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2.png"/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1" Type="http://schemas.openxmlformats.org/officeDocument/2006/relationships/notesSlide" Target="../notesSlides/notesSlide2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.png"/><Relationship Id="rId7" Type="http://schemas.openxmlformats.org/officeDocument/2006/relationships/image" Target="../media/image13.jpe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/>
          <p:cNvSpPr>
            <a:spLocks noGrp="1" noChangeArrowheads="1"/>
          </p:cNvSpPr>
          <p:nvPr>
            <p:ph type="title"/>
          </p:nvPr>
        </p:nvSpPr>
        <p:spPr>
          <a:xfrm>
            <a:off x="394335" y="1121410"/>
            <a:ext cx="8425815" cy="1450975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Properties of dense stellar matter in an extended NJL model</a:t>
            </a:r>
            <a:endParaRPr lang="en-US" altLang="zh-CN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575310" y="2953385"/>
            <a:ext cx="8197850" cy="3158490"/>
          </a:xfrm>
        </p:spPr>
        <p:txBody>
          <a:bodyPr/>
          <a:lstStyle/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zh-CN" altLang="en-US" sz="2400" dirty="0" smtClean="0">
                <a:sym typeface="+mn-ea"/>
              </a:rPr>
              <a:t>Xia</a:t>
            </a:r>
            <a:r>
              <a:rPr lang="en-US" altLang="zh-CN" sz="2400" dirty="0" smtClean="0">
                <a:sym typeface="+mn-ea"/>
              </a:rPr>
              <a:t>,</a:t>
            </a:r>
            <a:r>
              <a:rPr lang="zh-CN" altLang="en-US" sz="2400" dirty="0" smtClean="0">
                <a:sym typeface="+mn-ea"/>
              </a:rPr>
              <a:t> Cheng-Jun (夏铖君)</a:t>
            </a:r>
            <a:endParaRPr lang="en-US" altLang="zh-CN" sz="2400" dirty="0" smtClean="0"/>
          </a:p>
          <a:p>
            <a:pPr marL="0" indent="0" algn="ctr" eaLnBrk="1" hangingPunct="1">
              <a:buNone/>
            </a:pPr>
            <a:r>
              <a:rPr lang="en-US" altLang="zh-CN" sz="2400" dirty="0">
                <a:sym typeface="+mn-ea"/>
              </a:rPr>
              <a:t>Center for Gravitation and Cosmology, </a:t>
            </a:r>
            <a:endParaRPr lang="en-US" altLang="zh-CN" sz="2400" dirty="0">
              <a:sym typeface="+mn-ea"/>
            </a:endParaRPr>
          </a:p>
          <a:p>
            <a:pPr marL="0" indent="0" algn="ctr" eaLnBrk="1" hangingPunct="1">
              <a:buNone/>
            </a:pPr>
            <a:r>
              <a:rPr lang="en-US" altLang="zh-CN" sz="2400" dirty="0">
                <a:sym typeface="+mn-ea"/>
              </a:rPr>
              <a:t>Yangzhou </a:t>
            </a:r>
            <a:r>
              <a:rPr lang="en-US" altLang="zh-CN" sz="2400" dirty="0" smtClean="0">
                <a:sym typeface="+mn-ea"/>
              </a:rPr>
              <a:t>University</a:t>
            </a:r>
            <a:endParaRPr lang="en-US" altLang="zh-CN" sz="2400" dirty="0">
              <a:sym typeface="+mn-ea"/>
            </a:endParaRPr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endParaRPr lang="en-US" altLang="zh-CN" sz="2400" dirty="0" smtClean="0"/>
          </a:p>
          <a:p>
            <a:pPr marL="0" indent="0" algn="ctr" eaLnBrk="1" hangingPunct="1">
              <a:buFont typeface="Calibri" panose="020F0502020204030204" pitchFamily="34" charset="0"/>
              <a:buNone/>
            </a:pPr>
            <a:r>
              <a:rPr lang="zh-CN" altLang="en-US" sz="2400" dirty="0" smtClean="0"/>
              <a:t>Collaborators: </a:t>
            </a:r>
            <a:endParaRPr lang="zh-CN" altLang="en-US" sz="2400" dirty="0" smtClean="0"/>
          </a:p>
          <a:p>
            <a:pPr marL="0" indent="0" algn="ctr" eaLnBrk="1" hangingPunct="1">
              <a:buNone/>
            </a:pPr>
            <a:r>
              <a:rPr lang="zh-CN" altLang="en-US" sz="2400" dirty="0">
                <a:sym typeface="+mn-ea"/>
              </a:rPr>
              <a:t>T</a:t>
            </a:r>
            <a:r>
              <a:rPr lang="en-US" altLang="zh-CN" sz="2400" dirty="0">
                <a:sym typeface="+mn-ea"/>
              </a:rPr>
              <a:t>.</a:t>
            </a:r>
            <a:r>
              <a:rPr lang="zh-CN" altLang="en-US" sz="2400" dirty="0">
                <a:sym typeface="+mn-ea"/>
              </a:rPr>
              <a:t> Maruyama</a:t>
            </a:r>
            <a:r>
              <a:rPr lang="en-US" altLang="zh-CN" sz="2400" dirty="0">
                <a:sym typeface="+mn-ea"/>
              </a:rPr>
              <a:t>, Y.-T. Rong</a:t>
            </a:r>
            <a:r>
              <a:rPr lang="zh-CN" altLang="en-US" sz="2400" dirty="0">
                <a:sym typeface="+mn-ea"/>
              </a:rPr>
              <a:t>, </a:t>
            </a:r>
            <a:r>
              <a:rPr lang="en-US" altLang="zh-CN" sz="2400" dirty="0">
                <a:sym typeface="+mn-ea"/>
              </a:rPr>
              <a:t>T.-T. Sun</a:t>
            </a:r>
            <a:r>
              <a:rPr lang="zh-CN" altLang="en-US" sz="2400" dirty="0">
                <a:sym typeface="+mn-ea"/>
              </a:rPr>
              <a:t>,</a:t>
            </a:r>
            <a:r>
              <a:rPr lang="en-US" altLang="zh-CN" sz="2400" dirty="0">
                <a:sym typeface="+mn-ea"/>
              </a:rPr>
              <a:t> </a:t>
            </a:r>
            <a:r>
              <a:rPr lang="zh-CN" altLang="en-US" sz="2400" dirty="0">
                <a:sym typeface="+mn-ea"/>
              </a:rPr>
              <a:t>T</a:t>
            </a:r>
            <a:r>
              <a:rPr lang="en-US" altLang="zh-CN" sz="2400" dirty="0">
                <a:sym typeface="+mn-ea"/>
              </a:rPr>
              <a:t>.</a:t>
            </a:r>
            <a:r>
              <a:rPr lang="zh-CN" altLang="en-US" sz="2400" dirty="0">
                <a:sym typeface="+mn-ea"/>
              </a:rPr>
              <a:t> Tatsumi</a:t>
            </a:r>
            <a:r>
              <a:rPr lang="en-US" altLang="zh-CN" sz="2400" dirty="0">
                <a:sym typeface="+mn-ea"/>
              </a:rPr>
              <a:t> and </a:t>
            </a:r>
            <a:r>
              <a:rPr lang="zh-CN" altLang="en-US" sz="2400" dirty="0">
                <a:sym typeface="+mn-ea"/>
              </a:rPr>
              <a:t>N</a:t>
            </a:r>
            <a:r>
              <a:rPr lang="en-US" altLang="zh-CN" sz="2400" dirty="0">
                <a:sym typeface="+mn-ea"/>
              </a:rPr>
              <a:t>.</a:t>
            </a:r>
            <a:r>
              <a:rPr lang="zh-CN" altLang="en-US" sz="2400" dirty="0">
                <a:sym typeface="+mn-ea"/>
              </a:rPr>
              <a:t> Yasutake</a:t>
            </a:r>
            <a:endParaRPr lang="en-US" altLang="zh-CN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5681980" y="-6350"/>
            <a:ext cx="34582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600">
                <a:sym typeface="+mn-ea"/>
              </a:rPr>
              <a:t>Phys. Rev. D 110</a:t>
            </a:r>
            <a:r>
              <a:rPr lang="en-US" sz="1600">
                <a:sym typeface="+mn-ea"/>
              </a:rPr>
              <a:t> (</a:t>
            </a:r>
            <a:r>
              <a:rPr sz="1600">
                <a:sym typeface="+mn-ea"/>
              </a:rPr>
              <a:t>2024</a:t>
            </a:r>
            <a:r>
              <a:rPr lang="en-US" sz="1600">
                <a:sym typeface="+mn-ea"/>
              </a:rPr>
              <a:t>)</a:t>
            </a:r>
            <a:r>
              <a:rPr sz="1600">
                <a:sym typeface="+mn-ea"/>
              </a:rPr>
              <a:t> 014022</a:t>
            </a:r>
            <a:endParaRPr sz="1600">
              <a:sym typeface="+mn-ea"/>
            </a:endParaRPr>
          </a:p>
          <a:p>
            <a:r>
              <a:rPr sz="1600">
                <a:sym typeface="+mn-ea"/>
              </a:rPr>
              <a:t>Phys. Rev. D 110</a:t>
            </a:r>
            <a:r>
              <a:rPr lang="en-US" sz="1600">
                <a:sym typeface="+mn-ea"/>
              </a:rPr>
              <a:t> (</a:t>
            </a:r>
            <a:r>
              <a:rPr sz="1600">
                <a:sym typeface="+mn-ea"/>
              </a:rPr>
              <a:t>2024</a:t>
            </a:r>
            <a:r>
              <a:rPr lang="en-US" sz="1600">
                <a:sym typeface="+mn-ea"/>
              </a:rPr>
              <a:t>)</a:t>
            </a:r>
            <a:r>
              <a:rPr sz="1600">
                <a:sym typeface="+mn-ea"/>
              </a:rPr>
              <a:t> </a:t>
            </a:r>
            <a:r>
              <a:rPr lang="en-US" altLang="zh-CN" sz="1600">
                <a:sym typeface="+mn-ea"/>
              </a:rPr>
              <a:t>114024</a:t>
            </a:r>
            <a:endParaRPr lang="en-US" altLang="zh-CN" sz="1600">
              <a:sym typeface="+mn-ea"/>
            </a:endParaRPr>
          </a:p>
          <a:p>
            <a:r>
              <a:rPr sz="1600">
                <a:sym typeface="+mn-ea"/>
              </a:rPr>
              <a:t>arXiv:</a:t>
            </a:r>
            <a:r>
              <a:rPr lang="en-US" sz="1600">
                <a:sym typeface="+mn-ea"/>
              </a:rPr>
              <a:t> 2411.06679</a:t>
            </a:r>
            <a:endParaRPr lang="en-US" sz="16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15" y="6426835"/>
            <a:ext cx="30937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dirty="0" smtClean="0">
                <a:solidFill>
                  <a:schemeClr val="bg1"/>
                </a:solidFill>
              </a:rPr>
              <a:t>@</a:t>
            </a:r>
            <a:r>
              <a:rPr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复旦大学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/>
        </p:nvSpPr>
        <p:spPr>
          <a:xfrm>
            <a:off x="6915785" y="6419850"/>
            <a:ext cx="2287905" cy="365125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>
                <a:solidFill>
                  <a:schemeClr val="bg1"/>
                </a:solidFill>
              </a:rPr>
              <a:t>2025</a:t>
            </a:r>
            <a:r>
              <a:rPr lang="zh-CN" altLang="en-US" sz="2400">
                <a:solidFill>
                  <a:schemeClr val="bg1"/>
                </a:solidFill>
              </a:rPr>
              <a:t>年</a:t>
            </a:r>
            <a:r>
              <a:rPr lang="en-US" altLang="zh-CN" sz="2400">
                <a:solidFill>
                  <a:schemeClr val="bg1"/>
                </a:solidFill>
              </a:rPr>
              <a:t>4</a:t>
            </a:r>
            <a:r>
              <a:rPr lang="zh-CN" altLang="en-US" sz="2400">
                <a:solidFill>
                  <a:schemeClr val="bg1"/>
                </a:solidFill>
              </a:rPr>
              <a:t>月</a:t>
            </a:r>
            <a:r>
              <a:rPr lang="en-US" altLang="zh-CN" sz="2400">
                <a:solidFill>
                  <a:schemeClr val="bg1"/>
                </a:solidFill>
              </a:rPr>
              <a:t>27</a:t>
            </a:r>
            <a:r>
              <a:rPr lang="zh-CN" altLang="en-US" sz="2400">
                <a:solidFill>
                  <a:schemeClr val="bg1"/>
                </a:solidFill>
              </a:rPr>
              <a:t>日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195" y="45085"/>
            <a:ext cx="38715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第二十届全国中高能核物理大会</a:t>
            </a:r>
            <a:endParaRPr lang="zh-CN" altLang="en-US"/>
          </a:p>
          <a:p>
            <a:r>
              <a:rPr lang="en-US" altLang="zh-CN"/>
              <a:t>2025</a:t>
            </a:r>
            <a:r>
              <a:rPr lang="zh-CN" altLang="en-US"/>
              <a:t>年</a:t>
            </a:r>
            <a:r>
              <a:rPr lang="en-US" altLang="zh-CN"/>
              <a:t>4</a:t>
            </a:r>
            <a:r>
              <a:rPr lang="zh-CN" altLang="en-US"/>
              <a:t>月</a:t>
            </a:r>
            <a:r>
              <a:rPr lang="en-US" altLang="zh-CN"/>
              <a:t>24</a:t>
            </a:r>
            <a:r>
              <a:rPr lang="en-US" altLang="zh-CN"/>
              <a:t>-28</a:t>
            </a:r>
            <a:r>
              <a:rPr lang="zh-CN" altLang="en-US"/>
              <a:t>日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327660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Mass-radius relations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553"/>
          <a:stretch>
            <a:fillRect/>
          </a:stretch>
        </p:blipFill>
        <p:spPr>
          <a:xfrm>
            <a:off x="756285" y="536575"/>
            <a:ext cx="7199630" cy="5751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3277235" cy="50673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700" noProof="1"/>
              <a:t>Nonuniform structure</a:t>
            </a:r>
            <a:endParaRPr lang="en-US" sz="2700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277870" y="83820"/>
            <a:ext cx="5580000" cy="3060551"/>
            <a:chOff x="2351" y="1194"/>
            <a:chExt cx="9978" cy="5555"/>
          </a:xfrm>
        </p:grpSpPr>
        <p:grpSp>
          <p:nvGrpSpPr>
            <p:cNvPr id="13" name="组合 12"/>
            <p:cNvGrpSpPr/>
            <p:nvPr/>
          </p:nvGrpSpPr>
          <p:grpSpPr>
            <a:xfrm>
              <a:off x="2351" y="1194"/>
              <a:ext cx="9978" cy="5555"/>
              <a:chOff x="1874" y="3646"/>
              <a:chExt cx="9978" cy="5555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874" y="3646"/>
                <a:ext cx="9978" cy="5555"/>
              </a:xfrm>
              <a:prstGeom prst="roundRect">
                <a:avLst>
                  <a:gd name="adj" fmla="val 7110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ym typeface="+mn-ea"/>
                  </a:rPr>
                  <a:t>The boson</a:t>
                </a:r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2064" y="3756"/>
                <a:ext cx="8923" cy="1171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:r>
                  <a:rPr lang="en-US" altLang="zh-CN" sz="1800">
                    <a:sym typeface="+mn-ea"/>
                  </a:rPr>
                  <a:t>Droplet/Bubbles in </a:t>
                </a:r>
                <a:r>
                  <a:rPr lang="en-US" altLang="zh-CN" sz="1800">
                    <a:solidFill>
                      <a:srgbClr val="FF0000"/>
                    </a:solidFill>
                    <a:sym typeface="+mn-ea"/>
                  </a:rPr>
                  <a:t>BCC </a:t>
                </a:r>
                <a:r>
                  <a:rPr lang="en-US" altLang="zh-CN" sz="1800">
                    <a:sym typeface="+mn-ea"/>
                  </a:rPr>
                  <a:t>and </a:t>
                </a:r>
                <a:r>
                  <a:rPr lang="en-US" altLang="zh-CN" sz="1800">
                    <a:solidFill>
                      <a:srgbClr val="FF0000"/>
                    </a:solidFill>
                    <a:sym typeface="+mn-ea"/>
                  </a:rPr>
                  <a:t>FCC </a:t>
                </a:r>
                <a:r>
                  <a:rPr lang="en-US" altLang="zh-CN" sz="1800">
                    <a:sym typeface="+mn-ea"/>
                  </a:rPr>
                  <a:t>lattices (D=3)</a:t>
                </a:r>
                <a:endParaRPr lang="en-US" altLang="zh-CN" sz="1800">
                  <a:sym typeface="+mn-ea"/>
                </a:endParaRPr>
              </a:p>
              <a:p>
                <a:endParaRPr lang="en-US" altLang="zh-CN" sz="1800">
                  <a:sym typeface="+mn-ea"/>
                </a:endParaRPr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654" y="1819"/>
              <a:ext cx="4872" cy="478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8" y="1819"/>
              <a:ext cx="4884" cy="4606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3091815" y="3235960"/>
            <a:ext cx="5796000" cy="3060551"/>
            <a:chOff x="644" y="4359"/>
            <a:chExt cx="9978" cy="5555"/>
          </a:xfrm>
        </p:grpSpPr>
        <p:grpSp>
          <p:nvGrpSpPr>
            <p:cNvPr id="19" name="组合 18"/>
            <p:cNvGrpSpPr/>
            <p:nvPr/>
          </p:nvGrpSpPr>
          <p:grpSpPr>
            <a:xfrm>
              <a:off x="644" y="4359"/>
              <a:ext cx="9978" cy="5555"/>
              <a:chOff x="1874" y="3646"/>
              <a:chExt cx="9978" cy="5555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1874" y="3646"/>
                <a:ext cx="9978" cy="5555"/>
              </a:xfrm>
              <a:prstGeom prst="roundRect">
                <a:avLst>
                  <a:gd name="adj" fmla="val 7110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ym typeface="+mn-ea"/>
                  </a:rPr>
                  <a:t>The boson</a:t>
                </a:r>
                <a:endParaRPr lang="zh-CN" altLang="en-US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2064" y="3756"/>
                <a:ext cx="9548" cy="167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:r>
                  <a:rPr lang="en-US" altLang="zh-CN" sz="1800">
                    <a:sym typeface="+mn-ea"/>
                  </a:rPr>
                  <a:t>Rods/Tubes in </a:t>
                </a:r>
                <a:r>
                  <a:rPr lang="en-US" altLang="zh-CN" sz="1800">
                    <a:solidFill>
                      <a:srgbClr val="FF0000"/>
                    </a:solidFill>
                    <a:sym typeface="+mn-ea"/>
                  </a:rPr>
                  <a:t>simple </a:t>
                </a:r>
                <a:r>
                  <a:rPr lang="en-US" altLang="zh-CN" sz="1800">
                    <a:sym typeface="+mn-ea"/>
                  </a:rPr>
                  <a:t>and </a:t>
                </a:r>
                <a:r>
                  <a:rPr lang="en-US" altLang="zh-CN" sz="1800">
                    <a:solidFill>
                      <a:srgbClr val="FF0000"/>
                    </a:solidFill>
                    <a:sym typeface="+mn-ea"/>
                  </a:rPr>
                  <a:t>honeycomb </a:t>
                </a:r>
                <a:r>
                  <a:rPr lang="en-US" altLang="zh-CN" sz="1800">
                    <a:sym typeface="+mn-ea"/>
                  </a:rPr>
                  <a:t>configurations</a:t>
                </a:r>
                <a:endParaRPr lang="en-US" altLang="zh-CN" sz="1800">
                  <a:sym typeface="+mn-ea"/>
                </a:endParaRPr>
              </a:p>
              <a:p>
                <a:pPr algn="l"/>
                <a:r>
                  <a:rPr lang="en-US" altLang="zh-CN" sz="1800">
                    <a:sym typeface="+mn-ea"/>
                  </a:rPr>
                  <a:t>                                                                           (D=2)</a:t>
                </a:r>
                <a:endParaRPr lang="en-US" altLang="zh-CN" sz="1800">
                  <a:sym typeface="+mn-ea"/>
                </a:endParaRPr>
              </a:p>
              <a:p>
                <a:pPr algn="l"/>
                <a:endParaRPr lang="en-US" altLang="zh-CN" sz="1800">
                  <a:sym typeface="+mn-ea"/>
                </a:endParaRPr>
              </a:p>
            </p:txBody>
          </p:sp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4" y="4997"/>
              <a:ext cx="4822" cy="4799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2" y="5033"/>
              <a:ext cx="4438" cy="4720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-3175" y="579120"/>
            <a:ext cx="3024000" cy="3060000"/>
            <a:chOff x="4526" y="2148"/>
            <a:chExt cx="5320" cy="5554"/>
          </a:xfrm>
        </p:grpSpPr>
        <p:grpSp>
          <p:nvGrpSpPr>
            <p:cNvPr id="28" name="组合 27"/>
            <p:cNvGrpSpPr/>
            <p:nvPr/>
          </p:nvGrpSpPr>
          <p:grpSpPr>
            <a:xfrm>
              <a:off x="4526" y="2148"/>
              <a:ext cx="5321" cy="5555"/>
              <a:chOff x="1874" y="3646"/>
              <a:chExt cx="5321" cy="5555"/>
            </a:xfrm>
          </p:grpSpPr>
          <p:sp>
            <p:nvSpPr>
              <p:cNvPr id="29" name="圆角矩形 28"/>
              <p:cNvSpPr/>
              <p:nvPr/>
            </p:nvSpPr>
            <p:spPr>
              <a:xfrm>
                <a:off x="1874" y="3646"/>
                <a:ext cx="5321" cy="5555"/>
              </a:xfrm>
              <a:prstGeom prst="roundRect">
                <a:avLst>
                  <a:gd name="adj" fmla="val 7110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>
                    <a:sym typeface="+mn-ea"/>
                  </a:rPr>
                  <a:t>The boson</a:t>
                </a:r>
                <a:endParaRPr lang="zh-CN" altLang="en-US"/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2064" y="3756"/>
                <a:ext cx="2567" cy="668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:r>
                  <a:rPr lang="en-US" altLang="zh-CN" sz="1800">
                    <a:sym typeface="+mn-ea"/>
                  </a:rPr>
                  <a:t>Slabs  (D=1)</a:t>
                </a:r>
                <a:endParaRPr lang="en-US" altLang="zh-CN" sz="1800">
                  <a:sym typeface="+mn-ea"/>
                </a:endParaRPr>
              </a:p>
            </p:txBody>
          </p:sp>
        </p:grp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8" y="2763"/>
              <a:ext cx="4904" cy="4817"/>
            </a:xfrm>
            <a:prstGeom prst="rect">
              <a:avLst/>
            </a:prstGeom>
          </p:spPr>
        </p:pic>
      </p:grpSp>
      <p:sp>
        <p:nvSpPr>
          <p:cNvPr id="32" name="文本框 31"/>
          <p:cNvSpPr txBox="1"/>
          <p:nvPr/>
        </p:nvSpPr>
        <p:spPr>
          <a:xfrm>
            <a:off x="7856855" y="3587750"/>
            <a:ext cx="82486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ym typeface="+mn-ea"/>
              </a:rPr>
              <a:t>(D=2)</a:t>
            </a:r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123190" y="3986530"/>
            <a:ext cx="289877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dirty="0" smtClean="0">
                <a:sym typeface="+mn-ea"/>
              </a:rPr>
              <a:t>S</a:t>
            </a:r>
            <a:r>
              <a:rPr lang="zh-CN" altLang="en-US" dirty="0" smtClean="0">
                <a:sym typeface="+mn-ea"/>
              </a:rPr>
              <a:t>ingle </a:t>
            </a:r>
            <a:r>
              <a:rPr lang="zh-CN" altLang="en-US" dirty="0">
                <a:sym typeface="+mn-ea"/>
              </a:rPr>
              <a:t>nucleus</a:t>
            </a:r>
            <a:endParaRPr lang="zh-CN" altLang="en-US" dirty="0">
              <a:sym typeface="+mn-ea"/>
            </a:endParaRPr>
          </a:p>
          <a:p>
            <a:pPr algn="l"/>
            <a:r>
              <a:rPr lang="zh-CN" altLang="en-US" dirty="0">
                <a:sym typeface="+mn-ea"/>
              </a:rPr>
              <a:t>approximation：</a:t>
            </a:r>
            <a:r>
              <a:rPr lang="en-US" altLang="zh-CN" dirty="0">
                <a:sym typeface="+mn-ea"/>
              </a:rPr>
              <a:t>a</a:t>
            </a:r>
            <a:r>
              <a:rPr lang="zh-CN" altLang="en-US" dirty="0">
                <a:sym typeface="+mn-ea"/>
              </a:rPr>
              <a:t>ssume  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spherical </a:t>
            </a:r>
            <a:r>
              <a:rPr lang="zh-CN" altLang="en-US" dirty="0">
                <a:sym typeface="+mn-ea"/>
              </a:rPr>
              <a:t>and </a:t>
            </a:r>
            <a:r>
              <a:rPr lang="zh-CN" altLang="en-US" dirty="0">
                <a:solidFill>
                  <a:srgbClr val="FF0000"/>
                </a:solidFill>
                <a:sym typeface="+mn-ea"/>
              </a:rPr>
              <a:t>cylindrical </a:t>
            </a:r>
            <a:r>
              <a:rPr lang="en-US" altLang="zh-CN" dirty="0">
                <a:sym typeface="+mn-ea"/>
              </a:rPr>
              <a:t>shapes for  Wigner-Seitz (WS) cells</a:t>
            </a:r>
            <a:endParaRPr lang="en-US" altLang="zh-CN" dirty="0">
              <a:sym typeface="+mn-ea"/>
            </a:endParaRPr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011680" cy="46037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>
                <a:sym typeface="+mn-ea"/>
              </a:rPr>
              <a:t>Nuclear pasta</a:t>
            </a:r>
            <a:endParaRPr lang="en-US" sz="2400">
              <a:sym typeface="+mn-ea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8010905" y="234622"/>
            <a:ext cx="849195" cy="5279418"/>
            <a:chOff x="10679" y="3638"/>
            <a:chExt cx="1945" cy="12092"/>
          </a:xfrm>
        </p:grpSpPr>
        <p:pic>
          <p:nvPicPr>
            <p:cNvPr id="17" name="图片 16" descr="Bubbl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679" y="13916"/>
              <a:ext cx="1814" cy="1814"/>
            </a:xfrm>
            <a:prstGeom prst="rect">
              <a:avLst/>
            </a:prstGeom>
          </p:spPr>
        </p:pic>
        <p:pic>
          <p:nvPicPr>
            <p:cNvPr id="18" name="图片 17" descr="Droplet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10" y="3638"/>
              <a:ext cx="1814" cy="1814"/>
            </a:xfrm>
            <a:prstGeom prst="rect">
              <a:avLst/>
            </a:prstGeom>
          </p:spPr>
        </p:pic>
        <p:pic>
          <p:nvPicPr>
            <p:cNvPr id="19" name="图片 18" descr="Ro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94" y="6284"/>
              <a:ext cx="1814" cy="1814"/>
            </a:xfrm>
            <a:prstGeom prst="rect">
              <a:avLst/>
            </a:prstGeom>
          </p:spPr>
        </p:pic>
        <p:pic>
          <p:nvPicPr>
            <p:cNvPr id="20" name="图片 19" descr="Slab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4" y="8870"/>
              <a:ext cx="1586" cy="1814"/>
            </a:xfrm>
            <a:prstGeom prst="rect">
              <a:avLst/>
            </a:prstGeom>
          </p:spPr>
        </p:pic>
        <p:pic>
          <p:nvPicPr>
            <p:cNvPr id="21" name="图片 20" descr="Tub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80" y="11341"/>
              <a:ext cx="1814" cy="1814"/>
            </a:xfrm>
            <a:prstGeom prst="rect">
              <a:avLst/>
            </a:prstGeom>
          </p:spPr>
        </p:pic>
      </p:grpSp>
      <p:pic>
        <p:nvPicPr>
          <p:cNvPr id="3" name="图片 2" descr="F:/Book/work/OneDrive - 扬州大学/work(2024)/报告/20241104-08第12届（中俄）KLTP-BLTP联合研讨会/data/Pasta_Str.pngPasta_Str"/>
          <p:cNvPicPr>
            <a:picLocks noChangeAspect="1"/>
          </p:cNvPicPr>
          <p:nvPr/>
        </p:nvPicPr>
        <p:blipFill>
          <a:blip r:embed="rId6"/>
          <a:srcRect t="347" b="347"/>
          <a:stretch>
            <a:fillRect/>
          </a:stretch>
        </p:blipFill>
        <p:spPr>
          <a:xfrm>
            <a:off x="2483485" y="14605"/>
            <a:ext cx="5486400" cy="6279515"/>
          </a:xfrm>
          <a:prstGeom prst="rect">
            <a:avLst/>
          </a:prstGeom>
        </p:spPr>
      </p:pic>
      <p:pic>
        <p:nvPicPr>
          <p:cNvPr id="4" name="图片 3" descr="F:/Book/work/OneDrive - 扬州大学/work(2024)/报告/20241104-08第12届（中俄）KLTP-BLTP联合研讨会/data/Mic_pasta.pngMic_pasta"/>
          <p:cNvPicPr>
            <a:picLocks noChangeAspect="1"/>
          </p:cNvPicPr>
          <p:nvPr/>
        </p:nvPicPr>
        <p:blipFill>
          <a:blip r:embed="rId7"/>
          <a:srcRect t="20" b="20"/>
          <a:stretch>
            <a:fillRect/>
          </a:stretch>
        </p:blipFill>
        <p:spPr>
          <a:xfrm>
            <a:off x="107950" y="474980"/>
            <a:ext cx="4834255" cy="5853430"/>
          </a:xfrm>
          <a:prstGeom prst="rect">
            <a:avLst/>
          </a:prstGeom>
        </p:spPr>
      </p:pic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52095" y="1269365"/>
            <a:ext cx="4088130" cy="40944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360743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Chiral phase transition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pic>
        <p:nvPicPr>
          <p:cNvPr id="3" name="图片 2" descr="F:/Book/work/OneDrive - 扬州大学/work(2024)/报告/20241104-08第12届（中俄）KLTP-BLTP联合研讨会/data/Dens_f05B1n04.pngDens_f05B1n04"/>
          <p:cNvPicPr>
            <a:picLocks noChangeAspect="1"/>
          </p:cNvPicPr>
          <p:nvPr/>
        </p:nvPicPr>
        <p:blipFill>
          <a:blip r:embed="rId2"/>
          <a:srcRect l="351" r="351"/>
          <a:stretch>
            <a:fillRect/>
          </a:stretch>
        </p:blipFill>
        <p:spPr>
          <a:xfrm>
            <a:off x="3665220" y="28575"/>
            <a:ext cx="5464175" cy="6336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57725"/>
          <a:stretch>
            <a:fillRect/>
          </a:stretch>
        </p:blipFill>
        <p:spPr>
          <a:xfrm>
            <a:off x="36195" y="621030"/>
            <a:ext cx="9103995" cy="9588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360743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Chiral phase transition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510" y="1772920"/>
            <a:ext cx="2967355" cy="10318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475" y="2736215"/>
            <a:ext cx="6230620" cy="11899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475" y="3940175"/>
            <a:ext cx="6711315" cy="11906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365" y="5144770"/>
            <a:ext cx="3516630" cy="892175"/>
          </a:xfrm>
          <a:prstGeom prst="rect">
            <a:avLst/>
          </a:prstGeom>
        </p:spPr>
      </p:pic>
      <p:pic>
        <p:nvPicPr>
          <p:cNvPr id="11" name="图片 10" descr="F:/Book/work/OneDrive - 扬州大学/work(2024)/报告/20241104-08第12届（中俄）KLTP-BLTP联合研讨会/data/EpA_f05B1n04.pngEpA_f05B1n04"/>
          <p:cNvPicPr>
            <a:picLocks noChangeAspect="1"/>
          </p:cNvPicPr>
          <p:nvPr/>
        </p:nvPicPr>
        <p:blipFill>
          <a:blip r:embed="rId6"/>
          <a:srcRect l="444" r="-11"/>
          <a:stretch>
            <a:fillRect/>
          </a:stretch>
        </p:blipFill>
        <p:spPr>
          <a:xfrm>
            <a:off x="3652520" y="28575"/>
            <a:ext cx="5418455" cy="6286500"/>
          </a:xfrm>
          <a:prstGeom prst="rect">
            <a:avLst/>
          </a:prstGeom>
        </p:spPr>
      </p:pic>
      <p:pic>
        <p:nvPicPr>
          <p:cNvPr id="12" name="图片 11" descr="F:/Book/work/OneDrive - 扬州大学/work(2024)/报告/20241104-08第12届（中俄）KLTP-BLTP联合研讨会/data/EOS_f05B1.pngEOS_f05B1"/>
          <p:cNvPicPr>
            <a:picLocks noChangeAspect="1"/>
          </p:cNvPicPr>
          <p:nvPr/>
        </p:nvPicPr>
        <p:blipFill>
          <a:blip r:embed="rId7"/>
          <a:srcRect l="205" r="205"/>
          <a:stretch>
            <a:fillRect/>
          </a:stretch>
        </p:blipFill>
        <p:spPr>
          <a:xfrm>
            <a:off x="71755" y="549275"/>
            <a:ext cx="4857750" cy="5742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b="42859"/>
          <a:stretch>
            <a:fillRect/>
          </a:stretch>
        </p:blipFill>
        <p:spPr>
          <a:xfrm>
            <a:off x="40005" y="4989195"/>
            <a:ext cx="9103995" cy="12960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262128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Deconfinement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095" y="767080"/>
            <a:ext cx="4088130" cy="4094480"/>
          </a:xfrm>
          <a:prstGeom prst="rect">
            <a:avLst/>
          </a:prstGeom>
        </p:spPr>
      </p:pic>
      <p:pic>
        <p:nvPicPr>
          <p:cNvPr id="3" name="图片 2" descr="F:/Book/work/OneDrive - 扬州大学/work(2024)/报告/20241104-08第12届（中俄）KLTP-BLTP联合研讨会/data/Dconf_f05B1n13.pngDconf_f05B1n13"/>
          <p:cNvPicPr>
            <a:picLocks noChangeAspect="1"/>
          </p:cNvPicPr>
          <p:nvPr/>
        </p:nvPicPr>
        <p:blipFill>
          <a:blip r:embed="rId3"/>
          <a:srcRect l="290" r="290"/>
          <a:stretch>
            <a:fillRect/>
          </a:stretch>
        </p:blipFill>
        <p:spPr>
          <a:xfrm>
            <a:off x="3901440" y="45085"/>
            <a:ext cx="5242560" cy="6236335"/>
          </a:xfrm>
          <a:prstGeom prst="rect">
            <a:avLst/>
          </a:prstGeom>
        </p:spPr>
      </p:pic>
      <p:pic>
        <p:nvPicPr>
          <p:cNvPr id="7" name="图片 6" descr="F:/Book/work/OneDrive - 扬州大学/work(2024)/报告/20241104-08第12届（中俄）KLTP-BLTP联合研讨会/data/EOS_Df05B1.pngEOS_Df05B1"/>
          <p:cNvPicPr>
            <a:picLocks noChangeAspect="1"/>
          </p:cNvPicPr>
          <p:nvPr/>
        </p:nvPicPr>
        <p:blipFill>
          <a:blip r:embed="rId4"/>
          <a:srcRect t="-151" b="127"/>
          <a:stretch>
            <a:fillRect/>
          </a:stretch>
        </p:blipFill>
        <p:spPr>
          <a:xfrm>
            <a:off x="4678045" y="45085"/>
            <a:ext cx="4394200" cy="6294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168211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>
                <a:sym typeface="+mn-ea"/>
              </a:rPr>
              <a:t>Summary </a:t>
            </a:r>
            <a:endParaRPr lang="en-US" sz="2800" noProof="1"/>
          </a:p>
        </p:txBody>
      </p:sp>
      <p:sp>
        <p:nvSpPr>
          <p:cNvPr id="3" name="文本框 2"/>
          <p:cNvSpPr txBox="1"/>
          <p:nvPr/>
        </p:nvSpPr>
        <p:spPr>
          <a:xfrm>
            <a:off x="329565" y="987425"/>
            <a:ext cx="8281670" cy="383349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buFont typeface="+mj-ea"/>
              <a:buNone/>
            </a:pPr>
            <a:r>
              <a:rPr lang="en-US" altLang="zh-CN">
                <a:sym typeface="+mn-ea"/>
              </a:rPr>
              <a:t>There exist two possible types of deconfinement phase transition, i.e.,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first-order</a:t>
            </a:r>
            <a:r>
              <a:rPr lang="en-US" altLang="zh-CN">
                <a:sym typeface="+mn-ea"/>
              </a:rPr>
              <a:t> and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crossover</a:t>
            </a:r>
            <a:r>
              <a:rPr lang="en-US" altLang="zh-CN">
                <a:sym typeface="+mn-ea"/>
              </a:rPr>
              <a:t>.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By considering baryons as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clusters</a:t>
            </a:r>
            <a:r>
              <a:rPr lang="en-US" altLang="zh-CN">
                <a:sym typeface="+mn-ea"/>
              </a:rPr>
              <a:t> of quarks, </a:t>
            </a:r>
            <a:r>
              <a:rPr lang="en-US" altLang="en-US" dirty="0">
                <a:sym typeface="+mn-ea"/>
              </a:rPr>
              <a:t>we investigate the properties of </a:t>
            </a:r>
            <a:r>
              <a:rPr lang="en-US" altLang="zh-CN">
                <a:sym typeface="+mn-ea"/>
              </a:rPr>
              <a:t> dense matter by </a:t>
            </a:r>
            <a:r>
              <a:rPr lang="en-US" altLang="en-US" dirty="0">
                <a:sym typeface="+mn-ea"/>
              </a:rPr>
              <a:t>extending the NJL model; </a:t>
            </a:r>
            <a:endParaRPr lang="en-US" altLang="zh-CN">
              <a:solidFill>
                <a:schemeClr val="tx1"/>
              </a:solidFill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olidFill>
                  <a:srgbClr val="FF0000"/>
                </a:solidFill>
                <a:sym typeface="+mn-ea"/>
              </a:rPr>
              <a:t>Two types</a:t>
            </a:r>
            <a:r>
              <a:rPr lang="en-US" altLang="zh-CN">
                <a:sym typeface="+mn-ea"/>
              </a:rPr>
              <a:t> of q</a:t>
            </a:r>
            <a:r>
              <a:rPr lang="en-US" altLang="en-US" dirty="0">
                <a:sym typeface="+mn-ea"/>
              </a:rPr>
              <a:t>uarkyonic </a:t>
            </a:r>
            <a:r>
              <a:rPr lang="en-US" altLang="zh-CN">
                <a:sym typeface="+mn-ea"/>
              </a:rPr>
              <a:t>transitions are observed, i.e., the first-order and third-order phase transitions;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ym typeface="+mn-ea"/>
              </a:rPr>
              <a:t>The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chiral </a:t>
            </a:r>
            <a:r>
              <a:rPr lang="en-US" altLang="zh-CN">
                <a:sym typeface="+mn-ea"/>
              </a:rPr>
              <a:t>phase transitions are generally of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first-order</a:t>
            </a:r>
            <a:r>
              <a:rPr lang="en-US" altLang="zh-CN">
                <a:sym typeface="+mn-ea"/>
              </a:rPr>
              <a:t> while the  geometrical structures are unstable;</a:t>
            </a:r>
            <a:endParaRPr lang="en-US" altLang="zh-CN">
              <a:sym typeface="+mn-ea"/>
            </a:endParaRPr>
          </a:p>
          <a:p>
            <a:pPr marL="457200" indent="-457200" eaLnBrk="1" hangingPunct="1">
              <a:buFont typeface="+mj-ea"/>
              <a:buAutoNum type="circleNumDbPlain"/>
            </a:pPr>
            <a:r>
              <a:rPr lang="en-US" altLang="zh-CN">
                <a:solidFill>
                  <a:srgbClr val="FF0000"/>
                </a:solidFill>
                <a:sym typeface="+mn-ea"/>
              </a:rPr>
              <a:t>Deconfinement </a:t>
            </a:r>
            <a:r>
              <a:rPr lang="en-US" altLang="zh-CN">
                <a:sym typeface="+mn-ea"/>
              </a:rPr>
              <a:t>phase transition is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entangled </a:t>
            </a:r>
            <a:r>
              <a:rPr lang="en-US" altLang="zh-CN">
                <a:sym typeface="+mn-ea"/>
              </a:rPr>
              <a:t>with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chiral </a:t>
            </a:r>
            <a:r>
              <a:rPr lang="en-US" altLang="zh-CN">
                <a:sym typeface="+mn-ea"/>
              </a:rPr>
              <a:t>phase transition for </a:t>
            </a:r>
            <a:r>
              <a:rPr lang="en-US" altLang="zh-CN" i="1">
                <a:solidFill>
                  <a:srgbClr val="FF0000"/>
                </a:solidFill>
                <a:sym typeface="+mn-ea"/>
              </a:rPr>
              <a:t>s</a:t>
            </a:r>
            <a:r>
              <a:rPr lang="en-US" altLang="zh-CN">
                <a:sym typeface="+mn-ea"/>
              </a:rPr>
              <a:t> quarks, while various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geometrical structures</a:t>
            </a:r>
            <a:r>
              <a:rPr lang="en-US" altLang="zh-CN">
                <a:sym typeface="+mn-ea"/>
              </a:rPr>
              <a:t> for the mixed phases can take place</a:t>
            </a:r>
            <a:r>
              <a:rPr lang="en-US" altLang="zh-CN">
                <a:sym typeface="+mn-ea"/>
              </a:rPr>
              <a:t>.</a:t>
            </a:r>
            <a:endParaRPr lang="en-US" altLang="zh-CN" noProof="1" smtClean="0">
              <a:solidFill>
                <a:schemeClr val="tx1"/>
              </a:solidFill>
              <a:sym typeface="+mn-ea"/>
            </a:endParaRPr>
          </a:p>
        </p:txBody>
      </p:sp>
      <p:sp>
        <p:nvSpPr>
          <p:cNvPr id="8193" name="Rectangle 2"/>
          <p:cNvSpPr>
            <a:spLocks noGrp="1" noChangeArrowheads="1"/>
          </p:cNvSpPr>
          <p:nvPr/>
        </p:nvSpPr>
        <p:spPr>
          <a:xfrm>
            <a:off x="501968" y="4860925"/>
            <a:ext cx="7772400" cy="1082675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 kern="1200" spc="-50">
                <a:solidFill>
                  <a:srgbClr val="40404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800">
                <a:solidFill>
                  <a:srgbClr val="404040"/>
                </a:solidFill>
                <a:latin typeface="Calibri Light" panose="020F03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zh-CN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you!</a:t>
            </a:r>
            <a:r>
              <a:rPr lang="en-US" altLang="zh-CN" sz="6600" b="1" i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!!</a:t>
            </a:r>
            <a:endParaRPr lang="en-US" altLang="zh-CN" sz="6600" b="1" i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3119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Summary </a:t>
            </a:r>
            <a:endParaRPr sz="1800" dirty="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100" name="图片 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606540" cy="32207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83485" y="0"/>
            <a:ext cx="6647180" cy="3729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28035" y="2493010"/>
            <a:ext cx="5802630" cy="43592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5560" y="3068955"/>
            <a:ext cx="6792595" cy="3820795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 rot="20820000">
            <a:off x="1246505" y="2614295"/>
            <a:ext cx="665353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Welcome to Yangzhou！</a:t>
            </a:r>
            <a:endParaRPr lang="zh-CN" altLang="en-US" sz="4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05422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500" noProof="1"/>
              <a:t>Neutron stars</a:t>
            </a:r>
            <a:endParaRPr lang="en-US" altLang="zh-CN" sz="2500" noProof="1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57200"/>
            <a:ext cx="9074150" cy="5877560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" y="490220"/>
            <a:ext cx="8912225" cy="58439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27855" y="14605"/>
            <a:ext cx="46913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Annala </a:t>
            </a:r>
            <a:r>
              <a:rPr lang="en-US" altLang="zh-CN"/>
              <a:t>et al.2020_</a:t>
            </a:r>
            <a:r>
              <a:rPr lang="en-US" altLang="zh-CN">
                <a:sym typeface="+mn-ea"/>
              </a:rPr>
              <a:t>NatPhys2101-03193</a:t>
            </a:r>
            <a:endParaRPr lang="en-US" altLang="zh-CN">
              <a:sym typeface="+mn-ea"/>
            </a:endParaRPr>
          </a:p>
        </p:txBody>
      </p:sp>
      <p:sp>
        <p:nvSpPr>
          <p:cNvPr id="30" name="页脚占位符 5"/>
          <p:cNvSpPr>
            <a:spLocks noGrp="1"/>
          </p:cNvSpPr>
          <p:nvPr/>
        </p:nvSpPr>
        <p:spPr>
          <a:xfrm>
            <a:off x="0" y="6412865"/>
            <a:ext cx="1597025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1800" dirty="0">
                <a:sym typeface="+mn-ea"/>
              </a:rPr>
              <a:t>background</a:t>
            </a:r>
            <a:endParaRPr lang="en-US" altLang="zh-CN" sz="1800" dirty="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41675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noProof="1"/>
              <a:t>Binary neutron star merger</a:t>
            </a:r>
            <a:endParaRPr lang="en-US" altLang="zh-CN" sz="2800" noProof="1"/>
          </a:p>
        </p:txBody>
      </p:sp>
      <p:grpSp>
        <p:nvGrpSpPr>
          <p:cNvPr id="31" name="组合 30"/>
          <p:cNvGrpSpPr/>
          <p:nvPr/>
        </p:nvGrpSpPr>
        <p:grpSpPr>
          <a:xfrm>
            <a:off x="-35560" y="549476"/>
            <a:ext cx="5033468" cy="3677719"/>
            <a:chOff x="147" y="1549"/>
            <a:chExt cx="11640" cy="829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/>
            <a:srcRect t="3157"/>
            <a:stretch>
              <a:fillRect/>
            </a:stretch>
          </p:blipFill>
          <p:spPr>
            <a:xfrm>
              <a:off x="147" y="1549"/>
              <a:ext cx="11640" cy="8298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2396" y="6619"/>
              <a:ext cx="7017" cy="15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Bauswein </a:t>
              </a:r>
              <a:r>
                <a:rPr lang="en-US" altLang="zh-CN"/>
                <a:t>et al. </a:t>
              </a:r>
              <a:r>
                <a:rPr lang="zh-CN" altLang="en-US"/>
                <a:t>2019_PRL122-061102</a:t>
              </a:r>
              <a:endParaRPr lang="zh-CN" altLang="en-US"/>
            </a:p>
          </p:txBody>
        </p:sp>
      </p:grp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/>
        </p:nvSpPr>
        <p:spPr>
          <a:xfrm>
            <a:off x="0" y="6412865"/>
            <a:ext cx="1597025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1800" dirty="0">
                <a:sym typeface="+mn-ea"/>
              </a:rPr>
              <a:t>background</a:t>
            </a:r>
            <a:endParaRPr lang="en-US" altLang="zh-CN" sz="1800" dirty="0">
              <a:sym typeface="+mn-ea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-36195" y="2708910"/>
            <a:ext cx="9132570" cy="3710940"/>
            <a:chOff x="-57" y="4266"/>
            <a:chExt cx="14382" cy="5844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7" y="4266"/>
              <a:ext cx="14383" cy="5278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119" y="9482"/>
              <a:ext cx="720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Huang</a:t>
              </a:r>
              <a:r>
                <a:rPr lang="en-US" altLang="zh-CN"/>
                <a:t> et al.</a:t>
              </a:r>
              <a:r>
                <a:rPr lang="zh-CN" altLang="en-US"/>
                <a:t>2022_PRL129-181101</a:t>
              </a:r>
              <a:endParaRPr lang="zh-CN" altLang="en-US"/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738880" y="127000"/>
            <a:ext cx="5405120" cy="4669155"/>
            <a:chOff x="5888" y="200"/>
            <a:chExt cx="8512" cy="7353"/>
          </a:xfrm>
        </p:grpSpPr>
        <p:pic>
          <p:nvPicPr>
            <p:cNvPr id="6" name="图片 5" descr="medium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8" y="845"/>
              <a:ext cx="8512" cy="670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6860" y="200"/>
              <a:ext cx="7200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zh-CN" altLang="en-US"/>
                <a:t>Fujimoto</a:t>
              </a:r>
              <a:r>
                <a:rPr lang="en-US" altLang="zh-CN"/>
                <a:t> et al.</a:t>
              </a:r>
              <a:r>
                <a:rPr lang="zh-CN" altLang="en-US"/>
                <a:t>2023_PRL130-91404</a:t>
              </a:r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2" descr="qcdPhaseDiagra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6575"/>
            <a:ext cx="8497888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760158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noProof="1"/>
              <a:t>QCD Phase Diagram </a:t>
            </a:r>
            <a:r>
              <a:rPr lang="en-US" altLang="zh-CN" sz="2800" noProof="1"/>
              <a:t>[</a:t>
            </a:r>
            <a:r>
              <a:rPr lang="zh-CN" altLang="en-US" sz="2800" noProof="1"/>
              <a:t>McLerran2009_NP</a:t>
            </a:r>
            <a:r>
              <a:rPr lang="en-US" altLang="zh-CN" sz="2800" noProof="1"/>
              <a:t>B</a:t>
            </a:r>
            <a:r>
              <a:rPr lang="zh-CN" altLang="en-US" sz="2800" noProof="1"/>
              <a:t>195-275</a:t>
            </a:r>
            <a:r>
              <a:rPr lang="en-US" altLang="zh-CN" sz="2800" noProof="1"/>
              <a:t>]</a:t>
            </a:r>
            <a:endParaRPr lang="en-US" altLang="zh-CN" sz="2800" noProof="1"/>
          </a:p>
        </p:txBody>
      </p:sp>
      <p:sp>
        <p:nvSpPr>
          <p:cNvPr id="7" name="椭圆 6"/>
          <p:cNvSpPr/>
          <p:nvPr/>
        </p:nvSpPr>
        <p:spPr>
          <a:xfrm>
            <a:off x="1436688" y="5084763"/>
            <a:ext cx="1223962" cy="647700"/>
          </a:xfrm>
          <a:prstGeom prst="ellipse">
            <a:avLst/>
          </a:prstGeom>
          <a:solidFill>
            <a:srgbClr val="FF0000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2627313" y="4987925"/>
            <a:ext cx="1871662" cy="1236663"/>
          </a:xfrm>
          <a:prstGeom prst="ellipse">
            <a:avLst/>
          </a:prstGeom>
          <a:solidFill>
            <a:srgbClr val="FF0000">
              <a:alpha val="6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7601585" y="4796155"/>
            <a:ext cx="1409065" cy="1368425"/>
          </a:xfrm>
          <a:prstGeom prst="ellipse">
            <a:avLst/>
          </a:prstGeom>
          <a:solidFill>
            <a:srgbClr val="00B0F0">
              <a:alpha val="60000"/>
            </a:srgbClr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300" dirty="0"/>
              <a:t>Quark matter</a:t>
            </a:r>
            <a:endParaRPr lang="zh-CN" altLang="en-US" sz="2300" dirty="0"/>
          </a:p>
        </p:txBody>
      </p:sp>
      <p:sp>
        <p:nvSpPr>
          <p:cNvPr id="9" name="右箭头 8"/>
          <p:cNvSpPr/>
          <p:nvPr/>
        </p:nvSpPr>
        <p:spPr>
          <a:xfrm>
            <a:off x="4985703" y="4856163"/>
            <a:ext cx="2133600" cy="1368425"/>
          </a:xfrm>
          <a:prstGeom prst="rightArrow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/>
              <a:t>First-order/</a:t>
            </a:r>
            <a:endParaRPr lang="en-US" sz="2300" dirty="0"/>
          </a:p>
          <a:p>
            <a:pPr algn="ctr">
              <a:defRPr/>
            </a:pPr>
            <a:r>
              <a:rPr lang="en-US" sz="2300" dirty="0"/>
              <a:t>Crossover?</a:t>
            </a:r>
            <a:endParaRPr lang="en-US" sz="2300" dirty="0"/>
          </a:p>
        </p:txBody>
      </p:sp>
      <p:sp>
        <p:nvSpPr>
          <p:cNvPr id="4" name="圆角矩形 3"/>
          <p:cNvSpPr/>
          <p:nvPr/>
        </p:nvSpPr>
        <p:spPr>
          <a:xfrm>
            <a:off x="4571365" y="4856480"/>
            <a:ext cx="2927350" cy="1368425"/>
          </a:xfrm>
          <a:prstGeom prst="roundRect">
            <a:avLst/>
          </a:prstGeom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/>
              <a:t>First-order: Important </a:t>
            </a:r>
            <a:r>
              <a:rPr lang="en-US" sz="2300" dirty="0">
                <a:solidFill>
                  <a:srgbClr val="FF0000"/>
                </a:solidFill>
              </a:rPr>
              <a:t>interface effects </a:t>
            </a:r>
            <a:r>
              <a:rPr lang="en-US" sz="1800" dirty="0">
                <a:solidFill>
                  <a:schemeClr val="tx1"/>
                </a:solidFill>
              </a:rPr>
              <a:t>(surface tension, curvature, quark depletion, ...)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pic>
        <p:nvPicPr>
          <p:cNvPr id="13" name="图片 12" descr="0211_illustration"/>
          <p:cNvPicPr>
            <a:picLocks noChangeAspect="1"/>
          </p:cNvPicPr>
          <p:nvPr/>
        </p:nvPicPr>
        <p:blipFill>
          <a:blip r:embed="rId2"/>
          <a:srcRect l="14170" t="73686" r="13362"/>
          <a:stretch>
            <a:fillRect/>
          </a:stretch>
        </p:blipFill>
        <p:spPr>
          <a:xfrm>
            <a:off x="2765425" y="3151505"/>
            <a:ext cx="4955540" cy="139255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31750"/>
          </a:effectLst>
        </p:spPr>
      </p:pic>
      <p:sp>
        <p:nvSpPr>
          <p:cNvPr id="30" name="页脚占位符 5"/>
          <p:cNvSpPr>
            <a:spLocks noGrp="1"/>
          </p:cNvSpPr>
          <p:nvPr/>
        </p:nvSpPr>
        <p:spPr>
          <a:xfrm>
            <a:off x="0" y="6412865"/>
            <a:ext cx="1597025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1800" dirty="0">
                <a:sym typeface="+mn-ea"/>
              </a:rPr>
              <a:t>background</a:t>
            </a:r>
            <a:endParaRPr lang="en-US" altLang="zh-CN" sz="1800" dirty="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5" grpId="0" bldLvl="0" animBg="1"/>
      <p:bldP spid="9" grpId="0" bldLvl="0" animBg="1"/>
      <p:bldP spid="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F:\Book\work\work(2017)\报告\QCS2017\20170221_XiaCJ\crossover.jpgcrossover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26345" y="502398"/>
            <a:ext cx="4879651" cy="25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4921885" cy="475615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500" noProof="1" smtClean="0"/>
              <a:t>Hadron-quark transition (Crossover)</a:t>
            </a:r>
            <a:endParaRPr lang="en-US" sz="2500" noProof="1"/>
          </a:p>
        </p:txBody>
      </p:sp>
      <p:sp>
        <p:nvSpPr>
          <p:cNvPr id="22536" name="文本框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81245" y="238760"/>
            <a:ext cx="4330700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zh-CN" altLang="en-US" sz="1600" dirty="0"/>
              <a:t>Masuda</a:t>
            </a:r>
            <a:r>
              <a:rPr lang="en-US" altLang="en-US" sz="1600" dirty="0"/>
              <a:t>_</a:t>
            </a:r>
            <a:r>
              <a:rPr lang="en-US" altLang="en-US" sz="1600" dirty="0" err="1"/>
              <a:t>Hatsuda_Takatsuka</a:t>
            </a:r>
            <a:r>
              <a:rPr lang="zh-CN" altLang="en-US" sz="1600" dirty="0"/>
              <a:t>2016_EPJA52-1</a:t>
            </a:r>
            <a:endParaRPr lang="zh-CN" altLang="en-US" sz="16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30" name="页脚占位符 5"/>
          <p:cNvSpPr>
            <a:spLocks noGrp="1"/>
          </p:cNvSpPr>
          <p:nvPr/>
        </p:nvSpPr>
        <p:spPr>
          <a:xfrm>
            <a:off x="0" y="6412865"/>
            <a:ext cx="3052445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CN" altLang="en-US" sz="1800" dirty="0">
                <a:sym typeface="+mn-ea"/>
              </a:rPr>
              <a:t>Hadron-quark</a:t>
            </a:r>
            <a:r>
              <a:rPr lang="en-US" altLang="zh-CN" sz="1800" dirty="0">
                <a:sym typeface="+mn-ea"/>
              </a:rPr>
              <a:t> </a:t>
            </a:r>
            <a:r>
              <a:rPr lang="zh-CN" altLang="en-US" sz="1800" dirty="0">
                <a:sym typeface="+mn-ea"/>
              </a:rPr>
              <a:t>Crossover</a:t>
            </a:r>
            <a:endParaRPr lang="zh-CN" altLang="en-US" sz="1800" dirty="0">
              <a:sym typeface="+mn-ea"/>
            </a:endParaRPr>
          </a:p>
        </p:txBody>
      </p:sp>
      <p:sp>
        <p:nvSpPr>
          <p:cNvPr id="4" name="文本框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180" y="715645"/>
            <a:ext cx="4227830" cy="162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SzPct val="100000"/>
            </a:pPr>
            <a:r>
              <a:rPr lang="en-US" sz="1800" smtClean="0">
                <a:sym typeface="+mn-ea"/>
              </a:rPr>
              <a:t>Hadron-quark </a:t>
            </a:r>
            <a:r>
              <a:rPr lang="en-US" sz="1800" smtClean="0">
                <a:solidFill>
                  <a:srgbClr val="FF0000"/>
                </a:solidFill>
                <a:sym typeface="+mn-ea"/>
              </a:rPr>
              <a:t>c</a:t>
            </a:r>
            <a:r>
              <a:rPr lang="zh-CN" altLang="en-US" sz="1800" dirty="0">
                <a:solidFill>
                  <a:srgbClr val="FF0000"/>
                </a:solidFill>
              </a:rPr>
              <a:t>rossover</a:t>
            </a:r>
            <a:r>
              <a:rPr lang="en-US" altLang="zh-CN" sz="1800" dirty="0">
                <a:solidFill>
                  <a:srgbClr val="FF0000"/>
                </a:solidFill>
              </a:rPr>
              <a:t> </a:t>
            </a:r>
            <a:r>
              <a:rPr lang="en-US" altLang="zh-CN" sz="1800" dirty="0"/>
              <a:t>can be </a:t>
            </a:r>
            <a:r>
              <a:rPr lang="en-US" altLang="en-US" sz="1800" dirty="0">
                <a:sym typeface="+mn-ea"/>
              </a:rPr>
              <a:t>bridged by the </a:t>
            </a:r>
            <a:r>
              <a:rPr lang="en-US" altLang="en-US" sz="1800" dirty="0">
                <a:solidFill>
                  <a:srgbClr val="FF0000"/>
                </a:solidFill>
                <a:sym typeface="+mn-ea"/>
              </a:rPr>
              <a:t>quarkyonic matter</a:t>
            </a:r>
            <a:r>
              <a:rPr lang="en-US" altLang="en-US" sz="1800" dirty="0">
                <a:solidFill>
                  <a:schemeClr val="tx1"/>
                </a:solidFill>
                <a:sym typeface="+mn-ea"/>
              </a:rPr>
              <a:t>; The growing contributions of </a:t>
            </a:r>
            <a:r>
              <a:rPr lang="en-US" altLang="en-US" sz="1800" dirty="0">
                <a:solidFill>
                  <a:srgbClr val="FF0000"/>
                </a:solidFill>
                <a:sym typeface="+mn-ea"/>
              </a:rPr>
              <a:t>many-body correlations</a:t>
            </a:r>
            <a:r>
              <a:rPr lang="en-US" altLang="en-US" sz="1800" dirty="0">
                <a:solidFill>
                  <a:schemeClr val="tx1"/>
                </a:solidFill>
                <a:sym typeface="+mn-ea"/>
              </a:rPr>
              <a:t> can be attributed to the increasing numbers of </a:t>
            </a:r>
            <a:r>
              <a:rPr lang="en-US" altLang="en-US" sz="1800" dirty="0">
                <a:solidFill>
                  <a:srgbClr val="FF0000"/>
                </a:solidFill>
                <a:sym typeface="+mn-ea"/>
              </a:rPr>
              <a:t>exchanged quarks</a:t>
            </a:r>
            <a:r>
              <a:rPr lang="en-US" altLang="en-US" sz="1800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altLang="en-US" sz="1800" dirty="0">
                <a:sym typeface="+mn-ea"/>
              </a:rPr>
              <a:t>[</a:t>
            </a:r>
            <a:r>
              <a:rPr lang="en-US" altLang="en-US" sz="1800" dirty="0"/>
              <a:t>Fukushima_Kojo2016_ApJ817-180]</a:t>
            </a:r>
            <a:endParaRPr lang="en-US" altLang="en-US" sz="1800" dirty="0"/>
          </a:p>
        </p:txBody>
      </p:sp>
      <p:sp>
        <p:nvSpPr>
          <p:cNvPr id="6" name="文本框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23382" y="3606548"/>
            <a:ext cx="3957118" cy="220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marL="342900" indent="-3429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1700" dirty="0">
                <a:solidFill>
                  <a:schemeClr val="tx1"/>
                </a:solidFill>
                <a:sym typeface="+mn-ea"/>
              </a:rPr>
              <a:t>Quarkyonic matter:</a:t>
            </a:r>
            <a:r>
              <a:rPr lang="en-US" altLang="en-US" sz="1700" dirty="0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en-US" sz="1700">
                <a:solidFill>
                  <a:srgbClr val="FF0000"/>
                </a:solidFill>
                <a:sym typeface="+mn-ea"/>
              </a:rPr>
              <a:t>quark Fermi sea + baryonic Fermi surface</a:t>
            </a:r>
            <a:r>
              <a:rPr lang="en-US" altLang="en-US" sz="1700">
                <a:sym typeface="+mn-ea"/>
              </a:rPr>
              <a:t> [</a:t>
            </a:r>
            <a:r>
              <a:rPr lang="en-US" altLang="en-US" sz="1700" noProof="1"/>
              <a:t>McLerran_Pisarski2007_NPA796-83, in lage </a:t>
            </a:r>
            <a:r>
              <a:rPr lang="en-US" altLang="en-US" sz="1700" i="1" noProof="1"/>
              <a:t>N</a:t>
            </a:r>
            <a:r>
              <a:rPr lang="en-US" altLang="en-US" sz="1700" baseline="-25000" noProof="1"/>
              <a:t>C</a:t>
            </a:r>
            <a:r>
              <a:rPr lang="en-US" altLang="en-US" sz="1700" noProof="1"/>
              <a:t> limit]; a quark does not know which baryon it belongs to and can be viewed as </a:t>
            </a:r>
            <a:r>
              <a:rPr lang="en-US" altLang="en-US" sz="1700" noProof="1">
                <a:solidFill>
                  <a:srgbClr val="FF0000"/>
                </a:solidFill>
              </a:rPr>
              <a:t>quasi-free </a:t>
            </a:r>
            <a:r>
              <a:rPr lang="en-US" altLang="en-US" sz="1700" noProof="1"/>
              <a:t>particles [</a:t>
            </a:r>
            <a:r>
              <a:rPr lang="en-US" altLang="en-US" sz="1700">
                <a:sym typeface="+mn-ea"/>
              </a:rPr>
              <a:t>McLerran2009_NPA830-709c]</a:t>
            </a:r>
            <a:r>
              <a:rPr lang="en-US" altLang="en-US" sz="1700" noProof="1"/>
              <a:t>.</a:t>
            </a:r>
            <a:endParaRPr lang="en-US" altLang="en-US" sz="1700" noProof="1"/>
          </a:p>
        </p:txBody>
      </p:sp>
      <p:grpSp>
        <p:nvGrpSpPr>
          <p:cNvPr id="13" name="组合 12"/>
          <p:cNvGrpSpPr/>
          <p:nvPr/>
        </p:nvGrpSpPr>
        <p:grpSpPr>
          <a:xfrm>
            <a:off x="43180" y="2784475"/>
            <a:ext cx="4878070" cy="3392170"/>
            <a:chOff x="68" y="4385"/>
            <a:chExt cx="7682" cy="534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" y="4385"/>
              <a:ext cx="7683" cy="534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3798" y="5853"/>
              <a:ext cx="2974" cy="55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en-US" sz="1700" b="0" i="1" dirty="0"/>
                <a:t>n</a:t>
              </a:r>
              <a:r>
                <a:rPr lang="en-US" altLang="en-US" sz="1700" b="0" baseline="-25000" dirty="0"/>
                <a:t>b</a:t>
              </a:r>
              <a:r>
                <a:rPr lang="en-US" altLang="en-US" sz="1700" b="0" dirty="0"/>
                <a:t> = 0.2 fm</a:t>
              </a:r>
              <a:r>
                <a:rPr lang="en-US" altLang="en-US" sz="1700" b="0" baseline="30000" dirty="0"/>
                <a:t>−3</a:t>
              </a:r>
              <a:endParaRPr lang="en-US" altLang="en-US" sz="1700" b="0" baseline="30000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84150" y="2780665"/>
            <a:ext cx="4618990" cy="3312160"/>
            <a:chOff x="9467" y="4378"/>
            <a:chExt cx="7274" cy="521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/>
            <a:srcRect l="1494" r="2539" b="1013"/>
            <a:stretch>
              <a:fillRect/>
            </a:stretch>
          </p:blipFill>
          <p:spPr>
            <a:xfrm>
              <a:off x="9467" y="4378"/>
              <a:ext cx="7274" cy="5216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3473" y="6306"/>
              <a:ext cx="2480" cy="55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r>
                <a:rPr lang="en-US" altLang="en-US" sz="1700" b="0" i="1" dirty="0"/>
                <a:t>n</a:t>
              </a:r>
              <a:r>
                <a:rPr lang="en-US" altLang="en-US" sz="1700" b="0" baseline="-25000" dirty="0"/>
                <a:t>b</a:t>
              </a:r>
              <a:r>
                <a:rPr lang="en-US" altLang="en-US" sz="1700" b="0" dirty="0"/>
                <a:t> = </a:t>
              </a:r>
              <a:r>
                <a:rPr lang="en-US" altLang="en-US" sz="1700" b="0" dirty="0">
                  <a:solidFill>
                    <a:srgbClr val="FF0000"/>
                  </a:solidFill>
                </a:rPr>
                <a:t>0.5</a:t>
              </a:r>
              <a:r>
                <a:rPr lang="en-US" altLang="en-US" sz="1700" b="0" dirty="0"/>
                <a:t> fm</a:t>
              </a:r>
              <a:r>
                <a:rPr lang="en-US" altLang="en-US" sz="1700" b="0" baseline="30000" dirty="0"/>
                <a:t>−3</a:t>
              </a:r>
              <a:endParaRPr lang="en-US" altLang="en-US" sz="1700" b="0" baseline="30000" dirty="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52095" y="5785485"/>
            <a:ext cx="2111375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sz="1600" b="0">
                <a:solidFill>
                  <a:srgbClr val="000000"/>
                </a:solidFill>
                <a:ea typeface="Graphik-Semibold"/>
                <a:cs typeface="Arial" panose="020B0604020202020204" pitchFamily="34" charset="0"/>
              </a:rPr>
              <a:t>Credit: Tianqi Zhao</a:t>
            </a:r>
            <a:endParaRPr lang="en-US" altLang="zh-CN" sz="1600" b="0">
              <a:solidFill>
                <a:srgbClr val="000000"/>
              </a:solidFill>
              <a:ea typeface="Graphik-Semibold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40411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 dirty="0"/>
              <a:t>Dirac equation</a:t>
            </a:r>
            <a:endParaRPr lang="en-US" altLang="zh-CN" sz="28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6040" y="980440"/>
            <a:ext cx="5773420" cy="9836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1930" y="565785"/>
            <a:ext cx="78752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For spherically symmetric </a:t>
            </a:r>
            <a:r>
              <a:rPr lang="en-US" altLang="zh-CN"/>
              <a:t>systems</a:t>
            </a:r>
            <a:r>
              <a:rPr lang="zh-CN" altLang="en-US"/>
              <a:t>, the </a:t>
            </a:r>
            <a:r>
              <a:rPr lang="zh-CN" altLang="en-US">
                <a:solidFill>
                  <a:srgbClr val="FF0000"/>
                </a:solidFill>
              </a:rPr>
              <a:t>Dirac spinor</a:t>
            </a:r>
            <a:r>
              <a:rPr lang="zh-CN" altLang="en-US"/>
              <a:t> of </a:t>
            </a:r>
            <a:r>
              <a:rPr lang="en-US" altLang="zh-CN"/>
              <a:t>nucleons</a:t>
            </a:r>
            <a:r>
              <a:rPr lang="zh-CN" altLang="en-US"/>
              <a:t> </a:t>
            </a:r>
            <a:r>
              <a:rPr lang="en-US" altLang="zh-CN"/>
              <a:t>is</a:t>
            </a:r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" y="2362835"/>
            <a:ext cx="3402330" cy="3975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850255" y="1810385"/>
            <a:ext cx="222694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spinor spherical harmonics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063240" y="1964055"/>
            <a:ext cx="27552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radial wave functions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01295" y="2754630"/>
            <a:ext cx="53447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Dirac equation</a:t>
            </a:r>
            <a:r>
              <a:rPr lang="en-US" altLang="zh-CN"/>
              <a:t> for the </a:t>
            </a:r>
            <a:r>
              <a:rPr lang="en-US" altLang="zh-CN">
                <a:solidFill>
                  <a:srgbClr val="FF0000"/>
                </a:solidFill>
              </a:rPr>
              <a:t>radial </a:t>
            </a:r>
            <a:r>
              <a:rPr lang="en-US" altLang="zh-CN"/>
              <a:t>wave functions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201295" y="4498340"/>
            <a:ext cx="47218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M</a:t>
            </a:r>
            <a:r>
              <a:rPr lang="zh-CN" altLang="en-US"/>
              <a:t>ean field potentials：</a:t>
            </a:r>
            <a:endParaRPr lang="zh-CN" altLang="en-US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475" y="3140710"/>
            <a:ext cx="5835650" cy="12827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410" y="5695315"/>
            <a:ext cx="4888865" cy="47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5300" y="4971415"/>
            <a:ext cx="3432810" cy="79819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0065" y="4451350"/>
            <a:ext cx="4768850" cy="604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370649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>
                <a:sym typeface="+mn-ea"/>
              </a:rPr>
              <a:t>M</a:t>
            </a:r>
            <a:r>
              <a:rPr lang="zh-CN" altLang="en-US" sz="2800">
                <a:sym typeface="+mn-ea"/>
              </a:rPr>
              <a:t>ean field</a:t>
            </a:r>
            <a:r>
              <a:rPr lang="en-US" altLang="zh-CN" sz="2800">
                <a:sym typeface="+mn-ea"/>
              </a:rPr>
              <a:t>s and energy</a:t>
            </a:r>
            <a:endParaRPr lang="en-US" altLang="zh-CN" sz="280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23890" y="45085"/>
            <a:ext cx="211074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S</a:t>
            </a:r>
            <a:r>
              <a:rPr lang="zh-CN" altLang="en-US"/>
              <a:t>ource currents</a:t>
            </a:r>
            <a:r>
              <a:rPr lang="en-US" altLang="zh-CN"/>
              <a:t>:</a:t>
            </a:r>
            <a:endParaRPr lang="en-US" altLang="zh-CN"/>
          </a:p>
        </p:txBody>
      </p:sp>
      <p:grpSp>
        <p:nvGrpSpPr>
          <p:cNvPr id="24" name="组合 23"/>
          <p:cNvGrpSpPr/>
          <p:nvPr/>
        </p:nvGrpSpPr>
        <p:grpSpPr>
          <a:xfrm>
            <a:off x="4835525" y="1862455"/>
            <a:ext cx="3887470" cy="1644650"/>
            <a:chOff x="511" y="5832"/>
            <a:chExt cx="6122" cy="259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12" y="6283"/>
              <a:ext cx="5482" cy="2139"/>
            </a:xfrm>
            <a:prstGeom prst="rect">
              <a:avLst/>
            </a:prstGeom>
          </p:spPr>
        </p:pic>
        <p:sp>
          <p:nvSpPr>
            <p:cNvPr id="22" name="圆角矩形 21"/>
            <p:cNvSpPr/>
            <p:nvPr/>
          </p:nvSpPr>
          <p:spPr>
            <a:xfrm>
              <a:off x="511" y="5832"/>
              <a:ext cx="6122" cy="2589"/>
            </a:xfrm>
            <a:prstGeom prst="round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1" y="5851"/>
              <a:ext cx="5048" cy="64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>
                  <a:sym typeface="+mn-ea"/>
                </a:rPr>
                <a:t>nucleons in the </a:t>
              </a:r>
              <a:r>
                <a:rPr lang="en-US" altLang="zh-CN">
                  <a:solidFill>
                    <a:srgbClr val="FF0000"/>
                  </a:solidFill>
                  <a:sym typeface="+mn-ea"/>
                </a:rPr>
                <a:t>Fermi sea:</a:t>
              </a:r>
              <a:endParaRPr lang="en-US" altLang="zh-CN">
                <a:solidFill>
                  <a:srgbClr val="FF0000"/>
                </a:solidFill>
                <a:sym typeface="+mn-ea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401820" y="432435"/>
            <a:ext cx="4655820" cy="1388745"/>
            <a:chOff x="6813" y="6723"/>
            <a:chExt cx="7332" cy="2187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60" y="7325"/>
              <a:ext cx="7262" cy="875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1" y="8310"/>
              <a:ext cx="2346" cy="499"/>
            </a:xfrm>
            <a:prstGeom prst="rect">
              <a:avLst/>
            </a:prstGeom>
          </p:spPr>
        </p:pic>
        <p:sp>
          <p:nvSpPr>
            <p:cNvPr id="25" name="圆角矩形 24"/>
            <p:cNvSpPr/>
            <p:nvPr/>
          </p:nvSpPr>
          <p:spPr>
            <a:xfrm>
              <a:off x="6813" y="6723"/>
              <a:ext cx="7332" cy="2187"/>
            </a:xfrm>
            <a:prstGeom prst="roundRect">
              <a:avLst/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813" y="6742"/>
              <a:ext cx="5048" cy="64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>
                  <a:sym typeface="+mn-ea"/>
                </a:rPr>
                <a:t>quarks in the </a:t>
              </a:r>
              <a:r>
                <a:rPr lang="en-US" altLang="zh-CN">
                  <a:solidFill>
                    <a:srgbClr val="FF0000"/>
                  </a:solidFill>
                  <a:sym typeface="+mn-ea"/>
                </a:rPr>
                <a:t>Dirac </a:t>
              </a:r>
              <a:r>
                <a:rPr lang="en-US" altLang="zh-CN">
                  <a:solidFill>
                    <a:srgbClr val="FF0000"/>
                  </a:solidFill>
                  <a:sym typeface="+mn-ea"/>
                </a:rPr>
                <a:t>sea:</a:t>
              </a:r>
              <a:endParaRPr lang="en-US" altLang="zh-CN">
                <a:solidFill>
                  <a:srgbClr val="FF0000"/>
                </a:solidFill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0340" y="536575"/>
            <a:ext cx="4177030" cy="2789555"/>
            <a:chOff x="284" y="845"/>
            <a:chExt cx="6578" cy="4393"/>
          </a:xfrm>
        </p:grpSpPr>
        <p:sp>
          <p:nvSpPr>
            <p:cNvPr id="17" name="文本框 16"/>
            <p:cNvSpPr txBox="1"/>
            <p:nvPr/>
          </p:nvSpPr>
          <p:spPr>
            <a:xfrm>
              <a:off x="285" y="864"/>
              <a:ext cx="6191" cy="59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>
                  <a:solidFill>
                    <a:srgbClr val="FF0000"/>
                  </a:solidFill>
                </a:rPr>
                <a:t>E</a:t>
              </a:r>
              <a:r>
                <a:rPr lang="zh-CN" altLang="en-US">
                  <a:solidFill>
                    <a:srgbClr val="FF0000"/>
                  </a:solidFill>
                </a:rPr>
                <a:t>quations</a:t>
              </a:r>
              <a:r>
                <a:rPr lang="en-US" altLang="zh-CN">
                  <a:solidFill>
                    <a:srgbClr val="FF0000"/>
                  </a:solidFill>
                </a:rPr>
                <a:t> of motion</a:t>
              </a:r>
              <a:r>
                <a:rPr lang="zh-CN" altLang="en-US"/>
                <a:t> for </a:t>
              </a:r>
              <a:r>
                <a:rPr lang="en-US" altLang="zh-CN"/>
                <a:t>bosons</a:t>
              </a:r>
              <a:r>
                <a:rPr lang="en-US" altLang="zh-CN"/>
                <a:t>:</a:t>
              </a:r>
              <a:endParaRPr lang="en-US" altLang="zh-CN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99" y="1518"/>
              <a:ext cx="6396" cy="3721"/>
            </a:xfrm>
            <a:prstGeom prst="rect">
              <a:avLst/>
            </a:prstGeom>
          </p:spPr>
        </p:pic>
        <p:sp>
          <p:nvSpPr>
            <p:cNvPr id="28" name="圆角矩形 27"/>
            <p:cNvSpPr/>
            <p:nvPr/>
          </p:nvSpPr>
          <p:spPr>
            <a:xfrm>
              <a:off x="284" y="845"/>
              <a:ext cx="6579" cy="4393"/>
            </a:xfrm>
            <a:prstGeom prst="roundRect">
              <a:avLst>
                <a:gd name="adj" fmla="val 9185"/>
              </a:avLst>
            </a:prstGeom>
            <a:noFill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rcRect r="333"/>
          <a:stretch>
            <a:fillRect/>
          </a:stretch>
        </p:blipFill>
        <p:spPr>
          <a:xfrm>
            <a:off x="827405" y="3789680"/>
            <a:ext cx="2087880" cy="69977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80975" y="3411220"/>
            <a:ext cx="19431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ym typeface="+mn-ea"/>
              </a:rPr>
              <a:t>Energy (</a:t>
            </a:r>
            <a:r>
              <a:rPr lang="en-US" altLang="zh-CN" sz="2400" i="1">
                <a:solidFill>
                  <a:srgbClr val="FF0000"/>
                </a:solidFill>
                <a:sym typeface="+mn-ea"/>
              </a:rPr>
              <a:t>E</a:t>
            </a:r>
            <a:r>
              <a:rPr lang="en-US" altLang="zh-CN" sz="2400">
                <a:sym typeface="+mn-ea"/>
              </a:rPr>
              <a:t>): </a:t>
            </a:r>
            <a:endParaRPr lang="en-US" altLang="zh-CN" sz="2400">
              <a:sym typeface="+mn-ea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6420" y="3460750"/>
            <a:ext cx="5928360" cy="286512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23850" y="5772785"/>
            <a:ext cx="2971165" cy="412750"/>
            <a:chOff x="510" y="8074"/>
            <a:chExt cx="4679" cy="65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0" y="8156"/>
              <a:ext cx="476" cy="49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8"/>
            <a:srcRect l="51574"/>
            <a:stretch>
              <a:fillRect/>
            </a:stretch>
          </p:blipFill>
          <p:spPr>
            <a:xfrm>
              <a:off x="1213" y="8147"/>
              <a:ext cx="3977" cy="466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789" y="8074"/>
              <a:ext cx="529" cy="651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>
                  <a:sym typeface="+mn-ea"/>
                </a:rPr>
                <a:t>:</a:t>
              </a:r>
              <a:endParaRPr lang="en-US" altLang="zh-CN">
                <a:sym typeface="+mn-ea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263525" y="436499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i="1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charset="0"/>
                <a:sym typeface="+mn-ea"/>
              </a:rPr>
              <a:t>－</a:t>
            </a:r>
            <a:r>
              <a:rPr lang="en-US" altLang="zh-CN" sz="2400">
                <a:sym typeface="+mn-ea"/>
              </a:rPr>
              <a:t>Pairing correction:</a:t>
            </a:r>
            <a:endParaRPr lang="en-US" altLang="zh-CN" sz="2400">
              <a:sym typeface="+mn-ea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995" y="4825365"/>
            <a:ext cx="2997200" cy="855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320611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800">
                <a:sym typeface="+mn-ea"/>
              </a:rPr>
              <a:t>M</a:t>
            </a:r>
            <a:r>
              <a:rPr lang="zh-CN" altLang="en-US" sz="2800">
                <a:sym typeface="+mn-ea"/>
              </a:rPr>
              <a:t>ean field</a:t>
            </a:r>
            <a:r>
              <a:rPr lang="en-US" altLang="zh-CN" sz="2800">
                <a:sym typeface="+mn-ea"/>
              </a:rPr>
              <a:t> potential</a:t>
            </a:r>
            <a:endParaRPr lang="en-US" altLang="zh-CN" sz="2800" dirty="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6270"/>
            <a:ext cx="4519930" cy="54641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9445" y="536575"/>
            <a:ext cx="4694555" cy="570674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025265" y="116840"/>
            <a:ext cx="1094105" cy="522605"/>
          </a:xfrm>
          <a:prstGeom prst="rect">
            <a:avLst/>
          </a:prstGeom>
          <a:gradFill>
            <a:gsLst>
              <a:gs pos="100000">
                <a:srgbClr val="FE8B8B"/>
              </a:gs>
              <a:gs pos="0">
                <a:srgbClr val="FEE699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square" rtlCol="0" anchor="t">
            <a:noAutofit/>
          </a:bodyPr>
          <a:p>
            <a:r>
              <a:rPr lang="en-US" altLang="zh-CN" sz="2800" baseline="30000">
                <a:sym typeface="+mn-ea"/>
              </a:rPr>
              <a:t>208</a:t>
            </a:r>
            <a:r>
              <a:rPr lang="en-US" altLang="zh-CN" sz="2800">
                <a:sym typeface="+mn-ea"/>
              </a:rPr>
              <a:t>Pb</a:t>
            </a:r>
            <a:endParaRPr lang="en-US" altLang="zh-CN" sz="2800"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4022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β</a:t>
            </a:r>
            <a:r>
              <a:rPr lang="en-US" sz="2800">
                <a:sym typeface="+mn-ea"/>
              </a:rPr>
              <a:t>-stable nuclei</a:t>
            </a:r>
            <a:endParaRPr lang="en-US" sz="280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536575"/>
            <a:ext cx="7123430" cy="5762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4022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Binding energy</a:t>
            </a:r>
            <a:endParaRPr lang="en-US" sz="2800" dirty="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15920" y="45085"/>
            <a:ext cx="30841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 i="1">
                <a:sym typeface="+mn-ea"/>
              </a:rPr>
              <a:t>B</a:t>
            </a:r>
            <a:r>
              <a:rPr lang="en-US" sz="2800">
                <a:sym typeface="+mn-ea"/>
              </a:rPr>
              <a:t> = </a:t>
            </a:r>
            <a:r>
              <a:rPr lang="en-US" sz="2800" i="1">
                <a:sym typeface="+mn-ea"/>
              </a:rPr>
              <a:t>M</a:t>
            </a:r>
            <a:r>
              <a:rPr lang="en-US" sz="2800" i="1" baseline="-25000">
                <a:sym typeface="+mn-ea"/>
              </a:rPr>
              <a:t>n</a:t>
            </a:r>
            <a:r>
              <a:rPr lang="en-US" sz="2800" baseline="30000">
                <a:sym typeface="+mn-ea"/>
              </a:rPr>
              <a:t>0</a:t>
            </a:r>
            <a:r>
              <a:rPr lang="en-US" sz="2800">
                <a:sym typeface="+mn-ea"/>
              </a:rPr>
              <a:t>×A </a:t>
            </a:r>
            <a:r>
              <a:rPr lang="en-US" sz="2800">
                <a:latin typeface="宋体" panose="02010600030101010101" pitchFamily="2" charset="-122"/>
                <a:sym typeface="+mn-ea"/>
              </a:rPr>
              <a:t>－</a:t>
            </a:r>
            <a:r>
              <a:rPr lang="en-US" sz="2800">
                <a:sym typeface="+mn-ea"/>
              </a:rPr>
              <a:t> </a:t>
            </a:r>
            <a:r>
              <a:rPr lang="en-US" sz="2800" i="1">
                <a:sym typeface="+mn-ea"/>
              </a:rPr>
              <a:t>E</a:t>
            </a:r>
            <a:endParaRPr lang="en-US" altLang="en-US" sz="2800" i="1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" y="536575"/>
            <a:ext cx="9065260" cy="5744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" y="476885"/>
            <a:ext cx="9119235" cy="5826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24022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Binding energy</a:t>
            </a:r>
            <a:endParaRPr lang="en-US" sz="2800" dirty="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915920" y="45085"/>
            <a:ext cx="3216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宋体" panose="02010600030101010101" pitchFamily="2" charset="-122"/>
                <a:sym typeface="+mn-ea"/>
              </a:rPr>
              <a:t>Δ</a:t>
            </a:r>
            <a:r>
              <a:rPr lang="en-US" sz="2800" i="1">
                <a:sym typeface="+mn-ea"/>
              </a:rPr>
              <a:t>B</a:t>
            </a:r>
            <a:r>
              <a:rPr lang="en-US" sz="2800">
                <a:sym typeface="+mn-ea"/>
              </a:rPr>
              <a:t> = </a:t>
            </a:r>
            <a:r>
              <a:rPr lang="en-US" sz="2800" i="1">
                <a:sym typeface="+mn-ea"/>
              </a:rPr>
              <a:t>B</a:t>
            </a:r>
            <a:r>
              <a:rPr lang="en-US" sz="2800" baseline="-25000">
                <a:sym typeface="+mn-ea"/>
              </a:rPr>
              <a:t>the</a:t>
            </a:r>
            <a:r>
              <a:rPr lang="en-US" sz="2800">
                <a:sym typeface="+mn-ea"/>
              </a:rPr>
              <a:t> - </a:t>
            </a:r>
            <a:r>
              <a:rPr lang="en-US" sz="2800" i="1">
                <a:sym typeface="+mn-ea"/>
              </a:rPr>
              <a:t>B</a:t>
            </a:r>
            <a:r>
              <a:rPr lang="en-US" sz="2800" baseline="-25000">
                <a:sym typeface="+mn-ea"/>
              </a:rPr>
              <a:t>exp</a:t>
            </a:r>
            <a:endParaRPr lang="en-US" altLang="en-US" sz="2800" i="1" baseline="-2500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732270" y="4652645"/>
            <a:ext cx="2177415" cy="814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r</a:t>
            </a:r>
            <a:r>
              <a:rPr lang="en-US" altLang="zh-CN">
                <a:solidFill>
                  <a:srgbClr val="FF0000"/>
                </a:solidFill>
              </a:rPr>
              <a:t>.</a:t>
            </a:r>
            <a:r>
              <a:rPr lang="zh-CN" altLang="en-US">
                <a:solidFill>
                  <a:srgbClr val="FF0000"/>
                </a:solidFill>
              </a:rPr>
              <a:t>m</a:t>
            </a:r>
            <a:r>
              <a:rPr lang="en-US" altLang="zh-CN">
                <a:solidFill>
                  <a:srgbClr val="FF0000"/>
                </a:solidFill>
              </a:rPr>
              <a:t>.</a:t>
            </a:r>
            <a:r>
              <a:rPr lang="zh-CN" altLang="en-US">
                <a:solidFill>
                  <a:srgbClr val="FF0000"/>
                </a:solidFill>
              </a:rPr>
              <a:t>s</a:t>
            </a:r>
            <a:r>
              <a:rPr lang="en-US" altLang="zh-CN">
                <a:solidFill>
                  <a:srgbClr val="FF0000"/>
                </a:solidFill>
              </a:rPr>
              <a:t>.</a:t>
            </a:r>
            <a:r>
              <a:rPr lang="zh-CN" altLang="en-US">
                <a:solidFill>
                  <a:srgbClr val="FF0000"/>
                </a:solidFill>
              </a:rPr>
              <a:t> deviations</a:t>
            </a:r>
            <a:r>
              <a:rPr lang="en-US" altLang="zh-CN">
                <a:solidFill>
                  <a:srgbClr val="FF0000"/>
                </a:solidFill>
              </a:rPr>
              <a:t>: 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5.38 MeV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4022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Binding energy</a:t>
            </a:r>
            <a:endParaRPr lang="en-US" sz="2800" dirty="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908050"/>
            <a:ext cx="9019540" cy="54165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92275" y="54864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34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68220" y="54864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50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00020" y="54864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58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04210" y="1124585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76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067810" y="170053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92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8040" y="5228590"/>
            <a:ext cx="465455" cy="466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4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43940" y="4580890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12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31720" y="5141595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44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16555" y="5084445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65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08400" y="4940935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87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01565" y="5283835"/>
            <a:ext cx="465455" cy="466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4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973955" y="4636135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12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63845" y="4508500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25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723890" y="4220845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44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588125" y="5222240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72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21855" y="5084445"/>
            <a:ext cx="787400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101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33080" y="4899025"/>
            <a:ext cx="787400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146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13300" y="1966595"/>
            <a:ext cx="465455" cy="466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8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885690" y="1605915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18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219700" y="1228090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28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53710" y="1355090"/>
            <a:ext cx="648335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40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706110" y="76454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50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083935" y="549275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58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59880" y="549275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80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019925" y="116967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92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595870" y="1577975"/>
            <a:ext cx="787400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121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8009255" y="1917065"/>
            <a:ext cx="787400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138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286115" y="1557020"/>
            <a:ext cx="787400" cy="472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154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1482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Charge radii</a:t>
            </a:r>
            <a:endParaRPr lang="en-US" sz="2800" dirty="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95" y="536575"/>
            <a:ext cx="9083675" cy="56095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5920" y="45085"/>
            <a:ext cx="3216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宋体" panose="02010600030101010101" pitchFamily="2" charset="-122"/>
                <a:sym typeface="+mn-ea"/>
              </a:rPr>
              <a:t>Δ</a:t>
            </a:r>
            <a:r>
              <a:rPr lang="en-US" sz="2800" i="1">
                <a:sym typeface="+mn-ea"/>
              </a:rPr>
              <a:t>R</a:t>
            </a:r>
            <a:r>
              <a:rPr lang="en-US" sz="2800">
                <a:sym typeface="+mn-ea"/>
              </a:rPr>
              <a:t> = </a:t>
            </a:r>
            <a:r>
              <a:rPr lang="en-US" sz="2800" i="1">
                <a:sym typeface="+mn-ea"/>
              </a:rPr>
              <a:t>R</a:t>
            </a:r>
            <a:r>
              <a:rPr lang="en-US" sz="2800" baseline="-25000">
                <a:sym typeface="+mn-ea"/>
              </a:rPr>
              <a:t>exp</a:t>
            </a:r>
            <a:r>
              <a:rPr lang="en-US" sz="2800">
                <a:sym typeface="+mn-ea"/>
              </a:rPr>
              <a:t> </a:t>
            </a:r>
            <a:r>
              <a:rPr lang="en-US" sz="2800">
                <a:latin typeface="宋体" panose="02010600030101010101" pitchFamily="2" charset="-122"/>
                <a:sym typeface="+mn-ea"/>
              </a:rPr>
              <a:t>－</a:t>
            </a:r>
            <a:r>
              <a:rPr lang="en-US" sz="2800">
                <a:sym typeface="+mn-ea"/>
              </a:rPr>
              <a:t> </a:t>
            </a:r>
            <a:r>
              <a:rPr lang="en-US" sz="2800" i="1">
                <a:sym typeface="+mn-ea"/>
              </a:rPr>
              <a:t>R</a:t>
            </a:r>
            <a:r>
              <a:rPr lang="en-US" sz="2800" baseline="-25000">
                <a:sym typeface="+mn-ea"/>
              </a:rPr>
              <a:t>the</a:t>
            </a:r>
            <a:endParaRPr lang="en-US" altLang="en-US" sz="2800" i="1" baseline="-250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0340" y="5876925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Angeli</a:t>
            </a:r>
            <a:r>
              <a:rPr lang="en-US" altLang="zh-CN"/>
              <a:t>_Marinova</a:t>
            </a:r>
            <a:r>
              <a:rPr lang="zh-CN" altLang="en-US"/>
              <a:t>2013_ADNDT99-69</a:t>
            </a: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981075"/>
            <a:ext cx="5190490" cy="5181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28040" y="654050"/>
            <a:ext cx="4572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800"/>
              <a:t>Long</a:t>
            </a:r>
            <a:r>
              <a:rPr lang="en-US" altLang="zh-CN" sz="1800"/>
              <a:t> et al.</a:t>
            </a:r>
            <a:r>
              <a:rPr lang="zh-CN" altLang="en-US" sz="1800"/>
              <a:t>2004_PRC69-034319</a:t>
            </a:r>
            <a:r>
              <a:rPr lang="en-US" altLang="zh-CN" sz="1800"/>
              <a:t>:</a:t>
            </a:r>
            <a:endParaRPr lang="en-US" altLang="zh-CN" sz="1800"/>
          </a:p>
        </p:txBody>
      </p:sp>
      <p:sp>
        <p:nvSpPr>
          <p:cNvPr id="11" name="文本框 10"/>
          <p:cNvSpPr txBox="1"/>
          <p:nvPr/>
        </p:nvSpPr>
        <p:spPr>
          <a:xfrm>
            <a:off x="4932045" y="4580890"/>
            <a:ext cx="2177415" cy="814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r</a:t>
            </a:r>
            <a:r>
              <a:rPr lang="en-US" altLang="zh-CN">
                <a:solidFill>
                  <a:srgbClr val="FF0000"/>
                </a:solidFill>
              </a:rPr>
              <a:t>.</a:t>
            </a:r>
            <a:r>
              <a:rPr lang="zh-CN" altLang="en-US">
                <a:solidFill>
                  <a:srgbClr val="FF0000"/>
                </a:solidFill>
              </a:rPr>
              <a:t>m</a:t>
            </a:r>
            <a:r>
              <a:rPr lang="en-US" altLang="zh-CN">
                <a:solidFill>
                  <a:srgbClr val="FF0000"/>
                </a:solidFill>
              </a:rPr>
              <a:t>.</a:t>
            </a:r>
            <a:r>
              <a:rPr lang="zh-CN" altLang="en-US">
                <a:solidFill>
                  <a:srgbClr val="FF0000"/>
                </a:solidFill>
              </a:rPr>
              <a:t>s</a:t>
            </a:r>
            <a:r>
              <a:rPr lang="en-US" altLang="zh-CN">
                <a:solidFill>
                  <a:srgbClr val="FF0000"/>
                </a:solidFill>
              </a:rPr>
              <a:t>.</a:t>
            </a:r>
            <a:r>
              <a:rPr lang="zh-CN" altLang="en-US">
                <a:solidFill>
                  <a:srgbClr val="FF0000"/>
                </a:solidFill>
              </a:rPr>
              <a:t> deviations</a:t>
            </a:r>
            <a:r>
              <a:rPr lang="en-US" altLang="zh-CN">
                <a:solidFill>
                  <a:srgbClr val="FF0000"/>
                </a:solidFill>
              </a:rPr>
              <a:t>: 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0.127 fm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194119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Charge radii</a:t>
            </a:r>
            <a:endParaRPr lang="en-US" altLang="zh-CN" sz="2800" dirty="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2790" y="45085"/>
            <a:ext cx="4645660" cy="62763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5720" y="1336675"/>
            <a:ext cx="32162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sz="2800">
                <a:latin typeface="宋体" panose="02010600030101010101" pitchFamily="2" charset="-122"/>
                <a:sym typeface="+mn-ea"/>
              </a:rPr>
              <a:t>Δ</a:t>
            </a:r>
            <a:r>
              <a:rPr lang="en-US" sz="2800" i="1">
                <a:sym typeface="+mn-ea"/>
              </a:rPr>
              <a:t>R</a:t>
            </a:r>
            <a:r>
              <a:rPr lang="en-US" sz="2800">
                <a:sym typeface="+mn-ea"/>
              </a:rPr>
              <a:t> = </a:t>
            </a:r>
            <a:r>
              <a:rPr lang="en-US" sz="2800" i="1">
                <a:sym typeface="+mn-ea"/>
              </a:rPr>
              <a:t>R</a:t>
            </a:r>
            <a:r>
              <a:rPr lang="en-US" sz="2800" baseline="-25000">
                <a:sym typeface="+mn-ea"/>
              </a:rPr>
              <a:t>exp</a:t>
            </a:r>
            <a:r>
              <a:rPr lang="en-US" sz="2800">
                <a:sym typeface="+mn-ea"/>
              </a:rPr>
              <a:t> </a:t>
            </a:r>
            <a:r>
              <a:rPr lang="en-US" sz="2800">
                <a:latin typeface="宋体" panose="02010600030101010101" pitchFamily="2" charset="-122"/>
                <a:sym typeface="+mn-ea"/>
              </a:rPr>
              <a:t>－</a:t>
            </a:r>
            <a:r>
              <a:rPr lang="en-US" sz="2800">
                <a:sym typeface="+mn-ea"/>
              </a:rPr>
              <a:t> </a:t>
            </a:r>
            <a:r>
              <a:rPr lang="en-US" sz="2800" i="1">
                <a:sym typeface="+mn-ea"/>
              </a:rPr>
              <a:t>R</a:t>
            </a:r>
            <a:r>
              <a:rPr lang="en-US" sz="2800" baseline="-25000">
                <a:sym typeface="+mn-ea"/>
              </a:rPr>
              <a:t>the</a:t>
            </a:r>
            <a:endParaRPr lang="en-US" altLang="en-US" sz="2800" i="1" baseline="-25000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3235" y="4580890"/>
            <a:ext cx="2177415" cy="8147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rgbClr val="FF0000"/>
                </a:solidFill>
              </a:rPr>
              <a:t>r</a:t>
            </a:r>
            <a:r>
              <a:rPr lang="en-US" altLang="zh-CN">
                <a:solidFill>
                  <a:srgbClr val="FF0000"/>
                </a:solidFill>
              </a:rPr>
              <a:t>.</a:t>
            </a:r>
            <a:r>
              <a:rPr lang="zh-CN" altLang="en-US">
                <a:solidFill>
                  <a:srgbClr val="FF0000"/>
                </a:solidFill>
              </a:rPr>
              <a:t>m</a:t>
            </a:r>
            <a:r>
              <a:rPr lang="en-US" altLang="zh-CN">
                <a:solidFill>
                  <a:srgbClr val="FF0000"/>
                </a:solidFill>
              </a:rPr>
              <a:t>.</a:t>
            </a:r>
            <a:r>
              <a:rPr lang="zh-CN" altLang="en-US">
                <a:solidFill>
                  <a:srgbClr val="FF0000"/>
                </a:solidFill>
              </a:rPr>
              <a:t>s</a:t>
            </a:r>
            <a:r>
              <a:rPr lang="en-US" altLang="zh-CN">
                <a:solidFill>
                  <a:srgbClr val="FF0000"/>
                </a:solidFill>
              </a:rPr>
              <a:t>.</a:t>
            </a:r>
            <a:r>
              <a:rPr lang="zh-CN" altLang="en-US">
                <a:solidFill>
                  <a:srgbClr val="FF0000"/>
                </a:solidFill>
              </a:rPr>
              <a:t> deviations</a:t>
            </a:r>
            <a:r>
              <a:rPr lang="en-US" altLang="zh-CN">
                <a:solidFill>
                  <a:srgbClr val="FF0000"/>
                </a:solidFill>
              </a:rPr>
              <a:t>: 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    0.127 fm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326517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solidFill>
                  <a:schemeClr val="tx1"/>
                </a:solidFill>
                <a:sym typeface="+mn-ea"/>
              </a:rPr>
              <a:t>Extended NJL model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0" y="536575"/>
            <a:ext cx="728789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The </a:t>
            </a:r>
            <a:r>
              <a:rPr lang="zh-CN" altLang="en-US"/>
              <a:t>Lagrangian density of a</a:t>
            </a:r>
            <a:r>
              <a:rPr lang="en-US" altLang="zh-CN"/>
              <a:t>n </a:t>
            </a:r>
            <a:r>
              <a:rPr lang="en-US">
                <a:sym typeface="+mn-ea"/>
              </a:rPr>
              <a:t>e</a:t>
            </a:r>
            <a:r>
              <a:rPr lang="en-US">
                <a:sym typeface="+mn-ea"/>
              </a:rPr>
              <a:t>xtended</a:t>
            </a:r>
            <a:r>
              <a:rPr lang="zh-CN" altLang="en-US"/>
              <a:t> SU(3) NJL model</a:t>
            </a:r>
            <a:r>
              <a:rPr lang="en-US" altLang="zh-CN"/>
              <a:t>:</a:t>
            </a:r>
            <a:endParaRPr lang="en-US" altLang="zh-CN"/>
          </a:p>
        </p:txBody>
      </p:sp>
      <p:grpSp>
        <p:nvGrpSpPr>
          <p:cNvPr id="28" name="组合 27"/>
          <p:cNvGrpSpPr/>
          <p:nvPr/>
        </p:nvGrpSpPr>
        <p:grpSpPr>
          <a:xfrm>
            <a:off x="-36195" y="5330190"/>
            <a:ext cx="6518275" cy="943610"/>
            <a:chOff x="113" y="7049"/>
            <a:chExt cx="10265" cy="1486"/>
          </a:xfrm>
        </p:grpSpPr>
        <p:sp>
          <p:nvSpPr>
            <p:cNvPr id="26" name="文本框 25"/>
            <p:cNvSpPr txBox="1"/>
            <p:nvPr/>
          </p:nvSpPr>
          <p:spPr>
            <a:xfrm>
              <a:off x="113" y="7049"/>
              <a:ext cx="10265" cy="148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sz="1800"/>
                <a:t>P</a:t>
              </a:r>
              <a:r>
                <a:rPr lang="zh-CN" altLang="en-US" sz="1800"/>
                <a:t>arameters</a:t>
              </a:r>
              <a:r>
                <a:rPr lang="zh-CN" altLang="en-US" sz="1800">
                  <a:solidFill>
                    <a:srgbClr val="FF0000"/>
                  </a:solidFill>
                </a:rPr>
                <a:t> </a:t>
              </a:r>
              <a:r>
                <a:rPr lang="en-US" altLang="zh-CN" sz="1800">
                  <a:solidFill>
                    <a:srgbClr val="FF0000"/>
                  </a:solidFill>
                </a:rPr>
                <a:t>RKH </a:t>
              </a:r>
              <a:r>
                <a:rPr lang="en-US" altLang="zh-CN" sz="1800"/>
                <a:t>[Rehberg_Klevansky_Hüfner1996_PRC53-410]: </a:t>
              </a:r>
              <a:r>
                <a:rPr lang="zh-CN" altLang="en-US" sz="1800"/>
                <a:t>λ = 602.3 MeV, </a:t>
              </a:r>
              <a:r>
                <a:rPr lang="zh-CN" altLang="en-US" sz="1800" i="1">
                  <a:sym typeface="+mn-ea"/>
                </a:rPr>
                <a:t>m</a:t>
              </a:r>
              <a:r>
                <a:rPr lang="zh-CN" altLang="en-US" sz="1800" i="1" baseline="-25000">
                  <a:sym typeface="+mn-ea"/>
                </a:rPr>
                <a:t>u</a:t>
              </a:r>
              <a:r>
                <a:rPr lang="zh-CN" altLang="en-US" sz="1800" baseline="-25000">
                  <a:sym typeface="+mn-ea"/>
                </a:rPr>
                <a:t>0</a:t>
              </a:r>
              <a:r>
                <a:rPr lang="zh-CN" altLang="en-US" sz="1800">
                  <a:sym typeface="+mn-ea"/>
                </a:rPr>
                <a:t> = </a:t>
              </a:r>
              <a:r>
                <a:rPr lang="zh-CN" altLang="en-US" sz="1800" i="1">
                  <a:sym typeface="+mn-ea"/>
                </a:rPr>
                <a:t>m</a:t>
              </a:r>
              <a:r>
                <a:rPr lang="zh-CN" altLang="en-US" sz="1800" i="1" baseline="-25000">
                  <a:sym typeface="+mn-ea"/>
                </a:rPr>
                <a:t>d</a:t>
              </a:r>
              <a:r>
                <a:rPr lang="zh-CN" altLang="en-US" sz="1800" baseline="-25000">
                  <a:sym typeface="+mn-ea"/>
                </a:rPr>
                <a:t>0</a:t>
              </a:r>
              <a:r>
                <a:rPr lang="zh-CN" altLang="en-US" sz="1800">
                  <a:sym typeface="+mn-ea"/>
                </a:rPr>
                <a:t> = 5.5 MeV</a:t>
              </a:r>
              <a:r>
                <a:rPr lang="en-US" altLang="zh-CN" sz="1800">
                  <a:sym typeface="+mn-ea"/>
                </a:rPr>
                <a:t>, </a:t>
              </a:r>
              <a:r>
                <a:rPr lang="zh-CN" altLang="en-US" sz="1800" i="1">
                  <a:sym typeface="+mn-ea"/>
                </a:rPr>
                <a:t>m</a:t>
              </a:r>
              <a:r>
                <a:rPr lang="zh-CN" altLang="en-US" sz="1800" i="1" baseline="-25000">
                  <a:sym typeface="+mn-ea"/>
                </a:rPr>
                <a:t>s</a:t>
              </a:r>
              <a:r>
                <a:rPr lang="zh-CN" altLang="en-US" sz="1800" baseline="-25000">
                  <a:sym typeface="+mn-ea"/>
                </a:rPr>
                <a:t>0</a:t>
              </a:r>
              <a:r>
                <a:rPr lang="zh-CN" altLang="en-US" sz="1800"/>
                <a:t> = 140.7 MeV, </a:t>
              </a:r>
              <a:r>
                <a:rPr lang="zh-CN" altLang="en-US" sz="1800" i="1">
                  <a:sym typeface="+mn-ea"/>
                </a:rPr>
                <a:t>G</a:t>
              </a:r>
              <a:r>
                <a:rPr lang="zh-CN" altLang="en-US" sz="1800" baseline="-25000">
                  <a:sym typeface="+mn-ea"/>
                </a:rPr>
                <a:t>S</a:t>
              </a:r>
              <a:r>
                <a:rPr lang="zh-CN" altLang="en-US" sz="1800"/>
                <a:t> =</a:t>
              </a:r>
              <a:r>
                <a:rPr lang="en-US" altLang="zh-CN" sz="1800"/>
                <a:t> </a:t>
              </a:r>
              <a:r>
                <a:rPr lang="en-US" altLang="zh-CN" sz="1800" i="1"/>
                <a:t>g</a:t>
              </a:r>
              <a:r>
                <a:rPr lang="zh-CN" altLang="en-US" sz="1800" baseline="-2500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σ</a:t>
              </a:r>
              <a:r>
                <a:rPr lang="zh-CN" altLang="en-US" sz="1800" baseline="30000">
                  <a:sym typeface="+mn-ea"/>
                </a:rPr>
                <a:t>2</a:t>
              </a:r>
              <a:r>
                <a:rPr lang="zh-CN" altLang="en-US" sz="1800">
                  <a:sym typeface="+mn-ea"/>
                </a:rPr>
                <a:t>/</a:t>
              </a:r>
              <a:r>
                <a:rPr lang="en-US" altLang="zh-CN" sz="1800">
                  <a:sym typeface="+mn-ea"/>
                </a:rPr>
                <a:t>4</a:t>
              </a:r>
              <a:r>
                <a:rPr lang="en-US" altLang="zh-CN" sz="1800" i="1">
                  <a:sym typeface="+mn-ea"/>
                </a:rPr>
                <a:t>m</a:t>
              </a:r>
              <a:r>
                <a:rPr lang="zh-CN" altLang="en-US" sz="1800" baseline="-25000"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σ</a:t>
              </a:r>
              <a:r>
                <a:rPr lang="zh-CN" altLang="en-US" sz="1800" baseline="30000">
                  <a:sym typeface="+mn-ea"/>
                </a:rPr>
                <a:t>2</a:t>
              </a:r>
              <a:r>
                <a:rPr lang="zh-CN" altLang="en-US" sz="1800"/>
                <a:t> </a:t>
              </a:r>
              <a:r>
                <a:rPr lang="en-US" altLang="zh-CN" sz="1800"/>
                <a:t>= </a:t>
              </a:r>
              <a:r>
                <a:rPr lang="zh-CN" altLang="en-US" sz="1800"/>
                <a:t>1.835/</a:t>
              </a:r>
              <a:r>
                <a:rPr lang="zh-CN" altLang="en-US" sz="1800">
                  <a:sym typeface="+mn-ea"/>
                </a:rPr>
                <a:t>λ</a:t>
              </a:r>
              <a:r>
                <a:rPr lang="zh-CN" altLang="en-US" sz="1800" baseline="30000">
                  <a:sym typeface="+mn-ea"/>
                </a:rPr>
                <a:t>2</a:t>
              </a:r>
              <a:r>
                <a:rPr lang="zh-CN" altLang="en-US" sz="1800">
                  <a:sym typeface="+mn-ea"/>
                </a:rPr>
                <a:t> , </a:t>
              </a:r>
              <a:r>
                <a:rPr lang="zh-CN" altLang="en-US" sz="1800" i="1">
                  <a:sym typeface="+mn-ea"/>
                </a:rPr>
                <a:t>K</a:t>
              </a:r>
              <a:r>
                <a:rPr lang="zh-CN" altLang="en-US" sz="1800"/>
                <a:t> = 12.36/</a:t>
              </a:r>
              <a:r>
                <a:rPr lang="zh-CN" altLang="en-US" sz="1800">
                  <a:sym typeface="+mn-ea"/>
                </a:rPr>
                <a:t>λ</a:t>
              </a:r>
              <a:r>
                <a:rPr lang="zh-CN" altLang="en-US" sz="1800" baseline="30000">
                  <a:sym typeface="+mn-ea"/>
                </a:rPr>
                <a:t>5</a:t>
              </a:r>
              <a:endParaRPr lang="zh-CN" altLang="en-US" sz="1800" baseline="30000">
                <a:sym typeface="+mn-ea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212" y="7668"/>
              <a:ext cx="4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9760" y="4514215"/>
            <a:ext cx="3432810" cy="7981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0530" y="3850005"/>
            <a:ext cx="1275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Baryons:</a:t>
            </a:r>
            <a:endParaRPr lang="en-US" altLang="zh-CN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4030" y="4622800"/>
            <a:ext cx="127571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Quarks:</a:t>
            </a:r>
            <a:endParaRPr lang="en-US" altLang="zh-CN"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935" y="3851910"/>
            <a:ext cx="4232910" cy="5365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05" y="930275"/>
            <a:ext cx="5281930" cy="19704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65" y="3063875"/>
            <a:ext cx="5351780" cy="615950"/>
          </a:xfrm>
          <a:prstGeom prst="rect">
            <a:avLst/>
          </a:prstGeom>
        </p:spPr>
      </p:pic>
      <p:grpSp>
        <p:nvGrpSpPr>
          <p:cNvPr id="55" name="组合 54"/>
          <p:cNvGrpSpPr/>
          <p:nvPr/>
        </p:nvGrpSpPr>
        <p:grpSpPr>
          <a:xfrm>
            <a:off x="6410960" y="3501390"/>
            <a:ext cx="3000375" cy="2771775"/>
            <a:chOff x="10209" y="5514"/>
            <a:chExt cx="4725" cy="4365"/>
          </a:xfrm>
        </p:grpSpPr>
        <p:sp>
          <p:nvSpPr>
            <p:cNvPr id="61" name="文本框 60"/>
            <p:cNvSpPr txBox="1"/>
            <p:nvPr/>
          </p:nvSpPr>
          <p:spPr>
            <a:xfrm>
              <a:off x="10209" y="5514"/>
              <a:ext cx="4423" cy="188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zh-CN" sz="1800" i="1">
                  <a:sym typeface="+mn-ea"/>
                </a:rPr>
                <a:t>n</a:t>
              </a:r>
              <a:r>
                <a:rPr lang="en-US" altLang="zh-CN" sz="1800" baseline="-25000">
                  <a:sym typeface="+mn-ea"/>
                </a:rPr>
                <a:t>b</a:t>
              </a:r>
              <a:r>
                <a:rPr lang="en-US" altLang="zh-CN" sz="1800">
                  <a:sym typeface="+mn-ea"/>
                </a:rPr>
                <a:t> = </a:t>
              </a:r>
              <a:r>
                <a:rPr lang="en-US" altLang="zh-CN" sz="1800" i="1">
                  <a:sym typeface="+mn-ea"/>
                </a:rPr>
                <a:t>n</a:t>
              </a:r>
              <a:r>
                <a:rPr lang="en-US" altLang="zh-CN" sz="1800" baseline="-25000">
                  <a:sym typeface="+mn-ea"/>
                </a:rPr>
                <a:t>b</a:t>
              </a:r>
              <a:r>
                <a:rPr lang="en-US" altLang="zh-CN" sz="1800" baseline="30000">
                  <a:sym typeface="+mn-ea"/>
                </a:rPr>
                <a:t>B</a:t>
              </a:r>
              <a:r>
                <a:rPr lang="en-US" altLang="zh-CN" sz="1800">
                  <a:sym typeface="+mn-ea"/>
                </a:rPr>
                <a:t> + </a:t>
              </a:r>
              <a:r>
                <a:rPr lang="en-US" altLang="zh-CN" sz="1800" i="1">
                  <a:sym typeface="+mn-ea"/>
                </a:rPr>
                <a:t>n</a:t>
              </a:r>
              <a:r>
                <a:rPr lang="en-US" altLang="zh-CN" sz="1800" baseline="-25000">
                  <a:sym typeface="+mn-ea"/>
                </a:rPr>
                <a:t>b</a:t>
              </a:r>
              <a:r>
                <a:rPr lang="en-US" altLang="zh-CN" sz="1600" i="1" baseline="30000">
                  <a:sym typeface="+mn-ea"/>
                </a:rPr>
                <a:t>Q</a:t>
              </a:r>
              <a:endParaRPr lang="en-US" altLang="zh-CN" sz="1600" i="1" baseline="30000">
                <a:sym typeface="+mn-ea"/>
              </a:endParaRPr>
            </a:p>
            <a:p>
              <a:r>
                <a:rPr lang="en-US" altLang="zh-CN" sz="1800"/>
                <a:t>Baryon number densities of nuclear matter (</a:t>
              </a:r>
              <a:r>
                <a:rPr lang="en-US" altLang="zh-CN" sz="1800" i="1">
                  <a:sym typeface="+mn-ea"/>
                </a:rPr>
                <a:t>n</a:t>
              </a:r>
              <a:r>
                <a:rPr lang="en-US" altLang="zh-CN" sz="1800" baseline="-25000">
                  <a:sym typeface="+mn-ea"/>
                </a:rPr>
                <a:t>b</a:t>
              </a:r>
              <a:r>
                <a:rPr lang="en-US" altLang="zh-CN" sz="1800" baseline="30000">
                  <a:sym typeface="+mn-ea"/>
                </a:rPr>
                <a:t>B</a:t>
              </a:r>
              <a:r>
                <a:rPr lang="en-US" altLang="zh-CN" sz="1800"/>
                <a:t>) and quark matter </a:t>
              </a:r>
              <a:r>
                <a:rPr lang="en-US" altLang="zh-CN" sz="1800">
                  <a:sym typeface="+mn-ea"/>
                </a:rPr>
                <a:t>(</a:t>
              </a:r>
              <a:r>
                <a:rPr lang="en-US" altLang="zh-CN" sz="1800" i="1">
                  <a:sym typeface="+mn-ea"/>
                </a:rPr>
                <a:t>n</a:t>
              </a:r>
              <a:r>
                <a:rPr lang="en-US" altLang="zh-CN" sz="1800" baseline="-25000">
                  <a:sym typeface="+mn-ea"/>
                </a:rPr>
                <a:t>b</a:t>
              </a:r>
              <a:r>
                <a:rPr lang="en-US" altLang="zh-CN" sz="1800" i="1" baseline="30000">
                  <a:sym typeface="+mn-ea"/>
                </a:rPr>
                <a:t>Q</a:t>
              </a:r>
              <a:r>
                <a:rPr lang="en-US" altLang="zh-CN" sz="1800">
                  <a:sym typeface="+mn-ea"/>
                </a:rPr>
                <a:t>).</a:t>
              </a:r>
              <a:endParaRPr lang="en-US" altLang="zh-CN" sz="1800">
                <a:sym typeface="+mn-ea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0209" y="7554"/>
              <a:ext cx="4725" cy="23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lang="en-US" altLang="en-US" sz="1800" dirty="0">
                  <a:solidFill>
                    <a:srgbClr val="FF0000"/>
                  </a:solidFill>
                  <a:sym typeface="+mn-ea"/>
                </a:rPr>
                <a:t>Quarkyonic </a:t>
              </a:r>
              <a:r>
                <a:rPr lang="en-US" altLang="en-US" sz="1800" dirty="0">
                  <a:sym typeface="+mn-ea"/>
                </a:rPr>
                <a:t>transition: emergence of quasi-free quarks;</a:t>
              </a:r>
              <a:endParaRPr lang="en-US" altLang="en-US" sz="1800" dirty="0">
                <a:sym typeface="+mn-ea"/>
              </a:endParaRPr>
            </a:p>
            <a:p>
              <a:r>
                <a:rPr lang="en-US" altLang="en-US" sz="1800" dirty="0">
                  <a:solidFill>
                    <a:srgbClr val="FF0000"/>
                  </a:solidFill>
                  <a:sym typeface="+mn-ea"/>
                </a:rPr>
                <a:t>Deconfinement</a:t>
              </a:r>
              <a:r>
                <a:rPr lang="en-US" altLang="en-US" sz="1800" dirty="0">
                  <a:sym typeface="+mn-ea"/>
                </a:rPr>
                <a:t>: baryon melting (Mott transition)</a:t>
              </a:r>
              <a:endParaRPr lang="en-US" altLang="en-US" sz="1800" dirty="0">
                <a:sym typeface="+mn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6283325" y="594995"/>
            <a:ext cx="2713990" cy="2824480"/>
            <a:chOff x="160" y="2310"/>
            <a:chExt cx="4274" cy="4448"/>
          </a:xfrm>
        </p:grpSpPr>
        <p:grpSp>
          <p:nvGrpSpPr>
            <p:cNvPr id="50" name="组合 49"/>
            <p:cNvGrpSpPr/>
            <p:nvPr/>
          </p:nvGrpSpPr>
          <p:grpSpPr>
            <a:xfrm>
              <a:off x="784" y="2310"/>
              <a:ext cx="3650" cy="4449"/>
              <a:chOff x="784" y="2310"/>
              <a:chExt cx="3650" cy="4449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964" y="2310"/>
                <a:ext cx="3470" cy="44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964" y="4459"/>
                <a:ext cx="3470" cy="2300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</a:grad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834" y="5287"/>
                <a:ext cx="454" cy="454"/>
              </a:xfrm>
              <a:prstGeom prst="ellipse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2145" y="5937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rgbClr val="9FC4A9">
                      <a:alpha val="100000"/>
                    </a:srgbClr>
                  </a:gs>
                  <a:gs pos="100000">
                    <a:schemeClr val="accent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2488" y="5287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697" y="6192"/>
                <a:ext cx="454" cy="454"/>
              </a:xfrm>
              <a:prstGeom prst="ellipse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794" y="6192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rgbClr val="9FC4A9">
                      <a:alpha val="100000"/>
                    </a:srgbClr>
                  </a:gs>
                  <a:gs pos="100000">
                    <a:schemeClr val="accent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2942" y="6192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573" y="4696"/>
                <a:ext cx="454" cy="454"/>
              </a:xfrm>
              <a:prstGeom prst="ellipse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594" y="5738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rgbClr val="9FC4A9">
                      <a:alpha val="100000"/>
                    </a:srgbClr>
                  </a:gs>
                  <a:gs pos="100000">
                    <a:schemeClr val="accent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794" y="5150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2814" y="5741"/>
                <a:ext cx="454" cy="454"/>
              </a:xfrm>
              <a:prstGeom prst="ellipse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1243" y="5483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rgbClr val="9FC4A9">
                      <a:alpha val="100000"/>
                    </a:srgbClr>
                  </a:gs>
                  <a:gs pos="100000">
                    <a:schemeClr val="accent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794" y="4581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1243" y="5035"/>
                <a:ext cx="454" cy="454"/>
              </a:xfrm>
              <a:prstGeom prst="ellipse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243" y="6050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rgbClr val="9FC4A9">
                      <a:alpha val="100000"/>
                    </a:srgbClr>
                  </a:gs>
                  <a:gs pos="100000">
                    <a:schemeClr val="accent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834" y="4833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3140" y="4581"/>
                <a:ext cx="454" cy="454"/>
              </a:xfrm>
              <a:prstGeom prst="ellipse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138" y="5348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rgbClr val="9FC4A9">
                      <a:alpha val="100000"/>
                    </a:srgbClr>
                  </a:gs>
                  <a:gs pos="100000">
                    <a:schemeClr val="accent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1380" y="4581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2933" y="2774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2479" y="2346"/>
                <a:ext cx="454" cy="454"/>
              </a:xfrm>
              <a:prstGeom prst="ellipse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2362" y="2980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rgbClr val="9FC4A9">
                      <a:alpha val="100000"/>
                    </a:srgbClr>
                  </a:gs>
                  <a:gs pos="100000">
                    <a:schemeClr val="accent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2151" y="2346"/>
                <a:ext cx="1248" cy="113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744" y="3882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249" y="4023"/>
                <a:ext cx="454" cy="454"/>
              </a:xfrm>
              <a:prstGeom prst="ellipse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椭圆 42"/>
              <p:cNvSpPr/>
              <p:nvPr/>
            </p:nvSpPr>
            <p:spPr>
              <a:xfrm>
                <a:off x="3249" y="3468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rgbClr val="9FC4A9">
                      <a:alpha val="100000"/>
                    </a:srgbClr>
                  </a:gs>
                  <a:gs pos="100000">
                    <a:schemeClr val="accent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027" y="3418"/>
                <a:ext cx="1248" cy="115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283" y="3706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chemeClr val="accent1"/>
                  </a:gs>
                  <a:gs pos="100000">
                    <a:schemeClr val="accen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1737" y="3479"/>
                <a:ext cx="454" cy="454"/>
              </a:xfrm>
              <a:prstGeom prst="ellipse">
                <a:avLst/>
              </a:prstGeom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1749" y="3933"/>
                <a:ext cx="454" cy="454"/>
              </a:xfrm>
              <a:prstGeom prst="ellipse">
                <a:avLst/>
              </a:prstGeom>
              <a:gradFill>
                <a:gsLst>
                  <a:gs pos="2000">
                    <a:srgbClr val="9FC4A9">
                      <a:alpha val="100000"/>
                    </a:srgbClr>
                  </a:gs>
                  <a:gs pos="100000">
                    <a:schemeClr val="accent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8" name="椭圆 47"/>
              <p:cNvSpPr/>
              <p:nvPr/>
            </p:nvSpPr>
            <p:spPr>
              <a:xfrm>
                <a:off x="1153" y="3366"/>
                <a:ext cx="1248" cy="1134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49" name="直接箭头连接符 48"/>
              <p:cNvCxnSpPr/>
              <p:nvPr/>
            </p:nvCxnSpPr>
            <p:spPr>
              <a:xfrm flipV="1">
                <a:off x="784" y="3480"/>
                <a:ext cx="0" cy="2268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文本框 51"/>
            <p:cNvSpPr txBox="1"/>
            <p:nvPr/>
          </p:nvSpPr>
          <p:spPr>
            <a:xfrm rot="16200000">
              <a:off x="-305" y="4496"/>
              <a:ext cx="1554" cy="62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dirty="0">
                  <a:sym typeface="+mn-ea"/>
                </a:rPr>
                <a:t>Energy</a:t>
              </a: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35394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Isotopic chains</a:t>
            </a:r>
            <a:endParaRPr lang="en-US" sz="2800" dirty="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040" y="536575"/>
            <a:ext cx="6980555" cy="57569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64030" y="148463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8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124075" y="292481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14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79930" y="739775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20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90190" y="54864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28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86505" y="77216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58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11015" y="836930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64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23180" y="1124585"/>
            <a:ext cx="66611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82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99835" y="2132965"/>
            <a:ext cx="754380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114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48170" y="2163445"/>
            <a:ext cx="964565" cy="4051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800">
                <a:solidFill>
                  <a:srgbClr val="FF0000"/>
                </a:solidFill>
                <a:sym typeface="+mn-ea"/>
              </a:rPr>
              <a:t>126</a:t>
            </a:r>
            <a:endParaRPr lang="en-US" altLang="en-US" sz="280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37490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Isotopic chains</a:t>
            </a:r>
            <a:endParaRPr lang="en-US" sz="2800" dirty="0">
              <a:sym typeface="+mn-ea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159004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1800" dirty="0">
                <a:sym typeface="+mn-ea"/>
              </a:rPr>
              <a:t>Finite nuclei</a:t>
            </a:r>
            <a:endParaRPr lang="en-US" sz="1800" dirty="0">
              <a:sym typeface="+mn-ea"/>
            </a:endParaRPr>
          </a:p>
        </p:txBody>
      </p:sp>
      <p:pic>
        <p:nvPicPr>
          <p:cNvPr id="3" name="图片 2" descr="S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0885" y="45085"/>
            <a:ext cx="3291840" cy="63138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" y="800100"/>
            <a:ext cx="5803900" cy="5307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/>
        </p:nvGrpSpPr>
        <p:grpSpPr>
          <a:xfrm>
            <a:off x="36195" y="693420"/>
            <a:ext cx="6442710" cy="5568950"/>
            <a:chOff x="57" y="1092"/>
            <a:chExt cx="10146" cy="8770"/>
          </a:xfrm>
        </p:grpSpPr>
        <p:pic>
          <p:nvPicPr>
            <p:cNvPr id="3" name="图片 2" descr="F:/Book/work/OneDrive - 扬州大学/work(2024)/报告/20240510-16 贵州-DDF2024/Coupling.jpgCoupling"/>
            <p:cNvPicPr>
              <a:picLocks noChangeAspect="1"/>
            </p:cNvPicPr>
            <p:nvPr/>
          </p:nvPicPr>
          <p:blipFill>
            <a:blip r:embed="rId1"/>
            <a:srcRect t="335" b="335"/>
            <a:stretch>
              <a:fillRect/>
            </a:stretch>
          </p:blipFill>
          <p:spPr>
            <a:xfrm>
              <a:off x="57" y="1092"/>
              <a:ext cx="10146" cy="877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9" y="7214"/>
              <a:ext cx="3934" cy="5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2" y="4545"/>
              <a:ext cx="5451" cy="1002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0" y="14605"/>
            <a:ext cx="294322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Coupling constants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pic>
        <p:nvPicPr>
          <p:cNvPr id="4" name="图片 3" descr="Mi_sy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295" y="548640"/>
            <a:ext cx="7031355" cy="57029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965" y="620395"/>
            <a:ext cx="5821045" cy="56121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490" y="5715"/>
            <a:ext cx="2415540" cy="50673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6195" y="639445"/>
            <a:ext cx="7251065" cy="5742940"/>
            <a:chOff x="170" y="807"/>
            <a:chExt cx="11419" cy="9044"/>
          </a:xfrm>
        </p:grpSpPr>
        <p:pic>
          <p:nvPicPr>
            <p:cNvPr id="13" name="图片 12" descr="ULambda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" y="807"/>
              <a:ext cx="11419" cy="904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0" y="993"/>
              <a:ext cx="3628" cy="69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F:/Book/work/OneDrive - 扬州大学/work(2024)/报告/20241104-08第12届（中俄）KLTP-BLTP联合研讨会/data/Fe_Dens.pngFe_Dens"/>
          <p:cNvPicPr>
            <a:picLocks noChangeAspect="1"/>
          </p:cNvPicPr>
          <p:nvPr/>
        </p:nvPicPr>
        <p:blipFill>
          <a:blip r:embed="rId1"/>
          <a:srcRect l="173" r="173"/>
          <a:stretch>
            <a:fillRect/>
          </a:stretch>
        </p:blipFill>
        <p:spPr>
          <a:xfrm>
            <a:off x="756285" y="621030"/>
            <a:ext cx="7033895" cy="54952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202882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Finite nuclei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455" y="235585"/>
            <a:ext cx="5439410" cy="342900"/>
          </a:xfrm>
          <a:prstGeom prst="rect">
            <a:avLst/>
          </a:prstGeom>
        </p:spPr>
      </p:pic>
      <p:pic>
        <p:nvPicPr>
          <p:cNvPr id="6" name="图片 5" descr="F:/Book/work/OneDrive - 扬州大学/work(2024)/报告/20241104-08第12届（中俄）KLTP-BLTP联合研讨会/data/Bind_Nucl.pngBind_Nucl"/>
          <p:cNvPicPr>
            <a:picLocks noChangeAspect="1"/>
          </p:cNvPicPr>
          <p:nvPr/>
        </p:nvPicPr>
        <p:blipFill>
          <a:blip r:embed="rId3"/>
          <a:srcRect t="27" b="27"/>
          <a:stretch>
            <a:fillRect/>
          </a:stretch>
        </p:blipFill>
        <p:spPr>
          <a:xfrm>
            <a:off x="756920" y="621030"/>
            <a:ext cx="7244080" cy="5681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464947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Phase transitions of NS matter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t="556"/>
          <a:stretch>
            <a:fillRect/>
          </a:stretch>
        </p:blipFill>
        <p:spPr>
          <a:xfrm>
            <a:off x="624205" y="509905"/>
            <a:ext cx="7410450" cy="5789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-222" r="222" b="-435"/>
          <a:stretch>
            <a:fillRect/>
          </a:stretch>
        </p:blipFill>
        <p:spPr>
          <a:xfrm>
            <a:off x="-20320" y="1052830"/>
            <a:ext cx="9140190" cy="425640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14605"/>
            <a:ext cx="271970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Particle fractions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171575" y="4725035"/>
            <a:ext cx="5328285" cy="1320800"/>
            <a:chOff x="1871" y="7441"/>
            <a:chExt cx="8391" cy="2080"/>
          </a:xfrm>
        </p:grpSpPr>
        <p:sp>
          <p:nvSpPr>
            <p:cNvPr id="7" name="文本框 6"/>
            <p:cNvSpPr txBox="1"/>
            <p:nvPr/>
          </p:nvSpPr>
          <p:spPr>
            <a:xfrm>
              <a:off x="5613" y="8928"/>
              <a:ext cx="3742" cy="580"/>
            </a:xfrm>
            <a:prstGeom prst="rect">
              <a:avLst/>
            </a:prstGeom>
            <a:no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txBody>
            <a:bodyPr wrap="square" rtlCol="0" anchor="t">
              <a:spAutoFit/>
            </a:bodyPr>
            <a:p>
              <a:r>
                <a:rPr lang="en-US" altLang="en-US" sz="1800" dirty="0">
                  <a:solidFill>
                    <a:schemeClr val="tx1"/>
                  </a:solidFill>
                  <a:sym typeface="+mn-ea"/>
                </a:rPr>
                <a:t>Quarkyonic transition</a:t>
              </a:r>
              <a:endParaRPr lang="en-US" altLang="en-US" sz="1800" dirty="0">
                <a:solidFill>
                  <a:schemeClr val="tx1"/>
                </a:solidFill>
                <a:sym typeface="+mn-ea"/>
              </a:endParaRPr>
            </a:p>
          </p:txBody>
        </p:sp>
        <p:cxnSp>
          <p:nvCxnSpPr>
            <p:cNvPr id="8" name="直接箭头连接符 7"/>
            <p:cNvCxnSpPr>
              <a:stCxn id="7" idx="1"/>
            </p:cNvCxnSpPr>
            <p:nvPr/>
          </p:nvCxnSpPr>
          <p:spPr>
            <a:xfrm flipH="1" flipV="1">
              <a:off x="1871" y="7441"/>
              <a:ext cx="3742" cy="177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 flipV="1">
              <a:off x="9355" y="7554"/>
              <a:ext cx="907" cy="16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 rot="1500000">
              <a:off x="2902" y="8408"/>
              <a:ext cx="2007" cy="49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sz="1800">
                  <a:sym typeface="+mn-ea"/>
                </a:rPr>
                <a:t>first-order</a:t>
              </a:r>
              <a:endParaRPr lang="en-US" altLang="en-US" sz="1800">
                <a:sym typeface="+mn-ea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 rot="17880000">
              <a:off x="8923" y="8218"/>
              <a:ext cx="2079" cy="52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1800"/>
                <a:t>third-order</a:t>
              </a:r>
              <a:endParaRPr lang="zh-CN" alt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1289050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 noProof="1"/>
              <a:t>Masses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50595"/>
            <a:ext cx="9111615" cy="437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4605"/>
            <a:ext cx="2723515" cy="5219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ym typeface="+mn-ea"/>
              </a:rPr>
              <a:t>Equation of state</a:t>
            </a:r>
            <a:endParaRPr lang="en-US" sz="2800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5AF3865C-8E7E-43F6-9267-532416176426}" type="slidenum">
              <a:rPr lang="zh-CN" altLang="en-US"/>
            </a:fld>
            <a:endParaRPr lang="zh-CN" altLang="en-US"/>
          </a:p>
        </p:txBody>
      </p:sp>
      <p:sp>
        <p:nvSpPr>
          <p:cNvPr id="42" name="页脚占位符 5"/>
          <p:cNvSpPr>
            <a:spLocks noGrp="1"/>
          </p:cNvSpPr>
          <p:nvPr/>
        </p:nvSpPr>
        <p:spPr>
          <a:xfrm>
            <a:off x="0" y="6412865"/>
            <a:ext cx="2353310" cy="3981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buFont typeface="Arial" panose="020B0604020202020204" pitchFamily="34" charset="0"/>
              <a:buNone/>
              <a:defRPr sz="14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1800" dirty="0">
                <a:sym typeface="+mn-ea"/>
              </a:rPr>
              <a:t>unified </a:t>
            </a:r>
            <a:r>
              <a:rPr lang="en-US" sz="1800" dirty="0">
                <a:sym typeface="+mn-ea"/>
              </a:rPr>
              <a:t>Description</a:t>
            </a:r>
            <a:endParaRPr lang="en-US" sz="1800" dirty="0">
              <a:sym typeface="+mn-ea"/>
            </a:endParaRPr>
          </a:p>
        </p:txBody>
      </p:sp>
      <p:pic>
        <p:nvPicPr>
          <p:cNvPr id="5" name="图片 4" descr="EOSfq - Cop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2755" y="476885"/>
            <a:ext cx="4881245" cy="5648960"/>
          </a:xfrm>
          <a:prstGeom prst="rect">
            <a:avLst/>
          </a:prstGeom>
        </p:spPr>
      </p:pic>
      <p:pic>
        <p:nvPicPr>
          <p:cNvPr id="7" name="图片 6" descr="Vs - Copy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560" y="1038225"/>
            <a:ext cx="4336415" cy="3570605"/>
          </a:xfrm>
          <a:prstGeom prst="rect">
            <a:avLst/>
          </a:prstGeom>
        </p:spPr>
      </p:pic>
      <p:pic>
        <p:nvPicPr>
          <p:cNvPr id="3" name="图片 48"/>
          <p:cNvPicPr>
            <a:picLocks noChangeAspect="1"/>
          </p:cNvPicPr>
          <p:nvPr/>
        </p:nvPicPr>
        <p:blipFill>
          <a:blip r:embed="rId3"/>
          <a:srcRect r="11848"/>
          <a:stretch>
            <a:fillRect/>
          </a:stretch>
        </p:blipFill>
        <p:spPr>
          <a:xfrm>
            <a:off x="1548130" y="4940935"/>
            <a:ext cx="1487805" cy="772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515.05,&quot;left&quot;:3.4,&quot;top&quot;:18.8,&quot;width&quot;:721.95}"/>
</p:tagLst>
</file>

<file path=ppt/tags/tag5.xml><?xml version="1.0" encoding="utf-8"?>
<p:tagLst xmlns:p="http://schemas.openxmlformats.org/presentationml/2006/main">
  <p:tag name="KSO_WM_DIAGRAM_VIRTUALLY_FRAME" val="{&quot;height&quot;:515.05,&quot;left&quot;:3.4,&quot;top&quot;:18.8,&quot;width&quot;:721.95}"/>
</p:tagLst>
</file>

<file path=ppt/tags/tag6.xml><?xml version="1.0" encoding="utf-8"?>
<p:tagLst xmlns:p="http://schemas.openxmlformats.org/presentationml/2006/main">
  <p:tag name="KSO_WM_DIAGRAM_VIRTUALLY_FRAME" val="{&quot;height&quot;:515.05,&quot;left&quot;:3.4,&quot;top&quot;:18.8,&quot;width&quot;:721.95}"/>
</p:tagLst>
</file>

<file path=ppt/tags/tag7.xml><?xml version="1.0" encoding="utf-8"?>
<p:tagLst xmlns:p="http://schemas.openxmlformats.org/presentationml/2006/main">
  <p:tag name="KSO_WM_DIAGRAM_VIRTUALLY_FRAME" val="{&quot;height&quot;:515.05,&quot;left&quot;:3.4,&quot;top&quot;:18.8,&quot;width&quot;:721.95}"/>
</p:tagLst>
</file>

<file path=ppt/tags/tag8.xml><?xml version="1.0" encoding="utf-8"?>
<p:tagLst xmlns:p="http://schemas.openxmlformats.org/presentationml/2006/main">
  <p:tag name="commondata" val="eyJoZGlkIjoiY2QyOGVmODA0YmQ4NmFiYzQxOGU2OWJjZGIyZGQ3YjEifQ=="/>
  <p:tag name="resource_record_key" val="{&quot;13&quot;:[4364954]}"/>
</p:tagLst>
</file>

<file path=ppt/theme/theme1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4112</Words>
  <Application>WPS 演示</Application>
  <PresentationFormat>全屏显示(4:3)</PresentationFormat>
  <Paragraphs>396</Paragraphs>
  <Slides>31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Arial</vt:lpstr>
      <vt:lpstr>宋体</vt:lpstr>
      <vt:lpstr>Wingdings</vt:lpstr>
      <vt:lpstr>Calibri Light</vt:lpstr>
      <vt:lpstr>Calibri</vt:lpstr>
      <vt:lpstr>Graphik-Semibold</vt:lpstr>
      <vt:lpstr>Courant</vt:lpstr>
      <vt:lpstr>微软雅黑</vt:lpstr>
      <vt:lpstr>Arial Unicode MS</vt:lpstr>
      <vt:lpstr>Times New Roman</vt:lpstr>
      <vt:lpstr>回顾</vt:lpstr>
      <vt:lpstr>Properties of dense stellar matter in an extended NJL model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Meeting</dc:title>
  <dc:creator>夏铖君</dc:creator>
  <cp:lastModifiedBy>夏铖君</cp:lastModifiedBy>
  <cp:revision>1661</cp:revision>
  <dcterms:created xsi:type="dcterms:W3CDTF">2011-09-23T15:07:00Z</dcterms:created>
  <dcterms:modified xsi:type="dcterms:W3CDTF">2025-04-22T07:09:18Z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EAC2D8B2B44D47EFAB36D01AD1BC0EC1_12</vt:lpwstr>
  </property>
</Properties>
</file>