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notesMasterIdLst>
    <p:notesMasterId r:id="rId35"/>
  </p:notesMasterIdLst>
  <p:sldIdLst>
    <p:sldId id="256" r:id="rId2"/>
    <p:sldId id="257" r:id="rId3"/>
    <p:sldId id="374" r:id="rId4"/>
    <p:sldId id="375" r:id="rId5"/>
    <p:sldId id="376" r:id="rId6"/>
    <p:sldId id="360" r:id="rId7"/>
    <p:sldId id="377" r:id="rId8"/>
    <p:sldId id="359" r:id="rId9"/>
    <p:sldId id="362" r:id="rId10"/>
    <p:sldId id="361" r:id="rId11"/>
    <p:sldId id="363" r:id="rId12"/>
    <p:sldId id="364" r:id="rId13"/>
    <p:sldId id="378" r:id="rId14"/>
    <p:sldId id="379" r:id="rId15"/>
    <p:sldId id="380" r:id="rId16"/>
    <p:sldId id="382" r:id="rId17"/>
    <p:sldId id="383" r:id="rId18"/>
    <p:sldId id="386" r:id="rId19"/>
    <p:sldId id="385" r:id="rId20"/>
    <p:sldId id="387" r:id="rId21"/>
    <p:sldId id="388" r:id="rId22"/>
    <p:sldId id="389" r:id="rId23"/>
    <p:sldId id="392" r:id="rId24"/>
    <p:sldId id="393" r:id="rId25"/>
    <p:sldId id="394" r:id="rId26"/>
    <p:sldId id="329" r:id="rId27"/>
    <p:sldId id="330" r:id="rId28"/>
    <p:sldId id="398" r:id="rId29"/>
    <p:sldId id="395" r:id="rId30"/>
    <p:sldId id="396" r:id="rId31"/>
    <p:sldId id="397" r:id="rId32"/>
    <p:sldId id="308" r:id="rId33"/>
    <p:sldId id="291" r:id="rId3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4E2"/>
    <a:srgbClr val="005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2336" autoAdjust="0"/>
  </p:normalViewPr>
  <p:slideViewPr>
    <p:cSldViewPr>
      <p:cViewPr varScale="1">
        <p:scale>
          <a:sx n="75" d="100"/>
          <a:sy n="75" d="100"/>
        </p:scale>
        <p:origin x="1654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6C92A602-45C4-D47B-81F1-BC88515CF2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E3AD8E6-9B12-D6D3-0D62-0B28F9575B1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4CD61E70-6DEF-BE76-CF36-7E7E0E46235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3ACD0404-4528-BFDC-33C7-AD2546D594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266F8455-5FF6-178A-F490-3199B3B059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FF129FB7-A323-9C9C-06E3-B98AEAE16C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767BB7-E735-4DD6-A3D5-C4EA137D54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D7B1A29D-122A-6B07-A955-6BCD9073F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1150CF39-88A5-6BD3-38B5-5DCE96899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076E1580-0C67-31DE-6454-1C3E1AECAE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7773D5-589E-4B4E-B6DC-65EEC8F7D938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>
            <a:extLst>
              <a:ext uri="{FF2B5EF4-FFF2-40B4-BE49-F238E27FC236}">
                <a16:creationId xmlns:a16="http://schemas.microsoft.com/office/drawing/2014/main" id="{918C8E24-9EE0-D437-AD55-668446256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>
            <a:extLst>
              <a:ext uri="{FF2B5EF4-FFF2-40B4-BE49-F238E27FC236}">
                <a16:creationId xmlns:a16="http://schemas.microsoft.com/office/drawing/2014/main" id="{FBD93722-6C27-D340-AD48-3A7BFAB34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3796" name="灯片编号占位符 3">
            <a:extLst>
              <a:ext uri="{FF2B5EF4-FFF2-40B4-BE49-F238E27FC236}">
                <a16:creationId xmlns:a16="http://schemas.microsoft.com/office/drawing/2014/main" id="{7F5762D5-20C1-7131-CA34-A892CD813E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E86FAE-6E66-4B4A-B749-DDBAB5EE58DB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3327CDDF-BFD5-1E6F-064B-20E13D7B45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78942C90-E7DB-F4BF-F6BD-B9ACA1B9E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B05CF294-9124-720B-2864-3C0C12AA2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2B5681-B4D0-4DF0-8803-67D306449EEE}" type="slidenum">
              <a:rPr lang="en-US" altLang="zh-CN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7C92C82D-E667-FB95-65EB-8A4A673901B3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1525659019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2D3E8F-D9D6-A9F6-FBE4-92363B53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07F730-EDF1-1E51-8E6F-ED8D8468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1967C75-1E21-E30A-BF80-E645302E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A41C2-B594-4743-9AC1-229769BDDE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69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B1F0EC45-A4EA-D8AC-DE1F-2AFE7BACB93D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290BAD-E267-6570-B1A6-3DC348B5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BD6B5E-6920-D678-AF9F-DBF8BD5E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F54B86-149E-B5C7-DE18-9A6DF30E8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7880-EDB1-48E6-8D8A-61A6F32648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62811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47D264A-7E38-A4DF-7287-C82612F5226C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37F690FB-5394-BA6A-FBD4-4ABA4A2A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8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899AAF9-80F7-3426-5AC0-C04A693FE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8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311A167-9BE4-35CA-C2CE-A364B12412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9865C20-46A2-CD4B-453D-BE0533C63A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014394-1789-6B1E-A8A7-BB3B5D04D2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17AB-79F6-4813-B7BB-6501CD9E3AD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0380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3C484BC8-76EE-A301-8A50-44E5407CED0B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E4162-63BD-264D-CD91-28E3AC2E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7A922-54CA-CBC1-060F-E233E53E2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0C500-B88A-B498-0D1F-5057A7DC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D2A6-52FD-43A8-9D97-9B7351F932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70098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58BC58AE-AE4D-1C2A-EADD-09616D458C38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FE361600-4281-B688-B8BB-6B88E17E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8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B3C6D17-5428-DFD6-DA12-2F907841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800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F4D7122-440B-E138-7F0D-53B05EE9E1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6291FB5-D49D-781D-4EC1-0E230680E3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4854B6D-C9F7-203A-D6B3-1E8FA36233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E5B42-8001-4699-8CBD-F6A364B09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09818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829B155-182B-C269-4FEE-C378192985F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582AC-85BF-66A7-D79C-6105F30C232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9D09F-2AF3-3BD0-9867-1B874E4B58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C9DD6-F04A-CF63-51AB-873FBB79DB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B091F-057F-454F-BE61-D279E6794EC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25133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5853A52-6C9B-4810-8CA8-CA609A4E8C4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4034D9-FE1B-0B26-0D32-178F3C6C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AA9AAD-3722-0AA4-82B6-5BECF8ACD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3DA992-C042-F6D6-AB07-1CAA6623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21F1-F643-4210-928A-6D603A74E3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642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14FA408-16AA-69D6-9702-2366905F5B9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D1D303-EF7E-3013-5496-9B073C13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67622-834B-DB4C-079A-FE7B36AF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0CA57B-1B65-DE8E-D784-637CE0D4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C2F37-A8DE-46A2-830B-E64928219BD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864090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C752CA29-17CA-A44F-3C18-3FB274D9CC54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409D33-67A6-AB2E-2FF7-7BB5C1F5A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B10FC3-01CE-B1CB-6DD7-BEC84369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CB90F9-AB62-FE6A-0118-92851B94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349DF-61B9-47B3-8DCF-4FD19696A1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59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1D41A16-CB0C-E7CA-E920-702B83224B1C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20C88B8-6745-F40C-D3F8-766FED3D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F8591C-25F0-B7FA-2F95-8FC10EB6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6DA4B0-BA7E-029F-532C-DBAD98BD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68F51-AC0C-49C8-BF4D-FE183769B3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330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C104E20-FB93-8BD7-62C5-7463B459543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2D0F9-1EE1-4FAA-CC5C-90728E39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4C73A-0BA9-E34A-9CFF-1442DFA0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C39C01-F629-D176-13C3-7F7AF075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3C14-92FE-4C12-9D8C-3404EFDCD4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628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D9EF701F-EEB0-A823-EAB4-9D3F1D517C7D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58978-A586-C79D-D4AE-C7E9B69BA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CA0D5F-7EFB-F18A-2BAB-5903997F0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ECA8EC3-D844-1847-73B0-E3709339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8BFB-8D63-402B-AB71-FBDFC2C35F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42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CE00899-C546-0931-B380-E26C109A52F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A323316-8464-59B6-37FA-E30B6CCD0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59F2661-6A83-318F-5F3F-2F9A50106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59AA065-77EB-D83B-8101-A1DD995A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0A43-C2E6-48D1-AC28-D8CB57CDC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43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34A86DF-D333-044F-1206-713B2377226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483ADC2-D6E8-D548-738E-0DE55B27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DE94CEB-BAE7-B725-6038-1D95487C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93FBD8C-A2A6-5991-F5FB-3AA3ED49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8C70-FB17-42D7-A1C6-2951DDEC6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88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65F063AC-4872-F7AD-960A-67FCF6FC8FA4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CCF3798-84C7-EDC3-BE43-6D4B77F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3482B0C-B35B-E6D3-3134-A1CBD933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2EC2FA-37F6-6EA1-252E-040A4EBE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F4F18-62ED-4095-AF4E-2BA6A5521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630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34BBCA7-1631-E44D-AAD4-831994DBE56B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1251971690 h 10000"/>
              <a:gd name="T4" fmla="*/ 2147483646 w 7908"/>
              <a:gd name="T5" fmla="*/ 625985845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412954013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F303742-1CEC-DADD-611E-B399B824B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EE623C0-6EB3-70AE-1048-FA944711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3EF3DF4-3376-393F-A4E0-D2FAAF8B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FE5D2-72AE-410E-977E-7D3506CCCC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015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FE6958B6-ECDE-C809-8B4C-04B98FFE96BF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AE763780-C987-A570-6BAD-FFC7082D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F88AC6CF-8C23-FF3E-7203-2EF1C0689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8860326F-7F38-A444-7D24-4DC17C040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B59AAAEE-399A-0D3C-C850-39AFF6784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9781746B-4750-3C38-503F-217B01445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57F02378-5C75-481D-18C9-94914B2DB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50D38D65-6896-0E76-19C3-593458731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AB1AA129-4ABF-095A-D433-7B63186CC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4166895B-9974-553C-6D17-02EA9B1DD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B1397E8F-48F2-C2F9-FB4A-E5B73C04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F07F64A8-1868-6282-3279-700601CFB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0BFFFB78-955D-918B-11DE-7B0D55ECF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AC1C8CEF-3680-887D-AB2C-7CD0EEB462D3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2B8A0817-5095-FE52-2A31-907784558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B871BFBE-0C37-389C-2FE1-795CF2829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7B502AF1-370C-61A1-BC6D-40C854187F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FCFFB405-BEE9-A15A-9BE3-60B0E48F8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B4610687-E761-B348-A85D-3D68DFB2C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65BD275A-249B-5D9A-85CF-8FB984123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F466B7D9-0467-534D-C67B-20B95F5D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FB342F2C-BA2B-2F6D-32C9-8482E66D2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D2AA1AA4-FA55-8011-9985-545E8B30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A4B106E2-3F62-4727-9436-42F2E1F2F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EA4B37B5-CEA4-B2D8-8839-78C67D0BB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4DAD39F9-4060-5AC1-DAD7-F5FF3DEB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69AB6715-2EB1-A11C-0E88-BEDBDDF90FBD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8B4197FA-053D-D560-FD83-EAF14A817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2BE6F3C5-1F69-72CC-EF99-9F48C5403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1D79C-21DE-2622-FFB5-451BA7A0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8BE7-1F79-3237-DF7E-1A2D1E67B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ED7C9-9DA1-D997-6F24-744DC2B3C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C4223972-3910-4BD6-A00D-0DA7FBE901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70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9.wmf"/><Relationship Id="rId2" Type="http://schemas.openxmlformats.org/officeDocument/2006/relationships/image" Target="../media/image64.emf"/><Relationship Id="rId16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1.wmf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4.emf"/><Relationship Id="rId7" Type="http://schemas.openxmlformats.org/officeDocument/2006/relationships/image" Target="../media/image76.wmf"/><Relationship Id="rId12" Type="http://schemas.openxmlformats.org/officeDocument/2006/relationships/image" Target="../media/image77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65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E3DA6D4-A6A9-A504-4140-D4C0BFEB23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508125"/>
            <a:ext cx="8059737" cy="1462088"/>
          </a:xfrm>
        </p:spPr>
        <p:txBody>
          <a:bodyPr/>
          <a:lstStyle/>
          <a:p>
            <a:pPr algn="ctr" eaLnBrk="1" hangingPunct="1"/>
            <a:r>
              <a:rPr lang="en-US" altLang="zh-CN" sz="3600">
                <a:solidFill>
                  <a:srgbClr val="800000"/>
                </a:solidFill>
                <a:latin typeface="Comic Sans MS" panose="030F0702030302020204" pitchFamily="66" charset="0"/>
              </a:rPr>
              <a:t>Production of pion string in a hot and dense quark matter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93832DB-654B-6C0B-391E-4D9A4007A8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3176588"/>
            <a:ext cx="6553200" cy="17526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zh-CN" sz="3000" dirty="0">
                <a:latin typeface="Verdana" panose="020B0604030504040204" pitchFamily="34" charset="0"/>
              </a:rPr>
              <a:t>Mao Hong (</a:t>
            </a:r>
            <a:r>
              <a:rPr lang="zh-CN" altLang="en-US" sz="3000" dirty="0">
                <a:latin typeface="Verdana" panose="020B0604030504040204" pitchFamily="34" charset="0"/>
              </a:rPr>
              <a:t>毛鸿</a:t>
            </a:r>
            <a:r>
              <a:rPr lang="en-US" altLang="zh-CN" sz="3000" dirty="0">
                <a:latin typeface="Verdana" panose="020B0604030504040204" pitchFamily="34" charset="0"/>
              </a:rPr>
              <a:t>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zh-CN" dirty="0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zh-CN" sz="2000" i="1" dirty="0">
                <a:latin typeface="Verdana" panose="020B0604030504040204" pitchFamily="34" charset="0"/>
              </a:rPr>
              <a:t>School of Physics, Hangzhou Normal University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zh-CN" sz="2000" i="1" dirty="0"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zh-CN" dirty="0">
                <a:solidFill>
                  <a:srgbClr val="0000CC"/>
                </a:solidFill>
                <a:latin typeface="+mn-ea"/>
              </a:rPr>
              <a:t>With: Yige Zhou(</a:t>
            </a:r>
            <a:r>
              <a:rPr lang="zh-CN" altLang="en-US" dirty="0">
                <a:solidFill>
                  <a:srgbClr val="0000CC"/>
                </a:solidFill>
                <a:latin typeface="+mn-ea"/>
              </a:rPr>
              <a:t>周逸歌</a:t>
            </a:r>
            <a:r>
              <a:rPr lang="en-US" altLang="zh-CN" dirty="0">
                <a:solidFill>
                  <a:srgbClr val="0000CC"/>
                </a:solidFill>
                <a:latin typeface="+mn-ea"/>
              </a:rPr>
              <a:t>), </a:t>
            </a:r>
            <a:r>
              <a:rPr lang="en-US" altLang="zh-CN" dirty="0" err="1">
                <a:solidFill>
                  <a:srgbClr val="0000CC"/>
                </a:solidFill>
                <a:latin typeface="+mn-ea"/>
              </a:rPr>
              <a:t>Yidian</a:t>
            </a:r>
            <a:r>
              <a:rPr lang="en-US" altLang="zh-CN" dirty="0">
                <a:solidFill>
                  <a:srgbClr val="0000CC"/>
                </a:solidFill>
                <a:latin typeface="+mn-ea"/>
              </a:rPr>
              <a:t> Chen</a:t>
            </a:r>
            <a:r>
              <a:rPr lang="zh-CN" altLang="en-US" dirty="0">
                <a:solidFill>
                  <a:srgbClr val="0000CC"/>
                </a:solidFill>
                <a:latin typeface="+mn-ea"/>
              </a:rPr>
              <a:t>（陈亦点）</a:t>
            </a:r>
            <a:endParaRPr lang="en-US" altLang="zh-CN" dirty="0">
              <a:solidFill>
                <a:srgbClr val="0000CC"/>
              </a:solidFill>
              <a:latin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zh-CN" sz="2000" i="1" dirty="0">
              <a:latin typeface="Verdana" panose="020B060403050404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endParaRPr lang="en-US" altLang="zh-CN" sz="2400" dirty="0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19460" name="Rectangle 16">
            <a:extLst>
              <a:ext uri="{FF2B5EF4-FFF2-40B4-BE49-F238E27FC236}">
                <a16:creationId xmlns:a16="http://schemas.microsoft.com/office/drawing/2014/main" id="{8F5DAC93-C4A9-3328-C925-C3598CAAF1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AE78B2C-28D1-4EBF-A4F3-D6D7673025C8}" type="slidenum">
              <a:rPr lang="en-US" altLang="zh-CN" sz="1400" smtClean="0">
                <a:solidFill>
                  <a:schemeClr val="bg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</a:t>
            </a:fld>
            <a:endParaRPr lang="en-US" altLang="zh-CN" sz="1400">
              <a:solidFill>
                <a:schemeClr val="bg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0E1D99E1-75E2-59FC-C020-45BAB7D14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093410"/>
            <a:ext cx="52605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CN" altLang="en-US" sz="1600" dirty="0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第二十届全国中高能核物理大会，上海</a:t>
            </a:r>
            <a:r>
              <a:rPr lang="en-US" altLang="zh-CN" sz="1600" dirty="0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 26/04/2025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0009E45-B349-C594-BCC2-365877197169}"/>
              </a:ext>
            </a:extLst>
          </p:cNvPr>
          <p:cNvSpPr/>
          <p:nvPr/>
        </p:nvSpPr>
        <p:spPr>
          <a:xfrm>
            <a:off x="1835150" y="5041900"/>
            <a:ext cx="577215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altLang="zh-CN" kern="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Refs: </a:t>
            </a:r>
            <a:r>
              <a:rPr lang="en-US" altLang="zh-CN" b="1" kern="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HM</a:t>
            </a:r>
            <a:r>
              <a:rPr lang="en-US" altLang="zh-CN" kern="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Nuclear Physics A </a:t>
            </a:r>
            <a:r>
              <a:rPr lang="en-US" altLang="zh-CN" b="1" kern="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925</a:t>
            </a:r>
            <a:r>
              <a:rPr lang="en-US" altLang="zh-CN" kern="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185 (2014)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Fan Lu, </a:t>
            </a:r>
            <a:r>
              <a:rPr lang="en-US" altLang="zh-CN" sz="1600" kern="100" dirty="0" err="1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Qichang</a:t>
            </a: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Chen and </a:t>
            </a:r>
            <a:r>
              <a:rPr lang="en-US" altLang="zh-CN" sz="1600" b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HM</a:t>
            </a: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,PhysRevD.</a:t>
            </a:r>
            <a:r>
              <a:rPr lang="en-US" altLang="zh-CN" sz="1600" b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92</a:t>
            </a: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.085036 (2015)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Yige Zhou, </a:t>
            </a:r>
            <a:r>
              <a:rPr lang="en-US" altLang="zh-CN" sz="1600" kern="100" dirty="0" err="1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Yidian</a:t>
            </a: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Chen and </a:t>
            </a:r>
            <a:r>
              <a:rPr lang="en-US" altLang="zh-CN" sz="1600" b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HM</a:t>
            </a:r>
            <a:r>
              <a:rPr lang="en-US" altLang="zh-CN" sz="16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in preparation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endParaRPr lang="zh-CN" altLang="zh-CN" sz="1600" kern="100" dirty="0">
              <a:solidFill>
                <a:srgbClr val="2404E2"/>
              </a:solidFill>
              <a:latin typeface="Century" panose="020406040505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3">
            <a:extLst>
              <a:ext uri="{FF2B5EF4-FFF2-40B4-BE49-F238E27FC236}">
                <a16:creationId xmlns:a16="http://schemas.microsoft.com/office/drawing/2014/main" id="{5517E2FB-A04E-F707-0238-57E75C0A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ABF2A450-7077-48C4-B084-BA9FCA2643F4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10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9699" name="矩形 4">
            <a:extLst>
              <a:ext uri="{FF2B5EF4-FFF2-40B4-BE49-F238E27FC236}">
                <a16:creationId xmlns:a16="http://schemas.microsoft.com/office/drawing/2014/main" id="{D40E16F4-DA68-5B05-B70B-DB177B3E6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075" y="787400"/>
            <a:ext cx="3209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 numerical results: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矩形 6">
            <a:extLst>
              <a:ext uri="{FF2B5EF4-FFF2-40B4-BE49-F238E27FC236}">
                <a16:creationId xmlns:a16="http://schemas.microsoft.com/office/drawing/2014/main" id="{760D5B31-29B8-1CB7-11AE-FE48FEF50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00688"/>
            <a:ext cx="7920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Solution of the gap equations in the case of chiral limit for SCJT formalism.</a:t>
            </a:r>
          </a:p>
        </p:txBody>
      </p:sp>
      <p:pic>
        <p:nvPicPr>
          <p:cNvPr id="29701" name="图片 1">
            <a:extLst>
              <a:ext uri="{FF2B5EF4-FFF2-40B4-BE49-F238E27FC236}">
                <a16:creationId xmlns:a16="http://schemas.microsoft.com/office/drawing/2014/main" id="{50E896EA-27BC-EEBE-0824-C658F09F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71613"/>
            <a:ext cx="554196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>
            <a:extLst>
              <a:ext uri="{FF2B5EF4-FFF2-40B4-BE49-F238E27FC236}">
                <a16:creationId xmlns:a16="http://schemas.microsoft.com/office/drawing/2014/main" id="{86F1D6C2-7609-60B7-BCEF-B19DE97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3D5CAEA-0028-43F3-8713-8D7DE8115C9B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11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0723" name="图片 4">
            <a:extLst>
              <a:ext uri="{FF2B5EF4-FFF2-40B4-BE49-F238E27FC236}">
                <a16:creationId xmlns:a16="http://schemas.microsoft.com/office/drawing/2014/main" id="{4CEF1E26-9C2C-B52F-2275-5D99B2376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52525"/>
            <a:ext cx="5907087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灯片编号占位符 3">
            <a:extLst>
              <a:ext uri="{FF2B5EF4-FFF2-40B4-BE49-F238E27FC236}">
                <a16:creationId xmlns:a16="http://schemas.microsoft.com/office/drawing/2014/main" id="{3BFBF9A8-4C85-58BA-F597-EA38AFE0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0117F9C-4FB5-41E7-ADCA-9FB524414852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12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1747" name="图片 4">
            <a:extLst>
              <a:ext uri="{FF2B5EF4-FFF2-40B4-BE49-F238E27FC236}">
                <a16:creationId xmlns:a16="http://schemas.microsoft.com/office/drawing/2014/main" id="{482C0B4D-9DA2-2B08-2BBE-236A28FC0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98525"/>
            <a:ext cx="65532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矩形 5">
            <a:extLst>
              <a:ext uri="{FF2B5EF4-FFF2-40B4-BE49-F238E27FC236}">
                <a16:creationId xmlns:a16="http://schemas.microsoft.com/office/drawing/2014/main" id="{55193DDD-454C-1C13-BBF8-76A49F42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715000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Symmetry improved CJT effective potential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>
            <a:extLst>
              <a:ext uri="{FF2B5EF4-FFF2-40B4-BE49-F238E27FC236}">
                <a16:creationId xmlns:a16="http://schemas.microsoft.com/office/drawing/2014/main" id="{C5A81F38-1798-5988-7CAD-D6600273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48D75E0-BD35-4C21-97EE-F4E43807D7A1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13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2771" name="矩形 6">
            <a:extLst>
              <a:ext uri="{FF2B5EF4-FFF2-40B4-BE49-F238E27FC236}">
                <a16:creationId xmlns:a16="http://schemas.microsoft.com/office/drawing/2014/main" id="{744D46E8-3FA8-5B3E-4EDD-8C493C9EF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205038"/>
            <a:ext cx="8007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If we approximately treat a hot thermal medium as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uniform thermal bath with pion strings embedded in it, 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new set of coupled equations of motion for the pion string could be derived by simply replacing the relevant classical potential with the above appropriately modified thermal effective potential.</a:t>
            </a:r>
            <a:endParaRPr lang="zh-CN" altLang="en-US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32772" name="矩形 9">
            <a:extLst>
              <a:ext uri="{FF2B5EF4-FFF2-40B4-BE49-F238E27FC236}">
                <a16:creationId xmlns:a16="http://schemas.microsoft.com/office/drawing/2014/main" id="{75DB88A9-00B9-8ED4-2C09-674609F29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1341438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2.3 The solution of the pion string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36FF07-E01E-5748-31F7-C331C6EF0C36}"/>
              </a:ext>
            </a:extLst>
          </p:cNvPr>
          <p:cNvSpPr txBox="1"/>
          <p:nvPr/>
        </p:nvSpPr>
        <p:spPr>
          <a:xfrm>
            <a:off x="1475656" y="615157"/>
            <a:ext cx="6773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US" altLang="zh-CN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Fan Lu, </a:t>
            </a:r>
            <a:r>
              <a:rPr lang="en-US" altLang="zh-CN" kern="100" dirty="0" err="1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Qichang</a:t>
            </a:r>
            <a:r>
              <a:rPr lang="en-US" altLang="zh-CN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Chen and </a:t>
            </a:r>
            <a:r>
              <a:rPr lang="en-US" altLang="zh-CN" b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HM</a:t>
            </a:r>
            <a:r>
              <a:rPr lang="en-US" altLang="zh-CN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altLang="zh-CN" i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Pion string evolving in a thermal bath</a:t>
            </a:r>
            <a:r>
              <a:rPr lang="en-US" altLang="zh-CN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Phys. Rev. D </a:t>
            </a:r>
            <a:r>
              <a:rPr lang="en-US" altLang="zh-CN" b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92</a:t>
            </a:r>
            <a:r>
              <a:rPr lang="en-US" altLang="zh-CN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085036 (2015)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3">
            <a:extLst>
              <a:ext uri="{FF2B5EF4-FFF2-40B4-BE49-F238E27FC236}">
                <a16:creationId xmlns:a16="http://schemas.microsoft.com/office/drawing/2014/main" id="{857BC7B2-DE24-1A3B-04AF-1794CCD0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AA34D81-CF4A-4B1F-8024-0119555407A3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14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34819" name="图片 4">
            <a:extLst>
              <a:ext uri="{FF2B5EF4-FFF2-40B4-BE49-F238E27FC236}">
                <a16:creationId xmlns:a16="http://schemas.microsoft.com/office/drawing/2014/main" id="{1E4C3251-1C96-54C0-5D2F-F09084DE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89013"/>
            <a:ext cx="4783138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图片 5">
            <a:extLst>
              <a:ext uri="{FF2B5EF4-FFF2-40B4-BE49-F238E27FC236}">
                <a16:creationId xmlns:a16="http://schemas.microsoft.com/office/drawing/2014/main" id="{26E310EC-2446-9A6A-1F18-FC92E611F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985838"/>
            <a:ext cx="445611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矩形 8">
            <a:extLst>
              <a:ext uri="{FF2B5EF4-FFF2-40B4-BE49-F238E27FC236}">
                <a16:creationId xmlns:a16="http://schemas.microsoft.com/office/drawing/2014/main" id="{8DAB669A-4FC3-8199-FDDD-84789F000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4873625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(a) The profile functions of pion strings as function of the radius r at various temperatures. (b) The energy densities as a function of the temperature T.</a:t>
            </a:r>
            <a:endParaRPr lang="zh-CN" altLang="en-US" sz="20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1">
            <a:extLst>
              <a:ext uri="{FF2B5EF4-FFF2-40B4-BE49-F238E27FC236}">
                <a16:creationId xmlns:a16="http://schemas.microsoft.com/office/drawing/2014/main" id="{FDA66F7A-3B53-4F42-9600-F2013C995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BC8F4B15-1A9B-40B7-8B36-E9826840936B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15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7FD69785-70DB-A07B-8119-7CBD8A7E5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143000"/>
            <a:ext cx="81359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2.4 The Kibble-Zurek mechanism</a:t>
            </a:r>
          </a:p>
        </p:txBody>
      </p:sp>
      <p:sp>
        <p:nvSpPr>
          <p:cNvPr id="35844" name="矩形 6">
            <a:extLst>
              <a:ext uri="{FF2B5EF4-FFF2-40B4-BE49-F238E27FC236}">
                <a16:creationId xmlns:a16="http://schemas.microsoft.com/office/drawing/2014/main" id="{02299856-3B71-23BB-44C1-703030E6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1685925"/>
            <a:ext cx="5184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 a 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second order 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phase</a:t>
            </a:r>
            <a:r>
              <a:rPr lang="en-US" altLang="zh-CN" sz="24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transition, because of fluctuations of the order parameter, the new symmetry-broken-phase starts to form simultaneously and independently. Subsequently, these independent regions grow together to form the new symmetry-broken phase randomly. At the boundaries, a network of strings is formed if the broken symmetry is the U(1)  symmetry.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grpSp>
        <p:nvGrpSpPr>
          <p:cNvPr id="35845" name="组合 11">
            <a:extLst>
              <a:ext uri="{FF2B5EF4-FFF2-40B4-BE49-F238E27FC236}">
                <a16:creationId xmlns:a16="http://schemas.microsoft.com/office/drawing/2014/main" id="{9DB2AE3F-32BE-EA83-37AF-349DF6B71468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940175"/>
            <a:ext cx="3914775" cy="2303463"/>
            <a:chOff x="5232089" y="1988841"/>
            <a:chExt cx="3914653" cy="2304256"/>
          </a:xfrm>
        </p:grpSpPr>
        <p:pic>
          <p:nvPicPr>
            <p:cNvPr id="35853" name="图片 8">
              <a:extLst>
                <a:ext uri="{FF2B5EF4-FFF2-40B4-BE49-F238E27FC236}">
                  <a16:creationId xmlns:a16="http://schemas.microsoft.com/office/drawing/2014/main" id="{A56DB4AF-63B5-2491-EDCD-14332D1D9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089" y="1988841"/>
              <a:ext cx="3832168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图片 9">
              <a:extLst>
                <a:ext uri="{FF2B5EF4-FFF2-40B4-BE49-F238E27FC236}">
                  <a16:creationId xmlns:a16="http://schemas.microsoft.com/office/drawing/2014/main" id="{3DC02790-4D4E-2B9B-21BD-09B05634B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541" y="1988841"/>
              <a:ext cx="634298" cy="428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图片 10">
              <a:extLst>
                <a:ext uri="{FF2B5EF4-FFF2-40B4-BE49-F238E27FC236}">
                  <a16:creationId xmlns:a16="http://schemas.microsoft.com/office/drawing/2014/main" id="{B7FF03CC-D817-D778-8800-C33CF8A94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151" y="3202167"/>
              <a:ext cx="218591" cy="381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6" name="组合 15">
            <a:extLst>
              <a:ext uri="{FF2B5EF4-FFF2-40B4-BE49-F238E27FC236}">
                <a16:creationId xmlns:a16="http://schemas.microsoft.com/office/drawing/2014/main" id="{63EFB187-D1D9-89C1-4E75-C056BDF40A61}"/>
              </a:ext>
            </a:extLst>
          </p:cNvPr>
          <p:cNvGrpSpPr>
            <a:grpSpLocks/>
          </p:cNvGrpSpPr>
          <p:nvPr/>
        </p:nvGrpSpPr>
        <p:grpSpPr bwMode="auto">
          <a:xfrm>
            <a:off x="5380038" y="1482725"/>
            <a:ext cx="3487737" cy="2154238"/>
            <a:chOff x="5380181" y="1482477"/>
            <a:chExt cx="3487172" cy="2154080"/>
          </a:xfrm>
        </p:grpSpPr>
        <p:pic>
          <p:nvPicPr>
            <p:cNvPr id="35850" name="图片 12">
              <a:extLst>
                <a:ext uri="{FF2B5EF4-FFF2-40B4-BE49-F238E27FC236}">
                  <a16:creationId xmlns:a16="http://schemas.microsoft.com/office/drawing/2014/main" id="{97D7A4EC-6257-EFCD-6DC8-BEE0E5607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181" y="1482477"/>
              <a:ext cx="3340590" cy="215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图片 13">
              <a:extLst>
                <a:ext uri="{FF2B5EF4-FFF2-40B4-BE49-F238E27FC236}">
                  <a16:creationId xmlns:a16="http://schemas.microsoft.com/office/drawing/2014/main" id="{6D867DAA-A5EA-027A-F280-BBF00BCBD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9884" y="3000963"/>
              <a:ext cx="390887" cy="48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图片 14">
              <a:extLst>
                <a:ext uri="{FF2B5EF4-FFF2-40B4-BE49-F238E27FC236}">
                  <a16:creationId xmlns:a16="http://schemas.microsoft.com/office/drawing/2014/main" id="{A9A5D92B-ECB0-D627-FC2F-63D51CC11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4188" y="1919606"/>
              <a:ext cx="293165" cy="21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7" name="文本框 1">
            <a:extLst>
              <a:ext uri="{FF2B5EF4-FFF2-40B4-BE49-F238E27FC236}">
                <a16:creationId xmlns:a16="http://schemas.microsoft.com/office/drawing/2014/main" id="{02320924-B2FC-4279-4FAA-75D658B10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838" y="1262063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T&gt;T</a:t>
            </a:r>
            <a:r>
              <a:rPr lang="en-US" altLang="zh-CN" baseline="-250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</a:t>
            </a:r>
            <a:endParaRPr lang="zh-CN" altLang="en-US" baseline="-25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5848" name="文本框 13">
            <a:extLst>
              <a:ext uri="{FF2B5EF4-FFF2-40B4-BE49-F238E27FC236}">
                <a16:creationId xmlns:a16="http://schemas.microsoft.com/office/drawing/2014/main" id="{A453FA56-BD9B-EA3F-8539-18E8B63DB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3629025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T&lt;T</a:t>
            </a:r>
            <a:r>
              <a:rPr lang="en-US" altLang="zh-CN" baseline="-250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c</a:t>
            </a:r>
            <a:endParaRPr lang="zh-CN" altLang="en-US" baseline="-25000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5849" name="矩形 3">
            <a:extLst>
              <a:ext uri="{FF2B5EF4-FFF2-40B4-BE49-F238E27FC236}">
                <a16:creationId xmlns:a16="http://schemas.microsoft.com/office/drawing/2014/main" id="{B7E96E89-FBC7-8F89-5310-55777B45C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182563"/>
            <a:ext cx="7693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W. H. Zurek, </a:t>
            </a:r>
            <a:r>
              <a:rPr lang="en-US" altLang="zh-CN" i="1">
                <a:solidFill>
                  <a:srgbClr val="2404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Cosmological experiments in superfluid helium?, </a:t>
            </a: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Nature (London) 317, 505 (1985); </a:t>
            </a:r>
            <a:r>
              <a:rPr lang="en-US" altLang="zh-CN" i="1">
                <a:solidFill>
                  <a:srgbClr val="2404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Cosmological experiments in condensed matter systems</a:t>
            </a: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Phys. Rep. 276, 177 (1996).</a:t>
            </a:r>
            <a:endParaRPr lang="zh-CN" altLang="en-US">
              <a:solidFill>
                <a:srgbClr val="2404E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1">
            <a:extLst>
              <a:ext uri="{FF2B5EF4-FFF2-40B4-BE49-F238E27FC236}">
                <a16:creationId xmlns:a16="http://schemas.microsoft.com/office/drawing/2014/main" id="{B362D168-4016-9074-9ECA-94E72B17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3B316B3-B880-49D0-BBB5-BCD924E5C59C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16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C678FE1-4FAA-FA23-209A-AF95215045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1543159"/>
            <a:ext cx="7848872" cy="4172617"/>
          </a:xfrm>
          <a:prstGeom prst="rect">
            <a:avLst/>
          </a:prstGeom>
          <a:blipFill>
            <a:blip r:embed="rId2"/>
            <a:stretch>
              <a:fillRect l="-1243" t="-1168" b="-2336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37892" name="图片 4">
            <a:extLst>
              <a:ext uri="{FF2B5EF4-FFF2-40B4-BE49-F238E27FC236}">
                <a16:creationId xmlns:a16="http://schemas.microsoft.com/office/drawing/2014/main" id="{118BB8E6-39E2-DE5B-6444-31B80EA6D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2098675"/>
            <a:ext cx="17287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3544523-0781-DF87-9EB5-D8AF83D9AA76}"/>
              </a:ext>
            </a:extLst>
          </p:cNvPr>
          <p:cNvSpPr txBox="1"/>
          <p:nvPr/>
        </p:nvSpPr>
        <p:spPr>
          <a:xfrm>
            <a:off x="971550" y="1081088"/>
            <a:ext cx="4572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+mn-lt"/>
              </a:rPr>
              <a:t>The Kibble-Zurek mechanism</a:t>
            </a:r>
            <a:endParaRPr lang="zh-CN" altLang="en-US" sz="2400" dirty="0"/>
          </a:p>
        </p:txBody>
      </p:sp>
      <p:sp>
        <p:nvSpPr>
          <p:cNvPr id="37894" name="文本框 10">
            <a:extLst>
              <a:ext uri="{FF2B5EF4-FFF2-40B4-BE49-F238E27FC236}">
                <a16:creationId xmlns:a16="http://schemas.microsoft.com/office/drawing/2014/main" id="{781A37F5-FCBC-29F3-FBCC-D6E82C7D4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9388"/>
            <a:ext cx="76342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del Campo and W. H. Zurek, </a:t>
            </a:r>
            <a:r>
              <a:rPr lang="en-US" altLang="zh-CN" i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Universality of phase transition dynamics: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i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Topological defects from symmetry breaking</a:t>
            </a: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International Journal of Modern Physics A </a:t>
            </a:r>
            <a:r>
              <a:rPr lang="en-US" altLang="zh-CN" b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No. 8 (2014) 1430018</a:t>
            </a:r>
            <a:endParaRPr lang="zh-CN" altLang="en-US">
              <a:solidFill>
                <a:srgbClr val="2404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5" name="图片 12">
            <a:extLst>
              <a:ext uri="{FF2B5EF4-FFF2-40B4-BE49-F238E27FC236}">
                <a16:creationId xmlns:a16="http://schemas.microsoft.com/office/drawing/2014/main" id="{E574C5F6-C765-0935-ACCB-949E48EC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521075"/>
            <a:ext cx="17430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图片 18">
            <a:extLst>
              <a:ext uri="{FF2B5EF4-FFF2-40B4-BE49-F238E27FC236}">
                <a16:creationId xmlns:a16="http://schemas.microsoft.com/office/drawing/2014/main" id="{3C2CD56F-F8D0-52E1-76E8-A343587BB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54638"/>
            <a:ext cx="22320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B3E41E8-47A1-296D-E41D-6068C6E5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D4ACB-9310-43DE-A8BD-CB20899E4226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38915" name="文本框 3">
            <a:extLst>
              <a:ext uri="{FF2B5EF4-FFF2-40B4-BE49-F238E27FC236}">
                <a16:creationId xmlns:a16="http://schemas.microsoft.com/office/drawing/2014/main" id="{798BCAE1-1F3D-FA9F-C24A-54101822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33375"/>
            <a:ext cx="7416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At the freeze-out temperature T</a:t>
            </a:r>
            <a:r>
              <a:rPr lang="en-US" altLang="zh-CN" sz="24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z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(T</a:t>
            </a:r>
            <a:r>
              <a:rPr lang="en-US" altLang="zh-CN" sz="24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z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= T</a:t>
            </a:r>
            <a:r>
              <a:rPr lang="en-US" altLang="zh-CN" sz="24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ch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), the causal horizon has increased to the distance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with the transition speed with a quench time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8916" name="组合 18">
            <a:extLst>
              <a:ext uri="{FF2B5EF4-FFF2-40B4-BE49-F238E27FC236}">
                <a16:creationId xmlns:a16="http://schemas.microsoft.com/office/drawing/2014/main" id="{B9CD44CA-FF2F-6424-5B3E-21B8F3FE0F19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1131888"/>
            <a:ext cx="5700713" cy="1052512"/>
            <a:chOff x="1331640" y="1530487"/>
            <a:chExt cx="5701436" cy="1053337"/>
          </a:xfrm>
        </p:grpSpPr>
        <p:pic>
          <p:nvPicPr>
            <p:cNvPr id="38923" name="图片 5">
              <a:extLst>
                <a:ext uri="{FF2B5EF4-FFF2-40B4-BE49-F238E27FC236}">
                  <a16:creationId xmlns:a16="http://schemas.microsoft.com/office/drawing/2014/main" id="{7723EADD-2847-7166-9C7E-8BEFDF048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772814"/>
              <a:ext cx="4176464" cy="568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图片 9">
              <a:extLst>
                <a:ext uri="{FF2B5EF4-FFF2-40B4-BE49-F238E27FC236}">
                  <a16:creationId xmlns:a16="http://schemas.microsoft.com/office/drawing/2014/main" id="{69F2894B-C654-B705-C88B-3B1A95D47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530487"/>
              <a:ext cx="1596980" cy="1053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7" name="图片 11">
            <a:extLst>
              <a:ext uri="{FF2B5EF4-FFF2-40B4-BE49-F238E27FC236}">
                <a16:creationId xmlns:a16="http://schemas.microsoft.com/office/drawing/2014/main" id="{3704316B-A435-18CB-4006-FDCA28A86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387725"/>
            <a:ext cx="37671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13">
            <a:extLst>
              <a:ext uri="{FF2B5EF4-FFF2-40B4-BE49-F238E27FC236}">
                <a16:creationId xmlns:a16="http://schemas.microsoft.com/office/drawing/2014/main" id="{D1DD84EE-1099-8D0E-2A75-4E479AC32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02000"/>
            <a:ext cx="29400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图片 15">
            <a:extLst>
              <a:ext uri="{FF2B5EF4-FFF2-40B4-BE49-F238E27FC236}">
                <a16:creationId xmlns:a16="http://schemas.microsoft.com/office/drawing/2014/main" id="{0AF0AE89-BD95-D264-FB7B-8AC27E1F8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4287837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图片 17">
            <a:extLst>
              <a:ext uri="{FF2B5EF4-FFF2-40B4-BE49-F238E27FC236}">
                <a16:creationId xmlns:a16="http://schemas.microsoft.com/office/drawing/2014/main" id="{CBDBFB46-BA75-BCA1-E0C8-BE6C0FD86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486025"/>
            <a:ext cx="27273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箭头: 下 19">
            <a:extLst>
              <a:ext uri="{FF2B5EF4-FFF2-40B4-BE49-F238E27FC236}">
                <a16:creationId xmlns:a16="http://schemas.microsoft.com/office/drawing/2014/main" id="{9F5D07D4-9884-60CE-FC3F-564A34B622EE}"/>
              </a:ext>
            </a:extLst>
          </p:cNvPr>
          <p:cNvSpPr/>
          <p:nvPr/>
        </p:nvSpPr>
        <p:spPr>
          <a:xfrm>
            <a:off x="6084888" y="4941888"/>
            <a:ext cx="1079500" cy="5746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2" name="图片 23">
            <a:extLst>
              <a:ext uri="{FF2B5EF4-FFF2-40B4-BE49-F238E27FC236}">
                <a16:creationId xmlns:a16="http://schemas.microsoft.com/office/drawing/2014/main" id="{58D8D71B-FE07-9D0B-8224-0F1C110A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80063"/>
            <a:ext cx="1816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3">
            <a:extLst>
              <a:ext uri="{FF2B5EF4-FFF2-40B4-BE49-F238E27FC236}">
                <a16:creationId xmlns:a16="http://schemas.microsoft.com/office/drawing/2014/main" id="{B0B9E287-925D-4E7D-6A3D-DB27370D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294AA0B-A04C-4FEC-BE0D-F16A3FF3B434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18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BFCBB7E-C26B-CAEB-6736-F9F114D09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425" y="673100"/>
            <a:ext cx="78676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>
                <a:solidFill>
                  <a:srgbClr val="8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III. Pion string at finite chemical potential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3200" b="1">
              <a:solidFill>
                <a:srgbClr val="8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0964" name="文本框 2">
            <a:extLst>
              <a:ext uri="{FF2B5EF4-FFF2-40B4-BE49-F238E27FC236}">
                <a16:creationId xmlns:a16="http://schemas.microsoft.com/office/drawing/2014/main" id="{2FB03E1B-6501-D887-99F6-B83E9C15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1703388"/>
            <a:ext cx="7704138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3.1 The quark meson model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65" name="图片 4">
            <a:extLst>
              <a:ext uri="{FF2B5EF4-FFF2-40B4-BE49-F238E27FC236}">
                <a16:creationId xmlns:a16="http://schemas.microsoft.com/office/drawing/2014/main" id="{9C2B8703-A03C-3ECE-DC59-90809748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20938"/>
            <a:ext cx="788035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239D35F-8258-B210-D17D-4B74DAFBD7F8}"/>
              </a:ext>
            </a:extLst>
          </p:cNvPr>
          <p:cNvSpPr txBox="1"/>
          <p:nvPr/>
        </p:nvSpPr>
        <p:spPr>
          <a:xfrm>
            <a:off x="4067944" y="303768"/>
            <a:ext cx="5544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100" dirty="0" err="1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Yige</a:t>
            </a:r>
            <a:r>
              <a:rPr lang="en-US" altLang="zh-CN" sz="18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Zhou, </a:t>
            </a:r>
            <a:r>
              <a:rPr lang="en-US" altLang="zh-CN" sz="1800" kern="100" dirty="0" err="1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Yidian</a:t>
            </a:r>
            <a:r>
              <a:rPr lang="en-US" altLang="zh-CN" sz="18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Chen and </a:t>
            </a:r>
            <a:r>
              <a:rPr lang="en-US" altLang="zh-CN" sz="1800" b="1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HM</a:t>
            </a:r>
            <a:r>
              <a:rPr lang="en-US" altLang="zh-CN" sz="1800" kern="100" dirty="0">
                <a:solidFill>
                  <a:srgbClr val="2404E2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in preparation 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F66DC8-FC92-BF28-184C-4F9FB637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22A9F-11CF-46E1-8504-81D041D50FD7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41987" name="文本框 3">
            <a:extLst>
              <a:ext uri="{FF2B5EF4-FFF2-40B4-BE49-F238E27FC236}">
                <a16:creationId xmlns:a16="http://schemas.microsoft.com/office/drawing/2014/main" id="{FBE6A6B9-6C4C-1D23-117E-221DBE106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30226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In the mean-field approximation</a:t>
            </a:r>
            <a:endParaRPr lang="zh-CN" altLang="en-US" sz="2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988" name="图片 5">
            <a:extLst>
              <a:ext uri="{FF2B5EF4-FFF2-40B4-BE49-F238E27FC236}">
                <a16:creationId xmlns:a16="http://schemas.microsoft.com/office/drawing/2014/main" id="{490727BF-71F0-9F76-F0EB-1700AAE6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004093"/>
            <a:ext cx="5715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图片 7">
            <a:extLst>
              <a:ext uri="{FF2B5EF4-FFF2-40B4-BE49-F238E27FC236}">
                <a16:creationId xmlns:a16="http://schemas.microsoft.com/office/drawing/2014/main" id="{342B782C-C93B-2FD0-E414-88321D72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1967746"/>
            <a:ext cx="42132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图片 9">
            <a:extLst>
              <a:ext uri="{FF2B5EF4-FFF2-40B4-BE49-F238E27FC236}">
                <a16:creationId xmlns:a16="http://schemas.microsoft.com/office/drawing/2014/main" id="{6270338B-554C-CE6B-4393-0E13590EE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2996952"/>
            <a:ext cx="75342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图片 11">
            <a:extLst>
              <a:ext uri="{FF2B5EF4-FFF2-40B4-BE49-F238E27FC236}">
                <a16:creationId xmlns:a16="http://schemas.microsoft.com/office/drawing/2014/main" id="{0C5906FC-2772-9AAC-DCB4-ECA318E3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703888"/>
            <a:ext cx="49164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文本框 13">
            <a:extLst>
              <a:ext uri="{FF2B5EF4-FFF2-40B4-BE49-F238E27FC236}">
                <a16:creationId xmlns:a16="http://schemas.microsoft.com/office/drawing/2014/main" id="{4E44EF5A-B9F7-E5A0-B37D-3785B4CA4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41925"/>
            <a:ext cx="648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fermion vacuum one-loop contribution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>
            <a:extLst>
              <a:ext uri="{FF2B5EF4-FFF2-40B4-BE49-F238E27FC236}">
                <a16:creationId xmlns:a16="http://schemas.microsoft.com/office/drawing/2014/main" id="{E5EB8299-6A48-3EB2-B953-7240EC41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EE3C7269-951B-4B96-90E3-458B94539EC2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D28759CA-1177-965D-1125-36C34BCAC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60350"/>
            <a:ext cx="69119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>
                <a:solidFill>
                  <a:srgbClr val="8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Outline</a:t>
            </a: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F380ABB7-4657-277C-5650-75F2A6881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969963"/>
            <a:ext cx="7602165" cy="548337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8001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What is the pion string?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Pion string at finite temperature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usual CJT formulism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Symmetry improved CJT effective potential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solution of the pion string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Kibble-Zurek mechanism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Pion string at finite chemical potential 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quark meson model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solution of the pion string</a:t>
            </a:r>
          </a:p>
          <a:p>
            <a:pPr lvl="1"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18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The production of the pion string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r>
              <a:rPr lang="en-US" altLang="zh-CN" sz="2400" dirty="0">
                <a:solidFill>
                  <a:srgbClr val="0000FF"/>
                </a:solidFill>
                <a:latin typeface="Verdana" panose="020B0604030504040204" pitchFamily="34" charset="0"/>
                <a:ea typeface="宋体" panose="02010600030101010101" pitchFamily="2" charset="-122"/>
              </a:rPr>
              <a:t>Summary</a:t>
            </a: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endParaRPr lang="en-US" altLang="zh-CN" sz="2400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endParaRPr lang="en-US" altLang="zh-CN" sz="2400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35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p"/>
              <a:defRPr/>
            </a:pPr>
            <a:endParaRPr lang="en-US" altLang="zh-CN" sz="2400" dirty="0">
              <a:solidFill>
                <a:srgbClr val="0000FF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CD40E9-B530-9107-C09F-87FE0A9C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3CFBF-3295-4305-AA64-4E9E7A17732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pic>
        <p:nvPicPr>
          <p:cNvPr id="43011" name="图片 3">
            <a:extLst>
              <a:ext uri="{FF2B5EF4-FFF2-40B4-BE49-F238E27FC236}">
                <a16:creationId xmlns:a16="http://schemas.microsoft.com/office/drawing/2014/main" id="{0699D2A3-AE4C-8405-2901-8D9384CE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5413"/>
            <a:ext cx="86915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图片 5">
            <a:extLst>
              <a:ext uri="{FF2B5EF4-FFF2-40B4-BE49-F238E27FC236}">
                <a16:creationId xmlns:a16="http://schemas.microsoft.com/office/drawing/2014/main" id="{BE7E5511-632E-E694-228D-FAEFE7311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500438"/>
            <a:ext cx="4103688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BD191A-3EBE-772A-69D0-0411402AC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B4DB5-4892-4AE1-B621-A77B97E1A3CD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44035" name="文本框 4">
            <a:extLst>
              <a:ext uri="{FF2B5EF4-FFF2-40B4-BE49-F238E27FC236}">
                <a16:creationId xmlns:a16="http://schemas.microsoft.com/office/drawing/2014/main" id="{ACF40616-4322-8BE3-32CB-13B8C8535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220663"/>
            <a:ext cx="6335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3.2 The solution of the pion string</a:t>
            </a:r>
            <a:endParaRPr lang="zh-CN" altLang="en-US" sz="24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6" name="文本框 5">
            <a:extLst>
              <a:ext uri="{FF2B5EF4-FFF2-40B4-BE49-F238E27FC236}">
                <a16:creationId xmlns:a16="http://schemas.microsoft.com/office/drawing/2014/main" id="{F51F85BB-F5D9-FFF1-DB38-E25ECEF3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628650"/>
            <a:ext cx="734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(1) Field configuration and energy of the pion strings for </a:t>
            </a:r>
            <a:r>
              <a:rPr lang="en-US" altLang="zh-CN" sz="2400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second-order phase transition</a:t>
            </a:r>
            <a:endParaRPr lang="zh-CN" altLang="en-US" sz="2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037" name="图片 7" descr="图片包含 图示&#10;&#10;AI 生成的内容可能不正确。">
            <a:extLst>
              <a:ext uri="{FF2B5EF4-FFF2-40B4-BE49-F238E27FC236}">
                <a16:creationId xmlns:a16="http://schemas.microsoft.com/office/drawing/2014/main" id="{5B2FA1BF-28F6-15DF-DFB0-BBF2BD6D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1792"/>
            <a:ext cx="4692941" cy="359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BDAF1FE-3A2E-39FF-A7EB-159B9879A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565274"/>
            <a:ext cx="4608512" cy="352366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2448C4-1D46-F07A-7031-B71A58BB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A32A9-9FA3-43F9-AB89-6E3B5B0F3DB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45059" name="文本框 3">
            <a:extLst>
              <a:ext uri="{FF2B5EF4-FFF2-40B4-BE49-F238E27FC236}">
                <a16:creationId xmlns:a16="http://schemas.microsoft.com/office/drawing/2014/main" id="{EAD8695D-220A-B2D3-53E1-F697DE8EC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8638"/>
            <a:ext cx="7272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(2) Field configuration and </a:t>
            </a:r>
            <a:r>
              <a:rPr lang="en-US" altLang="zh-CN" sz="2400" dirty="0" err="1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enery</a:t>
            </a: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of the pion string for </a:t>
            </a:r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first-order phase transition</a:t>
            </a:r>
            <a:endParaRPr lang="zh-CN" altLang="en-US" sz="2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060" name="图片 5" descr="图表&#10;&#10;AI 生成的内容可能不正确。">
            <a:extLst>
              <a:ext uri="{FF2B5EF4-FFF2-40B4-BE49-F238E27FC236}">
                <a16:creationId xmlns:a16="http://schemas.microsoft.com/office/drawing/2014/main" id="{EB4445C4-B561-D3BA-78F1-7751E8C02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4607816" cy="352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D67BD94-FEC8-86BE-5238-798A8B3D3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59" y="1485528"/>
            <a:ext cx="4606693" cy="352764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95DFDC2-4951-FA8A-A524-178ED006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6E97-AE50-469C-AEA3-268315976061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48131" name="文本框 5">
            <a:extLst>
              <a:ext uri="{FF2B5EF4-FFF2-40B4-BE49-F238E27FC236}">
                <a16:creationId xmlns:a16="http://schemas.microsoft.com/office/drawing/2014/main" id="{E87E0D24-2656-CD26-6F48-04C77EC7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692150"/>
            <a:ext cx="61928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3.3 The production of the pion string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zh-CN" altLang="en-US" sz="24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BE03C6-D832-6E27-2D09-9EA744C63FD9}"/>
              </a:ext>
            </a:extLst>
          </p:cNvPr>
          <p:cNvSpPr txBox="1"/>
          <p:nvPr/>
        </p:nvSpPr>
        <p:spPr>
          <a:xfrm>
            <a:off x="1230313" y="1484313"/>
            <a:ext cx="74168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Both"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For a second-order phase transition</a:t>
            </a:r>
          </a:p>
          <a:p>
            <a:pPr marL="457200" indent="-457200">
              <a:buFontTx/>
              <a:buAutoNum type="arabicParenBoth"/>
              <a:defRPr/>
            </a:pPr>
            <a:endParaRPr lang="en-US" altLang="zh-CN" sz="2400" b="1" dirty="0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zh-CN" sz="2400" b="1" dirty="0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marL="457200" indent="-457200">
              <a:buFontTx/>
              <a:buAutoNum type="arabicParenBoth"/>
              <a:defRPr/>
            </a:pPr>
            <a:endParaRPr lang="en-US" altLang="zh-CN" sz="2400" b="1" dirty="0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>
              <a:defRPr/>
            </a:pPr>
            <a:r>
              <a:rPr lang="en-US" altLang="zh-CN" sz="2400" dirty="0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In heavy ion </a:t>
            </a:r>
            <a:r>
              <a:rPr lang="en-US" altLang="zh-CN" sz="2400" dirty="0" err="1"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collisons</a:t>
            </a:r>
            <a:endParaRPr lang="en-US" altLang="zh-CN" sz="2400" dirty="0"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48133" name="图片 5">
            <a:extLst>
              <a:ext uri="{FF2B5EF4-FFF2-40B4-BE49-F238E27FC236}">
                <a16:creationId xmlns:a16="http://schemas.microsoft.com/office/drawing/2014/main" id="{4A02405C-9AE3-1362-1D88-0A1685C4A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947863"/>
            <a:ext cx="301625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图片 7">
            <a:extLst>
              <a:ext uri="{FF2B5EF4-FFF2-40B4-BE49-F238E27FC236}">
                <a16:creationId xmlns:a16="http://schemas.microsoft.com/office/drawing/2014/main" id="{DAC719A7-043A-D6A9-8015-81D4A268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36863"/>
            <a:ext cx="1447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图片 9">
            <a:extLst>
              <a:ext uri="{FF2B5EF4-FFF2-40B4-BE49-F238E27FC236}">
                <a16:creationId xmlns:a16="http://schemas.microsoft.com/office/drawing/2014/main" id="{F040A0B9-54FA-74F8-654C-EAC025D0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3414713"/>
            <a:ext cx="35909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图片 16">
            <a:extLst>
              <a:ext uri="{FF2B5EF4-FFF2-40B4-BE49-F238E27FC236}">
                <a16:creationId xmlns:a16="http://schemas.microsoft.com/office/drawing/2014/main" id="{CA2BF4F0-3B88-5B40-4B7E-A079E81EA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437063"/>
            <a:ext cx="9271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图片 18">
            <a:extLst>
              <a:ext uri="{FF2B5EF4-FFF2-40B4-BE49-F238E27FC236}">
                <a16:creationId xmlns:a16="http://schemas.microsoft.com/office/drawing/2014/main" id="{7A78CB56-9A4A-AA51-15FC-ED7C4B82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38" y="4460875"/>
            <a:ext cx="1774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箭头: 右 19">
            <a:extLst>
              <a:ext uri="{FF2B5EF4-FFF2-40B4-BE49-F238E27FC236}">
                <a16:creationId xmlns:a16="http://schemas.microsoft.com/office/drawing/2014/main" id="{2803FEC4-29DB-2D48-B17C-DEE8A72E20FE}"/>
              </a:ext>
            </a:extLst>
          </p:cNvPr>
          <p:cNvSpPr/>
          <p:nvPr/>
        </p:nvSpPr>
        <p:spPr>
          <a:xfrm>
            <a:off x="1476375" y="5516563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8139" name="图片 21">
            <a:extLst>
              <a:ext uri="{FF2B5EF4-FFF2-40B4-BE49-F238E27FC236}">
                <a16:creationId xmlns:a16="http://schemas.microsoft.com/office/drawing/2014/main" id="{93708B1C-DFBB-1612-13CA-DBD764C9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299075"/>
            <a:ext cx="8493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图片 25">
            <a:extLst>
              <a:ext uri="{FF2B5EF4-FFF2-40B4-BE49-F238E27FC236}">
                <a16:creationId xmlns:a16="http://schemas.microsoft.com/office/drawing/2014/main" id="{905CFAFC-6E83-BD18-D918-C6E56BCD6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5299075"/>
            <a:ext cx="35290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524A017-59D3-B484-2F3D-0740F5BE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4A174A-5305-4EC9-98B5-7B6C041AA622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pic>
        <p:nvPicPr>
          <p:cNvPr id="49155" name="图片 3">
            <a:extLst>
              <a:ext uri="{FF2B5EF4-FFF2-40B4-BE49-F238E27FC236}">
                <a16:creationId xmlns:a16="http://schemas.microsoft.com/office/drawing/2014/main" id="{16E836D7-A370-33D7-242D-C0FDB91C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7125"/>
            <a:ext cx="437832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图片 5">
            <a:extLst>
              <a:ext uri="{FF2B5EF4-FFF2-40B4-BE49-F238E27FC236}">
                <a16:creationId xmlns:a16="http://schemas.microsoft.com/office/drawing/2014/main" id="{FF6A057F-D270-B31F-97A1-B7694B75F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7125"/>
            <a:ext cx="455612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文本框 7">
            <a:extLst>
              <a:ext uri="{FF2B5EF4-FFF2-40B4-BE49-F238E27FC236}">
                <a16:creationId xmlns:a16="http://schemas.microsoft.com/office/drawing/2014/main" id="{0F613F4C-57D8-CCEA-4F9B-CF048A75B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642938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Taking T</a:t>
            </a:r>
            <a:r>
              <a:rPr lang="en-US" altLang="zh-CN" sz="24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z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=T</a:t>
            </a:r>
            <a:r>
              <a:rPr lang="en-US" altLang="zh-CN" sz="2400" baseline="-250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ch</a:t>
            </a:r>
          </a:p>
        </p:txBody>
      </p:sp>
      <p:sp>
        <p:nvSpPr>
          <p:cNvPr id="49158" name="文本框 9">
            <a:extLst>
              <a:ext uri="{FF2B5EF4-FFF2-40B4-BE49-F238E27FC236}">
                <a16:creationId xmlns:a16="http://schemas.microsoft.com/office/drawing/2014/main" id="{5E9DCDF5-7FFF-AD67-1B98-004F5439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5084763"/>
            <a:ext cx="77041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2404E2"/>
                </a:solidFill>
                <a:latin typeface="MinionPro-Regular"/>
              </a:rPr>
              <a:t>S. Chatterjee et al, </a:t>
            </a:r>
            <a:r>
              <a:rPr lang="en-US" altLang="zh-CN" i="1">
                <a:solidFill>
                  <a:srgbClr val="2404E2"/>
                </a:solidFill>
                <a:latin typeface="MinionPro-Regular"/>
              </a:rPr>
              <a:t>Freeze-Out Parameters in Heavy-Ion Collisions at AGS, SPS, RHIC, and LHC Energies</a:t>
            </a:r>
            <a:r>
              <a:rPr lang="en-US" altLang="zh-CN">
                <a:solidFill>
                  <a:srgbClr val="2404E2"/>
                </a:solidFill>
                <a:latin typeface="MinionPro-Regular"/>
              </a:rPr>
              <a:t>, Advances in High Energy Physics </a:t>
            </a:r>
            <a:r>
              <a:rPr lang="fr-FR" altLang="zh-CN">
                <a:solidFill>
                  <a:srgbClr val="2404E2"/>
                </a:solidFill>
                <a:latin typeface="MinionPro-Regular"/>
              </a:rPr>
              <a:t>Volume 2015, 349013</a:t>
            </a:r>
            <a:endParaRPr lang="zh-CN" altLang="en-US">
              <a:solidFill>
                <a:srgbClr val="2404E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2E87DE7-ED41-F3B4-8452-6D4FB357E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B5793-7BE6-4380-82A7-7CFFC0BFE17D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50179" name="图片 3" descr="图表, 折线图&#10;&#10;AI 生成的内容可能不正确。">
            <a:extLst>
              <a:ext uri="{FF2B5EF4-FFF2-40B4-BE49-F238E27FC236}">
                <a16:creationId xmlns:a16="http://schemas.microsoft.com/office/drawing/2014/main" id="{DD0A3CE3-9E59-A619-CC89-D7808A1FD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-4048"/>
            <a:ext cx="4667250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图片 5" descr="图片包含 图示&#10;&#10;AI 生成的内容可能不正确。">
            <a:extLst>
              <a:ext uri="{FF2B5EF4-FFF2-40B4-BE49-F238E27FC236}">
                <a16:creationId xmlns:a16="http://schemas.microsoft.com/office/drawing/2014/main" id="{DF74ECAB-7760-DC1C-9975-F34D90E2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4680"/>
            <a:ext cx="4315618" cy="330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图片 23">
            <a:extLst>
              <a:ext uri="{FF2B5EF4-FFF2-40B4-BE49-F238E27FC236}">
                <a16:creationId xmlns:a16="http://schemas.microsoft.com/office/drawing/2014/main" id="{DFCDB9B3-FC41-524D-9A21-CAD1C722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52963"/>
            <a:ext cx="1816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文本框 8">
            <a:extLst>
              <a:ext uri="{FF2B5EF4-FFF2-40B4-BE49-F238E27FC236}">
                <a16:creationId xmlns:a16="http://schemas.microsoft.com/office/drawing/2014/main" id="{244B3B27-DAA8-EA4A-8FBF-D9021E389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3644900"/>
            <a:ext cx="3455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231F2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resulting density of pion strings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823118C-8B62-1560-D353-1317C11ADF7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13598" y="548680"/>
            <a:ext cx="3725316" cy="1569660"/>
          </a:xfrm>
          <a:prstGeom prst="rect">
            <a:avLst/>
          </a:prstGeom>
          <a:blipFill>
            <a:blip r:embed="rId5"/>
            <a:stretch>
              <a:fillRect l="-2451" t="-3113" r="-4575" b="-778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B78CC1B-5109-316B-2637-101EB9374B2E}"/>
              </a:ext>
            </a:extLst>
          </p:cNvPr>
          <p:cNvSpPr/>
          <p:nvPr/>
        </p:nvSpPr>
        <p:spPr>
          <a:xfrm>
            <a:off x="4330700" y="1841500"/>
            <a:ext cx="2994025" cy="1303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27A6099-4F1C-DD58-3AAE-87EEE2867590}"/>
              </a:ext>
            </a:extLst>
          </p:cNvPr>
          <p:cNvSpPr/>
          <p:nvPr/>
        </p:nvSpPr>
        <p:spPr>
          <a:xfrm>
            <a:off x="4330700" y="3248025"/>
            <a:ext cx="2994025" cy="1303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65A520E-B8EE-4003-CF12-629C53E5B23C}"/>
              </a:ext>
            </a:extLst>
          </p:cNvPr>
          <p:cNvSpPr/>
          <p:nvPr/>
        </p:nvSpPr>
        <p:spPr>
          <a:xfrm>
            <a:off x="4330700" y="4654550"/>
            <a:ext cx="2994025" cy="13033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69C0F5AF-709A-6FF9-DA1D-6DC047F17863}"/>
              </a:ext>
            </a:extLst>
          </p:cNvPr>
          <p:cNvSpPr/>
          <p:nvPr/>
        </p:nvSpPr>
        <p:spPr>
          <a:xfrm>
            <a:off x="4346575" y="3779838"/>
            <a:ext cx="254000" cy="2444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216C09E2-795C-A5FA-460C-16D3101496DD}"/>
              </a:ext>
            </a:extLst>
          </p:cNvPr>
          <p:cNvSpPr/>
          <p:nvPr/>
        </p:nvSpPr>
        <p:spPr>
          <a:xfrm>
            <a:off x="4859338" y="3724275"/>
            <a:ext cx="379412" cy="3270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D0D8BCE-5EF6-2A04-E1FE-2088A7200000}"/>
              </a:ext>
            </a:extLst>
          </p:cNvPr>
          <p:cNvSpPr/>
          <p:nvPr/>
        </p:nvSpPr>
        <p:spPr>
          <a:xfrm>
            <a:off x="5624513" y="3594100"/>
            <a:ext cx="712787" cy="6127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37DA77B-09E4-A3CB-51F1-D9898A18716C}"/>
              </a:ext>
            </a:extLst>
          </p:cNvPr>
          <p:cNvSpPr/>
          <p:nvPr/>
        </p:nvSpPr>
        <p:spPr>
          <a:xfrm>
            <a:off x="6727825" y="3248025"/>
            <a:ext cx="1379538" cy="12795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E44F638-13D7-1C29-5003-CDEFCE02D79B}"/>
              </a:ext>
            </a:extLst>
          </p:cNvPr>
          <p:cNvSpPr/>
          <p:nvPr/>
        </p:nvSpPr>
        <p:spPr>
          <a:xfrm>
            <a:off x="5497513" y="2517775"/>
            <a:ext cx="385762" cy="33496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9A9E839A-69F6-B237-4D6B-B79CF570D602}"/>
              </a:ext>
            </a:extLst>
          </p:cNvPr>
          <p:cNvSpPr/>
          <p:nvPr/>
        </p:nvSpPr>
        <p:spPr>
          <a:xfrm>
            <a:off x="6083300" y="2063750"/>
            <a:ext cx="254000" cy="2444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2C39E0ED-9280-97E4-401B-8B7CA298390A}"/>
              </a:ext>
            </a:extLst>
          </p:cNvPr>
          <p:cNvSpPr/>
          <p:nvPr/>
        </p:nvSpPr>
        <p:spPr>
          <a:xfrm>
            <a:off x="4691063" y="2017713"/>
            <a:ext cx="168275" cy="1730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7C8BB5F-1078-F17F-E16F-A3C3FF965B91}"/>
              </a:ext>
            </a:extLst>
          </p:cNvPr>
          <p:cNvSpPr/>
          <p:nvPr/>
        </p:nvSpPr>
        <p:spPr>
          <a:xfrm>
            <a:off x="4691063" y="2716213"/>
            <a:ext cx="123825" cy="1365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CF9E975B-8E1C-AF78-AC06-8D889D78316D}"/>
              </a:ext>
            </a:extLst>
          </p:cNvPr>
          <p:cNvSpPr/>
          <p:nvPr/>
        </p:nvSpPr>
        <p:spPr>
          <a:xfrm>
            <a:off x="6532563" y="2608263"/>
            <a:ext cx="254000" cy="2444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33573228-F21F-8560-FECB-47706966A5D2}"/>
              </a:ext>
            </a:extLst>
          </p:cNvPr>
          <p:cNvSpPr/>
          <p:nvPr/>
        </p:nvSpPr>
        <p:spPr>
          <a:xfrm>
            <a:off x="6146800" y="2784475"/>
            <a:ext cx="122238" cy="1365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041AAAC-957C-7213-5441-4489C20FAD92}"/>
              </a:ext>
            </a:extLst>
          </p:cNvPr>
          <p:cNvSpPr/>
          <p:nvPr/>
        </p:nvSpPr>
        <p:spPr>
          <a:xfrm>
            <a:off x="6727825" y="2182813"/>
            <a:ext cx="122238" cy="1365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062C3960-4C76-EB67-979A-3091665FF74D}"/>
              </a:ext>
            </a:extLst>
          </p:cNvPr>
          <p:cNvSpPr/>
          <p:nvPr/>
        </p:nvSpPr>
        <p:spPr>
          <a:xfrm>
            <a:off x="5145088" y="2205038"/>
            <a:ext cx="123825" cy="13652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C79B9B17-BB5D-92BF-9B9A-EC7FFB68D8DA}"/>
              </a:ext>
            </a:extLst>
          </p:cNvPr>
          <p:cNvSpPr/>
          <p:nvPr/>
        </p:nvSpPr>
        <p:spPr>
          <a:xfrm>
            <a:off x="5053013" y="2695575"/>
            <a:ext cx="254000" cy="2444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723B1FF5-0AA3-57FC-6837-C7BDF2990976}"/>
              </a:ext>
            </a:extLst>
          </p:cNvPr>
          <p:cNvSpPr/>
          <p:nvPr/>
        </p:nvSpPr>
        <p:spPr>
          <a:xfrm>
            <a:off x="4691063" y="3862388"/>
            <a:ext cx="1238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B772D17D-0254-A3D2-95ED-94F10F370DBE}"/>
              </a:ext>
            </a:extLst>
          </p:cNvPr>
          <p:cNvSpPr/>
          <p:nvPr/>
        </p:nvSpPr>
        <p:spPr>
          <a:xfrm>
            <a:off x="5341938" y="3835400"/>
            <a:ext cx="230187" cy="14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8" name="箭头: 右 27">
            <a:extLst>
              <a:ext uri="{FF2B5EF4-FFF2-40B4-BE49-F238E27FC236}">
                <a16:creationId xmlns:a16="http://schemas.microsoft.com/office/drawing/2014/main" id="{9E7D5CCC-733D-0668-82CF-1CC71611EB92}"/>
              </a:ext>
            </a:extLst>
          </p:cNvPr>
          <p:cNvSpPr/>
          <p:nvPr/>
        </p:nvSpPr>
        <p:spPr>
          <a:xfrm>
            <a:off x="6427788" y="3821113"/>
            <a:ext cx="261937" cy="230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pic>
        <p:nvPicPr>
          <p:cNvPr id="51221" name="图片 28">
            <a:extLst>
              <a:ext uri="{FF2B5EF4-FFF2-40B4-BE49-F238E27FC236}">
                <a16:creationId xmlns:a16="http://schemas.microsoft.com/office/drawing/2014/main" id="{EA77B362-EFB6-6C40-D557-4D14DAA1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3135313"/>
            <a:ext cx="838200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8">
            <a:extLst>
              <a:ext uri="{FF2B5EF4-FFF2-40B4-BE49-F238E27FC236}">
                <a16:creationId xmlns:a16="http://schemas.microsoft.com/office/drawing/2014/main" id="{1F4F9BF6-B440-3136-DD17-4C20F7CD6BAB}"/>
              </a:ext>
            </a:extLst>
          </p:cNvPr>
          <p:cNvSpPr/>
          <p:nvPr/>
        </p:nvSpPr>
        <p:spPr>
          <a:xfrm>
            <a:off x="712788" y="5357813"/>
            <a:ext cx="827087" cy="3905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51223" name="文本框 9">
            <a:extLst>
              <a:ext uri="{FF2B5EF4-FFF2-40B4-BE49-F238E27FC236}">
                <a16:creationId xmlns:a16="http://schemas.microsoft.com/office/drawing/2014/main" id="{A5DEF9A9-AC7B-56AD-848F-FEBBB7FEA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513" y="5324475"/>
            <a:ext cx="2068512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100">
                <a:solidFill>
                  <a:schemeClr val="tx1"/>
                </a:solidFill>
                <a:latin typeface="TimesNewRomanPSMT"/>
              </a:rPr>
              <a:t>the false vacuum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100">
              <a:solidFill>
                <a:schemeClr val="tx1"/>
              </a:solidFill>
              <a:latin typeface="TimesNewRomanPSMT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100">
                <a:solidFill>
                  <a:schemeClr val="tx1"/>
                </a:solidFill>
                <a:latin typeface="TimesNewRomanPSMT"/>
              </a:rPr>
              <a:t>the true vacuum</a:t>
            </a:r>
            <a:endParaRPr lang="zh-CN" altLang="en-US" sz="2100">
              <a:solidFill>
                <a:schemeClr val="tx1"/>
              </a:solidFill>
            </a:endParaRPr>
          </a:p>
        </p:txBody>
      </p:sp>
      <p:grpSp>
        <p:nvGrpSpPr>
          <p:cNvPr id="51224" name="Group 1">
            <a:extLst>
              <a:ext uri="{FF2B5EF4-FFF2-40B4-BE49-F238E27FC236}">
                <a16:creationId xmlns:a16="http://schemas.microsoft.com/office/drawing/2014/main" id="{C9466C6D-C3DF-3336-F997-9AD7CB85EC29}"/>
              </a:ext>
            </a:extLst>
          </p:cNvPr>
          <p:cNvGrpSpPr>
            <a:grpSpLocks/>
          </p:cNvGrpSpPr>
          <p:nvPr/>
        </p:nvGrpSpPr>
        <p:grpSpPr bwMode="auto">
          <a:xfrm>
            <a:off x="725488" y="5940425"/>
            <a:ext cx="825500" cy="400050"/>
            <a:chOff x="725626" y="5940340"/>
            <a:chExt cx="825869" cy="399763"/>
          </a:xfrm>
        </p:grpSpPr>
        <p:sp>
          <p:nvSpPr>
            <p:cNvPr id="31" name="矩形 7">
              <a:extLst>
                <a:ext uri="{FF2B5EF4-FFF2-40B4-BE49-F238E27FC236}">
                  <a16:creationId xmlns:a16="http://schemas.microsoft.com/office/drawing/2014/main" id="{032569FD-3D52-5AA9-30BE-E66A6F468677}"/>
                </a:ext>
              </a:extLst>
            </p:cNvPr>
            <p:cNvSpPr/>
            <p:nvPr/>
          </p:nvSpPr>
          <p:spPr>
            <a:xfrm>
              <a:off x="725626" y="5940340"/>
              <a:ext cx="825869" cy="39976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graphicFrame>
          <p:nvGraphicFramePr>
            <p:cNvPr id="51242" name="对象 28">
              <a:extLst>
                <a:ext uri="{FF2B5EF4-FFF2-40B4-BE49-F238E27FC236}">
                  <a16:creationId xmlns:a16="http://schemas.microsoft.com/office/drawing/2014/main" id="{E6D8004A-2653-8664-F94B-C098E888133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0347" y="5958569"/>
            <a:ext cx="714195" cy="357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228600" progId="Equation.DSMT4">
                    <p:embed/>
                  </p:oleObj>
                </mc:Choice>
                <mc:Fallback>
                  <p:oleObj name="Equation" r:id="rId3" imgW="457200" imgH="228600" progId="Equation.DSMT4">
                    <p:embed/>
                    <p:pic>
                      <p:nvPicPr>
                        <p:cNvPr id="0" name="对象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347" y="5958569"/>
                          <a:ext cx="714195" cy="3570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225" name="对象 34">
            <a:extLst>
              <a:ext uri="{FF2B5EF4-FFF2-40B4-BE49-F238E27FC236}">
                <a16:creationId xmlns:a16="http://schemas.microsoft.com/office/drawing/2014/main" id="{F0AA867C-5A36-FE66-CD72-C3C2271FA0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8038" y="5405438"/>
          <a:ext cx="6318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41383" imgH="393494" progId="Equation.DSMT4">
                  <p:embed/>
                </p:oleObj>
              </mc:Choice>
              <mc:Fallback>
                <p:oleObj name="Equation" r:id="rId5" imgW="841383" imgH="393494" progId="Equation.DSMT4">
                  <p:embed/>
                  <p:pic>
                    <p:nvPicPr>
                      <p:cNvPr id="0" name="对象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5405438"/>
                        <a:ext cx="6318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23267D2F-9744-3DE1-80D2-AC9E243FA208}"/>
              </a:ext>
            </a:extLst>
          </p:cNvPr>
          <p:cNvSpPr/>
          <p:nvPr/>
        </p:nvSpPr>
        <p:spPr>
          <a:xfrm>
            <a:off x="1616075" y="5484813"/>
            <a:ext cx="320675" cy="8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2AA8863-2A9C-E920-E8D2-F1B3B3AFC7F4}"/>
              </a:ext>
            </a:extLst>
          </p:cNvPr>
          <p:cNvSpPr/>
          <p:nvPr/>
        </p:nvSpPr>
        <p:spPr>
          <a:xfrm>
            <a:off x="1627188" y="6157913"/>
            <a:ext cx="320675" cy="84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aphicFrame>
        <p:nvGraphicFramePr>
          <p:cNvPr id="51228" name="Object 9">
            <a:extLst>
              <a:ext uri="{FF2B5EF4-FFF2-40B4-BE49-F238E27FC236}">
                <a16:creationId xmlns:a16="http://schemas.microsoft.com/office/drawing/2014/main" id="{1D1FB2E7-875B-FACA-5BAD-544139B572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8250" y="2289175"/>
          <a:ext cx="8842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31613" imgH="228501" progId="Equation.DSMT4">
                  <p:embed/>
                </p:oleObj>
              </mc:Choice>
              <mc:Fallback>
                <p:oleObj name="Equation" r:id="rId7" imgW="431613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2289175"/>
                        <a:ext cx="8842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9" name="Object 39">
            <a:extLst>
              <a:ext uri="{FF2B5EF4-FFF2-40B4-BE49-F238E27FC236}">
                <a16:creationId xmlns:a16="http://schemas.microsoft.com/office/drawing/2014/main" id="{1F2E314F-2AB5-B2CF-D557-283B796D00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1113" y="3687763"/>
          <a:ext cx="857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100" imgH="228600" progId="Equation.DSMT4">
                  <p:embed/>
                </p:oleObj>
              </mc:Choice>
              <mc:Fallback>
                <p:oleObj name="Equation" r:id="rId9" imgW="419100" imgH="2286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1113" y="3687763"/>
                        <a:ext cx="85725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0" name="Object 40">
            <a:extLst>
              <a:ext uri="{FF2B5EF4-FFF2-40B4-BE49-F238E27FC236}">
                <a16:creationId xmlns:a16="http://schemas.microsoft.com/office/drawing/2014/main" id="{04911FA3-BA84-FF81-0597-E54F334672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3500" y="5132388"/>
          <a:ext cx="8493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900" imgH="228600" progId="Equation.DSMT4">
                  <p:embed/>
                </p:oleObj>
              </mc:Choice>
              <mc:Fallback>
                <p:oleObj name="Equation" r:id="rId11" imgW="469900" imgH="2286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5132388"/>
                        <a:ext cx="8493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1" name="Slide Number Placeholder 29">
            <a:extLst>
              <a:ext uri="{FF2B5EF4-FFF2-40B4-BE49-F238E27FC236}">
                <a16:creationId xmlns:a16="http://schemas.microsoft.com/office/drawing/2014/main" id="{D3FB6889-7412-A39D-BE4F-D958B9F20F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1D55965-931A-4478-8FB2-B8CA94632AD1}" type="slidenum">
              <a:rPr lang="en-US" altLang="zh-CN" smtClean="0">
                <a:solidFill>
                  <a:srgbClr val="FEFFFF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26</a:t>
            </a:fld>
            <a:endParaRPr lang="en-US" altLang="zh-CN">
              <a:solidFill>
                <a:srgbClr val="FEFFFF"/>
              </a:solidFill>
              <a:ea typeface="宋体" panose="02010600030101010101" pitchFamily="2" charset="-122"/>
            </a:endParaRPr>
          </a:p>
        </p:txBody>
      </p:sp>
      <p:sp>
        <p:nvSpPr>
          <p:cNvPr id="51232" name="文本框 41">
            <a:extLst>
              <a:ext uri="{FF2B5EF4-FFF2-40B4-BE49-F238E27FC236}">
                <a16:creationId xmlns:a16="http://schemas.microsoft.com/office/drawing/2014/main" id="{7E7B62EC-F261-0CAB-ECA1-2A03D5D32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276225"/>
            <a:ext cx="6697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(2) For a first-order phase transition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400" b="1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zh-CN" sz="2400" b="1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11BDFF3-1729-DA29-7834-8920A7900EDF}"/>
              </a:ext>
            </a:extLst>
          </p:cNvPr>
          <p:cNvSpPr txBox="1"/>
          <p:nvPr/>
        </p:nvSpPr>
        <p:spPr>
          <a:xfrm>
            <a:off x="1306513" y="831850"/>
            <a:ext cx="62817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(a). Homogeneous thermal nucleation</a:t>
            </a:r>
          </a:p>
        </p:txBody>
      </p:sp>
      <p:pic>
        <p:nvPicPr>
          <p:cNvPr id="51234" name="图片 45">
            <a:extLst>
              <a:ext uri="{FF2B5EF4-FFF2-40B4-BE49-F238E27FC236}">
                <a16:creationId xmlns:a16="http://schemas.microsoft.com/office/drawing/2014/main" id="{CE9CDE77-9EE6-FAFC-1E1F-ACB8888CB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236663"/>
            <a:ext cx="40322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5" name="组合 47">
            <a:extLst>
              <a:ext uri="{FF2B5EF4-FFF2-40B4-BE49-F238E27FC236}">
                <a16:creationId xmlns:a16="http://schemas.microsoft.com/office/drawing/2014/main" id="{E9D31F58-2EA2-10C7-048E-A3D2B4CFA178}"/>
              </a:ext>
            </a:extLst>
          </p:cNvPr>
          <p:cNvGrpSpPr>
            <a:grpSpLocks/>
          </p:cNvGrpSpPr>
          <p:nvPr/>
        </p:nvGrpSpPr>
        <p:grpSpPr bwMode="auto">
          <a:xfrm>
            <a:off x="2141538" y="3849688"/>
            <a:ext cx="631825" cy="1296987"/>
            <a:chOff x="1284128" y="3469493"/>
            <a:chExt cx="631809" cy="1296167"/>
          </a:xfrm>
        </p:grpSpPr>
        <p:graphicFrame>
          <p:nvGraphicFramePr>
            <p:cNvPr id="51239" name="对象 27">
              <a:extLst>
                <a:ext uri="{FF2B5EF4-FFF2-40B4-BE49-F238E27FC236}">
                  <a16:creationId xmlns:a16="http://schemas.microsoft.com/office/drawing/2014/main" id="{F786105B-509C-1A66-8E90-13364FF182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4128" y="4470815"/>
            <a:ext cx="631809" cy="294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80670" imgH="177646" progId="Equation.DSMT4">
                    <p:embed/>
                  </p:oleObj>
                </mc:Choice>
                <mc:Fallback>
                  <p:oleObj name="Equation" r:id="rId14" imgW="380670" imgH="177646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4128" y="4470815"/>
                          <a:ext cx="631809" cy="294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8B27A431-E9F0-1DFB-AE09-E54B7755C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5907" y="3469493"/>
              <a:ext cx="0" cy="102646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36" name="组合 46">
            <a:extLst>
              <a:ext uri="{FF2B5EF4-FFF2-40B4-BE49-F238E27FC236}">
                <a16:creationId xmlns:a16="http://schemas.microsoft.com/office/drawing/2014/main" id="{108C8511-02E3-452B-AFF0-3EBC88D69757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3657600"/>
            <a:ext cx="715963" cy="1362075"/>
            <a:chOff x="2929531" y="3210989"/>
            <a:chExt cx="715518" cy="1361118"/>
          </a:xfrm>
        </p:grpSpPr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B38462EC-67FE-C859-AE76-126B84648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5248" y="3210989"/>
              <a:ext cx="0" cy="102639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38" name="图片 33">
              <a:extLst>
                <a:ext uri="{FF2B5EF4-FFF2-40B4-BE49-F238E27FC236}">
                  <a16:creationId xmlns:a16="http://schemas.microsoft.com/office/drawing/2014/main" id="{901A9927-64D7-6569-AC04-6EF13CA9D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531" y="4214348"/>
              <a:ext cx="715518" cy="35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注: 右箭头 21">
            <a:extLst>
              <a:ext uri="{FF2B5EF4-FFF2-40B4-BE49-F238E27FC236}">
                <a16:creationId xmlns:a16="http://schemas.microsoft.com/office/drawing/2014/main" id="{6A335CDC-DB41-3559-B388-C6230ACFB9F5}"/>
              </a:ext>
            </a:extLst>
          </p:cNvPr>
          <p:cNvSpPr/>
          <p:nvPr/>
        </p:nvSpPr>
        <p:spPr>
          <a:xfrm>
            <a:off x="541338" y="1428750"/>
            <a:ext cx="4352925" cy="1616075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8" name="标注: 右箭头 17">
            <a:extLst>
              <a:ext uri="{FF2B5EF4-FFF2-40B4-BE49-F238E27FC236}">
                <a16:creationId xmlns:a16="http://schemas.microsoft.com/office/drawing/2014/main" id="{8FEE8085-2410-1B92-E249-84237FD6D7F0}"/>
              </a:ext>
            </a:extLst>
          </p:cNvPr>
          <p:cNvSpPr/>
          <p:nvPr/>
        </p:nvSpPr>
        <p:spPr>
          <a:xfrm>
            <a:off x="550863" y="3263900"/>
            <a:ext cx="4352925" cy="1616075"/>
          </a:xfrm>
          <a:prstGeom prst="right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6EDE91B-35F7-2918-7C6A-55E09F07236C}"/>
              </a:ext>
            </a:extLst>
          </p:cNvPr>
          <p:cNvSpPr/>
          <p:nvPr/>
        </p:nvSpPr>
        <p:spPr>
          <a:xfrm>
            <a:off x="538163" y="1422400"/>
            <a:ext cx="2827337" cy="1617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459920C-AB54-2F18-8F1F-65262C6DAB1C}"/>
              </a:ext>
            </a:extLst>
          </p:cNvPr>
          <p:cNvSpPr/>
          <p:nvPr/>
        </p:nvSpPr>
        <p:spPr>
          <a:xfrm>
            <a:off x="958850" y="1943100"/>
            <a:ext cx="836613" cy="80645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E8586A1-19F4-8C9D-FE17-1BC795F0E022}"/>
              </a:ext>
            </a:extLst>
          </p:cNvPr>
          <p:cNvCxnSpPr>
            <a:cxnSpLocks/>
            <a:endCxn id="3" idx="4"/>
          </p:cNvCxnSpPr>
          <p:nvPr/>
        </p:nvCxnSpPr>
        <p:spPr>
          <a:xfrm>
            <a:off x="1347788" y="2270125"/>
            <a:ext cx="30162" cy="4794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F34F11A0-98A5-68A3-8E71-DEED5204EF6C}"/>
              </a:ext>
            </a:extLst>
          </p:cNvPr>
          <p:cNvSpPr txBox="1"/>
          <p:nvPr/>
        </p:nvSpPr>
        <p:spPr>
          <a:xfrm>
            <a:off x="1347788" y="2292350"/>
            <a:ext cx="160337" cy="30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350" dirty="0"/>
              <a:t>R</a:t>
            </a:r>
            <a:endParaRPr lang="zh-CN" altLang="en-US" sz="1350" dirty="0"/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84C16A2C-FD27-5890-A799-FCA9877F7A5B}"/>
              </a:ext>
            </a:extLst>
          </p:cNvPr>
          <p:cNvSpPr/>
          <p:nvPr/>
        </p:nvSpPr>
        <p:spPr>
          <a:xfrm>
            <a:off x="1952625" y="3757613"/>
            <a:ext cx="458788" cy="465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2307E94-87EC-3BDF-C114-64646A07C9C9}"/>
              </a:ext>
            </a:extLst>
          </p:cNvPr>
          <p:cNvCxnSpPr>
            <a:cxnSpLocks/>
          </p:cNvCxnSpPr>
          <p:nvPr/>
        </p:nvCxnSpPr>
        <p:spPr>
          <a:xfrm flipV="1">
            <a:off x="1806575" y="1841500"/>
            <a:ext cx="579438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4" name="文本框 15">
            <a:extLst>
              <a:ext uri="{FF2B5EF4-FFF2-40B4-BE49-F238E27FC236}">
                <a16:creationId xmlns:a16="http://schemas.microsoft.com/office/drawing/2014/main" id="{236D5277-B441-F1E0-65AC-D2004C7B9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2250" y="1546225"/>
            <a:ext cx="1319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chemeClr val="tx1"/>
                </a:solidFill>
                <a:latin typeface="AdvP6F00"/>
              </a:rPr>
              <a:t>an interface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235" name="文本框 18">
            <a:extLst>
              <a:ext uri="{FF2B5EF4-FFF2-40B4-BE49-F238E27FC236}">
                <a16:creationId xmlns:a16="http://schemas.microsoft.com/office/drawing/2014/main" id="{07C6FD1C-A321-A9A9-B4BA-56A84EF77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3573463"/>
            <a:ext cx="3386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free energy gain from the phase conversion of the bulk 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36" name="文本框 20">
            <a:extLst>
              <a:ext uri="{FF2B5EF4-FFF2-40B4-BE49-F238E27FC236}">
                <a16:creationId xmlns:a16="http://schemas.microsoft.com/office/drawing/2014/main" id="{A86B9278-C961-0F9F-9DF4-F68C82EA0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1903413"/>
            <a:ext cx="3817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energy cost from the creation of an interface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237" name="图片 22">
            <a:extLst>
              <a:ext uri="{FF2B5EF4-FFF2-40B4-BE49-F238E27FC236}">
                <a16:creationId xmlns:a16="http://schemas.microsoft.com/office/drawing/2014/main" id="{28A89315-0A4B-6C39-02ED-73F84938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2820988"/>
            <a:ext cx="1614487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图片 24">
            <a:extLst>
              <a:ext uri="{FF2B5EF4-FFF2-40B4-BE49-F238E27FC236}">
                <a16:creationId xmlns:a16="http://schemas.microsoft.com/office/drawing/2014/main" id="{4CD5C9EE-7974-6C16-D955-B1843B03E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45050"/>
            <a:ext cx="13604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239" name="对象 25">
            <a:extLst>
              <a:ext uri="{FF2B5EF4-FFF2-40B4-BE49-F238E27FC236}">
                <a16:creationId xmlns:a16="http://schemas.microsoft.com/office/drawing/2014/main" id="{CEEEC0BF-68E7-8EB2-063E-12370EF221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8775" y="2917825"/>
          <a:ext cx="42068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139700" progId="Equation.DSMT4">
                  <p:embed/>
                </p:oleObj>
              </mc:Choice>
              <mc:Fallback>
                <p:oleObj name="Equation" r:id="rId4" imgW="139700" imgH="1397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775" y="2917825"/>
                        <a:ext cx="420688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对象 26">
            <a:extLst>
              <a:ext uri="{FF2B5EF4-FFF2-40B4-BE49-F238E27FC236}">
                <a16:creationId xmlns:a16="http://schemas.microsoft.com/office/drawing/2014/main" id="{DCAA0533-FA16-4B10-64FF-4C28B89A2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7688" y="5157788"/>
          <a:ext cx="4206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01424" progId="Equation.DSMT4">
                  <p:embed/>
                </p:oleObj>
              </mc:Choice>
              <mc:Fallback>
                <p:oleObj name="Equation" r:id="rId6" imgW="126780" imgH="101424" progId="Equation.DSMT4">
                  <p:embed/>
                  <p:pic>
                    <p:nvPicPr>
                      <p:cNvPr id="0" name="对象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5157788"/>
                        <a:ext cx="4206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41" name="Group 3">
            <a:extLst>
              <a:ext uri="{FF2B5EF4-FFF2-40B4-BE49-F238E27FC236}">
                <a16:creationId xmlns:a16="http://schemas.microsoft.com/office/drawing/2014/main" id="{D8D484BA-B870-3370-C3F2-63E9996793AD}"/>
              </a:ext>
            </a:extLst>
          </p:cNvPr>
          <p:cNvGrpSpPr>
            <a:grpSpLocks/>
          </p:cNvGrpSpPr>
          <p:nvPr/>
        </p:nvGrpSpPr>
        <p:grpSpPr bwMode="auto">
          <a:xfrm>
            <a:off x="601663" y="3294063"/>
            <a:ext cx="2813050" cy="1384300"/>
            <a:chOff x="601865" y="3293458"/>
            <a:chExt cx="2812696" cy="138499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D8EB48D-9320-6A23-F099-843672BE233E}"/>
                </a:ext>
              </a:extLst>
            </p:cNvPr>
            <p:cNvSpPr/>
            <p:nvPr/>
          </p:nvSpPr>
          <p:spPr>
            <a:xfrm>
              <a:off x="619325" y="4276613"/>
              <a:ext cx="825396" cy="4002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F511CC1-E1A6-A34B-85F8-2F1E914D8795}"/>
                </a:ext>
              </a:extLst>
            </p:cNvPr>
            <p:cNvSpPr/>
            <p:nvPr/>
          </p:nvSpPr>
          <p:spPr>
            <a:xfrm>
              <a:off x="601865" y="3368107"/>
              <a:ext cx="825396" cy="38913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52247" name="文本框 9">
              <a:extLst>
                <a:ext uri="{FF2B5EF4-FFF2-40B4-BE49-F238E27FC236}">
                  <a16:creationId xmlns:a16="http://schemas.microsoft.com/office/drawing/2014/main" id="{D1B664C0-32B2-D0A6-F260-FB4EA23EE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868" y="3293458"/>
              <a:ext cx="201369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Font typeface="Wingdings 3" panose="05040102010807070707" pitchFamily="18" charset="2"/>
                <a:buChar char="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100">
                  <a:solidFill>
                    <a:schemeClr val="tx1"/>
                  </a:solidFill>
                  <a:latin typeface="TimesNewRomanPSMT"/>
                </a:rPr>
                <a:t>the false vacuum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CN" sz="2100">
                <a:solidFill>
                  <a:schemeClr val="tx1"/>
                </a:solidFill>
                <a:latin typeface="TimesNewRomanPSMT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zh-CN" sz="2100">
                <a:solidFill>
                  <a:schemeClr val="tx1"/>
                </a:solidFill>
                <a:latin typeface="TimesNewRomanPSMT"/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zh-CN" sz="2100">
                  <a:solidFill>
                    <a:schemeClr val="tx1"/>
                  </a:solidFill>
                  <a:latin typeface="TimesNewRomanPSMT"/>
                </a:rPr>
                <a:t>the true vacuum</a:t>
              </a:r>
              <a:endParaRPr lang="zh-CN" altLang="en-US" sz="2100">
                <a:solidFill>
                  <a:schemeClr val="tx1"/>
                </a:solidFill>
              </a:endParaRPr>
            </a:p>
          </p:txBody>
        </p:sp>
        <p:graphicFrame>
          <p:nvGraphicFramePr>
            <p:cNvPr id="52248" name="对象 27">
              <a:extLst>
                <a:ext uri="{FF2B5EF4-FFF2-40B4-BE49-F238E27FC236}">
                  <a16:creationId xmlns:a16="http://schemas.microsoft.com/office/drawing/2014/main" id="{31821CB3-C96D-1396-E72A-4894BDB7C55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16168" y="3389089"/>
            <a:ext cx="631809" cy="2948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80670" imgH="177646" progId="Equation.DSMT4">
                    <p:embed/>
                  </p:oleObj>
                </mc:Choice>
                <mc:Fallback>
                  <p:oleObj name="Equation" r:id="rId8" imgW="380670" imgH="177646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168" y="3389089"/>
                          <a:ext cx="631809" cy="2948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49" name="对象 28">
              <a:extLst>
                <a:ext uri="{FF2B5EF4-FFF2-40B4-BE49-F238E27FC236}">
                  <a16:creationId xmlns:a16="http://schemas.microsoft.com/office/drawing/2014/main" id="{5E2DEACE-3EBC-B704-932A-5F700598B8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672" y="4298269"/>
            <a:ext cx="714195" cy="357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57200" imgH="228600" progId="Equation.DSMT4">
                    <p:embed/>
                  </p:oleObj>
                </mc:Choice>
                <mc:Fallback>
                  <p:oleObj name="Equation" r:id="rId10" imgW="457200" imgH="228600" progId="Equation.DSMT4">
                    <p:embed/>
                    <p:pic>
                      <p:nvPicPr>
                        <p:cNvPr id="0" name="对象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672" y="4298269"/>
                          <a:ext cx="714195" cy="3570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2242" name="Slide Number Placeholder 6">
            <a:extLst>
              <a:ext uri="{FF2B5EF4-FFF2-40B4-BE49-F238E27FC236}">
                <a16:creationId xmlns:a16="http://schemas.microsoft.com/office/drawing/2014/main" id="{D18A55F9-8219-70B6-29E1-0315D09423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9BBB321A-093B-4D4A-A13D-5D3E3B231C2E}" type="slidenum">
              <a:rPr lang="en-US" altLang="zh-CN" smtClean="0">
                <a:solidFill>
                  <a:srgbClr val="FEFFFF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27</a:t>
            </a:fld>
            <a:endParaRPr lang="en-US" altLang="zh-CN">
              <a:solidFill>
                <a:srgbClr val="FE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5B1CC41-4EE6-AD0D-885B-8C2CA86043C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4288" y="522362"/>
            <a:ext cx="2386471" cy="894669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52244" name="文本框 16">
            <a:extLst>
              <a:ext uri="{FF2B5EF4-FFF2-40B4-BE49-F238E27FC236}">
                <a16:creationId xmlns:a16="http://schemas.microsoft.com/office/drawing/2014/main" id="{79E94B10-CD1D-BAE9-C18F-AC415C83C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709613"/>
            <a:ext cx="3504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(b) The critical radius</a:t>
            </a:r>
            <a:endParaRPr lang="zh-CN" altLang="en-US" sz="24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EE25FB-685B-6D90-F180-8CC18BF6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AE8C70-FB17-42D7-A1C6-2951DDEC6354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60AD17C9-DFB9-17A6-48C1-FF72EA87BD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284474"/>
              </p:ext>
            </p:extLst>
          </p:nvPr>
        </p:nvGraphicFramePr>
        <p:xfrm>
          <a:off x="1095787" y="332656"/>
          <a:ext cx="7144221" cy="597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354474" imgH="1969589" progId="Acrobat.Document.DC">
                  <p:embed/>
                </p:oleObj>
              </mc:Choice>
              <mc:Fallback>
                <p:oleObj name="Acrobat Document" r:id="rId2" imgW="2354474" imgH="196958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5787" y="332656"/>
                        <a:ext cx="7144221" cy="5978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563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BAE3E91-2919-72CD-77C4-5BC13641A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85937-271C-4339-A29C-83A24AC8E5D7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53251" name="文本框 3">
            <a:extLst>
              <a:ext uri="{FF2B5EF4-FFF2-40B4-BE49-F238E27FC236}">
                <a16:creationId xmlns:a16="http://schemas.microsoft.com/office/drawing/2014/main" id="{BA78EC41-AFBB-DA64-A8A1-9C232B8BA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739775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(c) The nucleation rate</a:t>
            </a:r>
            <a:endParaRPr lang="zh-CN" altLang="en-US" sz="24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D88DE3D1-11A1-D16C-D72E-7B8EE4EF7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27527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图片 6" descr="图表&#10;&#10;AI 生成的内容可能不正确。">
            <a:extLst>
              <a:ext uri="{FF2B5EF4-FFF2-40B4-BE49-F238E27FC236}">
                <a16:creationId xmlns:a16="http://schemas.microsoft.com/office/drawing/2014/main" id="{637BECC5-44BB-C0D4-F243-5B865E9F6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63788"/>
            <a:ext cx="4495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图片 8" descr="图表&#10;&#10;AI 生成的内容可能不正确。">
            <a:extLst>
              <a:ext uri="{FF2B5EF4-FFF2-40B4-BE49-F238E27FC236}">
                <a16:creationId xmlns:a16="http://schemas.microsoft.com/office/drawing/2014/main" id="{C223FC4A-18C1-00DD-6980-2D7C07AB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2363788"/>
            <a:ext cx="44958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2A00F261-1489-E790-24CF-7C934253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3D691F98-C0AE-4647-87F8-DFA635CFF727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D056080-313F-90DB-876D-4879786D7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677863"/>
            <a:ext cx="7704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>
                <a:solidFill>
                  <a:srgbClr val="8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I. What is the pion string?</a:t>
            </a:r>
          </a:p>
        </p:txBody>
      </p:sp>
      <p:sp>
        <p:nvSpPr>
          <p:cNvPr id="22532" name="矩形 3">
            <a:extLst>
              <a:ext uri="{FF2B5EF4-FFF2-40B4-BE49-F238E27FC236}">
                <a16:creationId xmlns:a16="http://schemas.microsoft.com/office/drawing/2014/main" id="{826AAB87-02E9-B873-DDBF-F47C6D2FD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41438"/>
            <a:ext cx="79660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 Lagrangian density of the SU(2)×SU(2) symmetry linear sigma model </a:t>
            </a: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 chiral limit </a:t>
            </a: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has the form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where the potential is parametrized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2533" name="图片 4">
            <a:extLst>
              <a:ext uri="{FF2B5EF4-FFF2-40B4-BE49-F238E27FC236}">
                <a16:creationId xmlns:a16="http://schemas.microsoft.com/office/drawing/2014/main" id="{7F49B059-53E4-AEB4-7A3C-8F57FBCFD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133600"/>
            <a:ext cx="56388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6">
            <a:extLst>
              <a:ext uri="{FF2B5EF4-FFF2-40B4-BE49-F238E27FC236}">
                <a16:creationId xmlns:a16="http://schemas.microsoft.com/office/drawing/2014/main" id="{D59C582C-85B4-4045-7165-83C85E192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61245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238835-6E5B-9FA2-6169-D0AF4DE4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76A9C-7A76-43D2-93FD-E9984FD652F9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pic>
        <p:nvPicPr>
          <p:cNvPr id="54275" name="图片 3" descr="图表&#10;&#10;AI 生成的内容可能不正确。">
            <a:extLst>
              <a:ext uri="{FF2B5EF4-FFF2-40B4-BE49-F238E27FC236}">
                <a16:creationId xmlns:a16="http://schemas.microsoft.com/office/drawing/2014/main" id="{4D484C06-AB16-69D3-9D24-B8C2246FD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623888"/>
            <a:ext cx="62515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F779456-7C4D-340E-5C39-C62AE7FBE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E4D26-DCAE-40F8-A04B-616CE8681457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pic>
        <p:nvPicPr>
          <p:cNvPr id="55299" name="图片 3" descr="图表&#10;&#10;AI 生成的内容可能不正确。">
            <a:extLst>
              <a:ext uri="{FF2B5EF4-FFF2-40B4-BE49-F238E27FC236}">
                <a16:creationId xmlns:a16="http://schemas.microsoft.com/office/drawing/2014/main" id="{5DB7BDA6-4AF0-B08B-8EB7-D77A3DFB7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6975"/>
            <a:ext cx="468153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图片 5" descr="图表, 折线图&#10;&#10;AI 生成的内容可能不正确。">
            <a:extLst>
              <a:ext uri="{FF2B5EF4-FFF2-40B4-BE49-F238E27FC236}">
                <a16:creationId xmlns:a16="http://schemas.microsoft.com/office/drawing/2014/main" id="{A7AA99CD-69DD-5A99-9F49-4E534CE2D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4360863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EB1EB72-5DDF-C497-014D-E2459764A56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1560" y="5147270"/>
            <a:ext cx="4574540" cy="369332"/>
          </a:xfrm>
          <a:prstGeom prst="rect">
            <a:avLst/>
          </a:prstGeom>
          <a:blipFill>
            <a:blip r:embed="rId4"/>
            <a:stretch>
              <a:fillRect l="-1065" t="-8197" b="-2459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55302" name="文本框 9">
            <a:extLst>
              <a:ext uri="{FF2B5EF4-FFF2-40B4-BE49-F238E27FC236}">
                <a16:creationId xmlns:a16="http://schemas.microsoft.com/office/drawing/2014/main" id="{411DB8D6-3E00-5C0C-48C6-FDBE411C6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083175"/>
            <a:ext cx="4573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231F2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resulting density of pion strings</a:t>
            </a:r>
            <a:endParaRPr lang="zh-CN" altLang="en-US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灯片编号占位符 3">
            <a:extLst>
              <a:ext uri="{FF2B5EF4-FFF2-40B4-BE49-F238E27FC236}">
                <a16:creationId xmlns:a16="http://schemas.microsoft.com/office/drawing/2014/main" id="{82EBB70B-4F3D-9E3B-D8B6-FB926B9E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DD80206E-F448-40F7-8693-D4EEC3202BD0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32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34750DA6-D3AB-E8BD-A828-5DA8CAB00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640" y="548680"/>
            <a:ext cx="691197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IV.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4" name="Text Box 5">
                <a:extLst>
                  <a:ext uri="{FF2B5EF4-FFF2-40B4-BE49-F238E27FC236}">
                    <a16:creationId xmlns:a16="http://schemas.microsoft.com/office/drawing/2014/main" id="{3B650903-B412-2EFC-6BF1-49730CFD76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8683" y="1410355"/>
                <a:ext cx="8497888" cy="52629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71475" indent="-371475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6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4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ts val="1000"/>
                  </a:spcBef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ts val="1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 3" panose="05040102010807070707" pitchFamily="18" charset="2"/>
                  <a:buChar char=""/>
                  <a:defRPr sz="1200">
                    <a:solidFill>
                      <a:srgbClr val="404040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Based on the Kibble-Zurek mechanism, we can roughly estimate the number of pion strings in heavy-ion collisions for the second-order phase transition.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Following the Homogeneous thermal nucleation, we can also estimate the number of pion strings in a first-order phase transition.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According to the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decay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of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the pion string, the neutral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pions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 are more likely to be produced during the chiral phase transition when comparing to the charged </a:t>
                </a:r>
                <a:r>
                  <a:rPr lang="en-US" altLang="zh-CN" sz="2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pions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. 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Composite topological solitons consisting of domain walls, strings, and monopoles in O(N) models at T 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𝜇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ClrTx/>
                  <a:buFont typeface="Wingdings" panose="05000000000000000000" pitchFamily="2" charset="2"/>
                  <a:buChar char="Ø"/>
                </a:pPr>
                <a:endParaRPr lang="en-US" altLang="zh-CN" sz="2400" dirty="0">
                  <a:solidFill>
                    <a:srgbClr val="FF0000"/>
                  </a:solidFill>
                  <a:latin typeface="Tahoma" panose="020B0604030504040204" pitchFamily="34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6324" name="Text Box 5">
                <a:extLst>
                  <a:ext uri="{FF2B5EF4-FFF2-40B4-BE49-F238E27FC236}">
                    <a16:creationId xmlns:a16="http://schemas.microsoft.com/office/drawing/2014/main" id="{3B650903-B412-2EFC-6BF1-49730CFD7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8683" y="1410355"/>
                <a:ext cx="8497888" cy="5262979"/>
              </a:xfrm>
              <a:prstGeom prst="rect">
                <a:avLst/>
              </a:prstGeom>
              <a:blipFill>
                <a:blip r:embed="rId2"/>
                <a:stretch>
                  <a:fillRect l="-933" t="-926" r="-10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3">
            <a:extLst>
              <a:ext uri="{FF2B5EF4-FFF2-40B4-BE49-F238E27FC236}">
                <a16:creationId xmlns:a16="http://schemas.microsoft.com/office/drawing/2014/main" id="{07923FE9-F0AF-50CF-A637-8D102BDA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8BFB45F1-8BF0-4089-AC7B-4A3F65A49ECC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33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71CACD86-ED82-9188-5C7C-63DC265C1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6985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zh-CN">
                <a:solidFill>
                  <a:srgbClr val="8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6600">
                <a:solidFill>
                  <a:srgbClr val="800000"/>
                </a:solidFill>
                <a:latin typeface="Georgia" panose="02040502050405020303" pitchFamily="18" charset="0"/>
                <a:ea typeface="宋体" panose="02010600030101010101" pitchFamily="2" charset="-122"/>
              </a:rPr>
              <a:t>Thanks!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1">
            <a:extLst>
              <a:ext uri="{FF2B5EF4-FFF2-40B4-BE49-F238E27FC236}">
                <a16:creationId xmlns:a16="http://schemas.microsoft.com/office/drawing/2014/main" id="{71B4B3F2-7F84-642C-2821-D0AE8F60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29C34E1D-B030-464C-A0DF-9CDC91E2AB6E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4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矩形 3">
            <a:extLst>
              <a:ext uri="{FF2B5EF4-FFF2-40B4-BE49-F238E27FC236}">
                <a16:creationId xmlns:a16="http://schemas.microsoft.com/office/drawing/2014/main" id="{63B07086-A55C-AB01-3E88-821EAC77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720725"/>
            <a:ext cx="7848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In our discussion of the pion string it proves convenient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to define the new fields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Then, the time-independent equations of motion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3556" name="图片 4">
            <a:extLst>
              <a:ext uri="{FF2B5EF4-FFF2-40B4-BE49-F238E27FC236}">
                <a16:creationId xmlns:a16="http://schemas.microsoft.com/office/drawing/2014/main" id="{91CBBF5C-7070-3996-93F2-1D893A10F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22438"/>
            <a:ext cx="21177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5">
            <a:extLst>
              <a:ext uri="{FF2B5EF4-FFF2-40B4-BE49-F238E27FC236}">
                <a16:creationId xmlns:a16="http://schemas.microsoft.com/office/drawing/2014/main" id="{E6993311-CC18-F2CE-65AB-45A67BA91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722438"/>
            <a:ext cx="23399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箭头 7">
            <a:extLst>
              <a:ext uri="{FF2B5EF4-FFF2-40B4-BE49-F238E27FC236}">
                <a16:creationId xmlns:a16="http://schemas.microsoft.com/office/drawing/2014/main" id="{348AD809-BEA1-F051-8075-109EB8BCA8D7}"/>
              </a:ext>
            </a:extLst>
          </p:cNvPr>
          <p:cNvSpPr/>
          <p:nvPr/>
        </p:nvSpPr>
        <p:spPr>
          <a:xfrm>
            <a:off x="893763" y="4810125"/>
            <a:ext cx="1163637" cy="55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559" name="图片 8">
            <a:extLst>
              <a:ext uri="{FF2B5EF4-FFF2-40B4-BE49-F238E27FC236}">
                <a16:creationId xmlns:a16="http://schemas.microsoft.com/office/drawing/2014/main" id="{25E93541-C587-DB08-3AEA-8F9BB04D8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3824288"/>
            <a:ext cx="50927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9">
            <a:extLst>
              <a:ext uri="{FF2B5EF4-FFF2-40B4-BE49-F238E27FC236}">
                <a16:creationId xmlns:a16="http://schemas.microsoft.com/office/drawing/2014/main" id="{5D48F229-64E5-D6FF-7635-C63BDBCAB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5133975"/>
            <a:ext cx="51641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4">
            <a:extLst>
              <a:ext uri="{FF2B5EF4-FFF2-40B4-BE49-F238E27FC236}">
                <a16:creationId xmlns:a16="http://schemas.microsoft.com/office/drawing/2014/main" id="{D4401D1A-205D-95B7-6D0C-31D0568C8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371600"/>
            <a:ext cx="748823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 global pion string solutions: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 energy per unit length of the string can be expressed as</a:t>
            </a:r>
            <a:endParaRPr lang="zh-CN" altLang="en-US" sz="2400" dirty="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4579" name="灯片编号占位符 1">
            <a:extLst>
              <a:ext uri="{FF2B5EF4-FFF2-40B4-BE49-F238E27FC236}">
                <a16:creationId xmlns:a16="http://schemas.microsoft.com/office/drawing/2014/main" id="{55DD0D40-9531-CC03-BD83-7916AEE7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1F7B6271-4AA9-4FD1-BCEB-9E96F34EA168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5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4580" name="图片 2">
            <a:extLst>
              <a:ext uri="{FF2B5EF4-FFF2-40B4-BE49-F238E27FC236}">
                <a16:creationId xmlns:a16="http://schemas.microsoft.com/office/drawing/2014/main" id="{E3126489-EA03-6B64-8FA3-6A9A6E981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364013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图片 5">
            <a:extLst>
              <a:ext uri="{FF2B5EF4-FFF2-40B4-BE49-F238E27FC236}">
                <a16:creationId xmlns:a16="http://schemas.microsoft.com/office/drawing/2014/main" id="{387F8899-41D6-E716-89A6-47D364E7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87900"/>
            <a:ext cx="62309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矩形 1">
            <a:extLst>
              <a:ext uri="{FF2B5EF4-FFF2-40B4-BE49-F238E27FC236}">
                <a16:creationId xmlns:a16="http://schemas.microsoft.com/office/drawing/2014/main" id="{F2160EC8-7F5B-D766-49BB-E232AED1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140583"/>
            <a:ext cx="77757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Zhang, T. Huang, and R. H. Brandenberger, </a:t>
            </a:r>
            <a:r>
              <a:rPr lang="de-DE" altLang="zh-CN" i="1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Pion and eta </a:t>
            </a:r>
            <a:r>
              <a:rPr lang="en-US" altLang="zh-CN" i="1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strings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</a:t>
            </a:r>
            <a:r>
              <a:rPr lang="en-US" altLang="zh-CN" b="1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027702 (1998).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 Huang, </a:t>
            </a:r>
            <a:r>
              <a:rPr lang="en-US" altLang="zh-CN" dirty="0" err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Yunde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altLang="zh-CN" b="1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Michiyasu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Nagasawa and Xinmin Zhang, </a:t>
            </a:r>
            <a:r>
              <a:rPr lang="en-US" altLang="zh-CN" i="1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of the pion string at high-energy collisions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</a:t>
            </a:r>
            <a:r>
              <a:rPr lang="en-US" altLang="zh-CN" b="1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altLang="zh-CN" dirty="0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014902 (2005)</a:t>
            </a:r>
            <a:endParaRPr lang="zh-CN" altLang="en-US" dirty="0">
              <a:solidFill>
                <a:srgbClr val="2404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3">
            <a:extLst>
              <a:ext uri="{FF2B5EF4-FFF2-40B4-BE49-F238E27FC236}">
                <a16:creationId xmlns:a16="http://schemas.microsoft.com/office/drawing/2014/main" id="{A5EE7D73-34CD-E2AF-1D2E-883D89D4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99FD1CE-B398-4AF1-A4AB-8D28062E38AA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6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5603" name="图片 5">
            <a:extLst>
              <a:ext uri="{FF2B5EF4-FFF2-40B4-BE49-F238E27FC236}">
                <a16:creationId xmlns:a16="http://schemas.microsoft.com/office/drawing/2014/main" id="{2AB6354E-A046-AE2F-4C79-B75AA46B1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12950"/>
            <a:ext cx="880903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6">
            <a:extLst>
              <a:ext uri="{FF2B5EF4-FFF2-40B4-BE49-F238E27FC236}">
                <a16:creationId xmlns:a16="http://schemas.microsoft.com/office/drawing/2014/main" id="{17F36531-74B6-E803-0901-8EB109F24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365625"/>
            <a:ext cx="73406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本框 7">
            <a:extLst>
              <a:ext uri="{FF2B5EF4-FFF2-40B4-BE49-F238E27FC236}">
                <a16:creationId xmlns:a16="http://schemas.microsoft.com/office/drawing/2014/main" id="{27419334-7C4E-B606-67AF-4F1F22143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4365625"/>
            <a:ext cx="1079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Where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5606" name="矩形 9">
            <a:extLst>
              <a:ext uri="{FF2B5EF4-FFF2-40B4-BE49-F238E27FC236}">
                <a16:creationId xmlns:a16="http://schemas.microsoft.com/office/drawing/2014/main" id="{8C3669E3-9563-EDFF-E405-3A827C25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1497013"/>
            <a:ext cx="8135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2.1 The </a:t>
            </a:r>
            <a:r>
              <a:rPr lang="en-US" altLang="zh-CN" sz="2400" b="1" dirty="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usual</a:t>
            </a:r>
            <a:r>
              <a:rPr lang="en-US" altLang="zh-CN" sz="2400" b="1" dirty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CJT formulism (2PI)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E40B1BD4-0B7B-CAF4-D904-FD9AB524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850" y="701675"/>
            <a:ext cx="77041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80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II. Pion string at finite temperature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3200" b="1" dirty="0">
              <a:solidFill>
                <a:srgbClr val="80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25608" name="图片 1">
            <a:extLst>
              <a:ext uri="{FF2B5EF4-FFF2-40B4-BE49-F238E27FC236}">
                <a16:creationId xmlns:a16="http://schemas.microsoft.com/office/drawing/2014/main" id="{79006400-A1F6-CC9A-8C0F-A865B9FEF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256213"/>
            <a:ext cx="6445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3">
            <a:extLst>
              <a:ext uri="{FF2B5EF4-FFF2-40B4-BE49-F238E27FC236}">
                <a16:creationId xmlns:a16="http://schemas.microsoft.com/office/drawing/2014/main" id="{B1017916-FA9E-C486-0AD8-EBD866BC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66545624-3202-4C97-A574-18AF5C7AC579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7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6627" name="图片 7">
            <a:extLst>
              <a:ext uri="{FF2B5EF4-FFF2-40B4-BE49-F238E27FC236}">
                <a16:creationId xmlns:a16="http://schemas.microsoft.com/office/drawing/2014/main" id="{9B9AD6D6-5F3B-BCC5-1337-F3CEA77F0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2297113"/>
            <a:ext cx="576103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9">
            <a:extLst>
              <a:ext uri="{FF2B5EF4-FFF2-40B4-BE49-F238E27FC236}">
                <a16:creationId xmlns:a16="http://schemas.microsoft.com/office/drawing/2014/main" id="{6928B182-CB95-D7F7-D1DA-4EDC06417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24000"/>
            <a:ext cx="2546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10">
            <a:extLst>
              <a:ext uri="{FF2B5EF4-FFF2-40B4-BE49-F238E27FC236}">
                <a16:creationId xmlns:a16="http://schemas.microsoft.com/office/drawing/2014/main" id="{261BFEBC-5552-85B0-5143-EFF08DAC1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8" y="3922713"/>
            <a:ext cx="8378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Minimizing the potential with respect to the expectation value for the sigma field </a:t>
            </a:r>
            <a:r>
              <a:rPr lang="el-GR" altLang="zh-CN" sz="24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φ,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we obtain one more the stationarity equation: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400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26630" name="图片 11">
            <a:extLst>
              <a:ext uri="{FF2B5EF4-FFF2-40B4-BE49-F238E27FC236}">
                <a16:creationId xmlns:a16="http://schemas.microsoft.com/office/drawing/2014/main" id="{9F1A6E14-65CD-982A-3BFE-0C5C9F1F6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48263"/>
            <a:ext cx="5545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本框 1">
            <a:extLst>
              <a:ext uri="{FF2B5EF4-FFF2-40B4-BE49-F238E27FC236}">
                <a16:creationId xmlns:a16="http://schemas.microsoft.com/office/drawing/2014/main" id="{F2E3A6B4-8245-8996-F188-F4F8E6C45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2492375"/>
            <a:ext cx="7016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(1)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(3)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6632" name="矩形 8">
            <a:extLst>
              <a:ext uri="{FF2B5EF4-FFF2-40B4-BE49-F238E27FC236}">
                <a16:creationId xmlns:a16="http://schemas.microsoft.com/office/drawing/2014/main" id="{A7B3B81D-FEB3-929C-D36D-0C9F03B39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79450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Minimizing the effective potential with respect to full propagators we obtain the following system of non-linear gap equations: 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>
            <a:extLst>
              <a:ext uri="{FF2B5EF4-FFF2-40B4-BE49-F238E27FC236}">
                <a16:creationId xmlns:a16="http://schemas.microsoft.com/office/drawing/2014/main" id="{5A84FBDE-89E9-70EE-497B-7B10F6DE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F78AA638-4DC9-46CA-B547-AC2B256FD683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8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矩形 4">
            <a:extLst>
              <a:ext uri="{FF2B5EF4-FFF2-40B4-BE49-F238E27FC236}">
                <a16:creationId xmlns:a16="http://schemas.microsoft.com/office/drawing/2014/main" id="{6E01BA7E-5CA9-AFFB-5C13-ED17E8204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82675"/>
            <a:ext cx="7831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>
                <a:solidFill>
                  <a:srgbClr val="9933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 Results: the thermodynamic properties of the model at T in Hatree approximation in chiral limit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27652" name="图片 6">
            <a:extLst>
              <a:ext uri="{FF2B5EF4-FFF2-40B4-BE49-F238E27FC236}">
                <a16:creationId xmlns:a16="http://schemas.microsoft.com/office/drawing/2014/main" id="{A98D6FD8-EB94-FEAE-86B6-5A9FBCF5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424113"/>
            <a:ext cx="43815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图片 7">
            <a:extLst>
              <a:ext uri="{FF2B5EF4-FFF2-40B4-BE49-F238E27FC236}">
                <a16:creationId xmlns:a16="http://schemas.microsoft.com/office/drawing/2014/main" id="{44FB669A-CCE7-A4EA-C0CB-C3F42A716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71713"/>
            <a:ext cx="36004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矩形 8">
            <a:extLst>
              <a:ext uri="{FF2B5EF4-FFF2-40B4-BE49-F238E27FC236}">
                <a16:creationId xmlns:a16="http://schemas.microsoft.com/office/drawing/2014/main" id="{C25191A7-F58B-DD5F-9B1F-BBAA1DAF1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92125"/>
            <a:ext cx="7561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Petropoulos, </a:t>
            </a:r>
            <a:r>
              <a:rPr lang="en-US" altLang="zh-CN" i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sigma model and chiral symmetry at finite temperature</a:t>
            </a: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Phys. G </a:t>
            </a:r>
            <a:r>
              <a:rPr lang="en-US" altLang="zh-CN" b="1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zh-CN">
                <a:solidFill>
                  <a:srgbClr val="2404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2225 (1999).</a:t>
            </a:r>
            <a:endParaRPr lang="zh-CN" altLang="en-US">
              <a:solidFill>
                <a:srgbClr val="2404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5" name="矩形 9">
            <a:extLst>
              <a:ext uri="{FF2B5EF4-FFF2-40B4-BE49-F238E27FC236}">
                <a16:creationId xmlns:a16="http://schemas.microsoft.com/office/drawing/2014/main" id="{E3FA0500-AD6D-C2B1-E174-64EEA57F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226050"/>
            <a:ext cx="82089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Two major problems in chiral limit: (1) the CJT effective action violates the Goldstone theorem and gives massive pions in the spontaneous symmetry breaking phase; (2) it predicts a first order phase transition. </a:t>
            </a:r>
            <a:endParaRPr lang="zh-CN" altLang="en-US" sz="20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</p:txBody>
      </p:sp>
      <p:pic>
        <p:nvPicPr>
          <p:cNvPr id="27656" name="图片 7">
            <a:extLst>
              <a:ext uri="{FF2B5EF4-FFF2-40B4-BE49-F238E27FC236}">
                <a16:creationId xmlns:a16="http://schemas.microsoft.com/office/drawing/2014/main" id="{DB035692-F455-0A52-48B1-FE8A8FEED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333625"/>
            <a:ext cx="360045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extLst>
              <a:ext uri="{FF2B5EF4-FFF2-40B4-BE49-F238E27FC236}">
                <a16:creationId xmlns:a16="http://schemas.microsoft.com/office/drawing/2014/main" id="{9E96C8E1-9D26-7DBC-194E-93D638E22F83}"/>
              </a:ext>
            </a:extLst>
          </p:cNvPr>
          <p:cNvSpPr/>
          <p:nvPr/>
        </p:nvSpPr>
        <p:spPr>
          <a:xfrm>
            <a:off x="1200150" y="3413125"/>
            <a:ext cx="5172075" cy="879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5" name="灯片编号占位符 3">
            <a:extLst>
              <a:ext uri="{FF2B5EF4-FFF2-40B4-BE49-F238E27FC236}">
                <a16:creationId xmlns:a16="http://schemas.microsoft.com/office/drawing/2014/main" id="{81C1B02E-359A-BD50-4191-C7385880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A8D0327-283D-4D83-A30B-1AD0BCB62690}" type="slidenum">
              <a:rPr lang="en-US" altLang="zh-CN" sz="140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en-US" altLang="zh-CN" sz="1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pic>
        <p:nvPicPr>
          <p:cNvPr id="28676" name="图片 7">
            <a:extLst>
              <a:ext uri="{FF2B5EF4-FFF2-40B4-BE49-F238E27FC236}">
                <a16:creationId xmlns:a16="http://schemas.microsoft.com/office/drawing/2014/main" id="{7B76E484-0C70-482A-8623-933F3FBEB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189163"/>
            <a:ext cx="46577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文本框 8">
            <a:extLst>
              <a:ext uri="{FF2B5EF4-FFF2-40B4-BE49-F238E27FC236}">
                <a16:creationId xmlns:a16="http://schemas.microsoft.com/office/drawing/2014/main" id="{A2FB5BCB-6E05-35E8-8981-8C0D0F41F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665288"/>
            <a:ext cx="3673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The gap equations:</a:t>
            </a:r>
            <a:endParaRPr lang="zh-CN" altLang="en-US" sz="2400">
              <a:solidFill>
                <a:schemeClr val="tx1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矩形 10">
            <a:extLst>
              <a:ext uri="{FF2B5EF4-FFF2-40B4-BE49-F238E27FC236}">
                <a16:creationId xmlns:a16="http://schemas.microsoft.com/office/drawing/2014/main" id="{D7067168-9698-220E-FF36-0D58C6CE8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3" y="3906838"/>
            <a:ext cx="79390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>
              <a:solidFill>
                <a:srgbClr val="000000"/>
              </a:solidFill>
              <a:latin typeface="Tahoma" panose="020B0604030504040204" pitchFamily="34" charset="0"/>
              <a:ea typeface="宋体" panose="02010600030101010101" pitchFamily="2" charset="-122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For </a:t>
            </a:r>
            <a:r>
              <a:rPr lang="en-US" altLang="zh-CN" sz="2400" b="1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the SCJT formulism</a:t>
            </a:r>
            <a:r>
              <a:rPr lang="en-US" altLang="zh-CN" sz="240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, the stationarity equation (3) has been replaced by the constraint:</a:t>
            </a:r>
            <a:endParaRPr lang="zh-CN" altLang="en-US" sz="240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9" name="图片 11">
            <a:extLst>
              <a:ext uri="{FF2B5EF4-FFF2-40B4-BE49-F238E27FC236}">
                <a16:creationId xmlns:a16="http://schemas.microsoft.com/office/drawing/2014/main" id="{C31015F6-E3DC-F526-B223-A4817212F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3498850"/>
            <a:ext cx="4695825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13">
            <a:extLst>
              <a:ext uri="{FF2B5EF4-FFF2-40B4-BE49-F238E27FC236}">
                <a16:creationId xmlns:a16="http://schemas.microsoft.com/office/drawing/2014/main" id="{900C4F82-880C-2441-4059-6A9DD6693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5354638"/>
            <a:ext cx="208756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矩形 16">
            <a:extLst>
              <a:ext uri="{FF2B5EF4-FFF2-40B4-BE49-F238E27FC236}">
                <a16:creationId xmlns:a16="http://schemas.microsoft.com/office/drawing/2014/main" id="{D63B4C65-9949-ED5F-BF2D-B69EF676B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173038"/>
            <a:ext cx="749776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Apostolos Pilaftsis and Daniele Teresi, </a:t>
            </a:r>
            <a:r>
              <a:rPr lang="en-US" altLang="zh-CN" sz="1600" i="1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Symmetry Improved CJT Effective Action</a:t>
            </a:r>
            <a:r>
              <a:rPr lang="en-US" altLang="zh-CN" sz="16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, Nucl.Phys. B </a:t>
            </a:r>
            <a:r>
              <a:rPr lang="en-US" altLang="zh-CN" sz="1600" b="1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874</a:t>
            </a:r>
            <a:r>
              <a:rPr lang="en-US" altLang="zh-CN" sz="16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 (2013) 594-619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600" b="1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HM</a:t>
            </a:r>
            <a:r>
              <a:rPr lang="en-US" altLang="zh-CN" sz="16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, </a:t>
            </a:r>
            <a:r>
              <a:rPr lang="en-US" altLang="zh-CN" sz="1600" i="1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On the symmetry improved CJT formalism in the O(4) linear sigma model</a:t>
            </a:r>
            <a:r>
              <a:rPr lang="en-US" altLang="zh-CN" sz="16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, Nuclear Physics A </a:t>
            </a:r>
            <a:r>
              <a:rPr lang="en-US" altLang="zh-CN" sz="1600" b="1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925</a:t>
            </a:r>
            <a:r>
              <a:rPr lang="en-US" altLang="zh-CN" sz="1600">
                <a:solidFill>
                  <a:srgbClr val="2404E2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, 185 (2014)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CN" altLang="en-US" sz="1600">
              <a:solidFill>
                <a:srgbClr val="2404E2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28682" name="文本框 1">
            <a:extLst>
              <a:ext uri="{FF2B5EF4-FFF2-40B4-BE49-F238E27FC236}">
                <a16:creationId xmlns:a16="http://schemas.microsoft.com/office/drawing/2014/main" id="{D9C861C2-622B-53B9-66E7-AE79AE6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57425"/>
            <a:ext cx="7016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(1)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(2)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(3)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zh-CN" sz="2000" b="1">
              <a:solidFill>
                <a:srgbClr val="FF0000"/>
              </a:solidFill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</a:rPr>
              <a:t>(3’)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146A9FA-5590-E412-E1BF-A9DDA2B6C167}"/>
              </a:ext>
            </a:extLst>
          </p:cNvPr>
          <p:cNvCxnSpPr/>
          <p:nvPr/>
        </p:nvCxnSpPr>
        <p:spPr>
          <a:xfrm flipV="1">
            <a:off x="695325" y="4327525"/>
            <a:ext cx="7488238" cy="714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4" name="矩形 9">
            <a:extLst>
              <a:ext uri="{FF2B5EF4-FFF2-40B4-BE49-F238E27FC236}">
                <a16:creationId xmlns:a16="http://schemas.microsoft.com/office/drawing/2014/main" id="{E317983C-6F3B-6C6D-C105-844DD1B7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204913"/>
            <a:ext cx="8134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ea typeface="宋体" panose="02010600030101010101" pitchFamily="2" charset="-122"/>
                <a:cs typeface="Tahoma" panose="020B0604030504040204" pitchFamily="34" charset="0"/>
              </a:rPr>
              <a:t>2.2 The Symmetry improved CJT effective potential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3181</TotalTime>
  <Words>1181</Words>
  <Application>Microsoft Office PowerPoint</Application>
  <PresentationFormat>全屏显示(4:3)</PresentationFormat>
  <Paragraphs>187</Paragraphs>
  <Slides>33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1" baseType="lpstr">
      <vt:lpstr>AdvP6F00</vt:lpstr>
      <vt:lpstr>MinionPro-Regular</vt:lpstr>
      <vt:lpstr>TimesNewRomanPSMT</vt:lpstr>
      <vt:lpstr>宋体</vt:lpstr>
      <vt:lpstr>Arial</vt:lpstr>
      <vt:lpstr>Cambria Math</vt:lpstr>
      <vt:lpstr>Century</vt:lpstr>
      <vt:lpstr>Century Gothic</vt:lpstr>
      <vt:lpstr>Comic Sans MS</vt:lpstr>
      <vt:lpstr>Georgia</vt:lpstr>
      <vt:lpstr>Tahoma</vt:lpstr>
      <vt:lpstr>Times New Roman</vt:lpstr>
      <vt:lpstr>Verdana</vt:lpstr>
      <vt:lpstr>Wingdings</vt:lpstr>
      <vt:lpstr>Wingdings 3</vt:lpstr>
      <vt:lpstr>丝状</vt:lpstr>
      <vt:lpstr>Equation</vt:lpstr>
      <vt:lpstr>Acrobat Document</vt:lpstr>
      <vt:lpstr>Production of pion string in a hot and dense quark matter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PHYS-DEPT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phase structures</dc:title>
  <dc:creator>Mao Hong</dc:creator>
  <cp:lastModifiedBy>Hong Mao</cp:lastModifiedBy>
  <cp:revision>416</cp:revision>
  <dcterms:created xsi:type="dcterms:W3CDTF">2008-05-01T11:23:12Z</dcterms:created>
  <dcterms:modified xsi:type="dcterms:W3CDTF">2025-04-26T00:51:24Z</dcterms:modified>
</cp:coreProperties>
</file>