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92" r:id="rId2"/>
    <p:sldId id="423" r:id="rId3"/>
    <p:sldId id="870" r:id="rId4"/>
    <p:sldId id="893" r:id="rId5"/>
    <p:sldId id="909" r:id="rId6"/>
    <p:sldId id="918" r:id="rId7"/>
    <p:sldId id="895" r:id="rId8"/>
    <p:sldId id="920" r:id="rId9"/>
    <p:sldId id="943" r:id="rId10"/>
    <p:sldId id="944" r:id="rId11"/>
    <p:sldId id="921" r:id="rId12"/>
    <p:sldId id="945" r:id="rId13"/>
    <p:sldId id="922" r:id="rId14"/>
    <p:sldId id="923" r:id="rId15"/>
    <p:sldId id="946" r:id="rId16"/>
    <p:sldId id="942" r:id="rId17"/>
    <p:sldId id="929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03E6D41-8F98-4CB1-A69C-26652BC45272}">
          <p14:sldIdLst>
            <p14:sldId id="892"/>
            <p14:sldId id="423"/>
            <p14:sldId id="870"/>
            <p14:sldId id="893"/>
            <p14:sldId id="909"/>
            <p14:sldId id="918"/>
            <p14:sldId id="895"/>
            <p14:sldId id="920"/>
            <p14:sldId id="943"/>
            <p14:sldId id="944"/>
            <p14:sldId id="921"/>
            <p14:sldId id="945"/>
            <p14:sldId id="922"/>
            <p14:sldId id="923"/>
            <p14:sldId id="946"/>
            <p14:sldId id="942"/>
            <p14:sldId id="9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ng anping" initials="ha" lastIdx="2" clrIdx="0">
    <p:extLst>
      <p:ext uri="{19B8F6BF-5375-455C-9EA6-DF929625EA0E}">
        <p15:presenceInfo xmlns:p15="http://schemas.microsoft.com/office/powerpoint/2012/main" userId="c69e75d683bae2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18F"/>
    <a:srgbClr val="F6F68A"/>
    <a:srgbClr val="C6FECE"/>
    <a:srgbClr val="DFCFED"/>
    <a:srgbClr val="EBD1EA"/>
    <a:srgbClr val="DFB3DE"/>
    <a:srgbClr val="EEDDCA"/>
    <a:srgbClr val="CC3300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6" autoAdjust="0"/>
    <p:restoredTop sz="95488" autoAdjust="0"/>
  </p:normalViewPr>
  <p:slideViewPr>
    <p:cSldViewPr>
      <p:cViewPr varScale="1">
        <p:scale>
          <a:sx n="99" d="100"/>
          <a:sy n="99" d="100"/>
        </p:scale>
        <p:origin x="835" y="46"/>
      </p:cViewPr>
      <p:guideLst>
        <p:guide orient="horz" pos="211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5AB0430-61E6-4B9D-BC0C-7B3DE4C59D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8947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74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CF3E591-E0E5-4263-95BF-720F770BB413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87927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/>
              <a:t>My topic is thermal production of charms and </a:t>
            </a:r>
            <a:r>
              <a:rPr lang="en-US" altLang="zh-CN" err="1"/>
              <a:t>charmonia</a:t>
            </a:r>
            <a:r>
              <a:rPr lang="en-US" altLang="zh-CN" baseline="0"/>
              <a:t> in quark-gluon plasma</a:t>
            </a:r>
            <a:r>
              <a:rPr lang="en-US" altLang="zh-CN"/>
              <a:t>. This work is collaborated with Kai Zhou, </a:t>
            </a:r>
            <a:r>
              <a:rPr lang="en-US" altLang="zh-CN" err="1"/>
              <a:t>Carsten</a:t>
            </a:r>
            <a:r>
              <a:rPr lang="en-US" altLang="zh-CN" baseline="0"/>
              <a:t> </a:t>
            </a:r>
            <a:r>
              <a:rPr lang="en-US" altLang="zh-CN"/>
              <a:t>Greiner and </a:t>
            </a:r>
            <a:r>
              <a:rPr lang="en-US" altLang="zh-CN" err="1"/>
              <a:t>Pengfei</a:t>
            </a:r>
            <a:r>
              <a:rPr lang="en-US" altLang="zh-CN"/>
              <a:t> </a:t>
            </a:r>
            <a:r>
              <a:rPr lang="en-US" altLang="zh-CN" err="1"/>
              <a:t>Zhuang</a:t>
            </a:r>
            <a:r>
              <a:rPr lang="en-US" altLang="zh-CN"/>
              <a:t>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07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altLang="en-US"/>
              <a:t>This is the outline of my talk. F</a:t>
            </a:r>
            <a:r>
              <a:rPr lang="en-US" altLang="zh-CN" err="1"/>
              <a:t>irstly</a:t>
            </a:r>
            <a:r>
              <a:rPr lang="en-US" altLang="zh-CN"/>
              <a:t>, </a:t>
            </a:r>
            <a:r>
              <a:rPr lang="en-US" altLang="en-US"/>
              <a:t>I will give a introduction. Then I will describe thermal production of charms in QGP. S</a:t>
            </a:r>
            <a:r>
              <a:rPr lang="en-US" altLang="en-US" baseline="0"/>
              <a:t>ubsequently,</a:t>
            </a:r>
            <a:r>
              <a:rPr lang="en-US" altLang="en-US"/>
              <a:t> the mechanism of thermal </a:t>
            </a:r>
            <a:r>
              <a:rPr lang="en-US" altLang="en-US" err="1"/>
              <a:t>charmonium</a:t>
            </a:r>
            <a:r>
              <a:rPr lang="en-US" altLang="en-US"/>
              <a:t> production in QGP will be also indicated. I will present our numerical results on thermal production of charms and </a:t>
            </a:r>
            <a:r>
              <a:rPr lang="en-US" altLang="en-US" err="1"/>
              <a:t>charmonia</a:t>
            </a:r>
            <a:r>
              <a:rPr lang="en-US" altLang="en-US"/>
              <a:t> </a:t>
            </a:r>
            <a:r>
              <a:rPr lang="en-US" altLang="zh-CN"/>
              <a:t>at LHC energy 2.76TeV and 5.5TeV and FCC energy 39TeV</a:t>
            </a:r>
            <a:r>
              <a:rPr lang="en-US" altLang="en-US"/>
              <a:t>. At the end I will give summary for our work.</a:t>
            </a:r>
          </a:p>
        </p:txBody>
      </p:sp>
    </p:spTree>
    <p:extLst>
      <p:ext uri="{BB962C8B-B14F-4D97-AF65-F5344CB8AC3E}">
        <p14:creationId xmlns:p14="http://schemas.microsoft.com/office/powerpoint/2010/main" val="1510447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8E783-59E0-46B4-AAB4-DA22AA438A37}" type="slidenum">
              <a:rPr lang="de-DE" altLang="zh-CN" smtClean="0"/>
              <a:pPr/>
              <a:t>16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1067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189E-50E1-4F30-84AB-D84BD3B228DC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2A0A-CC8D-4F36-974E-103ADB1D9017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22C7B-EB29-448B-90B8-6EECDD0203ED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E723D-17D0-4337-B37A-CFEBD291B5A7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4F0B7-B7FE-40EC-A7F4-2048032DAD38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8068-075F-4029-8624-924D70CCBE91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0A82A-1802-4FFC-81C5-B90CE075455E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15431-0F3F-41D1-8E03-A323B256C9DA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89529-D902-418A-B922-BE0523685BED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565D-8AB0-4C79-84F7-EEA2B1C0C198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F47D9-F7D6-4929-AF78-99BBAF690C08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470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308725"/>
            <a:ext cx="5840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de-DE" altLang="zh-CN"/>
              <a:t>Zhengyu  Chen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354FC4F3-B6D5-49D4-A187-B519CA7714BA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</a:t>
            </a:r>
            <a:r>
              <a:rPr lang="en-US" altLang="en-US"/>
              <a:t>68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226648" y="2320710"/>
            <a:ext cx="8089768" cy="168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3200" b="1" dirty="0">
                <a:solidFill>
                  <a:srgbClr val="CC3300"/>
                </a:solidFill>
              </a:rPr>
              <a:t>T</a:t>
            </a:r>
            <a:r>
              <a:rPr lang="en-US" sz="3200" b="1" dirty="0">
                <a:solidFill>
                  <a:srgbClr val="CC3300"/>
                </a:solidFill>
              </a:rPr>
              <a:t>he effect of vorticity on the dynamical magnetic fields in heavy-ion collisions</a:t>
            </a:r>
            <a:endParaRPr lang="zh-CN" altLang="en-US" sz="3200" b="1" dirty="0">
              <a:solidFill>
                <a:srgbClr val="CC3300"/>
              </a:solidFill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927832" y="4248258"/>
            <a:ext cx="7072312" cy="186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报告人：</a:t>
            </a:r>
            <a:r>
              <a:rPr lang="en-US" altLang="zh-CN" sz="20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Anping Huang</a:t>
            </a: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（黄安平）</a:t>
            </a:r>
            <a:endParaRPr lang="en-US" altLang="zh-CN" sz="20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合作者：</a:t>
            </a:r>
            <a:r>
              <a:rPr lang="en-US" altLang="zh-CN" sz="2000" b="1" dirty="0" err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Xiangyu</a:t>
            </a:r>
            <a:r>
              <a:rPr lang="en-US" altLang="zh-CN" sz="20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Wu, Mei Huang</a:t>
            </a:r>
            <a:endParaRPr lang="de-DE" altLang="zh-CN" sz="2000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中国矿业大学 材料与物理学院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E5FB8E-948E-4B46-B460-F917D05E7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66706"/>
            <a:ext cx="3888432" cy="20121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5C41B1-0636-4126-B030-E53B47635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8" y="166706"/>
            <a:ext cx="1897080" cy="184901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D5C63BF-1AA0-40DC-ABDA-1546CFA7C193}"/>
              </a:ext>
            </a:extLst>
          </p:cNvPr>
          <p:cNvSpPr txBox="1"/>
          <p:nvPr/>
        </p:nvSpPr>
        <p:spPr>
          <a:xfrm>
            <a:off x="2483768" y="62373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Physical Review D 110 (9), 094032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241284-3C87-4CE6-8324-6B82177E78F7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DFCF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Framework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C5A3F5B-C550-40CC-9232-C09FAE8C2395}"/>
                  </a:ext>
                </a:extLst>
              </p:cNvPr>
              <p:cNvSpPr txBox="1"/>
              <p:nvPr/>
            </p:nvSpPr>
            <p:spPr>
              <a:xfrm>
                <a:off x="2090201" y="1916832"/>
                <a:ext cx="2076351" cy="1061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0,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C5A3F5B-C550-40CC-9232-C09FAE8C2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01" y="1916832"/>
                <a:ext cx="2076351" cy="1061509"/>
              </a:xfrm>
              <a:prstGeom prst="rect">
                <a:avLst/>
              </a:prstGeom>
              <a:blipFill>
                <a:blip r:embed="rId2"/>
                <a:stretch>
                  <a:fillRect t="-6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E7AABAB5-90D5-4BB7-8EBE-8FBBCC918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988840"/>
            <a:ext cx="3600762" cy="8001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9E88773-40CE-4B0C-B702-E5E073B30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872" y="4293096"/>
            <a:ext cx="1809907" cy="6858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9D63826-B1AD-4397-8336-49413115B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3501008"/>
            <a:ext cx="1779424" cy="200804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EE9A4B3-7BF4-49C7-9955-0A3899F32EFD}"/>
              </a:ext>
            </a:extLst>
          </p:cNvPr>
          <p:cNvSpPr txBox="1"/>
          <p:nvPr/>
        </p:nvSpPr>
        <p:spPr>
          <a:xfrm>
            <a:off x="2090201" y="1391893"/>
            <a:ext cx="1764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CLVisc</a:t>
            </a:r>
            <a:r>
              <a:rPr lang="en-US" dirty="0">
                <a:solidFill>
                  <a:srgbClr val="FF0000"/>
                </a:solidFill>
              </a:rPr>
              <a:t> 3+1D</a:t>
            </a:r>
            <a:endParaRPr lang="en-US" dirty="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2B556DE9-A0C7-4251-8D3B-490B58BF10F0}"/>
              </a:ext>
            </a:extLst>
          </p:cNvPr>
          <p:cNvSpPr/>
          <p:nvPr/>
        </p:nvSpPr>
        <p:spPr>
          <a:xfrm>
            <a:off x="2025043" y="1916832"/>
            <a:ext cx="1764807" cy="11591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D07A104-B98D-45B1-AE45-A0D17E61D490}"/>
              </a:ext>
            </a:extLst>
          </p:cNvPr>
          <p:cNvSpPr/>
          <p:nvPr/>
        </p:nvSpPr>
        <p:spPr>
          <a:xfrm>
            <a:off x="4891147" y="1824480"/>
            <a:ext cx="3412045" cy="11660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箭头: 左 4">
            <a:extLst>
              <a:ext uri="{FF2B5EF4-FFF2-40B4-BE49-F238E27FC236}">
                <a16:creationId xmlns:a16="http://schemas.microsoft.com/office/drawing/2014/main" id="{4A4A6005-6F0D-4A5A-ADAF-B3BCFD6C2A78}"/>
              </a:ext>
            </a:extLst>
          </p:cNvPr>
          <p:cNvSpPr/>
          <p:nvPr/>
        </p:nvSpPr>
        <p:spPr>
          <a:xfrm>
            <a:off x="3923928" y="2420888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8C52240C-AF23-40F6-B1DC-5699CD1167BB}"/>
              </a:ext>
            </a:extLst>
          </p:cNvPr>
          <p:cNvSpPr txBox="1"/>
          <p:nvPr/>
        </p:nvSpPr>
        <p:spPr>
          <a:xfrm>
            <a:off x="107950" y="1194470"/>
            <a:ext cx="892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1. </a:t>
            </a:r>
            <a:r>
              <a:rPr lang="en-US" sz="2000" dirty="0">
                <a:solidFill>
                  <a:srgbClr val="FF0000"/>
                </a:solidFill>
              </a:rPr>
              <a:t>The magnetic field decays is delayed due to the fluid vorticity of QGP fireball.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DB16C8-C0DF-48A6-A4F6-B8F68399C040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C6FE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Results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F8440D-E464-414E-BE8A-C3BC7411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63754"/>
            <a:ext cx="6624736" cy="43830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006472-6BD9-4845-8E78-79B936CBC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70" y="3356992"/>
            <a:ext cx="2076630" cy="19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1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0F3A609-1085-4C9D-9A22-145A985152CB}"/>
              </a:ext>
            </a:extLst>
          </p:cNvPr>
          <p:cNvSpPr txBox="1"/>
          <p:nvPr/>
        </p:nvSpPr>
        <p:spPr>
          <a:xfrm>
            <a:off x="683568" y="1184505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2. The effect of vorticity on the magnetic field at the freeze-out surface.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箭头: 左 3">
            <a:extLst>
              <a:ext uri="{FF2B5EF4-FFF2-40B4-BE49-F238E27FC236}">
                <a16:creationId xmlns:a16="http://schemas.microsoft.com/office/drawing/2014/main" id="{BAB12766-A8E5-4A1D-96C3-F17D23EBAF7F}"/>
              </a:ext>
            </a:extLst>
          </p:cNvPr>
          <p:cNvSpPr/>
          <p:nvPr/>
        </p:nvSpPr>
        <p:spPr>
          <a:xfrm>
            <a:off x="4283968" y="4149080"/>
            <a:ext cx="150050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E5329B-8FCF-421B-B28C-930C00B754F9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C6FE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Results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E81521-4B1F-4E5B-AF94-CBEFC993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81" y="2103837"/>
            <a:ext cx="5818374" cy="42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31FE377-337C-4A9C-854E-C28C4282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54544"/>
            <a:ext cx="3828086" cy="2957024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20F3A609-1085-4C9D-9A22-145A985152CB}"/>
              </a:ext>
            </a:extLst>
          </p:cNvPr>
          <p:cNvSpPr txBox="1"/>
          <p:nvPr/>
        </p:nvSpPr>
        <p:spPr>
          <a:xfrm>
            <a:off x="683568" y="118450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3.Comparison with experiment data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69D57D-92B6-489B-A332-117488391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54" y="2372409"/>
            <a:ext cx="3386733" cy="3144824"/>
          </a:xfrm>
          <a:prstGeom prst="rect">
            <a:avLst/>
          </a:prstGeom>
        </p:spPr>
      </p:pic>
      <p:sp>
        <p:nvSpPr>
          <p:cNvPr id="4" name="箭头: 左 3">
            <a:extLst>
              <a:ext uri="{FF2B5EF4-FFF2-40B4-BE49-F238E27FC236}">
                <a16:creationId xmlns:a16="http://schemas.microsoft.com/office/drawing/2014/main" id="{BAB12766-A8E5-4A1D-96C3-F17D23EBAF7F}"/>
              </a:ext>
            </a:extLst>
          </p:cNvPr>
          <p:cNvSpPr/>
          <p:nvPr/>
        </p:nvSpPr>
        <p:spPr>
          <a:xfrm>
            <a:off x="4283968" y="4149080"/>
            <a:ext cx="150050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E5329B-8FCF-421B-B28C-930C00B754F9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C6FE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1816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DA19029C-7566-43E9-8E39-89FBF3465A48}"/>
                  </a:ext>
                </a:extLst>
              </p:cNvPr>
              <p:cNvSpPr txBox="1"/>
              <p:nvPr/>
            </p:nvSpPr>
            <p:spPr>
              <a:xfrm>
                <a:off x="1187624" y="1412776"/>
                <a:ext cx="6372708" cy="2247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1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）</a:t>
                </a:r>
                <a:r>
                  <a:rPr lang="en-US" sz="2000" dirty="0">
                    <a:solidFill>
                      <a:srgbClr val="FF0000"/>
                    </a:solidFill>
                  </a:rPr>
                  <a:t>The magnetic field decays is delayed due to the fluid vorticity of QGP fireball, especially for 7.7Gev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Au+Au</a:t>
                </a:r>
                <a:r>
                  <a:rPr lang="en-US" sz="2000" dirty="0">
                    <a:solidFill>
                      <a:srgbClr val="FF0000"/>
                    </a:solidFill>
                  </a:rPr>
                  <a:t>.</a:t>
                </a:r>
              </a:p>
              <a:p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2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）</a:t>
                </a:r>
                <a:r>
                  <a:rPr lang="en-US" sz="2000" dirty="0">
                    <a:solidFill>
                      <a:srgbClr val="FF0000"/>
                    </a:solidFill>
                  </a:rPr>
                  <a:t>Our simulation results align with the values inferred from experimental data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within the error margins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DA19029C-7566-43E9-8E39-89FBF3465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412776"/>
                <a:ext cx="6372708" cy="2247475"/>
              </a:xfrm>
              <a:prstGeom prst="rect">
                <a:avLst/>
              </a:prstGeom>
              <a:blipFill>
                <a:blip r:embed="rId2"/>
                <a:stretch>
                  <a:fillRect l="-1053" t="-1630" r="-1244" b="-4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8E23F1A0-F859-45EC-AC2B-568E5E8AFDBB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F6F6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Conclusion and Future</a:t>
            </a:r>
          </a:p>
        </p:txBody>
      </p:sp>
    </p:spTree>
    <p:extLst>
      <p:ext uri="{BB962C8B-B14F-4D97-AF65-F5344CB8AC3E}">
        <p14:creationId xmlns:p14="http://schemas.microsoft.com/office/powerpoint/2010/main" val="147993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CD3E07E-421D-4BC9-A6EB-4E78B29A62E3}"/>
              </a:ext>
            </a:extLst>
          </p:cNvPr>
          <p:cNvGrpSpPr/>
          <p:nvPr/>
        </p:nvGrpSpPr>
        <p:grpSpPr>
          <a:xfrm>
            <a:off x="3923928" y="3140968"/>
            <a:ext cx="1008112" cy="1008112"/>
            <a:chOff x="3923928" y="3140968"/>
            <a:chExt cx="1008112" cy="1008112"/>
          </a:xfrm>
        </p:grpSpPr>
        <p:sp>
          <p:nvSpPr>
            <p:cNvPr id="4" name="流程图: 接点 3">
              <a:extLst>
                <a:ext uri="{FF2B5EF4-FFF2-40B4-BE49-F238E27FC236}">
                  <a16:creationId xmlns:a16="http://schemas.microsoft.com/office/drawing/2014/main" id="{6A7494C3-68EC-4C6A-A9D4-6C178F87228C}"/>
                </a:ext>
              </a:extLst>
            </p:cNvPr>
            <p:cNvSpPr/>
            <p:nvPr/>
          </p:nvSpPr>
          <p:spPr>
            <a:xfrm>
              <a:off x="3923928" y="3140968"/>
              <a:ext cx="1008112" cy="1008112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46AF48B1-F88E-4AE9-B900-B9F5195F81C5}"/>
                    </a:ext>
                  </a:extLst>
                </p:cNvPr>
                <p:cNvSpPr txBox="1"/>
                <p:nvPr/>
              </p:nvSpPr>
              <p:spPr>
                <a:xfrm>
                  <a:off x="4067944" y="3429000"/>
                  <a:ext cx="792088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a14:m>
                  <a:r>
                    <a:rPr lang="en-US" dirty="0"/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a14:m>
                  <a:r>
                    <a:rPr lang="en-US" dirty="0"/>
                    <a:t>(t)</a:t>
                  </a: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46AF48B1-F88E-4AE9-B900-B9F5195F8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3429000"/>
                  <a:ext cx="792088" cy="402931"/>
                </a:xfrm>
                <a:prstGeom prst="rect">
                  <a:avLst/>
                </a:prstGeom>
                <a:blipFill>
                  <a:blip r:embed="rId2"/>
                  <a:stretch>
                    <a:fillRect r="-6154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67456B8-5D29-45CF-A31E-A856E5581D49}"/>
              </a:ext>
            </a:extLst>
          </p:cNvPr>
          <p:cNvGrpSpPr/>
          <p:nvPr/>
        </p:nvGrpSpPr>
        <p:grpSpPr>
          <a:xfrm>
            <a:off x="1835696" y="3370847"/>
            <a:ext cx="1152128" cy="648072"/>
            <a:chOff x="1835696" y="3370847"/>
            <a:chExt cx="1152128" cy="6480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103BCA3-9D8A-4088-A820-A6F71F9B075F}"/>
                </a:ext>
              </a:extLst>
            </p:cNvPr>
            <p:cNvSpPr/>
            <p:nvPr/>
          </p:nvSpPr>
          <p:spPr>
            <a:xfrm>
              <a:off x="1835696" y="3370847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E762440A-B00A-4207-A76B-9DD4710CC4E3}"/>
                    </a:ext>
                  </a:extLst>
                </p:cNvPr>
                <p:cNvSpPr txBox="1"/>
                <p:nvPr/>
              </p:nvSpPr>
              <p:spPr>
                <a:xfrm>
                  <a:off x="1979712" y="3486459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E762440A-B00A-4207-A76B-9DD4710CC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3486459"/>
                  <a:ext cx="79208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箭头: 右 8">
            <a:extLst>
              <a:ext uri="{FF2B5EF4-FFF2-40B4-BE49-F238E27FC236}">
                <a16:creationId xmlns:a16="http://schemas.microsoft.com/office/drawing/2014/main" id="{CA671935-15CD-4457-A06A-FFEB57475D36}"/>
              </a:ext>
            </a:extLst>
          </p:cNvPr>
          <p:cNvSpPr/>
          <p:nvPr/>
        </p:nvSpPr>
        <p:spPr>
          <a:xfrm>
            <a:off x="3131840" y="3592835"/>
            <a:ext cx="72008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E912927-86C0-46F9-8C1D-739EB21F9396}"/>
              </a:ext>
            </a:extLst>
          </p:cNvPr>
          <p:cNvGrpSpPr/>
          <p:nvPr/>
        </p:nvGrpSpPr>
        <p:grpSpPr>
          <a:xfrm>
            <a:off x="6300192" y="3370847"/>
            <a:ext cx="1152128" cy="648072"/>
            <a:chOff x="6300192" y="3370847"/>
            <a:chExt cx="1152128" cy="648072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E00F619-7011-46BE-A2D7-DBCE38381427}"/>
                </a:ext>
              </a:extLst>
            </p:cNvPr>
            <p:cNvSpPr/>
            <p:nvPr/>
          </p:nvSpPr>
          <p:spPr>
            <a:xfrm>
              <a:off x="6300192" y="3370847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00C50ED-556E-43B4-A933-B22BD8082FB2}"/>
                    </a:ext>
                  </a:extLst>
                </p:cNvPr>
                <p:cNvSpPr txBox="1"/>
                <p:nvPr/>
              </p:nvSpPr>
              <p:spPr>
                <a:xfrm>
                  <a:off x="6444208" y="3482601"/>
                  <a:ext cx="792088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00C50ED-556E-43B4-A933-B22BD8082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3482601"/>
                  <a:ext cx="792088" cy="394210"/>
                </a:xfrm>
                <a:prstGeom prst="rect">
                  <a:avLst/>
                </a:prstGeom>
                <a:blipFill>
                  <a:blip r:embed="rId4"/>
                  <a:stretch>
                    <a:fillRect r="-14615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箭头: 右 14">
            <a:extLst>
              <a:ext uri="{FF2B5EF4-FFF2-40B4-BE49-F238E27FC236}">
                <a16:creationId xmlns:a16="http://schemas.microsoft.com/office/drawing/2014/main" id="{22A2056D-DEA6-420A-8640-46F1A74B2B1C}"/>
              </a:ext>
            </a:extLst>
          </p:cNvPr>
          <p:cNvSpPr/>
          <p:nvPr/>
        </p:nvSpPr>
        <p:spPr>
          <a:xfrm rot="10800000">
            <a:off x="5148064" y="3646474"/>
            <a:ext cx="1008112" cy="127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B9C41A8-C555-4D28-8C2D-4E2782EFB87A}"/>
              </a:ext>
            </a:extLst>
          </p:cNvPr>
          <p:cNvGrpSpPr/>
          <p:nvPr/>
        </p:nvGrpSpPr>
        <p:grpSpPr>
          <a:xfrm>
            <a:off x="2267744" y="1556792"/>
            <a:ext cx="1152128" cy="648072"/>
            <a:chOff x="2123728" y="1474308"/>
            <a:chExt cx="1152128" cy="648072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404BACA-2E9D-4864-81DE-88B2BC1CBAEC}"/>
                </a:ext>
              </a:extLst>
            </p:cNvPr>
            <p:cNvSpPr/>
            <p:nvPr/>
          </p:nvSpPr>
          <p:spPr>
            <a:xfrm>
              <a:off x="2123728" y="1474308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526C38DF-AAEF-4C7A-89B2-F2655476F9A2}"/>
                    </a:ext>
                  </a:extLst>
                </p:cNvPr>
                <p:cNvSpPr txBox="1"/>
                <p:nvPr/>
              </p:nvSpPr>
              <p:spPr>
                <a:xfrm>
                  <a:off x="2303748" y="1584915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526C38DF-AAEF-4C7A-89B2-F2655476F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748" y="1584915"/>
                  <a:ext cx="79208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18EEED1-0531-4B86-B61B-5D6DAEDD5533}"/>
              </a:ext>
            </a:extLst>
          </p:cNvPr>
          <p:cNvGrpSpPr/>
          <p:nvPr/>
        </p:nvGrpSpPr>
        <p:grpSpPr>
          <a:xfrm>
            <a:off x="1679284" y="4919630"/>
            <a:ext cx="1679039" cy="751438"/>
            <a:chOff x="2123728" y="1474308"/>
            <a:chExt cx="1152128" cy="648072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DC86CE03-2EF8-4C47-8CE6-2119E1C2C32A}"/>
                </a:ext>
              </a:extLst>
            </p:cNvPr>
            <p:cNvSpPr/>
            <p:nvPr/>
          </p:nvSpPr>
          <p:spPr>
            <a:xfrm>
              <a:off x="2123728" y="1474308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B6FFCBED-A06F-4486-9383-E3831C01CE27}"/>
                    </a:ext>
                  </a:extLst>
                </p:cNvPr>
                <p:cNvSpPr txBox="1"/>
                <p:nvPr/>
              </p:nvSpPr>
              <p:spPr>
                <a:xfrm>
                  <a:off x="2303747" y="1596878"/>
                  <a:ext cx="792088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B6FFCBED-A06F-4486-9383-E3831C01CE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747" y="1596878"/>
                  <a:ext cx="792088" cy="402931"/>
                </a:xfrm>
                <a:prstGeom prst="rect">
                  <a:avLst/>
                </a:prstGeom>
                <a:blipFill>
                  <a:blip r:embed="rId6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箭头: 右 27">
            <a:extLst>
              <a:ext uri="{FF2B5EF4-FFF2-40B4-BE49-F238E27FC236}">
                <a16:creationId xmlns:a16="http://schemas.microsoft.com/office/drawing/2014/main" id="{BBA265B8-427C-4532-A230-0CFDC12F166C}"/>
              </a:ext>
            </a:extLst>
          </p:cNvPr>
          <p:cNvSpPr/>
          <p:nvPr/>
        </p:nvSpPr>
        <p:spPr>
          <a:xfrm rot="2821257">
            <a:off x="3260673" y="2550239"/>
            <a:ext cx="1021313" cy="17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C54A79EE-A8E0-4F34-8982-5BCFBE6A3528}"/>
              </a:ext>
            </a:extLst>
          </p:cNvPr>
          <p:cNvSpPr/>
          <p:nvPr/>
        </p:nvSpPr>
        <p:spPr>
          <a:xfrm rot="18891433">
            <a:off x="3250633" y="4445757"/>
            <a:ext cx="1021313" cy="17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64CA18C-E34A-4304-A1D5-20A37D7ED745}"/>
              </a:ext>
            </a:extLst>
          </p:cNvPr>
          <p:cNvSpPr txBox="1"/>
          <p:nvPr/>
        </p:nvSpPr>
        <p:spPr>
          <a:xfrm>
            <a:off x="2015716" y="30052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电导率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CC4C655-3A2E-40D6-B08A-D797C4ADFF1D}"/>
              </a:ext>
            </a:extLst>
          </p:cNvPr>
          <p:cNvSpPr txBox="1"/>
          <p:nvPr/>
        </p:nvSpPr>
        <p:spPr>
          <a:xfrm>
            <a:off x="2051720" y="454079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热电场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C23FD04-1A75-4F92-82F6-D3E675B5A6F3}"/>
              </a:ext>
            </a:extLst>
          </p:cNvPr>
          <p:cNvSpPr txBox="1"/>
          <p:nvPr/>
        </p:nvSpPr>
        <p:spPr>
          <a:xfrm>
            <a:off x="2441640" y="119957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涡旋场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B172A65-EFC2-41E7-84E7-244D8F3901DB}"/>
              </a:ext>
            </a:extLst>
          </p:cNvPr>
          <p:cNvGrpSpPr/>
          <p:nvPr/>
        </p:nvGrpSpPr>
        <p:grpSpPr>
          <a:xfrm>
            <a:off x="5472100" y="1662660"/>
            <a:ext cx="1764196" cy="617184"/>
            <a:chOff x="6300192" y="3370847"/>
            <a:chExt cx="1152128" cy="648072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ABD2DA72-E37D-4985-8DCF-9716A8213D8F}"/>
                </a:ext>
              </a:extLst>
            </p:cNvPr>
            <p:cNvSpPr/>
            <p:nvPr/>
          </p:nvSpPr>
          <p:spPr>
            <a:xfrm>
              <a:off x="6300192" y="3370847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9E490568-5172-48A5-BC8C-48DC851CB347}"/>
                    </a:ext>
                  </a:extLst>
                </p:cNvPr>
                <p:cNvSpPr txBox="1"/>
                <p:nvPr/>
              </p:nvSpPr>
              <p:spPr>
                <a:xfrm>
                  <a:off x="6428347" y="3480734"/>
                  <a:ext cx="943246" cy="3878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9E490568-5172-48A5-BC8C-48DC851CB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347" y="3480734"/>
                  <a:ext cx="943246" cy="387816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4DFF434-F23D-4F51-92C1-2144774D382E}"/>
              </a:ext>
            </a:extLst>
          </p:cNvPr>
          <p:cNvGrpSpPr/>
          <p:nvPr/>
        </p:nvGrpSpPr>
        <p:grpSpPr>
          <a:xfrm>
            <a:off x="5725445" y="4919630"/>
            <a:ext cx="2133600" cy="715908"/>
            <a:chOff x="6300192" y="3370847"/>
            <a:chExt cx="1152128" cy="648072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054EB486-629F-4A4F-8BED-3E567A5A267E}"/>
                </a:ext>
              </a:extLst>
            </p:cNvPr>
            <p:cNvSpPr/>
            <p:nvPr/>
          </p:nvSpPr>
          <p:spPr>
            <a:xfrm>
              <a:off x="6300192" y="3370847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9C3919A7-8E17-4165-B87A-19A0F48F6BD4}"/>
                    </a:ext>
                  </a:extLst>
                </p:cNvPr>
                <p:cNvSpPr txBox="1"/>
                <p:nvPr/>
              </p:nvSpPr>
              <p:spPr>
                <a:xfrm>
                  <a:off x="6444208" y="3482601"/>
                  <a:ext cx="792088" cy="4023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μν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9C3919A7-8E17-4165-B87A-19A0F48F6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3482601"/>
                  <a:ext cx="792088" cy="4023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箭头: 右 39">
            <a:extLst>
              <a:ext uri="{FF2B5EF4-FFF2-40B4-BE49-F238E27FC236}">
                <a16:creationId xmlns:a16="http://schemas.microsoft.com/office/drawing/2014/main" id="{F5E1853B-1417-4C87-8A06-E7803FB47E5A}"/>
              </a:ext>
            </a:extLst>
          </p:cNvPr>
          <p:cNvSpPr/>
          <p:nvPr/>
        </p:nvSpPr>
        <p:spPr>
          <a:xfrm rot="13204252">
            <a:off x="4709257" y="4431903"/>
            <a:ext cx="1107710" cy="148637"/>
          </a:xfrm>
          <a:prstGeom prst="rightArrow">
            <a:avLst>
              <a:gd name="adj1" fmla="val 544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62687A69-481C-4A82-AC7C-73E8087B5014}"/>
              </a:ext>
            </a:extLst>
          </p:cNvPr>
          <p:cNvSpPr/>
          <p:nvPr/>
        </p:nvSpPr>
        <p:spPr>
          <a:xfrm rot="7855001">
            <a:off x="4736756" y="2651117"/>
            <a:ext cx="921580" cy="118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60A63BC-6B76-4291-B5E6-795B251EBCA1}"/>
              </a:ext>
            </a:extLst>
          </p:cNvPr>
          <p:cNvSpPr txBox="1"/>
          <p:nvPr/>
        </p:nvSpPr>
        <p:spPr>
          <a:xfrm>
            <a:off x="6079190" y="4567953"/>
            <a:ext cx="143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磁矩（反常）效应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623DBE3-A597-4FD4-B40C-0921FAE9D211}"/>
              </a:ext>
            </a:extLst>
          </p:cNvPr>
          <p:cNvSpPr txBox="1"/>
          <p:nvPr/>
        </p:nvSpPr>
        <p:spPr>
          <a:xfrm>
            <a:off x="6315774" y="3055058"/>
            <a:ext cx="1078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手征磁效应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DC3B99A-5487-406B-901E-A00B3F446123}"/>
              </a:ext>
            </a:extLst>
          </p:cNvPr>
          <p:cNvSpPr txBox="1"/>
          <p:nvPr/>
        </p:nvSpPr>
        <p:spPr>
          <a:xfrm>
            <a:off x="5646835" y="1319225"/>
            <a:ext cx="1373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手征涡旋效应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3FDE440-8223-41DF-8C33-AFD17A70787C}"/>
              </a:ext>
            </a:extLst>
          </p:cNvPr>
          <p:cNvSpPr txBox="1"/>
          <p:nvPr/>
        </p:nvSpPr>
        <p:spPr>
          <a:xfrm>
            <a:off x="1475656" y="6027808"/>
            <a:ext cx="648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effectLst/>
                <a:latin typeface="-apple-system"/>
              </a:rPr>
              <a:t>The evolution of the electromagnetic field is influenced by various factors, such as classical factors: conductivity, vortex fields, thermoelectric effects, etc.; and quantum factors: chiral magnetic effect, chiral vortex effect, anomalous magnetic moment effect, etc.</a:t>
            </a:r>
            <a:endParaRPr lang="en-US" sz="12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7E06628-77C1-48A7-B4AD-A9415C6602D7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F6F6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Conclusion and Future</a:t>
            </a:r>
          </a:p>
        </p:txBody>
      </p:sp>
    </p:spTree>
    <p:extLst>
      <p:ext uri="{BB962C8B-B14F-4D97-AF65-F5344CB8AC3E}">
        <p14:creationId xmlns:p14="http://schemas.microsoft.com/office/powerpoint/2010/main" val="266693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8DC0779-A0DC-4745-BA25-1E8BCB1BDA3A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259632" y="2507035"/>
            <a:ext cx="6786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9600" dirty="0">
                <a:solidFill>
                  <a:srgbClr val="CC33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Thank You</a:t>
            </a:r>
            <a:r>
              <a:rPr lang="zh-CN" altLang="en-US" sz="9600" dirty="0">
                <a:solidFill>
                  <a:srgbClr val="CC33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528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A380C2-05A9-4E8B-830C-DC60FA343DBF}"/>
              </a:ext>
            </a:extLst>
          </p:cNvPr>
          <p:cNvSpPr txBox="1"/>
          <p:nvPr/>
        </p:nvSpPr>
        <p:spPr>
          <a:xfrm>
            <a:off x="827584" y="188640"/>
            <a:ext cx="7704856" cy="646331"/>
          </a:xfrm>
          <a:prstGeom prst="rect">
            <a:avLst/>
          </a:prstGeom>
          <a:solidFill>
            <a:srgbClr val="F6F6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Appendix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8D1FB30-695C-4A18-B953-E14A5133245A}"/>
              </a:ext>
            </a:extLst>
          </p:cNvPr>
          <p:cNvGrpSpPr/>
          <p:nvPr/>
        </p:nvGrpSpPr>
        <p:grpSpPr>
          <a:xfrm>
            <a:off x="1691680" y="1130934"/>
            <a:ext cx="6728578" cy="4492337"/>
            <a:chOff x="1691680" y="1130934"/>
            <a:chExt cx="6728578" cy="4492337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7D16CAF-67A0-4431-9FE7-D481F425671C}"/>
                </a:ext>
              </a:extLst>
            </p:cNvPr>
            <p:cNvGrpSpPr/>
            <p:nvPr/>
          </p:nvGrpSpPr>
          <p:grpSpPr>
            <a:xfrm>
              <a:off x="3923928" y="3140968"/>
              <a:ext cx="1008112" cy="1008112"/>
              <a:chOff x="3923928" y="3140968"/>
              <a:chExt cx="1008112" cy="1008112"/>
            </a:xfrm>
          </p:grpSpPr>
          <p:sp>
            <p:nvSpPr>
              <p:cNvPr id="8" name="流程图: 接点 7">
                <a:extLst>
                  <a:ext uri="{FF2B5EF4-FFF2-40B4-BE49-F238E27FC236}">
                    <a16:creationId xmlns:a16="http://schemas.microsoft.com/office/drawing/2014/main" id="{F9C9D4F5-C384-4FF1-8812-A7058ABC10C6}"/>
                  </a:ext>
                </a:extLst>
              </p:cNvPr>
              <p:cNvSpPr/>
              <p:nvPr/>
            </p:nvSpPr>
            <p:spPr>
              <a:xfrm>
                <a:off x="3923928" y="3140968"/>
                <a:ext cx="1008112" cy="1008112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6F00A11D-8AFF-405A-8296-19AFECD18CD9}"/>
                      </a:ext>
                    </a:extLst>
                  </p:cNvPr>
                  <p:cNvSpPr txBox="1"/>
                  <p:nvPr/>
                </p:nvSpPr>
                <p:spPr>
                  <a:xfrm>
                    <a:off x="4067944" y="3429000"/>
                    <a:ext cx="792088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a14:m>
                    <a:r>
                      <a:rPr lang="en-US" dirty="0"/>
                      <a:t>,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a14:m>
                    <a:r>
                      <a:rPr lang="en-US" dirty="0"/>
                      <a:t>(t)</a:t>
                    </a:r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46AF48B1-F88E-4AE9-B900-B9F5195F81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7944" y="3429000"/>
                    <a:ext cx="792088" cy="40293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6154" b="-2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E4A8C932-2451-4EBA-89BA-DF75488F7F72}"/>
                </a:ext>
              </a:extLst>
            </p:cNvPr>
            <p:cNvSpPr/>
            <p:nvPr/>
          </p:nvSpPr>
          <p:spPr>
            <a:xfrm rot="10800000">
              <a:off x="3131840" y="3592835"/>
              <a:ext cx="720080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A23B379-267D-4C18-AD95-8EC68D2A57CE}"/>
                </a:ext>
              </a:extLst>
            </p:cNvPr>
            <p:cNvGrpSpPr/>
            <p:nvPr/>
          </p:nvGrpSpPr>
          <p:grpSpPr>
            <a:xfrm>
              <a:off x="6260018" y="3284882"/>
              <a:ext cx="2160240" cy="850241"/>
              <a:chOff x="6300192" y="3370847"/>
              <a:chExt cx="1152128" cy="648072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FB940E31-1EEB-431B-8231-711A8F22A7EA}"/>
                  </a:ext>
                </a:extLst>
              </p:cNvPr>
              <p:cNvSpPr/>
              <p:nvPr/>
            </p:nvSpPr>
            <p:spPr>
              <a:xfrm>
                <a:off x="6300192" y="3370847"/>
                <a:ext cx="1152128" cy="6480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BD414300-A7CE-4B9A-B557-EE068211F2B8}"/>
                      </a:ext>
                    </a:extLst>
                  </p:cNvPr>
                  <p:cNvSpPr txBox="1"/>
                  <p:nvPr/>
                </p:nvSpPr>
                <p:spPr>
                  <a:xfrm>
                    <a:off x="6429806" y="3512443"/>
                    <a:ext cx="892899" cy="3306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0" dirty="0"/>
                      <a:t>CME: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00C50ED-556E-43B4-A933-B22BD8082F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9806" y="3512443"/>
                    <a:ext cx="892899" cy="33068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909" t="-19444" b="-13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9A5E3514-81AC-4631-B978-7F715226B406}"/>
                </a:ext>
              </a:extLst>
            </p:cNvPr>
            <p:cNvSpPr/>
            <p:nvPr/>
          </p:nvSpPr>
          <p:spPr>
            <a:xfrm>
              <a:off x="5148064" y="3646474"/>
              <a:ext cx="1008112" cy="12705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2763627-553D-4E78-A6C7-1BF990CCA80B}"/>
                </a:ext>
              </a:extLst>
            </p:cNvPr>
            <p:cNvGrpSpPr/>
            <p:nvPr/>
          </p:nvGrpSpPr>
          <p:grpSpPr>
            <a:xfrm>
              <a:off x="2267744" y="1556792"/>
              <a:ext cx="1152128" cy="648072"/>
              <a:chOff x="2123728" y="1474308"/>
              <a:chExt cx="1152128" cy="648072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2AA7C445-872D-4212-A639-A876F2817200}"/>
                  </a:ext>
                </a:extLst>
              </p:cNvPr>
              <p:cNvSpPr/>
              <p:nvPr/>
            </p:nvSpPr>
            <p:spPr>
              <a:xfrm>
                <a:off x="2123728" y="1474308"/>
                <a:ext cx="1152128" cy="6480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9F5DD169-EA82-407E-8594-E2B004859CAE}"/>
                      </a:ext>
                    </a:extLst>
                  </p:cNvPr>
                  <p:cNvSpPr txBox="1"/>
                  <p:nvPr/>
                </p:nvSpPr>
                <p:spPr>
                  <a:xfrm>
                    <a:off x="2264385" y="1595986"/>
                    <a:ext cx="79544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400" dirty="0">
                        <a:solidFill>
                          <a:srgbClr val="FF0000"/>
                        </a:solidFill>
                      </a:rPr>
                      <a:t>流体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526C38DF-AAEF-4C7A-89B2-F2655476F9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4385" y="1595986"/>
                    <a:ext cx="79544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290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4A72178E-D1C0-4D4C-89DF-D87B127FD66A}"/>
                </a:ext>
              </a:extLst>
            </p:cNvPr>
            <p:cNvSpPr/>
            <p:nvPr/>
          </p:nvSpPr>
          <p:spPr>
            <a:xfrm rot="14083912">
              <a:off x="3260673" y="2550239"/>
              <a:ext cx="1021313" cy="177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B9C3726E-5F2D-4E4B-800F-3BCC777F7A5B}"/>
                </a:ext>
              </a:extLst>
            </p:cNvPr>
            <p:cNvSpPr/>
            <p:nvPr/>
          </p:nvSpPr>
          <p:spPr>
            <a:xfrm rot="8098411">
              <a:off x="3250633" y="4445757"/>
              <a:ext cx="1021313" cy="177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E092364-D348-4F18-9CF0-CA0E7EF9954D}"/>
                </a:ext>
              </a:extLst>
            </p:cNvPr>
            <p:cNvGrpSpPr/>
            <p:nvPr/>
          </p:nvGrpSpPr>
          <p:grpSpPr>
            <a:xfrm>
              <a:off x="5472100" y="1662666"/>
              <a:ext cx="1764196" cy="617185"/>
              <a:chOff x="6300192" y="3370847"/>
              <a:chExt cx="1152128" cy="648072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E8A6FDBB-FB71-4445-9E2B-7EC2FAADD793}"/>
                  </a:ext>
                </a:extLst>
              </p:cNvPr>
              <p:cNvSpPr/>
              <p:nvPr/>
            </p:nvSpPr>
            <p:spPr>
              <a:xfrm>
                <a:off x="6300192" y="3370847"/>
                <a:ext cx="1152128" cy="6480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ECF67F1-F46B-468F-87D1-BE6E29AEBCF9}"/>
                  </a:ext>
                </a:extLst>
              </p:cNvPr>
              <p:cNvSpPr txBox="1"/>
              <p:nvPr/>
            </p:nvSpPr>
            <p:spPr>
              <a:xfrm>
                <a:off x="6417756" y="3519516"/>
                <a:ext cx="987538" cy="35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夸克自旋极化</a:t>
                </a:r>
                <a:endParaRPr lang="en-US" sz="1600" dirty="0"/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8ADBB79-0B21-4263-B18C-A438870BBEA1}"/>
                </a:ext>
              </a:extLst>
            </p:cNvPr>
            <p:cNvGrpSpPr/>
            <p:nvPr/>
          </p:nvGrpSpPr>
          <p:grpSpPr>
            <a:xfrm>
              <a:off x="5706469" y="4907363"/>
              <a:ext cx="2133600" cy="715908"/>
              <a:chOff x="6300192" y="3370847"/>
              <a:chExt cx="1152128" cy="648072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CF1B4F11-A38B-4E9A-9F99-B88666D43961}"/>
                  </a:ext>
                </a:extLst>
              </p:cNvPr>
              <p:cNvSpPr/>
              <p:nvPr/>
            </p:nvSpPr>
            <p:spPr>
              <a:xfrm>
                <a:off x="6300192" y="3370847"/>
                <a:ext cx="1152128" cy="6480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5F984DC8-9CC1-4CB5-8436-60056BAA9AEE}"/>
                      </a:ext>
                    </a:extLst>
                  </p:cNvPr>
                  <p:cNvSpPr txBox="1"/>
                  <p:nvPr/>
                </p:nvSpPr>
                <p:spPr>
                  <a:xfrm>
                    <a:off x="6483394" y="3511459"/>
                    <a:ext cx="720963" cy="3343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a14:m>
                    <a:r>
                      <a:rPr lang="zh-CN" altLang="en-US" dirty="0"/>
                      <a:t>自旋极化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9C3919A7-8E17-4165-B87A-19A0F48F6B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3394" y="3511459"/>
                    <a:ext cx="720963" cy="33433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EFDB8B3C-4ED9-4F99-BC30-BCE58572A1A9}"/>
                </a:ext>
              </a:extLst>
            </p:cNvPr>
            <p:cNvSpPr/>
            <p:nvPr/>
          </p:nvSpPr>
          <p:spPr>
            <a:xfrm rot="2718893">
              <a:off x="4709257" y="4431903"/>
              <a:ext cx="1107710" cy="148637"/>
            </a:xfrm>
            <a:prstGeom prst="rightArrow">
              <a:avLst>
                <a:gd name="adj1" fmla="val 544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箭头: 右 26">
              <a:extLst>
                <a:ext uri="{FF2B5EF4-FFF2-40B4-BE49-F238E27FC236}">
                  <a16:creationId xmlns:a16="http://schemas.microsoft.com/office/drawing/2014/main" id="{AB6917FA-30BC-4610-A623-A53F7BECF613}"/>
                </a:ext>
              </a:extLst>
            </p:cNvPr>
            <p:cNvSpPr/>
            <p:nvPr/>
          </p:nvSpPr>
          <p:spPr>
            <a:xfrm rot="18636488">
              <a:off x="4736756" y="2651117"/>
              <a:ext cx="921580" cy="118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41E17AC-59EF-4223-9DC5-8772FC043EE5}"/>
                </a:ext>
              </a:extLst>
            </p:cNvPr>
            <p:cNvGrpSpPr/>
            <p:nvPr/>
          </p:nvGrpSpPr>
          <p:grpSpPr>
            <a:xfrm>
              <a:off x="1803862" y="3321567"/>
              <a:ext cx="1152128" cy="648072"/>
              <a:chOff x="2123728" y="1474308"/>
              <a:chExt cx="1152128" cy="648072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0040E8D8-3386-4049-BFB0-79D13634B32D}"/>
                  </a:ext>
                </a:extLst>
              </p:cNvPr>
              <p:cNvSpPr/>
              <p:nvPr/>
            </p:nvSpPr>
            <p:spPr>
              <a:xfrm>
                <a:off x="2123728" y="1474308"/>
                <a:ext cx="1152128" cy="6480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AFFF1526-8C31-40E1-B09A-FFCC72DC7BD9}"/>
                      </a:ext>
                    </a:extLst>
                  </p:cNvPr>
                  <p:cNvSpPr txBox="1"/>
                  <p:nvPr/>
                </p:nvSpPr>
                <p:spPr>
                  <a:xfrm>
                    <a:off x="2264385" y="1595986"/>
                    <a:ext cx="79544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400" dirty="0">
                        <a:solidFill>
                          <a:srgbClr val="FF0000"/>
                        </a:solidFill>
                      </a:rPr>
                      <a:t>光子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937F967C-794E-4789-8AA2-A6E842A225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4385" y="1595986"/>
                    <a:ext cx="795447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30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F534B62-95BB-4003-8B43-E33BB32159D4}"/>
                </a:ext>
              </a:extLst>
            </p:cNvPr>
            <p:cNvGrpSpPr/>
            <p:nvPr/>
          </p:nvGrpSpPr>
          <p:grpSpPr>
            <a:xfrm>
              <a:off x="1691680" y="4617245"/>
              <a:ext cx="1624350" cy="706453"/>
              <a:chOff x="2123728" y="1474308"/>
              <a:chExt cx="1152128" cy="706453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C0C1A3C-2661-4E97-B777-96A146CA0A71}"/>
                  </a:ext>
                </a:extLst>
              </p:cNvPr>
              <p:cNvSpPr/>
              <p:nvPr/>
            </p:nvSpPr>
            <p:spPr>
              <a:xfrm>
                <a:off x="2123728" y="1474308"/>
                <a:ext cx="1152128" cy="6480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E12DAEB3-B00A-46C6-989A-CEDE0E788FF1}"/>
                      </a:ext>
                    </a:extLst>
                  </p:cNvPr>
                  <p:cNvSpPr txBox="1"/>
                  <p:nvPr/>
                </p:nvSpPr>
                <p:spPr>
                  <a:xfrm>
                    <a:off x="2264385" y="1595986"/>
                    <a:ext cx="79544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400" dirty="0">
                        <a:solidFill>
                          <a:srgbClr val="FF0000"/>
                        </a:solidFill>
                      </a:rPr>
                      <a:t>矢量介子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文本框 49">
                    <a:extLst>
                      <a:ext uri="{FF2B5EF4-FFF2-40B4-BE49-F238E27FC236}">
                        <a16:creationId xmlns:a16="http://schemas.microsoft.com/office/drawing/2014/main" id="{862277D4-5F7E-4AFB-A711-49972B8552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4385" y="1595986"/>
                    <a:ext cx="795447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6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6147EDB-1114-4838-A91D-91C40C537EE8}"/>
                </a:ext>
              </a:extLst>
            </p:cNvPr>
            <p:cNvSpPr txBox="1"/>
            <p:nvPr/>
          </p:nvSpPr>
          <p:spPr>
            <a:xfrm>
              <a:off x="2051720" y="1130934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/>
                <a:t>Longgang</a:t>
              </a:r>
              <a:r>
                <a:rPr lang="en-US" altLang="zh-CN" sz="1400" dirty="0"/>
                <a:t> Pang</a:t>
              </a:r>
              <a:endParaRPr lang="en-US" sz="1400" dirty="0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CE056DF-856A-46AF-B651-33161922720D}"/>
                </a:ext>
              </a:extLst>
            </p:cNvPr>
            <p:cNvSpPr txBox="1"/>
            <p:nvPr/>
          </p:nvSpPr>
          <p:spPr>
            <a:xfrm>
              <a:off x="2022557" y="2965554"/>
              <a:ext cx="7345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Li Yan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60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658D4D2-DD55-6A2F-D99E-F9494FC7C516}"/>
              </a:ext>
            </a:extLst>
          </p:cNvPr>
          <p:cNvSpPr/>
          <p:nvPr/>
        </p:nvSpPr>
        <p:spPr>
          <a:xfrm rot="16200000">
            <a:off x="4282280" y="-2981017"/>
            <a:ext cx="579440" cy="8208145"/>
          </a:xfrm>
          <a:prstGeom prst="rect">
            <a:avLst/>
          </a:prstGeom>
          <a:gradFill flip="none" rotWithShape="1">
            <a:gsLst>
              <a:gs pos="0">
                <a:srgbClr val="243369"/>
              </a:gs>
              <a:gs pos="16000">
                <a:srgbClr val="A7B3E1"/>
              </a:gs>
              <a:gs pos="4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19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4B6082-D3B7-4CCA-A9D5-9F665B2F59DD}" type="slidenum"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pPr/>
              <a:t>2</a:t>
            </a:fld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342106" y="368300"/>
            <a:ext cx="84597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latin typeface="+mn-lt"/>
                <a:ea typeface="Yu Mincho Demibold" panose="02020600000000000000" pitchFamily="18" charset="-128"/>
              </a:rPr>
              <a:t>Outline</a:t>
            </a:r>
            <a:endParaRPr lang="zh-CN" altLang="en-US" sz="4000" b="1" dirty="0">
              <a:latin typeface="+mn-lt"/>
              <a:ea typeface="Yu Mincho Demibold" panose="02020600000000000000" pitchFamily="18" charset="-128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BABD283-5E7D-412C-9A7A-2982CA873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760039"/>
            <a:ext cx="527740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3200" b="1" dirty="0">
              <a:latin typeface="+mj-lt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Framework</a:t>
            </a:r>
          </a:p>
          <a:p>
            <a:pPr marL="514350" indent="-514350">
              <a:buFont typeface="+mj-lt"/>
              <a:buAutoNum type="arabicPeriod"/>
            </a:pPr>
            <a:endParaRPr lang="zh-CN" altLang="en-US" sz="3200" b="1" dirty="0">
              <a:latin typeface="+mj-lt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 Results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3200" b="1" dirty="0">
              <a:latin typeface="+mj-lt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 Conclusion and Future</a:t>
            </a:r>
            <a:endParaRPr lang="de-DE" altLang="zh-CN" sz="3200" b="1" dirty="0"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DEA224A-3D2B-4DAE-A35F-55E07CACB44B}"/>
              </a:ext>
            </a:extLst>
          </p:cNvPr>
          <p:cNvGrpSpPr/>
          <p:nvPr/>
        </p:nvGrpSpPr>
        <p:grpSpPr>
          <a:xfrm>
            <a:off x="179512" y="1143075"/>
            <a:ext cx="3765390" cy="3489988"/>
            <a:chOff x="4615274" y="1145853"/>
            <a:chExt cx="3765390" cy="348998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885A3EE-47B1-4A4D-BC55-AE6AE8570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5274" y="1145853"/>
              <a:ext cx="3765390" cy="314314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2C6F351-57C5-4D79-948B-65938235E6A0}"/>
                </a:ext>
              </a:extLst>
            </p:cNvPr>
            <p:cNvSpPr txBox="1"/>
            <p:nvPr/>
          </p:nvSpPr>
          <p:spPr>
            <a:xfrm>
              <a:off x="5716368" y="4328064"/>
              <a:ext cx="21602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Maxim </a:t>
              </a:r>
              <a:r>
                <a:rPr lang="en-US" altLang="zh-CN" sz="1400" dirty="0" err="1"/>
                <a:t>Chernodub</a:t>
              </a:r>
              <a:endParaRPr lang="zh-CN" altLang="en-US" sz="1400" dirty="0"/>
            </a:p>
          </p:txBody>
        </p:sp>
      </p:grpSp>
      <p:grpSp>
        <p:nvGrpSpPr>
          <p:cNvPr id="9" name="Group 27">
            <a:extLst>
              <a:ext uri="{FF2B5EF4-FFF2-40B4-BE49-F238E27FC236}">
                <a16:creationId xmlns:a16="http://schemas.microsoft.com/office/drawing/2014/main" id="{6054C97D-3703-4DE6-A487-89BB1490F7AB}"/>
              </a:ext>
            </a:extLst>
          </p:cNvPr>
          <p:cNvGrpSpPr/>
          <p:nvPr/>
        </p:nvGrpSpPr>
        <p:grpSpPr>
          <a:xfrm>
            <a:off x="5004048" y="1340768"/>
            <a:ext cx="3261332" cy="2958664"/>
            <a:chOff x="4644008" y="1712210"/>
            <a:chExt cx="3096344" cy="2670578"/>
          </a:xfrm>
        </p:grpSpPr>
        <p:pic>
          <p:nvPicPr>
            <p:cNvPr id="11" name="Picture 25" descr="A close up of a map&#10;&#10;Description automatically generated">
              <a:extLst>
                <a:ext uri="{FF2B5EF4-FFF2-40B4-BE49-F238E27FC236}">
                  <a16:creationId xmlns:a16="http://schemas.microsoft.com/office/drawing/2014/main" id="{85D2D0AE-98C8-47DA-9E68-AC918C575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712210"/>
              <a:ext cx="3096344" cy="2315023"/>
            </a:xfrm>
            <a:prstGeom prst="rect">
              <a:avLst/>
            </a:prstGeom>
          </p:spPr>
        </p:pic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id="{BB60DC09-0D77-464A-AD49-569A68AED134}"/>
                </a:ext>
              </a:extLst>
            </p:cNvPr>
            <p:cNvSpPr txBox="1"/>
            <p:nvPr/>
          </p:nvSpPr>
          <p:spPr>
            <a:xfrm>
              <a:off x="5212451" y="4146651"/>
              <a:ext cx="2274702" cy="236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err="1"/>
                <a:t>Bloczynski</a:t>
              </a:r>
              <a:r>
                <a:rPr lang="en-US" altLang="zh-CN" sz="1100" dirty="0"/>
                <a:t>-Huang-Zhang-Liao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0A82C3C2-1E93-4B90-9C5C-26D3D6CE628C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EEDD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Introduction</a:t>
            </a:r>
            <a:endParaRPr lang="zh-CN" altLang="en-US" sz="3600" b="1" dirty="0">
              <a:solidFill>
                <a:srgbClr val="2E518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20C72BF-8A1D-4290-BF9D-F750E0F1C0AB}"/>
                  </a:ext>
                </a:extLst>
              </p:cNvPr>
              <p:cNvSpPr txBox="1"/>
              <p:nvPr/>
            </p:nvSpPr>
            <p:spPr>
              <a:xfrm>
                <a:off x="5796136" y="4794988"/>
                <a:ext cx="183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20C72BF-8A1D-4290-BF9D-F750E0F1C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794988"/>
                <a:ext cx="1834477" cy="276999"/>
              </a:xfrm>
              <a:prstGeom prst="rect">
                <a:avLst/>
              </a:prstGeom>
              <a:blipFill>
                <a:blip r:embed="rId4"/>
                <a:stretch>
                  <a:fillRect l="-4651" t="-222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ACBFCA5-1881-4113-813B-2F6F720870A7}"/>
                  </a:ext>
                </a:extLst>
              </p:cNvPr>
              <p:cNvSpPr txBox="1"/>
              <p:nvPr/>
            </p:nvSpPr>
            <p:spPr>
              <a:xfrm>
                <a:off x="5364088" y="5445224"/>
                <a:ext cx="41044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地表磁场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∼0.25−0.65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ACBFCA5-1881-4113-813B-2F6F7208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445224"/>
                <a:ext cx="4104456" cy="369332"/>
              </a:xfrm>
              <a:prstGeom prst="rect">
                <a:avLst/>
              </a:prstGeom>
              <a:blipFill>
                <a:blip r:embed="rId5"/>
                <a:stretch>
                  <a:fillRect l="-133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62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55B7119-B98D-4B3A-A1EA-FD50CFCC0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63" y="906979"/>
            <a:ext cx="7812868" cy="525415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7A9D7A4-06D2-46BE-9A82-DACDBFDE7645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EEDD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Introduction</a:t>
            </a:r>
            <a:endParaRPr lang="zh-CN" altLang="en-US" sz="3600" b="1" dirty="0">
              <a:solidFill>
                <a:srgbClr val="2E51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2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C0CC3E-A3D4-47BB-ADEA-6477ACF4A779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EEDD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Introduction</a:t>
            </a:r>
            <a:endParaRPr lang="zh-CN" altLang="en-US" sz="3600" b="1" dirty="0">
              <a:solidFill>
                <a:srgbClr val="2E518F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CD3E07E-421D-4BC9-A6EB-4E78B29A62E3}"/>
              </a:ext>
            </a:extLst>
          </p:cNvPr>
          <p:cNvGrpSpPr/>
          <p:nvPr/>
        </p:nvGrpSpPr>
        <p:grpSpPr>
          <a:xfrm>
            <a:off x="3923928" y="3140968"/>
            <a:ext cx="1008112" cy="1008112"/>
            <a:chOff x="3923928" y="3140968"/>
            <a:chExt cx="1008112" cy="1008112"/>
          </a:xfrm>
        </p:grpSpPr>
        <p:sp>
          <p:nvSpPr>
            <p:cNvPr id="4" name="流程图: 接点 3">
              <a:extLst>
                <a:ext uri="{FF2B5EF4-FFF2-40B4-BE49-F238E27FC236}">
                  <a16:creationId xmlns:a16="http://schemas.microsoft.com/office/drawing/2014/main" id="{6A7494C3-68EC-4C6A-A9D4-6C178F87228C}"/>
                </a:ext>
              </a:extLst>
            </p:cNvPr>
            <p:cNvSpPr/>
            <p:nvPr/>
          </p:nvSpPr>
          <p:spPr>
            <a:xfrm>
              <a:off x="3923928" y="3140968"/>
              <a:ext cx="1008112" cy="1008112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46AF48B1-F88E-4AE9-B900-B9F5195F81C5}"/>
                    </a:ext>
                  </a:extLst>
                </p:cNvPr>
                <p:cNvSpPr txBox="1"/>
                <p:nvPr/>
              </p:nvSpPr>
              <p:spPr>
                <a:xfrm>
                  <a:off x="4067944" y="3429000"/>
                  <a:ext cx="792088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a14:m>
                  <a:r>
                    <a:rPr lang="en-US" dirty="0"/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a14:m>
                  <a:r>
                    <a:rPr lang="en-US" dirty="0"/>
                    <a:t>(t)</a:t>
                  </a: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46AF48B1-F88E-4AE9-B900-B9F5195F8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3429000"/>
                  <a:ext cx="792088" cy="402931"/>
                </a:xfrm>
                <a:prstGeom prst="rect">
                  <a:avLst/>
                </a:prstGeom>
                <a:blipFill>
                  <a:blip r:embed="rId2"/>
                  <a:stretch>
                    <a:fillRect r="-6154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67456B8-5D29-45CF-A31E-A856E5581D49}"/>
              </a:ext>
            </a:extLst>
          </p:cNvPr>
          <p:cNvGrpSpPr/>
          <p:nvPr/>
        </p:nvGrpSpPr>
        <p:grpSpPr>
          <a:xfrm>
            <a:off x="1835696" y="3370847"/>
            <a:ext cx="1152128" cy="648072"/>
            <a:chOff x="1835696" y="3370847"/>
            <a:chExt cx="1152128" cy="6480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103BCA3-9D8A-4088-A820-A6F71F9B075F}"/>
                </a:ext>
              </a:extLst>
            </p:cNvPr>
            <p:cNvSpPr/>
            <p:nvPr/>
          </p:nvSpPr>
          <p:spPr>
            <a:xfrm>
              <a:off x="1835696" y="3370847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E762440A-B00A-4207-A76B-9DD4710CC4E3}"/>
                    </a:ext>
                  </a:extLst>
                </p:cNvPr>
                <p:cNvSpPr txBox="1"/>
                <p:nvPr/>
              </p:nvSpPr>
              <p:spPr>
                <a:xfrm>
                  <a:off x="1979712" y="3486459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E762440A-B00A-4207-A76B-9DD4710CC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3486459"/>
                  <a:ext cx="79208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箭头: 右 8">
            <a:extLst>
              <a:ext uri="{FF2B5EF4-FFF2-40B4-BE49-F238E27FC236}">
                <a16:creationId xmlns:a16="http://schemas.microsoft.com/office/drawing/2014/main" id="{CA671935-15CD-4457-A06A-FFEB57475D36}"/>
              </a:ext>
            </a:extLst>
          </p:cNvPr>
          <p:cNvSpPr/>
          <p:nvPr/>
        </p:nvSpPr>
        <p:spPr>
          <a:xfrm>
            <a:off x="3131840" y="3592835"/>
            <a:ext cx="72008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E912927-86C0-46F9-8C1D-739EB21F9396}"/>
              </a:ext>
            </a:extLst>
          </p:cNvPr>
          <p:cNvGrpSpPr/>
          <p:nvPr/>
        </p:nvGrpSpPr>
        <p:grpSpPr>
          <a:xfrm>
            <a:off x="6300192" y="3370847"/>
            <a:ext cx="1152128" cy="648072"/>
            <a:chOff x="6300192" y="3370847"/>
            <a:chExt cx="1152128" cy="648072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E00F619-7011-46BE-A2D7-DBCE38381427}"/>
                </a:ext>
              </a:extLst>
            </p:cNvPr>
            <p:cNvSpPr/>
            <p:nvPr/>
          </p:nvSpPr>
          <p:spPr>
            <a:xfrm>
              <a:off x="6300192" y="3370847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00C50ED-556E-43B4-A933-B22BD8082FB2}"/>
                    </a:ext>
                  </a:extLst>
                </p:cNvPr>
                <p:cNvSpPr txBox="1"/>
                <p:nvPr/>
              </p:nvSpPr>
              <p:spPr>
                <a:xfrm>
                  <a:off x="6444208" y="3482601"/>
                  <a:ext cx="792088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00C50ED-556E-43B4-A933-B22BD8082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3482601"/>
                  <a:ext cx="792088" cy="394210"/>
                </a:xfrm>
                <a:prstGeom prst="rect">
                  <a:avLst/>
                </a:prstGeom>
                <a:blipFill>
                  <a:blip r:embed="rId4"/>
                  <a:stretch>
                    <a:fillRect r="-14615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箭头: 右 14">
            <a:extLst>
              <a:ext uri="{FF2B5EF4-FFF2-40B4-BE49-F238E27FC236}">
                <a16:creationId xmlns:a16="http://schemas.microsoft.com/office/drawing/2014/main" id="{22A2056D-DEA6-420A-8640-46F1A74B2B1C}"/>
              </a:ext>
            </a:extLst>
          </p:cNvPr>
          <p:cNvSpPr/>
          <p:nvPr/>
        </p:nvSpPr>
        <p:spPr>
          <a:xfrm rot="10800000">
            <a:off x="5148064" y="3646474"/>
            <a:ext cx="1008112" cy="127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B9C41A8-C555-4D28-8C2D-4E2782EFB87A}"/>
              </a:ext>
            </a:extLst>
          </p:cNvPr>
          <p:cNvGrpSpPr/>
          <p:nvPr/>
        </p:nvGrpSpPr>
        <p:grpSpPr>
          <a:xfrm>
            <a:off x="2267744" y="1556792"/>
            <a:ext cx="1152128" cy="648072"/>
            <a:chOff x="2123728" y="1474308"/>
            <a:chExt cx="1152128" cy="648072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404BACA-2E9D-4864-81DE-88B2BC1CBAEC}"/>
                </a:ext>
              </a:extLst>
            </p:cNvPr>
            <p:cNvSpPr/>
            <p:nvPr/>
          </p:nvSpPr>
          <p:spPr>
            <a:xfrm>
              <a:off x="2123728" y="1474308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526C38DF-AAEF-4C7A-89B2-F2655476F9A2}"/>
                    </a:ext>
                  </a:extLst>
                </p:cNvPr>
                <p:cNvSpPr txBox="1"/>
                <p:nvPr/>
              </p:nvSpPr>
              <p:spPr>
                <a:xfrm>
                  <a:off x="2303748" y="1584915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526C38DF-AAEF-4C7A-89B2-F2655476F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748" y="1584915"/>
                  <a:ext cx="79208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18EEED1-0531-4B86-B61B-5D6DAEDD5533}"/>
              </a:ext>
            </a:extLst>
          </p:cNvPr>
          <p:cNvGrpSpPr/>
          <p:nvPr/>
        </p:nvGrpSpPr>
        <p:grpSpPr>
          <a:xfrm>
            <a:off x="1679284" y="4919630"/>
            <a:ext cx="1679039" cy="751438"/>
            <a:chOff x="2123728" y="1474308"/>
            <a:chExt cx="1152128" cy="648072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DC86CE03-2EF8-4C47-8CE6-2119E1C2C32A}"/>
                </a:ext>
              </a:extLst>
            </p:cNvPr>
            <p:cNvSpPr/>
            <p:nvPr/>
          </p:nvSpPr>
          <p:spPr>
            <a:xfrm>
              <a:off x="2123728" y="1474308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B6FFCBED-A06F-4486-9383-E3831C01CE27}"/>
                    </a:ext>
                  </a:extLst>
                </p:cNvPr>
                <p:cNvSpPr txBox="1"/>
                <p:nvPr/>
              </p:nvSpPr>
              <p:spPr>
                <a:xfrm>
                  <a:off x="2303747" y="1596878"/>
                  <a:ext cx="792088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B6FFCBED-A06F-4486-9383-E3831C01CE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747" y="1596878"/>
                  <a:ext cx="792088" cy="402931"/>
                </a:xfrm>
                <a:prstGeom prst="rect">
                  <a:avLst/>
                </a:prstGeom>
                <a:blipFill>
                  <a:blip r:embed="rId6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箭头: 右 27">
            <a:extLst>
              <a:ext uri="{FF2B5EF4-FFF2-40B4-BE49-F238E27FC236}">
                <a16:creationId xmlns:a16="http://schemas.microsoft.com/office/drawing/2014/main" id="{BBA265B8-427C-4532-A230-0CFDC12F166C}"/>
              </a:ext>
            </a:extLst>
          </p:cNvPr>
          <p:cNvSpPr/>
          <p:nvPr/>
        </p:nvSpPr>
        <p:spPr>
          <a:xfrm rot="2821257">
            <a:off x="3260673" y="2550239"/>
            <a:ext cx="1021313" cy="17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C54A79EE-A8E0-4F34-8982-5BCFBE6A3528}"/>
              </a:ext>
            </a:extLst>
          </p:cNvPr>
          <p:cNvSpPr/>
          <p:nvPr/>
        </p:nvSpPr>
        <p:spPr>
          <a:xfrm rot="18891433">
            <a:off x="3250633" y="4445757"/>
            <a:ext cx="1021313" cy="17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64CA18C-E34A-4304-A1D5-20A37D7ED745}"/>
              </a:ext>
            </a:extLst>
          </p:cNvPr>
          <p:cNvSpPr txBox="1"/>
          <p:nvPr/>
        </p:nvSpPr>
        <p:spPr>
          <a:xfrm>
            <a:off x="2015716" y="30052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电导率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CC4C655-3A2E-40D6-B08A-D797C4ADFF1D}"/>
              </a:ext>
            </a:extLst>
          </p:cNvPr>
          <p:cNvSpPr txBox="1"/>
          <p:nvPr/>
        </p:nvSpPr>
        <p:spPr>
          <a:xfrm>
            <a:off x="2051720" y="454079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热电场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C23FD04-1A75-4F92-82F6-D3E675B5A6F3}"/>
              </a:ext>
            </a:extLst>
          </p:cNvPr>
          <p:cNvSpPr txBox="1"/>
          <p:nvPr/>
        </p:nvSpPr>
        <p:spPr>
          <a:xfrm>
            <a:off x="2441640" y="119957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涡旋场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B172A65-EFC2-41E7-84E7-244D8F3901DB}"/>
              </a:ext>
            </a:extLst>
          </p:cNvPr>
          <p:cNvGrpSpPr/>
          <p:nvPr/>
        </p:nvGrpSpPr>
        <p:grpSpPr>
          <a:xfrm>
            <a:off x="5472100" y="1662660"/>
            <a:ext cx="1764196" cy="617184"/>
            <a:chOff x="6300192" y="3370847"/>
            <a:chExt cx="1152128" cy="648072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ABD2DA72-E37D-4985-8DCF-9716A8213D8F}"/>
                </a:ext>
              </a:extLst>
            </p:cNvPr>
            <p:cNvSpPr/>
            <p:nvPr/>
          </p:nvSpPr>
          <p:spPr>
            <a:xfrm>
              <a:off x="6300192" y="3370847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9E490568-5172-48A5-BC8C-48DC851CB347}"/>
                    </a:ext>
                  </a:extLst>
                </p:cNvPr>
                <p:cNvSpPr txBox="1"/>
                <p:nvPr/>
              </p:nvSpPr>
              <p:spPr>
                <a:xfrm>
                  <a:off x="6428347" y="3480734"/>
                  <a:ext cx="943246" cy="3878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9E490568-5172-48A5-BC8C-48DC851CB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347" y="3480734"/>
                  <a:ext cx="943246" cy="387816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4DFF434-F23D-4F51-92C1-2144774D382E}"/>
              </a:ext>
            </a:extLst>
          </p:cNvPr>
          <p:cNvGrpSpPr/>
          <p:nvPr/>
        </p:nvGrpSpPr>
        <p:grpSpPr>
          <a:xfrm>
            <a:off x="5725445" y="4919630"/>
            <a:ext cx="2133600" cy="715908"/>
            <a:chOff x="6300192" y="3370847"/>
            <a:chExt cx="1152128" cy="648072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054EB486-629F-4A4F-8BED-3E567A5A267E}"/>
                </a:ext>
              </a:extLst>
            </p:cNvPr>
            <p:cNvSpPr/>
            <p:nvPr/>
          </p:nvSpPr>
          <p:spPr>
            <a:xfrm>
              <a:off x="6300192" y="3370847"/>
              <a:ext cx="115212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9C3919A7-8E17-4165-B87A-19A0F48F6BD4}"/>
                    </a:ext>
                  </a:extLst>
                </p:cNvPr>
                <p:cNvSpPr txBox="1"/>
                <p:nvPr/>
              </p:nvSpPr>
              <p:spPr>
                <a:xfrm>
                  <a:off x="6444208" y="3482601"/>
                  <a:ext cx="792088" cy="4023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μν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9C3919A7-8E17-4165-B87A-19A0F48F6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3482601"/>
                  <a:ext cx="792088" cy="4023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箭头: 右 39">
            <a:extLst>
              <a:ext uri="{FF2B5EF4-FFF2-40B4-BE49-F238E27FC236}">
                <a16:creationId xmlns:a16="http://schemas.microsoft.com/office/drawing/2014/main" id="{F5E1853B-1417-4C87-8A06-E7803FB47E5A}"/>
              </a:ext>
            </a:extLst>
          </p:cNvPr>
          <p:cNvSpPr/>
          <p:nvPr/>
        </p:nvSpPr>
        <p:spPr>
          <a:xfrm rot="13204252">
            <a:off x="4709257" y="4431903"/>
            <a:ext cx="1107710" cy="148637"/>
          </a:xfrm>
          <a:prstGeom prst="rightArrow">
            <a:avLst>
              <a:gd name="adj1" fmla="val 544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62687A69-481C-4A82-AC7C-73E8087B5014}"/>
              </a:ext>
            </a:extLst>
          </p:cNvPr>
          <p:cNvSpPr/>
          <p:nvPr/>
        </p:nvSpPr>
        <p:spPr>
          <a:xfrm rot="7855001">
            <a:off x="4736756" y="2651117"/>
            <a:ext cx="921580" cy="118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60A63BC-6B76-4291-B5E6-795B251EBCA1}"/>
              </a:ext>
            </a:extLst>
          </p:cNvPr>
          <p:cNvSpPr txBox="1"/>
          <p:nvPr/>
        </p:nvSpPr>
        <p:spPr>
          <a:xfrm>
            <a:off x="6079190" y="4567953"/>
            <a:ext cx="143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磁矩（反常）效应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623DBE3-A597-4FD4-B40C-0921FAE9D211}"/>
              </a:ext>
            </a:extLst>
          </p:cNvPr>
          <p:cNvSpPr txBox="1"/>
          <p:nvPr/>
        </p:nvSpPr>
        <p:spPr>
          <a:xfrm>
            <a:off x="6315774" y="3055058"/>
            <a:ext cx="1078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手征磁效应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DC3B99A-5487-406B-901E-A00B3F446123}"/>
              </a:ext>
            </a:extLst>
          </p:cNvPr>
          <p:cNvSpPr txBox="1"/>
          <p:nvPr/>
        </p:nvSpPr>
        <p:spPr>
          <a:xfrm>
            <a:off x="5646835" y="1319225"/>
            <a:ext cx="1373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手征涡旋效应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3FDE440-8223-41DF-8C33-AFD17A70787C}"/>
              </a:ext>
            </a:extLst>
          </p:cNvPr>
          <p:cNvSpPr txBox="1"/>
          <p:nvPr/>
        </p:nvSpPr>
        <p:spPr>
          <a:xfrm>
            <a:off x="1475656" y="6027808"/>
            <a:ext cx="648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effectLst/>
                <a:latin typeface="-apple-system"/>
              </a:rPr>
              <a:t>The evolution of the electromagnetic field is influenced by various factors, such as classical factors: conductivity, vortex fields, thermoelectric effects, etc.; and quantum factors: chiral magnetic effect, chiral vortex effect, anomalous magnetic moment effect, etc.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890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AEA60D2-31D2-4763-B9E4-D529D98825BC}"/>
                  </a:ext>
                </a:extLst>
              </p:cNvPr>
              <p:cNvSpPr txBox="1"/>
              <p:nvPr/>
            </p:nvSpPr>
            <p:spPr>
              <a:xfrm>
                <a:off x="1619672" y="3501008"/>
                <a:ext cx="5885970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AEA60D2-31D2-4763-B9E4-D529D988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01008"/>
                <a:ext cx="5885970" cy="301557"/>
              </a:xfrm>
              <a:prstGeom prst="rect">
                <a:avLst/>
              </a:prstGeom>
              <a:blipFill>
                <a:blip r:embed="rId2"/>
                <a:stretch>
                  <a:fillRect l="-725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B15A4D6-F460-4E74-9B6B-88FD1A81CB7C}"/>
                  </a:ext>
                </a:extLst>
              </p:cNvPr>
              <p:cNvSpPr txBox="1"/>
              <p:nvPr/>
            </p:nvSpPr>
            <p:spPr>
              <a:xfrm>
                <a:off x="2123728" y="1835569"/>
                <a:ext cx="4392488" cy="644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B15A4D6-F460-4E74-9B6B-88FD1A81C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835569"/>
                <a:ext cx="4392488" cy="644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A3C77CB9-711D-4405-99FF-13DE00F11A13}"/>
              </a:ext>
            </a:extLst>
          </p:cNvPr>
          <p:cNvSpPr txBox="1"/>
          <p:nvPr/>
        </p:nvSpPr>
        <p:spPr>
          <a:xfrm>
            <a:off x="683568" y="110433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Maxwell equation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C0B231E-8826-41C8-8D1C-27725F4E112A}"/>
              </a:ext>
            </a:extLst>
          </p:cNvPr>
          <p:cNvSpPr/>
          <p:nvPr/>
        </p:nvSpPr>
        <p:spPr>
          <a:xfrm>
            <a:off x="2123728" y="2924944"/>
            <a:ext cx="2880320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3EC3FB6-2BA1-46DC-AF63-568421C3FF07}"/>
              </a:ext>
            </a:extLst>
          </p:cNvPr>
          <p:cNvSpPr txBox="1"/>
          <p:nvPr/>
        </p:nvSpPr>
        <p:spPr>
          <a:xfrm>
            <a:off x="2951820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经典部分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8E25986-2A77-4DF0-B25B-B5E5433E818E}"/>
              </a:ext>
            </a:extLst>
          </p:cNvPr>
          <p:cNvSpPr txBox="1"/>
          <p:nvPr/>
        </p:nvSpPr>
        <p:spPr>
          <a:xfrm>
            <a:off x="5868144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E518F"/>
                </a:solidFill>
              </a:rPr>
              <a:t>量子部分</a:t>
            </a:r>
            <a:endParaRPr lang="en-US" altLang="zh-CN" dirty="0">
              <a:solidFill>
                <a:srgbClr val="2E518F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A363717-44BC-4BCE-BAA8-64F9CBF3D427}"/>
              </a:ext>
            </a:extLst>
          </p:cNvPr>
          <p:cNvSpPr/>
          <p:nvPr/>
        </p:nvSpPr>
        <p:spPr>
          <a:xfrm>
            <a:off x="5220072" y="2907977"/>
            <a:ext cx="2376264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08333D8-2005-4A7E-B787-47C06F2758D2}"/>
              </a:ext>
            </a:extLst>
          </p:cNvPr>
          <p:cNvSpPr txBox="1"/>
          <p:nvPr/>
        </p:nvSpPr>
        <p:spPr>
          <a:xfrm>
            <a:off x="925117" y="5829906"/>
            <a:ext cx="752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 is difficult to analytically solve the Maxwell equations due to the complexity of the current. Therefore, our study is based on numerical methods.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3825079-2E31-4D66-AF05-6FB22C9C34AD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EEDD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Introduction</a:t>
            </a:r>
            <a:endParaRPr lang="zh-CN" altLang="en-US" sz="3600" b="1" dirty="0">
              <a:solidFill>
                <a:srgbClr val="2E51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3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E111F91-B342-4A3B-9D5E-F87EA08E921C}"/>
              </a:ext>
            </a:extLst>
          </p:cNvPr>
          <p:cNvGrpSpPr/>
          <p:nvPr/>
        </p:nvGrpSpPr>
        <p:grpSpPr>
          <a:xfrm>
            <a:off x="195276" y="1340768"/>
            <a:ext cx="3312368" cy="2759584"/>
            <a:chOff x="4615274" y="1145853"/>
            <a:chExt cx="3765390" cy="348998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8C623C-06A2-4262-ABA9-865AF8313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5274" y="1145853"/>
              <a:ext cx="3765390" cy="3143144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5CC11CD-BB3F-4FF8-BD13-25D3AD5889BA}"/>
                </a:ext>
              </a:extLst>
            </p:cNvPr>
            <p:cNvSpPr txBox="1"/>
            <p:nvPr/>
          </p:nvSpPr>
          <p:spPr>
            <a:xfrm>
              <a:off x="5716368" y="4328064"/>
              <a:ext cx="21602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Maxim </a:t>
              </a:r>
              <a:r>
                <a:rPr lang="en-US" altLang="zh-CN" sz="1400" dirty="0" err="1"/>
                <a:t>Chernodub</a:t>
              </a:r>
              <a:endParaRPr lang="zh-CN" altLang="en-US" sz="1400" dirty="0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6CE8AFC-FDCF-4594-BA6A-A85D50CF95FD}"/>
              </a:ext>
            </a:extLst>
          </p:cNvPr>
          <p:cNvSpPr txBox="1"/>
          <p:nvPr/>
        </p:nvSpPr>
        <p:spPr>
          <a:xfrm>
            <a:off x="5724128" y="1248841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涡旋产生磁场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526388C-A0EB-4443-882A-77BA3E92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33" y="4121018"/>
            <a:ext cx="3183147" cy="5305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5097AE-5595-456F-880C-A23F0897E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431" y="2089335"/>
            <a:ext cx="4229151" cy="176765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7967173-3864-43F9-BD44-4E55A5030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170" y="5661248"/>
            <a:ext cx="2386391" cy="42033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9D5029F-0A5B-4D69-A375-20E3BD137463}"/>
              </a:ext>
            </a:extLst>
          </p:cNvPr>
          <p:cNvSpPr txBox="1"/>
          <p:nvPr/>
        </p:nvSpPr>
        <p:spPr>
          <a:xfrm>
            <a:off x="179512" y="6408350"/>
            <a:ext cx="396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Guo,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Xingyu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Scientific Reports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10.1 (2020): 2196.</a:t>
            </a:r>
            <a:endParaRPr lang="en-US" sz="1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3F05E1E-03E3-46F1-A6DB-1B3ACE96A71C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EEDD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Introduction</a:t>
            </a:r>
            <a:endParaRPr lang="zh-CN" altLang="en-US" sz="3600" b="1" dirty="0">
              <a:solidFill>
                <a:srgbClr val="2E518F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4770B7B-BF35-4045-BEE6-C70D13489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733" y="5253492"/>
            <a:ext cx="2381456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95FD137-55E1-457B-98C9-237FDACB703C}"/>
              </a:ext>
            </a:extLst>
          </p:cNvPr>
          <p:cNvGrpSpPr/>
          <p:nvPr/>
        </p:nvGrpSpPr>
        <p:grpSpPr>
          <a:xfrm>
            <a:off x="724715" y="2290230"/>
            <a:ext cx="2448272" cy="1296144"/>
            <a:chOff x="2483768" y="1700808"/>
            <a:chExt cx="2448272" cy="1296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8D1BB1F-2A28-41F9-9F09-9FCFBD67D5FD}"/>
                    </a:ext>
                  </a:extLst>
                </p:cNvPr>
                <p:cNvSpPr txBox="1"/>
                <p:nvPr/>
              </p:nvSpPr>
              <p:spPr>
                <a:xfrm>
                  <a:off x="2555776" y="1844825"/>
                  <a:ext cx="2304256" cy="10818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80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8D1BB1F-2A28-41F9-9F09-9FCFBD67D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776" y="1844825"/>
                  <a:ext cx="2304256" cy="108183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5DE59672-1C2C-45FB-A46B-F8F24A19CBF3}"/>
                </a:ext>
              </a:extLst>
            </p:cNvPr>
            <p:cNvSpPr/>
            <p:nvPr/>
          </p:nvSpPr>
          <p:spPr>
            <a:xfrm>
              <a:off x="2483768" y="1700808"/>
              <a:ext cx="2448272" cy="12961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010037E-0D80-4029-88E3-3567DB164C3D}"/>
              </a:ext>
            </a:extLst>
          </p:cNvPr>
          <p:cNvGrpSpPr/>
          <p:nvPr/>
        </p:nvGrpSpPr>
        <p:grpSpPr>
          <a:xfrm>
            <a:off x="6376547" y="1956430"/>
            <a:ext cx="2448272" cy="1870493"/>
            <a:chOff x="5724128" y="1772816"/>
            <a:chExt cx="2016224" cy="1080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B64A30CD-492B-4386-B05B-D88B6B5CD4B7}"/>
                    </a:ext>
                  </a:extLst>
                </p:cNvPr>
                <p:cNvSpPr txBox="1"/>
                <p:nvPr/>
              </p:nvSpPr>
              <p:spPr>
                <a:xfrm>
                  <a:off x="5868144" y="1988840"/>
                  <a:ext cx="1709936" cy="6129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0,</a:t>
                  </a:r>
                  <a:r>
                    <a:rPr lang="en-US" dirty="0">
                      <a:solidFill>
                        <a:srgbClr val="836967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B64A30CD-492B-4386-B05B-D88B6B5CD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1988840"/>
                  <a:ext cx="1709936" cy="612971"/>
                </a:xfrm>
                <a:prstGeom prst="rect">
                  <a:avLst/>
                </a:prstGeom>
                <a:blipFill>
                  <a:blip r:embed="rId3"/>
                  <a:stretch>
                    <a:fillRect t="-63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2DB00BD8-4B88-4B4A-9C59-2B9809A73714}"/>
                </a:ext>
              </a:extLst>
            </p:cNvPr>
            <p:cNvSpPr/>
            <p:nvPr/>
          </p:nvSpPr>
          <p:spPr>
            <a:xfrm>
              <a:off x="5724128" y="1772816"/>
              <a:ext cx="2016224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箭头: 左 11">
            <a:extLst>
              <a:ext uri="{FF2B5EF4-FFF2-40B4-BE49-F238E27FC236}">
                <a16:creationId xmlns:a16="http://schemas.microsoft.com/office/drawing/2014/main" id="{01ECC717-6D74-4AEE-AFD3-BB0CDEBD0557}"/>
              </a:ext>
            </a:extLst>
          </p:cNvPr>
          <p:cNvSpPr/>
          <p:nvPr/>
        </p:nvSpPr>
        <p:spPr>
          <a:xfrm>
            <a:off x="3347864" y="2830290"/>
            <a:ext cx="2914539" cy="238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4768A9F-2E95-4FB5-A81F-094BE553798F}"/>
                  </a:ext>
                </a:extLst>
              </p:cNvPr>
              <p:cNvSpPr txBox="1"/>
              <p:nvPr/>
            </p:nvSpPr>
            <p:spPr>
              <a:xfrm>
                <a:off x="4073087" y="2526289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4768A9F-2E95-4FB5-A81F-094BE5537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087" y="2526289"/>
                <a:ext cx="1143000" cy="369332"/>
              </a:xfrm>
              <a:prstGeom prst="rect">
                <a:avLst/>
              </a:prstGeom>
              <a:blipFill>
                <a:blip r:embed="rId4"/>
                <a:stretch>
                  <a:fillRect r="-4255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EA56E88-097C-4C32-BAD7-43846BD63FE2}"/>
                  </a:ext>
                </a:extLst>
              </p:cNvPr>
              <p:cNvSpPr txBox="1"/>
              <p:nvPr/>
            </p:nvSpPr>
            <p:spPr>
              <a:xfrm>
                <a:off x="3347864" y="3068960"/>
                <a:ext cx="29926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EA56E88-097C-4C32-BAD7-43846BD63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068960"/>
                <a:ext cx="2992679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5B492D36-97F5-4762-A120-1C845A1AC85F}"/>
              </a:ext>
            </a:extLst>
          </p:cNvPr>
          <p:cNvSpPr txBox="1"/>
          <p:nvPr/>
        </p:nvSpPr>
        <p:spPr>
          <a:xfrm>
            <a:off x="6665375" y="1586035"/>
            <a:ext cx="1764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CLVisc</a:t>
            </a:r>
            <a:r>
              <a:rPr lang="en-US" dirty="0">
                <a:solidFill>
                  <a:srgbClr val="FF0000"/>
                </a:solidFill>
              </a:rPr>
              <a:t> 3+1D</a:t>
            </a:r>
            <a:endParaRPr 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EDE913-6EAF-4071-ACE2-4B4CFB7B46D2}"/>
              </a:ext>
            </a:extLst>
          </p:cNvPr>
          <p:cNvSpPr txBox="1"/>
          <p:nvPr/>
        </p:nvSpPr>
        <p:spPr>
          <a:xfrm>
            <a:off x="539775" y="5833264"/>
            <a:ext cx="8568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We take the weak field method: field effects on hydro are not considered, only hydro effects on fields are considered.</a:t>
            </a:r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8440B27-AEA3-4D81-80E8-14632E7D4E07}"/>
              </a:ext>
            </a:extLst>
          </p:cNvPr>
          <p:cNvGrpSpPr/>
          <p:nvPr/>
        </p:nvGrpSpPr>
        <p:grpSpPr>
          <a:xfrm>
            <a:off x="4462841" y="4367066"/>
            <a:ext cx="1656184" cy="500372"/>
            <a:chOff x="4139952" y="4200926"/>
            <a:chExt cx="1656184" cy="5003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A607BC7-5156-475C-B99D-C8370CA4DB5A}"/>
                    </a:ext>
                  </a:extLst>
                </p:cNvPr>
                <p:cNvSpPr txBox="1"/>
                <p:nvPr/>
              </p:nvSpPr>
              <p:spPr>
                <a:xfrm>
                  <a:off x="4247964" y="4223581"/>
                  <a:ext cx="144016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=0.4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A607BC7-5156-475C-B99D-C8370CA4DB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7964" y="4223581"/>
                  <a:ext cx="144016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B5A1846-4B04-4866-B475-E2D52621C058}"/>
                </a:ext>
              </a:extLst>
            </p:cNvPr>
            <p:cNvSpPr/>
            <p:nvPr/>
          </p:nvSpPr>
          <p:spPr>
            <a:xfrm>
              <a:off x="4139952" y="4200926"/>
              <a:ext cx="1656184" cy="5003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箭头: 左 23">
            <a:extLst>
              <a:ext uri="{FF2B5EF4-FFF2-40B4-BE49-F238E27FC236}">
                <a16:creationId xmlns:a16="http://schemas.microsoft.com/office/drawing/2014/main" id="{A3952672-7538-4B05-9489-4EE4853B7652}"/>
              </a:ext>
            </a:extLst>
          </p:cNvPr>
          <p:cNvSpPr/>
          <p:nvPr/>
        </p:nvSpPr>
        <p:spPr>
          <a:xfrm rot="3674782">
            <a:off x="3943355" y="3843899"/>
            <a:ext cx="1038973" cy="14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241284-3C87-4CE6-8324-6B82177E78F7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DFCF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Framework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2E08F9C-E0B0-4EC6-8D05-BC5F0F1BCD4D}"/>
              </a:ext>
            </a:extLst>
          </p:cNvPr>
          <p:cNvSpPr txBox="1"/>
          <p:nvPr/>
        </p:nvSpPr>
        <p:spPr>
          <a:xfrm>
            <a:off x="750755" y="1756521"/>
            <a:ext cx="228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Maxwell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0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89529-D902-418A-B922-BE0523685BE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95FD137-55E1-457B-98C9-237FDACB703C}"/>
              </a:ext>
            </a:extLst>
          </p:cNvPr>
          <p:cNvGrpSpPr/>
          <p:nvPr/>
        </p:nvGrpSpPr>
        <p:grpSpPr>
          <a:xfrm>
            <a:off x="827584" y="2420888"/>
            <a:ext cx="2448272" cy="1296144"/>
            <a:chOff x="2483768" y="1700808"/>
            <a:chExt cx="2448272" cy="1296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8D1BB1F-2A28-41F9-9F09-9FCFBD67D5FD}"/>
                    </a:ext>
                  </a:extLst>
                </p:cNvPr>
                <p:cNvSpPr txBox="1"/>
                <p:nvPr/>
              </p:nvSpPr>
              <p:spPr>
                <a:xfrm>
                  <a:off x="2555776" y="1844825"/>
                  <a:ext cx="2304256" cy="10818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80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8D1BB1F-2A28-41F9-9F09-9FCFBD67D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776" y="1844825"/>
                  <a:ext cx="2304256" cy="108183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5DE59672-1C2C-45FB-A46B-F8F24A19CBF3}"/>
                </a:ext>
              </a:extLst>
            </p:cNvPr>
            <p:cNvSpPr/>
            <p:nvPr/>
          </p:nvSpPr>
          <p:spPr>
            <a:xfrm>
              <a:off x="2483768" y="1700808"/>
              <a:ext cx="2448272" cy="12961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1241284-3C87-4CE6-8324-6B82177E78F7}"/>
              </a:ext>
            </a:extLst>
          </p:cNvPr>
          <p:cNvSpPr txBox="1"/>
          <p:nvPr/>
        </p:nvSpPr>
        <p:spPr>
          <a:xfrm>
            <a:off x="719572" y="260648"/>
            <a:ext cx="7704856" cy="646331"/>
          </a:xfrm>
          <a:prstGeom prst="rect">
            <a:avLst/>
          </a:prstGeom>
          <a:solidFill>
            <a:srgbClr val="DFCF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E518F"/>
                </a:solidFill>
              </a:rPr>
              <a:t>Framework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2E08F9C-E0B0-4EC6-8D05-BC5F0F1BCD4D}"/>
              </a:ext>
            </a:extLst>
          </p:cNvPr>
          <p:cNvSpPr txBox="1"/>
          <p:nvPr/>
        </p:nvSpPr>
        <p:spPr>
          <a:xfrm>
            <a:off x="827584" y="1916832"/>
            <a:ext cx="228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Maxwell equations</a:t>
            </a:r>
            <a:endParaRPr lang="en-US" dirty="0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2CF9CE59-D41E-478E-B120-BFB87C086BD6}"/>
              </a:ext>
            </a:extLst>
          </p:cNvPr>
          <p:cNvSpPr/>
          <p:nvPr/>
        </p:nvSpPr>
        <p:spPr>
          <a:xfrm>
            <a:off x="3419872" y="2708920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C7D20A3-2F78-4495-A537-2CBF9672BA2C}"/>
              </a:ext>
            </a:extLst>
          </p:cNvPr>
          <p:cNvGrpSpPr/>
          <p:nvPr/>
        </p:nvGrpSpPr>
        <p:grpSpPr>
          <a:xfrm>
            <a:off x="4932040" y="1498142"/>
            <a:ext cx="3240360" cy="2866962"/>
            <a:chOff x="4932040" y="1498142"/>
            <a:chExt cx="3240360" cy="286696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792BD94-908D-4A14-94E8-625AC73A6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4048" y="1663544"/>
              <a:ext cx="3168352" cy="2663477"/>
            </a:xfrm>
            <a:prstGeom prst="rect">
              <a:avLst/>
            </a:prstGeom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B15C921-E673-4A09-BC56-66E0FD462D3A}"/>
                </a:ext>
              </a:extLst>
            </p:cNvPr>
            <p:cNvSpPr/>
            <p:nvPr/>
          </p:nvSpPr>
          <p:spPr>
            <a:xfrm>
              <a:off x="4932040" y="1498142"/>
              <a:ext cx="316835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D9A312AA-E5BD-4E63-B189-58D7FB60E88F}"/>
                </a:ext>
              </a:extLst>
            </p:cNvPr>
            <p:cNvSpPr/>
            <p:nvPr/>
          </p:nvSpPr>
          <p:spPr>
            <a:xfrm>
              <a:off x="5004048" y="3140968"/>
              <a:ext cx="2664296" cy="12241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C3F3529B-BFEB-43A7-AC61-FD4C273B0723}"/>
              </a:ext>
            </a:extLst>
          </p:cNvPr>
          <p:cNvSpPr txBox="1"/>
          <p:nvPr/>
        </p:nvSpPr>
        <p:spPr>
          <a:xfrm>
            <a:off x="5292080" y="4529687"/>
            <a:ext cx="228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Yee-grid algorithm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3129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157273332</TotalTime>
  <Pages>0</Pages>
  <Words>668</Words>
  <Characters>0</Characters>
  <Application>Microsoft Office PowerPoint</Application>
  <DocSecurity>0</DocSecurity>
  <PresentationFormat>全屏显示(4:3)</PresentationFormat>
  <Lines>0</Lines>
  <Paragraphs>119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-apple-system</vt:lpstr>
      <vt:lpstr>黑体</vt:lpstr>
      <vt:lpstr>华文琥珀</vt:lpstr>
      <vt:lpstr>Arial</vt:lpstr>
      <vt:lpstr>Cambria Math</vt:lpstr>
      <vt:lpstr>Standarddesign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 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chen zhengyu</dc:creator>
  <cp:keywords/>
  <dc:description/>
  <cp:lastModifiedBy>anping huang</cp:lastModifiedBy>
  <cp:revision>1449</cp:revision>
  <cp:lastPrinted>1899-12-30T00:00:00Z</cp:lastPrinted>
  <dcterms:created xsi:type="dcterms:W3CDTF">2007-11-13T13:01:39Z</dcterms:created>
  <dcterms:modified xsi:type="dcterms:W3CDTF">2025-04-26T02:15:00Z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