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90" r:id="rId5"/>
    <p:sldId id="411" r:id="rId6"/>
    <p:sldId id="409" r:id="rId7"/>
    <p:sldId id="412" r:id="rId8"/>
    <p:sldId id="259" r:id="rId9"/>
    <p:sldId id="263" r:id="rId10"/>
    <p:sldId id="264" r:id="rId11"/>
    <p:sldId id="266" r:id="rId12"/>
    <p:sldId id="268" r:id="rId13"/>
    <p:sldId id="269" r:id="rId14"/>
    <p:sldId id="399" r:id="rId15"/>
    <p:sldId id="400" r:id="rId16"/>
    <p:sldId id="401" r:id="rId17"/>
    <p:sldId id="402" r:id="rId18"/>
    <p:sldId id="403" r:id="rId19"/>
    <p:sldId id="410" r:id="rId20"/>
    <p:sldId id="406" r:id="rId21"/>
    <p:sldId id="404" r:id="rId22"/>
    <p:sldId id="407" r:id="rId23"/>
    <p:sldId id="405" r:id="rId24"/>
    <p:sldId id="413" r:id="rId25"/>
    <p:sldId id="414" r:id="rId26"/>
    <p:sldId id="415" r:id="rId27"/>
    <p:sldId id="417" r:id="rId28"/>
    <p:sldId id="416" r:id="rId29"/>
    <p:sldId id="287" r:id="rId30"/>
    <p:sldId id="408" r:id="rId31"/>
    <p:sldId id="289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29A116-E23F-300F-9FC5-0124F54C2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6FB5ACB-F8B0-5375-C89F-84261DFCB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862577-CAA7-8DFD-FD1F-6570B161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BFD4-79A5-4600-A6CD-C0A9170F6586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FA91D8-340F-0E89-2D2A-A0F3FE4EF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1C3A3F-F42E-E1CB-180A-5971BDA17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384A-C4C7-46D0-8793-414040E2A4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81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E8A8FD-FE16-F7FF-4C07-62AC2510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9FA343F-15EB-8467-4DF1-9329B4156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9C777-5103-1A1F-189F-2590F6A65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BFD4-79A5-4600-A6CD-C0A9170F6586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58307C-888F-852B-35F3-04DB157E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371885-00C7-4EED-EBC4-F1E08D5B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384A-C4C7-46D0-8793-414040E2A4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90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0B0BCAD-DB10-0FF1-3D10-05424C2E44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54F9D6F-81CC-F815-9422-4DCDBF2BA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33E167-81F2-199F-A001-CAC12DF21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BFD4-79A5-4600-A6CD-C0A9170F6586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A54204-415A-3E95-3C7C-94148A62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26C18D-BD01-5368-FF97-8C2B40E6E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384A-C4C7-46D0-8793-414040E2A4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523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987254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6642E7-5768-5FA9-C87E-30EBA836A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BBE0A5-835F-44CF-83DA-5136B665F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D4836E-DE39-21DD-D0FC-FF80E3D0C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BFD4-79A5-4600-A6CD-C0A9170F6586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56255B-32CC-8F46-9F6D-EEE63C43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6E5115-AA5E-FE84-A55F-80A68E26C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384A-C4C7-46D0-8793-414040E2A4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86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633758-89A2-B13F-E677-79743A80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584F4F-B7BC-AA5D-7EA5-060361113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FCB0D1-1F0E-A44F-A9D6-5BF152179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BFD4-79A5-4600-A6CD-C0A9170F6586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2CD958-E82A-2ACC-E92B-2F5032F6E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14CE40-6CAF-8111-58F4-45261949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384A-C4C7-46D0-8793-414040E2A4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11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93DC81-5544-8C1A-7E43-BCE19BCE5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14FBAB-C920-B2B1-E27B-A3843218A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8F57B6F-DB21-752E-875D-843DCBE48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8DBD37-CBD9-88E1-0840-5B51E195F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BFD4-79A5-4600-A6CD-C0A9170F6586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E3C315-2529-437E-6269-C999FBC1E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B837BF-9717-3D27-DFA5-DDC5BF730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384A-C4C7-46D0-8793-414040E2A4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87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629FC9-BDA8-BAD1-F88A-D799E5CCB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169DFAF-B838-60EB-1891-8283E989E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BD931D-4E6B-D2CA-693F-C433E2A95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6C4CB60-4224-E516-6755-4A3F82DEA1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8FC01FD-F8C0-E114-0590-1D90A12F7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C070A1D-C8AA-DC0E-FCA3-517E3B6ED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BFD4-79A5-4600-A6CD-C0A9170F6586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9A3664-B04F-D5CB-2232-0909393F7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A066CEF-B926-B90E-FCC0-FDCA23E9E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384A-C4C7-46D0-8793-414040E2A4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17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49DA60-3098-19B3-A370-5488869AD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95DC54E-527F-11DA-6247-3F5AA01B6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BFD4-79A5-4600-A6CD-C0A9170F6586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3CDC100-365C-DE71-D295-2532E6C23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4095249-739C-E902-B353-3FE5BD70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384A-C4C7-46D0-8793-414040E2A4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09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8C30A4-E5E2-38FA-F6D5-7F4131253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BFD4-79A5-4600-A6CD-C0A9170F6586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C903CB-C5C3-1206-ECD5-6B4C5E85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F26F21-9822-FA70-81C9-B34A50E60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384A-C4C7-46D0-8793-414040E2A4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24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AE96C0-53E3-07B8-974C-4396F8D7F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4422F-852E-0808-461E-A195D14C8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6BF4E20-56D4-A033-B32A-880265110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99EC5F-C9F4-B2B1-9BF4-532136E59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BFD4-79A5-4600-A6CD-C0A9170F6586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892C8F6-92AB-8F18-BACE-C73D15271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1C5A30-8009-7E60-CD94-E85C468B0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384A-C4C7-46D0-8793-414040E2A4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85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9E044F-7105-C10D-3111-A432682B5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A8BB0FB-5656-B5F6-6854-018B2B183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4A94A00-7E92-75E3-4EA4-B9B6BB4F0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2737DCC-DEE3-4F65-B26C-914250598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BFD4-79A5-4600-A6CD-C0A9170F6586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508797-9E29-ABBF-A736-903493A2E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D22B97-6CD5-FF69-0F8D-7874F85D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384A-C4C7-46D0-8793-414040E2A4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17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79F1220-E8CE-380D-2F67-663659CDD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10B838-A5C3-D877-BDE7-202CEFFAC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258120-6C97-28EA-AB04-37CD23FBF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9BFD4-79A5-4600-A6CD-C0A9170F6586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CAEB52-E4E6-013F-F44E-AE8CBB906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F9B57C-D22C-ACC7-035E-ECE38B5ED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3384A-C4C7-46D0-8793-414040E2A4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22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10967263" y="6248400"/>
            <a:ext cx="310339" cy="30777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39514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png"/><Relationship Id="rId7" Type="http://schemas.openxmlformats.org/officeDocument/2006/relationships/image" Target="../media/image36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0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hape 21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714375" y="473413"/>
                <a:ext cx="10763250" cy="1700213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lnSpc>
                    <a:spcPct val="95000"/>
                  </a:lnSpc>
                  <a:defRPr sz="3600">
                    <a:solidFill>
                      <a:srgbClr val="0066FF"/>
                    </a:solid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4000" b="1" i="1" dirty="0" smtClean="0">
                          <a:latin typeface="Cambria Math" panose="02040503050406030204" pitchFamily="18" charset="0"/>
                          <a:ea typeface="+mj-ea"/>
                        </a:rPr>
                        <m:t>𝑷𝒊𝒐𝒏</m:t>
                      </m:r>
                      <m:r>
                        <a:rPr lang="en-US" altLang="zh-CN" sz="4000" b="1" i="1" dirty="0" smtClean="0">
                          <a:latin typeface="Cambria Math" panose="02040503050406030204" pitchFamily="18" charset="0"/>
                          <a:ea typeface="+mj-ea"/>
                        </a:rPr>
                        <m:t> </m:t>
                      </m:r>
                      <m:r>
                        <a:rPr lang="en-US" altLang="zh-CN" sz="4000" b="1" i="1" dirty="0" smtClean="0">
                          <a:latin typeface="Cambria Math" panose="02040503050406030204" pitchFamily="18" charset="0"/>
                          <a:ea typeface="+mj-ea"/>
                        </a:rPr>
                        <m:t>𝒂𝒏𝒅</m:t>
                      </m:r>
                      <m:r>
                        <a:rPr lang="en-US" altLang="zh-CN" sz="4000" b="1" i="1" dirty="0" smtClean="0">
                          <a:latin typeface="Cambria Math" panose="02040503050406030204" pitchFamily="18" charset="0"/>
                          <a:ea typeface="+mj-ea"/>
                        </a:rPr>
                        <m:t> </m:t>
                      </m:r>
                      <m:r>
                        <a:rPr lang="en-US" altLang="zh-CN" sz="4000" b="1" i="1" dirty="0" smtClean="0">
                          <a:latin typeface="Cambria Math" panose="02040503050406030204" pitchFamily="18" charset="0"/>
                          <a:ea typeface="+mj-ea"/>
                        </a:rPr>
                        <m:t>𝑲𝒂𝒐𝒏</m:t>
                      </m:r>
                      <m:r>
                        <a:rPr lang="en-US" altLang="zh-CN" sz="4000" b="1" i="1" dirty="0" smtClean="0">
                          <a:latin typeface="Cambria Math" panose="02040503050406030204" pitchFamily="18" charset="0"/>
                          <a:ea typeface="+mj-ea"/>
                        </a:rPr>
                        <m:t> </m:t>
                      </m:r>
                      <m:r>
                        <a:rPr lang="en-US" altLang="zh-CN" sz="4000" b="1" i="1" dirty="0" smtClean="0">
                          <a:latin typeface="Cambria Math" panose="02040503050406030204" pitchFamily="18" charset="0"/>
                          <a:ea typeface="+mj-ea"/>
                        </a:rPr>
                        <m:t>𝑪𝒐𝒏𝒅𝒆𝒏𝒔𝒂𝒕𝒊𝒐𝒏</m:t>
                      </m:r>
                    </m:oMath>
                    <m:oMath xmlns:m="http://schemas.openxmlformats.org/officeDocument/2006/math">
                      <m:r>
                        <a:rPr lang="en-US" altLang="zh-CN" sz="4000" b="1" i="1" dirty="0">
                          <a:latin typeface="Cambria Math" panose="02040503050406030204" pitchFamily="18" charset="0"/>
                          <a:ea typeface="+mj-ea"/>
                        </a:rPr>
                        <m:t>𝒇𝒓𝒐𝒎</m:t>
                      </m:r>
                      <m:r>
                        <a:rPr lang="en-US" altLang="zh-CN" sz="4000" b="1" i="1" dirty="0">
                          <a:latin typeface="Cambria Math" panose="02040503050406030204" pitchFamily="18" charset="0"/>
                          <a:ea typeface="+mj-ea"/>
                        </a:rPr>
                        <m:t> </m:t>
                      </m:r>
                      <m:r>
                        <a:rPr lang="en-US" altLang="zh-CN" sz="4000" b="1" i="1" dirty="0">
                          <a:latin typeface="Cambria Math" panose="02040503050406030204" pitchFamily="18" charset="0"/>
                          <a:ea typeface="+mj-ea"/>
                        </a:rPr>
                        <m:t>𝑯𝒐𝒍𝒐𝒈𝒓𝒂𝒑𝒉𝒊𝒄</m:t>
                      </m:r>
                      <m:r>
                        <a:rPr lang="en-US" altLang="zh-CN" sz="4000" b="1" i="1" dirty="0">
                          <a:latin typeface="Cambria Math" panose="02040503050406030204" pitchFamily="18" charset="0"/>
                          <a:ea typeface="+mj-ea"/>
                        </a:rPr>
                        <m:t> </m:t>
                      </m:r>
                      <m:r>
                        <a:rPr lang="en-US" altLang="zh-CN" sz="4000" b="1" i="1" dirty="0">
                          <a:latin typeface="Cambria Math" panose="02040503050406030204" pitchFamily="18" charset="0"/>
                          <a:ea typeface="+mj-ea"/>
                        </a:rPr>
                        <m:t>𝑸𝑪𝑫</m:t>
                      </m:r>
                    </m:oMath>
                  </m:oMathPara>
                </a14:m>
                <a:endParaRPr sz="4000" b="1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21" name="Shape 2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714375" y="473413"/>
                <a:ext cx="10763250" cy="17002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hape 22"/>
          <p:cNvSpPr/>
          <p:nvPr/>
        </p:nvSpPr>
        <p:spPr>
          <a:xfrm>
            <a:off x="4848225" y="2452008"/>
            <a:ext cx="2495550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2100"/>
              </a:spcBef>
              <a:defRPr sz="360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/>
                <a:ea typeface="华文楷体" panose="02010600040101010101" pitchFamily="2" charset="-122"/>
                <a:sym typeface="Arial Black"/>
              </a:rPr>
              <a:t>Yidian</a:t>
            </a: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/>
                <a:ea typeface="华文楷体" panose="02010600040101010101" pitchFamily="2" charset="-122"/>
                <a:sym typeface="Arial Black"/>
              </a:rPr>
              <a:t> Chen 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/>
                <a:ea typeface="华文楷体" panose="02010600040101010101" pitchFamily="2" charset="-122"/>
                <a:sym typeface="Arial Black"/>
              </a:rPr>
              <a:t>陈亦点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/>
              <a:ea typeface="华文楷体" panose="02010600040101010101" pitchFamily="2" charset="-122"/>
              <a:sym typeface="Arial Black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2963621" y="3807608"/>
            <a:ext cx="626475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333399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/>
                <a:sym typeface="Arial Unicode MS"/>
              </a:rPr>
              <a:t>School of Physics, Hangzhou Normal University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/>
              <a:ea typeface="Impact"/>
              <a:cs typeface="Impact"/>
              <a:sym typeface="Impact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2784475" y="4639988"/>
            <a:ext cx="662305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800" b="1">
                <a:solidFill>
                  <a:srgbClr val="0066FF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Based on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arXiv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: 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2408.17080</a:t>
            </a:r>
            <a:r>
              <a:rPr lang="en-US" altLang="zh-CN" kern="0" dirty="0">
                <a:latin typeface="Times New Roman"/>
                <a:cs typeface="Times New Roman"/>
              </a:rPr>
              <a:t>,</a:t>
            </a:r>
            <a:r>
              <a:rPr lang="zh-CN" altLang="en-US" kern="0" dirty="0">
                <a:latin typeface="Times New Roman"/>
                <a:cs typeface="Times New Roman"/>
              </a:rPr>
              <a:t> </a:t>
            </a:r>
            <a:r>
              <a:rPr lang="en-US" altLang="zh-CN" kern="0" dirty="0">
                <a:latin typeface="Times New Roman"/>
                <a:cs typeface="Times New Roman"/>
              </a:rPr>
              <a:t>2505.xxxxx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5425121" y="6118700"/>
            <a:ext cx="141320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spcBef>
                <a:spcPts val="1000"/>
              </a:spcBef>
              <a:defRPr sz="1800" b="1">
                <a:solidFill>
                  <a:schemeClr val="accent2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>
                <a:solidFill>
                  <a:srgbClr val="333399"/>
                </a:solidFill>
                <a:latin typeface="Times New Roman"/>
                <a:cs typeface="Times New Roman"/>
              </a:rPr>
              <a:t>Apr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.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27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, 20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24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2FAC1A5-33D5-B01D-A893-8797EFE5CBC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AE64D98-F168-4499-EA2D-F3623E723A1B}"/>
              </a:ext>
            </a:extLst>
          </p:cNvPr>
          <p:cNvSpPr txBox="1"/>
          <p:nvPr/>
        </p:nvSpPr>
        <p:spPr>
          <a:xfrm>
            <a:off x="3126916" y="5287702"/>
            <a:ext cx="5938168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1400"/>
              </a:spcBef>
              <a:defRPr>
                <a:solidFill>
                  <a:schemeClr val="accent2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CN" sz="2000" dirty="0">
                <a:latin typeface="+mn-lt"/>
                <a:ea typeface="Impact"/>
                <a:cs typeface="Impact"/>
                <a:sym typeface="Impact"/>
              </a:rPr>
              <a:t>Collaborators: </a:t>
            </a:r>
            <a:r>
              <a:rPr lang="en-US" altLang="zh-CN" sz="2000" dirty="0" err="1">
                <a:latin typeface="+mn-lt"/>
                <a:ea typeface="Impact"/>
                <a:cs typeface="Impact"/>
                <a:sym typeface="Impact"/>
              </a:rPr>
              <a:t>Mingshan</a:t>
            </a:r>
            <a:r>
              <a:rPr lang="en-US" altLang="zh-CN" sz="2000" dirty="0">
                <a:latin typeface="+mn-lt"/>
                <a:ea typeface="Impact"/>
                <a:cs typeface="Impact"/>
                <a:sym typeface="Impact"/>
              </a:rPr>
              <a:t> Ding, Danning Li, Kazem </a:t>
            </a:r>
            <a:r>
              <a:rPr lang="en-US" altLang="zh-CN" sz="2000" dirty="0" err="1">
                <a:latin typeface="+mn-lt"/>
                <a:ea typeface="Impact"/>
                <a:cs typeface="Impact"/>
                <a:sym typeface="Impact"/>
              </a:rPr>
              <a:t>Bitaghsir</a:t>
            </a:r>
            <a:r>
              <a:rPr lang="en-US" altLang="zh-CN" sz="2000" dirty="0">
                <a:latin typeface="+mn-lt"/>
                <a:ea typeface="Impact"/>
                <a:cs typeface="Impact"/>
                <a:sym typeface="Impact"/>
              </a:rPr>
              <a:t> </a:t>
            </a:r>
            <a:r>
              <a:rPr lang="en-US" altLang="zh-CN" sz="2000" dirty="0" err="1">
                <a:latin typeface="+mn-lt"/>
                <a:ea typeface="Impact"/>
                <a:cs typeface="Impact"/>
                <a:sym typeface="Impact"/>
              </a:rPr>
              <a:t>Fadafan</a:t>
            </a:r>
            <a:r>
              <a:rPr lang="en-US" altLang="zh-CN" sz="2000" dirty="0">
                <a:latin typeface="+mn-lt"/>
                <a:ea typeface="Impact"/>
                <a:cs typeface="Impact"/>
                <a:sym typeface="Impact"/>
              </a:rPr>
              <a:t>, and Mei</a:t>
            </a:r>
            <a:r>
              <a:rPr lang="zh-CN" altLang="en-US" sz="2000" dirty="0">
                <a:latin typeface="+mn-lt"/>
                <a:ea typeface="Impact"/>
                <a:cs typeface="Impact"/>
                <a:sym typeface="Impact"/>
              </a:rPr>
              <a:t> </a:t>
            </a:r>
            <a:r>
              <a:rPr lang="en-US" altLang="zh-CN" sz="2000" dirty="0">
                <a:latin typeface="+mn-lt"/>
                <a:ea typeface="Impact"/>
                <a:cs typeface="Impact"/>
                <a:sym typeface="Impact"/>
              </a:rPr>
              <a:t>Huang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240847" y="132335"/>
            <a:ext cx="554355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srgbClr val="3221A3"/>
                </a:solidFill>
                <a:effectLst/>
                <a:uLnTx/>
                <a:uFillTx/>
                <a:latin typeface="Times New Roman"/>
                <a:ea typeface="+mj-ea"/>
                <a:sym typeface="Arial Black"/>
              </a:rPr>
              <a:t>Holographic dictionary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3221A3"/>
              </a:solidFill>
              <a:effectLst/>
              <a:uLnTx/>
              <a:uFillTx/>
              <a:latin typeface="Times New Roman"/>
              <a:ea typeface="+mj-ea"/>
              <a:sym typeface="Arial Black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1991519" y="981615"/>
            <a:ext cx="7920038" cy="91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3221A3"/>
                </a:solidFill>
                <a:effectLst/>
                <a:uLnTx/>
                <a:uFillTx/>
                <a:latin typeface="Arial Black"/>
                <a:sym typeface="Arial Black"/>
              </a:rPr>
              <a:t>Boundary QFT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221A3"/>
                </a:solidFill>
                <a:effectLst/>
                <a:uLnTx/>
                <a:uFillTx/>
                <a:latin typeface="Arial Black"/>
                <a:sym typeface="Arial Black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221A3"/>
                </a:solidFill>
                <a:effectLst/>
                <a:uLnTx/>
                <a:uFillTx/>
                <a:latin typeface="Arial Black"/>
                <a:sym typeface="Arial Black"/>
              </a:rPr>
              <a:t>                 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3221A3"/>
                </a:solidFill>
                <a:effectLst/>
                <a:uLnTx/>
                <a:uFillTx/>
                <a:latin typeface="Arial Black"/>
                <a:sym typeface="Arial Black"/>
              </a:rPr>
              <a:t>Gravity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3221A3"/>
              </a:solidFill>
              <a:effectLst/>
              <a:uLnTx/>
              <a:uFillTx/>
              <a:latin typeface="Arial Black"/>
              <a:sym typeface="Arial Black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 Black"/>
                <a:sym typeface="Arial Black"/>
              </a:rPr>
              <a:t>    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 Black"/>
                <a:sym typeface="Arial Black"/>
              </a:rPr>
              <a:t>       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 Black"/>
                <a:sym typeface="Arial Black"/>
              </a:rPr>
              <a:t>Local operator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 Black"/>
                <a:sym typeface="Arial Black"/>
              </a:rPr>
              <a:t>                          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 Black"/>
                <a:sym typeface="Arial Black"/>
              </a:rPr>
              <a:t>     Field     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 Black"/>
              <a:sym typeface="Arial Black"/>
            </a:endParaRPr>
          </a:p>
        </p:txBody>
      </p:sp>
      <p:pic>
        <p:nvPicPr>
          <p:cNvPr id="122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75" y="1446245"/>
            <a:ext cx="792163" cy="452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806" y="1529285"/>
            <a:ext cx="890588" cy="350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776" y="3636839"/>
            <a:ext cx="3554413" cy="539751"/>
          </a:xfrm>
          <a:prstGeom prst="rect">
            <a:avLst/>
          </a:prstGeom>
          <a:ln w="38100">
            <a:solidFill>
              <a:srgbClr val="009999"/>
            </a:solidFill>
          </a:ln>
        </p:spPr>
      </p:pic>
      <p:pic>
        <p:nvPicPr>
          <p:cNvPr id="125" name="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5776" y="4581526"/>
            <a:ext cx="3311525" cy="669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5913" y="5528767"/>
            <a:ext cx="6507163" cy="801688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3012622" y="3011090"/>
            <a:ext cx="801757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 Black"/>
                <a:sym typeface="Arial Black"/>
              </a:rPr>
              <a:t>Strongly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 Black"/>
                <a:sym typeface="Arial Black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 Black"/>
                <a:sym typeface="Arial Black"/>
              </a:rPr>
              <a:t>coupled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 Black"/>
                <a:sym typeface="Arial Black"/>
              </a:rPr>
              <a:t>                    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 Black"/>
                <a:sym typeface="Arial Black"/>
              </a:rPr>
              <a:t>W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 Black"/>
                <a:sym typeface="Arial Black"/>
              </a:rPr>
              <a:t>eakly coupled semi-classical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 Black"/>
              <a:sym typeface="Arial Black"/>
            </a:endParaRPr>
          </a:p>
        </p:txBody>
      </p:sp>
      <p:sp>
        <p:nvSpPr>
          <p:cNvPr id="128" name="Shape 128"/>
          <p:cNvSpPr/>
          <p:nvPr/>
        </p:nvSpPr>
        <p:spPr>
          <a:xfrm flipV="1">
            <a:off x="1486678" y="2705117"/>
            <a:ext cx="9249746" cy="26967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9" name="pasted-image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6957" y="2122652"/>
            <a:ext cx="3424091" cy="33289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CD446B0-F1C0-E397-D52B-89E8AB683B9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Shape 43">
            <a:extLst>
              <a:ext uri="{FF2B5EF4-FFF2-40B4-BE49-F238E27FC236}">
                <a16:creationId xmlns:a16="http://schemas.microsoft.com/office/drawing/2014/main" id="{094A7A21-9B24-6688-7E10-627D7B718C19}"/>
              </a:ext>
            </a:extLst>
          </p:cNvPr>
          <p:cNvSpPr/>
          <p:nvPr/>
        </p:nvSpPr>
        <p:spPr>
          <a:xfrm>
            <a:off x="68789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F42603A-040D-BED1-2CC9-03224DA8E214}"/>
                  </a:ext>
                </a:extLst>
              </p:cNvPr>
              <p:cNvSpPr txBox="1"/>
              <p:nvPr/>
            </p:nvSpPr>
            <p:spPr>
              <a:xfrm>
                <a:off x="721388" y="2058270"/>
                <a:ext cx="5285178" cy="461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/>
                    <a:ea typeface="+mn-ea"/>
                    <a:cs typeface="Arial"/>
                    <a:sym typeface="Arial"/>
                  </a:rPr>
                  <a:t>conformal dimension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Arial"/>
                      </a:rPr>
                      <m:t>Δ</m:t>
                    </m:r>
                  </m:oMath>
                </a14:m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/>
                    <a:ea typeface="+mn-ea"/>
                    <a:cs typeface="Arial"/>
                    <a:sym typeface="Arial"/>
                  </a:rPr>
                  <a:t>, p-form field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Arial"/>
                      </a:rPr>
                      <m:t>𝑝</m:t>
                    </m:r>
                  </m:oMath>
                </a14:m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/>
                    <a:ea typeface="+mn-ea"/>
                    <a:cs typeface="Arial"/>
                    <a:sym typeface="Arial"/>
                  </a:rPr>
                  <a:t> </a:t>
                </a: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F42603A-040D-BED1-2CC9-03224DA8E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88" y="2058270"/>
                <a:ext cx="5285178" cy="461665"/>
              </a:xfrm>
              <a:prstGeom prst="rect">
                <a:avLst/>
              </a:prstGeom>
              <a:blipFill>
                <a:blip r:embed="rId8"/>
                <a:stretch>
                  <a:fillRect l="-1730" t="-9333" b="-32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Tm="64494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6879070F-A618-5176-D745-CC4D33660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437" y="3806892"/>
            <a:ext cx="4876667" cy="302759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3B27C50-FCA7-4489-ED44-700AF6AC9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46" y="1415839"/>
            <a:ext cx="7721508" cy="945042"/>
          </a:xfrm>
          <a:prstGeom prst="rect">
            <a:avLst/>
          </a:prstGeom>
        </p:spPr>
      </p:pic>
      <p:sp>
        <p:nvSpPr>
          <p:cNvPr id="149" name="Shape 149"/>
          <p:cNvSpPr/>
          <p:nvPr/>
        </p:nvSpPr>
        <p:spPr>
          <a:xfrm>
            <a:off x="7795571" y="538000"/>
            <a:ext cx="3569245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 err="1"/>
              <a:t>Karch</a:t>
            </a:r>
            <a:r>
              <a:rPr lang="en-US" dirty="0"/>
              <a:t> et al., </a:t>
            </a:r>
            <a:r>
              <a:rPr lang="da-DK" altLang="zh-CN" dirty="0"/>
              <a:t>Phys.Rev.D (2006)</a:t>
            </a:r>
            <a:endParaRPr dirty="0"/>
          </a:p>
        </p:txBody>
      </p:sp>
      <p:sp>
        <p:nvSpPr>
          <p:cNvPr id="152" name="Shape 152"/>
          <p:cNvSpPr/>
          <p:nvPr/>
        </p:nvSpPr>
        <p:spPr>
          <a:xfrm>
            <a:off x="9856578" y="2740930"/>
            <a:ext cx="2193051" cy="344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>
              <a:lnSpc>
                <a:spcPct val="80000"/>
              </a:lnSpc>
              <a:defRPr sz="320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sz="2000" b="1" dirty="0">
                <a:latin typeface="+mj-lt"/>
                <a:ea typeface="+mn-ea"/>
              </a:rPr>
              <a:t>C</a:t>
            </a:r>
            <a:r>
              <a:rPr sz="2000" b="1" dirty="0">
                <a:latin typeface="+mj-lt"/>
                <a:ea typeface="+mn-ea"/>
              </a:rPr>
              <a:t>onformal</a:t>
            </a:r>
            <a:r>
              <a:rPr lang="en-US" sz="2000" b="1" dirty="0">
                <a:latin typeface="+mj-lt"/>
                <a:ea typeface="+mn-ea"/>
              </a:rPr>
              <a:t> </a:t>
            </a:r>
            <a:r>
              <a:rPr lang="en-US" altLang="zh-CN" sz="2000" b="1" dirty="0">
                <a:latin typeface="+mj-lt"/>
                <a:ea typeface="+mn-ea"/>
              </a:rPr>
              <a:t>AdS</a:t>
            </a:r>
            <a:r>
              <a:rPr lang="en-US" altLang="zh-CN" sz="2000" b="1" baseline="-25000" dirty="0">
                <a:latin typeface="+mj-lt"/>
                <a:ea typeface="+mn-ea"/>
              </a:rPr>
              <a:t>5</a:t>
            </a:r>
            <a:r>
              <a:rPr sz="2000" b="1" dirty="0">
                <a:latin typeface="+mj-lt"/>
                <a:ea typeface="+mn-ea"/>
              </a:rPr>
              <a:t> </a:t>
            </a:r>
          </a:p>
        </p:txBody>
      </p:sp>
      <p:sp>
        <p:nvSpPr>
          <p:cNvPr id="164" name="Shape 164"/>
          <p:cNvSpPr/>
          <p:nvPr/>
        </p:nvSpPr>
        <p:spPr>
          <a:xfrm>
            <a:off x="5326219" y="2676259"/>
            <a:ext cx="436972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marL="609600" indent="-609600"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en-US" altLang="zh-CN" sz="2000" dirty="0">
                <a:latin typeface="+mj-ea"/>
                <a:ea typeface="+mj-ea"/>
              </a:rPr>
              <a:t>To realize the linear </a:t>
            </a:r>
            <a:r>
              <a:rPr lang="en-US" altLang="zh-CN" sz="2000" dirty="0" err="1">
                <a:latin typeface="+mj-ea"/>
                <a:ea typeface="+mj-ea"/>
              </a:rPr>
              <a:t>Regge</a:t>
            </a:r>
            <a:r>
              <a:rPr lang="en-US" altLang="zh-CN" sz="2000" dirty="0">
                <a:latin typeface="+mj-ea"/>
                <a:ea typeface="+mj-ea"/>
              </a:rPr>
              <a:t> trajectory</a:t>
            </a:r>
            <a:endParaRPr sz="2000" dirty="0">
              <a:latin typeface="+mj-ea"/>
              <a:ea typeface="+mj-ea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10FEE67-837A-116E-7C2D-EB7129CDB4B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11</a:t>
            </a:fld>
            <a:endParaRPr lang="en-US" altLang="zh-CN"/>
          </a:p>
        </p:txBody>
      </p:sp>
      <p:sp>
        <p:nvSpPr>
          <p:cNvPr id="27" name="Shape 108">
            <a:extLst>
              <a:ext uri="{FF2B5EF4-FFF2-40B4-BE49-F238E27FC236}">
                <a16:creationId xmlns:a16="http://schemas.microsoft.com/office/drawing/2014/main" id="{9F029015-5B9C-2B65-9FD4-D0851D83AFDF}"/>
              </a:ext>
            </a:extLst>
          </p:cNvPr>
          <p:cNvSpPr/>
          <p:nvPr/>
        </p:nvSpPr>
        <p:spPr>
          <a:xfrm>
            <a:off x="522483" y="1181819"/>
            <a:ext cx="734199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sz="2000" dirty="0">
                <a:latin typeface="+mj-lt"/>
                <a:ea typeface="+mn-ea"/>
              </a:rPr>
              <a:t>5D</a:t>
            </a:r>
            <a:r>
              <a:rPr lang="zh-CN" altLang="en-US" sz="2000" dirty="0">
                <a:latin typeface="+mj-lt"/>
                <a:ea typeface="+mn-ea"/>
              </a:rPr>
              <a:t> </a:t>
            </a:r>
            <a:r>
              <a:rPr lang="en-US" altLang="zh-CN" sz="2000" dirty="0">
                <a:latin typeface="+mj-lt"/>
                <a:ea typeface="+mn-ea"/>
              </a:rPr>
              <a:t>action</a:t>
            </a:r>
            <a:endParaRPr lang="zh-CN" altLang="en-US" sz="2000" dirty="0">
              <a:latin typeface="+mj-lt"/>
              <a:ea typeface="+mn-ea"/>
            </a:endParaRPr>
          </a:p>
        </p:txBody>
      </p:sp>
      <p:pic>
        <p:nvPicPr>
          <p:cNvPr id="28" name="pasted-image.pdf">
            <a:extLst>
              <a:ext uri="{FF2B5EF4-FFF2-40B4-BE49-F238E27FC236}">
                <a16:creationId xmlns:a16="http://schemas.microsoft.com/office/drawing/2014/main" id="{64DBF5C9-CE2F-18AD-081F-EAE9D9691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689" y="3284588"/>
            <a:ext cx="1340967" cy="288824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108">
            <a:extLst>
              <a:ext uri="{FF2B5EF4-FFF2-40B4-BE49-F238E27FC236}">
                <a16:creationId xmlns:a16="http://schemas.microsoft.com/office/drawing/2014/main" id="{75A2C580-3986-161D-FEDA-F3782B8719CD}"/>
              </a:ext>
            </a:extLst>
          </p:cNvPr>
          <p:cNvSpPr/>
          <p:nvPr/>
        </p:nvSpPr>
        <p:spPr>
          <a:xfrm>
            <a:off x="522483" y="3872138"/>
            <a:ext cx="734199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sz="2000" dirty="0" err="1">
                <a:latin typeface="+mn-ea"/>
                <a:ea typeface="+mn-ea"/>
              </a:rPr>
              <a:t>Schroedinger</a:t>
            </a:r>
            <a:r>
              <a:rPr lang="en-US" altLang="zh-CN" sz="2000" dirty="0">
                <a:latin typeface="+mn-ea"/>
                <a:ea typeface="+mn-ea"/>
              </a:rPr>
              <a:t>-like equation</a:t>
            </a:r>
            <a:endParaRPr lang="zh-CN" altLang="en-US" sz="2000" dirty="0">
              <a:latin typeface="+mn-ea"/>
              <a:ea typeface="+mn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D594B87-7422-C45A-5595-9E241816D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396" y="4949307"/>
            <a:ext cx="3418607" cy="59255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2135CC5-EAFF-4B77-8944-B821FC7611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7398" y="5734119"/>
            <a:ext cx="2508604" cy="4628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F1571CE-566A-5340-CF14-B4234BE594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9075" y="3045207"/>
            <a:ext cx="2633693" cy="69307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08D508D-86FC-1096-DA76-38515FF3C8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552" y="2360881"/>
            <a:ext cx="4876667" cy="1563556"/>
          </a:xfrm>
          <a:prstGeom prst="rect">
            <a:avLst/>
          </a:prstGeom>
        </p:spPr>
      </p:pic>
      <p:sp>
        <p:nvSpPr>
          <p:cNvPr id="3" name="Shape 42">
            <a:extLst>
              <a:ext uri="{FF2B5EF4-FFF2-40B4-BE49-F238E27FC236}">
                <a16:creationId xmlns:a16="http://schemas.microsoft.com/office/drawing/2014/main" id="{964195C4-026F-94FA-EE3A-990D4CC42E97}"/>
              </a:ext>
            </a:extLst>
          </p:cNvPr>
          <p:cNvSpPr/>
          <p:nvPr/>
        </p:nvSpPr>
        <p:spPr>
          <a:xfrm>
            <a:off x="331087" y="140701"/>
            <a:ext cx="5545838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sz="4400" dirty="0">
                <a:latin typeface="+mj-ea"/>
                <a:ea typeface="+mj-ea"/>
              </a:rPr>
              <a:t>Soft-Wall Model</a:t>
            </a:r>
            <a:endParaRPr sz="4400" dirty="0">
              <a:latin typeface="+mj-ea"/>
              <a:ea typeface="+mj-ea"/>
            </a:endParaRPr>
          </a:p>
        </p:txBody>
      </p:sp>
      <p:sp>
        <p:nvSpPr>
          <p:cNvPr id="6" name="Shape 43">
            <a:extLst>
              <a:ext uri="{FF2B5EF4-FFF2-40B4-BE49-F238E27FC236}">
                <a16:creationId xmlns:a16="http://schemas.microsoft.com/office/drawing/2014/main" id="{70B5577E-E690-554B-0C40-16DD5CB6B2B3}"/>
              </a:ext>
            </a:extLst>
          </p:cNvPr>
          <p:cNvSpPr/>
          <p:nvPr/>
        </p:nvSpPr>
        <p:spPr>
          <a:xfrm>
            <a:off x="93306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slow" advTm="97595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882421A-582C-3FF9-4B00-C029256B9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5" y="3902199"/>
            <a:ext cx="4561402" cy="292968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5A88E8C-0FFB-24E0-210C-1D288C69320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12</a:t>
            </a:fld>
            <a:endParaRPr lang="en-US" altLang="zh-CN"/>
          </a:p>
        </p:txBody>
      </p:sp>
      <p:sp>
        <p:nvSpPr>
          <p:cNvPr id="17" name="Shape 108">
            <a:extLst>
              <a:ext uri="{FF2B5EF4-FFF2-40B4-BE49-F238E27FC236}">
                <a16:creationId xmlns:a16="http://schemas.microsoft.com/office/drawing/2014/main" id="{4055C1B6-8C60-C571-CA9C-FF74DC85F606}"/>
              </a:ext>
            </a:extLst>
          </p:cNvPr>
          <p:cNvSpPr/>
          <p:nvPr/>
        </p:nvSpPr>
        <p:spPr>
          <a:xfrm>
            <a:off x="5324638" y="1440549"/>
            <a:ext cx="597185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sz="2000" dirty="0">
                <a:latin typeface="+mn-ea"/>
                <a:ea typeface="+mn-ea"/>
              </a:rPr>
              <a:t>5D action</a:t>
            </a:r>
            <a:endParaRPr lang="zh-CN" altLang="en-US" sz="2000" dirty="0">
              <a:latin typeface="+mn-ea"/>
              <a:ea typeface="+mn-ea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77D7FC6-F746-F33B-3947-2C3E9C26C982}"/>
              </a:ext>
            </a:extLst>
          </p:cNvPr>
          <p:cNvCxnSpPr/>
          <p:nvPr/>
        </p:nvCxnSpPr>
        <p:spPr>
          <a:xfrm>
            <a:off x="4758612" y="1335703"/>
            <a:ext cx="0" cy="473262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Shape 149">
            <a:extLst>
              <a:ext uri="{FF2B5EF4-FFF2-40B4-BE49-F238E27FC236}">
                <a16:creationId xmlns:a16="http://schemas.microsoft.com/office/drawing/2014/main" id="{70DB412B-89FA-C2A6-515B-3C3935D1B52E}"/>
              </a:ext>
            </a:extLst>
          </p:cNvPr>
          <p:cNvSpPr/>
          <p:nvPr/>
        </p:nvSpPr>
        <p:spPr>
          <a:xfrm>
            <a:off x="6976421" y="385600"/>
            <a:ext cx="374076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 err="1"/>
              <a:t>Chelabi</a:t>
            </a:r>
            <a:r>
              <a:rPr lang="en-US" dirty="0"/>
              <a:t> et al., </a:t>
            </a:r>
            <a:r>
              <a:rPr lang="da-DK" altLang="zh-CN" dirty="0"/>
              <a:t>Phys.Rev.D (2016)</a:t>
            </a:r>
            <a:endParaRPr lang="en-US" dirty="0"/>
          </a:p>
          <a:p>
            <a:r>
              <a:rPr lang="it-IT" altLang="zh-CN" dirty="0"/>
              <a:t>Chelabi et al., JHEP (2016)</a:t>
            </a:r>
            <a:endParaRPr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C307F7D-8E6D-F1E3-DB20-14C3603C5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686" y="3125911"/>
            <a:ext cx="3898456" cy="312248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B84135F-0BE6-9CE9-D965-972AF6F10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838" y="1807894"/>
            <a:ext cx="5220152" cy="67061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397CF26-CC2B-3B75-DB2C-D2AFB5BE9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050" y="2359228"/>
            <a:ext cx="4717189" cy="5944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77291FC-9C0B-DE3C-64C9-BFF3A937A4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39" y="1010618"/>
            <a:ext cx="4495050" cy="2929681"/>
          </a:xfrm>
          <a:prstGeom prst="rect">
            <a:avLst/>
          </a:prstGeom>
        </p:spPr>
      </p:pic>
      <p:sp>
        <p:nvSpPr>
          <p:cNvPr id="4" name="Shape 42">
            <a:extLst>
              <a:ext uri="{FF2B5EF4-FFF2-40B4-BE49-F238E27FC236}">
                <a16:creationId xmlns:a16="http://schemas.microsoft.com/office/drawing/2014/main" id="{686CCA1F-BB05-EC1B-4EB4-1BE52110AC33}"/>
              </a:ext>
            </a:extLst>
          </p:cNvPr>
          <p:cNvSpPr/>
          <p:nvPr/>
        </p:nvSpPr>
        <p:spPr>
          <a:xfrm>
            <a:off x="331087" y="140701"/>
            <a:ext cx="5545838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sz="4400" dirty="0">
                <a:latin typeface="+mj-ea"/>
                <a:ea typeface="+mj-ea"/>
              </a:rPr>
              <a:t>Chiral Condensation</a:t>
            </a:r>
            <a:endParaRPr sz="4400" dirty="0">
              <a:latin typeface="+mj-ea"/>
              <a:ea typeface="+mj-ea"/>
            </a:endParaRPr>
          </a:p>
        </p:txBody>
      </p:sp>
      <p:sp>
        <p:nvSpPr>
          <p:cNvPr id="7" name="Shape 43">
            <a:extLst>
              <a:ext uri="{FF2B5EF4-FFF2-40B4-BE49-F238E27FC236}">
                <a16:creationId xmlns:a16="http://schemas.microsoft.com/office/drawing/2014/main" id="{C9886E6B-62CC-D117-977D-25911032B751}"/>
              </a:ext>
            </a:extLst>
          </p:cNvPr>
          <p:cNvSpPr/>
          <p:nvPr/>
        </p:nvSpPr>
        <p:spPr>
          <a:xfrm>
            <a:off x="93306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slow" advTm="6769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3019964" y="2767280"/>
            <a:ext cx="6152071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 algn="ctr">
              <a:defRPr sz="3200" b="1">
                <a:solidFill>
                  <a:schemeClr val="accent2"/>
                </a:solidFill>
              </a:defRPr>
            </a:pPr>
            <a:r>
              <a:rPr lang="en-US" altLang="zh-CN" sz="4000" dirty="0">
                <a:latin typeface="+mj-lt"/>
              </a:rPr>
              <a:t>II. </a:t>
            </a: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/>
                <a:cs typeface="Arial"/>
                <a:sym typeface="Arial"/>
              </a:rPr>
              <a:t>Holographic Model and Pion Condensation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190A68A-CF19-5FF0-0C23-259B5DA1D26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580244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hape 108">
                <a:extLst>
                  <a:ext uri="{FF2B5EF4-FFF2-40B4-BE49-F238E27FC236}">
                    <a16:creationId xmlns:a16="http://schemas.microsoft.com/office/drawing/2014/main" id="{6657268C-98D0-54D0-92CF-9848F5E9583E}"/>
                  </a:ext>
                </a:extLst>
              </p:cNvPr>
              <p:cNvSpPr/>
              <p:nvPr/>
            </p:nvSpPr>
            <p:spPr>
              <a:xfrm>
                <a:off x="464653" y="1459230"/>
                <a:ext cx="11484751" cy="347832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>
                  <a:spcBef>
                    <a:spcPts val="1400"/>
                  </a:spcBef>
                  <a:defRPr sz="2000">
                    <a:solidFill>
                      <a:srgbClr val="3221A3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pPr>
                <a:r>
                  <a:rPr lang="en-US" altLang="zh-CN" dirty="0">
                    <a:latin typeface="+mj-lt"/>
                    <a:ea typeface="+mn-ea"/>
                  </a:rPr>
                  <a:t>The holographic QCD model with </a:t>
                </a:r>
                <a:r>
                  <a:rPr lang="en-US" altLang="zh-CN" dirty="0" err="1">
                    <a:latin typeface="+mj-lt"/>
                    <a:ea typeface="+mn-ea"/>
                  </a:rPr>
                  <a:t>Nf</a:t>
                </a:r>
                <a:r>
                  <a:rPr lang="en-US" altLang="zh-CN" dirty="0">
                    <a:latin typeface="+mj-lt"/>
                    <a:ea typeface="+mn-ea"/>
                  </a:rPr>
                  <a:t> = 2 is constructed from SU(2)L × SU(2)R ≡ SU(2)V × SU(2)A flavor symmetry.  The probe action is given as</a:t>
                </a:r>
              </a:p>
              <a:p>
                <a:pPr>
                  <a:spcBef>
                    <a:spcPts val="1400"/>
                  </a:spcBef>
                  <a:defRPr sz="2000">
                    <a:solidFill>
                      <a:srgbClr val="3221A3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pPr>
                <a:endParaRPr lang="en-US" altLang="zh-CN" dirty="0">
                  <a:latin typeface="+mj-lt"/>
                  <a:ea typeface="+mn-ea"/>
                </a:endParaRPr>
              </a:p>
              <a:p>
                <a:pPr>
                  <a:spcBef>
                    <a:spcPts val="1400"/>
                  </a:spcBef>
                  <a:defRPr sz="2000">
                    <a:solidFill>
                      <a:srgbClr val="3221A3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pPr>
                <a:r>
                  <a:rPr lang="en-US" altLang="zh-CN" dirty="0">
                    <a:latin typeface="+mj-lt"/>
                    <a:ea typeface="+mn-ea"/>
                  </a:rPr>
                  <a:t>The vacuum of scalar corresponds to sigma condensate and pion condensate can be given as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Σ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+mj-lt"/>
                    <a:ea typeface="+mn-ea"/>
                  </a:rPr>
                  <a:t>. The nonzero gauge field of model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+mn-ea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+mn-ea"/>
                          </a:rPr>
                          <m:t>0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+mn-ea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+mn-ea"/>
                          </a:rPr>
                          <m:t>3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+mn-ea"/>
                          </a:rPr>
                          <m:t>)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  <a:ea typeface="+mn-ea"/>
                      </a:rPr>
                      <m:t>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+mn-ea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+mn-ea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+mn-ea"/>
                          </a:rPr>
                          <m:t>𝐼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+mn-ea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+mn-ea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+mn-ea"/>
                          </a:rPr>
                          <m:t>𝐼</m:t>
                        </m:r>
                      </m:sub>
                    </m:sSub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+mn-ea"/>
                          </a:rPr>
                          <m:t>𝑧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latin typeface="+mj-lt"/>
                    <a:ea typeface="+mn-ea"/>
                  </a:rPr>
                  <a:t>, with isospin chemical potential and isospin density. And the background metric is AdS-black hole</a:t>
                </a:r>
              </a:p>
              <a:p>
                <a:pPr>
                  <a:spcBef>
                    <a:spcPts val="1400"/>
                  </a:spcBef>
                  <a:defRPr sz="2000">
                    <a:solidFill>
                      <a:srgbClr val="3221A3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pPr>
                <a:endParaRPr lang="en-US" altLang="zh-CN" dirty="0">
                  <a:latin typeface="+mj-lt"/>
                  <a:ea typeface="+mn-ea"/>
                </a:endParaRPr>
              </a:p>
              <a:p>
                <a:pPr>
                  <a:spcBef>
                    <a:spcPts val="1400"/>
                  </a:spcBef>
                  <a:defRPr sz="2000">
                    <a:solidFill>
                      <a:srgbClr val="3221A3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pPr>
                <a:r>
                  <a:rPr lang="en-US" altLang="zh-CN" dirty="0">
                    <a:latin typeface="+mj-lt"/>
                    <a:ea typeface="+mn-ea"/>
                  </a:rPr>
                  <a:t>we have considered two possible forms of the five-dimensional mass squared as follows:</a:t>
                </a:r>
              </a:p>
            </p:txBody>
          </p:sp>
        </mc:Choice>
        <mc:Fallback xmlns="">
          <p:sp>
            <p:nvSpPr>
              <p:cNvPr id="24" name="Shape 108">
                <a:extLst>
                  <a:ext uri="{FF2B5EF4-FFF2-40B4-BE49-F238E27FC236}">
                    <a16:creationId xmlns:a16="http://schemas.microsoft.com/office/drawing/2014/main" id="{6657268C-98D0-54D0-92CF-9848F5E958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53" y="1459230"/>
                <a:ext cx="11484751" cy="3478325"/>
              </a:xfrm>
              <a:prstGeom prst="rect">
                <a:avLst/>
              </a:prstGeom>
              <a:blipFill>
                <a:blip r:embed="rId2"/>
                <a:stretch>
                  <a:fillRect l="-955" t="-876" b="-210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hape 42">
            <a:extLst>
              <a:ext uri="{FF2B5EF4-FFF2-40B4-BE49-F238E27FC236}">
                <a16:creationId xmlns:a16="http://schemas.microsoft.com/office/drawing/2014/main" id="{779A8011-CB06-FAC6-D0A7-E1AEFF43302B}"/>
              </a:ext>
            </a:extLst>
          </p:cNvPr>
          <p:cNvSpPr/>
          <p:nvPr/>
        </p:nvSpPr>
        <p:spPr>
          <a:xfrm>
            <a:off x="331087" y="140701"/>
            <a:ext cx="5545838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sz="4400" dirty="0">
                <a:latin typeface="+mj-ea"/>
                <a:ea typeface="+mj-ea"/>
              </a:rPr>
              <a:t>Model</a:t>
            </a:r>
            <a:endParaRPr sz="4400" dirty="0">
              <a:latin typeface="+mj-ea"/>
              <a:ea typeface="+mj-ea"/>
            </a:endParaRPr>
          </a:p>
        </p:txBody>
      </p:sp>
      <p:sp>
        <p:nvSpPr>
          <p:cNvPr id="8" name="Shape 43">
            <a:extLst>
              <a:ext uri="{FF2B5EF4-FFF2-40B4-BE49-F238E27FC236}">
                <a16:creationId xmlns:a16="http://schemas.microsoft.com/office/drawing/2014/main" id="{A271F573-C5E1-7EDF-E2B6-A07BBAEF46C7}"/>
              </a:ext>
            </a:extLst>
          </p:cNvPr>
          <p:cNvSpPr/>
          <p:nvPr/>
        </p:nvSpPr>
        <p:spPr>
          <a:xfrm>
            <a:off x="93306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" name="Shape 176">
            <a:extLst>
              <a:ext uri="{FF2B5EF4-FFF2-40B4-BE49-F238E27FC236}">
                <a16:creationId xmlns:a16="http://schemas.microsoft.com/office/drawing/2014/main" id="{BAD560FC-7B40-6C76-0810-91FAB3BC0FD0}"/>
              </a:ext>
            </a:extLst>
          </p:cNvPr>
          <p:cNvSpPr/>
          <p:nvPr/>
        </p:nvSpPr>
        <p:spPr>
          <a:xfrm>
            <a:off x="7410507" y="343614"/>
            <a:ext cx="456631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 M. Ding, K. </a:t>
            </a:r>
            <a:r>
              <a:rPr lang="en-US" altLang="zh-CN" dirty="0" err="1"/>
              <a:t>Bitaghsir</a:t>
            </a:r>
            <a:r>
              <a:rPr lang="en-US" altLang="zh-CN" dirty="0"/>
              <a:t> </a:t>
            </a:r>
            <a:r>
              <a:rPr lang="en-US" altLang="zh-CN" dirty="0" err="1"/>
              <a:t>Fadafan</a:t>
            </a:r>
            <a:r>
              <a:rPr lang="en-US" altLang="zh-CN" dirty="0"/>
              <a:t>, </a:t>
            </a:r>
          </a:p>
          <a:p>
            <a:r>
              <a:rPr lang="en-US" altLang="zh-CN" dirty="0"/>
              <a:t>D. Li</a:t>
            </a:r>
            <a:r>
              <a:rPr lang="en-US" dirty="0"/>
              <a:t> and M. Huang, </a:t>
            </a:r>
            <a:r>
              <a:rPr lang="en-US" dirty="0" err="1"/>
              <a:t>arXiv</a:t>
            </a:r>
            <a:r>
              <a:rPr lang="en-US" altLang="zh-CN" dirty="0"/>
              <a:t>: 2408.17080</a:t>
            </a:r>
            <a:endParaRPr 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9654A75-0D92-A7B2-4DC7-FF7803749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391" y="4890975"/>
            <a:ext cx="6973273" cy="165758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F78B54E-F655-752A-B556-F19938C6E1FD}"/>
              </a:ext>
            </a:extLst>
          </p:cNvPr>
          <p:cNvSpPr txBox="1"/>
          <p:nvPr/>
        </p:nvSpPr>
        <p:spPr>
          <a:xfrm>
            <a:off x="5638800" y="2971800"/>
            <a:ext cx="65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CC4162B-FBB6-29CA-5540-979C54770046}"/>
                  </a:ext>
                </a:extLst>
              </p:cNvPr>
              <p:cNvSpPr txBox="1"/>
              <p:nvPr/>
            </p:nvSpPr>
            <p:spPr>
              <a:xfrm>
                <a:off x="9693663" y="5843609"/>
                <a:ext cx="2016899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𝑓</m:t>
                          </m:r>
                        </m:e>
                        <m:sub>
                          <m: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𝜋</m:t>
                          </m:r>
                        </m:sub>
                      </m:sSub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=</m:t>
                      </m:r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92</m:t>
                      </m:r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.</m:t>
                      </m:r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4</m:t>
                      </m:r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 </m:t>
                      </m:r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𝑀𝑒𝑉</m:t>
                      </m:r>
                    </m:oMath>
                  </m:oMathPara>
                </a14:m>
                <a:endParaRPr kumimoji="0" lang="zh-CN" alt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CC4162B-FBB6-29CA-5540-979C54770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3663" y="5843609"/>
                <a:ext cx="2016899" cy="369332"/>
              </a:xfrm>
              <a:prstGeom prst="rect">
                <a:avLst/>
              </a:prstGeom>
              <a:blipFill>
                <a:blip r:embed="rId6"/>
                <a:stretch>
                  <a:fillRect l="-4532" r="-2417" b="-38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6F3A606-F0AC-AA6A-DC12-1723FF9B8686}"/>
                  </a:ext>
                </a:extLst>
              </p:cNvPr>
              <p:cNvSpPr txBox="1"/>
              <p:nvPr/>
            </p:nvSpPr>
            <p:spPr>
              <a:xfrm>
                <a:off x="9693663" y="5243192"/>
                <a:ext cx="2016899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𝑓</m:t>
                          </m:r>
                        </m:e>
                        <m:sub>
                          <m: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𝜋</m:t>
                          </m:r>
                        </m:sub>
                      </m:sSub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=</m:t>
                      </m:r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70</m:t>
                      </m:r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.</m:t>
                      </m:r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7</m:t>
                      </m:r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 </m:t>
                      </m:r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𝑀𝑒𝑉</m:t>
                      </m:r>
                    </m:oMath>
                  </m:oMathPara>
                </a14:m>
                <a:endParaRPr kumimoji="0" lang="zh-CN" alt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6F3A606-F0AC-AA6A-DC12-1723FF9B8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3663" y="5243192"/>
                <a:ext cx="2016899" cy="369332"/>
              </a:xfrm>
              <a:prstGeom prst="rect">
                <a:avLst/>
              </a:prstGeom>
              <a:blipFill>
                <a:blip r:embed="rId7"/>
                <a:stretch>
                  <a:fillRect l="-4532" r="-2417" b="-3770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EC696A57-92CC-2BE6-E2C3-8BACBAADAA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6868" y="3871972"/>
            <a:ext cx="3898263" cy="73861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A5254C2-87EE-B8F9-4813-30AB35318A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0360" y="2180718"/>
            <a:ext cx="10231278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0239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15</a:t>
            </a:fld>
            <a:endParaRPr lang="zh-CN" altLang="en-US"/>
          </a:p>
        </p:txBody>
      </p:sp>
      <p:sp>
        <p:nvSpPr>
          <p:cNvPr id="24" name="Shape 108">
            <a:extLst>
              <a:ext uri="{FF2B5EF4-FFF2-40B4-BE49-F238E27FC236}">
                <a16:creationId xmlns:a16="http://schemas.microsoft.com/office/drawing/2014/main" id="{6657268C-98D0-54D0-92CF-9848F5E9583E}"/>
              </a:ext>
            </a:extLst>
          </p:cNvPr>
          <p:cNvSpPr/>
          <p:nvPr/>
        </p:nvSpPr>
        <p:spPr>
          <a:xfrm>
            <a:off x="464653" y="1459230"/>
            <a:ext cx="11484751" cy="3811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dirty="0">
                <a:latin typeface="+mj-lt"/>
                <a:ea typeface="+mn-ea"/>
              </a:rPr>
              <a:t>The equations of motion of the holographic model are obtained as</a:t>
            </a:r>
          </a:p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endParaRPr lang="en-US" altLang="zh-CN" dirty="0">
              <a:latin typeface="+mj-lt"/>
              <a:ea typeface="+mn-ea"/>
            </a:endParaRPr>
          </a:p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endParaRPr lang="en-US" altLang="zh-CN" dirty="0">
              <a:latin typeface="+mj-lt"/>
              <a:ea typeface="+mn-ea"/>
            </a:endParaRPr>
          </a:p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endParaRPr lang="en-US" altLang="zh-CN" dirty="0">
              <a:latin typeface="+mj-lt"/>
              <a:ea typeface="+mn-ea"/>
            </a:endParaRPr>
          </a:p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endParaRPr lang="en-US" altLang="zh-CN" dirty="0">
              <a:latin typeface="+mj-lt"/>
              <a:ea typeface="+mn-ea"/>
            </a:endParaRPr>
          </a:p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endParaRPr lang="en-US" altLang="zh-CN" dirty="0">
              <a:latin typeface="+mj-lt"/>
              <a:ea typeface="+mn-ea"/>
            </a:endParaRPr>
          </a:p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endParaRPr lang="en-US" altLang="zh-CN" dirty="0">
              <a:latin typeface="+mj-lt"/>
              <a:ea typeface="+mn-ea"/>
            </a:endParaRPr>
          </a:p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dirty="0">
                <a:latin typeface="+mj-lt"/>
                <a:ea typeface="+mn-ea"/>
              </a:rPr>
              <a:t>For the fields, the expansions are</a:t>
            </a:r>
          </a:p>
        </p:txBody>
      </p:sp>
      <p:sp>
        <p:nvSpPr>
          <p:cNvPr id="7" name="Shape 42">
            <a:extLst>
              <a:ext uri="{FF2B5EF4-FFF2-40B4-BE49-F238E27FC236}">
                <a16:creationId xmlns:a16="http://schemas.microsoft.com/office/drawing/2014/main" id="{779A8011-CB06-FAC6-D0A7-E1AEFF43302B}"/>
              </a:ext>
            </a:extLst>
          </p:cNvPr>
          <p:cNvSpPr/>
          <p:nvPr/>
        </p:nvSpPr>
        <p:spPr>
          <a:xfrm>
            <a:off x="331087" y="140701"/>
            <a:ext cx="5545838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sz="4400" dirty="0">
                <a:latin typeface="+mj-ea"/>
                <a:ea typeface="+mj-ea"/>
              </a:rPr>
              <a:t>Model</a:t>
            </a:r>
            <a:endParaRPr sz="4400" dirty="0">
              <a:latin typeface="+mj-ea"/>
              <a:ea typeface="+mj-ea"/>
            </a:endParaRPr>
          </a:p>
        </p:txBody>
      </p:sp>
      <p:sp>
        <p:nvSpPr>
          <p:cNvPr id="8" name="Shape 43">
            <a:extLst>
              <a:ext uri="{FF2B5EF4-FFF2-40B4-BE49-F238E27FC236}">
                <a16:creationId xmlns:a16="http://schemas.microsoft.com/office/drawing/2014/main" id="{A271F573-C5E1-7EDF-E2B6-A07BBAEF46C7}"/>
              </a:ext>
            </a:extLst>
          </p:cNvPr>
          <p:cNvSpPr/>
          <p:nvPr/>
        </p:nvSpPr>
        <p:spPr>
          <a:xfrm>
            <a:off x="93306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6D2DF41-CA9C-EF70-B17C-75CF15841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325" y="1915800"/>
            <a:ext cx="9326277" cy="281026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90A0085-3B7D-6933-1877-1EB6BCE88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812" y="5182637"/>
            <a:ext cx="6277851" cy="857370"/>
          </a:xfrm>
          <a:prstGeom prst="rect">
            <a:avLst/>
          </a:prstGeom>
        </p:spPr>
      </p:pic>
      <p:sp>
        <p:nvSpPr>
          <p:cNvPr id="3" name="Shape 176">
            <a:extLst>
              <a:ext uri="{FF2B5EF4-FFF2-40B4-BE49-F238E27FC236}">
                <a16:creationId xmlns:a16="http://schemas.microsoft.com/office/drawing/2014/main" id="{A581466E-E491-D093-71B9-1E9D8DA63442}"/>
              </a:ext>
            </a:extLst>
          </p:cNvPr>
          <p:cNvSpPr/>
          <p:nvPr/>
        </p:nvSpPr>
        <p:spPr>
          <a:xfrm>
            <a:off x="7410507" y="343614"/>
            <a:ext cx="456631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 M. Ding, K. </a:t>
            </a:r>
            <a:r>
              <a:rPr lang="en-US" altLang="zh-CN" dirty="0" err="1"/>
              <a:t>Bitaghsir</a:t>
            </a:r>
            <a:r>
              <a:rPr lang="en-US" altLang="zh-CN" dirty="0"/>
              <a:t> </a:t>
            </a:r>
            <a:r>
              <a:rPr lang="en-US" altLang="zh-CN" dirty="0" err="1"/>
              <a:t>Fadafan</a:t>
            </a:r>
            <a:r>
              <a:rPr lang="en-US" altLang="zh-CN" dirty="0"/>
              <a:t>, </a:t>
            </a:r>
          </a:p>
          <a:p>
            <a:r>
              <a:rPr lang="en-US" altLang="zh-CN" dirty="0"/>
              <a:t>D. Li</a:t>
            </a:r>
            <a:r>
              <a:rPr lang="en-US" dirty="0"/>
              <a:t> and M. Huang, </a:t>
            </a:r>
            <a:r>
              <a:rPr lang="en-US" dirty="0" err="1"/>
              <a:t>arXiv</a:t>
            </a:r>
            <a:r>
              <a:rPr lang="en-US" altLang="zh-CN" dirty="0"/>
              <a:t>: 2408.17080</a:t>
            </a:r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17AFAB5-1249-DA51-FADB-8937614C5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812" y="6040007"/>
            <a:ext cx="6220693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2328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16</a:t>
            </a:fld>
            <a:endParaRPr lang="zh-CN" altLang="en-US"/>
          </a:p>
        </p:txBody>
      </p:sp>
      <p:sp>
        <p:nvSpPr>
          <p:cNvPr id="7" name="Shape 42">
            <a:extLst>
              <a:ext uri="{FF2B5EF4-FFF2-40B4-BE49-F238E27FC236}">
                <a16:creationId xmlns:a16="http://schemas.microsoft.com/office/drawing/2014/main" id="{779A8011-CB06-FAC6-D0A7-E1AEFF43302B}"/>
              </a:ext>
            </a:extLst>
          </p:cNvPr>
          <p:cNvSpPr/>
          <p:nvPr/>
        </p:nvSpPr>
        <p:spPr>
          <a:xfrm>
            <a:off x="331087" y="140701"/>
            <a:ext cx="5545838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sz="4400" dirty="0">
                <a:latin typeface="+mj-ea"/>
                <a:ea typeface="+mj-ea"/>
              </a:rPr>
              <a:t>Condensation</a:t>
            </a:r>
            <a:endParaRPr sz="4400" dirty="0">
              <a:latin typeface="+mj-ea"/>
              <a:ea typeface="+mj-ea"/>
            </a:endParaRPr>
          </a:p>
        </p:txBody>
      </p:sp>
      <p:sp>
        <p:nvSpPr>
          <p:cNvPr id="8" name="Shape 43">
            <a:extLst>
              <a:ext uri="{FF2B5EF4-FFF2-40B4-BE49-F238E27FC236}">
                <a16:creationId xmlns:a16="http://schemas.microsoft.com/office/drawing/2014/main" id="{A271F573-C5E1-7EDF-E2B6-A07BBAEF46C7}"/>
              </a:ext>
            </a:extLst>
          </p:cNvPr>
          <p:cNvSpPr/>
          <p:nvPr/>
        </p:nvSpPr>
        <p:spPr>
          <a:xfrm>
            <a:off x="93306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6E8AD81-04B1-8B32-4E45-8E49E71DB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77" y="1114050"/>
            <a:ext cx="10183646" cy="5372850"/>
          </a:xfrm>
          <a:prstGeom prst="rect">
            <a:avLst/>
          </a:prstGeom>
        </p:spPr>
      </p:pic>
      <p:sp>
        <p:nvSpPr>
          <p:cNvPr id="3" name="Shape 176">
            <a:extLst>
              <a:ext uri="{FF2B5EF4-FFF2-40B4-BE49-F238E27FC236}">
                <a16:creationId xmlns:a16="http://schemas.microsoft.com/office/drawing/2014/main" id="{58CBC064-5654-05A7-D8ED-DF4DB21A4F53}"/>
              </a:ext>
            </a:extLst>
          </p:cNvPr>
          <p:cNvSpPr/>
          <p:nvPr/>
        </p:nvSpPr>
        <p:spPr>
          <a:xfrm>
            <a:off x="7410507" y="343614"/>
            <a:ext cx="456631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 M. Ding, K. </a:t>
            </a:r>
            <a:r>
              <a:rPr lang="en-US" altLang="zh-CN" dirty="0" err="1"/>
              <a:t>Bitaghsir</a:t>
            </a:r>
            <a:r>
              <a:rPr lang="en-US" altLang="zh-CN" dirty="0"/>
              <a:t> </a:t>
            </a:r>
            <a:r>
              <a:rPr lang="en-US" altLang="zh-CN" dirty="0" err="1"/>
              <a:t>Fadafan</a:t>
            </a:r>
            <a:r>
              <a:rPr lang="en-US" altLang="zh-CN" dirty="0"/>
              <a:t>, </a:t>
            </a:r>
          </a:p>
          <a:p>
            <a:r>
              <a:rPr lang="en-US" altLang="zh-CN" dirty="0"/>
              <a:t>D. Li</a:t>
            </a:r>
            <a:r>
              <a:rPr lang="en-US" dirty="0"/>
              <a:t> and M. Huang, </a:t>
            </a:r>
            <a:r>
              <a:rPr lang="en-US" dirty="0" err="1"/>
              <a:t>arXiv</a:t>
            </a:r>
            <a:r>
              <a:rPr lang="en-US" altLang="zh-CN" dirty="0"/>
              <a:t>: 2408.17080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4339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17</a:t>
            </a:fld>
            <a:endParaRPr lang="zh-CN" altLang="en-US"/>
          </a:p>
        </p:txBody>
      </p:sp>
      <p:sp>
        <p:nvSpPr>
          <p:cNvPr id="7" name="Shape 42">
            <a:extLst>
              <a:ext uri="{FF2B5EF4-FFF2-40B4-BE49-F238E27FC236}">
                <a16:creationId xmlns:a16="http://schemas.microsoft.com/office/drawing/2014/main" id="{779A8011-CB06-FAC6-D0A7-E1AEFF43302B}"/>
              </a:ext>
            </a:extLst>
          </p:cNvPr>
          <p:cNvSpPr/>
          <p:nvPr/>
        </p:nvSpPr>
        <p:spPr>
          <a:xfrm>
            <a:off x="331087" y="140701"/>
            <a:ext cx="5545838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sz="4400" dirty="0">
                <a:latin typeface="+mj-ea"/>
                <a:ea typeface="+mj-ea"/>
              </a:rPr>
              <a:t>Condensation</a:t>
            </a:r>
            <a:endParaRPr sz="4400" dirty="0">
              <a:latin typeface="+mj-ea"/>
              <a:ea typeface="+mj-ea"/>
            </a:endParaRPr>
          </a:p>
        </p:txBody>
      </p:sp>
      <p:sp>
        <p:nvSpPr>
          <p:cNvPr id="8" name="Shape 43">
            <a:extLst>
              <a:ext uri="{FF2B5EF4-FFF2-40B4-BE49-F238E27FC236}">
                <a16:creationId xmlns:a16="http://schemas.microsoft.com/office/drawing/2014/main" id="{A271F573-C5E1-7EDF-E2B6-A07BBAEF46C7}"/>
              </a:ext>
            </a:extLst>
          </p:cNvPr>
          <p:cNvSpPr/>
          <p:nvPr/>
        </p:nvSpPr>
        <p:spPr>
          <a:xfrm>
            <a:off x="93306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301D2E8-872C-98B6-D088-3C218F3E2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2286001"/>
            <a:ext cx="10035287" cy="4431298"/>
          </a:xfrm>
          <a:prstGeom prst="rect">
            <a:avLst/>
          </a:prstGeom>
        </p:spPr>
      </p:pic>
      <p:sp>
        <p:nvSpPr>
          <p:cNvPr id="3" name="Shape 176">
            <a:extLst>
              <a:ext uri="{FF2B5EF4-FFF2-40B4-BE49-F238E27FC236}">
                <a16:creationId xmlns:a16="http://schemas.microsoft.com/office/drawing/2014/main" id="{9B128D00-DC88-9687-88BD-897D01B5E62B}"/>
              </a:ext>
            </a:extLst>
          </p:cNvPr>
          <p:cNvSpPr/>
          <p:nvPr/>
        </p:nvSpPr>
        <p:spPr>
          <a:xfrm>
            <a:off x="7410507" y="343614"/>
            <a:ext cx="456631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 M. Ding, K. </a:t>
            </a:r>
            <a:r>
              <a:rPr lang="en-US" altLang="zh-CN" dirty="0" err="1"/>
              <a:t>Bitaghsir</a:t>
            </a:r>
            <a:r>
              <a:rPr lang="en-US" altLang="zh-CN" dirty="0"/>
              <a:t> </a:t>
            </a:r>
            <a:r>
              <a:rPr lang="en-US" altLang="zh-CN" dirty="0" err="1"/>
              <a:t>Fadafan</a:t>
            </a:r>
            <a:r>
              <a:rPr lang="en-US" altLang="zh-CN" dirty="0"/>
              <a:t>, </a:t>
            </a:r>
          </a:p>
          <a:p>
            <a:r>
              <a:rPr lang="en-US" altLang="zh-CN" dirty="0"/>
              <a:t>D. Li</a:t>
            </a:r>
            <a:r>
              <a:rPr lang="en-US" dirty="0"/>
              <a:t> and M. Huang, </a:t>
            </a:r>
            <a:r>
              <a:rPr lang="en-US" dirty="0" err="1"/>
              <a:t>arXiv</a:t>
            </a:r>
            <a:r>
              <a:rPr lang="en-US" altLang="zh-CN" dirty="0"/>
              <a:t>: 2408.17080</a:t>
            </a:r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85DDCD4-20D1-24B8-0E51-B0597A23A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710" y="1657263"/>
            <a:ext cx="3972479" cy="62873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60744F-6CB7-7BAD-4FE8-BB1F83D2D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926" y="1333367"/>
            <a:ext cx="3924848" cy="952633"/>
          </a:xfrm>
          <a:prstGeom prst="rect">
            <a:avLst/>
          </a:prstGeom>
        </p:spPr>
      </p:pic>
      <p:sp>
        <p:nvSpPr>
          <p:cNvPr id="12" name="Shape 108">
            <a:extLst>
              <a:ext uri="{FF2B5EF4-FFF2-40B4-BE49-F238E27FC236}">
                <a16:creationId xmlns:a16="http://schemas.microsoft.com/office/drawing/2014/main" id="{4A8B7FCF-B1E1-4DC9-94C9-2720108B55C9}"/>
              </a:ext>
            </a:extLst>
          </p:cNvPr>
          <p:cNvSpPr/>
          <p:nvPr/>
        </p:nvSpPr>
        <p:spPr>
          <a:xfrm>
            <a:off x="464653" y="1070785"/>
            <a:ext cx="1148475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dirty="0">
                <a:latin typeface="+mj-lt"/>
                <a:ea typeface="+mn-ea"/>
              </a:rPr>
              <a:t>According to </a:t>
            </a:r>
            <a:r>
              <a:rPr lang="en-US" altLang="zh-CN" dirty="0" err="1">
                <a:latin typeface="+mj-lt"/>
                <a:ea typeface="+mn-ea"/>
              </a:rPr>
              <a:t>χPT</a:t>
            </a:r>
            <a:r>
              <a:rPr lang="en-US" altLang="zh-CN" dirty="0">
                <a:latin typeface="+mj-lt"/>
                <a:ea typeface="+mn-ea"/>
              </a:rPr>
              <a:t>, the expressions for isospin density and axial-vector condensation can be simplified to</a:t>
            </a:r>
          </a:p>
        </p:txBody>
      </p:sp>
    </p:spTree>
    <p:extLst>
      <p:ext uri="{BB962C8B-B14F-4D97-AF65-F5344CB8AC3E}">
        <p14:creationId xmlns:p14="http://schemas.microsoft.com/office/powerpoint/2010/main" val="344533127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3F7A7-E495-ECA9-179E-187E27D64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>
            <a:extLst>
              <a:ext uri="{FF2B5EF4-FFF2-40B4-BE49-F238E27FC236}">
                <a16:creationId xmlns:a16="http://schemas.microsoft.com/office/drawing/2014/main" id="{668259D5-A67E-B6CB-D5BF-EBD69B96EE29}"/>
              </a:ext>
            </a:extLst>
          </p:cNvPr>
          <p:cNvSpPr/>
          <p:nvPr/>
        </p:nvSpPr>
        <p:spPr>
          <a:xfrm>
            <a:off x="2891742" y="2767280"/>
            <a:ext cx="6408516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 algn="ctr">
              <a:defRPr sz="3200" b="1">
                <a:solidFill>
                  <a:schemeClr val="accent2"/>
                </a:solidFill>
              </a:defRPr>
            </a:pPr>
            <a:r>
              <a:rPr lang="en-US" altLang="zh-CN" sz="4000" dirty="0">
                <a:latin typeface="+mj-lt"/>
              </a:rPr>
              <a:t>III. </a:t>
            </a:r>
            <a:r>
              <a:rPr kumimoji="0" lang="en-US" altLang="zh-CN" sz="4000" b="1" i="0" u="none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/>
                <a:cs typeface="Arial"/>
                <a:sym typeface="Arial"/>
              </a:rPr>
              <a:t>Pionic</a:t>
            </a: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/>
                <a:cs typeface="Arial"/>
                <a:sym typeface="Arial"/>
              </a:rPr>
              <a:t> Equation of State and Pion Star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A0D796E-FE3A-637C-8424-8A54FC23AE1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172347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19</a:t>
            </a:fld>
            <a:endParaRPr lang="zh-CN" altLang="en-US"/>
          </a:p>
        </p:txBody>
      </p:sp>
      <p:sp>
        <p:nvSpPr>
          <p:cNvPr id="7" name="Shape 42">
            <a:extLst>
              <a:ext uri="{FF2B5EF4-FFF2-40B4-BE49-F238E27FC236}">
                <a16:creationId xmlns:a16="http://schemas.microsoft.com/office/drawing/2014/main" id="{779A8011-CB06-FAC6-D0A7-E1AEFF43302B}"/>
              </a:ext>
            </a:extLst>
          </p:cNvPr>
          <p:cNvSpPr/>
          <p:nvPr/>
        </p:nvSpPr>
        <p:spPr>
          <a:xfrm>
            <a:off x="331087" y="140701"/>
            <a:ext cx="5545838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sz="4400" dirty="0">
                <a:latin typeface="+mj-ea"/>
                <a:ea typeface="+mj-ea"/>
              </a:rPr>
              <a:t>Thermodynamics</a:t>
            </a:r>
            <a:endParaRPr sz="4400" dirty="0">
              <a:latin typeface="+mj-ea"/>
              <a:ea typeface="+mj-ea"/>
            </a:endParaRPr>
          </a:p>
        </p:txBody>
      </p:sp>
      <p:sp>
        <p:nvSpPr>
          <p:cNvPr id="8" name="Shape 43">
            <a:extLst>
              <a:ext uri="{FF2B5EF4-FFF2-40B4-BE49-F238E27FC236}">
                <a16:creationId xmlns:a16="http://schemas.microsoft.com/office/drawing/2014/main" id="{A271F573-C5E1-7EDF-E2B6-A07BBAEF46C7}"/>
              </a:ext>
            </a:extLst>
          </p:cNvPr>
          <p:cNvSpPr/>
          <p:nvPr/>
        </p:nvSpPr>
        <p:spPr>
          <a:xfrm>
            <a:off x="93306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Shape 108">
            <a:extLst>
              <a:ext uri="{FF2B5EF4-FFF2-40B4-BE49-F238E27FC236}">
                <a16:creationId xmlns:a16="http://schemas.microsoft.com/office/drawing/2014/main" id="{85A96F77-7AE9-1688-6CD5-FCA33F561C6A}"/>
              </a:ext>
            </a:extLst>
          </p:cNvPr>
          <p:cNvSpPr/>
          <p:nvPr/>
        </p:nvSpPr>
        <p:spPr>
          <a:xfrm>
            <a:off x="464653" y="1070785"/>
            <a:ext cx="1148475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dirty="0">
                <a:latin typeface="+mj-lt"/>
                <a:ea typeface="+mn-ea"/>
              </a:rPr>
              <a:t>At zero temperature, the </a:t>
            </a:r>
            <a:r>
              <a:rPr lang="en-US" altLang="zh-CN" dirty="0" err="1">
                <a:latin typeface="+mj-lt"/>
                <a:ea typeface="+mn-ea"/>
              </a:rPr>
              <a:t>pionic</a:t>
            </a:r>
            <a:r>
              <a:rPr lang="en-US" altLang="zh-CN" dirty="0">
                <a:latin typeface="+mj-lt"/>
                <a:ea typeface="+mn-ea"/>
              </a:rPr>
              <a:t> pressure p and energy density ϵ can be given by thermodynamic relations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3F83C21-927E-EF5F-4EED-ABE89AA9E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180" y="1441841"/>
            <a:ext cx="6201640" cy="87642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904FB7D-CD31-4655-EA3F-C3F617742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377" y="2203963"/>
            <a:ext cx="10212225" cy="4639327"/>
          </a:xfrm>
          <a:prstGeom prst="rect">
            <a:avLst/>
          </a:prstGeom>
        </p:spPr>
      </p:pic>
      <p:sp>
        <p:nvSpPr>
          <p:cNvPr id="4" name="Shape 176">
            <a:extLst>
              <a:ext uri="{FF2B5EF4-FFF2-40B4-BE49-F238E27FC236}">
                <a16:creationId xmlns:a16="http://schemas.microsoft.com/office/drawing/2014/main" id="{EA87B33F-5A63-D07A-27F9-E499A03E68D2}"/>
              </a:ext>
            </a:extLst>
          </p:cNvPr>
          <p:cNvSpPr/>
          <p:nvPr/>
        </p:nvSpPr>
        <p:spPr>
          <a:xfrm>
            <a:off x="7410507" y="343614"/>
            <a:ext cx="456631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 M. Ding, K. </a:t>
            </a:r>
            <a:r>
              <a:rPr lang="en-US" altLang="zh-CN" dirty="0" err="1"/>
              <a:t>Bitaghsir</a:t>
            </a:r>
            <a:r>
              <a:rPr lang="en-US" altLang="zh-CN" dirty="0"/>
              <a:t> </a:t>
            </a:r>
            <a:r>
              <a:rPr lang="en-US" altLang="zh-CN" dirty="0" err="1"/>
              <a:t>Fadafan</a:t>
            </a:r>
            <a:r>
              <a:rPr lang="en-US" altLang="zh-CN" dirty="0"/>
              <a:t>, </a:t>
            </a:r>
          </a:p>
          <a:p>
            <a:r>
              <a:rPr lang="en-US" altLang="zh-CN" dirty="0"/>
              <a:t>D. Li</a:t>
            </a:r>
            <a:r>
              <a:rPr lang="en-US" dirty="0"/>
              <a:t> and M. Huang, </a:t>
            </a:r>
            <a:r>
              <a:rPr lang="en-US" dirty="0" err="1"/>
              <a:t>arXiv</a:t>
            </a:r>
            <a:r>
              <a:rPr lang="en-US" altLang="zh-CN" dirty="0"/>
              <a:t>: 2408.17080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3990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507205" y="1725367"/>
            <a:ext cx="11177589" cy="4676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534736" marR="0" lvl="0" indent="-534736" algn="l" defTabSz="914400" rtl="0" eaLnBrk="1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romanUcPeriod"/>
              <a:tabLst/>
              <a:defRPr sz="3200" b="1">
                <a:solidFill>
                  <a:srgbClr val="333399"/>
                </a:solidFill>
              </a:defRPr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/>
                <a:cs typeface="Arial"/>
                <a:sym typeface="Arial"/>
              </a:rPr>
              <a:t>Introduction</a:t>
            </a:r>
          </a:p>
          <a:p>
            <a:pPr marL="534736" marR="0" lvl="0" indent="-534736" algn="l" defTabSz="914400" rtl="0" eaLnBrk="1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romanUcPeriod"/>
              <a:tabLst/>
              <a:defRPr sz="3200" b="1">
                <a:solidFill>
                  <a:srgbClr val="333399"/>
                </a:solidFill>
              </a:defRPr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/>
              <a:cs typeface="Arial"/>
              <a:sym typeface="Arial"/>
            </a:endParaRPr>
          </a:p>
          <a:p>
            <a:pPr marL="534736" marR="0" lvl="0" indent="-534736" algn="l" defTabSz="914400" rtl="0" eaLnBrk="1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romanUcPeriod"/>
              <a:tabLst/>
              <a:defRPr sz="3200" b="1">
                <a:solidFill>
                  <a:srgbClr val="333399"/>
                </a:solidFill>
              </a:defRPr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/>
                <a:cs typeface="Arial"/>
                <a:sym typeface="Arial"/>
              </a:rPr>
              <a:t>Holographic Model and Pion Condensation</a:t>
            </a:r>
          </a:p>
          <a:p>
            <a:pPr marL="534736" marR="0" lvl="0" indent="-534736" algn="l" defTabSz="914400" rtl="0" eaLnBrk="1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romanUcPeriod"/>
              <a:tabLst/>
              <a:defRPr sz="3200" b="1">
                <a:solidFill>
                  <a:srgbClr val="333399"/>
                </a:solidFill>
              </a:defRPr>
            </a:pP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/>
              <a:cs typeface="Arial"/>
              <a:sym typeface="Arial"/>
            </a:endParaRPr>
          </a:p>
          <a:p>
            <a:pPr marL="534736" marR="0" lvl="0" indent="-534736" algn="l" defTabSz="914400" rtl="0" eaLnBrk="1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romanUcPeriod"/>
              <a:tabLst/>
              <a:defRPr sz="3200" b="1">
                <a:solidFill>
                  <a:srgbClr val="333399"/>
                </a:solidFill>
              </a:defRPr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/>
                <a:cs typeface="Arial"/>
                <a:sym typeface="Arial"/>
              </a:rPr>
              <a:t> </a:t>
            </a:r>
            <a:r>
              <a:rPr kumimoji="0" lang="en-US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/>
                <a:cs typeface="Arial"/>
                <a:sym typeface="Arial"/>
              </a:rPr>
              <a:t>Pionic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/>
                <a:cs typeface="Arial"/>
                <a:sym typeface="Arial"/>
              </a:rPr>
              <a:t> Equation of State and Pion Star</a:t>
            </a:r>
          </a:p>
          <a:p>
            <a:pPr marL="534736" marR="0" lvl="0" indent="-534736" algn="l" defTabSz="914400" rtl="0" eaLnBrk="1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romanUcPeriod"/>
              <a:tabLst/>
              <a:defRPr sz="3200" b="1">
                <a:solidFill>
                  <a:srgbClr val="333399"/>
                </a:solidFill>
              </a:defRPr>
            </a:pPr>
            <a:endParaRPr lang="en-US" altLang="zh-CN" sz="3200" b="1" kern="0" dirty="0">
              <a:solidFill>
                <a:srgbClr val="333399"/>
              </a:solidFill>
              <a:latin typeface="Times New Roman"/>
              <a:cs typeface="Arial"/>
              <a:sym typeface="Arial"/>
            </a:endParaRPr>
          </a:p>
          <a:p>
            <a:pPr marL="534736" marR="0" lvl="0" indent="-534736" algn="l" defTabSz="914400" rtl="0" eaLnBrk="1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romanUcPeriod"/>
              <a:tabLst/>
              <a:defRPr sz="3200" b="1">
                <a:solidFill>
                  <a:srgbClr val="333399"/>
                </a:solidFill>
              </a:defRPr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/>
                <a:cs typeface="Arial"/>
                <a:sym typeface="Arial"/>
              </a:rPr>
              <a:t> Kaon Condensation</a:t>
            </a:r>
          </a:p>
          <a:p>
            <a:pPr marL="534736" marR="0" lvl="0" indent="-534736" algn="l" defTabSz="914400" rtl="0" eaLnBrk="1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romanUcPeriod"/>
              <a:tabLst/>
              <a:defRPr sz="3200" b="1">
                <a:solidFill>
                  <a:srgbClr val="333399"/>
                </a:solidFill>
              </a:defRPr>
            </a:pP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D73746"/>
              </a:solidFill>
              <a:effectLst/>
              <a:uLnTx/>
              <a:uFillTx/>
              <a:latin typeface="Times New Roman"/>
              <a:cs typeface="Arial"/>
              <a:sym typeface="Arial"/>
            </a:endParaRPr>
          </a:p>
          <a:p>
            <a:pPr marL="534736" marR="0" lvl="0" indent="-534736" algn="l" defTabSz="914400" rtl="0" eaLnBrk="1" fontAlgn="auto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romanUcPeriod"/>
              <a:tabLst/>
              <a:defRPr sz="3200" b="1">
                <a:solidFill>
                  <a:srgbClr val="333399"/>
                </a:solidFill>
              </a:defRPr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/>
                <a:cs typeface="Arial"/>
                <a:sym typeface="Arial"/>
              </a:rPr>
              <a:t> Conclusion and discussion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A76AB8D-DD59-A18D-FBD2-B717436DC1E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Shape 42">
            <a:extLst>
              <a:ext uri="{FF2B5EF4-FFF2-40B4-BE49-F238E27FC236}">
                <a16:creationId xmlns:a16="http://schemas.microsoft.com/office/drawing/2014/main" id="{E27AB362-2C62-41CA-1EA1-7D57F81320B7}"/>
              </a:ext>
            </a:extLst>
          </p:cNvPr>
          <p:cNvSpPr/>
          <p:nvPr/>
        </p:nvSpPr>
        <p:spPr>
          <a:xfrm>
            <a:off x="331088" y="140701"/>
            <a:ext cx="2021588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srgbClr val="3221A3"/>
                </a:solidFill>
                <a:effectLst/>
                <a:uLnTx/>
                <a:uFillTx/>
                <a:latin typeface="Times New Roman"/>
                <a:ea typeface="+mj-ea"/>
                <a:sym typeface="Arial Black"/>
              </a:rPr>
              <a:t>Outline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3221A3"/>
              </a:solidFill>
              <a:effectLst/>
              <a:uLnTx/>
              <a:uFillTx/>
              <a:latin typeface="Times New Roman"/>
              <a:ea typeface="+mj-ea"/>
              <a:sym typeface="Arial Black"/>
            </a:endParaRPr>
          </a:p>
        </p:txBody>
      </p:sp>
      <p:sp>
        <p:nvSpPr>
          <p:cNvPr id="4" name="Shape 43">
            <a:extLst>
              <a:ext uri="{FF2B5EF4-FFF2-40B4-BE49-F238E27FC236}">
                <a16:creationId xmlns:a16="http://schemas.microsoft.com/office/drawing/2014/main" id="{EDD7A69B-8326-B483-A688-E23EEB67E85A}"/>
              </a:ext>
            </a:extLst>
          </p:cNvPr>
          <p:cNvSpPr/>
          <p:nvPr/>
        </p:nvSpPr>
        <p:spPr>
          <a:xfrm>
            <a:off x="93306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20</a:t>
            </a:fld>
            <a:endParaRPr lang="zh-CN" altLang="en-US"/>
          </a:p>
        </p:txBody>
      </p:sp>
      <p:sp>
        <p:nvSpPr>
          <p:cNvPr id="7" name="Shape 42">
            <a:extLst>
              <a:ext uri="{FF2B5EF4-FFF2-40B4-BE49-F238E27FC236}">
                <a16:creationId xmlns:a16="http://schemas.microsoft.com/office/drawing/2014/main" id="{779A8011-CB06-FAC6-D0A7-E1AEFF43302B}"/>
              </a:ext>
            </a:extLst>
          </p:cNvPr>
          <p:cNvSpPr/>
          <p:nvPr/>
        </p:nvSpPr>
        <p:spPr>
          <a:xfrm>
            <a:off x="331087" y="140701"/>
            <a:ext cx="5545838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sz="4400" dirty="0">
                <a:latin typeface="+mj-ea"/>
                <a:ea typeface="+mj-ea"/>
              </a:rPr>
              <a:t>Speed of Sound</a:t>
            </a:r>
            <a:endParaRPr sz="4400" dirty="0">
              <a:latin typeface="+mj-ea"/>
              <a:ea typeface="+mj-ea"/>
            </a:endParaRPr>
          </a:p>
        </p:txBody>
      </p:sp>
      <p:sp>
        <p:nvSpPr>
          <p:cNvPr id="8" name="Shape 43">
            <a:extLst>
              <a:ext uri="{FF2B5EF4-FFF2-40B4-BE49-F238E27FC236}">
                <a16:creationId xmlns:a16="http://schemas.microsoft.com/office/drawing/2014/main" id="{A271F573-C5E1-7EDF-E2B6-A07BBAEF46C7}"/>
              </a:ext>
            </a:extLst>
          </p:cNvPr>
          <p:cNvSpPr/>
          <p:nvPr/>
        </p:nvSpPr>
        <p:spPr>
          <a:xfrm>
            <a:off x="93306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Shape 108">
            <a:extLst>
              <a:ext uri="{FF2B5EF4-FFF2-40B4-BE49-F238E27FC236}">
                <a16:creationId xmlns:a16="http://schemas.microsoft.com/office/drawing/2014/main" id="{2B0812C9-3F35-5365-F5EF-4BB79398BC56}"/>
              </a:ext>
            </a:extLst>
          </p:cNvPr>
          <p:cNvSpPr/>
          <p:nvPr/>
        </p:nvSpPr>
        <p:spPr>
          <a:xfrm>
            <a:off x="464653" y="985060"/>
            <a:ext cx="1148475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dirty="0">
                <a:latin typeface="+mj-lt"/>
                <a:ea typeface="+mn-ea"/>
              </a:rPr>
              <a:t>The square of the speed of sound and adiabatic index is given as are defined as 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C624618-6CBD-CE2E-CDB2-CE734D4ED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736" y="1432315"/>
            <a:ext cx="1095528" cy="6477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F7E1116-E6F6-4921-EC59-4037B4E82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028" y="1351341"/>
            <a:ext cx="2124371" cy="8097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40466F4-D02D-8C78-4B0C-1D9337581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992" y="2161080"/>
            <a:ext cx="10136015" cy="4600984"/>
          </a:xfrm>
          <a:prstGeom prst="rect">
            <a:avLst/>
          </a:prstGeom>
        </p:spPr>
      </p:pic>
      <p:sp>
        <p:nvSpPr>
          <p:cNvPr id="3" name="Shape 176">
            <a:extLst>
              <a:ext uri="{FF2B5EF4-FFF2-40B4-BE49-F238E27FC236}">
                <a16:creationId xmlns:a16="http://schemas.microsoft.com/office/drawing/2014/main" id="{E45D8528-660C-953D-29DA-345D0729C2A1}"/>
              </a:ext>
            </a:extLst>
          </p:cNvPr>
          <p:cNvSpPr/>
          <p:nvPr/>
        </p:nvSpPr>
        <p:spPr>
          <a:xfrm>
            <a:off x="7410507" y="343614"/>
            <a:ext cx="456631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 M. Ding, K. </a:t>
            </a:r>
            <a:r>
              <a:rPr lang="en-US" altLang="zh-CN" dirty="0" err="1"/>
              <a:t>Bitaghsir</a:t>
            </a:r>
            <a:r>
              <a:rPr lang="en-US" altLang="zh-CN" dirty="0"/>
              <a:t> </a:t>
            </a:r>
            <a:r>
              <a:rPr lang="en-US" altLang="zh-CN" dirty="0" err="1"/>
              <a:t>Fadafan</a:t>
            </a:r>
            <a:r>
              <a:rPr lang="en-US" altLang="zh-CN" dirty="0"/>
              <a:t>, </a:t>
            </a:r>
          </a:p>
          <a:p>
            <a:r>
              <a:rPr lang="en-US" altLang="zh-CN" dirty="0"/>
              <a:t>D. Li</a:t>
            </a:r>
            <a:r>
              <a:rPr lang="en-US" dirty="0"/>
              <a:t> and M. Huang, </a:t>
            </a:r>
            <a:r>
              <a:rPr lang="en-US" dirty="0" err="1"/>
              <a:t>arXiv</a:t>
            </a:r>
            <a:r>
              <a:rPr lang="en-US" altLang="zh-CN" dirty="0"/>
              <a:t>: 2408.17080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0424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21</a:t>
            </a:fld>
            <a:endParaRPr lang="zh-CN" altLang="en-US"/>
          </a:p>
        </p:txBody>
      </p:sp>
      <p:sp>
        <p:nvSpPr>
          <p:cNvPr id="7" name="Shape 42">
            <a:extLst>
              <a:ext uri="{FF2B5EF4-FFF2-40B4-BE49-F238E27FC236}">
                <a16:creationId xmlns:a16="http://schemas.microsoft.com/office/drawing/2014/main" id="{779A8011-CB06-FAC6-D0A7-E1AEFF43302B}"/>
              </a:ext>
            </a:extLst>
          </p:cNvPr>
          <p:cNvSpPr/>
          <p:nvPr/>
        </p:nvSpPr>
        <p:spPr>
          <a:xfrm>
            <a:off x="331087" y="140701"/>
            <a:ext cx="5545838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sz="4400" dirty="0">
                <a:latin typeface="+mj-ea"/>
                <a:ea typeface="+mj-ea"/>
              </a:rPr>
              <a:t>Pion Star</a:t>
            </a:r>
            <a:endParaRPr sz="4400" dirty="0">
              <a:latin typeface="+mj-ea"/>
              <a:ea typeface="+mj-ea"/>
            </a:endParaRPr>
          </a:p>
        </p:txBody>
      </p:sp>
      <p:sp>
        <p:nvSpPr>
          <p:cNvPr id="8" name="Shape 43">
            <a:extLst>
              <a:ext uri="{FF2B5EF4-FFF2-40B4-BE49-F238E27FC236}">
                <a16:creationId xmlns:a16="http://schemas.microsoft.com/office/drawing/2014/main" id="{A271F573-C5E1-7EDF-E2B6-A07BBAEF46C7}"/>
              </a:ext>
            </a:extLst>
          </p:cNvPr>
          <p:cNvSpPr/>
          <p:nvPr/>
        </p:nvSpPr>
        <p:spPr>
          <a:xfrm>
            <a:off x="93306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Shape 108">
            <a:extLst>
              <a:ext uri="{FF2B5EF4-FFF2-40B4-BE49-F238E27FC236}">
                <a16:creationId xmlns:a16="http://schemas.microsoft.com/office/drawing/2014/main" id="{4D09F518-8560-9C76-FDA6-2FAEA6B0C359}"/>
              </a:ext>
            </a:extLst>
          </p:cNvPr>
          <p:cNvSpPr/>
          <p:nvPr/>
        </p:nvSpPr>
        <p:spPr>
          <a:xfrm>
            <a:off x="464653" y="985060"/>
            <a:ext cx="11484751" cy="3811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dirty="0">
                <a:latin typeface="+mj-lt"/>
                <a:ea typeface="+mn-ea"/>
              </a:rPr>
              <a:t>The form of the TOV equations are as follow</a:t>
            </a:r>
          </a:p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endParaRPr lang="en-US" altLang="zh-CN" dirty="0">
              <a:latin typeface="+mj-lt"/>
              <a:ea typeface="+mn-ea"/>
            </a:endParaRPr>
          </a:p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endParaRPr lang="en-US" altLang="zh-CN" dirty="0">
              <a:latin typeface="+mj-lt"/>
              <a:ea typeface="+mn-ea"/>
            </a:endParaRPr>
          </a:p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endParaRPr lang="en-US" altLang="zh-CN" dirty="0">
              <a:latin typeface="+mj-lt"/>
              <a:ea typeface="+mn-ea"/>
            </a:endParaRPr>
          </a:p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endParaRPr lang="en-US" altLang="zh-CN" dirty="0">
              <a:latin typeface="+mj-lt"/>
              <a:ea typeface="+mn-ea"/>
            </a:endParaRPr>
          </a:p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dirty="0">
                <a:latin typeface="+mj-lt"/>
                <a:ea typeface="+mn-ea"/>
              </a:rPr>
              <a:t> The dimensionless tidal deformability </a:t>
            </a:r>
            <a:r>
              <a:rPr lang="el-GR" altLang="zh-CN" dirty="0">
                <a:latin typeface="+mj-lt"/>
                <a:ea typeface="+mn-ea"/>
              </a:rPr>
              <a:t>Λ</a:t>
            </a:r>
            <a:endParaRPr lang="en-US" altLang="zh-CN" dirty="0">
              <a:latin typeface="+mj-lt"/>
              <a:ea typeface="+mn-ea"/>
            </a:endParaRPr>
          </a:p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endParaRPr lang="en-US" altLang="zh-CN" dirty="0">
              <a:latin typeface="+mj-lt"/>
              <a:ea typeface="+mn-ea"/>
            </a:endParaRPr>
          </a:p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dirty="0">
                <a:latin typeface="+mj-lt"/>
                <a:ea typeface="+mn-ea"/>
              </a:rPr>
              <a:t>where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78083F5-9244-CB3B-8406-F8B924AE2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000" y="1590566"/>
            <a:ext cx="5191850" cy="156231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CA2D487-F0FE-28DF-1852-33B83A37C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049" y="4765227"/>
            <a:ext cx="7039957" cy="179095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28FA880-FC1C-7132-2017-C25E7E8FA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722" y="3483742"/>
            <a:ext cx="1181265" cy="809738"/>
          </a:xfrm>
          <a:prstGeom prst="rect">
            <a:avLst/>
          </a:prstGeom>
        </p:spPr>
      </p:pic>
      <p:sp>
        <p:nvSpPr>
          <p:cNvPr id="4" name="Shape 176">
            <a:extLst>
              <a:ext uri="{FF2B5EF4-FFF2-40B4-BE49-F238E27FC236}">
                <a16:creationId xmlns:a16="http://schemas.microsoft.com/office/drawing/2014/main" id="{601DCBD2-6DA6-2A42-48AB-1C4DCDD3D04F}"/>
              </a:ext>
            </a:extLst>
          </p:cNvPr>
          <p:cNvSpPr/>
          <p:nvPr/>
        </p:nvSpPr>
        <p:spPr>
          <a:xfrm>
            <a:off x="7410507" y="343614"/>
            <a:ext cx="456631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 M. Ding, K. </a:t>
            </a:r>
            <a:r>
              <a:rPr lang="en-US" altLang="zh-CN" dirty="0" err="1"/>
              <a:t>Bitaghsir</a:t>
            </a:r>
            <a:r>
              <a:rPr lang="en-US" altLang="zh-CN" dirty="0"/>
              <a:t> </a:t>
            </a:r>
            <a:r>
              <a:rPr lang="en-US" altLang="zh-CN" dirty="0" err="1"/>
              <a:t>Fadafan</a:t>
            </a:r>
            <a:r>
              <a:rPr lang="en-US" altLang="zh-CN" dirty="0"/>
              <a:t>, </a:t>
            </a:r>
          </a:p>
          <a:p>
            <a:r>
              <a:rPr lang="en-US" altLang="zh-CN" dirty="0"/>
              <a:t>D. Li</a:t>
            </a:r>
            <a:r>
              <a:rPr lang="en-US" dirty="0"/>
              <a:t> and M. Huang, </a:t>
            </a:r>
            <a:r>
              <a:rPr lang="en-US" dirty="0" err="1"/>
              <a:t>arXiv</a:t>
            </a:r>
            <a:r>
              <a:rPr lang="en-US" altLang="zh-CN" dirty="0"/>
              <a:t>: 2408.17080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48356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22</a:t>
            </a:fld>
            <a:endParaRPr lang="zh-CN" altLang="en-US"/>
          </a:p>
        </p:txBody>
      </p:sp>
      <p:sp>
        <p:nvSpPr>
          <p:cNvPr id="7" name="Shape 42">
            <a:extLst>
              <a:ext uri="{FF2B5EF4-FFF2-40B4-BE49-F238E27FC236}">
                <a16:creationId xmlns:a16="http://schemas.microsoft.com/office/drawing/2014/main" id="{779A8011-CB06-FAC6-D0A7-E1AEFF43302B}"/>
              </a:ext>
            </a:extLst>
          </p:cNvPr>
          <p:cNvSpPr/>
          <p:nvPr/>
        </p:nvSpPr>
        <p:spPr>
          <a:xfrm>
            <a:off x="331087" y="140701"/>
            <a:ext cx="5545838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sz="4400" dirty="0">
                <a:latin typeface="+mj-ea"/>
                <a:ea typeface="+mj-ea"/>
              </a:rPr>
              <a:t>Pion Star</a:t>
            </a:r>
            <a:endParaRPr sz="4400" dirty="0">
              <a:latin typeface="+mj-ea"/>
              <a:ea typeface="+mj-ea"/>
            </a:endParaRPr>
          </a:p>
        </p:txBody>
      </p:sp>
      <p:sp>
        <p:nvSpPr>
          <p:cNvPr id="8" name="Shape 43">
            <a:extLst>
              <a:ext uri="{FF2B5EF4-FFF2-40B4-BE49-F238E27FC236}">
                <a16:creationId xmlns:a16="http://schemas.microsoft.com/office/drawing/2014/main" id="{A271F573-C5E1-7EDF-E2B6-A07BBAEF46C7}"/>
              </a:ext>
            </a:extLst>
          </p:cNvPr>
          <p:cNvSpPr/>
          <p:nvPr/>
        </p:nvSpPr>
        <p:spPr>
          <a:xfrm>
            <a:off x="93306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8F92A3B-D700-7633-395C-B0C308C9D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70" y="1010561"/>
            <a:ext cx="10097909" cy="5649113"/>
          </a:xfrm>
          <a:prstGeom prst="rect">
            <a:avLst/>
          </a:prstGeom>
        </p:spPr>
      </p:pic>
      <p:sp>
        <p:nvSpPr>
          <p:cNvPr id="3" name="Shape 176">
            <a:extLst>
              <a:ext uri="{FF2B5EF4-FFF2-40B4-BE49-F238E27FC236}">
                <a16:creationId xmlns:a16="http://schemas.microsoft.com/office/drawing/2014/main" id="{C14A6B70-0BF9-C686-F613-FF7678AD5317}"/>
              </a:ext>
            </a:extLst>
          </p:cNvPr>
          <p:cNvSpPr/>
          <p:nvPr/>
        </p:nvSpPr>
        <p:spPr>
          <a:xfrm>
            <a:off x="7410507" y="343614"/>
            <a:ext cx="456631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 M. Ding, K. </a:t>
            </a:r>
            <a:r>
              <a:rPr lang="en-US" altLang="zh-CN" dirty="0" err="1"/>
              <a:t>Bitaghsir</a:t>
            </a:r>
            <a:r>
              <a:rPr lang="en-US" altLang="zh-CN" dirty="0"/>
              <a:t> </a:t>
            </a:r>
            <a:r>
              <a:rPr lang="en-US" altLang="zh-CN" dirty="0" err="1"/>
              <a:t>Fadafan</a:t>
            </a:r>
            <a:r>
              <a:rPr lang="en-US" altLang="zh-CN" dirty="0"/>
              <a:t>, </a:t>
            </a:r>
          </a:p>
          <a:p>
            <a:r>
              <a:rPr lang="en-US" altLang="zh-CN" dirty="0"/>
              <a:t>D. Li</a:t>
            </a:r>
            <a:r>
              <a:rPr lang="en-US" dirty="0"/>
              <a:t> and M. Huang, </a:t>
            </a:r>
            <a:r>
              <a:rPr lang="en-US" dirty="0" err="1"/>
              <a:t>arXiv</a:t>
            </a:r>
            <a:r>
              <a:rPr lang="en-US" altLang="zh-CN" dirty="0"/>
              <a:t>: 2408.17080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45660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44E92-ADFD-B90B-5D98-AA764A8BF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>
            <a:extLst>
              <a:ext uri="{FF2B5EF4-FFF2-40B4-BE49-F238E27FC236}">
                <a16:creationId xmlns:a16="http://schemas.microsoft.com/office/drawing/2014/main" id="{9015C045-865D-32A1-DD26-04DE8A22F8B9}"/>
              </a:ext>
            </a:extLst>
          </p:cNvPr>
          <p:cNvSpPr/>
          <p:nvPr/>
        </p:nvSpPr>
        <p:spPr>
          <a:xfrm>
            <a:off x="2891742" y="3075057"/>
            <a:ext cx="640851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 algn="ctr">
              <a:defRPr sz="3200" b="1">
                <a:solidFill>
                  <a:schemeClr val="accent2"/>
                </a:solidFill>
              </a:defRPr>
            </a:pPr>
            <a:r>
              <a:rPr lang="en-US" altLang="zh-CN" sz="4000" dirty="0">
                <a:latin typeface="+mj-lt"/>
              </a:rPr>
              <a:t>IV. </a:t>
            </a: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/>
                <a:cs typeface="Arial"/>
                <a:sym typeface="Arial"/>
              </a:rPr>
              <a:t>Kaon Condensation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63E09A9-6290-D6CC-AAA3-7C1E7C9B2B7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644592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C3C18-8E07-8140-4835-4E7853DEA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1F010E83-AA77-6EEC-744A-D88F71CBF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87" y="2929174"/>
            <a:ext cx="5269729" cy="3243503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41E350B-5921-0087-8917-457BF2E8703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24</a:t>
            </a:fld>
            <a:endParaRPr lang="zh-CN" altLang="en-US"/>
          </a:p>
        </p:txBody>
      </p:sp>
      <p:sp>
        <p:nvSpPr>
          <p:cNvPr id="24" name="Shape 108">
            <a:extLst>
              <a:ext uri="{FF2B5EF4-FFF2-40B4-BE49-F238E27FC236}">
                <a16:creationId xmlns:a16="http://schemas.microsoft.com/office/drawing/2014/main" id="{714E7E20-3327-2006-52B4-252B19BCC2EC}"/>
              </a:ext>
            </a:extLst>
          </p:cNvPr>
          <p:cNvSpPr/>
          <p:nvPr/>
        </p:nvSpPr>
        <p:spPr>
          <a:xfrm>
            <a:off x="464653" y="1191146"/>
            <a:ext cx="11484751" cy="186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dirty="0">
                <a:latin typeface="+mj-lt"/>
                <a:ea typeface="+mn-ea"/>
              </a:rPr>
              <a:t>The holographic QCD model with </a:t>
            </a:r>
            <a:r>
              <a:rPr lang="en-US" altLang="zh-CN" dirty="0" err="1">
                <a:latin typeface="+mj-lt"/>
                <a:ea typeface="+mn-ea"/>
              </a:rPr>
              <a:t>Nf</a:t>
            </a:r>
            <a:r>
              <a:rPr lang="en-US" altLang="zh-CN" dirty="0">
                <a:latin typeface="+mj-lt"/>
                <a:ea typeface="+mn-ea"/>
              </a:rPr>
              <a:t> = 3 is given as</a:t>
            </a:r>
          </a:p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endParaRPr lang="en-US" altLang="zh-CN" dirty="0">
              <a:latin typeface="+mj-lt"/>
              <a:ea typeface="+mn-ea"/>
            </a:endParaRPr>
          </a:p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endParaRPr lang="en-US" altLang="zh-CN" dirty="0">
              <a:latin typeface="+mj-lt"/>
              <a:ea typeface="+mn-ea"/>
            </a:endParaRPr>
          </a:p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endParaRPr lang="en-US" altLang="zh-CN" dirty="0">
              <a:latin typeface="+mj-lt"/>
            </a:endParaRPr>
          </a:p>
        </p:txBody>
      </p:sp>
      <p:sp>
        <p:nvSpPr>
          <p:cNvPr id="7" name="Shape 42">
            <a:extLst>
              <a:ext uri="{FF2B5EF4-FFF2-40B4-BE49-F238E27FC236}">
                <a16:creationId xmlns:a16="http://schemas.microsoft.com/office/drawing/2014/main" id="{D66282B7-0D2A-EBD7-D946-B3FC1E250926}"/>
              </a:ext>
            </a:extLst>
          </p:cNvPr>
          <p:cNvSpPr/>
          <p:nvPr/>
        </p:nvSpPr>
        <p:spPr>
          <a:xfrm>
            <a:off x="331087" y="140701"/>
            <a:ext cx="5545838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sz="4400" dirty="0">
                <a:latin typeface="+mj-ea"/>
                <a:ea typeface="+mj-ea"/>
              </a:rPr>
              <a:t>Model</a:t>
            </a:r>
            <a:endParaRPr sz="4400" dirty="0">
              <a:latin typeface="+mj-ea"/>
              <a:ea typeface="+mj-ea"/>
            </a:endParaRPr>
          </a:p>
        </p:txBody>
      </p:sp>
      <p:sp>
        <p:nvSpPr>
          <p:cNvPr id="8" name="Shape 43">
            <a:extLst>
              <a:ext uri="{FF2B5EF4-FFF2-40B4-BE49-F238E27FC236}">
                <a16:creationId xmlns:a16="http://schemas.microsoft.com/office/drawing/2014/main" id="{CF1ED8B3-D5CA-436D-D13E-76C28DB50B41}"/>
              </a:ext>
            </a:extLst>
          </p:cNvPr>
          <p:cNvSpPr/>
          <p:nvPr/>
        </p:nvSpPr>
        <p:spPr>
          <a:xfrm>
            <a:off x="93306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B36D6C3-12AA-3840-2B98-08F3C5E86B2F}"/>
              </a:ext>
            </a:extLst>
          </p:cNvPr>
          <p:cNvSpPr txBox="1"/>
          <p:nvPr/>
        </p:nvSpPr>
        <p:spPr>
          <a:xfrm>
            <a:off x="5638800" y="2971800"/>
            <a:ext cx="65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B0BBA21-F432-BB6D-89F6-7CDB3FC11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863" y="1651744"/>
            <a:ext cx="7154273" cy="141942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CDF26A0-B0BE-B331-97B3-CBF890282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355" y="3703083"/>
            <a:ext cx="6020640" cy="1695687"/>
          </a:xfrm>
          <a:prstGeom prst="rect">
            <a:avLst/>
          </a:prstGeom>
        </p:spPr>
      </p:pic>
      <p:sp>
        <p:nvSpPr>
          <p:cNvPr id="19" name="Shape 176">
            <a:extLst>
              <a:ext uri="{FF2B5EF4-FFF2-40B4-BE49-F238E27FC236}">
                <a16:creationId xmlns:a16="http://schemas.microsoft.com/office/drawing/2014/main" id="{8897F0D5-99AE-474C-3D0C-CBC344BE09AA}"/>
              </a:ext>
            </a:extLst>
          </p:cNvPr>
          <p:cNvSpPr/>
          <p:nvPr/>
        </p:nvSpPr>
        <p:spPr>
          <a:xfrm>
            <a:off x="1192150" y="6313170"/>
            <a:ext cx="4129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</a:t>
            </a:r>
            <a:r>
              <a:rPr lang="en-US" altLang="zh-CN" dirty="0"/>
              <a:t>Fang et al., PRD100, 054008 (2019)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4117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3F64D-4A90-035B-10EA-95CC54AEF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EE21E45-CAB7-7E78-97E5-39750404665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25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Shape 108">
                <a:extLst>
                  <a:ext uri="{FF2B5EF4-FFF2-40B4-BE49-F238E27FC236}">
                    <a16:creationId xmlns:a16="http://schemas.microsoft.com/office/drawing/2014/main" id="{E1E9E894-AD9D-362C-B3E5-8A1F43166237}"/>
                  </a:ext>
                </a:extLst>
              </p:cNvPr>
              <p:cNvSpPr/>
              <p:nvPr/>
            </p:nvSpPr>
            <p:spPr>
              <a:xfrm>
                <a:off x="464653" y="1191146"/>
                <a:ext cx="11484751" cy="437741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>
                  <a:spcBef>
                    <a:spcPts val="1400"/>
                  </a:spcBef>
                  <a:defRPr sz="2000">
                    <a:solidFill>
                      <a:srgbClr val="3221A3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pPr>
                <a:r>
                  <a:rPr lang="en-US" altLang="zh-CN" dirty="0">
                    <a:latin typeface="+mj-lt"/>
                    <a:ea typeface="+mn-ea"/>
                  </a:rPr>
                  <a:t>The holographic QCD model with </a:t>
                </a:r>
                <a:r>
                  <a:rPr lang="en-US" altLang="zh-CN" dirty="0" err="1">
                    <a:latin typeface="+mj-lt"/>
                    <a:ea typeface="+mn-ea"/>
                  </a:rPr>
                  <a:t>Nf</a:t>
                </a:r>
                <a:r>
                  <a:rPr lang="en-US" altLang="zh-CN" dirty="0">
                    <a:latin typeface="+mj-lt"/>
                    <a:ea typeface="+mn-ea"/>
                  </a:rPr>
                  <a:t> = 3 is given as</a:t>
                </a:r>
              </a:p>
              <a:p>
                <a:pPr>
                  <a:spcBef>
                    <a:spcPts val="1400"/>
                  </a:spcBef>
                  <a:defRPr sz="2000">
                    <a:solidFill>
                      <a:srgbClr val="3221A3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pPr>
                <a:endParaRPr lang="en-US" altLang="zh-CN" dirty="0">
                  <a:latin typeface="+mj-lt"/>
                </a:endParaRPr>
              </a:p>
              <a:p>
                <a:pPr>
                  <a:spcBef>
                    <a:spcPts val="1400"/>
                  </a:spcBef>
                  <a:defRPr sz="2000">
                    <a:solidFill>
                      <a:srgbClr val="3221A3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pPr>
                <a:endParaRPr lang="en-US" altLang="zh-CN" dirty="0">
                  <a:latin typeface="+mj-lt"/>
                  <a:ea typeface="+mn-ea"/>
                </a:endParaRPr>
              </a:p>
              <a:p>
                <a:pPr>
                  <a:spcBef>
                    <a:spcPts val="1400"/>
                  </a:spcBef>
                  <a:defRPr sz="2000">
                    <a:solidFill>
                      <a:srgbClr val="3221A3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pPr>
                <a:endParaRPr lang="en-US" altLang="zh-CN" dirty="0">
                  <a:latin typeface="+mj-lt"/>
                </a:endParaRPr>
              </a:p>
              <a:p>
                <a:pPr>
                  <a:spcBef>
                    <a:spcPts val="1400"/>
                  </a:spcBef>
                  <a:defRPr sz="2000">
                    <a:solidFill>
                      <a:srgbClr val="3221A3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pPr>
                <a:r>
                  <a:rPr lang="en-US" altLang="zh-CN" dirty="0">
                    <a:latin typeface="+mj-lt"/>
                    <a:ea typeface="+mn-ea"/>
                  </a:rPr>
                  <a:t>The nonzero vector fields of model are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+mn-ea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+mn-ea"/>
                          </a:rPr>
                          <m:t>0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+mn-ea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+mn-ea"/>
                          </a:rPr>
                          <m:t>3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+mn-ea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+mj-lt"/>
                    <a:ea typeface="+mn-ea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altLang="zh-CN" dirty="0">
                  <a:latin typeface="+mj-lt"/>
                  <a:ea typeface="+mn-ea"/>
                </a:endParaRPr>
              </a:p>
              <a:p>
                <a:pPr>
                  <a:spcBef>
                    <a:spcPts val="1400"/>
                  </a:spcBef>
                  <a:defRPr sz="2000">
                    <a:solidFill>
                      <a:srgbClr val="3221A3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pPr>
                <a:r>
                  <a:rPr lang="en-US" altLang="zh-CN" dirty="0">
                    <a:latin typeface="+mj-lt"/>
                  </a:rPr>
                  <a:t>The vacuum of scalar can be given as </a:t>
                </a:r>
                <a:endParaRPr lang="en-US" altLang="zh-CN" dirty="0">
                  <a:latin typeface="+mj-lt"/>
                  <a:ea typeface="+mn-ea"/>
                </a:endParaRPr>
              </a:p>
              <a:p>
                <a:pPr>
                  <a:spcBef>
                    <a:spcPts val="1400"/>
                  </a:spcBef>
                  <a:defRPr sz="2000">
                    <a:solidFill>
                      <a:srgbClr val="3221A3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pPr>
                <a:endParaRPr lang="en-US" altLang="zh-CN" dirty="0">
                  <a:latin typeface="+mj-lt"/>
                  <a:ea typeface="+mn-ea"/>
                </a:endParaRPr>
              </a:p>
              <a:p>
                <a:pPr>
                  <a:spcBef>
                    <a:spcPts val="1400"/>
                  </a:spcBef>
                  <a:defRPr sz="2000">
                    <a:solidFill>
                      <a:srgbClr val="3221A3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pPr>
                <a:endParaRPr lang="en-US" altLang="zh-CN" dirty="0">
                  <a:latin typeface="+mj-lt"/>
                  <a:ea typeface="+mn-ea"/>
                </a:endParaRPr>
              </a:p>
              <a:p>
                <a:pPr>
                  <a:spcBef>
                    <a:spcPts val="1400"/>
                  </a:spcBef>
                  <a:defRPr sz="2000">
                    <a:solidFill>
                      <a:srgbClr val="3221A3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pPr>
                <a:endParaRPr lang="en-US" altLang="zh-CN" dirty="0">
                  <a:latin typeface="+mj-lt"/>
                </a:endParaRPr>
              </a:p>
            </p:txBody>
          </p:sp>
        </mc:Choice>
        <mc:Fallback>
          <p:sp>
            <p:nvSpPr>
              <p:cNvPr id="24" name="Shape 108">
                <a:extLst>
                  <a:ext uri="{FF2B5EF4-FFF2-40B4-BE49-F238E27FC236}">
                    <a16:creationId xmlns:a16="http://schemas.microsoft.com/office/drawing/2014/main" id="{E1E9E894-AD9D-362C-B3E5-8A1F431662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53" y="1191146"/>
                <a:ext cx="11484751" cy="4377417"/>
              </a:xfrm>
              <a:prstGeom prst="rect">
                <a:avLst/>
              </a:prstGeom>
              <a:blipFill>
                <a:blip r:embed="rId2"/>
                <a:stretch>
                  <a:fillRect l="-955" t="-69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hape 42">
            <a:extLst>
              <a:ext uri="{FF2B5EF4-FFF2-40B4-BE49-F238E27FC236}">
                <a16:creationId xmlns:a16="http://schemas.microsoft.com/office/drawing/2014/main" id="{FA3A7F76-6EC3-E9CC-1771-67F47508AA40}"/>
              </a:ext>
            </a:extLst>
          </p:cNvPr>
          <p:cNvSpPr/>
          <p:nvPr/>
        </p:nvSpPr>
        <p:spPr>
          <a:xfrm>
            <a:off x="331087" y="140701"/>
            <a:ext cx="5545838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sz="4400" dirty="0">
                <a:latin typeface="+mj-ea"/>
                <a:ea typeface="+mj-ea"/>
              </a:rPr>
              <a:t>Model</a:t>
            </a:r>
            <a:endParaRPr sz="4400" dirty="0">
              <a:latin typeface="+mj-ea"/>
              <a:ea typeface="+mj-ea"/>
            </a:endParaRPr>
          </a:p>
        </p:txBody>
      </p:sp>
      <p:sp>
        <p:nvSpPr>
          <p:cNvPr id="8" name="Shape 43">
            <a:extLst>
              <a:ext uri="{FF2B5EF4-FFF2-40B4-BE49-F238E27FC236}">
                <a16:creationId xmlns:a16="http://schemas.microsoft.com/office/drawing/2014/main" id="{4F9AE0E5-8710-11F7-C55E-4AABE48C0EBE}"/>
              </a:ext>
            </a:extLst>
          </p:cNvPr>
          <p:cNvSpPr/>
          <p:nvPr/>
        </p:nvSpPr>
        <p:spPr>
          <a:xfrm>
            <a:off x="93306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" name="Shape 176">
            <a:extLst>
              <a:ext uri="{FF2B5EF4-FFF2-40B4-BE49-F238E27FC236}">
                <a16:creationId xmlns:a16="http://schemas.microsoft.com/office/drawing/2014/main" id="{8F8D169C-C9C2-BA18-B4F5-4229562FDFEE}"/>
              </a:ext>
            </a:extLst>
          </p:cNvPr>
          <p:cNvSpPr/>
          <p:nvPr/>
        </p:nvSpPr>
        <p:spPr>
          <a:xfrm>
            <a:off x="7410507" y="343614"/>
            <a:ext cx="456631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 M. Ding, K. </a:t>
            </a:r>
            <a:r>
              <a:rPr lang="en-US" altLang="zh-CN" dirty="0" err="1"/>
              <a:t>Bitaghsir</a:t>
            </a:r>
            <a:r>
              <a:rPr lang="en-US" altLang="zh-CN" dirty="0"/>
              <a:t> </a:t>
            </a:r>
            <a:r>
              <a:rPr lang="en-US" altLang="zh-CN" dirty="0" err="1"/>
              <a:t>Fadafan</a:t>
            </a:r>
            <a:r>
              <a:rPr lang="en-US" altLang="zh-CN" dirty="0"/>
              <a:t>, </a:t>
            </a:r>
          </a:p>
          <a:p>
            <a:r>
              <a:rPr lang="en-US" altLang="zh-CN" dirty="0"/>
              <a:t>D. Li</a:t>
            </a:r>
            <a:r>
              <a:rPr lang="en-US" dirty="0"/>
              <a:t>, </a:t>
            </a:r>
            <a:r>
              <a:rPr lang="en-US" altLang="zh-CN" dirty="0"/>
              <a:t>and M. Huang, </a:t>
            </a:r>
            <a:r>
              <a:rPr lang="en-US" dirty="0" err="1"/>
              <a:t>arXiv</a:t>
            </a:r>
            <a:r>
              <a:rPr lang="en-US" altLang="zh-CN" dirty="0"/>
              <a:t>: 2505.xxxxx</a:t>
            </a:r>
            <a:endParaRPr 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E1EDC2C-5D1D-6C1B-2E11-E569741BFD9C}"/>
              </a:ext>
            </a:extLst>
          </p:cNvPr>
          <p:cNvSpPr txBox="1"/>
          <p:nvPr/>
        </p:nvSpPr>
        <p:spPr>
          <a:xfrm>
            <a:off x="5638800" y="2971800"/>
            <a:ext cx="65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05072C4-BD97-BA71-B86F-A567C7DE3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863" y="1651744"/>
            <a:ext cx="7154273" cy="141942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5874085-0406-3124-C6D9-152AE18BF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160" y="3525142"/>
            <a:ext cx="5186810" cy="73216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FD35B7B-294B-7A39-D1AB-BA48BE6BB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4373250"/>
            <a:ext cx="6494455" cy="141942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F34D036-CCF1-5C94-B1AD-202675C83F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337" y="4362965"/>
            <a:ext cx="5017494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8447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83EB0-5AE9-1AA4-9642-24801B7A0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794EFCD-929E-A8FD-9B92-1E37BFC8701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26</a:t>
            </a:fld>
            <a:endParaRPr lang="zh-CN" altLang="en-US"/>
          </a:p>
        </p:txBody>
      </p:sp>
      <p:sp>
        <p:nvSpPr>
          <p:cNvPr id="7" name="Shape 42">
            <a:extLst>
              <a:ext uri="{FF2B5EF4-FFF2-40B4-BE49-F238E27FC236}">
                <a16:creationId xmlns:a16="http://schemas.microsoft.com/office/drawing/2014/main" id="{525DD356-A5F4-5AA9-AE3E-8959E51C09A1}"/>
              </a:ext>
            </a:extLst>
          </p:cNvPr>
          <p:cNvSpPr/>
          <p:nvPr/>
        </p:nvSpPr>
        <p:spPr>
          <a:xfrm>
            <a:off x="331087" y="140701"/>
            <a:ext cx="5545838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sz="4400" dirty="0">
                <a:latin typeface="+mj-ea"/>
                <a:ea typeface="+mj-ea"/>
              </a:rPr>
              <a:t>Model</a:t>
            </a:r>
            <a:endParaRPr sz="4400" dirty="0">
              <a:latin typeface="+mj-ea"/>
              <a:ea typeface="+mj-ea"/>
            </a:endParaRPr>
          </a:p>
        </p:txBody>
      </p:sp>
      <p:sp>
        <p:nvSpPr>
          <p:cNvPr id="8" name="Shape 43">
            <a:extLst>
              <a:ext uri="{FF2B5EF4-FFF2-40B4-BE49-F238E27FC236}">
                <a16:creationId xmlns:a16="http://schemas.microsoft.com/office/drawing/2014/main" id="{CF0B8166-C908-8A05-D965-34CC87DC1625}"/>
              </a:ext>
            </a:extLst>
          </p:cNvPr>
          <p:cNvSpPr/>
          <p:nvPr/>
        </p:nvSpPr>
        <p:spPr>
          <a:xfrm>
            <a:off x="93306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" name="Shape 176">
            <a:extLst>
              <a:ext uri="{FF2B5EF4-FFF2-40B4-BE49-F238E27FC236}">
                <a16:creationId xmlns:a16="http://schemas.microsoft.com/office/drawing/2014/main" id="{56603267-3F64-A482-E16A-B4C9E40EC88B}"/>
              </a:ext>
            </a:extLst>
          </p:cNvPr>
          <p:cNvSpPr/>
          <p:nvPr/>
        </p:nvSpPr>
        <p:spPr>
          <a:xfrm>
            <a:off x="7410507" y="343614"/>
            <a:ext cx="456631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 M. Ding, K. </a:t>
            </a:r>
            <a:r>
              <a:rPr lang="en-US" altLang="zh-CN" dirty="0" err="1"/>
              <a:t>Bitaghsir</a:t>
            </a:r>
            <a:r>
              <a:rPr lang="en-US" altLang="zh-CN" dirty="0"/>
              <a:t> </a:t>
            </a:r>
            <a:r>
              <a:rPr lang="en-US" altLang="zh-CN" dirty="0" err="1"/>
              <a:t>Fadafan</a:t>
            </a:r>
            <a:r>
              <a:rPr lang="en-US" altLang="zh-CN" dirty="0"/>
              <a:t>, </a:t>
            </a:r>
          </a:p>
          <a:p>
            <a:r>
              <a:rPr lang="en-US" altLang="zh-CN" dirty="0"/>
              <a:t>D. Li</a:t>
            </a:r>
            <a:r>
              <a:rPr lang="en-US" dirty="0"/>
              <a:t>, </a:t>
            </a:r>
            <a:r>
              <a:rPr lang="en-US" altLang="zh-CN" dirty="0"/>
              <a:t>and M. Huang,</a:t>
            </a:r>
            <a:r>
              <a:rPr lang="en-US" dirty="0"/>
              <a:t> </a:t>
            </a:r>
            <a:r>
              <a:rPr lang="en-US" dirty="0" err="1"/>
              <a:t>arXiv</a:t>
            </a:r>
            <a:r>
              <a:rPr lang="en-US" altLang="zh-CN" dirty="0"/>
              <a:t>: 2505.xxxxx</a:t>
            </a:r>
            <a:endParaRPr 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B289065-6715-570A-9607-98FDE33232A0}"/>
              </a:ext>
            </a:extLst>
          </p:cNvPr>
          <p:cNvSpPr txBox="1"/>
          <p:nvPr/>
        </p:nvSpPr>
        <p:spPr>
          <a:xfrm>
            <a:off x="5638800" y="2971800"/>
            <a:ext cx="65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C5238BF-4D94-3805-ABBC-37B292F74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243" y="1382213"/>
            <a:ext cx="5456393" cy="441236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1E6AA1D-1EAE-4380-C55E-27C1A955D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59" y="1336493"/>
            <a:ext cx="5372566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1957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12773-BB0B-0438-7229-B7F16C3EF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B4DA58C-1422-0987-C854-22EF43992BD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27</a:t>
            </a:fld>
            <a:endParaRPr lang="zh-CN" altLang="en-US"/>
          </a:p>
        </p:txBody>
      </p:sp>
      <p:sp>
        <p:nvSpPr>
          <p:cNvPr id="7" name="Shape 42">
            <a:extLst>
              <a:ext uri="{FF2B5EF4-FFF2-40B4-BE49-F238E27FC236}">
                <a16:creationId xmlns:a16="http://schemas.microsoft.com/office/drawing/2014/main" id="{8314F5F5-31C8-0980-1EC7-AC387341D3FA}"/>
              </a:ext>
            </a:extLst>
          </p:cNvPr>
          <p:cNvSpPr/>
          <p:nvPr/>
        </p:nvSpPr>
        <p:spPr>
          <a:xfrm>
            <a:off x="331087" y="140701"/>
            <a:ext cx="5545838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sz="4400" dirty="0">
                <a:latin typeface="+mj-ea"/>
                <a:ea typeface="+mj-ea"/>
              </a:rPr>
              <a:t>Model</a:t>
            </a:r>
            <a:endParaRPr sz="4400" dirty="0">
              <a:latin typeface="+mj-ea"/>
              <a:ea typeface="+mj-ea"/>
            </a:endParaRPr>
          </a:p>
        </p:txBody>
      </p:sp>
      <p:sp>
        <p:nvSpPr>
          <p:cNvPr id="8" name="Shape 43">
            <a:extLst>
              <a:ext uri="{FF2B5EF4-FFF2-40B4-BE49-F238E27FC236}">
                <a16:creationId xmlns:a16="http://schemas.microsoft.com/office/drawing/2014/main" id="{75BD3445-06AB-8F4E-2676-F0DBCEABC93D}"/>
              </a:ext>
            </a:extLst>
          </p:cNvPr>
          <p:cNvSpPr/>
          <p:nvPr/>
        </p:nvSpPr>
        <p:spPr>
          <a:xfrm>
            <a:off x="93306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" name="Shape 176">
            <a:extLst>
              <a:ext uri="{FF2B5EF4-FFF2-40B4-BE49-F238E27FC236}">
                <a16:creationId xmlns:a16="http://schemas.microsoft.com/office/drawing/2014/main" id="{DABF239F-FDE1-6E16-D094-33A26BD928A5}"/>
              </a:ext>
            </a:extLst>
          </p:cNvPr>
          <p:cNvSpPr/>
          <p:nvPr/>
        </p:nvSpPr>
        <p:spPr>
          <a:xfrm>
            <a:off x="7410507" y="343614"/>
            <a:ext cx="456631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 M. Ding, K. </a:t>
            </a:r>
            <a:r>
              <a:rPr lang="en-US" altLang="zh-CN" dirty="0" err="1"/>
              <a:t>Bitaghsir</a:t>
            </a:r>
            <a:r>
              <a:rPr lang="en-US" altLang="zh-CN" dirty="0"/>
              <a:t> </a:t>
            </a:r>
            <a:r>
              <a:rPr lang="en-US" altLang="zh-CN" dirty="0" err="1"/>
              <a:t>Fadafan</a:t>
            </a:r>
            <a:r>
              <a:rPr lang="en-US" altLang="zh-CN" dirty="0"/>
              <a:t>, </a:t>
            </a:r>
          </a:p>
          <a:p>
            <a:r>
              <a:rPr lang="en-US" altLang="zh-CN" dirty="0"/>
              <a:t>D. Li</a:t>
            </a:r>
            <a:r>
              <a:rPr lang="en-US" dirty="0"/>
              <a:t>, </a:t>
            </a:r>
            <a:r>
              <a:rPr lang="en-US" altLang="zh-CN" dirty="0"/>
              <a:t>and M. </a:t>
            </a:r>
            <a:r>
              <a:rPr lang="en-US" altLang="zh-CN"/>
              <a:t>Huang,</a:t>
            </a:r>
            <a:r>
              <a:rPr lang="en-US"/>
              <a:t> </a:t>
            </a:r>
            <a:r>
              <a:rPr lang="en-US" dirty="0" err="1"/>
              <a:t>arXiv</a:t>
            </a:r>
            <a:r>
              <a:rPr lang="en-US" altLang="zh-CN" dirty="0"/>
              <a:t>: 2505.xxxxx</a:t>
            </a:r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18BF2CA-D120-2A54-2399-57626EEDE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752" y="1857825"/>
            <a:ext cx="5494496" cy="425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1653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/>
        </p:nvSpPr>
        <p:spPr>
          <a:xfrm>
            <a:off x="2723283" y="3075057"/>
            <a:ext cx="6745434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2100"/>
              </a:spcBef>
              <a:defRPr sz="360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sz="4000" b="1" dirty="0">
                <a:latin typeface="+mj-lt"/>
                <a:cs typeface="Arial" panose="020B0604020202020204" pitchFamily="34" charset="0"/>
              </a:rPr>
              <a:t>I</a:t>
            </a:r>
            <a:r>
              <a:rPr sz="4000" b="1" dirty="0">
                <a:latin typeface="+mj-lt"/>
                <a:cs typeface="Arial" panose="020B0604020202020204" pitchFamily="34" charset="0"/>
              </a:rPr>
              <a:t>V.</a:t>
            </a:r>
            <a:r>
              <a:rPr lang="en-US" sz="4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CN" sz="4000" b="1" dirty="0">
                <a:latin typeface="+mj-lt"/>
              </a:rPr>
              <a:t>Conclusion and discussion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A98D603-3DC1-4EA2-8566-55E17858F7A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28</a:t>
            </a:fld>
            <a:endParaRPr lang="en-US" altLang="zh-CN"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39" name="Shape 339"/>
              <p:cNvSpPr/>
              <p:nvPr/>
            </p:nvSpPr>
            <p:spPr>
              <a:xfrm>
                <a:off x="579120" y="1019594"/>
                <a:ext cx="11104880" cy="580075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400"/>
                  </a:spcBef>
                  <a:buSzPct val="100000"/>
                  <a:defRPr sz="2000">
                    <a:solidFill>
                      <a:srgbClr val="0066FF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pPr>
                <a:r>
                  <a:rPr lang="en-US" altLang="zh-CN" sz="2600" dirty="0">
                    <a:solidFill>
                      <a:schemeClr val="tx1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1) The results from the holographic models show good agreement with lattice QCD in terms of </a:t>
                </a:r>
                <a:r>
                  <a:rPr lang="en-US" altLang="zh-CN" sz="2600" dirty="0">
                    <a:solidFill>
                      <a:srgbClr val="FF0000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isospin density, axial-vector condensation, </a:t>
                </a:r>
                <a:r>
                  <a:rPr lang="en-US" altLang="zh-CN" sz="2600" dirty="0" err="1">
                    <a:solidFill>
                      <a:srgbClr val="FF0000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EoS</a:t>
                </a:r>
                <a:r>
                  <a:rPr lang="en-US" altLang="zh-CN" sz="2600" dirty="0">
                    <a:solidFill>
                      <a:srgbClr val="FF0000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, phase diagram and normalized trace anomaly</a:t>
                </a:r>
                <a:r>
                  <a:rPr lang="en-US" altLang="zh-CN" sz="2600" dirty="0">
                    <a:solidFill>
                      <a:schemeClr val="tx1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. However, discrepancies were found in the calculations of </a:t>
                </a:r>
                <a:r>
                  <a:rPr lang="en-US" altLang="zh-CN" sz="2600" dirty="0">
                    <a:solidFill>
                      <a:srgbClr val="FF0000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the sound speed and adiabatic index at zero temperature</a:t>
                </a:r>
                <a:r>
                  <a:rPr lang="en-US" altLang="zh-CN" sz="2600" dirty="0">
                    <a:solidFill>
                      <a:schemeClr val="tx1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Bef>
                    <a:spcPts val="1400"/>
                  </a:spcBef>
                  <a:buSzPct val="100000"/>
                  <a:defRPr sz="2000">
                    <a:solidFill>
                      <a:srgbClr val="0066FF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pPr>
                <a:r>
                  <a:rPr lang="en-US" altLang="zh-CN" sz="2600" dirty="0">
                    <a:solidFill>
                      <a:schemeClr val="tx1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2) Further analysis shows that the results from the holographic models are very similar to those from </a:t>
                </a:r>
                <a:r>
                  <a:rPr lang="en-US" altLang="zh-CN" sz="2600" dirty="0" err="1">
                    <a:solidFill>
                      <a:srgbClr val="FF0000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χPT</a:t>
                </a:r>
                <a:r>
                  <a:rPr lang="en-US" altLang="zh-CN" sz="2600" dirty="0">
                    <a:solidFill>
                      <a:schemeClr val="tx1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400"/>
                  </a:spcBef>
                  <a:buSzPct val="100000"/>
                  <a:defRPr sz="2000">
                    <a:solidFill>
                      <a:srgbClr val="0066FF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pPr>
                <a:r>
                  <a:rPr lang="en-US" altLang="zh-CN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3) Our calculations revealed that the typical radius of a pion star is approximately </a:t>
                </a:r>
                <a:r>
                  <a:rPr lang="en-US" altLang="zh-CN" sz="2600" dirty="0">
                    <a:solidFill>
                      <a:srgbClr val="FF0000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100 kilometers</a:t>
                </a:r>
                <a:r>
                  <a:rPr lang="en-US" altLang="zh-CN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, with a mass around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  <a:cs typeface="Arial" panose="020B0604020202020204" pitchFamily="34" charset="0"/>
                      </a:rPr>
                      <m:t>10</m:t>
                    </m:r>
                    <m:sSub>
                      <m:sSubPr>
                        <m:ctrlPr>
                          <a:rPr lang="en-US" altLang="zh-CN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☉</m:t>
                        </m:r>
                      </m:sub>
                    </m:sSub>
                  </m:oMath>
                </a14:m>
                <a:r>
                  <a:rPr lang="en-US" altLang="zh-CN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. The tidal deformability, Λ, ranges from 10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zh-CN" sz="2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Arial" panose="020B0604020202020204" pitchFamily="34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altLang="zh-CN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.</a:t>
                </a:r>
                <a:endParaRPr lang="ar-AE" altLang="zh-CN" sz="2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39" name="Shape 3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" y="1019594"/>
                <a:ext cx="11104880" cy="5800755"/>
              </a:xfrm>
              <a:prstGeom prst="rect">
                <a:avLst/>
              </a:prstGeom>
              <a:blipFill>
                <a:blip r:embed="rId2"/>
                <a:stretch>
                  <a:fillRect l="-1372" b="-178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CB98C2F-15B7-C4C5-FDE8-B241E7703EF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29</a:t>
            </a:fld>
            <a:endParaRPr lang="en-US" altLang="zh-CN"/>
          </a:p>
        </p:txBody>
      </p:sp>
      <p:sp>
        <p:nvSpPr>
          <p:cNvPr id="3" name="Shape 42">
            <a:extLst>
              <a:ext uri="{FF2B5EF4-FFF2-40B4-BE49-F238E27FC236}">
                <a16:creationId xmlns:a16="http://schemas.microsoft.com/office/drawing/2014/main" id="{2CD3D4F6-9D8F-144A-5F30-FDE3CB885BCB}"/>
              </a:ext>
            </a:extLst>
          </p:cNvPr>
          <p:cNvSpPr/>
          <p:nvPr/>
        </p:nvSpPr>
        <p:spPr>
          <a:xfrm>
            <a:off x="331087" y="140701"/>
            <a:ext cx="5545838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sz="4400" dirty="0">
                <a:latin typeface="+mj-ea"/>
                <a:ea typeface="+mj-ea"/>
              </a:rPr>
              <a:t>Summary</a:t>
            </a:r>
            <a:endParaRPr sz="4400" dirty="0">
              <a:latin typeface="+mj-ea"/>
              <a:ea typeface="+mj-ea"/>
            </a:endParaRPr>
          </a:p>
        </p:txBody>
      </p:sp>
      <p:sp>
        <p:nvSpPr>
          <p:cNvPr id="4" name="Shape 43">
            <a:extLst>
              <a:ext uri="{FF2B5EF4-FFF2-40B4-BE49-F238E27FC236}">
                <a16:creationId xmlns:a16="http://schemas.microsoft.com/office/drawing/2014/main" id="{288069E2-C3FB-C29C-0683-1F43B9D4B26A}"/>
              </a:ext>
            </a:extLst>
          </p:cNvPr>
          <p:cNvSpPr/>
          <p:nvPr/>
        </p:nvSpPr>
        <p:spPr>
          <a:xfrm>
            <a:off x="93306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805089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4407806" y="3075057"/>
            <a:ext cx="3376388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 b="1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/>
                <a:cs typeface="Arial"/>
                <a:sym typeface="Arial"/>
              </a:rPr>
              <a:t>I.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/>
                <a:cs typeface="Arial"/>
                <a:sym typeface="Arial"/>
              </a:rPr>
              <a:t> </a:t>
            </a: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/>
                <a:cs typeface="Arial"/>
                <a:sym typeface="Arial"/>
              </a:rPr>
              <a:t>Introduction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/>
              <a:cs typeface="Arial"/>
              <a:sym typeface="Arial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F6271D3-CDE8-669C-DF8C-9E1A68FE11D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407591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/>
        </p:nvSpPr>
        <p:spPr>
          <a:xfrm>
            <a:off x="2279650" y="2865437"/>
            <a:ext cx="763270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609600" indent="-609600" algn="ctr">
              <a:defRPr sz="4000" b="1">
                <a:solidFill>
                  <a:schemeClr val="accent2"/>
                </a:solidFill>
              </a:defRPr>
            </a:lvl1pPr>
          </a:lstStyle>
          <a:p>
            <a:pPr>
              <a:defRPr sz="2800"/>
            </a:pPr>
            <a:r>
              <a:rPr lang="en-US" altLang="zh-CN" sz="4400" dirty="0"/>
              <a:t>Thanks</a:t>
            </a:r>
            <a:r>
              <a:rPr lang="zh-CN" altLang="en-US" sz="4400" dirty="0"/>
              <a:t>！</a:t>
            </a:r>
            <a:endParaRPr sz="44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2AB963E-BD62-660C-9A2A-5BC5427618F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30</a:t>
            </a:fld>
            <a:endParaRPr lang="en-US" altLang="zh-CN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2E22BD0-46D3-B353-8280-114F8DC6769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4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AC6FDC4-14F8-5943-35E5-7E0E10331EE8}"/>
              </a:ext>
            </a:extLst>
          </p:cNvPr>
          <p:cNvSpPr txBox="1"/>
          <p:nvPr/>
        </p:nvSpPr>
        <p:spPr>
          <a:xfrm>
            <a:off x="800100" y="1024853"/>
            <a:ext cx="9025272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2400" dirty="0"/>
              <a:t>The relevant QCD degrees of freedom at low energies are </a:t>
            </a:r>
            <a:r>
              <a:rPr lang="en-US" altLang="zh-CN" sz="2400" dirty="0" err="1"/>
              <a:t>pions</a:t>
            </a:r>
            <a:endParaRPr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B7EB15-FBF5-79FA-CFE8-FA4032C38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78" y="1486518"/>
            <a:ext cx="4791744" cy="73352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6E8546A-7A87-94CF-F205-BD001E6B89CC}"/>
              </a:ext>
            </a:extLst>
          </p:cNvPr>
          <p:cNvSpPr txBox="1"/>
          <p:nvPr/>
        </p:nvSpPr>
        <p:spPr>
          <a:xfrm>
            <a:off x="1395328" y="2953238"/>
            <a:ext cx="7286791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2000" dirty="0"/>
              <a:t>• vacuum at</a:t>
            </a:r>
          </a:p>
          <a:p>
            <a:endParaRPr lang="en-US" altLang="zh-CN" sz="2000" dirty="0"/>
          </a:p>
          <a:p>
            <a:r>
              <a:rPr lang="en-US" altLang="zh-CN" sz="2000" dirty="0"/>
              <a:t>• pion BEC at                      (2nd order phase transitio</a:t>
            </a:r>
            <a:r>
              <a:rPr lang="en-US" altLang="zh-CN" dirty="0"/>
              <a:t>n)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21CE531-B06A-A072-0046-D0F82BD3941A}"/>
              </a:ext>
            </a:extLst>
          </p:cNvPr>
          <p:cNvSpPr txBox="1"/>
          <p:nvPr/>
        </p:nvSpPr>
        <p:spPr>
          <a:xfrm>
            <a:off x="800100" y="2365196"/>
            <a:ext cx="60960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2400" dirty="0"/>
              <a:t>Chiral perturbation theory (T=0) </a:t>
            </a:r>
            <a:endParaRPr lang="zh-CN" altLang="en-US" sz="24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67E4750-4854-3313-ED96-191E2816C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198" y="3011757"/>
            <a:ext cx="1181265" cy="31436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2006D14-8E3C-6BB4-1143-D9E153BC9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979" y="3590466"/>
            <a:ext cx="1190791" cy="32389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116B07EA-9FF4-F223-7A58-54F9F3CA3B75}"/>
              </a:ext>
            </a:extLst>
          </p:cNvPr>
          <p:cNvSpPr txBox="1"/>
          <p:nvPr/>
        </p:nvSpPr>
        <p:spPr>
          <a:xfrm>
            <a:off x="800100" y="4287478"/>
            <a:ext cx="60960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2400" dirty="0"/>
              <a:t>Lattice QCD</a:t>
            </a:r>
            <a:endParaRPr lang="zh-CN" altLang="en-US" sz="2400" dirty="0"/>
          </a:p>
        </p:txBody>
      </p:sp>
      <p:sp>
        <p:nvSpPr>
          <p:cNvPr id="17" name="Shape 176">
            <a:extLst>
              <a:ext uri="{FF2B5EF4-FFF2-40B4-BE49-F238E27FC236}">
                <a16:creationId xmlns:a16="http://schemas.microsoft.com/office/drawing/2014/main" id="{02F9C49C-E19A-42D6-D64A-D5733E427B34}"/>
              </a:ext>
            </a:extLst>
          </p:cNvPr>
          <p:cNvSpPr/>
          <p:nvPr/>
        </p:nvSpPr>
        <p:spPr>
          <a:xfrm>
            <a:off x="3036198" y="4382312"/>
            <a:ext cx="469359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de-DE" dirty="0"/>
              <a:t>Brandt, Endrodi, Schmalzbauer, PRD2018</a:t>
            </a:r>
            <a:endParaRPr 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58B3401-01B1-F290-63FE-78CE126837F9}"/>
              </a:ext>
            </a:extLst>
          </p:cNvPr>
          <p:cNvSpPr txBox="1"/>
          <p:nvPr/>
        </p:nvSpPr>
        <p:spPr>
          <a:xfrm>
            <a:off x="1395328" y="4969727"/>
            <a:ext cx="6096000" cy="1631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2000" dirty="0"/>
              <a:t>• no sign problem at finite</a:t>
            </a:r>
          </a:p>
          <a:p>
            <a:endParaRPr lang="en-US" altLang="zh-CN" sz="2000" dirty="0"/>
          </a:p>
          <a:p>
            <a:r>
              <a:rPr lang="en-US" altLang="zh-CN" sz="2000" dirty="0"/>
              <a:t>• physical quark masses achieve</a:t>
            </a:r>
          </a:p>
          <a:p>
            <a:endParaRPr lang="en-US" altLang="zh-CN" sz="2000" dirty="0"/>
          </a:p>
          <a:p>
            <a:r>
              <a:rPr lang="en-US" altLang="zh-CN" sz="2000" dirty="0"/>
              <a:t>• consistent with </a:t>
            </a:r>
            <a:r>
              <a:rPr lang="zh-CN" altLang="en-US" sz="2000" dirty="0"/>
              <a:t>𝜒</a:t>
            </a:r>
            <a:r>
              <a:rPr lang="en-US" altLang="zh-CN" sz="2000" dirty="0"/>
              <a:t>PT predictions </a:t>
            </a:r>
            <a:endParaRPr lang="zh-CN" altLang="en-US" sz="2000" dirty="0"/>
          </a:p>
        </p:txBody>
      </p:sp>
      <p:sp>
        <p:nvSpPr>
          <p:cNvPr id="20" name="Shape 176">
            <a:extLst>
              <a:ext uri="{FF2B5EF4-FFF2-40B4-BE49-F238E27FC236}">
                <a16:creationId xmlns:a16="http://schemas.microsoft.com/office/drawing/2014/main" id="{630318DB-45CE-1C69-766F-85097BB17488}"/>
              </a:ext>
            </a:extLst>
          </p:cNvPr>
          <p:cNvSpPr/>
          <p:nvPr/>
        </p:nvSpPr>
        <p:spPr>
          <a:xfrm>
            <a:off x="5493648" y="2426751"/>
            <a:ext cx="3814504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sv-SE" dirty="0"/>
              <a:t>D.T. Son, M. Stephanov, PRL 2001</a:t>
            </a:r>
            <a:endParaRPr lang="en-US" dirty="0"/>
          </a:p>
        </p:txBody>
      </p:sp>
      <p:sp>
        <p:nvSpPr>
          <p:cNvPr id="21" name="Shape 42">
            <a:extLst>
              <a:ext uri="{FF2B5EF4-FFF2-40B4-BE49-F238E27FC236}">
                <a16:creationId xmlns:a16="http://schemas.microsoft.com/office/drawing/2014/main" id="{A6DB215C-332F-4186-D56A-948F28F25ACD}"/>
              </a:ext>
            </a:extLst>
          </p:cNvPr>
          <p:cNvSpPr/>
          <p:nvPr/>
        </p:nvSpPr>
        <p:spPr>
          <a:xfrm>
            <a:off x="331087" y="140701"/>
            <a:ext cx="5545838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sz="4400" dirty="0">
                <a:latin typeface="+mj-ea"/>
                <a:ea typeface="+mj-ea"/>
              </a:rPr>
              <a:t>Isospin</a:t>
            </a:r>
            <a:endParaRPr sz="4400" dirty="0">
              <a:latin typeface="+mj-ea"/>
              <a:ea typeface="+mj-ea"/>
            </a:endParaRPr>
          </a:p>
        </p:txBody>
      </p:sp>
      <p:sp>
        <p:nvSpPr>
          <p:cNvPr id="22" name="Shape 43">
            <a:extLst>
              <a:ext uri="{FF2B5EF4-FFF2-40B4-BE49-F238E27FC236}">
                <a16:creationId xmlns:a16="http://schemas.microsoft.com/office/drawing/2014/main" id="{061ADB50-1C31-E934-59FD-2E5A7AAA5650}"/>
              </a:ext>
            </a:extLst>
          </p:cNvPr>
          <p:cNvSpPr/>
          <p:nvPr/>
        </p:nvSpPr>
        <p:spPr>
          <a:xfrm>
            <a:off x="93306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249854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5</a:t>
            </a:fld>
            <a:endParaRPr lang="zh-CN" altLang="en-US"/>
          </a:p>
        </p:txBody>
      </p:sp>
      <p:sp>
        <p:nvSpPr>
          <p:cNvPr id="7" name="Shape 42">
            <a:extLst>
              <a:ext uri="{FF2B5EF4-FFF2-40B4-BE49-F238E27FC236}">
                <a16:creationId xmlns:a16="http://schemas.microsoft.com/office/drawing/2014/main" id="{779A8011-CB06-FAC6-D0A7-E1AEFF43302B}"/>
              </a:ext>
            </a:extLst>
          </p:cNvPr>
          <p:cNvSpPr/>
          <p:nvPr/>
        </p:nvSpPr>
        <p:spPr>
          <a:xfrm>
            <a:off x="331087" y="140701"/>
            <a:ext cx="5545838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sz="4400" dirty="0">
                <a:latin typeface="+mj-ea"/>
                <a:ea typeface="+mj-ea"/>
              </a:rPr>
              <a:t>Pion Condensation</a:t>
            </a:r>
            <a:endParaRPr sz="4400" dirty="0">
              <a:latin typeface="+mj-ea"/>
              <a:ea typeface="+mj-ea"/>
            </a:endParaRPr>
          </a:p>
        </p:txBody>
      </p:sp>
      <p:sp>
        <p:nvSpPr>
          <p:cNvPr id="8" name="Shape 43">
            <a:extLst>
              <a:ext uri="{FF2B5EF4-FFF2-40B4-BE49-F238E27FC236}">
                <a16:creationId xmlns:a16="http://schemas.microsoft.com/office/drawing/2014/main" id="{A271F573-C5E1-7EDF-E2B6-A07BBAEF46C7}"/>
              </a:ext>
            </a:extLst>
          </p:cNvPr>
          <p:cNvSpPr/>
          <p:nvPr/>
        </p:nvSpPr>
        <p:spPr>
          <a:xfrm>
            <a:off x="93306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BFF7947-2717-71DC-C495-DCBE1A832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32" y="1578339"/>
            <a:ext cx="4915586" cy="402011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406F558-6D4F-58F0-6C59-266BF5540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015" y="1352555"/>
            <a:ext cx="7008081" cy="3796044"/>
          </a:xfrm>
          <a:prstGeom prst="rect">
            <a:avLst/>
          </a:prstGeom>
        </p:spPr>
      </p:pic>
      <p:sp>
        <p:nvSpPr>
          <p:cNvPr id="12" name="Shape 176">
            <a:extLst>
              <a:ext uri="{FF2B5EF4-FFF2-40B4-BE49-F238E27FC236}">
                <a16:creationId xmlns:a16="http://schemas.microsoft.com/office/drawing/2014/main" id="{EDF967B1-40E0-797F-D739-E7DAB59CD807}"/>
              </a:ext>
            </a:extLst>
          </p:cNvPr>
          <p:cNvSpPr/>
          <p:nvPr/>
        </p:nvSpPr>
        <p:spPr>
          <a:xfrm>
            <a:off x="6735634" y="5336168"/>
            <a:ext cx="4829205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</a:t>
            </a:r>
            <a:r>
              <a:rPr lang="en-US" dirty="0" err="1"/>
              <a:t>Vovchenko</a:t>
            </a:r>
            <a:r>
              <a:rPr lang="en-US" altLang="zh-CN" dirty="0"/>
              <a:t> et al., PRL126, 012701 (2021) </a:t>
            </a:r>
            <a:endParaRPr lang="en-US" dirty="0"/>
          </a:p>
        </p:txBody>
      </p:sp>
      <p:sp>
        <p:nvSpPr>
          <p:cNvPr id="13" name="Shape 176">
            <a:extLst>
              <a:ext uri="{FF2B5EF4-FFF2-40B4-BE49-F238E27FC236}">
                <a16:creationId xmlns:a16="http://schemas.microsoft.com/office/drawing/2014/main" id="{D72161FF-60DB-ABB0-010C-E515232D5701}"/>
              </a:ext>
            </a:extLst>
          </p:cNvPr>
          <p:cNvSpPr/>
          <p:nvPr/>
        </p:nvSpPr>
        <p:spPr>
          <a:xfrm>
            <a:off x="689403" y="5836643"/>
            <a:ext cx="331757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</a:t>
            </a:r>
            <a:r>
              <a:rPr lang="en-US" dirty="0" err="1"/>
              <a:t>Mannarelli</a:t>
            </a:r>
            <a:r>
              <a:rPr lang="en-US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Particles</a:t>
            </a:r>
            <a:r>
              <a:rPr lang="zh-CN" altLang="en-US" dirty="0"/>
              <a:t> </a:t>
            </a:r>
            <a:r>
              <a:rPr lang="en-US" altLang="zh-CN" dirty="0"/>
              <a:t>(2019)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0531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8525B-CD27-CD19-C779-7E2444942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2DD9CC5-58EE-E46A-42A4-082AAC95A2E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6</a:t>
            </a:fld>
            <a:endParaRPr lang="zh-CN" altLang="en-US"/>
          </a:p>
        </p:txBody>
      </p:sp>
      <p:sp>
        <p:nvSpPr>
          <p:cNvPr id="7" name="Shape 42">
            <a:extLst>
              <a:ext uri="{FF2B5EF4-FFF2-40B4-BE49-F238E27FC236}">
                <a16:creationId xmlns:a16="http://schemas.microsoft.com/office/drawing/2014/main" id="{86EB1B74-CC28-C0FB-E8C9-F2F8C494F186}"/>
              </a:ext>
            </a:extLst>
          </p:cNvPr>
          <p:cNvSpPr/>
          <p:nvPr/>
        </p:nvSpPr>
        <p:spPr>
          <a:xfrm>
            <a:off x="331086" y="140701"/>
            <a:ext cx="8548754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sz="4400" dirty="0">
                <a:latin typeface="+mj-ea"/>
                <a:ea typeface="+mj-ea"/>
              </a:rPr>
              <a:t>Strangeness and Kaon Condensation</a:t>
            </a:r>
            <a:endParaRPr sz="4400" dirty="0">
              <a:latin typeface="+mj-ea"/>
              <a:ea typeface="+mj-ea"/>
            </a:endParaRPr>
          </a:p>
        </p:txBody>
      </p:sp>
      <p:sp>
        <p:nvSpPr>
          <p:cNvPr id="8" name="Shape 43">
            <a:extLst>
              <a:ext uri="{FF2B5EF4-FFF2-40B4-BE49-F238E27FC236}">
                <a16:creationId xmlns:a16="http://schemas.microsoft.com/office/drawing/2014/main" id="{5A191156-89B8-A1F4-166B-22D288DDEC9F}"/>
              </a:ext>
            </a:extLst>
          </p:cNvPr>
          <p:cNvSpPr/>
          <p:nvPr/>
        </p:nvSpPr>
        <p:spPr>
          <a:xfrm>
            <a:off x="93306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57AB1DB-D750-DFD3-750D-FC94E958F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153" y="1087874"/>
            <a:ext cx="3753374" cy="5258534"/>
          </a:xfrm>
          <a:prstGeom prst="rect">
            <a:avLst/>
          </a:prstGeom>
        </p:spPr>
      </p:pic>
      <p:sp>
        <p:nvSpPr>
          <p:cNvPr id="11" name="Shape 176">
            <a:extLst>
              <a:ext uri="{FF2B5EF4-FFF2-40B4-BE49-F238E27FC236}">
                <a16:creationId xmlns:a16="http://schemas.microsoft.com/office/drawing/2014/main" id="{EDF8422C-DE70-A98C-F402-550B648DDA1D}"/>
              </a:ext>
            </a:extLst>
          </p:cNvPr>
          <p:cNvSpPr/>
          <p:nvPr/>
        </p:nvSpPr>
        <p:spPr>
          <a:xfrm>
            <a:off x="6138058" y="6346408"/>
            <a:ext cx="467724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Andersen</a:t>
            </a:r>
            <a:r>
              <a:rPr lang="en-US" altLang="zh-CN" dirty="0"/>
              <a:t> et al., PRD111, 034017 (2025) </a:t>
            </a:r>
            <a:endParaRPr 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91AB9EEB-1032-BA25-036D-CD8E4326C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760" y="3217106"/>
            <a:ext cx="2459481" cy="23429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E81925C-4251-996A-C8C6-B607EC1C66D2}"/>
                  </a:ext>
                </a:extLst>
              </p:cNvPr>
              <p:cNvSpPr txBox="1"/>
              <p:nvPr/>
            </p:nvSpPr>
            <p:spPr>
              <a:xfrm>
                <a:off x="331086" y="1592834"/>
                <a:ext cx="6461331" cy="12003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altLang="zh-CN" sz="2400" dirty="0"/>
                  <a:t>For three flavor, we can introduce the baryon, isospin, and strangeness chemical potentials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altLang="zh-CN" sz="24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E81925C-4251-996A-C8C6-B607EC1C6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86" y="1592834"/>
                <a:ext cx="6461331" cy="1200329"/>
              </a:xfrm>
              <a:prstGeom prst="rect">
                <a:avLst/>
              </a:prstGeom>
              <a:blipFill>
                <a:blip r:embed="rId4"/>
                <a:stretch>
                  <a:fillRect l="-1415" t="-3553" r="-566" b="-1116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14268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149" y="1777386"/>
            <a:ext cx="5473701" cy="298450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/>
        </p:nvSpPr>
        <p:spPr>
          <a:xfrm>
            <a:off x="729798" y="3190521"/>
            <a:ext cx="426130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3221A3"/>
                </a:solidFill>
                <a:effectLst/>
                <a:uLnTx/>
                <a:uFillTx/>
                <a:latin typeface="Helvetica"/>
                <a:ea typeface="+mn-ea"/>
                <a:sym typeface="Arial Black"/>
              </a:rPr>
              <a:t>General Gauge/Gravity duality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3221A3"/>
              </a:solidFill>
              <a:effectLst/>
              <a:uLnTx/>
              <a:uFillTx/>
              <a:latin typeface="Helvetica"/>
              <a:ea typeface="+mn-ea"/>
              <a:sym typeface="Arial Black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729798" y="1122859"/>
            <a:ext cx="662622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221A3"/>
                </a:solidFill>
                <a:effectLst/>
                <a:uLnTx/>
                <a:uFillTx/>
                <a:latin typeface="Helvetica"/>
                <a:ea typeface="+mn-ea"/>
                <a:sym typeface="Arial Black"/>
              </a:rPr>
              <a:t>AdS/CFT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3221A3"/>
                </a:solidFill>
                <a:effectLst/>
                <a:uLnTx/>
                <a:uFillTx/>
                <a:latin typeface="Helvetica"/>
                <a:ea typeface="+mn-ea"/>
                <a:sym typeface="Arial Black"/>
              </a:rPr>
              <a:t>correspondence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3221A3"/>
              </a:solidFill>
              <a:effectLst/>
              <a:uLnTx/>
              <a:uFillTx/>
              <a:latin typeface="Helvetica"/>
              <a:ea typeface="+mn-ea"/>
              <a:sym typeface="Arial Black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2284949" y="2381318"/>
            <a:ext cx="730279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solidFill>
                  <a:srgbClr val="008000"/>
                </a:solidFill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/>
                <a:cs typeface="Arial"/>
                <a:sym typeface="Arial"/>
              </a:rPr>
              <a:t>relates gravity theories on anti-de Sitter spacetimes (AdS) to conformal field theories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A31C5FD-8A39-90F9-AC95-BB64DF95E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163" y="3279948"/>
            <a:ext cx="4377479" cy="3228779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492DB64-11C5-001F-9B68-8619C4C36F9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hape 42">
            <a:extLst>
              <a:ext uri="{FF2B5EF4-FFF2-40B4-BE49-F238E27FC236}">
                <a16:creationId xmlns:a16="http://schemas.microsoft.com/office/drawing/2014/main" id="{DA492924-BBC0-C2B8-D163-5503CDECE2B0}"/>
              </a:ext>
            </a:extLst>
          </p:cNvPr>
          <p:cNvSpPr/>
          <p:nvPr/>
        </p:nvSpPr>
        <p:spPr>
          <a:xfrm>
            <a:off x="331087" y="140701"/>
            <a:ext cx="5307713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srgbClr val="3221A3"/>
                </a:solidFill>
                <a:effectLst/>
                <a:uLnTx/>
                <a:uFillTx/>
                <a:latin typeface="Times New Roman"/>
                <a:ea typeface="+mj-ea"/>
                <a:sym typeface="Arial Black"/>
              </a:rPr>
              <a:t>Gauge/Gravity duality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3221A3"/>
              </a:solidFill>
              <a:effectLst/>
              <a:uLnTx/>
              <a:uFillTx/>
              <a:latin typeface="Times New Roman"/>
              <a:ea typeface="+mj-ea"/>
              <a:sym typeface="Arial Black"/>
            </a:endParaRPr>
          </a:p>
        </p:txBody>
      </p:sp>
      <p:sp>
        <p:nvSpPr>
          <p:cNvPr id="8" name="Shape 43">
            <a:extLst>
              <a:ext uri="{FF2B5EF4-FFF2-40B4-BE49-F238E27FC236}">
                <a16:creationId xmlns:a16="http://schemas.microsoft.com/office/drawing/2014/main" id="{AA68EEAA-06E7-58B3-5DD9-BAF2F203D797}"/>
              </a:ext>
            </a:extLst>
          </p:cNvPr>
          <p:cNvSpPr/>
          <p:nvPr/>
        </p:nvSpPr>
        <p:spPr>
          <a:xfrm>
            <a:off x="93306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305703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tring-confinment.jpg" descr="string-confin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2618048"/>
            <a:ext cx="1371600" cy="50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baryon.jpg" descr="bary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883" y="3429000"/>
            <a:ext cx="990600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meson.jpg" descr="mes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0" y="3541227"/>
            <a:ext cx="1066800" cy="1066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9CF21F4-155D-CD3E-FF03-936C4C9C914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Shape 43">
            <a:extLst>
              <a:ext uri="{FF2B5EF4-FFF2-40B4-BE49-F238E27FC236}">
                <a16:creationId xmlns:a16="http://schemas.microsoft.com/office/drawing/2014/main" id="{C8098FB1-78DA-2A12-39A3-21E9B30064E5}"/>
              </a:ext>
            </a:extLst>
          </p:cNvPr>
          <p:cNvSpPr/>
          <p:nvPr/>
        </p:nvSpPr>
        <p:spPr>
          <a:xfrm>
            <a:off x="68789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DC4937A-B568-CADF-3895-F432BE239B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09" y="1294780"/>
            <a:ext cx="7918980" cy="5107508"/>
          </a:xfrm>
          <a:prstGeom prst="rect">
            <a:avLst/>
          </a:prstGeom>
        </p:spPr>
      </p:pic>
      <p:sp>
        <p:nvSpPr>
          <p:cNvPr id="34" name="Text Box 6">
            <a:extLst>
              <a:ext uri="{FF2B5EF4-FFF2-40B4-BE49-F238E27FC236}">
                <a16:creationId xmlns:a16="http://schemas.microsoft.com/office/drawing/2014/main" id="{721CD969-9DBA-1EE2-8D34-9A18CACAD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094" y="3323709"/>
            <a:ext cx="2175071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45ACC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 Black" panose="020B0A04020102020204" pitchFamily="34" charset="0"/>
                <a:ea typeface="华文黑体" pitchFamily="52" charset="-122"/>
                <a:cs typeface="Arial"/>
                <a:sym typeface="Arial"/>
              </a:rPr>
              <a:t>QM, NJL, SM, HLS,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 Black" panose="020B0A04020102020204" pitchFamily="34" charset="0"/>
                <a:ea typeface="华文黑体" pitchFamily="52" charset="-122"/>
                <a:cs typeface="Arial"/>
                <a:sym typeface="Arial"/>
              </a:rPr>
              <a:t>CHPT, NRQCD,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 Black" panose="020B0A04020102020204" pitchFamily="34" charset="0"/>
                <a:ea typeface="华文黑体" pitchFamily="52" charset="-122"/>
                <a:cs typeface="Arial"/>
                <a:sym typeface="Arial"/>
              </a:rPr>
              <a:t> 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 Black" panose="020B0A04020102020204" pitchFamily="34" charset="0"/>
              <a:ea typeface="华文黑体" pitchFamily="52" charset="-122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 Black" panose="020B0A04020102020204" pitchFamily="34" charset="0"/>
                <a:ea typeface="华文黑体" pitchFamily="52" charset="-122"/>
                <a:cs typeface="Arial"/>
                <a:sym typeface="Arial"/>
              </a:rPr>
              <a:t>color flux tube,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 Black" panose="020B0A04020102020204" pitchFamily="34" charset="0"/>
                <a:ea typeface="华文黑体" pitchFamily="52" charset="-122"/>
                <a:cs typeface="Arial"/>
                <a:sym typeface="Arial"/>
              </a:rPr>
              <a:t>Dual superconductor 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华文黑体" pitchFamily="52" charset="-122"/>
                <a:cs typeface="Arial"/>
                <a:sym typeface="Arial"/>
              </a:rPr>
              <a:t>……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 Black" panose="020B0A04020102020204" pitchFamily="34" charset="0"/>
              <a:ea typeface="华文黑体" pitchFamily="52" charset="-122"/>
              <a:cs typeface="Arial"/>
              <a:sym typeface="Arial"/>
            </a:endParaRPr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id="{ADEBF412-4EAE-C5A7-FFF1-9D8B81CF2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398" y="2345976"/>
            <a:ext cx="1871662" cy="86360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45A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 Black" panose="020B0A04020102020204" pitchFamily="34" charset="0"/>
                <a:ea typeface="华文黑体" pitchFamily="52" charset="-122"/>
                <a:cs typeface="Arial"/>
                <a:sym typeface="Arial"/>
              </a:rPr>
              <a:t>Effective field theories and models </a:t>
            </a:r>
          </a:p>
        </p:txBody>
      </p:sp>
      <p:sp>
        <p:nvSpPr>
          <p:cNvPr id="45" name="Text Box 7">
            <a:extLst>
              <a:ext uri="{FF2B5EF4-FFF2-40B4-BE49-F238E27FC236}">
                <a16:creationId xmlns:a16="http://schemas.microsoft.com/office/drawing/2014/main" id="{ABA3E12B-29F0-DEBF-6971-DC9E20AAE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594" y="2374503"/>
            <a:ext cx="720725" cy="338138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45A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 Black" panose="020B0A04020102020204" pitchFamily="34" charset="0"/>
                <a:ea typeface="华文黑体" pitchFamily="52" charset="-122"/>
                <a:cs typeface="Arial"/>
                <a:sym typeface="Arial"/>
              </a:rPr>
              <a:t>FRG</a:t>
            </a:r>
          </a:p>
        </p:txBody>
      </p:sp>
      <p:sp>
        <p:nvSpPr>
          <p:cNvPr id="46" name="Text Box 7">
            <a:extLst>
              <a:ext uri="{FF2B5EF4-FFF2-40B4-BE49-F238E27FC236}">
                <a16:creationId xmlns:a16="http://schemas.microsoft.com/office/drawing/2014/main" id="{6D8FAAB7-6D90-B609-D55F-C4C4A46B7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594" y="2955392"/>
            <a:ext cx="720725" cy="338138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45A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 Black" panose="020B0A04020102020204" pitchFamily="34" charset="0"/>
                <a:ea typeface="华文黑体" pitchFamily="52" charset="-122"/>
                <a:cs typeface="Arial"/>
                <a:sym typeface="Arial"/>
              </a:rPr>
              <a:t>DSE</a:t>
            </a:r>
          </a:p>
        </p:txBody>
      </p:sp>
      <p:sp>
        <p:nvSpPr>
          <p:cNvPr id="3" name="Shape 70">
            <a:extLst>
              <a:ext uri="{FF2B5EF4-FFF2-40B4-BE49-F238E27FC236}">
                <a16:creationId xmlns:a16="http://schemas.microsoft.com/office/drawing/2014/main" id="{83D78DA3-6002-FF88-42BF-4FECC1B3A2BA}"/>
              </a:ext>
            </a:extLst>
          </p:cNvPr>
          <p:cNvSpPr/>
          <p:nvPr/>
        </p:nvSpPr>
        <p:spPr>
          <a:xfrm>
            <a:off x="231094" y="101881"/>
            <a:ext cx="7920038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srgbClr val="3221A3"/>
                </a:solidFill>
                <a:effectLst/>
                <a:uLnTx/>
                <a:uFillTx/>
                <a:latin typeface="Times New Roman"/>
                <a:ea typeface="+mj-ea"/>
                <a:sym typeface="Arial Black"/>
              </a:rPr>
              <a:t>QCD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3221A3"/>
              </a:solidFill>
              <a:effectLst/>
              <a:uLnTx/>
              <a:uFillTx/>
              <a:latin typeface="Times New Roman"/>
              <a:ea typeface="+mj-ea"/>
              <a:sym typeface="Arial Black"/>
            </a:endParaRPr>
          </a:p>
        </p:txBody>
      </p:sp>
    </p:spTree>
  </p:cSld>
  <p:clrMapOvr>
    <a:masterClrMapping/>
  </p:clrMapOvr>
  <p:transition spd="slow" advTm="19622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5875272-44B7-B62A-41DA-2CD4482B0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16" y="1423313"/>
            <a:ext cx="7296973" cy="2668645"/>
          </a:xfrm>
          <a:prstGeom prst="rect">
            <a:avLst/>
          </a:prstGeom>
        </p:spPr>
      </p:pic>
      <p:sp>
        <p:nvSpPr>
          <p:cNvPr id="105" name="Shape 105"/>
          <p:cNvSpPr/>
          <p:nvPr/>
        </p:nvSpPr>
        <p:spPr>
          <a:xfrm>
            <a:off x="379608" y="93871"/>
            <a:ext cx="6840538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srgbClr val="3221A3"/>
                </a:solidFill>
                <a:effectLst/>
                <a:uLnTx/>
                <a:uFillTx/>
                <a:latin typeface="Times New Roman"/>
                <a:ea typeface="+mj-ea"/>
                <a:sym typeface="Arial Black"/>
              </a:rPr>
              <a:t>Top-down</a:t>
            </a:r>
            <a:r>
              <a: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3221A3"/>
                </a:solidFill>
                <a:effectLst/>
                <a:uLnTx/>
                <a:uFillTx/>
                <a:latin typeface="Times New Roman"/>
                <a:ea typeface="+mj-ea"/>
                <a:sym typeface="Arial Black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srgbClr val="3221A3"/>
                </a:solidFill>
                <a:effectLst/>
                <a:uLnTx/>
                <a:uFillTx/>
                <a:latin typeface="Times New Roman"/>
                <a:ea typeface="+mj-ea"/>
                <a:sym typeface="Arial Black"/>
              </a:rPr>
              <a:t>vs Bottom-up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3221A3"/>
              </a:solidFill>
              <a:effectLst/>
              <a:uLnTx/>
              <a:uFillTx/>
              <a:latin typeface="Times New Roman"/>
              <a:ea typeface="+mj-ea"/>
              <a:sym typeface="Arial Black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522483" y="4330072"/>
            <a:ext cx="71628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3221A3"/>
                </a:solidFill>
                <a:effectLst/>
                <a:uLnTx/>
                <a:uFillTx/>
                <a:latin typeface="Helvetica"/>
                <a:ea typeface="+mn-ea"/>
                <a:sym typeface="Arial Black"/>
              </a:rPr>
              <a:t>Bottom-up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221A3"/>
                </a:solidFill>
                <a:effectLst/>
                <a:uLnTx/>
                <a:uFillTx/>
                <a:latin typeface="Helvetica"/>
                <a:ea typeface="+mn-ea"/>
                <a:sym typeface="Arial Black"/>
              </a:rPr>
              <a:t>：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3221A3"/>
                </a:solidFill>
                <a:effectLst/>
                <a:uLnTx/>
                <a:uFillTx/>
                <a:latin typeface="Helvetica"/>
                <a:ea typeface="+mn-ea"/>
                <a:sym typeface="Arial Black"/>
              </a:rPr>
              <a:t>from symmetry of QCD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3221A3"/>
              </a:solidFill>
              <a:effectLst/>
              <a:uLnTx/>
              <a:uFillTx/>
              <a:latin typeface="Helvetica"/>
              <a:ea typeface="+mn-ea"/>
              <a:sym typeface="Arial Black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522483" y="1181819"/>
            <a:ext cx="734199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3221A3"/>
                </a:solidFill>
                <a:effectLst/>
                <a:uLnTx/>
                <a:uFillTx/>
                <a:latin typeface="Helvetica"/>
                <a:ea typeface="+mn-ea"/>
                <a:sym typeface="Arial Black"/>
              </a:rPr>
              <a:t>Top-down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221A3"/>
                </a:solidFill>
                <a:effectLst/>
                <a:uLnTx/>
                <a:uFillTx/>
                <a:latin typeface="Helvetica"/>
                <a:ea typeface="+mn-ea"/>
                <a:sym typeface="Arial Black"/>
              </a:rPr>
              <a:t>：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3221A3"/>
                </a:solidFill>
                <a:effectLst/>
                <a:uLnTx/>
                <a:uFillTx/>
                <a:latin typeface="Helvetica"/>
                <a:ea typeface="+mn-ea"/>
                <a:sym typeface="Arial Black"/>
              </a:rPr>
              <a:t>based on string theory and D-brane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3221A3"/>
              </a:solidFill>
              <a:effectLst/>
              <a:uLnTx/>
              <a:uFillTx/>
              <a:latin typeface="Helvetica"/>
              <a:ea typeface="+mn-ea"/>
              <a:sym typeface="Arial Black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9979171" y="1942028"/>
            <a:ext cx="1590788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solidFill>
                  <a:srgbClr val="0066FF"/>
                </a:solidFill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D3-D7,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D4-D6,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D4-D8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STU model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…</a:t>
            </a:r>
          </a:p>
        </p:txBody>
      </p:sp>
      <p:sp>
        <p:nvSpPr>
          <p:cNvPr id="112" name="Shape 112"/>
          <p:cNvSpPr/>
          <p:nvPr/>
        </p:nvSpPr>
        <p:spPr>
          <a:xfrm>
            <a:off x="1504988" y="5080744"/>
            <a:ext cx="734199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rgbClr val="008000"/>
                </a:solidFill>
              </a:defRPr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1)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5D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effective action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rgbClr val="008000"/>
                </a:solidFill>
              </a:defRPr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2)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IR cutoff or dilaton to realize confinement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7685283" y="4460463"/>
            <a:ext cx="4385738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solidFill>
                  <a:srgbClr val="0066FF"/>
                </a:solidFill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hard-wall, soft-wall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Gubser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model, improved holographic QCD, VQCD,  dynamical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holographic QCD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…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C1497D5-7BA1-DF84-9D1A-6F7E26DA0A5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Shape 43">
            <a:extLst>
              <a:ext uri="{FF2B5EF4-FFF2-40B4-BE49-F238E27FC236}">
                <a16:creationId xmlns:a16="http://schemas.microsoft.com/office/drawing/2014/main" id="{C530EBF9-7034-41FF-7546-0D1CE2B33A60}"/>
              </a:ext>
            </a:extLst>
          </p:cNvPr>
          <p:cNvSpPr/>
          <p:nvPr/>
        </p:nvSpPr>
        <p:spPr>
          <a:xfrm>
            <a:off x="68789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69D95B4-4B8D-220C-1EE4-99DA51C88649}"/>
              </a:ext>
            </a:extLst>
          </p:cNvPr>
          <p:cNvSpPr txBox="1"/>
          <p:nvPr/>
        </p:nvSpPr>
        <p:spPr>
          <a:xfrm>
            <a:off x="1227026" y="5914599"/>
            <a:ext cx="8752145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Arial"/>
              </a:rPr>
              <a:t>Hadron spectra,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Arial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Arial"/>
              </a:rPr>
              <a:t>chiral symmetry breaking &amp; linear confinement, phase transitions, equation of state, transport properties</a:t>
            </a:r>
            <a:r>
              <a:rPr lang="en-US" altLang="zh-CN" sz="20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Arial"/>
              </a:rPr>
              <a:t>…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  <a:sym typeface="Arial"/>
            </a:endParaRPr>
          </a:p>
        </p:txBody>
      </p:sp>
    </p:spTree>
  </p:cSld>
  <p:clrMapOvr>
    <a:masterClrMapping/>
  </p:clrMapOvr>
  <p:transition spd="slow" advTm="102059"/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 Presentation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1125</Words>
  <Application>Microsoft Office PowerPoint</Application>
  <PresentationFormat>宽屏</PresentationFormat>
  <Paragraphs>185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等线</vt:lpstr>
      <vt:lpstr>等线 Light</vt:lpstr>
      <vt:lpstr>微软雅黑</vt:lpstr>
      <vt:lpstr>Arial</vt:lpstr>
      <vt:lpstr>Arial Black</vt:lpstr>
      <vt:lpstr>Cambria Math</vt:lpstr>
      <vt:lpstr>Helvetica</vt:lpstr>
      <vt:lpstr>Times New Roman</vt:lpstr>
      <vt:lpstr>Office 主题​​</vt:lpstr>
      <vt:lpstr>Blank Presentation</vt:lpstr>
      <vt:lpstr>Pion and Kaon Condensation from Holographic QCD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importance un</dc:creator>
  <cp:lastModifiedBy>importance un</cp:lastModifiedBy>
  <cp:revision>11</cp:revision>
  <dcterms:created xsi:type="dcterms:W3CDTF">2024-12-02T15:34:40Z</dcterms:created>
  <dcterms:modified xsi:type="dcterms:W3CDTF">2025-04-27T01:40:04Z</dcterms:modified>
</cp:coreProperties>
</file>