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355" r:id="rId4"/>
    <p:sldId id="404" r:id="rId5"/>
    <p:sldId id="401" r:id="rId6"/>
    <p:sldId id="392" r:id="rId7"/>
    <p:sldId id="403" r:id="rId8"/>
    <p:sldId id="376" r:id="rId9"/>
    <p:sldId id="393" r:id="rId10"/>
    <p:sldId id="394" r:id="rId11"/>
    <p:sldId id="395" r:id="rId12"/>
    <p:sldId id="399" r:id="rId13"/>
    <p:sldId id="398" r:id="rId14"/>
    <p:sldId id="400" r:id="rId15"/>
    <p:sldId id="396" r:id="rId16"/>
    <p:sldId id="351" r:id="rId17"/>
    <p:sldId id="405" r:id="rId1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12B"/>
    <a:srgbClr val="FF3613"/>
    <a:srgbClr val="1E12FF"/>
    <a:srgbClr val="F93744"/>
    <a:srgbClr val="FDF60A"/>
    <a:srgbClr val="BD1C81"/>
    <a:srgbClr val="C5F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98"/>
  </p:normalViewPr>
  <p:slideViewPr>
    <p:cSldViewPr snapToGrid="0" snapToObjects="1">
      <p:cViewPr varScale="1">
        <p:scale>
          <a:sx n="134" d="100"/>
          <a:sy n="134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B763C-AE07-314D-BBB2-7AC7E5C1F246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68480-0E07-F241-9F25-7E66CD534C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53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A240-898B-FF42-90FF-5F3C2E1ABD27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C5153-51EE-9F44-A715-2E9E3EDF16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81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253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003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901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840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C5153-51EE-9F44-A715-2E9E3EDF160B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2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96-B1E5-5548-8354-B1B445471AB6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3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7A54-8E56-B649-9FD8-E9245761C886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466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8F44-7C44-4A4C-A132-05F37E87783A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779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6792-D8CD-3644-9AF9-78499164EDB9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45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2451-A1AC-FF4B-B9F1-F0647478F242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006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9767-BD0C-994B-8029-40FF4EFA8FC9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401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C4C0-5BDF-CA4D-B818-49AF76DBCFD7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889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A59A-0823-9A48-901A-DBFCDAD40B66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69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2013-4780-784B-A3C8-11A24AFA3D39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868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7C88-92AB-CB44-85BE-CDEF6F102980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463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E914-CC21-EB4E-B2A0-EB8A27623973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544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7D0E-3736-DD48-BED8-2AD189D5F012}" type="datetime1">
              <a:rPr kumimoji="1" lang="zh-CN" altLang="en-US" smtClean="0"/>
              <a:t>2025/4/26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cs-CZ" altLang="zh-CN"/>
              <a:t>Jian Deng @ SPIN2012 Dubna, Sep. 17-22, 2012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7AAA-52BB-BE4D-B133-17D01AAF1A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65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48.emf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jpeg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53.jpg"/><Relationship Id="rId1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11" Type="http://schemas.openxmlformats.org/officeDocument/2006/relationships/image" Target="../media/image63.png"/><Relationship Id="rId5" Type="http://schemas.openxmlformats.org/officeDocument/2006/relationships/image" Target="../media/image2.png"/><Relationship Id="rId10" Type="http://schemas.openxmlformats.org/officeDocument/2006/relationships/image" Target="../media/image62.png"/><Relationship Id="rId4" Type="http://schemas.openxmlformats.org/officeDocument/2006/relationships/image" Target="../media/image1.jpe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.png"/><Relationship Id="rId9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3" y="184314"/>
            <a:ext cx="1399064" cy="1325582"/>
          </a:xfrm>
          <a:prstGeom prst="rect">
            <a:avLst/>
          </a:prstGeom>
        </p:spPr>
      </p:pic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91" y="203754"/>
            <a:ext cx="1325582" cy="1276854"/>
          </a:xfrm>
          <a:prstGeom prst="rect">
            <a:avLst/>
          </a:prstGeom>
        </p:spPr>
      </p:pic>
      <p:sp>
        <p:nvSpPr>
          <p:cNvPr id="11" name="副标题 2"/>
          <p:cNvSpPr txBox="1">
            <a:spLocks/>
          </p:cNvSpPr>
          <p:nvPr/>
        </p:nvSpPr>
        <p:spPr>
          <a:xfrm>
            <a:off x="627133" y="6005147"/>
            <a:ext cx="8252473" cy="5411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zh-CN" altLang="en-US" sz="2400" dirty="0">
                <a:solidFill>
                  <a:srgbClr val="0000FF"/>
                </a:solidFill>
                <a:cs typeface="Arial"/>
              </a:rPr>
              <a:t>第二十届全国中高能核物理大会，上海，</a:t>
            </a:r>
            <a:r>
              <a:rPr kumimoji="1" lang="en-US" altLang="zh-CN" sz="2400" dirty="0">
                <a:solidFill>
                  <a:srgbClr val="0000FF"/>
                </a:solidFill>
                <a:cs typeface="Arial"/>
              </a:rPr>
              <a:t>2025</a:t>
            </a:r>
            <a:r>
              <a:rPr kumimoji="1" lang="zh-CN" altLang="en-US" sz="2400" dirty="0">
                <a:solidFill>
                  <a:srgbClr val="0000FF"/>
                </a:solidFill>
                <a:cs typeface="Arial"/>
              </a:rPr>
              <a:t>年</a:t>
            </a:r>
            <a:r>
              <a:rPr kumimoji="1" lang="en-US" altLang="zh-CN" sz="2400" dirty="0">
                <a:solidFill>
                  <a:srgbClr val="0000FF"/>
                </a:solidFill>
                <a:cs typeface="Arial"/>
              </a:rPr>
              <a:t>4</a:t>
            </a:r>
            <a:r>
              <a:rPr kumimoji="1" lang="zh-CN" altLang="en-US" sz="2400" dirty="0">
                <a:solidFill>
                  <a:srgbClr val="0000FF"/>
                </a:solidFill>
                <a:cs typeface="Arial"/>
              </a:rPr>
              <a:t>月</a:t>
            </a:r>
            <a:r>
              <a:rPr kumimoji="1" lang="en-US" altLang="zh-CN" sz="2400" dirty="0">
                <a:solidFill>
                  <a:srgbClr val="0000FF"/>
                </a:solidFill>
                <a:cs typeface="Arial"/>
              </a:rPr>
              <a:t>24-28</a:t>
            </a:r>
            <a:r>
              <a:rPr kumimoji="1" lang="zh-CN" altLang="en-US" sz="2400" dirty="0">
                <a:solidFill>
                  <a:srgbClr val="0000FF"/>
                </a:solidFill>
                <a:cs typeface="Arial"/>
              </a:rPr>
              <a:t>日</a:t>
            </a:r>
          </a:p>
        </p:txBody>
      </p:sp>
      <p:sp>
        <p:nvSpPr>
          <p:cNvPr id="12" name="副标题 2"/>
          <p:cNvSpPr txBox="1">
            <a:spLocks/>
          </p:cNvSpPr>
          <p:nvPr/>
        </p:nvSpPr>
        <p:spPr>
          <a:xfrm>
            <a:off x="1278801" y="4746692"/>
            <a:ext cx="7143972" cy="1203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zh-CN" sz="2400" dirty="0">
                <a:solidFill>
                  <a:srgbClr val="000000"/>
                </a:solidFill>
                <a:cs typeface="Arial"/>
              </a:rPr>
              <a:t>                     </a:t>
            </a:r>
            <a:r>
              <a:rPr kumimoji="1" lang="zh-CN" altLang="en-US" sz="2400" dirty="0">
                <a:solidFill>
                  <a:srgbClr val="000000"/>
                </a:solidFill>
                <a:cs typeface="Arial"/>
              </a:rPr>
              <a:t>合作者</a:t>
            </a:r>
            <a:r>
              <a:rPr kumimoji="1" lang="en-US" altLang="zh-CN" sz="2400" dirty="0">
                <a:solidFill>
                  <a:srgbClr val="000000"/>
                </a:solidFill>
                <a:cs typeface="Arial"/>
              </a:rPr>
              <a:t>: </a:t>
            </a:r>
            <a:r>
              <a:rPr kumimoji="1" lang="zh-CN" altLang="en-US" sz="2400" dirty="0">
                <a:solidFill>
                  <a:srgbClr val="000000"/>
                </a:solidFill>
                <a:cs typeface="Arial"/>
              </a:rPr>
              <a:t>周治国，曹杉杉</a:t>
            </a:r>
            <a:endParaRPr kumimoji="1" lang="en-US" altLang="zh-CN" sz="2400" dirty="0">
              <a:solidFill>
                <a:srgbClr val="000000"/>
              </a:solidFill>
              <a:cs typeface="Arial"/>
            </a:endParaRPr>
          </a:p>
          <a:p>
            <a:pPr algn="l"/>
            <a:r>
              <a:rPr kumimoji="1" lang="en-US" altLang="zh-CN" sz="2400" dirty="0">
                <a:solidFill>
                  <a:srgbClr val="000000"/>
                </a:solidFill>
                <a:cs typeface="Arial"/>
              </a:rPr>
              <a:t>  </a:t>
            </a:r>
            <a:endParaRPr kumimoji="1" lang="zh-CN" altLang="en-US" sz="24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副标题 2"/>
          <p:cNvSpPr txBox="1">
            <a:spLocks/>
          </p:cNvSpPr>
          <p:nvPr/>
        </p:nvSpPr>
        <p:spPr>
          <a:xfrm>
            <a:off x="1014416" y="3931432"/>
            <a:ext cx="6850783" cy="815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800" dirty="0">
                <a:solidFill>
                  <a:schemeClr val="tx1"/>
                </a:solidFill>
                <a:cs typeface="Arial"/>
              </a:rPr>
              <a:t>邓建</a:t>
            </a:r>
            <a:r>
              <a:rPr kumimoji="1" lang="en-US" altLang="zh-CN" sz="2800" dirty="0">
                <a:solidFill>
                  <a:schemeClr val="tx1"/>
                </a:solidFill>
                <a:cs typeface="Arial"/>
              </a:rPr>
              <a:t> (</a:t>
            </a:r>
            <a:r>
              <a:rPr kumimoji="1" lang="zh-CN" altLang="en-US" sz="2800" dirty="0">
                <a:solidFill>
                  <a:schemeClr val="tx1"/>
                </a:solidFill>
                <a:cs typeface="Arial"/>
              </a:rPr>
              <a:t>山东大学</a:t>
            </a:r>
            <a:r>
              <a:rPr kumimoji="1" lang="en-US" altLang="zh-CN" sz="2800" dirty="0">
                <a:solidFill>
                  <a:schemeClr val="tx1"/>
                </a:solidFill>
                <a:cs typeface="Arial"/>
              </a:rPr>
              <a:t>)</a:t>
            </a:r>
          </a:p>
          <a:p>
            <a:endParaRPr kumimoji="1" lang="zh-CN" alt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67360" y="1686729"/>
            <a:ext cx="8230141" cy="191152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/>
              <a:t>Φ</a:t>
            </a:r>
            <a:r>
              <a:rPr lang="en-US" altLang="zh-CN" sz="3600" b="1" baseline="30000" dirty="0"/>
              <a:t>4</a:t>
            </a:r>
            <a:r>
              <a:rPr lang="zh-CN" altLang="en-US" sz="3600" b="1" dirty="0"/>
              <a:t>场模拟早期热化和喷注的介质响应</a:t>
            </a:r>
            <a:r>
              <a:rPr lang="en-US" altLang="zh-CN" sz="3600" b="1" dirty="0"/>
              <a:t> </a:t>
            </a:r>
          </a:p>
          <a:p>
            <a:r>
              <a:rPr lang="en-US" altLang="zh-CN" sz="3200" dirty="0"/>
              <a:t>Early Thermalization and Jet-induced Medium Excitation With a </a:t>
            </a:r>
            <a:r>
              <a:rPr lang="en-US" altLang="zh-CN" sz="3200" dirty="0" err="1"/>
              <a:t>Φ</a:t>
            </a:r>
            <a:r>
              <a:rPr lang="en-US" altLang="zh-CN" sz="3200" dirty="0"/>
              <a:t>⁴ Simulation</a:t>
            </a:r>
            <a:endParaRPr kumimoji="1"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733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1237558" y="109454"/>
            <a:ext cx="6667264" cy="88460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Evolution of state’s properties </a:t>
            </a:r>
            <a:endParaRPr lang="en-US" altLang="zh-CN" sz="3200" b="1" baseline="-25000" dirty="0"/>
          </a:p>
        </p:txBody>
      </p:sp>
      <p:pic>
        <p:nvPicPr>
          <p:cNvPr id="11" name="图片 10" descr="energy-fighting1000-ID2500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90" y="994058"/>
            <a:ext cx="4192706" cy="2632457"/>
          </a:xfrm>
          <a:prstGeom prst="rect">
            <a:avLst/>
          </a:prstGeom>
        </p:spPr>
      </p:pic>
      <p:pic>
        <p:nvPicPr>
          <p:cNvPr id="13" name="图片 12" descr="number-fighting1000-ID2500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2" y="3551276"/>
            <a:ext cx="4259677" cy="2674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70FAA8-DC8D-75ED-4196-4EDF5ED13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23" y="952008"/>
            <a:ext cx="4259677" cy="26745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4">
                <a:extLst>
                  <a:ext uri="{FF2B5EF4-FFF2-40B4-BE49-F238E27FC236}">
                    <a16:creationId xmlns:a16="http://schemas.microsoft.com/office/drawing/2014/main" id="{0E3F29D3-D3E4-B319-A15D-CD2BF2EDDEC4}"/>
                  </a:ext>
                </a:extLst>
              </p:cNvPr>
              <p:cNvSpPr txBox="1"/>
              <p:nvPr/>
            </p:nvSpPr>
            <p:spPr>
              <a:xfrm>
                <a:off x="4376378" y="3545024"/>
                <a:ext cx="4484770" cy="321934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sym typeface="Wingdings" pitchFamily="2" charset="2"/>
                  </a:rPr>
                  <a:t>1. BEC existence 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≤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Wingdings" pitchFamily="2" charset="2"/>
                  </a:rPr>
                  <a:t>;</a:t>
                </a:r>
              </a:p>
              <a:p>
                <a:r>
                  <a:rPr kumimoji="1" lang="en-US" altLang="zh-CN" sz="2000" dirty="0"/>
                  <a:t>2. BEC melting </a:t>
                </a:r>
                <a:r>
                  <a:rPr kumimoji="1" lang="en-US" altLang="zh-CN" sz="2000" dirty="0">
                    <a:sym typeface="Wingdings" pitchFamily="2" charset="2"/>
                  </a:rPr>
                  <a:t> reheat due  to r</a:t>
                </a:r>
                <a:r>
                  <a:rPr kumimoji="1" lang="en-US" altLang="zh-CN" sz="2000" dirty="0"/>
                  <a:t>elativistic process </a:t>
                </a:r>
                <a:r>
                  <a:rPr kumimoji="1" lang="en-US" altLang="zh-CN" sz="2000" dirty="0">
                    <a:sym typeface="Wingdings" pitchFamily="2" charset="2"/>
                  </a:rPr>
                  <a:t> T increasing;</a:t>
                </a:r>
              </a:p>
              <a:p>
                <a:r>
                  <a:rPr kumimoji="1" lang="en-US" altLang="zh-CN" sz="2000" dirty="0">
                    <a:sym typeface="Wingdings" pitchFamily="2" charset="2"/>
                  </a:rPr>
                  <a:t>3. Harder spectrum 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ym typeface="Wingdings" pitchFamily="2" charset="2"/>
                  </a:rPr>
                  <a:t> decreasing;</a:t>
                </a:r>
              </a:p>
              <a:p>
                <a:r>
                  <a:rPr kumimoji="1" lang="en-US" altLang="zh-CN" sz="2000" dirty="0">
                    <a:sym typeface="Wingdings" pitchFamily="2" charset="2"/>
                  </a:rPr>
                  <a:t>4. Quasi particle energy  Total energy;</a:t>
                </a:r>
              </a:p>
              <a:p>
                <a:r>
                  <a:rPr kumimoji="1" lang="en-US" altLang="zh-CN" sz="2000" dirty="0">
                    <a:sym typeface="Wingdings" pitchFamily="2" charset="2"/>
                  </a:rPr>
                  <a:t>5. Entropy approaching its maximum;</a:t>
                </a:r>
              </a:p>
              <a:p>
                <a:r>
                  <a:rPr kumimoji="1" lang="en-US" altLang="zh-CN" sz="2000" dirty="0">
                    <a:sym typeface="Wingdings" pitchFamily="2" charset="2"/>
                  </a:rPr>
                  <a:t>Quasi equilibrium  can be achieved </a:t>
                </a:r>
                <a:r>
                  <a:rPr kumimoji="1" lang="zh-CN" altLang="en-US" sz="2000" dirty="0">
                    <a:sym typeface="Wingdings" pitchFamily="2" charset="2"/>
                  </a:rPr>
                  <a:t> </a:t>
                </a:r>
                <a:r>
                  <a:rPr kumimoji="1" lang="en-US" altLang="zh-CN" sz="2000" dirty="0">
                    <a:sym typeface="Wingdings" pitchFamily="2" charset="2"/>
                  </a:rPr>
                  <a:t>for the intermediate state.  </a:t>
                </a:r>
                <a:r>
                  <a:rPr kumimoji="1" lang="en-US" altLang="zh-CN" sz="2000" dirty="0">
                    <a:solidFill>
                      <a:srgbClr val="FF3613"/>
                    </a:solidFill>
                    <a:sym typeface="Wingdings" pitchFamily="2" charset="2"/>
                  </a:rPr>
                  <a:t>NOT the final one</a:t>
                </a:r>
              </a:p>
              <a:p>
                <a:r>
                  <a:rPr kumimoji="1" lang="en-US" altLang="zh-CN" sz="2000" dirty="0">
                    <a:sym typeface="Wingdings" pitchFamily="2" charset="2"/>
                  </a:rPr>
                  <a:t>Quasi particle picture can be employed to approximate the system. </a:t>
                </a:r>
              </a:p>
            </p:txBody>
          </p:sp>
        </mc:Choice>
        <mc:Fallback>
          <p:sp>
            <p:nvSpPr>
              <p:cNvPr id="2" name="文本框 14">
                <a:extLst>
                  <a:ext uri="{FF2B5EF4-FFF2-40B4-BE49-F238E27FC236}">
                    <a16:creationId xmlns:a16="http://schemas.microsoft.com/office/drawing/2014/main" id="{0E3F29D3-D3E4-B319-A15D-CD2BF2EDD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378" y="3545024"/>
                <a:ext cx="4484770" cy="3219343"/>
              </a:xfrm>
              <a:prstGeom prst="rect">
                <a:avLst/>
              </a:prstGeom>
              <a:blipFill>
                <a:blip r:embed="rId8"/>
                <a:stretch>
                  <a:fillRect l="-1412" t="-1181" r="-1412" b="-27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幻灯片编号占位符 4">
            <a:extLst>
              <a:ext uri="{FF2B5EF4-FFF2-40B4-BE49-F238E27FC236}">
                <a16:creationId xmlns:a16="http://schemas.microsoft.com/office/drawing/2014/main" id="{F2218B17-BB74-C691-CC7B-232EAF5A17D1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10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4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OS1000-ID3000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532"/>
            <a:ext cx="6085903" cy="3304269"/>
          </a:xfrm>
          <a:prstGeom prst="rect">
            <a:avLst/>
          </a:prstGeom>
        </p:spPr>
      </p:pic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1086651" y="93633"/>
            <a:ext cx="6757611" cy="10828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Jet speed up the formation of EOS</a:t>
            </a:r>
          </a:p>
        </p:txBody>
      </p:sp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pic>
        <p:nvPicPr>
          <p:cNvPr id="2" name="图片 1" descr="specSHOW-Post-JET-f3000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23" y="4418694"/>
            <a:ext cx="2909267" cy="2262763"/>
          </a:xfrm>
          <a:prstGeom prst="rect">
            <a:avLst/>
          </a:prstGeom>
        </p:spPr>
      </p:pic>
      <p:pic>
        <p:nvPicPr>
          <p:cNvPr id="3" name="图片 2" descr="specSHOW-JET-f30000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0" y="4408107"/>
            <a:ext cx="2957286" cy="2300111"/>
          </a:xfrm>
          <a:prstGeom prst="rect">
            <a:avLst/>
          </a:prstGeom>
        </p:spPr>
      </p:pic>
      <p:pic>
        <p:nvPicPr>
          <p:cNvPr id="7" name="图片 8" descr="EOS1000-ID25000.eps">
            <a:extLst>
              <a:ext uri="{FF2B5EF4-FFF2-40B4-BE49-F238E27FC236}">
                <a16:creationId xmlns:a16="http://schemas.microsoft.com/office/drawing/2014/main" id="{1B381B82-A0AC-D95A-7248-7480D6F29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57" y="1169132"/>
            <a:ext cx="5158705" cy="3238975"/>
          </a:xfrm>
          <a:prstGeom prst="rect">
            <a:avLst/>
          </a:prstGeom>
        </p:spPr>
      </p:pic>
      <p:pic>
        <p:nvPicPr>
          <p:cNvPr id="9" name="图片 10" descr="specSHOW-f25000.eps">
            <a:extLst>
              <a:ext uri="{FF2B5EF4-FFF2-40B4-BE49-F238E27FC236}">
                <a16:creationId xmlns:a16="http://schemas.microsoft.com/office/drawing/2014/main" id="{9AAF55A0-CD09-A62D-2A9A-66F8CDE0F3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95" y="4415507"/>
            <a:ext cx="2871352" cy="223327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20FFA0-C05E-2DC7-D9B1-532BEFFED099}"/>
              </a:ext>
            </a:extLst>
          </p:cNvPr>
          <p:cNvCxnSpPr/>
          <p:nvPr/>
        </p:nvCxnSpPr>
        <p:spPr>
          <a:xfrm flipH="1">
            <a:off x="1181100" y="2838450"/>
            <a:ext cx="457200" cy="2466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D918C8-1BD6-1152-A8AC-64C370A75CB7}"/>
              </a:ext>
            </a:extLst>
          </p:cNvPr>
          <p:cNvCxnSpPr>
            <a:cxnSpLocks/>
          </p:cNvCxnSpPr>
          <p:nvPr/>
        </p:nvCxnSpPr>
        <p:spPr>
          <a:xfrm>
            <a:off x="3634539" y="2343150"/>
            <a:ext cx="177897" cy="3338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FD318D-6B79-0311-39D1-60DA6C8B8D00}"/>
              </a:ext>
            </a:extLst>
          </p:cNvPr>
          <p:cNvCxnSpPr>
            <a:cxnSpLocks/>
          </p:cNvCxnSpPr>
          <p:nvPr/>
        </p:nvCxnSpPr>
        <p:spPr>
          <a:xfrm flipH="1">
            <a:off x="6598916" y="2990850"/>
            <a:ext cx="615696" cy="2567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673F45AB-5B53-AA5F-5681-CDA51DE85A28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11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4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1237558" y="109454"/>
            <a:ext cx="6667264" cy="88460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Jet In Medium</a:t>
            </a:r>
            <a:endParaRPr lang="en-US" altLang="zh-CN" sz="3200" b="1" baseline="-2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43112-EAFA-FE26-B59C-2B7FFC958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90" y="1737577"/>
            <a:ext cx="7772400" cy="4629855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0C0FBFD7-B759-FFA5-BC04-D89691EE9824}"/>
              </a:ext>
            </a:extLst>
          </p:cNvPr>
          <p:cNvSpPr txBox="1"/>
          <p:nvPr/>
        </p:nvSpPr>
        <p:spPr>
          <a:xfrm>
            <a:off x="1132547" y="6283297"/>
            <a:ext cx="677227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Ensemble average of field and E-M Tensor of the medium + Jet</a:t>
            </a:r>
            <a:endParaRPr kumimoji="1" lang="en-US" altLang="zh-CN" sz="2000" dirty="0">
              <a:sym typeface="Wingdings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3C0BCB-E528-9C29-BE7B-92D49836D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301" y="1029043"/>
            <a:ext cx="4608031" cy="751724"/>
          </a:xfrm>
          <a:prstGeom prst="rect">
            <a:avLst/>
          </a:prstGeom>
        </p:spPr>
      </p:pic>
      <p:sp>
        <p:nvSpPr>
          <p:cNvPr id="11" name="文本框 14">
            <a:extLst>
              <a:ext uri="{FF2B5EF4-FFF2-40B4-BE49-F238E27FC236}">
                <a16:creationId xmlns:a16="http://schemas.microsoft.com/office/drawing/2014/main" id="{3704191A-4598-6156-DD23-5668D74940D3}"/>
              </a:ext>
            </a:extLst>
          </p:cNvPr>
          <p:cNvSpPr txBox="1"/>
          <p:nvPr/>
        </p:nvSpPr>
        <p:spPr>
          <a:xfrm>
            <a:off x="887634" y="1171109"/>
            <a:ext cx="157720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BD1C81"/>
                </a:solidFill>
              </a:rPr>
              <a:t>Jet source</a:t>
            </a:r>
          </a:p>
        </p:txBody>
      </p:sp>
      <p:sp>
        <p:nvSpPr>
          <p:cNvPr id="2" name="幻灯片编号占位符 4">
            <a:extLst>
              <a:ext uri="{FF2B5EF4-FFF2-40B4-BE49-F238E27FC236}">
                <a16:creationId xmlns:a16="http://schemas.microsoft.com/office/drawing/2014/main" id="{A45BD4E3-FF0F-611F-A647-14646790D800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12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5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1237558" y="109454"/>
            <a:ext cx="6667264" cy="88460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Mach Cone and diffusion wake</a:t>
            </a:r>
            <a:endParaRPr lang="en-US" altLang="zh-CN" sz="3200" b="1" baseline="-25000" dirty="0"/>
          </a:p>
        </p:txBody>
      </p:sp>
      <p:pic>
        <p:nvPicPr>
          <p:cNvPr id="4" name="图片 3" descr="mach-SHO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0" y="1191230"/>
            <a:ext cx="4046524" cy="39323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00E236-9962-D2EF-3A77-6D2EE8CFC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951" y="3221962"/>
            <a:ext cx="2520227" cy="1847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5E50D-DA7F-D46E-E512-534C514F4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725" y="981079"/>
            <a:ext cx="2666811" cy="630171"/>
          </a:xfrm>
          <a:prstGeom prst="rect">
            <a:avLst/>
          </a:prstGeom>
        </p:spPr>
      </p:pic>
      <p:pic>
        <p:nvPicPr>
          <p:cNvPr id="9" name="图片 1" descr="mach40000-10000.eps">
            <a:extLst>
              <a:ext uri="{FF2B5EF4-FFF2-40B4-BE49-F238E27FC236}">
                <a16:creationId xmlns:a16="http://schemas.microsoft.com/office/drawing/2014/main" id="{48AC668D-6106-DB63-1EA0-59FA4C2A5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0" y="4884403"/>
            <a:ext cx="6714223" cy="1985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14">
                <a:extLst>
                  <a:ext uri="{FF2B5EF4-FFF2-40B4-BE49-F238E27FC236}">
                    <a16:creationId xmlns:a16="http://schemas.microsoft.com/office/drawing/2014/main" id="{296E01B9-3561-3CDF-C094-4733A31CF454}"/>
                  </a:ext>
                </a:extLst>
              </p:cNvPr>
              <p:cNvSpPr txBox="1"/>
              <p:nvPr/>
            </p:nvSpPr>
            <p:spPr>
              <a:xfrm>
                <a:off x="4276725" y="1204209"/>
                <a:ext cx="4703724" cy="203132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The formation of </a:t>
                </a:r>
                <a:r>
                  <a:rPr kumimoji="1" lang="en-US" altLang="zh-CN" dirty="0">
                    <a:solidFill>
                      <a:srgbClr val="FF3613"/>
                    </a:solidFill>
                  </a:rPr>
                  <a:t>Mach cone </a:t>
                </a:r>
                <a:r>
                  <a:rPr kumimoji="1" lang="en-US" altLang="zh-CN" dirty="0"/>
                  <a:t>and </a:t>
                </a:r>
                <a:r>
                  <a:rPr kumimoji="1" lang="en-US" altLang="zh-CN" dirty="0">
                    <a:solidFill>
                      <a:srgbClr val="1E12FF"/>
                    </a:solidFill>
                  </a:rPr>
                  <a:t>diffusion wake </a:t>
                </a:r>
                <a:r>
                  <a:rPr kumimoji="1" lang="en-US" altLang="zh-CN" dirty="0"/>
                  <a:t>is </a:t>
                </a:r>
                <a:r>
                  <a:rPr kumimoji="1" lang="en-US" altLang="zh-CN" dirty="0">
                    <a:solidFill>
                      <a:srgbClr val="00B050"/>
                    </a:solidFill>
                  </a:rPr>
                  <a:t>confirmed</a:t>
                </a:r>
                <a:r>
                  <a:rPr kumimoji="1" lang="en-US" altLang="zh-CN" dirty="0"/>
                  <a:t> in the later stage of the field simulation with a Jet. </a:t>
                </a:r>
              </a:p>
              <a:p>
                <a:r>
                  <a:rPr kumimoji="1" lang="en-US" altLang="zh-CN" dirty="0"/>
                  <a:t>The </a:t>
                </a:r>
                <a:r>
                  <a:rPr kumimoji="1" lang="en-US" altLang="zh-CN" dirty="0">
                    <a:solidFill>
                      <a:srgbClr val="FF3613"/>
                    </a:solidFill>
                  </a:rPr>
                  <a:t>cone angle </a:t>
                </a:r>
                <a:r>
                  <a:rPr kumimoji="1" lang="en-US" altLang="zh-CN" dirty="0"/>
                  <a:t>is </a:t>
                </a:r>
                <a:r>
                  <a:rPr kumimoji="1" lang="en-US" altLang="zh-CN" dirty="0">
                    <a:solidFill>
                      <a:srgbClr val="00B050"/>
                    </a:solidFill>
                  </a:rPr>
                  <a:t>consistent</a:t>
                </a:r>
                <a:r>
                  <a:rPr kumimoji="1" lang="en-US" altLang="zh-CN" dirty="0"/>
                  <a:t> with the result of a Hydro. simulation with EOS: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en-US" altLang="zh-CN" dirty="0"/>
                  <a:t>=3P.</a:t>
                </a:r>
              </a:p>
              <a:p>
                <a:r>
                  <a:rPr kumimoji="1" lang="en-US" altLang="zh-CN" dirty="0"/>
                  <a:t>The </a:t>
                </a:r>
                <a:r>
                  <a:rPr kumimoji="1" lang="en-US" altLang="zh-CN" dirty="0">
                    <a:solidFill>
                      <a:srgbClr val="FF3613"/>
                    </a:solidFill>
                  </a:rPr>
                  <a:t>velocity profile </a:t>
                </a:r>
                <a:r>
                  <a:rPr kumimoji="1" lang="en-US" altLang="zh-CN" dirty="0"/>
                  <a:t>shows interesting structures in the wake.  Need more study.   </a:t>
                </a:r>
              </a:p>
            </p:txBody>
          </p:sp>
        </mc:Choice>
        <mc:Fallback xmlns="">
          <p:sp>
            <p:nvSpPr>
              <p:cNvPr id="10" name="文本框 14">
                <a:extLst>
                  <a:ext uri="{FF2B5EF4-FFF2-40B4-BE49-F238E27FC236}">
                    <a16:creationId xmlns:a16="http://schemas.microsoft.com/office/drawing/2014/main" id="{296E01B9-3561-3CDF-C094-4733A31CF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725" y="1204209"/>
                <a:ext cx="4703724" cy="2031325"/>
              </a:xfrm>
              <a:prstGeom prst="rect">
                <a:avLst/>
              </a:prstGeom>
              <a:blipFill>
                <a:blip r:embed="rId9"/>
                <a:stretch>
                  <a:fillRect l="-1075" t="-1875" r="-538" b="-375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6FC2832-E59E-9F6F-3F45-F913F7B2BB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8435" y="5048798"/>
            <a:ext cx="1936750" cy="1307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A274A7-7BB0-4EFB-B63E-D88C8459E4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4178" y="3259211"/>
            <a:ext cx="2324113" cy="1514400"/>
          </a:xfrm>
          <a:prstGeom prst="rect">
            <a:avLst/>
          </a:prstGeom>
        </p:spPr>
      </p:pic>
      <p:sp>
        <p:nvSpPr>
          <p:cNvPr id="7" name="幻灯片编号占位符 4">
            <a:extLst>
              <a:ext uri="{FF2B5EF4-FFF2-40B4-BE49-F238E27FC236}">
                <a16:creationId xmlns:a16="http://schemas.microsoft.com/office/drawing/2014/main" id="{1704D404-275E-F773-C438-739BEBDAD65A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13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8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1237558" y="109454"/>
            <a:ext cx="6667264" cy="88460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Vortex ring and internal rotation</a:t>
            </a:r>
            <a:endParaRPr lang="en-US" altLang="zh-CN" sz="3200" b="1" baseline="-2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FC796-8F8E-7D24-DDD2-E6CCFD735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501" y="4646169"/>
            <a:ext cx="1731487" cy="1849429"/>
          </a:xfrm>
          <a:prstGeom prst="rect">
            <a:avLst/>
          </a:prstGeom>
        </p:spPr>
      </p:pic>
      <p:pic>
        <p:nvPicPr>
          <p:cNvPr id="9" name="图片 3" descr="mach-SHOW.eps">
            <a:extLst>
              <a:ext uri="{FF2B5EF4-FFF2-40B4-BE49-F238E27FC236}">
                <a16:creationId xmlns:a16="http://schemas.microsoft.com/office/drawing/2014/main" id="{9F182ACE-EA9B-F898-527C-52B8525C14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4" y="4414112"/>
            <a:ext cx="2514854" cy="2443888"/>
          </a:xfrm>
          <a:prstGeom prst="rect">
            <a:avLst/>
          </a:prstGeom>
        </p:spPr>
      </p:pic>
      <p:pic>
        <p:nvPicPr>
          <p:cNvPr id="11" name="图片 10" descr="rota-yz-40000-10000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" y="1028593"/>
            <a:ext cx="8336997" cy="3705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969360-8216-77BA-700C-0B1A8C8B6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6890" y="1345577"/>
            <a:ext cx="1599260" cy="651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869B57-39C0-D0C3-946B-D374FBAAC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1968872"/>
            <a:ext cx="1876732" cy="789355"/>
          </a:xfrm>
          <a:prstGeom prst="rect">
            <a:avLst/>
          </a:prstGeom>
        </p:spPr>
      </p:pic>
      <p:sp>
        <p:nvSpPr>
          <p:cNvPr id="19" name="文本框 14">
            <a:extLst>
              <a:ext uri="{FF2B5EF4-FFF2-40B4-BE49-F238E27FC236}">
                <a16:creationId xmlns:a16="http://schemas.microsoft.com/office/drawing/2014/main" id="{C9FC7CDC-F3C4-A183-4526-8E80105EC752}"/>
              </a:ext>
            </a:extLst>
          </p:cNvPr>
          <p:cNvSpPr txBox="1"/>
          <p:nvPr/>
        </p:nvSpPr>
        <p:spPr>
          <a:xfrm>
            <a:off x="5080324" y="4595461"/>
            <a:ext cx="387154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In the transverse plane, the velocity goes outside on the cone of the jet, </a:t>
            </a:r>
          </a:p>
          <a:p>
            <a:r>
              <a:rPr kumimoji="1" lang="en-US" altLang="zh-CN" dirty="0"/>
              <a:t>in the wake, the velocity goes inside;</a:t>
            </a:r>
          </a:p>
          <a:p>
            <a:r>
              <a:rPr kumimoji="1" lang="en-US" altLang="zh-CN" dirty="0"/>
              <a:t>The vorticity/local rotation induced by the jet is </a:t>
            </a:r>
            <a:r>
              <a:rPr kumimoji="1" lang="en-US" altLang="zh-CN" dirty="0" err="1"/>
              <a:t>visiable</a:t>
            </a:r>
            <a:r>
              <a:rPr kumimoji="1" lang="en-US" altLang="zh-CN" dirty="0"/>
              <a:t>;</a:t>
            </a:r>
          </a:p>
          <a:p>
            <a:r>
              <a:rPr kumimoji="1" lang="en-US" altLang="zh-CN" dirty="0"/>
              <a:t>The three vectors define a observable, which can be measured.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3B3D7A-BA50-238E-270E-14F64E3B7BE7}"/>
              </a:ext>
            </a:extLst>
          </p:cNvPr>
          <p:cNvCxnSpPr/>
          <p:nvPr/>
        </p:nvCxnSpPr>
        <p:spPr>
          <a:xfrm>
            <a:off x="2790825" y="5095875"/>
            <a:ext cx="0" cy="10668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0AC907-4ADB-3B52-D1B9-C353EF7F3175}"/>
              </a:ext>
            </a:extLst>
          </p:cNvPr>
          <p:cNvCxnSpPr/>
          <p:nvPr/>
        </p:nvCxnSpPr>
        <p:spPr>
          <a:xfrm>
            <a:off x="2428875" y="5095875"/>
            <a:ext cx="0" cy="10668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2722F3-C739-C4C0-0055-11FB9B7E73DE}"/>
              </a:ext>
            </a:extLst>
          </p:cNvPr>
          <p:cNvCxnSpPr>
            <a:cxnSpLocks/>
          </p:cNvCxnSpPr>
          <p:nvPr/>
        </p:nvCxnSpPr>
        <p:spPr>
          <a:xfrm flipH="1" flipV="1">
            <a:off x="2230786" y="3946101"/>
            <a:ext cx="167146" cy="1123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D4FEB62-F869-B703-07E8-B227536228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0077" y="3325006"/>
            <a:ext cx="2046273" cy="67654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31" name="文本框 14">
            <a:extLst>
              <a:ext uri="{FF2B5EF4-FFF2-40B4-BE49-F238E27FC236}">
                <a16:creationId xmlns:a16="http://schemas.microsoft.com/office/drawing/2014/main" id="{7819EB63-DD46-6BE5-CF0E-69B42A75ADEB}"/>
              </a:ext>
            </a:extLst>
          </p:cNvPr>
          <p:cNvSpPr txBox="1"/>
          <p:nvPr/>
        </p:nvSpPr>
        <p:spPr>
          <a:xfrm>
            <a:off x="5357966" y="4022021"/>
            <a:ext cx="37296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Ribeiro, </a:t>
            </a:r>
            <a:r>
              <a:rPr kumimoji="1" lang="en-US" altLang="zh-CN" sz="1200" dirty="0" err="1"/>
              <a:t>Chinellato</a:t>
            </a:r>
            <a:r>
              <a:rPr kumimoji="1" lang="en-US" altLang="zh-CN" sz="1200" dirty="0"/>
              <a:t>, Lisa, et al. PRC 109(2024), 1, 014905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E2A0E4-6DC4-1026-9AB7-ADD7D1B83237}"/>
              </a:ext>
            </a:extLst>
          </p:cNvPr>
          <p:cNvCxnSpPr/>
          <p:nvPr/>
        </p:nvCxnSpPr>
        <p:spPr>
          <a:xfrm flipV="1">
            <a:off x="2867025" y="3124200"/>
            <a:ext cx="3429307" cy="19716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幻灯片编号占位符 4">
            <a:extLst>
              <a:ext uri="{FF2B5EF4-FFF2-40B4-BE49-F238E27FC236}">
                <a16:creationId xmlns:a16="http://schemas.microsoft.com/office/drawing/2014/main" id="{AE2D2454-A740-B893-82B6-730FBA1CBC2E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14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rota-xy-40000-1000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7" y="4645719"/>
            <a:ext cx="6871463" cy="1819183"/>
          </a:xfrm>
          <a:prstGeom prst="rect">
            <a:avLst/>
          </a:prstGeom>
        </p:spPr>
      </p:pic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1237558" y="109454"/>
            <a:ext cx="6667264" cy="88460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Evolution of the profiles</a:t>
            </a:r>
            <a:endParaRPr lang="en-US" altLang="zh-CN" sz="3200" b="1" baseline="-25000" dirty="0"/>
          </a:p>
        </p:txBody>
      </p:sp>
      <p:pic>
        <p:nvPicPr>
          <p:cNvPr id="3" name="图片 2" descr="vort-xy-40000-1000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" y="2791336"/>
            <a:ext cx="6871462" cy="2041022"/>
          </a:xfrm>
          <a:prstGeom prst="rect">
            <a:avLst/>
          </a:prstGeom>
        </p:spPr>
      </p:pic>
      <p:pic>
        <p:nvPicPr>
          <p:cNvPr id="2" name="图片 1" descr="mach40000-10000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81" y="990104"/>
            <a:ext cx="6714223" cy="1985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865FE-8241-1C4B-F194-A1D253C26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761" y="4645719"/>
            <a:ext cx="763910" cy="736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CCF86-9276-B7FC-5041-9EB3CA4A1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428" y="2817198"/>
            <a:ext cx="87630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14BE85-4A43-3C9C-851E-FABCE3706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677" y="1049775"/>
            <a:ext cx="571500" cy="596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38AF9D-9801-F202-7A80-E6D28199F4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096" y="1679358"/>
            <a:ext cx="1022350" cy="4212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F3B85C-F3E9-22CF-5190-29381891A455}"/>
              </a:ext>
            </a:extLst>
          </p:cNvPr>
          <p:cNvSpPr txBox="1"/>
          <p:nvPr/>
        </p:nvSpPr>
        <p:spPr>
          <a:xfrm>
            <a:off x="1788671" y="983716"/>
            <a:ext cx="81054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T</a:t>
            </a:r>
            <a:r>
              <a:rPr lang="en-CN" baseline="-25000" dirty="0"/>
              <a:t>JET </a:t>
            </a:r>
            <a:r>
              <a:rPr lang="en-CN" dirty="0"/>
              <a:t>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61DEC3-C9EC-FF4E-FEF7-A5C7F5601097}"/>
              </a:ext>
            </a:extLst>
          </p:cNvPr>
          <p:cNvSpPr txBox="1"/>
          <p:nvPr/>
        </p:nvSpPr>
        <p:spPr>
          <a:xfrm>
            <a:off x="4060421" y="983716"/>
            <a:ext cx="81054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T</a:t>
            </a:r>
            <a:r>
              <a:rPr lang="en-CN" baseline="-25000" dirty="0"/>
              <a:t>JET </a:t>
            </a:r>
            <a:r>
              <a:rPr lang="en-CN" dirty="0"/>
              <a:t>=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F2BAD4-4A98-A177-6382-F146C1FC0B3E}"/>
              </a:ext>
            </a:extLst>
          </p:cNvPr>
          <p:cNvSpPr txBox="1"/>
          <p:nvPr/>
        </p:nvSpPr>
        <p:spPr>
          <a:xfrm>
            <a:off x="6327805" y="983716"/>
            <a:ext cx="92756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T</a:t>
            </a:r>
            <a:r>
              <a:rPr lang="en-CN" baseline="-25000" dirty="0"/>
              <a:t>JET </a:t>
            </a:r>
            <a:r>
              <a:rPr lang="en-CN" dirty="0"/>
              <a:t>= 14</a:t>
            </a:r>
          </a:p>
        </p:txBody>
      </p:sp>
      <p:sp>
        <p:nvSpPr>
          <p:cNvPr id="4" name="幻灯片编号占位符 4">
            <a:extLst>
              <a:ext uri="{FF2B5EF4-FFF2-40B4-BE49-F238E27FC236}">
                <a16:creationId xmlns:a16="http://schemas.microsoft.com/office/drawing/2014/main" id="{0BD87F81-C274-0462-F19F-8490407A3363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15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5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2506089" y="0"/>
            <a:ext cx="3674240" cy="10828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Summary</a:t>
            </a:r>
          </a:p>
        </p:txBody>
      </p:sp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8056" y="1082899"/>
            <a:ext cx="8672393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Early thermalization and jet-induced medium excitation are studied with a self-interacting scalar field simulation.</a:t>
            </a:r>
            <a:endParaRPr kumimoji="1" lang="zh-CN" altLang="en-US" sz="2400" b="1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The </a:t>
            </a:r>
            <a:r>
              <a:rPr kumimoji="1" lang="en-US" altLang="zh-CN" sz="2400" dirty="0"/>
              <a:t>setting-up of 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quasiparticle picture </a:t>
            </a:r>
            <a:r>
              <a:rPr kumimoji="1" lang="en-US" sz="2400" b="0" i="0" dirty="0">
                <a:solidFill>
                  <a:srgbClr val="404040"/>
                </a:solidFill>
                <a:effectLst/>
                <a:latin typeface="Inter"/>
              </a:rPr>
              <a:t>and </a:t>
            </a:r>
            <a:r>
              <a:rPr kumimoji="1" lang="en-US" altLang="zh-CN" sz="2400" dirty="0"/>
              <a:t>EOS is verified, which can be speed up by random jets. But 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the momentum distribution of quasiparticles is still far from a thermodynamic limit.</a:t>
            </a:r>
            <a:endParaRPr kumimoji="1" lang="en-US" altLang="zh-CN" sz="2400" dirty="0"/>
          </a:p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kumimoji="1" lang="en-US" altLang="zh-CN" sz="2400" dirty="0"/>
              <a:t>Jet-induced Mach cone, diffusion wake and vortex ring are    confirmed with an ensemble average of classical field simulation.  </a:t>
            </a:r>
          </a:p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kumimoji="1" lang="en-US" altLang="zh-CN" sz="2400" dirty="0"/>
              <a:t>The energy and momentum deposited from a jet can  be thermalized rapidly, the medium response resembles hydrodynamic behavior.</a:t>
            </a:r>
          </a:p>
        </p:txBody>
      </p:sp>
      <p:sp>
        <p:nvSpPr>
          <p:cNvPr id="3" name="幻灯片编号占位符 4">
            <a:extLst>
              <a:ext uri="{FF2B5EF4-FFF2-40B4-BE49-F238E27FC236}">
                <a16:creationId xmlns:a16="http://schemas.microsoft.com/office/drawing/2014/main" id="{93014ADB-6745-E1D1-6784-D9D1CF0390C5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16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3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2506089" y="0"/>
            <a:ext cx="3674240" cy="10828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Summary</a:t>
            </a:r>
          </a:p>
        </p:txBody>
      </p:sp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8056" y="1082899"/>
            <a:ext cx="8672393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Early thermalization and jet-induced medium excitation are studied with a self-interacting scalar field simulation.</a:t>
            </a:r>
            <a:endParaRPr kumimoji="1" lang="zh-CN" altLang="en-US" sz="2400" b="1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The </a:t>
            </a:r>
            <a:r>
              <a:rPr kumimoji="1" lang="en-US" altLang="zh-CN" sz="2400" dirty="0"/>
              <a:t>setting-up of 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quasiparticle picture </a:t>
            </a:r>
            <a:r>
              <a:rPr kumimoji="1" lang="en-US" sz="2400" b="0" i="0" dirty="0">
                <a:solidFill>
                  <a:srgbClr val="404040"/>
                </a:solidFill>
                <a:effectLst/>
                <a:latin typeface="Inter"/>
              </a:rPr>
              <a:t>and </a:t>
            </a:r>
            <a:r>
              <a:rPr kumimoji="1" lang="en-US" altLang="zh-CN" sz="2400" dirty="0"/>
              <a:t>EOS is verified, which can be speed up by random jets. But 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Inter"/>
              </a:rPr>
              <a:t>the momentum distribution of quasiparticles is still far from a thermodynamic limit.</a:t>
            </a:r>
            <a:endParaRPr kumimoji="1" lang="en-US" altLang="zh-CN" sz="2400" dirty="0"/>
          </a:p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kumimoji="1" lang="en-US" altLang="zh-CN" sz="2400" dirty="0"/>
              <a:t>Jet-induced Mach cone, diffusion wake and vortex ring are    confirmed with an ensemble average of classical field simulation.  </a:t>
            </a:r>
          </a:p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kumimoji="1" lang="en-US" altLang="zh-CN" sz="2400" dirty="0"/>
              <a:t>The energy and momentum deposited from a jet can  be thermalized rapidly, the medium response resembles hydrodynamic behavior.</a:t>
            </a:r>
          </a:p>
        </p:txBody>
      </p:sp>
      <p:sp>
        <p:nvSpPr>
          <p:cNvPr id="3" name="幻灯片编号占位符 4">
            <a:extLst>
              <a:ext uri="{FF2B5EF4-FFF2-40B4-BE49-F238E27FC236}">
                <a16:creationId xmlns:a16="http://schemas.microsoft.com/office/drawing/2014/main" id="{93014ADB-6745-E1D1-6784-D9D1CF0390C5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>
                <a:solidFill>
                  <a:schemeClr val="tx1"/>
                </a:solidFill>
              </a:rPr>
              <a:t>16/16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884C8337-090D-4DFC-185D-25D57B69595D}"/>
              </a:ext>
            </a:extLst>
          </p:cNvPr>
          <p:cNvSpPr txBox="1"/>
          <p:nvPr/>
        </p:nvSpPr>
        <p:spPr>
          <a:xfrm>
            <a:off x="3136719" y="2958354"/>
            <a:ext cx="3228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800" b="1" dirty="0">
                <a:solidFill>
                  <a:srgbClr val="FF0000"/>
                </a:solidFill>
                <a:latin typeface="Brush Script MT Italic"/>
                <a:cs typeface="Brush Script MT Italic"/>
              </a:rPr>
              <a:t>Thanks</a:t>
            </a:r>
            <a:endParaRPr kumimoji="1" lang="zh-CN" altLang="en-US" sz="8800" b="1" dirty="0">
              <a:solidFill>
                <a:srgbClr val="FF0000"/>
              </a:solidFill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117192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t>2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2569640" y="248289"/>
            <a:ext cx="3284694" cy="10828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Outlines</a:t>
            </a:r>
          </a:p>
        </p:txBody>
      </p:sp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93736" y="1599330"/>
            <a:ext cx="6122768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/>
              <a:t>Motivation </a:t>
            </a:r>
            <a:endParaRPr kumimoji="1" lang="en-US" altLang="zh-CN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/>
              <a:t>Set up the frame work</a:t>
            </a:r>
            <a:endParaRPr kumimoji="1" lang="en-US" altLang="zh-CN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/>
              <a:t>EOS and quasi-thermalization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/>
              <a:t>Jet induced excitation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2800" dirty="0"/>
              <a:t>Summary and outlook </a:t>
            </a:r>
            <a:br>
              <a:rPr kumimoji="1" lang="en-US" altLang="zh-CN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436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7AAA-52BB-BE4D-B133-17D01AAF1A03}" type="slidenum">
              <a:rPr kumimoji="1" lang="zh-CN" altLang="en-US" smtClean="0">
                <a:solidFill>
                  <a:schemeClr val="tx1"/>
                </a:solidFill>
              </a:rPr>
              <a:t>3</a:t>
            </a:fld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086651" y="93633"/>
            <a:ext cx="6757611" cy="10828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QGP with Little Bang</a:t>
            </a:r>
          </a:p>
        </p:txBody>
      </p:sp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pic>
        <p:nvPicPr>
          <p:cNvPr id="2" name="图片 1" descr="LittleBang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9" y="1176532"/>
            <a:ext cx="5363647" cy="3482377"/>
          </a:xfrm>
          <a:prstGeom prst="rect">
            <a:avLst/>
          </a:prstGeom>
        </p:spPr>
      </p:pic>
      <p:pic>
        <p:nvPicPr>
          <p:cNvPr id="9" name="图片 8" descr="Jet&amp;NCQ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56" y="1176532"/>
            <a:ext cx="3030752" cy="551192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9302" y="4874170"/>
            <a:ext cx="5601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sz="2000" dirty="0"/>
              <a:t>Strongly coupled QGP is created in HIC.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000" dirty="0"/>
              <a:t>Collectivity and Jet quenching.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000" dirty="0"/>
              <a:t>How about the fast thermalization of the medium?</a:t>
            </a:r>
          </a:p>
          <a:p>
            <a:r>
              <a:rPr kumimoji="1" lang="en-US" altLang="zh-CN" sz="2000" dirty="0"/>
              <a:t>     Does the deposit energy thermalized? </a:t>
            </a:r>
          </a:p>
        </p:txBody>
      </p:sp>
      <p:sp>
        <p:nvSpPr>
          <p:cNvPr id="11" name="幻灯片编号占位符 4"/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3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9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1086651" y="93633"/>
            <a:ext cx="6757611" cy="10828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Collectivity with Hydrodynamics</a:t>
            </a:r>
          </a:p>
        </p:txBody>
      </p:sp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E7AB2F-9658-60DE-11DA-5FFB153A7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510" y="4113451"/>
            <a:ext cx="6061865" cy="2385354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0B6F3E6C-649F-F5FA-F436-9051B5ABBE12}"/>
              </a:ext>
            </a:extLst>
          </p:cNvPr>
          <p:cNvSpPr txBox="1"/>
          <p:nvPr/>
        </p:nvSpPr>
        <p:spPr>
          <a:xfrm>
            <a:off x="1862994" y="6416313"/>
            <a:ext cx="49885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H-C. Song, S. Bass, U. Heinz, et al. PRL 106 (2011) 192301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6D1203-9319-926C-316A-78EC656AF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183" y="1235440"/>
            <a:ext cx="5668192" cy="2836765"/>
          </a:xfrm>
          <a:prstGeom prst="rect">
            <a:avLst/>
          </a:prstGeom>
        </p:spPr>
      </p:pic>
      <p:sp>
        <p:nvSpPr>
          <p:cNvPr id="2" name="幻灯片编号占位符 4">
            <a:extLst>
              <a:ext uri="{FF2B5EF4-FFF2-40B4-BE49-F238E27FC236}">
                <a16:creationId xmlns:a16="http://schemas.microsoft.com/office/drawing/2014/main" id="{07A77BD1-26E9-A544-562F-FAB64A8B2E82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4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3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1080647" y="102774"/>
            <a:ext cx="6757611" cy="10828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Jet within a thermal bath</a:t>
            </a:r>
          </a:p>
        </p:txBody>
      </p:sp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9B6B15-A5BE-96FA-2A47-B74EBBFB5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103" y="1800582"/>
            <a:ext cx="3332192" cy="2171268"/>
          </a:xfrm>
          <a:prstGeom prst="rect">
            <a:avLst/>
          </a:prstGeom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id="{B66A6B1A-1201-4986-E47A-82E6D5AB1803}"/>
              </a:ext>
            </a:extLst>
          </p:cNvPr>
          <p:cNvSpPr txBox="1"/>
          <p:nvPr/>
        </p:nvSpPr>
        <p:spPr>
          <a:xfrm>
            <a:off x="5141488" y="1740793"/>
            <a:ext cx="202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C000"/>
                </a:solidFill>
              </a:rPr>
              <a:t>Hydro + </a:t>
            </a:r>
            <a:r>
              <a:rPr kumimoji="1" lang="en-US" altLang="zh-CN" sz="2400" dirty="0" err="1">
                <a:solidFill>
                  <a:srgbClr val="FFC000"/>
                </a:solidFill>
              </a:rPr>
              <a:t>CoLBT</a:t>
            </a:r>
            <a:r>
              <a:rPr kumimoji="1" lang="en-US" altLang="zh-CN" sz="24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19665E-A284-97B8-6A2A-15CF8965E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71" y="1790975"/>
            <a:ext cx="3471280" cy="2545006"/>
          </a:xfrm>
          <a:prstGeom prst="rect">
            <a:avLst/>
          </a:prstGeom>
        </p:spPr>
      </p:pic>
      <p:sp>
        <p:nvSpPr>
          <p:cNvPr id="14" name="文本框 14">
            <a:extLst>
              <a:ext uri="{FF2B5EF4-FFF2-40B4-BE49-F238E27FC236}">
                <a16:creationId xmlns:a16="http://schemas.microsoft.com/office/drawing/2014/main" id="{8489CF7A-B941-605D-5E9E-820A9E3286B2}"/>
              </a:ext>
            </a:extLst>
          </p:cNvPr>
          <p:cNvSpPr txBox="1"/>
          <p:nvPr/>
        </p:nvSpPr>
        <p:spPr>
          <a:xfrm>
            <a:off x="4687600" y="4075593"/>
            <a:ext cx="3731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Yang, Luo, Chen, Pang, Wang, PRL 130 (2023) 5, 052301</a:t>
            </a:r>
            <a:endParaRPr kumimoji="1"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16C59C-068A-5475-1C2D-4709EEAAE193}"/>
              </a:ext>
            </a:extLst>
          </p:cNvPr>
          <p:cNvSpPr txBox="1"/>
          <p:nvPr/>
        </p:nvSpPr>
        <p:spPr>
          <a:xfrm>
            <a:off x="316196" y="1251786"/>
            <a:ext cx="73800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Jet-induced </a:t>
            </a:r>
            <a:r>
              <a:rPr kumimoji="1" lang="en-US" altLang="zh-CN" sz="2400" dirty="0">
                <a:solidFill>
                  <a:srgbClr val="FF0000"/>
                </a:solidFill>
              </a:rPr>
              <a:t>Mach cone</a:t>
            </a:r>
            <a:r>
              <a:rPr kumimoji="1" lang="en-US" altLang="zh-CN" sz="2400" dirty="0"/>
              <a:t>, </a:t>
            </a:r>
            <a:r>
              <a:rPr kumimoji="1" lang="en-US" altLang="zh-CN" sz="2400" dirty="0">
                <a:solidFill>
                  <a:srgbClr val="1E12FF"/>
                </a:solidFill>
              </a:rPr>
              <a:t>diffusion wake </a:t>
            </a:r>
            <a:r>
              <a:rPr kumimoji="1" lang="en-US" altLang="zh-CN" sz="2400" dirty="0"/>
              <a:t>and </a:t>
            </a:r>
            <a:r>
              <a:rPr kumimoji="1" lang="en-US" altLang="zh-CN" sz="2400" dirty="0">
                <a:solidFill>
                  <a:srgbClr val="BD1C81"/>
                </a:solidFill>
              </a:rPr>
              <a:t>vortex ring </a:t>
            </a:r>
          </a:p>
        </p:txBody>
      </p:sp>
      <p:sp>
        <p:nvSpPr>
          <p:cNvPr id="16" name="文本框 14">
            <a:extLst>
              <a:ext uri="{FF2B5EF4-FFF2-40B4-BE49-F238E27FC236}">
                <a16:creationId xmlns:a16="http://schemas.microsoft.com/office/drawing/2014/main" id="{773C9F58-03BB-37AF-3BEE-B1572FCECFE3}"/>
              </a:ext>
            </a:extLst>
          </p:cNvPr>
          <p:cNvSpPr txBox="1"/>
          <p:nvPr/>
        </p:nvSpPr>
        <p:spPr>
          <a:xfrm>
            <a:off x="573371" y="4058982"/>
            <a:ext cx="34712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dirty="0"/>
              <a:t>Betz, Noronha, </a:t>
            </a:r>
            <a:r>
              <a:rPr kumimoji="1" lang="en-US" altLang="zh-CN" sz="1200" dirty="0" err="1"/>
              <a:t>Torrieri</a:t>
            </a:r>
            <a:r>
              <a:rPr kumimoji="1" lang="en-US" altLang="zh-CN" sz="1200" dirty="0"/>
              <a:t>, et al. PRC 79 (2009) 034902</a:t>
            </a:r>
            <a:endParaRPr kumimoji="1"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808F6692-6681-D3F9-E503-3E1F0D0AF9BD}"/>
              </a:ext>
            </a:extLst>
          </p:cNvPr>
          <p:cNvSpPr txBox="1"/>
          <p:nvPr/>
        </p:nvSpPr>
        <p:spPr>
          <a:xfrm>
            <a:off x="2054443" y="1838520"/>
            <a:ext cx="120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C000"/>
                </a:solidFill>
              </a:rPr>
              <a:t>Hydro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D71B31F-05C0-0D2A-7FBC-E2C5AAC4C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51" y="4325380"/>
            <a:ext cx="4746052" cy="2065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D0A69B-62B6-3D67-93DE-1EB5C1491B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1543" y="4335981"/>
            <a:ext cx="2783312" cy="2451212"/>
          </a:xfrm>
          <a:prstGeom prst="rect">
            <a:avLst/>
          </a:prstGeom>
        </p:spPr>
      </p:pic>
      <p:sp>
        <p:nvSpPr>
          <p:cNvPr id="25" name="文本框 14">
            <a:extLst>
              <a:ext uri="{FF2B5EF4-FFF2-40B4-BE49-F238E27FC236}">
                <a16:creationId xmlns:a16="http://schemas.microsoft.com/office/drawing/2014/main" id="{7E5D8D70-CDFE-871B-61F7-D5710B6E6048}"/>
              </a:ext>
            </a:extLst>
          </p:cNvPr>
          <p:cNvSpPr txBox="1"/>
          <p:nvPr/>
        </p:nvSpPr>
        <p:spPr>
          <a:xfrm>
            <a:off x="998569" y="6361019"/>
            <a:ext cx="43686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dirty="0" err="1"/>
              <a:t>Serenone</a:t>
            </a:r>
            <a:r>
              <a:rPr kumimoji="1" lang="en-US" altLang="zh-CN" sz="1200" dirty="0"/>
              <a:t>, </a:t>
            </a:r>
            <a:r>
              <a:rPr kumimoji="1" lang="en-US" altLang="zh-CN" sz="1200" dirty="0" err="1"/>
              <a:t>Barbon</a:t>
            </a:r>
            <a:r>
              <a:rPr kumimoji="1" lang="en-US" altLang="zh-CN" sz="1200" dirty="0"/>
              <a:t>,  </a:t>
            </a:r>
            <a:r>
              <a:rPr kumimoji="1" lang="en-US" altLang="zh-CN" sz="1200" dirty="0" err="1"/>
              <a:t>Chinellato</a:t>
            </a:r>
            <a:r>
              <a:rPr kumimoji="1" lang="en-US" altLang="zh-CN" sz="1200" dirty="0"/>
              <a:t>, et al. PLB 820 (2021) 136500</a:t>
            </a:r>
          </a:p>
          <a:p>
            <a:r>
              <a:rPr kumimoji="1" lang="en-US" altLang="zh-CN" sz="1200" dirty="0"/>
              <a:t>Ribeiro, </a:t>
            </a:r>
            <a:r>
              <a:rPr kumimoji="1" lang="en-US" altLang="zh-CN" sz="1200" dirty="0" err="1"/>
              <a:t>Chinellato</a:t>
            </a:r>
            <a:r>
              <a:rPr kumimoji="1" lang="en-US" altLang="zh-CN" sz="1200" dirty="0"/>
              <a:t>, Lisa, et al. PRC 109(2024), 1, 014905</a:t>
            </a:r>
          </a:p>
        </p:txBody>
      </p:sp>
      <p:sp>
        <p:nvSpPr>
          <p:cNvPr id="26" name="文本框 14">
            <a:extLst>
              <a:ext uri="{FF2B5EF4-FFF2-40B4-BE49-F238E27FC236}">
                <a16:creationId xmlns:a16="http://schemas.microsoft.com/office/drawing/2014/main" id="{70504880-31BB-43D4-930A-809B81362A61}"/>
              </a:ext>
            </a:extLst>
          </p:cNvPr>
          <p:cNvSpPr txBox="1"/>
          <p:nvPr/>
        </p:nvSpPr>
        <p:spPr>
          <a:xfrm>
            <a:off x="5562439" y="4493795"/>
            <a:ext cx="120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C000"/>
                </a:solidFill>
              </a:rPr>
              <a:t>Hydro</a:t>
            </a:r>
          </a:p>
        </p:txBody>
      </p:sp>
      <p:sp>
        <p:nvSpPr>
          <p:cNvPr id="2" name="幻灯片编号占位符 4">
            <a:extLst>
              <a:ext uri="{FF2B5EF4-FFF2-40B4-BE49-F238E27FC236}">
                <a16:creationId xmlns:a16="http://schemas.microsoft.com/office/drawing/2014/main" id="{1D9318EE-5F8C-3B2D-95EE-64418E1F3809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5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7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651B18D-AFA1-17E8-B9B5-D74513C5C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86" y="3376711"/>
            <a:ext cx="2248451" cy="676718"/>
          </a:xfrm>
          <a:prstGeom prst="rect">
            <a:avLst/>
          </a:prstGeom>
        </p:spPr>
      </p:pic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1086651" y="93633"/>
            <a:ext cx="6757611" cy="10828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Classical Φ</a:t>
            </a:r>
            <a:r>
              <a:rPr lang="en-US" altLang="zh-CN" sz="3200" b="1" baseline="30000" dirty="0"/>
              <a:t>4</a:t>
            </a:r>
            <a:r>
              <a:rPr lang="en-US" altLang="zh-CN" sz="3200" b="1" dirty="0"/>
              <a:t> simulation</a:t>
            </a:r>
          </a:p>
        </p:txBody>
      </p:sp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626FD9-5CEF-0DD3-288B-F20FE13D1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863" y="1667171"/>
            <a:ext cx="3848100" cy="96393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3C777F28-F008-8A13-67B5-0C577367890B}"/>
              </a:ext>
            </a:extLst>
          </p:cNvPr>
          <p:cNvSpPr txBox="1"/>
          <p:nvPr/>
        </p:nvSpPr>
        <p:spPr>
          <a:xfrm>
            <a:off x="410149" y="1275681"/>
            <a:ext cx="8453675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200" dirty="0"/>
              <a:t>Start with a massless, self-interacting scalar field, stimulated by a source</a:t>
            </a:r>
            <a:endParaRPr kumimoji="1" lang="en-US" altLang="zh-CN" sz="2200" dirty="0">
              <a:solidFill>
                <a:srgbClr val="BD1C81"/>
              </a:solidFill>
            </a:endParaRPr>
          </a:p>
        </p:txBody>
      </p:sp>
      <p:sp>
        <p:nvSpPr>
          <p:cNvPr id="7" name="文本框 14">
            <a:extLst>
              <a:ext uri="{FF2B5EF4-FFF2-40B4-BE49-F238E27FC236}">
                <a16:creationId xmlns:a16="http://schemas.microsoft.com/office/drawing/2014/main" id="{9FF9FE33-04BE-089E-99DA-1A7114466043}"/>
              </a:ext>
            </a:extLst>
          </p:cNvPr>
          <p:cNvSpPr txBox="1"/>
          <p:nvPr/>
        </p:nvSpPr>
        <p:spPr>
          <a:xfrm>
            <a:off x="5899496" y="1753339"/>
            <a:ext cx="300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g:   coupling constant </a:t>
            </a:r>
          </a:p>
          <a:p>
            <a:r>
              <a:rPr kumimoji="1" lang="en-US" altLang="zh-CN" sz="2400" dirty="0"/>
              <a:t>J(</a:t>
            </a:r>
            <a:r>
              <a:rPr kumimoji="1" lang="en-US" altLang="zh-CN" sz="2400" dirty="0" err="1"/>
              <a:t>x,t</a:t>
            </a:r>
            <a:r>
              <a:rPr kumimoji="1" lang="en-US" altLang="zh-CN" sz="2400" dirty="0"/>
              <a:t>): external source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92143E-7C53-80F5-CA22-E3C588EA6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919" y="2581526"/>
            <a:ext cx="2384425" cy="78250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6B13900-651C-9BEA-415E-7B06C0E7D2EC}"/>
              </a:ext>
            </a:extLst>
          </p:cNvPr>
          <p:cNvSpPr txBox="1"/>
          <p:nvPr/>
        </p:nvSpPr>
        <p:spPr>
          <a:xfrm>
            <a:off x="410149" y="2709584"/>
            <a:ext cx="8662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BD1C81"/>
                </a:solidFill>
              </a:rPr>
              <a:t>EOM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3CEDDA-4FE4-F844-7559-DAC9ACB8D3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9913" y="2416034"/>
            <a:ext cx="5488927" cy="22330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AB35BF-6B84-CA25-646A-E16F668DB6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068" y="4135839"/>
            <a:ext cx="3961520" cy="5620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030EDF-CFFB-3151-92BA-D9C3B4B9A9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149" y="5652237"/>
            <a:ext cx="5307881" cy="786152"/>
          </a:xfrm>
          <a:prstGeom prst="rect">
            <a:avLst/>
          </a:prstGeom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374350195">
                  <a:custGeom>
                    <a:avLst/>
                    <a:gdLst>
                      <a:gd name="connsiteX0" fmla="*/ 0 w 5307881"/>
                      <a:gd name="connsiteY0" fmla="*/ 0 h 786152"/>
                      <a:gd name="connsiteX1" fmla="*/ 483607 w 5307881"/>
                      <a:gd name="connsiteY1" fmla="*/ 0 h 786152"/>
                      <a:gd name="connsiteX2" fmla="*/ 1179529 w 5307881"/>
                      <a:gd name="connsiteY2" fmla="*/ 0 h 786152"/>
                      <a:gd name="connsiteX3" fmla="*/ 1769294 w 5307881"/>
                      <a:gd name="connsiteY3" fmla="*/ 0 h 786152"/>
                      <a:gd name="connsiteX4" fmla="*/ 2199822 w 5307881"/>
                      <a:gd name="connsiteY4" fmla="*/ 0 h 786152"/>
                      <a:gd name="connsiteX5" fmla="*/ 2789586 w 5307881"/>
                      <a:gd name="connsiteY5" fmla="*/ 0 h 786152"/>
                      <a:gd name="connsiteX6" fmla="*/ 3379351 w 5307881"/>
                      <a:gd name="connsiteY6" fmla="*/ 0 h 786152"/>
                      <a:gd name="connsiteX7" fmla="*/ 3969115 w 5307881"/>
                      <a:gd name="connsiteY7" fmla="*/ 0 h 786152"/>
                      <a:gd name="connsiteX8" fmla="*/ 4611959 w 5307881"/>
                      <a:gd name="connsiteY8" fmla="*/ 0 h 786152"/>
                      <a:gd name="connsiteX9" fmla="*/ 5307881 w 5307881"/>
                      <a:gd name="connsiteY9" fmla="*/ 0 h 786152"/>
                      <a:gd name="connsiteX10" fmla="*/ 5307881 w 5307881"/>
                      <a:gd name="connsiteY10" fmla="*/ 369491 h 786152"/>
                      <a:gd name="connsiteX11" fmla="*/ 5307881 w 5307881"/>
                      <a:gd name="connsiteY11" fmla="*/ 786152 h 786152"/>
                      <a:gd name="connsiteX12" fmla="*/ 4718116 w 5307881"/>
                      <a:gd name="connsiteY12" fmla="*/ 786152 h 786152"/>
                      <a:gd name="connsiteX13" fmla="*/ 4181431 w 5307881"/>
                      <a:gd name="connsiteY13" fmla="*/ 786152 h 786152"/>
                      <a:gd name="connsiteX14" fmla="*/ 3750903 w 5307881"/>
                      <a:gd name="connsiteY14" fmla="*/ 786152 h 786152"/>
                      <a:gd name="connsiteX15" fmla="*/ 3054980 w 5307881"/>
                      <a:gd name="connsiteY15" fmla="*/ 786152 h 786152"/>
                      <a:gd name="connsiteX16" fmla="*/ 2412137 w 5307881"/>
                      <a:gd name="connsiteY16" fmla="*/ 786152 h 786152"/>
                      <a:gd name="connsiteX17" fmla="*/ 1822372 w 5307881"/>
                      <a:gd name="connsiteY17" fmla="*/ 786152 h 786152"/>
                      <a:gd name="connsiteX18" fmla="*/ 1232608 w 5307881"/>
                      <a:gd name="connsiteY18" fmla="*/ 786152 h 786152"/>
                      <a:gd name="connsiteX19" fmla="*/ 536686 w 5307881"/>
                      <a:gd name="connsiteY19" fmla="*/ 786152 h 786152"/>
                      <a:gd name="connsiteX20" fmla="*/ 0 w 5307881"/>
                      <a:gd name="connsiteY20" fmla="*/ 786152 h 786152"/>
                      <a:gd name="connsiteX21" fmla="*/ 0 w 5307881"/>
                      <a:gd name="connsiteY21" fmla="*/ 377353 h 786152"/>
                      <a:gd name="connsiteX22" fmla="*/ 0 w 5307881"/>
                      <a:gd name="connsiteY22" fmla="*/ 0 h 78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307881" h="786152" fill="none" extrusionOk="0">
                        <a:moveTo>
                          <a:pt x="0" y="0"/>
                        </a:moveTo>
                        <a:cubicBezTo>
                          <a:pt x="186723" y="-38797"/>
                          <a:pt x="380041" y="26789"/>
                          <a:pt x="483607" y="0"/>
                        </a:cubicBezTo>
                        <a:cubicBezTo>
                          <a:pt x="587173" y="-26789"/>
                          <a:pt x="968156" y="35686"/>
                          <a:pt x="1179529" y="0"/>
                        </a:cubicBezTo>
                        <a:cubicBezTo>
                          <a:pt x="1390902" y="-35686"/>
                          <a:pt x="1544065" y="26726"/>
                          <a:pt x="1769294" y="0"/>
                        </a:cubicBezTo>
                        <a:cubicBezTo>
                          <a:pt x="1994523" y="-26726"/>
                          <a:pt x="2008547" y="36347"/>
                          <a:pt x="2199822" y="0"/>
                        </a:cubicBezTo>
                        <a:cubicBezTo>
                          <a:pt x="2391097" y="-36347"/>
                          <a:pt x="2607964" y="42846"/>
                          <a:pt x="2789586" y="0"/>
                        </a:cubicBezTo>
                        <a:cubicBezTo>
                          <a:pt x="2971208" y="-42846"/>
                          <a:pt x="3147444" y="15902"/>
                          <a:pt x="3379351" y="0"/>
                        </a:cubicBezTo>
                        <a:cubicBezTo>
                          <a:pt x="3611259" y="-15902"/>
                          <a:pt x="3812276" y="58393"/>
                          <a:pt x="3969115" y="0"/>
                        </a:cubicBezTo>
                        <a:cubicBezTo>
                          <a:pt x="4125954" y="-58393"/>
                          <a:pt x="4425724" y="57323"/>
                          <a:pt x="4611959" y="0"/>
                        </a:cubicBezTo>
                        <a:cubicBezTo>
                          <a:pt x="4798194" y="-57323"/>
                          <a:pt x="5129067" y="42543"/>
                          <a:pt x="5307881" y="0"/>
                        </a:cubicBezTo>
                        <a:cubicBezTo>
                          <a:pt x="5321720" y="178857"/>
                          <a:pt x="5297717" y="269801"/>
                          <a:pt x="5307881" y="369491"/>
                        </a:cubicBezTo>
                        <a:cubicBezTo>
                          <a:pt x="5318045" y="469181"/>
                          <a:pt x="5288122" y="668401"/>
                          <a:pt x="5307881" y="786152"/>
                        </a:cubicBezTo>
                        <a:cubicBezTo>
                          <a:pt x="5103827" y="815846"/>
                          <a:pt x="4933250" y="744442"/>
                          <a:pt x="4718116" y="786152"/>
                        </a:cubicBezTo>
                        <a:cubicBezTo>
                          <a:pt x="4502982" y="827862"/>
                          <a:pt x="4329510" y="783279"/>
                          <a:pt x="4181431" y="786152"/>
                        </a:cubicBezTo>
                        <a:cubicBezTo>
                          <a:pt x="4033352" y="789025"/>
                          <a:pt x="3961937" y="780689"/>
                          <a:pt x="3750903" y="786152"/>
                        </a:cubicBezTo>
                        <a:cubicBezTo>
                          <a:pt x="3539869" y="791615"/>
                          <a:pt x="3352364" y="767363"/>
                          <a:pt x="3054980" y="786152"/>
                        </a:cubicBezTo>
                        <a:cubicBezTo>
                          <a:pt x="2757596" y="804941"/>
                          <a:pt x="2702312" y="760766"/>
                          <a:pt x="2412137" y="786152"/>
                        </a:cubicBezTo>
                        <a:cubicBezTo>
                          <a:pt x="2121962" y="811538"/>
                          <a:pt x="2012968" y="746597"/>
                          <a:pt x="1822372" y="786152"/>
                        </a:cubicBezTo>
                        <a:cubicBezTo>
                          <a:pt x="1631777" y="825707"/>
                          <a:pt x="1473471" y="759354"/>
                          <a:pt x="1232608" y="786152"/>
                        </a:cubicBezTo>
                        <a:cubicBezTo>
                          <a:pt x="991745" y="812950"/>
                          <a:pt x="709854" y="776160"/>
                          <a:pt x="536686" y="786152"/>
                        </a:cubicBezTo>
                        <a:cubicBezTo>
                          <a:pt x="363518" y="796144"/>
                          <a:pt x="233302" y="752641"/>
                          <a:pt x="0" y="786152"/>
                        </a:cubicBezTo>
                        <a:cubicBezTo>
                          <a:pt x="-41342" y="683592"/>
                          <a:pt x="9531" y="486769"/>
                          <a:pt x="0" y="377353"/>
                        </a:cubicBezTo>
                        <a:cubicBezTo>
                          <a:pt x="-9531" y="267937"/>
                          <a:pt x="30182" y="158018"/>
                          <a:pt x="0" y="0"/>
                        </a:cubicBezTo>
                        <a:close/>
                      </a:path>
                      <a:path w="5307881" h="786152" stroke="0" extrusionOk="0">
                        <a:moveTo>
                          <a:pt x="0" y="0"/>
                        </a:moveTo>
                        <a:cubicBezTo>
                          <a:pt x="177754" y="-33443"/>
                          <a:pt x="274409" y="28541"/>
                          <a:pt x="430528" y="0"/>
                        </a:cubicBezTo>
                        <a:cubicBezTo>
                          <a:pt x="586647" y="-28541"/>
                          <a:pt x="829375" y="14909"/>
                          <a:pt x="1020293" y="0"/>
                        </a:cubicBezTo>
                        <a:cubicBezTo>
                          <a:pt x="1211212" y="-14909"/>
                          <a:pt x="1488207" y="23109"/>
                          <a:pt x="1610057" y="0"/>
                        </a:cubicBezTo>
                        <a:cubicBezTo>
                          <a:pt x="1731907" y="-23109"/>
                          <a:pt x="2020228" y="68110"/>
                          <a:pt x="2199822" y="0"/>
                        </a:cubicBezTo>
                        <a:cubicBezTo>
                          <a:pt x="2379416" y="-68110"/>
                          <a:pt x="2513380" y="19888"/>
                          <a:pt x="2789586" y="0"/>
                        </a:cubicBezTo>
                        <a:cubicBezTo>
                          <a:pt x="3065792" y="-19888"/>
                          <a:pt x="3126063" y="41769"/>
                          <a:pt x="3220114" y="0"/>
                        </a:cubicBezTo>
                        <a:cubicBezTo>
                          <a:pt x="3314165" y="-41769"/>
                          <a:pt x="3467776" y="46160"/>
                          <a:pt x="3650643" y="0"/>
                        </a:cubicBezTo>
                        <a:cubicBezTo>
                          <a:pt x="3833510" y="-46160"/>
                          <a:pt x="4010832" y="4824"/>
                          <a:pt x="4134250" y="0"/>
                        </a:cubicBezTo>
                        <a:cubicBezTo>
                          <a:pt x="4257668" y="-4824"/>
                          <a:pt x="4763692" y="51254"/>
                          <a:pt x="5307881" y="0"/>
                        </a:cubicBezTo>
                        <a:cubicBezTo>
                          <a:pt x="5324553" y="150864"/>
                          <a:pt x="5299356" y="317218"/>
                          <a:pt x="5307881" y="408799"/>
                        </a:cubicBezTo>
                        <a:cubicBezTo>
                          <a:pt x="5316406" y="500380"/>
                          <a:pt x="5300139" y="682350"/>
                          <a:pt x="5307881" y="786152"/>
                        </a:cubicBezTo>
                        <a:cubicBezTo>
                          <a:pt x="5066525" y="815813"/>
                          <a:pt x="4903744" y="727984"/>
                          <a:pt x="4665038" y="786152"/>
                        </a:cubicBezTo>
                        <a:cubicBezTo>
                          <a:pt x="4426332" y="844320"/>
                          <a:pt x="4291017" y="772791"/>
                          <a:pt x="4128352" y="786152"/>
                        </a:cubicBezTo>
                        <a:cubicBezTo>
                          <a:pt x="3965687" y="799513"/>
                          <a:pt x="3860816" y="737779"/>
                          <a:pt x="3644745" y="786152"/>
                        </a:cubicBezTo>
                        <a:cubicBezTo>
                          <a:pt x="3428674" y="834525"/>
                          <a:pt x="3337259" y="766383"/>
                          <a:pt x="3054980" y="786152"/>
                        </a:cubicBezTo>
                        <a:cubicBezTo>
                          <a:pt x="2772701" y="805921"/>
                          <a:pt x="2741122" y="783811"/>
                          <a:pt x="2571373" y="786152"/>
                        </a:cubicBezTo>
                        <a:cubicBezTo>
                          <a:pt x="2401624" y="788493"/>
                          <a:pt x="2354409" y="759625"/>
                          <a:pt x="2140845" y="786152"/>
                        </a:cubicBezTo>
                        <a:cubicBezTo>
                          <a:pt x="1927281" y="812679"/>
                          <a:pt x="1823951" y="747100"/>
                          <a:pt x="1657238" y="786152"/>
                        </a:cubicBezTo>
                        <a:cubicBezTo>
                          <a:pt x="1490525" y="825204"/>
                          <a:pt x="1188621" y="746615"/>
                          <a:pt x="961316" y="786152"/>
                        </a:cubicBezTo>
                        <a:cubicBezTo>
                          <a:pt x="734011" y="825689"/>
                          <a:pt x="220258" y="756454"/>
                          <a:pt x="0" y="786152"/>
                        </a:cubicBezTo>
                        <a:cubicBezTo>
                          <a:pt x="-19569" y="676775"/>
                          <a:pt x="16802" y="585792"/>
                          <a:pt x="0" y="400938"/>
                        </a:cubicBezTo>
                        <a:cubicBezTo>
                          <a:pt x="-16802" y="216084"/>
                          <a:pt x="1990" y="11017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D8738C-0E29-FD20-3A61-C6951C5486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6828" y="4831389"/>
            <a:ext cx="3506955" cy="611113"/>
          </a:xfrm>
          <a:prstGeom prst="rect">
            <a:avLst/>
          </a:prstGeom>
        </p:spPr>
      </p:pic>
      <p:sp>
        <p:nvSpPr>
          <p:cNvPr id="31" name="文本框 14">
            <a:extLst>
              <a:ext uri="{FF2B5EF4-FFF2-40B4-BE49-F238E27FC236}">
                <a16:creationId xmlns:a16="http://schemas.microsoft.com/office/drawing/2014/main" id="{F747160F-1870-87BD-473A-CAB561BC840D}"/>
              </a:ext>
            </a:extLst>
          </p:cNvPr>
          <p:cNvSpPr txBox="1"/>
          <p:nvPr/>
        </p:nvSpPr>
        <p:spPr>
          <a:xfrm>
            <a:off x="410149" y="4961037"/>
            <a:ext cx="17963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BD1C81"/>
                </a:solidFill>
              </a:rPr>
              <a:t>Observables:</a:t>
            </a:r>
          </a:p>
        </p:txBody>
      </p:sp>
      <p:sp>
        <p:nvSpPr>
          <p:cNvPr id="32" name="文本框 14">
            <a:extLst>
              <a:ext uri="{FF2B5EF4-FFF2-40B4-BE49-F238E27FC236}">
                <a16:creationId xmlns:a16="http://schemas.microsoft.com/office/drawing/2014/main" id="{E0E39CB9-15CC-9788-6C4F-ECFE260543DB}"/>
              </a:ext>
            </a:extLst>
          </p:cNvPr>
          <p:cNvSpPr txBox="1"/>
          <p:nvPr/>
        </p:nvSpPr>
        <p:spPr>
          <a:xfrm>
            <a:off x="5763963" y="4697854"/>
            <a:ext cx="3369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The validity and application range of classical field  simulation </a:t>
            </a:r>
          </a:p>
          <a:p>
            <a:r>
              <a:rPr kumimoji="1" lang="en-US" altLang="zh-CN" sz="1400" dirty="0" err="1"/>
              <a:t>Dusling</a:t>
            </a:r>
            <a:r>
              <a:rPr kumimoji="1" lang="en-US" altLang="zh-CN" sz="1400" dirty="0"/>
              <a:t>, </a:t>
            </a:r>
            <a:r>
              <a:rPr kumimoji="1" lang="en-US" altLang="zh-CN" sz="1400" dirty="0" err="1"/>
              <a:t>Epelbaum</a:t>
            </a:r>
            <a:r>
              <a:rPr kumimoji="1" lang="en-US" altLang="zh-CN" sz="1400" dirty="0"/>
              <a:t>, </a:t>
            </a:r>
            <a:r>
              <a:rPr kumimoji="1" lang="en-US" altLang="zh-CN" sz="1400" dirty="0" err="1"/>
              <a:t>Gelis</a:t>
            </a:r>
            <a:r>
              <a:rPr kumimoji="1" lang="en-US" altLang="zh-CN" sz="1400" dirty="0"/>
              <a:t>, </a:t>
            </a:r>
            <a:r>
              <a:rPr kumimoji="1" lang="en-US" altLang="zh-CN" sz="1400" dirty="0" err="1"/>
              <a:t>Venugopalan</a:t>
            </a:r>
            <a:r>
              <a:rPr kumimoji="1" lang="en-US" altLang="zh-CN" sz="1400" dirty="0"/>
              <a:t>, </a:t>
            </a:r>
          </a:p>
          <a:p>
            <a:r>
              <a:rPr kumimoji="1" lang="en-US" altLang="zh-CN" sz="1400" dirty="0" err="1"/>
              <a:t>Nulc</a:t>
            </a:r>
            <a:r>
              <a:rPr kumimoji="1" lang="en-US" altLang="zh-CN" sz="1400" dirty="0"/>
              <a:t>. Phys. A 850 (2011) 69. </a:t>
            </a:r>
          </a:p>
          <a:p>
            <a:r>
              <a:rPr kumimoji="1" lang="en-US" altLang="zh-CN" sz="1400" dirty="0" err="1"/>
              <a:t>Epelbaum</a:t>
            </a:r>
            <a:r>
              <a:rPr kumimoji="1" lang="en-US" altLang="zh-CN" sz="1400" dirty="0"/>
              <a:t>, </a:t>
            </a:r>
            <a:r>
              <a:rPr kumimoji="1" lang="en-US" altLang="zh-CN" sz="1400" dirty="0" err="1"/>
              <a:t>Gelis</a:t>
            </a:r>
            <a:r>
              <a:rPr kumimoji="1" lang="en-US" altLang="zh-CN" sz="1400" dirty="0"/>
              <a:t>,</a:t>
            </a:r>
            <a:r>
              <a:rPr kumimoji="1" lang="zh-CN" altLang="en-US" sz="1400" dirty="0"/>
              <a:t> </a:t>
            </a:r>
            <a:endParaRPr kumimoji="1" lang="en-US" altLang="zh-CN" sz="1400" dirty="0"/>
          </a:p>
          <a:p>
            <a:r>
              <a:rPr kumimoji="1" lang="en-CN" altLang="zh-CN" sz="1400" dirty="0"/>
              <a:t>Nulc. Phys. A 872(2011)210</a:t>
            </a:r>
            <a:r>
              <a:rPr kumimoji="1" lang="en-US" altLang="zh-CN" sz="1400" dirty="0"/>
              <a:t>.</a:t>
            </a:r>
          </a:p>
          <a:p>
            <a:r>
              <a:rPr kumimoji="1" lang="en-US" altLang="zh-CN" sz="1400" dirty="0" err="1"/>
              <a:t>Berges</a:t>
            </a:r>
            <a:r>
              <a:rPr kumimoji="1" lang="en-US" altLang="zh-CN" sz="1400" dirty="0"/>
              <a:t>, </a:t>
            </a:r>
            <a:r>
              <a:rPr kumimoji="1" lang="en-US" altLang="zh-CN" sz="1400" dirty="0" err="1"/>
              <a:t>Boguslavski</a:t>
            </a:r>
            <a:r>
              <a:rPr kumimoji="1" lang="en-US" altLang="zh-CN" sz="1400" dirty="0"/>
              <a:t>, Schlichting, </a:t>
            </a:r>
            <a:r>
              <a:rPr kumimoji="1" lang="en-US" altLang="zh-CN" sz="1400" dirty="0" err="1"/>
              <a:t>Venugopalan</a:t>
            </a:r>
            <a:r>
              <a:rPr kumimoji="1" lang="en-US" altLang="zh-CN" sz="1400" dirty="0"/>
              <a:t>, JHEP 05(2014)054.</a:t>
            </a:r>
            <a:endParaRPr kumimoji="1"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5" name="文本框 14">
            <a:extLst>
              <a:ext uri="{FF2B5EF4-FFF2-40B4-BE49-F238E27FC236}">
                <a16:creationId xmlns:a16="http://schemas.microsoft.com/office/drawing/2014/main" id="{FC0B8753-0536-0A91-96CE-318A32BC854A}"/>
              </a:ext>
            </a:extLst>
          </p:cNvPr>
          <p:cNvSpPr txBox="1"/>
          <p:nvPr/>
        </p:nvSpPr>
        <p:spPr>
          <a:xfrm>
            <a:off x="410149" y="3445508"/>
            <a:ext cx="157720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BD1C81"/>
                </a:solidFill>
              </a:rPr>
              <a:t>HIC source</a:t>
            </a:r>
          </a:p>
        </p:txBody>
      </p:sp>
      <p:sp>
        <p:nvSpPr>
          <p:cNvPr id="9" name="文本框 14">
            <a:extLst>
              <a:ext uri="{FF2B5EF4-FFF2-40B4-BE49-F238E27FC236}">
                <a16:creationId xmlns:a16="http://schemas.microsoft.com/office/drawing/2014/main" id="{F2152182-D18D-F034-D14E-79229D25E540}"/>
              </a:ext>
            </a:extLst>
          </p:cNvPr>
          <p:cNvSpPr txBox="1"/>
          <p:nvPr/>
        </p:nvSpPr>
        <p:spPr>
          <a:xfrm>
            <a:off x="426068" y="1954369"/>
            <a:ext cx="142178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BD1C81"/>
                </a:solidFill>
              </a:rPr>
              <a:t>CGC, f&gt;&gt;1</a:t>
            </a:r>
          </a:p>
        </p:txBody>
      </p:sp>
      <p:sp>
        <p:nvSpPr>
          <p:cNvPr id="2" name="幻灯片编号占位符 4">
            <a:extLst>
              <a:ext uri="{FF2B5EF4-FFF2-40B4-BE49-F238E27FC236}">
                <a16:creationId xmlns:a16="http://schemas.microsoft.com/office/drawing/2014/main" id="{BB1B6F43-6FFB-84A7-9C58-253EEF2355BB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6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8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1086651" y="93633"/>
            <a:ext cx="6757611" cy="10828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Connection between field and Hydro.</a:t>
            </a:r>
          </a:p>
        </p:txBody>
      </p:sp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94AF6-1CD2-A602-65A9-A6AA2349F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573" y="1278337"/>
            <a:ext cx="5324323" cy="792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318258-0936-FA05-BE8C-4C5DDD57C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44" y="2196967"/>
            <a:ext cx="8594511" cy="699553"/>
          </a:xfrm>
          <a:prstGeom prst="rect">
            <a:avLst/>
          </a:prstGeom>
          <a:ln w="28575">
            <a:solidFill>
              <a:srgbClr val="F93744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D3197D-5AF1-45B0-3FBD-CC3BDA312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0765" y="4279710"/>
            <a:ext cx="3110511" cy="699553"/>
          </a:xfrm>
          <a:prstGeom prst="rect">
            <a:avLst/>
          </a:prstGeom>
          <a:ln w="38100">
            <a:solidFill>
              <a:srgbClr val="F93744"/>
            </a:solidFill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3110511"/>
                      <a:gd name="connsiteY0" fmla="*/ 0 h 699553"/>
                      <a:gd name="connsiteX1" fmla="*/ 580629 w 3110511"/>
                      <a:gd name="connsiteY1" fmla="*/ 0 h 699553"/>
                      <a:gd name="connsiteX2" fmla="*/ 1036837 w 3110511"/>
                      <a:gd name="connsiteY2" fmla="*/ 0 h 699553"/>
                      <a:gd name="connsiteX3" fmla="*/ 1586361 w 3110511"/>
                      <a:gd name="connsiteY3" fmla="*/ 0 h 699553"/>
                      <a:gd name="connsiteX4" fmla="*/ 2073674 w 3110511"/>
                      <a:gd name="connsiteY4" fmla="*/ 0 h 699553"/>
                      <a:gd name="connsiteX5" fmla="*/ 2654303 w 3110511"/>
                      <a:gd name="connsiteY5" fmla="*/ 0 h 699553"/>
                      <a:gd name="connsiteX6" fmla="*/ 3110511 w 3110511"/>
                      <a:gd name="connsiteY6" fmla="*/ 0 h 699553"/>
                      <a:gd name="connsiteX7" fmla="*/ 3110511 w 3110511"/>
                      <a:gd name="connsiteY7" fmla="*/ 335785 h 699553"/>
                      <a:gd name="connsiteX8" fmla="*/ 3110511 w 3110511"/>
                      <a:gd name="connsiteY8" fmla="*/ 699553 h 699553"/>
                      <a:gd name="connsiteX9" fmla="*/ 2592093 w 3110511"/>
                      <a:gd name="connsiteY9" fmla="*/ 699553 h 699553"/>
                      <a:gd name="connsiteX10" fmla="*/ 2073674 w 3110511"/>
                      <a:gd name="connsiteY10" fmla="*/ 699553 h 699553"/>
                      <a:gd name="connsiteX11" fmla="*/ 1586361 w 3110511"/>
                      <a:gd name="connsiteY11" fmla="*/ 699553 h 699553"/>
                      <a:gd name="connsiteX12" fmla="*/ 1161257 w 3110511"/>
                      <a:gd name="connsiteY12" fmla="*/ 699553 h 699553"/>
                      <a:gd name="connsiteX13" fmla="*/ 705049 w 3110511"/>
                      <a:gd name="connsiteY13" fmla="*/ 699553 h 699553"/>
                      <a:gd name="connsiteX14" fmla="*/ 0 w 3110511"/>
                      <a:gd name="connsiteY14" fmla="*/ 699553 h 699553"/>
                      <a:gd name="connsiteX15" fmla="*/ 0 w 3110511"/>
                      <a:gd name="connsiteY15" fmla="*/ 363768 h 699553"/>
                      <a:gd name="connsiteX16" fmla="*/ 0 w 3110511"/>
                      <a:gd name="connsiteY16" fmla="*/ 0 h 699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110511" h="699553" fill="none" extrusionOk="0">
                        <a:moveTo>
                          <a:pt x="0" y="0"/>
                        </a:moveTo>
                        <a:cubicBezTo>
                          <a:pt x="162909" y="-2458"/>
                          <a:pt x="357712" y="14988"/>
                          <a:pt x="580629" y="0"/>
                        </a:cubicBezTo>
                        <a:cubicBezTo>
                          <a:pt x="803546" y="-14988"/>
                          <a:pt x="864235" y="18600"/>
                          <a:pt x="1036837" y="0"/>
                        </a:cubicBezTo>
                        <a:cubicBezTo>
                          <a:pt x="1209439" y="-18600"/>
                          <a:pt x="1439674" y="63636"/>
                          <a:pt x="1586361" y="0"/>
                        </a:cubicBezTo>
                        <a:cubicBezTo>
                          <a:pt x="1733048" y="-63636"/>
                          <a:pt x="1878034" y="3603"/>
                          <a:pt x="2073674" y="0"/>
                        </a:cubicBezTo>
                        <a:cubicBezTo>
                          <a:pt x="2269314" y="-3603"/>
                          <a:pt x="2457898" y="52941"/>
                          <a:pt x="2654303" y="0"/>
                        </a:cubicBezTo>
                        <a:cubicBezTo>
                          <a:pt x="2850708" y="-52941"/>
                          <a:pt x="2908282" y="19190"/>
                          <a:pt x="3110511" y="0"/>
                        </a:cubicBezTo>
                        <a:cubicBezTo>
                          <a:pt x="3123487" y="123195"/>
                          <a:pt x="3081219" y="258487"/>
                          <a:pt x="3110511" y="335785"/>
                        </a:cubicBezTo>
                        <a:cubicBezTo>
                          <a:pt x="3139803" y="413083"/>
                          <a:pt x="3080596" y="595118"/>
                          <a:pt x="3110511" y="699553"/>
                        </a:cubicBezTo>
                        <a:cubicBezTo>
                          <a:pt x="2880257" y="726626"/>
                          <a:pt x="2723998" y="643239"/>
                          <a:pt x="2592093" y="699553"/>
                        </a:cubicBezTo>
                        <a:cubicBezTo>
                          <a:pt x="2460188" y="755867"/>
                          <a:pt x="2231593" y="694193"/>
                          <a:pt x="2073674" y="699553"/>
                        </a:cubicBezTo>
                        <a:cubicBezTo>
                          <a:pt x="1915755" y="704913"/>
                          <a:pt x="1728199" y="663355"/>
                          <a:pt x="1586361" y="699553"/>
                        </a:cubicBezTo>
                        <a:cubicBezTo>
                          <a:pt x="1444523" y="735751"/>
                          <a:pt x="1340381" y="656535"/>
                          <a:pt x="1161257" y="699553"/>
                        </a:cubicBezTo>
                        <a:cubicBezTo>
                          <a:pt x="982133" y="742571"/>
                          <a:pt x="845709" y="646840"/>
                          <a:pt x="705049" y="699553"/>
                        </a:cubicBezTo>
                        <a:cubicBezTo>
                          <a:pt x="564389" y="752266"/>
                          <a:pt x="174973" y="636183"/>
                          <a:pt x="0" y="699553"/>
                        </a:cubicBezTo>
                        <a:cubicBezTo>
                          <a:pt x="-21988" y="627482"/>
                          <a:pt x="14547" y="500380"/>
                          <a:pt x="0" y="363768"/>
                        </a:cubicBezTo>
                        <a:cubicBezTo>
                          <a:pt x="-14547" y="227156"/>
                          <a:pt x="16978" y="115367"/>
                          <a:pt x="0" y="0"/>
                        </a:cubicBezTo>
                        <a:close/>
                      </a:path>
                      <a:path w="3110511" h="699553" stroke="0" extrusionOk="0">
                        <a:moveTo>
                          <a:pt x="0" y="0"/>
                        </a:moveTo>
                        <a:cubicBezTo>
                          <a:pt x="191129" y="-19267"/>
                          <a:pt x="341472" y="17688"/>
                          <a:pt x="456208" y="0"/>
                        </a:cubicBezTo>
                        <a:cubicBezTo>
                          <a:pt x="570944" y="-17688"/>
                          <a:pt x="823554" y="11588"/>
                          <a:pt x="1036837" y="0"/>
                        </a:cubicBezTo>
                        <a:cubicBezTo>
                          <a:pt x="1250120" y="-11588"/>
                          <a:pt x="1342374" y="22386"/>
                          <a:pt x="1461940" y="0"/>
                        </a:cubicBezTo>
                        <a:cubicBezTo>
                          <a:pt x="1581506" y="-22386"/>
                          <a:pt x="1698370" y="40416"/>
                          <a:pt x="1887043" y="0"/>
                        </a:cubicBezTo>
                        <a:cubicBezTo>
                          <a:pt x="2075716" y="-40416"/>
                          <a:pt x="2148981" y="39773"/>
                          <a:pt x="2405462" y="0"/>
                        </a:cubicBezTo>
                        <a:cubicBezTo>
                          <a:pt x="2661943" y="-39773"/>
                          <a:pt x="2916951" y="56798"/>
                          <a:pt x="3110511" y="0"/>
                        </a:cubicBezTo>
                        <a:cubicBezTo>
                          <a:pt x="3135419" y="121705"/>
                          <a:pt x="3102159" y="222983"/>
                          <a:pt x="3110511" y="356772"/>
                        </a:cubicBezTo>
                        <a:cubicBezTo>
                          <a:pt x="3118863" y="490561"/>
                          <a:pt x="3085080" y="536766"/>
                          <a:pt x="3110511" y="699553"/>
                        </a:cubicBezTo>
                        <a:cubicBezTo>
                          <a:pt x="2943177" y="756289"/>
                          <a:pt x="2745732" y="663982"/>
                          <a:pt x="2529882" y="699553"/>
                        </a:cubicBezTo>
                        <a:cubicBezTo>
                          <a:pt x="2314032" y="735124"/>
                          <a:pt x="2177854" y="669504"/>
                          <a:pt x="1949254" y="699553"/>
                        </a:cubicBezTo>
                        <a:cubicBezTo>
                          <a:pt x="1720654" y="729602"/>
                          <a:pt x="1574368" y="687990"/>
                          <a:pt x="1461940" y="699553"/>
                        </a:cubicBezTo>
                        <a:cubicBezTo>
                          <a:pt x="1349512" y="711116"/>
                          <a:pt x="1133195" y="663218"/>
                          <a:pt x="974627" y="699553"/>
                        </a:cubicBezTo>
                        <a:cubicBezTo>
                          <a:pt x="816059" y="735888"/>
                          <a:pt x="638323" y="669225"/>
                          <a:pt x="518419" y="699553"/>
                        </a:cubicBezTo>
                        <a:cubicBezTo>
                          <a:pt x="398515" y="729881"/>
                          <a:pt x="256935" y="653443"/>
                          <a:pt x="0" y="699553"/>
                        </a:cubicBezTo>
                        <a:cubicBezTo>
                          <a:pt x="-37081" y="575273"/>
                          <a:pt x="16765" y="461330"/>
                          <a:pt x="0" y="370763"/>
                        </a:cubicBezTo>
                        <a:cubicBezTo>
                          <a:pt x="-16765" y="280196"/>
                          <a:pt x="6568" y="13537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5A63D-1A59-838D-D653-C3DB40B874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7730" y="3135164"/>
            <a:ext cx="3876635" cy="804770"/>
          </a:xfrm>
          <a:prstGeom prst="rect">
            <a:avLst/>
          </a:prstGeom>
        </p:spPr>
      </p:pic>
      <p:sp>
        <p:nvSpPr>
          <p:cNvPr id="2" name="文本框 14">
            <a:extLst>
              <a:ext uri="{FF2B5EF4-FFF2-40B4-BE49-F238E27FC236}">
                <a16:creationId xmlns:a16="http://schemas.microsoft.com/office/drawing/2014/main" id="{4FE37ED1-784D-9DCD-56A3-0851997C9F2C}"/>
              </a:ext>
            </a:extLst>
          </p:cNvPr>
          <p:cNvSpPr txBox="1"/>
          <p:nvPr/>
        </p:nvSpPr>
        <p:spPr>
          <a:xfrm>
            <a:off x="149302" y="1453127"/>
            <a:ext cx="26678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BD1C81"/>
                </a:solidFill>
              </a:rPr>
              <a:t>E-M tensor of field</a:t>
            </a:r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1A426316-8944-A143-B1E6-495E86DFC1A6}"/>
              </a:ext>
            </a:extLst>
          </p:cNvPr>
          <p:cNvSpPr txBox="1"/>
          <p:nvPr/>
        </p:nvSpPr>
        <p:spPr>
          <a:xfrm>
            <a:off x="149301" y="3307169"/>
            <a:ext cx="26678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BD1C81"/>
                </a:solidFill>
              </a:rPr>
              <a:t>E-M tensor of fluid</a:t>
            </a:r>
          </a:p>
        </p:txBody>
      </p:sp>
      <p:sp>
        <p:nvSpPr>
          <p:cNvPr id="4" name="文本框 14">
            <a:extLst>
              <a:ext uri="{FF2B5EF4-FFF2-40B4-BE49-F238E27FC236}">
                <a16:creationId xmlns:a16="http://schemas.microsoft.com/office/drawing/2014/main" id="{359FB069-9D38-AEE8-A10A-10290C3569FF}"/>
              </a:ext>
            </a:extLst>
          </p:cNvPr>
          <p:cNvSpPr txBox="1"/>
          <p:nvPr/>
        </p:nvSpPr>
        <p:spPr>
          <a:xfrm>
            <a:off x="149301" y="4357843"/>
            <a:ext cx="84740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BD1C81"/>
                </a:solidFill>
              </a:rPr>
              <a:t>EOM </a:t>
            </a:r>
          </a:p>
        </p:txBody>
      </p:sp>
      <p:sp>
        <p:nvSpPr>
          <p:cNvPr id="5" name="文本框 14">
            <a:extLst>
              <a:ext uri="{FF2B5EF4-FFF2-40B4-BE49-F238E27FC236}">
                <a16:creationId xmlns:a16="http://schemas.microsoft.com/office/drawing/2014/main" id="{F7B1939E-B844-851E-9DAD-495AB7FECE9A}"/>
              </a:ext>
            </a:extLst>
          </p:cNvPr>
          <p:cNvSpPr txBox="1"/>
          <p:nvPr/>
        </p:nvSpPr>
        <p:spPr>
          <a:xfrm>
            <a:off x="7268218" y="2131475"/>
            <a:ext cx="46026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FF0000"/>
                </a:solidFill>
              </a:rPr>
              <a:t>?</a:t>
            </a:r>
            <a:r>
              <a:rPr kumimoji="1" lang="en-US" altLang="zh-CN" sz="2400" dirty="0">
                <a:solidFill>
                  <a:srgbClr val="BD1C81"/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18B5DA-74AE-2D93-0972-522F54036B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4290" y="4272494"/>
            <a:ext cx="2245934" cy="699553"/>
          </a:xfrm>
          <a:prstGeom prst="rect">
            <a:avLst/>
          </a:prstGeom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3209F3-A3DB-8F33-8F1B-8DB398D53C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2307" y="5961484"/>
            <a:ext cx="2603500" cy="660400"/>
          </a:xfrm>
          <a:prstGeom prst="rect">
            <a:avLst/>
          </a:prstGeom>
        </p:spPr>
      </p:pic>
      <p:sp>
        <p:nvSpPr>
          <p:cNvPr id="16" name="文本框 14">
            <a:extLst>
              <a:ext uri="{FF2B5EF4-FFF2-40B4-BE49-F238E27FC236}">
                <a16:creationId xmlns:a16="http://schemas.microsoft.com/office/drawing/2014/main" id="{EE7213E4-F55F-0DB1-B448-1371F0699698}"/>
              </a:ext>
            </a:extLst>
          </p:cNvPr>
          <p:cNvSpPr txBox="1"/>
          <p:nvPr/>
        </p:nvSpPr>
        <p:spPr>
          <a:xfrm>
            <a:off x="149301" y="6060852"/>
            <a:ext cx="19026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BD1C81"/>
                </a:solidFill>
              </a:rPr>
              <a:t>Landau frame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918040-5856-3D59-0E9C-3994BA8038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9826" y="3678846"/>
            <a:ext cx="3655232" cy="5221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CD469-66BB-E731-3BC1-7229FFC611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4365" y="4233711"/>
            <a:ext cx="1737689" cy="2346727"/>
          </a:xfrm>
          <a:prstGeom prst="rect">
            <a:avLst/>
          </a:prstGeom>
        </p:spPr>
      </p:pic>
      <p:sp>
        <p:nvSpPr>
          <p:cNvPr id="26" name="文本框 14">
            <a:extLst>
              <a:ext uri="{FF2B5EF4-FFF2-40B4-BE49-F238E27FC236}">
                <a16:creationId xmlns:a16="http://schemas.microsoft.com/office/drawing/2014/main" id="{57DA3153-F659-A3DB-D8B8-83E8DAD82F3D}"/>
              </a:ext>
            </a:extLst>
          </p:cNvPr>
          <p:cNvSpPr txBox="1"/>
          <p:nvPr/>
        </p:nvSpPr>
        <p:spPr>
          <a:xfrm>
            <a:off x="340360" y="5100951"/>
            <a:ext cx="631121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B0F0"/>
                </a:solidFill>
              </a:rPr>
              <a:t>EOS and transport coefficients </a:t>
            </a:r>
            <a:r>
              <a:rPr kumimoji="1" lang="en-US" altLang="zh-CN" sz="2400" dirty="0">
                <a:solidFill>
                  <a:srgbClr val="00B0F0"/>
                </a:solidFill>
                <a:sym typeface="Wingdings" pitchFamily="2" charset="2"/>
              </a:rPr>
              <a:t> Hydrodynamics.</a:t>
            </a:r>
            <a:endParaRPr kumimoji="1" lang="en-US" altLang="zh-CN" sz="2400" dirty="0">
              <a:solidFill>
                <a:srgbClr val="00B0F0"/>
              </a:solidFill>
            </a:endParaRPr>
          </a:p>
          <a:p>
            <a:r>
              <a:rPr kumimoji="1" lang="en-US" altLang="zh-CN" sz="2400" dirty="0">
                <a:solidFill>
                  <a:srgbClr val="00B0F0"/>
                </a:solidFill>
              </a:rPr>
              <a:t>(Quasi-)Particle picture </a:t>
            </a:r>
            <a:r>
              <a:rPr kumimoji="1" lang="en-US" altLang="zh-CN" sz="2400" dirty="0">
                <a:solidFill>
                  <a:srgbClr val="00B0F0"/>
                </a:solidFill>
                <a:sym typeface="Wingdings" pitchFamily="2" charset="2"/>
              </a:rPr>
              <a:t></a:t>
            </a:r>
            <a:r>
              <a:rPr kumimoji="1" lang="en-US" altLang="zh-CN" sz="2400" dirty="0">
                <a:solidFill>
                  <a:srgbClr val="00B0F0"/>
                </a:solidFill>
              </a:rPr>
              <a:t>Boltzmann Equation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7BDA53-89F5-A680-F375-3DDA95654E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6250" y="6145567"/>
            <a:ext cx="1422157" cy="446751"/>
          </a:xfrm>
          <a:prstGeom prst="rect">
            <a:avLst/>
          </a:prstGeom>
        </p:spPr>
      </p:pic>
      <p:sp>
        <p:nvSpPr>
          <p:cNvPr id="7" name="幻灯片编号占位符 4">
            <a:extLst>
              <a:ext uri="{FF2B5EF4-FFF2-40B4-BE49-F238E27FC236}">
                <a16:creationId xmlns:a16="http://schemas.microsoft.com/office/drawing/2014/main" id="{216DF396-ACF5-764A-1C82-26B0409F3FE0}"/>
              </a:ext>
            </a:extLst>
          </p:cNvPr>
          <p:cNvSpPr txBox="1">
            <a:spLocks/>
          </p:cNvSpPr>
          <p:nvPr/>
        </p:nvSpPr>
        <p:spPr>
          <a:xfrm>
            <a:off x="7010400" y="64393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7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0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1237558" y="109454"/>
            <a:ext cx="6667264" cy="88460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Achieving equation of state</a:t>
            </a:r>
            <a:endParaRPr lang="en-US" altLang="zh-CN" sz="3200" b="1" baseline="-25000" dirty="0"/>
          </a:p>
        </p:txBody>
      </p:sp>
      <p:pic>
        <p:nvPicPr>
          <p:cNvPr id="7" name="图片 6" descr="EOS100-ID2500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29" y="1028067"/>
            <a:ext cx="3192742" cy="2004615"/>
          </a:xfrm>
          <a:prstGeom prst="rect">
            <a:avLst/>
          </a:prstGeom>
        </p:spPr>
      </p:pic>
      <p:pic>
        <p:nvPicPr>
          <p:cNvPr id="9" name="图片 8" descr="EOS1000-ID2500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3991"/>
            <a:ext cx="4761700" cy="2989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77DAA3-800C-4DE3-BD7F-B3743FFBC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194486"/>
            <a:ext cx="1669397" cy="673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4EFC62-1749-07F1-2E61-2A91F3DD5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9632" y="2976795"/>
            <a:ext cx="2742925" cy="1390250"/>
          </a:xfrm>
          <a:prstGeom prst="rect">
            <a:avLst/>
          </a:prstGeom>
        </p:spPr>
      </p:pic>
      <p:pic>
        <p:nvPicPr>
          <p:cNvPr id="4" name="图片 3" descr="EOS10-ID25000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35" y="1035814"/>
            <a:ext cx="3134764" cy="1968211"/>
          </a:xfrm>
          <a:prstGeom prst="rect">
            <a:avLst/>
          </a:prstGeom>
        </p:spPr>
      </p:pic>
      <p:pic>
        <p:nvPicPr>
          <p:cNvPr id="2" name="图片 1" descr="EOS1-ID25000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3" y="1017613"/>
            <a:ext cx="3192742" cy="2004614"/>
          </a:xfrm>
          <a:prstGeom prst="rect">
            <a:avLst/>
          </a:prstGeom>
        </p:spPr>
      </p:pic>
      <p:sp>
        <p:nvSpPr>
          <p:cNvPr id="11" name="文本框 14">
            <a:extLst>
              <a:ext uri="{FF2B5EF4-FFF2-40B4-BE49-F238E27FC236}">
                <a16:creationId xmlns:a16="http://schemas.microsoft.com/office/drawing/2014/main" id="{4BEBEC72-5B07-0371-1924-BADE826338B6}"/>
              </a:ext>
            </a:extLst>
          </p:cNvPr>
          <p:cNvSpPr txBox="1"/>
          <p:nvPr/>
        </p:nvSpPr>
        <p:spPr>
          <a:xfrm>
            <a:off x="4289174" y="4821459"/>
            <a:ext cx="4207126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Equation of state for a massless boson gas can be achieved with larger ensemble average. </a:t>
            </a:r>
          </a:p>
          <a:p>
            <a:r>
              <a:rPr kumimoji="1" lang="en-US" altLang="zh-CN" sz="2000" dirty="0">
                <a:solidFill>
                  <a:srgbClr val="1E12FF"/>
                </a:solidFill>
              </a:rPr>
              <a:t>Isotropic + Ergodic(</a:t>
            </a:r>
            <a:r>
              <a:rPr kumimoji="1" lang="zh-CN" altLang="en-US" sz="2000" dirty="0">
                <a:solidFill>
                  <a:srgbClr val="1E12FF"/>
                </a:solidFill>
              </a:rPr>
              <a:t>各态遍历</a:t>
            </a:r>
            <a:r>
              <a:rPr kumimoji="1" lang="en-US" altLang="zh-CN" sz="2000" dirty="0">
                <a:solidFill>
                  <a:srgbClr val="1E12FF"/>
                </a:solidFill>
              </a:rPr>
              <a:t>)</a:t>
            </a:r>
          </a:p>
          <a:p>
            <a:r>
              <a:rPr kumimoji="1" lang="en-US" altLang="zh-CN" sz="2000" dirty="0">
                <a:solidFill>
                  <a:srgbClr val="1E12FF"/>
                </a:solidFill>
              </a:rPr>
              <a:t>Principle of equal a priori probabilities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CCB9E7-062A-30A7-15BC-1A8E7EBD61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2275" y="4313459"/>
            <a:ext cx="1447800" cy="508000"/>
          </a:xfrm>
          <a:prstGeom prst="rect">
            <a:avLst/>
          </a:prstGeom>
        </p:spPr>
      </p:pic>
      <p:sp>
        <p:nvSpPr>
          <p:cNvPr id="12" name="幻灯片编号占位符 4">
            <a:extLst>
              <a:ext uri="{FF2B5EF4-FFF2-40B4-BE49-F238E27FC236}">
                <a16:creationId xmlns:a16="http://schemas.microsoft.com/office/drawing/2014/main" id="{E5F5ADE5-61C9-F50D-4126-6D44B65CE8B2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8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4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DU-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2" y="67918"/>
            <a:ext cx="738332" cy="699553"/>
          </a:xfrm>
          <a:prstGeom prst="rect">
            <a:avLst/>
          </a:prstGeom>
        </p:spPr>
      </p:pic>
      <p:pic>
        <p:nvPicPr>
          <p:cNvPr id="6" name="图片 5" descr="ppprok透明背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96" y="93633"/>
            <a:ext cx="699553" cy="673838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1237558" y="109454"/>
            <a:ext cx="6667264" cy="88460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/>
              <a:t>Quasi particle spectra </a:t>
            </a:r>
            <a:endParaRPr lang="en-US" altLang="zh-CN" sz="3200" b="1" baseline="-25000" dirty="0"/>
          </a:p>
        </p:txBody>
      </p:sp>
      <p:pic>
        <p:nvPicPr>
          <p:cNvPr id="11" name="图片 10" descr="specSHOW-f2500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8" y="1485901"/>
            <a:ext cx="5285928" cy="4111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99A86-A3E3-0113-069E-D2328E1C5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176" y="1265905"/>
            <a:ext cx="1836104" cy="510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B179-47A5-6A36-4216-D7BF1801F0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242" y="1195003"/>
            <a:ext cx="3178758" cy="673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8E03B-528A-BA7F-54C6-6862FD909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979" y="1118732"/>
            <a:ext cx="3248146" cy="804376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560350E1-AFD8-6145-71E0-55AC0AD47DD8}"/>
              </a:ext>
            </a:extLst>
          </p:cNvPr>
          <p:cNvSpPr txBox="1"/>
          <p:nvPr/>
        </p:nvSpPr>
        <p:spPr>
          <a:xfrm>
            <a:off x="885703" y="5662997"/>
            <a:ext cx="651522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Over-occupied initial condition  </a:t>
            </a:r>
            <a:r>
              <a:rPr kumimoji="1" lang="en-US" altLang="zh-CN" sz="2000" dirty="0">
                <a:sym typeface="Wingdings" pitchFamily="2" charset="2"/>
              </a:rPr>
              <a:t> BEC</a:t>
            </a:r>
          </a:p>
          <a:p>
            <a:r>
              <a:rPr kumimoji="1" lang="en-US" altLang="zh-CN" sz="2000" dirty="0"/>
              <a:t>Relativistic process </a:t>
            </a:r>
            <a:r>
              <a:rPr kumimoji="1" lang="en-US" altLang="zh-CN" sz="2000" dirty="0">
                <a:sym typeface="Wingdings" pitchFamily="2" charset="2"/>
              </a:rPr>
              <a:t> instability  Resonance  speed up </a:t>
            </a:r>
          </a:p>
          <a:p>
            <a:r>
              <a:rPr kumimoji="1" lang="en-US" altLang="zh-CN" sz="2000" dirty="0">
                <a:sym typeface="Wingdings" pitchFamily="2" charset="2"/>
              </a:rPr>
              <a:t>Approaching quasi-equilibrium of classic field  </a:t>
            </a:r>
            <a:endParaRPr kumimoji="1" lang="en-US" altLang="zh-CN" sz="2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786887-F4FC-E7F6-068C-7A25CF36C77A}"/>
              </a:ext>
            </a:extLst>
          </p:cNvPr>
          <p:cNvSpPr txBox="1"/>
          <p:nvPr/>
        </p:nvSpPr>
        <p:spPr>
          <a:xfrm>
            <a:off x="5219701" y="3723302"/>
            <a:ext cx="35623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Boltzmann Equation for classical and quantum field:</a:t>
            </a:r>
          </a:p>
          <a:p>
            <a:r>
              <a:rPr kumimoji="1" lang="en-US" altLang="zh-CN" sz="1600" dirty="0"/>
              <a:t>A. H. Mueller, D. T. Son </a:t>
            </a:r>
          </a:p>
          <a:p>
            <a:r>
              <a:rPr kumimoji="1" lang="en-US" altLang="zh-CN" sz="1600" dirty="0"/>
              <a:t>Phys. Lett. B 582(2004) 279.</a:t>
            </a:r>
          </a:p>
          <a:p>
            <a:r>
              <a:rPr kumimoji="1" lang="en-US" altLang="zh-CN" sz="1600" dirty="0"/>
              <a:t> S. Jeon, Phys. Rev. C 72(2005) 014907. </a:t>
            </a:r>
          </a:p>
          <a:p>
            <a:r>
              <a:rPr kumimoji="1" lang="en-US" altLang="zh-CN" sz="1600" dirty="0"/>
              <a:t>T. </a:t>
            </a:r>
            <a:r>
              <a:rPr kumimoji="1" lang="en-US" altLang="zh-CN" sz="1600" dirty="0" err="1"/>
              <a:t>Epelbaum</a:t>
            </a:r>
            <a:r>
              <a:rPr kumimoji="1" lang="en-US" altLang="zh-CN" sz="1600" dirty="0"/>
              <a:t>, F. </a:t>
            </a:r>
            <a:r>
              <a:rPr kumimoji="1" lang="en-US" altLang="zh-CN" sz="1600" dirty="0" err="1"/>
              <a:t>Gelis</a:t>
            </a:r>
            <a:r>
              <a:rPr kumimoji="1" lang="en-US" altLang="zh-CN" sz="1600" dirty="0"/>
              <a:t>, N. </a:t>
            </a:r>
            <a:r>
              <a:rPr kumimoji="1" lang="en-US" altLang="zh-CN" sz="1600" dirty="0" err="1"/>
              <a:t>Tanji</a:t>
            </a:r>
            <a:r>
              <a:rPr kumimoji="1" lang="en-US" altLang="zh-CN" sz="1600" dirty="0"/>
              <a:t>, B. Wu</a:t>
            </a:r>
          </a:p>
          <a:p>
            <a:r>
              <a:rPr kumimoji="1" lang="en-US" altLang="zh-CN" sz="1600" dirty="0"/>
              <a:t>Phys. Rev. D 90(2014)125032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0F52EE-5AEF-B2EF-0104-C3100717EF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1149" y="2147965"/>
            <a:ext cx="3239523" cy="1455786"/>
          </a:xfrm>
          <a:prstGeom prst="rect">
            <a:avLst/>
          </a:prstGeom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" name="幻灯片编号占位符 4">
            <a:extLst>
              <a:ext uri="{FF2B5EF4-FFF2-40B4-BE49-F238E27FC236}">
                <a16:creationId xmlns:a16="http://schemas.microsoft.com/office/drawing/2014/main" id="{1EC83FBF-1D2C-0E21-58B1-F37FE10C4955}"/>
              </a:ext>
            </a:extLst>
          </p:cNvPr>
          <p:cNvSpPr txBox="1">
            <a:spLocks/>
          </p:cNvSpPr>
          <p:nvPr/>
        </p:nvSpPr>
        <p:spPr>
          <a:xfrm>
            <a:off x="6771458" y="645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F97AAA-52BB-BE4D-B133-17D01AAF1A03}" type="slidenum">
              <a:rPr kumimoji="1" lang="zh-CN" altLang="en-US" sz="1600" smtClean="0">
                <a:solidFill>
                  <a:schemeClr val="tx1"/>
                </a:solidFill>
              </a:rPr>
              <a:pPr/>
              <a:t>9</a:t>
            </a:fld>
            <a:r>
              <a:rPr kumimoji="1" lang="en-US" altLang="zh-CN" sz="1600" dirty="0">
                <a:solidFill>
                  <a:schemeClr val="tx1"/>
                </a:solidFill>
              </a:rPr>
              <a:t>/16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3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77861</TotalTime>
  <Words>923</Words>
  <Application>Microsoft Macintosh PowerPoint</Application>
  <PresentationFormat>On-screen Show (4:3)</PresentationFormat>
  <Paragraphs>135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Brush Script MT Italic</vt:lpstr>
      <vt:lpstr>Inter</vt:lpstr>
      <vt:lpstr>Arial</vt:lpstr>
      <vt:lpstr>Calibri</vt:lpstr>
      <vt:lpstr>Cambria Math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Spin Transfer of Lambda and anti-Lambda in polarized pp collisions at 200 GeV at STAR</dc:title>
  <dc:creator>jdeng Deng</dc:creator>
  <cp:lastModifiedBy>Microsoft Office User</cp:lastModifiedBy>
  <cp:revision>798</cp:revision>
  <cp:lastPrinted>2017-06-24T06:32:44Z</cp:lastPrinted>
  <dcterms:created xsi:type="dcterms:W3CDTF">2012-08-29T05:39:02Z</dcterms:created>
  <dcterms:modified xsi:type="dcterms:W3CDTF">2025-04-26T05:09:24Z</dcterms:modified>
</cp:coreProperties>
</file>