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398" r:id="rId3"/>
    <p:sldId id="2447" r:id="rId4"/>
    <p:sldId id="2441" r:id="rId5"/>
    <p:sldId id="2439" r:id="rId6"/>
    <p:sldId id="2456" r:id="rId7"/>
    <p:sldId id="2392" r:id="rId8"/>
    <p:sldId id="2394" r:id="rId9"/>
    <p:sldId id="2393" r:id="rId10"/>
    <p:sldId id="2457" r:id="rId11"/>
    <p:sldId id="2460" r:id="rId12"/>
    <p:sldId id="2454" r:id="rId13"/>
    <p:sldId id="2449" r:id="rId14"/>
    <p:sldId id="2450" r:id="rId15"/>
    <p:sldId id="2451" r:id="rId16"/>
    <p:sldId id="2459" r:id="rId17"/>
    <p:sldId id="2461" r:id="rId18"/>
    <p:sldId id="2452" r:id="rId19"/>
    <p:sldId id="2423" r:id="rId20"/>
    <p:sldId id="2367" r:id="rId21"/>
    <p:sldId id="2428" r:id="rId22"/>
    <p:sldId id="2404" r:id="rId23"/>
    <p:sldId id="2440" r:id="rId24"/>
    <p:sldId id="2453" r:id="rId25"/>
    <p:sldId id="234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94677" autoAdjust="0"/>
  </p:normalViewPr>
  <p:slideViewPr>
    <p:cSldViewPr snapToGrid="0">
      <p:cViewPr varScale="1">
        <p:scale>
          <a:sx n="81" d="100"/>
          <a:sy n="81" d="100"/>
        </p:scale>
        <p:origin x="4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CF59E-EEBC-4228-A96F-A7496DFA0354}" type="datetimeFigureOut">
              <a:rPr lang="zh-CN" altLang="en-US" smtClean="0"/>
              <a:t>2025/04/26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67158-D2D6-491A-8A45-C893B42F4952}" type="slidenum">
              <a:rPr lang="zh-CN" altLang="en-US" smtClean="0"/>
              <a:t>‹#›</a:t>
            </a:fld>
            <a:endParaRPr lang="zh-CN" altLang="en-US"/>
          </a:p>
        </p:txBody>
      </p:sp>
    </p:spTree>
    <p:extLst>
      <p:ext uri="{BB962C8B-B14F-4D97-AF65-F5344CB8AC3E}">
        <p14:creationId xmlns:p14="http://schemas.microsoft.com/office/powerpoint/2010/main" val="83214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a:extLst>
              <a:ext uri="{FF2B5EF4-FFF2-40B4-BE49-F238E27FC236}">
                <a16:creationId xmlns="" xmlns:a16="http://schemas.microsoft.com/office/drawing/2014/main" id="{C05BF0A0-800B-DAFA-7852-CA5B6CCBBFDC}"/>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文本占位符 2">
            <a:extLst>
              <a:ext uri="{FF2B5EF4-FFF2-40B4-BE49-F238E27FC236}">
                <a16:creationId xmlns="" xmlns:a16="http://schemas.microsoft.com/office/drawing/2014/main" id="{7FF5048C-6147-AFF5-CBAA-1CD46979C0B3}"/>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a:extLst>
              <a:ext uri="{FF2B5EF4-FFF2-40B4-BE49-F238E27FC236}">
                <a16:creationId xmlns="" xmlns:a16="http://schemas.microsoft.com/office/drawing/2014/main" id="{7132CCEC-A048-159C-B2BB-509E6027D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0600">
              <a:defRPr>
                <a:solidFill>
                  <a:schemeClr val="tx1"/>
                </a:solidFill>
                <a:latin typeface="Calibri" panose="020F0502020204030204" pitchFamily="34" charset="0"/>
                <a:ea typeface="等线" panose="02010600030101010101" pitchFamily="2" charset="-122"/>
              </a:defRPr>
            </a:lvl1pPr>
            <a:lvl2pPr marL="742950" indent="-285750" defTabSz="990600">
              <a:defRPr>
                <a:solidFill>
                  <a:schemeClr val="tx1"/>
                </a:solidFill>
                <a:latin typeface="Calibri" panose="020F0502020204030204" pitchFamily="34" charset="0"/>
                <a:ea typeface="等线" panose="02010600030101010101" pitchFamily="2" charset="-122"/>
              </a:defRPr>
            </a:lvl2pPr>
            <a:lvl3pPr marL="1143000" indent="-228600" defTabSz="990600">
              <a:defRPr>
                <a:solidFill>
                  <a:schemeClr val="tx1"/>
                </a:solidFill>
                <a:latin typeface="Calibri" panose="020F0502020204030204" pitchFamily="34" charset="0"/>
                <a:ea typeface="等线" panose="02010600030101010101" pitchFamily="2" charset="-122"/>
              </a:defRPr>
            </a:lvl3pPr>
            <a:lvl4pPr marL="1600200" indent="-228600" defTabSz="990600">
              <a:defRPr>
                <a:solidFill>
                  <a:schemeClr val="tx1"/>
                </a:solidFill>
                <a:latin typeface="Calibri" panose="020F0502020204030204" pitchFamily="34" charset="0"/>
                <a:ea typeface="等线" panose="02010600030101010101" pitchFamily="2" charset="-122"/>
              </a:defRPr>
            </a:lvl4pPr>
            <a:lvl5pPr marL="2057400" indent="-228600" defTabSz="990600">
              <a:defRPr>
                <a:solidFill>
                  <a:schemeClr val="tx1"/>
                </a:solidFill>
                <a:latin typeface="Calibri" panose="020F0502020204030204" pitchFamily="34" charset="0"/>
                <a:ea typeface="等线" panose="02010600030101010101" pitchFamily="2" charset="-122"/>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8A8343AB-E988-4078-8624-00BC3D539908}" type="slidenum">
              <a:rPr kumimoji="0" lang="zh-CN" altLang="en-US" sz="13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90600" rtl="0" eaLnBrk="1" fontAlgn="base" latinLnBrk="0" hangingPunct="1">
                <a:lnSpc>
                  <a:spcPct val="100000"/>
                </a:lnSpc>
                <a:spcBef>
                  <a:spcPct val="0"/>
                </a:spcBef>
                <a:spcAft>
                  <a:spcPct val="0"/>
                </a:spcAft>
                <a:buClrTx/>
                <a:buSzTx/>
                <a:buFontTx/>
                <a:buNone/>
                <a:tabLst/>
                <a:defRPr/>
              </a:pPr>
              <a:t>1</a:t>
            </a:fld>
            <a:endParaRPr kumimoji="0" lang="en-US" altLang="zh-CN" sz="13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6347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4EC0532-6B87-F010-1BA6-14F72515F56F}"/>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D1CC671F-2D37-8D3D-D3A9-34A40237D9D8}"/>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465BB90A-A8F8-CF9E-909B-79A92BCFBCED}"/>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DD130A5D-F185-8D0A-A88F-4FE5F0F871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51910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B001273-A018-3F5D-FEE9-0A3A7FDB042E}"/>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C18604B0-0CEA-A5E8-AB2F-B28762A05B8B}"/>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DA0C1DE3-5735-60A0-FB85-070C52B56E0B}"/>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A8AB700E-CA47-1EEA-E17C-4305422F49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47620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D491478-0E3C-423A-3F13-6567E3AF1F51}"/>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DAB46E9C-8D58-2060-3C66-4EA40DE54324}"/>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89681B38-68B0-A334-56AC-8EE68395FBF5}"/>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55FC8497-5BAF-9D79-A1CB-9AB4DEDF87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48622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224EF92-834C-2C20-1945-B0D189FFD735}"/>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C3D582A8-6ADD-06FE-8240-5151DB2EAC69}"/>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41F7B982-8161-A175-375A-7CF55511F6C7}"/>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317C4892-0C24-5028-6314-735319973B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72625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1ED43E-FAB0-BB16-B6AE-0A27A06C7E2B}"/>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6D3FA00E-6C22-D9A7-165D-AC87BC14805C}"/>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65BC832C-5B62-3EEB-3777-114147C7B72B}"/>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036CA300-4633-E3EB-53B6-63770D80B7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17027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0841202-D3D1-485F-E11C-D77993361C64}"/>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808DF0FC-DAEF-AD38-3B2C-338696748B4C}"/>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CE1DD87E-090B-1C8E-1DF5-42AA868AF973}"/>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ADF0C710-7776-9EAF-892C-006C6C58C5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80267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6A3752E-AA58-A534-A01E-F2A48B638092}"/>
            </a:ext>
          </a:extLst>
        </p:cNvPr>
        <p:cNvGrpSpPr/>
        <p:nvPr/>
      </p:nvGrpSpPr>
      <p:grpSpPr>
        <a:xfrm>
          <a:off x="0" y="0"/>
          <a:ext cx="0" cy="0"/>
          <a:chOff x="0" y="0"/>
          <a:chExt cx="0" cy="0"/>
        </a:xfrm>
      </p:grpSpPr>
      <p:sp>
        <p:nvSpPr>
          <p:cNvPr id="13314" name="幻灯片图像占位符 1">
            <a:extLst>
              <a:ext uri="{FF2B5EF4-FFF2-40B4-BE49-F238E27FC236}">
                <a16:creationId xmlns="" xmlns:a16="http://schemas.microsoft.com/office/drawing/2014/main" id="{62EB23BE-FC58-043E-B8EE-6470747EACAB}"/>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文本占位符 2">
            <a:extLst>
              <a:ext uri="{FF2B5EF4-FFF2-40B4-BE49-F238E27FC236}">
                <a16:creationId xmlns="" xmlns:a16="http://schemas.microsoft.com/office/drawing/2014/main" id="{7232BEED-D333-D13C-59BA-3143F8AECE1C}"/>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b="0" i="0" dirty="0">
                <a:solidFill>
                  <a:srgbClr val="004BD2"/>
                </a:solidFill>
                <a:effectLst/>
                <a:latin typeface="helvetica" panose="020B0604020202020204" pitchFamily="34" charset="0"/>
              </a:rPr>
              <a:t>在计算恒星物质中的核反应速率时，传统上假设原子核中的辐射跃迁以地球实验室测量的速率发生</a:t>
            </a:r>
            <a:endParaRPr lang="en-US" altLang="zh-CN" dirty="0"/>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dirty="0"/>
              <a:t>一般地，恒星演化过程中所需的温度和密度都低于激发核子发生典型电磁跃迁所需的阈值。但对于高温高密的行星环境，则需要考虑介质效应。</a:t>
            </a:r>
            <a:endParaRPr lang="en-US" altLang="zh-CN" dirty="0"/>
          </a:p>
          <a:p>
            <a:r>
              <a:rPr lang="zh-CN" altLang="en-US" sz="1200" b="1" i="0" dirty="0">
                <a:solidFill>
                  <a:srgbClr val="000000"/>
                </a:solidFill>
                <a:effectLst/>
                <a:latin typeface="MicrosoftYaHei-Bold"/>
              </a:rPr>
              <a:t>高温下原子处于高度电离状态， 自由电子使核反应可能有所不同</a:t>
            </a:r>
            <a:r>
              <a:rPr lang="zh-CN" altLang="en-US" sz="1200" b="1" i="0" dirty="0">
                <a:solidFill>
                  <a:srgbClr val="C00000"/>
                </a:solidFill>
                <a:effectLst/>
                <a:latin typeface="MicrosoftYaHei-Bold"/>
              </a:rPr>
              <a:t>最直接的是在接近核爆或者恒星环境中研究相应的核反应</a:t>
            </a:r>
          </a:p>
          <a:p>
            <a:r>
              <a:rPr lang="zh-CN" altLang="en-US" sz="1200" b="1" i="0" dirty="0">
                <a:solidFill>
                  <a:srgbClr val="C00000"/>
                </a:solidFill>
                <a:effectLst/>
                <a:latin typeface="MicrosoftYaHei-Bold"/>
              </a:rPr>
              <a:t>目前激光是实现这样环境的唯一选择 </a:t>
            </a:r>
            <a:endParaRPr lang="en-US" altLang="zh-CN" sz="1200" b="1" i="0" dirty="0">
              <a:solidFill>
                <a:srgbClr val="C00000"/>
              </a:solidFill>
              <a:effectLst/>
              <a:latin typeface="MicrosoftYaHei-Bold"/>
            </a:endParaRPr>
          </a:p>
          <a:p>
            <a:r>
              <a:rPr lang="en-US" altLang="zh-CN" sz="1050" dirty="0">
                <a:solidFill>
                  <a:srgbClr val="015C14"/>
                </a:solidFill>
                <a:latin typeface="Arial" panose="020B0604020202020204" pitchFamily="34" charset="0"/>
                <a:ea typeface="宋体" panose="02010600030101010101" pitchFamily="2" charset="-122"/>
              </a:rPr>
              <a:t>Science Bulletin 60, 1211 (2015)</a:t>
            </a:r>
            <a:r>
              <a:rPr lang="zh-CN" altLang="en-US" sz="1050" dirty="0">
                <a:solidFill>
                  <a:srgbClr val="015C14"/>
                </a:solidFill>
                <a:latin typeface="Arial" panose="020B0604020202020204" pitchFamily="34" charset="0"/>
                <a:ea typeface="宋体" panose="02010600030101010101" pitchFamily="2" charset="-122"/>
              </a:rPr>
              <a:t> </a:t>
            </a:r>
            <a:br>
              <a:rPr lang="zh-CN" altLang="en-US" sz="1050" dirty="0">
                <a:solidFill>
                  <a:srgbClr val="015C14"/>
                </a:solidFill>
                <a:latin typeface="Arial" panose="020B0604020202020204" pitchFamily="34" charset="0"/>
                <a:ea typeface="宋体" panose="02010600030101010101" pitchFamily="2" charset="-122"/>
              </a:rPr>
            </a:br>
            <a:endParaRPr lang="zh-CN" altLang="en-US" sz="1050" dirty="0">
              <a:solidFill>
                <a:srgbClr val="015C14"/>
              </a:solidFill>
              <a:latin typeface="Arial" panose="020B0604020202020204" pitchFamily="34" charset="0"/>
              <a:ea typeface="宋体" panose="02010600030101010101" pitchFamily="2" charset="-122"/>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zh-CN" altLang="en-US" dirty="0"/>
          </a:p>
          <a:p>
            <a:pPr eaLnBrk="1" hangingPunct="1">
              <a:spcBef>
                <a:spcPct val="0"/>
              </a:spcBef>
            </a:pPr>
            <a:endParaRPr lang="zh-CN" altLang="en-US" dirty="0"/>
          </a:p>
        </p:txBody>
      </p:sp>
      <p:sp>
        <p:nvSpPr>
          <p:cNvPr id="13316" name="灯片编号占位符 3">
            <a:extLst>
              <a:ext uri="{FF2B5EF4-FFF2-40B4-BE49-F238E27FC236}">
                <a16:creationId xmlns="" xmlns:a16="http://schemas.microsoft.com/office/drawing/2014/main" id="{4B3A312E-E159-5529-1436-925AC3F2AA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0600">
              <a:defRPr>
                <a:solidFill>
                  <a:schemeClr val="tx1"/>
                </a:solidFill>
                <a:latin typeface="Calibri" panose="020F0502020204030204" pitchFamily="34" charset="0"/>
                <a:ea typeface="等线" panose="02010600030101010101" pitchFamily="2" charset="-122"/>
              </a:defRPr>
            </a:lvl1pPr>
            <a:lvl2pPr marL="742950" indent="-285750" defTabSz="990600">
              <a:defRPr>
                <a:solidFill>
                  <a:schemeClr val="tx1"/>
                </a:solidFill>
                <a:latin typeface="Calibri" panose="020F0502020204030204" pitchFamily="34" charset="0"/>
                <a:ea typeface="等线" panose="02010600030101010101" pitchFamily="2" charset="-122"/>
              </a:defRPr>
            </a:lvl2pPr>
            <a:lvl3pPr marL="1143000" indent="-228600" defTabSz="990600">
              <a:defRPr>
                <a:solidFill>
                  <a:schemeClr val="tx1"/>
                </a:solidFill>
                <a:latin typeface="Calibri" panose="020F0502020204030204" pitchFamily="34" charset="0"/>
                <a:ea typeface="等线" panose="02010600030101010101" pitchFamily="2" charset="-122"/>
              </a:defRPr>
            </a:lvl3pPr>
            <a:lvl4pPr marL="1600200" indent="-228600" defTabSz="990600">
              <a:defRPr>
                <a:solidFill>
                  <a:schemeClr val="tx1"/>
                </a:solidFill>
                <a:latin typeface="Calibri" panose="020F0502020204030204" pitchFamily="34" charset="0"/>
                <a:ea typeface="等线" panose="02010600030101010101" pitchFamily="2" charset="-122"/>
              </a:defRPr>
            </a:lvl4pPr>
            <a:lvl5pPr marL="2057400" indent="-228600" defTabSz="990600">
              <a:defRPr>
                <a:solidFill>
                  <a:schemeClr val="tx1"/>
                </a:solidFill>
                <a:latin typeface="Calibri" panose="020F0502020204030204" pitchFamily="34" charset="0"/>
                <a:ea typeface="等线" panose="02010600030101010101" pitchFamily="2" charset="-122"/>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4BDE2F7D-AC48-4292-B66E-BD9A0750E18C}" type="slidenum">
              <a:rPr kumimoji="0" lang="zh-CN" altLang="en-US" sz="13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0" lang="en-US" altLang="zh-CN" sz="13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2504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156B6C9-5456-6A64-5BF7-1E7DFEB66123}"/>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CDD2D6BF-27B4-1BD0-6D07-1D1384CA8FC9}"/>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C5959B57-9B01-1306-346D-D716E2EE790F}"/>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A94BB3BE-DA9D-5641-BD2D-2314B21A2A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745670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99A75B7-DC5D-7144-3581-5A985597272F}"/>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B0438029-CA07-4D77-F028-B3BA6512609C}"/>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87666884-E25D-B7D9-526E-E5BCAC5C9FEC}"/>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2F971550-1365-2034-60B5-D9497C6872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28971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ECEB54A-8F9C-C524-CA5E-3A7F82D515FF}"/>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8B122EC2-7549-C412-6C14-A532997B969A}"/>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4565CE7A-8FD1-D4D7-7432-C1AEB1C6F80F}"/>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9749DC8C-46CE-2ACA-953F-300CE4D5BF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417098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9C1EE8F-0AF9-485A-FC86-6C29BF269337}"/>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F486CBE8-42FD-F659-8B3F-0B845BBE494D}"/>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A41BB90F-FA41-7574-D7A8-3CE115A95C36}"/>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CA6C4D99-84A4-2690-3B31-58BC747A6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97198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427EAED-DF44-57E3-EB54-A965E5D02EAE}"/>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1DD0CB5D-2A07-203C-4600-459125D73688}"/>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44FCC09D-7650-DCC6-CF8C-6851ECD75627}"/>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E74C0B40-3B39-240C-F1A3-545CE7AE73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98661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D2840F2-3195-783B-499E-701C2672796E}"/>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ACE494DA-338F-1CDD-9AD0-95DC95D537B7}"/>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614AA725-DEE0-F629-4EF1-83FC35CD5F0F}"/>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34B0D0E7-779E-6D47-0DC3-7F3D42DB4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84804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47070BD-F9C7-4102-F56F-25DCBEF9A6AE}"/>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1EB28106-51D4-ED11-76FC-58896AB04B8A}"/>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C066B565-0AD7-BCDC-2150-547B19FB2E42}"/>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60772" name="灯片编号占位符 3">
            <a:extLst>
              <a:ext uri="{FF2B5EF4-FFF2-40B4-BE49-F238E27FC236}">
                <a16:creationId xmlns="" xmlns:a16="http://schemas.microsoft.com/office/drawing/2014/main" id="{1DC2F1F6-D7FF-63B7-599B-93B93CFE2C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255837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5C3370C-97B0-D508-A623-62A425BCAE69}"/>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75609C24-B9E8-8397-CCCA-91FA210FF5AF}"/>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556090EE-44B4-7575-B0B4-705F28391356}"/>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4E7D8DB8-F576-0D5D-8D3D-BCE071B800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734403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幻灯片图像占位符 1">
            <a:extLst>
              <a:ext uri="{FF2B5EF4-FFF2-40B4-BE49-F238E27FC236}">
                <a16:creationId xmlns="" xmlns:a16="http://schemas.microsoft.com/office/drawing/2014/main" id="{F3EFBAC1-207A-C9F6-A75B-ED9B46E4E80D}"/>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文本占位符 2">
            <a:extLst>
              <a:ext uri="{FF2B5EF4-FFF2-40B4-BE49-F238E27FC236}">
                <a16:creationId xmlns="" xmlns:a16="http://schemas.microsoft.com/office/drawing/2014/main" id="{D165F0D3-A1FD-2EF9-1742-ADCA60383299}"/>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2820" name="灯片编号占位符 3">
            <a:extLst>
              <a:ext uri="{FF2B5EF4-FFF2-40B4-BE49-F238E27FC236}">
                <a16:creationId xmlns="" xmlns:a16="http://schemas.microsoft.com/office/drawing/2014/main" id="{591BD463-85D8-29C0-B043-4301A00B83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0600">
              <a:defRPr>
                <a:solidFill>
                  <a:schemeClr val="tx1"/>
                </a:solidFill>
                <a:latin typeface="Calibri" panose="020F0502020204030204" pitchFamily="34" charset="0"/>
                <a:ea typeface="等线" panose="02010600030101010101" pitchFamily="2" charset="-122"/>
              </a:defRPr>
            </a:lvl1pPr>
            <a:lvl2pPr marL="742950" indent="-285750" defTabSz="990600">
              <a:defRPr>
                <a:solidFill>
                  <a:schemeClr val="tx1"/>
                </a:solidFill>
                <a:latin typeface="Calibri" panose="020F0502020204030204" pitchFamily="34" charset="0"/>
                <a:ea typeface="等线" panose="02010600030101010101" pitchFamily="2" charset="-122"/>
              </a:defRPr>
            </a:lvl2pPr>
            <a:lvl3pPr marL="1143000" indent="-228600" defTabSz="990600">
              <a:defRPr>
                <a:solidFill>
                  <a:schemeClr val="tx1"/>
                </a:solidFill>
                <a:latin typeface="Calibri" panose="020F0502020204030204" pitchFamily="34" charset="0"/>
                <a:ea typeface="等线" panose="02010600030101010101" pitchFamily="2" charset="-122"/>
              </a:defRPr>
            </a:lvl3pPr>
            <a:lvl4pPr marL="1600200" indent="-228600" defTabSz="990600">
              <a:defRPr>
                <a:solidFill>
                  <a:schemeClr val="tx1"/>
                </a:solidFill>
                <a:latin typeface="Calibri" panose="020F0502020204030204" pitchFamily="34" charset="0"/>
                <a:ea typeface="等线" panose="02010600030101010101" pitchFamily="2" charset="-122"/>
              </a:defRPr>
            </a:lvl4pPr>
            <a:lvl5pPr marL="2057400" indent="-228600" defTabSz="990600">
              <a:defRPr>
                <a:solidFill>
                  <a:schemeClr val="tx1"/>
                </a:solidFill>
                <a:latin typeface="Calibri" panose="020F0502020204030204" pitchFamily="34" charset="0"/>
                <a:ea typeface="等线" panose="02010600030101010101" pitchFamily="2" charset="-122"/>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D804D1F9-EC2D-4FAB-ACEA-7BE47D539892}" type="slidenum">
              <a:rPr kumimoji="0" lang="zh-CN" altLang="en-US" sz="13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90600" rtl="0" eaLnBrk="1" fontAlgn="base" latinLnBrk="0" hangingPunct="1">
                <a:lnSpc>
                  <a:spcPct val="100000"/>
                </a:lnSpc>
                <a:spcBef>
                  <a:spcPct val="0"/>
                </a:spcBef>
                <a:spcAft>
                  <a:spcPct val="0"/>
                </a:spcAft>
                <a:buClrTx/>
                <a:buSzTx/>
                <a:buFontTx/>
                <a:buNone/>
                <a:tabLst/>
                <a:defRPr/>
              </a:pPr>
              <a:t>24</a:t>
            </a:fld>
            <a:endParaRPr kumimoji="0" lang="en-US" altLang="zh-CN" sz="13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4247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558EF5D-8387-9D10-F41B-170B0F8C4659}"/>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6DE3E19D-0CD2-EE48-1BF9-05C9D40142CF}"/>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E954FDAB-F4B4-B7FF-238D-8E68C022E9E8}"/>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60772" name="灯片编号占位符 3">
            <a:extLst>
              <a:ext uri="{FF2B5EF4-FFF2-40B4-BE49-F238E27FC236}">
                <a16:creationId xmlns="" xmlns:a16="http://schemas.microsoft.com/office/drawing/2014/main" id="{4D93772E-83AA-12CD-3545-55287B0BD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70678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AB10DBA-371C-D728-3EF2-8B57DA906B14}"/>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F19E6DE8-541E-CBE7-28B8-F450FBE0F299}"/>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17CC0EC2-87D8-03CD-C5D4-01B40556AD21}"/>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A2D998AD-5B88-0E47-81FF-1093E498A6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05722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25B20FC-DC7D-FAD5-E7FC-C29A74F71E14}"/>
            </a:ext>
          </a:extLst>
        </p:cNvPr>
        <p:cNvGrpSpPr/>
        <p:nvPr/>
      </p:nvGrpSpPr>
      <p:grpSpPr>
        <a:xfrm>
          <a:off x="0" y="0"/>
          <a:ext cx="0" cy="0"/>
          <a:chOff x="0" y="0"/>
          <a:chExt cx="0" cy="0"/>
        </a:xfrm>
      </p:grpSpPr>
      <p:sp>
        <p:nvSpPr>
          <p:cNvPr id="160770" name="幻灯片图像占位符 1">
            <a:extLst>
              <a:ext uri="{FF2B5EF4-FFF2-40B4-BE49-F238E27FC236}">
                <a16:creationId xmlns="" xmlns:a16="http://schemas.microsoft.com/office/drawing/2014/main" id="{2CA829D7-E65C-9D5A-ABE0-4B2059AC6DB9}"/>
              </a:ext>
            </a:extLst>
          </p:cNvPr>
          <p:cNvSpPr>
            <a:spLocks noGrp="1" noRot="1" noChangeAspect="1" noChangeArrowheads="1" noTextEdit="1"/>
          </p:cNvSpPr>
          <p:nvPr>
            <p:ph type="sldImg" idx="2"/>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文本占位符 2">
            <a:extLst>
              <a:ext uri="{FF2B5EF4-FFF2-40B4-BE49-F238E27FC236}">
                <a16:creationId xmlns="" xmlns:a16="http://schemas.microsoft.com/office/drawing/2014/main" id="{5E303E3D-EFDB-770A-B107-7C0544D44C3C}"/>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0772" name="灯片编号占位符 3">
            <a:extLst>
              <a:ext uri="{FF2B5EF4-FFF2-40B4-BE49-F238E27FC236}">
                <a16:creationId xmlns="" xmlns:a16="http://schemas.microsoft.com/office/drawing/2014/main" id="{7B5F0247-8D51-7F48-AD24-BB29409753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4987E9-D3E8-46CB-87CE-8FD2E0537C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25322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9700" y="768350"/>
            <a:ext cx="6819900" cy="3836988"/>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90600" rtl="0" eaLnBrk="1" fontAlgn="auto" latinLnBrk="0" hangingPunct="1">
              <a:lnSpc>
                <a:spcPct val="100000"/>
              </a:lnSpc>
              <a:spcBef>
                <a:spcPts val="0"/>
              </a:spcBef>
              <a:spcAft>
                <a:spcPts val="0"/>
              </a:spcAft>
              <a:buClrTx/>
              <a:buSzTx/>
              <a:buFontTx/>
              <a:buNone/>
              <a:tabLst/>
              <a:defRPr/>
            </a:pPr>
            <a:fld id="{FC948AB9-1DDF-4192-82AF-8B44FCE0AAE0}" type="slidenum">
              <a:rPr kumimoji="0" lang="zh-CN" altLang="en-US"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pPr marL="0" marR="0" lvl="0" indent="0" algn="r" defTabSz="990600" rtl="0" eaLnBrk="1" fontAlgn="auto" latinLnBrk="0" hangingPunct="1">
                <a:lnSpc>
                  <a:spcPct val="100000"/>
                </a:lnSpc>
                <a:spcBef>
                  <a:spcPts val="0"/>
                </a:spcBef>
                <a:spcAft>
                  <a:spcPts val="0"/>
                </a:spcAft>
                <a:buClrTx/>
                <a:buSzTx/>
                <a:buFontTx/>
                <a:buNone/>
                <a:tabLst/>
                <a:defRPr/>
              </a:pPr>
              <a:t>6</a:t>
            </a:fld>
            <a:endParaRPr kumimoji="0" lang="en-US" altLang="zh-CN"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72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9700" y="768350"/>
            <a:ext cx="6819900" cy="3836988"/>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90600" rtl="0" eaLnBrk="1" fontAlgn="auto" latinLnBrk="0" hangingPunct="1">
              <a:lnSpc>
                <a:spcPct val="100000"/>
              </a:lnSpc>
              <a:spcBef>
                <a:spcPts val="0"/>
              </a:spcBef>
              <a:spcAft>
                <a:spcPts val="0"/>
              </a:spcAft>
              <a:buClrTx/>
              <a:buSzTx/>
              <a:buFontTx/>
              <a:buNone/>
              <a:tabLst/>
              <a:defRPr/>
            </a:pPr>
            <a:fld id="{FC948AB9-1DDF-4192-82AF-8B44FCE0AAE0}" type="slidenum">
              <a:rPr kumimoji="0" lang="zh-CN" altLang="en-US"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pPr marL="0" marR="0" lvl="0" indent="0" algn="r" defTabSz="990600" rtl="0" eaLnBrk="1" fontAlgn="auto" latinLnBrk="0" hangingPunct="1">
                <a:lnSpc>
                  <a:spcPct val="100000"/>
                </a:lnSpc>
                <a:spcBef>
                  <a:spcPts val="0"/>
                </a:spcBef>
                <a:spcAft>
                  <a:spcPts val="0"/>
                </a:spcAft>
                <a:buClrTx/>
                <a:buSzTx/>
                <a:buFontTx/>
                <a:buNone/>
                <a:tabLst/>
                <a:defRPr/>
              </a:pPr>
              <a:t>7</a:t>
            </a:fld>
            <a:endParaRPr kumimoji="0" lang="en-US" altLang="zh-CN"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067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9700" y="768350"/>
            <a:ext cx="6819900" cy="3836988"/>
          </a:xfrm>
        </p:spPr>
      </p:sp>
      <p:sp>
        <p:nvSpPr>
          <p:cNvPr id="3" name="文本占位符 2"/>
          <p:cNvSpPr>
            <a:spLocks noGrp="1"/>
          </p:cNvSpPr>
          <p:nvPr>
            <p:ph type="body" idx="3"/>
          </p:nvPr>
        </p:nvSpPr>
        <p:spPr/>
        <p:txBody>
          <a:bodyPr/>
          <a:lstStyle/>
          <a:p>
            <a:pPr algn="l"/>
            <a:r>
              <a:rPr lang="zh-CN" altLang="en-US" b="0" i="0" dirty="0">
                <a:solidFill>
                  <a:srgbClr val="060607"/>
                </a:solidFill>
                <a:effectLst/>
                <a:highlight>
                  <a:srgbClr val="FFFFFF"/>
                </a:highlight>
                <a:latin typeface="-apple-system"/>
              </a:rPr>
              <a:t>在</a:t>
            </a:r>
            <a:r>
              <a:rPr lang="en-US" altLang="zh-CN" b="0" i="0" dirty="0">
                <a:solidFill>
                  <a:srgbClr val="060607"/>
                </a:solidFill>
                <a:effectLst/>
                <a:highlight>
                  <a:srgbClr val="FFFFFF"/>
                </a:highlight>
                <a:latin typeface="-apple-system"/>
              </a:rPr>
              <a:t>DFT</a:t>
            </a:r>
            <a:r>
              <a:rPr lang="zh-CN" altLang="en-US" b="0" i="0" dirty="0">
                <a:solidFill>
                  <a:srgbClr val="060607"/>
                </a:solidFill>
                <a:effectLst/>
                <a:highlight>
                  <a:srgbClr val="FFFFFF"/>
                </a:highlight>
                <a:latin typeface="-apple-system"/>
              </a:rPr>
              <a:t>框架内，这些剩余相互作用通过交换</a:t>
            </a:r>
            <a:r>
              <a:rPr lang="en-US" altLang="zh-CN" b="0" i="0" dirty="0">
                <a:solidFill>
                  <a:srgbClr val="060607"/>
                </a:solidFill>
                <a:effectLst/>
                <a:highlight>
                  <a:srgbClr val="FFFFFF"/>
                </a:highlight>
                <a:latin typeface="-apple-system"/>
              </a:rPr>
              <a:t>-</a:t>
            </a:r>
            <a:r>
              <a:rPr lang="zh-CN" altLang="en-US" b="0" i="0" dirty="0">
                <a:solidFill>
                  <a:srgbClr val="060607"/>
                </a:solidFill>
                <a:effectLst/>
                <a:highlight>
                  <a:srgbClr val="FFFFFF"/>
                </a:highlight>
                <a:latin typeface="-apple-system"/>
              </a:rPr>
              <a:t>相关泛函来近似处理。然而，这些近似泛函并不能完全准确地描述所有的剩余相互作用，特别是在强关联体系中。</a:t>
            </a:r>
          </a:p>
          <a:p>
            <a:pPr algn="l"/>
            <a:r>
              <a:rPr lang="zh-CN" altLang="en-US" b="0" i="0" dirty="0">
                <a:solidFill>
                  <a:srgbClr val="060607"/>
                </a:solidFill>
                <a:effectLst/>
                <a:highlight>
                  <a:srgbClr val="FFFFFF"/>
                </a:highlight>
                <a:latin typeface="-apple-system"/>
              </a:rPr>
              <a:t>在某些情况下，为了更精确地描述电子间的相互作用，研究者可能会采用超越</a:t>
            </a:r>
            <a:r>
              <a:rPr lang="en-US" altLang="zh-CN" b="0" i="0" dirty="0">
                <a:solidFill>
                  <a:srgbClr val="060607"/>
                </a:solidFill>
                <a:effectLst/>
                <a:highlight>
                  <a:srgbClr val="FFFFFF"/>
                </a:highlight>
                <a:latin typeface="-apple-system"/>
              </a:rPr>
              <a:t>DFT</a:t>
            </a:r>
            <a:r>
              <a:rPr lang="zh-CN" altLang="en-US" b="0" i="0" dirty="0">
                <a:solidFill>
                  <a:srgbClr val="060607"/>
                </a:solidFill>
                <a:effectLst/>
                <a:highlight>
                  <a:srgbClr val="FFFFFF"/>
                </a:highlight>
                <a:latin typeface="-apple-system"/>
              </a:rPr>
              <a:t>的方法。</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90600" rtl="0" eaLnBrk="1" fontAlgn="auto" latinLnBrk="0" hangingPunct="1">
              <a:lnSpc>
                <a:spcPct val="100000"/>
              </a:lnSpc>
              <a:spcBef>
                <a:spcPts val="0"/>
              </a:spcBef>
              <a:spcAft>
                <a:spcPts val="0"/>
              </a:spcAft>
              <a:buClrTx/>
              <a:buSzTx/>
              <a:buFontTx/>
              <a:buNone/>
              <a:tabLst/>
              <a:defRPr/>
            </a:pPr>
            <a:fld id="{FC948AB9-1DDF-4192-82AF-8B44FCE0AAE0}" type="slidenum">
              <a:rPr kumimoji="0" lang="zh-CN" altLang="en-US"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pPr marL="0" marR="0" lvl="0" indent="0" algn="r" defTabSz="990600" rtl="0" eaLnBrk="1" fontAlgn="auto" latinLnBrk="0" hangingPunct="1">
                <a:lnSpc>
                  <a:spcPct val="100000"/>
                </a:lnSpc>
                <a:spcBef>
                  <a:spcPts val="0"/>
                </a:spcBef>
                <a:spcAft>
                  <a:spcPts val="0"/>
                </a:spcAft>
                <a:buClrTx/>
                <a:buSzTx/>
                <a:buFontTx/>
                <a:buNone/>
                <a:tabLst/>
                <a:defRPr/>
              </a:pPr>
              <a:t>8</a:t>
            </a:fld>
            <a:endParaRPr kumimoji="0" lang="en-US" altLang="zh-CN"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445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393FB8-6962-47FE-6117-37CCF0A3B97C}"/>
            </a:ext>
          </a:extLst>
        </p:cNvPr>
        <p:cNvGrpSpPr/>
        <p:nvPr/>
      </p:nvGrpSpPr>
      <p:grpSpPr>
        <a:xfrm>
          <a:off x="0" y="0"/>
          <a:ext cx="0" cy="0"/>
          <a:chOff x="0" y="0"/>
          <a:chExt cx="0" cy="0"/>
        </a:xfrm>
      </p:grpSpPr>
      <p:sp>
        <p:nvSpPr>
          <p:cNvPr id="2" name="幻灯片图像占位符 1">
            <a:extLst>
              <a:ext uri="{FF2B5EF4-FFF2-40B4-BE49-F238E27FC236}">
                <a16:creationId xmlns="" xmlns:a16="http://schemas.microsoft.com/office/drawing/2014/main" id="{478E22D8-C2EA-B518-1571-A33AD96B0B30}"/>
              </a:ext>
            </a:extLst>
          </p:cNvPr>
          <p:cNvSpPr>
            <a:spLocks noGrp="1" noRot="1" noChangeAspect="1"/>
          </p:cNvSpPr>
          <p:nvPr>
            <p:ph type="sldImg" idx="2"/>
          </p:nvPr>
        </p:nvSpPr>
        <p:spPr>
          <a:xfrm>
            <a:off x="139700" y="768350"/>
            <a:ext cx="6819900" cy="3836988"/>
          </a:xfrm>
        </p:spPr>
      </p:sp>
      <p:sp>
        <p:nvSpPr>
          <p:cNvPr id="3" name="文本占位符 2">
            <a:extLst>
              <a:ext uri="{FF2B5EF4-FFF2-40B4-BE49-F238E27FC236}">
                <a16:creationId xmlns="" xmlns:a16="http://schemas.microsoft.com/office/drawing/2014/main" id="{7B42D5F9-93B2-81A8-04D4-2579FAC2BAF1}"/>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 xmlns:a16="http://schemas.microsoft.com/office/drawing/2014/main" id="{2B59BF24-43E4-C763-DFD1-3B879044B9AB}"/>
              </a:ext>
            </a:extLst>
          </p:cNvPr>
          <p:cNvSpPr>
            <a:spLocks noGrp="1"/>
          </p:cNvSpPr>
          <p:nvPr>
            <p:ph type="sldNum" sz="quarter" idx="5"/>
          </p:nvPr>
        </p:nvSpPr>
        <p:spPr/>
        <p:txBody>
          <a:bodyPr/>
          <a:lstStyle/>
          <a:p>
            <a:pPr marL="0" marR="0" lvl="0" indent="0" algn="r" defTabSz="990600" rtl="0" eaLnBrk="1" fontAlgn="auto" latinLnBrk="0" hangingPunct="1">
              <a:lnSpc>
                <a:spcPct val="100000"/>
              </a:lnSpc>
              <a:spcBef>
                <a:spcPts val="0"/>
              </a:spcBef>
              <a:spcAft>
                <a:spcPts val="0"/>
              </a:spcAft>
              <a:buClrTx/>
              <a:buSzTx/>
              <a:buFontTx/>
              <a:buNone/>
              <a:tabLst/>
              <a:defRPr/>
            </a:pPr>
            <a:fld id="{FC948AB9-1DDF-4192-82AF-8B44FCE0AAE0}" type="slidenum">
              <a:rPr kumimoji="0" lang="zh-CN" altLang="en-US"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pPr marL="0" marR="0" lvl="0" indent="0" algn="r" defTabSz="990600" rtl="0" eaLnBrk="1" fontAlgn="auto" latinLnBrk="0" hangingPunct="1">
                <a:lnSpc>
                  <a:spcPct val="100000"/>
                </a:lnSpc>
                <a:spcBef>
                  <a:spcPts val="0"/>
                </a:spcBef>
                <a:spcAft>
                  <a:spcPts val="0"/>
                </a:spcAft>
                <a:buClrTx/>
                <a:buSzTx/>
                <a:buFontTx/>
                <a:buNone/>
                <a:tabLst/>
                <a:defRPr/>
              </a:pPr>
              <a:t>9</a:t>
            </a:fld>
            <a:endParaRPr kumimoji="0" lang="en-US" altLang="zh-CN" sz="13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14371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a:extLst>
              <a:ext uri="{FF2B5EF4-FFF2-40B4-BE49-F238E27FC236}">
                <a16:creationId xmlns="" xmlns:a16="http://schemas.microsoft.com/office/drawing/2014/main" id="{747C4E58-FABF-6CDD-3F8E-601ADAB6FFC0}"/>
              </a:ext>
            </a:extLst>
          </p:cNvPr>
          <p:cNvSpPr>
            <a:spLocks noChangeArrowheads="1"/>
          </p:cNvSpPr>
          <p:nvPr userDrawn="1"/>
        </p:nvSpPr>
        <p:spPr bwMode="auto">
          <a:xfrm>
            <a:off x="1019175" y="274638"/>
            <a:ext cx="4213225" cy="706437"/>
          </a:xfrm>
          <a:prstGeom prst="rect">
            <a:avLst/>
          </a:prstGeom>
          <a:solidFill>
            <a:srgbClr val="015C14"/>
          </a:solidFill>
          <a:ln w="9525" algn="ctr">
            <a:solidFill>
              <a:srgbClr val="015C14"/>
            </a:solidFill>
            <a:round/>
            <a:headEnd/>
            <a:tailEnd/>
          </a:ln>
        </p:spPr>
        <p:txBody>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defRPr/>
            </a:pPr>
            <a:endParaRPr kumimoji="1" lang="en-US" altLang="en-US" sz="2400">
              <a:latin typeface="Times New Roman" panose="02020603050405020304" pitchFamily="18" charset="0"/>
              <a:ea typeface="宋体" panose="02010600030101010101" pitchFamily="2" charset="-122"/>
            </a:endParaRPr>
          </a:p>
        </p:txBody>
      </p:sp>
      <p:sp>
        <p:nvSpPr>
          <p:cNvPr id="5" name="矩形 7">
            <a:extLst>
              <a:ext uri="{FF2B5EF4-FFF2-40B4-BE49-F238E27FC236}">
                <a16:creationId xmlns="" xmlns:a16="http://schemas.microsoft.com/office/drawing/2014/main" id="{4848D59D-1747-20AB-CA0C-BDCB0CEDC435}"/>
              </a:ext>
            </a:extLst>
          </p:cNvPr>
          <p:cNvSpPr>
            <a:spLocks noChangeArrowheads="1"/>
          </p:cNvSpPr>
          <p:nvPr userDrawn="1"/>
        </p:nvSpPr>
        <p:spPr bwMode="auto">
          <a:xfrm>
            <a:off x="5718175" y="619125"/>
            <a:ext cx="6473825" cy="142875"/>
          </a:xfrm>
          <a:prstGeom prst="rect">
            <a:avLst/>
          </a:prstGeom>
          <a:solidFill>
            <a:srgbClr val="015C14"/>
          </a:solidFill>
          <a:ln w="9525" algn="ctr">
            <a:solidFill>
              <a:srgbClr val="015C14"/>
            </a:solidFill>
            <a:round/>
            <a:headEnd/>
            <a:tailEnd/>
          </a:ln>
        </p:spPr>
        <p:txBody>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defRPr/>
            </a:pPr>
            <a:endParaRPr kumimoji="1" lang="en-US" altLang="en-US" sz="2400">
              <a:latin typeface="Times New Roman" panose="02020603050405020304" pitchFamily="18" charset="0"/>
              <a:ea typeface="宋体" panose="02010600030101010101" pitchFamily="2" charset="-122"/>
            </a:endParaRPr>
          </a:p>
        </p:txBody>
      </p:sp>
      <p:sp>
        <p:nvSpPr>
          <p:cNvPr id="6" name="矩形 8">
            <a:extLst>
              <a:ext uri="{FF2B5EF4-FFF2-40B4-BE49-F238E27FC236}">
                <a16:creationId xmlns="" xmlns:a16="http://schemas.microsoft.com/office/drawing/2014/main" id="{343EB3B1-74BD-C46D-362B-B4EE9B32F8C5}"/>
              </a:ext>
            </a:extLst>
          </p:cNvPr>
          <p:cNvSpPr>
            <a:spLocks noChangeArrowheads="1"/>
          </p:cNvSpPr>
          <p:nvPr userDrawn="1"/>
        </p:nvSpPr>
        <p:spPr bwMode="auto">
          <a:xfrm>
            <a:off x="-22225" y="274638"/>
            <a:ext cx="1041400" cy="706437"/>
          </a:xfrm>
          <a:prstGeom prst="rect">
            <a:avLst/>
          </a:prstGeom>
          <a:solidFill>
            <a:srgbClr val="015C14"/>
          </a:solidFill>
          <a:ln w="9525" algn="ctr">
            <a:solidFill>
              <a:srgbClr val="015C14"/>
            </a:solidFill>
            <a:round/>
            <a:headEnd/>
            <a:tailEnd/>
          </a:ln>
        </p:spPr>
        <p:txBody>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defRPr/>
            </a:pPr>
            <a:endParaRPr kumimoji="1" lang="en-US" altLang="en-US" sz="2400">
              <a:latin typeface="Times New Roman" panose="02020603050405020304" pitchFamily="18" charset="0"/>
              <a:ea typeface="宋体" panose="02010600030101010101" pitchFamily="2" charset="-122"/>
            </a:endParaRPr>
          </a:p>
        </p:txBody>
      </p:sp>
      <p:grpSp>
        <p:nvGrpSpPr>
          <p:cNvPr id="7" name="组合 9">
            <a:extLst>
              <a:ext uri="{FF2B5EF4-FFF2-40B4-BE49-F238E27FC236}">
                <a16:creationId xmlns="" xmlns:a16="http://schemas.microsoft.com/office/drawing/2014/main" id="{DB1E4F2C-E1DE-28BA-17D6-3DC120B0D463}"/>
              </a:ext>
            </a:extLst>
          </p:cNvPr>
          <p:cNvGrpSpPr>
            <a:grpSpLocks/>
          </p:cNvGrpSpPr>
          <p:nvPr userDrawn="1"/>
        </p:nvGrpSpPr>
        <p:grpSpPr bwMode="auto">
          <a:xfrm>
            <a:off x="174625" y="76200"/>
            <a:ext cx="1152525" cy="1152525"/>
            <a:chOff x="237" y="121"/>
            <a:chExt cx="1360" cy="1360"/>
          </a:xfrm>
        </p:grpSpPr>
        <p:sp>
          <p:nvSpPr>
            <p:cNvPr id="8" name="椭圆 10">
              <a:extLst>
                <a:ext uri="{FF2B5EF4-FFF2-40B4-BE49-F238E27FC236}">
                  <a16:creationId xmlns="" xmlns:a16="http://schemas.microsoft.com/office/drawing/2014/main" id="{0EE6A012-EF6B-6672-D44A-2D42600BD7E7}"/>
                </a:ext>
              </a:extLst>
            </p:cNvPr>
            <p:cNvSpPr>
              <a:spLocks noChangeArrowheads="1"/>
            </p:cNvSpPr>
            <p:nvPr userDrawn="1"/>
          </p:nvSpPr>
          <p:spPr bwMode="auto">
            <a:xfrm>
              <a:off x="237" y="121"/>
              <a:ext cx="1360" cy="1360"/>
            </a:xfrm>
            <a:prstGeom prst="ellipse">
              <a:avLst/>
            </a:prstGeom>
            <a:solidFill>
              <a:schemeClr val="bg1"/>
            </a:solidFill>
            <a:ln>
              <a:noFill/>
            </a:ln>
          </p:spPr>
          <p:txBody>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defRPr/>
              </a:pPr>
              <a:endParaRPr kumimoji="1" lang="en-US" altLang="en-US" sz="2400">
                <a:latin typeface="Times New Roman" panose="02020603050405020304" pitchFamily="18" charset="0"/>
                <a:ea typeface="宋体" panose="02010600030101010101" pitchFamily="2" charset="-122"/>
              </a:endParaRPr>
            </a:p>
          </p:txBody>
        </p:sp>
        <p:pic>
          <p:nvPicPr>
            <p:cNvPr id="9" name="图片 11" descr="校徽">
              <a:extLst>
                <a:ext uri="{FF2B5EF4-FFF2-40B4-BE49-F238E27FC236}">
                  <a16:creationId xmlns="" xmlns:a16="http://schemas.microsoft.com/office/drawing/2014/main" id="{BF0963A2-21D7-1BAC-27FB-975B66CB7A89}"/>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 y="309"/>
              <a:ext cx="985"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12">
            <a:extLst>
              <a:ext uri="{FF2B5EF4-FFF2-40B4-BE49-F238E27FC236}">
                <a16:creationId xmlns="" xmlns:a16="http://schemas.microsoft.com/office/drawing/2014/main" id="{139BA443-1C0B-CD05-76D3-BCBF7CD03D4A}"/>
              </a:ext>
            </a:extLst>
          </p:cNvPr>
          <p:cNvGrpSpPr>
            <a:grpSpLocks/>
          </p:cNvGrpSpPr>
          <p:nvPr userDrawn="1"/>
        </p:nvGrpSpPr>
        <p:grpSpPr bwMode="auto">
          <a:xfrm>
            <a:off x="4954588" y="82550"/>
            <a:ext cx="1150937" cy="1152525"/>
            <a:chOff x="1409" y="123"/>
            <a:chExt cx="1360" cy="1360"/>
          </a:xfrm>
        </p:grpSpPr>
        <p:sp>
          <p:nvSpPr>
            <p:cNvPr id="11" name="椭圆 13">
              <a:extLst>
                <a:ext uri="{FF2B5EF4-FFF2-40B4-BE49-F238E27FC236}">
                  <a16:creationId xmlns="" xmlns:a16="http://schemas.microsoft.com/office/drawing/2014/main" id="{32B394C6-C044-C79A-405E-B4285C6AF8ED}"/>
                </a:ext>
              </a:extLst>
            </p:cNvPr>
            <p:cNvSpPr>
              <a:spLocks noChangeArrowheads="1"/>
            </p:cNvSpPr>
            <p:nvPr userDrawn="1"/>
          </p:nvSpPr>
          <p:spPr bwMode="auto">
            <a:xfrm>
              <a:off x="1409" y="123"/>
              <a:ext cx="1360" cy="1360"/>
            </a:xfrm>
            <a:prstGeom prst="ellipse">
              <a:avLst/>
            </a:prstGeom>
            <a:solidFill>
              <a:schemeClr val="bg1"/>
            </a:solidFill>
            <a:ln>
              <a:noFill/>
            </a:ln>
          </p:spPr>
          <p:txBody>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defRPr/>
              </a:pPr>
              <a:endParaRPr kumimoji="1" lang="en-US" altLang="en-US" sz="2400">
                <a:latin typeface="Times New Roman" panose="02020603050405020304" pitchFamily="18" charset="0"/>
                <a:ea typeface="宋体" panose="02010600030101010101" pitchFamily="2" charset="-122"/>
              </a:endParaRPr>
            </a:p>
          </p:txBody>
        </p:sp>
        <p:pic>
          <p:nvPicPr>
            <p:cNvPr id="12" name="图片 14" descr="院徽">
              <a:extLst>
                <a:ext uri="{FF2B5EF4-FFF2-40B4-BE49-F238E27FC236}">
                  <a16:creationId xmlns="" xmlns:a16="http://schemas.microsoft.com/office/drawing/2014/main" id="{0CA15C23-6E9A-AD06-74C4-00802BCF1AF1}"/>
                </a:ext>
              </a:extLst>
            </p:cNvPr>
            <p:cNvPicPr>
              <a:picLocks noChangeAspect="1" noChangeArrowheads="1"/>
            </p:cNvPicPr>
            <p:nvPr userDrawn="1"/>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597" y="309"/>
              <a:ext cx="985"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文本框 15">
            <a:extLst>
              <a:ext uri="{FF2B5EF4-FFF2-40B4-BE49-F238E27FC236}">
                <a16:creationId xmlns="" xmlns:a16="http://schemas.microsoft.com/office/drawing/2014/main" id="{44F88459-EDE7-87F0-7025-EC0BAE96EEDC}"/>
              </a:ext>
            </a:extLst>
          </p:cNvPr>
          <p:cNvSpPr txBox="1">
            <a:spLocks noChangeArrowheads="1"/>
          </p:cNvSpPr>
          <p:nvPr userDrawn="1"/>
        </p:nvSpPr>
        <p:spPr bwMode="auto">
          <a:xfrm>
            <a:off x="1744663" y="427038"/>
            <a:ext cx="2590800" cy="401637"/>
          </a:xfrm>
          <a:prstGeom prst="rect">
            <a:avLst/>
          </a:prstGeom>
          <a:noFill/>
          <a:ln>
            <a:noFill/>
          </a:ln>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defRPr/>
            </a:pPr>
            <a:r>
              <a:rPr lang="en-US" altLang="zh-CN" sz="2000" b="1">
                <a:solidFill>
                  <a:schemeClr val="bg1"/>
                </a:solidFill>
              </a:rPr>
              <a:t>Sun Yat-sen University</a:t>
            </a:r>
          </a:p>
        </p:txBody>
      </p:sp>
      <p:sp>
        <p:nvSpPr>
          <p:cNvPr id="14" name="文本框 16">
            <a:extLst>
              <a:ext uri="{FF2B5EF4-FFF2-40B4-BE49-F238E27FC236}">
                <a16:creationId xmlns="" xmlns:a16="http://schemas.microsoft.com/office/drawing/2014/main" id="{AE23D48A-8D79-A2A4-A7BC-53C2931B95BB}"/>
              </a:ext>
            </a:extLst>
          </p:cNvPr>
          <p:cNvSpPr txBox="1">
            <a:spLocks noChangeArrowheads="1"/>
          </p:cNvSpPr>
          <p:nvPr userDrawn="1"/>
        </p:nvSpPr>
        <p:spPr bwMode="auto">
          <a:xfrm>
            <a:off x="6435725" y="274638"/>
            <a:ext cx="4846638" cy="400050"/>
          </a:xfrm>
          <a:prstGeom prst="rect">
            <a:avLst/>
          </a:prstGeom>
          <a:noFill/>
          <a:ln>
            <a:noFill/>
          </a:ln>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defRPr/>
            </a:pPr>
            <a:r>
              <a:rPr lang="en-US" altLang="zh-CN" sz="2000" b="1">
                <a:solidFill>
                  <a:srgbClr val="015C14"/>
                </a:solidFill>
              </a:rPr>
              <a:t>Institut franco-chinois de l</a:t>
            </a:r>
            <a:r>
              <a:rPr lang="fr-FR" altLang="en-US" sz="2000" b="1">
                <a:solidFill>
                  <a:srgbClr val="015C14"/>
                </a:solidFill>
              </a:rPr>
              <a:t>'énergie nucléaire</a:t>
            </a: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5" name="Date Placeholder 3">
            <a:extLst>
              <a:ext uri="{FF2B5EF4-FFF2-40B4-BE49-F238E27FC236}">
                <a16:creationId xmlns="" xmlns:a16="http://schemas.microsoft.com/office/drawing/2014/main" id="{B77D85E7-99D6-FF14-E194-3D5BC5F4B9E0}"/>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 xmlns:a16="http://schemas.microsoft.com/office/drawing/2014/main" id="{630D6C64-3344-E043-D32B-EB25ED11F582}"/>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 xmlns:a16="http://schemas.microsoft.com/office/drawing/2014/main" id="{99CF52AC-C5E4-A4A0-7FF9-52B2AD67D10E}"/>
              </a:ext>
            </a:extLst>
          </p:cNvPr>
          <p:cNvSpPr>
            <a:spLocks noGrp="1"/>
          </p:cNvSpPr>
          <p:nvPr>
            <p:ph type="sldNum" sz="quarter" idx="12"/>
          </p:nvPr>
        </p:nvSpPr>
        <p:spPr/>
        <p:txBody>
          <a:bodyPr/>
          <a:lstStyle>
            <a:lvl1pPr>
              <a:defRPr/>
            </a:lvl1pPr>
          </a:lstStyle>
          <a:p>
            <a:pPr>
              <a:defRPr/>
            </a:pPr>
            <a:fld id="{390AB73C-6AC2-4C34-94BB-6564B7C51A5E}" type="slidenum">
              <a:rPr lang="zh-CN" altLang="en-US"/>
              <a:pPr>
                <a:defRPr/>
              </a:pPr>
              <a:t>‹#›</a:t>
            </a:fld>
            <a:endParaRPr lang="en-US" altLang="zh-CN"/>
          </a:p>
        </p:txBody>
      </p:sp>
    </p:spTree>
    <p:extLst>
      <p:ext uri="{BB962C8B-B14F-4D97-AF65-F5344CB8AC3E}">
        <p14:creationId xmlns:p14="http://schemas.microsoft.com/office/powerpoint/2010/main" val="35500713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 xmlns:a16="http://schemas.microsoft.com/office/drawing/2014/main" id="{31D7BC8A-BA61-7164-B50D-0F5D37A66CC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 xmlns:a16="http://schemas.microsoft.com/office/drawing/2014/main" id="{09BBFCC0-6E94-3CE1-67C1-352A617E257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 xmlns:a16="http://schemas.microsoft.com/office/drawing/2014/main" id="{20CE32B7-DB4A-8C34-D0C0-5FA9F46192DC}"/>
              </a:ext>
            </a:extLst>
          </p:cNvPr>
          <p:cNvSpPr>
            <a:spLocks noGrp="1"/>
          </p:cNvSpPr>
          <p:nvPr>
            <p:ph type="sldNum" sz="quarter" idx="12"/>
          </p:nvPr>
        </p:nvSpPr>
        <p:spPr/>
        <p:txBody>
          <a:bodyPr/>
          <a:lstStyle>
            <a:lvl1pPr>
              <a:defRPr/>
            </a:lvl1pPr>
          </a:lstStyle>
          <a:p>
            <a:pPr>
              <a:defRPr/>
            </a:pPr>
            <a:fld id="{FDA20DD3-EE52-45C4-A6D0-C3D88A972819}" type="slidenum">
              <a:rPr lang="zh-CN" altLang="en-US"/>
              <a:pPr>
                <a:defRPr/>
              </a:pPr>
              <a:t>‹#›</a:t>
            </a:fld>
            <a:endParaRPr lang="en-US" altLang="zh-CN"/>
          </a:p>
        </p:txBody>
      </p:sp>
    </p:spTree>
    <p:extLst>
      <p:ext uri="{BB962C8B-B14F-4D97-AF65-F5344CB8AC3E}">
        <p14:creationId xmlns:p14="http://schemas.microsoft.com/office/powerpoint/2010/main" val="31281880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 xmlns:a16="http://schemas.microsoft.com/office/drawing/2014/main" id="{915C82EF-E5A5-C204-FD88-7C66E8DB624B}"/>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 xmlns:a16="http://schemas.microsoft.com/office/drawing/2014/main" id="{70D6EC49-782E-4B76-3CE2-824CC0EA89E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 xmlns:a16="http://schemas.microsoft.com/office/drawing/2014/main" id="{2C640E51-82C6-0A70-E187-0C9E775B2BC0}"/>
              </a:ext>
            </a:extLst>
          </p:cNvPr>
          <p:cNvSpPr>
            <a:spLocks noGrp="1"/>
          </p:cNvSpPr>
          <p:nvPr>
            <p:ph type="sldNum" sz="quarter" idx="12"/>
          </p:nvPr>
        </p:nvSpPr>
        <p:spPr/>
        <p:txBody>
          <a:bodyPr/>
          <a:lstStyle>
            <a:lvl1pPr>
              <a:defRPr/>
            </a:lvl1pPr>
          </a:lstStyle>
          <a:p>
            <a:pPr>
              <a:defRPr/>
            </a:pPr>
            <a:fld id="{866B16CC-76F9-4DEA-9CEC-EBCE2C6CCFE2}" type="slidenum">
              <a:rPr lang="zh-CN" altLang="en-US"/>
              <a:pPr>
                <a:defRPr/>
              </a:pPr>
              <a:t>‹#›</a:t>
            </a:fld>
            <a:endParaRPr lang="en-US" altLang="zh-CN"/>
          </a:p>
        </p:txBody>
      </p:sp>
    </p:spTree>
    <p:extLst>
      <p:ext uri="{BB962C8B-B14F-4D97-AF65-F5344CB8AC3E}">
        <p14:creationId xmlns:p14="http://schemas.microsoft.com/office/powerpoint/2010/main" val="41823948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1F07198-A806-4315-9F33-35333D21CD0E}" type="slidenum">
              <a:rPr lang="zh-CN" altLang="en-US" smtClean="0"/>
              <a:pPr>
                <a:defRPr/>
              </a:pPr>
              <a:t>‹#›</a:t>
            </a:fld>
            <a:endParaRPr lang="en-US" altLang="zh-CN"/>
          </a:p>
        </p:txBody>
      </p:sp>
      <p:sp>
        <p:nvSpPr>
          <p:cNvPr id="7" name="矩形 6">
            <a:extLst>
              <a:ext uri="{FF2B5EF4-FFF2-40B4-BE49-F238E27FC236}">
                <a16:creationId xmlns="" xmlns:a16="http://schemas.microsoft.com/office/drawing/2014/main" id="{6AFD1CC4-330E-9B94-501A-F5CE07D4A196}"/>
              </a:ext>
            </a:extLst>
          </p:cNvPr>
          <p:cNvSpPr/>
          <p:nvPr userDrawn="1"/>
        </p:nvSpPr>
        <p:spPr>
          <a:xfrm>
            <a:off x="1019387" y="274956"/>
            <a:ext cx="4212517" cy="705772"/>
          </a:xfrm>
          <a:prstGeom prst="rect">
            <a:avLst/>
          </a:prstGeom>
          <a:solidFill>
            <a:srgbClr val="015C14"/>
          </a:solidFill>
          <a:ln w="9525" cap="flat" cmpd="sng" algn="ctr">
            <a:solidFill>
              <a:srgbClr val="015C14"/>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8" name="矩形 7">
            <a:extLst>
              <a:ext uri="{FF2B5EF4-FFF2-40B4-BE49-F238E27FC236}">
                <a16:creationId xmlns="" xmlns:a16="http://schemas.microsoft.com/office/drawing/2014/main" id="{DF86802C-0232-2C0F-F625-EF37178D8F0D}"/>
              </a:ext>
            </a:extLst>
          </p:cNvPr>
          <p:cNvSpPr/>
          <p:nvPr userDrawn="1"/>
        </p:nvSpPr>
        <p:spPr>
          <a:xfrm>
            <a:off x="5717540" y="619791"/>
            <a:ext cx="6474460" cy="141605"/>
          </a:xfrm>
          <a:prstGeom prst="rect">
            <a:avLst/>
          </a:prstGeom>
          <a:solidFill>
            <a:srgbClr val="015C14"/>
          </a:solidFill>
          <a:ln w="9525" cap="flat" cmpd="sng" algn="ctr">
            <a:solidFill>
              <a:srgbClr val="015C14"/>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9" name="矩形 8">
            <a:extLst>
              <a:ext uri="{FF2B5EF4-FFF2-40B4-BE49-F238E27FC236}">
                <a16:creationId xmlns="" xmlns:a16="http://schemas.microsoft.com/office/drawing/2014/main" id="{D863F343-4859-E8EC-F5FC-D0F0CD10BA31}"/>
              </a:ext>
            </a:extLst>
          </p:cNvPr>
          <p:cNvSpPr/>
          <p:nvPr userDrawn="1"/>
        </p:nvSpPr>
        <p:spPr>
          <a:xfrm>
            <a:off x="-22013" y="274956"/>
            <a:ext cx="1041400" cy="705772"/>
          </a:xfrm>
          <a:prstGeom prst="rect">
            <a:avLst/>
          </a:prstGeom>
          <a:solidFill>
            <a:srgbClr val="015C14"/>
          </a:solidFill>
          <a:ln w="9525" cap="flat" cmpd="sng" algn="ctr">
            <a:solidFill>
              <a:srgbClr val="015C14"/>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grpSp>
        <p:nvGrpSpPr>
          <p:cNvPr id="10" name="组合 9">
            <a:extLst>
              <a:ext uri="{FF2B5EF4-FFF2-40B4-BE49-F238E27FC236}">
                <a16:creationId xmlns="" xmlns:a16="http://schemas.microsoft.com/office/drawing/2014/main" id="{66D7D636-7DF2-F0C3-B430-B62A3E4ED10D}"/>
              </a:ext>
            </a:extLst>
          </p:cNvPr>
          <p:cNvGrpSpPr/>
          <p:nvPr userDrawn="1"/>
        </p:nvGrpSpPr>
        <p:grpSpPr>
          <a:xfrm>
            <a:off x="175260" y="76835"/>
            <a:ext cx="1151467" cy="1152000"/>
            <a:chOff x="237" y="121"/>
            <a:chExt cx="1360" cy="1360"/>
          </a:xfrm>
        </p:grpSpPr>
        <p:sp>
          <p:nvSpPr>
            <p:cNvPr id="11" name="椭圆 10">
              <a:extLst>
                <a:ext uri="{FF2B5EF4-FFF2-40B4-BE49-F238E27FC236}">
                  <a16:creationId xmlns="" xmlns:a16="http://schemas.microsoft.com/office/drawing/2014/main" id="{555206ED-A892-6811-78AA-374853A476FB}"/>
                </a:ext>
              </a:extLst>
            </p:cNvPr>
            <p:cNvSpPr/>
            <p:nvPr userDrawn="1"/>
          </p:nvSpPr>
          <p:spPr>
            <a:xfrm>
              <a:off x="237" y="121"/>
              <a:ext cx="1360" cy="1360"/>
            </a:xfrm>
            <a:prstGeom prst="ellipse">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pic>
          <p:nvPicPr>
            <p:cNvPr id="12" name="图片 11" descr="校徽">
              <a:extLst>
                <a:ext uri="{FF2B5EF4-FFF2-40B4-BE49-F238E27FC236}">
                  <a16:creationId xmlns="" xmlns:a16="http://schemas.microsoft.com/office/drawing/2014/main" id="{1AF95D2D-B165-3CE3-176E-9DE04E6944BA}"/>
                </a:ext>
              </a:extLst>
            </p:cNvPr>
            <p:cNvPicPr>
              <a:picLocks noChangeAspect="1"/>
            </p:cNvPicPr>
            <p:nvPr userDrawn="1"/>
          </p:nvPicPr>
          <p:blipFill>
            <a:blip r:embed="rId2" cstate="print">
              <a:clrChange>
                <a:clrFrom>
                  <a:srgbClr val="FFFFFF">
                    <a:alpha val="100000"/>
                  </a:srgbClr>
                </a:clrFrom>
                <a:clrTo>
                  <a:srgbClr val="FFFFFF">
                    <a:alpha val="100000"/>
                    <a:alpha val="0"/>
                  </a:srgbClr>
                </a:clrTo>
              </a:clrChange>
            </a:blip>
            <a:stretch>
              <a:fillRect/>
            </a:stretch>
          </p:blipFill>
          <p:spPr>
            <a:xfrm>
              <a:off x="424" y="309"/>
              <a:ext cx="985" cy="985"/>
            </a:xfrm>
            <a:prstGeom prst="rect">
              <a:avLst/>
            </a:prstGeom>
          </p:spPr>
        </p:pic>
      </p:grpSp>
      <p:grpSp>
        <p:nvGrpSpPr>
          <p:cNvPr id="13" name="组合 12">
            <a:extLst>
              <a:ext uri="{FF2B5EF4-FFF2-40B4-BE49-F238E27FC236}">
                <a16:creationId xmlns="" xmlns:a16="http://schemas.microsoft.com/office/drawing/2014/main" id="{D5E204D1-6079-8C48-7E34-8B31594A4656}"/>
              </a:ext>
            </a:extLst>
          </p:cNvPr>
          <p:cNvGrpSpPr/>
          <p:nvPr userDrawn="1"/>
        </p:nvGrpSpPr>
        <p:grpSpPr>
          <a:xfrm>
            <a:off x="4953847" y="83185"/>
            <a:ext cx="1151467" cy="1152000"/>
            <a:chOff x="1409" y="123"/>
            <a:chExt cx="1360" cy="1360"/>
          </a:xfrm>
        </p:grpSpPr>
        <p:sp>
          <p:nvSpPr>
            <p:cNvPr id="14" name="椭圆 13">
              <a:extLst>
                <a:ext uri="{FF2B5EF4-FFF2-40B4-BE49-F238E27FC236}">
                  <a16:creationId xmlns="" xmlns:a16="http://schemas.microsoft.com/office/drawing/2014/main" id="{B2CE7E79-FD26-6416-20DC-37606C642E8D}"/>
                </a:ext>
              </a:extLst>
            </p:cNvPr>
            <p:cNvSpPr/>
            <p:nvPr userDrawn="1"/>
          </p:nvSpPr>
          <p:spPr>
            <a:xfrm>
              <a:off x="1409" y="123"/>
              <a:ext cx="1360" cy="1360"/>
            </a:xfrm>
            <a:prstGeom prst="ellipse">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pic>
          <p:nvPicPr>
            <p:cNvPr id="15" name="图片 14" descr="院徽">
              <a:extLst>
                <a:ext uri="{FF2B5EF4-FFF2-40B4-BE49-F238E27FC236}">
                  <a16:creationId xmlns="" xmlns:a16="http://schemas.microsoft.com/office/drawing/2014/main" id="{409A6B6F-F61C-2B22-74DD-6B6EDE0AB2AA}"/>
                </a:ext>
              </a:extLst>
            </p:cNvPr>
            <p:cNvPicPr>
              <a:picLocks noChangeAspect="1"/>
            </p:cNvPicPr>
            <p:nvPr userDrawn="1"/>
          </p:nvPicPr>
          <p:blipFill>
            <a:blip r:embed="rId3" cstate="print">
              <a:clrChange>
                <a:clrFrom>
                  <a:srgbClr val="FCFCFC">
                    <a:alpha val="100000"/>
                  </a:srgbClr>
                </a:clrFrom>
                <a:clrTo>
                  <a:srgbClr val="FCFCFC">
                    <a:alpha val="100000"/>
                    <a:alpha val="0"/>
                  </a:srgbClr>
                </a:clrTo>
              </a:clrChange>
            </a:blip>
            <a:stretch>
              <a:fillRect/>
            </a:stretch>
          </p:blipFill>
          <p:spPr>
            <a:xfrm>
              <a:off x="1597" y="309"/>
              <a:ext cx="985" cy="985"/>
            </a:xfrm>
            <a:prstGeom prst="rect">
              <a:avLst/>
            </a:prstGeom>
          </p:spPr>
        </p:pic>
      </p:grpSp>
      <p:sp>
        <p:nvSpPr>
          <p:cNvPr id="16" name="文本框 15">
            <a:extLst>
              <a:ext uri="{FF2B5EF4-FFF2-40B4-BE49-F238E27FC236}">
                <a16:creationId xmlns="" xmlns:a16="http://schemas.microsoft.com/office/drawing/2014/main" id="{CB55E55C-3550-D4D6-5521-1D0120428643}"/>
              </a:ext>
            </a:extLst>
          </p:cNvPr>
          <p:cNvSpPr txBox="1"/>
          <p:nvPr userDrawn="1"/>
        </p:nvSpPr>
        <p:spPr>
          <a:xfrm>
            <a:off x="1744049" y="427787"/>
            <a:ext cx="2591647" cy="400110"/>
          </a:xfrm>
          <a:prstGeom prst="rect">
            <a:avLst/>
          </a:prstGeom>
          <a:noFill/>
        </p:spPr>
        <p:txBody>
          <a:bodyPr wrap="square" rtlCol="0">
            <a:spAutoFit/>
          </a:bodyPr>
          <a:lstStyle/>
          <a:p>
            <a:r>
              <a:rPr lang="en-US" altLang="zh-CN" sz="2000" b="1" dirty="0">
                <a:solidFill>
                  <a:schemeClr val="bg1"/>
                </a:solidFill>
              </a:rPr>
              <a:t>Sun </a:t>
            </a:r>
            <a:r>
              <a:rPr lang="en-US" altLang="zh-CN" sz="2000" b="1" dirty="0" err="1">
                <a:solidFill>
                  <a:schemeClr val="bg1"/>
                </a:solidFill>
              </a:rPr>
              <a:t>Yat-sen</a:t>
            </a:r>
            <a:r>
              <a:rPr lang="en-US" altLang="zh-CN" sz="2000" b="1" dirty="0">
                <a:solidFill>
                  <a:schemeClr val="bg1"/>
                </a:solidFill>
              </a:rPr>
              <a:t> University</a:t>
            </a:r>
          </a:p>
        </p:txBody>
      </p:sp>
      <p:sp>
        <p:nvSpPr>
          <p:cNvPr id="17" name="文本框 16">
            <a:extLst>
              <a:ext uri="{FF2B5EF4-FFF2-40B4-BE49-F238E27FC236}">
                <a16:creationId xmlns="" xmlns:a16="http://schemas.microsoft.com/office/drawing/2014/main" id="{89F84C40-23BC-B22E-F180-227D13A925A9}"/>
              </a:ext>
            </a:extLst>
          </p:cNvPr>
          <p:cNvSpPr txBox="1"/>
          <p:nvPr userDrawn="1"/>
        </p:nvSpPr>
        <p:spPr>
          <a:xfrm>
            <a:off x="6436287" y="274956"/>
            <a:ext cx="4845473" cy="400110"/>
          </a:xfrm>
          <a:prstGeom prst="rect">
            <a:avLst/>
          </a:prstGeom>
          <a:noFill/>
        </p:spPr>
        <p:txBody>
          <a:bodyPr wrap="square" rtlCol="0">
            <a:spAutoFit/>
          </a:bodyPr>
          <a:lstStyle/>
          <a:p>
            <a:r>
              <a:rPr lang="en-US" altLang="zh-CN" sz="2000" b="1" dirty="0" err="1">
                <a:solidFill>
                  <a:srgbClr val="015C14"/>
                </a:solidFill>
              </a:rPr>
              <a:t>Institut</a:t>
            </a:r>
            <a:r>
              <a:rPr lang="en-US" altLang="zh-CN" sz="2000" b="1" dirty="0">
                <a:solidFill>
                  <a:srgbClr val="015C14"/>
                </a:solidFill>
              </a:rPr>
              <a:t> franco-chinois de l</a:t>
            </a:r>
            <a:r>
              <a:rPr lang="fr-FR" altLang="en-US" sz="2000" b="1" dirty="0">
                <a:solidFill>
                  <a:srgbClr val="015C14"/>
                </a:solidFill>
              </a:rPr>
              <a:t>'énergie nucléaire</a:t>
            </a:r>
          </a:p>
        </p:txBody>
      </p:sp>
    </p:spTree>
    <p:extLst>
      <p:ext uri="{BB962C8B-B14F-4D97-AF65-F5344CB8AC3E}">
        <p14:creationId xmlns:p14="http://schemas.microsoft.com/office/powerpoint/2010/main" val="10919230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A474EE5-ECEF-4905-BD35-1C026BCC310F}" type="slidenum">
              <a:rPr lang="zh-CN" altLang="en-US" smtClean="0"/>
              <a:pPr>
                <a:defRPr/>
              </a:pPr>
              <a:t>‹#›</a:t>
            </a:fld>
            <a:endParaRPr lang="en-US" altLang="zh-CN"/>
          </a:p>
        </p:txBody>
      </p:sp>
    </p:spTree>
    <p:extLst>
      <p:ext uri="{BB962C8B-B14F-4D97-AF65-F5344CB8AC3E}">
        <p14:creationId xmlns:p14="http://schemas.microsoft.com/office/powerpoint/2010/main" val="7934831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381407B-C5DB-43A5-8138-09E9D5878537}" type="slidenum">
              <a:rPr lang="zh-CN" altLang="en-US" smtClean="0"/>
              <a:pPr>
                <a:defRPr/>
              </a:pPr>
              <a:t>‹#›</a:t>
            </a:fld>
            <a:endParaRPr lang="en-US" altLang="zh-CN"/>
          </a:p>
        </p:txBody>
      </p:sp>
    </p:spTree>
    <p:extLst>
      <p:ext uri="{BB962C8B-B14F-4D97-AF65-F5344CB8AC3E}">
        <p14:creationId xmlns:p14="http://schemas.microsoft.com/office/powerpoint/2010/main" val="7024236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0C482279-D6CB-444B-B3F3-7C5E2DEC1AF8}" type="slidenum">
              <a:rPr lang="zh-CN" altLang="en-US" smtClean="0"/>
              <a:pPr>
                <a:defRPr/>
              </a:pPr>
              <a:t>‹#›</a:t>
            </a:fld>
            <a:endParaRPr lang="en-US" altLang="zh-CN"/>
          </a:p>
        </p:txBody>
      </p:sp>
    </p:spTree>
    <p:extLst>
      <p:ext uri="{BB962C8B-B14F-4D97-AF65-F5344CB8AC3E}">
        <p14:creationId xmlns:p14="http://schemas.microsoft.com/office/powerpoint/2010/main" val="13973479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8F0E4B74-EC5D-429F-8533-928BAAAFC1E6}" type="slidenum">
              <a:rPr lang="zh-CN" altLang="en-US" smtClean="0"/>
              <a:pPr>
                <a:defRPr/>
              </a:pPr>
              <a:t>‹#›</a:t>
            </a:fld>
            <a:endParaRPr lang="en-US" altLang="zh-CN"/>
          </a:p>
        </p:txBody>
      </p:sp>
    </p:spTree>
    <p:extLst>
      <p:ext uri="{BB962C8B-B14F-4D97-AF65-F5344CB8AC3E}">
        <p14:creationId xmlns:p14="http://schemas.microsoft.com/office/powerpoint/2010/main" val="195696845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C75EB2AF-6D03-4CF5-8312-9244B5091A9E}" type="slidenum">
              <a:rPr lang="zh-CN" altLang="en-US" smtClean="0"/>
              <a:pPr>
                <a:defRPr/>
              </a:pPr>
              <a:t>‹#›</a:t>
            </a:fld>
            <a:endParaRPr lang="en-US" altLang="zh-CN"/>
          </a:p>
        </p:txBody>
      </p:sp>
    </p:spTree>
    <p:extLst>
      <p:ext uri="{BB962C8B-B14F-4D97-AF65-F5344CB8AC3E}">
        <p14:creationId xmlns:p14="http://schemas.microsoft.com/office/powerpoint/2010/main" val="138910426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19626F85-8833-49D8-91CC-C460C02E2211}" type="slidenum">
              <a:rPr lang="zh-CN" altLang="en-US" smtClean="0"/>
              <a:pPr>
                <a:defRPr/>
              </a:pPr>
              <a:t>‹#›</a:t>
            </a:fld>
            <a:endParaRPr lang="en-US" altLang="zh-CN"/>
          </a:p>
        </p:txBody>
      </p:sp>
    </p:spTree>
    <p:extLst>
      <p:ext uri="{BB962C8B-B14F-4D97-AF65-F5344CB8AC3E}">
        <p14:creationId xmlns:p14="http://schemas.microsoft.com/office/powerpoint/2010/main" val="30254270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155A592D-D71C-47D0-ABF7-DFCF16FE68C5}" type="slidenum">
              <a:rPr lang="zh-CN" altLang="en-US" smtClean="0"/>
              <a:pPr>
                <a:defRPr/>
              </a:pPr>
              <a:t>‹#›</a:t>
            </a:fld>
            <a:endParaRPr lang="en-US" altLang="zh-CN"/>
          </a:p>
        </p:txBody>
      </p:sp>
    </p:spTree>
    <p:extLst>
      <p:ext uri="{BB962C8B-B14F-4D97-AF65-F5344CB8AC3E}">
        <p14:creationId xmlns:p14="http://schemas.microsoft.com/office/powerpoint/2010/main" val="39093405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 xmlns:a16="http://schemas.microsoft.com/office/drawing/2014/main" id="{E54CB51C-2A53-7E26-D672-2A183F9BC6CB}"/>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 xmlns:a16="http://schemas.microsoft.com/office/drawing/2014/main" id="{E3A98BA0-6528-C03E-6D56-1E75AF766284}"/>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 xmlns:a16="http://schemas.microsoft.com/office/drawing/2014/main" id="{59B1352D-9C1F-50CC-F750-2671269FDCDF}"/>
              </a:ext>
            </a:extLst>
          </p:cNvPr>
          <p:cNvSpPr>
            <a:spLocks noGrp="1"/>
          </p:cNvSpPr>
          <p:nvPr>
            <p:ph type="sldNum" sz="quarter" idx="12"/>
          </p:nvPr>
        </p:nvSpPr>
        <p:spPr/>
        <p:txBody>
          <a:bodyPr/>
          <a:lstStyle>
            <a:lvl1pPr>
              <a:defRPr/>
            </a:lvl1pPr>
          </a:lstStyle>
          <a:p>
            <a:pPr>
              <a:defRPr/>
            </a:pPr>
            <a:fld id="{72F0220C-7CAB-461E-8BE3-5BDF27543A3C}" type="slidenum">
              <a:rPr lang="zh-CN" altLang="en-US"/>
              <a:pPr>
                <a:defRPr/>
              </a:pPr>
              <a:t>‹#›</a:t>
            </a:fld>
            <a:endParaRPr lang="en-US" altLang="zh-CN"/>
          </a:p>
        </p:txBody>
      </p:sp>
    </p:spTree>
    <p:extLst>
      <p:ext uri="{BB962C8B-B14F-4D97-AF65-F5344CB8AC3E}">
        <p14:creationId xmlns:p14="http://schemas.microsoft.com/office/powerpoint/2010/main" val="16460073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9262AB91-0DE7-4D68-AB6B-D961F1B2EB29}" type="slidenum">
              <a:rPr lang="zh-CN" altLang="en-US" smtClean="0"/>
              <a:pPr>
                <a:defRPr/>
              </a:pPr>
              <a:t>‹#›</a:t>
            </a:fld>
            <a:endParaRPr lang="en-US" altLang="zh-CN"/>
          </a:p>
        </p:txBody>
      </p:sp>
    </p:spTree>
    <p:extLst>
      <p:ext uri="{BB962C8B-B14F-4D97-AF65-F5344CB8AC3E}">
        <p14:creationId xmlns:p14="http://schemas.microsoft.com/office/powerpoint/2010/main" val="197449106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E0B040CE-5F62-441E-8D7E-F26C9CF789FA}" type="slidenum">
              <a:rPr lang="zh-CN" altLang="en-US" smtClean="0"/>
              <a:pPr>
                <a:defRPr/>
              </a:pPr>
              <a:t>‹#›</a:t>
            </a:fld>
            <a:endParaRPr lang="en-US" altLang="zh-CN"/>
          </a:p>
        </p:txBody>
      </p:sp>
    </p:spTree>
    <p:extLst>
      <p:ext uri="{BB962C8B-B14F-4D97-AF65-F5344CB8AC3E}">
        <p14:creationId xmlns:p14="http://schemas.microsoft.com/office/powerpoint/2010/main" val="239949873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E8F94B6-42EA-4F84-A862-5CF065C9FF75}" type="slidenum">
              <a:rPr lang="zh-CN" altLang="en-US" smtClean="0"/>
              <a:pPr>
                <a:defRPr/>
              </a:pPr>
              <a:t>‹#›</a:t>
            </a:fld>
            <a:endParaRPr lang="en-US" altLang="zh-CN"/>
          </a:p>
        </p:txBody>
      </p:sp>
    </p:spTree>
    <p:extLst>
      <p:ext uri="{BB962C8B-B14F-4D97-AF65-F5344CB8AC3E}">
        <p14:creationId xmlns:p14="http://schemas.microsoft.com/office/powerpoint/2010/main" val="37867527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 xmlns:a16="http://schemas.microsoft.com/office/drawing/2014/main" id="{84D4856D-64AE-F468-9CAC-979C243D396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 xmlns:a16="http://schemas.microsoft.com/office/drawing/2014/main" id="{5F26128D-A3BB-5E90-CEA9-7D0B8294901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 xmlns:a16="http://schemas.microsoft.com/office/drawing/2014/main" id="{F6D70EDE-A709-3362-D11A-4884AFFDCC8E}"/>
              </a:ext>
            </a:extLst>
          </p:cNvPr>
          <p:cNvSpPr>
            <a:spLocks noGrp="1"/>
          </p:cNvSpPr>
          <p:nvPr>
            <p:ph type="sldNum" sz="quarter" idx="12"/>
          </p:nvPr>
        </p:nvSpPr>
        <p:spPr/>
        <p:txBody>
          <a:bodyPr/>
          <a:lstStyle>
            <a:lvl1pPr>
              <a:defRPr/>
            </a:lvl1pPr>
          </a:lstStyle>
          <a:p>
            <a:pPr>
              <a:defRPr/>
            </a:pPr>
            <a:fld id="{C38DBDEE-FE16-44F7-9ABF-0A7C8764F273}" type="slidenum">
              <a:rPr lang="zh-CN" altLang="en-US"/>
              <a:pPr>
                <a:defRPr/>
              </a:pPr>
              <a:t>‹#›</a:t>
            </a:fld>
            <a:endParaRPr lang="en-US" altLang="zh-CN"/>
          </a:p>
        </p:txBody>
      </p:sp>
    </p:spTree>
    <p:extLst>
      <p:ext uri="{BB962C8B-B14F-4D97-AF65-F5344CB8AC3E}">
        <p14:creationId xmlns:p14="http://schemas.microsoft.com/office/powerpoint/2010/main" val="3733067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 xmlns:a16="http://schemas.microsoft.com/office/drawing/2014/main" id="{3D7CDB29-3947-E00E-991F-F72281387A1D}"/>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 xmlns:a16="http://schemas.microsoft.com/office/drawing/2014/main" id="{B66147F7-8197-F2D1-430C-B118FBBB8897}"/>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 xmlns:a16="http://schemas.microsoft.com/office/drawing/2014/main" id="{B69EB44C-7148-A7FD-50BC-E430494618F2}"/>
              </a:ext>
            </a:extLst>
          </p:cNvPr>
          <p:cNvSpPr>
            <a:spLocks noGrp="1"/>
          </p:cNvSpPr>
          <p:nvPr>
            <p:ph type="sldNum" sz="quarter" idx="12"/>
          </p:nvPr>
        </p:nvSpPr>
        <p:spPr/>
        <p:txBody>
          <a:bodyPr/>
          <a:lstStyle>
            <a:lvl1pPr>
              <a:defRPr/>
            </a:lvl1pPr>
          </a:lstStyle>
          <a:p>
            <a:pPr>
              <a:defRPr/>
            </a:pPr>
            <a:fld id="{910F424C-306F-41BB-AA87-66A970F48979}" type="slidenum">
              <a:rPr lang="zh-CN" altLang="en-US"/>
              <a:pPr>
                <a:defRPr/>
              </a:pPr>
              <a:t>‹#›</a:t>
            </a:fld>
            <a:endParaRPr lang="en-US" altLang="zh-CN"/>
          </a:p>
        </p:txBody>
      </p:sp>
    </p:spTree>
    <p:extLst>
      <p:ext uri="{BB962C8B-B14F-4D97-AF65-F5344CB8AC3E}">
        <p14:creationId xmlns:p14="http://schemas.microsoft.com/office/powerpoint/2010/main" val="645103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a:extLst>
              <a:ext uri="{FF2B5EF4-FFF2-40B4-BE49-F238E27FC236}">
                <a16:creationId xmlns="" xmlns:a16="http://schemas.microsoft.com/office/drawing/2014/main" id="{70CC64EF-903B-0142-873D-38ACAFF20C1C}"/>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 xmlns:a16="http://schemas.microsoft.com/office/drawing/2014/main" id="{36067888-7898-CF6C-9BD5-C1828FE5375C}"/>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 xmlns:a16="http://schemas.microsoft.com/office/drawing/2014/main" id="{B7EA8C71-5B8A-A0B1-7915-A9D40EA32547}"/>
              </a:ext>
            </a:extLst>
          </p:cNvPr>
          <p:cNvSpPr>
            <a:spLocks noGrp="1"/>
          </p:cNvSpPr>
          <p:nvPr>
            <p:ph type="sldNum" sz="quarter" idx="12"/>
          </p:nvPr>
        </p:nvSpPr>
        <p:spPr/>
        <p:txBody>
          <a:bodyPr/>
          <a:lstStyle>
            <a:lvl1pPr>
              <a:defRPr/>
            </a:lvl1pPr>
          </a:lstStyle>
          <a:p>
            <a:pPr>
              <a:defRPr/>
            </a:pPr>
            <a:fld id="{F8B44214-854E-4DAE-88FA-9CD34D711896}" type="slidenum">
              <a:rPr lang="zh-CN" altLang="en-US"/>
              <a:pPr>
                <a:defRPr/>
              </a:pPr>
              <a:t>‹#›</a:t>
            </a:fld>
            <a:endParaRPr lang="en-US" altLang="zh-CN"/>
          </a:p>
        </p:txBody>
      </p:sp>
    </p:spTree>
    <p:extLst>
      <p:ext uri="{BB962C8B-B14F-4D97-AF65-F5344CB8AC3E}">
        <p14:creationId xmlns:p14="http://schemas.microsoft.com/office/powerpoint/2010/main" val="40252266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 xmlns:a16="http://schemas.microsoft.com/office/drawing/2014/main" id="{8003477E-0252-BDBA-CF75-BD6C7EFA1AC4}"/>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 xmlns:a16="http://schemas.microsoft.com/office/drawing/2014/main" id="{174A6F77-3035-F80D-DC85-FE70CFB142ED}"/>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 xmlns:a16="http://schemas.microsoft.com/office/drawing/2014/main" id="{980C5CEB-EF30-AC3F-EE8C-E216C55CEFC0}"/>
              </a:ext>
            </a:extLst>
          </p:cNvPr>
          <p:cNvSpPr>
            <a:spLocks noGrp="1"/>
          </p:cNvSpPr>
          <p:nvPr>
            <p:ph type="sldNum" sz="quarter" idx="12"/>
          </p:nvPr>
        </p:nvSpPr>
        <p:spPr/>
        <p:txBody>
          <a:bodyPr/>
          <a:lstStyle>
            <a:lvl1pPr>
              <a:defRPr/>
            </a:lvl1pPr>
          </a:lstStyle>
          <a:p>
            <a:pPr>
              <a:defRPr/>
            </a:pPr>
            <a:fld id="{5A33FB72-0139-4A0B-BDCC-1C153ADDFD71}" type="slidenum">
              <a:rPr lang="zh-CN" altLang="en-US"/>
              <a:pPr>
                <a:defRPr/>
              </a:pPr>
              <a:t>‹#›</a:t>
            </a:fld>
            <a:endParaRPr lang="en-US" altLang="zh-CN"/>
          </a:p>
        </p:txBody>
      </p:sp>
    </p:spTree>
    <p:extLst>
      <p:ext uri="{BB962C8B-B14F-4D97-AF65-F5344CB8AC3E}">
        <p14:creationId xmlns:p14="http://schemas.microsoft.com/office/powerpoint/2010/main" val="14859475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28A131F-5AD2-9668-9F41-7BD279B5A43A}"/>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 xmlns:a16="http://schemas.microsoft.com/office/drawing/2014/main" id="{187A108A-AC42-A7EF-B4CA-46E6CB64E6C4}"/>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 xmlns:a16="http://schemas.microsoft.com/office/drawing/2014/main" id="{C0C6366C-8CDC-114C-5A39-4177F8C10601}"/>
              </a:ext>
            </a:extLst>
          </p:cNvPr>
          <p:cNvSpPr>
            <a:spLocks noGrp="1"/>
          </p:cNvSpPr>
          <p:nvPr>
            <p:ph type="sldNum" sz="quarter" idx="12"/>
          </p:nvPr>
        </p:nvSpPr>
        <p:spPr/>
        <p:txBody>
          <a:bodyPr/>
          <a:lstStyle>
            <a:lvl1pPr>
              <a:defRPr/>
            </a:lvl1pPr>
          </a:lstStyle>
          <a:p>
            <a:pPr>
              <a:defRPr/>
            </a:pPr>
            <a:fld id="{CC13416B-9766-4FC0-AEB7-EACB3C43A543}" type="slidenum">
              <a:rPr lang="zh-CN" altLang="en-US"/>
              <a:pPr>
                <a:defRPr/>
              </a:pPr>
              <a:t>‹#›</a:t>
            </a:fld>
            <a:endParaRPr lang="en-US" altLang="zh-CN"/>
          </a:p>
        </p:txBody>
      </p:sp>
    </p:spTree>
    <p:extLst>
      <p:ext uri="{BB962C8B-B14F-4D97-AF65-F5344CB8AC3E}">
        <p14:creationId xmlns:p14="http://schemas.microsoft.com/office/powerpoint/2010/main" val="3607004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 xmlns:a16="http://schemas.microsoft.com/office/drawing/2014/main" id="{0A7183E7-1823-6A7D-A135-4318DE6041E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 xmlns:a16="http://schemas.microsoft.com/office/drawing/2014/main" id="{DB0D8818-080D-D8F8-A180-178224C73CFD}"/>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 xmlns:a16="http://schemas.microsoft.com/office/drawing/2014/main" id="{6FAA4D83-E4DD-1F85-AB6E-E34BE75BB284}"/>
              </a:ext>
            </a:extLst>
          </p:cNvPr>
          <p:cNvSpPr>
            <a:spLocks noGrp="1"/>
          </p:cNvSpPr>
          <p:nvPr>
            <p:ph type="sldNum" sz="quarter" idx="12"/>
          </p:nvPr>
        </p:nvSpPr>
        <p:spPr/>
        <p:txBody>
          <a:bodyPr/>
          <a:lstStyle>
            <a:lvl1pPr>
              <a:defRPr/>
            </a:lvl1pPr>
          </a:lstStyle>
          <a:p>
            <a:pPr>
              <a:defRPr/>
            </a:pPr>
            <a:fld id="{F4D8CF5F-41E1-4C47-80E2-2426E033138B}" type="slidenum">
              <a:rPr lang="zh-CN" altLang="en-US"/>
              <a:pPr>
                <a:defRPr/>
              </a:pPr>
              <a:t>‹#›</a:t>
            </a:fld>
            <a:endParaRPr lang="en-US" altLang="zh-CN"/>
          </a:p>
        </p:txBody>
      </p:sp>
    </p:spTree>
    <p:extLst>
      <p:ext uri="{BB962C8B-B14F-4D97-AF65-F5344CB8AC3E}">
        <p14:creationId xmlns:p14="http://schemas.microsoft.com/office/powerpoint/2010/main" val="180608340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 xmlns:a16="http://schemas.microsoft.com/office/drawing/2014/main" id="{9694D398-5F4A-CD0A-C983-4C4C323C7C6A}"/>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 xmlns:a16="http://schemas.microsoft.com/office/drawing/2014/main" id="{F1BCDAD5-09D0-1851-FA29-041F4234245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 xmlns:a16="http://schemas.microsoft.com/office/drawing/2014/main" id="{78B1E5F3-521D-8C59-5580-F47188AE8B56}"/>
              </a:ext>
            </a:extLst>
          </p:cNvPr>
          <p:cNvSpPr>
            <a:spLocks noGrp="1"/>
          </p:cNvSpPr>
          <p:nvPr>
            <p:ph type="sldNum" sz="quarter" idx="12"/>
          </p:nvPr>
        </p:nvSpPr>
        <p:spPr/>
        <p:txBody>
          <a:bodyPr/>
          <a:lstStyle>
            <a:lvl1pPr>
              <a:defRPr/>
            </a:lvl1pPr>
          </a:lstStyle>
          <a:p>
            <a:pPr>
              <a:defRPr/>
            </a:pPr>
            <a:fld id="{3763DA28-D44E-4CB2-8B13-0919D27A504E}" type="slidenum">
              <a:rPr lang="zh-CN" altLang="en-US"/>
              <a:pPr>
                <a:defRPr/>
              </a:pPr>
              <a:t>‹#›</a:t>
            </a:fld>
            <a:endParaRPr lang="en-US" altLang="zh-CN"/>
          </a:p>
        </p:txBody>
      </p:sp>
    </p:spTree>
    <p:extLst>
      <p:ext uri="{BB962C8B-B14F-4D97-AF65-F5344CB8AC3E}">
        <p14:creationId xmlns:p14="http://schemas.microsoft.com/office/powerpoint/2010/main" val="15906790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654FBA9B-1EB9-A9D6-4BAA-95E1E6DBD98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a:extLst>
              <a:ext uri="{FF2B5EF4-FFF2-40B4-BE49-F238E27FC236}">
                <a16:creationId xmlns="" xmlns:a16="http://schemas.microsoft.com/office/drawing/2014/main" id="{64A6B353-92DC-97D9-4074-408F38F543F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4" name="Date Placeholder 3">
            <a:extLst>
              <a:ext uri="{FF2B5EF4-FFF2-40B4-BE49-F238E27FC236}">
                <a16:creationId xmlns="" xmlns:a16="http://schemas.microsoft.com/office/drawing/2014/main" id="{AA800C41-D49F-9510-750C-0E8C9AE44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ltLang="zh-CN"/>
          </a:p>
        </p:txBody>
      </p:sp>
      <p:sp>
        <p:nvSpPr>
          <p:cNvPr id="5" name="Footer Placeholder 4">
            <a:extLst>
              <a:ext uri="{FF2B5EF4-FFF2-40B4-BE49-F238E27FC236}">
                <a16:creationId xmlns="" xmlns:a16="http://schemas.microsoft.com/office/drawing/2014/main" id="{38BF68C3-EC53-FCF0-5341-D64B74E19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ltLang="zh-CN"/>
          </a:p>
        </p:txBody>
      </p:sp>
      <p:sp>
        <p:nvSpPr>
          <p:cNvPr id="6" name="Slide Number Placeholder 5">
            <a:extLst>
              <a:ext uri="{FF2B5EF4-FFF2-40B4-BE49-F238E27FC236}">
                <a16:creationId xmlns="" xmlns:a16="http://schemas.microsoft.com/office/drawing/2014/main" id="{E419EFB5-5EF7-D46D-DBD7-8B1303CC9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2729A881-1242-4B63-AC1B-C2CD66186ABC}" type="slidenum">
              <a:rPr lang="zh-CN" altLang="en-US"/>
              <a:pPr>
                <a:defRPr/>
              </a:pPr>
              <a:t>‹#›</a:t>
            </a:fld>
            <a:endParaRPr lang="en-US" altLang="zh-CN"/>
          </a:p>
        </p:txBody>
      </p:sp>
    </p:spTree>
    <p:extLst>
      <p:ext uri="{BB962C8B-B14F-4D97-AF65-F5344CB8AC3E}">
        <p14:creationId xmlns:p14="http://schemas.microsoft.com/office/powerpoint/2010/main" val="125238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8F94B6-42EA-4F84-A862-5CF065C9FF75}" type="slidenum">
              <a:rPr lang="zh-CN" altLang="en-US" smtClean="0"/>
              <a:pPr>
                <a:defRPr/>
              </a:pPr>
              <a:t>‹#›</a:t>
            </a:fld>
            <a:endParaRPr lang="en-US" altLang="zh-CN"/>
          </a:p>
        </p:txBody>
      </p:sp>
    </p:spTree>
    <p:extLst>
      <p:ext uri="{BB962C8B-B14F-4D97-AF65-F5344CB8AC3E}">
        <p14:creationId xmlns:p14="http://schemas.microsoft.com/office/powerpoint/2010/main" val="2281289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820.png"/><Relationship Id="rId18" Type="http://schemas.openxmlformats.org/officeDocument/2006/relationships/image" Target="../media/image76.png"/><Relationship Id="rId3" Type="http://schemas.openxmlformats.org/officeDocument/2006/relationships/image" Target="../media/image3.jpeg"/><Relationship Id="rId7" Type="http://schemas.openxmlformats.org/officeDocument/2006/relationships/image" Target="../media/image70.png"/><Relationship Id="rId17" Type="http://schemas.openxmlformats.org/officeDocument/2006/relationships/image" Target="../media/image860.png"/><Relationship Id="rId2" Type="http://schemas.openxmlformats.org/officeDocument/2006/relationships/notesSlide" Target="../notesSlides/notesSlide19.xml"/><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5" Type="http://schemas.openxmlformats.org/officeDocument/2006/relationships/image" Target="../media/image840.png"/><Relationship Id="rId10" Type="http://schemas.openxmlformats.org/officeDocument/2006/relationships/image" Target="../media/image73.png"/><Relationship Id="rId19" Type="http://schemas.openxmlformats.org/officeDocument/2006/relationships/image" Target="../media/image77.png"/><Relationship Id="rId4" Type="http://schemas.openxmlformats.org/officeDocument/2006/relationships/image" Target="../media/image4.jpeg"/><Relationship Id="rId9" Type="http://schemas.openxmlformats.org/officeDocument/2006/relationships/image" Target="../media/image72.png"/><Relationship Id="rId1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3.jpeg"/><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6.png"/><Relationship Id="rId4" Type="http://schemas.openxmlformats.org/officeDocument/2006/relationships/image" Target="../media/image4.jpe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2.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jpe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0.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jpeg"/><Relationship Id="rId10" Type="http://schemas.openxmlformats.org/officeDocument/2006/relationships/image" Target="../media/image44.png"/><Relationship Id="rId4" Type="http://schemas.openxmlformats.org/officeDocument/2006/relationships/image" Target="../media/image1.jpeg"/><Relationship Id="rId9" Type="http://schemas.openxmlformats.org/officeDocument/2006/relationships/image" Target="../media/image43.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4">
            <a:extLst>
              <a:ext uri="{FF2B5EF4-FFF2-40B4-BE49-F238E27FC236}">
                <a16:creationId xmlns="" xmlns:a16="http://schemas.microsoft.com/office/drawing/2014/main" id="{494E3215-3302-ACDB-D80D-4110D06BC0FF}"/>
              </a:ext>
            </a:extLst>
          </p:cNvPr>
          <p:cNvSpPr txBox="1">
            <a:spLocks noChangeArrowheads="1"/>
          </p:cNvSpPr>
          <p:nvPr/>
        </p:nvSpPr>
        <p:spPr bwMode="auto">
          <a:xfrm>
            <a:off x="83343" y="2690336"/>
            <a:ext cx="12025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4200" b="1" i="0" u="none" strike="noStrike" kern="1200" cap="none" spc="0" normalizeH="0" baseline="0" noProof="0" dirty="0">
                <a:ln>
                  <a:noFill/>
                </a:ln>
                <a:solidFill>
                  <a:srgbClr val="015C14"/>
                </a:solidFill>
                <a:effectLst/>
                <a:uLnTx/>
                <a:uFillTx/>
                <a:latin typeface="Calibri" panose="020F0502020204030204" pitchFamily="34" charset="0"/>
                <a:ea typeface="微软雅黑" panose="020B0503020204020204" pitchFamily="34" charset="-122"/>
                <a:cs typeface="Times New Roman" panose="02020603050405020304" pitchFamily="18" charset="0"/>
              </a:rPr>
              <a:t>极端强场中原子核的结团行为研究</a:t>
            </a:r>
            <a:endParaRPr kumimoji="0" lang="en-US" altLang="zh-CN" sz="4200" b="1" i="0" u="none" strike="noStrike" kern="1200" cap="none" spc="0" normalizeH="0" baseline="0" noProof="0" dirty="0">
              <a:ln>
                <a:noFill/>
              </a:ln>
              <a:solidFill>
                <a:srgbClr val="015C14"/>
              </a:solidFill>
              <a:effectLst/>
              <a:uLnTx/>
              <a:uFillTx/>
              <a:latin typeface="Calibri" panose="020F0502020204030204" pitchFamily="34" charset="0"/>
              <a:ea typeface="微软雅黑" panose="020B0503020204020204" pitchFamily="34" charset="-122"/>
              <a:cs typeface="Times New Roman" panose="02020603050405020304" pitchFamily="18" charset="0"/>
            </a:endParaRPr>
          </a:p>
        </p:txBody>
      </p:sp>
      <p:sp>
        <p:nvSpPr>
          <p:cNvPr id="4099" name="矩形 1">
            <a:extLst>
              <a:ext uri="{FF2B5EF4-FFF2-40B4-BE49-F238E27FC236}">
                <a16:creationId xmlns="" xmlns:a16="http://schemas.microsoft.com/office/drawing/2014/main" id="{BF9C6332-5643-6C79-24A7-0EEFBEC85E2B}"/>
              </a:ext>
            </a:extLst>
          </p:cNvPr>
          <p:cNvSpPr>
            <a:spLocks noChangeArrowheads="1"/>
          </p:cNvSpPr>
          <p:nvPr/>
        </p:nvSpPr>
        <p:spPr bwMode="auto">
          <a:xfrm>
            <a:off x="5234227" y="4427538"/>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015C14"/>
                </a:solidFill>
                <a:effectLst/>
                <a:uLnTx/>
                <a:uFillTx/>
                <a:latin typeface="微软雅黑" panose="020B0503020204020204" pitchFamily="34" charset="-122"/>
                <a:ea typeface="微软雅黑" panose="020B0503020204020204" pitchFamily="34" charset="-122"/>
                <a:cs typeface="+mn-cs"/>
              </a:rPr>
              <a:t>苏军，王</a:t>
            </a:r>
            <a:r>
              <a:rPr kumimoji="0" lang="zh-CN" altLang="en-US" sz="2400" b="0" i="0" u="none" strike="noStrike" kern="1200" cap="none" spc="0" normalizeH="0" baseline="0" noProof="0" dirty="0">
                <a:ln>
                  <a:noFill/>
                </a:ln>
                <a:solidFill>
                  <a:srgbClr val="015C14"/>
                </a:solidFill>
                <a:effectLst/>
                <a:uLnTx/>
                <a:uFillTx/>
                <a:latin typeface="微软雅黑" panose="020B0503020204020204" pitchFamily="34" charset="-122"/>
                <a:ea typeface="微软雅黑" panose="020B0503020204020204" pitchFamily="34" charset="-122"/>
                <a:cs typeface="+mn-cs"/>
              </a:rPr>
              <a:t>慧</a:t>
            </a:r>
            <a:endParaRPr kumimoji="0" lang="en-US" altLang="zh-CN" sz="2400" b="0" i="0" u="none" strike="noStrike" kern="1200" cap="none" spc="0" normalizeH="0" baseline="0" noProof="0" dirty="0">
              <a:ln>
                <a:noFill/>
              </a:ln>
              <a:solidFill>
                <a:srgbClr val="015C14"/>
              </a:solidFill>
              <a:effectLst/>
              <a:uLnTx/>
              <a:uFillTx/>
              <a:latin typeface="微软雅黑" panose="020B0503020204020204" pitchFamily="34" charset="-122"/>
              <a:ea typeface="微软雅黑" panose="020B0503020204020204" pitchFamily="34" charset="-122"/>
              <a:cs typeface="+mn-cs"/>
            </a:endParaRPr>
          </a:p>
        </p:txBody>
      </p:sp>
      <p:sp>
        <p:nvSpPr>
          <p:cNvPr id="4101" name="文本框 7">
            <a:extLst>
              <a:ext uri="{FF2B5EF4-FFF2-40B4-BE49-F238E27FC236}">
                <a16:creationId xmlns="" xmlns:a16="http://schemas.microsoft.com/office/drawing/2014/main" id="{F61C1B16-F72B-68C6-8E6A-72FA95F635AF}"/>
              </a:ext>
            </a:extLst>
          </p:cNvPr>
          <p:cNvSpPr txBox="1">
            <a:spLocks noChangeArrowheads="1"/>
          </p:cNvSpPr>
          <p:nvPr/>
        </p:nvSpPr>
        <p:spPr bwMode="auto">
          <a:xfrm>
            <a:off x="3810000" y="5434013"/>
            <a:ext cx="45720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390B"/>
                </a:solidFill>
                <a:effectLst/>
                <a:uLnTx/>
                <a:uFillTx/>
                <a:latin typeface="Calibri" panose="020F0502020204030204" pitchFamily="34" charset="0"/>
                <a:ea typeface="微软雅黑" panose="020B0503020204020204" pitchFamily="34" charset="-122"/>
                <a:cs typeface="Times New Roman" panose="02020603050405020304" pitchFamily="18" charset="0"/>
              </a:rPr>
              <a:t>202</a:t>
            </a:r>
            <a:r>
              <a:rPr kumimoji="0" lang="en-US" altLang="en-GB" sz="2400" b="0" i="0" u="none" strike="noStrike" kern="1200" cap="none" spc="0" normalizeH="0" baseline="0" noProof="0" dirty="0" smtClean="0">
                <a:ln>
                  <a:noFill/>
                </a:ln>
                <a:solidFill>
                  <a:srgbClr val="00390B"/>
                </a:solidFill>
                <a:effectLst/>
                <a:uLnTx/>
                <a:uFillTx/>
                <a:latin typeface="Calibri" panose="020F0502020204030204" pitchFamily="34" charset="0"/>
                <a:ea typeface="微软雅黑" panose="020B0503020204020204" pitchFamily="34" charset="-122"/>
                <a:cs typeface="Times New Roman" panose="02020603050405020304" pitchFamily="18" charset="0"/>
              </a:rPr>
              <a:t>5.04.22</a:t>
            </a:r>
            <a:endParaRPr kumimoji="0" lang="en-US" altLang="en-GB" sz="2400" b="0" i="0" u="none" strike="noStrike" kern="1200" cap="none" spc="0" normalizeH="0" baseline="0" noProof="0" dirty="0">
              <a:ln>
                <a:noFill/>
              </a:ln>
              <a:solidFill>
                <a:srgbClr val="00390B"/>
              </a:solidFill>
              <a:effectLst/>
              <a:uLnTx/>
              <a:uFillTx/>
              <a:latin typeface="Calibri" panose="020F0502020204030204" pitchFamily="34" charset="0"/>
              <a:ea typeface="微软雅黑" panose="020B0503020204020204" pitchFamily="34" charset="-122"/>
              <a:cs typeface="Times New Roman" panose="02020603050405020304" pitchFamily="18" charset="0"/>
            </a:endParaRPr>
          </a:p>
        </p:txBody>
      </p:sp>
      <p:sp>
        <p:nvSpPr>
          <p:cNvPr id="3" name="灯片编号占位符 2">
            <a:extLst>
              <a:ext uri="{FF2B5EF4-FFF2-40B4-BE49-F238E27FC236}">
                <a16:creationId xmlns="" xmlns:a16="http://schemas.microsoft.com/office/drawing/2014/main" id="{AAB91E9F-49BD-103F-6010-65DF8C3C7F75}"/>
              </a:ext>
            </a:extLst>
          </p:cNvPr>
          <p:cNvSpPr txBox="1">
            <a:spLocks noChangeArrowheads="1"/>
          </p:cNvSpPr>
          <p:nvPr/>
        </p:nvSpPr>
        <p:spPr bwMode="auto">
          <a:xfrm>
            <a:off x="9232610" y="6338094"/>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CN"/>
            </a:defPPr>
            <a:lvl1pPr marL="0" algn="r" defTabSz="457200" rtl="0" eaLnBrk="1" fontAlgn="auto"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Calibri" panose="020F0502020204030204" pitchFamily="34" charset="0"/>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等线" panose="02010600030101010101" pitchFamily="2" charset="-122"/>
                <a:cs typeface="+mn-cs"/>
              </a:defRPr>
            </a:lvl9pPr>
          </a:lstStyle>
          <a:p>
            <a:pPr fontAlgn="base">
              <a:lnSpc>
                <a:spcPct val="100000"/>
              </a:lnSpc>
              <a:spcBef>
                <a:spcPct val="0"/>
              </a:spcBef>
              <a:spcAft>
                <a:spcPct val="0"/>
              </a:spcAft>
              <a:buFontTx/>
              <a:buNone/>
              <a:defRPr/>
            </a:pPr>
            <a:fld id="{D2C24A37-D7D8-43A6-8F8E-035963FC3B2C}" type="slidenum">
              <a:rPr lang="zh-CN" altLang="en-US" sz="2400" b="1" smtClean="0">
                <a:solidFill>
                  <a:srgbClr val="898989"/>
                </a:solidFill>
              </a:rPr>
              <a:pPr fontAlgn="base">
                <a:lnSpc>
                  <a:spcPct val="100000"/>
                </a:lnSpc>
                <a:spcBef>
                  <a:spcPct val="0"/>
                </a:spcBef>
                <a:spcAft>
                  <a:spcPct val="0"/>
                </a:spcAft>
                <a:buFontTx/>
                <a:buNone/>
                <a:defRPr/>
              </a:pPr>
              <a:t>1</a:t>
            </a:fld>
            <a:endParaRPr lang="en-US" altLang="zh-CN" sz="2400" b="1"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217C61C-59D0-3DD4-60D7-75D7E86185C7}"/>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A6BB3CC1-ED3D-E788-8D9F-88E0F012C112}"/>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59747" name="文本框 9">
            <a:extLst>
              <a:ext uri="{FF2B5EF4-FFF2-40B4-BE49-F238E27FC236}">
                <a16:creationId xmlns="" xmlns:a16="http://schemas.microsoft.com/office/drawing/2014/main" id="{8245BE49-8A3C-A842-DDDF-D2FE62A680C0}"/>
              </a:ext>
            </a:extLst>
          </p:cNvPr>
          <p:cNvSpPr txBox="1">
            <a:spLocks noChangeArrowheads="1"/>
          </p:cNvSpPr>
          <p:nvPr/>
        </p:nvSpPr>
        <p:spPr bwMode="auto">
          <a:xfrm>
            <a:off x="3925888" y="539750"/>
            <a:ext cx="4303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DCD801BA-E568-5EC5-0C8E-0B1AAA3DA60E}"/>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矩形: 圆角 21">
            <a:extLst>
              <a:ext uri="{FF2B5EF4-FFF2-40B4-BE49-F238E27FC236}">
                <a16:creationId xmlns="" xmlns:a16="http://schemas.microsoft.com/office/drawing/2014/main" id="{A8560E44-27A5-4592-75DF-4A040C74043B}"/>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59750" name="图片 24" descr="校徽">
            <a:extLst>
              <a:ext uri="{FF2B5EF4-FFF2-40B4-BE49-F238E27FC236}">
                <a16:creationId xmlns="" xmlns:a16="http://schemas.microsoft.com/office/drawing/2014/main" id="{FEA79A64-BE2B-B12C-3D03-8BBECFD8788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9E2DF138-DD5F-380D-F836-44D6FB1DA758}"/>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 xmlns:a16="http://schemas.microsoft.com/office/drawing/2014/main" id="{E77F10B0-EE99-008D-34C4-DFF8458B7CC4}"/>
              </a:ext>
            </a:extLst>
          </p:cNvPr>
          <p:cNvSpPr txBox="1"/>
          <p:nvPr/>
        </p:nvSpPr>
        <p:spPr>
          <a:xfrm>
            <a:off x="1511299" y="3105834"/>
            <a:ext cx="10172701" cy="646331"/>
          </a:xfrm>
          <a:prstGeom prst="rect">
            <a:avLst/>
          </a:prstGeom>
          <a:noFill/>
        </p:spPr>
        <p:txBody>
          <a:bodyPr wrap="square" rtlCol="0">
            <a:spAutoFit/>
          </a:bodyPr>
          <a:lstStyle/>
          <a:p>
            <a:r>
              <a:rPr lang="en-US" altLang="zh-CN" sz="3600" b="1" i="0" dirty="0">
                <a:solidFill>
                  <a:srgbClr val="000000"/>
                </a:solidFill>
                <a:effectLst/>
                <a:latin typeface="微软雅黑" panose="020B0503020204020204" pitchFamily="34" charset="-122"/>
                <a:ea typeface="微软雅黑" panose="020B0503020204020204" pitchFamily="34" charset="-122"/>
              </a:rPr>
              <a:t>Part 1</a:t>
            </a:r>
            <a:r>
              <a:rPr lang="zh-CN" altLang="en-US" sz="3600" b="1" i="0" dirty="0">
                <a:solidFill>
                  <a:srgbClr val="000000"/>
                </a:solidFill>
                <a:effectLst/>
                <a:latin typeface="微软雅黑" panose="020B0503020204020204" pitchFamily="34" charset="-122"/>
                <a:ea typeface="微软雅黑" panose="020B0503020204020204" pitchFamily="34" charset="-122"/>
              </a:rPr>
              <a:t>：极端电磁场中的 </a:t>
            </a:r>
            <a:r>
              <a:rPr lang="en-US" altLang="zh-CN" sz="3600" b="1" i="1" dirty="0">
                <a:solidFill>
                  <a:srgbClr val="000000"/>
                </a:solidFill>
                <a:effectLst/>
                <a:latin typeface="微软雅黑" panose="020B0503020204020204" pitchFamily="34" charset="-122"/>
                <a:ea typeface="微软雅黑" panose="020B0503020204020204" pitchFamily="34" charset="-122"/>
              </a:rPr>
              <a:t>α </a:t>
            </a:r>
            <a:r>
              <a:rPr lang="zh-CN" altLang="en-US" sz="3600" b="1" i="0" dirty="0">
                <a:solidFill>
                  <a:srgbClr val="000000"/>
                </a:solidFill>
                <a:effectLst/>
                <a:latin typeface="微软雅黑" panose="020B0503020204020204" pitchFamily="34" charset="-122"/>
                <a:ea typeface="微软雅黑" panose="020B0503020204020204" pitchFamily="34" charset="-122"/>
              </a:rPr>
              <a:t>衰变和结团放射性</a:t>
            </a:r>
            <a:endParaRPr lang="zh-CN" altLang="en-US" sz="3600" b="1" dirty="0">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 xmlns:a16="http://schemas.microsoft.com/office/drawing/2014/main" id="{A81DB2E8-0ABD-80A6-1C16-7E16F4177D28}"/>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195766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FCC7F51-1BC9-1287-D618-C3AD95F3CEB1}"/>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54B0F7DB-79F2-4BEB-458C-584BDDA58376}"/>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0AA5FF00-7D88-6CB6-25C4-67C7FB6952EE}"/>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610847B8-E62A-BDA5-C167-18025820CCBE}"/>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98F78F2C-F304-73DE-7976-9B88428F3CBD}"/>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96537B96-F28B-D62E-3D5B-E5A5EF8C430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71A01F7D-03C6-0174-D87A-750CF7A22B24}"/>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809D0240-F263-1AC0-1150-2B312A85F2C0}"/>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pic>
        <p:nvPicPr>
          <p:cNvPr id="10" name="图片 9">
            <a:extLst>
              <a:ext uri="{FF2B5EF4-FFF2-40B4-BE49-F238E27FC236}">
                <a16:creationId xmlns="" xmlns:a16="http://schemas.microsoft.com/office/drawing/2014/main" id="{4BFCC827-F7ED-772B-256B-2CC3547B87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4923" y="915891"/>
            <a:ext cx="5195928" cy="4210082"/>
          </a:xfrm>
          <a:prstGeom prst="rect">
            <a:avLst/>
          </a:prstGeom>
        </p:spPr>
      </p:pic>
      <p:pic>
        <p:nvPicPr>
          <p:cNvPr id="14" name="图片 13">
            <a:extLst>
              <a:ext uri="{FF2B5EF4-FFF2-40B4-BE49-F238E27FC236}">
                <a16:creationId xmlns="" xmlns:a16="http://schemas.microsoft.com/office/drawing/2014/main" id="{36F30920-419F-ECB3-8A0C-AAACCEDEC7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535" y="1395831"/>
            <a:ext cx="5781898" cy="3920887"/>
          </a:xfrm>
          <a:prstGeom prst="rect">
            <a:avLst/>
          </a:prstGeom>
        </p:spPr>
      </p:pic>
      <p:sp>
        <p:nvSpPr>
          <p:cNvPr id="2" name="文本框 1">
            <a:extLst>
              <a:ext uri="{FF2B5EF4-FFF2-40B4-BE49-F238E27FC236}">
                <a16:creationId xmlns="" xmlns:a16="http://schemas.microsoft.com/office/drawing/2014/main" id="{649AF9A2-1A61-9B34-6086-04A19512D732}"/>
              </a:ext>
            </a:extLst>
          </p:cNvPr>
          <p:cNvSpPr txBox="1"/>
          <p:nvPr/>
        </p:nvSpPr>
        <p:spPr>
          <a:xfrm>
            <a:off x="360363" y="871438"/>
            <a:ext cx="3997896" cy="461665"/>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a:t> </a:t>
            </a:r>
            <a:r>
              <a:rPr lang="en-US" altLang="zh-CN" sz="2400" b="1" dirty="0"/>
              <a:t>α + </a:t>
            </a:r>
            <a:r>
              <a:rPr lang="en-US" altLang="zh-CN" sz="2400" b="1" baseline="30000" dirty="0"/>
              <a:t>222</a:t>
            </a:r>
            <a:r>
              <a:rPr lang="en-US" altLang="zh-CN" sz="2400" b="1" dirty="0"/>
              <a:t>Rn</a:t>
            </a:r>
            <a:endParaRPr lang="zh-CN" altLang="en-US" sz="2400" b="1" dirty="0"/>
          </a:p>
        </p:txBody>
      </p:sp>
      <p:sp>
        <p:nvSpPr>
          <p:cNvPr id="4" name="文本框 3">
            <a:extLst>
              <a:ext uri="{FF2B5EF4-FFF2-40B4-BE49-F238E27FC236}">
                <a16:creationId xmlns="" xmlns:a16="http://schemas.microsoft.com/office/drawing/2014/main" id="{A341CF97-FB3B-C836-9A15-D31D8B740F12}"/>
              </a:ext>
            </a:extLst>
          </p:cNvPr>
          <p:cNvSpPr txBox="1"/>
          <p:nvPr/>
        </p:nvSpPr>
        <p:spPr>
          <a:xfrm>
            <a:off x="295846" y="5437107"/>
            <a:ext cx="5781898" cy="1200329"/>
          </a:xfrm>
          <a:prstGeom prst="rect">
            <a:avLst/>
          </a:prstGeom>
          <a:noFill/>
        </p:spPr>
        <p:txBody>
          <a:bodyPr wrap="square">
            <a:spAutoFit/>
          </a:bodyPr>
          <a:lstStyle/>
          <a:p>
            <a:pPr>
              <a:buNone/>
            </a:pPr>
            <a:r>
              <a:rPr lang="zh-CN" altLang="en-US" sz="2400" i="0" dirty="0">
                <a:solidFill>
                  <a:srgbClr val="000000"/>
                </a:solidFill>
                <a:effectLst/>
                <a:latin typeface="微软雅黑" panose="020B0503020204020204" pitchFamily="34" charset="-122"/>
                <a:ea typeface="微软雅黑" panose="020B0503020204020204" pitchFamily="34" charset="-122"/>
              </a:rPr>
              <a:t>不同取向下隧穿点的位置差异可达 </a:t>
            </a:r>
            <a:r>
              <a:rPr lang="en-US" altLang="zh-CN" sz="2400" i="0" dirty="0">
                <a:solidFill>
                  <a:srgbClr val="000000"/>
                </a:solidFill>
                <a:effectLst/>
                <a:latin typeface="微软雅黑" panose="020B0503020204020204" pitchFamily="34" charset="-122"/>
                <a:ea typeface="微软雅黑" panose="020B0503020204020204" pitchFamily="34" charset="-122"/>
              </a:rPr>
              <a:t>1 </a:t>
            </a:r>
            <a:r>
              <a:rPr lang="en-US" altLang="zh-CN" sz="2400" i="0" dirty="0" err="1">
                <a:solidFill>
                  <a:srgbClr val="000000"/>
                </a:solidFill>
                <a:effectLst/>
                <a:latin typeface="微软雅黑" panose="020B0503020204020204" pitchFamily="34" charset="-122"/>
                <a:ea typeface="微软雅黑" panose="020B0503020204020204" pitchFamily="34" charset="-122"/>
              </a:rPr>
              <a:t>fm</a:t>
            </a:r>
            <a:r>
              <a:rPr lang="zh-CN" altLang="en-US" sz="2400" i="0" dirty="0">
                <a:solidFill>
                  <a:srgbClr val="000000"/>
                </a:solidFill>
                <a:effectLst/>
                <a:latin typeface="微软雅黑" panose="020B0503020204020204" pitchFamily="34" charset="-122"/>
                <a:ea typeface="微软雅黑" panose="020B0503020204020204" pitchFamily="34" charset="-122"/>
              </a:rPr>
              <a:t>，这将导致</a:t>
            </a:r>
            <a:r>
              <a:rPr lang="zh-CN" altLang="en-US" sz="2400" i="0" dirty="0">
                <a:solidFill>
                  <a:srgbClr val="000000"/>
                </a:solidFill>
                <a:effectLst/>
                <a:highlight>
                  <a:srgbClr val="FFFF00"/>
                </a:highlight>
                <a:latin typeface="微软雅黑" panose="020B0503020204020204" pitchFamily="34" charset="-122"/>
                <a:ea typeface="微软雅黑" panose="020B0503020204020204" pitchFamily="34" charset="-122"/>
              </a:rPr>
              <a:t>穿透概率发生数量级的变化</a:t>
            </a:r>
            <a:r>
              <a:rPr lang="zh-CN" altLang="en-US" sz="2400" dirty="0">
                <a:highlight>
                  <a:srgbClr val="FFFF00"/>
                </a:highlight>
                <a:latin typeface="微软雅黑" panose="020B0503020204020204" pitchFamily="34" charset="-122"/>
                <a:ea typeface="微软雅黑" panose="020B0503020204020204" pitchFamily="34" charset="-122"/>
              </a:rPr>
              <a:t> </a:t>
            </a:r>
            <a:br>
              <a:rPr lang="zh-CN" altLang="en-US" sz="2400" dirty="0">
                <a:highlight>
                  <a:srgbClr val="FFFF00"/>
                </a:highlight>
                <a:latin typeface="微软雅黑" panose="020B0503020204020204" pitchFamily="34" charset="-122"/>
                <a:ea typeface="微软雅黑" panose="020B0503020204020204" pitchFamily="34" charset="-122"/>
              </a:rPr>
            </a:br>
            <a:endParaRPr lang="zh-CN" altLang="en-US" sz="2400" dirty="0">
              <a:highlight>
                <a:srgbClr val="FFFF00"/>
              </a:highlight>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 xmlns:a16="http://schemas.microsoft.com/office/drawing/2014/main" id="{2104CFDA-F468-E00E-3BCF-EC8975A6A5F4}"/>
              </a:ext>
            </a:extLst>
          </p:cNvPr>
          <p:cNvSpPr txBox="1"/>
          <p:nvPr/>
        </p:nvSpPr>
        <p:spPr>
          <a:xfrm>
            <a:off x="6314923" y="5283220"/>
            <a:ext cx="6025297" cy="1508105"/>
          </a:xfrm>
          <a:prstGeom prst="rect">
            <a:avLst/>
          </a:prstGeom>
          <a:noFill/>
        </p:spPr>
        <p:txBody>
          <a:bodyPr wrap="square">
            <a:spAutoFit/>
          </a:bodyPr>
          <a:lstStyle/>
          <a:p>
            <a:r>
              <a:rPr lang="zh-CN" altLang="en-US" sz="2300" i="0" dirty="0">
                <a:solidFill>
                  <a:srgbClr val="000000"/>
                </a:solidFill>
                <a:effectLst/>
                <a:latin typeface="微软雅黑" panose="020B0503020204020204" pitchFamily="34" charset="-122"/>
                <a:ea typeface="微软雅黑" panose="020B0503020204020204" pitchFamily="34" charset="-122"/>
              </a:rPr>
              <a:t>激光场主要通过以下两个机制影响衰变过程：</a:t>
            </a:r>
            <a:endParaRPr lang="en-US" altLang="zh-CN" sz="2300" i="0" dirty="0">
              <a:solidFill>
                <a:srgbClr val="000000"/>
              </a:solidFill>
              <a:effectLst/>
              <a:latin typeface="微软雅黑" panose="020B0503020204020204" pitchFamily="34" charset="-122"/>
              <a:ea typeface="微软雅黑" panose="020B0503020204020204" pitchFamily="34" charset="-122"/>
            </a:endParaRPr>
          </a:p>
          <a:p>
            <a:r>
              <a:rPr lang="zh-CN" altLang="en-US" sz="2300" i="0" dirty="0">
                <a:solidFill>
                  <a:srgbClr val="000000"/>
                </a:solidFill>
                <a:effectLst/>
                <a:highlight>
                  <a:srgbClr val="FFFF00"/>
                </a:highlight>
                <a:latin typeface="微软雅黑" panose="020B0503020204020204" pitchFamily="34" charset="-122"/>
                <a:ea typeface="微软雅黑" panose="020B0503020204020204" pitchFamily="34" charset="-122"/>
              </a:rPr>
              <a:t>（</a:t>
            </a:r>
            <a:r>
              <a:rPr lang="en-US" altLang="zh-CN" sz="2300" i="0" dirty="0">
                <a:solidFill>
                  <a:srgbClr val="000000"/>
                </a:solidFill>
                <a:effectLst/>
                <a:highlight>
                  <a:srgbClr val="FFFF00"/>
                </a:highlight>
                <a:latin typeface="微软雅黑" panose="020B0503020204020204" pitchFamily="34" charset="-122"/>
                <a:ea typeface="微软雅黑" panose="020B0503020204020204" pitchFamily="34" charset="-122"/>
              </a:rPr>
              <a:t>1</a:t>
            </a:r>
            <a:r>
              <a:rPr lang="zh-CN" altLang="en-US" sz="2300" i="0" dirty="0">
                <a:solidFill>
                  <a:srgbClr val="000000"/>
                </a:solidFill>
                <a:effectLst/>
                <a:highlight>
                  <a:srgbClr val="FFFF00"/>
                </a:highlight>
                <a:latin typeface="微软雅黑" panose="020B0503020204020204" pitchFamily="34" charset="-122"/>
                <a:ea typeface="微软雅黑" panose="020B0503020204020204" pitchFamily="34" charset="-122"/>
              </a:rPr>
              <a:t>）调制势能曲线的长程库仑部分；</a:t>
            </a:r>
            <a:endParaRPr lang="en-US" altLang="zh-CN" sz="2300" i="0" dirty="0">
              <a:solidFill>
                <a:srgbClr val="000000"/>
              </a:solidFill>
              <a:effectLst/>
              <a:highlight>
                <a:srgbClr val="FFFF00"/>
              </a:highlight>
              <a:latin typeface="微软雅黑" panose="020B0503020204020204" pitchFamily="34" charset="-122"/>
              <a:ea typeface="微软雅黑" panose="020B0503020204020204" pitchFamily="34" charset="-122"/>
            </a:endParaRPr>
          </a:p>
          <a:p>
            <a:r>
              <a:rPr lang="zh-CN" altLang="en-US" sz="2300" i="0" dirty="0">
                <a:solidFill>
                  <a:srgbClr val="000000"/>
                </a:solidFill>
                <a:effectLst/>
                <a:highlight>
                  <a:srgbClr val="FFFF00"/>
                </a:highlight>
                <a:latin typeface="微软雅黑" panose="020B0503020204020204" pitchFamily="34" charset="-122"/>
                <a:ea typeface="微软雅黑" panose="020B0503020204020204" pitchFamily="34" charset="-122"/>
              </a:rPr>
              <a:t>（</a:t>
            </a:r>
            <a:r>
              <a:rPr lang="en-US" altLang="zh-CN" sz="2300" i="0" dirty="0">
                <a:solidFill>
                  <a:srgbClr val="000000"/>
                </a:solidFill>
                <a:effectLst/>
                <a:highlight>
                  <a:srgbClr val="FFFF00"/>
                </a:highlight>
                <a:latin typeface="微软雅黑" panose="020B0503020204020204" pitchFamily="34" charset="-122"/>
                <a:ea typeface="微软雅黑" panose="020B0503020204020204" pitchFamily="34" charset="-122"/>
              </a:rPr>
              <a:t>2</a:t>
            </a:r>
            <a:r>
              <a:rPr lang="zh-CN" altLang="en-US" sz="2300" i="0" dirty="0">
                <a:solidFill>
                  <a:srgbClr val="000000"/>
                </a:solidFill>
                <a:effectLst/>
                <a:highlight>
                  <a:srgbClr val="FFFF00"/>
                </a:highlight>
                <a:latin typeface="微软雅黑" panose="020B0503020204020204" pitchFamily="34" charset="-122"/>
                <a:ea typeface="微软雅黑" panose="020B0503020204020204" pitchFamily="34" charset="-122"/>
              </a:rPr>
              <a:t>）改变出射粒子的有效衰变能。</a:t>
            </a:r>
            <a:r>
              <a:rPr lang="zh-CN" altLang="en-US" sz="2300" dirty="0">
                <a:highlight>
                  <a:srgbClr val="FFFF00"/>
                </a:highlight>
                <a:latin typeface="微软雅黑" panose="020B0503020204020204" pitchFamily="34" charset="-122"/>
                <a:ea typeface="微软雅黑" panose="020B0503020204020204" pitchFamily="34" charset="-122"/>
              </a:rPr>
              <a:t> </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 xmlns:a16="http://schemas.microsoft.com/office/drawing/2014/main" id="{19D1EAD1-A72B-CFA1-B3B2-B5A6448B3B28}"/>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226287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F165E08-A5A7-460B-F4ED-8E1C68059B8F}"/>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939F8292-59CA-30FD-29CC-E19DBE7B0B4D}"/>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B73CC887-1249-B9AF-3B74-4987DF369E1A}"/>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533A8CC6-14B3-8798-D276-C94EB35112F6}"/>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DDD6B164-7959-36AF-36F9-C4C04C9A8E95}"/>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2D7D04C7-DE74-4130-0976-F18A267E716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6870B632-DCB4-3670-558D-137F3823F657}"/>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B22A7E00-B075-DDE9-F349-642D8AC65FC6}"/>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pic>
        <p:nvPicPr>
          <p:cNvPr id="3" name="图片 2">
            <a:extLst>
              <a:ext uri="{FF2B5EF4-FFF2-40B4-BE49-F238E27FC236}">
                <a16:creationId xmlns="" xmlns:a16="http://schemas.microsoft.com/office/drawing/2014/main" id="{AB91AA11-11B5-1478-0583-A844676785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717" y="1192212"/>
            <a:ext cx="4923937" cy="3959239"/>
          </a:xfrm>
          <a:prstGeom prst="rect">
            <a:avLst/>
          </a:prstGeom>
        </p:spPr>
      </p:pic>
      <p:pic>
        <p:nvPicPr>
          <p:cNvPr id="5" name="图片 4">
            <a:extLst>
              <a:ext uri="{FF2B5EF4-FFF2-40B4-BE49-F238E27FC236}">
                <a16:creationId xmlns="" xmlns:a16="http://schemas.microsoft.com/office/drawing/2014/main" id="{A3022552-9B70-53F5-64F3-38D78C92CE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475" y="1331012"/>
            <a:ext cx="5201189" cy="3820439"/>
          </a:xfrm>
          <a:prstGeom prst="rect">
            <a:avLst/>
          </a:prstGeom>
        </p:spPr>
      </p:pic>
      <mc:AlternateContent xmlns:mc="http://schemas.openxmlformats.org/markup-compatibility/2006">
        <mc:Choice xmlns:a14="http://schemas.microsoft.com/office/drawing/2010/main" Requires="a14">
          <p:sp>
            <p:nvSpPr>
              <p:cNvPr id="8" name="文本框 7">
                <a:extLst>
                  <a:ext uri="{FF2B5EF4-FFF2-40B4-BE49-F238E27FC236}">
                    <a16:creationId xmlns="" xmlns:a16="http://schemas.microsoft.com/office/drawing/2014/main" id="{19053A33-B589-7BE1-5372-D4B77F338E2D}"/>
                  </a:ext>
                </a:extLst>
              </p:cNvPr>
              <p:cNvSpPr txBox="1"/>
              <p:nvPr/>
            </p:nvSpPr>
            <p:spPr>
              <a:xfrm>
                <a:off x="616049" y="5451965"/>
                <a:ext cx="5781898" cy="830997"/>
              </a:xfrm>
              <a:prstGeom prst="rect">
                <a:avLst/>
              </a:prstGeom>
              <a:noFill/>
            </p:spPr>
            <p:txBody>
              <a:bodyPr wrap="square">
                <a:spAutoFit/>
              </a:bodyPr>
              <a:lstStyle/>
              <a:p>
                <a:pPr>
                  <a:buNone/>
                </a:pPr>
                <a:r>
                  <a:rPr lang="zh-CN" altLang="en-US" sz="2400" b="0" i="0" dirty="0">
                    <a:solidFill>
                      <a:srgbClr val="000000"/>
                    </a:solidFill>
                    <a:effectLst/>
                    <a:latin typeface="微软雅黑" panose="020B0503020204020204" pitchFamily="34" charset="-122"/>
                    <a:ea typeface="微软雅黑" panose="020B0503020204020204" pitchFamily="34" charset="-122"/>
                  </a:rPr>
                  <a:t>在 </a:t>
                </a:r>
                <a14:m>
                  <m:oMath xmlns:m="http://schemas.openxmlformats.org/officeDocument/2006/math">
                    <m:sSup>
                      <m:sSupPr>
                        <m:ctrlPr>
                          <a:rPr lang="en-US" altLang="zh-CN" sz="2400" i="1">
                            <a:solidFill>
                              <a:srgbClr val="000000"/>
                            </a:solidFill>
                            <a:highlight>
                              <a:srgbClr val="FFFF00"/>
                            </a:highlight>
                            <a:latin typeface="Cambria Math" panose="02040503050406030204" pitchFamily="18" charset="0"/>
                          </a:rPr>
                        </m:ctrlPr>
                      </m:sSupPr>
                      <m:e>
                        <m:r>
                          <a:rPr lang="en-US" altLang="zh-CN" sz="2400">
                            <a:solidFill>
                              <a:srgbClr val="000000"/>
                            </a:solidFill>
                            <a:highlight>
                              <a:srgbClr val="FFFF00"/>
                            </a:highlight>
                            <a:latin typeface="Cambria Math" panose="02040503050406030204" pitchFamily="18" charset="0"/>
                          </a:rPr>
                          <m:t>10</m:t>
                        </m:r>
                      </m:e>
                      <m:sup>
                        <m:r>
                          <a:rPr lang="en-US" altLang="zh-CN" sz="2400" b="0" i="0" smtClean="0">
                            <a:solidFill>
                              <a:srgbClr val="000000"/>
                            </a:solidFill>
                            <a:highlight>
                              <a:srgbClr val="FFFF00"/>
                            </a:highlight>
                            <a:latin typeface="Cambria Math" panose="02040503050406030204" pitchFamily="18" charset="0"/>
                          </a:rPr>
                          <m:t>24</m:t>
                        </m:r>
                      </m:sup>
                    </m:sSup>
                    <m:r>
                      <m:rPr>
                        <m:sty m:val="p"/>
                      </m:rPr>
                      <a:rPr lang="en-US" altLang="zh-CN" sz="2400">
                        <a:solidFill>
                          <a:srgbClr val="000000"/>
                        </a:solidFill>
                        <a:highlight>
                          <a:srgbClr val="FFFF00"/>
                        </a:highlight>
                        <a:latin typeface="Cambria Math" panose="02040503050406030204" pitchFamily="18" charset="0"/>
                      </a:rPr>
                      <m:t>W</m:t>
                    </m:r>
                    <m:r>
                      <a:rPr lang="en-US" altLang="zh-CN" sz="2400">
                        <a:solidFill>
                          <a:srgbClr val="000000"/>
                        </a:solidFill>
                        <a:highlight>
                          <a:srgbClr val="FFFF00"/>
                        </a:highlight>
                        <a:latin typeface="Cambria Math" panose="02040503050406030204" pitchFamily="18" charset="0"/>
                      </a:rPr>
                      <m:t>/</m:t>
                    </m:r>
                    <m:sSup>
                      <m:sSupPr>
                        <m:ctrlPr>
                          <a:rPr lang="en-US" altLang="zh-CN" sz="2400" i="1">
                            <a:solidFill>
                              <a:srgbClr val="000000"/>
                            </a:solidFill>
                            <a:highlight>
                              <a:srgbClr val="FFFF00"/>
                            </a:highlight>
                            <a:latin typeface="Cambria Math" panose="02040503050406030204" pitchFamily="18" charset="0"/>
                          </a:rPr>
                        </m:ctrlPr>
                      </m:sSupPr>
                      <m:e>
                        <m:r>
                          <m:rPr>
                            <m:sty m:val="p"/>
                          </m:rPr>
                          <a:rPr lang="en-US" altLang="zh-CN" sz="2400">
                            <a:solidFill>
                              <a:srgbClr val="000000"/>
                            </a:solidFill>
                            <a:highlight>
                              <a:srgbClr val="FFFF00"/>
                            </a:highlight>
                            <a:latin typeface="Cambria Math" panose="02040503050406030204" pitchFamily="18" charset="0"/>
                          </a:rPr>
                          <m:t>cm</m:t>
                        </m:r>
                      </m:e>
                      <m:sup>
                        <m:r>
                          <a:rPr lang="en-US" altLang="zh-CN" sz="2400">
                            <a:solidFill>
                              <a:srgbClr val="000000"/>
                            </a:solidFill>
                            <a:highlight>
                              <a:srgbClr val="FFFF00"/>
                            </a:highlight>
                            <a:latin typeface="Cambria Math" panose="02040503050406030204" pitchFamily="18" charset="0"/>
                          </a:rPr>
                          <m:t>2</m:t>
                        </m:r>
                      </m:sup>
                    </m:sSup>
                  </m:oMath>
                </a14:m>
                <a:r>
                  <a:rPr lang="zh-CN" altLang="en-US" sz="2400" b="0" i="0" dirty="0">
                    <a:solidFill>
                      <a:srgbClr val="000000"/>
                    </a:solidFill>
                    <a:effectLst/>
                    <a:latin typeface="微软雅黑" panose="020B0503020204020204" pitchFamily="34" charset="-122"/>
                    <a:ea typeface="微软雅黑" panose="020B0503020204020204" pitchFamily="34" charset="-122"/>
                  </a:rPr>
                  <a:t>的强度下，</a:t>
                </a:r>
                <a14:m>
                  <m:oMath xmlns:m="http://schemas.openxmlformats.org/officeDocument/2006/math">
                    <m:r>
                      <a:rPr lang="en-US" altLang="zh-CN" sz="2400" b="0" i="1" baseline="30000" dirty="0" smtClean="0">
                        <a:solidFill>
                          <a:srgbClr val="000000"/>
                        </a:solidFill>
                        <a:effectLst/>
                        <a:highlight>
                          <a:srgbClr val="FFFF00"/>
                        </a:highlight>
                        <a:latin typeface="Cambria Math" panose="02040503050406030204" pitchFamily="18" charset="0"/>
                        <a:ea typeface="微软雅黑" panose="020B0503020204020204" pitchFamily="34" charset="-122"/>
                      </a:rPr>
                      <m:t>144</m:t>
                    </m:r>
                    <m:r>
                      <a:rPr lang="en-US" altLang="zh-CN" sz="2400" b="0" i="1" dirty="0" smtClean="0">
                        <a:solidFill>
                          <a:srgbClr val="000000"/>
                        </a:solidFill>
                        <a:effectLst/>
                        <a:highlight>
                          <a:srgbClr val="FFFF00"/>
                        </a:highlight>
                        <a:latin typeface="Cambria Math" panose="02040503050406030204" pitchFamily="18" charset="0"/>
                        <a:ea typeface="微软雅黑" panose="020B0503020204020204" pitchFamily="34" charset="-122"/>
                      </a:rPr>
                      <m:t>𝑁𝑑</m:t>
                    </m:r>
                  </m:oMath>
                </a14:m>
                <a:r>
                  <a:rPr lang="zh-CN" altLang="en-US" sz="2400" b="0" i="0" dirty="0">
                    <a:solidFill>
                      <a:srgbClr val="000000"/>
                    </a:solidFill>
                    <a:effectLst/>
                    <a:latin typeface="微软雅黑" panose="020B0503020204020204" pitchFamily="34" charset="-122"/>
                    <a:ea typeface="微软雅黑" panose="020B0503020204020204" pitchFamily="34" charset="-122"/>
                  </a:rPr>
                  <a:t>的相对穿透概率约为 </a:t>
                </a:r>
                <a:r>
                  <a:rPr lang="en-US" altLang="zh-CN" sz="2400" b="0" i="0" dirty="0">
                    <a:solidFill>
                      <a:srgbClr val="000000"/>
                    </a:solidFill>
                    <a:effectLst/>
                    <a:highlight>
                      <a:srgbClr val="FFFF00"/>
                    </a:highlight>
                    <a:latin typeface="微软雅黑" panose="020B0503020204020204" pitchFamily="34" charset="-122"/>
                    <a:ea typeface="微软雅黑" panose="020B0503020204020204" pitchFamily="34" charset="-122"/>
                  </a:rPr>
                  <a:t>0.1%</a:t>
                </a:r>
                <a:r>
                  <a:rPr lang="zh-CN" altLang="en-US" sz="2400" dirty="0">
                    <a:highlight>
                      <a:srgbClr val="FFFF00"/>
                    </a:highlight>
                    <a:latin typeface="微软雅黑" panose="020B0503020204020204" pitchFamily="34" charset="-122"/>
                    <a:ea typeface="微软雅黑" panose="020B0503020204020204" pitchFamily="34" charset="-122"/>
                  </a:rPr>
                  <a:t> </a:t>
                </a:r>
              </a:p>
            </p:txBody>
          </p:sp>
        </mc:Choice>
        <mc:Fallback>
          <p:sp>
            <p:nvSpPr>
              <p:cNvPr id="8" name="文本框 7">
                <a:extLst>
                  <a:ext uri="{FF2B5EF4-FFF2-40B4-BE49-F238E27FC236}">
                    <a16:creationId xmlns="" xmlns:a16="http://schemas.microsoft.com/office/drawing/2014/main" xmlns:a14="http://schemas.microsoft.com/office/drawing/2010/main" id="{19053A33-B589-7BE1-5372-D4B77F338E2D}"/>
                  </a:ext>
                </a:extLst>
              </p:cNvPr>
              <p:cNvSpPr txBox="1">
                <a:spLocks noRot="1" noChangeAspect="1" noMove="1" noResize="1" noEditPoints="1" noAdjustHandles="1" noChangeArrowheads="1" noChangeShapeType="1" noTextEdit="1"/>
              </p:cNvSpPr>
              <p:nvPr/>
            </p:nvSpPr>
            <p:spPr>
              <a:xfrm>
                <a:off x="616049" y="5451965"/>
                <a:ext cx="5781898" cy="830997"/>
              </a:xfrm>
              <a:prstGeom prst="rect">
                <a:avLst/>
              </a:prstGeom>
              <a:blipFill rotWithShape="0">
                <a:blip r:embed="rId7"/>
                <a:stretch>
                  <a:fillRect l="-1581" t="-5839" b="-15328"/>
                </a:stretch>
              </a:blipFill>
            </p:spPr>
            <p:txBody>
              <a:bodyPr/>
              <a:lstStyle/>
              <a:p>
                <a:r>
                  <a:rPr lang="zh-CN" altLang="en-US">
                    <a:noFill/>
                  </a:rPr>
                  <a:t> </a:t>
                </a:r>
              </a:p>
            </p:txBody>
          </p:sp>
        </mc:Fallback>
      </mc:AlternateContent>
      <p:sp>
        <p:nvSpPr>
          <p:cNvPr id="10" name="文本框 9">
            <a:extLst>
              <a:ext uri="{FF2B5EF4-FFF2-40B4-BE49-F238E27FC236}">
                <a16:creationId xmlns="" xmlns:a16="http://schemas.microsoft.com/office/drawing/2014/main" id="{293DBEB9-1789-8FFF-EC5B-064CF3645BBD}"/>
              </a:ext>
            </a:extLst>
          </p:cNvPr>
          <p:cNvSpPr txBox="1"/>
          <p:nvPr/>
        </p:nvSpPr>
        <p:spPr>
          <a:xfrm>
            <a:off x="7386036" y="5422915"/>
            <a:ext cx="4599135" cy="830997"/>
          </a:xfrm>
          <a:prstGeom prst="rect">
            <a:avLst/>
          </a:prstGeom>
          <a:noFill/>
        </p:spPr>
        <p:txBody>
          <a:bodyPr wrap="square">
            <a:spAutoFit/>
          </a:bodyPr>
          <a:lstStyle/>
          <a:p>
            <a:r>
              <a:rPr lang="zh-CN" altLang="en-US" sz="2400" b="0" i="0" dirty="0">
                <a:solidFill>
                  <a:srgbClr val="000000"/>
                </a:solidFill>
                <a:effectLst/>
                <a:latin typeface="微软雅黑" panose="020B0503020204020204" pitchFamily="34" charset="-122"/>
                <a:ea typeface="微软雅黑" panose="020B0503020204020204" pitchFamily="34" charset="-122"/>
              </a:rPr>
              <a:t>在理论模型中必须充分考虑</a:t>
            </a:r>
            <a:r>
              <a:rPr lang="zh-CN" altLang="en-US" sz="2400" b="0" i="0" dirty="0">
                <a:solidFill>
                  <a:srgbClr val="000000"/>
                </a:solidFill>
                <a:effectLst/>
                <a:highlight>
                  <a:srgbClr val="FFFF00"/>
                </a:highlight>
                <a:latin typeface="微软雅黑" panose="020B0503020204020204" pitchFamily="34" charset="-122"/>
                <a:ea typeface="微软雅黑" panose="020B0503020204020204" pitchFamily="34" charset="-122"/>
              </a:rPr>
              <a:t>完整激光周期对 ∆</a:t>
            </a:r>
            <a:r>
              <a:rPr lang="en-US" altLang="zh-CN" sz="2400" b="0" i="0" dirty="0">
                <a:solidFill>
                  <a:srgbClr val="000000"/>
                </a:solidFill>
                <a:effectLst/>
                <a:highlight>
                  <a:srgbClr val="FFFF00"/>
                </a:highlight>
                <a:latin typeface="微软雅黑" panose="020B0503020204020204" pitchFamily="34" charset="-122"/>
                <a:ea typeface="微软雅黑" panose="020B0503020204020204" pitchFamily="34" charset="-122"/>
              </a:rPr>
              <a:t>P </a:t>
            </a:r>
            <a:r>
              <a:rPr lang="zh-CN" altLang="en-US" sz="2400" b="0" i="0" dirty="0">
                <a:solidFill>
                  <a:srgbClr val="000000"/>
                </a:solidFill>
                <a:effectLst/>
                <a:highlight>
                  <a:srgbClr val="FFFF00"/>
                </a:highlight>
                <a:latin typeface="微软雅黑" panose="020B0503020204020204" pitchFamily="34" charset="-122"/>
                <a:ea typeface="微软雅黑" panose="020B0503020204020204" pitchFamily="34" charset="-122"/>
              </a:rPr>
              <a:t>的累积效应</a:t>
            </a:r>
            <a:r>
              <a:rPr lang="zh-CN" altLang="en-US" sz="2400" dirty="0">
                <a:highlight>
                  <a:srgbClr val="FFFF00"/>
                </a:highlight>
                <a:latin typeface="微软雅黑" panose="020B0503020204020204" pitchFamily="34" charset="-122"/>
                <a:ea typeface="微软雅黑" panose="020B0503020204020204" pitchFamily="34" charset="-122"/>
              </a:rPr>
              <a:t> </a:t>
            </a:r>
          </a:p>
        </p:txBody>
      </p:sp>
      <p:sp>
        <p:nvSpPr>
          <p:cNvPr id="2" name="灯片编号占位符 2">
            <a:extLst>
              <a:ext uri="{FF2B5EF4-FFF2-40B4-BE49-F238E27FC236}">
                <a16:creationId xmlns="" xmlns:a16="http://schemas.microsoft.com/office/drawing/2014/main" id="{759E23D7-7DD9-2DF0-F750-8617F65CCF7E}"/>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1898789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2A2A34D-9F4C-8F12-0EE9-F472801BA47A}"/>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A492ED41-2EBE-8222-FCC1-F49C1FB52083}"/>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0057F68E-0034-01B3-CE85-D4A1EF1A3107}"/>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113A520A-5930-340D-F729-90F64A910287}"/>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9EEF9AF8-BA6B-0098-C7D8-932CE80F9BE6}"/>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E2B0FAF2-5883-658D-E752-7C6375FB776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17DE4843-865C-9712-352D-E171B164CB80}"/>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2A78FDF3-B2C8-5005-1C8A-05C770781146}"/>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pic>
        <p:nvPicPr>
          <p:cNvPr id="3" name="图片 2">
            <a:extLst>
              <a:ext uri="{FF2B5EF4-FFF2-40B4-BE49-F238E27FC236}">
                <a16:creationId xmlns="" xmlns:a16="http://schemas.microsoft.com/office/drawing/2014/main" id="{AB91924F-BA9E-DD59-81FF-1FC3A83FF6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246" y="1913281"/>
            <a:ext cx="3684852" cy="3027816"/>
          </a:xfrm>
          <a:prstGeom prst="rect">
            <a:avLst/>
          </a:prstGeom>
        </p:spPr>
      </p:pic>
      <p:pic>
        <p:nvPicPr>
          <p:cNvPr id="5" name="图片 4">
            <a:extLst>
              <a:ext uri="{FF2B5EF4-FFF2-40B4-BE49-F238E27FC236}">
                <a16:creationId xmlns="" xmlns:a16="http://schemas.microsoft.com/office/drawing/2014/main" id="{8E93690E-4041-51B4-842C-D10E634397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9094" y="1841123"/>
            <a:ext cx="3837299" cy="3153081"/>
          </a:xfrm>
          <a:prstGeom prst="rect">
            <a:avLst/>
          </a:prstGeom>
        </p:spPr>
      </p:pic>
      <p:sp>
        <p:nvSpPr>
          <p:cNvPr id="7" name="文本框 6">
            <a:extLst>
              <a:ext uri="{FF2B5EF4-FFF2-40B4-BE49-F238E27FC236}">
                <a16:creationId xmlns="" xmlns:a16="http://schemas.microsoft.com/office/drawing/2014/main" id="{2C446E84-0F2B-C940-3A51-3DDF653342F1}"/>
              </a:ext>
            </a:extLst>
          </p:cNvPr>
          <p:cNvSpPr txBox="1"/>
          <p:nvPr/>
        </p:nvSpPr>
        <p:spPr>
          <a:xfrm>
            <a:off x="360363" y="871438"/>
            <a:ext cx="4758392" cy="461665"/>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a:t> </a:t>
            </a:r>
            <a:r>
              <a:rPr lang="zh-CN" altLang="en-US" sz="2400" b="1" dirty="0"/>
              <a:t>激光空间形状对比（</a:t>
            </a:r>
            <a:r>
              <a:rPr lang="en-US" altLang="zh-CN" sz="2400" b="1" dirty="0"/>
              <a:t> α + 222Rn</a:t>
            </a:r>
            <a:r>
              <a:rPr lang="zh-CN" altLang="en-US" sz="2400" b="1" dirty="0"/>
              <a:t>）</a:t>
            </a:r>
          </a:p>
        </p:txBody>
      </p:sp>
      <p:sp>
        <p:nvSpPr>
          <p:cNvPr id="8" name="文本框 7">
            <a:extLst>
              <a:ext uri="{FF2B5EF4-FFF2-40B4-BE49-F238E27FC236}">
                <a16:creationId xmlns="" xmlns:a16="http://schemas.microsoft.com/office/drawing/2014/main" id="{93207155-389C-F7E0-3446-3A357F8B7976}"/>
              </a:ext>
            </a:extLst>
          </p:cNvPr>
          <p:cNvSpPr txBox="1"/>
          <p:nvPr/>
        </p:nvSpPr>
        <p:spPr>
          <a:xfrm>
            <a:off x="408928" y="1455239"/>
            <a:ext cx="2004333" cy="461665"/>
          </a:xfrm>
          <a:prstGeom prst="rect">
            <a:avLst/>
          </a:prstGeom>
          <a:noFill/>
        </p:spPr>
        <p:txBody>
          <a:bodyPr wrap="square" rtlCol="0">
            <a:spAutoFit/>
          </a:bodyPr>
          <a:lstStyle/>
          <a:p>
            <a:r>
              <a:rPr lang="zh-CN" altLang="en-US" sz="2400" b="1" dirty="0">
                <a:solidFill>
                  <a:schemeClr val="accent5">
                    <a:lumMod val="75000"/>
                  </a:schemeClr>
                </a:solidFill>
                <a:latin typeface="微软雅黑" panose="020B0503020204020204" pitchFamily="34" charset="-122"/>
                <a:ea typeface="微软雅黑" panose="020B0503020204020204" pitchFamily="34" charset="-122"/>
              </a:rPr>
              <a:t>线性偏振</a:t>
            </a:r>
          </a:p>
        </p:txBody>
      </p:sp>
      <p:sp>
        <p:nvSpPr>
          <p:cNvPr id="9" name="文本框 8">
            <a:extLst>
              <a:ext uri="{FF2B5EF4-FFF2-40B4-BE49-F238E27FC236}">
                <a16:creationId xmlns="" xmlns:a16="http://schemas.microsoft.com/office/drawing/2014/main" id="{4A33DC52-AF4F-EFAC-DD20-72E1CC0EDE71}"/>
              </a:ext>
            </a:extLst>
          </p:cNvPr>
          <p:cNvSpPr txBox="1"/>
          <p:nvPr/>
        </p:nvSpPr>
        <p:spPr>
          <a:xfrm>
            <a:off x="4637088" y="1451616"/>
            <a:ext cx="2004333" cy="461665"/>
          </a:xfrm>
          <a:prstGeom prst="rect">
            <a:avLst/>
          </a:prstGeom>
          <a:noFill/>
        </p:spPr>
        <p:txBody>
          <a:bodyPr wrap="square" rtlCol="0">
            <a:spAutoFit/>
          </a:bodyPr>
          <a:lstStyle/>
          <a:p>
            <a:r>
              <a:rPr lang="zh-CN" altLang="en-US" sz="2400" b="1" dirty="0">
                <a:solidFill>
                  <a:schemeClr val="accent5">
                    <a:lumMod val="75000"/>
                  </a:schemeClr>
                </a:solidFill>
                <a:latin typeface="微软雅黑" panose="020B0503020204020204" pitchFamily="34" charset="-122"/>
                <a:ea typeface="微软雅黑" panose="020B0503020204020204" pitchFamily="34" charset="-122"/>
              </a:rPr>
              <a:t>圆形偏振</a:t>
            </a:r>
          </a:p>
        </p:txBody>
      </p:sp>
      <p:pic>
        <p:nvPicPr>
          <p:cNvPr id="11" name="图片 10">
            <a:extLst>
              <a:ext uri="{FF2B5EF4-FFF2-40B4-BE49-F238E27FC236}">
                <a16:creationId xmlns="" xmlns:a16="http://schemas.microsoft.com/office/drawing/2014/main" id="{A11B0EE4-4712-72C8-301E-92EFF52707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2908" y="1841123"/>
            <a:ext cx="4091375" cy="3376159"/>
          </a:xfrm>
          <a:prstGeom prst="rect">
            <a:avLst/>
          </a:prstGeom>
        </p:spPr>
      </p:pic>
      <p:sp>
        <p:nvSpPr>
          <p:cNvPr id="12" name="文本框 11">
            <a:extLst>
              <a:ext uri="{FF2B5EF4-FFF2-40B4-BE49-F238E27FC236}">
                <a16:creationId xmlns="" xmlns:a16="http://schemas.microsoft.com/office/drawing/2014/main" id="{6724C97E-5A80-7D22-9543-BDE42A30E18D}"/>
              </a:ext>
            </a:extLst>
          </p:cNvPr>
          <p:cNvSpPr txBox="1"/>
          <p:nvPr/>
        </p:nvSpPr>
        <p:spPr>
          <a:xfrm>
            <a:off x="2316668" y="3715198"/>
            <a:ext cx="1842426" cy="523220"/>
          </a:xfrm>
          <a:prstGeom prst="rect">
            <a:avLst/>
          </a:prstGeom>
          <a:noFill/>
        </p:spPr>
        <p:txBody>
          <a:bodyPr wrap="square" rtlCol="0">
            <a:spAutoFit/>
          </a:bodyPr>
          <a:lstStyle/>
          <a:p>
            <a:r>
              <a:rPr lang="zh-CN" altLang="en-US" sz="2800" b="1" dirty="0">
                <a:solidFill>
                  <a:schemeClr val="accent5"/>
                </a:solidFill>
              </a:rPr>
              <a:t>各向异性</a:t>
            </a:r>
          </a:p>
        </p:txBody>
      </p:sp>
      <p:sp>
        <p:nvSpPr>
          <p:cNvPr id="13" name="文本框 12">
            <a:extLst>
              <a:ext uri="{FF2B5EF4-FFF2-40B4-BE49-F238E27FC236}">
                <a16:creationId xmlns="" xmlns:a16="http://schemas.microsoft.com/office/drawing/2014/main" id="{AD521E03-7B57-E785-2CE7-210017C3D249}"/>
              </a:ext>
            </a:extLst>
          </p:cNvPr>
          <p:cNvSpPr txBox="1"/>
          <p:nvPr/>
        </p:nvSpPr>
        <p:spPr>
          <a:xfrm>
            <a:off x="5027797" y="3948045"/>
            <a:ext cx="1842426" cy="523220"/>
          </a:xfrm>
          <a:prstGeom prst="rect">
            <a:avLst/>
          </a:prstGeom>
          <a:noFill/>
        </p:spPr>
        <p:txBody>
          <a:bodyPr wrap="square" rtlCol="0">
            <a:spAutoFit/>
          </a:bodyPr>
          <a:lstStyle/>
          <a:p>
            <a:r>
              <a:rPr lang="zh-CN" altLang="en-US" sz="2800" b="1" dirty="0">
                <a:solidFill>
                  <a:schemeClr val="accent5"/>
                </a:solidFill>
              </a:rPr>
              <a:t>各向同性</a:t>
            </a:r>
          </a:p>
        </p:txBody>
      </p:sp>
      <p:sp>
        <p:nvSpPr>
          <p:cNvPr id="15" name="文本框 14">
            <a:extLst>
              <a:ext uri="{FF2B5EF4-FFF2-40B4-BE49-F238E27FC236}">
                <a16:creationId xmlns="" xmlns:a16="http://schemas.microsoft.com/office/drawing/2014/main" id="{DF470187-8098-A77D-93FC-75FEA92B8C2A}"/>
              </a:ext>
            </a:extLst>
          </p:cNvPr>
          <p:cNvSpPr txBox="1"/>
          <p:nvPr/>
        </p:nvSpPr>
        <p:spPr>
          <a:xfrm>
            <a:off x="7460372" y="5504912"/>
            <a:ext cx="4663911" cy="1200329"/>
          </a:xfrm>
          <a:prstGeom prst="rect">
            <a:avLst/>
          </a:prstGeom>
          <a:noFill/>
        </p:spPr>
        <p:txBody>
          <a:bodyPr wrap="square">
            <a:spAutoFit/>
          </a:bodyPr>
          <a:lstStyle/>
          <a:p>
            <a:r>
              <a:rPr lang="zh-CN" altLang="en-US" sz="2400" b="0" i="0" dirty="0">
                <a:solidFill>
                  <a:srgbClr val="000000"/>
                </a:solidFill>
                <a:effectLst/>
                <a:latin typeface="微软雅黑" panose="020B0503020204020204" pitchFamily="34" charset="-122"/>
                <a:ea typeface="微软雅黑" panose="020B0503020204020204" pitchFamily="34" charset="-122"/>
              </a:rPr>
              <a:t>在相同强度下，</a:t>
            </a:r>
            <a:r>
              <a:rPr lang="zh-CN" altLang="en-US" sz="2400" b="0" i="0" dirty="0">
                <a:solidFill>
                  <a:srgbClr val="000000"/>
                </a:solidFill>
                <a:effectLst/>
                <a:highlight>
                  <a:srgbClr val="FFFF00"/>
                </a:highlight>
                <a:latin typeface="微软雅黑" panose="020B0503020204020204" pitchFamily="34" charset="-122"/>
                <a:ea typeface="微软雅黑" panose="020B0503020204020204" pitchFamily="34" charset="-122"/>
              </a:rPr>
              <a:t>圆偏振激光产生的修正效应比线性偏振大数倍。</a:t>
            </a:r>
            <a:r>
              <a:rPr lang="zh-CN" altLang="en-US" sz="2400" dirty="0">
                <a:latin typeface="微软雅黑" panose="020B0503020204020204" pitchFamily="34" charset="-122"/>
                <a:ea typeface="微软雅黑" panose="020B0503020204020204" pitchFamily="34" charset="-122"/>
              </a:rPr>
              <a:t> </a:t>
            </a:r>
            <a:br>
              <a:rPr lang="zh-CN" altLang="en-US" sz="2400" dirty="0">
                <a:latin typeface="微软雅黑" panose="020B0503020204020204" pitchFamily="34" charset="-122"/>
                <a:ea typeface="微软雅黑" panose="020B0503020204020204" pitchFamily="34" charset="-122"/>
              </a:rPr>
            </a:b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2">
            <a:extLst>
              <a:ext uri="{FF2B5EF4-FFF2-40B4-BE49-F238E27FC236}">
                <a16:creationId xmlns="" xmlns:a16="http://schemas.microsoft.com/office/drawing/2014/main" id="{D8738495-2DB6-858B-E9B1-C896A8228CB0}"/>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426044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B232F7-1901-4CBB-5981-255E707AC6F4}"/>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73D53756-5E57-9BE3-0D97-18CE958BBAA3}"/>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85DD9C92-61A6-DE5D-68A5-FE1A8A569649}"/>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B02E3838-A8DC-5672-CD7C-2408E4D79F9C}"/>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16B7D173-2648-949F-FF95-AC51739D1FAF}"/>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0327CE88-ACF7-2709-6289-778C0290DF4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FC04D2DF-8041-79C4-61FE-4E34BB87EF95}"/>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3F197AB7-777A-1248-34E9-C700ABD9AFB2}"/>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pic>
        <p:nvPicPr>
          <p:cNvPr id="3" name="图片 2">
            <a:extLst>
              <a:ext uri="{FF2B5EF4-FFF2-40B4-BE49-F238E27FC236}">
                <a16:creationId xmlns="" xmlns:a16="http://schemas.microsoft.com/office/drawing/2014/main" id="{255FEED1-B14C-F72A-FADD-F421D4CC8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943" y="1062038"/>
            <a:ext cx="3941313" cy="4938272"/>
          </a:xfrm>
          <a:prstGeom prst="rect">
            <a:avLst/>
          </a:prstGeom>
        </p:spPr>
      </p:pic>
      <p:pic>
        <p:nvPicPr>
          <p:cNvPr id="5" name="图片 4">
            <a:extLst>
              <a:ext uri="{FF2B5EF4-FFF2-40B4-BE49-F238E27FC236}">
                <a16:creationId xmlns="" xmlns:a16="http://schemas.microsoft.com/office/drawing/2014/main" id="{B281C804-D373-8C30-FF3B-C7D39CC68995}"/>
              </a:ext>
            </a:extLst>
          </p:cNvPr>
          <p:cNvPicPr>
            <a:picLocks noChangeAspect="1"/>
          </p:cNvPicPr>
          <p:nvPr/>
        </p:nvPicPr>
        <p:blipFill>
          <a:blip r:embed="rId6"/>
          <a:stretch>
            <a:fillRect/>
          </a:stretch>
        </p:blipFill>
        <p:spPr>
          <a:xfrm>
            <a:off x="6077744" y="829471"/>
            <a:ext cx="4184272" cy="4057702"/>
          </a:xfrm>
          <a:prstGeom prst="rect">
            <a:avLst/>
          </a:prstGeom>
        </p:spPr>
      </p:pic>
      <mc:AlternateContent xmlns:mc="http://schemas.openxmlformats.org/markup-compatibility/2006">
        <mc:Choice xmlns:a14="http://schemas.microsoft.com/office/drawing/2010/main" Requires="a14">
          <p:sp>
            <p:nvSpPr>
              <p:cNvPr id="8" name="文本框 7">
                <a:extLst>
                  <a:ext uri="{FF2B5EF4-FFF2-40B4-BE49-F238E27FC236}">
                    <a16:creationId xmlns="" xmlns:a16="http://schemas.microsoft.com/office/drawing/2014/main" id="{A8F1CAB2-CE60-FE87-AAA0-AE666BF588E3}"/>
                  </a:ext>
                </a:extLst>
              </p:cNvPr>
              <p:cNvSpPr txBox="1"/>
              <p:nvPr/>
            </p:nvSpPr>
            <p:spPr>
              <a:xfrm>
                <a:off x="5321087" y="4986394"/>
                <a:ext cx="6660380" cy="1938992"/>
              </a:xfrm>
              <a:prstGeom prst="rect">
                <a:avLst/>
              </a:prstGeom>
              <a:noFill/>
            </p:spPr>
            <p:txBody>
              <a:bodyPr wrap="square">
                <a:spAutoFit/>
              </a:bodyPr>
              <a:lstStyle/>
              <a:p>
                <a:pPr>
                  <a:buNone/>
                </a:pPr>
                <a:r>
                  <a:rPr lang="zh-CN" altLang="en-US" sz="2000" b="0" i="0" dirty="0">
                    <a:solidFill>
                      <a:srgbClr val="000000"/>
                    </a:solidFill>
                    <a:effectLst/>
                    <a:latin typeface="微软雅黑" panose="020B0503020204020204" pitchFamily="34" charset="-122"/>
                    <a:ea typeface="微软雅黑" panose="020B0503020204020204" pitchFamily="34" charset="-122"/>
                  </a:rPr>
                  <a:t>在所研究的核素中， </a:t>
                </a:r>
                <a:r>
                  <a:rPr lang="en-US" altLang="zh-CN" sz="2000" b="0" i="0" baseline="30000" dirty="0">
                    <a:solidFill>
                      <a:srgbClr val="000000"/>
                    </a:solidFill>
                    <a:effectLst/>
                    <a:highlight>
                      <a:srgbClr val="FFFF00"/>
                    </a:highlight>
                    <a:latin typeface="微软雅黑" panose="020B0503020204020204" pitchFamily="34" charset="-122"/>
                    <a:ea typeface="微软雅黑" panose="020B0503020204020204" pitchFamily="34" charset="-122"/>
                  </a:rPr>
                  <a:t>144</a:t>
                </a:r>
                <a:r>
                  <a:rPr lang="en-US" altLang="zh-CN" sz="2000" b="0" i="0" dirty="0">
                    <a:solidFill>
                      <a:srgbClr val="000000"/>
                    </a:solidFill>
                    <a:effectLst/>
                    <a:highlight>
                      <a:srgbClr val="FFFF00"/>
                    </a:highlight>
                    <a:latin typeface="微软雅黑" panose="020B0503020204020204" pitchFamily="34" charset="-122"/>
                    <a:ea typeface="微软雅黑" panose="020B0503020204020204" pitchFamily="34" charset="-122"/>
                  </a:rPr>
                  <a:t>Nd</a:t>
                </a:r>
                <a:r>
                  <a:rPr lang="en-US" altLang="zh-CN" sz="2000" b="0" i="0" dirty="0">
                    <a:solidFill>
                      <a:srgbClr val="000000"/>
                    </a:solidFill>
                    <a:effectLst/>
                    <a:latin typeface="微软雅黑" panose="020B0503020204020204" pitchFamily="34" charset="-122"/>
                    <a:ea typeface="微软雅黑" panose="020B0503020204020204" pitchFamily="34" charset="-122"/>
                  </a:rPr>
                  <a:t> </a:t>
                </a:r>
                <a:r>
                  <a:rPr lang="zh-CN" altLang="en-US" sz="2000" b="0" i="0" dirty="0">
                    <a:solidFill>
                      <a:srgbClr val="000000"/>
                    </a:solidFill>
                    <a:effectLst/>
                    <a:latin typeface="微软雅黑" panose="020B0503020204020204" pitchFamily="34" charset="-122"/>
                    <a:ea typeface="微软雅黑" panose="020B0503020204020204" pitchFamily="34" charset="-122"/>
                  </a:rPr>
                  <a:t>对激光场表现出最强的响应敏感性，这主要源于其相对较低的衰变能。在强度为</a:t>
                </a:r>
                <a14:m>
                  <m:oMath xmlns:m="http://schemas.openxmlformats.org/officeDocument/2006/math">
                    <m:sSup>
                      <m:sSupPr>
                        <m:ctrlPr>
                          <a:rPr lang="en-US" altLang="zh-CN" sz="2000" i="1">
                            <a:solidFill>
                              <a:srgbClr val="000000"/>
                            </a:solidFill>
                            <a:highlight>
                              <a:srgbClr val="FFFF00"/>
                            </a:highlight>
                            <a:latin typeface="Cambria Math" panose="02040503050406030204" pitchFamily="18" charset="0"/>
                          </a:rPr>
                        </m:ctrlPr>
                      </m:sSupPr>
                      <m:e>
                        <m:r>
                          <a:rPr lang="en-US" altLang="zh-CN" sz="2000">
                            <a:solidFill>
                              <a:srgbClr val="000000"/>
                            </a:solidFill>
                            <a:highlight>
                              <a:srgbClr val="FFFF00"/>
                            </a:highlight>
                            <a:latin typeface="Cambria Math" panose="02040503050406030204" pitchFamily="18" charset="0"/>
                          </a:rPr>
                          <m:t>10</m:t>
                        </m:r>
                      </m:e>
                      <m:sup>
                        <m:r>
                          <a:rPr lang="en-US" altLang="zh-CN" sz="2000">
                            <a:solidFill>
                              <a:srgbClr val="000000"/>
                            </a:solidFill>
                            <a:highlight>
                              <a:srgbClr val="FFFF00"/>
                            </a:highlight>
                            <a:latin typeface="Cambria Math" panose="02040503050406030204" pitchFamily="18" charset="0"/>
                          </a:rPr>
                          <m:t>27</m:t>
                        </m:r>
                      </m:sup>
                    </m:sSup>
                    <m:r>
                      <m:rPr>
                        <m:sty m:val="p"/>
                      </m:rPr>
                      <a:rPr lang="en-US" altLang="zh-CN" sz="2000">
                        <a:solidFill>
                          <a:srgbClr val="000000"/>
                        </a:solidFill>
                        <a:highlight>
                          <a:srgbClr val="FFFF00"/>
                        </a:highlight>
                        <a:latin typeface="Cambria Math" panose="02040503050406030204" pitchFamily="18" charset="0"/>
                      </a:rPr>
                      <m:t>W</m:t>
                    </m:r>
                    <m:r>
                      <a:rPr lang="en-US" altLang="zh-CN" sz="2000">
                        <a:solidFill>
                          <a:srgbClr val="000000"/>
                        </a:solidFill>
                        <a:highlight>
                          <a:srgbClr val="FFFF00"/>
                        </a:highlight>
                        <a:latin typeface="Cambria Math" panose="02040503050406030204" pitchFamily="18" charset="0"/>
                      </a:rPr>
                      <m:t>/</m:t>
                    </m:r>
                    <m:sSup>
                      <m:sSupPr>
                        <m:ctrlPr>
                          <a:rPr lang="en-US" altLang="zh-CN" sz="2000" i="1">
                            <a:solidFill>
                              <a:srgbClr val="000000"/>
                            </a:solidFill>
                            <a:highlight>
                              <a:srgbClr val="FFFF00"/>
                            </a:highlight>
                            <a:latin typeface="Cambria Math" panose="02040503050406030204" pitchFamily="18" charset="0"/>
                          </a:rPr>
                        </m:ctrlPr>
                      </m:sSupPr>
                      <m:e>
                        <m:r>
                          <m:rPr>
                            <m:sty m:val="p"/>
                          </m:rPr>
                          <a:rPr lang="en-US" altLang="zh-CN" sz="2000">
                            <a:solidFill>
                              <a:srgbClr val="000000"/>
                            </a:solidFill>
                            <a:highlight>
                              <a:srgbClr val="FFFF00"/>
                            </a:highlight>
                            <a:latin typeface="Cambria Math" panose="02040503050406030204" pitchFamily="18" charset="0"/>
                          </a:rPr>
                          <m:t>cm</m:t>
                        </m:r>
                      </m:e>
                      <m:sup>
                        <m:r>
                          <a:rPr lang="en-US" altLang="zh-CN" sz="2000">
                            <a:solidFill>
                              <a:srgbClr val="000000"/>
                            </a:solidFill>
                            <a:highlight>
                              <a:srgbClr val="FFFF00"/>
                            </a:highlight>
                            <a:latin typeface="Cambria Math" panose="02040503050406030204" pitchFamily="18" charset="0"/>
                          </a:rPr>
                          <m:t>2</m:t>
                        </m:r>
                      </m:sup>
                    </m:sSup>
                  </m:oMath>
                </a14:m>
                <a:r>
                  <a:rPr lang="zh-CN" altLang="en-US" sz="2000" b="0" i="0" dirty="0">
                    <a:solidFill>
                      <a:srgbClr val="000000"/>
                    </a:solidFill>
                    <a:effectLst/>
                    <a:latin typeface="微软雅黑" panose="020B0503020204020204" pitchFamily="34" charset="-122"/>
                    <a:ea typeface="微软雅黑" panose="020B0503020204020204" pitchFamily="34" charset="-122"/>
                  </a:rPr>
                  <a:t>时，</a:t>
                </a:r>
                <a:r>
                  <a:rPr lang="en-US" altLang="zh-CN" sz="2000" b="0" i="0" dirty="0">
                    <a:solidFill>
                      <a:srgbClr val="000000"/>
                    </a:solidFill>
                    <a:effectLst/>
                    <a:latin typeface="微软雅黑" panose="020B0503020204020204" pitchFamily="34" charset="-122"/>
                    <a:ea typeface="微软雅黑" panose="020B0503020204020204" pitchFamily="34" charset="-122"/>
                  </a:rPr>
                  <a:t>144Nd</a:t>
                </a:r>
                <a:r>
                  <a:rPr lang="zh-CN" altLang="en-US" sz="2000" b="0" i="0" dirty="0">
                    <a:solidFill>
                      <a:srgbClr val="000000"/>
                    </a:solidFill>
                    <a:effectLst/>
                    <a:latin typeface="微软雅黑" panose="020B0503020204020204" pitchFamily="34" charset="-122"/>
                    <a:ea typeface="微软雅黑" panose="020B0503020204020204" pitchFamily="34" charset="-122"/>
                  </a:rPr>
                  <a:t>的修正约为 </a:t>
                </a:r>
                <a:r>
                  <a:rPr lang="en-US" altLang="zh-CN" sz="2000" b="0" i="0" dirty="0">
                    <a:solidFill>
                      <a:srgbClr val="000000"/>
                    </a:solidFill>
                    <a:effectLst/>
                    <a:highlight>
                      <a:srgbClr val="FFFF00"/>
                    </a:highlight>
                    <a:latin typeface="微软雅黑" panose="020B0503020204020204" pitchFamily="34" charset="-122"/>
                    <a:ea typeface="微软雅黑" panose="020B0503020204020204" pitchFamily="34" charset="-122"/>
                  </a:rPr>
                  <a:t>0.1%</a:t>
                </a:r>
                <a:r>
                  <a:rPr lang="zh-CN" altLang="en-US" sz="2000" b="0" i="0" dirty="0">
                    <a:solidFill>
                      <a:srgbClr val="000000"/>
                    </a:solidFill>
                    <a:effectLst/>
                    <a:latin typeface="微软雅黑" panose="020B0503020204020204" pitchFamily="34" charset="-122"/>
                    <a:ea typeface="微软雅黑" panose="020B0503020204020204" pitchFamily="34" charset="-122"/>
                  </a:rPr>
                  <a:t>。</a:t>
                </a:r>
                <a:endParaRPr lang="en-US" altLang="zh-CN" sz="2000" b="0" i="0" dirty="0">
                  <a:solidFill>
                    <a:srgbClr val="000000"/>
                  </a:solidFill>
                  <a:effectLst/>
                  <a:latin typeface="微软雅黑" panose="020B0503020204020204" pitchFamily="34" charset="-122"/>
                  <a:ea typeface="微软雅黑" panose="020B0503020204020204" pitchFamily="34" charset="-122"/>
                </a:endParaRPr>
              </a:p>
              <a:p>
                <a:pPr>
                  <a:buNone/>
                </a:pPr>
                <a:r>
                  <a:rPr lang="zh-CN" altLang="en-US" sz="2000" b="0" i="0" dirty="0">
                    <a:solidFill>
                      <a:srgbClr val="FF0000"/>
                    </a:solidFill>
                    <a:effectLst/>
                    <a:latin typeface="微软雅黑" panose="020B0503020204020204" pitchFamily="34" charset="-122"/>
                    <a:ea typeface="微软雅黑" panose="020B0503020204020204" pitchFamily="34" charset="-122"/>
                  </a:rPr>
                  <a:t>然而，这一强度已远超当前可实现的</a:t>
                </a:r>
                <a14:m>
                  <m:oMath xmlns:m="http://schemas.openxmlformats.org/officeDocument/2006/math">
                    <m:sSup>
                      <m:sSupPr>
                        <m:ctrlPr>
                          <a:rPr lang="en-US" altLang="zh-CN" sz="2000" b="0" i="1" smtClean="0">
                            <a:solidFill>
                              <a:srgbClr val="FF0000"/>
                            </a:solidFill>
                            <a:effectLst/>
                            <a:latin typeface="Cambria Math" panose="02040503050406030204" pitchFamily="18" charset="0"/>
                          </a:rPr>
                        </m:ctrlPr>
                      </m:sSupPr>
                      <m:e>
                        <m:r>
                          <a:rPr lang="en-US" altLang="zh-CN" sz="2000" b="0" i="0" smtClean="0">
                            <a:solidFill>
                              <a:srgbClr val="FF0000"/>
                            </a:solidFill>
                            <a:effectLst/>
                            <a:latin typeface="Cambria Math" panose="02040503050406030204" pitchFamily="18" charset="0"/>
                          </a:rPr>
                          <m:t>10</m:t>
                        </m:r>
                      </m:e>
                      <m:sup>
                        <m:r>
                          <a:rPr lang="en-US" altLang="zh-CN" sz="2000" b="0" i="0" smtClean="0">
                            <a:solidFill>
                              <a:srgbClr val="FF0000"/>
                            </a:solidFill>
                            <a:effectLst/>
                            <a:latin typeface="Cambria Math" panose="02040503050406030204" pitchFamily="18" charset="0"/>
                          </a:rPr>
                          <m:t>23</m:t>
                        </m:r>
                      </m:sup>
                    </m:sSup>
                    <m:f>
                      <m:fPr>
                        <m:type m:val="lin"/>
                        <m:ctrlPr>
                          <a:rPr lang="en-US" altLang="zh-CN" sz="2000" b="0" i="1" smtClean="0">
                            <a:solidFill>
                              <a:srgbClr val="FF0000"/>
                            </a:solidFill>
                            <a:effectLst/>
                            <a:latin typeface="Cambria Math" panose="02040503050406030204" pitchFamily="18" charset="0"/>
                          </a:rPr>
                        </m:ctrlPr>
                      </m:fPr>
                      <m:num>
                        <m:r>
                          <m:rPr>
                            <m:sty m:val="p"/>
                          </m:rPr>
                          <a:rPr lang="en-US" altLang="zh-CN" sz="2000" b="0" i="0" smtClean="0">
                            <a:solidFill>
                              <a:srgbClr val="FF0000"/>
                            </a:solidFill>
                            <a:effectLst/>
                            <a:latin typeface="Cambria Math" panose="02040503050406030204" pitchFamily="18" charset="0"/>
                          </a:rPr>
                          <m:t>W</m:t>
                        </m:r>
                      </m:num>
                      <m:den>
                        <m:r>
                          <m:rPr>
                            <m:sty m:val="p"/>
                          </m:rPr>
                          <a:rPr lang="en-US" altLang="zh-CN" sz="2000" b="0" i="0" smtClean="0">
                            <a:solidFill>
                              <a:srgbClr val="FF0000"/>
                            </a:solidFill>
                            <a:effectLst/>
                            <a:latin typeface="Cambria Math" panose="02040503050406030204" pitchFamily="18" charset="0"/>
                          </a:rPr>
                          <m:t>c</m:t>
                        </m:r>
                      </m:den>
                    </m:f>
                    <m:sSup>
                      <m:sSupPr>
                        <m:ctrlPr>
                          <a:rPr lang="en-US" altLang="zh-CN" sz="2000" b="0" i="1" smtClean="0">
                            <a:solidFill>
                              <a:srgbClr val="FF0000"/>
                            </a:solidFill>
                            <a:effectLst/>
                            <a:latin typeface="Cambria Math" panose="02040503050406030204" pitchFamily="18" charset="0"/>
                          </a:rPr>
                        </m:ctrlPr>
                      </m:sSupPr>
                      <m:e>
                        <m:r>
                          <m:rPr>
                            <m:sty m:val="p"/>
                          </m:rPr>
                          <a:rPr lang="en-US" altLang="zh-CN" sz="2000" b="0" i="0" smtClean="0">
                            <a:solidFill>
                              <a:srgbClr val="FF0000"/>
                            </a:solidFill>
                            <a:effectLst/>
                            <a:latin typeface="Cambria Math" panose="02040503050406030204" pitchFamily="18" charset="0"/>
                          </a:rPr>
                          <m:t>m</m:t>
                        </m:r>
                      </m:e>
                      <m:sup>
                        <m:r>
                          <a:rPr lang="en-US" altLang="zh-CN" sz="2000" b="0" i="0" smtClean="0">
                            <a:solidFill>
                              <a:srgbClr val="FF0000"/>
                            </a:solidFill>
                            <a:effectLst/>
                            <a:latin typeface="Cambria Math" panose="02040503050406030204" pitchFamily="18" charset="0"/>
                          </a:rPr>
                          <m:t>2</m:t>
                        </m:r>
                      </m:sup>
                    </m:sSup>
                  </m:oMath>
                </a14:m>
                <a:r>
                  <a:rPr lang="zh-CN" altLang="en-US" sz="2000" b="0" i="0" dirty="0">
                    <a:solidFill>
                      <a:srgbClr val="FF0000"/>
                    </a:solidFill>
                    <a:effectLst/>
                    <a:latin typeface="微软雅黑" panose="020B0503020204020204" pitchFamily="34" charset="-122"/>
                    <a:ea typeface="微软雅黑" panose="020B0503020204020204" pitchFamily="34" charset="-122"/>
                  </a:rPr>
                  <a:t>激光强度，且 </a:t>
                </a:r>
                <a:r>
                  <a:rPr lang="en-US" altLang="zh-CN" sz="2000" b="0" i="0" dirty="0">
                    <a:solidFill>
                      <a:srgbClr val="FF0000"/>
                    </a:solidFill>
                    <a:effectLst/>
                    <a:latin typeface="微软雅黑" panose="020B0503020204020204" pitchFamily="34" charset="-122"/>
                    <a:ea typeface="微软雅黑" panose="020B0503020204020204" pitchFamily="34" charset="-122"/>
                  </a:rPr>
                  <a:t>0.1% </a:t>
                </a:r>
                <a:r>
                  <a:rPr lang="zh-CN" altLang="en-US" sz="2000" b="0" i="0" dirty="0">
                    <a:solidFill>
                      <a:srgbClr val="FF0000"/>
                    </a:solidFill>
                    <a:effectLst/>
                    <a:latin typeface="微软雅黑" panose="020B0503020204020204" pitchFamily="34" charset="-122"/>
                    <a:ea typeface="微软雅黑" panose="020B0503020204020204" pitchFamily="34" charset="-122"/>
                  </a:rPr>
                  <a:t>的修正仍低于现有测量精度的检测阈值。</a:t>
                </a:r>
                <a:r>
                  <a:rPr lang="zh-CN" altLang="en-US" sz="2000" dirty="0">
                    <a:solidFill>
                      <a:srgbClr val="FF0000"/>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a:r>
                <a:br>
                  <a:rPr lang="zh-CN" altLang="en-US" sz="2000" dirty="0">
                    <a:latin typeface="微软雅黑" panose="020B0503020204020204" pitchFamily="34" charset="-122"/>
                    <a:ea typeface="微软雅黑" panose="020B0503020204020204" pitchFamily="34" charset="-122"/>
                  </a:rPr>
                </a:br>
                <a:endParaRPr lang="zh-CN" altLang="en-US" sz="2000" dirty="0">
                  <a:latin typeface="微软雅黑" panose="020B0503020204020204" pitchFamily="34" charset="-122"/>
                  <a:ea typeface="微软雅黑" panose="020B0503020204020204" pitchFamily="34" charset="-122"/>
                </a:endParaRPr>
              </a:p>
            </p:txBody>
          </p:sp>
        </mc:Choice>
        <mc:Fallback>
          <p:sp>
            <p:nvSpPr>
              <p:cNvPr id="8" name="文本框 7">
                <a:extLst>
                  <a:ext uri="{FF2B5EF4-FFF2-40B4-BE49-F238E27FC236}">
                    <a16:creationId xmlns="" xmlns:a16="http://schemas.microsoft.com/office/drawing/2014/main" xmlns:a14="http://schemas.microsoft.com/office/drawing/2010/main" id="{A8F1CAB2-CE60-FE87-AAA0-AE666BF588E3}"/>
                  </a:ext>
                </a:extLst>
              </p:cNvPr>
              <p:cNvSpPr txBox="1">
                <a:spLocks noRot="1" noChangeAspect="1" noMove="1" noResize="1" noEditPoints="1" noAdjustHandles="1" noChangeArrowheads="1" noChangeShapeType="1" noTextEdit="1"/>
              </p:cNvSpPr>
              <p:nvPr/>
            </p:nvSpPr>
            <p:spPr>
              <a:xfrm>
                <a:off x="5321087" y="4986394"/>
                <a:ext cx="6660380" cy="1938992"/>
              </a:xfrm>
              <a:prstGeom prst="rect">
                <a:avLst/>
              </a:prstGeom>
              <a:blipFill rotWithShape="0">
                <a:blip r:embed="rId7"/>
                <a:stretch>
                  <a:fillRect l="-1007" t="-1887" r="-183" b="-5031"/>
                </a:stretch>
              </a:blipFill>
            </p:spPr>
            <p:txBody>
              <a:bodyPr/>
              <a:lstStyle/>
              <a:p>
                <a:r>
                  <a:rPr lang="zh-CN" altLang="en-US">
                    <a:noFill/>
                  </a:rPr>
                  <a:t> </a:t>
                </a:r>
              </a:p>
            </p:txBody>
          </p:sp>
        </mc:Fallback>
      </mc:AlternateContent>
      <p:sp>
        <p:nvSpPr>
          <p:cNvPr id="4" name="灯片编号占位符 2">
            <a:extLst>
              <a:ext uri="{FF2B5EF4-FFF2-40B4-BE49-F238E27FC236}">
                <a16:creationId xmlns="" xmlns:a16="http://schemas.microsoft.com/office/drawing/2014/main" id="{9E1D5EFA-B938-FF53-6400-33AAEA61DF19}"/>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202306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AE11094-BAF0-0C86-4454-7B4F623ACBF4}"/>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DE87544C-734B-2F72-7543-FA35F3C2D65D}"/>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59747" name="文本框 9">
            <a:extLst>
              <a:ext uri="{FF2B5EF4-FFF2-40B4-BE49-F238E27FC236}">
                <a16:creationId xmlns="" xmlns:a16="http://schemas.microsoft.com/office/drawing/2014/main" id="{832F1B7F-B6F7-B088-44AF-AD443E568DE8}"/>
              </a:ext>
            </a:extLst>
          </p:cNvPr>
          <p:cNvSpPr txBox="1">
            <a:spLocks noChangeArrowheads="1"/>
          </p:cNvSpPr>
          <p:nvPr/>
        </p:nvSpPr>
        <p:spPr bwMode="auto">
          <a:xfrm>
            <a:off x="3925888" y="539750"/>
            <a:ext cx="4303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58EC0719-E5CC-DE27-017B-B6F57E37DE15}"/>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矩形: 圆角 21">
            <a:extLst>
              <a:ext uri="{FF2B5EF4-FFF2-40B4-BE49-F238E27FC236}">
                <a16:creationId xmlns="" xmlns:a16="http://schemas.microsoft.com/office/drawing/2014/main" id="{AF14048A-F696-58F0-B8A7-F285296BE46C}"/>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59750" name="图片 24" descr="校徽">
            <a:extLst>
              <a:ext uri="{FF2B5EF4-FFF2-40B4-BE49-F238E27FC236}">
                <a16:creationId xmlns="" xmlns:a16="http://schemas.microsoft.com/office/drawing/2014/main" id="{C4393F43-4C6B-2E56-FE44-7BD5F73E749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30D4C0BD-F07C-00DD-69C5-1C90AA6C2D3A}"/>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 xmlns:a16="http://schemas.microsoft.com/office/drawing/2014/main" id="{8A532297-5921-C41F-39E0-C749AFD2C38C}"/>
              </a:ext>
            </a:extLst>
          </p:cNvPr>
          <p:cNvSpPr txBox="1"/>
          <p:nvPr/>
        </p:nvSpPr>
        <p:spPr>
          <a:xfrm>
            <a:off x="1511299" y="3105834"/>
            <a:ext cx="10172701" cy="646331"/>
          </a:xfrm>
          <a:prstGeom prst="rect">
            <a:avLst/>
          </a:prstGeom>
          <a:noFill/>
        </p:spPr>
        <p:txBody>
          <a:bodyPr wrap="square" rtlCol="0">
            <a:spAutoFit/>
          </a:bodyPr>
          <a:lstStyle/>
          <a:p>
            <a:r>
              <a:rPr lang="en-US" altLang="zh-CN" sz="3600" b="1" i="0" dirty="0">
                <a:solidFill>
                  <a:srgbClr val="000000"/>
                </a:solidFill>
                <a:effectLst/>
                <a:latin typeface="微软雅黑" panose="020B0503020204020204" pitchFamily="34" charset="-122"/>
                <a:ea typeface="微软雅黑" panose="020B0503020204020204" pitchFamily="34" charset="-122"/>
              </a:rPr>
              <a:t>Part 2</a:t>
            </a:r>
            <a:r>
              <a:rPr lang="zh-CN" altLang="en-US" sz="3600" b="1" i="0" dirty="0">
                <a:solidFill>
                  <a:srgbClr val="000000"/>
                </a:solidFill>
                <a:effectLst/>
                <a:latin typeface="微软雅黑" panose="020B0503020204020204" pitchFamily="34" charset="-122"/>
                <a:ea typeface="微软雅黑" panose="020B0503020204020204" pitchFamily="34" charset="-122"/>
              </a:rPr>
              <a:t>：强库仑场对 </a:t>
            </a:r>
            <a:r>
              <a:rPr lang="en-US" altLang="zh-CN" sz="3600" b="1" i="0" dirty="0">
                <a:solidFill>
                  <a:srgbClr val="000000"/>
                </a:solidFill>
                <a:effectLst/>
                <a:latin typeface="微软雅黑" panose="020B0503020204020204" pitchFamily="34" charset="-122"/>
                <a:ea typeface="微软雅黑" panose="020B0503020204020204" pitchFamily="34" charset="-122"/>
              </a:rPr>
              <a:t>3</a:t>
            </a:r>
            <a:r>
              <a:rPr lang="en-US" altLang="zh-CN" sz="3600" b="1" i="1" dirty="0">
                <a:solidFill>
                  <a:srgbClr val="000000"/>
                </a:solidFill>
                <a:effectLst/>
                <a:latin typeface="微软雅黑" panose="020B0503020204020204" pitchFamily="34" charset="-122"/>
                <a:ea typeface="微软雅黑" panose="020B0503020204020204" pitchFamily="34" charset="-122"/>
              </a:rPr>
              <a:t>α </a:t>
            </a:r>
            <a:r>
              <a:rPr lang="zh-CN" altLang="en-US" sz="3600" b="1" i="0" dirty="0">
                <a:solidFill>
                  <a:srgbClr val="000000"/>
                </a:solidFill>
                <a:effectLst/>
                <a:latin typeface="微软雅黑" panose="020B0503020204020204" pitchFamily="34" charset="-122"/>
                <a:ea typeface="微软雅黑" panose="020B0503020204020204" pitchFamily="34" charset="-122"/>
              </a:rPr>
              <a:t>反应率的增强效应</a:t>
            </a:r>
            <a:r>
              <a:rPr lang="zh-CN" altLang="en-US" sz="3600" b="1" dirty="0">
                <a:latin typeface="微软雅黑" panose="020B0503020204020204" pitchFamily="34" charset="-122"/>
                <a:ea typeface="微软雅黑" panose="020B0503020204020204" pitchFamily="34" charset="-122"/>
              </a:rPr>
              <a:t> </a:t>
            </a:r>
          </a:p>
        </p:txBody>
      </p:sp>
      <p:sp>
        <p:nvSpPr>
          <p:cNvPr id="3" name="灯片编号占位符 2">
            <a:extLst>
              <a:ext uri="{FF2B5EF4-FFF2-40B4-BE49-F238E27FC236}">
                <a16:creationId xmlns="" xmlns:a16="http://schemas.microsoft.com/office/drawing/2014/main" id="{2138E8C7-4CC5-075C-5787-50062C66FBCF}"/>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7089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6164721-1848-7973-C538-A6BFDD424141}"/>
            </a:ext>
          </a:extLst>
        </p:cNvPr>
        <p:cNvGrpSpPr/>
        <p:nvPr/>
      </p:nvGrpSpPr>
      <p:grpSpPr>
        <a:xfrm>
          <a:off x="0" y="0"/>
          <a:ext cx="0" cy="0"/>
          <a:chOff x="0" y="0"/>
          <a:chExt cx="0" cy="0"/>
        </a:xfrm>
      </p:grpSpPr>
      <p:sp>
        <p:nvSpPr>
          <p:cNvPr id="12290" name="标题 1">
            <a:extLst>
              <a:ext uri="{FF2B5EF4-FFF2-40B4-BE49-F238E27FC236}">
                <a16:creationId xmlns="" xmlns:a16="http://schemas.microsoft.com/office/drawing/2014/main" id="{321E2C20-02BD-AD03-329C-9D6356174EE4}"/>
              </a:ext>
            </a:extLst>
          </p:cNvPr>
          <p:cNvSpPr>
            <a:spLocks noGrp="1" noChangeArrowheads="1"/>
          </p:cNvSpPr>
          <p:nvPr/>
        </p:nvSpPr>
        <p:spPr bwMode="auto">
          <a:xfrm>
            <a:off x="354013" y="150813"/>
            <a:ext cx="21605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mn-ea"/>
            </a:endParaRPr>
          </a:p>
        </p:txBody>
      </p:sp>
      <p:sp>
        <p:nvSpPr>
          <p:cNvPr id="12291" name="文本框 9">
            <a:extLst>
              <a:ext uri="{FF2B5EF4-FFF2-40B4-BE49-F238E27FC236}">
                <a16:creationId xmlns="" xmlns:a16="http://schemas.microsoft.com/office/drawing/2014/main" id="{789AD4C9-9786-5F73-B849-9F21CE01DCA9}"/>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2AA550D5-CBE5-4802-A8CA-4D2EFDA4F350}"/>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C63B1995-2F51-5E34-4DE5-EE26D22A401F}"/>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2294" name="图片 24" descr="校徽">
            <a:extLst>
              <a:ext uri="{FF2B5EF4-FFF2-40B4-BE49-F238E27FC236}">
                <a16:creationId xmlns="" xmlns:a16="http://schemas.microsoft.com/office/drawing/2014/main" id="{B47F6D18-D9C3-5201-4B74-919739EA452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图片 27" descr="院徽">
            <a:extLst>
              <a:ext uri="{FF2B5EF4-FFF2-40B4-BE49-F238E27FC236}">
                <a16:creationId xmlns="" xmlns:a16="http://schemas.microsoft.com/office/drawing/2014/main" id="{B343A8FB-588D-AF89-5981-4FA03FDD2E6F}"/>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文本框 28">
            <a:extLst>
              <a:ext uri="{FF2B5EF4-FFF2-40B4-BE49-F238E27FC236}">
                <a16:creationId xmlns="" xmlns:a16="http://schemas.microsoft.com/office/drawing/2014/main" id="{266AA7BC-74C0-74FD-B1EA-18560406AEBE}"/>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研究背景与现状</a:t>
            </a:r>
          </a:p>
        </p:txBody>
      </p:sp>
      <p:pic>
        <p:nvPicPr>
          <p:cNvPr id="3" name="图片 2">
            <a:extLst>
              <a:ext uri="{FF2B5EF4-FFF2-40B4-BE49-F238E27FC236}">
                <a16:creationId xmlns="" xmlns:a16="http://schemas.microsoft.com/office/drawing/2014/main" id="{499FC689-33D1-8366-CEAD-D1D069748E58}"/>
              </a:ext>
            </a:extLst>
          </p:cNvPr>
          <p:cNvPicPr>
            <a:picLocks noChangeAspect="1"/>
          </p:cNvPicPr>
          <p:nvPr/>
        </p:nvPicPr>
        <p:blipFill>
          <a:blip r:embed="rId5"/>
          <a:stretch>
            <a:fillRect/>
          </a:stretch>
        </p:blipFill>
        <p:spPr>
          <a:xfrm>
            <a:off x="2008053" y="801271"/>
            <a:ext cx="8139382" cy="5999956"/>
          </a:xfrm>
          <a:prstGeom prst="rect">
            <a:avLst/>
          </a:prstGeom>
        </p:spPr>
      </p:pic>
      <p:sp>
        <p:nvSpPr>
          <p:cNvPr id="30" name="文本框 2051">
            <a:extLst>
              <a:ext uri="{FF2B5EF4-FFF2-40B4-BE49-F238E27FC236}">
                <a16:creationId xmlns="" xmlns:a16="http://schemas.microsoft.com/office/drawing/2014/main" id="{D0BCFF9D-5241-4124-292C-74EA50098C75}"/>
              </a:ext>
            </a:extLst>
          </p:cNvPr>
          <p:cNvSpPr txBox="1">
            <a:spLocks noChangeArrowheads="1"/>
          </p:cNvSpPr>
          <p:nvPr/>
        </p:nvSpPr>
        <p:spPr bwMode="auto">
          <a:xfrm>
            <a:off x="333374" y="656159"/>
            <a:ext cx="4384855"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3α</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反应重要性</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7992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2336CC5-93D0-222A-8B30-6ACB8CAC3BAA}"/>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BEF0EBDA-E0BE-5DCA-6B56-8C2B3626156E}"/>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221FE7BA-C2EE-2FCF-FF83-07E71D70AF08}"/>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0F4A5A49-D3AB-137F-75D0-842A76A3C921}"/>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5A8BB789-C508-5A89-AF83-75CADE3AFBE1}"/>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3BF6FF4C-C3D3-1006-F51C-EBA329EBB6F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11D68937-48AF-54B2-D69D-2BACBB844BE2}"/>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AC6C876C-DE1E-C091-F4EF-28D6DA93F974}"/>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a:t>
            </a:r>
            <a:r>
              <a:rPr lang="zh-CN" altLang="en-US"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背景</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a:extLst>
              <a:ext uri="{FF2B5EF4-FFF2-40B4-BE49-F238E27FC236}">
                <a16:creationId xmlns="" xmlns:a16="http://schemas.microsoft.com/office/drawing/2014/main" id="{76C5E113-15B6-5F08-14E4-2A7A63850B04}"/>
              </a:ext>
            </a:extLst>
          </p:cNvPr>
          <p:cNvGrpSpPr/>
          <p:nvPr/>
        </p:nvGrpSpPr>
        <p:grpSpPr>
          <a:xfrm>
            <a:off x="261258" y="1441875"/>
            <a:ext cx="4970618" cy="3647702"/>
            <a:chOff x="6557880" y="1210620"/>
            <a:chExt cx="5541063" cy="4066325"/>
          </a:xfrm>
        </p:grpSpPr>
        <p:pic>
          <p:nvPicPr>
            <p:cNvPr id="3" name="图片 2">
              <a:extLst>
                <a:ext uri="{FF2B5EF4-FFF2-40B4-BE49-F238E27FC236}">
                  <a16:creationId xmlns="" xmlns:a16="http://schemas.microsoft.com/office/drawing/2014/main" id="{EE41C218-0DA1-65DD-4DDE-311755AB42A4}"/>
                </a:ext>
              </a:extLst>
            </p:cNvPr>
            <p:cNvPicPr>
              <a:picLocks noChangeAspect="1"/>
            </p:cNvPicPr>
            <p:nvPr/>
          </p:nvPicPr>
          <p:blipFill>
            <a:blip r:embed="rId5"/>
            <a:stretch>
              <a:fillRect/>
            </a:stretch>
          </p:blipFill>
          <p:spPr>
            <a:xfrm>
              <a:off x="6557880" y="1395286"/>
              <a:ext cx="4959176" cy="3881659"/>
            </a:xfrm>
            <a:prstGeom prst="rect">
              <a:avLst/>
            </a:prstGeom>
          </p:spPr>
        </p:pic>
        <p:cxnSp>
          <p:nvCxnSpPr>
            <p:cNvPr id="4" name="直接箭头连接符 3">
              <a:extLst>
                <a:ext uri="{FF2B5EF4-FFF2-40B4-BE49-F238E27FC236}">
                  <a16:creationId xmlns="" xmlns:a16="http://schemas.microsoft.com/office/drawing/2014/main" id="{B0DAB03B-1238-E048-A485-38F24D51F5C3}"/>
                </a:ext>
              </a:extLst>
            </p:cNvPr>
            <p:cNvCxnSpPr>
              <a:cxnSpLocks/>
            </p:cNvCxnSpPr>
            <p:nvPr/>
          </p:nvCxnSpPr>
          <p:spPr>
            <a:xfrm flipV="1">
              <a:off x="9037468" y="1579952"/>
              <a:ext cx="690956" cy="4441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21CD5EFE-4585-4EF4-E1F9-9241F6DE7441}"/>
                </a:ext>
              </a:extLst>
            </p:cNvPr>
            <p:cNvSpPr txBox="1"/>
            <p:nvPr/>
          </p:nvSpPr>
          <p:spPr>
            <a:xfrm>
              <a:off x="9728422" y="1210620"/>
              <a:ext cx="2370521" cy="411718"/>
            </a:xfrm>
            <a:prstGeom prst="rect">
              <a:avLst/>
            </a:prstGeom>
            <a:noFill/>
          </p:spPr>
          <p:txBody>
            <a:bodyPr wrap="square" rtlCol="0">
              <a:spAutoFit/>
            </a:bodyPr>
            <a:lstStyle/>
            <a:p>
              <a:r>
                <a:rPr lang="zh-CN" altLang="en-US" b="1" dirty="0">
                  <a:solidFill>
                    <a:schemeClr val="accent1"/>
                  </a:solidFill>
                </a:rPr>
                <a:t>激光强场等离子体</a:t>
              </a:r>
            </a:p>
          </p:txBody>
        </p:sp>
      </p:grpSp>
      <p:pic>
        <p:nvPicPr>
          <p:cNvPr id="8" name="图片 7">
            <a:extLst>
              <a:ext uri="{FF2B5EF4-FFF2-40B4-BE49-F238E27FC236}">
                <a16:creationId xmlns="" xmlns:a16="http://schemas.microsoft.com/office/drawing/2014/main" id="{76C1211A-BA15-B095-3C1C-B56CD6378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5317" y="1950841"/>
            <a:ext cx="7291771" cy="2735378"/>
          </a:xfrm>
          <a:prstGeom prst="rect">
            <a:avLst/>
          </a:prstGeom>
        </p:spPr>
      </p:pic>
      <p:sp>
        <p:nvSpPr>
          <p:cNvPr id="7" name="灯片编号占位符 2">
            <a:extLst>
              <a:ext uri="{FF2B5EF4-FFF2-40B4-BE49-F238E27FC236}">
                <a16:creationId xmlns="" xmlns:a16="http://schemas.microsoft.com/office/drawing/2014/main" id="{D2EC046C-2185-F6D8-AF45-AA148D4B5937}"/>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402993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67D6207-A105-75FC-7B3E-771798F6880A}"/>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B86B630A-544C-581D-28B6-355A8B01F8A4}"/>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F40F06FA-EFF8-6FF1-79BE-C7D4DF9B0B00}"/>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152A3D85-7DF6-6C8D-D514-8193C1E533BB}"/>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64CDF1B2-DA8F-2662-D1AD-651C0DA68CA1}"/>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8473A6A1-B9FF-9154-1754-130E010E19F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DF7BB6FB-3C3D-8C79-463F-F785B0F0D4EA}"/>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1D307A68-E85A-CDE5-F028-7CF8C5DB46B8}"/>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pic>
        <p:nvPicPr>
          <p:cNvPr id="3" name="图片 2">
            <a:extLst>
              <a:ext uri="{FF2B5EF4-FFF2-40B4-BE49-F238E27FC236}">
                <a16:creationId xmlns="" xmlns:a16="http://schemas.microsoft.com/office/drawing/2014/main" id="{DFBF385D-E283-AA76-57C1-B35CB0C50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513" y="1202827"/>
            <a:ext cx="6320152" cy="4628987"/>
          </a:xfrm>
          <a:prstGeom prst="rect">
            <a:avLst/>
          </a:prstGeom>
        </p:spPr>
      </p:pic>
      <p:sp>
        <p:nvSpPr>
          <p:cNvPr id="2" name="文本框 1">
            <a:extLst>
              <a:ext uri="{FF2B5EF4-FFF2-40B4-BE49-F238E27FC236}">
                <a16:creationId xmlns="" xmlns:a16="http://schemas.microsoft.com/office/drawing/2014/main" id="{EF34FE66-40AD-863F-5CF8-CE145D2CC452}"/>
              </a:ext>
            </a:extLst>
          </p:cNvPr>
          <p:cNvSpPr txBox="1"/>
          <p:nvPr/>
        </p:nvSpPr>
        <p:spPr>
          <a:xfrm>
            <a:off x="432354" y="6087417"/>
            <a:ext cx="8631746" cy="461665"/>
          </a:xfrm>
          <a:prstGeom prst="rect">
            <a:avLst/>
          </a:prstGeom>
          <a:noFill/>
        </p:spPr>
        <p:txBody>
          <a:bodyPr wrap="square" rtlCol="0">
            <a:spAutoFit/>
          </a:bodyPr>
          <a:lstStyle/>
          <a:p>
            <a:r>
              <a:rPr lang="en-US" altLang="zh-CN" sz="2400" b="1" dirty="0">
                <a:highlight>
                  <a:srgbClr val="FFFF00"/>
                </a:highlight>
              </a:rPr>
              <a:t>TDHF</a:t>
            </a:r>
            <a:r>
              <a:rPr lang="zh-CN" altLang="en-US" sz="2400" b="1" dirty="0">
                <a:highlight>
                  <a:srgbClr val="FFFF00"/>
                </a:highlight>
              </a:rPr>
              <a:t>方法可以自洽提取</a:t>
            </a:r>
            <a:r>
              <a:rPr lang="en-US" altLang="zh-CN" sz="2400" b="1" baseline="30000" dirty="0">
                <a:highlight>
                  <a:srgbClr val="FFFF00"/>
                </a:highlight>
              </a:rPr>
              <a:t>12</a:t>
            </a:r>
            <a:r>
              <a:rPr lang="en-US" altLang="zh-CN" sz="2400" b="1" dirty="0">
                <a:highlight>
                  <a:srgbClr val="FFFF00"/>
                </a:highlight>
              </a:rPr>
              <a:t>C</a:t>
            </a:r>
            <a:r>
              <a:rPr lang="zh-CN" altLang="en-US" sz="2400" b="1" dirty="0">
                <a:highlight>
                  <a:srgbClr val="FFFF00"/>
                </a:highlight>
              </a:rPr>
              <a:t>共振态波函数以及观测其衰变过程</a:t>
            </a:r>
          </a:p>
        </p:txBody>
      </p:sp>
      <p:pic>
        <p:nvPicPr>
          <p:cNvPr id="5" name="图片 4">
            <a:extLst>
              <a:ext uri="{FF2B5EF4-FFF2-40B4-BE49-F238E27FC236}">
                <a16:creationId xmlns="" xmlns:a16="http://schemas.microsoft.com/office/drawing/2014/main" id="{A45054BF-A73A-D1D2-7E18-4E953D3A0A16}"/>
              </a:ext>
            </a:extLst>
          </p:cNvPr>
          <p:cNvPicPr>
            <a:picLocks noChangeAspect="1"/>
          </p:cNvPicPr>
          <p:nvPr/>
        </p:nvPicPr>
        <p:blipFill>
          <a:blip r:embed="rId6"/>
          <a:stretch>
            <a:fillRect/>
          </a:stretch>
        </p:blipFill>
        <p:spPr>
          <a:xfrm>
            <a:off x="8314313" y="889998"/>
            <a:ext cx="3785617" cy="572823"/>
          </a:xfrm>
          <a:prstGeom prst="rect">
            <a:avLst/>
          </a:prstGeom>
        </p:spPr>
      </p:pic>
      <p:sp>
        <p:nvSpPr>
          <p:cNvPr id="7" name="文本框 6">
            <a:extLst>
              <a:ext uri="{FF2B5EF4-FFF2-40B4-BE49-F238E27FC236}">
                <a16:creationId xmlns="" xmlns:a16="http://schemas.microsoft.com/office/drawing/2014/main" id="{5B3C9524-2D5E-FB54-0CDC-293FC510510C}"/>
              </a:ext>
            </a:extLst>
          </p:cNvPr>
          <p:cNvSpPr txBox="1"/>
          <p:nvPr/>
        </p:nvSpPr>
        <p:spPr>
          <a:xfrm>
            <a:off x="360363" y="871438"/>
            <a:ext cx="3997896" cy="461665"/>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a:t> </a:t>
            </a:r>
            <a:r>
              <a:rPr lang="en-US" altLang="zh-CN" sz="2400" baseline="30000" dirty="0"/>
              <a:t>4</a:t>
            </a:r>
            <a:r>
              <a:rPr lang="en-US" altLang="zh-CN" sz="2400" dirty="0"/>
              <a:t>He+</a:t>
            </a:r>
            <a:r>
              <a:rPr lang="en-US" altLang="zh-CN" sz="2400" baseline="30000" dirty="0"/>
              <a:t>8</a:t>
            </a:r>
            <a:r>
              <a:rPr lang="en-US" altLang="zh-CN" sz="2400" dirty="0"/>
              <a:t>Be@Ecm = 8MeV</a:t>
            </a:r>
            <a:endParaRPr lang="zh-CN" altLang="en-US" sz="2400" dirty="0"/>
          </a:p>
        </p:txBody>
      </p:sp>
      <p:sp>
        <p:nvSpPr>
          <p:cNvPr id="8" name="文本框 7">
            <a:extLst>
              <a:ext uri="{FF2B5EF4-FFF2-40B4-BE49-F238E27FC236}">
                <a16:creationId xmlns="" xmlns:a16="http://schemas.microsoft.com/office/drawing/2014/main" id="{3FC1FD95-45E9-D2DD-A143-7D22F1CB6B77}"/>
              </a:ext>
            </a:extLst>
          </p:cNvPr>
          <p:cNvSpPr txBox="1"/>
          <p:nvPr/>
        </p:nvSpPr>
        <p:spPr>
          <a:xfrm>
            <a:off x="5251451" y="4625266"/>
            <a:ext cx="1180730" cy="369332"/>
          </a:xfrm>
          <a:prstGeom prst="rect">
            <a:avLst/>
          </a:prstGeom>
          <a:noFill/>
        </p:spPr>
        <p:txBody>
          <a:bodyPr wrap="square" rtlCol="0">
            <a:spAutoFit/>
          </a:bodyPr>
          <a:lstStyle/>
          <a:p>
            <a:r>
              <a:rPr lang="en-US" altLang="zh-CN" dirty="0">
                <a:solidFill>
                  <a:srgbClr val="FF0000"/>
                </a:solidFill>
              </a:rPr>
              <a:t>8.23 MeV</a:t>
            </a:r>
            <a:endParaRPr lang="zh-CN" altLang="en-US" dirty="0">
              <a:solidFill>
                <a:srgbClr val="FF0000"/>
              </a:solidFill>
            </a:endParaRPr>
          </a:p>
        </p:txBody>
      </p:sp>
      <p:sp>
        <p:nvSpPr>
          <p:cNvPr id="9" name="文本框 8">
            <a:extLst>
              <a:ext uri="{FF2B5EF4-FFF2-40B4-BE49-F238E27FC236}">
                <a16:creationId xmlns="" xmlns:a16="http://schemas.microsoft.com/office/drawing/2014/main" id="{C88A8DC7-C5CA-3F29-E78A-951446015F02}"/>
              </a:ext>
            </a:extLst>
          </p:cNvPr>
          <p:cNvSpPr txBox="1"/>
          <p:nvPr/>
        </p:nvSpPr>
        <p:spPr>
          <a:xfrm>
            <a:off x="3456358" y="4625266"/>
            <a:ext cx="1180730" cy="369332"/>
          </a:xfrm>
          <a:prstGeom prst="rect">
            <a:avLst/>
          </a:prstGeom>
          <a:noFill/>
        </p:spPr>
        <p:txBody>
          <a:bodyPr wrap="square" rtlCol="0">
            <a:spAutoFit/>
          </a:bodyPr>
          <a:lstStyle/>
          <a:p>
            <a:r>
              <a:rPr lang="en-US" altLang="zh-CN" dirty="0">
                <a:solidFill>
                  <a:schemeClr val="accent1"/>
                </a:solidFill>
              </a:rPr>
              <a:t>3.63 MeV</a:t>
            </a:r>
            <a:endParaRPr lang="zh-CN" altLang="en-US" dirty="0">
              <a:solidFill>
                <a:schemeClr val="accent1"/>
              </a:solidFill>
            </a:endParaRPr>
          </a:p>
        </p:txBody>
      </p:sp>
      <p:sp>
        <p:nvSpPr>
          <p:cNvPr id="4" name="灯片编号占位符 2">
            <a:extLst>
              <a:ext uri="{FF2B5EF4-FFF2-40B4-BE49-F238E27FC236}">
                <a16:creationId xmlns="" xmlns:a16="http://schemas.microsoft.com/office/drawing/2014/main" id="{EF2AE78E-923A-BE75-2CB1-8AD08DED348F}"/>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26972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4B3BC13-E065-9074-A7BB-929B9E13679D}"/>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F9A7EBEC-2F17-E156-C33F-5DD17E0880BD}"/>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3A11DF30-BA5F-0153-D065-887E18AA3AFF}"/>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081861AC-BA2A-C2FE-3553-050EC670527C}"/>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E0A16F56-EA7A-D243-1AF6-71479EE4B0A4}"/>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DB12B6F7-4876-9C16-EFF5-642868E6F67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AE9AF49A-59D9-4AD8-9FEF-DC29AFC3CC4D}"/>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9169788D-9899-8E0E-88F5-BA5223DE4EF3}"/>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grpSp>
        <p:nvGrpSpPr>
          <p:cNvPr id="9" name="组合 8">
            <a:extLst>
              <a:ext uri="{FF2B5EF4-FFF2-40B4-BE49-F238E27FC236}">
                <a16:creationId xmlns="" xmlns:a16="http://schemas.microsoft.com/office/drawing/2014/main" id="{F3BB6FBA-DB5F-CD8C-4C36-2138477A3958}"/>
              </a:ext>
            </a:extLst>
          </p:cNvPr>
          <p:cNvGrpSpPr/>
          <p:nvPr/>
        </p:nvGrpSpPr>
        <p:grpSpPr>
          <a:xfrm>
            <a:off x="1434306" y="707231"/>
            <a:ext cx="8134786" cy="6122440"/>
            <a:chOff x="62144" y="707231"/>
            <a:chExt cx="8134786" cy="6122440"/>
          </a:xfrm>
        </p:grpSpPr>
        <p:grpSp>
          <p:nvGrpSpPr>
            <p:cNvPr id="159745" name="组合 159744">
              <a:extLst>
                <a:ext uri="{FF2B5EF4-FFF2-40B4-BE49-F238E27FC236}">
                  <a16:creationId xmlns="" xmlns:a16="http://schemas.microsoft.com/office/drawing/2014/main" id="{0DA2DA49-1335-7363-CDD7-E48585201582}"/>
                </a:ext>
              </a:extLst>
            </p:cNvPr>
            <p:cNvGrpSpPr/>
            <p:nvPr/>
          </p:nvGrpSpPr>
          <p:grpSpPr>
            <a:xfrm>
              <a:off x="62144" y="707231"/>
              <a:ext cx="8134786" cy="6122440"/>
              <a:chOff x="0" y="702040"/>
              <a:chExt cx="8134786" cy="6122440"/>
            </a:xfrm>
          </p:grpSpPr>
          <p:pic>
            <p:nvPicPr>
              <p:cNvPr id="19" name="图片 18">
                <a:extLst>
                  <a:ext uri="{FF2B5EF4-FFF2-40B4-BE49-F238E27FC236}">
                    <a16:creationId xmlns="" xmlns:a16="http://schemas.microsoft.com/office/drawing/2014/main" id="{42FBC4BF-DA01-E417-0EBF-12F96C3591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52" y="1684882"/>
                <a:ext cx="7064334" cy="3888121"/>
              </a:xfrm>
              <a:prstGeom prst="rect">
                <a:avLst/>
              </a:prstGeom>
            </p:spPr>
          </p:pic>
          <p:pic>
            <p:nvPicPr>
              <p:cNvPr id="10" name="图片 9">
                <a:extLst>
                  <a:ext uri="{FF2B5EF4-FFF2-40B4-BE49-F238E27FC236}">
                    <a16:creationId xmlns="" xmlns:a16="http://schemas.microsoft.com/office/drawing/2014/main" id="{B7137396-97FF-F71F-0DE6-9A1AEC96C450}"/>
                  </a:ext>
                </a:extLst>
              </p:cNvPr>
              <p:cNvPicPr>
                <a:picLocks noChangeAspect="1"/>
              </p:cNvPicPr>
              <p:nvPr/>
            </p:nvPicPr>
            <p:blipFill>
              <a:blip r:embed="rId6"/>
              <a:stretch>
                <a:fillRect/>
              </a:stretch>
            </p:blipFill>
            <p:spPr>
              <a:xfrm>
                <a:off x="1988409" y="5606176"/>
                <a:ext cx="1195818" cy="1201567"/>
              </a:xfrm>
              <a:prstGeom prst="rect">
                <a:avLst/>
              </a:prstGeom>
            </p:spPr>
          </p:pic>
          <p:pic>
            <p:nvPicPr>
              <p:cNvPr id="12" name="图片 11">
                <a:extLst>
                  <a:ext uri="{FF2B5EF4-FFF2-40B4-BE49-F238E27FC236}">
                    <a16:creationId xmlns="" xmlns:a16="http://schemas.microsoft.com/office/drawing/2014/main" id="{F043068D-BA62-4899-0857-D9BE952C6DAD}"/>
                  </a:ext>
                </a:extLst>
              </p:cNvPr>
              <p:cNvPicPr>
                <a:picLocks noChangeAspect="1"/>
              </p:cNvPicPr>
              <p:nvPr/>
            </p:nvPicPr>
            <p:blipFill>
              <a:blip r:embed="rId7"/>
              <a:stretch>
                <a:fillRect/>
              </a:stretch>
            </p:blipFill>
            <p:spPr>
              <a:xfrm>
                <a:off x="1845546" y="881367"/>
                <a:ext cx="1195818" cy="1201458"/>
              </a:xfrm>
              <a:prstGeom prst="rect">
                <a:avLst/>
              </a:prstGeom>
            </p:spPr>
          </p:pic>
          <p:pic>
            <p:nvPicPr>
              <p:cNvPr id="15" name="图片 14">
                <a:extLst>
                  <a:ext uri="{FF2B5EF4-FFF2-40B4-BE49-F238E27FC236}">
                    <a16:creationId xmlns="" xmlns:a16="http://schemas.microsoft.com/office/drawing/2014/main" id="{C730C2AA-9A49-A1DF-613B-D508F1991F44}"/>
                  </a:ext>
                </a:extLst>
              </p:cNvPr>
              <p:cNvPicPr>
                <a:picLocks noChangeAspect="1"/>
              </p:cNvPicPr>
              <p:nvPr/>
            </p:nvPicPr>
            <p:blipFill>
              <a:blip r:embed="rId8"/>
              <a:stretch>
                <a:fillRect/>
              </a:stretch>
            </p:blipFill>
            <p:spPr>
              <a:xfrm>
                <a:off x="0" y="1785681"/>
                <a:ext cx="1201148" cy="1218307"/>
              </a:xfrm>
              <a:prstGeom prst="rect">
                <a:avLst/>
              </a:prstGeom>
            </p:spPr>
          </p:pic>
          <p:pic>
            <p:nvPicPr>
              <p:cNvPr id="17" name="图片 16">
                <a:extLst>
                  <a:ext uri="{FF2B5EF4-FFF2-40B4-BE49-F238E27FC236}">
                    <a16:creationId xmlns="" xmlns:a16="http://schemas.microsoft.com/office/drawing/2014/main" id="{5321544A-92D5-4587-D7E5-18F638B098AE}"/>
                  </a:ext>
                </a:extLst>
              </p:cNvPr>
              <p:cNvPicPr>
                <a:picLocks noChangeAspect="1"/>
              </p:cNvPicPr>
              <p:nvPr/>
            </p:nvPicPr>
            <p:blipFill>
              <a:blip r:embed="rId9"/>
              <a:stretch>
                <a:fillRect/>
              </a:stretch>
            </p:blipFill>
            <p:spPr>
              <a:xfrm>
                <a:off x="3685762" y="847179"/>
                <a:ext cx="1195818" cy="1173148"/>
              </a:xfrm>
              <a:prstGeom prst="rect">
                <a:avLst/>
              </a:prstGeom>
            </p:spPr>
          </p:pic>
          <p:grpSp>
            <p:nvGrpSpPr>
              <p:cNvPr id="36" name="组合 35">
                <a:extLst>
                  <a:ext uri="{FF2B5EF4-FFF2-40B4-BE49-F238E27FC236}">
                    <a16:creationId xmlns="" xmlns:a16="http://schemas.microsoft.com/office/drawing/2014/main" id="{020EFC86-7B76-162D-FC76-C23E903E759E}"/>
                  </a:ext>
                </a:extLst>
              </p:cNvPr>
              <p:cNvGrpSpPr/>
              <p:nvPr/>
            </p:nvGrpSpPr>
            <p:grpSpPr>
              <a:xfrm>
                <a:off x="6846939" y="1363961"/>
                <a:ext cx="1089520" cy="1089520"/>
                <a:chOff x="4694481" y="4331005"/>
                <a:chExt cx="2113746" cy="2113746"/>
              </a:xfrm>
            </p:grpSpPr>
            <p:pic>
              <p:nvPicPr>
                <p:cNvPr id="34" name="图片 33">
                  <a:extLst>
                    <a:ext uri="{FF2B5EF4-FFF2-40B4-BE49-F238E27FC236}">
                      <a16:creationId xmlns="" xmlns:a16="http://schemas.microsoft.com/office/drawing/2014/main" id="{AA9D8C5B-39F1-4685-66B8-4185D6F8A728}"/>
                    </a:ext>
                  </a:extLst>
                </p:cNvPr>
                <p:cNvPicPr>
                  <a:picLocks noChangeAspect="1"/>
                </p:cNvPicPr>
                <p:nvPr/>
              </p:nvPicPr>
              <p:blipFill>
                <a:blip r:embed="rId10"/>
                <a:stretch>
                  <a:fillRect/>
                </a:stretch>
              </p:blipFill>
              <p:spPr>
                <a:xfrm>
                  <a:off x="4694481" y="4331005"/>
                  <a:ext cx="2113746" cy="2113746"/>
                </a:xfrm>
                <a:prstGeom prst="rect">
                  <a:avLst/>
                </a:prstGeom>
              </p:spPr>
            </p:pic>
            <mc:AlternateContent xmlns:mc="http://schemas.openxmlformats.org/markup-compatibility/2006" xmlns:a14="http://schemas.microsoft.com/office/drawing/2010/main">
              <mc:Choice Requires="a14">
                <p:sp>
                  <p:nvSpPr>
                    <p:cNvPr id="35" name="文本框 34">
                      <a:extLst>
                        <a:ext uri="{FF2B5EF4-FFF2-40B4-BE49-F238E27FC236}">
                          <a16:creationId xmlns="" xmlns:a16="http://schemas.microsoft.com/office/drawing/2014/main" id="{F79D07B7-D35B-5C2C-19E9-04DC81B48FF6}"/>
                        </a:ext>
                      </a:extLst>
                    </p:cNvPr>
                    <p:cNvSpPr txBox="1"/>
                    <p:nvPr/>
                  </p:nvSpPr>
                  <p:spPr>
                    <a:xfrm>
                      <a:off x="6018100" y="5723336"/>
                      <a:ext cx="52891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zh-CN" altLang="en-US" sz="20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SupPr>
                              <m:e>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3</m:t>
                                </m:r>
                              </m:e>
                              <m:sub>
                                <m:r>
                                  <a:rPr kumimoji="0" lang="zh-CN" altLang="en-US" sz="2000" b="0" i="0"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bSup>
                          </m:oMath>
                        </m:oMathPara>
                      </a14:m>
                      <a:endParaRPr kumimoji="0" lang="zh-CN" altLang="en-US"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35" name="文本框 34">
                      <a:extLst>
                        <a:ext uri="{FF2B5EF4-FFF2-40B4-BE49-F238E27FC236}">
                          <a16:creationId xmlns:a16="http://schemas.microsoft.com/office/drawing/2014/main" id="{F79D07B7-D35B-5C2C-19E9-04DC81B48FF6}"/>
                        </a:ext>
                      </a:extLst>
                    </p:cNvPr>
                    <p:cNvSpPr txBox="1">
                      <a:spLocks noRot="1" noChangeAspect="1" noMove="1" noResize="1" noEditPoints="1" noAdjustHandles="1" noChangeArrowheads="1" noChangeShapeType="1" noTextEdit="1"/>
                    </p:cNvSpPr>
                    <p:nvPr/>
                  </p:nvSpPr>
                  <p:spPr>
                    <a:xfrm>
                      <a:off x="6018100" y="5723336"/>
                      <a:ext cx="528918" cy="400110"/>
                    </a:xfrm>
                    <a:prstGeom prst="rect">
                      <a:avLst/>
                    </a:prstGeom>
                    <a:blipFill>
                      <a:blip r:embed="rId13"/>
                      <a:stretch>
                        <a:fillRect r="-48889" b="-97059"/>
                      </a:stretch>
                    </a:blipFill>
                  </p:spPr>
                  <p:txBody>
                    <a:bodyPr/>
                    <a:lstStyle/>
                    <a:p>
                      <a:r>
                        <a:rPr lang="zh-CN" altLang="en-US">
                          <a:noFill/>
                        </a:rPr>
                        <a:t> </a:t>
                      </a:r>
                    </a:p>
                  </p:txBody>
                </p:sp>
              </mc:Fallback>
            </mc:AlternateContent>
          </p:grpSp>
          <p:grpSp>
            <p:nvGrpSpPr>
              <p:cNvPr id="40" name="组合 39">
                <a:extLst>
                  <a:ext uri="{FF2B5EF4-FFF2-40B4-BE49-F238E27FC236}">
                    <a16:creationId xmlns="" xmlns:a16="http://schemas.microsoft.com/office/drawing/2014/main" id="{8548EFD7-E1E1-A12E-3933-99CE7EEC02E4}"/>
                  </a:ext>
                </a:extLst>
              </p:cNvPr>
              <p:cNvGrpSpPr/>
              <p:nvPr/>
            </p:nvGrpSpPr>
            <p:grpSpPr>
              <a:xfrm>
                <a:off x="4697020" y="5622913"/>
                <a:ext cx="1201567" cy="1201567"/>
                <a:chOff x="4518414" y="4223427"/>
                <a:chExt cx="2113746" cy="2113746"/>
              </a:xfrm>
            </p:grpSpPr>
            <p:pic>
              <p:nvPicPr>
                <p:cNvPr id="38" name="图片 37">
                  <a:extLst>
                    <a:ext uri="{FF2B5EF4-FFF2-40B4-BE49-F238E27FC236}">
                      <a16:creationId xmlns="" xmlns:a16="http://schemas.microsoft.com/office/drawing/2014/main" id="{53D52667-2D6F-F7EA-3CE4-745FE9D8234B}"/>
                    </a:ext>
                  </a:extLst>
                </p:cNvPr>
                <p:cNvPicPr>
                  <a:picLocks noChangeAspect="1"/>
                </p:cNvPicPr>
                <p:nvPr/>
              </p:nvPicPr>
              <p:blipFill>
                <a:blip r:embed="rId14"/>
                <a:stretch>
                  <a:fillRect/>
                </a:stretch>
              </p:blipFill>
              <p:spPr>
                <a:xfrm>
                  <a:off x="4518414" y="4223427"/>
                  <a:ext cx="2113746" cy="2113746"/>
                </a:xfrm>
                <a:prstGeom prst="rect">
                  <a:avLst/>
                </a:prstGeom>
              </p:spPr>
            </p:pic>
            <mc:AlternateContent xmlns:mc="http://schemas.openxmlformats.org/markup-compatibility/2006" xmlns:a14="http://schemas.microsoft.com/office/drawing/2010/main">
              <mc:Choice Requires="a14">
                <p:sp>
                  <p:nvSpPr>
                    <p:cNvPr id="39" name="文本框 38">
                      <a:extLst>
                        <a:ext uri="{FF2B5EF4-FFF2-40B4-BE49-F238E27FC236}">
                          <a16:creationId xmlns="" xmlns:a16="http://schemas.microsoft.com/office/drawing/2014/main" id="{99F2D259-5E12-90C5-4A9B-8102A4EA563A}"/>
                        </a:ext>
                      </a:extLst>
                    </p:cNvPr>
                    <p:cNvSpPr txBox="1"/>
                    <p:nvPr/>
                  </p:nvSpPr>
                  <p:spPr>
                    <a:xfrm>
                      <a:off x="5800552" y="5485614"/>
                      <a:ext cx="52891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zh-CN" altLang="en-US" sz="20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SupPr>
                              <m:e>
                                <m:r>
                                  <a:rPr kumimoji="0" lang="zh-CN" altLang="en-US" sz="2000" b="0" i="0" u="none" strike="noStrike" kern="1200" cap="none" spc="0" normalizeH="0" baseline="0" noProof="0">
                                    <a:ln>
                                      <a:noFill/>
                                    </a:ln>
                                    <a:solidFill>
                                      <a:prstClr val="black"/>
                                    </a:solidFill>
                                    <a:effectLst/>
                                    <a:uLnTx/>
                                    <a:uFillTx/>
                                    <a:latin typeface="Cambria Math" panose="02040503050406030204" pitchFamily="18" charset="0"/>
                                    <a:cs typeface="+mn-cs"/>
                                  </a:rPr>
                                  <m:t>2</m:t>
                                </m:r>
                              </m:e>
                              <m:sub>
                                <m:r>
                                  <a:rPr kumimoji="0" lang="zh-CN" altLang="en-US" sz="2000" b="0" i="0"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zh-CN" altLang="en-US" sz="20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m:oMathPara>
                      </a14:m>
                      <a:endParaRPr kumimoji="0" lang="zh-CN" altLang="en-US"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39" name="文本框 38">
                      <a:extLst>
                        <a:ext uri="{FF2B5EF4-FFF2-40B4-BE49-F238E27FC236}">
                          <a16:creationId xmlns:a16="http://schemas.microsoft.com/office/drawing/2014/main" id="{99F2D259-5E12-90C5-4A9B-8102A4EA563A}"/>
                        </a:ext>
                      </a:extLst>
                    </p:cNvPr>
                    <p:cNvSpPr txBox="1">
                      <a:spLocks noRot="1" noChangeAspect="1" noMove="1" noResize="1" noEditPoints="1" noAdjustHandles="1" noChangeArrowheads="1" noChangeShapeType="1" noTextEdit="1"/>
                    </p:cNvSpPr>
                    <p:nvPr/>
                  </p:nvSpPr>
                  <p:spPr>
                    <a:xfrm>
                      <a:off x="5800552" y="5485614"/>
                      <a:ext cx="528917" cy="400110"/>
                    </a:xfrm>
                    <a:prstGeom prst="rect">
                      <a:avLst/>
                    </a:prstGeom>
                    <a:blipFill>
                      <a:blip r:embed="rId15"/>
                      <a:stretch>
                        <a:fillRect r="-42000" b="-78378"/>
                      </a:stretch>
                    </a:blipFill>
                  </p:spPr>
                  <p:txBody>
                    <a:bodyPr/>
                    <a:lstStyle/>
                    <a:p>
                      <a:r>
                        <a:rPr lang="zh-CN" altLang="en-US">
                          <a:noFill/>
                        </a:rPr>
                        <a:t> </a:t>
                      </a:r>
                    </a:p>
                  </p:txBody>
                </p:sp>
              </mc:Fallback>
            </mc:AlternateContent>
          </p:grpSp>
          <p:grpSp>
            <p:nvGrpSpPr>
              <p:cNvPr id="44" name="组合 43">
                <a:extLst>
                  <a:ext uri="{FF2B5EF4-FFF2-40B4-BE49-F238E27FC236}">
                    <a16:creationId xmlns="" xmlns:a16="http://schemas.microsoft.com/office/drawing/2014/main" id="{36E1C63E-1E88-7364-3C3F-858C77C0AAFC}"/>
                  </a:ext>
                </a:extLst>
              </p:cNvPr>
              <p:cNvGrpSpPr/>
              <p:nvPr/>
            </p:nvGrpSpPr>
            <p:grpSpPr>
              <a:xfrm>
                <a:off x="5466057" y="702040"/>
                <a:ext cx="1089521" cy="1091953"/>
                <a:chOff x="5008019" y="3403770"/>
                <a:chExt cx="2113747" cy="2118465"/>
              </a:xfrm>
            </p:grpSpPr>
            <p:pic>
              <p:nvPicPr>
                <p:cNvPr id="42" name="图片 41">
                  <a:extLst>
                    <a:ext uri="{FF2B5EF4-FFF2-40B4-BE49-F238E27FC236}">
                      <a16:creationId xmlns="" xmlns:a16="http://schemas.microsoft.com/office/drawing/2014/main" id="{613614DD-FEE6-CC27-0A38-CBE1609278F2}"/>
                    </a:ext>
                  </a:extLst>
                </p:cNvPr>
                <p:cNvPicPr>
                  <a:picLocks noChangeAspect="1"/>
                </p:cNvPicPr>
                <p:nvPr/>
              </p:nvPicPr>
              <p:blipFill>
                <a:blip r:embed="rId16"/>
                <a:stretch>
                  <a:fillRect/>
                </a:stretch>
              </p:blipFill>
              <p:spPr>
                <a:xfrm>
                  <a:off x="5008019" y="3403770"/>
                  <a:ext cx="2113747" cy="2118465"/>
                </a:xfrm>
                <a:prstGeom prst="rect">
                  <a:avLst/>
                </a:prstGeom>
              </p:spPr>
            </p:pic>
            <mc:AlternateContent xmlns:mc="http://schemas.openxmlformats.org/markup-compatibility/2006" xmlns:a14="http://schemas.microsoft.com/office/drawing/2010/main">
              <mc:Choice Requires="a14">
                <p:sp>
                  <p:nvSpPr>
                    <p:cNvPr id="43" name="文本框 42">
                      <a:extLst>
                        <a:ext uri="{FF2B5EF4-FFF2-40B4-BE49-F238E27FC236}">
                          <a16:creationId xmlns="" xmlns:a16="http://schemas.microsoft.com/office/drawing/2014/main" id="{15039010-D1FB-8857-419D-33D2C844C076}"/>
                        </a:ext>
                      </a:extLst>
                    </p:cNvPr>
                    <p:cNvSpPr txBox="1"/>
                    <p:nvPr/>
                  </p:nvSpPr>
                  <p:spPr>
                    <a:xfrm>
                      <a:off x="6267047" y="4609962"/>
                      <a:ext cx="52891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zh-CN" altLang="en-US" sz="20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SupPr>
                              <m:e>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0</m:t>
                                </m:r>
                              </m:e>
                              <m: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up>
                                <m:r>
                                  <a:rPr kumimoji="0" lang="zh-CN" altLang="en-US" sz="20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m:oMathPara>
                      </a14:m>
                      <a:endParaRPr kumimoji="0" lang="zh-CN" altLang="en-US"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43" name="文本框 42">
                      <a:extLst>
                        <a:ext uri="{FF2B5EF4-FFF2-40B4-BE49-F238E27FC236}">
                          <a16:creationId xmlns:a16="http://schemas.microsoft.com/office/drawing/2014/main" id="{15039010-D1FB-8857-419D-33D2C844C076}"/>
                        </a:ext>
                      </a:extLst>
                    </p:cNvPr>
                    <p:cNvSpPr txBox="1">
                      <a:spLocks noRot="1" noChangeAspect="1" noMove="1" noResize="1" noEditPoints="1" noAdjustHandles="1" noChangeArrowheads="1" noChangeShapeType="1" noTextEdit="1"/>
                    </p:cNvSpPr>
                    <p:nvPr/>
                  </p:nvSpPr>
                  <p:spPr>
                    <a:xfrm>
                      <a:off x="6267047" y="4609962"/>
                      <a:ext cx="528917" cy="400110"/>
                    </a:xfrm>
                    <a:prstGeom prst="rect">
                      <a:avLst/>
                    </a:prstGeom>
                    <a:blipFill>
                      <a:blip r:embed="rId17"/>
                      <a:stretch>
                        <a:fillRect r="-57778" b="-97059"/>
                      </a:stretch>
                    </a:blipFill>
                  </p:spPr>
                  <p:txBody>
                    <a:bodyPr/>
                    <a:lstStyle/>
                    <a:p>
                      <a:r>
                        <a:rPr lang="zh-CN" altLang="en-US">
                          <a:noFill/>
                        </a:rPr>
                        <a:t> </a:t>
                      </a:r>
                    </a:p>
                  </p:txBody>
                </p:sp>
              </mc:Fallback>
            </mc:AlternateContent>
          </p:grpSp>
          <p:cxnSp>
            <p:nvCxnSpPr>
              <p:cNvPr id="46" name="连接符: 肘形 45">
                <a:extLst>
                  <a:ext uri="{FF2B5EF4-FFF2-40B4-BE49-F238E27FC236}">
                    <a16:creationId xmlns="" xmlns:a16="http://schemas.microsoft.com/office/drawing/2014/main" id="{45955AF6-F278-B3FF-8FED-831B8B867427}"/>
                  </a:ext>
                </a:extLst>
              </p:cNvPr>
              <p:cNvCxnSpPr>
                <a:cxnSpLocks/>
              </p:cNvCxnSpPr>
              <p:nvPr/>
            </p:nvCxnSpPr>
            <p:spPr>
              <a:xfrm rot="5400000" flipH="1" flipV="1">
                <a:off x="2477124" y="4640853"/>
                <a:ext cx="1267258" cy="663388"/>
              </a:xfrm>
              <a:prstGeom prst="bentConnector3">
                <a:avLst>
                  <a:gd name="adj1" fmla="val 683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 xmlns:a16="http://schemas.microsoft.com/office/drawing/2014/main" id="{BF16EB3C-0E19-AB65-6D11-1E7DD397A455}"/>
                  </a:ext>
                </a:extLst>
              </p:cNvPr>
              <p:cNvCxnSpPr/>
              <p:nvPr/>
            </p:nvCxnSpPr>
            <p:spPr>
              <a:xfrm flipH="1">
                <a:off x="3785303" y="2020327"/>
                <a:ext cx="403412" cy="866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 xmlns:a16="http://schemas.microsoft.com/office/drawing/2014/main" id="{C94598C2-B524-E2CE-3044-9293ED5C5E21}"/>
                  </a:ext>
                </a:extLst>
              </p:cNvPr>
              <p:cNvCxnSpPr/>
              <p:nvPr/>
            </p:nvCxnSpPr>
            <p:spPr>
              <a:xfrm>
                <a:off x="3039954" y="2110188"/>
                <a:ext cx="398332" cy="686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 xmlns:a16="http://schemas.microsoft.com/office/drawing/2014/main" id="{78A80B0A-893B-B828-D40A-BF232BCADA23}"/>
                  </a:ext>
                </a:extLst>
              </p:cNvPr>
              <p:cNvCxnSpPr/>
              <p:nvPr/>
            </p:nvCxnSpPr>
            <p:spPr>
              <a:xfrm>
                <a:off x="1195202" y="2886635"/>
                <a:ext cx="1896493" cy="542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连接符: 肘形 57">
                <a:extLst>
                  <a:ext uri="{FF2B5EF4-FFF2-40B4-BE49-F238E27FC236}">
                    <a16:creationId xmlns="" xmlns:a16="http://schemas.microsoft.com/office/drawing/2014/main" id="{CF34BA60-0563-CC24-947C-CC9A1E1BB6AE}"/>
                  </a:ext>
                </a:extLst>
              </p:cNvPr>
              <p:cNvCxnSpPr>
                <a:cxnSpLocks/>
              </p:cNvCxnSpPr>
              <p:nvPr/>
            </p:nvCxnSpPr>
            <p:spPr>
              <a:xfrm rot="5400000" flipH="1" flipV="1">
                <a:off x="4995869" y="4578094"/>
                <a:ext cx="1267258" cy="663388"/>
              </a:xfrm>
              <a:prstGeom prst="bentConnector3">
                <a:avLst>
                  <a:gd name="adj1" fmla="val 6839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 xmlns:a16="http://schemas.microsoft.com/office/drawing/2014/main" id="{E5C597BD-4024-43D9-F493-15FF94EF2A96}"/>
                  </a:ext>
                </a:extLst>
              </p:cNvPr>
              <p:cNvCxnSpPr/>
              <p:nvPr/>
            </p:nvCxnSpPr>
            <p:spPr>
              <a:xfrm flipH="1">
                <a:off x="6065645" y="1839416"/>
                <a:ext cx="190017" cy="1276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 xmlns:a16="http://schemas.microsoft.com/office/drawing/2014/main" id="{83D6A265-1015-9B61-7867-41406C4999E5}"/>
                  </a:ext>
                </a:extLst>
              </p:cNvPr>
              <p:cNvCxnSpPr/>
              <p:nvPr/>
            </p:nvCxnSpPr>
            <p:spPr>
              <a:xfrm flipH="1">
                <a:off x="6251331" y="2213170"/>
                <a:ext cx="575986" cy="4185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4" name="图片 3">
              <a:extLst>
                <a:ext uri="{FF2B5EF4-FFF2-40B4-BE49-F238E27FC236}">
                  <a16:creationId xmlns="" xmlns:a16="http://schemas.microsoft.com/office/drawing/2014/main" id="{9B05A84D-1794-150E-EED2-23A8231499E5}"/>
                </a:ext>
              </a:extLst>
            </p:cNvPr>
            <p:cNvPicPr>
              <a:picLocks noChangeAspect="1"/>
            </p:cNvPicPr>
            <p:nvPr/>
          </p:nvPicPr>
          <p:blipFill>
            <a:blip r:embed="rId18" cstate="print">
              <a:extLst>
                <a:ext uri="{28A0092B-C50C-407E-A947-70E740481C1C}">
                  <a14:useLocalDpi xmlns:a14="http://schemas.microsoft.com/office/drawing/2010/main" val="0"/>
                </a:ext>
              </a:extLst>
            </a:blip>
            <a:srcRect l="29216" t="21962" r="26523" b="32442"/>
            <a:stretch/>
          </p:blipFill>
          <p:spPr>
            <a:xfrm>
              <a:off x="7454073" y="2989821"/>
              <a:ext cx="482235" cy="735348"/>
            </a:xfrm>
            <a:prstGeom prst="rect">
              <a:avLst/>
            </a:prstGeom>
          </p:spPr>
        </p:pic>
        <p:pic>
          <p:nvPicPr>
            <p:cNvPr id="8" name="图片 7">
              <a:extLst>
                <a:ext uri="{FF2B5EF4-FFF2-40B4-BE49-F238E27FC236}">
                  <a16:creationId xmlns="" xmlns:a16="http://schemas.microsoft.com/office/drawing/2014/main" id="{6C16D0AC-113A-9029-DA78-CA0F00B7AE15}"/>
                </a:ext>
              </a:extLst>
            </p:cNvPr>
            <p:cNvPicPr>
              <a:picLocks noChangeAspect="1"/>
            </p:cNvPicPr>
            <p:nvPr/>
          </p:nvPicPr>
          <p:blipFill>
            <a:blip r:embed="rId19" cstate="print">
              <a:extLst>
                <a:ext uri="{28A0092B-C50C-407E-A947-70E740481C1C}">
                  <a14:useLocalDpi xmlns:a14="http://schemas.microsoft.com/office/drawing/2010/main" val="0"/>
                </a:ext>
              </a:extLst>
            </a:blip>
            <a:srcRect l="26920" t="27382" r="28798" b="29892"/>
            <a:stretch/>
          </p:blipFill>
          <p:spPr>
            <a:xfrm>
              <a:off x="7453843" y="4038898"/>
              <a:ext cx="482465" cy="689061"/>
            </a:xfrm>
            <a:prstGeom prst="rect">
              <a:avLst/>
            </a:prstGeom>
          </p:spPr>
        </p:pic>
      </p:grpSp>
      <p:sp>
        <p:nvSpPr>
          <p:cNvPr id="2" name="文本框 1">
            <a:extLst>
              <a:ext uri="{FF2B5EF4-FFF2-40B4-BE49-F238E27FC236}">
                <a16:creationId xmlns="" xmlns:a16="http://schemas.microsoft.com/office/drawing/2014/main" id="{D493D5FA-4697-F102-871D-B8A6E86CAA7E}"/>
              </a:ext>
            </a:extLst>
          </p:cNvPr>
          <p:cNvSpPr txBox="1"/>
          <p:nvPr/>
        </p:nvSpPr>
        <p:spPr>
          <a:xfrm>
            <a:off x="9687242" y="3159394"/>
            <a:ext cx="2375530" cy="1200329"/>
          </a:xfrm>
          <a:prstGeom prst="rect">
            <a:avLst/>
          </a:prstGeom>
          <a:noFill/>
        </p:spPr>
        <p:txBody>
          <a:bodyPr wrap="square" rtlCol="0">
            <a:spAutoFit/>
          </a:bodyPr>
          <a:lstStyle/>
          <a:p>
            <a:r>
              <a:rPr lang="en-US" altLang="zh-CN" sz="2400" b="1" baseline="30000" dirty="0">
                <a:highlight>
                  <a:srgbClr val="FFFF00"/>
                </a:highlight>
              </a:rPr>
              <a:t>12</a:t>
            </a:r>
            <a:r>
              <a:rPr lang="en-US" altLang="zh-CN" sz="2400" b="1" dirty="0">
                <a:highlight>
                  <a:srgbClr val="FFFF00"/>
                </a:highlight>
              </a:rPr>
              <a:t>C</a:t>
            </a:r>
            <a:r>
              <a:rPr lang="zh-CN" altLang="en-US" sz="2400" b="1" dirty="0">
                <a:highlight>
                  <a:srgbClr val="FFFF00"/>
                </a:highlight>
              </a:rPr>
              <a:t>链状共振态对应于一个高激发态</a:t>
            </a:r>
          </a:p>
        </p:txBody>
      </p:sp>
      <p:sp>
        <p:nvSpPr>
          <p:cNvPr id="3" name="文本框 2">
            <a:extLst>
              <a:ext uri="{FF2B5EF4-FFF2-40B4-BE49-F238E27FC236}">
                <a16:creationId xmlns="" xmlns:a16="http://schemas.microsoft.com/office/drawing/2014/main" id="{E9C2B8EF-BC7B-A6A4-C717-E08BC1432DFA}"/>
              </a:ext>
            </a:extLst>
          </p:cNvPr>
          <p:cNvSpPr txBox="1"/>
          <p:nvPr/>
        </p:nvSpPr>
        <p:spPr>
          <a:xfrm>
            <a:off x="360363" y="871438"/>
            <a:ext cx="3997896" cy="461665"/>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a:t> </a:t>
            </a:r>
            <a:r>
              <a:rPr lang="en-US" altLang="zh-CN" sz="2400" baseline="30000" dirty="0"/>
              <a:t>12</a:t>
            </a:r>
            <a:r>
              <a:rPr lang="en-US" altLang="zh-CN" sz="2400" dirty="0"/>
              <a:t>C</a:t>
            </a:r>
            <a:r>
              <a:rPr lang="zh-CN" altLang="en-US" sz="2400" dirty="0"/>
              <a:t>能级对比</a:t>
            </a:r>
          </a:p>
        </p:txBody>
      </p:sp>
      <p:sp>
        <p:nvSpPr>
          <p:cNvPr id="5" name="灯片编号占位符 2">
            <a:extLst>
              <a:ext uri="{FF2B5EF4-FFF2-40B4-BE49-F238E27FC236}">
                <a16:creationId xmlns="" xmlns:a16="http://schemas.microsoft.com/office/drawing/2014/main" id="{BF9DF445-488D-0A1F-28F7-AEBDBD38D2B0}"/>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87039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C3AC9E9-2F82-BBE4-CB72-09E1E7999D85}"/>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DC912440-519C-F922-8FEE-09A3031656D6}"/>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59747" name="文本框 9">
            <a:extLst>
              <a:ext uri="{FF2B5EF4-FFF2-40B4-BE49-F238E27FC236}">
                <a16:creationId xmlns="" xmlns:a16="http://schemas.microsoft.com/office/drawing/2014/main" id="{63BDA356-EF80-9005-E568-9F149EF961DF}"/>
              </a:ext>
            </a:extLst>
          </p:cNvPr>
          <p:cNvSpPr txBox="1">
            <a:spLocks noChangeArrowheads="1"/>
          </p:cNvSpPr>
          <p:nvPr/>
        </p:nvSpPr>
        <p:spPr bwMode="auto">
          <a:xfrm>
            <a:off x="3925888" y="539750"/>
            <a:ext cx="4303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127300A6-84A6-824D-9859-4F34D099B32C}"/>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矩形: 圆角 21">
            <a:extLst>
              <a:ext uri="{FF2B5EF4-FFF2-40B4-BE49-F238E27FC236}">
                <a16:creationId xmlns="" xmlns:a16="http://schemas.microsoft.com/office/drawing/2014/main" id="{006F215D-2D4F-12BD-3954-3F6C02EA8055}"/>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59750" name="图片 24" descr="校徽">
            <a:extLst>
              <a:ext uri="{FF2B5EF4-FFF2-40B4-BE49-F238E27FC236}">
                <a16:creationId xmlns="" xmlns:a16="http://schemas.microsoft.com/office/drawing/2014/main" id="{36EAE030-982A-8E23-60FB-57C77CC9C5D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0170EB98-5197-8896-28BA-C8C89A70A26E}"/>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9D0A8038-8BB3-FC84-D88C-676CF8E909F5}"/>
              </a:ext>
            </a:extLst>
          </p:cNvPr>
          <p:cNvSpPr txBox="1">
            <a:spLocks noChangeArrowheads="1"/>
          </p:cNvSpPr>
          <p:nvPr/>
        </p:nvSpPr>
        <p:spPr bwMode="auto">
          <a:xfrm>
            <a:off x="333375" y="25400"/>
            <a:ext cx="4303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研究背景与现状</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 xmlns:a16="http://schemas.microsoft.com/office/drawing/2014/main" id="{67E485C8-3D6F-DB9C-421A-5B013A32CBA8}"/>
              </a:ext>
            </a:extLst>
          </p:cNvPr>
          <p:cNvPicPr>
            <a:picLocks noChangeAspect="1"/>
          </p:cNvPicPr>
          <p:nvPr/>
        </p:nvPicPr>
        <p:blipFill>
          <a:blip r:embed="rId5" cstate="print">
            <a:extLst>
              <a:ext uri="{28A0092B-C50C-407E-A947-70E740481C1C}">
                <a14:useLocalDpi xmlns:a14="http://schemas.microsoft.com/office/drawing/2010/main" val="0"/>
              </a:ext>
            </a:extLst>
          </a:blip>
          <a:srcRect l="14670"/>
          <a:stretch/>
        </p:blipFill>
        <p:spPr>
          <a:xfrm>
            <a:off x="42675" y="1603375"/>
            <a:ext cx="7176260" cy="3069839"/>
          </a:xfrm>
          <a:prstGeom prst="rect">
            <a:avLst/>
          </a:prstGeom>
        </p:spPr>
      </p:pic>
      <p:grpSp>
        <p:nvGrpSpPr>
          <p:cNvPr id="16" name="组合 15">
            <a:extLst>
              <a:ext uri="{FF2B5EF4-FFF2-40B4-BE49-F238E27FC236}">
                <a16:creationId xmlns="" xmlns:a16="http://schemas.microsoft.com/office/drawing/2014/main" id="{ADB8C55B-A9C7-F335-085A-D40A0BFB008A}"/>
              </a:ext>
            </a:extLst>
          </p:cNvPr>
          <p:cNvGrpSpPr/>
          <p:nvPr/>
        </p:nvGrpSpPr>
        <p:grpSpPr>
          <a:xfrm>
            <a:off x="7910600" y="1304455"/>
            <a:ext cx="3422563" cy="1533892"/>
            <a:chOff x="359769" y="1412776"/>
            <a:chExt cx="4762500" cy="2381250"/>
          </a:xfrm>
        </p:grpSpPr>
        <p:pic>
          <p:nvPicPr>
            <p:cNvPr id="17" name="图片 16">
              <a:extLst>
                <a:ext uri="{FF2B5EF4-FFF2-40B4-BE49-F238E27FC236}">
                  <a16:creationId xmlns="" xmlns:a16="http://schemas.microsoft.com/office/drawing/2014/main" id="{DFFE43B6-5E1F-6DCA-BB15-F2AF6533EC03}"/>
                </a:ext>
              </a:extLst>
            </p:cNvPr>
            <p:cNvPicPr>
              <a:picLocks noChangeAspect="1"/>
            </p:cNvPicPr>
            <p:nvPr/>
          </p:nvPicPr>
          <p:blipFill>
            <a:blip r:embed="rId6"/>
            <a:stretch>
              <a:fillRect/>
            </a:stretch>
          </p:blipFill>
          <p:spPr>
            <a:xfrm>
              <a:off x="359769" y="1412776"/>
              <a:ext cx="4762500" cy="2381250"/>
            </a:xfrm>
            <a:prstGeom prst="rect">
              <a:avLst/>
            </a:prstGeom>
            <a:ln>
              <a:solidFill>
                <a:schemeClr val="tx1"/>
              </a:solidFill>
            </a:ln>
          </p:spPr>
        </p:pic>
        <p:pic>
          <p:nvPicPr>
            <p:cNvPr id="18" name="图片 17">
              <a:extLst>
                <a:ext uri="{FF2B5EF4-FFF2-40B4-BE49-F238E27FC236}">
                  <a16:creationId xmlns="" xmlns:a16="http://schemas.microsoft.com/office/drawing/2014/main" id="{B5E23C84-FBA3-FF3C-FF9D-1999B455DADA}"/>
                </a:ext>
              </a:extLst>
            </p:cNvPr>
            <p:cNvPicPr>
              <a:picLocks noChangeAspect="1"/>
            </p:cNvPicPr>
            <p:nvPr/>
          </p:nvPicPr>
          <p:blipFill>
            <a:blip r:embed="rId7"/>
            <a:stretch>
              <a:fillRect/>
            </a:stretch>
          </p:blipFill>
          <p:spPr>
            <a:xfrm>
              <a:off x="1847528" y="3140968"/>
              <a:ext cx="1512168" cy="355450"/>
            </a:xfrm>
            <a:prstGeom prst="rect">
              <a:avLst/>
            </a:prstGeom>
            <a:ln>
              <a:solidFill>
                <a:schemeClr val="tx1"/>
              </a:solidFill>
            </a:ln>
          </p:spPr>
        </p:pic>
        <p:pic>
          <p:nvPicPr>
            <p:cNvPr id="19" name="图片 18">
              <a:extLst>
                <a:ext uri="{FF2B5EF4-FFF2-40B4-BE49-F238E27FC236}">
                  <a16:creationId xmlns="" xmlns:a16="http://schemas.microsoft.com/office/drawing/2014/main" id="{079A7DA8-997D-193E-3539-CF47038E93C7}"/>
                </a:ext>
              </a:extLst>
            </p:cNvPr>
            <p:cNvPicPr>
              <a:picLocks noChangeAspect="1"/>
            </p:cNvPicPr>
            <p:nvPr/>
          </p:nvPicPr>
          <p:blipFill>
            <a:blip r:embed="rId8"/>
            <a:stretch>
              <a:fillRect/>
            </a:stretch>
          </p:blipFill>
          <p:spPr>
            <a:xfrm rot="10800000">
              <a:off x="1580257" y="1564981"/>
              <a:ext cx="1160336" cy="735906"/>
            </a:xfrm>
            <a:prstGeom prst="rect">
              <a:avLst/>
            </a:prstGeom>
            <a:ln>
              <a:solidFill>
                <a:schemeClr val="tx1"/>
              </a:solidFill>
            </a:ln>
          </p:spPr>
        </p:pic>
      </p:grpSp>
      <p:sp>
        <p:nvSpPr>
          <p:cNvPr id="29" name="文本框 28">
            <a:extLst>
              <a:ext uri="{FF2B5EF4-FFF2-40B4-BE49-F238E27FC236}">
                <a16:creationId xmlns="" xmlns:a16="http://schemas.microsoft.com/office/drawing/2014/main" id="{E159204F-E264-CA97-135C-3A024F389F59}"/>
              </a:ext>
            </a:extLst>
          </p:cNvPr>
          <p:cNvSpPr txBox="1"/>
          <p:nvPr/>
        </p:nvSpPr>
        <p:spPr>
          <a:xfrm>
            <a:off x="7800022" y="4019653"/>
            <a:ext cx="2387128"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间接调控核反应：</a:t>
            </a:r>
          </a:p>
        </p:txBody>
      </p:sp>
      <p:sp>
        <p:nvSpPr>
          <p:cNvPr id="30" name="文本框 29">
            <a:extLst>
              <a:ext uri="{FF2B5EF4-FFF2-40B4-BE49-F238E27FC236}">
                <a16:creationId xmlns="" xmlns:a16="http://schemas.microsoft.com/office/drawing/2014/main" id="{09CCEC7E-6D27-FE50-D95A-23A658B94AC3}"/>
              </a:ext>
            </a:extLst>
          </p:cNvPr>
          <p:cNvSpPr txBox="1"/>
          <p:nvPr/>
        </p:nvSpPr>
        <p:spPr>
          <a:xfrm>
            <a:off x="7790300" y="902434"/>
            <a:ext cx="209360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直接调控核反应：</a:t>
            </a:r>
          </a:p>
        </p:txBody>
      </p:sp>
      <p:pic>
        <p:nvPicPr>
          <p:cNvPr id="32" name="图片 31">
            <a:extLst>
              <a:ext uri="{FF2B5EF4-FFF2-40B4-BE49-F238E27FC236}">
                <a16:creationId xmlns="" xmlns:a16="http://schemas.microsoft.com/office/drawing/2014/main" id="{9B5C2A5D-DD97-1CCF-4413-F4E20C1A62AB}"/>
              </a:ext>
            </a:extLst>
          </p:cNvPr>
          <p:cNvPicPr>
            <a:picLocks noChangeAspect="1"/>
          </p:cNvPicPr>
          <p:nvPr/>
        </p:nvPicPr>
        <p:blipFill>
          <a:blip r:embed="rId9"/>
          <a:stretch>
            <a:fillRect/>
          </a:stretch>
        </p:blipFill>
        <p:spPr>
          <a:xfrm>
            <a:off x="7910600" y="4419763"/>
            <a:ext cx="3262215" cy="2371562"/>
          </a:xfrm>
          <a:prstGeom prst="rect">
            <a:avLst/>
          </a:prstGeom>
          <a:ln>
            <a:solidFill>
              <a:schemeClr val="tx1"/>
            </a:solidFill>
          </a:ln>
        </p:spPr>
      </p:pic>
      <p:cxnSp>
        <p:nvCxnSpPr>
          <p:cNvPr id="34" name="直接箭头连接符 33">
            <a:extLst>
              <a:ext uri="{FF2B5EF4-FFF2-40B4-BE49-F238E27FC236}">
                <a16:creationId xmlns="" xmlns:a16="http://schemas.microsoft.com/office/drawing/2014/main" id="{55C7E490-3853-B18B-3928-3A620F84BD40}"/>
              </a:ext>
            </a:extLst>
          </p:cNvPr>
          <p:cNvCxnSpPr>
            <a:cxnSpLocks/>
          </p:cNvCxnSpPr>
          <p:nvPr/>
        </p:nvCxnSpPr>
        <p:spPr>
          <a:xfrm>
            <a:off x="4637088" y="3138294"/>
            <a:ext cx="3026904" cy="1081414"/>
          </a:xfrm>
          <a:prstGeom prst="straightConnector1">
            <a:avLst/>
          </a:prstGeom>
          <a:ln w="381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 xmlns:a16="http://schemas.microsoft.com/office/drawing/2014/main" id="{729DC6EF-088E-1DF9-194B-E2F8D6247F0B}"/>
              </a:ext>
            </a:extLst>
          </p:cNvPr>
          <p:cNvCxnSpPr>
            <a:cxnSpLocks/>
          </p:cNvCxnSpPr>
          <p:nvPr/>
        </p:nvCxnSpPr>
        <p:spPr>
          <a:xfrm flipV="1">
            <a:off x="4572826" y="1658130"/>
            <a:ext cx="3140280" cy="109850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箭头: 下 37">
            <a:extLst>
              <a:ext uri="{FF2B5EF4-FFF2-40B4-BE49-F238E27FC236}">
                <a16:creationId xmlns="" xmlns:a16="http://schemas.microsoft.com/office/drawing/2014/main" id="{BBAF11CC-8BB6-1A5F-4EF3-237BB1EFCB5F}"/>
              </a:ext>
            </a:extLst>
          </p:cNvPr>
          <p:cNvSpPr/>
          <p:nvPr/>
        </p:nvSpPr>
        <p:spPr>
          <a:xfrm rot="10800000">
            <a:off x="9204639" y="3017250"/>
            <a:ext cx="486101" cy="790604"/>
          </a:xfrm>
          <a:prstGeom prst="downArrow">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椭圆 38">
            <a:extLst>
              <a:ext uri="{FF2B5EF4-FFF2-40B4-BE49-F238E27FC236}">
                <a16:creationId xmlns="" xmlns:a16="http://schemas.microsoft.com/office/drawing/2014/main" id="{F7DA9DEC-BE9C-8AB6-4BBC-F10A4D19A115}"/>
              </a:ext>
            </a:extLst>
          </p:cNvPr>
          <p:cNvSpPr/>
          <p:nvPr/>
        </p:nvSpPr>
        <p:spPr>
          <a:xfrm>
            <a:off x="4502538" y="3077772"/>
            <a:ext cx="140576" cy="12104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椭圆 39">
            <a:extLst>
              <a:ext uri="{FF2B5EF4-FFF2-40B4-BE49-F238E27FC236}">
                <a16:creationId xmlns="" xmlns:a16="http://schemas.microsoft.com/office/drawing/2014/main" id="{97A96D57-4477-6CBE-1D54-5F6380F6C2A6}"/>
              </a:ext>
            </a:extLst>
          </p:cNvPr>
          <p:cNvSpPr/>
          <p:nvPr/>
        </p:nvSpPr>
        <p:spPr>
          <a:xfrm>
            <a:off x="4496512" y="2679022"/>
            <a:ext cx="140576" cy="12104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 xmlns:a16="http://schemas.microsoft.com/office/drawing/2014/main" id="{57CF14B6-EF8A-10F8-5581-8B6F0E5EC8F0}"/>
              </a:ext>
            </a:extLst>
          </p:cNvPr>
          <p:cNvSpPr txBox="1"/>
          <p:nvPr/>
        </p:nvSpPr>
        <p:spPr>
          <a:xfrm>
            <a:off x="9851088" y="3090446"/>
            <a:ext cx="1482075" cy="646331"/>
          </a:xfrm>
          <a:prstGeom prst="rect">
            <a:avLst/>
          </a:prstGeom>
          <a:noFill/>
        </p:spPr>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激光强度的显著提升</a:t>
            </a:r>
            <a:r>
              <a:rPr lang="zh-CN" altLang="en-US" dirty="0">
                <a:latin typeface="微软雅黑" panose="020B0503020204020204" pitchFamily="34" charset="-122"/>
                <a:ea typeface="微软雅黑" panose="020B0503020204020204" pitchFamily="34" charset="-122"/>
              </a:rPr>
              <a:t> </a:t>
            </a:r>
          </a:p>
        </p:txBody>
      </p:sp>
      <p:sp>
        <p:nvSpPr>
          <p:cNvPr id="45" name="文本框 44">
            <a:extLst>
              <a:ext uri="{FF2B5EF4-FFF2-40B4-BE49-F238E27FC236}">
                <a16:creationId xmlns="" xmlns:a16="http://schemas.microsoft.com/office/drawing/2014/main" id="{4B97E798-B90F-C097-70DE-1229257954F2}"/>
              </a:ext>
            </a:extLst>
          </p:cNvPr>
          <p:cNvSpPr txBox="1"/>
          <p:nvPr/>
        </p:nvSpPr>
        <p:spPr>
          <a:xfrm>
            <a:off x="333375" y="879278"/>
            <a:ext cx="3098342" cy="523220"/>
          </a:xfrm>
          <a:prstGeom prst="rect">
            <a:avLst/>
          </a:prstGeom>
          <a:noFill/>
        </p:spPr>
        <p:txBody>
          <a:bodyPr wrap="square">
            <a:spAutoFit/>
          </a:bodyPr>
          <a:lstStyle/>
          <a:p>
            <a:r>
              <a:rPr lang="zh-CN" altLang="en-US" sz="2800" b="1" i="0" dirty="0">
                <a:solidFill>
                  <a:srgbClr val="000000"/>
                </a:solidFill>
                <a:effectLst/>
                <a:latin typeface="微软雅黑" panose="020B0503020204020204" pitchFamily="34" charset="-122"/>
                <a:ea typeface="微软雅黑" panose="020B0503020204020204" pitchFamily="34" charset="-122"/>
              </a:rPr>
              <a:t>强场核物理的发展</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F953BE67-E2AF-92C5-6A25-B64A475C16ED}"/>
              </a:ext>
            </a:extLst>
          </p:cNvPr>
          <p:cNvGraphicFramePr>
            <a:graphicFrameLocks noGrp="1"/>
          </p:cNvGraphicFramePr>
          <p:nvPr>
            <p:extLst>
              <p:ext uri="{D42A27DB-BD31-4B8C-83A1-F6EECF244321}">
                <p14:modId xmlns:p14="http://schemas.microsoft.com/office/powerpoint/2010/main" val="2954287466"/>
              </p:ext>
            </p:extLst>
          </p:nvPr>
        </p:nvGraphicFramePr>
        <p:xfrm>
          <a:off x="848678" y="4762807"/>
          <a:ext cx="5905178" cy="274320"/>
        </p:xfrm>
        <a:graphic>
          <a:graphicData uri="http://schemas.openxmlformats.org/drawingml/2006/table">
            <a:tbl>
              <a:tblPr/>
              <a:tblGrid>
                <a:gridCol w="5905178">
                  <a:extLst>
                    <a:ext uri="{9D8B030D-6E8A-4147-A177-3AD203B41FA5}">
                      <a16:colId xmlns="" xmlns:a16="http://schemas.microsoft.com/office/drawing/2014/main" val="59188263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200" b="0" i="0" u="none" strike="noStrike" kern="1200" cap="none" spc="0" normalizeH="0" baseline="0" dirty="0">
                          <a:ln>
                            <a:noFill/>
                          </a:ln>
                          <a:solidFill>
                            <a:srgbClr val="015C14"/>
                          </a:solidFill>
                          <a:effectLst/>
                          <a:uLnTx/>
                          <a:uFillTx/>
                          <a:latin typeface="Arial" panose="020B0604020202020204" pitchFamily="34" charset="0"/>
                          <a:ea typeface="宋体" panose="02010600030101010101" pitchFamily="2" charset="-122"/>
                          <a:cs typeface="+mn-cs"/>
                        </a:rPr>
                        <a:t>High Power Laser Science and Engineering, 2019, 7: e54.</a:t>
                      </a:r>
                      <a:endParaRPr kumimoji="0" lang="zh-CN" altLang="zh-CN" sz="3200" b="0" i="0" u="none" strike="noStrike" cap="none" normalizeH="0" baseline="0" dirty="0">
                        <a:ln>
                          <a:noFill/>
                        </a:ln>
                        <a:solidFill>
                          <a:schemeClr val="tx1"/>
                        </a:solidFill>
                        <a:effectLst/>
                        <a:latin typeface="Arial" panose="020B0604020202020204" pitchFamily="34" charset="0"/>
                      </a:endParaRPr>
                    </a:p>
                  </a:txBody>
                  <a:tcPr anchor="ctr">
                    <a:lnL>
                      <a:noFill/>
                    </a:lnL>
                    <a:lnR>
                      <a:noFill/>
                    </a:lnR>
                    <a:lnT>
                      <a:noFill/>
                    </a:lnT>
                    <a:lnB>
                      <a:noFill/>
                    </a:lnB>
                    <a:noFill/>
                  </a:tcPr>
                </a:tc>
                <a:extLst>
                  <a:ext uri="{0D108BD9-81ED-4DB2-BD59-A6C34878D82A}">
                    <a16:rowId xmlns="" xmlns:a16="http://schemas.microsoft.com/office/drawing/2014/main" val="4152951720"/>
                  </a:ext>
                </a:extLst>
              </a:tr>
            </a:tbl>
          </a:graphicData>
        </a:graphic>
      </p:graphicFrame>
      <p:sp>
        <p:nvSpPr>
          <p:cNvPr id="5" name="灯片编号占位符 2">
            <a:extLst>
              <a:ext uri="{FF2B5EF4-FFF2-40B4-BE49-F238E27FC236}">
                <a16:creationId xmlns="" xmlns:a16="http://schemas.microsoft.com/office/drawing/2014/main" id="{3D579B92-03FE-49B5-3A21-EA8E3DDCFDC4}"/>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266123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CDECC0E-0AE7-2F81-4E9B-190A15CDFB94}"/>
            </a:ext>
          </a:extLst>
        </p:cNvPr>
        <p:cNvGrpSpPr/>
        <p:nvPr/>
      </p:nvGrpSpPr>
      <p:grpSpPr>
        <a:xfrm>
          <a:off x="0" y="0"/>
          <a:ext cx="0" cy="0"/>
          <a:chOff x="0" y="0"/>
          <a:chExt cx="0" cy="0"/>
        </a:xfrm>
      </p:grpSpPr>
      <p:pic>
        <p:nvPicPr>
          <p:cNvPr id="15" name="图片 14">
            <a:extLst>
              <a:ext uri="{FF2B5EF4-FFF2-40B4-BE49-F238E27FC236}">
                <a16:creationId xmlns="" xmlns:a16="http://schemas.microsoft.com/office/drawing/2014/main" id="{6EE2D82A-3A16-7752-A48A-31264C331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061" y="3408891"/>
            <a:ext cx="2019946" cy="2019946"/>
          </a:xfrm>
          <a:prstGeom prst="rect">
            <a:avLst/>
          </a:prstGeom>
        </p:spPr>
      </p:pic>
      <p:sp>
        <p:nvSpPr>
          <p:cNvPr id="6" name="标题 1">
            <a:extLst>
              <a:ext uri="{FF2B5EF4-FFF2-40B4-BE49-F238E27FC236}">
                <a16:creationId xmlns="" xmlns:a16="http://schemas.microsoft.com/office/drawing/2014/main" id="{4D0C6DA2-9553-9FD5-FDB7-0DB65F9784DB}"/>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A3474DC2-2254-3F74-3DFD-FD5E258DE75E}"/>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C120E7A9-21A7-9F20-249B-F0D226485B17}"/>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0D788101-CE8F-5D2E-60D0-5CCC7B995780}"/>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E3159226-1254-6350-8C20-DD3D9FC59B4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10F457A2-310B-5382-4E98-99E880BE6398}"/>
              </a:ext>
            </a:extLst>
          </p:cNvPr>
          <p:cNvPicPr>
            <a:picLocks noChangeAspect="1" noChangeArrowheads="1"/>
          </p:cNvPicPr>
          <p:nvPr/>
        </p:nvPicPr>
        <p:blipFill>
          <a:blip r:embed="rId5"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8867B54D-A3B8-01E3-23A5-C88B6169F231}"/>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pic>
        <p:nvPicPr>
          <p:cNvPr id="3" name="图片 2">
            <a:extLst>
              <a:ext uri="{FF2B5EF4-FFF2-40B4-BE49-F238E27FC236}">
                <a16:creationId xmlns="" xmlns:a16="http://schemas.microsoft.com/office/drawing/2014/main" id="{5D6DC7EA-F870-0D9A-94B9-7625647A07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850" y="1333103"/>
            <a:ext cx="6833630" cy="4108712"/>
          </a:xfrm>
          <a:prstGeom prst="rect">
            <a:avLst/>
          </a:prstGeom>
        </p:spPr>
      </p:pic>
      <p:pic>
        <p:nvPicPr>
          <p:cNvPr id="5" name="图片 4">
            <a:extLst>
              <a:ext uri="{FF2B5EF4-FFF2-40B4-BE49-F238E27FC236}">
                <a16:creationId xmlns="" xmlns:a16="http://schemas.microsoft.com/office/drawing/2014/main" id="{2AD932E6-5FA1-1044-10C3-3C3965F7211A}"/>
              </a:ext>
            </a:extLst>
          </p:cNvPr>
          <p:cNvPicPr>
            <a:picLocks noChangeAspect="1"/>
          </p:cNvPicPr>
          <p:nvPr/>
        </p:nvPicPr>
        <p:blipFill>
          <a:blip r:embed="rId7" cstate="print">
            <a:extLst>
              <a:ext uri="{28A0092B-C50C-407E-A947-70E740481C1C}">
                <a14:useLocalDpi xmlns:a14="http://schemas.microsoft.com/office/drawing/2010/main" val="0"/>
              </a:ext>
            </a:extLst>
          </a:blip>
          <a:srcRect l="29216" t="21962" r="26523" b="32442"/>
          <a:stretch/>
        </p:blipFill>
        <p:spPr>
          <a:xfrm>
            <a:off x="10491970" y="2146286"/>
            <a:ext cx="841193" cy="1282714"/>
          </a:xfrm>
          <a:prstGeom prst="rect">
            <a:avLst/>
          </a:prstGeom>
        </p:spPr>
      </p:pic>
      <p:sp>
        <p:nvSpPr>
          <p:cNvPr id="8" name="椭圆 7">
            <a:extLst>
              <a:ext uri="{FF2B5EF4-FFF2-40B4-BE49-F238E27FC236}">
                <a16:creationId xmlns="" xmlns:a16="http://schemas.microsoft.com/office/drawing/2014/main" id="{B271950B-AE0F-5A41-8133-D2EF8B2FD5CE}"/>
              </a:ext>
            </a:extLst>
          </p:cNvPr>
          <p:cNvSpPr/>
          <p:nvPr/>
        </p:nvSpPr>
        <p:spPr>
          <a:xfrm>
            <a:off x="8229600" y="3817398"/>
            <a:ext cx="284085" cy="2646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a:extLst>
              <a:ext uri="{FF2B5EF4-FFF2-40B4-BE49-F238E27FC236}">
                <a16:creationId xmlns="" xmlns:a16="http://schemas.microsoft.com/office/drawing/2014/main" id="{063C7EC2-06C5-6410-423B-0F916617E011}"/>
              </a:ext>
            </a:extLst>
          </p:cNvPr>
          <p:cNvCxnSpPr>
            <a:cxnSpLocks/>
            <a:stCxn id="8" idx="0"/>
          </p:cNvCxnSpPr>
          <p:nvPr/>
        </p:nvCxnSpPr>
        <p:spPr>
          <a:xfrm flipV="1">
            <a:off x="8371643" y="2015231"/>
            <a:ext cx="2867487" cy="180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 xmlns:a16="http://schemas.microsoft.com/office/drawing/2014/main" id="{D31A80FF-90EC-74EE-167C-6958AE1724E3}"/>
              </a:ext>
            </a:extLst>
          </p:cNvPr>
          <p:cNvCxnSpPr>
            <a:cxnSpLocks/>
          </p:cNvCxnSpPr>
          <p:nvPr/>
        </p:nvCxnSpPr>
        <p:spPr>
          <a:xfrm flipV="1">
            <a:off x="8524043" y="2956264"/>
            <a:ext cx="3522955" cy="969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 xmlns:a16="http://schemas.microsoft.com/office/drawing/2014/main" id="{0FE12BE1-FD7E-B2D3-8B7E-A38502AA55DD}"/>
              </a:ext>
            </a:extLst>
          </p:cNvPr>
          <p:cNvCxnSpPr/>
          <p:nvPr/>
        </p:nvCxnSpPr>
        <p:spPr>
          <a:xfrm flipV="1">
            <a:off x="10887843" y="2015231"/>
            <a:ext cx="0" cy="24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 xmlns:a16="http://schemas.microsoft.com/office/drawing/2014/main" id="{6E3B1576-B0D3-FF21-A94B-9D579F55226D}"/>
              </a:ext>
            </a:extLst>
          </p:cNvPr>
          <p:cNvCxnSpPr/>
          <p:nvPr/>
        </p:nvCxnSpPr>
        <p:spPr>
          <a:xfrm>
            <a:off x="10887843" y="2263806"/>
            <a:ext cx="3512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 xmlns:a16="http://schemas.microsoft.com/office/drawing/2014/main" id="{4CC5D3DE-F2C6-C429-419C-50B8E1E52A9B}"/>
              </a:ext>
            </a:extLst>
          </p:cNvPr>
          <p:cNvCxnSpPr/>
          <p:nvPr/>
        </p:nvCxnSpPr>
        <p:spPr>
          <a:xfrm>
            <a:off x="10912566" y="3275860"/>
            <a:ext cx="1134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 xmlns:a16="http://schemas.microsoft.com/office/drawing/2014/main" id="{3191AAEC-20E5-6B1B-DFA9-6CEB87258711}"/>
              </a:ext>
            </a:extLst>
          </p:cNvPr>
          <p:cNvCxnSpPr/>
          <p:nvPr/>
        </p:nvCxnSpPr>
        <p:spPr>
          <a:xfrm flipV="1">
            <a:off x="10912566" y="2956264"/>
            <a:ext cx="0" cy="3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文本框 6">
                <a:extLst>
                  <a:ext uri="{FF2B5EF4-FFF2-40B4-BE49-F238E27FC236}">
                    <a16:creationId xmlns="" xmlns:a16="http://schemas.microsoft.com/office/drawing/2014/main" id="{80F6057E-2D31-E9BF-8072-B8CEAD7F5160}"/>
                  </a:ext>
                </a:extLst>
              </p:cNvPr>
              <p:cNvSpPr txBox="1"/>
              <p:nvPr/>
            </p:nvSpPr>
            <p:spPr>
              <a:xfrm>
                <a:off x="360363" y="871438"/>
                <a:ext cx="4779808" cy="461665"/>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a:t> </a:t>
                </a:r>
                <a:r>
                  <a:rPr lang="en-US" altLang="zh-CN" sz="2400" baseline="30000" dirty="0"/>
                  <a:t>4</a:t>
                </a:r>
                <a:r>
                  <a:rPr lang="en-US" altLang="zh-CN" sz="2400" dirty="0"/>
                  <a:t>He+</a:t>
                </a:r>
                <a:r>
                  <a:rPr lang="en-US" altLang="zh-CN" sz="2400" baseline="30000" dirty="0"/>
                  <a:t>12</a:t>
                </a:r>
                <a:r>
                  <a:rPr lang="en-US" altLang="zh-CN" sz="2400" dirty="0"/>
                  <a:t>C*@1.3MeV0</a:t>
                </a:r>
                <a14:m>
                  <m:oMath xmlns:m="http://schemas.openxmlformats.org/officeDocument/2006/math">
                    <m:r>
                      <a:rPr lang="en-US" altLang="zh-CN" sz="2400" i="1" dirty="0" smtClean="0">
                        <a:latin typeface="Cambria Math" panose="02040503050406030204" pitchFamily="18" charset="0"/>
                      </a:rPr>
                      <m:t>ℏ</m:t>
                    </m:r>
                  </m:oMath>
                </a14:m>
                <a:r>
                  <a:rPr lang="en-US" altLang="zh-CN" sz="2400" dirty="0"/>
                  <a:t>90deg</a:t>
                </a:r>
                <a:endParaRPr lang="zh-CN" altLang="en-US" sz="2400" dirty="0"/>
              </a:p>
            </p:txBody>
          </p:sp>
        </mc:Choice>
        <mc:Fallback>
          <p:sp>
            <p:nvSpPr>
              <p:cNvPr id="7" name="文本框 6">
                <a:extLst>
                  <a:ext uri="{FF2B5EF4-FFF2-40B4-BE49-F238E27FC236}">
                    <a16:creationId xmlns="" xmlns:a16="http://schemas.microsoft.com/office/drawing/2014/main" xmlns:a14="http://schemas.microsoft.com/office/drawing/2010/main" id="{80F6057E-2D31-E9BF-8072-B8CEAD7F5160}"/>
                  </a:ext>
                </a:extLst>
              </p:cNvPr>
              <p:cNvSpPr txBox="1">
                <a:spLocks noRot="1" noChangeAspect="1" noMove="1" noResize="1" noEditPoints="1" noAdjustHandles="1" noChangeArrowheads="1" noChangeShapeType="1" noTextEdit="1"/>
              </p:cNvSpPr>
              <p:nvPr/>
            </p:nvSpPr>
            <p:spPr>
              <a:xfrm>
                <a:off x="360363" y="871438"/>
                <a:ext cx="4779808" cy="461665"/>
              </a:xfrm>
              <a:prstGeom prst="rect">
                <a:avLst/>
              </a:prstGeom>
              <a:blipFill rotWithShape="0">
                <a:blip r:embed="rId8"/>
                <a:stretch>
                  <a:fillRect l="-1658" t="-10526" b="-28947"/>
                </a:stretch>
              </a:blipFill>
            </p:spPr>
            <p:txBody>
              <a:bodyPr/>
              <a:lstStyle/>
              <a:p>
                <a:r>
                  <a:rPr lang="zh-CN" altLang="en-US">
                    <a:noFill/>
                  </a:rPr>
                  <a:t> </a:t>
                </a:r>
              </a:p>
            </p:txBody>
          </p:sp>
        </mc:Fallback>
      </mc:AlternateContent>
      <p:sp>
        <p:nvSpPr>
          <p:cNvPr id="11" name="文本框 10">
            <a:extLst>
              <a:ext uri="{FF2B5EF4-FFF2-40B4-BE49-F238E27FC236}">
                <a16:creationId xmlns="" xmlns:a16="http://schemas.microsoft.com/office/drawing/2014/main" id="{8D1A0EA8-C572-3C38-D261-1CECB82A8E9D}"/>
              </a:ext>
            </a:extLst>
          </p:cNvPr>
          <p:cNvSpPr txBox="1"/>
          <p:nvPr/>
        </p:nvSpPr>
        <p:spPr>
          <a:xfrm>
            <a:off x="360363" y="5755729"/>
            <a:ext cx="6626363" cy="461665"/>
          </a:xfrm>
          <a:prstGeom prst="rect">
            <a:avLst/>
          </a:prstGeom>
          <a:noFill/>
        </p:spPr>
        <p:txBody>
          <a:bodyPr wrap="square" rtlCol="0">
            <a:spAutoFit/>
          </a:bodyPr>
          <a:lstStyle/>
          <a:p>
            <a:r>
              <a:rPr lang="zh-CN" altLang="en-US" sz="2400" b="1" dirty="0">
                <a:highlight>
                  <a:srgbClr val="FFFF00"/>
                </a:highlight>
              </a:rPr>
              <a:t>库伦外场的存在可</a:t>
            </a:r>
            <a:r>
              <a:rPr lang="zh-CN" altLang="en-US" sz="2400" b="1" dirty="0" smtClean="0">
                <a:highlight>
                  <a:srgbClr val="FFFF00"/>
                </a:highlight>
              </a:rPr>
              <a:t>加速</a:t>
            </a:r>
            <a:r>
              <a:rPr lang="en-US" altLang="zh-CN" sz="2400" b="1" baseline="30000" dirty="0">
                <a:highlight>
                  <a:srgbClr val="FFFF00"/>
                </a:highlight>
              </a:rPr>
              <a:t>12</a:t>
            </a:r>
            <a:r>
              <a:rPr lang="en-US" altLang="zh-CN" sz="2400" b="1" dirty="0">
                <a:highlight>
                  <a:srgbClr val="FFFF00"/>
                </a:highlight>
              </a:rPr>
              <a:t>C</a:t>
            </a:r>
            <a:r>
              <a:rPr lang="zh-CN" altLang="en-US" sz="2400" b="1" dirty="0" smtClean="0">
                <a:highlight>
                  <a:srgbClr val="FFFF00"/>
                </a:highlight>
              </a:rPr>
              <a:t>链</a:t>
            </a:r>
            <a:r>
              <a:rPr lang="zh-CN" altLang="en-US" sz="2400" b="1" dirty="0">
                <a:highlight>
                  <a:srgbClr val="FFFF00"/>
                </a:highlight>
              </a:rPr>
              <a:t>状共振态退激发</a:t>
            </a:r>
          </a:p>
        </p:txBody>
      </p:sp>
      <p:sp>
        <p:nvSpPr>
          <p:cNvPr id="2" name="灯片编号占位符 2">
            <a:extLst>
              <a:ext uri="{FF2B5EF4-FFF2-40B4-BE49-F238E27FC236}">
                <a16:creationId xmlns="" xmlns:a16="http://schemas.microsoft.com/office/drawing/2014/main" id="{DC0B1DCC-6294-A341-7F16-7B0C20E580FC}"/>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227159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1760736-D8E3-B99C-C2D0-14310F69D932}"/>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1A7B10F6-D866-4BAD-66D1-EFBE522E1AE0}"/>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8C43D0D1-AE34-C04A-936F-5E9CFDB865E3}"/>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7B3A47F8-BEE4-EA13-D63D-F180272512FA}"/>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7FC40D40-1DCD-1C1D-E03A-BAE3A3D4F338}"/>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A01DE623-B459-A303-0C87-0B4292B534F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9E1AAD3A-BFF0-B6EE-EEE1-0E587F0C9538}"/>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7ED406FE-F0B6-82A2-3971-C6CE180337EB}"/>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grpSp>
        <p:nvGrpSpPr>
          <p:cNvPr id="8" name="组合 7">
            <a:extLst>
              <a:ext uri="{FF2B5EF4-FFF2-40B4-BE49-F238E27FC236}">
                <a16:creationId xmlns="" xmlns:a16="http://schemas.microsoft.com/office/drawing/2014/main" id="{20C1F8F1-F7CA-D036-103F-45A11061A11F}"/>
              </a:ext>
            </a:extLst>
          </p:cNvPr>
          <p:cNvGrpSpPr/>
          <p:nvPr/>
        </p:nvGrpSpPr>
        <p:grpSpPr>
          <a:xfrm>
            <a:off x="8143265" y="3789500"/>
            <a:ext cx="3647209" cy="2899052"/>
            <a:chOff x="8470758" y="3429000"/>
            <a:chExt cx="3647209" cy="2899052"/>
          </a:xfrm>
        </p:grpSpPr>
        <p:pic>
          <p:nvPicPr>
            <p:cNvPr id="3" name="图片 23">
              <a:extLst>
                <a:ext uri="{FF2B5EF4-FFF2-40B4-BE49-F238E27FC236}">
                  <a16:creationId xmlns="" xmlns:a16="http://schemas.microsoft.com/office/drawing/2014/main" id="{F994A6C9-BA0E-1C32-B009-BACFE3A9B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0758" y="3957780"/>
              <a:ext cx="23828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 xmlns:a16="http://schemas.microsoft.com/office/drawing/2014/main" id="{A272C366-6694-FBE2-96E4-55A8E759F892}"/>
                </a:ext>
              </a:extLst>
            </p:cNvPr>
            <p:cNvPicPr>
              <a:picLocks noChangeAspect="1"/>
            </p:cNvPicPr>
            <p:nvPr/>
          </p:nvPicPr>
          <p:blipFill>
            <a:blip r:embed="rId6"/>
            <a:stretch>
              <a:fillRect/>
            </a:stretch>
          </p:blipFill>
          <p:spPr>
            <a:xfrm>
              <a:off x="8470758" y="5677822"/>
              <a:ext cx="1521671" cy="650230"/>
            </a:xfrm>
            <a:prstGeom prst="rect">
              <a:avLst/>
            </a:prstGeom>
          </p:spPr>
        </p:pic>
        <p:sp>
          <p:nvSpPr>
            <p:cNvPr id="5" name="文本框 4">
              <a:extLst>
                <a:ext uri="{FF2B5EF4-FFF2-40B4-BE49-F238E27FC236}">
                  <a16:creationId xmlns="" xmlns:a16="http://schemas.microsoft.com/office/drawing/2014/main" id="{D7BCB8AF-6ACD-0C77-31E1-45901053700B}"/>
                </a:ext>
              </a:extLst>
            </p:cNvPr>
            <p:cNvSpPr txBox="1"/>
            <p:nvPr/>
          </p:nvSpPr>
          <p:spPr>
            <a:xfrm>
              <a:off x="8470758" y="3429000"/>
              <a:ext cx="3647209" cy="400110"/>
            </a:xfrm>
            <a:prstGeom prst="rect">
              <a:avLst/>
            </a:prstGeom>
            <a:noFill/>
          </p:spPr>
          <p:txBody>
            <a:bodyPr wrap="square" rtlCol="0">
              <a:spAutoFit/>
            </a:bodyPr>
            <a:lstStyle>
              <a:defPPr>
                <a:defRPr lang="zh-CN"/>
              </a:defPPr>
              <a:lvl1pPr marL="342900" marR="0" lvl="0" indent="-342900" defTabSz="457200" fontAlgn="auto">
                <a:lnSpc>
                  <a:spcPct val="100000"/>
                </a:lnSpc>
                <a:spcBef>
                  <a:spcPts val="0"/>
                </a:spcBef>
                <a:spcAft>
                  <a:spcPts val="0"/>
                </a:spcAft>
                <a:buClrTx/>
                <a:buSzTx/>
                <a:buFont typeface="Wingdings" panose="05000000000000000000" pitchFamily="2" charset="2"/>
                <a:buChar char="p"/>
                <a:tabLst/>
                <a:defRPr kumimoji="0" sz="2000" b="1" i="0" u="none" strike="noStrike" cap="none" spc="0" normalizeH="0" baseline="0">
                  <a:ln>
                    <a:noFill/>
                  </a:ln>
                  <a:solidFill>
                    <a:prstClr val="black"/>
                  </a:solidFill>
                  <a:effectLst/>
                  <a:uLnTx/>
                  <a:uFillTx/>
                  <a:latin typeface="Calibri" panose="020F0502020204030204"/>
                  <a:ea typeface="等线" panose="02010600030101010101" pitchFamily="2" charset="-122"/>
                </a:defRPr>
              </a:lvl1pPr>
            </a:lstStyle>
            <a:p>
              <a:r>
                <a:rPr lang="zh-CN" altLang="en-US" dirty="0"/>
                <a:t>计算截面：</a:t>
              </a:r>
            </a:p>
          </p:txBody>
        </p:sp>
        <p:pic>
          <p:nvPicPr>
            <p:cNvPr id="7" name="图片 6">
              <a:extLst>
                <a:ext uri="{FF2B5EF4-FFF2-40B4-BE49-F238E27FC236}">
                  <a16:creationId xmlns="" xmlns:a16="http://schemas.microsoft.com/office/drawing/2014/main" id="{AC301517-4173-7057-E6A0-07591733D609}"/>
                </a:ext>
              </a:extLst>
            </p:cNvPr>
            <p:cNvPicPr>
              <a:picLocks noChangeAspect="1"/>
            </p:cNvPicPr>
            <p:nvPr/>
          </p:nvPicPr>
          <p:blipFill>
            <a:blip r:embed="rId7"/>
            <a:stretch>
              <a:fillRect/>
            </a:stretch>
          </p:blipFill>
          <p:spPr>
            <a:xfrm>
              <a:off x="8470758" y="4719862"/>
              <a:ext cx="3332809" cy="876715"/>
            </a:xfrm>
            <a:prstGeom prst="rect">
              <a:avLst/>
            </a:prstGeom>
          </p:spPr>
        </p:pic>
      </p:grpSp>
      <p:pic>
        <p:nvPicPr>
          <p:cNvPr id="9" name="图片 8">
            <a:extLst>
              <a:ext uri="{FF2B5EF4-FFF2-40B4-BE49-F238E27FC236}">
                <a16:creationId xmlns="" xmlns:a16="http://schemas.microsoft.com/office/drawing/2014/main" id="{152D2E26-1968-F649-0143-3288409134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4992" y="942773"/>
            <a:ext cx="3916231" cy="2634204"/>
          </a:xfrm>
          <a:prstGeom prst="rect">
            <a:avLst/>
          </a:prstGeom>
        </p:spPr>
      </p:pic>
      <mc:AlternateContent xmlns:mc="http://schemas.openxmlformats.org/markup-compatibility/2006">
        <mc:Choice xmlns:a14="http://schemas.microsoft.com/office/drawing/2010/main" Requires="a14">
          <p:sp>
            <p:nvSpPr>
              <p:cNvPr id="11" name="文本框 10">
                <a:extLst>
                  <a:ext uri="{FF2B5EF4-FFF2-40B4-BE49-F238E27FC236}">
                    <a16:creationId xmlns="" xmlns:a16="http://schemas.microsoft.com/office/drawing/2014/main" id="{1264ABBD-3574-D197-C305-2D8FCB3FA143}"/>
                  </a:ext>
                </a:extLst>
              </p:cNvPr>
              <p:cNvSpPr txBox="1"/>
              <p:nvPr/>
            </p:nvSpPr>
            <p:spPr>
              <a:xfrm>
                <a:off x="360363" y="871438"/>
                <a:ext cx="4779808" cy="461665"/>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a:t> </a:t>
                </a:r>
                <a:r>
                  <a:rPr lang="en-US" altLang="zh-CN" sz="2400" baseline="30000" dirty="0"/>
                  <a:t>4</a:t>
                </a:r>
                <a:r>
                  <a:rPr lang="en-US" altLang="zh-CN" sz="2400" dirty="0"/>
                  <a:t>He+</a:t>
                </a:r>
                <a:r>
                  <a:rPr lang="en-US" altLang="zh-CN" sz="2400" baseline="30000" dirty="0"/>
                  <a:t>12</a:t>
                </a:r>
                <a:r>
                  <a:rPr lang="en-US" altLang="zh-CN" sz="2400" dirty="0"/>
                  <a:t>C*@</a:t>
                </a:r>
                <a:r>
                  <a:rPr lang="en-US" altLang="zh-CN" sz="2400" dirty="0"/>
                  <a:t>1.3MeV0</a:t>
                </a:r>
                <a14:m>
                  <m:oMath xmlns:m="http://schemas.openxmlformats.org/officeDocument/2006/math">
                    <m:r>
                      <a:rPr lang="en-US" altLang="zh-CN" sz="2400" i="1" dirty="0" smtClean="0">
                        <a:latin typeface="Cambria Math" panose="02040503050406030204" pitchFamily="18" charset="0"/>
                      </a:rPr>
                      <m:t>ℏ</m:t>
                    </m:r>
                  </m:oMath>
                </a14:m>
                <a:r>
                  <a:rPr lang="en-US" altLang="zh-CN" sz="2400" dirty="0"/>
                  <a:t>90deg</a:t>
                </a:r>
                <a:endParaRPr lang="zh-CN" altLang="en-US" sz="2400" dirty="0"/>
              </a:p>
            </p:txBody>
          </p:sp>
        </mc:Choice>
        <mc:Fallback>
          <p:sp>
            <p:nvSpPr>
              <p:cNvPr id="11" name="文本框 10">
                <a:extLst>
                  <a:ext uri="{FF2B5EF4-FFF2-40B4-BE49-F238E27FC236}">
                    <a16:creationId xmlns="" xmlns:a16="http://schemas.microsoft.com/office/drawing/2014/main" xmlns:a14="http://schemas.microsoft.com/office/drawing/2010/main" id="{1264ABBD-3574-D197-C305-2D8FCB3FA143}"/>
                  </a:ext>
                </a:extLst>
              </p:cNvPr>
              <p:cNvSpPr txBox="1">
                <a:spLocks noRot="1" noChangeAspect="1" noMove="1" noResize="1" noEditPoints="1" noAdjustHandles="1" noChangeArrowheads="1" noChangeShapeType="1" noTextEdit="1"/>
              </p:cNvSpPr>
              <p:nvPr/>
            </p:nvSpPr>
            <p:spPr>
              <a:xfrm>
                <a:off x="360363" y="871438"/>
                <a:ext cx="4779808" cy="461665"/>
              </a:xfrm>
              <a:prstGeom prst="rect">
                <a:avLst/>
              </a:prstGeom>
              <a:blipFill rotWithShape="0">
                <a:blip r:embed="rId9"/>
                <a:stretch>
                  <a:fillRect l="-1658" t="-10526" b="-28947"/>
                </a:stretch>
              </a:blipFill>
            </p:spPr>
            <p:txBody>
              <a:bodyPr/>
              <a:lstStyle/>
              <a:p>
                <a:r>
                  <a:rPr lang="zh-CN" altLang="en-US">
                    <a:noFill/>
                  </a:rPr>
                  <a:t> </a:t>
                </a:r>
              </a:p>
            </p:txBody>
          </p:sp>
        </mc:Fallback>
      </mc:AlternateContent>
      <p:sp>
        <p:nvSpPr>
          <p:cNvPr id="13" name="文本框 12">
            <a:extLst>
              <a:ext uri="{FF2B5EF4-FFF2-40B4-BE49-F238E27FC236}">
                <a16:creationId xmlns="" xmlns:a16="http://schemas.microsoft.com/office/drawing/2014/main" id="{22FCDFD2-2DD1-37E8-EF54-B88DDD68384B}"/>
              </a:ext>
            </a:extLst>
          </p:cNvPr>
          <p:cNvSpPr txBox="1"/>
          <p:nvPr/>
        </p:nvSpPr>
        <p:spPr>
          <a:xfrm>
            <a:off x="401526" y="6173787"/>
            <a:ext cx="6626363" cy="461665"/>
          </a:xfrm>
          <a:prstGeom prst="rect">
            <a:avLst/>
          </a:prstGeom>
          <a:noFill/>
        </p:spPr>
        <p:txBody>
          <a:bodyPr wrap="square" rtlCol="0">
            <a:spAutoFit/>
          </a:bodyPr>
          <a:lstStyle/>
          <a:p>
            <a:r>
              <a:rPr lang="zh-CN" altLang="en-US" sz="2400" b="1" dirty="0">
                <a:highlight>
                  <a:srgbClr val="FFFF00"/>
                </a:highlight>
              </a:rPr>
              <a:t>库伦退激发截面比非弹散的大一个量级</a:t>
            </a:r>
          </a:p>
        </p:txBody>
      </p:sp>
      <p:sp>
        <p:nvSpPr>
          <p:cNvPr id="14" name="文本框 19">
            <a:extLst>
              <a:ext uri="{FF2B5EF4-FFF2-40B4-BE49-F238E27FC236}">
                <a16:creationId xmlns="" xmlns:a16="http://schemas.microsoft.com/office/drawing/2014/main" id="{E5286608-BBA3-AF50-3CCE-7F323CAAF0F5}"/>
              </a:ext>
            </a:extLst>
          </p:cNvPr>
          <p:cNvSpPr txBox="1">
            <a:spLocks noChangeArrowheads="1"/>
          </p:cNvSpPr>
          <p:nvPr/>
        </p:nvSpPr>
        <p:spPr bwMode="auto">
          <a:xfrm>
            <a:off x="7915337" y="3555624"/>
            <a:ext cx="4303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err="1">
                <a:ln>
                  <a:noFill/>
                </a:ln>
                <a:solidFill>
                  <a:srgbClr val="015C14"/>
                </a:solidFill>
                <a:effectLst/>
                <a:uLnTx/>
                <a:uFillTx/>
                <a:latin typeface="Arial" panose="020B0604020202020204" pitchFamily="34" charset="0"/>
                <a:ea typeface="宋体" panose="02010600030101010101" pitchFamily="2" charset="-122"/>
                <a:cs typeface="+mn-cs"/>
              </a:rPr>
              <a:t>Baishya</a:t>
            </a:r>
            <a:r>
              <a:rPr kumimoji="0" lang="en-US" altLang="zh-CN"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 A et al. Physical Review C, 2023, 108(6): 065807.</a:t>
            </a:r>
            <a:endParaRPr kumimoji="0" lang="zh-CN" altLang="en-US"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endParaRPr>
          </a:p>
        </p:txBody>
      </p:sp>
      <p:pic>
        <p:nvPicPr>
          <p:cNvPr id="10" name="图片 9">
            <a:extLst>
              <a:ext uri="{FF2B5EF4-FFF2-40B4-BE49-F238E27FC236}">
                <a16:creationId xmlns="" xmlns:a16="http://schemas.microsoft.com/office/drawing/2014/main" id="{093AE667-279B-2647-5DA0-30ABFA63DD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316" y="1389281"/>
            <a:ext cx="6091594" cy="4728327"/>
          </a:xfrm>
          <a:prstGeom prst="rect">
            <a:avLst/>
          </a:prstGeom>
        </p:spPr>
      </p:pic>
      <p:sp>
        <p:nvSpPr>
          <p:cNvPr id="2" name="灯片编号占位符 2">
            <a:extLst>
              <a:ext uri="{FF2B5EF4-FFF2-40B4-BE49-F238E27FC236}">
                <a16:creationId xmlns="" xmlns:a16="http://schemas.microsoft.com/office/drawing/2014/main" id="{AA9FB5D8-FD31-D986-48BF-743C2083A03F}"/>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45361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3D09ACD-9545-B478-CAC7-5C1D653C5FA4}"/>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FB8E2DE1-C6C5-551E-FB22-583205788499}"/>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D7B5FC91-BB1B-A84F-3515-AE371AE15DAE}"/>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F6C575D2-9A91-3A7F-A5D7-D73943A7CE1A}"/>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B96F35E1-DD6D-1408-1EDF-2F06A19DBC6E}"/>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18310550-C369-0C35-6D21-272B565A528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02836C7D-CD5C-1A5C-A497-AB1895BB6297}"/>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CA22FB80-36A4-0455-3885-A07BB5CF95FD}"/>
              </a:ext>
            </a:extLst>
          </p:cNvPr>
          <p:cNvSpPr txBox="1">
            <a:spLocks noChangeArrowheads="1"/>
          </p:cNvSpPr>
          <p:nvPr/>
        </p:nvSpPr>
        <p:spPr bwMode="auto">
          <a:xfrm>
            <a:off x="333375" y="25400"/>
            <a:ext cx="4303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研究进展</a:t>
            </a:r>
          </a:p>
        </p:txBody>
      </p:sp>
      <p:sp>
        <p:nvSpPr>
          <p:cNvPr id="16" name="文本框 11">
            <a:extLst>
              <a:ext uri="{FF2B5EF4-FFF2-40B4-BE49-F238E27FC236}">
                <a16:creationId xmlns="" xmlns:a16="http://schemas.microsoft.com/office/drawing/2014/main" id="{BD0C554E-BE9A-FD09-46A6-B7DE0720EBC7}"/>
              </a:ext>
            </a:extLst>
          </p:cNvPr>
          <p:cNvSpPr txBox="1">
            <a:spLocks noChangeArrowheads="1"/>
          </p:cNvSpPr>
          <p:nvPr/>
        </p:nvSpPr>
        <p:spPr bwMode="auto">
          <a:xfrm>
            <a:off x="1008024" y="4645692"/>
            <a:ext cx="44673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err="1">
                <a:ln>
                  <a:noFill/>
                </a:ln>
                <a:solidFill>
                  <a:srgbClr val="015C14"/>
                </a:solidFill>
                <a:effectLst/>
                <a:uLnTx/>
                <a:uFillTx/>
                <a:latin typeface="Arial" panose="020B0604020202020204" pitchFamily="34" charset="0"/>
                <a:ea typeface="宋体" panose="02010600030101010101" pitchFamily="2" charset="-122"/>
                <a:cs typeface="+mn-cs"/>
              </a:rPr>
              <a:t>Truran</a:t>
            </a:r>
            <a:r>
              <a:rPr kumimoji="0" lang="en-US" altLang="zh-CN"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 J W et al. Astrophysical Journal, vol. 158, p. 1021, 1969, 158: 1021.</a:t>
            </a:r>
          </a:p>
          <a:p>
            <a:pPr fontAlgn="base">
              <a:lnSpc>
                <a:spcPct val="100000"/>
              </a:lnSpc>
              <a:spcBef>
                <a:spcPct val="0"/>
              </a:spcBef>
              <a:spcAft>
                <a:spcPct val="0"/>
              </a:spcAft>
              <a:buNone/>
              <a:defRPr/>
            </a:pPr>
            <a:r>
              <a:rPr kumimoji="0" lang="en-US" altLang="zh-CN"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Shaw P B et al. Physical Review, 1967, 160(5): 1193.</a:t>
            </a:r>
          </a:p>
          <a:p>
            <a:pPr fontAlgn="base">
              <a:lnSpc>
                <a:spcPct val="100000"/>
              </a:lnSpc>
              <a:spcBef>
                <a:spcPct val="0"/>
              </a:spcBef>
              <a:spcAft>
                <a:spcPct val="0"/>
              </a:spcAft>
              <a:buNone/>
              <a:defRPr/>
            </a:pPr>
            <a:r>
              <a:rPr kumimoji="0" lang="en-US" altLang="zh-CN"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Beard M et al. Physical Review Letters, 2017, 119(11): 112701.</a:t>
            </a:r>
            <a:endParaRPr kumimoji="0" lang="zh-CN" altLang="en-US"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endParaRPr>
          </a:p>
        </p:txBody>
      </p:sp>
      <p:sp>
        <p:nvSpPr>
          <p:cNvPr id="7" name="文本框 18">
            <a:extLst>
              <a:ext uri="{FF2B5EF4-FFF2-40B4-BE49-F238E27FC236}">
                <a16:creationId xmlns="" xmlns:a16="http://schemas.microsoft.com/office/drawing/2014/main" id="{B3C79B15-A721-FC6D-AD78-EA475E6F0814}"/>
              </a:ext>
            </a:extLst>
          </p:cNvPr>
          <p:cNvSpPr txBox="1">
            <a:spLocks noChangeArrowheads="1"/>
          </p:cNvSpPr>
          <p:nvPr/>
        </p:nvSpPr>
        <p:spPr bwMode="auto">
          <a:xfrm>
            <a:off x="6846595" y="6017984"/>
            <a:ext cx="44865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Beard M et al. Physical Review Letters, 2017, 119(11): 112701.</a:t>
            </a:r>
            <a:endParaRPr kumimoji="0" lang="zh-CN" altLang="en-US"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endParaRPr>
          </a:p>
        </p:txBody>
      </p:sp>
      <p:pic>
        <p:nvPicPr>
          <p:cNvPr id="9" name="图片 8">
            <a:extLst>
              <a:ext uri="{FF2B5EF4-FFF2-40B4-BE49-F238E27FC236}">
                <a16:creationId xmlns="" xmlns:a16="http://schemas.microsoft.com/office/drawing/2014/main" id="{6ABDCEB5-221E-F3E1-A829-B2F3865DE8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080" y="1335581"/>
            <a:ext cx="5233427" cy="3316231"/>
          </a:xfrm>
          <a:prstGeom prst="rect">
            <a:avLst/>
          </a:prstGeom>
        </p:spPr>
      </p:pic>
      <p:sp>
        <p:nvSpPr>
          <p:cNvPr id="10" name="椭圆 9">
            <a:extLst>
              <a:ext uri="{FF2B5EF4-FFF2-40B4-BE49-F238E27FC236}">
                <a16:creationId xmlns="" xmlns:a16="http://schemas.microsoft.com/office/drawing/2014/main" id="{4DEB1D61-74BE-E27C-41E2-D6649A2B6B6B}"/>
              </a:ext>
            </a:extLst>
          </p:cNvPr>
          <p:cNvSpPr/>
          <p:nvPr/>
        </p:nvSpPr>
        <p:spPr>
          <a:xfrm>
            <a:off x="5140171" y="1473693"/>
            <a:ext cx="338336" cy="310719"/>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a:extLst>
              <a:ext uri="{FF2B5EF4-FFF2-40B4-BE49-F238E27FC236}">
                <a16:creationId xmlns="" xmlns:a16="http://schemas.microsoft.com/office/drawing/2014/main" id="{74E3D693-DA3F-2D02-1FFC-0A63230ED8A2}"/>
              </a:ext>
            </a:extLst>
          </p:cNvPr>
          <p:cNvCxnSpPr>
            <a:cxnSpLocks/>
          </p:cNvCxnSpPr>
          <p:nvPr/>
        </p:nvCxnSpPr>
        <p:spPr>
          <a:xfrm flipV="1">
            <a:off x="5413676" y="1236580"/>
            <a:ext cx="117768" cy="212561"/>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 xmlns:a16="http://schemas.microsoft.com/office/drawing/2014/main" id="{E90CCB50-A70D-76B9-CD54-46B04158D35F}"/>
              </a:ext>
            </a:extLst>
          </p:cNvPr>
          <p:cNvSpPr txBox="1"/>
          <p:nvPr/>
        </p:nvSpPr>
        <p:spPr>
          <a:xfrm>
            <a:off x="5315161" y="917037"/>
            <a:ext cx="720880" cy="369332"/>
          </a:xfrm>
          <a:prstGeom prst="rect">
            <a:avLst/>
          </a:prstGeom>
          <a:noFill/>
        </p:spPr>
        <p:txBody>
          <a:bodyPr wrap="square" rtlCol="0">
            <a:spAutoFit/>
          </a:bodyPr>
          <a:lstStyle/>
          <a:p>
            <a:r>
              <a:rPr lang="en-US" altLang="zh-CN" dirty="0"/>
              <a:t>2025</a:t>
            </a:r>
            <a:endParaRPr lang="zh-CN" altLang="en-US" dirty="0"/>
          </a:p>
        </p:txBody>
      </p:sp>
      <p:sp>
        <p:nvSpPr>
          <p:cNvPr id="17" name="文本框 16">
            <a:extLst>
              <a:ext uri="{FF2B5EF4-FFF2-40B4-BE49-F238E27FC236}">
                <a16:creationId xmlns="" xmlns:a16="http://schemas.microsoft.com/office/drawing/2014/main" id="{2A637D9C-6DDD-32D0-D23E-2CA6D0A5BD57}"/>
              </a:ext>
            </a:extLst>
          </p:cNvPr>
          <p:cNvSpPr txBox="1"/>
          <p:nvPr/>
        </p:nvSpPr>
        <p:spPr>
          <a:xfrm>
            <a:off x="1149699" y="5522419"/>
            <a:ext cx="3561652" cy="968598"/>
          </a:xfrm>
          <a:prstGeom prst="rect">
            <a:avLst/>
          </a:prstGeom>
          <a:noFill/>
        </p:spPr>
        <p:txBody>
          <a:bodyPr wrap="square" rtlCol="0">
            <a:spAutoFit/>
          </a:bodyPr>
          <a:lstStyle/>
          <a:p>
            <a:pPr>
              <a:lnSpc>
                <a:spcPct val="150000"/>
              </a:lnSpc>
            </a:pPr>
            <a:r>
              <a:rPr lang="zh-CN" altLang="en-US" sz="2000" b="1" dirty="0">
                <a:highlight>
                  <a:srgbClr val="FFFF00"/>
                </a:highlight>
              </a:rPr>
              <a:t>在高温高密行星环境中，需要考虑强场效应带来的修正</a:t>
            </a:r>
          </a:p>
        </p:txBody>
      </p:sp>
      <p:sp>
        <p:nvSpPr>
          <p:cNvPr id="3" name="文本框 2">
            <a:extLst>
              <a:ext uri="{FF2B5EF4-FFF2-40B4-BE49-F238E27FC236}">
                <a16:creationId xmlns="" xmlns:a16="http://schemas.microsoft.com/office/drawing/2014/main" id="{D179BE27-5DD5-56E9-3ECD-F4626FA50E6A}"/>
              </a:ext>
            </a:extLst>
          </p:cNvPr>
          <p:cNvSpPr txBox="1"/>
          <p:nvPr/>
        </p:nvSpPr>
        <p:spPr>
          <a:xfrm>
            <a:off x="360363" y="807068"/>
            <a:ext cx="4779808" cy="461665"/>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a:t> </a:t>
            </a:r>
            <a:r>
              <a:rPr lang="zh-CN" altLang="en-US" sz="2400" dirty="0"/>
              <a:t>增强因子和反应率</a:t>
            </a:r>
          </a:p>
        </p:txBody>
      </p:sp>
      <p:pic>
        <p:nvPicPr>
          <p:cNvPr id="4" name="图片 3">
            <a:extLst>
              <a:ext uri="{FF2B5EF4-FFF2-40B4-BE49-F238E27FC236}">
                <a16:creationId xmlns="" xmlns:a16="http://schemas.microsoft.com/office/drawing/2014/main" id="{FF56DE18-8430-4F8A-D756-28C7ECFD35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7880" y="1055688"/>
            <a:ext cx="5285283" cy="4879922"/>
          </a:xfrm>
          <a:prstGeom prst="rect">
            <a:avLst/>
          </a:prstGeom>
        </p:spPr>
      </p:pic>
      <p:sp>
        <p:nvSpPr>
          <p:cNvPr id="2" name="灯片编号占位符 2">
            <a:extLst>
              <a:ext uri="{FF2B5EF4-FFF2-40B4-BE49-F238E27FC236}">
                <a16:creationId xmlns="" xmlns:a16="http://schemas.microsoft.com/office/drawing/2014/main" id="{A67799C6-CCF0-10C1-F25E-C66D1846AE5C}"/>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225420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977A22-3FD6-478B-5A13-736265198C0B}"/>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B2754C35-F1BA-85E9-4F62-94CA621B1C25}"/>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59747" name="文本框 9">
            <a:extLst>
              <a:ext uri="{FF2B5EF4-FFF2-40B4-BE49-F238E27FC236}">
                <a16:creationId xmlns="" xmlns:a16="http://schemas.microsoft.com/office/drawing/2014/main" id="{2D91DDD3-1031-F9BE-F7B6-52D480775C80}"/>
              </a:ext>
            </a:extLst>
          </p:cNvPr>
          <p:cNvSpPr txBox="1">
            <a:spLocks noChangeArrowheads="1"/>
          </p:cNvSpPr>
          <p:nvPr/>
        </p:nvSpPr>
        <p:spPr bwMode="auto">
          <a:xfrm>
            <a:off x="3925888" y="539750"/>
            <a:ext cx="430371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DF00F419-01F0-4B01-EA3C-364BC0439B27}"/>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矩形: 圆角 21">
            <a:extLst>
              <a:ext uri="{FF2B5EF4-FFF2-40B4-BE49-F238E27FC236}">
                <a16:creationId xmlns="" xmlns:a16="http://schemas.microsoft.com/office/drawing/2014/main" id="{B6908E8F-23BB-6ED9-58CC-7F0E111A9A46}"/>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59750" name="图片 24" descr="校徽">
            <a:extLst>
              <a:ext uri="{FF2B5EF4-FFF2-40B4-BE49-F238E27FC236}">
                <a16:creationId xmlns="" xmlns:a16="http://schemas.microsoft.com/office/drawing/2014/main" id="{1DBACA06-7CC7-D05E-4E3D-8BB7BAD3104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FF168193-ABB8-A2D4-DB19-D58A2BD8E196}"/>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E6CAA12D-E8F2-CF40-738E-C5B254731A46}"/>
              </a:ext>
            </a:extLst>
          </p:cNvPr>
          <p:cNvSpPr txBox="1">
            <a:spLocks noChangeArrowheads="1"/>
          </p:cNvSpPr>
          <p:nvPr/>
        </p:nvSpPr>
        <p:spPr bwMode="auto">
          <a:xfrm>
            <a:off x="333375" y="25400"/>
            <a:ext cx="4303713"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zh-CN" altLang="en-US"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总结与展望</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文本框 1">
                <a:extLst>
                  <a:ext uri="{FF2B5EF4-FFF2-40B4-BE49-F238E27FC236}">
                    <a16:creationId xmlns="" xmlns:a16="http://schemas.microsoft.com/office/drawing/2014/main" id="{DB582788-3921-D816-9054-3FC54E32ED14}"/>
                  </a:ext>
                </a:extLst>
              </p:cNvPr>
              <p:cNvSpPr txBox="1"/>
              <p:nvPr/>
            </p:nvSpPr>
            <p:spPr>
              <a:xfrm>
                <a:off x="430352" y="841174"/>
                <a:ext cx="11407636" cy="3139321"/>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总结：</a:t>
                </a:r>
                <a:endParaRPr lang="en-US" altLang="zh-CN" sz="24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800" b="0" i="0" dirty="0">
                    <a:solidFill>
                      <a:srgbClr val="000000"/>
                    </a:solidFill>
                    <a:effectLst/>
                    <a:latin typeface="微软雅黑" panose="020B0503020204020204" pitchFamily="34" charset="-122"/>
                    <a:ea typeface="微软雅黑" panose="020B0503020204020204" pitchFamily="34" charset="-122"/>
                  </a:rPr>
                  <a:t>系统地研究了极端激光场对 </a:t>
                </a:r>
                <a:r>
                  <a:rPr lang="en-US" altLang="zh-CN" sz="1800" b="0" i="1" dirty="0">
                    <a:solidFill>
                      <a:srgbClr val="000000"/>
                    </a:solidFill>
                    <a:effectLst/>
                    <a:latin typeface="微软雅黑" panose="020B0503020204020204" pitchFamily="34" charset="-122"/>
                    <a:ea typeface="微软雅黑" panose="020B0503020204020204" pitchFamily="34" charset="-122"/>
                  </a:rPr>
                  <a:t>α </a:t>
                </a:r>
                <a:r>
                  <a:rPr lang="zh-CN" altLang="en-US" sz="1800" b="0" i="0" dirty="0">
                    <a:solidFill>
                      <a:srgbClr val="000000"/>
                    </a:solidFill>
                    <a:effectLst/>
                    <a:latin typeface="微软雅黑" panose="020B0503020204020204" pitchFamily="34" charset="-122"/>
                    <a:ea typeface="微软雅黑" panose="020B0503020204020204" pitchFamily="34" charset="-122"/>
                  </a:rPr>
                  <a:t>衰变和 </a:t>
                </a:r>
                <a:r>
                  <a:rPr lang="en-US" altLang="zh-CN" sz="1800" b="0" i="0" dirty="0">
                    <a:solidFill>
                      <a:srgbClr val="000000"/>
                    </a:solidFill>
                    <a:effectLst/>
                    <a:latin typeface="微软雅黑" panose="020B0503020204020204" pitchFamily="34" charset="-122"/>
                    <a:ea typeface="微软雅黑" panose="020B0503020204020204" pitchFamily="34" charset="-122"/>
                  </a:rPr>
                  <a:t>14C </a:t>
                </a:r>
                <a:r>
                  <a:rPr lang="zh-CN" altLang="en-US" sz="1800" b="0" i="0" dirty="0">
                    <a:solidFill>
                      <a:srgbClr val="000000"/>
                    </a:solidFill>
                    <a:effectLst/>
                    <a:latin typeface="微软雅黑" panose="020B0503020204020204" pitchFamily="34" charset="-122"/>
                    <a:ea typeface="微软雅黑" panose="020B0503020204020204" pitchFamily="34" charset="-122"/>
                  </a:rPr>
                  <a:t>结团放射性的调控效应</a:t>
                </a:r>
                <a:r>
                  <a:rPr lang="zh-CN" altLang="en-US" dirty="0">
                    <a:latin typeface="微软雅黑" panose="020B0503020204020204" pitchFamily="34" charset="-122"/>
                    <a:ea typeface="微软雅黑" panose="020B0503020204020204" pitchFamily="34" charset="-122"/>
                  </a:rPr>
                  <a:t> ：</a:t>
                </a:r>
                <a:r>
                  <a:rPr lang="en-US" altLang="zh-CN" b="0" i="0" dirty="0">
                    <a:solidFill>
                      <a:srgbClr val="000000"/>
                    </a:solidFill>
                    <a:effectLst/>
                    <a:latin typeface="微软雅黑" panose="020B0503020204020204" pitchFamily="34" charset="-122"/>
                    <a:ea typeface="微软雅黑" panose="020B0503020204020204" pitchFamily="34" charset="-122"/>
                  </a:rPr>
                  <a:t/>
                </a:r>
                <a:br>
                  <a:rPr lang="en-US" altLang="zh-CN" b="0" i="0" dirty="0">
                    <a:solidFill>
                      <a:srgbClr val="000000"/>
                    </a:solidFill>
                    <a:effectLst/>
                    <a:latin typeface="微软雅黑" panose="020B0503020204020204" pitchFamily="34" charset="-122"/>
                    <a:ea typeface="微软雅黑" panose="020B0503020204020204" pitchFamily="34" charset="-122"/>
                  </a:rPr>
                </a:br>
                <a:r>
                  <a:rPr lang="zh-CN" altLang="en-US" b="0" i="0" dirty="0">
                    <a:solidFill>
                      <a:srgbClr val="000000"/>
                    </a:solidFill>
                    <a:effectLst/>
                    <a:latin typeface="微软雅黑" panose="020B0503020204020204" pitchFamily="34" charset="-122"/>
                    <a:ea typeface="微软雅黑" panose="020B0503020204020204" pitchFamily="34" charset="-122"/>
                  </a:rPr>
                  <a:t>在强度为 </a:t>
                </a:r>
                <a14:m>
                  <m:oMath xmlns:m="http://schemas.openxmlformats.org/officeDocument/2006/math">
                    <m:sSup>
                      <m:sSupPr>
                        <m:ctrlPr>
                          <a:rPr lang="en-US" altLang="zh-CN" sz="1800" b="0" i="1" smtClean="0">
                            <a:solidFill>
                              <a:srgbClr val="000000"/>
                            </a:solidFill>
                            <a:effectLst/>
                            <a:latin typeface="Cambria Math" panose="02040503050406030204" pitchFamily="18" charset="0"/>
                          </a:rPr>
                        </m:ctrlPr>
                      </m:sSupPr>
                      <m:e>
                        <m:r>
                          <a:rPr lang="en-US" altLang="zh-CN" sz="1800" b="0" i="0" smtClean="0">
                            <a:solidFill>
                              <a:srgbClr val="000000"/>
                            </a:solidFill>
                            <a:effectLst/>
                            <a:latin typeface="Cambria Math" panose="02040503050406030204" pitchFamily="18" charset="0"/>
                          </a:rPr>
                          <m:t>10</m:t>
                        </m:r>
                      </m:e>
                      <m:sup>
                        <m:r>
                          <a:rPr lang="en-US" altLang="zh-CN" sz="1800" b="0" i="0" smtClean="0">
                            <a:solidFill>
                              <a:srgbClr val="000000"/>
                            </a:solidFill>
                            <a:effectLst/>
                            <a:latin typeface="Cambria Math" panose="02040503050406030204" pitchFamily="18" charset="0"/>
                          </a:rPr>
                          <m:t>27</m:t>
                        </m:r>
                      </m:sup>
                    </m:sSup>
                    <m:r>
                      <m:rPr>
                        <m:sty m:val="p"/>
                      </m:rPr>
                      <a:rPr lang="en-US" altLang="zh-CN" sz="1800" b="0" i="0" smtClean="0">
                        <a:solidFill>
                          <a:srgbClr val="000000"/>
                        </a:solidFill>
                        <a:effectLst/>
                        <a:latin typeface="Cambria Math" panose="02040503050406030204" pitchFamily="18" charset="0"/>
                      </a:rPr>
                      <m:t>W</m:t>
                    </m:r>
                    <m:r>
                      <a:rPr lang="en-US" altLang="zh-CN" sz="1800" b="0" i="0" smtClean="0">
                        <a:solidFill>
                          <a:srgbClr val="000000"/>
                        </a:solidFill>
                        <a:effectLst/>
                        <a:latin typeface="Cambria Math" panose="02040503050406030204" pitchFamily="18" charset="0"/>
                      </a:rPr>
                      <m:t>/</m:t>
                    </m:r>
                    <m:sSup>
                      <m:sSupPr>
                        <m:ctrlPr>
                          <a:rPr lang="en-US" altLang="zh-CN" sz="1800" b="0" i="1" smtClean="0">
                            <a:solidFill>
                              <a:srgbClr val="000000"/>
                            </a:solidFill>
                            <a:effectLst/>
                            <a:latin typeface="Cambria Math" panose="02040503050406030204" pitchFamily="18" charset="0"/>
                          </a:rPr>
                        </m:ctrlPr>
                      </m:sSupPr>
                      <m:e>
                        <m:r>
                          <m:rPr>
                            <m:sty m:val="p"/>
                          </m:rPr>
                          <a:rPr lang="en-US" altLang="zh-CN" sz="1800" b="0" i="0" smtClean="0">
                            <a:solidFill>
                              <a:srgbClr val="000000"/>
                            </a:solidFill>
                            <a:effectLst/>
                            <a:latin typeface="Cambria Math" panose="02040503050406030204" pitchFamily="18" charset="0"/>
                          </a:rPr>
                          <m:t>cm</m:t>
                        </m:r>
                      </m:e>
                      <m:sup>
                        <m:r>
                          <a:rPr lang="en-US" altLang="zh-CN" sz="1800" b="0" i="0" smtClean="0">
                            <a:solidFill>
                              <a:srgbClr val="000000"/>
                            </a:solidFill>
                            <a:effectLst/>
                            <a:latin typeface="Cambria Math" panose="02040503050406030204" pitchFamily="18" charset="0"/>
                          </a:rPr>
                          <m:t>2</m:t>
                        </m:r>
                      </m:sup>
                    </m:sSup>
                  </m:oMath>
                </a14:m>
                <a:r>
                  <a:rPr lang="zh-CN" altLang="en-US" b="0" i="0" dirty="0">
                    <a:solidFill>
                      <a:srgbClr val="000000"/>
                    </a:solidFill>
                    <a:effectLst/>
                    <a:latin typeface="微软雅黑" panose="020B0503020204020204" pitchFamily="34" charset="-122"/>
                    <a:ea typeface="微软雅黑" panose="020B0503020204020204" pitchFamily="34" charset="-122"/>
                  </a:rPr>
                  <a:t>时，</a:t>
                </a:r>
                <a:r>
                  <a:rPr lang="en-US" altLang="zh-CN" b="0" i="0" baseline="30000" dirty="0">
                    <a:solidFill>
                      <a:srgbClr val="000000"/>
                    </a:solidFill>
                    <a:effectLst/>
                    <a:latin typeface="微软雅黑" panose="020B0503020204020204" pitchFamily="34" charset="-122"/>
                    <a:ea typeface="微软雅黑" panose="020B0503020204020204" pitchFamily="34" charset="-122"/>
                  </a:rPr>
                  <a:t>144</a:t>
                </a:r>
                <a:r>
                  <a:rPr lang="en-US" altLang="zh-CN" b="0" i="0" dirty="0">
                    <a:solidFill>
                      <a:srgbClr val="000000"/>
                    </a:solidFill>
                    <a:effectLst/>
                    <a:latin typeface="微软雅黑" panose="020B0503020204020204" pitchFamily="34" charset="-122"/>
                    <a:ea typeface="微软雅黑" panose="020B0503020204020204" pitchFamily="34" charset="-122"/>
                  </a:rPr>
                  <a:t>Nd</a:t>
                </a:r>
                <a:r>
                  <a:rPr lang="zh-CN" altLang="en-US" b="0" i="0" dirty="0">
                    <a:solidFill>
                      <a:srgbClr val="000000"/>
                    </a:solidFill>
                    <a:effectLst/>
                    <a:latin typeface="微软雅黑" panose="020B0503020204020204" pitchFamily="34" charset="-122"/>
                    <a:ea typeface="微软雅黑" panose="020B0503020204020204" pitchFamily="34" charset="-122"/>
                  </a:rPr>
                  <a:t>的时间</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角度积分穿透概率修正量约为 </a:t>
                </a:r>
                <a:r>
                  <a:rPr lang="en-US" altLang="zh-CN" b="0" i="0" dirty="0">
                    <a:solidFill>
                      <a:srgbClr val="000000"/>
                    </a:solidFill>
                    <a:effectLst/>
                    <a:latin typeface="微软雅黑" panose="020B0503020204020204" pitchFamily="34" charset="-122"/>
                    <a:ea typeface="微软雅黑" panose="020B0503020204020204" pitchFamily="34" charset="-122"/>
                  </a:rPr>
                  <a:t>0.1%</a:t>
                </a:r>
                <a:r>
                  <a:rPr lang="zh-CN" altLang="en-US" dirty="0">
                    <a:solidFill>
                      <a:srgbClr val="00000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要</a:t>
                </a:r>
                <a:r>
                  <a:rPr lang="zh-CN" altLang="en-US" b="0" i="0" dirty="0">
                    <a:solidFill>
                      <a:srgbClr val="000000"/>
                    </a:solidFill>
                    <a:effectLst/>
                    <a:latin typeface="微软雅黑" panose="020B0503020204020204" pitchFamily="34" charset="-122"/>
                    <a:ea typeface="微软雅黑" panose="020B0503020204020204" pitchFamily="34" charset="-122"/>
                  </a:rPr>
                  <a:t>实现可观测的激光辅助 </a:t>
                </a:r>
                <a:r>
                  <a:rPr lang="en-US" altLang="zh-CN" b="0" i="1" dirty="0">
                    <a:solidFill>
                      <a:srgbClr val="000000"/>
                    </a:solidFill>
                    <a:effectLst/>
                    <a:latin typeface="微软雅黑" panose="020B0503020204020204" pitchFamily="34" charset="-122"/>
                    <a:ea typeface="微软雅黑" panose="020B0503020204020204" pitchFamily="34" charset="-122"/>
                  </a:rPr>
                  <a:t>α </a:t>
                </a:r>
                <a:r>
                  <a:rPr lang="zh-CN" altLang="en-US" b="0" i="0" dirty="0">
                    <a:solidFill>
                      <a:srgbClr val="000000"/>
                    </a:solidFill>
                    <a:effectLst/>
                    <a:latin typeface="微软雅黑" panose="020B0503020204020204" pitchFamily="34" charset="-122"/>
                    <a:ea typeface="微软雅黑" panose="020B0503020204020204" pitchFamily="34" charset="-122"/>
                  </a:rPr>
                  <a:t>衰变和</a:t>
                </a:r>
                <a:r>
                  <a:rPr lang="en-US" altLang="zh-CN" b="0" i="0" baseline="30000" dirty="0">
                    <a:solidFill>
                      <a:srgbClr val="000000"/>
                    </a:solidFill>
                    <a:effectLst/>
                    <a:latin typeface="微软雅黑" panose="020B0503020204020204" pitchFamily="34" charset="-122"/>
                    <a:ea typeface="微软雅黑" panose="020B0503020204020204" pitchFamily="34" charset="-122"/>
                  </a:rPr>
                  <a:t>14</a:t>
                </a:r>
                <a:r>
                  <a:rPr lang="en-US" altLang="zh-CN" b="0" i="0" dirty="0">
                    <a:solidFill>
                      <a:srgbClr val="000000"/>
                    </a:solidFill>
                    <a:effectLst/>
                    <a:latin typeface="微软雅黑" panose="020B0503020204020204" pitchFamily="34" charset="-122"/>
                    <a:ea typeface="微软雅黑" panose="020B0503020204020204" pitchFamily="34" charset="-122"/>
                  </a:rPr>
                  <a:t>C </a:t>
                </a:r>
                <a:r>
                  <a:rPr lang="zh-CN" altLang="en-US" b="0" i="0" dirty="0">
                    <a:solidFill>
                      <a:srgbClr val="000000"/>
                    </a:solidFill>
                    <a:effectLst/>
                    <a:latin typeface="微软雅黑" panose="020B0503020204020204" pitchFamily="34" charset="-122"/>
                    <a:ea typeface="微软雅黑" panose="020B0503020204020204" pitchFamily="34" charset="-122"/>
                  </a:rPr>
                  <a:t>结团放射性需要未来激光强度和实验分辨率的显著提升。</a:t>
                </a:r>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800" b="0" i="0" dirty="0">
                    <a:solidFill>
                      <a:srgbClr val="000000"/>
                    </a:solidFill>
                    <a:effectLst/>
                    <a:latin typeface="微软雅黑" panose="020B0503020204020204" pitchFamily="34" charset="-122"/>
                    <a:ea typeface="微软雅黑" panose="020B0503020204020204" pitchFamily="34" charset="-122"/>
                  </a:rPr>
                  <a:t>探讨了天体环境中强库仑场对 </a:t>
                </a:r>
                <a:r>
                  <a:rPr lang="en-US" altLang="zh-CN" sz="1800" b="0" i="0" dirty="0">
                    <a:solidFill>
                      <a:srgbClr val="000000"/>
                    </a:solidFill>
                    <a:effectLst/>
                    <a:latin typeface="微软雅黑" panose="020B0503020204020204" pitchFamily="34" charset="-122"/>
                    <a:ea typeface="微软雅黑" panose="020B0503020204020204" pitchFamily="34" charset="-122"/>
                  </a:rPr>
                  <a:t>3</a:t>
                </a:r>
                <a:r>
                  <a:rPr lang="en-US" altLang="zh-CN" sz="1800" b="0" i="1" dirty="0">
                    <a:solidFill>
                      <a:srgbClr val="000000"/>
                    </a:solidFill>
                    <a:effectLst/>
                    <a:latin typeface="微软雅黑" panose="020B0503020204020204" pitchFamily="34" charset="-122"/>
                    <a:ea typeface="微软雅黑" panose="020B0503020204020204" pitchFamily="34" charset="-122"/>
                  </a:rPr>
                  <a:t>α </a:t>
                </a:r>
                <a:r>
                  <a:rPr lang="zh-CN" altLang="en-US" sz="1800" b="0" i="0" dirty="0">
                    <a:solidFill>
                      <a:srgbClr val="000000"/>
                    </a:solidFill>
                    <a:effectLst/>
                    <a:latin typeface="微软雅黑" panose="020B0503020204020204" pitchFamily="34" charset="-122"/>
                    <a:ea typeface="微软雅黑" panose="020B0503020204020204" pitchFamily="34" charset="-122"/>
                  </a:rPr>
                  <a:t>反应速率的增强效应：</a:t>
                </a:r>
                <a:r>
                  <a:rPr lang="zh-CN" altLang="en-US" dirty="0">
                    <a:latin typeface="微软雅黑" panose="020B0503020204020204" pitchFamily="34" charset="-122"/>
                    <a:ea typeface="微软雅黑" panose="020B0503020204020204" pitchFamily="34" charset="-122"/>
                  </a:rPr>
                  <a:t/>
                </a:r>
                <a:br>
                  <a:rPr lang="zh-CN" altLang="en-US" dirty="0">
                    <a:latin typeface="微软雅黑" panose="020B0503020204020204" pitchFamily="34" charset="-122"/>
                    <a:ea typeface="微软雅黑" panose="020B0503020204020204" pitchFamily="34" charset="-122"/>
                  </a:rPr>
                </a:br>
                <a:r>
                  <a:rPr lang="zh-CN" altLang="en-US" sz="1800" b="0" i="0" dirty="0">
                    <a:solidFill>
                      <a:srgbClr val="000000"/>
                    </a:solidFill>
                    <a:effectLst/>
                    <a:latin typeface="微软雅黑" panose="020B0503020204020204" pitchFamily="34" charset="-122"/>
                    <a:ea typeface="微软雅黑" panose="020B0503020204020204" pitchFamily="34" charset="-122"/>
                  </a:rPr>
                  <a:t>在 </a:t>
                </a:r>
                <a:r>
                  <a:rPr lang="en-US" altLang="zh-CN" sz="1800" b="0" i="1" dirty="0">
                    <a:solidFill>
                      <a:srgbClr val="000000"/>
                    </a:solidFill>
                    <a:effectLst/>
                    <a:latin typeface="微软雅黑" panose="020B0503020204020204" pitchFamily="34" charset="-122"/>
                    <a:ea typeface="微软雅黑" panose="020B0503020204020204" pitchFamily="34" charset="-122"/>
                  </a:rPr>
                  <a:t>α </a:t>
                </a:r>
                <a:r>
                  <a:rPr lang="zh-CN" altLang="en-US" sz="1800" b="0" i="0" dirty="0">
                    <a:solidFill>
                      <a:srgbClr val="000000"/>
                    </a:solidFill>
                    <a:effectLst/>
                    <a:latin typeface="微软雅黑" panose="020B0503020204020204" pitchFamily="34" charset="-122"/>
                    <a:ea typeface="微软雅黑" panose="020B0503020204020204" pitchFamily="34" charset="-122"/>
                  </a:rPr>
                  <a:t>粒子密度为 </a:t>
                </a:r>
                <a14:m>
                  <m:oMath xmlns:m="http://schemas.openxmlformats.org/officeDocument/2006/math">
                    <m:sSup>
                      <m:sSupPr>
                        <m:ctrlPr>
                          <a:rPr lang="en-US" altLang="zh-CN" i="1">
                            <a:solidFill>
                              <a:srgbClr val="000000"/>
                            </a:solidFill>
                            <a:latin typeface="Cambria Math" panose="02040503050406030204" pitchFamily="18" charset="0"/>
                          </a:rPr>
                        </m:ctrlPr>
                      </m:sSupPr>
                      <m:e>
                        <m:r>
                          <a:rPr lang="en-US" altLang="zh-CN">
                            <a:solidFill>
                              <a:srgbClr val="000000"/>
                            </a:solidFill>
                            <a:latin typeface="Cambria Math" panose="02040503050406030204" pitchFamily="18" charset="0"/>
                          </a:rPr>
                          <m:t>10</m:t>
                        </m:r>
                      </m:e>
                      <m:sup>
                        <m:r>
                          <a:rPr lang="en-US" altLang="zh-CN" b="0" i="0" smtClean="0">
                            <a:solidFill>
                              <a:srgbClr val="000000"/>
                            </a:solidFill>
                            <a:latin typeface="Cambria Math" panose="02040503050406030204" pitchFamily="18" charset="0"/>
                          </a:rPr>
                          <m:t>9</m:t>
                        </m:r>
                      </m:sup>
                    </m:sSup>
                  </m:oMath>
                </a14:m>
                <a:r>
                  <a:rPr lang="en-US" altLang="zh-CN" sz="1800" b="0" i="0" dirty="0">
                    <a:solidFill>
                      <a:srgbClr val="000000"/>
                    </a:solidFill>
                    <a:effectLst/>
                    <a:latin typeface="微软雅黑" panose="020B0503020204020204" pitchFamily="34" charset="-122"/>
                    <a:ea typeface="微软雅黑" panose="020B0503020204020204" pitchFamily="34" charset="-122"/>
                  </a:rPr>
                  <a:t> </a:t>
                </a:r>
                <a14:m>
                  <m:oMath xmlns:m="http://schemas.openxmlformats.org/officeDocument/2006/math">
                    <m:sSup>
                      <m:sSupPr>
                        <m:ctrlPr>
                          <a:rPr lang="en-US" altLang="zh-CN" sz="1800" b="0" i="1" smtClean="0">
                            <a:solidFill>
                              <a:srgbClr val="000000"/>
                            </a:solidFill>
                            <a:effectLst/>
                            <a:latin typeface="Cambria Math" panose="02040503050406030204" pitchFamily="18" charset="0"/>
                          </a:rPr>
                        </m:ctrlPr>
                      </m:sSupPr>
                      <m:e>
                        <m:r>
                          <m:rPr>
                            <m:sty m:val="p"/>
                          </m:rPr>
                          <a:rPr lang="en-US" altLang="zh-CN" sz="1800" b="0" i="0" smtClean="0">
                            <a:solidFill>
                              <a:srgbClr val="000000"/>
                            </a:solidFill>
                            <a:effectLst/>
                            <a:latin typeface="Cambria Math" panose="02040503050406030204" pitchFamily="18" charset="0"/>
                          </a:rPr>
                          <m:t>g</m:t>
                        </m:r>
                        <m:r>
                          <a:rPr lang="en-US" altLang="zh-CN" sz="1800" b="0" i="0" smtClean="0">
                            <a:solidFill>
                              <a:srgbClr val="000000"/>
                            </a:solidFill>
                            <a:effectLst/>
                            <a:latin typeface="Cambria Math" panose="02040503050406030204" pitchFamily="18" charset="0"/>
                          </a:rPr>
                          <m:t>/</m:t>
                        </m:r>
                        <m:r>
                          <m:rPr>
                            <m:sty m:val="p"/>
                          </m:rPr>
                          <a:rPr lang="en-US" altLang="zh-CN" i="0">
                            <a:solidFill>
                              <a:srgbClr val="000000"/>
                            </a:solidFill>
                            <a:latin typeface="Cambria Math" panose="02040503050406030204" pitchFamily="18" charset="0"/>
                          </a:rPr>
                          <m:t>c</m:t>
                        </m:r>
                        <m:r>
                          <m:rPr>
                            <m:sty m:val="p"/>
                          </m:rPr>
                          <a:rPr lang="en-US" altLang="zh-CN" sz="1800" b="0" i="0" smtClean="0">
                            <a:solidFill>
                              <a:srgbClr val="000000"/>
                            </a:solidFill>
                            <a:effectLst/>
                            <a:latin typeface="Cambria Math" panose="02040503050406030204" pitchFamily="18" charset="0"/>
                          </a:rPr>
                          <m:t>m</m:t>
                        </m:r>
                      </m:e>
                      <m:sup>
                        <m:r>
                          <a:rPr lang="en-US" altLang="zh-CN" sz="1800" b="0" i="0" smtClean="0">
                            <a:solidFill>
                              <a:srgbClr val="000000"/>
                            </a:solidFill>
                            <a:effectLst/>
                            <a:latin typeface="Cambria Math" panose="02040503050406030204" pitchFamily="18" charset="0"/>
                          </a:rPr>
                          <m:t>3</m:t>
                        </m:r>
                      </m:sup>
                    </m:sSup>
                  </m:oMath>
                </a14:m>
                <a:r>
                  <a:rPr lang="en-US" altLang="zh-CN" sz="1800" b="0" dirty="0">
                    <a:solidFill>
                      <a:srgbClr val="000000"/>
                    </a:solidFill>
                    <a:effectLst/>
                    <a:latin typeface="微软雅黑" panose="020B0503020204020204" pitchFamily="34" charset="-122"/>
                    <a:ea typeface="微软雅黑" panose="020B0503020204020204" pitchFamily="34" charset="-122"/>
                  </a:rPr>
                  <a:t> </a:t>
                </a:r>
                <a:r>
                  <a:rPr lang="zh-CN" altLang="en-US" sz="1800" b="0" i="0" dirty="0">
                    <a:solidFill>
                      <a:srgbClr val="000000"/>
                    </a:solidFill>
                    <a:effectLst/>
                    <a:latin typeface="微软雅黑" panose="020B0503020204020204" pitchFamily="34" charset="-122"/>
                    <a:ea typeface="微软雅黑" panose="020B0503020204020204" pitchFamily="34" charset="-122"/>
                  </a:rPr>
                  <a:t>的条件下，</a:t>
                </a:r>
                <a:r>
                  <a:rPr lang="en-US" altLang="zh-CN" sz="1800" b="0" i="0" dirty="0">
                    <a:solidFill>
                      <a:srgbClr val="000000"/>
                    </a:solidFill>
                    <a:effectLst/>
                    <a:latin typeface="微软雅黑" panose="020B0503020204020204" pitchFamily="34" charset="-122"/>
                    <a:ea typeface="微软雅黑" panose="020B0503020204020204" pitchFamily="34" charset="-122"/>
                  </a:rPr>
                  <a:t>3</a:t>
                </a:r>
                <a:r>
                  <a:rPr lang="en-US" altLang="zh-CN" sz="1800" b="0" i="1" dirty="0">
                    <a:solidFill>
                      <a:srgbClr val="000000"/>
                    </a:solidFill>
                    <a:effectLst/>
                    <a:latin typeface="微软雅黑" panose="020B0503020204020204" pitchFamily="34" charset="-122"/>
                    <a:ea typeface="微软雅黑" panose="020B0503020204020204" pitchFamily="34" charset="-122"/>
                  </a:rPr>
                  <a:t>α</a:t>
                </a:r>
                <a:r>
                  <a:rPr lang="zh-CN" altLang="en-US" sz="1800" b="0" i="0" dirty="0">
                    <a:solidFill>
                      <a:srgbClr val="000000"/>
                    </a:solidFill>
                    <a:effectLst/>
                    <a:latin typeface="微软雅黑" panose="020B0503020204020204" pitchFamily="34" charset="-122"/>
                    <a:ea typeface="微软雅黑" panose="020B0503020204020204" pitchFamily="34" charset="-122"/>
                  </a:rPr>
                  <a:t>反应速率能够增强 </a:t>
                </a:r>
                <a:r>
                  <a:rPr lang="en-US" altLang="zh-CN" sz="1800" b="0" i="0" dirty="0">
                    <a:solidFill>
                      <a:srgbClr val="000000"/>
                    </a:solidFill>
                    <a:effectLst/>
                    <a:latin typeface="微软雅黑" panose="020B0503020204020204" pitchFamily="34" charset="-122"/>
                    <a:ea typeface="微软雅黑" panose="020B0503020204020204" pitchFamily="34" charset="-122"/>
                  </a:rPr>
                  <a:t>1252 </a:t>
                </a:r>
                <a:r>
                  <a:rPr lang="zh-CN" altLang="en-US" sz="1800" b="0" i="0" dirty="0">
                    <a:solidFill>
                      <a:srgbClr val="000000"/>
                    </a:solidFill>
                    <a:effectLst/>
                    <a:latin typeface="微软雅黑" panose="020B0503020204020204" pitchFamily="34" charset="-122"/>
                    <a:ea typeface="微软雅黑" panose="020B0503020204020204" pitchFamily="34" charset="-122"/>
                  </a:rPr>
                  <a:t>倍</a:t>
                </a:r>
                <a:r>
                  <a:rPr lang="zh-CN" altLang="en-US" dirty="0">
                    <a:latin typeface="微软雅黑" panose="020B0503020204020204" pitchFamily="34" charset="-122"/>
                    <a:ea typeface="微软雅黑" panose="020B0503020204020204" pitchFamily="34" charset="-122"/>
                  </a:rPr>
                  <a:t> 。</a:t>
                </a:r>
                <a:r>
                  <a:rPr lang="zh-CN" altLang="en-US" sz="1800" b="0" i="0" dirty="0">
                    <a:solidFill>
                      <a:srgbClr val="000000"/>
                    </a:solidFill>
                    <a:effectLst/>
                    <a:latin typeface="微软雅黑" panose="020B0503020204020204" pitchFamily="34" charset="-122"/>
                    <a:ea typeface="微软雅黑" panose="020B0503020204020204" pitchFamily="34" charset="-122"/>
                  </a:rPr>
                  <a:t>这种低估会改变对重元素产量的预测，特别是在核心塌缩超新星等极端环境中，质子诱导的增强效应已被证明能够抑制重元素产量。</a:t>
                </a:r>
                <a:r>
                  <a:rPr lang="zh-CN" altLang="en-US" dirty="0">
                    <a:latin typeface="微软雅黑" panose="020B0503020204020204" pitchFamily="34" charset="-122"/>
                    <a:ea typeface="微软雅黑" panose="020B0503020204020204" pitchFamily="34" charset="-122"/>
                  </a:rPr>
                  <a:t> </a:t>
                </a:r>
              </a:p>
            </p:txBody>
          </p:sp>
        </mc:Choice>
        <mc:Fallback>
          <p:sp>
            <p:nvSpPr>
              <p:cNvPr id="2" name="文本框 1">
                <a:extLst>
                  <a:ext uri="{FF2B5EF4-FFF2-40B4-BE49-F238E27FC236}">
                    <a16:creationId xmlns="" xmlns:a16="http://schemas.microsoft.com/office/drawing/2014/main" xmlns:a14="http://schemas.microsoft.com/office/drawing/2010/main" id="{DB582788-3921-D816-9054-3FC54E32ED14}"/>
                  </a:ext>
                </a:extLst>
              </p:cNvPr>
              <p:cNvSpPr txBox="1">
                <a:spLocks noRot="1" noChangeAspect="1" noMove="1" noResize="1" noEditPoints="1" noAdjustHandles="1" noChangeArrowheads="1" noChangeShapeType="1" noTextEdit="1"/>
              </p:cNvSpPr>
              <p:nvPr/>
            </p:nvSpPr>
            <p:spPr>
              <a:xfrm>
                <a:off x="430352" y="841174"/>
                <a:ext cx="11407636" cy="3139321"/>
              </a:xfrm>
              <a:prstGeom prst="rect">
                <a:avLst/>
              </a:prstGeom>
              <a:blipFill rotWithShape="0">
                <a:blip r:embed="rId5"/>
                <a:stretch>
                  <a:fillRect l="-855" b="-583"/>
                </a:stretch>
              </a:blipFill>
            </p:spPr>
            <p:txBody>
              <a:bodyPr/>
              <a:lstStyle/>
              <a:p>
                <a:r>
                  <a:rPr lang="zh-CN" altLang="en-US">
                    <a:noFill/>
                  </a:rPr>
                  <a:t> </a:t>
                </a:r>
              </a:p>
            </p:txBody>
          </p:sp>
        </mc:Fallback>
      </mc:AlternateContent>
      <p:sp>
        <p:nvSpPr>
          <p:cNvPr id="3" name="文本框 2">
            <a:extLst>
              <a:ext uri="{FF2B5EF4-FFF2-40B4-BE49-F238E27FC236}">
                <a16:creationId xmlns="" xmlns:a16="http://schemas.microsoft.com/office/drawing/2014/main" id="{AB5C2699-097E-D994-1E0A-E1BA17CF55FC}"/>
              </a:ext>
            </a:extLst>
          </p:cNvPr>
          <p:cNvSpPr txBox="1"/>
          <p:nvPr/>
        </p:nvSpPr>
        <p:spPr>
          <a:xfrm>
            <a:off x="466066" y="4058849"/>
            <a:ext cx="10789968" cy="2259401"/>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展望：</a:t>
            </a:r>
            <a:endParaRPr lang="en-US" altLang="zh-CN" sz="24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800" b="0" i="0" dirty="0">
                <a:solidFill>
                  <a:srgbClr val="000000"/>
                </a:solidFill>
                <a:effectLst/>
                <a:latin typeface="微软雅黑" panose="020B0503020204020204" pitchFamily="34" charset="-122"/>
                <a:ea typeface="微软雅黑" panose="020B0503020204020204" pitchFamily="34" charset="-122"/>
              </a:rPr>
              <a:t>考察激光场对结团预形成因子的影响机制</a:t>
            </a:r>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800" b="0" i="0" dirty="0">
                <a:solidFill>
                  <a:srgbClr val="000000"/>
                </a:solidFill>
                <a:effectLst/>
                <a:latin typeface="微软雅黑" panose="020B0503020204020204" pitchFamily="34" charset="-122"/>
                <a:ea typeface="微软雅黑" panose="020B0503020204020204" pitchFamily="34" charset="-122"/>
              </a:rPr>
              <a:t>库仑退激机制具有重要的推广价值。该机制不仅适用于 </a:t>
            </a:r>
            <a:r>
              <a:rPr lang="en-US" altLang="zh-CN" sz="1800" b="0" i="0" dirty="0">
                <a:solidFill>
                  <a:srgbClr val="000000"/>
                </a:solidFill>
                <a:effectLst/>
                <a:latin typeface="微软雅黑" panose="020B0503020204020204" pitchFamily="34" charset="-122"/>
                <a:ea typeface="微软雅黑" panose="020B0503020204020204" pitchFamily="34" charset="-122"/>
              </a:rPr>
              <a:t>3</a:t>
            </a:r>
            <a:r>
              <a:rPr lang="en-US" altLang="zh-CN" sz="1800" b="0" i="1" dirty="0">
                <a:solidFill>
                  <a:srgbClr val="000000"/>
                </a:solidFill>
                <a:effectLst/>
                <a:latin typeface="微软雅黑" panose="020B0503020204020204" pitchFamily="34" charset="-122"/>
                <a:ea typeface="微软雅黑" panose="020B0503020204020204" pitchFamily="34" charset="-122"/>
              </a:rPr>
              <a:t>α </a:t>
            </a:r>
            <a:r>
              <a:rPr lang="zh-CN" altLang="en-US" sz="1800" b="0" i="0" dirty="0">
                <a:solidFill>
                  <a:srgbClr val="000000"/>
                </a:solidFill>
                <a:effectLst/>
                <a:latin typeface="微软雅黑" panose="020B0503020204020204" pitchFamily="34" charset="-122"/>
                <a:ea typeface="微软雅黑" panose="020B0503020204020204" pitchFamily="34" charset="-122"/>
              </a:rPr>
              <a:t>过程，还可能影响其他以粒子衰变宽度为主的核过程中</a:t>
            </a:r>
            <a:r>
              <a:rPr lang="zh-CN" altLang="en-US" dirty="0">
                <a:latin typeface="微软雅黑" panose="020B0503020204020204" pitchFamily="34" charset="-122"/>
                <a:ea typeface="微软雅黑" panose="020B0503020204020204" pitchFamily="34" charset="-122"/>
              </a:rPr>
              <a:t>。</a:t>
            </a:r>
            <a:br>
              <a:rPr lang="zh-CN" altLang="en-US" dirty="0">
                <a:latin typeface="微软雅黑" panose="020B0503020204020204" pitchFamily="34" charset="-122"/>
                <a:ea typeface="微软雅黑" panose="020B0503020204020204" pitchFamily="34" charset="-122"/>
              </a:rPr>
            </a:br>
            <a:endParaRPr lang="zh-CN" altLang="en-US" dirty="0">
              <a:latin typeface="微软雅黑" panose="020B0503020204020204" pitchFamily="34" charset="-122"/>
              <a:ea typeface="微软雅黑" panose="020B0503020204020204" pitchFamily="34" charset="-122"/>
            </a:endParaRPr>
          </a:p>
        </p:txBody>
      </p:sp>
      <p:sp>
        <p:nvSpPr>
          <p:cNvPr id="4" name="灯片编号占位符 2">
            <a:extLst>
              <a:ext uri="{FF2B5EF4-FFF2-40B4-BE49-F238E27FC236}">
                <a16:creationId xmlns="" xmlns:a16="http://schemas.microsoft.com/office/drawing/2014/main" id="{054903CA-264C-5A9C-B270-2FB3A1668DC7}"/>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171404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文本框 4">
            <a:extLst>
              <a:ext uri="{FF2B5EF4-FFF2-40B4-BE49-F238E27FC236}">
                <a16:creationId xmlns="" xmlns:a16="http://schemas.microsoft.com/office/drawing/2014/main" id="{7203D1A1-D716-3527-4514-21542AD220AE}"/>
              </a:ext>
            </a:extLst>
          </p:cNvPr>
          <p:cNvSpPr txBox="1">
            <a:spLocks noChangeArrowheads="1"/>
          </p:cNvSpPr>
          <p:nvPr/>
        </p:nvSpPr>
        <p:spPr bwMode="auto">
          <a:xfrm>
            <a:off x="2093623" y="3198957"/>
            <a:ext cx="8443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5400" b="1"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Times New Roman" panose="02020603050405020304" pitchFamily="18" charset="0"/>
              </a:rPr>
              <a:t>敬请各位老师批评指正！</a:t>
            </a:r>
            <a:endParaRPr kumimoji="0" lang="en-US" altLang="zh-CN" sz="5400" b="1"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Times New Roman" panose="02020603050405020304" pitchFamily="18" charset="0"/>
            </a:endParaRPr>
          </a:p>
        </p:txBody>
      </p:sp>
      <p:sp>
        <p:nvSpPr>
          <p:cNvPr id="161795" name="灯片编号占位符 2">
            <a:extLst>
              <a:ext uri="{FF2B5EF4-FFF2-40B4-BE49-F238E27FC236}">
                <a16:creationId xmlns="" xmlns:a16="http://schemas.microsoft.com/office/drawing/2014/main" id="{4A4B5F46-401A-2314-FD15-6E7EB49D1109}"/>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A93E63-6269-EB4B-FBC6-58D11CD08C4E}"/>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DE122E97-A2B5-D2E0-1F5F-054266327106}"/>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59747" name="文本框 9">
            <a:extLst>
              <a:ext uri="{FF2B5EF4-FFF2-40B4-BE49-F238E27FC236}">
                <a16:creationId xmlns="" xmlns:a16="http://schemas.microsoft.com/office/drawing/2014/main" id="{EFA266FB-6DB8-7E70-7A51-502B770A4B2E}"/>
              </a:ext>
            </a:extLst>
          </p:cNvPr>
          <p:cNvSpPr txBox="1">
            <a:spLocks noChangeArrowheads="1"/>
          </p:cNvSpPr>
          <p:nvPr/>
        </p:nvSpPr>
        <p:spPr bwMode="auto">
          <a:xfrm>
            <a:off x="3925888" y="539750"/>
            <a:ext cx="4303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a:t>
            </a:r>
          </a:p>
        </p:txBody>
      </p:sp>
      <p:pic>
        <p:nvPicPr>
          <p:cNvPr id="11" name="图片 10">
            <a:extLst>
              <a:ext uri="{FF2B5EF4-FFF2-40B4-BE49-F238E27FC236}">
                <a16:creationId xmlns="" xmlns:a16="http://schemas.microsoft.com/office/drawing/2014/main" id="{D696CACD-8F53-D52C-6DCC-B240DC5A1426}"/>
              </a:ext>
            </a:extLst>
          </p:cNvPr>
          <p:cNvPicPr>
            <a:picLocks noChangeAspect="1"/>
          </p:cNvPicPr>
          <p:nvPr/>
        </p:nvPicPr>
        <p:blipFill>
          <a:blip r:embed="rId3"/>
          <a:stretch>
            <a:fillRect/>
          </a:stretch>
        </p:blipFill>
        <p:spPr>
          <a:xfrm>
            <a:off x="978980" y="1470005"/>
            <a:ext cx="5037105" cy="3872974"/>
          </a:xfrm>
          <a:prstGeom prst="rect">
            <a:avLst/>
          </a:prstGeom>
          <a:ln>
            <a:solidFill>
              <a:schemeClr val="tx1"/>
            </a:solidFill>
          </a:ln>
        </p:spPr>
      </p:pic>
      <p:grpSp>
        <p:nvGrpSpPr>
          <p:cNvPr id="15" name="组合 14">
            <a:extLst>
              <a:ext uri="{FF2B5EF4-FFF2-40B4-BE49-F238E27FC236}">
                <a16:creationId xmlns="" xmlns:a16="http://schemas.microsoft.com/office/drawing/2014/main" id="{04528069-7210-D30A-D862-2D67FEF253C3}"/>
              </a:ext>
            </a:extLst>
          </p:cNvPr>
          <p:cNvGrpSpPr/>
          <p:nvPr/>
        </p:nvGrpSpPr>
        <p:grpSpPr>
          <a:xfrm>
            <a:off x="7128178" y="1174477"/>
            <a:ext cx="4084842" cy="4252413"/>
            <a:chOff x="6907008" y="1809022"/>
            <a:chExt cx="4084842" cy="4252413"/>
          </a:xfrm>
        </p:grpSpPr>
        <p:pic>
          <p:nvPicPr>
            <p:cNvPr id="3" name="图片 2">
              <a:extLst>
                <a:ext uri="{FF2B5EF4-FFF2-40B4-BE49-F238E27FC236}">
                  <a16:creationId xmlns="" xmlns:a16="http://schemas.microsoft.com/office/drawing/2014/main" id="{F1438AF8-12D2-570D-1243-A5ACBF700AA1}"/>
                </a:ext>
              </a:extLst>
            </p:cNvPr>
            <p:cNvPicPr>
              <a:picLocks noChangeAspect="1"/>
            </p:cNvPicPr>
            <p:nvPr/>
          </p:nvPicPr>
          <p:blipFill>
            <a:blip r:embed="rId4"/>
            <a:srcRect l="15424" r="13035" b="39697"/>
            <a:stretch/>
          </p:blipFill>
          <p:spPr>
            <a:xfrm>
              <a:off x="6907008" y="1809022"/>
              <a:ext cx="4084842" cy="1761757"/>
            </a:xfrm>
            <a:prstGeom prst="rect">
              <a:avLst/>
            </a:prstGeom>
            <a:ln>
              <a:solidFill>
                <a:schemeClr val="tx1"/>
              </a:solidFill>
            </a:ln>
          </p:spPr>
        </p:pic>
        <p:pic>
          <p:nvPicPr>
            <p:cNvPr id="13" name="图片 12">
              <a:extLst>
                <a:ext uri="{FF2B5EF4-FFF2-40B4-BE49-F238E27FC236}">
                  <a16:creationId xmlns="" xmlns:a16="http://schemas.microsoft.com/office/drawing/2014/main" id="{CDA01B5E-CD16-DDC4-661A-EC87E2B7F53C}"/>
                </a:ext>
              </a:extLst>
            </p:cNvPr>
            <p:cNvPicPr>
              <a:picLocks noChangeAspect="1"/>
            </p:cNvPicPr>
            <p:nvPr/>
          </p:nvPicPr>
          <p:blipFill>
            <a:blip r:embed="rId5"/>
            <a:srcRect t="-2706" b="49835"/>
            <a:stretch/>
          </p:blipFill>
          <p:spPr>
            <a:xfrm>
              <a:off x="6907008" y="3580206"/>
              <a:ext cx="4084842" cy="2481229"/>
            </a:xfrm>
            <a:prstGeom prst="rect">
              <a:avLst/>
            </a:prstGeom>
            <a:ln>
              <a:solidFill>
                <a:schemeClr val="tx1"/>
              </a:solidFill>
            </a:ln>
          </p:spPr>
        </p:pic>
      </p:grpSp>
      <p:sp>
        <p:nvSpPr>
          <p:cNvPr id="17" name="文本框 16">
            <a:extLst>
              <a:ext uri="{FF2B5EF4-FFF2-40B4-BE49-F238E27FC236}">
                <a16:creationId xmlns="" xmlns:a16="http://schemas.microsoft.com/office/drawing/2014/main" id="{AAE8F7A2-AE84-B2E1-21C1-E20840241C98}"/>
              </a:ext>
            </a:extLst>
          </p:cNvPr>
          <p:cNvSpPr txBox="1"/>
          <p:nvPr/>
        </p:nvSpPr>
        <p:spPr>
          <a:xfrm>
            <a:off x="993333" y="5968001"/>
            <a:ext cx="5022752" cy="707886"/>
          </a:xfrm>
          <a:prstGeom prst="rect">
            <a:avLst/>
          </a:prstGeom>
          <a:noFill/>
        </p:spPr>
        <p:txBody>
          <a:bodyPr wrap="square">
            <a:spAutoFit/>
          </a:bodyPr>
          <a:lstStyle/>
          <a:p>
            <a:pPr marL="285750" indent="-285750">
              <a:buFont typeface="Wingdings" panose="05000000000000000000" pitchFamily="2" charset="2"/>
              <a:buChar char="p"/>
            </a:pPr>
            <a:r>
              <a:rPr lang="zh-CN" altLang="en-US" sz="2000" b="1" dirty="0">
                <a:solidFill>
                  <a:srgbClr val="000000"/>
                </a:solidFill>
                <a:latin typeface="微软雅黑" panose="020B0503020204020204" pitchFamily="34" charset="-122"/>
                <a:ea typeface="微软雅黑" panose="020B0503020204020204" pitchFamily="34" charset="-122"/>
              </a:rPr>
              <a:t>激光可</a:t>
            </a:r>
            <a:r>
              <a:rPr lang="zh-CN" altLang="en-US" sz="2000" b="1" i="0" dirty="0">
                <a:solidFill>
                  <a:srgbClr val="000000"/>
                </a:solidFill>
                <a:effectLst/>
                <a:latin typeface="微软雅黑" panose="020B0503020204020204" pitchFamily="34" charset="-122"/>
                <a:ea typeface="微软雅黑" panose="020B0503020204020204" pitchFamily="34" charset="-122"/>
              </a:rPr>
              <a:t>将寿命</a:t>
            </a:r>
            <a:r>
              <a:rPr lang="en-US" altLang="zh-CN" sz="2000" b="1" i="0" dirty="0">
                <a:solidFill>
                  <a:srgbClr val="FF0000"/>
                </a:solidFill>
                <a:effectLst/>
                <a:latin typeface="微软雅黑" panose="020B0503020204020204" pitchFamily="34" charset="-122"/>
                <a:ea typeface="微软雅黑" panose="020B0503020204020204" pitchFamily="34" charset="-122"/>
              </a:rPr>
              <a:t>15.7 my</a:t>
            </a:r>
            <a:r>
              <a:rPr lang="zh-CN" altLang="en-US" sz="2000" b="1" i="0" dirty="0">
                <a:solidFill>
                  <a:srgbClr val="000000"/>
                </a:solidFill>
                <a:effectLst/>
                <a:latin typeface="微软雅黑" panose="020B0503020204020204" pitchFamily="34" charset="-122"/>
                <a:ea typeface="微软雅黑" panose="020B0503020204020204" pitchFamily="34" charset="-122"/>
              </a:rPr>
              <a:t>的</a:t>
            </a:r>
            <a:r>
              <a:rPr lang="en-US" altLang="zh-CN" sz="2000" b="1" i="0" dirty="0">
                <a:solidFill>
                  <a:srgbClr val="000000"/>
                </a:solidFill>
                <a:effectLst/>
                <a:latin typeface="微软雅黑" panose="020B0503020204020204" pitchFamily="34" charset="-122"/>
                <a:ea typeface="微软雅黑" panose="020B0503020204020204" pitchFamily="34" charset="-122"/>
              </a:rPr>
              <a:t>129I</a:t>
            </a:r>
            <a:r>
              <a:rPr lang="zh-CN" altLang="en-US" sz="2000" b="1" i="0" dirty="0">
                <a:solidFill>
                  <a:srgbClr val="000000"/>
                </a:solidFill>
                <a:effectLst/>
                <a:latin typeface="微软雅黑" panose="020B0503020204020204" pitchFamily="34" charset="-122"/>
                <a:ea typeface="微软雅黑" panose="020B0503020204020204" pitchFamily="34" charset="-122"/>
              </a:rPr>
              <a:t>核素</a:t>
            </a:r>
            <a:r>
              <a:rPr lang="zh-CN" altLang="en-US" sz="2000" b="1" i="0" dirty="0">
                <a:solidFill>
                  <a:srgbClr val="FF0000"/>
                </a:solidFill>
                <a:effectLst/>
                <a:latin typeface="微软雅黑" panose="020B0503020204020204" pitchFamily="34" charset="-122"/>
                <a:ea typeface="微软雅黑" panose="020B0503020204020204" pitchFamily="34" charset="-122"/>
              </a:rPr>
              <a:t>嬗变</a:t>
            </a:r>
            <a:r>
              <a:rPr lang="zh-CN" altLang="en-US" sz="2000" b="1" i="0" dirty="0">
                <a:solidFill>
                  <a:srgbClr val="000000"/>
                </a:solidFill>
                <a:effectLst/>
                <a:latin typeface="微软雅黑" panose="020B0503020204020204" pitchFamily="34" charset="-122"/>
                <a:ea typeface="微软雅黑" panose="020B0503020204020204" pitchFamily="34" charset="-122"/>
              </a:rPr>
              <a:t>为寿命仅 </a:t>
            </a:r>
            <a:r>
              <a:rPr lang="en-US" altLang="zh-CN" sz="2000" b="1" i="0" dirty="0">
                <a:solidFill>
                  <a:srgbClr val="FF0000"/>
                </a:solidFill>
                <a:effectLst/>
                <a:latin typeface="微软雅黑" panose="020B0503020204020204" pitchFamily="34" charset="-122"/>
                <a:ea typeface="微软雅黑" panose="020B0503020204020204" pitchFamily="34" charset="-122"/>
              </a:rPr>
              <a:t>25 min</a:t>
            </a:r>
            <a:r>
              <a:rPr lang="zh-CN" altLang="en-US" sz="2000" b="1" i="0" dirty="0">
                <a:solidFill>
                  <a:srgbClr val="000000"/>
                </a:solidFill>
                <a:effectLst/>
                <a:latin typeface="微软雅黑" panose="020B0503020204020204" pitchFamily="34" charset="-122"/>
                <a:ea typeface="微软雅黑" panose="020B0503020204020204" pitchFamily="34" charset="-122"/>
              </a:rPr>
              <a:t>的</a:t>
            </a:r>
            <a:r>
              <a:rPr lang="en-US" altLang="zh-CN" sz="2000" b="1" i="0" dirty="0">
                <a:solidFill>
                  <a:srgbClr val="000000"/>
                </a:solidFill>
                <a:effectLst/>
                <a:latin typeface="微软雅黑" panose="020B0503020204020204" pitchFamily="34" charset="-122"/>
                <a:ea typeface="微软雅黑" panose="020B0503020204020204" pitchFamily="34" charset="-122"/>
              </a:rPr>
              <a:t>128I</a:t>
            </a:r>
            <a:r>
              <a:rPr lang="zh-CN" altLang="en-US" sz="2000" b="1" i="0" dirty="0">
                <a:solidFill>
                  <a:srgbClr val="000000"/>
                </a:solidFill>
                <a:effectLst/>
                <a:latin typeface="微软雅黑" panose="020B0503020204020204" pitchFamily="34" charset="-122"/>
                <a:ea typeface="微软雅黑" panose="020B0503020204020204" pitchFamily="34" charset="-122"/>
              </a:rPr>
              <a:t>同位素</a:t>
            </a:r>
            <a:r>
              <a:rPr lang="zh-CN" altLang="en-US" sz="2000" b="1" dirty="0">
                <a:latin typeface="微软雅黑" panose="020B0503020204020204" pitchFamily="34" charset="-122"/>
                <a:ea typeface="微软雅黑" panose="020B0503020204020204" pitchFamily="34" charset="-122"/>
              </a:rPr>
              <a:t> </a:t>
            </a:r>
          </a:p>
        </p:txBody>
      </p:sp>
      <p:sp>
        <p:nvSpPr>
          <p:cNvPr id="20" name="文本框 19">
            <a:extLst>
              <a:ext uri="{FF2B5EF4-FFF2-40B4-BE49-F238E27FC236}">
                <a16:creationId xmlns="" xmlns:a16="http://schemas.microsoft.com/office/drawing/2014/main" id="{F2891861-9412-CEA0-55C6-59C746DA0E74}"/>
              </a:ext>
            </a:extLst>
          </p:cNvPr>
          <p:cNvSpPr txBox="1"/>
          <p:nvPr/>
        </p:nvSpPr>
        <p:spPr>
          <a:xfrm>
            <a:off x="6846970" y="5893705"/>
            <a:ext cx="4837030" cy="707886"/>
          </a:xfrm>
          <a:prstGeom prst="rect">
            <a:avLst/>
          </a:prstGeom>
          <a:noFill/>
        </p:spPr>
        <p:txBody>
          <a:bodyPr wrap="square">
            <a:spAutoFit/>
          </a:bodyPr>
          <a:lstStyle/>
          <a:p>
            <a:pPr marL="285750" indent="-285750">
              <a:buFont typeface="Wingdings" panose="05000000000000000000" pitchFamily="2" charset="2"/>
              <a:buChar char="p"/>
            </a:pPr>
            <a:r>
              <a:rPr lang="zh-CN" altLang="en-US" sz="2000" b="1" i="0" dirty="0">
                <a:effectLst/>
                <a:latin typeface="微软雅黑" panose="020B0503020204020204" pitchFamily="34" charset="-122"/>
                <a:ea typeface="微软雅黑" panose="020B0503020204020204" pitchFamily="34" charset="-122"/>
              </a:rPr>
              <a:t>基于激光驱动电子回碰</a:t>
            </a:r>
            <a:r>
              <a:rPr lang="zh-CN" altLang="en-US" sz="2000" b="1" i="0" dirty="0">
                <a:solidFill>
                  <a:srgbClr val="FF0000"/>
                </a:solidFill>
                <a:effectLst/>
                <a:latin typeface="微软雅黑" panose="020B0503020204020204" pitchFamily="34" charset="-122"/>
                <a:ea typeface="微软雅黑" panose="020B0503020204020204" pitchFamily="34" charset="-122"/>
              </a:rPr>
              <a:t>获取</a:t>
            </a:r>
            <a:r>
              <a:rPr lang="en-US" altLang="zh-CN" sz="2000" b="1" i="0" dirty="0">
                <a:solidFill>
                  <a:srgbClr val="FF0000"/>
                </a:solidFill>
                <a:effectLst/>
                <a:latin typeface="微软雅黑" panose="020B0503020204020204" pitchFamily="34" charset="-122"/>
                <a:ea typeface="微软雅黑" panose="020B0503020204020204" pitchFamily="34" charset="-122"/>
              </a:rPr>
              <a:t>229Th </a:t>
            </a:r>
            <a:r>
              <a:rPr lang="zh-CN" altLang="en-US" sz="2000" b="1" i="0" dirty="0">
                <a:solidFill>
                  <a:srgbClr val="FF0000"/>
                </a:solidFill>
                <a:effectLst/>
                <a:latin typeface="微软雅黑" panose="020B0503020204020204" pitchFamily="34" charset="-122"/>
                <a:ea typeface="微软雅黑" panose="020B0503020204020204" pitchFamily="34" charset="-122"/>
              </a:rPr>
              <a:t>同质异能态</a:t>
            </a:r>
            <a:r>
              <a:rPr lang="zh-CN" altLang="en-US" sz="2000" b="1" i="0" dirty="0">
                <a:effectLst/>
                <a:latin typeface="微软雅黑" panose="020B0503020204020204" pitchFamily="34" charset="-122"/>
                <a:ea typeface="微软雅黑" panose="020B0503020204020204" pitchFamily="34" charset="-122"/>
              </a:rPr>
              <a:t>的新方法：每分钟 </a:t>
            </a:r>
            <a:r>
              <a:rPr lang="en-US" altLang="zh-CN" sz="2000" b="1" i="0" dirty="0">
                <a:effectLst/>
                <a:latin typeface="微软雅黑" panose="020B0503020204020204" pitchFamily="34" charset="-122"/>
                <a:ea typeface="微软雅黑" panose="020B0503020204020204" pitchFamily="34" charset="-122"/>
              </a:rPr>
              <a:t>48000 </a:t>
            </a:r>
            <a:r>
              <a:rPr lang="zh-CN" altLang="en-US" sz="2000" b="1" i="0" dirty="0">
                <a:effectLst/>
                <a:latin typeface="微软雅黑" panose="020B0503020204020204" pitchFamily="34" charset="-122"/>
                <a:ea typeface="微软雅黑" panose="020B0503020204020204" pitchFamily="34" charset="-122"/>
              </a:rPr>
              <a:t>个</a:t>
            </a:r>
            <a:endParaRPr lang="zh-CN" altLang="en-US" sz="2000" b="1" dirty="0">
              <a:latin typeface="微软雅黑" panose="020B0503020204020204" pitchFamily="34" charset="-122"/>
              <a:ea typeface="微软雅黑" panose="020B0503020204020204" pitchFamily="34" charset="-122"/>
            </a:endParaRPr>
          </a:p>
        </p:txBody>
      </p:sp>
      <p:sp>
        <p:nvSpPr>
          <p:cNvPr id="25" name="五边形 3">
            <a:extLst>
              <a:ext uri="{FF2B5EF4-FFF2-40B4-BE49-F238E27FC236}">
                <a16:creationId xmlns="" xmlns:a16="http://schemas.microsoft.com/office/drawing/2014/main" id="{B7A1CD8D-7208-B725-F42D-058B0B8409FA}"/>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矩形: 圆角 25">
            <a:extLst>
              <a:ext uri="{FF2B5EF4-FFF2-40B4-BE49-F238E27FC236}">
                <a16:creationId xmlns="" xmlns:a16="http://schemas.microsoft.com/office/drawing/2014/main" id="{1DFD7969-99FC-EE08-5C49-20E4A7EEF460}"/>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27" name="图片 24" descr="校徽">
            <a:extLst>
              <a:ext uri="{FF2B5EF4-FFF2-40B4-BE49-F238E27FC236}">
                <a16:creationId xmlns="" xmlns:a16="http://schemas.microsoft.com/office/drawing/2014/main" id="{1432B174-0919-2969-C5BF-A18C426C4A99}"/>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descr="院徽">
            <a:extLst>
              <a:ext uri="{FF2B5EF4-FFF2-40B4-BE49-F238E27FC236}">
                <a16:creationId xmlns="" xmlns:a16="http://schemas.microsoft.com/office/drawing/2014/main" id="{E75D0425-52EA-1678-5F14-133F964C7F1D}"/>
              </a:ext>
            </a:extLst>
          </p:cNvPr>
          <p:cNvPicPr>
            <a:picLocks noChangeAspect="1" noChangeArrowheads="1"/>
          </p:cNvPicPr>
          <p:nvPr/>
        </p:nvPicPr>
        <p:blipFill>
          <a:blip r:embed="rId7"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a:extLst>
              <a:ext uri="{FF2B5EF4-FFF2-40B4-BE49-F238E27FC236}">
                <a16:creationId xmlns="" xmlns:a16="http://schemas.microsoft.com/office/drawing/2014/main" id="{C8463065-0FDF-2C02-98DB-7D436D813AE9}"/>
              </a:ext>
            </a:extLst>
          </p:cNvPr>
          <p:cNvSpPr txBox="1">
            <a:spLocks noChangeArrowheads="1"/>
          </p:cNvSpPr>
          <p:nvPr/>
        </p:nvSpPr>
        <p:spPr bwMode="auto">
          <a:xfrm>
            <a:off x="333375" y="25400"/>
            <a:ext cx="4303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研究背景与现状</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B615A660-B42B-EA59-E9EE-978E239FF9EA}"/>
              </a:ext>
            </a:extLst>
          </p:cNvPr>
          <p:cNvSpPr txBox="1"/>
          <p:nvPr/>
        </p:nvSpPr>
        <p:spPr>
          <a:xfrm>
            <a:off x="333374" y="879278"/>
            <a:ext cx="3592513" cy="523220"/>
          </a:xfrm>
          <a:prstGeom prst="rect">
            <a:avLst/>
          </a:prstGeom>
          <a:noFill/>
        </p:spPr>
        <p:txBody>
          <a:bodyPr wrap="square">
            <a:spAutoFit/>
          </a:bodyPr>
          <a:lstStyle/>
          <a:p>
            <a:r>
              <a:rPr lang="zh-CN" altLang="en-US" sz="2800" b="1" i="0" dirty="0">
                <a:solidFill>
                  <a:srgbClr val="000000"/>
                </a:solidFill>
                <a:effectLst/>
                <a:latin typeface="微软雅黑" panose="020B0503020204020204" pitchFamily="34" charset="-122"/>
                <a:ea typeface="微软雅黑" panose="020B0503020204020204" pitchFamily="34" charset="-122"/>
              </a:rPr>
              <a:t>强场</a:t>
            </a:r>
            <a:r>
              <a:rPr lang="zh-CN" altLang="en-US" sz="2800" b="1" dirty="0">
                <a:latin typeface="微软雅黑" panose="020B0503020204020204" pitchFamily="34" charset="-122"/>
                <a:ea typeface="微软雅黑" panose="020B0503020204020204" pitchFamily="34" charset="-122"/>
              </a:rPr>
              <a:t>间接调控核反应</a:t>
            </a:r>
          </a:p>
        </p:txBody>
      </p:sp>
      <p:graphicFrame>
        <p:nvGraphicFramePr>
          <p:cNvPr id="2" name="表格 1">
            <a:extLst>
              <a:ext uri="{FF2B5EF4-FFF2-40B4-BE49-F238E27FC236}">
                <a16:creationId xmlns="" xmlns:a16="http://schemas.microsoft.com/office/drawing/2014/main" id="{F9FB529D-8371-BE91-E60E-AD179C7E43E4}"/>
              </a:ext>
            </a:extLst>
          </p:cNvPr>
          <p:cNvGraphicFramePr>
            <a:graphicFrameLocks noGrp="1"/>
          </p:cNvGraphicFramePr>
          <p:nvPr>
            <p:extLst>
              <p:ext uri="{D42A27DB-BD31-4B8C-83A1-F6EECF244321}">
                <p14:modId xmlns:p14="http://schemas.microsoft.com/office/powerpoint/2010/main" val="1411668219"/>
              </p:ext>
            </p:extLst>
          </p:nvPr>
        </p:nvGraphicFramePr>
        <p:xfrm>
          <a:off x="1982731" y="5426890"/>
          <a:ext cx="2869243" cy="274320"/>
        </p:xfrm>
        <a:graphic>
          <a:graphicData uri="http://schemas.openxmlformats.org/drawingml/2006/table">
            <a:tbl>
              <a:tblPr/>
              <a:tblGrid>
                <a:gridCol w="2869243">
                  <a:extLst>
                    <a:ext uri="{9D8B030D-6E8A-4147-A177-3AD203B41FA5}">
                      <a16:colId xmlns="" xmlns:a16="http://schemas.microsoft.com/office/drawing/2014/main" val="927486713"/>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15C14"/>
                          </a:solidFill>
                          <a:effectLst/>
                          <a:uLnTx/>
                          <a:uFillTx/>
                          <a:latin typeface="Arial" panose="020B0604020202020204" pitchFamily="34" charset="0"/>
                          <a:ea typeface="宋体" panose="02010600030101010101" pitchFamily="2" charset="-122"/>
                          <a:cs typeface="+mn-cs"/>
                        </a:rPr>
                        <a:t>Applied Physics B, 2003, 77: 387-390.</a:t>
                      </a:r>
                    </a:p>
                  </a:txBody>
                  <a:tcPr anchor="ctr">
                    <a:lnL>
                      <a:noFill/>
                    </a:lnL>
                    <a:lnR>
                      <a:noFill/>
                    </a:lnR>
                    <a:lnT>
                      <a:noFill/>
                    </a:lnT>
                    <a:lnB>
                      <a:noFill/>
                    </a:lnB>
                    <a:noFill/>
                  </a:tcPr>
                </a:tc>
                <a:extLst>
                  <a:ext uri="{0D108BD9-81ED-4DB2-BD59-A6C34878D82A}">
                    <a16:rowId xmlns="" xmlns:a16="http://schemas.microsoft.com/office/drawing/2014/main" val="3550492943"/>
                  </a:ext>
                </a:extLst>
              </a:tr>
            </a:tbl>
          </a:graphicData>
        </a:graphic>
      </p:graphicFrame>
      <p:sp>
        <p:nvSpPr>
          <p:cNvPr id="4" name="Rectangle 1">
            <a:extLst>
              <a:ext uri="{FF2B5EF4-FFF2-40B4-BE49-F238E27FC236}">
                <a16:creationId xmlns="" xmlns:a16="http://schemas.microsoft.com/office/drawing/2014/main" id="{A6DE40E0-F459-BEB3-017A-094EB0129546}"/>
              </a:ext>
            </a:extLst>
          </p:cNvPr>
          <p:cNvSpPr>
            <a:spLocks noChangeArrowheads="1"/>
          </p:cNvSpPr>
          <p:nvPr/>
        </p:nvSpPr>
        <p:spPr bwMode="auto">
          <a:xfrm>
            <a:off x="4000500" y="3787775"/>
            <a:ext cx="12192000" cy="0"/>
          </a:xfrm>
          <a:prstGeom prst="rect">
            <a:avLst/>
          </a:prstGeom>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chemeClr val="tx1"/>
                </a:solidFill>
                <a:effectLst/>
                <a:latin typeface="Arial" panose="020B0604020202020204" pitchFamily="34" charset="0"/>
              </a:rPr>
              <a:t/>
            </a: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 name="文本框 6">
            <a:extLst>
              <a:ext uri="{FF2B5EF4-FFF2-40B4-BE49-F238E27FC236}">
                <a16:creationId xmlns="" xmlns:a16="http://schemas.microsoft.com/office/drawing/2014/main" id="{967829C4-AE65-249B-4AD1-6C2F55909F44}"/>
              </a:ext>
            </a:extLst>
          </p:cNvPr>
          <p:cNvSpPr txBox="1"/>
          <p:nvPr/>
        </p:nvSpPr>
        <p:spPr>
          <a:xfrm>
            <a:off x="7289473" y="5457756"/>
            <a:ext cx="3702377" cy="276999"/>
          </a:xfrm>
          <a:prstGeom prst="rect">
            <a:avLst/>
          </a:prstGeom>
        </p:spPr>
        <p:txBody>
          <a:bodyPr wrap="square">
            <a:spAutoFit/>
          </a:bodyPr>
          <a:lstStyle/>
          <a:p>
            <a:r>
              <a:rPr lang="en-US" altLang="zh-CN" sz="1200" dirty="0">
                <a:solidFill>
                  <a:srgbClr val="015C14"/>
                </a:solidFill>
                <a:latin typeface="Arial" panose="020B0604020202020204" pitchFamily="34" charset="0"/>
                <a:ea typeface="宋体" panose="02010600030101010101" pitchFamily="2" charset="-122"/>
              </a:rPr>
              <a:t>PHYSICAL REVIEW LETTERS 127, 052501 (2021) </a:t>
            </a:r>
            <a:endParaRPr lang="zh-CN" altLang="en-US" sz="1200" dirty="0">
              <a:solidFill>
                <a:srgbClr val="015C14"/>
              </a:solidFill>
              <a:latin typeface="Arial" panose="020B0604020202020204" pitchFamily="34" charset="0"/>
              <a:ea typeface="宋体" panose="02010600030101010101" pitchFamily="2" charset="-122"/>
            </a:endParaRPr>
          </a:p>
        </p:txBody>
      </p:sp>
      <p:sp>
        <p:nvSpPr>
          <p:cNvPr id="8" name="灯片编号占位符 2">
            <a:extLst>
              <a:ext uri="{FF2B5EF4-FFF2-40B4-BE49-F238E27FC236}">
                <a16:creationId xmlns="" xmlns:a16="http://schemas.microsoft.com/office/drawing/2014/main" id="{AE296FAA-5F8E-023A-2E21-9EDD76261B9A}"/>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352155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0C1D9D2-3A0F-3C08-4B0E-B47CD6061E77}"/>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2ECC89C3-59C1-F8B7-5F36-61794FE8C51D}"/>
              </a:ext>
            </a:extLst>
          </p:cNvPr>
          <p:cNvSpPr>
            <a:spLocks noGrp="1"/>
          </p:cNvSpPr>
          <p:nvPr/>
        </p:nvSpPr>
        <p:spPr>
          <a:xfrm>
            <a:off x="354013" y="150813"/>
            <a:ext cx="2160587" cy="900112"/>
          </a:xfrm>
          <a:prstGeom prst="rect">
            <a:avLst/>
          </a:prstGeom>
          <a:noFill/>
          <a:ln>
            <a:noFill/>
          </a:ln>
          <a:effectLst/>
        </p:spPr>
        <p:txBody>
          <a:bodyPr anchor="ctr"/>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59747" name="文本框 9">
            <a:extLst>
              <a:ext uri="{FF2B5EF4-FFF2-40B4-BE49-F238E27FC236}">
                <a16:creationId xmlns="" xmlns:a16="http://schemas.microsoft.com/office/drawing/2014/main" id="{EE676348-6489-9399-B312-1CD240642583}"/>
              </a:ext>
            </a:extLst>
          </p:cNvPr>
          <p:cNvSpPr txBox="1">
            <a:spLocks noChangeArrowheads="1"/>
          </p:cNvSpPr>
          <p:nvPr/>
        </p:nvSpPr>
        <p:spPr bwMode="auto">
          <a:xfrm>
            <a:off x="3925888" y="539750"/>
            <a:ext cx="430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Calibri" panose="020F0502020204030204" pitchFamily="34" charset="0"/>
                <a:ea typeface="方正清刻本悦宋简体"/>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CCC16E99-6E29-3C3E-ADE7-1DCFF47F6EB2}"/>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7B828328-1ADB-D5E7-0B59-9447FBF6F231}"/>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9750" name="图片 24" descr="校徽">
            <a:extLst>
              <a:ext uri="{FF2B5EF4-FFF2-40B4-BE49-F238E27FC236}">
                <a16:creationId xmlns="" xmlns:a16="http://schemas.microsoft.com/office/drawing/2014/main" id="{4C155953-DF70-D267-0CC4-C7A05372FFA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图片 27" descr="院徽">
            <a:extLst>
              <a:ext uri="{FF2B5EF4-FFF2-40B4-BE49-F238E27FC236}">
                <a16:creationId xmlns="" xmlns:a16="http://schemas.microsoft.com/office/drawing/2014/main" id="{75879D9D-20D9-5212-F988-453737784FF8}"/>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文本框 28">
            <a:extLst>
              <a:ext uri="{FF2B5EF4-FFF2-40B4-BE49-F238E27FC236}">
                <a16:creationId xmlns="" xmlns:a16="http://schemas.microsoft.com/office/drawing/2014/main" id="{239D893B-FE43-21DC-2423-3722D76254E2}"/>
              </a:ext>
            </a:extLst>
          </p:cNvPr>
          <p:cNvSpPr txBox="1">
            <a:spLocks noChangeArrowheads="1"/>
          </p:cNvSpPr>
          <p:nvPr/>
        </p:nvSpPr>
        <p:spPr bwMode="auto">
          <a:xfrm>
            <a:off x="333375" y="25400"/>
            <a:ext cx="4303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研究背景与现状</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a:extLst>
              <a:ext uri="{FF2B5EF4-FFF2-40B4-BE49-F238E27FC236}">
                <a16:creationId xmlns="" xmlns:a16="http://schemas.microsoft.com/office/drawing/2014/main" id="{B10D1D24-C951-A84D-DF66-488D42358775}"/>
              </a:ext>
            </a:extLst>
          </p:cNvPr>
          <p:cNvGrpSpPr/>
          <p:nvPr/>
        </p:nvGrpSpPr>
        <p:grpSpPr>
          <a:xfrm>
            <a:off x="621290" y="1651538"/>
            <a:ext cx="5655082" cy="3671618"/>
            <a:chOff x="808117" y="1447875"/>
            <a:chExt cx="3227203" cy="2055062"/>
          </a:xfrm>
        </p:grpSpPr>
        <p:pic>
          <p:nvPicPr>
            <p:cNvPr id="12" name="图片 2">
              <a:extLst>
                <a:ext uri="{FF2B5EF4-FFF2-40B4-BE49-F238E27FC236}">
                  <a16:creationId xmlns="" xmlns:a16="http://schemas.microsoft.com/office/drawing/2014/main" id="{48660698-342F-A2B7-8A15-172036F86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17" y="1447875"/>
              <a:ext cx="2762250" cy="1824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 xmlns:a16="http://schemas.microsoft.com/office/drawing/2014/main" id="{026707CA-BD7C-671A-18FC-936DD4421652}"/>
                </a:ext>
              </a:extLst>
            </p:cNvPr>
            <p:cNvSpPr txBox="1"/>
            <p:nvPr/>
          </p:nvSpPr>
          <p:spPr>
            <a:xfrm>
              <a:off x="814315" y="3347896"/>
              <a:ext cx="3221005" cy="155041"/>
            </a:xfrm>
            <a:prstGeom prst="rect">
              <a:avLst/>
            </a:prstGeom>
            <a:noFill/>
            <a:ln>
              <a:noFill/>
            </a:ln>
          </p:spPr>
          <p:txBody>
            <a:bodyPr wrap="square">
              <a:spAutoFit/>
            </a:bodyPr>
            <a:lstStyle>
              <a:defPPr>
                <a:defRPr lang="zh-CN"/>
              </a:defPPr>
              <a:lvl1pPr marR="0" lvl="0" indent="0" defTabSz="457200" fontAlgn="auto">
                <a:lnSpc>
                  <a:spcPct val="100000"/>
                </a:lnSpc>
                <a:spcBef>
                  <a:spcPts val="0"/>
                </a:spcBef>
                <a:spcAft>
                  <a:spcPts val="0"/>
                </a:spcAft>
                <a:buClrTx/>
                <a:buSzTx/>
                <a:buFontTx/>
                <a:buNone/>
                <a:tabLst/>
                <a:defRPr kumimoji="0" sz="1200" b="0" i="0" u="none" strike="noStrike" cap="none" spc="0" normalizeH="0" baseline="0">
                  <a:ln>
                    <a:noFill/>
                  </a:ln>
                  <a:solidFill>
                    <a:srgbClr val="015C14"/>
                  </a:solidFill>
                  <a:effectLst/>
                  <a:uLnTx/>
                  <a:uFillTx/>
                  <a:latin typeface="Arial" panose="020B0604020202020204" pitchFamily="34" charset="0"/>
                  <a:ea typeface="宋体" panose="02010600030101010101"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Physics Letters B, 2013, 723(4-5): 401-405.</a:t>
              </a:r>
              <a:endParaRPr kumimoji="0" lang="zh-CN" altLang="en-US"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endParaRPr>
            </a:p>
          </p:txBody>
        </p:sp>
      </p:grpSp>
      <p:sp>
        <p:nvSpPr>
          <p:cNvPr id="15" name="文本框 14">
            <a:extLst>
              <a:ext uri="{FF2B5EF4-FFF2-40B4-BE49-F238E27FC236}">
                <a16:creationId xmlns="" xmlns:a16="http://schemas.microsoft.com/office/drawing/2014/main" id="{454B8A30-46F9-BD85-11F5-B42D19B1E869}"/>
              </a:ext>
            </a:extLst>
          </p:cNvPr>
          <p:cNvSpPr txBox="1"/>
          <p:nvPr/>
        </p:nvSpPr>
        <p:spPr>
          <a:xfrm>
            <a:off x="7193598" y="5630856"/>
            <a:ext cx="3581238" cy="826637"/>
          </a:xfrm>
          <a:prstGeom prst="rect">
            <a:avLst/>
          </a:prstGeom>
          <a:noFill/>
        </p:spPr>
        <p:txBody>
          <a:bodyPr wrap="square">
            <a:spAutoFit/>
          </a:bodyPr>
          <a:lstStyle/>
          <a:p>
            <a:pPr marL="342900" marR="0" lvl="0" indent="-342900" algn="l" defTabSz="914400" rtl="0" eaLnBrk="1" fontAlgn="auto" latinLnBrk="0" hangingPunct="1">
              <a:lnSpc>
                <a:spcPct val="125000"/>
              </a:lnSpc>
              <a:spcBef>
                <a:spcPts val="0"/>
              </a:spcBef>
              <a:spcAft>
                <a:spcPts val="0"/>
              </a:spcAft>
              <a:buClrTx/>
              <a:buSzTx/>
              <a:buFont typeface="Wingdings" panose="05000000000000000000" pitchFamily="2" charset="2"/>
              <a:buChar char="p"/>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研究发现激光加速</a:t>
            </a:r>
            <a:r>
              <a:rPr lang="en-US" altLang="zh-CN" sz="2000" b="1" dirty="0">
                <a:solidFill>
                  <a:prstClr val="black"/>
                </a:solidFill>
                <a:latin typeface="微软雅黑" panose="020B0503020204020204" pitchFamily="34" charset="-122"/>
                <a:ea typeface="微软雅黑" panose="020B0503020204020204" pitchFamily="34" charset="-122"/>
              </a:rPr>
              <a:t>α</a:t>
            </a:r>
            <a:r>
              <a:rPr lang="zh-CN" altLang="en-US" sz="2000" b="1" dirty="0">
                <a:solidFill>
                  <a:prstClr val="black"/>
                </a:solidFill>
                <a:latin typeface="微软雅黑" panose="020B0503020204020204" pitchFamily="34" charset="-122"/>
                <a:ea typeface="微软雅黑" panose="020B0503020204020204" pitchFamily="34" charset="-122"/>
              </a:rPr>
              <a:t>衰变，可减少其半衰期</a:t>
            </a: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2-3</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个量级</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23" name="文本框 22">
            <a:extLst>
              <a:ext uri="{FF2B5EF4-FFF2-40B4-BE49-F238E27FC236}">
                <a16:creationId xmlns="" xmlns:a16="http://schemas.microsoft.com/office/drawing/2014/main" id="{952D798B-7706-7517-2A1D-D46BC499ED1E}"/>
              </a:ext>
            </a:extLst>
          </p:cNvPr>
          <p:cNvSpPr txBox="1"/>
          <p:nvPr/>
        </p:nvSpPr>
        <p:spPr>
          <a:xfrm>
            <a:off x="715167" y="5497177"/>
            <a:ext cx="4746460" cy="477054"/>
          </a:xfrm>
          <a:prstGeom prst="rect">
            <a:avLst/>
          </a:prstGeom>
          <a:noFill/>
        </p:spPr>
        <p:txBody>
          <a:bodyPr wrap="square">
            <a:spAutoFit/>
          </a:bodyPr>
          <a:lstStyle/>
          <a:p>
            <a:pPr marL="342900" marR="0" lvl="0" indent="-342900" algn="l" defTabSz="914400" rtl="0" eaLnBrk="1" fontAlgn="auto" latinLnBrk="0" hangingPunct="1">
              <a:lnSpc>
                <a:spcPct val="125000"/>
              </a:lnSpc>
              <a:spcBef>
                <a:spcPts val="0"/>
              </a:spcBef>
              <a:spcAft>
                <a:spcPts val="0"/>
              </a:spcAft>
              <a:buClrTx/>
              <a:buSzTx/>
              <a:buFont typeface="Wingdings" panose="05000000000000000000" pitchFamily="2" charset="2"/>
              <a:buChar char="p"/>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激光可作为</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提</a:t>
            </a:r>
            <a:r>
              <a:rPr lang="zh-CN" altLang="en-US" sz="2000" b="1" dirty="0">
                <a:solidFill>
                  <a:prstClr val="black"/>
                </a:solidFill>
                <a:latin typeface="微软雅黑" panose="020B0503020204020204" pitchFamily="34" charset="-122"/>
                <a:ea typeface="微软雅黑" panose="020B0503020204020204" pitchFamily="34" charset="-122"/>
              </a:rPr>
              <a:t>取</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核</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结构信息的新途径</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a:extLst>
              <a:ext uri="{FF2B5EF4-FFF2-40B4-BE49-F238E27FC236}">
                <a16:creationId xmlns="" xmlns:a16="http://schemas.microsoft.com/office/drawing/2014/main" id="{C8569F47-FDC1-C721-0F98-7A9678C9C356}"/>
              </a:ext>
            </a:extLst>
          </p:cNvPr>
          <p:cNvSpPr txBox="1"/>
          <p:nvPr/>
        </p:nvSpPr>
        <p:spPr>
          <a:xfrm>
            <a:off x="1720939" y="1852269"/>
            <a:ext cx="2554629"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zh-CN" altLang="en-US" sz="2000" b="1" i="0" u="none" strike="noStrike" kern="1200" cap="none" spc="0" normalizeH="0" baseline="0" noProof="0" dirty="0">
                <a:ln>
                  <a:noFill/>
                </a:ln>
                <a:solidFill>
                  <a:schemeClr val="accent1">
                    <a:lumMod val="75000"/>
                  </a:schemeClr>
                </a:solidFill>
                <a:effectLst/>
                <a:uLnTx/>
                <a:uFillTx/>
                <a:latin typeface="Calibri" panose="020F0502020204030204"/>
                <a:ea typeface="等线" panose="02010600030101010101" pitchFamily="2" charset="-122"/>
                <a:cs typeface="+mn-cs"/>
              </a:rPr>
              <a:t>激光驱动核反弹</a:t>
            </a:r>
          </a:p>
        </p:txBody>
      </p:sp>
      <p:grpSp>
        <p:nvGrpSpPr>
          <p:cNvPr id="4" name="组合 3">
            <a:extLst>
              <a:ext uri="{FF2B5EF4-FFF2-40B4-BE49-F238E27FC236}">
                <a16:creationId xmlns="" xmlns:a16="http://schemas.microsoft.com/office/drawing/2014/main" id="{933FC938-4528-E6E5-0148-98E55F85F265}"/>
              </a:ext>
            </a:extLst>
          </p:cNvPr>
          <p:cNvGrpSpPr/>
          <p:nvPr/>
        </p:nvGrpSpPr>
        <p:grpSpPr>
          <a:xfrm>
            <a:off x="6450923" y="1402498"/>
            <a:ext cx="5025910" cy="3941566"/>
            <a:chOff x="6566769" y="1496859"/>
            <a:chExt cx="5025910" cy="3941566"/>
          </a:xfrm>
        </p:grpSpPr>
        <p:grpSp>
          <p:nvGrpSpPr>
            <p:cNvPr id="3" name="组合 2">
              <a:extLst>
                <a:ext uri="{FF2B5EF4-FFF2-40B4-BE49-F238E27FC236}">
                  <a16:creationId xmlns="" xmlns:a16="http://schemas.microsoft.com/office/drawing/2014/main" id="{A3776F8B-5A3E-95B3-4717-580316FD1A21}"/>
                </a:ext>
              </a:extLst>
            </p:cNvPr>
            <p:cNvGrpSpPr/>
            <p:nvPr/>
          </p:nvGrpSpPr>
          <p:grpSpPr>
            <a:xfrm>
              <a:off x="6566769" y="1496859"/>
              <a:ext cx="5025910" cy="3941566"/>
              <a:chOff x="4422880" y="1152813"/>
              <a:chExt cx="3270077" cy="2564555"/>
            </a:xfrm>
          </p:grpSpPr>
          <p:pic>
            <p:nvPicPr>
              <p:cNvPr id="14" name="图片 13">
                <a:extLst>
                  <a:ext uri="{FF2B5EF4-FFF2-40B4-BE49-F238E27FC236}">
                    <a16:creationId xmlns="" xmlns:a16="http://schemas.microsoft.com/office/drawing/2014/main" id="{8C6335A3-81B0-85D6-8403-80EC01F8E3B7}"/>
                  </a:ext>
                </a:extLst>
              </p:cNvPr>
              <p:cNvPicPr>
                <a:picLocks noChangeAspect="1"/>
              </p:cNvPicPr>
              <p:nvPr/>
            </p:nvPicPr>
            <p:blipFill>
              <a:blip r:embed="rId6"/>
              <a:stretch>
                <a:fillRect/>
              </a:stretch>
            </p:blipFill>
            <p:spPr>
              <a:xfrm>
                <a:off x="4422880" y="1152813"/>
                <a:ext cx="2956505" cy="2308938"/>
              </a:xfrm>
              <a:prstGeom prst="rect">
                <a:avLst/>
              </a:prstGeom>
              <a:ln>
                <a:solidFill>
                  <a:schemeClr val="tx1"/>
                </a:solidFill>
              </a:ln>
            </p:spPr>
          </p:pic>
          <p:sp>
            <p:nvSpPr>
              <p:cNvPr id="26" name="文本框 25">
                <a:extLst>
                  <a:ext uri="{FF2B5EF4-FFF2-40B4-BE49-F238E27FC236}">
                    <a16:creationId xmlns="" xmlns:a16="http://schemas.microsoft.com/office/drawing/2014/main" id="{B45E9A9F-413C-49B8-8D5A-3EEBBC4851F3}"/>
                  </a:ext>
                </a:extLst>
              </p:cNvPr>
              <p:cNvSpPr txBox="1"/>
              <p:nvPr/>
            </p:nvSpPr>
            <p:spPr>
              <a:xfrm>
                <a:off x="4561614" y="3537140"/>
                <a:ext cx="3131343" cy="180228"/>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tabLst/>
                  <a:defRPr kumimoji="0" sz="1200" b="0" i="0" u="none" strike="noStrike" cap="none" spc="0" normalizeH="0" baseline="0">
                    <a:ln>
                      <a:noFill/>
                    </a:ln>
                    <a:solidFill>
                      <a:srgbClr val="015C14"/>
                    </a:solidFill>
                    <a:effectLst/>
                    <a:uLnTx/>
                    <a:uFillTx/>
                    <a:latin typeface="Arial" panose="020B0604020202020204" pitchFamily="34" charset="0"/>
                    <a:ea typeface="宋体" panose="02010600030101010101"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Physical Review Letters, 2020, 124(21): 212505.</a:t>
                </a:r>
                <a:endParaRPr kumimoji="0" lang="zh-CN" altLang="en-US" sz="12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endParaRPr>
              </a:p>
            </p:txBody>
          </p:sp>
          <p:sp>
            <p:nvSpPr>
              <p:cNvPr id="31" name="文本框 30">
                <a:extLst>
                  <a:ext uri="{FF2B5EF4-FFF2-40B4-BE49-F238E27FC236}">
                    <a16:creationId xmlns="" xmlns:a16="http://schemas.microsoft.com/office/drawing/2014/main" id="{DE72D056-7132-2F93-E386-9F2721DD2061}"/>
                  </a:ext>
                </a:extLst>
              </p:cNvPr>
              <p:cNvSpPr txBox="1"/>
              <p:nvPr/>
            </p:nvSpPr>
            <p:spPr>
              <a:xfrm>
                <a:off x="5950516" y="1698591"/>
                <a:ext cx="1354840" cy="300379"/>
              </a:xfrm>
              <a:prstGeom prst="rect">
                <a:avLst/>
              </a:prstGeom>
              <a:noFill/>
            </p:spPr>
            <p:txBody>
              <a:bodyPr wrap="square">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2-3</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个量级</a:t>
                </a:r>
                <a:endParaRPr lang="zh-CN" altLang="en-US" sz="2400" dirty="0"/>
              </a:p>
            </p:txBody>
          </p:sp>
        </p:grpSp>
        <p:sp>
          <p:nvSpPr>
            <p:cNvPr id="20" name="文本框 19">
              <a:extLst>
                <a:ext uri="{FF2B5EF4-FFF2-40B4-BE49-F238E27FC236}">
                  <a16:creationId xmlns="" xmlns:a16="http://schemas.microsoft.com/office/drawing/2014/main" id="{CB97124C-36A3-D999-CAF3-C374B9E399F8}"/>
                </a:ext>
              </a:extLst>
            </p:cNvPr>
            <p:cNvSpPr txBox="1"/>
            <p:nvPr/>
          </p:nvSpPr>
          <p:spPr>
            <a:xfrm>
              <a:off x="7914127" y="4400788"/>
              <a:ext cx="3313197"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zh-CN" altLang="en-US" sz="2000" b="1" i="0" u="none" strike="noStrike" kern="1200" cap="none" spc="0" normalizeH="0" baseline="0" noProof="0" dirty="0">
                  <a:ln>
                    <a:noFill/>
                  </a:ln>
                  <a:solidFill>
                    <a:schemeClr val="accent1">
                      <a:lumMod val="75000"/>
                    </a:schemeClr>
                  </a:solidFill>
                  <a:effectLst/>
                  <a:uLnTx/>
                  <a:uFillTx/>
                  <a:latin typeface="Calibri" panose="020F0502020204030204"/>
                  <a:ea typeface="等线" panose="02010600030101010101" pitchFamily="2" charset="-122"/>
                  <a:cs typeface="+mn-cs"/>
                </a:rPr>
                <a:t>激光加速衰变、裂变、熔合</a:t>
              </a:r>
            </a:p>
          </p:txBody>
        </p:sp>
      </p:grpSp>
      <p:sp>
        <p:nvSpPr>
          <p:cNvPr id="2" name="文本框 1">
            <a:extLst>
              <a:ext uri="{FF2B5EF4-FFF2-40B4-BE49-F238E27FC236}">
                <a16:creationId xmlns="" xmlns:a16="http://schemas.microsoft.com/office/drawing/2014/main" id="{DF69237D-77A4-C552-4B99-6FD3FFCD5F3B}"/>
              </a:ext>
            </a:extLst>
          </p:cNvPr>
          <p:cNvSpPr txBox="1"/>
          <p:nvPr/>
        </p:nvSpPr>
        <p:spPr>
          <a:xfrm>
            <a:off x="333374" y="879278"/>
            <a:ext cx="4068944" cy="523220"/>
          </a:xfrm>
          <a:prstGeom prst="rect">
            <a:avLst/>
          </a:prstGeom>
          <a:noFill/>
        </p:spPr>
        <p:txBody>
          <a:bodyPr wrap="square">
            <a:spAutoFit/>
          </a:bodyPr>
          <a:lstStyle/>
          <a:p>
            <a:r>
              <a:rPr lang="zh-CN" altLang="en-US" sz="2800" b="1" i="0" dirty="0">
                <a:solidFill>
                  <a:srgbClr val="000000"/>
                </a:solidFill>
                <a:effectLst/>
                <a:latin typeface="微软雅黑" panose="020B0503020204020204" pitchFamily="34" charset="-122"/>
                <a:ea typeface="微软雅黑" panose="020B0503020204020204" pitchFamily="34" charset="-122"/>
              </a:rPr>
              <a:t>强场</a:t>
            </a:r>
            <a:r>
              <a:rPr lang="zh-CN" altLang="en-US" sz="2800" b="1" dirty="0">
                <a:latin typeface="微软雅黑" panose="020B0503020204020204" pitchFamily="34" charset="-122"/>
                <a:ea typeface="微软雅黑" panose="020B0503020204020204" pitchFamily="34" charset="-122"/>
              </a:rPr>
              <a:t>直接接调控核反应</a:t>
            </a:r>
          </a:p>
        </p:txBody>
      </p:sp>
      <p:sp>
        <p:nvSpPr>
          <p:cNvPr id="7" name="灯片编号占位符 2">
            <a:extLst>
              <a:ext uri="{FF2B5EF4-FFF2-40B4-BE49-F238E27FC236}">
                <a16:creationId xmlns="" xmlns:a16="http://schemas.microsoft.com/office/drawing/2014/main" id="{E2DD7656-DCBE-9554-3D97-141E999048D3}"/>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253585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880C9E7-56AC-C206-F4F5-5DE55149D20A}"/>
            </a:ext>
          </a:extLst>
        </p:cNvPr>
        <p:cNvGrpSpPr/>
        <p:nvPr/>
      </p:nvGrpSpPr>
      <p:grpSpPr>
        <a:xfrm>
          <a:off x="0" y="0"/>
          <a:ext cx="0" cy="0"/>
          <a:chOff x="0" y="0"/>
          <a:chExt cx="0" cy="0"/>
        </a:xfrm>
      </p:grpSpPr>
      <p:sp>
        <p:nvSpPr>
          <p:cNvPr id="8" name="五边形 3">
            <a:extLst>
              <a:ext uri="{FF2B5EF4-FFF2-40B4-BE49-F238E27FC236}">
                <a16:creationId xmlns="" xmlns:a16="http://schemas.microsoft.com/office/drawing/2014/main" id="{F6D4A0F4-422B-8582-0571-7BB284475235}"/>
              </a:ext>
            </a:extLst>
          </p:cNvPr>
          <p:cNvSpPr/>
          <p:nvPr/>
        </p:nvSpPr>
        <p:spPr>
          <a:xfrm>
            <a:off x="0" y="-12700"/>
            <a:ext cx="5861050" cy="642938"/>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 xmlns:a16="http://schemas.microsoft.com/office/drawing/2014/main" id="{BEE2BAFC-A0AC-B33E-79D2-B62B711E3C56}"/>
              </a:ext>
            </a:extLst>
          </p:cNvPr>
          <p:cNvSpPr/>
          <p:nvPr/>
        </p:nvSpPr>
        <p:spPr>
          <a:xfrm flipV="1">
            <a:off x="360363" y="684213"/>
            <a:ext cx="10972800" cy="46037"/>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0" name="图片 24" descr="校徽">
            <a:extLst>
              <a:ext uri="{FF2B5EF4-FFF2-40B4-BE49-F238E27FC236}">
                <a16:creationId xmlns="" xmlns:a16="http://schemas.microsoft.com/office/drawing/2014/main" id="{89386110-94B2-3C70-CB48-C60FB04E2C4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1775" y="66675"/>
            <a:ext cx="600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7" descr="院徽">
            <a:extLst>
              <a:ext uri="{FF2B5EF4-FFF2-40B4-BE49-F238E27FC236}">
                <a16:creationId xmlns="" xmlns:a16="http://schemas.microsoft.com/office/drawing/2014/main" id="{54A8DC94-74F4-96A9-25A6-700CCCA09FF6}"/>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1109325" y="650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28">
            <a:extLst>
              <a:ext uri="{FF2B5EF4-FFF2-40B4-BE49-F238E27FC236}">
                <a16:creationId xmlns="" xmlns:a16="http://schemas.microsoft.com/office/drawing/2014/main" id="{2E7E8BB6-B228-2B1B-B217-B0637C010AD5}"/>
              </a:ext>
            </a:extLst>
          </p:cNvPr>
          <p:cNvSpPr txBox="1">
            <a:spLocks noChangeArrowheads="1"/>
          </p:cNvSpPr>
          <p:nvPr/>
        </p:nvSpPr>
        <p:spPr bwMode="auto">
          <a:xfrm>
            <a:off x="333375" y="25400"/>
            <a:ext cx="4303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研究背景与现状</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a:extLst>
              <a:ext uri="{FF2B5EF4-FFF2-40B4-BE49-F238E27FC236}">
                <a16:creationId xmlns="" xmlns:a16="http://schemas.microsoft.com/office/drawing/2014/main" id="{E8AAEB13-BF5E-7DD3-BBE7-61B1E6A2121A}"/>
              </a:ext>
            </a:extLst>
          </p:cNvPr>
          <p:cNvSpPr txBox="1"/>
          <p:nvPr/>
        </p:nvSpPr>
        <p:spPr>
          <a:xfrm>
            <a:off x="4371158" y="1998587"/>
            <a:ext cx="7312842" cy="5074594"/>
          </a:xfrm>
          <a:prstGeom prst="rect">
            <a:avLst/>
          </a:prstGeom>
          <a:noFill/>
        </p:spPr>
        <p:txBody>
          <a:bodyPr wrap="square">
            <a:spAutoFit/>
          </a:bodyPr>
          <a:lstStyle/>
          <a:p>
            <a:pPr algn="l">
              <a:lnSpc>
                <a:spcPct val="150000"/>
              </a:lnSpc>
              <a:spcBef>
                <a:spcPts val="1029"/>
              </a:spcBef>
              <a:spcAft>
                <a:spcPts val="300"/>
              </a:spcAft>
              <a:buFont typeface="+mj-lt"/>
              <a:buAutoNum type="arabicPeriod"/>
            </a:pPr>
            <a:r>
              <a:rPr lang="zh-CN" altLang="en-US" sz="2400" b="1" i="0" dirty="0">
                <a:effectLst/>
                <a:latin typeface="微软雅黑" panose="020B0503020204020204" pitchFamily="34" charset="-122"/>
                <a:ea typeface="微软雅黑" panose="020B0503020204020204" pitchFamily="34" charset="-122"/>
              </a:rPr>
              <a:t>强场调控结团行为</a:t>
            </a:r>
            <a:endParaRPr lang="zh-CN" altLang="en-US" sz="2400" b="0" i="0" dirty="0">
              <a:effectLst/>
              <a:latin typeface="微软雅黑" panose="020B0503020204020204" pitchFamily="34" charset="-122"/>
              <a:ea typeface="微软雅黑" panose="020B0503020204020204" pitchFamily="34" charset="-122"/>
            </a:endParaRPr>
          </a:p>
          <a:p>
            <a:pPr marL="742950" lvl="1" indent="-285750" algn="l">
              <a:lnSpc>
                <a:spcPct val="150000"/>
              </a:lnSpc>
              <a:spcBef>
                <a:spcPts val="300"/>
              </a:spcBef>
              <a:spcAft>
                <a:spcPts val="1029"/>
              </a:spcAft>
              <a:buFont typeface="+mj-lt"/>
              <a:buAutoNum type="arabicPeriod"/>
            </a:pPr>
            <a:r>
              <a:rPr lang="zh-CN" altLang="en-US" sz="2400" b="0" i="0" dirty="0">
                <a:effectLst/>
                <a:latin typeface="微软雅黑" panose="020B0503020204020204" pitchFamily="34" charset="-122"/>
                <a:ea typeface="微软雅黑" panose="020B0503020204020204" pitchFamily="34" charset="-122"/>
              </a:rPr>
              <a:t>极端场如何影响核内</a:t>
            </a:r>
            <a:r>
              <a:rPr lang="en-US" altLang="zh-CN" sz="2400" b="0" i="0" dirty="0">
                <a:effectLst/>
                <a:latin typeface="微软雅黑" panose="020B0503020204020204" pitchFamily="34" charset="-122"/>
                <a:ea typeface="微软雅黑" panose="020B0503020204020204" pitchFamily="34" charset="-122"/>
              </a:rPr>
              <a:t>α</a:t>
            </a:r>
            <a:r>
              <a:rPr lang="zh-CN" altLang="en-US" sz="2400" b="0" i="0" dirty="0">
                <a:effectLst/>
                <a:latin typeface="微软雅黑" panose="020B0503020204020204" pitchFamily="34" charset="-122"/>
                <a:ea typeface="微软雅黑" panose="020B0503020204020204" pitchFamily="34" charset="-122"/>
              </a:rPr>
              <a:t>结团的形成与解离？</a:t>
            </a:r>
          </a:p>
          <a:p>
            <a:pPr marL="742950" lvl="1" indent="-285750" algn="l">
              <a:lnSpc>
                <a:spcPct val="150000"/>
              </a:lnSpc>
              <a:spcBef>
                <a:spcPts val="300"/>
              </a:spcBef>
              <a:spcAft>
                <a:spcPts val="1029"/>
              </a:spcAft>
              <a:buFont typeface="+mj-lt"/>
              <a:buAutoNum type="arabicPeriod"/>
            </a:pPr>
            <a:r>
              <a:rPr lang="zh-CN" altLang="en-US" sz="2400" b="0" i="0" dirty="0">
                <a:effectLst/>
                <a:latin typeface="微软雅黑" panose="020B0503020204020204" pitchFamily="34" charset="-122"/>
                <a:ea typeface="微软雅黑" panose="020B0503020204020204" pitchFamily="34" charset="-122"/>
              </a:rPr>
              <a:t>量子隧穿（如</a:t>
            </a:r>
            <a:r>
              <a:rPr lang="en-US" altLang="zh-CN" sz="2400" b="0" i="0" dirty="0">
                <a:effectLst/>
                <a:latin typeface="微软雅黑" panose="020B0503020204020204" pitchFamily="34" charset="-122"/>
                <a:ea typeface="微软雅黑" panose="020B0503020204020204" pitchFamily="34" charset="-122"/>
              </a:rPr>
              <a:t>α</a:t>
            </a:r>
            <a:r>
              <a:rPr lang="zh-CN" altLang="en-US" sz="2400" b="0" i="0" dirty="0">
                <a:effectLst/>
                <a:latin typeface="微软雅黑" panose="020B0503020204020204" pitchFamily="34" charset="-122"/>
                <a:ea typeface="微软雅黑" panose="020B0503020204020204" pitchFamily="34" charset="-122"/>
              </a:rPr>
              <a:t>衰变）在强场中是否呈现新规律？</a:t>
            </a:r>
          </a:p>
          <a:p>
            <a:pPr algn="l">
              <a:lnSpc>
                <a:spcPct val="150000"/>
              </a:lnSpc>
              <a:spcBef>
                <a:spcPts val="300"/>
              </a:spcBef>
              <a:spcAft>
                <a:spcPts val="300"/>
              </a:spcAft>
              <a:buFont typeface="+mj-lt"/>
              <a:buAutoNum type="arabicPeriod"/>
            </a:pPr>
            <a:r>
              <a:rPr lang="zh-CN" altLang="en-US" sz="2400" b="1" i="0" dirty="0">
                <a:effectLst/>
                <a:latin typeface="微软雅黑" panose="020B0503020204020204" pitchFamily="34" charset="-122"/>
                <a:ea typeface="微软雅黑" panose="020B0503020204020204" pitchFamily="34" charset="-122"/>
              </a:rPr>
              <a:t>链状结团稳定性与核反应路径</a:t>
            </a:r>
            <a:endParaRPr lang="zh-CN" altLang="en-US" sz="2400" b="0" i="0" dirty="0">
              <a:effectLst/>
              <a:latin typeface="微软雅黑" panose="020B0503020204020204" pitchFamily="34" charset="-122"/>
              <a:ea typeface="微软雅黑" panose="020B0503020204020204" pitchFamily="34" charset="-122"/>
            </a:endParaRPr>
          </a:p>
          <a:p>
            <a:pPr marL="742950" lvl="1" indent="-285750" algn="l">
              <a:lnSpc>
                <a:spcPct val="150000"/>
              </a:lnSpc>
              <a:spcBef>
                <a:spcPts val="300"/>
              </a:spcBef>
              <a:spcAft>
                <a:spcPts val="1029"/>
              </a:spcAft>
              <a:buFont typeface="+mj-lt"/>
              <a:buAutoNum type="arabicPeriod"/>
            </a:pPr>
            <a:r>
              <a:rPr lang="zh-CN" altLang="en-US" sz="2400" b="0" i="0" dirty="0">
                <a:effectLst/>
                <a:latin typeface="微软雅黑" panose="020B0503020204020204" pitchFamily="34" charset="-122"/>
                <a:ea typeface="微软雅黑" panose="020B0503020204020204" pitchFamily="34" charset="-122"/>
              </a:rPr>
              <a:t>强场能否重构线性链状结团态（如</a:t>
            </a:r>
            <a:r>
              <a:rPr lang="en-US" altLang="zh-CN" sz="2400" b="0" i="0" dirty="0">
                <a:effectLst/>
                <a:latin typeface="微软雅黑" panose="020B0503020204020204" pitchFamily="34" charset="-122"/>
                <a:ea typeface="微软雅黑" panose="020B0503020204020204" pitchFamily="34" charset="-122"/>
              </a:rPr>
              <a:t>3α</a:t>
            </a:r>
            <a:r>
              <a:rPr lang="zh-CN" altLang="en-US" sz="2400" b="0" i="0" dirty="0">
                <a:effectLst/>
                <a:latin typeface="微软雅黑" panose="020B0503020204020204" pitchFamily="34" charset="-122"/>
                <a:ea typeface="微软雅黑" panose="020B0503020204020204" pitchFamily="34" charset="-122"/>
              </a:rPr>
              <a:t>链状态），改变天体核合成中的反应路径？</a:t>
            </a:r>
          </a:p>
          <a:p>
            <a:pPr>
              <a:lnSpc>
                <a:spcPct val="150000"/>
              </a:lnSpc>
              <a:buNone/>
            </a:pPr>
            <a:r>
              <a:rPr lang="zh-CN" altLang="en-US" sz="2400" dirty="0">
                <a:latin typeface="微软雅黑" panose="020B0503020204020204" pitchFamily="34" charset="-122"/>
                <a:ea typeface="微软雅黑" panose="020B0503020204020204" pitchFamily="34" charset="-122"/>
              </a:rPr>
              <a:t/>
            </a:r>
            <a:br>
              <a:rPr lang="zh-CN" altLang="en-US" sz="2400" dirty="0">
                <a:latin typeface="微软雅黑" panose="020B0503020204020204" pitchFamily="34" charset="-122"/>
                <a:ea typeface="微软雅黑" panose="020B0503020204020204" pitchFamily="34" charset="-122"/>
              </a:rPr>
            </a:br>
            <a:endParaRPr lang="zh-CN" altLang="en-US" sz="2400"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 xmlns:a16="http://schemas.microsoft.com/office/drawing/2014/main" id="{FA27BD3B-D86A-3031-5AE0-BB55936DD0DE}"/>
              </a:ext>
            </a:extLst>
          </p:cNvPr>
          <p:cNvSpPr txBox="1"/>
          <p:nvPr/>
        </p:nvSpPr>
        <p:spPr>
          <a:xfrm>
            <a:off x="4474836" y="1220594"/>
            <a:ext cx="6094428" cy="523220"/>
          </a:xfrm>
          <a:prstGeom prst="rect">
            <a:avLst/>
          </a:prstGeom>
          <a:noFill/>
        </p:spPr>
        <p:txBody>
          <a:bodyPr wrap="square">
            <a:spAutoFit/>
          </a:bodyPr>
          <a:lstStyle/>
          <a:p>
            <a:pPr algn="l">
              <a:spcBef>
                <a:spcPts val="1372"/>
              </a:spcBef>
              <a:spcAft>
                <a:spcPts val="1029"/>
              </a:spcAft>
              <a:buNone/>
            </a:pPr>
            <a:r>
              <a:rPr lang="zh-CN" altLang="en-US" sz="2800" b="1" i="0" dirty="0">
                <a:effectLst/>
                <a:latin typeface="微软雅黑" panose="020B0503020204020204" pitchFamily="34" charset="-122"/>
                <a:ea typeface="微软雅黑" panose="020B0503020204020204" pitchFamily="34" charset="-122"/>
              </a:rPr>
              <a:t>关键科学问题：</a:t>
            </a:r>
          </a:p>
        </p:txBody>
      </p:sp>
      <p:sp>
        <p:nvSpPr>
          <p:cNvPr id="23" name="文本框 22">
            <a:extLst>
              <a:ext uri="{FF2B5EF4-FFF2-40B4-BE49-F238E27FC236}">
                <a16:creationId xmlns="" xmlns:a16="http://schemas.microsoft.com/office/drawing/2014/main" id="{8AFFD6BB-79FB-298F-F0CF-6250ACFFB2BC}"/>
              </a:ext>
            </a:extLst>
          </p:cNvPr>
          <p:cNvSpPr txBox="1"/>
          <p:nvPr/>
        </p:nvSpPr>
        <p:spPr>
          <a:xfrm>
            <a:off x="360363" y="2981833"/>
            <a:ext cx="2269502" cy="830997"/>
          </a:xfrm>
          <a:prstGeom prst="rect">
            <a:avLst/>
          </a:prstGeom>
          <a:noFill/>
        </p:spPr>
        <p:txBody>
          <a:bodyPr wrap="square">
            <a:spAutoFit/>
          </a:bodyPr>
          <a:lstStyle/>
          <a:p>
            <a:pPr algn="ctr"/>
            <a:r>
              <a:rPr lang="zh-CN" altLang="en-US" sz="2400" b="1" i="0" dirty="0">
                <a:solidFill>
                  <a:srgbClr val="000000"/>
                </a:solidFill>
                <a:effectLst/>
                <a:latin typeface="微软雅黑" panose="020B0503020204020204" pitchFamily="34" charset="-122"/>
                <a:ea typeface="微软雅黑" panose="020B0503020204020204" pitchFamily="34" charset="-122"/>
              </a:rPr>
              <a:t>强场对核过程的调控</a:t>
            </a:r>
            <a:r>
              <a:rPr lang="zh-CN" altLang="en-US" sz="2400" b="1" dirty="0">
                <a:latin typeface="微软雅黑" panose="020B0503020204020204" pitchFamily="34" charset="-122"/>
                <a:ea typeface="微软雅黑" panose="020B0503020204020204" pitchFamily="34" charset="-122"/>
              </a:rPr>
              <a:t> </a:t>
            </a:r>
          </a:p>
        </p:txBody>
      </p:sp>
      <p:sp>
        <p:nvSpPr>
          <p:cNvPr id="28" name="箭头: 右 27">
            <a:extLst>
              <a:ext uri="{FF2B5EF4-FFF2-40B4-BE49-F238E27FC236}">
                <a16:creationId xmlns="" xmlns:a16="http://schemas.microsoft.com/office/drawing/2014/main" id="{6E9DA98A-1A32-2B78-6665-5E722DB4B816}"/>
              </a:ext>
            </a:extLst>
          </p:cNvPr>
          <p:cNvSpPr/>
          <p:nvPr/>
        </p:nvSpPr>
        <p:spPr>
          <a:xfrm>
            <a:off x="3113980" y="3180516"/>
            <a:ext cx="991026" cy="433633"/>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2">
            <a:extLst>
              <a:ext uri="{FF2B5EF4-FFF2-40B4-BE49-F238E27FC236}">
                <a16:creationId xmlns="" xmlns:a16="http://schemas.microsoft.com/office/drawing/2014/main" id="{9F150D3D-916D-7208-96AB-05B0477AF860}"/>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51554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353269" y="151200"/>
            <a:ext cx="2160905" cy="899795"/>
          </a:xfrm>
          <a:prstGeom prst="rect">
            <a:avLst/>
          </a:prstGeom>
          <a:noFill/>
          <a:ln>
            <a:noFill/>
          </a:ln>
          <a:effectLst/>
        </p:spPr>
        <p:txBody>
          <a:bodyPr vert="horz" wrap="square" lIns="91440" tIns="45720" rIns="91440" bIns="45720" numCol="1" anchor="ctr" anchorCtr="0" compatLnSpc="1"/>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0" name="文本框 9">
            <a:extLst>
              <a:ext uri="{FF2B5EF4-FFF2-40B4-BE49-F238E27FC236}">
                <a16:creationId xmlns="" xmlns:a16="http://schemas.microsoft.com/office/drawing/2014/main" id="{706FBA64-6607-AA64-22C4-122CA08BD529}"/>
              </a:ext>
            </a:extLst>
          </p:cNvPr>
          <p:cNvSpPr txBox="1"/>
          <p:nvPr/>
        </p:nvSpPr>
        <p:spPr>
          <a:xfrm>
            <a:off x="3925861" y="539730"/>
            <a:ext cx="430357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方正清刻本悦宋简体" panose="02000000000000000000" pitchFamily="2"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AD18A1AE-0759-0934-E022-9269B4D9EBA1}"/>
              </a:ext>
            </a:extLst>
          </p:cNvPr>
          <p:cNvSpPr/>
          <p:nvPr/>
        </p:nvSpPr>
        <p:spPr>
          <a:xfrm>
            <a:off x="0" y="-12760"/>
            <a:ext cx="5861695" cy="642361"/>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5159E23C-9B02-9C85-AD26-0C2A07999B7D}"/>
              </a:ext>
            </a:extLst>
          </p:cNvPr>
          <p:cNvSpPr/>
          <p:nvPr/>
        </p:nvSpPr>
        <p:spPr>
          <a:xfrm flipV="1">
            <a:off x="359769" y="684976"/>
            <a:ext cx="10972800" cy="45719"/>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5" name="图片 24" descr="校徽">
            <a:extLst>
              <a:ext uri="{FF2B5EF4-FFF2-40B4-BE49-F238E27FC236}">
                <a16:creationId xmlns="" xmlns:a16="http://schemas.microsoft.com/office/drawing/2014/main" id="{3EC4E6AB-3F9D-1CB6-3338-A00C72DA630A}"/>
              </a:ext>
            </a:extLst>
          </p:cNvPr>
          <p:cNvPicPr>
            <a:picLocks noChangeAspect="1"/>
          </p:cNvPicPr>
          <p:nvPr userDrawn="1"/>
        </p:nvPicPr>
        <p:blipFill>
          <a:blip r:embed="rId3" cstate="print">
            <a:clrChange>
              <a:clrFrom>
                <a:srgbClr val="FFFFFF">
                  <a:alpha val="100000"/>
                </a:srgbClr>
              </a:clrFrom>
              <a:clrTo>
                <a:srgbClr val="FFFFFF">
                  <a:alpha val="100000"/>
                  <a:alpha val="0"/>
                </a:srgbClr>
              </a:clrTo>
            </a:clrChange>
          </a:blip>
          <a:stretch>
            <a:fillRect/>
          </a:stretch>
        </p:blipFill>
        <p:spPr>
          <a:xfrm>
            <a:off x="10392037" y="66401"/>
            <a:ext cx="600176" cy="575960"/>
          </a:xfrm>
          <a:prstGeom prst="rect">
            <a:avLst/>
          </a:prstGeom>
        </p:spPr>
      </p:pic>
      <p:pic>
        <p:nvPicPr>
          <p:cNvPr id="28" name="图片 27" descr="院徽">
            <a:extLst>
              <a:ext uri="{FF2B5EF4-FFF2-40B4-BE49-F238E27FC236}">
                <a16:creationId xmlns="" xmlns:a16="http://schemas.microsoft.com/office/drawing/2014/main" id="{B7831BF2-DFBF-5872-E2B9-457592B79561}"/>
              </a:ext>
            </a:extLst>
          </p:cNvPr>
          <p:cNvPicPr>
            <a:picLocks noChangeAspect="1"/>
          </p:cNvPicPr>
          <p:nvPr userDrawn="1"/>
        </p:nvPicPr>
        <p:blipFill>
          <a:blip r:embed="rId4" cstate="print">
            <a:clrChange>
              <a:clrFrom>
                <a:srgbClr val="FCFCFC">
                  <a:alpha val="100000"/>
                </a:srgbClr>
              </a:clrFrom>
              <a:clrTo>
                <a:srgbClr val="FCFCFC">
                  <a:alpha val="100000"/>
                  <a:alpha val="0"/>
                </a:srgbClr>
              </a:clrTo>
            </a:clrChange>
          </a:blip>
          <a:stretch>
            <a:fillRect/>
          </a:stretch>
        </p:blipFill>
        <p:spPr>
          <a:xfrm>
            <a:off x="11108854" y="64797"/>
            <a:ext cx="575735" cy="575735"/>
          </a:xfrm>
          <a:prstGeom prst="rect">
            <a:avLst/>
          </a:prstGeom>
        </p:spPr>
      </p:pic>
      <p:sp>
        <p:nvSpPr>
          <p:cNvPr id="29" name="文本框 28">
            <a:extLst>
              <a:ext uri="{FF2B5EF4-FFF2-40B4-BE49-F238E27FC236}">
                <a16:creationId xmlns="" xmlns:a16="http://schemas.microsoft.com/office/drawing/2014/main" id="{7596C5D5-56D0-5872-5EAA-BF8AC720B4D3}"/>
              </a:ext>
            </a:extLst>
          </p:cNvPr>
          <p:cNvSpPr txBox="1"/>
          <p:nvPr/>
        </p:nvSpPr>
        <p:spPr>
          <a:xfrm>
            <a:off x="333320" y="24693"/>
            <a:ext cx="430357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研究方法</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8" name="图片 17">
            <a:extLst>
              <a:ext uri="{FF2B5EF4-FFF2-40B4-BE49-F238E27FC236}">
                <a16:creationId xmlns="" xmlns:a16="http://schemas.microsoft.com/office/drawing/2014/main" id="{764D42EE-4847-B7A8-8759-14531DECFA83}"/>
              </a:ext>
            </a:extLst>
          </p:cNvPr>
          <p:cNvPicPr>
            <a:picLocks noChangeAspect="1"/>
          </p:cNvPicPr>
          <p:nvPr/>
        </p:nvPicPr>
        <p:blipFill>
          <a:blip r:embed="rId5"/>
          <a:stretch>
            <a:fillRect/>
          </a:stretch>
        </p:blipFill>
        <p:spPr>
          <a:xfrm>
            <a:off x="452881" y="2348888"/>
            <a:ext cx="3312368" cy="518172"/>
          </a:xfrm>
          <a:prstGeom prst="rect">
            <a:avLst/>
          </a:prstGeom>
        </p:spPr>
      </p:pic>
      <p:pic>
        <p:nvPicPr>
          <p:cNvPr id="24" name="图片 23">
            <a:extLst>
              <a:ext uri="{FF2B5EF4-FFF2-40B4-BE49-F238E27FC236}">
                <a16:creationId xmlns="" xmlns:a16="http://schemas.microsoft.com/office/drawing/2014/main" id="{751E8634-62EE-DD2D-E9B6-6E107054D781}"/>
              </a:ext>
            </a:extLst>
          </p:cNvPr>
          <p:cNvPicPr>
            <a:picLocks noChangeAspect="1"/>
          </p:cNvPicPr>
          <p:nvPr/>
        </p:nvPicPr>
        <p:blipFill>
          <a:blip r:embed="rId6"/>
          <a:stretch>
            <a:fillRect/>
          </a:stretch>
        </p:blipFill>
        <p:spPr>
          <a:xfrm>
            <a:off x="743579" y="4457294"/>
            <a:ext cx="4310795" cy="528379"/>
          </a:xfrm>
          <a:prstGeom prst="rect">
            <a:avLst/>
          </a:prstGeom>
        </p:spPr>
      </p:pic>
      <p:sp>
        <p:nvSpPr>
          <p:cNvPr id="26" name="文本框 25">
            <a:extLst>
              <a:ext uri="{FF2B5EF4-FFF2-40B4-BE49-F238E27FC236}">
                <a16:creationId xmlns="" xmlns:a16="http://schemas.microsoft.com/office/drawing/2014/main" id="{4299A7C4-1BDE-C267-FE1E-8D791FE71999}"/>
              </a:ext>
            </a:extLst>
          </p:cNvPr>
          <p:cNvSpPr txBox="1"/>
          <p:nvPr/>
        </p:nvSpPr>
        <p:spPr>
          <a:xfrm>
            <a:off x="367656" y="1846371"/>
            <a:ext cx="4269233" cy="76944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Stationary Schrödinger equation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r>
            <a:b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b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30" name="图片 29">
            <a:extLst>
              <a:ext uri="{FF2B5EF4-FFF2-40B4-BE49-F238E27FC236}">
                <a16:creationId xmlns="" xmlns:a16="http://schemas.microsoft.com/office/drawing/2014/main" id="{8010F1E3-173D-6AB1-9880-25D1FDAF27D6}"/>
              </a:ext>
            </a:extLst>
          </p:cNvPr>
          <p:cNvPicPr>
            <a:picLocks noChangeAspect="1"/>
          </p:cNvPicPr>
          <p:nvPr/>
        </p:nvPicPr>
        <p:blipFill>
          <a:blip r:embed="rId7"/>
          <a:stretch>
            <a:fillRect/>
          </a:stretch>
        </p:blipFill>
        <p:spPr>
          <a:xfrm>
            <a:off x="5230378" y="2363881"/>
            <a:ext cx="4303570" cy="1006358"/>
          </a:xfrm>
          <a:prstGeom prst="rect">
            <a:avLst/>
          </a:prstGeom>
        </p:spPr>
      </p:pic>
      <p:sp>
        <p:nvSpPr>
          <p:cNvPr id="31" name="文本框 30">
            <a:extLst>
              <a:ext uri="{FF2B5EF4-FFF2-40B4-BE49-F238E27FC236}">
                <a16:creationId xmlns="" xmlns:a16="http://schemas.microsoft.com/office/drawing/2014/main" id="{837469A0-0D5F-0A8C-D899-7F887E7B69A6}"/>
              </a:ext>
            </a:extLst>
          </p:cNvPr>
          <p:cNvSpPr txBox="1"/>
          <p:nvPr/>
        </p:nvSpPr>
        <p:spPr>
          <a:xfrm>
            <a:off x="4505527" y="2481371"/>
            <a:ext cx="7200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其中</a:t>
            </a:r>
          </a:p>
        </p:txBody>
      </p:sp>
      <p:pic>
        <p:nvPicPr>
          <p:cNvPr id="20" name="图片 19">
            <a:extLst>
              <a:ext uri="{FF2B5EF4-FFF2-40B4-BE49-F238E27FC236}">
                <a16:creationId xmlns="" xmlns:a16="http://schemas.microsoft.com/office/drawing/2014/main" id="{F4249ECB-DF1B-E444-8B53-C86C7F1310B0}"/>
              </a:ext>
            </a:extLst>
          </p:cNvPr>
          <p:cNvPicPr>
            <a:picLocks noChangeAspect="1"/>
          </p:cNvPicPr>
          <p:nvPr/>
        </p:nvPicPr>
        <p:blipFill>
          <a:blip r:embed="rId8"/>
          <a:stretch>
            <a:fillRect/>
          </a:stretch>
        </p:blipFill>
        <p:spPr>
          <a:xfrm>
            <a:off x="489061" y="3149506"/>
            <a:ext cx="4983607" cy="783550"/>
          </a:xfrm>
          <a:prstGeom prst="rect">
            <a:avLst/>
          </a:prstGeom>
        </p:spPr>
      </p:pic>
      <p:sp>
        <p:nvSpPr>
          <p:cNvPr id="33" name="文本框 32">
            <a:extLst>
              <a:ext uri="{FF2B5EF4-FFF2-40B4-BE49-F238E27FC236}">
                <a16:creationId xmlns="" xmlns:a16="http://schemas.microsoft.com/office/drawing/2014/main" id="{23389AF6-B45D-BC83-58C4-89196FD1C9A3}"/>
              </a:ext>
            </a:extLst>
          </p:cNvPr>
          <p:cNvSpPr txBox="1"/>
          <p:nvPr/>
        </p:nvSpPr>
        <p:spPr>
          <a:xfrm>
            <a:off x="407948" y="4060523"/>
            <a:ext cx="8496364"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Hartree-Fock approximation</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35" name="图片 34">
            <a:extLst>
              <a:ext uri="{FF2B5EF4-FFF2-40B4-BE49-F238E27FC236}">
                <a16:creationId xmlns="" xmlns:a16="http://schemas.microsoft.com/office/drawing/2014/main" id="{787B2B15-165D-8A57-2A2F-81B54146C6A0}"/>
              </a:ext>
            </a:extLst>
          </p:cNvPr>
          <p:cNvPicPr>
            <a:picLocks noChangeAspect="1"/>
          </p:cNvPicPr>
          <p:nvPr/>
        </p:nvPicPr>
        <p:blipFill>
          <a:blip r:embed="rId9"/>
          <a:stretch>
            <a:fillRect/>
          </a:stretch>
        </p:blipFill>
        <p:spPr>
          <a:xfrm>
            <a:off x="743579" y="5478990"/>
            <a:ext cx="3410768" cy="542298"/>
          </a:xfrm>
          <a:prstGeom prst="rect">
            <a:avLst/>
          </a:prstGeom>
        </p:spPr>
      </p:pic>
      <p:sp>
        <p:nvSpPr>
          <p:cNvPr id="36" name="文本框 35">
            <a:extLst>
              <a:ext uri="{FF2B5EF4-FFF2-40B4-BE49-F238E27FC236}">
                <a16:creationId xmlns="" xmlns:a16="http://schemas.microsoft.com/office/drawing/2014/main" id="{41A442C7-C4C2-382E-9261-375355FDA179}"/>
              </a:ext>
            </a:extLst>
          </p:cNvPr>
          <p:cNvSpPr txBox="1"/>
          <p:nvPr/>
        </p:nvSpPr>
        <p:spPr>
          <a:xfrm>
            <a:off x="401448" y="5053853"/>
            <a:ext cx="8496364"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Variation </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37" name="右大括号 36">
            <a:extLst>
              <a:ext uri="{FF2B5EF4-FFF2-40B4-BE49-F238E27FC236}">
                <a16:creationId xmlns="" xmlns:a16="http://schemas.microsoft.com/office/drawing/2014/main" id="{0ABD1F1E-11B0-A6FD-9EFB-3A947AC5A426}"/>
              </a:ext>
            </a:extLst>
          </p:cNvPr>
          <p:cNvSpPr/>
          <p:nvPr/>
        </p:nvSpPr>
        <p:spPr>
          <a:xfrm>
            <a:off x="5390005" y="4409040"/>
            <a:ext cx="263292" cy="16122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箭头: 右 37">
            <a:extLst>
              <a:ext uri="{FF2B5EF4-FFF2-40B4-BE49-F238E27FC236}">
                <a16:creationId xmlns="" xmlns:a16="http://schemas.microsoft.com/office/drawing/2014/main" id="{2E32EB95-6163-297E-2EE8-ED5C44FFE3FB}"/>
              </a:ext>
            </a:extLst>
          </p:cNvPr>
          <p:cNvSpPr/>
          <p:nvPr/>
        </p:nvSpPr>
        <p:spPr>
          <a:xfrm>
            <a:off x="5886105" y="5052421"/>
            <a:ext cx="936104" cy="319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0" name="图片 39">
            <a:extLst>
              <a:ext uri="{FF2B5EF4-FFF2-40B4-BE49-F238E27FC236}">
                <a16:creationId xmlns="" xmlns:a16="http://schemas.microsoft.com/office/drawing/2014/main" id="{902FAC8C-2137-8936-D234-3C8BDD3667CC}"/>
              </a:ext>
            </a:extLst>
          </p:cNvPr>
          <p:cNvPicPr>
            <a:picLocks noChangeAspect="1"/>
          </p:cNvPicPr>
          <p:nvPr/>
        </p:nvPicPr>
        <p:blipFill>
          <a:blip r:embed="rId10">
            <a:biLevel thresh="75000"/>
          </a:blip>
          <a:stretch>
            <a:fillRect/>
          </a:stretch>
        </p:blipFill>
        <p:spPr>
          <a:xfrm>
            <a:off x="7052230" y="4934048"/>
            <a:ext cx="2152778" cy="660754"/>
          </a:xfrm>
          <a:prstGeom prst="rect">
            <a:avLst/>
          </a:prstGeom>
        </p:spPr>
      </p:pic>
      <p:sp>
        <p:nvSpPr>
          <p:cNvPr id="41" name="文本框 40">
            <a:extLst>
              <a:ext uri="{FF2B5EF4-FFF2-40B4-BE49-F238E27FC236}">
                <a16:creationId xmlns="" xmlns:a16="http://schemas.microsoft.com/office/drawing/2014/main" id="{BAB14723-B361-3B40-63C7-A61B36D84028}"/>
              </a:ext>
            </a:extLst>
          </p:cNvPr>
          <p:cNvSpPr txBox="1"/>
          <p:nvPr/>
        </p:nvSpPr>
        <p:spPr>
          <a:xfrm>
            <a:off x="9420905" y="4985673"/>
            <a:ext cx="263431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多粒子体系问题转化为单粒子体系问题</a:t>
            </a:r>
          </a:p>
        </p:txBody>
      </p:sp>
      <p:sp>
        <p:nvSpPr>
          <p:cNvPr id="42" name="文本框 41">
            <a:extLst>
              <a:ext uri="{FF2B5EF4-FFF2-40B4-BE49-F238E27FC236}">
                <a16:creationId xmlns="" xmlns:a16="http://schemas.microsoft.com/office/drawing/2014/main" id="{A601F4D4-44C9-F622-5B1A-75A718711C21}"/>
              </a:ext>
            </a:extLst>
          </p:cNvPr>
          <p:cNvSpPr txBox="1"/>
          <p:nvPr/>
        </p:nvSpPr>
        <p:spPr>
          <a:xfrm>
            <a:off x="353269" y="1079352"/>
            <a:ext cx="101623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从静态薛定谔方程推导</a:t>
            </a:r>
            <a:r>
              <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Hartree-</a:t>
            </a:r>
            <a:r>
              <a:rPr kumimoji="0" lang="en-US" altLang="zh-CN" sz="2400" b="1" i="0" u="none" strike="noStrike" kern="1200" cap="none" spc="0" normalizeH="0" baseline="0" noProof="0" dirty="0" err="1">
                <a:ln>
                  <a:noFill/>
                </a:ln>
                <a:solidFill>
                  <a:srgbClr val="4472C4"/>
                </a:solidFill>
                <a:effectLst/>
                <a:uLnTx/>
                <a:uFillTx/>
                <a:latin typeface="Calibri" panose="020F0502020204030204"/>
                <a:ea typeface="等线" panose="02010600030101010101" pitchFamily="2" charset="-122"/>
                <a:cs typeface="+mn-cs"/>
              </a:rPr>
              <a:t>Fock</a:t>
            </a:r>
            <a:r>
              <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方程</a:t>
            </a:r>
            <a:endPar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endParaRPr>
          </a:p>
        </p:txBody>
      </p:sp>
      <p:sp>
        <p:nvSpPr>
          <p:cNvPr id="2" name="灯片编号占位符 2">
            <a:extLst>
              <a:ext uri="{FF2B5EF4-FFF2-40B4-BE49-F238E27FC236}">
                <a16:creationId xmlns="" xmlns:a16="http://schemas.microsoft.com/office/drawing/2014/main" id="{22193CEC-9120-EFBB-5C56-D3D6D3858426}"/>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363412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353269" y="151200"/>
            <a:ext cx="2160905" cy="899795"/>
          </a:xfrm>
          <a:prstGeom prst="rect">
            <a:avLst/>
          </a:prstGeom>
          <a:noFill/>
          <a:ln>
            <a:noFill/>
          </a:ln>
          <a:effectLst/>
        </p:spPr>
        <p:txBody>
          <a:bodyPr vert="horz" wrap="square" lIns="91440" tIns="45720" rIns="91440" bIns="45720" numCol="1" anchor="ctr" anchorCtr="0" compatLnSpc="1"/>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0" name="文本框 9">
            <a:extLst>
              <a:ext uri="{FF2B5EF4-FFF2-40B4-BE49-F238E27FC236}">
                <a16:creationId xmlns="" xmlns:a16="http://schemas.microsoft.com/office/drawing/2014/main" id="{706FBA64-6607-AA64-22C4-122CA08BD529}"/>
              </a:ext>
            </a:extLst>
          </p:cNvPr>
          <p:cNvSpPr txBox="1"/>
          <p:nvPr/>
        </p:nvSpPr>
        <p:spPr>
          <a:xfrm>
            <a:off x="3925861" y="539730"/>
            <a:ext cx="430357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方正清刻本悦宋简体" panose="02000000000000000000" pitchFamily="2"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AD18A1AE-0759-0934-E022-9269B4D9EBA1}"/>
              </a:ext>
            </a:extLst>
          </p:cNvPr>
          <p:cNvSpPr/>
          <p:nvPr/>
        </p:nvSpPr>
        <p:spPr>
          <a:xfrm>
            <a:off x="0" y="-12760"/>
            <a:ext cx="5861695" cy="642361"/>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5159E23C-9B02-9C85-AD26-0C2A07999B7D}"/>
              </a:ext>
            </a:extLst>
          </p:cNvPr>
          <p:cNvSpPr/>
          <p:nvPr/>
        </p:nvSpPr>
        <p:spPr>
          <a:xfrm flipV="1">
            <a:off x="359769" y="684976"/>
            <a:ext cx="10972800" cy="45719"/>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5" name="图片 24" descr="校徽">
            <a:extLst>
              <a:ext uri="{FF2B5EF4-FFF2-40B4-BE49-F238E27FC236}">
                <a16:creationId xmlns="" xmlns:a16="http://schemas.microsoft.com/office/drawing/2014/main" id="{3EC4E6AB-3F9D-1CB6-3338-A00C72DA630A}"/>
              </a:ext>
            </a:extLst>
          </p:cNvPr>
          <p:cNvPicPr>
            <a:picLocks noChangeAspect="1"/>
          </p:cNvPicPr>
          <p:nvPr userDrawn="1"/>
        </p:nvPicPr>
        <p:blipFill>
          <a:blip r:embed="rId3" cstate="print">
            <a:clrChange>
              <a:clrFrom>
                <a:srgbClr val="FFFFFF">
                  <a:alpha val="100000"/>
                </a:srgbClr>
              </a:clrFrom>
              <a:clrTo>
                <a:srgbClr val="FFFFFF">
                  <a:alpha val="100000"/>
                  <a:alpha val="0"/>
                </a:srgbClr>
              </a:clrTo>
            </a:clrChange>
          </a:blip>
          <a:stretch>
            <a:fillRect/>
          </a:stretch>
        </p:blipFill>
        <p:spPr>
          <a:xfrm>
            <a:off x="10392037" y="66401"/>
            <a:ext cx="600176" cy="575960"/>
          </a:xfrm>
          <a:prstGeom prst="rect">
            <a:avLst/>
          </a:prstGeom>
        </p:spPr>
      </p:pic>
      <p:pic>
        <p:nvPicPr>
          <p:cNvPr id="28" name="图片 27" descr="院徽">
            <a:extLst>
              <a:ext uri="{FF2B5EF4-FFF2-40B4-BE49-F238E27FC236}">
                <a16:creationId xmlns="" xmlns:a16="http://schemas.microsoft.com/office/drawing/2014/main" id="{B7831BF2-DFBF-5872-E2B9-457592B79561}"/>
              </a:ext>
            </a:extLst>
          </p:cNvPr>
          <p:cNvPicPr>
            <a:picLocks noChangeAspect="1"/>
          </p:cNvPicPr>
          <p:nvPr userDrawn="1"/>
        </p:nvPicPr>
        <p:blipFill>
          <a:blip r:embed="rId4" cstate="print">
            <a:clrChange>
              <a:clrFrom>
                <a:srgbClr val="FCFCFC">
                  <a:alpha val="100000"/>
                </a:srgbClr>
              </a:clrFrom>
              <a:clrTo>
                <a:srgbClr val="FCFCFC">
                  <a:alpha val="100000"/>
                  <a:alpha val="0"/>
                </a:srgbClr>
              </a:clrTo>
            </a:clrChange>
          </a:blip>
          <a:stretch>
            <a:fillRect/>
          </a:stretch>
        </p:blipFill>
        <p:spPr>
          <a:xfrm>
            <a:off x="11108854" y="64797"/>
            <a:ext cx="575735" cy="575735"/>
          </a:xfrm>
          <a:prstGeom prst="rect">
            <a:avLst/>
          </a:prstGeom>
        </p:spPr>
      </p:pic>
      <p:sp>
        <p:nvSpPr>
          <p:cNvPr id="29" name="文本框 28">
            <a:extLst>
              <a:ext uri="{FF2B5EF4-FFF2-40B4-BE49-F238E27FC236}">
                <a16:creationId xmlns="" xmlns:a16="http://schemas.microsoft.com/office/drawing/2014/main" id="{7596C5D5-56D0-5872-5EAA-BF8AC720B4D3}"/>
              </a:ext>
            </a:extLst>
          </p:cNvPr>
          <p:cNvSpPr txBox="1"/>
          <p:nvPr/>
        </p:nvSpPr>
        <p:spPr>
          <a:xfrm>
            <a:off x="333320" y="24693"/>
            <a:ext cx="430357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研究方法</a:t>
            </a:r>
          </a:p>
        </p:txBody>
      </p:sp>
      <p:sp>
        <p:nvSpPr>
          <p:cNvPr id="12" name="文本框 11">
            <a:extLst>
              <a:ext uri="{FF2B5EF4-FFF2-40B4-BE49-F238E27FC236}">
                <a16:creationId xmlns="" xmlns:a16="http://schemas.microsoft.com/office/drawing/2014/main" id="{A3FE511B-BCE4-C836-E41E-891084807E7E}"/>
              </a:ext>
            </a:extLst>
          </p:cNvPr>
          <p:cNvSpPr txBox="1"/>
          <p:nvPr/>
        </p:nvSpPr>
        <p:spPr>
          <a:xfrm>
            <a:off x="359768" y="1270200"/>
            <a:ext cx="4143952" cy="76944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TDHF equation</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r>
            <a:b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b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3" name="文本框 12">
            <a:extLst>
              <a:ext uri="{FF2B5EF4-FFF2-40B4-BE49-F238E27FC236}">
                <a16:creationId xmlns="" xmlns:a16="http://schemas.microsoft.com/office/drawing/2014/main" id="{6E3DF6CC-2F2E-67E3-629A-6BB8AB885462}"/>
              </a:ext>
            </a:extLst>
          </p:cNvPr>
          <p:cNvSpPr txBox="1"/>
          <p:nvPr/>
        </p:nvSpPr>
        <p:spPr>
          <a:xfrm>
            <a:off x="696273" y="1693251"/>
            <a:ext cx="1474896"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5B9BD5"/>
                </a:solidFill>
                <a:effectLst/>
                <a:uLnTx/>
                <a:uFillTx/>
                <a:latin typeface="Calibri" panose="020F0502020204030204"/>
                <a:ea typeface="等线" panose="02010600030101010101" pitchFamily="2" charset="-122"/>
                <a:cs typeface="+mn-cs"/>
              </a:rPr>
              <a:t>Dirac action:</a:t>
            </a:r>
            <a:endParaRPr kumimoji="0" lang="zh-CN" altLang="en-US" sz="1800" b="1" i="0" u="none" strike="noStrike" kern="1200" cap="none" spc="0" normalizeH="0" baseline="0" noProof="0" dirty="0">
              <a:ln>
                <a:noFill/>
              </a:ln>
              <a:solidFill>
                <a:srgbClr val="00420C"/>
              </a:solidFill>
              <a:effectLst/>
              <a:uLnTx/>
              <a:uFillTx/>
              <a:latin typeface="Calibri" panose="020F0502020204030204"/>
              <a:ea typeface="等线" panose="02010600030101010101" pitchFamily="2" charset="-122"/>
              <a:cs typeface="+mn-cs"/>
            </a:endParaRPr>
          </a:p>
        </p:txBody>
      </p:sp>
      <p:pic>
        <p:nvPicPr>
          <p:cNvPr id="14" name="图片 13">
            <a:extLst>
              <a:ext uri="{FF2B5EF4-FFF2-40B4-BE49-F238E27FC236}">
                <a16:creationId xmlns="" xmlns:a16="http://schemas.microsoft.com/office/drawing/2014/main" id="{13916111-B59B-2152-77C5-0A2F5D63D475}"/>
              </a:ext>
            </a:extLst>
          </p:cNvPr>
          <p:cNvPicPr>
            <a:picLocks noChangeAspect="1"/>
          </p:cNvPicPr>
          <p:nvPr/>
        </p:nvPicPr>
        <p:blipFill>
          <a:blip r:embed="rId5"/>
          <a:stretch>
            <a:fillRect/>
          </a:stretch>
        </p:blipFill>
        <p:spPr>
          <a:xfrm>
            <a:off x="775549" y="2812043"/>
            <a:ext cx="2962094" cy="667624"/>
          </a:xfrm>
          <a:prstGeom prst="rect">
            <a:avLst/>
          </a:prstGeom>
        </p:spPr>
      </p:pic>
      <p:pic>
        <p:nvPicPr>
          <p:cNvPr id="15" name="图片 14">
            <a:extLst>
              <a:ext uri="{FF2B5EF4-FFF2-40B4-BE49-F238E27FC236}">
                <a16:creationId xmlns="" xmlns:a16="http://schemas.microsoft.com/office/drawing/2014/main" id="{133B20EB-07E3-016F-D309-1BAFDA8E4501}"/>
              </a:ext>
            </a:extLst>
          </p:cNvPr>
          <p:cNvPicPr>
            <a:picLocks noChangeAspect="1"/>
          </p:cNvPicPr>
          <p:nvPr/>
        </p:nvPicPr>
        <p:blipFill>
          <a:blip r:embed="rId6"/>
          <a:stretch>
            <a:fillRect/>
          </a:stretch>
        </p:blipFill>
        <p:spPr>
          <a:xfrm>
            <a:off x="762728" y="4051210"/>
            <a:ext cx="3800320" cy="441496"/>
          </a:xfrm>
          <a:prstGeom prst="rect">
            <a:avLst/>
          </a:prstGeom>
        </p:spPr>
      </p:pic>
      <p:pic>
        <p:nvPicPr>
          <p:cNvPr id="16" name="图片 15">
            <a:extLst>
              <a:ext uri="{FF2B5EF4-FFF2-40B4-BE49-F238E27FC236}">
                <a16:creationId xmlns="" xmlns:a16="http://schemas.microsoft.com/office/drawing/2014/main" id="{79BCCFAA-5667-D09A-9AB0-4A94B1836FFD}"/>
              </a:ext>
            </a:extLst>
          </p:cNvPr>
          <p:cNvPicPr>
            <a:picLocks noChangeAspect="1"/>
          </p:cNvPicPr>
          <p:nvPr/>
        </p:nvPicPr>
        <p:blipFill>
          <a:blip r:embed="rId7"/>
          <a:stretch>
            <a:fillRect/>
          </a:stretch>
        </p:blipFill>
        <p:spPr>
          <a:xfrm>
            <a:off x="6712740" y="1664453"/>
            <a:ext cx="3200400" cy="781050"/>
          </a:xfrm>
          <a:prstGeom prst="rect">
            <a:avLst/>
          </a:prstGeom>
        </p:spPr>
      </p:pic>
      <p:sp>
        <p:nvSpPr>
          <p:cNvPr id="17" name="文本框 16">
            <a:extLst>
              <a:ext uri="{FF2B5EF4-FFF2-40B4-BE49-F238E27FC236}">
                <a16:creationId xmlns="" xmlns:a16="http://schemas.microsoft.com/office/drawing/2014/main" id="{C0358FF7-4A7E-0118-F83E-40774569BF46}"/>
              </a:ext>
            </a:extLst>
          </p:cNvPr>
          <p:cNvSpPr txBox="1"/>
          <p:nvPr/>
        </p:nvSpPr>
        <p:spPr>
          <a:xfrm>
            <a:off x="762728" y="3525525"/>
            <a:ext cx="383156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5B9BD5"/>
                </a:solidFill>
                <a:effectLst/>
                <a:uLnTx/>
                <a:uFillTx/>
                <a:latin typeface="Calibri" panose="020F0502020204030204"/>
                <a:ea typeface="等线" panose="02010600030101010101" pitchFamily="2" charset="-122"/>
                <a:cs typeface="+mn-cs"/>
              </a:rPr>
              <a:t>Using </a:t>
            </a:r>
            <a:r>
              <a:rPr kumimoji="0" lang="en-US" altLang="zh-CN" sz="1800" b="1" i="0" u="none" strike="noStrike" kern="1200" cap="none" spc="0" normalizeH="0" baseline="0" noProof="0" dirty="0" err="1">
                <a:ln>
                  <a:noFill/>
                </a:ln>
                <a:solidFill>
                  <a:srgbClr val="5B9BD5"/>
                </a:solidFill>
                <a:effectLst/>
                <a:uLnTx/>
                <a:uFillTx/>
                <a:latin typeface="Calibri" panose="020F0502020204030204"/>
                <a:ea typeface="等线" panose="02010600030101010101" pitchFamily="2" charset="-122"/>
                <a:cs typeface="+mn-cs"/>
              </a:rPr>
              <a:t>Skyrme</a:t>
            </a:r>
            <a:r>
              <a:rPr kumimoji="0" lang="en-US" altLang="zh-CN" sz="1800" b="1" i="0" u="none" strike="noStrike" kern="1200" cap="none" spc="0" normalizeH="0" baseline="0" noProof="0" dirty="0">
                <a:ln>
                  <a:noFill/>
                </a:ln>
                <a:solidFill>
                  <a:srgbClr val="5B9BD5"/>
                </a:solidFill>
                <a:effectLst/>
                <a:uLnTx/>
                <a:uFillTx/>
                <a:latin typeface="Calibri" panose="020F0502020204030204"/>
                <a:ea typeface="等线" panose="02010600030101010101" pitchFamily="2" charset="-122"/>
                <a:cs typeface="+mn-cs"/>
              </a:rPr>
              <a:t> density functional:</a:t>
            </a:r>
            <a:endParaRPr kumimoji="0" lang="en-US" altLang="zh-CN" sz="1800" b="0" i="0" u="none" strike="noStrike" kern="1200" cap="none" spc="0" normalizeH="0" baseline="0" noProof="0" dirty="0">
              <a:ln>
                <a:noFill/>
              </a:ln>
              <a:solidFill>
                <a:srgbClr val="5B9BD5"/>
              </a:solidFill>
              <a:effectLst/>
              <a:uLnTx/>
              <a:uFillTx/>
              <a:latin typeface="Calibri" panose="020F0502020204030204"/>
              <a:ea typeface="等线" panose="02010600030101010101" pitchFamily="2" charset="-122"/>
              <a:cs typeface="+mn-cs"/>
            </a:endParaRPr>
          </a:p>
        </p:txBody>
      </p:sp>
      <p:pic>
        <p:nvPicPr>
          <p:cNvPr id="18" name="图片 17">
            <a:extLst>
              <a:ext uri="{FF2B5EF4-FFF2-40B4-BE49-F238E27FC236}">
                <a16:creationId xmlns="" xmlns:a16="http://schemas.microsoft.com/office/drawing/2014/main" id="{09FD09A3-277A-2347-FE95-C91DFBCE807D}"/>
              </a:ext>
            </a:extLst>
          </p:cNvPr>
          <p:cNvPicPr>
            <a:picLocks noChangeAspect="1"/>
          </p:cNvPicPr>
          <p:nvPr/>
        </p:nvPicPr>
        <p:blipFill>
          <a:blip r:embed="rId8"/>
          <a:stretch>
            <a:fillRect/>
          </a:stretch>
        </p:blipFill>
        <p:spPr>
          <a:xfrm>
            <a:off x="7125238" y="2670495"/>
            <a:ext cx="2187046" cy="692103"/>
          </a:xfrm>
          <a:prstGeom prst="rect">
            <a:avLst/>
          </a:prstGeom>
        </p:spPr>
      </p:pic>
      <p:pic>
        <p:nvPicPr>
          <p:cNvPr id="19" name="图片 18">
            <a:extLst>
              <a:ext uri="{FF2B5EF4-FFF2-40B4-BE49-F238E27FC236}">
                <a16:creationId xmlns="" xmlns:a16="http://schemas.microsoft.com/office/drawing/2014/main" id="{9AC17BB8-8193-0086-5107-6ED799E2DE9B}"/>
              </a:ext>
            </a:extLst>
          </p:cNvPr>
          <p:cNvPicPr>
            <a:picLocks noChangeAspect="1"/>
          </p:cNvPicPr>
          <p:nvPr/>
        </p:nvPicPr>
        <p:blipFill>
          <a:blip r:embed="rId9"/>
          <a:stretch>
            <a:fillRect/>
          </a:stretch>
        </p:blipFill>
        <p:spPr>
          <a:xfrm>
            <a:off x="696273" y="2057876"/>
            <a:ext cx="3979334" cy="670934"/>
          </a:xfrm>
          <a:prstGeom prst="rect">
            <a:avLst/>
          </a:prstGeom>
        </p:spPr>
      </p:pic>
      <p:sp>
        <p:nvSpPr>
          <p:cNvPr id="20" name="箭头: 右 19">
            <a:extLst>
              <a:ext uri="{FF2B5EF4-FFF2-40B4-BE49-F238E27FC236}">
                <a16:creationId xmlns="" xmlns:a16="http://schemas.microsoft.com/office/drawing/2014/main" id="{09C32DBB-8F2B-4764-580B-3C9441516A25}"/>
              </a:ext>
            </a:extLst>
          </p:cNvPr>
          <p:cNvSpPr/>
          <p:nvPr/>
        </p:nvSpPr>
        <p:spPr>
          <a:xfrm rot="20530178">
            <a:off x="5180181" y="2388892"/>
            <a:ext cx="1205250" cy="296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箭头: 上下 22">
            <a:extLst>
              <a:ext uri="{FF2B5EF4-FFF2-40B4-BE49-F238E27FC236}">
                <a16:creationId xmlns="" xmlns:a16="http://schemas.microsoft.com/office/drawing/2014/main" id="{F4F6E289-B291-D028-A09C-15115CF3BFCA}"/>
              </a:ext>
            </a:extLst>
          </p:cNvPr>
          <p:cNvSpPr/>
          <p:nvPr/>
        </p:nvSpPr>
        <p:spPr>
          <a:xfrm>
            <a:off x="8007972" y="2368885"/>
            <a:ext cx="221459" cy="36933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文本框 23">
            <a:extLst>
              <a:ext uri="{FF2B5EF4-FFF2-40B4-BE49-F238E27FC236}">
                <a16:creationId xmlns="" xmlns:a16="http://schemas.microsoft.com/office/drawing/2014/main" id="{1E39EFD2-716A-2C86-5423-976D92BD43DB}"/>
              </a:ext>
            </a:extLst>
          </p:cNvPr>
          <p:cNvSpPr txBox="1"/>
          <p:nvPr/>
        </p:nvSpPr>
        <p:spPr>
          <a:xfrm>
            <a:off x="6713375" y="1363846"/>
            <a:ext cx="383156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5B9BD5"/>
                </a:solidFill>
                <a:effectLst/>
                <a:uLnTx/>
                <a:uFillTx/>
                <a:latin typeface="Calibri" panose="020F0502020204030204"/>
                <a:ea typeface="等线" panose="02010600030101010101" pitchFamily="2" charset="-122"/>
                <a:cs typeface="+mn-cs"/>
              </a:rPr>
              <a:t>TDHF equation:</a:t>
            </a:r>
            <a:endParaRPr kumimoji="0" lang="en-US" altLang="zh-CN" sz="1800" b="0" i="0" u="none" strike="noStrike" kern="1200" cap="none" spc="0" normalizeH="0" baseline="0" noProof="0" dirty="0">
              <a:ln>
                <a:noFill/>
              </a:ln>
              <a:solidFill>
                <a:srgbClr val="5B9BD5"/>
              </a:solidFill>
              <a:effectLst/>
              <a:uLnTx/>
              <a:uFillTx/>
              <a:latin typeface="Calibri" panose="020F0502020204030204"/>
              <a:ea typeface="等线" panose="02010600030101010101" pitchFamily="2" charset="-122"/>
              <a:cs typeface="+mn-cs"/>
            </a:endParaRPr>
          </a:p>
        </p:txBody>
      </p:sp>
      <p:sp>
        <p:nvSpPr>
          <p:cNvPr id="35" name="文本框 34">
            <a:extLst>
              <a:ext uri="{FF2B5EF4-FFF2-40B4-BE49-F238E27FC236}">
                <a16:creationId xmlns="" xmlns:a16="http://schemas.microsoft.com/office/drawing/2014/main" id="{0F521831-3808-4B27-E8B1-20A2B93980FC}"/>
              </a:ext>
            </a:extLst>
          </p:cNvPr>
          <p:cNvSpPr txBox="1"/>
          <p:nvPr/>
        </p:nvSpPr>
        <p:spPr>
          <a:xfrm>
            <a:off x="359768" y="807091"/>
            <a:ext cx="101623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从</a:t>
            </a:r>
            <a:r>
              <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Dirac action</a:t>
            </a:r>
            <a:r>
              <a:rPr kumimoji="0" lang="zh-CN" altLang="en-US"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推导时间相关的</a:t>
            </a:r>
            <a:r>
              <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Hartree-</a:t>
            </a:r>
            <a:r>
              <a:rPr kumimoji="0" lang="en-US" altLang="zh-CN" sz="2400" b="1" i="0" u="none" strike="noStrike" kern="1200" cap="none" spc="0" normalizeH="0" baseline="0" noProof="0" dirty="0" err="1">
                <a:ln>
                  <a:noFill/>
                </a:ln>
                <a:solidFill>
                  <a:srgbClr val="4472C4"/>
                </a:solidFill>
                <a:effectLst/>
                <a:uLnTx/>
                <a:uFillTx/>
                <a:latin typeface="Calibri" panose="020F0502020204030204"/>
                <a:ea typeface="等线" panose="02010600030101010101" pitchFamily="2" charset="-122"/>
                <a:cs typeface="+mn-cs"/>
              </a:rPr>
              <a:t>Fock</a:t>
            </a:r>
            <a:r>
              <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方程</a:t>
            </a:r>
            <a:endPar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endParaRPr>
          </a:p>
        </p:txBody>
      </p:sp>
      <p:sp>
        <p:nvSpPr>
          <p:cNvPr id="46" name="左大括号 45">
            <a:extLst>
              <a:ext uri="{FF2B5EF4-FFF2-40B4-BE49-F238E27FC236}">
                <a16:creationId xmlns="" xmlns:a16="http://schemas.microsoft.com/office/drawing/2014/main" id="{D495450F-D8EB-9344-D9E4-977CC4D18AA0}"/>
              </a:ext>
            </a:extLst>
          </p:cNvPr>
          <p:cNvSpPr/>
          <p:nvPr/>
        </p:nvSpPr>
        <p:spPr>
          <a:xfrm>
            <a:off x="394048" y="1915388"/>
            <a:ext cx="191616" cy="233223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nvGrpSpPr>
          <p:cNvPr id="47" name="组合 46">
            <a:extLst>
              <a:ext uri="{FF2B5EF4-FFF2-40B4-BE49-F238E27FC236}">
                <a16:creationId xmlns="" xmlns:a16="http://schemas.microsoft.com/office/drawing/2014/main" id="{74BE557E-A416-F585-C96A-5743F49BB87B}"/>
              </a:ext>
            </a:extLst>
          </p:cNvPr>
          <p:cNvGrpSpPr/>
          <p:nvPr/>
        </p:nvGrpSpPr>
        <p:grpSpPr>
          <a:xfrm>
            <a:off x="5503853" y="5013176"/>
            <a:ext cx="5803564" cy="1564234"/>
            <a:chOff x="5895692" y="1822436"/>
            <a:chExt cx="5803564" cy="1564234"/>
          </a:xfrm>
        </p:grpSpPr>
        <p:pic>
          <p:nvPicPr>
            <p:cNvPr id="48" name="图片 47">
              <a:extLst>
                <a:ext uri="{FF2B5EF4-FFF2-40B4-BE49-F238E27FC236}">
                  <a16:creationId xmlns="" xmlns:a16="http://schemas.microsoft.com/office/drawing/2014/main" id="{1DDAFEB6-2D14-0301-77B0-4F48B246787A}"/>
                </a:ext>
              </a:extLst>
            </p:cNvPr>
            <p:cNvPicPr>
              <a:picLocks noChangeAspect="1"/>
            </p:cNvPicPr>
            <p:nvPr/>
          </p:nvPicPr>
          <p:blipFill>
            <a:blip r:embed="rId10"/>
            <a:stretch>
              <a:fillRect/>
            </a:stretch>
          </p:blipFill>
          <p:spPr>
            <a:xfrm>
              <a:off x="6752279" y="1837798"/>
              <a:ext cx="574760" cy="275306"/>
            </a:xfrm>
            <a:prstGeom prst="rect">
              <a:avLst/>
            </a:prstGeom>
          </p:spPr>
        </p:pic>
        <p:pic>
          <p:nvPicPr>
            <p:cNvPr id="49" name="图片 48">
              <a:extLst>
                <a:ext uri="{FF2B5EF4-FFF2-40B4-BE49-F238E27FC236}">
                  <a16:creationId xmlns="" xmlns:a16="http://schemas.microsoft.com/office/drawing/2014/main" id="{3D46E38C-CDC1-9DF8-182F-F2241B0465C9}"/>
                </a:ext>
              </a:extLst>
            </p:cNvPr>
            <p:cNvPicPr>
              <a:picLocks noChangeAspect="1"/>
            </p:cNvPicPr>
            <p:nvPr/>
          </p:nvPicPr>
          <p:blipFill>
            <a:blip r:embed="rId11"/>
            <a:stretch>
              <a:fillRect/>
            </a:stretch>
          </p:blipFill>
          <p:spPr>
            <a:xfrm>
              <a:off x="8610600" y="1822436"/>
              <a:ext cx="376736" cy="280136"/>
            </a:xfrm>
            <a:prstGeom prst="rect">
              <a:avLst/>
            </a:prstGeom>
          </p:spPr>
        </p:pic>
        <p:pic>
          <p:nvPicPr>
            <p:cNvPr id="50" name="图片 49">
              <a:extLst>
                <a:ext uri="{FF2B5EF4-FFF2-40B4-BE49-F238E27FC236}">
                  <a16:creationId xmlns="" xmlns:a16="http://schemas.microsoft.com/office/drawing/2014/main" id="{23893345-9A61-8250-EC56-D41F6FE9464F}"/>
                </a:ext>
              </a:extLst>
            </p:cNvPr>
            <p:cNvPicPr>
              <a:picLocks noChangeAspect="1"/>
            </p:cNvPicPr>
            <p:nvPr/>
          </p:nvPicPr>
          <p:blipFill>
            <a:blip r:embed="rId12"/>
            <a:stretch>
              <a:fillRect/>
            </a:stretch>
          </p:blipFill>
          <p:spPr>
            <a:xfrm>
              <a:off x="10613364" y="1852290"/>
              <a:ext cx="376732" cy="260814"/>
            </a:xfrm>
            <a:prstGeom prst="rect">
              <a:avLst/>
            </a:prstGeom>
          </p:spPr>
        </p:pic>
        <p:pic>
          <p:nvPicPr>
            <p:cNvPr id="51" name="图片 50">
              <a:extLst>
                <a:ext uri="{FF2B5EF4-FFF2-40B4-BE49-F238E27FC236}">
                  <a16:creationId xmlns="" xmlns:a16="http://schemas.microsoft.com/office/drawing/2014/main" id="{3782F4E9-ECA8-F314-C567-32117F3A76B6}"/>
                </a:ext>
              </a:extLst>
            </p:cNvPr>
            <p:cNvPicPr>
              <a:picLocks noChangeAspect="1"/>
            </p:cNvPicPr>
            <p:nvPr/>
          </p:nvPicPr>
          <p:blipFill>
            <a:blip r:embed="rId13"/>
            <a:stretch>
              <a:fillRect/>
            </a:stretch>
          </p:blipFill>
          <p:spPr>
            <a:xfrm>
              <a:off x="9723836" y="2413711"/>
              <a:ext cx="1975420" cy="342922"/>
            </a:xfrm>
            <a:prstGeom prst="rect">
              <a:avLst/>
            </a:prstGeom>
          </p:spPr>
        </p:pic>
        <p:pic>
          <p:nvPicPr>
            <p:cNvPr id="52" name="图片 51">
              <a:extLst>
                <a:ext uri="{FF2B5EF4-FFF2-40B4-BE49-F238E27FC236}">
                  <a16:creationId xmlns="" xmlns:a16="http://schemas.microsoft.com/office/drawing/2014/main" id="{CCB0167E-4459-87A4-2015-C4B486708A83}"/>
                </a:ext>
              </a:extLst>
            </p:cNvPr>
            <p:cNvPicPr>
              <a:picLocks noChangeAspect="1"/>
            </p:cNvPicPr>
            <p:nvPr/>
          </p:nvPicPr>
          <p:blipFill>
            <a:blip r:embed="rId14"/>
            <a:stretch>
              <a:fillRect/>
            </a:stretch>
          </p:blipFill>
          <p:spPr>
            <a:xfrm>
              <a:off x="10613364" y="3087848"/>
              <a:ext cx="603738" cy="236666"/>
            </a:xfrm>
            <a:prstGeom prst="rect">
              <a:avLst/>
            </a:prstGeom>
          </p:spPr>
        </p:pic>
        <p:pic>
          <p:nvPicPr>
            <p:cNvPr id="53" name="图片 52">
              <a:extLst>
                <a:ext uri="{FF2B5EF4-FFF2-40B4-BE49-F238E27FC236}">
                  <a16:creationId xmlns="" xmlns:a16="http://schemas.microsoft.com/office/drawing/2014/main" id="{C311974D-0192-261E-499F-160B62F9ED62}"/>
                </a:ext>
              </a:extLst>
            </p:cNvPr>
            <p:cNvPicPr>
              <a:picLocks noChangeAspect="1"/>
            </p:cNvPicPr>
            <p:nvPr/>
          </p:nvPicPr>
          <p:blipFill>
            <a:blip r:embed="rId15"/>
            <a:stretch>
              <a:fillRect/>
            </a:stretch>
          </p:blipFill>
          <p:spPr>
            <a:xfrm>
              <a:off x="7849101" y="3014768"/>
              <a:ext cx="2014064" cy="371902"/>
            </a:xfrm>
            <a:prstGeom prst="rect">
              <a:avLst/>
            </a:prstGeom>
          </p:spPr>
        </p:pic>
        <p:pic>
          <p:nvPicPr>
            <p:cNvPr id="54" name="图片 53">
              <a:extLst>
                <a:ext uri="{FF2B5EF4-FFF2-40B4-BE49-F238E27FC236}">
                  <a16:creationId xmlns="" xmlns:a16="http://schemas.microsoft.com/office/drawing/2014/main" id="{83BFA0D5-B237-DDD1-0932-1EA85F9038F7}"/>
                </a:ext>
              </a:extLst>
            </p:cNvPr>
            <p:cNvPicPr>
              <a:picLocks noChangeAspect="1"/>
            </p:cNvPicPr>
            <p:nvPr/>
          </p:nvPicPr>
          <p:blipFill>
            <a:blip r:embed="rId16"/>
            <a:stretch>
              <a:fillRect/>
            </a:stretch>
          </p:blipFill>
          <p:spPr>
            <a:xfrm>
              <a:off x="6626147" y="3124893"/>
              <a:ext cx="724482" cy="231834"/>
            </a:xfrm>
            <a:prstGeom prst="rect">
              <a:avLst/>
            </a:prstGeom>
          </p:spPr>
        </p:pic>
        <p:pic>
          <p:nvPicPr>
            <p:cNvPr id="55" name="图片 54">
              <a:extLst>
                <a:ext uri="{FF2B5EF4-FFF2-40B4-BE49-F238E27FC236}">
                  <a16:creationId xmlns="" xmlns:a16="http://schemas.microsoft.com/office/drawing/2014/main" id="{5B102D3E-15D9-055A-E135-35E9C6224325}"/>
                </a:ext>
              </a:extLst>
            </p:cNvPr>
            <p:cNvPicPr>
              <a:picLocks noChangeAspect="1"/>
            </p:cNvPicPr>
            <p:nvPr/>
          </p:nvPicPr>
          <p:blipFill>
            <a:blip r:embed="rId17"/>
            <a:stretch>
              <a:fillRect/>
            </a:stretch>
          </p:blipFill>
          <p:spPr>
            <a:xfrm>
              <a:off x="5895692" y="2429016"/>
              <a:ext cx="2332842" cy="323604"/>
            </a:xfrm>
            <a:prstGeom prst="rect">
              <a:avLst/>
            </a:prstGeom>
          </p:spPr>
        </p:pic>
        <p:cxnSp>
          <p:nvCxnSpPr>
            <p:cNvPr id="56" name="直接箭头连接符 55">
              <a:extLst>
                <a:ext uri="{FF2B5EF4-FFF2-40B4-BE49-F238E27FC236}">
                  <a16:creationId xmlns="" xmlns:a16="http://schemas.microsoft.com/office/drawing/2014/main" id="{14C609D7-25F2-E595-8851-7DB57C23E89B}"/>
                </a:ext>
              </a:extLst>
            </p:cNvPr>
            <p:cNvCxnSpPr>
              <a:cxnSpLocks/>
            </p:cNvCxnSpPr>
            <p:nvPr/>
          </p:nvCxnSpPr>
          <p:spPr>
            <a:xfrm>
              <a:off x="7849101" y="1987195"/>
              <a:ext cx="332706"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7" name="直接箭头连接符 56">
              <a:extLst>
                <a:ext uri="{FF2B5EF4-FFF2-40B4-BE49-F238E27FC236}">
                  <a16:creationId xmlns="" xmlns:a16="http://schemas.microsoft.com/office/drawing/2014/main" id="{7498E649-69D4-BA17-20B4-6B7FC504FA87}"/>
                </a:ext>
              </a:extLst>
            </p:cNvPr>
            <p:cNvCxnSpPr>
              <a:cxnSpLocks/>
            </p:cNvCxnSpPr>
            <p:nvPr/>
          </p:nvCxnSpPr>
          <p:spPr>
            <a:xfrm>
              <a:off x="9555266" y="1997868"/>
              <a:ext cx="426934"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8" name="直接箭头连接符 57">
              <a:extLst>
                <a:ext uri="{FF2B5EF4-FFF2-40B4-BE49-F238E27FC236}">
                  <a16:creationId xmlns="" xmlns:a16="http://schemas.microsoft.com/office/drawing/2014/main" id="{D425CAFE-AB76-ACB0-0895-1A154FAB7859}"/>
                </a:ext>
              </a:extLst>
            </p:cNvPr>
            <p:cNvCxnSpPr>
              <a:cxnSpLocks/>
            </p:cNvCxnSpPr>
            <p:nvPr/>
          </p:nvCxnSpPr>
          <p:spPr>
            <a:xfrm>
              <a:off x="10801730" y="2199832"/>
              <a:ext cx="4102" cy="188029"/>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9" name="直接箭头连接符 58">
              <a:extLst>
                <a:ext uri="{FF2B5EF4-FFF2-40B4-BE49-F238E27FC236}">
                  <a16:creationId xmlns="" xmlns:a16="http://schemas.microsoft.com/office/drawing/2014/main" id="{7F6E7431-B5A6-9931-2F5A-B4928AFCC177}"/>
                </a:ext>
              </a:extLst>
            </p:cNvPr>
            <p:cNvCxnSpPr>
              <a:cxnSpLocks/>
            </p:cNvCxnSpPr>
            <p:nvPr/>
          </p:nvCxnSpPr>
          <p:spPr>
            <a:xfrm>
              <a:off x="10797628" y="2833440"/>
              <a:ext cx="4102" cy="188029"/>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 xmlns:a16="http://schemas.microsoft.com/office/drawing/2014/main" id="{107B5B08-E6AA-D82C-1CAA-C673FC5869D2}"/>
                </a:ext>
              </a:extLst>
            </p:cNvPr>
            <p:cNvCxnSpPr>
              <a:cxnSpLocks/>
            </p:cNvCxnSpPr>
            <p:nvPr/>
          </p:nvCxnSpPr>
          <p:spPr>
            <a:xfrm flipV="1">
              <a:off x="7035051" y="2802087"/>
              <a:ext cx="0" cy="250733"/>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1" name="直接箭头连接符 60">
              <a:extLst>
                <a:ext uri="{FF2B5EF4-FFF2-40B4-BE49-F238E27FC236}">
                  <a16:creationId xmlns="" xmlns:a16="http://schemas.microsoft.com/office/drawing/2014/main" id="{FF63C5DB-C31A-15AC-EB3A-BAC82ED260DA}"/>
                </a:ext>
              </a:extLst>
            </p:cNvPr>
            <p:cNvCxnSpPr>
              <a:cxnSpLocks/>
            </p:cNvCxnSpPr>
            <p:nvPr/>
          </p:nvCxnSpPr>
          <p:spPr>
            <a:xfrm flipV="1">
              <a:off x="7039659" y="2155556"/>
              <a:ext cx="0" cy="250733"/>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2" name="直接箭头连接符 61">
              <a:extLst>
                <a:ext uri="{FF2B5EF4-FFF2-40B4-BE49-F238E27FC236}">
                  <a16:creationId xmlns="" xmlns:a16="http://schemas.microsoft.com/office/drawing/2014/main" id="{9B67533A-CB7A-A1E4-ADFE-3EE5F0D7F859}"/>
                </a:ext>
              </a:extLst>
            </p:cNvPr>
            <p:cNvCxnSpPr>
              <a:cxnSpLocks/>
            </p:cNvCxnSpPr>
            <p:nvPr/>
          </p:nvCxnSpPr>
          <p:spPr>
            <a:xfrm flipH="1">
              <a:off x="7516395" y="3240810"/>
              <a:ext cx="238629"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3" name="直接箭头连接符 62">
              <a:extLst>
                <a:ext uri="{FF2B5EF4-FFF2-40B4-BE49-F238E27FC236}">
                  <a16:creationId xmlns="" xmlns:a16="http://schemas.microsoft.com/office/drawing/2014/main" id="{14144BFB-FD7F-B504-4334-2F65B0B31CDD}"/>
                </a:ext>
              </a:extLst>
            </p:cNvPr>
            <p:cNvCxnSpPr>
              <a:cxnSpLocks/>
            </p:cNvCxnSpPr>
            <p:nvPr/>
          </p:nvCxnSpPr>
          <p:spPr>
            <a:xfrm flipH="1">
              <a:off x="10029952" y="3207262"/>
              <a:ext cx="238629"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grpSp>
      <p:grpSp>
        <p:nvGrpSpPr>
          <p:cNvPr id="92" name="组合 91">
            <a:extLst>
              <a:ext uri="{FF2B5EF4-FFF2-40B4-BE49-F238E27FC236}">
                <a16:creationId xmlns="" xmlns:a16="http://schemas.microsoft.com/office/drawing/2014/main" id="{F82A640F-9849-09B4-7710-305B0D693E85}"/>
              </a:ext>
            </a:extLst>
          </p:cNvPr>
          <p:cNvGrpSpPr/>
          <p:nvPr/>
        </p:nvGrpSpPr>
        <p:grpSpPr>
          <a:xfrm>
            <a:off x="1394150" y="4805434"/>
            <a:ext cx="2240047" cy="1901366"/>
            <a:chOff x="1644587" y="4865118"/>
            <a:chExt cx="2240047" cy="1901366"/>
          </a:xfrm>
        </p:grpSpPr>
        <p:grpSp>
          <p:nvGrpSpPr>
            <p:cNvPr id="90" name="组合 89">
              <a:extLst>
                <a:ext uri="{FF2B5EF4-FFF2-40B4-BE49-F238E27FC236}">
                  <a16:creationId xmlns="" xmlns:a16="http://schemas.microsoft.com/office/drawing/2014/main" id="{EAE06DE0-6F67-5592-B66C-28BF35866D38}"/>
                </a:ext>
              </a:extLst>
            </p:cNvPr>
            <p:cNvGrpSpPr/>
            <p:nvPr/>
          </p:nvGrpSpPr>
          <p:grpSpPr>
            <a:xfrm>
              <a:off x="1723464" y="4865118"/>
              <a:ext cx="2025640" cy="1821588"/>
              <a:chOff x="1665690" y="4865118"/>
              <a:chExt cx="2025640" cy="1821588"/>
            </a:xfrm>
          </p:grpSpPr>
          <p:grpSp>
            <p:nvGrpSpPr>
              <p:cNvPr id="86" name="组合 85">
                <a:extLst>
                  <a:ext uri="{FF2B5EF4-FFF2-40B4-BE49-F238E27FC236}">
                    <a16:creationId xmlns="" xmlns:a16="http://schemas.microsoft.com/office/drawing/2014/main" id="{8AF992EA-6FDB-5F94-BB77-57F5F53F89B3}"/>
                  </a:ext>
                </a:extLst>
              </p:cNvPr>
              <p:cNvGrpSpPr/>
              <p:nvPr/>
            </p:nvGrpSpPr>
            <p:grpSpPr>
              <a:xfrm>
                <a:off x="1665690" y="4865118"/>
                <a:ext cx="2025640" cy="1821588"/>
                <a:chOff x="1619767" y="4653546"/>
                <a:chExt cx="2317513" cy="1987343"/>
              </a:xfrm>
            </p:grpSpPr>
            <p:pic>
              <p:nvPicPr>
                <p:cNvPr id="65" name="图片 64">
                  <a:extLst>
                    <a:ext uri="{FF2B5EF4-FFF2-40B4-BE49-F238E27FC236}">
                      <a16:creationId xmlns="" xmlns:a16="http://schemas.microsoft.com/office/drawing/2014/main" id="{473AC00C-236A-CAC6-8FE6-92ADED213958}"/>
                    </a:ext>
                  </a:extLst>
                </p:cNvPr>
                <p:cNvPicPr>
                  <a:picLocks noChangeAspect="1"/>
                </p:cNvPicPr>
                <p:nvPr/>
              </p:nvPicPr>
              <p:blipFill>
                <a:blip r:embed="rId18"/>
                <a:stretch>
                  <a:fillRect/>
                </a:stretch>
              </p:blipFill>
              <p:spPr>
                <a:xfrm>
                  <a:off x="2546139" y="4653546"/>
                  <a:ext cx="643745" cy="535061"/>
                </a:xfrm>
                <a:prstGeom prst="rect">
                  <a:avLst/>
                </a:prstGeom>
              </p:spPr>
            </p:pic>
            <p:pic>
              <p:nvPicPr>
                <p:cNvPr id="67" name="图片 66">
                  <a:extLst>
                    <a:ext uri="{FF2B5EF4-FFF2-40B4-BE49-F238E27FC236}">
                      <a16:creationId xmlns="" xmlns:a16="http://schemas.microsoft.com/office/drawing/2014/main" id="{15E60869-7C9C-CA2F-16D6-61AE1F86F72E}"/>
                    </a:ext>
                  </a:extLst>
                </p:cNvPr>
                <p:cNvPicPr>
                  <a:picLocks noChangeAspect="1"/>
                </p:cNvPicPr>
                <p:nvPr/>
              </p:nvPicPr>
              <p:blipFill>
                <a:blip r:embed="rId19"/>
                <a:stretch>
                  <a:fillRect/>
                </a:stretch>
              </p:blipFill>
              <p:spPr>
                <a:xfrm>
                  <a:off x="3357340" y="5255608"/>
                  <a:ext cx="579940" cy="570878"/>
                </a:xfrm>
                <a:prstGeom prst="rect">
                  <a:avLst/>
                </a:prstGeom>
              </p:spPr>
            </p:pic>
            <p:pic>
              <p:nvPicPr>
                <p:cNvPr id="69" name="图片 68">
                  <a:extLst>
                    <a:ext uri="{FF2B5EF4-FFF2-40B4-BE49-F238E27FC236}">
                      <a16:creationId xmlns="" xmlns:a16="http://schemas.microsoft.com/office/drawing/2014/main" id="{82EC715E-9763-6B7A-67C4-53304C90D87A}"/>
                    </a:ext>
                  </a:extLst>
                </p:cNvPr>
                <p:cNvPicPr>
                  <a:picLocks noChangeAspect="1"/>
                </p:cNvPicPr>
                <p:nvPr/>
              </p:nvPicPr>
              <p:blipFill>
                <a:blip r:embed="rId20"/>
                <a:stretch>
                  <a:fillRect/>
                </a:stretch>
              </p:blipFill>
              <p:spPr>
                <a:xfrm>
                  <a:off x="3341086" y="6175160"/>
                  <a:ext cx="594245" cy="445684"/>
                </a:xfrm>
                <a:prstGeom prst="rect">
                  <a:avLst/>
                </a:prstGeom>
              </p:spPr>
            </p:pic>
            <p:pic>
              <p:nvPicPr>
                <p:cNvPr id="71" name="图片 70">
                  <a:extLst>
                    <a:ext uri="{FF2B5EF4-FFF2-40B4-BE49-F238E27FC236}">
                      <a16:creationId xmlns="" xmlns:a16="http://schemas.microsoft.com/office/drawing/2014/main" id="{A9BF44E8-DF0A-360F-E558-3CFF9AE17681}"/>
                    </a:ext>
                  </a:extLst>
                </p:cNvPr>
                <p:cNvPicPr>
                  <a:picLocks noChangeAspect="1"/>
                </p:cNvPicPr>
                <p:nvPr/>
              </p:nvPicPr>
              <p:blipFill>
                <a:blip r:embed="rId21"/>
                <a:stretch>
                  <a:fillRect/>
                </a:stretch>
              </p:blipFill>
              <p:spPr>
                <a:xfrm>
                  <a:off x="1997547" y="5303844"/>
                  <a:ext cx="422068" cy="485776"/>
                </a:xfrm>
                <a:prstGeom prst="rect">
                  <a:avLst/>
                </a:prstGeom>
              </p:spPr>
            </p:pic>
            <p:pic>
              <p:nvPicPr>
                <p:cNvPr id="73" name="图片 72">
                  <a:extLst>
                    <a:ext uri="{FF2B5EF4-FFF2-40B4-BE49-F238E27FC236}">
                      <a16:creationId xmlns="" xmlns:a16="http://schemas.microsoft.com/office/drawing/2014/main" id="{5C3492D8-03AB-E919-750C-D4C4F69674D9}"/>
                    </a:ext>
                  </a:extLst>
                </p:cNvPr>
                <p:cNvPicPr>
                  <a:picLocks noChangeAspect="1"/>
                </p:cNvPicPr>
                <p:nvPr/>
              </p:nvPicPr>
              <p:blipFill>
                <a:blip r:embed="rId22"/>
                <a:stretch>
                  <a:fillRect/>
                </a:stretch>
              </p:blipFill>
              <p:spPr>
                <a:xfrm>
                  <a:off x="1619767" y="6155114"/>
                  <a:ext cx="824674" cy="485775"/>
                </a:xfrm>
                <a:prstGeom prst="rect">
                  <a:avLst/>
                </a:prstGeom>
              </p:spPr>
            </p:pic>
            <p:cxnSp>
              <p:nvCxnSpPr>
                <p:cNvPr id="75" name="直接箭头连接符 74">
                  <a:extLst>
                    <a:ext uri="{FF2B5EF4-FFF2-40B4-BE49-F238E27FC236}">
                      <a16:creationId xmlns="" xmlns:a16="http://schemas.microsoft.com/office/drawing/2014/main" id="{200EF790-B260-5254-0C46-599F1A41AC21}"/>
                    </a:ext>
                  </a:extLst>
                </p:cNvPr>
                <p:cNvCxnSpPr>
                  <a:cxnSpLocks/>
                </p:cNvCxnSpPr>
                <p:nvPr/>
              </p:nvCxnSpPr>
              <p:spPr>
                <a:xfrm>
                  <a:off x="2431744" y="5541047"/>
                  <a:ext cx="8630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 xmlns:a16="http://schemas.microsoft.com/office/drawing/2014/main" id="{4D2F4E61-FE94-B2C9-3F77-8BCC76AB702C}"/>
                    </a:ext>
                  </a:extLst>
                </p:cNvPr>
                <p:cNvCxnSpPr>
                  <a:cxnSpLocks/>
                </p:cNvCxnSpPr>
                <p:nvPr/>
              </p:nvCxnSpPr>
              <p:spPr>
                <a:xfrm flipH="1">
                  <a:off x="3598303" y="5736665"/>
                  <a:ext cx="21928" cy="436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 xmlns:a16="http://schemas.microsoft.com/office/drawing/2014/main" id="{25FBC561-7F7E-2BA1-985A-B4466026FA86}"/>
                    </a:ext>
                  </a:extLst>
                </p:cNvPr>
                <p:cNvCxnSpPr>
                  <a:cxnSpLocks/>
                </p:cNvCxnSpPr>
                <p:nvPr/>
              </p:nvCxnSpPr>
              <p:spPr>
                <a:xfrm flipH="1">
                  <a:off x="2538518" y="6388660"/>
                  <a:ext cx="78315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 xmlns:a16="http://schemas.microsoft.com/office/drawing/2014/main" id="{52455F9D-BA84-904F-2C72-9AD1402254BE}"/>
                    </a:ext>
                  </a:extLst>
                </p:cNvPr>
                <p:cNvCxnSpPr>
                  <a:cxnSpLocks/>
                </p:cNvCxnSpPr>
                <p:nvPr/>
              </p:nvCxnSpPr>
              <p:spPr>
                <a:xfrm flipV="1">
                  <a:off x="2103001" y="5736665"/>
                  <a:ext cx="31603" cy="42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连接符: 曲线 84">
                  <a:extLst>
                    <a:ext uri="{FF2B5EF4-FFF2-40B4-BE49-F238E27FC236}">
                      <a16:creationId xmlns="" xmlns:a16="http://schemas.microsoft.com/office/drawing/2014/main" id="{B819683A-A7C4-4F63-D5F8-A0CDF83A3211}"/>
                    </a:ext>
                  </a:extLst>
                </p:cNvPr>
                <p:cNvCxnSpPr>
                  <a:cxnSpLocks/>
                </p:cNvCxnSpPr>
                <p:nvPr/>
              </p:nvCxnSpPr>
              <p:spPr>
                <a:xfrm>
                  <a:off x="3189884" y="4984140"/>
                  <a:ext cx="352563" cy="24243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89" name="图片 88">
                <a:extLst>
                  <a:ext uri="{FF2B5EF4-FFF2-40B4-BE49-F238E27FC236}">
                    <a16:creationId xmlns="" xmlns:a16="http://schemas.microsoft.com/office/drawing/2014/main" id="{1E95E02E-A53B-767A-64D4-3D348BAA717C}"/>
                  </a:ext>
                </a:extLst>
              </p:cNvPr>
              <p:cNvPicPr>
                <a:picLocks noChangeAspect="1"/>
              </p:cNvPicPr>
              <p:nvPr/>
            </p:nvPicPr>
            <p:blipFill>
              <a:blip r:embed="rId23"/>
              <a:stretch>
                <a:fillRect/>
              </a:stretch>
            </p:blipFill>
            <p:spPr>
              <a:xfrm>
                <a:off x="2417074" y="5855690"/>
                <a:ext cx="753148" cy="369332"/>
              </a:xfrm>
              <a:prstGeom prst="rect">
                <a:avLst/>
              </a:prstGeom>
            </p:spPr>
          </p:pic>
        </p:grpSp>
        <p:sp>
          <p:nvSpPr>
            <p:cNvPr id="91" name="矩形: 圆角 90">
              <a:extLst>
                <a:ext uri="{FF2B5EF4-FFF2-40B4-BE49-F238E27FC236}">
                  <a16:creationId xmlns="" xmlns:a16="http://schemas.microsoft.com/office/drawing/2014/main" id="{7D54B295-8C16-4BBE-B919-3C61A7EE2C54}"/>
                </a:ext>
              </a:extLst>
            </p:cNvPr>
            <p:cNvSpPr/>
            <p:nvPr/>
          </p:nvSpPr>
          <p:spPr>
            <a:xfrm>
              <a:off x="1644587" y="4944896"/>
              <a:ext cx="2240047" cy="1821588"/>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3" name="矩形: 圆角 92">
            <a:extLst>
              <a:ext uri="{FF2B5EF4-FFF2-40B4-BE49-F238E27FC236}">
                <a16:creationId xmlns="" xmlns:a16="http://schemas.microsoft.com/office/drawing/2014/main" id="{23F0F144-F999-2CF1-2E06-FDCB198A9F10}"/>
              </a:ext>
            </a:extLst>
          </p:cNvPr>
          <p:cNvSpPr/>
          <p:nvPr/>
        </p:nvSpPr>
        <p:spPr>
          <a:xfrm>
            <a:off x="5440933" y="4893260"/>
            <a:ext cx="5983659" cy="1767821"/>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4" name="文本框 93">
            <a:extLst>
              <a:ext uri="{FF2B5EF4-FFF2-40B4-BE49-F238E27FC236}">
                <a16:creationId xmlns="" xmlns:a16="http://schemas.microsoft.com/office/drawing/2014/main" id="{35F03ECE-26E7-9252-547E-088A4EDCB002}"/>
              </a:ext>
            </a:extLst>
          </p:cNvPr>
          <p:cNvSpPr txBox="1"/>
          <p:nvPr/>
        </p:nvSpPr>
        <p:spPr>
          <a:xfrm>
            <a:off x="608327" y="4988771"/>
            <a:ext cx="7140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静态</a:t>
            </a:r>
          </a:p>
        </p:txBody>
      </p:sp>
      <p:sp>
        <p:nvSpPr>
          <p:cNvPr id="95" name="文本框 94">
            <a:extLst>
              <a:ext uri="{FF2B5EF4-FFF2-40B4-BE49-F238E27FC236}">
                <a16:creationId xmlns="" xmlns:a16="http://schemas.microsoft.com/office/drawing/2014/main" id="{39007468-03BE-AE59-51D0-CC9F565C4DAA}"/>
              </a:ext>
            </a:extLst>
          </p:cNvPr>
          <p:cNvSpPr txBox="1"/>
          <p:nvPr/>
        </p:nvSpPr>
        <p:spPr>
          <a:xfrm>
            <a:off x="4637222" y="6200137"/>
            <a:ext cx="7140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动态</a:t>
            </a:r>
          </a:p>
        </p:txBody>
      </p:sp>
      <p:cxnSp>
        <p:nvCxnSpPr>
          <p:cNvPr id="97" name="直接箭头连接符 96">
            <a:extLst>
              <a:ext uri="{FF2B5EF4-FFF2-40B4-BE49-F238E27FC236}">
                <a16:creationId xmlns="" xmlns:a16="http://schemas.microsoft.com/office/drawing/2014/main" id="{16567B0F-2045-1089-7073-18309EA892F8}"/>
              </a:ext>
            </a:extLst>
          </p:cNvPr>
          <p:cNvCxnSpPr>
            <a:cxnSpLocks/>
          </p:cNvCxnSpPr>
          <p:nvPr/>
        </p:nvCxnSpPr>
        <p:spPr>
          <a:xfrm flipV="1">
            <a:off x="3413340" y="5231645"/>
            <a:ext cx="2578979" cy="39935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8" name="文本框 97">
            <a:extLst>
              <a:ext uri="{FF2B5EF4-FFF2-40B4-BE49-F238E27FC236}">
                <a16:creationId xmlns="" xmlns:a16="http://schemas.microsoft.com/office/drawing/2014/main" id="{A4B63677-0AEC-98D7-4D67-47AC1B89A5A7}"/>
              </a:ext>
            </a:extLst>
          </p:cNvPr>
          <p:cNvSpPr txBox="1"/>
          <p:nvPr/>
        </p:nvSpPr>
        <p:spPr>
          <a:xfrm>
            <a:off x="5763131" y="3466517"/>
            <a:ext cx="6123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TDHF </a:t>
            </a: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无对称限制，全</a:t>
            </a:r>
            <a:r>
              <a:rPr kumimoji="0" lang="en-US" altLang="zh-CN" sz="1800" b="0" i="0" u="none" strike="noStrike" kern="1200" cap="none" spc="0" normalizeH="0" baseline="0" noProof="0" dirty="0" err="1">
                <a:ln>
                  <a:noFill/>
                </a:ln>
                <a:solidFill>
                  <a:prstClr val="black"/>
                </a:solidFill>
                <a:effectLst/>
                <a:uLnTx/>
                <a:uFillTx/>
                <a:latin typeface="等线" panose="02010600030101010101" pitchFamily="2" charset="-122"/>
                <a:ea typeface="等线" panose="02010600030101010101" pitchFamily="2" charset="-122"/>
                <a:cs typeface="+mn-cs"/>
              </a:rPr>
              <a:t>Skyrme</a:t>
            </a: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能量泛函，其中包含自旋</a:t>
            </a: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轨道项和奇时间项，无任何可调参数。</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9" name="文本框 98">
            <a:extLst>
              <a:ext uri="{FF2B5EF4-FFF2-40B4-BE49-F238E27FC236}">
                <a16:creationId xmlns="" xmlns:a16="http://schemas.microsoft.com/office/drawing/2014/main" id="{5FA568A0-213F-0A2C-8E5C-CA9FFB5CE4CD}"/>
              </a:ext>
            </a:extLst>
          </p:cNvPr>
          <p:cNvSpPr txBox="1"/>
          <p:nvPr/>
        </p:nvSpPr>
        <p:spPr>
          <a:xfrm>
            <a:off x="5498636" y="4162916"/>
            <a:ext cx="65948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err="1">
                <a:ln>
                  <a:noFill/>
                </a:ln>
                <a:solidFill>
                  <a:srgbClr val="015C14"/>
                </a:solidFill>
                <a:effectLst/>
                <a:uLnTx/>
                <a:uFillTx/>
                <a:latin typeface="Arial" panose="020B0604020202020204" pitchFamily="34" charset="0"/>
                <a:ea typeface="宋体" panose="02010600030101010101" pitchFamily="2" charset="-122"/>
                <a:cs typeface="+mn-cs"/>
              </a:rPr>
              <a:t>Maruhn</a:t>
            </a:r>
            <a:r>
              <a:rPr kumimoji="0" lang="en-US" altLang="zh-CN" sz="14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mn-cs"/>
              </a:rPr>
              <a:t> J A et al. Computer Physics Communications, 2014, 185(7): 2195-2216</a:t>
            </a:r>
            <a:endParaRPr kumimoji="0" lang="zh-CN" altLang="en-US" sz="1400" b="0" i="0" u="none" strike="noStrike" kern="1200" cap="none" spc="0" normalizeH="0" baseline="0" noProof="0" dirty="0">
              <a:ln>
                <a:noFill/>
              </a:ln>
              <a:solidFill>
                <a:srgbClr val="015C14"/>
              </a:solidFill>
              <a:effectLst/>
              <a:uLnTx/>
              <a:uFillTx/>
              <a:latin typeface="Calibri" panose="020F0502020204030204"/>
              <a:ea typeface="等线" panose="02010600030101010101" pitchFamily="2" charset="-122"/>
              <a:cs typeface="+mn-cs"/>
            </a:endParaRPr>
          </a:p>
        </p:txBody>
      </p:sp>
      <p:sp>
        <p:nvSpPr>
          <p:cNvPr id="100" name="文本框 99">
            <a:extLst>
              <a:ext uri="{FF2B5EF4-FFF2-40B4-BE49-F238E27FC236}">
                <a16:creationId xmlns="" xmlns:a16="http://schemas.microsoft.com/office/drawing/2014/main" id="{925AB620-E962-83A1-C8A7-53F37C312862}"/>
              </a:ext>
            </a:extLst>
          </p:cNvPr>
          <p:cNvSpPr txBox="1"/>
          <p:nvPr/>
        </p:nvSpPr>
        <p:spPr>
          <a:xfrm>
            <a:off x="5475434" y="4451777"/>
            <a:ext cx="642087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err="1">
                <a:ln>
                  <a:noFill/>
                </a:ln>
                <a:solidFill>
                  <a:srgbClr val="015C14"/>
                </a:solidFill>
                <a:effectLst/>
                <a:uLnTx/>
                <a:uFillTx/>
                <a:latin typeface="Arial" panose="020B0604020202020204" pitchFamily="34" charset="0"/>
                <a:ea typeface="宋体" panose="02010600030101010101" pitchFamily="2" charset="-122"/>
                <a:cs typeface="宋体" panose="02010600030101010101" pitchFamily="2" charset="-122"/>
              </a:rPr>
              <a:t>Schuetrumpf</a:t>
            </a:r>
            <a:r>
              <a:rPr kumimoji="0" lang="en-US" altLang="zh-CN" sz="1400" b="0" i="0" u="none" strike="noStrike" kern="1200" cap="none" spc="0" normalizeH="0" baseline="0" noProof="0" dirty="0">
                <a:ln>
                  <a:noFill/>
                </a:ln>
                <a:solidFill>
                  <a:srgbClr val="015C14"/>
                </a:solidFill>
                <a:effectLst/>
                <a:uLnTx/>
                <a:uFillTx/>
                <a:latin typeface="Arial" panose="020B0604020202020204" pitchFamily="34" charset="0"/>
                <a:ea typeface="宋体" panose="02010600030101010101" pitchFamily="2" charset="-122"/>
                <a:cs typeface="宋体" panose="02010600030101010101" pitchFamily="2" charset="-122"/>
              </a:rPr>
              <a:t> B et al. Computer Physics Communications, 2018, 229: 211-213.</a:t>
            </a:r>
            <a:endParaRPr kumimoji="0" lang="zh-CN" altLang="zh-CN" sz="1400" b="0" i="0" u="none" strike="noStrike" kern="1200" cap="none" spc="0" normalizeH="0" baseline="0" noProof="0" dirty="0">
              <a:ln>
                <a:noFill/>
              </a:ln>
              <a:solidFill>
                <a:srgbClr val="015C14"/>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 name="灯片编号占位符 2">
            <a:extLst>
              <a:ext uri="{FF2B5EF4-FFF2-40B4-BE49-F238E27FC236}">
                <a16:creationId xmlns="" xmlns:a16="http://schemas.microsoft.com/office/drawing/2014/main" id="{2AD7E452-5D64-7BC4-788D-0EF69E8A335A}"/>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414149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746641A4-889F-68D7-31AB-E3F0CF8402BC}"/>
              </a:ext>
            </a:extLst>
          </p:cNvPr>
          <p:cNvPicPr>
            <a:picLocks noChangeAspect="1"/>
          </p:cNvPicPr>
          <p:nvPr/>
        </p:nvPicPr>
        <p:blipFill>
          <a:blip r:embed="rId3">
            <a:biLevel thresh="75000"/>
          </a:blip>
          <a:stretch>
            <a:fillRect/>
          </a:stretch>
        </p:blipFill>
        <p:spPr>
          <a:xfrm>
            <a:off x="768703" y="1292653"/>
            <a:ext cx="2039782" cy="626072"/>
          </a:xfrm>
          <a:prstGeom prst="rect">
            <a:avLst/>
          </a:prstGeom>
        </p:spPr>
      </p:pic>
      <p:sp>
        <p:nvSpPr>
          <p:cNvPr id="6" name="标题 1"/>
          <p:cNvSpPr>
            <a:spLocks noGrp="1"/>
          </p:cNvSpPr>
          <p:nvPr/>
        </p:nvSpPr>
        <p:spPr>
          <a:xfrm>
            <a:off x="353269" y="151200"/>
            <a:ext cx="2160905" cy="899795"/>
          </a:xfrm>
          <a:prstGeom prst="rect">
            <a:avLst/>
          </a:prstGeom>
          <a:noFill/>
          <a:ln>
            <a:noFill/>
          </a:ln>
          <a:effectLst/>
        </p:spPr>
        <p:txBody>
          <a:bodyPr vert="horz" wrap="square" lIns="91440" tIns="45720" rIns="91440" bIns="45720" numCol="1" anchor="ctr" anchorCtr="0" compatLnSpc="1"/>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0" name="文本框 9">
            <a:extLst>
              <a:ext uri="{FF2B5EF4-FFF2-40B4-BE49-F238E27FC236}">
                <a16:creationId xmlns="" xmlns:a16="http://schemas.microsoft.com/office/drawing/2014/main" id="{706FBA64-6607-AA64-22C4-122CA08BD529}"/>
              </a:ext>
            </a:extLst>
          </p:cNvPr>
          <p:cNvSpPr txBox="1"/>
          <p:nvPr/>
        </p:nvSpPr>
        <p:spPr>
          <a:xfrm>
            <a:off x="3925861" y="539730"/>
            <a:ext cx="430357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方正清刻本悦宋简体" panose="02000000000000000000" pitchFamily="2"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AD18A1AE-0759-0934-E022-9269B4D9EBA1}"/>
              </a:ext>
            </a:extLst>
          </p:cNvPr>
          <p:cNvSpPr/>
          <p:nvPr/>
        </p:nvSpPr>
        <p:spPr>
          <a:xfrm>
            <a:off x="0" y="-12760"/>
            <a:ext cx="5861695" cy="642361"/>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5159E23C-9B02-9C85-AD26-0C2A07999B7D}"/>
              </a:ext>
            </a:extLst>
          </p:cNvPr>
          <p:cNvSpPr/>
          <p:nvPr/>
        </p:nvSpPr>
        <p:spPr>
          <a:xfrm flipV="1">
            <a:off x="359769" y="684976"/>
            <a:ext cx="10972800" cy="45719"/>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5" name="图片 24" descr="校徽">
            <a:extLst>
              <a:ext uri="{FF2B5EF4-FFF2-40B4-BE49-F238E27FC236}">
                <a16:creationId xmlns="" xmlns:a16="http://schemas.microsoft.com/office/drawing/2014/main" id="{3EC4E6AB-3F9D-1CB6-3338-A00C72DA630A}"/>
              </a:ext>
            </a:extLst>
          </p:cNvPr>
          <p:cNvPicPr>
            <a:picLocks noChangeAspect="1"/>
          </p:cNvPicPr>
          <p:nvPr userDrawn="1"/>
        </p:nvPicPr>
        <p:blipFill>
          <a:blip r:embed="rId4" cstate="print">
            <a:clrChange>
              <a:clrFrom>
                <a:srgbClr val="FFFFFF">
                  <a:alpha val="100000"/>
                </a:srgbClr>
              </a:clrFrom>
              <a:clrTo>
                <a:srgbClr val="FFFFFF">
                  <a:alpha val="100000"/>
                  <a:alpha val="0"/>
                </a:srgbClr>
              </a:clrTo>
            </a:clrChange>
          </a:blip>
          <a:stretch>
            <a:fillRect/>
          </a:stretch>
        </p:blipFill>
        <p:spPr>
          <a:xfrm>
            <a:off x="10392037" y="66401"/>
            <a:ext cx="600176" cy="575960"/>
          </a:xfrm>
          <a:prstGeom prst="rect">
            <a:avLst/>
          </a:prstGeom>
        </p:spPr>
      </p:pic>
      <p:pic>
        <p:nvPicPr>
          <p:cNvPr id="28" name="图片 27" descr="院徽">
            <a:extLst>
              <a:ext uri="{FF2B5EF4-FFF2-40B4-BE49-F238E27FC236}">
                <a16:creationId xmlns="" xmlns:a16="http://schemas.microsoft.com/office/drawing/2014/main" id="{B7831BF2-DFBF-5872-E2B9-457592B79561}"/>
              </a:ext>
            </a:extLst>
          </p:cNvPr>
          <p:cNvPicPr>
            <a:picLocks noChangeAspect="1"/>
          </p:cNvPicPr>
          <p:nvPr userDrawn="1"/>
        </p:nvPicPr>
        <p:blipFill>
          <a:blip r:embed="rId5" cstate="print">
            <a:clrChange>
              <a:clrFrom>
                <a:srgbClr val="FCFCFC">
                  <a:alpha val="100000"/>
                </a:srgbClr>
              </a:clrFrom>
              <a:clrTo>
                <a:srgbClr val="FCFCFC">
                  <a:alpha val="100000"/>
                  <a:alpha val="0"/>
                </a:srgbClr>
              </a:clrTo>
            </a:clrChange>
          </a:blip>
          <a:stretch>
            <a:fillRect/>
          </a:stretch>
        </p:blipFill>
        <p:spPr>
          <a:xfrm>
            <a:off x="11108854" y="64797"/>
            <a:ext cx="575735" cy="575735"/>
          </a:xfrm>
          <a:prstGeom prst="rect">
            <a:avLst/>
          </a:prstGeom>
        </p:spPr>
      </p:pic>
      <p:sp>
        <p:nvSpPr>
          <p:cNvPr id="29" name="文本框 28">
            <a:extLst>
              <a:ext uri="{FF2B5EF4-FFF2-40B4-BE49-F238E27FC236}">
                <a16:creationId xmlns="" xmlns:a16="http://schemas.microsoft.com/office/drawing/2014/main" id="{7596C5D5-56D0-5872-5EAA-BF8AC720B4D3}"/>
              </a:ext>
            </a:extLst>
          </p:cNvPr>
          <p:cNvSpPr txBox="1"/>
          <p:nvPr/>
        </p:nvSpPr>
        <p:spPr>
          <a:xfrm>
            <a:off x="333320" y="24693"/>
            <a:ext cx="430357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研究方法</a:t>
            </a:r>
          </a:p>
        </p:txBody>
      </p:sp>
      <p:pic>
        <p:nvPicPr>
          <p:cNvPr id="2" name="图片 1">
            <a:extLst>
              <a:ext uri="{FF2B5EF4-FFF2-40B4-BE49-F238E27FC236}">
                <a16:creationId xmlns="" xmlns:a16="http://schemas.microsoft.com/office/drawing/2014/main" id="{3AF49122-6D2D-C62C-6092-C08C12946EE7}"/>
              </a:ext>
            </a:extLst>
          </p:cNvPr>
          <p:cNvPicPr>
            <a:picLocks noChangeAspect="1"/>
          </p:cNvPicPr>
          <p:nvPr/>
        </p:nvPicPr>
        <p:blipFill>
          <a:blip r:embed="rId6"/>
          <a:stretch>
            <a:fillRect/>
          </a:stretch>
        </p:blipFill>
        <p:spPr>
          <a:xfrm>
            <a:off x="2009669" y="5402239"/>
            <a:ext cx="2178119" cy="916031"/>
          </a:xfrm>
          <a:prstGeom prst="rect">
            <a:avLst/>
          </a:prstGeom>
        </p:spPr>
      </p:pic>
      <p:sp>
        <p:nvSpPr>
          <p:cNvPr id="3" name="文本框 2">
            <a:extLst>
              <a:ext uri="{FF2B5EF4-FFF2-40B4-BE49-F238E27FC236}">
                <a16:creationId xmlns="" xmlns:a16="http://schemas.microsoft.com/office/drawing/2014/main" id="{2F1F8323-C9FB-92C6-B2B9-405531BBB18C}"/>
              </a:ext>
            </a:extLst>
          </p:cNvPr>
          <p:cNvSpPr txBox="1"/>
          <p:nvPr/>
        </p:nvSpPr>
        <p:spPr>
          <a:xfrm>
            <a:off x="408068" y="944583"/>
            <a:ext cx="8496364"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Hartree-</a:t>
            </a:r>
            <a:r>
              <a:rPr kumimoji="0" lang="en-US" altLang="zh-CN" sz="2000" b="1"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Fock</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equation</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7" name="图片 6">
            <a:extLst>
              <a:ext uri="{FF2B5EF4-FFF2-40B4-BE49-F238E27FC236}">
                <a16:creationId xmlns="" xmlns:a16="http://schemas.microsoft.com/office/drawing/2014/main" id="{C7723D71-690F-50CD-1773-6447E3EED994}"/>
              </a:ext>
            </a:extLst>
          </p:cNvPr>
          <p:cNvPicPr>
            <a:picLocks noChangeAspect="1"/>
          </p:cNvPicPr>
          <p:nvPr/>
        </p:nvPicPr>
        <p:blipFill>
          <a:blip r:embed="rId7"/>
          <a:stretch>
            <a:fillRect/>
          </a:stretch>
        </p:blipFill>
        <p:spPr>
          <a:xfrm>
            <a:off x="695400" y="1872973"/>
            <a:ext cx="6696744" cy="826655"/>
          </a:xfrm>
          <a:prstGeom prst="rect">
            <a:avLst/>
          </a:prstGeom>
        </p:spPr>
      </p:pic>
      <p:sp>
        <p:nvSpPr>
          <p:cNvPr id="11" name="文本框 10">
            <a:extLst>
              <a:ext uri="{FF2B5EF4-FFF2-40B4-BE49-F238E27FC236}">
                <a16:creationId xmlns="" xmlns:a16="http://schemas.microsoft.com/office/drawing/2014/main" id="{66AD72E6-B376-315C-B5E7-39F92FEB1376}"/>
              </a:ext>
            </a:extLst>
          </p:cNvPr>
          <p:cNvSpPr txBox="1"/>
          <p:nvPr/>
        </p:nvSpPr>
        <p:spPr>
          <a:xfrm>
            <a:off x="5020342" y="2649605"/>
            <a:ext cx="12961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平均场势</a:t>
            </a:r>
          </a:p>
        </p:txBody>
      </p:sp>
      <p:cxnSp>
        <p:nvCxnSpPr>
          <p:cNvPr id="13" name="直接连接符 12">
            <a:extLst>
              <a:ext uri="{FF2B5EF4-FFF2-40B4-BE49-F238E27FC236}">
                <a16:creationId xmlns="" xmlns:a16="http://schemas.microsoft.com/office/drawing/2014/main" id="{E868AD24-CF25-E3D1-BD6E-1CE0ED742196}"/>
              </a:ext>
            </a:extLst>
          </p:cNvPr>
          <p:cNvCxnSpPr/>
          <p:nvPr/>
        </p:nvCxnSpPr>
        <p:spPr>
          <a:xfrm>
            <a:off x="4187788" y="2589076"/>
            <a:ext cx="3096344"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 xmlns:a16="http://schemas.microsoft.com/office/drawing/2014/main" id="{974EF966-12C6-D043-4EED-98394BB3066B}"/>
              </a:ext>
            </a:extLst>
          </p:cNvPr>
          <p:cNvPicPr>
            <a:picLocks noChangeAspect="1"/>
          </p:cNvPicPr>
          <p:nvPr/>
        </p:nvPicPr>
        <p:blipFill>
          <a:blip r:embed="rId8"/>
          <a:stretch>
            <a:fillRect/>
          </a:stretch>
        </p:blipFill>
        <p:spPr>
          <a:xfrm>
            <a:off x="768703" y="4674498"/>
            <a:ext cx="2543905" cy="567941"/>
          </a:xfrm>
          <a:prstGeom prst="rect">
            <a:avLst/>
          </a:prstGeom>
        </p:spPr>
      </p:pic>
      <p:sp>
        <p:nvSpPr>
          <p:cNvPr id="36" name="箭头: 右 35">
            <a:extLst>
              <a:ext uri="{FF2B5EF4-FFF2-40B4-BE49-F238E27FC236}">
                <a16:creationId xmlns="" xmlns:a16="http://schemas.microsoft.com/office/drawing/2014/main" id="{1CDE5F24-B655-F17A-D1D0-C217BA553D90}"/>
              </a:ext>
            </a:extLst>
          </p:cNvPr>
          <p:cNvSpPr/>
          <p:nvPr/>
        </p:nvSpPr>
        <p:spPr>
          <a:xfrm>
            <a:off x="905417" y="5667529"/>
            <a:ext cx="936104" cy="319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41" name="组合 40">
            <a:extLst>
              <a:ext uri="{FF2B5EF4-FFF2-40B4-BE49-F238E27FC236}">
                <a16:creationId xmlns="" xmlns:a16="http://schemas.microsoft.com/office/drawing/2014/main" id="{750D4FF5-3013-0B80-6A21-807D7C57E6FD}"/>
              </a:ext>
            </a:extLst>
          </p:cNvPr>
          <p:cNvGrpSpPr/>
          <p:nvPr/>
        </p:nvGrpSpPr>
        <p:grpSpPr>
          <a:xfrm>
            <a:off x="8893448" y="1480715"/>
            <a:ext cx="2997178" cy="1440554"/>
            <a:chOff x="8893448" y="1480715"/>
            <a:chExt cx="2997178" cy="1440554"/>
          </a:xfrm>
        </p:grpSpPr>
        <p:pic>
          <p:nvPicPr>
            <p:cNvPr id="15" name="图片 14">
              <a:extLst>
                <a:ext uri="{FF2B5EF4-FFF2-40B4-BE49-F238E27FC236}">
                  <a16:creationId xmlns="" xmlns:a16="http://schemas.microsoft.com/office/drawing/2014/main" id="{5B777707-7EA3-BECB-C589-38627B873892}"/>
                </a:ext>
              </a:extLst>
            </p:cNvPr>
            <p:cNvPicPr>
              <a:picLocks noChangeAspect="1"/>
            </p:cNvPicPr>
            <p:nvPr/>
          </p:nvPicPr>
          <p:blipFill>
            <a:blip r:embed="rId9"/>
            <a:stretch>
              <a:fillRect/>
            </a:stretch>
          </p:blipFill>
          <p:spPr>
            <a:xfrm>
              <a:off x="8893448" y="1884651"/>
              <a:ext cx="2997178" cy="1036618"/>
            </a:xfrm>
            <a:prstGeom prst="rect">
              <a:avLst/>
            </a:prstGeom>
          </p:spPr>
        </p:pic>
        <p:sp>
          <p:nvSpPr>
            <p:cNvPr id="38" name="文本框 37">
              <a:extLst>
                <a:ext uri="{FF2B5EF4-FFF2-40B4-BE49-F238E27FC236}">
                  <a16:creationId xmlns="" xmlns:a16="http://schemas.microsoft.com/office/drawing/2014/main" id="{A156CDDE-E56E-8494-F6D5-1D8B2AC92052}"/>
                </a:ext>
              </a:extLst>
            </p:cNvPr>
            <p:cNvSpPr txBox="1"/>
            <p:nvPr/>
          </p:nvSpPr>
          <p:spPr>
            <a:xfrm>
              <a:off x="8893448" y="1487292"/>
              <a:ext cx="68978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DFT: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40" name="图片 39">
              <a:extLst>
                <a:ext uri="{FF2B5EF4-FFF2-40B4-BE49-F238E27FC236}">
                  <a16:creationId xmlns="" xmlns:a16="http://schemas.microsoft.com/office/drawing/2014/main" id="{1E17C106-AC73-B011-A189-4DD9A4EF1772}"/>
                </a:ext>
              </a:extLst>
            </p:cNvPr>
            <p:cNvPicPr>
              <a:picLocks noChangeAspect="1"/>
            </p:cNvPicPr>
            <p:nvPr/>
          </p:nvPicPr>
          <p:blipFill>
            <a:blip r:embed="rId10"/>
            <a:stretch>
              <a:fillRect/>
            </a:stretch>
          </p:blipFill>
          <p:spPr>
            <a:xfrm>
              <a:off x="9463559" y="1480715"/>
              <a:ext cx="592881" cy="444661"/>
            </a:xfrm>
            <a:prstGeom prst="rect">
              <a:avLst/>
            </a:prstGeom>
          </p:spPr>
        </p:pic>
      </p:grpSp>
      <p:grpSp>
        <p:nvGrpSpPr>
          <p:cNvPr id="43" name="组合 42">
            <a:extLst>
              <a:ext uri="{FF2B5EF4-FFF2-40B4-BE49-F238E27FC236}">
                <a16:creationId xmlns="" xmlns:a16="http://schemas.microsoft.com/office/drawing/2014/main" id="{A41F4D28-D810-2D39-CB16-8133956A6FD4}"/>
              </a:ext>
            </a:extLst>
          </p:cNvPr>
          <p:cNvGrpSpPr/>
          <p:nvPr/>
        </p:nvGrpSpPr>
        <p:grpSpPr>
          <a:xfrm>
            <a:off x="1502483" y="3149983"/>
            <a:ext cx="10150967" cy="3621059"/>
            <a:chOff x="1502483" y="3149983"/>
            <a:chExt cx="10150967" cy="3621059"/>
          </a:xfrm>
        </p:grpSpPr>
        <p:grpSp>
          <p:nvGrpSpPr>
            <p:cNvPr id="37" name="组合 36">
              <a:extLst>
                <a:ext uri="{FF2B5EF4-FFF2-40B4-BE49-F238E27FC236}">
                  <a16:creationId xmlns="" xmlns:a16="http://schemas.microsoft.com/office/drawing/2014/main" id="{4D36ED3A-F96D-C661-12C4-914903C38EDA}"/>
                </a:ext>
              </a:extLst>
            </p:cNvPr>
            <p:cNvGrpSpPr/>
            <p:nvPr/>
          </p:nvGrpSpPr>
          <p:grpSpPr>
            <a:xfrm>
              <a:off x="3633058" y="3149983"/>
              <a:ext cx="8020392" cy="3621059"/>
              <a:chOff x="3633058" y="3149983"/>
              <a:chExt cx="8020392" cy="3621059"/>
            </a:xfrm>
          </p:grpSpPr>
          <p:pic>
            <p:nvPicPr>
              <p:cNvPr id="18" name="图片 17">
                <a:extLst>
                  <a:ext uri="{FF2B5EF4-FFF2-40B4-BE49-F238E27FC236}">
                    <a16:creationId xmlns="" xmlns:a16="http://schemas.microsoft.com/office/drawing/2014/main" id="{AB55A1DD-397B-E535-040A-7073D2A9E36D}"/>
                  </a:ext>
                </a:extLst>
              </p:cNvPr>
              <p:cNvPicPr>
                <a:picLocks noChangeAspect="1"/>
              </p:cNvPicPr>
              <p:nvPr/>
            </p:nvPicPr>
            <p:blipFill>
              <a:blip r:embed="rId11"/>
              <a:stretch>
                <a:fillRect/>
              </a:stretch>
            </p:blipFill>
            <p:spPr>
              <a:xfrm>
                <a:off x="3918221" y="3149983"/>
                <a:ext cx="7728520" cy="467779"/>
              </a:xfrm>
              <a:prstGeom prst="rect">
                <a:avLst/>
              </a:prstGeom>
            </p:spPr>
          </p:pic>
          <p:pic>
            <p:nvPicPr>
              <p:cNvPr id="20" name="图片 19">
                <a:extLst>
                  <a:ext uri="{FF2B5EF4-FFF2-40B4-BE49-F238E27FC236}">
                    <a16:creationId xmlns="" xmlns:a16="http://schemas.microsoft.com/office/drawing/2014/main" id="{BECEEFA1-7E9F-980A-A3AB-8E8619DF40A2}"/>
                  </a:ext>
                </a:extLst>
              </p:cNvPr>
              <p:cNvPicPr>
                <a:picLocks noChangeAspect="1"/>
              </p:cNvPicPr>
              <p:nvPr/>
            </p:nvPicPr>
            <p:blipFill>
              <a:blip r:embed="rId12"/>
              <a:stretch>
                <a:fillRect/>
              </a:stretch>
            </p:blipFill>
            <p:spPr>
              <a:xfrm>
                <a:off x="3985468" y="3872527"/>
                <a:ext cx="1246436" cy="692464"/>
              </a:xfrm>
              <a:prstGeom prst="rect">
                <a:avLst/>
              </a:prstGeom>
            </p:spPr>
          </p:pic>
          <p:sp>
            <p:nvSpPr>
              <p:cNvPr id="23" name="矩形: 圆角 22">
                <a:extLst>
                  <a:ext uri="{FF2B5EF4-FFF2-40B4-BE49-F238E27FC236}">
                    <a16:creationId xmlns="" xmlns:a16="http://schemas.microsoft.com/office/drawing/2014/main" id="{9B96E928-29F1-4130-3D26-7A9B4F96BB58}"/>
                  </a:ext>
                </a:extLst>
              </p:cNvPr>
              <p:cNvSpPr/>
              <p:nvPr/>
            </p:nvSpPr>
            <p:spPr>
              <a:xfrm>
                <a:off x="5231904" y="3177245"/>
                <a:ext cx="3312368" cy="46777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1" name="图片 30">
                <a:extLst>
                  <a:ext uri="{FF2B5EF4-FFF2-40B4-BE49-F238E27FC236}">
                    <a16:creationId xmlns="" xmlns:a16="http://schemas.microsoft.com/office/drawing/2014/main" id="{BA4197A1-F85E-C3E3-F234-78802B1D37D9}"/>
                  </a:ext>
                </a:extLst>
              </p:cNvPr>
              <p:cNvPicPr>
                <a:picLocks noChangeAspect="1"/>
              </p:cNvPicPr>
              <p:nvPr/>
            </p:nvPicPr>
            <p:blipFill>
              <a:blip r:embed="rId13"/>
              <a:stretch>
                <a:fillRect/>
              </a:stretch>
            </p:blipFill>
            <p:spPr>
              <a:xfrm>
                <a:off x="8334507" y="3829331"/>
                <a:ext cx="2588265" cy="530065"/>
              </a:xfrm>
              <a:prstGeom prst="rect">
                <a:avLst/>
              </a:prstGeom>
            </p:spPr>
          </p:pic>
          <p:pic>
            <p:nvPicPr>
              <p:cNvPr id="33" name="图片 32">
                <a:extLst>
                  <a:ext uri="{FF2B5EF4-FFF2-40B4-BE49-F238E27FC236}">
                    <a16:creationId xmlns="" xmlns:a16="http://schemas.microsoft.com/office/drawing/2014/main" id="{40BDBB1B-0726-D3B1-C890-C61D29B11D4E}"/>
                  </a:ext>
                </a:extLst>
              </p:cNvPr>
              <p:cNvPicPr>
                <a:picLocks noChangeAspect="1"/>
              </p:cNvPicPr>
              <p:nvPr/>
            </p:nvPicPr>
            <p:blipFill>
              <a:blip r:embed="rId14"/>
              <a:stretch>
                <a:fillRect/>
              </a:stretch>
            </p:blipFill>
            <p:spPr>
              <a:xfrm>
                <a:off x="8340411" y="4337044"/>
                <a:ext cx="3313039" cy="2433998"/>
              </a:xfrm>
              <a:prstGeom prst="rect">
                <a:avLst/>
              </a:prstGeom>
            </p:spPr>
          </p:pic>
          <p:sp>
            <p:nvSpPr>
              <p:cNvPr id="35" name="左大括号 34">
                <a:extLst>
                  <a:ext uri="{FF2B5EF4-FFF2-40B4-BE49-F238E27FC236}">
                    <a16:creationId xmlns="" xmlns:a16="http://schemas.microsoft.com/office/drawing/2014/main" id="{30131C59-6F67-DAFA-AB1F-2219834F7FD7}"/>
                  </a:ext>
                </a:extLst>
              </p:cNvPr>
              <p:cNvSpPr/>
              <p:nvPr/>
            </p:nvSpPr>
            <p:spPr>
              <a:xfrm>
                <a:off x="3633058" y="3338373"/>
                <a:ext cx="288032" cy="92637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2" name="文本框 41">
              <a:extLst>
                <a:ext uri="{FF2B5EF4-FFF2-40B4-BE49-F238E27FC236}">
                  <a16:creationId xmlns="" xmlns:a16="http://schemas.microsoft.com/office/drawing/2014/main" id="{40B62FBE-349E-FA9B-D66B-10B760C36DFF}"/>
                </a:ext>
              </a:extLst>
            </p:cNvPr>
            <p:cNvSpPr txBox="1"/>
            <p:nvPr/>
          </p:nvSpPr>
          <p:spPr>
            <a:xfrm>
              <a:off x="1502483" y="3568940"/>
              <a:ext cx="21781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Effective interaction</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sp>
        <p:nvSpPr>
          <p:cNvPr id="4" name="灯片编号占位符 2">
            <a:extLst>
              <a:ext uri="{FF2B5EF4-FFF2-40B4-BE49-F238E27FC236}">
                <a16:creationId xmlns="" xmlns:a16="http://schemas.microsoft.com/office/drawing/2014/main" id="{689CCB39-42CD-6E07-62E9-B9280DCD8B2B}"/>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372417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FD4A328-5506-B051-8E56-4C7C589D9FE1}"/>
            </a:ext>
          </a:extLst>
        </p:cNvPr>
        <p:cNvGrpSpPr/>
        <p:nvPr/>
      </p:nvGrpSpPr>
      <p:grpSpPr>
        <a:xfrm>
          <a:off x="0" y="0"/>
          <a:ext cx="0" cy="0"/>
          <a:chOff x="0" y="0"/>
          <a:chExt cx="0" cy="0"/>
        </a:xfrm>
      </p:grpSpPr>
      <p:sp>
        <p:nvSpPr>
          <p:cNvPr id="6" name="标题 1">
            <a:extLst>
              <a:ext uri="{FF2B5EF4-FFF2-40B4-BE49-F238E27FC236}">
                <a16:creationId xmlns="" xmlns:a16="http://schemas.microsoft.com/office/drawing/2014/main" id="{3472264B-364E-9B6A-A1EA-1AB08CB41355}"/>
              </a:ext>
            </a:extLst>
          </p:cNvPr>
          <p:cNvSpPr>
            <a:spLocks noGrp="1"/>
          </p:cNvSpPr>
          <p:nvPr/>
        </p:nvSpPr>
        <p:spPr>
          <a:xfrm>
            <a:off x="353269" y="151200"/>
            <a:ext cx="2160905" cy="899795"/>
          </a:xfrm>
          <a:prstGeom prst="rect">
            <a:avLst/>
          </a:prstGeom>
          <a:noFill/>
          <a:ln>
            <a:noFill/>
          </a:ln>
          <a:effectLst/>
        </p:spPr>
        <p:txBody>
          <a:bodyPr vert="horz" wrap="square" lIns="91440" tIns="45720" rIns="91440" bIns="45720" numCol="1" anchor="ctr" anchorCtr="0" compatLnSpc="1"/>
          <a:lstStyle>
            <a:lvl1pPr algn="l" rtl="0" eaLnBrk="0" fontAlgn="base" hangingPunct="0">
              <a:spcBef>
                <a:spcPct val="0"/>
              </a:spcBef>
              <a:spcAft>
                <a:spcPct val="0"/>
              </a:spcAft>
              <a:defRPr kumimoji="1" sz="2400" b="1">
                <a:solidFill>
                  <a:srgbClr val="00390B"/>
                </a:solidFill>
                <a:latin typeface="Times New Roman" panose="02020603050405020304" pitchFamily="18" charset="0"/>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en-US" altLang="zh-CN" sz="2800" b="1"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j-cs"/>
              <a:sym typeface="+mn-ea"/>
            </a:endParaRPr>
          </a:p>
        </p:txBody>
      </p:sp>
      <p:sp>
        <p:nvSpPr>
          <p:cNvPr id="10" name="文本框 9">
            <a:extLst>
              <a:ext uri="{FF2B5EF4-FFF2-40B4-BE49-F238E27FC236}">
                <a16:creationId xmlns="" xmlns:a16="http://schemas.microsoft.com/office/drawing/2014/main" id="{C493EE9B-68AC-D69C-6AB3-FB217568AADC}"/>
              </a:ext>
            </a:extLst>
          </p:cNvPr>
          <p:cNvSpPr txBox="1"/>
          <p:nvPr/>
        </p:nvSpPr>
        <p:spPr>
          <a:xfrm>
            <a:off x="3925861" y="539730"/>
            <a:ext cx="430357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方正清刻本悦宋简体" panose="02000000000000000000" pitchFamily="2" charset="-122"/>
                <a:cs typeface="Times New Roman" panose="02020603050405020304" pitchFamily="18" charset="0"/>
              </a:rPr>
              <a:t>研究背景</a:t>
            </a:r>
          </a:p>
        </p:txBody>
      </p:sp>
      <p:sp>
        <p:nvSpPr>
          <p:cNvPr id="21" name="五边形 3">
            <a:extLst>
              <a:ext uri="{FF2B5EF4-FFF2-40B4-BE49-F238E27FC236}">
                <a16:creationId xmlns="" xmlns:a16="http://schemas.microsoft.com/office/drawing/2014/main" id="{181AFA18-ABFB-3161-C3D7-7C8E3EC45E4E}"/>
              </a:ext>
            </a:extLst>
          </p:cNvPr>
          <p:cNvSpPr/>
          <p:nvPr/>
        </p:nvSpPr>
        <p:spPr>
          <a:xfrm>
            <a:off x="0" y="-12760"/>
            <a:ext cx="5861695" cy="642361"/>
          </a:xfrm>
          <a:prstGeom prst="homePlate">
            <a:avLst/>
          </a:prstGeom>
          <a:solidFill>
            <a:srgbClr val="015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圆角 21">
            <a:extLst>
              <a:ext uri="{FF2B5EF4-FFF2-40B4-BE49-F238E27FC236}">
                <a16:creationId xmlns="" xmlns:a16="http://schemas.microsoft.com/office/drawing/2014/main" id="{B33C1AFE-9586-0D74-C1BF-B2D2675018B1}"/>
              </a:ext>
            </a:extLst>
          </p:cNvPr>
          <p:cNvSpPr/>
          <p:nvPr/>
        </p:nvSpPr>
        <p:spPr>
          <a:xfrm flipV="1">
            <a:off x="359769" y="684976"/>
            <a:ext cx="10972800" cy="45719"/>
          </a:xfrm>
          <a:prstGeom prst="round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5" name="图片 24" descr="校徽">
            <a:extLst>
              <a:ext uri="{FF2B5EF4-FFF2-40B4-BE49-F238E27FC236}">
                <a16:creationId xmlns="" xmlns:a16="http://schemas.microsoft.com/office/drawing/2014/main" id="{4CD6DB45-7D1C-7BB4-F2F6-CD96A9479AB5}"/>
              </a:ext>
            </a:extLst>
          </p:cNvPr>
          <p:cNvPicPr>
            <a:picLocks noChangeAspect="1"/>
          </p:cNvPicPr>
          <p:nvPr userDrawn="1"/>
        </p:nvPicPr>
        <p:blipFill>
          <a:blip r:embed="rId3" cstate="print">
            <a:clrChange>
              <a:clrFrom>
                <a:srgbClr val="FFFFFF">
                  <a:alpha val="100000"/>
                </a:srgbClr>
              </a:clrFrom>
              <a:clrTo>
                <a:srgbClr val="FFFFFF">
                  <a:alpha val="100000"/>
                  <a:alpha val="0"/>
                </a:srgbClr>
              </a:clrTo>
            </a:clrChange>
          </a:blip>
          <a:stretch>
            <a:fillRect/>
          </a:stretch>
        </p:blipFill>
        <p:spPr>
          <a:xfrm>
            <a:off x="10392037" y="66401"/>
            <a:ext cx="600176" cy="575960"/>
          </a:xfrm>
          <a:prstGeom prst="rect">
            <a:avLst/>
          </a:prstGeom>
        </p:spPr>
      </p:pic>
      <p:pic>
        <p:nvPicPr>
          <p:cNvPr id="28" name="图片 27" descr="院徽">
            <a:extLst>
              <a:ext uri="{FF2B5EF4-FFF2-40B4-BE49-F238E27FC236}">
                <a16:creationId xmlns="" xmlns:a16="http://schemas.microsoft.com/office/drawing/2014/main" id="{C7408952-A4A9-B66B-78AD-0612721A397A}"/>
              </a:ext>
            </a:extLst>
          </p:cNvPr>
          <p:cNvPicPr>
            <a:picLocks noChangeAspect="1"/>
          </p:cNvPicPr>
          <p:nvPr userDrawn="1"/>
        </p:nvPicPr>
        <p:blipFill>
          <a:blip r:embed="rId4" cstate="print">
            <a:clrChange>
              <a:clrFrom>
                <a:srgbClr val="FCFCFC">
                  <a:alpha val="100000"/>
                </a:srgbClr>
              </a:clrFrom>
              <a:clrTo>
                <a:srgbClr val="FCFCFC">
                  <a:alpha val="100000"/>
                  <a:alpha val="0"/>
                </a:srgbClr>
              </a:clrTo>
            </a:clrChange>
          </a:blip>
          <a:stretch>
            <a:fillRect/>
          </a:stretch>
        </p:blipFill>
        <p:spPr>
          <a:xfrm>
            <a:off x="11108854" y="64797"/>
            <a:ext cx="575735" cy="575735"/>
          </a:xfrm>
          <a:prstGeom prst="rect">
            <a:avLst/>
          </a:prstGeom>
        </p:spPr>
      </p:pic>
      <p:sp>
        <p:nvSpPr>
          <p:cNvPr id="29" name="文本框 28">
            <a:extLst>
              <a:ext uri="{FF2B5EF4-FFF2-40B4-BE49-F238E27FC236}">
                <a16:creationId xmlns="" xmlns:a16="http://schemas.microsoft.com/office/drawing/2014/main" id="{5651909D-9EE0-0713-AF55-343B178C60D6}"/>
              </a:ext>
            </a:extLst>
          </p:cNvPr>
          <p:cNvSpPr txBox="1"/>
          <p:nvPr/>
        </p:nvSpPr>
        <p:spPr>
          <a:xfrm>
            <a:off x="333320" y="24693"/>
            <a:ext cx="430357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研究方法</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D2ADAB16-DD95-E4CF-E185-4C13007F71E2}"/>
              </a:ext>
            </a:extLst>
          </p:cNvPr>
          <p:cNvSpPr txBox="1"/>
          <p:nvPr/>
        </p:nvSpPr>
        <p:spPr>
          <a:xfrm>
            <a:off x="333320" y="1507478"/>
            <a:ext cx="4269233"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激光电场</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33" name="文本框 32">
            <a:extLst>
              <a:ext uri="{FF2B5EF4-FFF2-40B4-BE49-F238E27FC236}">
                <a16:creationId xmlns="" xmlns:a16="http://schemas.microsoft.com/office/drawing/2014/main" id="{8A8D8092-1F7F-C9E5-2A63-F073D020C4FF}"/>
              </a:ext>
            </a:extLst>
          </p:cNvPr>
          <p:cNvSpPr txBox="1"/>
          <p:nvPr/>
        </p:nvSpPr>
        <p:spPr>
          <a:xfrm>
            <a:off x="388708" y="4032243"/>
            <a:ext cx="8496364"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库仑外场</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42" name="文本框 41">
            <a:extLst>
              <a:ext uri="{FF2B5EF4-FFF2-40B4-BE49-F238E27FC236}">
                <a16:creationId xmlns="" xmlns:a16="http://schemas.microsoft.com/office/drawing/2014/main" id="{E9E82F77-0BF0-3884-EF44-C403129ED31F}"/>
              </a:ext>
            </a:extLst>
          </p:cNvPr>
          <p:cNvSpPr txBox="1"/>
          <p:nvPr/>
        </p:nvSpPr>
        <p:spPr>
          <a:xfrm>
            <a:off x="359769" y="890582"/>
            <a:ext cx="101623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外场</a:t>
            </a:r>
            <a:endParaRPr kumimoji="0" lang="en-US" altLang="zh-CN" sz="2400" b="1" i="0"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endParaRPr>
          </a:p>
        </p:txBody>
      </p:sp>
      <p:pic>
        <p:nvPicPr>
          <p:cNvPr id="3" name="图片 2">
            <a:extLst>
              <a:ext uri="{FF2B5EF4-FFF2-40B4-BE49-F238E27FC236}">
                <a16:creationId xmlns="" xmlns:a16="http://schemas.microsoft.com/office/drawing/2014/main" id="{C1D4A2CE-28E8-284A-C0DE-3C9870ED5830}"/>
              </a:ext>
            </a:extLst>
          </p:cNvPr>
          <p:cNvPicPr>
            <a:picLocks noChangeAspect="1"/>
          </p:cNvPicPr>
          <p:nvPr/>
        </p:nvPicPr>
        <p:blipFill>
          <a:blip r:embed="rId5"/>
          <a:stretch>
            <a:fillRect/>
          </a:stretch>
        </p:blipFill>
        <p:spPr>
          <a:xfrm>
            <a:off x="713938" y="1951642"/>
            <a:ext cx="3888615" cy="824858"/>
          </a:xfrm>
          <a:prstGeom prst="rect">
            <a:avLst/>
          </a:prstGeom>
        </p:spPr>
      </p:pic>
      <p:sp>
        <p:nvSpPr>
          <p:cNvPr id="4" name="文本框 3">
            <a:extLst>
              <a:ext uri="{FF2B5EF4-FFF2-40B4-BE49-F238E27FC236}">
                <a16:creationId xmlns="" xmlns:a16="http://schemas.microsoft.com/office/drawing/2014/main" id="{6FAF5F73-F6D8-AD3C-5288-20B00ED3489B}"/>
              </a:ext>
            </a:extLst>
          </p:cNvPr>
          <p:cNvSpPr txBox="1"/>
          <p:nvPr/>
        </p:nvSpPr>
        <p:spPr>
          <a:xfrm>
            <a:off x="388708" y="2794788"/>
            <a:ext cx="777308" cy="369332"/>
          </a:xfrm>
          <a:prstGeom prst="rect">
            <a:avLst/>
          </a:prstGeom>
          <a:noFill/>
        </p:spPr>
        <p:txBody>
          <a:bodyPr wrap="square" rtlCol="0">
            <a:spAutoFit/>
          </a:bodyPr>
          <a:lstStyle/>
          <a:p>
            <a:r>
              <a:rPr lang="zh-CN" altLang="en-US" dirty="0"/>
              <a:t>其中，</a:t>
            </a:r>
          </a:p>
        </p:txBody>
      </p:sp>
      <p:pic>
        <p:nvPicPr>
          <p:cNvPr id="7" name="图片 6">
            <a:extLst>
              <a:ext uri="{FF2B5EF4-FFF2-40B4-BE49-F238E27FC236}">
                <a16:creationId xmlns="" xmlns:a16="http://schemas.microsoft.com/office/drawing/2014/main" id="{81D11243-EFDD-6FA2-1585-68A53DB96812}"/>
              </a:ext>
            </a:extLst>
          </p:cNvPr>
          <p:cNvPicPr>
            <a:picLocks noChangeAspect="1"/>
          </p:cNvPicPr>
          <p:nvPr/>
        </p:nvPicPr>
        <p:blipFill>
          <a:blip r:embed="rId6"/>
          <a:stretch>
            <a:fillRect/>
          </a:stretch>
        </p:blipFill>
        <p:spPr>
          <a:xfrm>
            <a:off x="1260284" y="2783155"/>
            <a:ext cx="2232885" cy="875641"/>
          </a:xfrm>
          <a:prstGeom prst="rect">
            <a:avLst/>
          </a:prstGeom>
        </p:spPr>
      </p:pic>
      <p:pic>
        <p:nvPicPr>
          <p:cNvPr id="9" name="图片 8">
            <a:extLst>
              <a:ext uri="{FF2B5EF4-FFF2-40B4-BE49-F238E27FC236}">
                <a16:creationId xmlns="" xmlns:a16="http://schemas.microsoft.com/office/drawing/2014/main" id="{9371B396-3281-81B1-FFCE-5E258F54C7DD}"/>
              </a:ext>
            </a:extLst>
          </p:cNvPr>
          <p:cNvPicPr>
            <a:picLocks noChangeAspect="1"/>
          </p:cNvPicPr>
          <p:nvPr/>
        </p:nvPicPr>
        <p:blipFill>
          <a:blip r:embed="rId7"/>
          <a:stretch>
            <a:fillRect/>
          </a:stretch>
        </p:blipFill>
        <p:spPr>
          <a:xfrm>
            <a:off x="713938" y="4465722"/>
            <a:ext cx="4165653" cy="1646105"/>
          </a:xfrm>
          <a:prstGeom prst="rect">
            <a:avLst/>
          </a:prstGeom>
        </p:spPr>
      </p:pic>
      <p:sp>
        <p:nvSpPr>
          <p:cNvPr id="2" name="灯片编号占位符 2">
            <a:extLst>
              <a:ext uri="{FF2B5EF4-FFF2-40B4-BE49-F238E27FC236}">
                <a16:creationId xmlns="" xmlns:a16="http://schemas.microsoft.com/office/drawing/2014/main" id="{ACDAC703-2FDB-03E8-169B-66649421671D}"/>
              </a:ext>
            </a:extLst>
          </p:cNvPr>
          <p:cNvSpPr>
            <a:spLocks noGrp="1" noChangeArrowheads="1"/>
          </p:cNvSpPr>
          <p:nvPr>
            <p:ph type="sldNum" sz="quarter" idx="12"/>
          </p:nvPr>
        </p:nvSpPr>
        <p:spPr bwMode="auto">
          <a:xfrm>
            <a:off x="9165935" y="62896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C24A37-D7D8-43A6-8F8E-035963FC3B2C}" type="slidenum">
              <a:rPr kumimoji="0" lang="zh-CN" altLang="en-US" sz="2400" b="1" i="0" u="none" strike="noStrike" kern="1200" cap="none" spc="0" normalizeH="0" baseline="0" noProof="0" smtClean="0">
                <a:ln>
                  <a:noFill/>
                </a:ln>
                <a:solidFill>
                  <a:srgbClr val="898989"/>
                </a:solidFill>
                <a:effectLst/>
                <a:uLnTx/>
                <a:uFillTx/>
                <a:latin typeface="Calibri" panose="020F0502020204030204" pitchFamily="34" charset="0"/>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zh-CN" sz="2400" b="1" i="0" u="none" strike="noStrike" kern="1200" cap="none" spc="0" normalizeH="0" baseline="0" noProof="0" dirty="0">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3558200967"/>
      </p:ext>
    </p:extLst>
  </p:cSld>
  <p:clrMapOvr>
    <a:masterClrMapping/>
  </p:clrMapOvr>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23665</TotalTime>
  <Words>1121</Words>
  <Application>Microsoft Office PowerPoint</Application>
  <PresentationFormat>宽屏</PresentationFormat>
  <Paragraphs>197</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24</vt:i4>
      </vt:variant>
    </vt:vector>
  </HeadingPairs>
  <TitlesOfParts>
    <vt:vector size="40" baseType="lpstr">
      <vt:lpstr>-apple-system</vt:lpstr>
      <vt:lpstr>MicrosoftYaHei-Bold</vt:lpstr>
      <vt:lpstr>等线</vt:lpstr>
      <vt:lpstr>等线 Light</vt:lpstr>
      <vt:lpstr>方正清刻本悦宋简体</vt:lpstr>
      <vt:lpstr>宋体</vt:lpstr>
      <vt:lpstr>微软雅黑</vt:lpstr>
      <vt:lpstr>Arial</vt:lpstr>
      <vt:lpstr>Calibri</vt:lpstr>
      <vt:lpstr>Calibri Light</vt:lpstr>
      <vt:lpstr>Cambria Math</vt:lpstr>
      <vt:lpstr>helvetica</vt:lpstr>
      <vt:lpstr>Times New Roman</vt:lpstr>
      <vt:lpstr>Wingdings</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慧 王</dc:creator>
  <cp:lastModifiedBy>Windows 用户</cp:lastModifiedBy>
  <cp:revision>61</cp:revision>
  <dcterms:created xsi:type="dcterms:W3CDTF">2024-12-25T03:08:16Z</dcterms:created>
  <dcterms:modified xsi:type="dcterms:W3CDTF">2025-04-26T05:52:32Z</dcterms:modified>
</cp:coreProperties>
</file>