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</p:sldMasterIdLst>
  <p:notesMasterIdLst>
    <p:notesMasterId r:id="rId26"/>
  </p:notesMasterIdLst>
  <p:handoutMasterIdLst>
    <p:handoutMasterId r:id="rId27"/>
  </p:handoutMasterIdLst>
  <p:sldIdLst>
    <p:sldId id="256" r:id="rId3"/>
    <p:sldId id="671" r:id="rId4"/>
    <p:sldId id="826" r:id="rId5"/>
    <p:sldId id="756" r:id="rId6"/>
    <p:sldId id="820" r:id="rId7"/>
    <p:sldId id="815" r:id="rId8"/>
    <p:sldId id="696" r:id="rId9"/>
    <p:sldId id="735" r:id="rId10"/>
    <p:sldId id="791" r:id="rId11"/>
    <p:sldId id="794" r:id="rId12"/>
    <p:sldId id="771" r:id="rId13"/>
    <p:sldId id="775" r:id="rId14"/>
    <p:sldId id="825" r:id="rId15"/>
    <p:sldId id="808" r:id="rId16"/>
    <p:sldId id="799" r:id="rId17"/>
    <p:sldId id="768" r:id="rId18"/>
    <p:sldId id="792" r:id="rId19"/>
    <p:sldId id="798" r:id="rId20"/>
    <p:sldId id="782" r:id="rId21"/>
    <p:sldId id="778" r:id="rId22"/>
    <p:sldId id="290" r:id="rId23"/>
    <p:sldId id="807" r:id="rId24"/>
    <p:sldId id="793" r:id="rId2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xiaorong" initials="zx" lastIdx="2" clrIdx="0">
    <p:extLst>
      <p:ext uri="{19B8F6BF-5375-455C-9EA6-DF929625EA0E}">
        <p15:presenceInfo xmlns:p15="http://schemas.microsoft.com/office/powerpoint/2012/main" userId="d563c460d0eff0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2FF"/>
    <a:srgbClr val="993300"/>
    <a:srgbClr val="0000FF"/>
    <a:srgbClr val="CC0066"/>
    <a:srgbClr val="99CC66"/>
    <a:srgbClr val="FF9900"/>
    <a:srgbClr val="CCCC00"/>
    <a:srgbClr val="000066"/>
    <a:srgbClr val="99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1519" autoAdjust="0"/>
  </p:normalViewPr>
  <p:slideViewPr>
    <p:cSldViewPr snapToGrid="0">
      <p:cViewPr varScale="1">
        <p:scale>
          <a:sx n="95" d="100"/>
          <a:sy n="95" d="100"/>
        </p:scale>
        <p:origin x="77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13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87A16-BDB7-4D3F-9458-3C379110FD00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174AC2-6A65-48A9-84CB-8705D1734A05}" type="pres">
      <dgm:prSet presAssocID="{6A487A16-BDB7-4D3F-9458-3C379110FD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FD519C5-2C6B-4379-B8D4-44CB3B750A57}" type="presOf" srcId="{6A487A16-BDB7-4D3F-9458-3C379110FD00}" destId="{79174AC2-6A65-48A9-84CB-8705D1734A05}" srcOrd="0" destOrd="0" presId="urn:microsoft.com/office/officeart/2005/8/layout/radial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87A16-BDB7-4D3F-9458-3C379110FD00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174AC2-6A65-48A9-84CB-8705D1734A05}" type="pres">
      <dgm:prSet presAssocID="{6A487A16-BDB7-4D3F-9458-3C379110FD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FD519C5-2C6B-4379-B8D4-44CB3B750A57}" type="presOf" srcId="{6A487A16-BDB7-4D3F-9458-3C379110FD00}" destId="{79174AC2-6A65-48A9-84CB-8705D1734A05}" srcOrd="0" destOrd="0" presId="urn:microsoft.com/office/officeart/2005/8/layout/radial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87A16-BDB7-4D3F-9458-3C379110FD00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174AC2-6A65-48A9-84CB-8705D1734A05}" type="pres">
      <dgm:prSet presAssocID="{6A487A16-BDB7-4D3F-9458-3C379110FD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FD519C5-2C6B-4379-B8D4-44CB3B750A57}" type="presOf" srcId="{6A487A16-BDB7-4D3F-9458-3C379110FD00}" destId="{79174AC2-6A65-48A9-84CB-8705D1734A05}" srcOrd="0" destOrd="0" presId="urn:microsoft.com/office/officeart/2005/8/layout/radial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487A16-BDB7-4D3F-9458-3C379110FD00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9174AC2-6A65-48A9-84CB-8705D1734A05}" type="pres">
      <dgm:prSet presAssocID="{6A487A16-BDB7-4D3F-9458-3C379110FD0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6FD519C5-2C6B-4379-B8D4-44CB3B750A57}" type="presOf" srcId="{6A487A16-BDB7-4D3F-9458-3C379110FD00}" destId="{79174AC2-6A65-48A9-84CB-8705D1734A05}" srcOrd="0" destOrd="0" presId="urn:microsoft.com/office/officeart/2005/8/layout/radial4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8043D88-447C-41AF-9EF2-5BDB65B209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C9228AE-B0A3-431F-95E7-1237E83131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6015C9D-2D40-4214-95FC-9C420828B833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21EAF6-8C48-4384-824B-4921EFBBC1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8492957-D872-4899-9234-5A7E01A433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031933F-F810-4456-B4FD-E849EE4CD8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3D58D4F-73CC-4F06-B937-2173671676BB}" type="datetimeFigureOut">
              <a:rPr lang="zh-CN" altLang="en-US" smtClean="0"/>
              <a:t>2025/4/26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1C3A102-C040-45B2-BAA1-C8B41635F4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06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86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027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05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41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041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D059-877D-4379-9630-5255FCFEB6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839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D059-877D-4379-9630-5255FCFEB62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44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89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ED059-877D-4379-9630-5255FCFEB6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1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80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2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2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6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加入</a:t>
            </a:r>
            <a:r>
              <a:rPr lang="en-US" altLang="zh-CN" dirty="0"/>
              <a:t>dispersion relation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8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46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016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1195-1527-8143-852E-1EAFEE2E8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2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3A102-C040-45B2-BAA1-C8B41635F4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6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2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3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6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702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18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93006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869"/>
            <a:ext cx="10515600" cy="4873094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172FF1-12B0-49DE-8C33-E4853660F9CF}"/>
              </a:ext>
            </a:extLst>
          </p:cNvPr>
          <p:cNvCxnSpPr>
            <a:cxnSpLocks/>
          </p:cNvCxnSpPr>
          <p:nvPr userDrawn="1"/>
        </p:nvCxnSpPr>
        <p:spPr>
          <a:xfrm>
            <a:off x="0" y="990648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6000">
                  <a:schemeClr val="accent6">
                    <a:lumMod val="40000"/>
                    <a:lumOff val="60000"/>
                  </a:schemeClr>
                </a:gs>
                <a:gs pos="56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17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04C07-1E97-49D8-AAFD-B51462ED5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0628"/>
            <a:ext cx="12216360" cy="1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3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78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973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4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1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93006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3868"/>
            <a:ext cx="10515600" cy="5334323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A172FF1-12B0-49DE-8C33-E4853660F9CF}"/>
              </a:ext>
            </a:extLst>
          </p:cNvPr>
          <p:cNvCxnSpPr>
            <a:cxnSpLocks/>
          </p:cNvCxnSpPr>
          <p:nvPr userDrawn="1"/>
        </p:nvCxnSpPr>
        <p:spPr>
          <a:xfrm>
            <a:off x="0" y="990648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bg1"/>
                </a:gs>
                <a:gs pos="26000">
                  <a:schemeClr val="accent6">
                    <a:lumMod val="40000"/>
                    <a:lumOff val="60000"/>
                  </a:schemeClr>
                </a:gs>
                <a:gs pos="56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7B83EC81-2124-45E2-A953-0BF46FD82C28}"/>
              </a:ext>
            </a:extLst>
          </p:cNvPr>
          <p:cNvSpPr txBox="1"/>
          <p:nvPr userDrawn="1"/>
        </p:nvSpPr>
        <p:spPr>
          <a:xfrm>
            <a:off x="11652157" y="441930"/>
            <a:ext cx="455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CA44AABA-6ED3-43D4-A200-DA0A2F6CBD6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894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20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432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13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1" y="1092061"/>
            <a:ext cx="10938100" cy="538241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17276" y="6537844"/>
            <a:ext cx="245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0" kern="1200" spc="-6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Berkeley Lab 2021-12-22</a:t>
            </a:r>
            <a:endParaRPr lang="zh-CN" altLang="en-US" sz="1200" b="0" kern="1200" spc="-6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45686B-F511-406E-90A1-9B8C3B532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00" y="88043"/>
            <a:ext cx="10938101" cy="791688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4D44CE1-B1BA-48F7-8D71-A5A7A59232A1}"/>
              </a:ext>
            </a:extLst>
          </p:cNvPr>
          <p:cNvCxnSpPr/>
          <p:nvPr userDrawn="1"/>
        </p:nvCxnSpPr>
        <p:spPr>
          <a:xfrm>
            <a:off x="0" y="953387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BAD4B343-C51B-47A6-A904-30F728E10E35}"/>
              </a:ext>
            </a:extLst>
          </p:cNvPr>
          <p:cNvSpPr txBox="1"/>
          <p:nvPr userDrawn="1"/>
        </p:nvSpPr>
        <p:spPr>
          <a:xfrm>
            <a:off x="11599531" y="658378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24FAEF-F85D-934A-9D39-BAF082DCC493}" type="slidenum">
              <a:rPr lang="en-US" altLang="zh-CN" sz="1800" b="1" smtClean="0"/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zh-CN" sz="1800" b="1" dirty="0"/>
          </a:p>
        </p:txBody>
      </p:sp>
    </p:spTree>
    <p:extLst>
      <p:ext uri="{BB962C8B-B14F-4D97-AF65-F5344CB8AC3E}">
        <p14:creationId xmlns:p14="http://schemas.microsoft.com/office/powerpoint/2010/main" val="600008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6504C07-1E97-49D8-AAFD-B51462ED5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80628"/>
            <a:ext cx="12216360" cy="18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6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71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19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448800" y="6356349"/>
            <a:ext cx="2743200" cy="365125"/>
          </a:xfrm>
        </p:spPr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21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10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12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AABA-6ED3-43D4-A200-DA0A2F6CBD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49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3" Type="http://schemas.openxmlformats.org/officeDocument/2006/relationships/image" Target="../media/image60.png"/><Relationship Id="rId7" Type="http://schemas.openxmlformats.org/officeDocument/2006/relationships/image" Target="../media/image6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030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3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5.png"/><Relationship Id="rId3" Type="http://schemas.openxmlformats.org/officeDocument/2006/relationships/image" Target="../media/image83.png"/><Relationship Id="rId21" Type="http://schemas.openxmlformats.org/officeDocument/2006/relationships/image" Target="../media/image65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60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84.png"/><Relationship Id="rId15" Type="http://schemas.openxmlformats.org/officeDocument/2006/relationships/image" Target="../media/image630.png"/><Relationship Id="rId19" Type="http://schemas.openxmlformats.org/officeDocument/2006/relationships/image" Target="../media/image86.png"/><Relationship Id="rId4" Type="http://schemas.microsoft.com/office/2007/relationships/hdphoto" Target="../media/hdphoto1.wdp"/><Relationship Id="rId22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2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10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96.png"/><Relationship Id="rId15" Type="http://schemas.openxmlformats.org/officeDocument/2006/relationships/image" Target="../media/image29.gif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10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diagramColors" Target="../diagrams/colors2.xml"/><Relationship Id="rId18" Type="http://schemas.openxmlformats.org/officeDocument/2006/relationships/image" Target="../media/image44.png"/><Relationship Id="rId26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3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43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20" Type="http://schemas.openxmlformats.org/officeDocument/2006/relationships/diagramLayout" Target="../diagrams/layout3.xml"/><Relationship Id="rId29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24" Type="http://schemas.openxmlformats.org/officeDocument/2006/relationships/image" Target="../media/image15.png"/><Relationship Id="rId32" Type="http://schemas.openxmlformats.org/officeDocument/2006/relationships/image" Target="../media/image4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1.png"/><Relationship Id="rId23" Type="http://schemas.microsoft.com/office/2007/relationships/diagramDrawing" Target="../diagrams/drawing3.xml"/><Relationship Id="rId28" Type="http://schemas.openxmlformats.org/officeDocument/2006/relationships/diagramQuickStyle" Target="../diagrams/quickStyle4.xml"/><Relationship Id="rId10" Type="http://schemas.openxmlformats.org/officeDocument/2006/relationships/diagramData" Target="../diagrams/data2.xml"/><Relationship Id="rId19" Type="http://schemas.openxmlformats.org/officeDocument/2006/relationships/diagramData" Target="../diagrams/data3.xml"/><Relationship Id="rId31" Type="http://schemas.openxmlformats.org/officeDocument/2006/relationships/image" Target="../media/image4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Relationship Id="rId14" Type="http://schemas.microsoft.com/office/2007/relationships/diagramDrawing" Target="../diagrams/drawing2.xml"/><Relationship Id="rId22" Type="http://schemas.openxmlformats.org/officeDocument/2006/relationships/diagramColors" Target="../diagrams/colors3.xml"/><Relationship Id="rId27" Type="http://schemas.openxmlformats.org/officeDocument/2006/relationships/diagramLayout" Target="../diagrams/layout4.xml"/><Relationship Id="rId30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3E3F02F2-0AE4-2497-B65C-FAF06C6C04F5}"/>
              </a:ext>
            </a:extLst>
          </p:cNvPr>
          <p:cNvSpPr txBox="1">
            <a:spLocks/>
          </p:cNvSpPr>
          <p:nvPr/>
        </p:nvSpPr>
        <p:spPr>
          <a:xfrm>
            <a:off x="1318321" y="2137221"/>
            <a:ext cx="9745362" cy="1690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375"/>
              </a:lnSpc>
              <a:spcBef>
                <a:spcPts val="900"/>
              </a:spcBef>
            </a:pPr>
            <a:r>
              <a:rPr lang="en-US" altLang="zh-CN" sz="4200" b="1" dirty="0">
                <a:solidFill>
                  <a:srgbClr val="0033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Recent Results of Baryon Electromagnetic Form Factors at BESIII</a:t>
            </a:r>
            <a:endParaRPr lang="zh-CN" altLang="en-US" sz="4200" b="1" dirty="0">
              <a:solidFill>
                <a:srgbClr val="0033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7439143-DF24-4A6B-9ACF-502F2C0F78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18321" y="4407458"/>
            <a:ext cx="9745362" cy="18780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Jifeng Hu (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胡继峰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 (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 behalf of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BESIII Collaboration)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South China Normal University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8835A3F-BE51-7C87-C13A-AC2E7495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8642" y="81143"/>
            <a:ext cx="1363358" cy="1476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20B888-4C18-7325-45E2-999B8026A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962"/>
            <a:ext cx="3171825" cy="147618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83AC66F-A370-AF1F-919F-92C9121CDCFB}"/>
              </a:ext>
            </a:extLst>
          </p:cNvPr>
          <p:cNvSpPr txBox="1"/>
          <p:nvPr/>
        </p:nvSpPr>
        <p:spPr>
          <a:xfrm>
            <a:off x="2992248" y="6488668"/>
            <a:ext cx="620750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dirty="0">
                <a:latin typeface="Roboto" panose="02000000000000000000" pitchFamily="2" charset="0"/>
              </a:rPr>
              <a:t>第二十届全国中高能核物理大会</a:t>
            </a:r>
            <a:r>
              <a:rPr lang="en-US" altLang="zh-CN" dirty="0">
                <a:latin typeface="Roboto" panose="02000000000000000000" pitchFamily="2" charset="0"/>
              </a:rPr>
              <a:t>@</a:t>
            </a:r>
            <a:r>
              <a:rPr lang="zh-CN" altLang="en-US" dirty="0">
                <a:latin typeface="Roboto" panose="02000000000000000000" pitchFamily="2" charset="0"/>
              </a:rPr>
              <a:t>复旦大学 </a:t>
            </a:r>
            <a:r>
              <a:rPr lang="en-US" altLang="zh-CN" dirty="0">
                <a:latin typeface="Roboto" panose="02000000000000000000" pitchFamily="2" charset="0"/>
              </a:rPr>
              <a:t>2025</a:t>
            </a:r>
            <a:r>
              <a:rPr lang="zh-CN" altLang="en-US" dirty="0">
                <a:latin typeface="Roboto" panose="02000000000000000000" pitchFamily="2" charset="0"/>
              </a:rPr>
              <a:t>年</a:t>
            </a:r>
            <a:r>
              <a:rPr lang="en-US" altLang="zh-CN" dirty="0">
                <a:latin typeface="Roboto" panose="02000000000000000000" pitchFamily="2" charset="0"/>
              </a:rPr>
              <a:t>4</a:t>
            </a:r>
            <a:r>
              <a:rPr lang="zh-CN" altLang="en-US" dirty="0">
                <a:latin typeface="Roboto" panose="02000000000000000000" pitchFamily="2" charset="0"/>
              </a:rPr>
              <a:t>月</a:t>
            </a:r>
            <a:r>
              <a:rPr lang="en-US" altLang="zh-CN" dirty="0">
                <a:latin typeface="Roboto" panose="02000000000000000000" pitchFamily="2" charset="0"/>
              </a:rPr>
              <a:t>27</a:t>
            </a:r>
            <a:r>
              <a:rPr lang="zh-CN" altLang="en-US" dirty="0">
                <a:latin typeface="Roboto" panose="02000000000000000000" pitchFamily="2" charset="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907773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4D1AD1F-1093-4E55-809F-D0D9941E9C3D}"/>
              </a:ext>
            </a:extLst>
          </p:cNvPr>
          <p:cNvGrpSpPr/>
          <p:nvPr/>
        </p:nvGrpSpPr>
        <p:grpSpPr>
          <a:xfrm>
            <a:off x="937581" y="1401736"/>
            <a:ext cx="10448431" cy="2130282"/>
            <a:chOff x="1106076" y="1140725"/>
            <a:chExt cx="10448431" cy="213028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3119DAC4-5C94-B7A2-DE3F-95325C5E4CE2}"/>
                </a:ext>
              </a:extLst>
            </p:cNvPr>
            <p:cNvGrpSpPr/>
            <p:nvPr/>
          </p:nvGrpSpPr>
          <p:grpSpPr>
            <a:xfrm>
              <a:off x="1106076" y="1140725"/>
              <a:ext cx="6915148" cy="2130282"/>
              <a:chOff x="1106076" y="1507446"/>
              <a:chExt cx="6915148" cy="2130282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AF4ED499-4BBD-398C-BE00-A986F87DD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076" y="1507446"/>
                <a:ext cx="3035299" cy="2130282"/>
              </a:xfrm>
              <a:prstGeom prst="rect">
                <a:avLst/>
              </a:prstGeom>
            </p:spPr>
          </p:pic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1D3B0E6C-D026-0809-C6F0-3EF3FA832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3204" y="1507446"/>
                <a:ext cx="3268020" cy="2123070"/>
              </a:xfrm>
              <a:prstGeom prst="rect">
                <a:avLst/>
              </a:prstGeom>
            </p:spPr>
          </p:pic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ADAF908B-3BEF-785D-2283-EEC8BE0D2AF5}"/>
                  </a:ext>
                </a:extLst>
              </p:cNvPr>
              <p:cNvSpPr txBox="1"/>
              <p:nvPr/>
            </p:nvSpPr>
            <p:spPr>
              <a:xfrm>
                <a:off x="1918097" y="1606033"/>
                <a:ext cx="165854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i="1" dirty="0" err="1">
                    <a:latin typeface="NimbusRomNo9L-Regu"/>
                  </a:rPr>
                  <a:t>Nucl</a:t>
                </a:r>
                <a:r>
                  <a:rPr lang="en-US" altLang="zh-CN" sz="1000" i="1" dirty="0">
                    <a:latin typeface="NimbusRomNo9L-Regu"/>
                  </a:rPr>
                  <a:t>. Phys. B 517, 3 (1998).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6413930F-205E-D90A-8DD9-FEE5B612CD40}"/>
                  </a:ext>
                </a:extLst>
              </p:cNvPr>
              <p:cNvSpPr txBox="1"/>
              <p:nvPr/>
            </p:nvSpPr>
            <p:spPr>
              <a:xfrm>
                <a:off x="5704691" y="1606033"/>
                <a:ext cx="182522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00" i="1" dirty="0">
                    <a:latin typeface="NimbusRomNo9L-Regu"/>
                  </a:rPr>
                  <a:t>Phys. Rev. D 90, 112007 (2014).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106E21B-AA7B-D3CC-F35E-5873F8725485}"/>
                </a:ext>
              </a:extLst>
            </p:cNvPr>
            <p:cNvGrpSpPr/>
            <p:nvPr/>
          </p:nvGrpSpPr>
          <p:grpSpPr>
            <a:xfrm>
              <a:off x="8633052" y="1140725"/>
              <a:ext cx="2921455" cy="2057313"/>
              <a:chOff x="8633052" y="1507446"/>
              <a:chExt cx="2921455" cy="2057313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35910A48-4883-E591-72EA-80553273B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3052" y="1507446"/>
                <a:ext cx="2921455" cy="2057313"/>
              </a:xfrm>
              <a:prstGeom prst="rect">
                <a:avLst/>
              </a:prstGeom>
            </p:spPr>
          </p:pic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5F0BC44-7A85-5D7F-BF94-7E80E5EE18BF}"/>
                  </a:ext>
                </a:extLst>
              </p:cNvPr>
              <p:cNvSpPr/>
              <p:nvPr/>
            </p:nvSpPr>
            <p:spPr>
              <a:xfrm>
                <a:off x="9279715" y="1560670"/>
                <a:ext cx="188865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zh-CN" sz="1000" i="1" dirty="0"/>
                  <a:t>Nat. Phys. 17, 1200–1204 (2021)</a:t>
                </a:r>
                <a:endParaRPr lang="zh-CN" altLang="en-US" sz="1000" i="1" dirty="0"/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6A89349-7435-DA1C-FAFA-A50F9750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Overview of the Neutron EMFFs</a:t>
            </a:r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2B5FEC7-555E-9A95-91F5-E8FF8C59137A}"/>
              </a:ext>
            </a:extLst>
          </p:cNvPr>
          <p:cNvGrpSpPr/>
          <p:nvPr/>
        </p:nvGrpSpPr>
        <p:grpSpPr>
          <a:xfrm>
            <a:off x="815179" y="3691044"/>
            <a:ext cx="10561642" cy="2246642"/>
            <a:chOff x="992865" y="3977089"/>
            <a:chExt cx="10561642" cy="2246642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232D000-D16F-2A58-7174-E54EF804818D}"/>
                </a:ext>
              </a:extLst>
            </p:cNvPr>
            <p:cNvGrpSpPr/>
            <p:nvPr/>
          </p:nvGrpSpPr>
          <p:grpSpPr>
            <a:xfrm>
              <a:off x="992865" y="3977089"/>
              <a:ext cx="10561642" cy="2246642"/>
              <a:chOff x="992865" y="3977089"/>
              <a:chExt cx="10561642" cy="2246642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F79CF11-647F-7827-C9A7-490A6B6DC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33052" y="4030631"/>
                <a:ext cx="2921455" cy="2139558"/>
              </a:xfrm>
              <a:prstGeom prst="rect">
                <a:avLst/>
              </a:prstGeom>
            </p:spPr>
          </p:pic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DDE9BC45-3575-7D4D-3949-CA36866C56A9}"/>
                  </a:ext>
                </a:extLst>
              </p:cNvPr>
              <p:cNvGrpSpPr/>
              <p:nvPr/>
            </p:nvGrpSpPr>
            <p:grpSpPr>
              <a:xfrm>
                <a:off x="1540877" y="3978670"/>
                <a:ext cx="6480347" cy="2245061"/>
                <a:chOff x="-2595519" y="3554713"/>
                <a:chExt cx="8105774" cy="2928748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4FFC58B1-DD9C-CFE2-E85E-F4DBFDD8B3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2537" y="3554713"/>
                  <a:ext cx="4087718" cy="2928748"/>
                </a:xfrm>
                <a:prstGeom prst="rect">
                  <a:avLst/>
                </a:prstGeom>
              </p:spPr>
            </p:pic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E302BFD8-95D1-0B2A-1CB6-253C55E9A727}"/>
                    </a:ext>
                  </a:extLst>
                </p:cNvPr>
                <p:cNvSpPr txBox="1"/>
                <p:nvPr/>
              </p:nvSpPr>
              <p:spPr>
                <a:xfrm>
                  <a:off x="-2595519" y="3622498"/>
                  <a:ext cx="2013450" cy="3011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9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PRL 130, 151905 (2023)</a:t>
                  </a:r>
                  <a:endParaRPr lang="zh-CN" altLang="en-US" sz="9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797C7551-8B6B-2B99-F069-992D8EAEE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2865" y="3977089"/>
                <a:ext cx="3268020" cy="2246642"/>
              </a:xfrm>
              <a:prstGeom prst="rect">
                <a:avLst/>
              </a:prstGeom>
            </p:spPr>
          </p:pic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86AB7B9-125B-0024-B905-3D4207B0975F}"/>
                  </a:ext>
                </a:extLst>
              </p:cNvPr>
              <p:cNvSpPr txBox="1"/>
              <p:nvPr/>
            </p:nvSpPr>
            <p:spPr>
              <a:xfrm>
                <a:off x="1673491" y="4105781"/>
                <a:ext cx="1148830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00" i="1" dirty="0">
                    <a:highlight>
                      <a:srgbClr val="FFFF00"/>
                    </a:highlight>
                  </a:rPr>
                  <a:t>2023</a:t>
                </a:r>
              </a:p>
              <a:p>
                <a:r>
                  <a:rPr lang="en-US" altLang="zh-CN" sz="1400" b="1" i="1" dirty="0">
                    <a:solidFill>
                      <a:srgbClr val="C00000"/>
                    </a:solidFill>
                    <a:highlight>
                      <a:srgbClr val="FFFF00"/>
                    </a:highlight>
                  </a:rPr>
                  <a:t>First results</a:t>
                </a:r>
                <a:endParaRPr lang="zh-CN" altLang="en-US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9371357-87AB-F9D0-0283-716728EFE8FF}"/>
                  </a:ext>
                </a:extLst>
              </p:cNvPr>
              <p:cNvSpPr txBox="1"/>
              <p:nvPr/>
            </p:nvSpPr>
            <p:spPr>
              <a:xfrm>
                <a:off x="5852517" y="4136559"/>
                <a:ext cx="486966" cy="24622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000" i="1" dirty="0">
                    <a:highlight>
                      <a:srgbClr val="FFFF00"/>
                    </a:highlight>
                  </a:rPr>
                  <a:t>2023</a:t>
                </a:r>
                <a:endParaRPr lang="zh-CN" altLang="en-US" sz="1000" dirty="0"/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BEA9AE4-84F6-4EFC-2CC6-CB92146A6B78}"/>
                </a:ext>
              </a:extLst>
            </p:cNvPr>
            <p:cNvSpPr txBox="1"/>
            <p:nvPr/>
          </p:nvSpPr>
          <p:spPr>
            <a:xfrm>
              <a:off x="10013782" y="4137832"/>
              <a:ext cx="1411455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000" i="1" dirty="0"/>
                <a:t>PRL 130.151905 (</a:t>
              </a:r>
              <a:r>
                <a:rPr lang="en-US" altLang="zh-CN" sz="1000" i="1" dirty="0">
                  <a:highlight>
                    <a:srgbClr val="FFFF00"/>
                  </a:highlight>
                </a:rPr>
                <a:t>2023</a:t>
              </a:r>
              <a:r>
                <a:rPr lang="en-US" altLang="zh-CN" sz="1000" i="1" dirty="0"/>
                <a:t>)</a:t>
              </a:r>
              <a:endParaRPr lang="zh-CN" altLang="en-US" sz="1000" i="1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ADB35DB2-1946-A484-DB24-A41718FB9EDF}"/>
              </a:ext>
            </a:extLst>
          </p:cNvPr>
          <p:cNvSpPr txBox="1"/>
          <p:nvPr/>
        </p:nvSpPr>
        <p:spPr>
          <a:xfrm>
            <a:off x="2082252" y="6043170"/>
            <a:ext cx="8601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dirty="0"/>
              <a:t>Most precise and richest results from BESIII.</a:t>
            </a:r>
          </a:p>
          <a:p>
            <a:pPr marL="342900" indent="-342900">
              <a:buAutoNum type="arabicPeriod"/>
            </a:pP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separation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 neutron |G</a:t>
            </a:r>
            <a:r>
              <a:rPr lang="en-US" altLang="zh-CN" baseline="-25000" dirty="0"/>
              <a:t>E</a:t>
            </a:r>
            <a:r>
              <a:rPr lang="en-US" altLang="zh-CN" dirty="0"/>
              <a:t>|</a:t>
            </a:r>
            <a:r>
              <a:rPr lang="zh-CN" altLang="en-US" dirty="0"/>
              <a:t>、</a:t>
            </a:r>
            <a:r>
              <a:rPr lang="en-US" altLang="zh-CN" dirty="0"/>
              <a:t>|G</a:t>
            </a:r>
            <a:r>
              <a:rPr lang="en-US" altLang="zh-CN" baseline="-25000" dirty="0"/>
              <a:t>M</a:t>
            </a:r>
            <a:r>
              <a:rPr lang="en-US" altLang="zh-CN" dirty="0"/>
              <a:t>|</a:t>
            </a:r>
            <a:r>
              <a:rPr lang="zh-CN" altLang="en-US" dirty="0"/>
              <a:t>、</a:t>
            </a:r>
            <a:r>
              <a:rPr lang="en-US" altLang="zh-CN" dirty="0"/>
              <a:t>Rem.</a:t>
            </a:r>
          </a:p>
        </p:txBody>
      </p:sp>
    </p:spTree>
    <p:extLst>
      <p:ext uri="{BB962C8B-B14F-4D97-AF65-F5344CB8AC3E}">
        <p14:creationId xmlns:p14="http://schemas.microsoft.com/office/powerpoint/2010/main" val="16813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AAE05AD-65FD-456B-BF32-C846A4BDC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899" y="4198970"/>
            <a:ext cx="3504815" cy="22442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85AA9D4-A53E-4EDE-B7B9-B6239FAC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Overview of </a:t>
            </a:r>
            <a:r>
              <a:rPr lang="el-GR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Λ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 and </a:t>
            </a:r>
            <a:r>
              <a:rPr lang="el-GR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Σ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 Production Cross-sections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A1D3EF8-4838-4601-AD9C-F37E315E1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736" y="4267700"/>
            <a:ext cx="3450410" cy="2457405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FF0909C-065D-81F3-71EB-1196944309DE}"/>
              </a:ext>
            </a:extLst>
          </p:cNvPr>
          <p:cNvSpPr txBox="1"/>
          <p:nvPr/>
        </p:nvSpPr>
        <p:spPr>
          <a:xfrm>
            <a:off x="5418034" y="4392830"/>
            <a:ext cx="1718808" cy="4035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PLB 814, 136110 (2021)</a:t>
            </a:r>
          </a:p>
          <a:p>
            <a:r>
              <a:rPr lang="en-US" altLang="zh-CN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PLB 831, 137187 (2022)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9661FD94-A312-BACB-3DAC-D34BCBBFDB8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23599" y="1567342"/>
            <a:ext cx="3437790" cy="241420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E51F1BC-8620-4543-9A9F-C2E24F27FA02}"/>
              </a:ext>
            </a:extLst>
          </p:cNvPr>
          <p:cNvGrpSpPr/>
          <p:nvPr/>
        </p:nvGrpSpPr>
        <p:grpSpPr>
          <a:xfrm>
            <a:off x="4700948" y="1331973"/>
            <a:ext cx="3391436" cy="2691200"/>
            <a:chOff x="3943656" y="1478081"/>
            <a:chExt cx="3034800" cy="240819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96A4383-FAB5-4FC1-8158-FB2EB77A645C}"/>
                </a:ext>
              </a:extLst>
            </p:cNvPr>
            <p:cNvGrpSpPr/>
            <p:nvPr/>
          </p:nvGrpSpPr>
          <p:grpSpPr>
            <a:xfrm>
              <a:off x="3943656" y="1755080"/>
              <a:ext cx="3034800" cy="2131200"/>
              <a:chOff x="3280138" y="3780686"/>
              <a:chExt cx="3034800" cy="2131200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5991D1E7-3683-17A5-87FE-27891E062ADC}"/>
                  </a:ext>
                </a:extLst>
              </p:cNvPr>
              <p:cNvGrpSpPr/>
              <p:nvPr/>
            </p:nvGrpSpPr>
            <p:grpSpPr>
              <a:xfrm>
                <a:off x="3280138" y="3780686"/>
                <a:ext cx="3034800" cy="2131200"/>
                <a:chOff x="5396710" y="4577500"/>
                <a:chExt cx="6511562" cy="4447264"/>
              </a:xfrm>
            </p:grpSpPr>
            <p:pic>
              <p:nvPicPr>
                <p:cNvPr id="29" name="图片 28">
                  <a:extLst>
                    <a:ext uri="{FF2B5EF4-FFF2-40B4-BE49-F238E27FC236}">
                      <a16:creationId xmlns:a16="http://schemas.microsoft.com/office/drawing/2014/main" id="{CC099ADF-ED9D-FC16-6985-2BE90CF9BEE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96710" y="4577500"/>
                  <a:ext cx="6511562" cy="4447264"/>
                </a:xfrm>
                <a:prstGeom prst="rect">
                  <a:avLst/>
                </a:prstGeom>
              </p:spPr>
            </p:pic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33BD8CBB-C44A-F498-A54A-C32B015DFA3D}"/>
                    </a:ext>
                  </a:extLst>
                </p:cNvPr>
                <p:cNvSpPr txBox="1"/>
                <p:nvPr/>
              </p:nvSpPr>
              <p:spPr>
                <a:xfrm>
                  <a:off x="6634165" y="4577500"/>
                  <a:ext cx="278706" cy="3612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zh-CN" alt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0B7999B-1EBB-E85E-A662-43A9522114E5}"/>
                  </a:ext>
                </a:extLst>
              </p:cNvPr>
              <p:cNvSpPr txBox="1"/>
              <p:nvPr/>
            </p:nvSpPr>
            <p:spPr>
              <a:xfrm>
                <a:off x="4563497" y="3867252"/>
                <a:ext cx="749806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7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7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</a:t>
                </a:r>
                <a:r>
                  <a: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=980 fb</a:t>
                </a:r>
                <a:r>
                  <a:rPr lang="en-US" altLang="zh-CN" sz="7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sz="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700" dirty="0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1AA4954-8380-6C2B-73A8-12E2C8E3EA6C}"/>
                </a:ext>
              </a:extLst>
            </p:cNvPr>
            <p:cNvSpPr txBox="1"/>
            <p:nvPr/>
          </p:nvSpPr>
          <p:spPr>
            <a:xfrm>
              <a:off x="4684197" y="1478081"/>
              <a:ext cx="1725317" cy="247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PRD 107, 072008(2023)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CEDFBB7A-B35D-BB4A-CF52-7528FAB3FD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6033" y="1178298"/>
                <a:ext cx="3952922" cy="437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1400" dirty="0">
                    <a:solidFill>
                      <a:srgbClr val="0070C0"/>
                    </a:solidFill>
                    <a:ea typeface="Ebrima" panose="02000000000000000000" pitchFamily="2" charset="0"/>
                    <a:cs typeface="Times New Roman" panose="02020603050405020304" pitchFamily="18" charset="0"/>
                  </a:rPr>
                  <a:t>Energy scan method, BESIII data up to 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kumimoji="1" lang="en-US" altLang="zh-CN" sz="1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3.02 GeV</a:t>
                </a:r>
                <a:endParaRPr lang="en-US" altLang="zh-CN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内容占位符 2">
                <a:extLst>
                  <a:ext uri="{FF2B5EF4-FFF2-40B4-BE49-F238E27FC236}">
                    <a16:creationId xmlns:a16="http://schemas.microsoft.com/office/drawing/2014/main" id="{CEDFBB7A-B35D-BB4A-CF52-7528FAB3F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33" y="1178298"/>
                <a:ext cx="3952922" cy="437398"/>
              </a:xfrm>
              <a:prstGeom prst="rect">
                <a:avLst/>
              </a:prstGeom>
              <a:blipFill>
                <a:blip r:embed="rId7"/>
                <a:stretch>
                  <a:fillRect l="-154" t="-1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B083A44-3C9D-4BAE-8E39-7975F7F4FA55}"/>
                  </a:ext>
                </a:extLst>
              </p:cNvPr>
              <p:cNvSpPr txBox="1"/>
              <p:nvPr/>
            </p:nvSpPr>
            <p:spPr>
              <a:xfrm>
                <a:off x="4700948" y="6581001"/>
                <a:ext cx="34483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342900" indent="-342900" algn="just">
                  <a:buAutoNum type="arabicPeriod"/>
                </a:pPr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Cross-section ratio ~ 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9.7</m:t>
                    </m:r>
                    <m:r>
                      <a:rPr lang="en-US" altLang="zh-CN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±1.3 : 3.3±0.7 :1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B083A44-3C9D-4BAE-8E39-7975F7F4F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48" y="6581001"/>
                <a:ext cx="3448380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FDCAF368-E19A-4243-93C7-E64823F28A95}"/>
              </a:ext>
            </a:extLst>
          </p:cNvPr>
          <p:cNvGrpSpPr/>
          <p:nvPr/>
        </p:nvGrpSpPr>
        <p:grpSpPr>
          <a:xfrm>
            <a:off x="8300899" y="1567342"/>
            <a:ext cx="3512966" cy="4471372"/>
            <a:chOff x="4602384" y="1894534"/>
            <a:chExt cx="3034800" cy="386275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EC8B70A-3610-4BA8-A27D-CE0DBE05B3BB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02384" y="1894534"/>
              <a:ext cx="3034800" cy="2332800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075A6B6-E914-4D87-BAE3-CD73984EB377}"/>
                </a:ext>
              </a:extLst>
            </p:cNvPr>
            <p:cNvSpPr txBox="1"/>
            <p:nvPr/>
          </p:nvSpPr>
          <p:spPr>
            <a:xfrm>
              <a:off x="5683202" y="3001559"/>
              <a:ext cx="17273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PRD 109, 034029 (2024) 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BA6B314-859E-4BCF-A638-CF217F99B479}"/>
                </a:ext>
              </a:extLst>
            </p:cNvPr>
            <p:cNvSpPr txBox="1"/>
            <p:nvPr/>
          </p:nvSpPr>
          <p:spPr>
            <a:xfrm>
              <a:off x="5344658" y="5480288"/>
              <a:ext cx="172736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PRD 109, 034029 (2024) 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DC0BB9-9BD2-4162-A226-7FF42558D730}"/>
              </a:ext>
            </a:extLst>
          </p:cNvPr>
          <p:cNvGrpSpPr/>
          <p:nvPr/>
        </p:nvGrpSpPr>
        <p:grpSpPr>
          <a:xfrm>
            <a:off x="828825" y="4310904"/>
            <a:ext cx="3427338" cy="2414201"/>
            <a:chOff x="828825" y="4310904"/>
            <a:chExt cx="3427338" cy="241420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99295BC-78DA-4DE7-8A8E-22F62097EA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225"/>
            <a:stretch/>
          </p:blipFill>
          <p:spPr>
            <a:xfrm>
              <a:off x="828825" y="4310904"/>
              <a:ext cx="3427338" cy="2414201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5743F5C-9038-4CB8-B5A3-F2913A147395}"/>
                </a:ext>
              </a:extLst>
            </p:cNvPr>
            <p:cNvSpPr txBox="1"/>
            <p:nvPr/>
          </p:nvSpPr>
          <p:spPr>
            <a:xfrm>
              <a:off x="1622019" y="5878393"/>
              <a:ext cx="19175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b="0" i="1" dirty="0">
                  <a:effectLst/>
                  <a:latin typeface="Calibri-Italic"/>
                </a:rPr>
                <a:t>PRD 97, 032013 (2018)</a:t>
              </a:r>
              <a:r>
                <a:rPr lang="en-US" altLang="zh-CN" sz="1200" dirty="0"/>
                <a:t> 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517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691157-AEDF-4C2C-8649-C51F5714FE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b="1" dirty="0">
                    <a:solidFill>
                      <a:srgbClr val="042263"/>
                    </a:solidFill>
                    <a:ea typeface="Ebrima" charset="0"/>
                    <a:cs typeface="Ebrima" charset="0"/>
                  </a:rPr>
                  <a:t>Overview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−</m:t>
                        </m:r>
                      </m:sup>
                    </m:sSup>
                    <m:r>
                      <a:rPr lang="en-US" altLang="zh-CN" b="1" i="1">
                        <a:solidFill>
                          <a:srgbClr val="042263"/>
                        </a:solidFill>
                        <a:latin typeface="Cambria Math" panose="02040503050406030204" pitchFamily="18" charset="0"/>
                        <a:ea typeface="Ebrima" charset="0"/>
                        <a:cs typeface="Ebrima" charset="0"/>
                      </a:rPr>
                      <m:t>→</m:t>
                    </m:r>
                    <m:r>
                      <a:rPr lang="zh-CN" altLang="en-US" b="1" i="1">
                        <a:solidFill>
                          <a:srgbClr val="042263"/>
                        </a:solidFill>
                        <a:latin typeface="Cambria Math" panose="02040503050406030204" pitchFamily="18" charset="0"/>
                        <a:ea typeface="Ebrima" charset="0"/>
                        <a:cs typeface="Ebrima" charset="0"/>
                      </a:rPr>
                      <m:t>𝛀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</m:ctrlPr>
                      </m:accPr>
                      <m:e>
                        <m:r>
                          <a:rPr lang="zh-CN" altLang="en-US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𝛀</m:t>
                        </m:r>
                      </m:e>
                    </m:acc>
                    <m:r>
                      <a:rPr lang="en-US" altLang="zh-CN" b="1" i="1">
                        <a:solidFill>
                          <a:srgbClr val="042263"/>
                        </a:solidFill>
                        <a:latin typeface="Cambria Math" panose="02040503050406030204" pitchFamily="18" charset="0"/>
                        <a:ea typeface="Ebrima" charset="0"/>
                        <a:cs typeface="Ebrima" charset="0"/>
                      </a:rPr>
                      <m:t>/</m:t>
                    </m:r>
                    <m:r>
                      <a:rPr lang="zh-CN" altLang="en-US" b="1" i="1">
                        <a:solidFill>
                          <a:srgbClr val="042263"/>
                        </a:solidFill>
                        <a:latin typeface="Cambria Math" panose="02040503050406030204" pitchFamily="18" charset="0"/>
                        <a:ea typeface="Ebrima" charset="0"/>
                        <a:cs typeface="Ebrima" charset="0"/>
                      </a:rPr>
                      <m:t>𝚫</m:t>
                    </m:r>
                    <m:acc>
                      <m:accPr>
                        <m:chr m:val="̅"/>
                        <m:ctrlPr>
                          <a:rPr lang="en-US" altLang="zh-CN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</m:ctrlPr>
                      </m:accPr>
                      <m:e>
                        <m:r>
                          <a:rPr lang="zh-CN" altLang="en-US" b="1" i="1">
                            <a:solidFill>
                              <a:srgbClr val="042263"/>
                            </a:solidFill>
                            <a:latin typeface="Cambria Math" panose="02040503050406030204" pitchFamily="18" charset="0"/>
                            <a:ea typeface="Ebrima" charset="0"/>
                            <a:cs typeface="Ebrima" charset="0"/>
                          </a:rPr>
                          <m:t>𝚫</m:t>
                        </m:r>
                      </m:e>
                    </m:acc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8691157-AEDF-4C2C-8649-C51F5714F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692" b="-3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9E980B1B-87B3-1408-4C65-AA54393E246B}"/>
              </a:ext>
            </a:extLst>
          </p:cNvPr>
          <p:cNvGrpSpPr/>
          <p:nvPr/>
        </p:nvGrpSpPr>
        <p:grpSpPr>
          <a:xfrm>
            <a:off x="1126427" y="1229147"/>
            <a:ext cx="4732511" cy="3581069"/>
            <a:chOff x="654406" y="1453980"/>
            <a:chExt cx="4732511" cy="358106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86190E4-D6F2-4FB4-8D6F-EE004F2B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406" y="1668382"/>
              <a:ext cx="4732511" cy="3366667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E3EC77A-94D8-4AA3-B90F-FC0B1C2148FC}"/>
                </a:ext>
              </a:extLst>
            </p:cNvPr>
            <p:cNvSpPr txBox="1"/>
            <p:nvPr/>
          </p:nvSpPr>
          <p:spPr>
            <a:xfrm>
              <a:off x="3517819" y="1453980"/>
              <a:ext cx="1715343" cy="279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PRD 107, 052003, 2023 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1B659766-7345-F1BD-6998-D5EF4FB521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5666" y="5001029"/>
                <a:ext cx="5266267" cy="10806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observed.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altLang="zh-CN" sz="1800" dirty="0">
                    <a:cs typeface="Times New Roman" panose="02020603050405020304" pitchFamily="18" charset="0"/>
                  </a:rPr>
                  <a:t>No significant signal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1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CN" sz="18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acc>
                      </m:e>
                      <m:sup>
                        <m:r>
                          <a:rPr lang="en-US" altLang="zh-CN" sz="18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lang="zh-CN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observed from 2.3094 to 2.6464 GeV.</a:t>
                </a: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1B659766-7345-F1BD-6998-D5EF4FB5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666" y="5001029"/>
                <a:ext cx="5266267" cy="1080684"/>
              </a:xfrm>
              <a:prstGeom prst="rect">
                <a:avLst/>
              </a:prstGeom>
              <a:blipFill>
                <a:blip r:embed="rId5"/>
                <a:stretch>
                  <a:fillRect l="-926" t="-2809" b="-7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7E82624-7F3F-7D43-2183-52ADB605B724}"/>
              </a:ext>
            </a:extLst>
          </p:cNvPr>
          <p:cNvGrpSpPr/>
          <p:nvPr/>
        </p:nvGrpSpPr>
        <p:grpSpPr>
          <a:xfrm>
            <a:off x="6209983" y="1229147"/>
            <a:ext cx="5387426" cy="3582000"/>
            <a:chOff x="6568867" y="2700099"/>
            <a:chExt cx="4974057" cy="344572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D2FE0EA2-A5A9-2DAA-EBC4-94DF75989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598" b="5607"/>
            <a:stretch/>
          </p:blipFill>
          <p:spPr>
            <a:xfrm>
              <a:off x="6568867" y="2822016"/>
              <a:ext cx="4974057" cy="3323803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7E8CB2A-538A-4E2D-7B39-20D45A5F534C}"/>
                </a:ext>
              </a:extLst>
            </p:cNvPr>
            <p:cNvSpPr txBox="1"/>
            <p:nvPr/>
          </p:nvSpPr>
          <p:spPr>
            <a:xfrm>
              <a:off x="9676575" y="2700099"/>
              <a:ext cx="1583728" cy="266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PRD 108, 072010 (2023)</a:t>
              </a:r>
              <a:endParaRPr lang="zh-CN" alt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9EF26842-0CF9-42DA-2F91-55B7D279B1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6203" y="5121937"/>
                <a:ext cx="5657851" cy="83886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 significance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sampling energies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Ebrima" panose="02000000000000000000" pitchFamily="2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sz="1800" i="1">
                        <a:latin typeface="Cambria Math" panose="02040503050406030204" pitchFamily="18" charset="0"/>
                        <a:ea typeface="Ebrima" panose="02000000000000000000" pitchFamily="2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altLang="zh-CN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3.49 and 3.67 GeV.</a:t>
                </a:r>
              </a:p>
            </p:txBody>
          </p:sp>
        </mc:Choice>
        <mc:Fallback xmlns="">
          <p:sp>
            <p:nvSpPr>
              <p:cNvPr id="12" name="内容占位符 2">
                <a:extLst>
                  <a:ext uri="{FF2B5EF4-FFF2-40B4-BE49-F238E27FC236}">
                    <a16:creationId xmlns:a16="http://schemas.microsoft.com/office/drawing/2014/main" id="{9EF26842-0CF9-42DA-2F91-55B7D279B1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6203" y="5121937"/>
                <a:ext cx="5657851" cy="838868"/>
              </a:xfrm>
              <a:blipFill>
                <a:blip r:embed="rId7"/>
                <a:stretch>
                  <a:fillRect l="-754" t="-3623" r="-8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863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5AA9D4-A53E-4EDE-B7B9-B6239FACE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Overview of </a:t>
            </a:r>
            <a:r>
              <a:rPr lang="el-GR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Λ</a:t>
            </a:r>
            <a:r>
              <a:rPr lang="en-US" altLang="zh-CN" b="1" baseline="-25000" dirty="0">
                <a:solidFill>
                  <a:srgbClr val="003366"/>
                </a:solidFill>
                <a:ea typeface="楷体" panose="02010609060101010101" pitchFamily="49" charset="-122"/>
              </a:rPr>
              <a:t>c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 Production Cross-sections</a:t>
            </a:r>
            <a:endParaRPr lang="zh-CN" altLang="en-US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B3AA408-90E2-17DD-8ABB-8C3021841EE3}"/>
              </a:ext>
            </a:extLst>
          </p:cNvPr>
          <p:cNvGrpSpPr/>
          <p:nvPr/>
        </p:nvGrpSpPr>
        <p:grpSpPr>
          <a:xfrm>
            <a:off x="476505" y="1566965"/>
            <a:ext cx="3763425" cy="4736002"/>
            <a:chOff x="8507089" y="1759282"/>
            <a:chExt cx="3763425" cy="4736002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23175AA-1E33-11F8-F475-F0E824244A3A}"/>
                </a:ext>
              </a:extLst>
            </p:cNvPr>
            <p:cNvGrpSpPr/>
            <p:nvPr/>
          </p:nvGrpSpPr>
          <p:grpSpPr>
            <a:xfrm>
              <a:off x="8507089" y="2418200"/>
              <a:ext cx="3240000" cy="4077084"/>
              <a:chOff x="430015" y="2921746"/>
              <a:chExt cx="4414908" cy="5555539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7E22E24F-FF28-A7BF-1B1D-8CC042B69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015" y="2921746"/>
                <a:ext cx="4414908" cy="2971594"/>
              </a:xfrm>
              <a:prstGeom prst="rect">
                <a:avLst/>
              </a:prstGeom>
            </p:spPr>
          </p:pic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BE0D431-EA3B-2F98-15F5-F4D65F512B26}"/>
                  </a:ext>
                </a:extLst>
              </p:cNvPr>
              <p:cNvSpPr txBox="1"/>
              <p:nvPr/>
            </p:nvSpPr>
            <p:spPr>
              <a:xfrm>
                <a:off x="1069563" y="7848208"/>
                <a:ext cx="2342092" cy="62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120, 132001 (2018)</a:t>
                </a:r>
              </a:p>
              <a:p>
                <a:r>
                  <a:rPr lang="en-US" altLang="zh-CN" sz="1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PRL 101, 172001 (2008)</a:t>
                </a:r>
                <a:endParaRPr lang="zh-CN" alt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E6CBBCCD-0D24-81CD-6EA7-30818EBBC4C5}"/>
                    </a:ext>
                  </a:extLst>
                </p:cNvPr>
                <p:cNvSpPr txBox="1"/>
                <p:nvPr/>
              </p:nvSpPr>
              <p:spPr>
                <a:xfrm>
                  <a:off x="8726000" y="1759282"/>
                  <a:ext cx="3544514" cy="31008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lnSpc>
                      <a:spcPct val="100000"/>
                    </a:lnSpc>
                    <a:buNone/>
                  </a:pPr>
                  <a:r>
                    <a:rPr kumimoji="1" lang="en-US" altLang="zh-CN" sz="14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Scan method, BESIII data up to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en-US" altLang="zh-CN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sz="1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rad>
                      <m:r>
                        <a:rPr kumimoji="1" lang="en-US" altLang="zh-CN" sz="14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a14:m>
                  <a:r>
                    <a:rPr kumimoji="1" lang="en-US" altLang="zh-CN" sz="14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4.6 GeV</a:t>
                  </a:r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E6CBBCCD-0D24-81CD-6EA7-30818EBBC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000" y="1759282"/>
                  <a:ext cx="3544514" cy="310085"/>
                </a:xfrm>
                <a:prstGeom prst="rect">
                  <a:avLst/>
                </a:prstGeom>
                <a:blipFill>
                  <a:blip r:embed="rId4"/>
                  <a:stretch>
                    <a:fillRect l="-515" t="-1961" b="-215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内容占位符 2">
                <a:extLst>
                  <a:ext uri="{FF2B5EF4-FFF2-40B4-BE49-F238E27FC236}">
                    <a16:creationId xmlns:a16="http://schemas.microsoft.com/office/drawing/2014/main" id="{BB80E039-863D-A234-BD8F-AF76C87755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687" y="4670348"/>
                <a:ext cx="3333750" cy="9072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smtClean="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  <m:r>
                      <a:rPr lang="en-US" altLang="zh-CN" sz="1200" smtClean="0">
                        <a:latin typeface="Cambria Math" panose="02040503050406030204" pitchFamily="18" charset="0"/>
                      </a:rPr>
                      <m:t>(4.5745)=</m:t>
                    </m:r>
                    <m:r>
                      <m:rPr>
                        <m:nor/>
                      </m:rPr>
                      <a:rPr lang="en-US" altLang="zh-CN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1.14</m:t>
                    </m:r>
                    <m:r>
                      <m:rPr>
                        <m:nor/>
                      </m:rP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±0.</m:t>
                    </m:r>
                    <m:r>
                      <m:rPr>
                        <m:nor/>
                      </m:rPr>
                      <a:rPr lang="en-US" altLang="zh-CN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14</m:t>
                    </m:r>
                    <m:r>
                      <m:rPr>
                        <m:nor/>
                      </m:rP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0.07</m:t>
                    </m:r>
                  </m:oMath>
                </a14:m>
                <a:endPara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smtClean="0">
                            <a:latin typeface="Cambria Math" panose="02040503050406030204" pitchFamily="18" charset="0"/>
                          </a:rPr>
                          <m:t>em</m:t>
                        </m:r>
                      </m:sub>
                    </m:sSub>
                    <m:r>
                      <a:rPr lang="en-US" altLang="zh-CN" sz="1200" smtClean="0">
                        <a:latin typeface="Cambria Math" panose="02040503050406030204" pitchFamily="18" charset="0"/>
                      </a:rPr>
                      <m:t>(4.5995)=</m:t>
                    </m:r>
                    <m:r>
                      <m:rPr>
                        <m:nor/>
                      </m:rPr>
                      <a:rPr lang="en-US" altLang="zh-CN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1.23</m:t>
                    </m:r>
                    <m:r>
                      <m:rPr>
                        <m:nor/>
                      </m:rP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±0.</m:t>
                    </m:r>
                    <m:r>
                      <m:rPr>
                        <m:nor/>
                      </m:rPr>
                      <a:rPr lang="en-US" altLang="zh-CN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05</m:t>
                    </m:r>
                    <m:r>
                      <m:rPr>
                        <m:nor/>
                      </m:rPr>
                      <a:rPr lang="en-US" altLang="zh-CN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±</m:t>
                    </m:r>
                    <m:r>
                      <m:rPr>
                        <m:nor/>
                      </m:rPr>
                      <a:rPr lang="en-US" altLang="zh-CN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0.03</m:t>
                    </m:r>
                  </m:oMath>
                </a14:m>
                <a:endPara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内容占位符 2">
                <a:extLst>
                  <a:ext uri="{FF2B5EF4-FFF2-40B4-BE49-F238E27FC236}">
                    <a16:creationId xmlns:a16="http://schemas.microsoft.com/office/drawing/2014/main" id="{BB80E039-863D-A234-BD8F-AF76C8775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87" y="4670348"/>
                <a:ext cx="3333750" cy="907273"/>
              </a:xfrm>
              <a:prstGeom prst="rect">
                <a:avLst/>
              </a:prstGeom>
              <a:blipFill>
                <a:blip r:embed="rId5"/>
                <a:stretch>
                  <a:fillRect l="-183" t="-2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45A49E53-B070-4D4A-A59E-19F929288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441" y="1634592"/>
            <a:ext cx="3903869" cy="20566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069DDA-5B49-4DE6-AA78-F8C535C4A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893" y="3690828"/>
            <a:ext cx="3915145" cy="2147833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814506BB-2864-42C8-A05F-C8F9F12D35B4}"/>
              </a:ext>
            </a:extLst>
          </p:cNvPr>
          <p:cNvSpPr txBox="1"/>
          <p:nvPr/>
        </p:nvSpPr>
        <p:spPr>
          <a:xfrm>
            <a:off x="4986208" y="5838661"/>
            <a:ext cx="1748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131, 191901 (2023) </a:t>
            </a:r>
            <a:endParaRPr lang="zh-CN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EEB7F77-A195-4124-9133-1016C24C9A1A}"/>
              </a:ext>
            </a:extLst>
          </p:cNvPr>
          <p:cNvSpPr txBox="1"/>
          <p:nvPr/>
        </p:nvSpPr>
        <p:spPr>
          <a:xfrm>
            <a:off x="8735564" y="5716658"/>
            <a:ext cx="31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c.m.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energies: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4.64-4.95 GeV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D966A19-1E7A-4190-8428-90CA640AFF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5495" y="1581387"/>
            <a:ext cx="3240000" cy="205665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F0397161-9126-4122-93E5-1096269071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5495" y="3785623"/>
            <a:ext cx="3240000" cy="195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28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内容占位符 10">
            <a:extLst>
              <a:ext uri="{FF2B5EF4-FFF2-40B4-BE49-F238E27FC236}">
                <a16:creationId xmlns:a16="http://schemas.microsoft.com/office/drawing/2014/main" id="{B984D314-14FA-4BF7-92EA-896A8301792A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1"/>
          <a:stretch/>
        </p:blipFill>
        <p:spPr>
          <a:xfrm>
            <a:off x="6554217" y="1689780"/>
            <a:ext cx="5196727" cy="39839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791BFF2-CC78-489A-A5E5-C6FC0DD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Several Keys, </a:t>
            </a:r>
            <a:r>
              <a:rPr lang="el-GR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γ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*-N Coupling Puzzle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D2F40DF-7EFC-41C0-0CB1-490ACBB2BC22}"/>
              </a:ext>
            </a:extLst>
          </p:cNvPr>
          <p:cNvSpPr txBox="1"/>
          <p:nvPr/>
        </p:nvSpPr>
        <p:spPr>
          <a:xfrm>
            <a:off x="1357490" y="2755973"/>
            <a:ext cx="2334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latin typeface="NimbusRomNo9L-Regu"/>
              </a:rPr>
              <a:t>Nucl</a:t>
            </a:r>
            <a:r>
              <a:rPr lang="en-US" altLang="zh-CN" sz="1200" i="1" dirty="0">
                <a:latin typeface="NimbusRomNo9L-Regu"/>
              </a:rPr>
              <a:t>. Phys. B 517, 3 (1998).</a:t>
            </a:r>
          </a:p>
          <a:p>
            <a:r>
              <a:rPr lang="en-US" altLang="zh-CN" sz="1200" i="1" dirty="0">
                <a:latin typeface="NimbusRomNo9L-Regu"/>
              </a:rPr>
              <a:t>Phys. Rev. D 90, 112007 (2014).</a:t>
            </a:r>
          </a:p>
          <a:p>
            <a:r>
              <a:rPr lang="nl-NL" altLang="zh-CN" sz="1200" i="1" dirty="0">
                <a:latin typeface="NimbusRomNo9L-Regu"/>
              </a:rPr>
              <a:t>EPJ Web Conf. 212, 07007 (2019).</a:t>
            </a:r>
            <a:endParaRPr lang="zh-CN" altLang="en-US" sz="1200" i="1" dirty="0">
              <a:latin typeface="NimbusRomNo9L-Regu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33AAC4C0-E2DA-6B5C-BD04-C7411232C3C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r="4915"/>
          <a:stretch/>
        </p:blipFill>
        <p:spPr>
          <a:xfrm>
            <a:off x="872746" y="1766129"/>
            <a:ext cx="5196727" cy="3785736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7C57062B-0763-FEDD-C52F-3D8E9298AF51}"/>
              </a:ext>
            </a:extLst>
          </p:cNvPr>
          <p:cNvSpPr/>
          <p:nvPr/>
        </p:nvSpPr>
        <p:spPr>
          <a:xfrm>
            <a:off x="1469927" y="5650395"/>
            <a:ext cx="40023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4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coupling puzzle observed by two experiments.</a:t>
            </a:r>
            <a:endParaRPr lang="en-US" altLang="zh-CN" sz="14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65E9F3-7C9E-04C1-A7B2-8033E01D611A}"/>
              </a:ext>
            </a:extLst>
          </p:cNvPr>
          <p:cNvSpPr txBox="1"/>
          <p:nvPr/>
        </p:nvSpPr>
        <p:spPr>
          <a:xfrm>
            <a:off x="1755546" y="1319257"/>
            <a:ext cx="243545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i="1" dirty="0" err="1">
                <a:latin typeface="NimbusRomNo9L-Regu"/>
              </a:rPr>
              <a:t>Nucl</a:t>
            </a:r>
            <a:r>
              <a:rPr lang="en-US" altLang="zh-CN" sz="1400" i="1" dirty="0">
                <a:latin typeface="NimbusRomNo9L-Regu"/>
              </a:rPr>
              <a:t>. Phys. B 517, 3 (1998).</a:t>
            </a:r>
          </a:p>
          <a:p>
            <a:r>
              <a:rPr lang="en-US" altLang="zh-CN" sz="1400" i="1" dirty="0">
                <a:latin typeface="NimbusRomNo9L-Regu"/>
              </a:rPr>
              <a:t>Phys. Rev. D 90, 112007 (2014).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96D852F-74CC-447E-BF82-E7D9BCCDEB46}"/>
              </a:ext>
            </a:extLst>
          </p:cNvPr>
          <p:cNvSpPr txBox="1"/>
          <p:nvPr/>
        </p:nvSpPr>
        <p:spPr>
          <a:xfrm>
            <a:off x="9849441" y="2771361"/>
            <a:ext cx="115371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=647.9 pb</a:t>
            </a:r>
            <a:r>
              <a:rPr lang="en-US" altLang="zh-CN" sz="14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zh-CN" altLang="en-US" sz="1400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8F80A11-1156-4086-A6B8-E958944D8E84}"/>
              </a:ext>
            </a:extLst>
          </p:cNvPr>
          <p:cNvSpPr/>
          <p:nvPr/>
        </p:nvSpPr>
        <p:spPr>
          <a:xfrm>
            <a:off x="7358743" y="5673702"/>
            <a:ext cx="4145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6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Clarifying the coupling puzzle over 20 years.</a:t>
            </a:r>
            <a:endParaRPr lang="en-US" altLang="zh-CN" sz="1600" b="1" baseline="0" dirty="0">
              <a:solidFill>
                <a:srgbClr val="2B0FD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A03BD17-CA32-4E5A-BCD9-0D5A162FB84B}"/>
              </a:ext>
            </a:extLst>
          </p:cNvPr>
          <p:cNvSpPr/>
          <p:nvPr/>
        </p:nvSpPr>
        <p:spPr>
          <a:xfrm>
            <a:off x="7606296" y="1419284"/>
            <a:ext cx="2820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1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Nat. Phys. 17, 1200–1204 (2021)</a:t>
            </a:r>
            <a:endParaRPr lang="zh-CN" alt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3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EE304-B308-CB04-84FB-EA342058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Several Keys, 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F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ine 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S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tructure of the Proton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024E9A-2AB7-A114-23FB-023354E62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9"/>
            <a:ext cx="10515600" cy="584524"/>
          </a:xfrm>
        </p:spPr>
        <p:txBody>
          <a:bodyPr/>
          <a:lstStyle/>
          <a:p>
            <a:r>
              <a:rPr lang="en-US" altLang="zh-C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Damped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oscillation behavior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modified dipole.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78F0EF4-73F3-848E-BF34-320684D08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8"/>
          <a:stretch/>
        </p:blipFill>
        <p:spPr>
          <a:xfrm>
            <a:off x="1990725" y="5455242"/>
            <a:ext cx="4106284" cy="5845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684C064-44F0-4D42-EEE8-D8A18C891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70"/>
          <a:stretch/>
        </p:blipFill>
        <p:spPr>
          <a:xfrm>
            <a:off x="7351071" y="5449646"/>
            <a:ext cx="3559817" cy="4312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BB8695B-9B0E-963F-C10A-DF48E92DD6B2}"/>
              </a:ext>
            </a:extLst>
          </p:cNvPr>
          <p:cNvSpPr txBox="1"/>
          <p:nvPr/>
        </p:nvSpPr>
        <p:spPr>
          <a:xfrm>
            <a:off x="473963" y="5554131"/>
            <a:ext cx="151676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Modified dipole</a:t>
            </a:r>
            <a:endParaRPr lang="zh-CN" altLang="en-US" sz="16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EAA2D23-DD07-2738-45F4-16F50DE3D746}"/>
              </a:ext>
            </a:extLst>
          </p:cNvPr>
          <p:cNvGrpSpPr/>
          <p:nvPr/>
        </p:nvGrpSpPr>
        <p:grpSpPr>
          <a:xfrm>
            <a:off x="1126474" y="2128708"/>
            <a:ext cx="10171650" cy="3198751"/>
            <a:chOff x="1126474" y="2128708"/>
            <a:chExt cx="10171650" cy="319875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AE6E1E0-EB52-FFCE-DC56-2889B344F4ED}"/>
                </a:ext>
              </a:extLst>
            </p:cNvPr>
            <p:cNvGrpSpPr/>
            <p:nvPr/>
          </p:nvGrpSpPr>
          <p:grpSpPr>
            <a:xfrm>
              <a:off x="1126474" y="2128708"/>
              <a:ext cx="10171650" cy="3198751"/>
              <a:chOff x="1240774" y="2481133"/>
              <a:chExt cx="10171650" cy="3198751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D04808A8-CA87-81C9-068C-EAA0B7270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0774" y="2481133"/>
                <a:ext cx="4955087" cy="3193501"/>
              </a:xfrm>
              <a:prstGeom prst="rect">
                <a:avLst/>
              </a:prstGeom>
            </p:spPr>
          </p:pic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86085671-C1FC-8E58-9C1D-1070555AF2F7}"/>
                  </a:ext>
                </a:extLst>
              </p:cNvPr>
              <p:cNvGrpSpPr/>
              <p:nvPr/>
            </p:nvGrpSpPr>
            <p:grpSpPr>
              <a:xfrm>
                <a:off x="6737930" y="2481133"/>
                <a:ext cx="4674494" cy="3198751"/>
                <a:chOff x="6776030" y="2552518"/>
                <a:chExt cx="4674494" cy="3198751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991EAFF4-BDFF-4048-AA75-64660BAC3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76030" y="2552518"/>
                  <a:ext cx="4424466" cy="3198751"/>
                </a:xfrm>
                <a:prstGeom prst="rect">
                  <a:avLst/>
                </a:prstGeom>
              </p:spPr>
            </p:pic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C30487D-0F22-DFAB-63A2-0DD383F4CA17}"/>
                    </a:ext>
                  </a:extLst>
                </p:cNvPr>
                <p:cNvSpPr txBox="1"/>
                <p:nvPr/>
              </p:nvSpPr>
              <p:spPr>
                <a:xfrm>
                  <a:off x="8833281" y="4791942"/>
                  <a:ext cx="261724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600" b="0" i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PLB 817, 136328 (2021)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0ABBCFC-35D1-A0B0-2683-7C23E83006FB}"/>
                </a:ext>
              </a:extLst>
            </p:cNvPr>
            <p:cNvSpPr/>
            <p:nvPr/>
          </p:nvSpPr>
          <p:spPr>
            <a:xfrm>
              <a:off x="2052638" y="2266950"/>
              <a:ext cx="361950" cy="247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1319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1BFF2-CC78-489A-A5E5-C6FC0DD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Several Keys, 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F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ine Structure of the Neutron</a:t>
            </a:r>
            <a:endParaRPr lang="zh-CN" altLang="en-US" dirty="0">
              <a:solidFill>
                <a:srgbClr val="C55A1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87116D-A121-4903-8D45-FDE5EBAA77DE}"/>
              </a:ext>
            </a:extLst>
          </p:cNvPr>
          <p:cNvSpPr/>
          <p:nvPr/>
        </p:nvSpPr>
        <p:spPr>
          <a:xfrm>
            <a:off x="527261" y="1278677"/>
            <a:ext cx="111374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Oscillating phase for neutron approximately almost orthogonal to that of proton (BESIII).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extrapolations to low energies (SND).</a:t>
            </a:r>
            <a:endParaRPr lang="en-US" altLang="zh-CN" sz="20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757B520-683D-39C9-C57E-1B2AA3CA1B15}"/>
              </a:ext>
            </a:extLst>
          </p:cNvPr>
          <p:cNvGrpSpPr/>
          <p:nvPr/>
        </p:nvGrpSpPr>
        <p:grpSpPr>
          <a:xfrm>
            <a:off x="527113" y="2366743"/>
            <a:ext cx="4896884" cy="4367651"/>
            <a:chOff x="161860" y="2004787"/>
            <a:chExt cx="4896884" cy="4367651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BB4618A-ED04-4FD8-24AC-369B51886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477" r="4177"/>
            <a:stretch/>
          </p:blipFill>
          <p:spPr>
            <a:xfrm>
              <a:off x="1894285" y="5090938"/>
              <a:ext cx="3130154" cy="46845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AE8E9FF9-CCA6-B5B0-F399-93010C09F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983"/>
            <a:stretch/>
          </p:blipFill>
          <p:spPr>
            <a:xfrm>
              <a:off x="1894284" y="5600958"/>
              <a:ext cx="1376363" cy="771480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ECE5919-6ADF-93DE-0D0B-C51A66634D93}"/>
                </a:ext>
              </a:extLst>
            </p:cNvPr>
            <p:cNvGrpSpPr/>
            <p:nvPr/>
          </p:nvGrpSpPr>
          <p:grpSpPr>
            <a:xfrm>
              <a:off x="1079941" y="2004787"/>
              <a:ext cx="3978803" cy="3013466"/>
              <a:chOff x="1079941" y="2714399"/>
              <a:chExt cx="3978803" cy="3013466"/>
            </a:xfrm>
          </p:grpSpPr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id="{3E1CF632-85BE-8F52-69A4-F38B4B372B67}"/>
                  </a:ext>
                </a:extLst>
              </p:cNvPr>
              <p:cNvGrpSpPr/>
              <p:nvPr/>
            </p:nvGrpSpPr>
            <p:grpSpPr>
              <a:xfrm>
                <a:off x="1079941" y="2714399"/>
                <a:ext cx="3978803" cy="3013466"/>
                <a:chOff x="6096000" y="2989876"/>
                <a:chExt cx="3978803" cy="3013466"/>
              </a:xfrm>
            </p:grpSpPr>
            <p:pic>
              <p:nvPicPr>
                <p:cNvPr id="6" name="内容占位符 10">
                  <a:extLst>
                    <a:ext uri="{FF2B5EF4-FFF2-40B4-BE49-F238E27FC236}">
                      <a16:creationId xmlns:a16="http://schemas.microsoft.com/office/drawing/2014/main" id="{BCD1DC5A-37D7-41E5-9F85-903F372084F3}"/>
                    </a:ext>
                  </a:extLst>
                </p:cNvPr>
                <p:cNvPicPr>
                  <a:picLocks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209"/>
                <a:stretch/>
              </p:blipFill>
              <p:spPr>
                <a:xfrm>
                  <a:off x="6096000" y="2989876"/>
                  <a:ext cx="3978803" cy="3013466"/>
                </a:xfrm>
                <a:prstGeom prst="rect">
                  <a:avLst/>
                </a:prstGeom>
              </p:spPr>
            </p:pic>
            <p:sp>
              <p:nvSpPr>
                <p:cNvPr id="8" name="矩形 7">
                  <a:extLst>
                    <a:ext uri="{FF2B5EF4-FFF2-40B4-BE49-F238E27FC236}">
                      <a16:creationId xmlns:a16="http://schemas.microsoft.com/office/drawing/2014/main" id="{800A90ED-7043-4607-B278-D50EBFE56A44}"/>
                    </a:ext>
                  </a:extLst>
                </p:cNvPr>
                <p:cNvSpPr/>
                <p:nvPr/>
              </p:nvSpPr>
              <p:spPr>
                <a:xfrm>
                  <a:off x="7518810" y="5142634"/>
                  <a:ext cx="2258952" cy="2616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altLang="zh-CN" sz="1100" b="0" i="1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Nat. Phys. 17, 1200–1204 (2021)</a:t>
                  </a:r>
                  <a:endParaRPr lang="zh-CN" altLang="en-US" sz="11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BFB25D2-D8EF-AA74-A7AF-7DAB35A4E435}"/>
                  </a:ext>
                </a:extLst>
              </p:cNvPr>
              <p:cNvSpPr txBox="1"/>
              <p:nvPr/>
            </p:nvSpPr>
            <p:spPr>
              <a:xfrm>
                <a:off x="1894284" y="2902759"/>
                <a:ext cx="115371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=647.9 pb</a:t>
                </a:r>
                <a:r>
                  <a:rPr lang="en-US" altLang="zh-CN" sz="1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1400" dirty="0"/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35F4D63-818E-F1D9-0A10-42ACA0C3A228}"/>
                </a:ext>
              </a:extLst>
            </p:cNvPr>
            <p:cNvSpPr txBox="1"/>
            <p:nvPr/>
          </p:nvSpPr>
          <p:spPr>
            <a:xfrm>
              <a:off x="161860" y="5155887"/>
              <a:ext cx="151676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Modified dipole</a:t>
              </a:r>
              <a:endPara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8052255-49FB-D9C1-5091-DF85D69DAF49}"/>
                </a:ext>
              </a:extLst>
            </p:cNvPr>
            <p:cNvSpPr txBox="1"/>
            <p:nvPr/>
          </p:nvSpPr>
          <p:spPr>
            <a:xfrm>
              <a:off x="161860" y="5817421"/>
              <a:ext cx="151996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        dipole</a:t>
              </a:r>
              <a:endParaRPr lang="zh-CN" altLang="en-US" sz="16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2488A9C-D5E2-8A05-0E62-E76C0847D424}"/>
              </a:ext>
            </a:extLst>
          </p:cNvPr>
          <p:cNvGrpSpPr/>
          <p:nvPr/>
        </p:nvGrpSpPr>
        <p:grpSpPr>
          <a:xfrm>
            <a:off x="5568345" y="2448953"/>
            <a:ext cx="5000076" cy="3469000"/>
            <a:chOff x="5568345" y="2448953"/>
            <a:chExt cx="5000076" cy="346900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22E10FA-3C01-11EC-A30C-1DA301293C35}"/>
                </a:ext>
              </a:extLst>
            </p:cNvPr>
            <p:cNvGrpSpPr/>
            <p:nvPr/>
          </p:nvGrpSpPr>
          <p:grpSpPr>
            <a:xfrm>
              <a:off x="6577995" y="2448953"/>
              <a:ext cx="3719721" cy="3013466"/>
              <a:chOff x="6139616" y="2887569"/>
              <a:chExt cx="4257503" cy="337446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7639709C-398E-C0F8-E774-E17E127155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9616" y="2887569"/>
                <a:ext cx="4257503" cy="3374469"/>
              </a:xfrm>
              <a:prstGeom prst="rect">
                <a:avLst/>
              </a:prstGeom>
            </p:spPr>
          </p:pic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B5A7ACCD-71C3-F56E-A8A9-4E08D5AE51E8}"/>
                  </a:ext>
                </a:extLst>
              </p:cNvPr>
              <p:cNvSpPr/>
              <p:nvPr/>
            </p:nvSpPr>
            <p:spPr>
              <a:xfrm>
                <a:off x="7337024" y="4220305"/>
                <a:ext cx="224523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Eur.Phys.J.C</a:t>
                </a:r>
                <a:r>
                  <a:rPr lang="en-US" altLang="zh-CN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82 (2022) 8, 761</a:t>
                </a:r>
                <a:endParaRPr lang="zh-CN" altLang="en-US" sz="1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4F2C8F53-0C25-F9DB-37E8-3CA006DF39F7}"/>
                  </a:ext>
                </a:extLst>
              </p:cNvPr>
              <p:cNvSpPr txBox="1"/>
              <p:nvPr/>
            </p:nvSpPr>
            <p:spPr>
              <a:xfrm>
                <a:off x="6861571" y="3121224"/>
                <a:ext cx="1153716" cy="344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~30 pb</a:t>
                </a:r>
                <a:r>
                  <a:rPr lang="en-US" altLang="zh-CN" sz="14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endParaRPr lang="zh-CN" altLang="en-US" sz="1400" dirty="0"/>
              </a:p>
            </p:txBody>
          </p:sp>
        </p:grpSp>
        <p:sp>
          <p:nvSpPr>
            <p:cNvPr id="26" name="箭头: 右 25">
              <a:extLst>
                <a:ext uri="{FF2B5EF4-FFF2-40B4-BE49-F238E27FC236}">
                  <a16:creationId xmlns:a16="http://schemas.microsoft.com/office/drawing/2014/main" id="{25E8796B-E2A9-EC68-ACCC-85FCBEA8498E}"/>
                </a:ext>
              </a:extLst>
            </p:cNvPr>
            <p:cNvSpPr/>
            <p:nvPr/>
          </p:nvSpPr>
          <p:spPr>
            <a:xfrm>
              <a:off x="5568345" y="3586163"/>
              <a:ext cx="1009650" cy="30031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3B9571F-D1AB-22D9-8843-6059ABD10717}"/>
                </a:ext>
              </a:extLst>
            </p:cNvPr>
            <p:cNvSpPr txBox="1"/>
            <p:nvPr/>
          </p:nvSpPr>
          <p:spPr>
            <a:xfrm>
              <a:off x="7043738" y="5517843"/>
              <a:ext cx="3524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 algn="l">
                <a:buAutoNum type="arabicPeriod"/>
              </a:pPr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phenomena discussion only.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0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8FCAFA5-640B-F4B7-B0B9-D24C276BE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2"/>
          <a:stretch/>
        </p:blipFill>
        <p:spPr>
          <a:xfrm>
            <a:off x="1038225" y="1309688"/>
            <a:ext cx="9515476" cy="335439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32750DD-C537-CAF5-530B-D842C737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Several Key, 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4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nalyticity of the </a:t>
            </a:r>
            <a:r>
              <a:rPr lang="en-US" altLang="zh-CN" b="1" dirty="0">
                <a:solidFill>
                  <a:srgbClr val="003366"/>
                </a:solidFill>
              </a:rPr>
              <a:t>Neutron EMFFs</a:t>
            </a:r>
            <a:endParaRPr lang="zh-CN" altLang="en-US" b="1" baseline="-25000" dirty="0">
              <a:solidFill>
                <a:srgbClr val="003366"/>
              </a:solidFill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8B4430A-8319-DFA8-B141-88CE7F4566F5}"/>
              </a:ext>
            </a:extLst>
          </p:cNvPr>
          <p:cNvGrpSpPr/>
          <p:nvPr/>
        </p:nvGrpSpPr>
        <p:grpSpPr>
          <a:xfrm>
            <a:off x="2296070" y="4997617"/>
            <a:ext cx="7599859" cy="1323439"/>
            <a:chOff x="1438771" y="5040480"/>
            <a:chExt cx="7599859" cy="132343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1232AF9-3CE8-57ED-CCD8-B382CA691716}"/>
                </a:ext>
              </a:extLst>
            </p:cNvPr>
            <p:cNvSpPr txBox="1"/>
            <p:nvPr/>
          </p:nvSpPr>
          <p:spPr>
            <a:xfrm>
              <a:off x="1438771" y="5040480"/>
              <a:ext cx="759985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l">
                <a:buAutoNum type="arabicPeriod"/>
              </a:pPr>
              <a:r>
                <a:rPr lang="en-US" altLang="zh-CN" sz="2000" dirty="0" err="1"/>
                <a:t>Phragmèn</a:t>
              </a:r>
              <a:r>
                <a:rPr lang="en-US" altLang="zh-CN" sz="2000" dirty="0"/>
                <a:t>–Lindelöf (P–L) theorem states that the SL asymptotic behavior can be extended to any direction in the q</a:t>
              </a:r>
              <a:r>
                <a:rPr lang="en-US" altLang="zh-CN" sz="2000" baseline="30000" dirty="0"/>
                <a:t>2</a:t>
              </a:r>
              <a:r>
                <a:rPr lang="en-US" altLang="zh-CN" sz="2000" dirty="0"/>
                <a:t> complex plane, as a consequence:</a:t>
              </a:r>
            </a:p>
            <a:p>
              <a:pPr marL="457200" indent="-457200" algn="l">
                <a:buAutoNum type="arabicPeriod"/>
              </a:pP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4BF9783-2B48-3DA0-655B-986D85051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332"/>
            <a:stretch/>
          </p:blipFill>
          <p:spPr>
            <a:xfrm>
              <a:off x="4125713" y="5702199"/>
              <a:ext cx="1522611" cy="557945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D1823705-CF3B-29C4-A682-38E614DFD9EF}"/>
              </a:ext>
            </a:extLst>
          </p:cNvPr>
          <p:cNvSpPr txBox="1"/>
          <p:nvPr/>
        </p:nvSpPr>
        <p:spPr>
          <a:xfrm>
            <a:off x="7833122" y="3549134"/>
            <a:ext cx="2411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/>
              <a:t>PRL 130.151905 (</a:t>
            </a:r>
            <a:r>
              <a:rPr lang="en-US" altLang="zh-CN" sz="1800" i="1" dirty="0">
                <a:highlight>
                  <a:srgbClr val="FFFF00"/>
                </a:highlight>
              </a:rPr>
              <a:t>2023</a:t>
            </a:r>
            <a:r>
              <a:rPr lang="en-US" altLang="zh-CN" sz="1800" i="1" dirty="0"/>
              <a:t>)</a:t>
            </a:r>
            <a:endParaRPr lang="zh-CN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0994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1BFF2-CC78-489A-A5E5-C6FC0DD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Several Key, T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hreshold Enhancement</a:t>
            </a:r>
            <a:endParaRPr lang="zh-CN" altLang="en-US" dirty="0">
              <a:solidFill>
                <a:srgbClr val="C55A11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B07124-321C-4DC9-BDFB-F2507F90B5FA}"/>
              </a:ext>
            </a:extLst>
          </p:cNvPr>
          <p:cNvGrpSpPr/>
          <p:nvPr/>
        </p:nvGrpSpPr>
        <p:grpSpPr>
          <a:xfrm>
            <a:off x="483507" y="5592864"/>
            <a:ext cx="11224986" cy="1217222"/>
            <a:chOff x="588000" y="5218479"/>
            <a:chExt cx="11224986" cy="1217222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FFFAA49-023F-97FA-7010-D4298D0773BC}"/>
                </a:ext>
              </a:extLst>
            </p:cNvPr>
            <p:cNvGrpSpPr/>
            <p:nvPr/>
          </p:nvGrpSpPr>
          <p:grpSpPr>
            <a:xfrm>
              <a:off x="588000" y="5218479"/>
              <a:ext cx="4398783" cy="1217222"/>
              <a:chOff x="771525" y="4789847"/>
              <a:chExt cx="4398783" cy="1217222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D150B533-031C-8CB8-D276-D4AD9D69E336}"/>
                  </a:ext>
                </a:extLst>
              </p:cNvPr>
              <p:cNvGrpSpPr/>
              <p:nvPr/>
            </p:nvGrpSpPr>
            <p:grpSpPr>
              <a:xfrm>
                <a:off x="771525" y="4789847"/>
                <a:ext cx="2034597" cy="1217222"/>
                <a:chOff x="1050219" y="4605696"/>
                <a:chExt cx="1727408" cy="1100137"/>
              </a:xfrm>
            </p:grpSpPr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0A504AAB-7684-BFD6-1A21-EAC877375D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4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0219" y="4605696"/>
                  <a:ext cx="1727408" cy="1100137"/>
                </a:xfrm>
                <a:prstGeom prst="rect">
                  <a:avLst/>
                </a:prstGeom>
              </p:spPr>
            </p:pic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8EE38B1-4600-C689-19A1-7C7A8C98B559}"/>
                    </a:ext>
                  </a:extLst>
                </p:cNvPr>
                <p:cNvSpPr txBox="1"/>
                <p:nvPr/>
              </p:nvSpPr>
              <p:spPr>
                <a:xfrm>
                  <a:off x="1138238" y="4620570"/>
                  <a:ext cx="4812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altLang="zh-CN" sz="16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FSI</a:t>
                  </a:r>
                  <a:endParaRPr lang="zh-CN" altLang="en-US" sz="16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589941C9-5E83-9A94-B589-A3FAD03E7A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816548" y="4789847"/>
                <a:ext cx="2353760" cy="60921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4CB0EB45-A10B-AFCA-7644-52AE635F92B3}"/>
                      </a:ext>
                    </a:extLst>
                  </p:cNvPr>
                  <p:cNvSpPr txBox="1"/>
                  <p:nvPr/>
                </p:nvSpPr>
                <p:spPr>
                  <a:xfrm>
                    <a:off x="2816548" y="5404596"/>
                    <a:ext cx="2153603" cy="553998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~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i="1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4CB0EB45-A10B-AFCA-7644-52AE635F92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6548" y="5404596"/>
                    <a:ext cx="2153603" cy="5539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FFE248B5-0787-CA81-3057-6E37112A3AB2}"/>
                </a:ext>
              </a:extLst>
            </p:cNvPr>
            <p:cNvGrpSpPr/>
            <p:nvPr/>
          </p:nvGrpSpPr>
          <p:grpSpPr>
            <a:xfrm>
              <a:off x="2622597" y="5405937"/>
              <a:ext cx="9190389" cy="1018022"/>
              <a:chOff x="2622597" y="5405937"/>
              <a:chExt cx="9190389" cy="10180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FFA49D50-8FB6-FAA1-3040-5FD43CF27696}"/>
                      </a:ext>
                    </a:extLst>
                  </p:cNvPr>
                  <p:cNvSpPr txBox="1"/>
                  <p:nvPr/>
                </p:nvSpPr>
                <p:spPr>
                  <a:xfrm>
                    <a:off x="2622597" y="5821486"/>
                    <a:ext cx="2364186" cy="602473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~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zh-CN" altLang="en-US" b="1" i="1" strike="sngStrike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𝜋𝛼</m:t>
                              </m:r>
                            </m:num>
                            <m:den>
                              <m:r>
                                <a:rPr lang="zh-CN" altLang="en-US" b="1" i="1" strike="sngStrike" smtClean="0">
                                  <a:solidFill>
                                    <a:srgbClr val="9933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𝜷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G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文本框 32">
                    <a:extLst>
                      <a:ext uri="{FF2B5EF4-FFF2-40B4-BE49-F238E27FC236}">
                        <a16:creationId xmlns:a16="http://schemas.microsoft.com/office/drawing/2014/main" id="{FFA49D50-8FB6-FAA1-3040-5FD43CF27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2597" y="5821486"/>
                    <a:ext cx="2364186" cy="602473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26E59267-84CE-D391-5724-5C449532E0E8}"/>
                      </a:ext>
                    </a:extLst>
                  </p:cNvPr>
                  <p:cNvSpPr txBox="1"/>
                  <p:nvPr/>
                </p:nvSpPr>
                <p:spPr>
                  <a:xfrm>
                    <a:off x="5842580" y="5405937"/>
                    <a:ext cx="5970406" cy="923330"/>
                  </a:xfrm>
                  <a:prstGeom prst="rect">
                    <a:avLst/>
                  </a:prstGeom>
                  <a:solidFill>
                    <a:srgbClr val="FFFF00"/>
                  </a:solidFill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G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≈1</m:t>
                        </m:r>
                      </m:oMath>
                    </a14:m>
                    <a:r>
                      <a:rPr lang="zh-CN" altLang="en-US" dirty="0"/>
                      <a:t>，</a:t>
                    </a:r>
                    <a:r>
                      <a:rPr lang="en-US" altLang="zh-CN" dirty="0"/>
                      <a:t>proton behaves like a point particle near threshold.</a:t>
                    </a:r>
                  </a:p>
                  <a:p>
                    <a:pPr marL="342900" indent="-342900">
                      <a:buAutoNum type="arabicPeriod"/>
                    </a:pPr>
                    <a:r>
                      <a:rPr lang="en-US" altLang="zh-CN" b="1" dirty="0">
                        <a:solidFill>
                          <a:srgbClr val="993300"/>
                        </a:solidFill>
                      </a:rPr>
                      <a:t>The way in extracting proton |G| from cross-sections.</a:t>
                    </a:r>
                  </a:p>
                  <a:p>
                    <a:pPr marL="342900" indent="-342900">
                      <a:buFontTx/>
                      <a:buAutoNum type="arabicPeriod"/>
                    </a:pPr>
                    <a:r>
                      <a:rPr lang="en-US" altLang="zh-CN" b="1" dirty="0">
                        <a:solidFill>
                          <a:srgbClr val="993300"/>
                        </a:solidFill>
                      </a:rPr>
                      <a:t>What about neutrally charged baryons ?</a:t>
                    </a:r>
                  </a:p>
                </p:txBody>
              </p:sp>
            </mc:Choice>
            <mc:Fallback xmlns="">
              <p:sp>
                <p:nvSpPr>
                  <p:cNvPr id="35" name="文本框 34">
                    <a:extLst>
                      <a:ext uri="{FF2B5EF4-FFF2-40B4-BE49-F238E27FC236}">
                        <a16:creationId xmlns:a16="http://schemas.microsoft.com/office/drawing/2014/main" id="{26E59267-84CE-D391-5724-5C449532E0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2580" y="5405937"/>
                    <a:ext cx="5970406" cy="92333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816" t="-3289" r="-1735" b="-921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9" name="箭头: 右 38">
                <a:extLst>
                  <a:ext uri="{FF2B5EF4-FFF2-40B4-BE49-F238E27FC236}">
                    <a16:creationId xmlns:a16="http://schemas.microsoft.com/office/drawing/2014/main" id="{F7B74A27-CF72-414C-D38D-A6279D0D8FD5}"/>
                  </a:ext>
                </a:extLst>
              </p:cNvPr>
              <p:cNvSpPr/>
              <p:nvPr/>
            </p:nvSpPr>
            <p:spPr>
              <a:xfrm>
                <a:off x="5070366" y="5833228"/>
                <a:ext cx="688631" cy="30031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739EC83-D72D-41D3-9CD5-EA7708E66AD0}"/>
              </a:ext>
            </a:extLst>
          </p:cNvPr>
          <p:cNvGrpSpPr/>
          <p:nvPr/>
        </p:nvGrpSpPr>
        <p:grpSpPr>
          <a:xfrm>
            <a:off x="869176" y="1030469"/>
            <a:ext cx="10453648" cy="4459822"/>
            <a:chOff x="165663" y="1030469"/>
            <a:chExt cx="10453648" cy="4459822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017B7587-79AA-46EF-B666-5CE792A26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5663" y="1324972"/>
              <a:ext cx="3238616" cy="2078302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6C2C0E7A-6CE4-5E8F-1E49-7CA1D2A62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57689" y="3357704"/>
              <a:ext cx="3240000" cy="2077200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EB2D8BD1-A0CE-67F2-314C-C05BFD9EE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48061" y="5301602"/>
              <a:ext cx="1371497" cy="188689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5F4044E7-614C-4096-CBFA-845836B966EE}"/>
                </a:ext>
              </a:extLst>
            </p:cNvPr>
            <p:cNvSpPr txBox="1"/>
            <p:nvPr/>
          </p:nvSpPr>
          <p:spPr>
            <a:xfrm>
              <a:off x="1732784" y="3461183"/>
              <a:ext cx="15751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200" b="0" i="1" dirty="0">
                  <a:effectLst/>
                  <a:latin typeface="-apple-system"/>
                </a:rPr>
                <a:t>PLB 794 (2019) 64-68</a:t>
              </a:r>
              <a:endParaRPr lang="zh-CN" altLang="en-US" sz="1200" i="1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87576E1-50EE-7709-84C9-04D9B12B8E28}"/>
                </a:ext>
              </a:extLst>
            </p:cNvPr>
            <p:cNvSpPr txBox="1"/>
            <p:nvPr/>
          </p:nvSpPr>
          <p:spPr>
            <a:xfrm>
              <a:off x="1626813" y="1079049"/>
              <a:ext cx="1718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1200" b="0" i="1" dirty="0">
                  <a:effectLst/>
                  <a:latin typeface="-apple-system"/>
                </a:rPr>
                <a:t>PRD</a:t>
              </a:r>
              <a:r>
                <a:rPr lang="en-US" altLang="zh-CN" sz="1200" b="0" i="0" dirty="0">
                  <a:effectLst/>
                  <a:latin typeface="-apple-system"/>
                </a:rPr>
                <a:t> 73 (2006) 012005</a:t>
              </a:r>
              <a:endParaRPr lang="zh-CN" altLang="en-US" sz="1200" dirty="0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D7D30660-3E64-D404-35D0-2E5AC0BD255D}"/>
                </a:ext>
              </a:extLst>
            </p:cNvPr>
            <p:cNvSpPr/>
            <p:nvPr/>
          </p:nvSpPr>
          <p:spPr>
            <a:xfrm>
              <a:off x="638722" y="2120833"/>
              <a:ext cx="921878" cy="44869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F9020CC9-88E3-4D15-ADFC-81F823E7E673}"/>
                </a:ext>
              </a:extLst>
            </p:cNvPr>
            <p:cNvSpPr/>
            <p:nvPr/>
          </p:nvSpPr>
          <p:spPr>
            <a:xfrm>
              <a:off x="4261085" y="1030469"/>
              <a:ext cx="1961626" cy="247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Eur.Phys.J.C</a:t>
              </a:r>
              <a:r>
                <a:rPr lang="en-US" altLang="zh-CN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 82 (2022) 8, 761</a:t>
              </a:r>
              <a:endParaRPr lang="zh-CN" altLang="en-US" sz="12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F45E8016-89B7-4888-AA1C-6739A7776909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483772" y="1279169"/>
              <a:ext cx="3240000" cy="20772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9D5AF4B-94FA-4737-979E-D126CA49C4CF}"/>
                </a:ext>
              </a:extLst>
            </p:cNvPr>
            <p:cNvSpPr txBox="1"/>
            <p:nvPr/>
          </p:nvSpPr>
          <p:spPr>
            <a:xfrm>
              <a:off x="1083318" y="1460927"/>
              <a:ext cx="78739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proton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E534FE1B-363C-4575-BEF9-B4EC0936C33D}"/>
                </a:ext>
              </a:extLst>
            </p:cNvPr>
            <p:cNvGrpSpPr/>
            <p:nvPr/>
          </p:nvGrpSpPr>
          <p:grpSpPr>
            <a:xfrm>
              <a:off x="7191973" y="1217548"/>
              <a:ext cx="3427338" cy="2243635"/>
              <a:chOff x="828825" y="4310904"/>
              <a:chExt cx="3427338" cy="2414201"/>
            </a:xfrm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191CE441-24F9-4697-BEB2-5A1FEA8BF1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/>
              <a:srcRect t="2225"/>
              <a:stretch/>
            </p:blipFill>
            <p:spPr>
              <a:xfrm>
                <a:off x="828825" y="4310904"/>
                <a:ext cx="3427338" cy="2414201"/>
              </a:xfrm>
              <a:prstGeom prst="rect">
                <a:avLst/>
              </a:prstGeom>
            </p:spPr>
          </p:pic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921CE155-A011-4CE6-9F6E-E7B3C64A92F7}"/>
                  </a:ext>
                </a:extLst>
              </p:cNvPr>
              <p:cNvSpPr txBox="1"/>
              <p:nvPr/>
            </p:nvSpPr>
            <p:spPr>
              <a:xfrm>
                <a:off x="1622019" y="5878393"/>
                <a:ext cx="191755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200" b="0" i="1" dirty="0">
                    <a:effectLst/>
                    <a:latin typeface="Calibri-Italic"/>
                  </a:rPr>
                  <a:t>PRD 97, 032013 (2018)</a:t>
                </a:r>
                <a:r>
                  <a:rPr lang="en-US" altLang="zh-CN" sz="1200" dirty="0"/>
                  <a:t> </a:t>
                </a:r>
                <a:endParaRPr lang="zh-CN" altLang="en-US" sz="1200" dirty="0"/>
              </a:p>
            </p:txBody>
          </p: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D70F0C59-C998-4D91-AFD3-73AA7AA33B2B}"/>
                </a:ext>
              </a:extLst>
            </p:cNvPr>
            <p:cNvSpPr txBox="1"/>
            <p:nvPr/>
          </p:nvSpPr>
          <p:spPr>
            <a:xfrm>
              <a:off x="4590311" y="1436828"/>
              <a:ext cx="8899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neutron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237F60A-14B8-44C2-BE0F-C0BC936C6A90}"/>
                </a:ext>
              </a:extLst>
            </p:cNvPr>
            <p:cNvSpPr txBox="1"/>
            <p:nvPr/>
          </p:nvSpPr>
          <p:spPr>
            <a:xfrm>
              <a:off x="1233115" y="4589740"/>
              <a:ext cx="787395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proton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6D4BE52A-62D5-42D5-A323-38202413E635}"/>
                </a:ext>
              </a:extLst>
            </p:cNvPr>
            <p:cNvSpPr txBox="1"/>
            <p:nvPr/>
          </p:nvSpPr>
          <p:spPr>
            <a:xfrm>
              <a:off x="9371275" y="2239982"/>
              <a:ext cx="35137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l-G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Λ</a:t>
              </a:r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4A3E3221-EFD6-4E7C-85D9-9FF5B67DAEF3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605331" y="3388804"/>
              <a:ext cx="3240000" cy="2077200"/>
            </a:xfrm>
            <a:prstGeom prst="rect">
              <a:avLst/>
            </a:prstGeom>
          </p:spPr>
        </p:pic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8D2ABAF-93E7-4491-8CF7-6EC8D69BB962}"/>
                </a:ext>
              </a:extLst>
            </p:cNvPr>
            <p:cNvSpPr txBox="1"/>
            <p:nvPr/>
          </p:nvSpPr>
          <p:spPr>
            <a:xfrm>
              <a:off x="5066209" y="3639610"/>
              <a:ext cx="43095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l-GR" altLang="zh-CN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Λ</a:t>
              </a:r>
              <a:r>
                <a:rPr lang="en-US" altLang="zh-CN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endParaRPr lang="zh-CN" altLang="en-US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1308228-66A5-48DE-91B4-4A360642F884}"/>
                </a:ext>
              </a:extLst>
            </p:cNvPr>
            <p:cNvSpPr/>
            <p:nvPr/>
          </p:nvSpPr>
          <p:spPr>
            <a:xfrm>
              <a:off x="7375040" y="3513260"/>
              <a:ext cx="3162075" cy="17883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Neutron</a:t>
              </a:r>
            </a:p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to be measured </a:t>
              </a:r>
            </a:p>
            <a:p>
              <a:pPr algn="ctr"/>
              <a:r>
                <a:rPr lang="en-US" altLang="zh-CN" sz="2400" dirty="0">
                  <a:solidFill>
                    <a:schemeClr val="tx1"/>
                  </a:solidFill>
                </a:rPr>
                <a:t>at BESIII.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8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AAEC2AF-6036-DB6E-6C4B-35CF1E6A1BD6}"/>
              </a:ext>
            </a:extLst>
          </p:cNvPr>
          <p:cNvGrpSpPr/>
          <p:nvPr/>
        </p:nvGrpSpPr>
        <p:grpSpPr>
          <a:xfrm>
            <a:off x="907407" y="3532896"/>
            <a:ext cx="10870936" cy="2824934"/>
            <a:chOff x="2497297" y="3415828"/>
            <a:chExt cx="10870936" cy="2824934"/>
          </a:xfrm>
        </p:grpSpPr>
        <p:pic>
          <p:nvPicPr>
            <p:cNvPr id="173" name="图片 172">
              <a:extLst>
                <a:ext uri="{FF2B5EF4-FFF2-40B4-BE49-F238E27FC236}">
                  <a16:creationId xmlns:a16="http://schemas.microsoft.com/office/drawing/2014/main" id="{425E6E2C-AB6E-69A5-51EF-6B8E75D0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3371" y="3887502"/>
              <a:ext cx="6784862" cy="23532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94" name="组合 193">
              <a:extLst>
                <a:ext uri="{FF2B5EF4-FFF2-40B4-BE49-F238E27FC236}">
                  <a16:creationId xmlns:a16="http://schemas.microsoft.com/office/drawing/2014/main" id="{D1B24BE3-5D66-DEBD-065E-F4F0F89CA473}"/>
                </a:ext>
              </a:extLst>
            </p:cNvPr>
            <p:cNvGrpSpPr/>
            <p:nvPr/>
          </p:nvGrpSpPr>
          <p:grpSpPr>
            <a:xfrm>
              <a:off x="2497297" y="3415828"/>
              <a:ext cx="3690842" cy="2824934"/>
              <a:chOff x="2497297" y="3415828"/>
              <a:chExt cx="3690842" cy="2824934"/>
            </a:xfrm>
          </p:grpSpPr>
          <p:sp>
            <p:nvSpPr>
              <p:cNvPr id="171" name="文本框 170">
                <a:extLst>
                  <a:ext uri="{FF2B5EF4-FFF2-40B4-BE49-F238E27FC236}">
                    <a16:creationId xmlns:a16="http://schemas.microsoft.com/office/drawing/2014/main" id="{93C444BE-C5D7-7B9E-73C4-6F621EE57A1E}"/>
                  </a:ext>
                </a:extLst>
              </p:cNvPr>
              <p:cNvSpPr txBox="1"/>
              <p:nvPr/>
            </p:nvSpPr>
            <p:spPr>
              <a:xfrm>
                <a:off x="2581275" y="4105275"/>
                <a:ext cx="370614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l-GR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Λ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93" name="组合 192">
                <a:extLst>
                  <a:ext uri="{FF2B5EF4-FFF2-40B4-BE49-F238E27FC236}">
                    <a16:creationId xmlns:a16="http://schemas.microsoft.com/office/drawing/2014/main" id="{8C5CF584-06C0-10C4-7E9C-58937775C830}"/>
                  </a:ext>
                </a:extLst>
              </p:cNvPr>
              <p:cNvGrpSpPr/>
              <p:nvPr/>
            </p:nvGrpSpPr>
            <p:grpSpPr>
              <a:xfrm>
                <a:off x="2497297" y="3415828"/>
                <a:ext cx="3690842" cy="2824934"/>
                <a:chOff x="2502060" y="3498074"/>
                <a:chExt cx="3690842" cy="2824934"/>
              </a:xfrm>
            </p:grpSpPr>
            <p:grpSp>
              <p:nvGrpSpPr>
                <p:cNvPr id="192" name="组合 191">
                  <a:extLst>
                    <a:ext uri="{FF2B5EF4-FFF2-40B4-BE49-F238E27FC236}">
                      <a16:creationId xmlns:a16="http://schemas.microsoft.com/office/drawing/2014/main" id="{97818EC4-31AF-D313-60B7-6B32D2A0EF32}"/>
                    </a:ext>
                  </a:extLst>
                </p:cNvPr>
                <p:cNvGrpSpPr/>
                <p:nvPr/>
              </p:nvGrpSpPr>
              <p:grpSpPr>
                <a:xfrm>
                  <a:off x="2502060" y="3498074"/>
                  <a:ext cx="3690842" cy="2824934"/>
                  <a:chOff x="2502060" y="3531415"/>
                  <a:chExt cx="3690842" cy="2824934"/>
                </a:xfrm>
              </p:grpSpPr>
              <p:pic>
                <p:nvPicPr>
                  <p:cNvPr id="169" name="图片 168">
                    <a:extLst>
                      <a:ext uri="{FF2B5EF4-FFF2-40B4-BE49-F238E27FC236}">
                        <a16:creationId xmlns:a16="http://schemas.microsoft.com/office/drawing/2014/main" id="{C06D3725-D301-F45F-A02F-F78EC53892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528888" y="4003089"/>
                    <a:ext cx="3664014" cy="2353260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</p:pic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1" name="文本框 190">
                        <a:extLst>
                          <a:ext uri="{FF2B5EF4-FFF2-40B4-BE49-F238E27FC236}">
                            <a16:creationId xmlns:a16="http://schemas.microsoft.com/office/drawing/2014/main" id="{FADA09CB-285D-940A-F9D7-4998E0E360D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502060" y="3531415"/>
                        <a:ext cx="2127780" cy="4460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00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0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00" b="0" i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altLang="zh-CN" sz="1000" b="0" i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000" i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m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zh-CN" sz="100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00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altLang="zh-CN" sz="100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G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zh-CN" altLang="en-US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</m:rad>
                                </m:num>
                                <m:den>
                                  <m:f>
                                    <m:fPr>
                                      <m:ctrlPr>
                                        <a:rPr lang="en-US" altLang="zh-CN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000" b="0" i="1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  <a:ea typeface="黑体" panose="02010609060101010101" pitchFamily="49" charset="-122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  <a:ea typeface="黑体" panose="02010609060101010101" pitchFamily="49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𝐺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b="0" i="1" smtClean="0">
                                                      <a:latin typeface="Cambria Math" panose="02040503050406030204" pitchFamily="18" charset="0"/>
                                                      <a:ea typeface="黑体" panose="02010609060101010101" pitchFamily="49" charset="-122"/>
                                                      <a:cs typeface="Times New Roman" panose="02020603050405020304" pitchFamily="18" charset="0"/>
                                                    </a:rPr>
                                                    <m:t>𝐸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sz="1000" b="0" i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10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zh-CN" altLang="en-US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𝜃</m:t>
                                      </m:r>
                                    </m:num>
                                    <m:den>
                                      <m:r>
                                        <a:rPr lang="zh-CN" altLang="en-US" sz="10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den>
                                  </m:f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1000" i="1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000" i="1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  <a:cs typeface="Times New Roman" panose="02020603050405020304" pitchFamily="18" charset="0"/>
                                                </a:rPr>
                                                <m:t>𝐺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000" b="0" i="1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  <a:cs typeface="Times New Roman" panose="02020603050405020304" pitchFamily="18" charset="0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altLang="zh-CN" sz="10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000" b="0" i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US" altLang="zh-CN" sz="10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  <m:r>
                                    <a:rPr lang="en-US" altLang="zh-CN" sz="10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m:oMathPara>
                        </a14:m>
                        <a:endParaRPr lang="zh-CN" altLang="en-US" sz="1000" dirty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91" name="文本框 190">
                        <a:extLst>
                          <a:ext uri="{FF2B5EF4-FFF2-40B4-BE49-F238E27FC236}">
                            <a16:creationId xmlns:a16="http://schemas.microsoft.com/office/drawing/2014/main" id="{FADA09CB-285D-940A-F9D7-4998E0E360D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502060" y="3531415"/>
                        <a:ext cx="2127780" cy="4460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1146" t="-1370" r="-2006" b="-684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88" name="文本框 187">
                  <a:extLst>
                    <a:ext uri="{FF2B5EF4-FFF2-40B4-BE49-F238E27FC236}">
                      <a16:creationId xmlns:a16="http://schemas.microsoft.com/office/drawing/2014/main" id="{F65298EF-0D02-BD04-30B6-AD849037ED20}"/>
                    </a:ext>
                  </a:extLst>
                </p:cNvPr>
                <p:cNvSpPr txBox="1"/>
                <p:nvPr/>
              </p:nvSpPr>
              <p:spPr>
                <a:xfrm>
                  <a:off x="3969292" y="4977137"/>
                  <a:ext cx="149645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it-IT" altLang="zh-CN" sz="1000" i="1" dirty="0"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Nuov Cim A 109 (1996)</a:t>
                  </a:r>
                </a:p>
                <a:p>
                  <a:r>
                    <a:rPr lang="en-US" altLang="zh-CN" sz="1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PRL 123, 122003 (2019) </a:t>
                  </a:r>
                  <a:endParaRPr lang="zh-CN" altLang="en-US" sz="1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AD944EF-2836-5510-2E1B-C958F5F6F06C}"/>
                </a:ext>
              </a:extLst>
            </p:cNvPr>
            <p:cNvSpPr/>
            <p:nvPr/>
          </p:nvSpPr>
          <p:spPr>
            <a:xfrm>
              <a:off x="2951889" y="5557652"/>
              <a:ext cx="480080" cy="59376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251AF6F-60AB-4506-BCEB-07C639034A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025" y="4044995"/>
            <a:ext cx="6675877" cy="23128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B16147A-C9CC-43EC-A8AE-0523FB84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42263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Phases Measurements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2426771F-6AB2-C54E-10A9-86705F2C2153}"/>
              </a:ext>
            </a:extLst>
          </p:cNvPr>
          <p:cNvGrpSpPr/>
          <p:nvPr/>
        </p:nvGrpSpPr>
        <p:grpSpPr>
          <a:xfrm>
            <a:off x="934235" y="1209957"/>
            <a:ext cx="10710636" cy="1998405"/>
            <a:chOff x="934235" y="1209957"/>
            <a:chExt cx="10710636" cy="1998405"/>
          </a:xfrm>
        </p:grpSpPr>
        <p:grpSp>
          <p:nvGrpSpPr>
            <p:cNvPr id="160" name="组合 159">
              <a:extLst>
                <a:ext uri="{FF2B5EF4-FFF2-40B4-BE49-F238E27FC236}">
                  <a16:creationId xmlns:a16="http://schemas.microsoft.com/office/drawing/2014/main" id="{6CCAE9CE-F824-ABA7-8858-8232E7387A2E}"/>
                </a:ext>
              </a:extLst>
            </p:cNvPr>
            <p:cNvGrpSpPr/>
            <p:nvPr/>
          </p:nvGrpSpPr>
          <p:grpSpPr>
            <a:xfrm>
              <a:off x="934235" y="1209958"/>
              <a:ext cx="10710636" cy="1998404"/>
              <a:chOff x="934235" y="1209958"/>
              <a:chExt cx="10710636" cy="1998404"/>
            </a:xfrm>
          </p:grpSpPr>
          <p:grpSp>
            <p:nvGrpSpPr>
              <p:cNvPr id="158" name="组合 157">
                <a:extLst>
                  <a:ext uri="{FF2B5EF4-FFF2-40B4-BE49-F238E27FC236}">
                    <a16:creationId xmlns:a16="http://schemas.microsoft.com/office/drawing/2014/main" id="{0312D293-7830-43E2-FAF6-6EFF089A4196}"/>
                  </a:ext>
                </a:extLst>
              </p:cNvPr>
              <p:cNvGrpSpPr/>
              <p:nvPr/>
            </p:nvGrpSpPr>
            <p:grpSpPr>
              <a:xfrm>
                <a:off x="934235" y="1209958"/>
                <a:ext cx="10710636" cy="1998404"/>
                <a:chOff x="934235" y="1209958"/>
                <a:chExt cx="10710636" cy="1998404"/>
              </a:xfrm>
            </p:grpSpPr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FD80CD4B-4F9F-4C2C-89F3-46445EEDE1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88623" y="1209958"/>
                  <a:ext cx="6556248" cy="1998404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57" name="图片 156">
                  <a:extLst>
                    <a:ext uri="{FF2B5EF4-FFF2-40B4-BE49-F238E27FC236}">
                      <a16:creationId xmlns:a16="http://schemas.microsoft.com/office/drawing/2014/main" id="{101D9133-8B30-6E11-27E7-6B3F1CFA2E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4235" y="1209958"/>
                  <a:ext cx="3252003" cy="1993317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59" name="箭头: 右 158">
                <a:extLst>
                  <a:ext uri="{FF2B5EF4-FFF2-40B4-BE49-F238E27FC236}">
                    <a16:creationId xmlns:a16="http://schemas.microsoft.com/office/drawing/2014/main" id="{579CE4AF-2E39-32D6-A34E-3C06F8A92208}"/>
                  </a:ext>
                </a:extLst>
              </p:cNvPr>
              <p:cNvSpPr/>
              <p:nvPr/>
            </p:nvSpPr>
            <p:spPr>
              <a:xfrm>
                <a:off x="4281379" y="2073917"/>
                <a:ext cx="712102" cy="265398"/>
              </a:xfrm>
              <a:prstGeom prst="right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71B7959C-B9EE-A8B7-EBDF-AEAC9EF19541}"/>
                </a:ext>
              </a:extLst>
            </p:cNvPr>
            <p:cNvSpPr txBox="1"/>
            <p:nvPr/>
          </p:nvSpPr>
          <p:spPr>
            <a:xfrm>
              <a:off x="5088623" y="1209957"/>
              <a:ext cx="1145490" cy="25391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 data needed</a:t>
              </a:r>
              <a:endParaRPr lang="en-US" altLang="zh-CN" sz="1000" b="1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2845AB25-9531-4540-AF33-B1263659CB74}"/>
              </a:ext>
            </a:extLst>
          </p:cNvPr>
          <p:cNvSpPr txBox="1"/>
          <p:nvPr/>
        </p:nvSpPr>
        <p:spPr>
          <a:xfrm>
            <a:off x="5932715" y="4289572"/>
            <a:ext cx="18231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PRL 132.081904 (2024)</a:t>
            </a:r>
            <a:endParaRPr lang="zh-CN" alt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B682095-21D9-441E-B7DC-8261CCD997AF}"/>
              </a:ext>
            </a:extLst>
          </p:cNvPr>
          <p:cNvSpPr txBox="1"/>
          <p:nvPr/>
        </p:nvSpPr>
        <p:spPr>
          <a:xfrm>
            <a:off x="6844265" y="4606718"/>
            <a:ext cx="33374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l-G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0D05FF9-1532-43E2-81E6-5B50E8945CAE}"/>
              </a:ext>
            </a:extLst>
          </p:cNvPr>
          <p:cNvSpPr txBox="1"/>
          <p:nvPr/>
        </p:nvSpPr>
        <p:spPr>
          <a:xfrm>
            <a:off x="9566128" y="4212627"/>
            <a:ext cx="33374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l-GR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Σ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9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10" y="1574864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9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313510" y="4945667"/>
            <a:ext cx="4176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nuclear structure”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215203" y="1067871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22AFAF-E829-45D8-AC5F-27E92DB8C6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987583" y="1173602"/>
            <a:ext cx="3400878" cy="39258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FF24CE-D622-46DF-A394-5D4606CA5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032" y="3437786"/>
            <a:ext cx="4157823" cy="1441868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41496A-DC64-4CEE-8904-7AD42519D24E}"/>
              </a:ext>
            </a:extLst>
          </p:cNvPr>
          <p:cNvGrpSpPr/>
          <p:nvPr/>
        </p:nvGrpSpPr>
        <p:grpSpPr>
          <a:xfrm>
            <a:off x="1234032" y="5345844"/>
            <a:ext cx="10196225" cy="1432707"/>
            <a:chOff x="1045881" y="4966176"/>
            <a:chExt cx="10196225" cy="1432707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AC56478-0E97-4CC0-A5B0-8F5E34D87EB8}"/>
                </a:ext>
              </a:extLst>
            </p:cNvPr>
            <p:cNvGrpSpPr/>
            <p:nvPr/>
          </p:nvGrpSpPr>
          <p:grpSpPr>
            <a:xfrm>
              <a:off x="1045881" y="5412003"/>
              <a:ext cx="9444086" cy="986880"/>
              <a:chOff x="1045881" y="5412003"/>
              <a:chExt cx="9444086" cy="986880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C7E5221A-3CC3-404E-9186-B2FE98A757CB}"/>
                  </a:ext>
                </a:extLst>
              </p:cNvPr>
              <p:cNvGrpSpPr/>
              <p:nvPr/>
            </p:nvGrpSpPr>
            <p:grpSpPr>
              <a:xfrm>
                <a:off x="1045881" y="5412003"/>
                <a:ext cx="4243201" cy="476274"/>
                <a:chOff x="2521234" y="5773965"/>
                <a:chExt cx="4336831" cy="476274"/>
              </a:xfrm>
            </p:grpSpPr>
            <p:pic>
              <p:nvPicPr>
                <p:cNvPr id="33" name="图片 32">
                  <a:extLst>
                    <a:ext uri="{FF2B5EF4-FFF2-40B4-BE49-F238E27FC236}">
                      <a16:creationId xmlns:a16="http://schemas.microsoft.com/office/drawing/2014/main" id="{CD0B3AF8-EADE-4DD2-81CF-37FC03C16B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21234" y="5773965"/>
                  <a:ext cx="3930852" cy="476274"/>
                </a:xfrm>
                <a:prstGeom prst="rect">
                  <a:avLst/>
                </a:prstGeom>
              </p:spPr>
            </p:pic>
            <p:sp>
              <p:nvSpPr>
                <p:cNvPr id="34" name="文本框 33">
                  <a:extLst>
                    <a:ext uri="{FF2B5EF4-FFF2-40B4-BE49-F238E27FC236}">
                      <a16:creationId xmlns:a16="http://schemas.microsoft.com/office/drawing/2014/main" id="{C13CE7A7-BEBA-42A9-AE6C-CCC6E32D0546}"/>
                    </a:ext>
                  </a:extLst>
                </p:cNvPr>
                <p:cNvSpPr txBox="1"/>
                <p:nvPr/>
              </p:nvSpPr>
              <p:spPr>
                <a:xfrm>
                  <a:off x="6858000" y="5804353"/>
                  <a:ext cx="6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altLang="zh-CN" dirty="0"/>
                </a:p>
              </p:txBody>
            </p:sp>
          </p:grp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E1176226-99C7-48F7-B0B9-985668680A86}"/>
                  </a:ext>
                </a:extLst>
              </p:cNvPr>
              <p:cNvSpPr txBox="1"/>
              <p:nvPr/>
            </p:nvSpPr>
            <p:spPr>
              <a:xfrm>
                <a:off x="2280254" y="5998773"/>
                <a:ext cx="114486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Fermi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8CEFC2D6-92E2-4E78-A1F8-C8D8F8EC1EDE}"/>
                  </a:ext>
                </a:extLst>
              </p:cNvPr>
              <p:cNvSpPr txBox="1"/>
              <p:nvPr/>
            </p:nvSpPr>
            <p:spPr>
              <a:xfrm>
                <a:off x="3771481" y="5973306"/>
                <a:ext cx="105990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Pauli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9" name="直接箭头连接符 28">
                <a:extLst>
                  <a:ext uri="{FF2B5EF4-FFF2-40B4-BE49-F238E27FC236}">
                    <a16:creationId xmlns:a16="http://schemas.microsoft.com/office/drawing/2014/main" id="{38BE025F-0F7D-4C0C-9A14-C87B594CB5E9}"/>
                  </a:ext>
                </a:extLst>
              </p:cNvPr>
              <p:cNvCxnSpPr>
                <a:cxnSpLocks/>
                <a:endCxn id="27" idx="0"/>
              </p:cNvCxnSpPr>
              <p:nvPr/>
            </p:nvCxnSpPr>
            <p:spPr>
              <a:xfrm flipH="1">
                <a:off x="2852687" y="5770345"/>
                <a:ext cx="32811" cy="2284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1DAD06A2-5A38-4F03-B496-5A96EBC3ECE2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4103094" y="5782399"/>
                <a:ext cx="198340" cy="1909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F5761382-1F61-42BB-BEAA-E8CF083E2D0B}"/>
                  </a:ext>
                </a:extLst>
              </p:cNvPr>
              <p:cNvCxnSpPr>
                <a:cxnSpLocks/>
                <a:endCxn id="23" idx="0"/>
              </p:cNvCxnSpPr>
              <p:nvPr/>
            </p:nvCxnSpPr>
            <p:spPr>
              <a:xfrm>
                <a:off x="8429147" y="5719390"/>
                <a:ext cx="239169" cy="2360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>
                <a:extLst>
                  <a:ext uri="{FF2B5EF4-FFF2-40B4-BE49-F238E27FC236}">
                    <a16:creationId xmlns:a16="http://schemas.microsoft.com/office/drawing/2014/main" id="{8EC17719-EE00-4642-81A3-9D3B51FEEEB0}"/>
                  </a:ext>
                </a:extLst>
              </p:cNvPr>
              <p:cNvCxnSpPr>
                <a:cxnSpLocks/>
                <a:endCxn id="24" idx="0"/>
              </p:cNvCxnSpPr>
              <p:nvPr/>
            </p:nvCxnSpPr>
            <p:spPr>
              <a:xfrm>
                <a:off x="9960899" y="5730174"/>
                <a:ext cx="529068" cy="2360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6CAA20D-4CBD-4111-A2A6-4A3D81928917}"/>
                </a:ext>
              </a:extLst>
            </p:cNvPr>
            <p:cNvSpPr txBox="1"/>
            <p:nvPr/>
          </p:nvSpPr>
          <p:spPr>
            <a:xfrm>
              <a:off x="1856635" y="4966176"/>
              <a:ext cx="83057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</a:pPr>
              <a:r>
                <a:rPr lang="en-US" altLang="zh-CN" sz="1600" b="1" i="1" dirty="0">
                  <a:solidFill>
                    <a:srgbClr val="993300"/>
                  </a:solidFill>
                </a:rPr>
                <a:t>Developments of the definition</a:t>
              </a:r>
              <a:endParaRPr lang="zh-CN" altLang="en-US" sz="1600" b="1" i="1" dirty="0">
                <a:solidFill>
                  <a:srgbClr val="993300"/>
                </a:solidFill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4BFADF3-3EC1-4AEF-B104-8AA88CDBE792}"/>
                </a:ext>
              </a:extLst>
            </p:cNvPr>
            <p:cNvGrpSpPr/>
            <p:nvPr/>
          </p:nvGrpSpPr>
          <p:grpSpPr>
            <a:xfrm>
              <a:off x="6333712" y="5405912"/>
              <a:ext cx="4908394" cy="960379"/>
              <a:chOff x="5555964" y="5417719"/>
              <a:chExt cx="4908394" cy="9603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E59ADE6-228B-4698-A9EA-D2C62BB3AF6D}"/>
                      </a:ext>
                    </a:extLst>
                  </p:cNvPr>
                  <p:cNvSpPr txBox="1"/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70B328E8-09F4-EE0A-DA12-19D5D35DD5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79888" y="5417719"/>
                    <a:ext cx="3484470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4B36317-20B7-4DA9-87A4-6C5E2CFD693F}"/>
                  </a:ext>
                </a:extLst>
              </p:cNvPr>
              <p:cNvSpPr txBox="1"/>
              <p:nvPr/>
            </p:nvSpPr>
            <p:spPr>
              <a:xfrm>
                <a:off x="7225963" y="5967204"/>
                <a:ext cx="132921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Electric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6B7AD4E-DB2C-44F6-B527-705B8E14F39F}"/>
                  </a:ext>
                </a:extLst>
              </p:cNvPr>
              <p:cNvSpPr txBox="1"/>
              <p:nvPr/>
            </p:nvSpPr>
            <p:spPr>
              <a:xfrm>
                <a:off x="8961853" y="5977988"/>
                <a:ext cx="150073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Magnetic FF</a:t>
                </a:r>
                <a:endParaRPr lang="zh-CN" altLang="en-US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45B5B34-7B0B-4A45-AB5D-ED441E01CB3A}"/>
                  </a:ext>
                </a:extLst>
              </p:cNvPr>
              <p:cNvSpPr txBox="1"/>
              <p:nvPr/>
            </p:nvSpPr>
            <p:spPr>
              <a:xfrm>
                <a:off x="5555964" y="5424874"/>
                <a:ext cx="15050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1800" baseline="0" dirty="0">
                    <a:latin typeface="Times New Roman" panose="02020603050405020304" pitchFamily="18" charset="0"/>
                    <a:ea typeface="Ebrima" charset="0"/>
                    <a:cs typeface="Times New Roman" panose="02020603050405020304" pitchFamily="18" charset="0"/>
                  </a:rPr>
                  <a:t>Sachs formula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18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386C026C-22C9-40BC-85C0-768D6E718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476" y="2196258"/>
            <a:ext cx="4683501" cy="315244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2853390-4CBB-47B3-AAD8-EAD89D8B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Fine 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EM Structure 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 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the Proton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0852794-830B-57E4-9EC1-90A6541F0055}"/>
              </a:ext>
            </a:extLst>
          </p:cNvPr>
          <p:cNvGrpSpPr/>
          <p:nvPr/>
        </p:nvGrpSpPr>
        <p:grpSpPr>
          <a:xfrm>
            <a:off x="94023" y="2256191"/>
            <a:ext cx="3766218" cy="2977797"/>
            <a:chOff x="22773" y="1852430"/>
            <a:chExt cx="4279274" cy="33834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970F447-ADC6-D6B4-71EA-BC75AEAC7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936" r="47806"/>
            <a:stretch/>
          </p:blipFill>
          <p:spPr>
            <a:xfrm>
              <a:off x="22773" y="1852430"/>
              <a:ext cx="4279274" cy="2766647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64F2B9-E854-9446-521B-88A65B7DF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51" y="4695174"/>
              <a:ext cx="3657034" cy="540706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33074CE9-8C8D-8A6D-B432-0CD45391D913}"/>
              </a:ext>
            </a:extLst>
          </p:cNvPr>
          <p:cNvGrpSpPr/>
          <p:nvPr/>
        </p:nvGrpSpPr>
        <p:grpSpPr>
          <a:xfrm>
            <a:off x="3643151" y="2398133"/>
            <a:ext cx="4073212" cy="2835855"/>
            <a:chOff x="4159543" y="1760097"/>
            <a:chExt cx="5061912" cy="352420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CCDD55B-CA0C-3007-566D-2D7196280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9543" y="4780305"/>
              <a:ext cx="5061912" cy="504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3C3C3EE-9F45-1740-2B44-9D21019B3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218" t="3936"/>
            <a:stretch/>
          </p:blipFill>
          <p:spPr>
            <a:xfrm>
              <a:off x="4595750" y="1760097"/>
              <a:ext cx="3917555" cy="2766647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1D90E99-8B84-343A-C919-95048E274351}"/>
              </a:ext>
            </a:extLst>
          </p:cNvPr>
          <p:cNvSpPr txBox="1"/>
          <p:nvPr/>
        </p:nvSpPr>
        <p:spPr>
          <a:xfrm>
            <a:off x="751046" y="1189634"/>
            <a:ext cx="712637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chance of making deeper insight into the proton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FEB542-183B-F0AA-C929-8B6575601F06}"/>
              </a:ext>
            </a:extLst>
          </p:cNvPr>
          <p:cNvSpPr txBox="1"/>
          <p:nvPr/>
        </p:nvSpPr>
        <p:spPr>
          <a:xfrm>
            <a:off x="3312567" y="2934192"/>
            <a:ext cx="126618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16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Interference</a:t>
            </a:r>
            <a:endParaRPr lang="zh-CN" altLang="en-US" sz="1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4731BC0E-9B89-0D44-4EE4-4D742B2F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793006"/>
          </a:xfrm>
        </p:spPr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Outlook</a:t>
            </a:r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BAB8D9D-5AF8-4F2A-B8FA-9FFF5810E489}"/>
              </a:ext>
            </a:extLst>
          </p:cNvPr>
          <p:cNvGrpSpPr/>
          <p:nvPr/>
        </p:nvGrpSpPr>
        <p:grpSpPr>
          <a:xfrm>
            <a:off x="981767" y="1409910"/>
            <a:ext cx="10228466" cy="4038181"/>
            <a:chOff x="838200" y="1788637"/>
            <a:chExt cx="10228466" cy="403818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E0B88D4-6D82-9B4A-89D5-7F86E536BC5F}"/>
                </a:ext>
              </a:extLst>
            </p:cNvPr>
            <p:cNvSpPr txBox="1"/>
            <p:nvPr/>
          </p:nvSpPr>
          <p:spPr>
            <a:xfrm>
              <a:off x="838200" y="5477487"/>
              <a:ext cx="27575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600" i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@BESIII </a:t>
              </a:r>
              <a:r>
                <a:rPr kumimoji="1" lang="en-US" altLang="zh-CN" sz="1200" i="1" dirty="0"/>
                <a:t>Chin.</a:t>
              </a:r>
              <a:r>
                <a:rPr kumimoji="1" lang="zh-CN" altLang="en-US" sz="1200" i="1" dirty="0"/>
                <a:t> </a:t>
              </a:r>
              <a:r>
                <a:rPr kumimoji="1" lang="en-US" altLang="zh-CN" sz="1200" i="1" dirty="0"/>
                <a:t>Phys.</a:t>
              </a:r>
              <a:r>
                <a:rPr kumimoji="1" lang="zh-CN" altLang="en-US" sz="1200" i="1" dirty="0"/>
                <a:t> </a:t>
              </a:r>
              <a:r>
                <a:rPr kumimoji="1" lang="en-US" altLang="zh-CN" sz="1200" i="1" dirty="0"/>
                <a:t>C</a:t>
              </a:r>
              <a:r>
                <a:rPr kumimoji="1" lang="zh-CN" altLang="en-US" sz="1200" i="1" dirty="0"/>
                <a:t> </a:t>
              </a:r>
              <a:r>
                <a:rPr kumimoji="1" lang="en-US" altLang="zh-CN" sz="1200" i="1" dirty="0"/>
                <a:t>44,</a:t>
              </a:r>
              <a:r>
                <a:rPr kumimoji="1" lang="zh-CN" altLang="en-US" sz="1200" i="1" dirty="0"/>
                <a:t> </a:t>
              </a:r>
              <a:r>
                <a:rPr kumimoji="1" lang="en-US" altLang="zh-CN" sz="1200" i="1" dirty="0"/>
                <a:t>04001</a:t>
              </a:r>
              <a:r>
                <a:rPr kumimoji="1" lang="zh-CN" altLang="en-US" sz="1200" i="1" dirty="0"/>
                <a:t> </a:t>
              </a:r>
              <a:r>
                <a:rPr kumimoji="1" lang="en-US" altLang="zh-CN" sz="1200" i="1" dirty="0"/>
                <a:t>(2020)</a:t>
              </a:r>
              <a:endParaRPr kumimoji="1" lang="zh-CN" altLang="en-US" sz="1200" i="1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A381E9F1-EDBF-028A-D075-52739FC0A8BA}"/>
                </a:ext>
              </a:extLst>
            </p:cNvPr>
            <p:cNvGrpSpPr/>
            <p:nvPr/>
          </p:nvGrpSpPr>
          <p:grpSpPr>
            <a:xfrm>
              <a:off x="838200" y="1788637"/>
              <a:ext cx="4727474" cy="3688850"/>
              <a:chOff x="441770" y="1856687"/>
              <a:chExt cx="4727474" cy="3596987"/>
            </a:xfrm>
          </p:grpSpPr>
          <p:pic>
            <p:nvPicPr>
              <p:cNvPr id="16" name="内容占位符 3">
                <a:extLst>
                  <a:ext uri="{FF2B5EF4-FFF2-40B4-BE49-F238E27FC236}">
                    <a16:creationId xmlns:a16="http://schemas.microsoft.com/office/drawing/2014/main" id="{8621979D-C3FF-2645-836A-E4CBB0F6F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1770" y="1856687"/>
                <a:ext cx="4727474" cy="359698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30B82353-4D36-2320-C1F7-747852EF240A}"/>
                  </a:ext>
                </a:extLst>
              </p:cNvPr>
              <p:cNvSpPr/>
              <p:nvPr/>
            </p:nvSpPr>
            <p:spPr>
              <a:xfrm>
                <a:off x="3376616" y="2652713"/>
                <a:ext cx="990600" cy="538162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9D28A43-EC74-DD4C-A8B8-F712499C9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764"/>
            <a:stretch/>
          </p:blipFill>
          <p:spPr>
            <a:xfrm>
              <a:off x="6115900" y="1788638"/>
              <a:ext cx="4452319" cy="3688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7D4EEE5-DA9B-5BDC-9201-C3BAEB35971A}"/>
                    </a:ext>
                  </a:extLst>
                </p:cNvPr>
                <p:cNvSpPr txBox="1"/>
                <p:nvPr/>
              </p:nvSpPr>
              <p:spPr>
                <a:xfrm>
                  <a:off x="6339193" y="5458769"/>
                  <a:ext cx="4727473" cy="368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kumimoji="1" lang="en-US" altLang="zh-CN" sz="1600" i="1" dirty="0">
                      <a:ln w="0"/>
                      <a:solidFill>
                        <a:srgbClr val="C000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@STCF </a:t>
                  </a:r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*Sensitivity estimated based on </a:t>
                  </a:r>
                  <a14:m>
                    <m:oMath xmlns:m="http://schemas.openxmlformats.org/officeDocument/2006/math"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altLang="zh-CN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altLang="zh-CN" sz="1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B7D4EEE5-DA9B-5BDC-9201-C3BAEB359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9193" y="5458769"/>
                  <a:ext cx="4727473" cy="368049"/>
                </a:xfrm>
                <a:prstGeom prst="rect">
                  <a:avLst/>
                </a:prstGeom>
                <a:blipFill>
                  <a:blip r:embed="rId4"/>
                  <a:stretch>
                    <a:fillRect l="-773" b="-262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394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43B39-8A67-720F-56AE-541E02DE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42263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60612-4CD9-E638-EBC3-C5729A7C7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868"/>
            <a:ext cx="10515600" cy="533432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BESIII published rich measurements w.r.t hadrons production in recent years.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results are good enough to for some specific discussion.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Remaining issues, for example, phases of the proton (neutron) EMFFs are undergoing.</a:t>
            </a:r>
          </a:p>
        </p:txBody>
      </p:sp>
    </p:spTree>
    <p:extLst>
      <p:ext uri="{BB962C8B-B14F-4D97-AF65-F5344CB8AC3E}">
        <p14:creationId xmlns:p14="http://schemas.microsoft.com/office/powerpoint/2010/main" val="97069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30324B4-56F9-C9A0-E2A6-8F9BFF4B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4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BESIII</a:t>
            </a:r>
            <a:r>
              <a:rPr lang="zh-CN" altLang="en-US" sz="44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Detector</a:t>
            </a:r>
            <a:endParaRPr lang="zh-CN" altLang="en-US" sz="4400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3F701F29-7E0E-823B-2C83-81116DBE8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126" y="1140010"/>
            <a:ext cx="8331748" cy="4873625"/>
          </a:xfrm>
        </p:spPr>
      </p:pic>
    </p:spTree>
    <p:extLst>
      <p:ext uri="{BB962C8B-B14F-4D97-AF65-F5344CB8AC3E}">
        <p14:creationId xmlns:p14="http://schemas.microsoft.com/office/powerpoint/2010/main" val="3461557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68BE1BAE-0270-46F0-A9BA-65EE222B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2424086"/>
            <a:ext cx="6883121" cy="17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9F624B2-9D8E-4845-A7CE-96E1B0FC5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032"/>
          <a:stretch/>
        </p:blipFill>
        <p:spPr>
          <a:xfrm>
            <a:off x="6685511" y="4747733"/>
            <a:ext cx="4927605" cy="191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8D5722-E97E-9740-A1F2-59D557F6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449"/>
            <a:ext cx="10515600" cy="793006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Historic Milestones</a:t>
            </a:r>
            <a:endParaRPr 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778E7F9-3E81-4B6E-81D3-CD30A3EC0BF2}"/>
              </a:ext>
            </a:extLst>
          </p:cNvPr>
          <p:cNvSpPr/>
          <p:nvPr/>
        </p:nvSpPr>
        <p:spPr>
          <a:xfrm>
            <a:off x="1041605" y="6104314"/>
            <a:ext cx="41760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/>
              <a:t>Hofstadter R. etc.,  “electron scattering and nuclear structure”</a:t>
            </a:r>
            <a:r>
              <a:rPr lang="da-DK" altLang="zh-CN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da-DK" altLang="zh-CN" sz="1200" i="1" dirty="0"/>
              <a:t>Rev. Mod. Phys. 28, 214–254 (1956)</a:t>
            </a:r>
            <a:endParaRPr lang="en-US" altLang="zh-CN" sz="1200" i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A350AD1-00CB-435A-9B6C-A8AF445EDE41}"/>
              </a:ext>
            </a:extLst>
          </p:cNvPr>
          <p:cNvSpPr txBox="1"/>
          <p:nvPr/>
        </p:nvSpPr>
        <p:spPr>
          <a:xfrm>
            <a:off x="1556656" y="4433914"/>
            <a:ext cx="3145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Electron Scattering (1950s)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E184141-A0FF-4C3C-8DD7-1ECAE0423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3306" y="1528825"/>
            <a:ext cx="3501164" cy="304173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E8717A2-6EB7-4167-9A56-41EC5E065C73}"/>
              </a:ext>
            </a:extLst>
          </p:cNvPr>
          <p:cNvSpPr txBox="1"/>
          <p:nvPr/>
        </p:nvSpPr>
        <p:spPr>
          <a:xfrm>
            <a:off x="6529237" y="1074653"/>
            <a:ext cx="524015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200" dirty="0"/>
              <a:t>https://cas.web.cern.ch/sites/default/files/lectures/baden-2004/bernardini.pdf</a:t>
            </a:r>
            <a:endParaRPr lang="zh-CN" alt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D07EE15-7936-4429-9A99-7C0020F92C8F}"/>
              </a:ext>
            </a:extLst>
          </p:cNvPr>
          <p:cNvSpPr txBox="1"/>
          <p:nvPr/>
        </p:nvSpPr>
        <p:spPr>
          <a:xfrm>
            <a:off x="8541572" y="5194303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e+e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CN" sz="2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ppbar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 (1972)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99E3E67B-B47D-4931-9AC7-AB965627770D}"/>
              </a:ext>
            </a:extLst>
          </p:cNvPr>
          <p:cNvSpPr/>
          <p:nvPr/>
        </p:nvSpPr>
        <p:spPr>
          <a:xfrm>
            <a:off x="6529237" y="1870320"/>
            <a:ext cx="562708" cy="358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3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68"/>
    </mc:Choice>
    <mc:Fallback xmlns="">
      <p:transition spd="slow" advTm="2766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9DE3A3-FA14-4A2A-97CB-1AC36ECC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Space-like versus </a:t>
            </a:r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Time-like</a:t>
            </a:r>
            <a:endParaRPr lang="zh-CN" altLang="en-US" b="1" dirty="0">
              <a:solidFill>
                <a:srgbClr val="003366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内容占位符 2">
            <a:extLst>
              <a:ext uri="{FF2B5EF4-FFF2-40B4-BE49-F238E27FC236}">
                <a16:creationId xmlns:a16="http://schemas.microsoft.com/office/drawing/2014/main" id="{EA714CE4-3C1D-42BF-A092-29227135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607"/>
            <a:ext cx="10515600" cy="48730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fundamental observable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bridging </a:t>
            </a:r>
            <a:r>
              <a:rPr lang="en-US" altLang="zh-CN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hadronic physics, nucleon physics to others.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B271D48-3451-EC54-032C-17F193880AD2}"/>
              </a:ext>
            </a:extLst>
          </p:cNvPr>
          <p:cNvGrpSpPr/>
          <p:nvPr/>
        </p:nvGrpSpPr>
        <p:grpSpPr>
          <a:xfrm>
            <a:off x="1776000" y="1730256"/>
            <a:ext cx="8640000" cy="3825122"/>
            <a:chOff x="1776000" y="2263655"/>
            <a:chExt cx="8640000" cy="382512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C272870E-6369-BCD8-B442-9B998A63D259}"/>
                </a:ext>
              </a:extLst>
            </p:cNvPr>
            <p:cNvGrpSpPr/>
            <p:nvPr/>
          </p:nvGrpSpPr>
          <p:grpSpPr>
            <a:xfrm>
              <a:off x="1776000" y="2263655"/>
              <a:ext cx="8640000" cy="3825122"/>
              <a:chOff x="1776000" y="2263655"/>
              <a:chExt cx="8640000" cy="3825122"/>
            </a:xfrm>
          </p:grpSpPr>
          <p:pic>
            <p:nvPicPr>
              <p:cNvPr id="9" name="内容占位符 3">
                <a:extLst>
                  <a:ext uri="{FF2B5EF4-FFF2-40B4-BE49-F238E27FC236}">
                    <a16:creationId xmlns:a16="http://schemas.microsoft.com/office/drawing/2014/main" id="{7D4AB37E-9852-86FF-47F6-40CC7F8763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640" r="17081"/>
              <a:stretch/>
            </p:blipFill>
            <p:spPr>
              <a:xfrm>
                <a:off x="1776000" y="2263655"/>
                <a:ext cx="8640000" cy="1948518"/>
              </a:xfrm>
              <a:prstGeom prst="rect">
                <a:avLst/>
              </a:prstGeom>
            </p:spPr>
          </p:pic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F6E32400-76BD-99A4-FC08-54EC60FE9228}"/>
                  </a:ext>
                </a:extLst>
              </p:cNvPr>
              <p:cNvGrpSpPr/>
              <p:nvPr/>
            </p:nvGrpSpPr>
            <p:grpSpPr>
              <a:xfrm>
                <a:off x="2762264" y="4203166"/>
                <a:ext cx="7419946" cy="1885611"/>
                <a:chOff x="2717683" y="4117442"/>
                <a:chExt cx="7419946" cy="1885611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49BB872F-9CA3-BBF6-2E1A-4B7C5C4E12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6197"/>
                <a:stretch/>
              </p:blipFill>
              <p:spPr>
                <a:xfrm>
                  <a:off x="2717683" y="4432380"/>
                  <a:ext cx="2192102" cy="1245885"/>
                </a:xfrm>
                <a:prstGeom prst="rect">
                  <a:avLst/>
                </a:prstGeom>
              </p:spPr>
            </p:pic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id="{A6605CD8-68D9-E778-2EAC-5133CAFF2EFA}"/>
                    </a:ext>
                  </a:extLst>
                </p:cNvPr>
                <p:cNvGrpSpPr/>
                <p:nvPr/>
              </p:nvGrpSpPr>
              <p:grpSpPr>
                <a:xfrm>
                  <a:off x="5963481" y="4117442"/>
                  <a:ext cx="1223564" cy="1885611"/>
                  <a:chOff x="5911688" y="4155801"/>
                  <a:chExt cx="1223564" cy="1885611"/>
                </a:xfrm>
              </p:grpSpPr>
              <p:pic>
                <p:nvPicPr>
                  <p:cNvPr id="13" name="图片 12">
                    <a:extLst>
                      <a:ext uri="{FF2B5EF4-FFF2-40B4-BE49-F238E27FC236}">
                        <a16:creationId xmlns:a16="http://schemas.microsoft.com/office/drawing/2014/main" id="{3E4AA111-9F5C-D584-CDC1-5A71E1FB8CC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-1" t="16079" r="2978"/>
                  <a:stretch/>
                </p:blipFill>
                <p:spPr>
                  <a:xfrm>
                    <a:off x="5911688" y="4155801"/>
                    <a:ext cx="1223564" cy="852990"/>
                  </a:xfrm>
                  <a:prstGeom prst="rect">
                    <a:avLst/>
                  </a:prstGeom>
                </p:spPr>
              </p:pic>
              <p:pic>
                <p:nvPicPr>
                  <p:cNvPr id="15" name="图片 14">
                    <a:extLst>
                      <a:ext uri="{FF2B5EF4-FFF2-40B4-BE49-F238E27FC236}">
                        <a16:creationId xmlns:a16="http://schemas.microsoft.com/office/drawing/2014/main" id="{253A1867-F5A3-81C7-F2A1-3E25C5548F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911688" y="4956740"/>
                    <a:ext cx="1223563" cy="108467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8FFF7F7C-2A6D-6029-3411-1FB4DFD680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1" r="1718"/>
                <a:stretch/>
              </p:blipFill>
              <p:spPr>
                <a:xfrm>
                  <a:off x="8137657" y="4432380"/>
                  <a:ext cx="1999972" cy="1245884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2266CEE-ECED-0EC1-6101-0722AF688865}"/>
                </a:ext>
              </a:extLst>
            </p:cNvPr>
            <p:cNvSpPr/>
            <p:nvPr/>
          </p:nvSpPr>
          <p:spPr>
            <a:xfrm>
              <a:off x="8258438" y="3984091"/>
              <a:ext cx="699825" cy="2190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986551D3-BD67-F2DD-79CE-3D7B4EECE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0823" y="6160336"/>
            <a:ext cx="4166520" cy="423716"/>
          </a:xfrm>
          <a:prstGeom prst="rect">
            <a:avLst/>
          </a:prstGeom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34F00CA-C5DF-4A2C-8311-F47AA93F0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37" y="5736340"/>
            <a:ext cx="2486025" cy="5619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643813F-0EEA-4DCC-B2A9-F5CB3953D8A5}"/>
              </a:ext>
            </a:extLst>
          </p:cNvPr>
          <p:cNvSpPr txBox="1"/>
          <p:nvPr/>
        </p:nvSpPr>
        <p:spPr>
          <a:xfrm>
            <a:off x="8406210" y="5225604"/>
            <a:ext cx="155202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This talk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0E3C9FF-F538-43D6-81E8-E1A45A443A9D}"/>
              </a:ext>
            </a:extLst>
          </p:cNvPr>
          <p:cNvGrpSpPr/>
          <p:nvPr/>
        </p:nvGrpSpPr>
        <p:grpSpPr>
          <a:xfrm>
            <a:off x="3785791" y="5748824"/>
            <a:ext cx="3976590" cy="1017695"/>
            <a:chOff x="2395503" y="5478140"/>
            <a:chExt cx="3976590" cy="1017695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744361A-BBAD-4E72-9178-46149CBC879E}"/>
                </a:ext>
              </a:extLst>
            </p:cNvPr>
            <p:cNvGrpSpPr/>
            <p:nvPr/>
          </p:nvGrpSpPr>
          <p:grpSpPr>
            <a:xfrm>
              <a:off x="2395503" y="5478140"/>
              <a:ext cx="3976590" cy="577880"/>
              <a:chOff x="1781590" y="2855346"/>
              <a:chExt cx="3976590" cy="5778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989C6D99-650D-4218-88EE-04873D13A9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68923" y="2855346"/>
                <a:ext cx="2089257" cy="577880"/>
              </a:xfrm>
              <a:prstGeom prst="rect">
                <a:avLst/>
              </a:prstGeom>
            </p:spPr>
          </p:pic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267A2EE-FCDB-466A-B009-B1F689A6B875}"/>
                  </a:ext>
                </a:extLst>
              </p:cNvPr>
              <p:cNvSpPr txBox="1"/>
              <p:nvPr/>
            </p:nvSpPr>
            <p:spPr>
              <a:xfrm>
                <a:off x="1781590" y="2970342"/>
                <a:ext cx="1988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b="1" dirty="0"/>
                  <a:t>Dispersion relation</a:t>
                </a:r>
                <a:endParaRPr lang="zh-CN" altLang="en-US" sz="1800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73112FF-04ED-4C9F-B167-FB667895A509}"/>
                    </a:ext>
                  </a:extLst>
                </p:cNvPr>
                <p:cNvSpPr txBox="1"/>
                <p:nvPr/>
              </p:nvSpPr>
              <p:spPr>
                <a:xfrm>
                  <a:off x="3112970" y="6183185"/>
                  <a:ext cx="2541657" cy="312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sz="18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A1CE4304-3AA3-4FEC-A7A5-7B29C0F9B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970" y="6183185"/>
                  <a:ext cx="2541657" cy="312650"/>
                </a:xfrm>
                <a:prstGeom prst="rect">
                  <a:avLst/>
                </a:prstGeom>
                <a:blipFill>
                  <a:blip r:embed="rId1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68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-46658"/>
            <a:ext cx="10515600" cy="793006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Unique Features at </a:t>
            </a:r>
            <a:r>
              <a:rPr lang="en-US" altLang="zh-CN" b="1" dirty="0" err="1">
                <a:solidFill>
                  <a:srgbClr val="003366"/>
                </a:solidFill>
                <a:ea typeface="楷体" panose="02010609060101010101" pitchFamily="49" charset="-122"/>
              </a:rPr>
              <a:t>e</a:t>
            </a:r>
            <a:r>
              <a:rPr lang="en-US" altLang="zh-CN" b="1" baseline="30000" dirty="0" err="1">
                <a:solidFill>
                  <a:srgbClr val="003366"/>
                </a:solidFill>
                <a:ea typeface="楷体" panose="02010609060101010101" pitchFamily="49" charset="-122"/>
              </a:rPr>
              <a:t>+</a:t>
            </a:r>
            <a:r>
              <a:rPr lang="en-US" altLang="zh-CN" b="1" dirty="0" err="1">
                <a:solidFill>
                  <a:srgbClr val="003366"/>
                </a:solidFill>
                <a:ea typeface="楷体" panose="02010609060101010101" pitchFamily="49" charset="-122"/>
              </a:rPr>
              <a:t>e</a:t>
            </a:r>
            <a:r>
              <a:rPr lang="en-US" altLang="zh-CN" b="1" baseline="30000" dirty="0">
                <a:solidFill>
                  <a:srgbClr val="003366"/>
                </a:solidFill>
                <a:ea typeface="楷体" panose="02010609060101010101" pitchFamily="49" charset="-122"/>
              </a:rPr>
              <a:t>-</a:t>
            </a:r>
            <a:r>
              <a:rPr lang="en-US" altLang="zh-CN" b="1" dirty="0">
                <a:solidFill>
                  <a:srgbClr val="003366"/>
                </a:solidFill>
                <a:ea typeface="楷体" panose="02010609060101010101" pitchFamily="49" charset="-122"/>
              </a:rPr>
              <a:t> Collider</a:t>
            </a:r>
            <a:endParaRPr lang="zh-CN" altLang="en-US" b="1" dirty="0">
              <a:solidFill>
                <a:srgbClr val="003366"/>
              </a:solidFill>
              <a:ea typeface="楷体" panose="02010609060101010101" pitchFamily="49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9E5F5FA-8383-1033-9271-FF07E41B7009}"/>
              </a:ext>
            </a:extLst>
          </p:cNvPr>
          <p:cNvGrpSpPr/>
          <p:nvPr/>
        </p:nvGrpSpPr>
        <p:grpSpPr>
          <a:xfrm>
            <a:off x="1952625" y="2486583"/>
            <a:ext cx="8286750" cy="2617854"/>
            <a:chOff x="410851" y="1856438"/>
            <a:chExt cx="8286750" cy="261785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D5071C7-E7AE-4D1A-A4DE-A4A5C9C60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851" y="1856438"/>
              <a:ext cx="8286750" cy="25908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69450" y="2938819"/>
              <a:ext cx="26169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MT"/>
                </a:rPr>
                <a:t>N</a:t>
              </a:r>
              <a:r>
                <a:rPr lang="el-GR" altLang="zh-CN" dirty="0">
                  <a:latin typeface="ArialMT"/>
                </a:rPr>
                <a:t> =  Λ, Σ ...</a:t>
              </a:r>
              <a:endParaRPr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EFCFD37-6025-4457-AAAD-D5957219BED6}"/>
                </a:ext>
              </a:extLst>
            </p:cNvPr>
            <p:cNvSpPr txBox="1"/>
            <p:nvPr/>
          </p:nvSpPr>
          <p:spPr>
            <a:xfrm>
              <a:off x="1927155" y="3259353"/>
              <a:ext cx="1499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/>
                <a:t>Leading order</a:t>
              </a:r>
              <a:endParaRPr lang="zh-CN" altLang="en-US" b="1" dirty="0"/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501C5FA-8B46-C6EC-6B63-5C1AFE4DC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39878" y="3156532"/>
              <a:ext cx="1045422" cy="274892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051F40CB-ED58-6969-8F80-90859DFE8D34}"/>
                </a:ext>
              </a:extLst>
            </p:cNvPr>
            <p:cNvSpPr txBox="1"/>
            <p:nvPr/>
          </p:nvSpPr>
          <p:spPr>
            <a:xfrm>
              <a:off x="6612192" y="3506237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/>
                <a:t>10</a:t>
              </a:r>
              <a:r>
                <a:rPr lang="en-US" altLang="zh-CN" sz="1400" i="1" baseline="30000" dirty="0"/>
                <a:t>-10 </a:t>
              </a:r>
              <a:r>
                <a:rPr lang="en-US" altLang="zh-CN" sz="1400" i="1" dirty="0"/>
                <a:t>s</a:t>
              </a:r>
              <a:endParaRPr lang="zh-CN" altLang="en-US" sz="1400" i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52C45F7-3C3F-D114-848D-5C48F16BF589}"/>
                </a:ext>
              </a:extLst>
            </p:cNvPr>
            <p:cNvSpPr txBox="1"/>
            <p:nvPr/>
          </p:nvSpPr>
          <p:spPr>
            <a:xfrm>
              <a:off x="6612191" y="2715277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/>
                <a:t>10</a:t>
              </a:r>
              <a:r>
                <a:rPr lang="en-US" altLang="zh-CN" sz="1400" i="1" baseline="30000" dirty="0"/>
                <a:t>-21 </a:t>
              </a:r>
              <a:r>
                <a:rPr lang="en-US" altLang="zh-CN" sz="1400" i="1" dirty="0"/>
                <a:t>s</a:t>
              </a:r>
              <a:endParaRPr lang="zh-CN" altLang="en-US" sz="1400" i="1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2CC6178-E5BE-7C89-DC7D-B0AC6CAF521C}"/>
                </a:ext>
              </a:extLst>
            </p:cNvPr>
            <p:cNvSpPr txBox="1"/>
            <p:nvPr/>
          </p:nvSpPr>
          <p:spPr>
            <a:xfrm>
              <a:off x="7654896" y="2771267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10</a:t>
              </a:r>
              <a:r>
                <a:rPr lang="en-US" altLang="zh-CN" baseline="30000" dirty="0"/>
                <a:t>-11</a:t>
              </a:r>
              <a:r>
                <a:rPr lang="en-US" altLang="zh-CN" dirty="0"/>
                <a:t> s</a:t>
              </a:r>
              <a:endParaRPr lang="zh-CN" altLang="en-US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CCC6781-7418-2CE2-E93B-D3BF13AB1F4C}"/>
                </a:ext>
              </a:extLst>
            </p:cNvPr>
            <p:cNvSpPr txBox="1"/>
            <p:nvPr/>
          </p:nvSpPr>
          <p:spPr>
            <a:xfrm>
              <a:off x="5437410" y="2774161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10</a:t>
              </a:r>
              <a:r>
                <a:rPr lang="en-US" altLang="zh-CN" baseline="30000" dirty="0"/>
                <a:t>-10 </a:t>
              </a:r>
              <a:r>
                <a:rPr lang="en-US" altLang="zh-CN" dirty="0"/>
                <a:t>s</a:t>
              </a:r>
              <a:endParaRPr lang="zh-CN" altLang="en-US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43ED7E7-5A52-F40C-0100-1E7F928999D5}"/>
                </a:ext>
              </a:extLst>
            </p:cNvPr>
            <p:cNvSpPr txBox="1"/>
            <p:nvPr/>
          </p:nvSpPr>
          <p:spPr>
            <a:xfrm>
              <a:off x="7053132" y="4152365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10</a:t>
              </a:r>
              <a:r>
                <a:rPr lang="en-US" altLang="zh-CN" baseline="30000" dirty="0"/>
                <a:t>-10</a:t>
              </a:r>
              <a:r>
                <a:rPr lang="en-US" altLang="zh-CN" dirty="0"/>
                <a:t> s</a:t>
              </a:r>
              <a:endParaRPr lang="zh-CN" alt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5019C99-F1C7-7F2E-23FB-7A181B455C62}"/>
                </a:ext>
              </a:extLst>
            </p:cNvPr>
            <p:cNvSpPr txBox="1"/>
            <p:nvPr/>
          </p:nvSpPr>
          <p:spPr>
            <a:xfrm>
              <a:off x="6101947" y="4166515"/>
              <a:ext cx="6367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10</a:t>
              </a:r>
              <a:r>
                <a:rPr lang="en-US" altLang="zh-CN" baseline="30000" dirty="0"/>
                <a:t>-10</a:t>
              </a:r>
              <a:r>
                <a:rPr lang="en-US" altLang="zh-CN" dirty="0"/>
                <a:t> s</a:t>
              </a:r>
              <a:endParaRPr lang="zh-CN" altLang="en-US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2E81425-0E44-26C7-D463-A5ADD9D43F54}"/>
                </a:ext>
              </a:extLst>
            </p:cNvPr>
            <p:cNvSpPr txBox="1"/>
            <p:nvPr/>
          </p:nvSpPr>
          <p:spPr>
            <a:xfrm>
              <a:off x="7053132" y="2054999"/>
              <a:ext cx="1308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400" i="1"/>
              </a:lvl1pPr>
            </a:lstStyle>
            <a:p>
              <a:r>
                <a:rPr lang="en-US" altLang="zh-CN" dirty="0"/>
                <a:t>&gt;1029  years</a:t>
              </a:r>
              <a:endParaRPr lang="zh-CN" altLang="en-US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2CF823C3-00EE-BC6E-0632-A24A85AE6702}"/>
                </a:ext>
              </a:extLst>
            </p:cNvPr>
            <p:cNvSpPr txBox="1"/>
            <p:nvPr/>
          </p:nvSpPr>
          <p:spPr>
            <a:xfrm>
              <a:off x="6101947" y="2092008"/>
              <a:ext cx="596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i="1" dirty="0"/>
                <a:t>878 </a:t>
              </a:r>
              <a:r>
                <a:rPr lang="en-US" altLang="zh-CN" sz="1400" i="1" baseline="30000" dirty="0"/>
                <a:t> </a:t>
              </a:r>
              <a:r>
                <a:rPr lang="en-US" altLang="zh-CN" sz="1400" i="1" dirty="0"/>
                <a:t>s</a:t>
              </a:r>
              <a:endParaRPr lang="zh-CN" altLang="en-US" sz="1400" i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FDF41C-6E4A-198D-95AC-B934F771BD2A}"/>
                  </a:ext>
                </a:extLst>
              </p:cNvPr>
              <p:cNvSpPr txBox="1"/>
              <p:nvPr/>
            </p:nvSpPr>
            <p:spPr>
              <a:xfrm>
                <a:off x="1009846" y="1183724"/>
                <a:ext cx="10172308" cy="111690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1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Unique access </a:t>
                </a:r>
                <a:r>
                  <a:rPr lang="en-US" altLang="zh-CN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to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non-stable</a:t>
                </a:r>
                <a:r>
                  <a:rPr lang="en-US" altLang="zh-CN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8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baryons</a:t>
                </a:r>
                <a:r>
                  <a:rPr lang="en-US" altLang="zh-CN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in the TL region at</a:t>
                </a:r>
                <a:r>
                  <a:rPr lang="zh-CN" altLang="en-US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electron-positron collider.</a:t>
                </a:r>
              </a:p>
              <a:p>
                <a:pPr marL="457200" indent="-457200" algn="just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relative phase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𝑬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</a:rPr>
                              <m:t>𝑴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𝒊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zh-CN" alt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𝚽</m:t>
                        </m:r>
                      </m:sup>
                    </m:sSup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) </a:t>
                </a:r>
                <a:r>
                  <a:rPr lang="en-US" altLang="zh-CN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is accessible via weak decay of hyperons.</a:t>
                </a:r>
                <a:endParaRPr lang="en-US" altLang="zh-CN" sz="1800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7FDF41C-6E4A-198D-95AC-B934F771B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46" y="1183724"/>
                <a:ext cx="10172308" cy="1116909"/>
              </a:xfrm>
              <a:prstGeom prst="rect">
                <a:avLst/>
              </a:prstGeom>
              <a:blipFill>
                <a:blip r:embed="rId5"/>
                <a:stretch>
                  <a:fillRect l="-659" r="-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16">
            <a:extLst>
              <a:ext uri="{FF2B5EF4-FFF2-40B4-BE49-F238E27FC236}">
                <a16:creationId xmlns:a16="http://schemas.microsoft.com/office/drawing/2014/main" id="{651CC214-A798-440D-9436-EE9C9C90A62C}"/>
              </a:ext>
            </a:extLst>
          </p:cNvPr>
          <p:cNvGrpSpPr/>
          <p:nvPr/>
        </p:nvGrpSpPr>
        <p:grpSpPr>
          <a:xfrm>
            <a:off x="1206393" y="5361663"/>
            <a:ext cx="9779214" cy="1410346"/>
            <a:chOff x="576881" y="5380285"/>
            <a:chExt cx="9779214" cy="1410346"/>
          </a:xfrm>
        </p:grpSpPr>
        <p:pic>
          <p:nvPicPr>
            <p:cNvPr id="19" name="Picture 6" descr="查看源图像">
              <a:extLst>
                <a:ext uri="{FF2B5EF4-FFF2-40B4-BE49-F238E27FC236}">
                  <a16:creationId xmlns:a16="http://schemas.microsoft.com/office/drawing/2014/main" id="{4D98EFA7-F70A-4299-8E9A-119651293F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016" y="5579920"/>
              <a:ext cx="1761842" cy="100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查看源图像">
              <a:extLst>
                <a:ext uri="{FF2B5EF4-FFF2-40B4-BE49-F238E27FC236}">
                  <a16:creationId xmlns:a16="http://schemas.microsoft.com/office/drawing/2014/main" id="{6F9BF778-1026-4AD0-B9CC-DAB8D2BF6F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919" y="5579920"/>
              <a:ext cx="1616556" cy="1210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查看源图像">
              <a:extLst>
                <a:ext uri="{FF2B5EF4-FFF2-40B4-BE49-F238E27FC236}">
                  <a16:creationId xmlns:a16="http://schemas.microsoft.com/office/drawing/2014/main" id="{46767327-6AD7-4753-B55E-EC5252CC3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81" y="5579920"/>
              <a:ext cx="1583439" cy="111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8E51526B-DE5B-400D-95F6-0B6D5B443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22662" y="5579920"/>
              <a:ext cx="1447293" cy="1082088"/>
            </a:xfrm>
            <a:prstGeom prst="rect">
              <a:avLst/>
            </a:prstGeom>
          </p:spPr>
        </p:pic>
        <p:pic>
          <p:nvPicPr>
            <p:cNvPr id="30" name="Picture 16" descr="查看源图像">
              <a:extLst>
                <a:ext uri="{FF2B5EF4-FFF2-40B4-BE49-F238E27FC236}">
                  <a16:creationId xmlns:a16="http://schemas.microsoft.com/office/drawing/2014/main" id="{C56785FF-DDBB-4586-8476-12CDA4F478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814" y="5380285"/>
              <a:ext cx="650131" cy="239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>
              <a:extLst>
                <a:ext uri="{FF2B5EF4-FFF2-40B4-BE49-F238E27FC236}">
                  <a16:creationId xmlns:a16="http://schemas.microsoft.com/office/drawing/2014/main" id="{44F19DD3-2344-4D96-84B6-BC4E10D4A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9652" y="5380285"/>
              <a:ext cx="597541" cy="280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686B035-88B5-414F-95B1-01CF92245F80}"/>
                </a:ext>
              </a:extLst>
            </p:cNvPr>
            <p:cNvSpPr txBox="1"/>
            <p:nvPr/>
          </p:nvSpPr>
          <p:spPr>
            <a:xfrm>
              <a:off x="784891" y="5380285"/>
              <a:ext cx="73227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b="1" i="1" baseline="0" dirty="0">
                  <a:solidFill>
                    <a:srgbClr val="0000CC"/>
                  </a:solidFill>
                  <a:latin typeface="Sitka Subheading" panose="02000505000000020004" pitchFamily="2" charset="0"/>
                </a:rPr>
                <a:t>CLEO-c</a:t>
              </a:r>
              <a:endParaRPr lang="zh-CN" altLang="en-US" sz="1600" b="1" i="1" baseline="0" dirty="0">
                <a:solidFill>
                  <a:srgbClr val="0000CC"/>
                </a:solidFill>
                <a:latin typeface="Sitka Subheading" panose="02000505000000020004" pitchFamily="2" charset="0"/>
              </a:endParaRPr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FF5B4C8-81F5-494C-A04A-A749B239B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58735" y="5380285"/>
              <a:ext cx="447649" cy="477295"/>
            </a:xfrm>
            <a:prstGeom prst="rect">
              <a:avLst/>
            </a:prstGeom>
          </p:spPr>
        </p:pic>
        <p:pic>
          <p:nvPicPr>
            <p:cNvPr id="35" name="Picture 17">
              <a:extLst>
                <a:ext uri="{FF2B5EF4-FFF2-40B4-BE49-F238E27FC236}">
                  <a16:creationId xmlns:a16="http://schemas.microsoft.com/office/drawing/2014/main" id="{5001DF5E-590D-4BC9-B63E-46B4661E9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381" y="5579920"/>
              <a:ext cx="1268220" cy="917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438BCB8-E902-474C-9C35-D83D5C1F4655}"/>
                </a:ext>
              </a:extLst>
            </p:cNvPr>
            <p:cNvSpPr/>
            <p:nvPr/>
          </p:nvSpPr>
          <p:spPr>
            <a:xfrm>
              <a:off x="2107360" y="5380285"/>
              <a:ext cx="10679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065E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CMD-3 </a:t>
              </a:r>
              <a:endParaRPr lang="zh-CN" altLang="en-US" sz="1400" b="1" dirty="0">
                <a:solidFill>
                  <a:srgbClr val="065EE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07453158-C93A-413B-B529-3727ADBAA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39538" y="5579920"/>
              <a:ext cx="1616557" cy="115905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20D94CCE-2194-4E5F-99C1-42087D919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0981" y="5380285"/>
              <a:ext cx="283482" cy="256585"/>
            </a:xfrm>
            <a:prstGeom prst="rect">
              <a:avLst/>
            </a:prstGeom>
          </p:spPr>
        </p:pic>
        <p:pic>
          <p:nvPicPr>
            <p:cNvPr id="39" name="Picture 4" descr="查看源图像">
              <a:extLst>
                <a:ext uri="{FF2B5EF4-FFF2-40B4-BE49-F238E27FC236}">
                  <a16:creationId xmlns:a16="http://schemas.microsoft.com/office/drawing/2014/main" id="{59E5F05A-35E1-4B54-8C3D-55A113DB55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2093" y="5380285"/>
              <a:ext cx="257543" cy="22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3448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8ADBB-E942-70A0-BE88-B9526E5C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Picture of Baryon Structure at </a:t>
            </a:r>
            <a:r>
              <a:rPr lang="en-US" altLang="zh-CN" b="1" dirty="0" err="1">
                <a:solidFill>
                  <a:srgbClr val="003366"/>
                </a:solidFill>
                <a:ea typeface="黑体" panose="02010609060101010101" pitchFamily="49" charset="-122"/>
              </a:rPr>
              <a:t>e</a:t>
            </a:r>
            <a:r>
              <a:rPr lang="en-US" altLang="zh-CN" b="1" baseline="30000" dirty="0" err="1">
                <a:solidFill>
                  <a:srgbClr val="003366"/>
                </a:solidFill>
                <a:ea typeface="黑体" panose="02010609060101010101" pitchFamily="49" charset="-122"/>
              </a:rPr>
              <a:t>+</a:t>
            </a:r>
            <a:r>
              <a:rPr lang="en-US" altLang="zh-CN" b="1" dirty="0" err="1">
                <a:solidFill>
                  <a:srgbClr val="003366"/>
                </a:solidFill>
                <a:ea typeface="黑体" panose="02010609060101010101" pitchFamily="49" charset="-122"/>
              </a:rPr>
              <a:t>e</a:t>
            </a:r>
            <a:r>
              <a:rPr lang="en-US" altLang="zh-CN" b="1" baseline="30000" dirty="0">
                <a:solidFill>
                  <a:srgbClr val="003366"/>
                </a:solidFill>
                <a:ea typeface="黑体" panose="02010609060101010101" pitchFamily="49" charset="-122"/>
              </a:rPr>
              <a:t>-</a:t>
            </a:r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 Collider</a:t>
            </a: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350C031-ED3D-BCD5-8BC5-E0838A821D5F}"/>
              </a:ext>
            </a:extLst>
          </p:cNvPr>
          <p:cNvGrpSpPr/>
          <p:nvPr/>
        </p:nvGrpSpPr>
        <p:grpSpPr>
          <a:xfrm>
            <a:off x="166495" y="1970721"/>
            <a:ext cx="5988880" cy="3725747"/>
            <a:chOff x="423795" y="1948680"/>
            <a:chExt cx="6259712" cy="372574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DD5A5FD-291D-B3DF-C4E6-B9897BB6E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795" y="1948680"/>
              <a:ext cx="6259712" cy="3608972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2332722-4850-BFED-6AA2-8706EF05101D}"/>
                </a:ext>
              </a:extLst>
            </p:cNvPr>
            <p:cNvSpPr/>
            <p:nvPr/>
          </p:nvSpPr>
          <p:spPr>
            <a:xfrm>
              <a:off x="3070732" y="5306291"/>
              <a:ext cx="1579418" cy="3681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9CE6BA0-1400-A46A-20A5-59D6119BDFC3}"/>
                </a:ext>
              </a:extLst>
            </p:cNvPr>
            <p:cNvSpPr/>
            <p:nvPr/>
          </p:nvSpPr>
          <p:spPr>
            <a:xfrm>
              <a:off x="4225636" y="4938155"/>
              <a:ext cx="1579418" cy="36813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97FDFC2-8F40-83ED-1441-2098062FC023}"/>
              </a:ext>
            </a:extLst>
          </p:cNvPr>
          <p:cNvGrpSpPr/>
          <p:nvPr/>
        </p:nvGrpSpPr>
        <p:grpSpPr>
          <a:xfrm>
            <a:off x="6255968" y="1442256"/>
            <a:ext cx="5742451" cy="1241573"/>
            <a:chOff x="6255968" y="1667881"/>
            <a:chExt cx="5742451" cy="124157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0812CE0-956B-89E3-D036-7D24234BDB24}"/>
                </a:ext>
              </a:extLst>
            </p:cNvPr>
            <p:cNvGrpSpPr/>
            <p:nvPr/>
          </p:nvGrpSpPr>
          <p:grpSpPr>
            <a:xfrm>
              <a:off x="6255968" y="1879903"/>
              <a:ext cx="5742451" cy="1029551"/>
              <a:chOff x="6469724" y="1876606"/>
              <a:chExt cx="5742451" cy="1029551"/>
            </a:xfrm>
          </p:grpSpPr>
          <p:sp>
            <p:nvSpPr>
              <p:cNvPr id="11" name="箭头: 右 10">
                <a:extLst>
                  <a:ext uri="{FF2B5EF4-FFF2-40B4-BE49-F238E27FC236}">
                    <a16:creationId xmlns:a16="http://schemas.microsoft.com/office/drawing/2014/main" id="{ABF00856-547B-14DC-49D0-86191D622464}"/>
                  </a:ext>
                </a:extLst>
              </p:cNvPr>
              <p:cNvSpPr/>
              <p:nvPr/>
            </p:nvSpPr>
            <p:spPr>
              <a:xfrm>
                <a:off x="6469724" y="1876606"/>
                <a:ext cx="1343277" cy="1029551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inclusive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BBBF8AC9-414D-A6A1-315D-01210184F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892551" y="2061055"/>
                <a:ext cx="4319624" cy="625347"/>
              </a:xfrm>
              <a:prstGeom prst="rect">
                <a:avLst/>
              </a:prstGeom>
            </p:spPr>
          </p:pic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16B05B-E5CD-1349-D190-4B6066FCD1A5}"/>
                </a:ext>
              </a:extLst>
            </p:cNvPr>
            <p:cNvSpPr txBox="1"/>
            <p:nvPr/>
          </p:nvSpPr>
          <p:spPr>
            <a:xfrm>
              <a:off x="7643169" y="1667881"/>
              <a:ext cx="189667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e+ e- </a:t>
              </a:r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hadrons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0EF726-A297-7626-9AE7-C630C46BC17A}"/>
              </a:ext>
            </a:extLst>
          </p:cNvPr>
          <p:cNvGrpSpPr/>
          <p:nvPr/>
        </p:nvGrpSpPr>
        <p:grpSpPr>
          <a:xfrm>
            <a:off x="6291594" y="4463366"/>
            <a:ext cx="4905871" cy="1163827"/>
            <a:chOff x="6291594" y="4415866"/>
            <a:chExt cx="4905871" cy="116382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D02C5C58-61BD-3EE3-2C05-01E8B65E1D50}"/>
                </a:ext>
              </a:extLst>
            </p:cNvPr>
            <p:cNvGrpSpPr/>
            <p:nvPr/>
          </p:nvGrpSpPr>
          <p:grpSpPr>
            <a:xfrm>
              <a:off x="6291594" y="4550143"/>
              <a:ext cx="4905871" cy="1029550"/>
              <a:chOff x="6291594" y="4550143"/>
              <a:chExt cx="4905871" cy="1029550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A21BF8-6957-7C44-4893-63D129C03C67}"/>
                  </a:ext>
                </a:extLst>
              </p:cNvPr>
              <p:cNvSpPr txBox="1"/>
              <p:nvPr/>
            </p:nvSpPr>
            <p:spPr>
              <a:xfrm>
                <a:off x="7758510" y="4864863"/>
                <a:ext cx="3438955" cy="400110"/>
              </a:xfrm>
              <a:prstGeom prst="rect">
                <a:avLst/>
              </a:prstGeom>
              <a:solidFill>
                <a:srgbClr val="97D2FF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Electromagnetic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Form Factor</a:t>
                </a:r>
              </a:p>
            </p:txBody>
          </p:sp>
          <p:sp>
            <p:nvSpPr>
              <p:cNvPr id="24" name="箭头: 右 23">
                <a:extLst>
                  <a:ext uri="{FF2B5EF4-FFF2-40B4-BE49-F238E27FC236}">
                    <a16:creationId xmlns:a16="http://schemas.microsoft.com/office/drawing/2014/main" id="{07B045DD-7730-DB92-F7D1-707CD297DD45}"/>
                  </a:ext>
                </a:extLst>
              </p:cNvPr>
              <p:cNvSpPr/>
              <p:nvPr/>
            </p:nvSpPr>
            <p:spPr>
              <a:xfrm>
                <a:off x="6291594" y="4550143"/>
                <a:ext cx="1387201" cy="102955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exclusive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D9CCB06-964C-D5E8-F828-0DC6D3565A16}"/>
                </a:ext>
              </a:extLst>
            </p:cNvPr>
            <p:cNvSpPr txBox="1"/>
            <p:nvPr/>
          </p:nvSpPr>
          <p:spPr>
            <a:xfrm>
              <a:off x="7755378" y="4415866"/>
              <a:ext cx="214674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e+ e- </a:t>
              </a:r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h + anti-h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BBD9B-E069-2C40-27F2-AD971406A6CF}"/>
              </a:ext>
            </a:extLst>
          </p:cNvPr>
          <p:cNvGrpSpPr/>
          <p:nvPr/>
        </p:nvGrpSpPr>
        <p:grpSpPr>
          <a:xfrm>
            <a:off x="6255968" y="3019756"/>
            <a:ext cx="5510242" cy="1148330"/>
            <a:chOff x="6255968" y="3019756"/>
            <a:chExt cx="5510242" cy="114833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E44D17B-B6B4-7B8F-6B0A-8C380759C91C}"/>
                </a:ext>
              </a:extLst>
            </p:cNvPr>
            <p:cNvSpPr txBox="1"/>
            <p:nvPr/>
          </p:nvSpPr>
          <p:spPr>
            <a:xfrm>
              <a:off x="7758510" y="3473293"/>
              <a:ext cx="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03495F0-9511-4BBD-DEE6-F565E2CA3A36}"/>
                </a:ext>
              </a:extLst>
            </p:cNvPr>
            <p:cNvGrpSpPr/>
            <p:nvPr/>
          </p:nvGrpSpPr>
          <p:grpSpPr>
            <a:xfrm>
              <a:off x="6255968" y="3138536"/>
              <a:ext cx="5510242" cy="1029550"/>
              <a:chOff x="6255968" y="3138536"/>
              <a:chExt cx="5510242" cy="1029550"/>
            </a:xfrm>
          </p:grpSpPr>
          <p:sp>
            <p:nvSpPr>
              <p:cNvPr id="5" name="箭头: 右 4">
                <a:extLst>
                  <a:ext uri="{FF2B5EF4-FFF2-40B4-BE49-F238E27FC236}">
                    <a16:creationId xmlns:a16="http://schemas.microsoft.com/office/drawing/2014/main" id="{1D3F1415-752B-2631-B6BC-DB25D5F594A4}"/>
                  </a:ext>
                </a:extLst>
              </p:cNvPr>
              <p:cNvSpPr/>
              <p:nvPr/>
            </p:nvSpPr>
            <p:spPr>
              <a:xfrm>
                <a:off x="6255968" y="3138536"/>
                <a:ext cx="1387201" cy="102955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chemeClr val="tx1"/>
                    </a:solidFill>
                  </a:rPr>
                  <a:t>semi-inclusive</a:t>
                </a:r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B0743A5E-F637-6A27-8470-2B1C3398A44B}"/>
                      </a:ext>
                    </a:extLst>
                  </p:cNvPr>
                  <p:cNvSpPr txBox="1"/>
                  <p:nvPr/>
                </p:nvSpPr>
                <p:spPr>
                  <a:xfrm>
                    <a:off x="7758510" y="3429544"/>
                    <a:ext cx="4007700" cy="436402"/>
                  </a:xfrm>
                  <a:prstGeom prst="rect">
                    <a:avLst/>
                  </a:prstGeom>
                  <a:solidFill>
                    <a:srgbClr val="97D2FF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Fragmentations: 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oMath>
                    </a14:m>
                    <a:r>
                      <a:rPr lang="zh-CN" altLang="en-US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000" dirty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for example.</a:t>
                    </a:r>
                    <a:endParaRPr lang="zh-CN" altLang="en-US" sz="2000" dirty="0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B0743A5E-F637-6A27-8470-2B1C3398A4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58510" y="3429544"/>
                    <a:ext cx="4007700" cy="43640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674" t="-5634" r="-913" b="-1971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C644F64-9953-3C58-7808-A9931B03437A}"/>
                </a:ext>
              </a:extLst>
            </p:cNvPr>
            <p:cNvSpPr txBox="1"/>
            <p:nvPr/>
          </p:nvSpPr>
          <p:spPr>
            <a:xfrm>
              <a:off x="7743762" y="3019756"/>
              <a:ext cx="167225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e+ e- </a:t>
              </a:r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Wingdings" panose="05000000000000000000" pitchFamily="2" charset="2"/>
                </a:rPr>
                <a:t> h + X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38EF8469-1927-4329-AF59-50BEB76346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2211" b="6680"/>
          <a:stretch/>
        </p:blipFill>
        <p:spPr>
          <a:xfrm>
            <a:off x="8167326" y="5906976"/>
            <a:ext cx="2079334" cy="527105"/>
          </a:xfrm>
          <a:prstGeom prst="rect">
            <a:avLst/>
          </a:prstGeom>
        </p:spPr>
      </p:pic>
      <p:sp>
        <p:nvSpPr>
          <p:cNvPr id="4" name="箭头: 下 3">
            <a:extLst>
              <a:ext uri="{FF2B5EF4-FFF2-40B4-BE49-F238E27FC236}">
                <a16:creationId xmlns:a16="http://schemas.microsoft.com/office/drawing/2014/main" id="{5CA2FA40-D39B-4B47-A014-3058783F9703}"/>
              </a:ext>
            </a:extLst>
          </p:cNvPr>
          <p:cNvSpPr/>
          <p:nvPr/>
        </p:nvSpPr>
        <p:spPr>
          <a:xfrm>
            <a:off x="9100397" y="5409669"/>
            <a:ext cx="263562" cy="40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BC1936E-5682-4186-92D3-E4514B4CDEC8}"/>
              </a:ext>
            </a:extLst>
          </p:cNvPr>
          <p:cNvSpPr txBox="1"/>
          <p:nvPr/>
        </p:nvSpPr>
        <p:spPr>
          <a:xfrm>
            <a:off x="1945340" y="5970473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one of the pictures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13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E90B748-02CC-424B-B2AF-A89A67A2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How to Measure EMFFS </a:t>
            </a:r>
            <a:r>
              <a:rPr lang="en-US" altLang="zh-CN" b="1" dirty="0">
                <a:solidFill>
                  <a:srgbClr val="003366"/>
                </a:solidFill>
                <a:ea typeface="黑体" panose="02010609060101010101" pitchFamily="49" charset="-122"/>
              </a:rPr>
              <a:t>at BESIII</a:t>
            </a:r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017D6CB-F9EC-0047-B287-0B7769B79311}"/>
              </a:ext>
            </a:extLst>
          </p:cNvPr>
          <p:cNvGrpSpPr/>
          <p:nvPr/>
        </p:nvGrpSpPr>
        <p:grpSpPr>
          <a:xfrm>
            <a:off x="1395418" y="1002851"/>
            <a:ext cx="2449300" cy="1990720"/>
            <a:chOff x="2247167" y="948050"/>
            <a:chExt cx="3600000" cy="292597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908B59A-1396-446D-8040-522429801F0B}"/>
                </a:ext>
              </a:extLst>
            </p:cNvPr>
            <p:cNvSpPr txBox="1"/>
            <p:nvPr/>
          </p:nvSpPr>
          <p:spPr>
            <a:xfrm>
              <a:off x="2627634" y="948050"/>
              <a:ext cx="2531400" cy="5880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scan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9E6F989-F6EE-4384-A241-FEABA2A32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7167" y="1691314"/>
              <a:ext cx="3600000" cy="2182711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360F7C8-C99E-9A4E-CCD2-D4BC3F554C0B}"/>
              </a:ext>
            </a:extLst>
          </p:cNvPr>
          <p:cNvGrpSpPr/>
          <p:nvPr/>
        </p:nvGrpSpPr>
        <p:grpSpPr>
          <a:xfrm>
            <a:off x="1395418" y="4651057"/>
            <a:ext cx="2975347" cy="2038608"/>
            <a:chOff x="6326650" y="1135148"/>
            <a:chExt cx="2975347" cy="2038608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0C31116-CCC2-4A5B-A532-A935261142D3}"/>
                </a:ext>
              </a:extLst>
            </p:cNvPr>
            <p:cNvSpPr txBox="1"/>
            <p:nvPr/>
          </p:nvSpPr>
          <p:spPr>
            <a:xfrm>
              <a:off x="6361320" y="1135148"/>
              <a:ext cx="29406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Initial-state-radiation</a:t>
              </a:r>
              <a:endPara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0C3C116-7B0B-4A82-9C2A-143C9276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6650" y="1696316"/>
              <a:ext cx="2448000" cy="1477440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947263-3A51-B076-B159-09209F7C79B8}"/>
              </a:ext>
            </a:extLst>
          </p:cNvPr>
          <p:cNvGrpSpPr/>
          <p:nvPr/>
        </p:nvGrpSpPr>
        <p:grpSpPr>
          <a:xfrm>
            <a:off x="471272" y="3099149"/>
            <a:ext cx="4297591" cy="1575045"/>
            <a:chOff x="4136797" y="1805665"/>
            <a:chExt cx="4297591" cy="157504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FE9A310-A329-4E0B-B18C-ADE76EC8F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28"/>
            <a:stretch/>
          </p:blipFill>
          <p:spPr>
            <a:xfrm>
              <a:off x="4136797" y="2208878"/>
              <a:ext cx="4297591" cy="1171832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7D68731D-24E1-ABE0-7F97-EA7F08BA259A}"/>
                </a:ext>
              </a:extLst>
            </p:cNvPr>
            <p:cNvSpPr txBox="1"/>
            <p:nvPr/>
          </p:nvSpPr>
          <p:spPr>
            <a:xfrm>
              <a:off x="5563456" y="1805665"/>
              <a:ext cx="137890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comparison</a:t>
              </a:r>
              <a:endParaRPr lang="zh-CN" altLang="en-US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7A5F7F4-F7C3-440A-B422-017ADA579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740" y="1402961"/>
            <a:ext cx="6419446" cy="392582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4E0677F-E85E-4C22-BE6C-E812659218CD}"/>
              </a:ext>
            </a:extLst>
          </p:cNvPr>
          <p:cNvSpPr txBox="1"/>
          <p:nvPr/>
        </p:nvSpPr>
        <p:spPr>
          <a:xfrm>
            <a:off x="6473556" y="1173776"/>
            <a:ext cx="49482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600" b="1" dirty="0">
                <a:solidFill>
                  <a:srgbClr val="FF0000"/>
                </a:solidFill>
              </a:rPr>
              <a:t>48 </a:t>
            </a:r>
            <a:r>
              <a:rPr kumimoji="1" lang="en-US" altLang="zh-CN" sz="1600" b="1" dirty="0">
                <a:solidFill>
                  <a:srgbClr val="FF0000"/>
                </a:solidFill>
                <a:cs typeface="Calibri" panose="020F0502020204030204" pitchFamily="34" charset="0"/>
              </a:rPr>
              <a:t>fb</a:t>
            </a:r>
            <a:r>
              <a:rPr kumimoji="1" lang="en-US" altLang="zh-CN" sz="1600" b="1" baseline="30000" dirty="0">
                <a:solidFill>
                  <a:srgbClr val="FF0000"/>
                </a:solidFill>
                <a:cs typeface="Calibri" panose="020F0502020204030204" pitchFamily="34" charset="0"/>
              </a:rPr>
              <a:t>-1</a:t>
            </a:r>
            <a:r>
              <a:rPr kumimoji="1" lang="en-US" altLang="zh-CN" sz="1600" b="1" dirty="0">
                <a:solidFill>
                  <a:srgbClr val="FF0000"/>
                </a:solidFill>
              </a:rPr>
              <a:t>  integrated luminosity from 2.0-4.95 GeV in total.</a:t>
            </a:r>
            <a:endParaRPr kumimoji="1" lang="zh-CN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C61F86A-E83E-47F2-8B81-1DE09EA75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705" y="5574000"/>
            <a:ext cx="8169348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1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0F249AD6-90FA-560A-0DE1-E472C67E78DC}"/>
              </a:ext>
            </a:extLst>
          </p:cNvPr>
          <p:cNvGrpSpPr/>
          <p:nvPr/>
        </p:nvGrpSpPr>
        <p:grpSpPr>
          <a:xfrm>
            <a:off x="535544" y="3763931"/>
            <a:ext cx="5310757" cy="2512116"/>
            <a:chOff x="535544" y="3927325"/>
            <a:chExt cx="4994587" cy="2348722"/>
          </a:xfrm>
        </p:grpSpPr>
        <p:sp>
          <p:nvSpPr>
            <p:cNvPr id="102" name="箭头: 左 101">
              <a:extLst>
                <a:ext uri="{FF2B5EF4-FFF2-40B4-BE49-F238E27FC236}">
                  <a16:creationId xmlns:a16="http://schemas.microsoft.com/office/drawing/2014/main" id="{FA83F961-BF22-955E-D4A3-E3AD3F2B5F43}"/>
                </a:ext>
              </a:extLst>
            </p:cNvPr>
            <p:cNvSpPr/>
            <p:nvPr/>
          </p:nvSpPr>
          <p:spPr>
            <a:xfrm rot="19191768">
              <a:off x="2590761" y="4682548"/>
              <a:ext cx="1104358" cy="384333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98" name="图示 97">
              <a:extLst>
                <a:ext uri="{FF2B5EF4-FFF2-40B4-BE49-F238E27FC236}">
                  <a16:creationId xmlns:a16="http://schemas.microsoft.com/office/drawing/2014/main" id="{C8F5C5E1-D06B-96F4-9302-3912E8ABBC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6755612"/>
                </p:ext>
              </p:extLst>
            </p:nvPr>
          </p:nvGraphicFramePr>
          <p:xfrm>
            <a:off x="535544" y="3927325"/>
            <a:ext cx="4994587" cy="23487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02D9AB48-0E78-B235-42BF-F89BE1377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31643" y="3992427"/>
              <a:ext cx="2744846" cy="836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2A700441-50E8-4EDA-E6EF-73C903720169}"/>
                </a:ext>
              </a:extLst>
            </p:cNvPr>
            <p:cNvSpPr txBox="1"/>
            <p:nvPr/>
          </p:nvSpPr>
          <p:spPr>
            <a:xfrm>
              <a:off x="642386" y="4146066"/>
              <a:ext cx="11048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微分截面</a:t>
              </a:r>
              <a:endParaRPr lang="zh-CN" altLang="en-US" dirty="0"/>
            </a:p>
          </p:txBody>
        </p:sp>
        <p:sp>
          <p:nvSpPr>
            <p:cNvPr id="99" name="箭头: 左 98">
              <a:extLst>
                <a:ext uri="{FF2B5EF4-FFF2-40B4-BE49-F238E27FC236}">
                  <a16:creationId xmlns:a16="http://schemas.microsoft.com/office/drawing/2014/main" id="{FE97092D-28CB-4301-2636-D72057C18230}"/>
                </a:ext>
              </a:extLst>
            </p:cNvPr>
            <p:cNvSpPr/>
            <p:nvPr/>
          </p:nvSpPr>
          <p:spPr>
            <a:xfrm rot="13176102">
              <a:off x="1694141" y="4692740"/>
              <a:ext cx="1115920" cy="384333"/>
            </a:xfrm>
            <a:prstGeom prst="leftArrow">
              <a:avLst>
                <a:gd name="adj1" fmla="val 60000"/>
                <a:gd name="adj2" fmla="val 50000"/>
              </a:avLst>
            </a:prstGeom>
            <a:scene3d>
              <a:camera prst="orthographicFront"/>
              <a:lightRig rig="flat" dir="t"/>
            </a:scene3d>
            <a:sp3d z="-1905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A9A975C3-0CE0-FDD1-D599-7C5232F157D6}"/>
                </a:ext>
              </a:extLst>
            </p:cNvPr>
            <p:cNvSpPr txBox="1"/>
            <p:nvPr/>
          </p:nvSpPr>
          <p:spPr>
            <a:xfrm>
              <a:off x="1736340" y="5288590"/>
              <a:ext cx="1639666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C00000"/>
                  </a:solidFill>
                </a:rPr>
                <a:t>|G</a:t>
              </a:r>
              <a:r>
                <a:rPr lang="en-US" altLang="zh-CN" sz="1400" b="1" baseline="-25000" dirty="0">
                  <a:solidFill>
                    <a:srgbClr val="C00000"/>
                  </a:solidFill>
                </a:rPr>
                <a:t>E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|</a:t>
              </a:r>
              <a:r>
                <a:rPr lang="zh-CN" altLang="en-US" sz="1400" b="1" dirty="0"/>
                <a:t>、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|G</a:t>
              </a:r>
              <a:r>
                <a:rPr lang="en-US" altLang="zh-CN" sz="1400" b="1" baseline="-25000" dirty="0">
                  <a:solidFill>
                    <a:srgbClr val="C00000"/>
                  </a:solidFill>
                </a:rPr>
                <a:t>M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|</a:t>
              </a:r>
              <a:r>
                <a:rPr lang="zh-CN" altLang="en-US" sz="1400" b="1" dirty="0"/>
                <a:t>、</a:t>
              </a:r>
              <a:r>
                <a:rPr lang="en-US" altLang="zh-CN" sz="1400" b="1" dirty="0">
                  <a:solidFill>
                    <a:srgbClr val="C00000"/>
                  </a:solidFill>
                </a:rPr>
                <a:t>R</a:t>
              </a:r>
              <a:r>
                <a:rPr lang="en-US" altLang="zh-CN" sz="1400" b="1" baseline="-25000" dirty="0">
                  <a:solidFill>
                    <a:srgbClr val="C00000"/>
                  </a:solidFill>
                </a:rPr>
                <a:t>em</a:t>
              </a:r>
              <a:r>
                <a:rPr lang="zh-CN" altLang="en-US" sz="1400" b="1" baseline="-25000" dirty="0">
                  <a:solidFill>
                    <a:srgbClr val="C00000"/>
                  </a:solidFill>
                </a:rPr>
                <a:t>、</a:t>
              </a:r>
              <a:r>
                <a:rPr lang="en-US" altLang="zh-CN" sz="1400" b="1" dirty="0"/>
                <a:t>G</a:t>
              </a:r>
              <a:r>
                <a:rPr lang="en-US" altLang="zh-CN" sz="1400" b="1" baseline="-25000" dirty="0"/>
                <a:t>E</a:t>
              </a:r>
              <a:r>
                <a:rPr lang="zh-CN" altLang="en-US" sz="1400" b="1" dirty="0"/>
                <a:t>、</a:t>
              </a:r>
              <a:r>
                <a:rPr lang="en-US" altLang="zh-CN" sz="1400" b="1" dirty="0"/>
                <a:t>G</a:t>
              </a:r>
              <a:r>
                <a:rPr lang="en-US" altLang="zh-CN" sz="1400" b="1" baseline="-25000" dirty="0"/>
                <a:t>M</a:t>
              </a:r>
              <a:r>
                <a:rPr lang="zh-CN" altLang="en-US" sz="1400" b="1" dirty="0"/>
                <a:t>的相位差</a:t>
              </a:r>
              <a:r>
                <a:rPr lang="el-GR" altLang="zh-CN" sz="1400" b="1" dirty="0">
                  <a:solidFill>
                    <a:srgbClr val="C00000"/>
                  </a:solidFill>
                </a:rPr>
                <a:t>ΔΦ</a:t>
              </a:r>
              <a:r>
                <a:rPr lang="zh-CN" altLang="en-US" sz="1400" b="1" dirty="0">
                  <a:solidFill>
                    <a:srgbClr val="FF0000"/>
                  </a:solidFill>
                </a:rPr>
                <a:t>、</a:t>
              </a:r>
              <a:r>
                <a:rPr lang="zh-CN" altLang="en-US" sz="1400" b="1" dirty="0"/>
                <a:t>极化参数</a:t>
              </a:r>
              <a:r>
                <a:rPr lang="el-GR" altLang="zh-CN" sz="1400" b="1" dirty="0">
                  <a:solidFill>
                    <a:srgbClr val="C00000"/>
                  </a:solidFill>
                  <a:ea typeface="宋体" panose="02010600030101010101" pitchFamily="2" charset="-122"/>
                </a:rPr>
                <a:t>α</a:t>
              </a:r>
              <a:endParaRPr lang="zh-CN" altLang="en-US" sz="1400" b="1" dirty="0">
                <a:solidFill>
                  <a:srgbClr val="C00000"/>
                </a:solidFill>
              </a:endParaRPr>
            </a:p>
          </p:txBody>
        </p:sp>
        <p:pic>
          <p:nvPicPr>
            <p:cNvPr id="106" name="图片 105">
              <a:extLst>
                <a:ext uri="{FF2B5EF4-FFF2-40B4-BE49-F238E27FC236}">
                  <a16:creationId xmlns:a16="http://schemas.microsoft.com/office/drawing/2014/main" id="{FCC8CA02-5F55-31B3-58B8-0398ED20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732513" y="4864825"/>
              <a:ext cx="1589309" cy="1033017"/>
            </a:xfrm>
            <a:prstGeom prst="rect">
              <a:avLst/>
            </a:prstGeom>
          </p:spPr>
        </p:pic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D7AED447-7FD6-DE3B-0619-7D8202F3E128}"/>
                </a:ext>
              </a:extLst>
            </p:cNvPr>
            <p:cNvSpPr txBox="1"/>
            <p:nvPr/>
          </p:nvSpPr>
          <p:spPr>
            <a:xfrm>
              <a:off x="3570139" y="5855192"/>
              <a:ext cx="19277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联合角分布分析</a:t>
              </a:r>
            </a:p>
          </p:txBody>
        </p:sp>
      </p:grpSp>
      <p:sp>
        <p:nvSpPr>
          <p:cNvPr id="3" name="标题 2">
            <a:extLst>
              <a:ext uri="{FF2B5EF4-FFF2-40B4-BE49-F238E27FC236}">
                <a16:creationId xmlns:a16="http://schemas.microsoft.com/office/drawing/2014/main" id="{8B9E9B1C-0DD9-4642-BC91-A0F9682F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to Analyze?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66F27E2-5A48-8F9F-F297-2AF482EDB97F}"/>
              </a:ext>
            </a:extLst>
          </p:cNvPr>
          <p:cNvGrpSpPr/>
          <p:nvPr/>
        </p:nvGrpSpPr>
        <p:grpSpPr>
          <a:xfrm>
            <a:off x="535544" y="1199340"/>
            <a:ext cx="5310757" cy="2348722"/>
            <a:chOff x="535544" y="1199340"/>
            <a:chExt cx="5310757" cy="23487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EFA371BF-989F-1282-1ED4-FEA0E71FB403}"/>
                </a:ext>
              </a:extLst>
            </p:cNvPr>
            <p:cNvGrpSpPr/>
            <p:nvPr/>
          </p:nvGrpSpPr>
          <p:grpSpPr>
            <a:xfrm>
              <a:off x="535544" y="1199340"/>
              <a:ext cx="5310757" cy="2348722"/>
              <a:chOff x="535544" y="1199340"/>
              <a:chExt cx="5310757" cy="2348722"/>
            </a:xfrm>
          </p:grpSpPr>
          <p:graphicFrame>
            <p:nvGraphicFramePr>
              <p:cNvPr id="46" name="图示 45">
                <a:extLst>
                  <a:ext uri="{FF2B5EF4-FFF2-40B4-BE49-F238E27FC236}">
                    <a16:creationId xmlns:a16="http://schemas.microsoft.com/office/drawing/2014/main" id="{E55BE45D-136A-F928-AB5C-9991001647E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5753306"/>
                  </p:ext>
                </p:extLst>
              </p:nvPr>
            </p:nvGraphicFramePr>
            <p:xfrm>
              <a:off x="535544" y="1199340"/>
              <a:ext cx="5310757" cy="234872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70" name="箭头: 左 69">
                <a:extLst>
                  <a:ext uri="{FF2B5EF4-FFF2-40B4-BE49-F238E27FC236}">
                    <a16:creationId xmlns:a16="http://schemas.microsoft.com/office/drawing/2014/main" id="{25A63165-7CE8-F1AD-EB40-DFCD2B127480}"/>
                  </a:ext>
                </a:extLst>
              </p:cNvPr>
              <p:cNvSpPr/>
              <p:nvPr/>
            </p:nvSpPr>
            <p:spPr>
              <a:xfrm rot="13176102">
                <a:off x="1933570" y="2081831"/>
                <a:ext cx="1115920" cy="384333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1905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箭头: 左 70">
                <a:extLst>
                  <a:ext uri="{FF2B5EF4-FFF2-40B4-BE49-F238E27FC236}">
                    <a16:creationId xmlns:a16="http://schemas.microsoft.com/office/drawing/2014/main" id="{00ADD7C6-0B56-A7C4-93AD-E121868B9262}"/>
                  </a:ext>
                </a:extLst>
              </p:cNvPr>
              <p:cNvSpPr/>
              <p:nvPr/>
            </p:nvSpPr>
            <p:spPr>
              <a:xfrm rot="19191768">
                <a:off x="2899234" y="2100645"/>
                <a:ext cx="1104358" cy="384333"/>
              </a:xfrm>
              <a:prstGeom prst="leftArrow">
                <a:avLst>
                  <a:gd name="adj1" fmla="val 60000"/>
                  <a:gd name="adj2" fmla="val 50000"/>
                </a:avLst>
              </a:prstGeom>
              <a:scene3d>
                <a:camera prst="orthographicFront"/>
                <a:lightRig rig="flat" dir="t"/>
              </a:scene3d>
              <a:sp3d z="-190500" prstMaterial="plastic">
                <a:bevelT w="50800" h="50800"/>
                <a:bevelB w="25400" h="25400" prst="angle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881E2CC-5642-4252-904A-10A3BC4EF1FC}"/>
                  </a:ext>
                </a:extLst>
              </p:cNvPr>
              <p:cNvSpPr txBox="1"/>
              <p:nvPr/>
            </p:nvSpPr>
            <p:spPr>
              <a:xfrm>
                <a:off x="2260656" y="3156994"/>
                <a:ext cx="1743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/>
                  <a:t>有效形状因子</a:t>
                </a:r>
                <a:r>
                  <a:rPr lang="en-US" altLang="zh-CN" sz="1600" b="1" dirty="0">
                    <a:solidFill>
                      <a:srgbClr val="C00000"/>
                    </a:solidFill>
                  </a:rPr>
                  <a:t>|G|</a:t>
                </a:r>
                <a:endParaRPr lang="zh-CN" altLang="en-US" sz="16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A195BF14-56B7-3C8A-9933-00966C650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47981" y="2684424"/>
                <a:ext cx="1214555" cy="43669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34315214-45AB-742E-95E1-FEB8F345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277" y="1360430"/>
                <a:ext cx="1749704" cy="40846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C5B58BD2-F050-5D30-0A29-75871B431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63814" y="1376219"/>
                <a:ext cx="1966304" cy="4038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34B18AD6-998A-151B-682C-CD8EE1585AF7}"/>
                  </a:ext>
                </a:extLst>
              </p:cNvPr>
              <p:cNvSpPr txBox="1"/>
              <p:nvPr/>
            </p:nvSpPr>
            <p:spPr>
              <a:xfrm>
                <a:off x="1012485" y="1817413"/>
                <a:ext cx="11843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zh-CN" altLang="en-US" sz="1800" b="1" dirty="0"/>
                  <a:t>实验截面</a:t>
                </a:r>
                <a:endParaRPr lang="zh-CN" altLang="en-US" dirty="0"/>
              </a:p>
            </p:txBody>
          </p:sp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02FF6298-8A7B-4D55-EDE4-908D8DF36F19}"/>
                  </a:ext>
                </a:extLst>
              </p:cNvPr>
              <p:cNvSpPr txBox="1"/>
              <p:nvPr/>
            </p:nvSpPr>
            <p:spPr>
              <a:xfrm>
                <a:off x="3762237" y="1801462"/>
                <a:ext cx="118438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zh-CN" altLang="en-US" b="1" dirty="0"/>
                  <a:t>理论</a:t>
                </a:r>
                <a:r>
                  <a:rPr lang="zh-CN" altLang="en-US" sz="1800" b="1" dirty="0"/>
                  <a:t>截面</a:t>
                </a:r>
                <a:endParaRPr lang="zh-CN" altLang="en-US" dirty="0"/>
              </a:p>
            </p:txBody>
          </p:sp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FE0CEA31-BC94-AB1D-B848-80F113B45ABF}"/>
                  </a:ext>
                </a:extLst>
              </p:cNvPr>
              <p:cNvSpPr txBox="1"/>
              <p:nvPr/>
            </p:nvSpPr>
            <p:spPr>
              <a:xfrm>
                <a:off x="4084044" y="3112955"/>
                <a:ext cx="172515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积分截面分析</a:t>
                </a: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9F4C42-5D51-0A0B-1A55-7FA013B63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227174" y="2242925"/>
              <a:ext cx="1204923" cy="882997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436724-39BA-F21C-F432-7328D38B43E1}"/>
              </a:ext>
            </a:extLst>
          </p:cNvPr>
          <p:cNvGrpSpPr/>
          <p:nvPr/>
        </p:nvGrpSpPr>
        <p:grpSpPr>
          <a:xfrm>
            <a:off x="6148424" y="1199340"/>
            <a:ext cx="5424450" cy="2348722"/>
            <a:chOff x="6148424" y="1199340"/>
            <a:chExt cx="5424450" cy="234872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3336DCA-21F8-3EE5-BC2C-994F064163C6}"/>
                </a:ext>
              </a:extLst>
            </p:cNvPr>
            <p:cNvGrpSpPr/>
            <p:nvPr/>
          </p:nvGrpSpPr>
          <p:grpSpPr>
            <a:xfrm>
              <a:off x="6148424" y="1199340"/>
              <a:ext cx="5424450" cy="2348722"/>
              <a:chOff x="6148424" y="1199340"/>
              <a:chExt cx="5424450" cy="2348722"/>
            </a:xfrm>
          </p:grpSpPr>
          <p:grpSp>
            <p:nvGrpSpPr>
              <p:cNvPr id="80" name="组合 79">
                <a:extLst>
                  <a:ext uri="{FF2B5EF4-FFF2-40B4-BE49-F238E27FC236}">
                    <a16:creationId xmlns:a16="http://schemas.microsoft.com/office/drawing/2014/main" id="{4BEF7920-9430-B234-453B-02FD505C1FD2}"/>
                  </a:ext>
                </a:extLst>
              </p:cNvPr>
              <p:cNvGrpSpPr/>
              <p:nvPr/>
            </p:nvGrpSpPr>
            <p:grpSpPr>
              <a:xfrm>
                <a:off x="6148424" y="1199340"/>
                <a:ext cx="5424450" cy="2348722"/>
                <a:chOff x="6578287" y="1199340"/>
                <a:chExt cx="4994587" cy="2348722"/>
              </a:xfrm>
            </p:grpSpPr>
            <p:graphicFrame>
              <p:nvGraphicFramePr>
                <p:cNvPr id="55" name="图示 54">
                  <a:extLst>
                    <a:ext uri="{FF2B5EF4-FFF2-40B4-BE49-F238E27FC236}">
                      <a16:creationId xmlns:a16="http://schemas.microsoft.com/office/drawing/2014/main" id="{93C95C2B-F08F-7B23-7719-B5630BDBB9D9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865077023"/>
                    </p:ext>
                  </p:extLst>
                </p:nvPr>
              </p:nvGraphicFramePr>
              <p:xfrm>
                <a:off x="6578287" y="1199340"/>
                <a:ext cx="4994587" cy="234872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  <p:sp>
              <p:nvSpPr>
                <p:cNvPr id="61" name="箭头: 左 60">
                  <a:extLst>
                    <a:ext uri="{FF2B5EF4-FFF2-40B4-BE49-F238E27FC236}">
                      <a16:creationId xmlns:a16="http://schemas.microsoft.com/office/drawing/2014/main" id="{324AAD94-2B61-29CA-48FB-3BDD6004457E}"/>
                    </a:ext>
                  </a:extLst>
                </p:cNvPr>
                <p:cNvSpPr/>
                <p:nvPr/>
              </p:nvSpPr>
              <p:spPr>
                <a:xfrm rot="13176102">
                  <a:off x="7552317" y="1963004"/>
                  <a:ext cx="1115920" cy="384333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cene3d>
                  <a:camera prst="orthographicFront"/>
                  <a:lightRig rig="flat" dir="t"/>
                </a:scene3d>
                <a:sp3d z="-1905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85CB2B57-CD1F-12E1-C7BA-BEA195C4E4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28884" y="1364363"/>
                  <a:ext cx="3014391" cy="332933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62" name="箭头: 左 61">
                  <a:extLst>
                    <a:ext uri="{FF2B5EF4-FFF2-40B4-BE49-F238E27FC236}">
                      <a16:creationId xmlns:a16="http://schemas.microsoft.com/office/drawing/2014/main" id="{1A1BD831-8B8E-B9F4-0488-01803B8F190E}"/>
                    </a:ext>
                  </a:extLst>
                </p:cNvPr>
                <p:cNvSpPr/>
                <p:nvPr/>
              </p:nvSpPr>
              <p:spPr>
                <a:xfrm rot="19191768">
                  <a:off x="8633504" y="1954563"/>
                  <a:ext cx="1104358" cy="384333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cene3d>
                  <a:camera prst="orthographicFront"/>
                  <a:lightRig rig="flat" dir="t"/>
                </a:scene3d>
                <a:sp3d z="-1905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159E848E-10B5-271D-BFE1-F60CF2D6B5F5}"/>
                    </a:ext>
                  </a:extLst>
                </p:cNvPr>
                <p:cNvSpPr txBox="1"/>
                <p:nvPr/>
              </p:nvSpPr>
              <p:spPr>
                <a:xfrm>
                  <a:off x="7912485" y="2711096"/>
                  <a:ext cx="1494154" cy="7386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sz="1400" b="1" dirty="0"/>
                    <a:t>电形状因子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|G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</a:t>
                  </a:r>
                  <a:r>
                    <a:rPr lang="zh-CN" altLang="en-US" sz="1400" b="1" dirty="0"/>
                    <a:t>、磁形状因子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|G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M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</a:t>
                  </a:r>
                  <a:r>
                    <a:rPr lang="zh-CN" altLang="en-US" sz="1400" b="1" dirty="0"/>
                    <a:t>、</a:t>
                  </a:r>
                  <a:endParaRPr lang="en-US" altLang="zh-CN" sz="1400" b="1" dirty="0"/>
                </a:p>
                <a:p>
                  <a:r>
                    <a:rPr lang="zh-CN" altLang="en-US" sz="1400" b="1" dirty="0"/>
                    <a:t>比值 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R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em</a:t>
                  </a:r>
                </a:p>
              </p:txBody>
            </p:sp>
            <p:pic>
              <p:nvPicPr>
                <p:cNvPr id="75" name="图片 74">
                  <a:extLst>
                    <a:ext uri="{FF2B5EF4-FFF2-40B4-BE49-F238E27FC236}">
                      <a16:creationId xmlns:a16="http://schemas.microsoft.com/office/drawing/2014/main" id="{D36D9EA9-4D17-E9F3-8921-6E3E78B0B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42606" y="1374019"/>
                  <a:ext cx="932263" cy="40605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</p:grpSp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DB878B59-1D74-C71D-D55F-76C4855556F6}"/>
                  </a:ext>
                </a:extLst>
              </p:cNvPr>
              <p:cNvSpPr txBox="1"/>
              <p:nvPr/>
            </p:nvSpPr>
            <p:spPr>
              <a:xfrm>
                <a:off x="9795207" y="3112955"/>
                <a:ext cx="172354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2000" dirty="0">
                    <a:solidFill>
                      <a:schemeClr val="accent6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微分截面分析</a:t>
                </a: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E194A20-D145-5A92-221E-E13527F2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036854" y="2132877"/>
              <a:ext cx="1204923" cy="882997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546456B-6ACC-598A-FCAE-2BB1980B9D21}"/>
              </a:ext>
            </a:extLst>
          </p:cNvPr>
          <p:cNvGrpSpPr/>
          <p:nvPr/>
        </p:nvGrpSpPr>
        <p:grpSpPr>
          <a:xfrm>
            <a:off x="6148424" y="3763931"/>
            <a:ext cx="5433608" cy="2512116"/>
            <a:chOff x="6148424" y="3763931"/>
            <a:chExt cx="5433608" cy="251211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9796B9CB-22D8-A920-5D7E-16E0B967D638}"/>
                </a:ext>
              </a:extLst>
            </p:cNvPr>
            <p:cNvGrpSpPr/>
            <p:nvPr/>
          </p:nvGrpSpPr>
          <p:grpSpPr>
            <a:xfrm>
              <a:off x="6148424" y="3763931"/>
              <a:ext cx="5433608" cy="2512116"/>
              <a:chOff x="6148424" y="3927325"/>
              <a:chExt cx="5433608" cy="2348722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FDFD7225-CFDF-A7AE-D015-D7EAE4BE449A}"/>
                  </a:ext>
                </a:extLst>
              </p:cNvPr>
              <p:cNvGrpSpPr/>
              <p:nvPr/>
            </p:nvGrpSpPr>
            <p:grpSpPr>
              <a:xfrm>
                <a:off x="6148424" y="3927325"/>
                <a:ext cx="5433608" cy="2348722"/>
                <a:chOff x="6148424" y="3927325"/>
                <a:chExt cx="5433608" cy="2348722"/>
              </a:xfrm>
            </p:grpSpPr>
            <p:graphicFrame>
              <p:nvGraphicFramePr>
                <p:cNvPr id="109" name="图示 108">
                  <a:extLst>
                    <a:ext uri="{FF2B5EF4-FFF2-40B4-BE49-F238E27FC236}">
                      <a16:creationId xmlns:a16="http://schemas.microsoft.com/office/drawing/2014/main" id="{FE883EC6-932C-3983-B452-D02E3C3108DF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22387024"/>
                    </p:ext>
                  </p:extLst>
                </p:nvPr>
              </p:nvGraphicFramePr>
              <p:xfrm>
                <a:off x="6148424" y="3927325"/>
                <a:ext cx="5433608" cy="2348722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6" r:lo="rId27" r:qs="rId28" r:cs="rId29"/>
                </a:graphicData>
              </a:graphic>
            </p:graphicFrame>
            <p:sp>
              <p:nvSpPr>
                <p:cNvPr id="112" name="箭头: 左 111">
                  <a:extLst>
                    <a:ext uri="{FF2B5EF4-FFF2-40B4-BE49-F238E27FC236}">
                      <a16:creationId xmlns:a16="http://schemas.microsoft.com/office/drawing/2014/main" id="{182C4B99-CA12-45F8-5F63-FB39F6659EB4}"/>
                    </a:ext>
                  </a:extLst>
                </p:cNvPr>
                <p:cNvSpPr/>
                <p:nvPr/>
              </p:nvSpPr>
              <p:spPr>
                <a:xfrm rot="13176102">
                  <a:off x="7238324" y="4803381"/>
                  <a:ext cx="1214009" cy="384333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cene3d>
                  <a:camera prst="orthographicFront"/>
                  <a:lightRig rig="flat" dir="t"/>
                </a:scene3d>
                <a:sp3d z="-1905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13" name="箭头: 左 112">
                  <a:extLst>
                    <a:ext uri="{FF2B5EF4-FFF2-40B4-BE49-F238E27FC236}">
                      <a16:creationId xmlns:a16="http://schemas.microsoft.com/office/drawing/2014/main" id="{2A37649F-2346-5683-CFD4-2C104BB71E5C}"/>
                    </a:ext>
                  </a:extLst>
                </p:cNvPr>
                <p:cNvSpPr/>
                <p:nvPr/>
              </p:nvSpPr>
              <p:spPr>
                <a:xfrm rot="19191768">
                  <a:off x="8391701" y="4798613"/>
                  <a:ext cx="1201430" cy="384333"/>
                </a:xfrm>
                <a:prstGeom prst="leftArrow">
                  <a:avLst>
                    <a:gd name="adj1" fmla="val 60000"/>
                    <a:gd name="adj2" fmla="val 50000"/>
                  </a:avLst>
                </a:prstGeom>
                <a:scene3d>
                  <a:camera prst="orthographicFront"/>
                  <a:lightRig rig="flat" dir="t"/>
                </a:scene3d>
                <a:sp3d z="-190500" prstMaterial="plastic">
                  <a:bevelT w="50800" h="50800"/>
                  <a:bevelB w="25400" h="25400" prst="angle"/>
                </a:sp3d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zh-CN" altLang="en-US"/>
                </a:p>
              </p:txBody>
            </p:sp>
            <p:pic>
              <p:nvPicPr>
                <p:cNvPr id="111" name="图片 110">
                  <a:extLst>
                    <a:ext uri="{FF2B5EF4-FFF2-40B4-BE49-F238E27FC236}">
                      <a16:creationId xmlns:a16="http://schemas.microsoft.com/office/drawing/2014/main" id="{C5BFD121-D71C-5121-926E-8564F04FC7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85132" y="3999106"/>
                  <a:ext cx="2248606" cy="91618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114" name="图片 113">
                  <a:extLst>
                    <a:ext uri="{FF2B5EF4-FFF2-40B4-BE49-F238E27FC236}">
                      <a16:creationId xmlns:a16="http://schemas.microsoft.com/office/drawing/2014/main" id="{F0C71D59-A03D-E8B6-F784-7688F05D14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33945" y="4146066"/>
                  <a:ext cx="1014208" cy="40605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769D1118-CAC5-946E-DFF7-25390FAF7263}"/>
                    </a:ext>
                  </a:extLst>
                </p:cNvPr>
                <p:cNvSpPr txBox="1"/>
                <p:nvPr/>
              </p:nvSpPr>
              <p:spPr>
                <a:xfrm>
                  <a:off x="7627101" y="5437949"/>
                  <a:ext cx="1672246" cy="48918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|G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E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</a:t>
                  </a:r>
                  <a:r>
                    <a:rPr lang="zh-CN" altLang="en-US" sz="1400" b="1" dirty="0"/>
                    <a:t>、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|G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M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|</a:t>
                  </a:r>
                  <a:r>
                    <a:rPr lang="zh-CN" altLang="en-US" sz="1400" b="1" dirty="0"/>
                    <a:t>、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R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em</a:t>
                  </a:r>
                  <a:r>
                    <a:rPr lang="zh-CN" altLang="en-US" sz="1400" b="1" baseline="-25000" dirty="0">
                      <a:solidFill>
                        <a:srgbClr val="C00000"/>
                      </a:solidFill>
                    </a:rPr>
                    <a:t>、</a:t>
                  </a:r>
                  <a:r>
                    <a:rPr lang="zh-CN" altLang="en-US" sz="1400" b="1" dirty="0">
                      <a:solidFill>
                        <a:srgbClr val="C00000"/>
                      </a:solidFill>
                    </a:rPr>
                    <a:t>高阶贡献、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Re(A</a:t>
                  </a:r>
                  <a:r>
                    <a:rPr lang="en-US" altLang="zh-CN" sz="1400" b="1" baseline="-25000" dirty="0">
                      <a:solidFill>
                        <a:srgbClr val="C00000"/>
                      </a:solidFill>
                    </a:rPr>
                    <a:t>3</a:t>
                  </a:r>
                  <a:r>
                    <a:rPr lang="en-US" altLang="zh-CN" sz="1400" b="1" baseline="30000" dirty="0">
                      <a:solidFill>
                        <a:srgbClr val="C00000"/>
                      </a:solidFill>
                    </a:rPr>
                    <a:t>*</a:t>
                  </a:r>
                  <a:r>
                    <a:rPr lang="en-US" altLang="zh-CN" sz="1400" b="1" dirty="0">
                      <a:solidFill>
                        <a:srgbClr val="C00000"/>
                      </a:solidFill>
                    </a:rPr>
                    <a:t>)</a:t>
                  </a:r>
                </a:p>
              </p:txBody>
            </p:sp>
            <p:sp>
              <p:nvSpPr>
                <p:cNvPr id="127" name="文本框 126">
                  <a:extLst>
                    <a:ext uri="{FF2B5EF4-FFF2-40B4-BE49-F238E27FC236}">
                      <a16:creationId xmlns:a16="http://schemas.microsoft.com/office/drawing/2014/main" id="{1A265CF2-8896-9BDA-589A-90A50A9CC056}"/>
                    </a:ext>
                  </a:extLst>
                </p:cNvPr>
                <p:cNvSpPr txBox="1"/>
                <p:nvPr/>
              </p:nvSpPr>
              <p:spPr>
                <a:xfrm>
                  <a:off x="9708572" y="5855192"/>
                  <a:ext cx="1723549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zh-CN" altLang="en-US" sz="2000" dirty="0">
                      <a:solidFill>
                        <a:schemeClr val="accent6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微分截面分析</a:t>
                  </a:r>
                </a:p>
              </p:txBody>
            </p:sp>
            <p:cxnSp>
              <p:nvCxnSpPr>
                <p:cNvPr id="130" name="直接连接符 129">
                  <a:extLst>
                    <a:ext uri="{FF2B5EF4-FFF2-40B4-BE49-F238E27FC236}">
                      <a16:creationId xmlns:a16="http://schemas.microsoft.com/office/drawing/2014/main" id="{53BE805A-98DD-DC22-177B-0B935F9A6E45}"/>
                    </a:ext>
                  </a:extLst>
                </p:cNvPr>
                <p:cNvCxnSpPr/>
                <p:nvPr/>
              </p:nvCxnSpPr>
              <p:spPr>
                <a:xfrm>
                  <a:off x="10266429" y="4219575"/>
                  <a:ext cx="984413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>
                  <a:extLst>
                    <a:ext uri="{FF2B5EF4-FFF2-40B4-BE49-F238E27FC236}">
                      <a16:creationId xmlns:a16="http://schemas.microsoft.com/office/drawing/2014/main" id="{1B09AE3F-88BF-B395-9C27-A468BC512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8821" y="4605338"/>
                  <a:ext cx="1207202" cy="0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CB5C0349-7427-459C-E3E3-F4E21319B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67884" y="5135755"/>
                <a:ext cx="1204923" cy="762088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6D39DAF-ACBC-54A9-2D95-0EDCC9B48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6299316" y="5037463"/>
              <a:ext cx="1145207" cy="923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34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95ACB9-FF25-BEB1-3E8D-FEC96011D4C6}"/>
              </a:ext>
            </a:extLst>
          </p:cNvPr>
          <p:cNvGrpSpPr/>
          <p:nvPr/>
        </p:nvGrpSpPr>
        <p:grpSpPr>
          <a:xfrm>
            <a:off x="725110" y="3735344"/>
            <a:ext cx="10741781" cy="1992097"/>
            <a:chOff x="507411" y="3353447"/>
            <a:chExt cx="10741781" cy="1992097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E3C85ADD-9BBE-CC1E-4555-BA7BF608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411" y="3353447"/>
              <a:ext cx="3257239" cy="1992095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C24EA752-066A-23A1-9B3F-7C99CD412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400" y="3353448"/>
              <a:ext cx="3257238" cy="1992096"/>
            </a:xfrm>
            <a:prstGeom prst="rect">
              <a:avLst/>
            </a:prstGeom>
          </p:spPr>
        </p:pic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7F7783F2-C78D-C055-DA36-1A6B5C0BA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05836" y="3398361"/>
              <a:ext cx="3243356" cy="1885950"/>
            </a:xfrm>
            <a:prstGeom prst="rect">
              <a:avLst/>
            </a:prstGeom>
          </p:spPr>
        </p:pic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884E997-EEDD-FA42-485E-46E043603D89}"/>
              </a:ext>
            </a:extLst>
          </p:cNvPr>
          <p:cNvGrpSpPr/>
          <p:nvPr/>
        </p:nvGrpSpPr>
        <p:grpSpPr>
          <a:xfrm>
            <a:off x="719139" y="1541159"/>
            <a:ext cx="10753722" cy="2118617"/>
            <a:chOff x="490730" y="1159262"/>
            <a:chExt cx="10753722" cy="2118617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19F6E4A6-E1EF-797F-C244-7222B54B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5836" y="1174972"/>
              <a:ext cx="3238616" cy="2078302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1268B8A-E43C-1991-5F23-1343B4AC9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0730" y="1159262"/>
              <a:ext cx="3248141" cy="2106485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2DC1A660-D3D2-09C4-23FD-5F5181EB0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8435" y="1171394"/>
              <a:ext cx="3248141" cy="2106485"/>
            </a:xfrm>
            <a:prstGeom prst="rect">
              <a:avLst/>
            </a:prstGeom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6A89349-7435-DA1C-FAFA-A50F9750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33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Overview of the Proton EMFFs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F05EBF-4F74-E12E-45F5-A3B4B74B9852}"/>
              </a:ext>
            </a:extLst>
          </p:cNvPr>
          <p:cNvSpPr txBox="1"/>
          <p:nvPr/>
        </p:nvSpPr>
        <p:spPr>
          <a:xfrm>
            <a:off x="9332853" y="5910138"/>
            <a:ext cx="2297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PRL</a:t>
            </a:r>
            <a:r>
              <a:rPr lang="en-US" altLang="zh-CN" sz="1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124</a:t>
            </a:r>
            <a:r>
              <a:rPr lang="en-US" altLang="zh-CN" sz="1400" b="0" i="1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042001 (2020) </a:t>
            </a:r>
            <a:r>
              <a:rPr lang="en-US" altLang="zh-CN" sz="1400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PRD 91, 112004 (2015)</a:t>
            </a:r>
            <a:endParaRPr lang="en-US" altLang="zh-CN" sz="1400" i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5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rtlCol="0">
        <a:spAutoFit/>
      </a:bodyPr>
      <a:lstStyle>
        <a:defPPr algn="l">
          <a:defRPr sz="2000" dirty="0" smtClean="0">
            <a:latin typeface="Times New Roman" panose="02020603050405020304" pitchFamily="18" charset="0"/>
            <a:ea typeface="黑体" panose="02010609060101010101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square" rtlCol="0">
        <a:spAutoFit/>
      </a:bodyPr>
      <a:lstStyle>
        <a:defPPr algn="l">
          <a:defRPr sz="2000" dirty="0" smtClean="0">
            <a:latin typeface="Times New Roman" panose="02020603050405020304" pitchFamily="18" charset="0"/>
            <a:ea typeface="黑体" panose="02010609060101010101" pitchFamily="49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29182</TotalTime>
  <Words>1136</Words>
  <Application>Microsoft Office PowerPoint</Application>
  <PresentationFormat>宽屏</PresentationFormat>
  <Paragraphs>196</Paragraphs>
  <Slides>23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-apple-system</vt:lpstr>
      <vt:lpstr>ArialMT</vt:lpstr>
      <vt:lpstr>Calibri-Italic</vt:lpstr>
      <vt:lpstr>NimbusRomNo9L-Regu</vt:lpstr>
      <vt:lpstr>等线</vt:lpstr>
      <vt:lpstr>Microsoft YaHei</vt:lpstr>
      <vt:lpstr>Microsoft YaHei</vt:lpstr>
      <vt:lpstr>Arial</vt:lpstr>
      <vt:lpstr>Calibri</vt:lpstr>
      <vt:lpstr>Calibri Light</vt:lpstr>
      <vt:lpstr>Cambria Math</vt:lpstr>
      <vt:lpstr>Roboto</vt:lpstr>
      <vt:lpstr>Sitka Subheading</vt:lpstr>
      <vt:lpstr>Times New Roman</vt:lpstr>
      <vt:lpstr>Office 主题​​</vt:lpstr>
      <vt:lpstr>1_Office 主题​​</vt:lpstr>
      <vt:lpstr>PowerPoint 演示文稿</vt:lpstr>
      <vt:lpstr>Historic Milestones</vt:lpstr>
      <vt:lpstr>Historic Milestones</vt:lpstr>
      <vt:lpstr>Space-like versus Time-like</vt:lpstr>
      <vt:lpstr>Unique Features at e+e- Collider</vt:lpstr>
      <vt:lpstr>Picture of Baryon Structure at e+e- Collider</vt:lpstr>
      <vt:lpstr>How to Measure EMFFS at BESIII</vt:lpstr>
      <vt:lpstr>How to Analyze?</vt:lpstr>
      <vt:lpstr>Overview of the Proton EMFFs</vt:lpstr>
      <vt:lpstr>Overview of the Neutron EMFFs</vt:lpstr>
      <vt:lpstr>Overview of Λ and Σ Production Cross-sections</vt:lpstr>
      <vt:lpstr>Overview of e^+ e^-→ΩΩ ̅/ΔΔ ̅</vt:lpstr>
      <vt:lpstr>Overview of Λc Production Cross-sections</vt:lpstr>
      <vt:lpstr>Several Keys, γ*-N Coupling Puzzle</vt:lpstr>
      <vt:lpstr>Several Keys, Fine Structure of the Proton</vt:lpstr>
      <vt:lpstr>Several Keys, Fine Structure of the Neutron</vt:lpstr>
      <vt:lpstr>Several Key, Analyticity of the Neutron EMFFs</vt:lpstr>
      <vt:lpstr>Several Key, Threshold Enhancement</vt:lpstr>
      <vt:lpstr>Phases Measurements</vt:lpstr>
      <vt:lpstr>Fine EM Structure of the Proton</vt:lpstr>
      <vt:lpstr>Outlook</vt:lpstr>
      <vt:lpstr>Summary</vt:lpstr>
      <vt:lpstr>BESIII Detector</vt:lpstr>
    </vt:vector>
  </TitlesOfParts>
  <Manager>zhizi</Manager>
  <Company>zhizi tecnology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Baryons_TLFF</dc:title>
  <dc:creator>胡继峰</dc:creator>
  <cp:lastModifiedBy>Jifeng Hu</cp:lastModifiedBy>
  <cp:revision>1840</cp:revision>
  <cp:lastPrinted>2024-04-05T06:09:54Z</cp:lastPrinted>
  <dcterms:created xsi:type="dcterms:W3CDTF">2021-06-08T11:12:26Z</dcterms:created>
  <dcterms:modified xsi:type="dcterms:W3CDTF">2025-04-26T12:54:28Z</dcterms:modified>
  <cp:version>v2</cp:version>
</cp:coreProperties>
</file>