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36.jpg" ContentType="image/png"/>
  <Override PartName="/ppt/media/image52.jpg" ContentType="image/png"/>
  <Override PartName="/ppt/media/image53.jpg" ContentType="image/png"/>
  <Override PartName="/ppt/media/image55.jpg" ContentType="image/png"/>
  <Override PartName="/ppt/media/image5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1387" r:id="rId2"/>
    <p:sldId id="1335" r:id="rId3"/>
    <p:sldId id="1409" r:id="rId4"/>
    <p:sldId id="1283" r:id="rId5"/>
    <p:sldId id="1294" r:id="rId6"/>
    <p:sldId id="1340" r:id="rId7"/>
    <p:sldId id="1341" r:id="rId8"/>
    <p:sldId id="1353" r:id="rId9"/>
    <p:sldId id="1394" r:id="rId10"/>
    <p:sldId id="1349" r:id="rId11"/>
    <p:sldId id="1333" r:id="rId12"/>
    <p:sldId id="295" r:id="rId13"/>
    <p:sldId id="1350" r:id="rId14"/>
    <p:sldId id="1395" r:id="rId15"/>
    <p:sldId id="1376" r:id="rId16"/>
    <p:sldId id="1351" r:id="rId17"/>
    <p:sldId id="1373" r:id="rId18"/>
    <p:sldId id="1334" r:id="rId19"/>
    <p:sldId id="1336" r:id="rId20"/>
    <p:sldId id="1377" r:id="rId21"/>
    <p:sldId id="1378" r:id="rId22"/>
    <p:sldId id="1379" r:id="rId23"/>
    <p:sldId id="1343" r:id="rId24"/>
    <p:sldId id="1354" r:id="rId25"/>
    <p:sldId id="1344" r:id="rId26"/>
    <p:sldId id="1356" r:id="rId27"/>
    <p:sldId id="1396" r:id="rId28"/>
    <p:sldId id="1397" r:id="rId29"/>
    <p:sldId id="1398" r:id="rId30"/>
    <p:sldId id="1399" r:id="rId31"/>
    <p:sldId id="1401" r:id="rId32"/>
    <p:sldId id="1400" r:id="rId33"/>
    <p:sldId id="1402" r:id="rId34"/>
    <p:sldId id="1404" r:id="rId35"/>
    <p:sldId id="1405" r:id="rId36"/>
    <p:sldId id="1406" r:id="rId37"/>
    <p:sldId id="1407" r:id="rId38"/>
    <p:sldId id="1363" r:id="rId39"/>
    <p:sldId id="1408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7"/>
    <p:restoredTop sz="95994"/>
  </p:normalViewPr>
  <p:slideViewPr>
    <p:cSldViewPr snapToGrid="0" snapToObjects="1">
      <p:cViewPr varScale="1">
        <p:scale>
          <a:sx n="93" d="100"/>
          <a:sy n="93" d="100"/>
        </p:scale>
        <p:origin x="216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2D8D-3E43-804A-82D3-37244325535B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84A2-6E81-AE41-9561-27DBFBFAE4C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72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3F9D0-E2FB-7947-9F23-AE5E2097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B1A7F1-B877-0445-80B4-EB1056203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229A0-3462-FC4C-B628-EEB04DEE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D5EAA-9C75-F045-A23C-11DBE667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8563CE-6536-EB4D-8CAC-AC5321A8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39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6CB80-0989-B84D-86FA-5DEDB2A9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F526F4-BDDB-564A-BFD1-1EA2F933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3E69C-BBA9-A64E-A4F9-427BA8A6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5A427-3D23-5248-8817-9995E4CE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11ACD-45B8-334A-B319-50D4E7D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149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A160D0-FF68-0145-90ED-5E7A2B7E4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087FA-B65A-EC48-B9AF-3D074B88B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4F524F-F4ED-CD4C-A960-1E62409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D79DB7-3516-EB41-B530-6316B52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7D2B9-999E-8943-B6A1-B759B6D4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44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" y="1"/>
            <a:ext cx="10515600" cy="76943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/>
          </p:cNvPicPr>
          <p:nvPr userDrawn="1"/>
        </p:nvPicPr>
        <p:blipFill rotWithShape="1">
          <a:blip r:embed="rId2"/>
          <a:srcRect l="128" r="-159"/>
          <a:stretch/>
        </p:blipFill>
        <p:spPr>
          <a:xfrm>
            <a:off x="683" y="6015600"/>
            <a:ext cx="12240000" cy="842400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12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5B810E-5CCD-412F-AD38-54D970A9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464" y="294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6E77991F-C83A-405D-954D-AA6EA0BA4B3B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/22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578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r>
              <a:rPr lang="en-US" altLang="zh-CN" dirty="0"/>
              <a:t>/16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6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60A27-B8B3-A041-892D-56741AF2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A85D9D-2EC1-7245-9779-393251BA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8D02AD-CC6A-3245-8167-A5C48E1D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BC359-A41F-F546-A15B-8F09530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8F4039-64D8-D440-9C3C-A440347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32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39D2E-0EBA-BF4C-9922-585BCEBB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0FCE6E-F90A-D847-BEB5-942FE83E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6E7D5-B88F-314B-B670-131EFFB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E70209-8AFB-3143-8D18-A5990DF5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23149D-E727-484A-89F2-C530D38E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80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060ED-5787-344C-B407-75EE5028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46969C-502E-3143-90E0-0A85B161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166EB-AB96-0F44-B154-E4D80747D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FC3E72-6937-A84A-80B3-B92F60E5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E27148-3897-DD4C-BD1E-29AB74DE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A87D7F-B49C-3141-86E6-8DEB0CC7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60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A6BC7-3D82-6F43-B13C-783AF93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DC3A0-1EE8-E246-8413-6DC9C586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003598-4EE6-B44C-88A7-DDB7E9E4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0BA8ED-C234-1444-B100-5DB563790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8602E5-AFD0-D04A-99BC-37F3FB7B5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E7579C-A82A-514A-90B6-A95E5D34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910F58-3322-1049-A85E-510314FE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35EFD37-15F4-C04C-8366-BE1F4CFA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90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721D7-C9A3-F846-9795-2B62D103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1A49F2-0585-1644-BE4F-4B67D8B3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17F468A-A149-D54A-92E0-6CE1DFF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7B0A59-7C84-A242-85F3-5B453F80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8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7F2FEA-1BDB-3041-842E-E7D612A2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E3BD63-0801-F442-A521-6898ADE3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0331D-F34B-C14E-ADD1-E982971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32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43FD1-E9AB-0044-AF23-4376757B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AEFD5-4C0C-EC4A-8F9A-C59AA664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5D867A-0423-9A49-923D-84AFC63A0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D0F502-6A94-1C4E-8AA2-583E5C40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7F77B6-6176-5A44-901D-DCB9BB18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2344F-9C97-0849-AB07-61D0A217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66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81D0D-9D28-5046-8709-731A0126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4EBE98E-2C58-984A-96B8-76AAE494F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796BA5-A42A-E14E-8341-225D4B67C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CE4620-14FB-544B-9C75-2498EDC0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07C1A4-CB93-EE40-9807-A6B37F0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B216C8-6B99-9C4A-AFE3-F6A32658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0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F9D851-13B4-BC4F-880C-16329EA6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16EB9A-179B-C54A-899A-A4E18093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A3B6F-812B-2E4E-8D09-9D993C4D1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AB6B-336C-9F47-84CD-74E89F92BC0A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4D8BA-9F2D-FF4B-B07B-A8060E9EF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FB356-87C0-FB4B-89FB-78CC70513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04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12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0.png"/><Relationship Id="rId11" Type="http://schemas.openxmlformats.org/officeDocument/2006/relationships/image" Target="../media/image130.png"/><Relationship Id="rId5" Type="http://schemas.openxmlformats.org/officeDocument/2006/relationships/image" Target="../media/image1090.png"/><Relationship Id="rId10" Type="http://schemas.openxmlformats.org/officeDocument/2006/relationships/image" Target="../media/image124.png"/><Relationship Id="rId9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6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33.png"/><Relationship Id="rId4" Type="http://schemas.openxmlformats.org/officeDocument/2006/relationships/image" Target="../media/image10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90.png"/><Relationship Id="rId7" Type="http://schemas.openxmlformats.org/officeDocument/2006/relationships/image" Target="../media/image161.png"/><Relationship Id="rId12" Type="http://schemas.openxmlformats.org/officeDocument/2006/relationships/image" Target="../media/image24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30.png"/><Relationship Id="rId10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8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 txBox="1">
            <a:spLocks/>
          </p:cNvSpPr>
          <p:nvPr/>
        </p:nvSpPr>
        <p:spPr>
          <a:xfrm>
            <a:off x="1523999" y="3241413"/>
            <a:ext cx="9144000" cy="971360"/>
          </a:xfrm>
          <a:prstGeom prst="rect">
            <a:avLst/>
          </a:prstGeom>
        </p:spPr>
        <p:txBody>
          <a:bodyPr>
            <a:no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 Feng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(Peking U.)</a:t>
            </a:r>
          </a:p>
        </p:txBody>
      </p:sp>
      <p:sp>
        <p:nvSpPr>
          <p:cNvPr id="7" name="矩形 6"/>
          <p:cNvSpPr/>
          <p:nvPr/>
        </p:nvSpPr>
        <p:spPr>
          <a:xfrm>
            <a:off x="285142" y="1907530"/>
            <a:ext cx="11621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Lattice QCD Journey: From Nucleon Electric Polarizabilities to Electroweak Pion Production off a Nucleon</a:t>
            </a:r>
            <a:endParaRPr lang="zh-CN" altLang="en-US" sz="3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A4FC7F-FA2F-494B-9EA0-0B5BD3CD4E6A}"/>
              </a:ext>
            </a:extLst>
          </p:cNvPr>
          <p:cNvSpPr txBox="1"/>
          <p:nvPr/>
        </p:nvSpPr>
        <p:spPr>
          <a:xfrm>
            <a:off x="3034392" y="3966455"/>
            <a:ext cx="6123214" cy="70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2025.04.25</a:t>
            </a:r>
            <a:endParaRPr kumimoji="0" lang="zh-CN" alt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721082-49D3-EA46-BD4B-A36E4765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77" y="98329"/>
            <a:ext cx="1440000" cy="144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247DE90-FFD8-8F47-9AD5-B169005891A7}"/>
              </a:ext>
            </a:extLst>
          </p:cNvPr>
          <p:cNvSpPr/>
          <p:nvPr/>
        </p:nvSpPr>
        <p:spPr>
          <a:xfrm>
            <a:off x="1" y="0"/>
            <a:ext cx="6389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第二十届全国中高能核物理大会</a:t>
            </a:r>
            <a:endParaRPr lang="en-US" altLang="zh-CN" sz="3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复旦大学</a:t>
            </a:r>
          </a:p>
        </p:txBody>
      </p:sp>
    </p:spTree>
    <p:extLst>
      <p:ext uri="{BB962C8B-B14F-4D97-AF65-F5344CB8AC3E}">
        <p14:creationId xmlns:p14="http://schemas.microsoft.com/office/powerpoint/2010/main" val="249166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Electromagnetic polarizabilities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5D294D-1F17-5144-BFD0-1B84C17D1A55}"/>
              </a:ext>
            </a:extLst>
          </p:cNvPr>
          <p:cNvSpPr/>
          <p:nvPr/>
        </p:nvSpPr>
        <p:spPr>
          <a:xfrm>
            <a:off x="532707" y="791312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Polarizabilities offer insights into the distribution of charge and magnetism within nucleons, revealing their response to external electromagnetic fields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B10809-DFB3-AF4B-B21F-8ACC68F4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62" y="1748412"/>
            <a:ext cx="1932501" cy="1916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C7675E-8B10-394D-B400-322803139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89" y="1748412"/>
            <a:ext cx="1840241" cy="19169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/>
              <p:nvPr/>
            </p:nvSpPr>
            <p:spPr>
              <a:xfrm>
                <a:off x="2763219" y="3771751"/>
                <a:ext cx="6165056" cy="667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𝑒𝑓𝑓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19" y="3771751"/>
                <a:ext cx="6165056" cy="667427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11B9C1F-CB88-2640-AB8B-87DCF059D17F}"/>
              </a:ext>
            </a:extLst>
          </p:cNvPr>
          <p:cNvSpPr/>
          <p:nvPr/>
        </p:nvSpPr>
        <p:spPr>
          <a:xfrm>
            <a:off x="532707" y="4703095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determination of polarizabilities relies on Compton scattering, wherein external E&amp;M fields polarize the target nucleon or deuteron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E27D466-58BD-5040-830C-6857DAA6C897}"/>
              </a:ext>
            </a:extLst>
          </p:cNvPr>
          <p:cNvGrpSpPr/>
          <p:nvPr/>
        </p:nvGrpSpPr>
        <p:grpSpPr>
          <a:xfrm>
            <a:off x="5067008" y="5657056"/>
            <a:ext cx="2057983" cy="1009266"/>
            <a:chOff x="9295817" y="712780"/>
            <a:chExt cx="2057983" cy="100926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7E4103-9D4B-064D-8B0E-C989E6563711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EAE26F79-E015-D44D-B03B-D579A84C3319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FD2F7D1-239F-FD4C-8E65-30CC9D7B2A8C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75D3D02-71AD-F040-897C-E0CCF13FD132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DF58B7A6-024E-2842-901A-055E25DA8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88FC6FA0-6D48-4F4A-B538-D8AC36836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010C4007-AEEE-0A4A-9E2F-074CA14022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532B01BB-3E78-AB47-9438-F7B25FCDB7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EA137A0B-59FB-3F43-AF3F-6190222FFA9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7CBF094C-8039-0540-A53E-1E79B6531E35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1112AA3C-A228-4646-AAD4-8FAB299F1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D737E39A-44AD-0546-B1D0-1BD47E9F3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0AC71BC-84A0-BF49-887E-442650B4AF57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10</a:t>
            </a:fld>
            <a:endParaRPr lang="zh-CN" altLang="en-US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E81CF6-F979-744F-9C52-3F3436340D05}"/>
              </a:ext>
            </a:extLst>
          </p:cNvPr>
          <p:cNvSpPr txBox="1"/>
          <p:nvPr/>
        </p:nvSpPr>
        <p:spPr>
          <a:xfrm>
            <a:off x="4202146" y="6174482"/>
            <a:ext cx="99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DEB155-8160-8C41-8CAA-33E8DED1763A}"/>
              </a:ext>
            </a:extLst>
          </p:cNvPr>
          <p:cNvSpPr txBox="1"/>
          <p:nvPr/>
        </p:nvSpPr>
        <p:spPr>
          <a:xfrm>
            <a:off x="4268211" y="5670594"/>
            <a:ext cx="830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hoton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571AD45-5F97-3C4D-BB2F-CB53C0F8AA8F}"/>
              </a:ext>
            </a:extLst>
          </p:cNvPr>
          <p:cNvSpPr txBox="1"/>
          <p:nvPr/>
        </p:nvSpPr>
        <p:spPr>
          <a:xfrm>
            <a:off x="7772179" y="3782299"/>
            <a:ext cx="470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modifies the nucleon's energy, described by an effective Hamiltonian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9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4F72274-5CC7-904C-AF45-190014CDD33D}"/>
              </a:ext>
            </a:extLst>
          </p:cNvPr>
          <p:cNvSpPr/>
          <p:nvPr/>
        </p:nvSpPr>
        <p:spPr>
          <a:xfrm>
            <a:off x="532707" y="655471"/>
            <a:ext cx="104823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E&amp;M polarizability are most central quantities relevant for Compton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4CAFC2E-B3EC-8A4D-A187-E1E25C661D51}"/>
              </a:ext>
            </a:extLst>
          </p:cNvPr>
          <p:cNvSpPr txBox="1"/>
          <p:nvPr/>
        </p:nvSpPr>
        <p:spPr>
          <a:xfrm>
            <a:off x="857916" y="2621927"/>
            <a:ext cx="532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 doubly virtual Compton scattering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8E0737F5-80C7-5445-9879-346B5D2523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Nucleon polarizabilities and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B81B2A97-4D22-B645-A763-481522A853CB}"/>
              </a:ext>
            </a:extLst>
          </p:cNvPr>
          <p:cNvGrpSpPr/>
          <p:nvPr/>
        </p:nvGrpSpPr>
        <p:grpSpPr>
          <a:xfrm>
            <a:off x="4382126" y="1232263"/>
            <a:ext cx="2535573" cy="1284392"/>
            <a:chOff x="9295817" y="712780"/>
            <a:chExt cx="2057983" cy="10092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705BB0D-308B-A24E-87A5-3C8EE932D346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54" name="任意多边形: 形状 50">
                <a:extLst>
                  <a:ext uri="{FF2B5EF4-FFF2-40B4-BE49-F238E27FC236}">
                    <a16:creationId xmlns:a16="http://schemas.microsoft.com/office/drawing/2014/main" id="{8EC28E05-53D1-8B42-89CE-505F5EE9C442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DE76388-C0C6-5848-B9BB-4CEE9A6C7D5B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8A448675-51C5-1F41-84F7-B70D0588D9EC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60" name="直接箭头连接符 8">
                    <a:extLst>
                      <a:ext uri="{FF2B5EF4-FFF2-40B4-BE49-F238E27FC236}">
                        <a16:creationId xmlns:a16="http://schemas.microsoft.com/office/drawing/2014/main" id="{65B39E47-9743-0046-9304-5948399E5A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箭头连接符 12">
                    <a:extLst>
                      <a:ext uri="{FF2B5EF4-FFF2-40B4-BE49-F238E27FC236}">
                        <a16:creationId xmlns:a16="http://schemas.microsoft.com/office/drawing/2014/main" id="{6A8C3CB1-297A-9B4A-A209-584A46A7F6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42">
                    <a:extLst>
                      <a:ext uri="{FF2B5EF4-FFF2-40B4-BE49-F238E27FC236}">
                        <a16:creationId xmlns:a16="http://schemas.microsoft.com/office/drawing/2014/main" id="{48C45262-D98A-0D4B-BADE-61DD0743A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箭头连接符 43">
                    <a:extLst>
                      <a:ext uri="{FF2B5EF4-FFF2-40B4-BE49-F238E27FC236}">
                        <a16:creationId xmlns:a16="http://schemas.microsoft.com/office/drawing/2014/main" id="{453FFEA0-70A7-C449-8E35-32F07C7A0C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任意多边形: 形状 45">
                    <a:extLst>
                      <a:ext uri="{FF2B5EF4-FFF2-40B4-BE49-F238E27FC236}">
                        <a16:creationId xmlns:a16="http://schemas.microsoft.com/office/drawing/2014/main" id="{D0534865-BB76-FC43-BD9D-FBFADD634EA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C31BD6C8-27E8-7C40-B03C-C07B531B82DE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97C538BD-D0DC-1D43-B602-648506EFC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E0F44225-F554-C146-AA21-44002074CC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FC2C637-386A-6E45-B5F0-05C1F7FFC739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0D0EDDB-41EA-4E45-989A-58FB55CD4483}"/>
              </a:ext>
            </a:extLst>
          </p:cNvPr>
          <p:cNvGrpSpPr/>
          <p:nvPr/>
        </p:nvGrpSpPr>
        <p:grpSpPr>
          <a:xfrm>
            <a:off x="5174068" y="5338190"/>
            <a:ext cx="5952913" cy="904458"/>
            <a:chOff x="5174068" y="5222440"/>
            <a:chExt cx="5952913" cy="90445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DF4F098-7941-CF43-9924-70477FE193BD}"/>
                </a:ext>
              </a:extLst>
            </p:cNvPr>
            <p:cNvGrpSpPr/>
            <p:nvPr/>
          </p:nvGrpSpPr>
          <p:grpSpPr>
            <a:xfrm>
              <a:off x="5174068" y="5222440"/>
              <a:ext cx="1940070" cy="904458"/>
              <a:chOff x="5521080" y="4418909"/>
              <a:chExt cx="1654266" cy="734931"/>
            </a:xfrm>
          </p:grpSpPr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16591C4-C473-D64F-A60D-3E5DAAB3CD10}"/>
                  </a:ext>
                </a:extLst>
              </p:cNvPr>
              <p:cNvGrpSpPr/>
              <p:nvPr/>
            </p:nvGrpSpPr>
            <p:grpSpPr>
              <a:xfrm>
                <a:off x="5521080" y="4418909"/>
                <a:ext cx="1654266" cy="733347"/>
                <a:chOff x="2034363" y="4237966"/>
                <a:chExt cx="2452577" cy="1070338"/>
              </a:xfrm>
            </p:grpSpPr>
            <p:cxnSp>
              <p:nvCxnSpPr>
                <p:cNvPr id="92" name="直接箭头连接符 34">
                  <a:extLst>
                    <a:ext uri="{FF2B5EF4-FFF2-40B4-BE49-F238E27FC236}">
                      <a16:creationId xmlns:a16="http://schemas.microsoft.com/office/drawing/2014/main" id="{EE97B88C-DA23-0C45-AB51-DB78F07A9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3468" y="5222513"/>
                  <a:ext cx="936000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35">
                  <a:extLst>
                    <a:ext uri="{FF2B5EF4-FFF2-40B4-BE49-F238E27FC236}">
                      <a16:creationId xmlns:a16="http://schemas.microsoft.com/office/drawing/2014/main" id="{80A1DCAF-039F-8F44-A906-44C0A4DB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5551" y="5222513"/>
                  <a:ext cx="13071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36">
                  <a:extLst>
                    <a:ext uri="{FF2B5EF4-FFF2-40B4-BE49-F238E27FC236}">
                      <a16:creationId xmlns:a16="http://schemas.microsoft.com/office/drawing/2014/main" id="{AFACEF1D-F561-C244-87EB-457CD0EB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4363" y="5222513"/>
                  <a:ext cx="683266" cy="0"/>
                </a:xfrm>
                <a:prstGeom prst="line">
                  <a:avLst/>
                </a:prstGeom>
                <a:ln w="349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箭头连接符 37">
                  <a:extLst>
                    <a:ext uri="{FF2B5EF4-FFF2-40B4-BE49-F238E27FC236}">
                      <a16:creationId xmlns:a16="http://schemas.microsoft.com/office/drawing/2014/main" id="{D31C4EFF-6275-9645-985D-475F931F2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0277" y="5222513"/>
                  <a:ext cx="4966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任意多边形: 形状 38">
                  <a:extLst>
                    <a:ext uri="{FF2B5EF4-FFF2-40B4-BE49-F238E27FC236}">
                      <a16:creationId xmlns:a16="http://schemas.microsoft.com/office/drawing/2014/main" id="{5B30F8EB-AF09-684A-9E7B-BD4BA53F4900}"/>
                    </a:ext>
                  </a:extLst>
                </p:cNvPr>
                <p:cNvSpPr/>
                <p:nvPr/>
              </p:nvSpPr>
              <p:spPr>
                <a:xfrm rot="8070161">
                  <a:off x="3455109" y="4676573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7" name="任意多边形: 形状 39">
                  <a:extLst>
                    <a:ext uri="{FF2B5EF4-FFF2-40B4-BE49-F238E27FC236}">
                      <a16:creationId xmlns:a16="http://schemas.microsoft.com/office/drawing/2014/main" id="{BD26E5B6-B5AC-7C4A-8BC5-A4D31AF12CFB}"/>
                    </a:ext>
                  </a:extLst>
                </p:cNvPr>
                <p:cNvSpPr/>
                <p:nvPr/>
              </p:nvSpPr>
              <p:spPr>
                <a:xfrm rot="13529839" flipH="1">
                  <a:off x="2029971" y="4676572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01BF641-25EF-B449-9768-D2F5BDA2155B}"/>
                  </a:ext>
                </a:extLst>
              </p:cNvPr>
              <p:cNvSpPr/>
              <p:nvPr/>
            </p:nvSpPr>
            <p:spPr>
              <a:xfrm>
                <a:off x="6064673" y="5020996"/>
                <a:ext cx="559982" cy="13284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0D032B0-852A-074E-9061-39C0DE21090E}"/>
                </a:ext>
              </a:extLst>
            </p:cNvPr>
            <p:cNvSpPr txBox="1"/>
            <p:nvPr/>
          </p:nvSpPr>
          <p:spPr>
            <a:xfrm>
              <a:off x="7170310" y="5542853"/>
              <a:ext cx="244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</a:t>
              </a:r>
              <a:endParaRPr lang="zh-CN" altLang="en-US" sz="2800" b="1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3450F1E-C3B3-2A47-AC75-2D30BC9004AB}"/>
                </a:ext>
              </a:extLst>
            </p:cNvPr>
            <p:cNvSpPr txBox="1"/>
            <p:nvPr/>
          </p:nvSpPr>
          <p:spPr>
            <a:xfrm>
              <a:off x="9685771" y="5531347"/>
              <a:ext cx="1441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+……</a:t>
              </a:r>
              <a:endParaRPr lang="zh-CN" altLang="en-US" sz="2800" b="1" dirty="0"/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90DE5F88-99E8-0B42-B279-7B50AD8426A6}"/>
              </a:ext>
            </a:extLst>
          </p:cNvPr>
          <p:cNvSpPr txBox="1"/>
          <p:nvPr/>
        </p:nvSpPr>
        <p:spPr>
          <a:xfrm>
            <a:off x="1732504" y="4531382"/>
            <a:ext cx="3149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Born term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1A2D9BE-3D86-FC49-BA93-6FF107AEB8A9}"/>
              </a:ext>
            </a:extLst>
          </p:cNvPr>
          <p:cNvSpPr txBox="1"/>
          <p:nvPr/>
        </p:nvSpPr>
        <p:spPr>
          <a:xfrm>
            <a:off x="6526121" y="4536716"/>
            <a:ext cx="4013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Polarizabilities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E46560B3-38C2-934A-88AD-B056B8A71972}"/>
              </a:ext>
            </a:extLst>
          </p:cNvPr>
          <p:cNvGrpSpPr/>
          <p:nvPr/>
        </p:nvGrpSpPr>
        <p:grpSpPr>
          <a:xfrm>
            <a:off x="1862699" y="5323452"/>
            <a:ext cx="1929765" cy="941031"/>
            <a:chOff x="2034363" y="4237966"/>
            <a:chExt cx="2452577" cy="1070338"/>
          </a:xfrm>
        </p:grpSpPr>
        <p:cxnSp>
          <p:nvCxnSpPr>
            <p:cNvPr id="84" name="直接箭头连接符 26">
              <a:extLst>
                <a:ext uri="{FF2B5EF4-FFF2-40B4-BE49-F238E27FC236}">
                  <a16:creationId xmlns:a16="http://schemas.microsoft.com/office/drawing/2014/main" id="{C298BB62-8F53-3C4E-9B22-1A20C35E7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468" y="5222513"/>
              <a:ext cx="9360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27">
              <a:extLst>
                <a:ext uri="{FF2B5EF4-FFF2-40B4-BE49-F238E27FC236}">
                  <a16:creationId xmlns:a16="http://schemas.microsoft.com/office/drawing/2014/main" id="{247FB786-9C22-294B-9796-BA95AD809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5551" y="5222513"/>
              <a:ext cx="13071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28">
              <a:extLst>
                <a:ext uri="{FF2B5EF4-FFF2-40B4-BE49-F238E27FC236}">
                  <a16:creationId xmlns:a16="http://schemas.microsoft.com/office/drawing/2014/main" id="{C4847294-E02B-C84C-B090-97BB3B345891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63" y="5222513"/>
              <a:ext cx="683266" cy="0"/>
            </a:xfrm>
            <a:prstGeom prst="line">
              <a:avLst/>
            </a:prstGeom>
            <a:ln w="349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接箭头连接符 29">
              <a:extLst>
                <a:ext uri="{FF2B5EF4-FFF2-40B4-BE49-F238E27FC236}">
                  <a16:creationId xmlns:a16="http://schemas.microsoft.com/office/drawing/2014/main" id="{81C7C241-C776-8C4E-8080-2F537104B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0277" y="5222513"/>
              <a:ext cx="4966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任意多边形: 形状 30">
              <a:extLst>
                <a:ext uri="{FF2B5EF4-FFF2-40B4-BE49-F238E27FC236}">
                  <a16:creationId xmlns:a16="http://schemas.microsoft.com/office/drawing/2014/main" id="{B97AAE27-A498-274E-8D71-477E2B23FDC2}"/>
                </a:ext>
              </a:extLst>
            </p:cNvPr>
            <p:cNvSpPr/>
            <p:nvPr/>
          </p:nvSpPr>
          <p:spPr>
            <a:xfrm rot="8070161">
              <a:off x="3455109" y="4676573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31">
              <a:extLst>
                <a:ext uri="{FF2B5EF4-FFF2-40B4-BE49-F238E27FC236}">
                  <a16:creationId xmlns:a16="http://schemas.microsoft.com/office/drawing/2014/main" id="{8D9E4DA5-C184-C24A-A176-72327523FACF}"/>
                </a:ext>
              </a:extLst>
            </p:cNvPr>
            <p:cNvSpPr/>
            <p:nvPr/>
          </p:nvSpPr>
          <p:spPr>
            <a:xfrm rot="13529839" flipH="1">
              <a:off x="2029971" y="4676572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3E58A8B-2783-7C4C-9C9F-A4205A8994F7}"/>
              </a:ext>
            </a:extLst>
          </p:cNvPr>
          <p:cNvGrpSpPr/>
          <p:nvPr/>
        </p:nvGrpSpPr>
        <p:grpSpPr>
          <a:xfrm>
            <a:off x="7645597" y="5540742"/>
            <a:ext cx="1933381" cy="1051845"/>
            <a:chOff x="8016171" y="4596904"/>
            <a:chExt cx="1735165" cy="72557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1FA8AC62-CCE1-A945-B1BD-AB3DEA7840EE}"/>
                </a:ext>
              </a:extLst>
            </p:cNvPr>
            <p:cNvGrpSpPr/>
            <p:nvPr/>
          </p:nvGrpSpPr>
          <p:grpSpPr>
            <a:xfrm>
              <a:off x="8016171" y="4629349"/>
              <a:ext cx="1688272" cy="409606"/>
              <a:chOff x="2022205" y="4647783"/>
              <a:chExt cx="2464735" cy="574730"/>
            </a:xfrm>
          </p:grpSpPr>
          <p:cxnSp>
            <p:nvCxnSpPr>
              <p:cNvPr id="79" name="直接箭头连接符 21">
                <a:extLst>
                  <a:ext uri="{FF2B5EF4-FFF2-40B4-BE49-F238E27FC236}">
                    <a16:creationId xmlns:a16="http://schemas.microsoft.com/office/drawing/2014/main" id="{281A4E31-6D6B-1542-BDEE-0AEA2290B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3468" y="5222513"/>
                <a:ext cx="936000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22">
                <a:extLst>
                  <a:ext uri="{FF2B5EF4-FFF2-40B4-BE49-F238E27FC236}">
                    <a16:creationId xmlns:a16="http://schemas.microsoft.com/office/drawing/2014/main" id="{E7A3C5F5-2619-0A44-892E-DEC7BE440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5551" y="5222513"/>
                <a:ext cx="13071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23">
                <a:extLst>
                  <a:ext uri="{FF2B5EF4-FFF2-40B4-BE49-F238E27FC236}">
                    <a16:creationId xmlns:a16="http://schemas.microsoft.com/office/drawing/2014/main" id="{34B71D89-DFF5-F546-A31D-BECC31D49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4363" y="5222513"/>
                <a:ext cx="683266" cy="0"/>
              </a:xfrm>
              <a:prstGeom prst="line">
                <a:avLst/>
              </a:prstGeom>
              <a:ln w="349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24">
                <a:extLst>
                  <a:ext uri="{FF2B5EF4-FFF2-40B4-BE49-F238E27FC236}">
                    <a16:creationId xmlns:a16="http://schemas.microsoft.com/office/drawing/2014/main" id="{65B7BC03-A5E7-2C4B-9B4C-B5E8E245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0277" y="5222513"/>
                <a:ext cx="4966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任意多边形: 形状 25">
                <a:extLst>
                  <a:ext uri="{FF2B5EF4-FFF2-40B4-BE49-F238E27FC236}">
                    <a16:creationId xmlns:a16="http://schemas.microsoft.com/office/drawing/2014/main" id="{3CC894C0-BB7F-674F-90CB-3A52D51F1D58}"/>
                  </a:ext>
                </a:extLst>
              </p:cNvPr>
              <p:cNvSpPr/>
              <p:nvPr/>
            </p:nvSpPr>
            <p:spPr>
              <a:xfrm rot="12446362" flipH="1">
                <a:off x="2022205" y="4647783"/>
                <a:ext cx="961069" cy="163472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弧形 19">
              <a:extLst>
                <a:ext uri="{FF2B5EF4-FFF2-40B4-BE49-F238E27FC236}">
                  <a16:creationId xmlns:a16="http://schemas.microsoft.com/office/drawing/2014/main" id="{1AD00996-63C4-7147-89F2-886C7925DACA}"/>
                </a:ext>
              </a:extLst>
            </p:cNvPr>
            <p:cNvSpPr/>
            <p:nvPr/>
          </p:nvSpPr>
          <p:spPr>
            <a:xfrm rot="16402708">
              <a:off x="8582151" y="4704902"/>
              <a:ext cx="604284" cy="630865"/>
            </a:xfrm>
            <a:prstGeom prst="arc">
              <a:avLst>
                <a:gd name="adj1" fmla="val 15600040"/>
                <a:gd name="adj2" fmla="val 5547849"/>
              </a:avLst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20">
              <a:extLst>
                <a:ext uri="{FF2B5EF4-FFF2-40B4-BE49-F238E27FC236}">
                  <a16:creationId xmlns:a16="http://schemas.microsoft.com/office/drawing/2014/main" id="{383F2AA4-3F36-4742-ADD2-EE63CEE8BE1E}"/>
                </a:ext>
              </a:extLst>
            </p:cNvPr>
            <p:cNvSpPr/>
            <p:nvPr/>
          </p:nvSpPr>
          <p:spPr>
            <a:xfrm rot="9153638">
              <a:off x="9093032" y="4596904"/>
              <a:ext cx="658304" cy="116505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箭头: 下 16">
            <a:extLst>
              <a:ext uri="{FF2B5EF4-FFF2-40B4-BE49-F238E27FC236}">
                <a16:creationId xmlns:a16="http://schemas.microsoft.com/office/drawing/2014/main" id="{D97F2A42-1477-744D-8E14-1FDD4348F7F8}"/>
              </a:ext>
            </a:extLst>
          </p:cNvPr>
          <p:cNvSpPr/>
          <p:nvPr/>
        </p:nvSpPr>
        <p:spPr>
          <a:xfrm>
            <a:off x="2547134" y="5009994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下 17">
            <a:extLst>
              <a:ext uri="{FF2B5EF4-FFF2-40B4-BE49-F238E27FC236}">
                <a16:creationId xmlns:a16="http://schemas.microsoft.com/office/drawing/2014/main" id="{BE8FB7C9-3369-B14C-AD73-076C16751FC7}"/>
              </a:ext>
            </a:extLst>
          </p:cNvPr>
          <p:cNvSpPr/>
          <p:nvPr/>
        </p:nvSpPr>
        <p:spPr>
          <a:xfrm>
            <a:off x="7854577" y="4953287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/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blipFill>
                <a:blip r:embed="rId8"/>
                <a:stretch>
                  <a:fillRect l="-2778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/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⋯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blipFill>
                <a:blip r:embed="rId9"/>
                <a:stretch>
                  <a:fillRect l="-1875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灯片编号占位符 2">
            <a:extLst>
              <a:ext uri="{FF2B5EF4-FFF2-40B4-BE49-F238E27FC236}">
                <a16:creationId xmlns:a16="http://schemas.microsoft.com/office/drawing/2014/main" id="{AD6B4923-69BF-B44D-A091-89E04D5E7D7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11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/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blipFill>
                <a:blip r:embed="rId10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/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70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74C06E-DC67-CCAA-C80C-803BD32E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40" y="1546782"/>
            <a:ext cx="5325032" cy="445758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855E4FD-CDC7-17BC-C490-82686354686A}"/>
              </a:ext>
            </a:extLst>
          </p:cNvPr>
          <p:cNvGrpSpPr/>
          <p:nvPr/>
        </p:nvGrpSpPr>
        <p:grpSpPr>
          <a:xfrm>
            <a:off x="465714" y="1692877"/>
            <a:ext cx="3786526" cy="523220"/>
            <a:chOff x="756000" y="1779770"/>
            <a:chExt cx="3786526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/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87814CB9-86F5-08C1-7A25-6972C66B94FE}"/>
                </a:ext>
              </a:extLst>
            </p:cNvPr>
            <p:cNvSpPr/>
            <p:nvPr/>
          </p:nvSpPr>
          <p:spPr>
            <a:xfrm>
              <a:off x="2082152" y="1930400"/>
              <a:ext cx="698591" cy="2975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/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9BA885-0924-375C-6ABE-1198F11E0EAA}"/>
              </a:ext>
            </a:extLst>
          </p:cNvPr>
          <p:cNvGrpSpPr/>
          <p:nvPr/>
        </p:nvGrpSpPr>
        <p:grpSpPr>
          <a:xfrm>
            <a:off x="952065" y="2723694"/>
            <a:ext cx="3076783" cy="2170023"/>
            <a:chOff x="2082152" y="4013200"/>
            <a:chExt cx="3076783" cy="217002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8FB071-452E-09B8-892F-E24D07F9B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152" y="4013200"/>
              <a:ext cx="3076783" cy="2170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/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53179DCE-8666-E9A9-BAFD-05915517954B}"/>
                </a:ext>
              </a:extLst>
            </p:cNvPr>
            <p:cNvSpPr/>
            <p:nvPr/>
          </p:nvSpPr>
          <p:spPr>
            <a:xfrm flipH="1">
              <a:off x="3875314" y="4961684"/>
              <a:ext cx="50242" cy="3519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393CCE9-8D03-FB14-88A4-A3A81F741CCA}"/>
              </a:ext>
            </a:extLst>
          </p:cNvPr>
          <p:cNvSpPr txBox="1"/>
          <p:nvPr/>
        </p:nvSpPr>
        <p:spPr>
          <a:xfrm>
            <a:off x="399954" y="704228"/>
            <a:ext cx="555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real-virtual Compton scattering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7F2F9B-E4DC-F34A-BC58-CA8149146B12}"/>
              </a:ext>
            </a:extLst>
          </p:cNvPr>
          <p:cNvGrpSpPr/>
          <p:nvPr/>
        </p:nvGrpSpPr>
        <p:grpSpPr>
          <a:xfrm>
            <a:off x="1540109" y="5923150"/>
            <a:ext cx="9008488" cy="533216"/>
            <a:chOff x="1554397" y="5823134"/>
            <a:chExt cx="9008488" cy="53321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29A28DF-7E36-CEE5-303C-602F03C235FE}"/>
                </a:ext>
              </a:extLst>
            </p:cNvPr>
            <p:cNvSpPr/>
            <p:nvPr/>
          </p:nvSpPr>
          <p:spPr>
            <a:xfrm>
              <a:off x="1583427" y="5823134"/>
              <a:ext cx="8950429" cy="53321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/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Abnormal peak of generalized proton electric polarizability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≈0.35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9091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EBF86C31-D735-1F4A-9891-4F37941577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6F7E0E-9FB0-FE42-B2C0-4DCC346B35CE}"/>
              </a:ext>
            </a:extLst>
          </p:cNvPr>
          <p:cNvSpPr txBox="1"/>
          <p:nvPr/>
        </p:nvSpPr>
        <p:spPr>
          <a:xfrm>
            <a:off x="5907640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04FA8A-C1D9-5E4D-91DE-ED0B117EAAEB}"/>
              </a:ext>
            </a:extLst>
          </p:cNvPr>
          <p:cNvGrpSpPr/>
          <p:nvPr/>
        </p:nvGrpSpPr>
        <p:grpSpPr>
          <a:xfrm>
            <a:off x="3897667" y="4693531"/>
            <a:ext cx="2594345" cy="792322"/>
            <a:chOff x="3876948" y="3065077"/>
            <a:chExt cx="2594345" cy="792322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A74EA5-C9FF-974F-9686-3D1D1225DD53}"/>
                </a:ext>
              </a:extLst>
            </p:cNvPr>
            <p:cNvSpPr txBox="1"/>
            <p:nvPr/>
          </p:nvSpPr>
          <p:spPr>
            <a:xfrm>
              <a:off x="3876948" y="3138073"/>
              <a:ext cx="2594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Li et al., </a:t>
              </a:r>
              <a:r>
                <a:rPr lang="fr-F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 611 (2022) 7935, 265-270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7052D58-2949-534E-970C-26BA242C0B81}"/>
                </a:ext>
              </a:extLst>
            </p:cNvPr>
            <p:cNvSpPr/>
            <p:nvPr/>
          </p:nvSpPr>
          <p:spPr>
            <a:xfrm>
              <a:off x="3916198" y="3065077"/>
              <a:ext cx="2515845" cy="792322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灯片编号占位符 2">
            <a:extLst>
              <a:ext uri="{FF2B5EF4-FFF2-40B4-BE49-F238E27FC236}">
                <a16:creationId xmlns:a16="http://schemas.microsoft.com/office/drawing/2014/main" id="{32AF7D70-7E97-0E44-B587-6CF71F53B95C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79230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5752F55-D619-234F-8D6F-26A5326EB5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256690-8DCF-F441-9891-002318D6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2" y="1546782"/>
            <a:ext cx="5325032" cy="44575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8453E-7A38-124F-B54F-01302381A163}"/>
              </a:ext>
            </a:extLst>
          </p:cNvPr>
          <p:cNvSpPr txBox="1"/>
          <p:nvPr/>
        </p:nvSpPr>
        <p:spPr>
          <a:xfrm>
            <a:off x="249782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3F95A-F7E8-2E40-9D10-2946B531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1205674"/>
            <a:ext cx="5127786" cy="4514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BCC9CE8-5236-A64D-A44E-63C738175125}"/>
              </a:ext>
            </a:extLst>
          </p:cNvPr>
          <p:cNvSpPr txBox="1"/>
          <p:nvPr/>
        </p:nvSpPr>
        <p:spPr>
          <a:xfrm>
            <a:off x="5954814" y="3429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ABBDAC-EED9-4F4C-84E1-BCFF621CDFB6}"/>
              </a:ext>
            </a:extLst>
          </p:cNvPr>
          <p:cNvSpPr txBox="1"/>
          <p:nvPr/>
        </p:nvSpPr>
        <p:spPr>
          <a:xfrm>
            <a:off x="1077542" y="5978657"/>
            <a:ext cx="470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Li, N.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Sparveris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 al. Nature 611 (2022) 265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8E35D4-489F-814C-BE08-0F2782E945BC}"/>
              </a:ext>
            </a:extLst>
          </p:cNvPr>
          <p:cNvSpPr txBox="1"/>
          <p:nvPr/>
        </p:nvSpPr>
        <p:spPr>
          <a:xfrm>
            <a:off x="6191266" y="646771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viewpoints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9F000E-BCFF-6241-9A04-67DA8C74A317}"/>
              </a:ext>
            </a:extLst>
          </p:cNvPr>
          <p:cNvSpPr txBox="1"/>
          <p:nvPr/>
        </p:nvSpPr>
        <p:spPr>
          <a:xfrm>
            <a:off x="6554632" y="5840157"/>
            <a:ext cx="548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shown by D.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Higinbotham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2</a:t>
            </a:r>
            <a:r>
              <a:rPr kumimoji="1" lang="en-US" altLang="zh-CN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Workshop on Nucleon Structure at Low Q, 2023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65373F2-2B86-5444-BB0F-BB2835F647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399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14</a:t>
            </a:fld>
            <a:endParaRPr lang="zh-CN" altLang="en-US" b="1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92733C9-24C2-5147-B12D-D629730DE07D}"/>
              </a:ext>
            </a:extLst>
          </p:cNvPr>
          <p:cNvGrpSpPr/>
          <p:nvPr/>
        </p:nvGrpSpPr>
        <p:grpSpPr>
          <a:xfrm>
            <a:off x="290976" y="829161"/>
            <a:ext cx="11610047" cy="5663714"/>
            <a:chOff x="290976" y="1118086"/>
            <a:chExt cx="11610047" cy="566371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C495CE7-46BA-FD4B-9497-22CB63D2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FCFBA55-8E10-2943-9D98-D1659B4EF6CC}"/>
                </a:ext>
              </a:extLst>
            </p:cNvPr>
            <p:cNvSpPr txBox="1"/>
            <p:nvPr/>
          </p:nvSpPr>
          <p:spPr>
            <a:xfrm>
              <a:off x="2266950" y="1257300"/>
              <a:ext cx="10968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5214BBE-E1BD-9D46-80F3-10949CF2530B}"/>
                </a:ext>
              </a:extLst>
            </p:cNvPr>
            <p:cNvSpPr txBox="1"/>
            <p:nvPr/>
          </p:nvSpPr>
          <p:spPr>
            <a:xfrm>
              <a:off x="2266950" y="4152900"/>
              <a:ext cx="1309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8F3DDF4-F980-7A4C-8794-C434D0D1D862}"/>
                </a:ext>
              </a:extLst>
            </p:cNvPr>
            <p:cNvSpPr txBox="1"/>
            <p:nvPr/>
          </p:nvSpPr>
          <p:spPr>
            <a:xfrm>
              <a:off x="4514850" y="5739914"/>
              <a:ext cx="17892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61D10B2-3A23-3C48-9941-8335FE67FD1B}"/>
                </a:ext>
              </a:extLst>
            </p:cNvPr>
            <p:cNvSpPr txBox="1"/>
            <p:nvPr/>
          </p:nvSpPr>
          <p:spPr>
            <a:xfrm>
              <a:off x="10047515" y="5086771"/>
              <a:ext cx="17091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sz="2200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29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60A9E1-D1DA-A642-BB62-2E707540729A}"/>
              </a:ext>
            </a:extLst>
          </p:cNvPr>
          <p:cNvGrpSpPr/>
          <p:nvPr/>
        </p:nvGrpSpPr>
        <p:grpSpPr>
          <a:xfrm>
            <a:off x="38640" y="1038805"/>
            <a:ext cx="13738873" cy="3222397"/>
            <a:chOff x="662247" y="1534664"/>
            <a:chExt cx="13738873" cy="322239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3CB09BC-211A-414B-A5E6-E5BC2B191CF0}"/>
                </a:ext>
              </a:extLst>
            </p:cNvPr>
            <p:cNvSpPr txBox="1"/>
            <p:nvPr/>
          </p:nvSpPr>
          <p:spPr>
            <a:xfrm>
              <a:off x="755256" y="2417536"/>
              <a:ext cx="10328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calculations are performed at unphysical pion masses, ranging from 227 - 759 MeV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EC771A2-467C-7B4E-B2AC-28E118AF5593}"/>
                </a:ext>
              </a:extLst>
            </p:cNvPr>
            <p:cNvSpPr txBox="1"/>
            <p:nvPr/>
          </p:nvSpPr>
          <p:spPr>
            <a:xfrm>
              <a:off x="755255" y="3876092"/>
              <a:ext cx="1217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 startAt="2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field technique is used, which converts 4pt function to 2pt function using Feynman-Hellman theorem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4A44966-6736-414F-A718-F048B5DF4C76}"/>
                </a:ext>
              </a:extLst>
            </p:cNvPr>
            <p:cNvSpPr/>
            <p:nvPr/>
          </p:nvSpPr>
          <p:spPr>
            <a:xfrm>
              <a:off x="662247" y="1534664"/>
              <a:ext cx="10690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What is the primary source of discrepancy between lattice QCD and other studies?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箭头: 右 18">
              <a:extLst>
                <a:ext uri="{FF2B5EF4-FFF2-40B4-BE49-F238E27FC236}">
                  <a16:creationId xmlns:a16="http://schemas.microsoft.com/office/drawing/2014/main" id="{9BCD378A-0D32-2342-BD98-E482E2CB6C81}"/>
                </a:ext>
              </a:extLst>
            </p:cNvPr>
            <p:cNvSpPr/>
            <p:nvPr/>
          </p:nvSpPr>
          <p:spPr>
            <a:xfrm>
              <a:off x="3997626" y="302683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AA8328-454F-994E-A3DD-C0177FF47D7C}"/>
                </a:ext>
              </a:extLst>
            </p:cNvPr>
            <p:cNvSpPr txBox="1"/>
            <p:nvPr/>
          </p:nvSpPr>
          <p:spPr>
            <a:xfrm>
              <a:off x="4875427" y="297050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Unphysical quark mass effects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右 18">
              <a:extLst>
                <a:ext uri="{FF2B5EF4-FFF2-40B4-BE49-F238E27FC236}">
                  <a16:creationId xmlns:a16="http://schemas.microsoft.com/office/drawing/2014/main" id="{E536D25A-C914-9740-81A9-C0F652AF90E1}"/>
                </a:ext>
              </a:extLst>
            </p:cNvPr>
            <p:cNvSpPr/>
            <p:nvPr/>
          </p:nvSpPr>
          <p:spPr>
            <a:xfrm>
              <a:off x="3997625" y="441328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666DDC-B872-8D4A-9544-F112C665A01F}"/>
                </a:ext>
              </a:extLst>
            </p:cNvPr>
            <p:cNvSpPr txBox="1"/>
            <p:nvPr/>
          </p:nvSpPr>
          <p:spPr>
            <a:xfrm>
              <a:off x="4875426" y="435695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 to explore intermediate-state contributions and control systematics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8B73B6F-329D-7D45-B3C9-D9E69507B56D}"/>
              </a:ext>
            </a:extLst>
          </p:cNvPr>
          <p:cNvGrpSpPr/>
          <p:nvPr/>
        </p:nvGrpSpPr>
        <p:grpSpPr>
          <a:xfrm>
            <a:off x="1823994" y="4836101"/>
            <a:ext cx="7356111" cy="1576383"/>
            <a:chOff x="1823994" y="5131935"/>
            <a:chExt cx="7356111" cy="157638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01310A7-5C4F-4749-A877-BC0CE36273B2}"/>
                </a:ext>
              </a:extLst>
            </p:cNvPr>
            <p:cNvSpPr txBox="1"/>
            <p:nvPr/>
          </p:nvSpPr>
          <p:spPr>
            <a:xfrm>
              <a:off x="1823994" y="6277431"/>
              <a:ext cx="7356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calculation at physical pion mass, using</a:t>
              </a:r>
              <a:r>
                <a: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4pt function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箭头: 右 13">
              <a:extLst>
                <a:ext uri="{FF2B5EF4-FFF2-40B4-BE49-F238E27FC236}">
                  <a16:creationId xmlns:a16="http://schemas.microsoft.com/office/drawing/2014/main" id="{8CB9CCAB-EEBE-C345-8246-23452C90DA4F}"/>
                </a:ext>
              </a:extLst>
            </p:cNvPr>
            <p:cNvSpPr/>
            <p:nvPr/>
          </p:nvSpPr>
          <p:spPr>
            <a:xfrm rot="16200000" flipH="1">
              <a:off x="5069431" y="5364268"/>
              <a:ext cx="865238" cy="400571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995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85DC8-CBAB-104B-A751-D1B7C19CCF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physical pion mass is important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62A7B8-C2FE-2944-985F-318076281FC7}"/>
              </a:ext>
            </a:extLst>
          </p:cNvPr>
          <p:cNvSpPr txBox="1"/>
          <p:nvPr/>
        </p:nvSpPr>
        <p:spPr>
          <a:xfrm>
            <a:off x="249782" y="583205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cloud in nucleon polarizabilities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𝑃𝑇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96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  <a:blipFill>
                <a:blip r:embed="rId2"/>
                <a:stretch>
                  <a:fillRect l="-1790" t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0D62187-149E-6941-9D9A-0D2CB540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" y="1223350"/>
            <a:ext cx="6456325" cy="41272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CD22EE-028C-A543-8C64-B680A379A120}"/>
              </a:ext>
            </a:extLst>
          </p:cNvPr>
          <p:cNvSpPr txBox="1"/>
          <p:nvPr/>
        </p:nvSpPr>
        <p:spPr>
          <a:xfrm>
            <a:off x="167637" y="5380725"/>
            <a:ext cx="264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two DWF ensembles @ physical π mass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𝒄𝒐𝒏𝒇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317" r="-401709" b="-1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00000" t="-7317" r="-1709" b="-1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/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inversely proportional to pion mass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blipFill>
                <a:blip r:embed="rId5"/>
                <a:stretch>
                  <a:fillRect t="-6061" r="-387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52E2BBFF-B844-7B4A-8B57-2AD7439412A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16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DAA278-FE35-4E45-9578-C698B9A2273A}"/>
              </a:ext>
            </a:extLst>
          </p:cNvPr>
          <p:cNvSpPr txBox="1"/>
          <p:nvPr/>
        </p:nvSpPr>
        <p:spPr>
          <a:xfrm>
            <a:off x="7389159" y="2496947"/>
            <a:ext cx="625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 et al., Phys. Rev. Lett. 67 (1991) 1515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8">
            <a:extLst>
              <a:ext uri="{FF2B5EF4-FFF2-40B4-BE49-F238E27FC236}">
                <a16:creationId xmlns:a16="http://schemas.microsoft.com/office/drawing/2014/main" id="{5E264A19-98B0-0042-8BBE-186B423BFDF0}"/>
              </a:ext>
            </a:extLst>
          </p:cNvPr>
          <p:cNvSpPr/>
          <p:nvPr/>
        </p:nvSpPr>
        <p:spPr>
          <a:xfrm rot="5400000">
            <a:off x="9425075" y="323744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43719DA-8CFE-0244-BBBC-ABA7741F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/>
          <a:p>
            <a:r>
              <a:rPr lang="en-US" altLang="zh-CN" dirty="0"/>
              <a:t>Numerical calculations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A4387F-1A5E-6C47-93C1-4FB15410156B}"/>
              </a:ext>
            </a:extLst>
          </p:cNvPr>
          <p:cNvSpPr/>
          <p:nvPr/>
        </p:nvSpPr>
        <p:spPr>
          <a:xfrm>
            <a:off x="532707" y="776849"/>
            <a:ext cx="78967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Complicated quark field contractions with two current insertions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A1D1B85B-2439-AC4F-A8A1-DDC361D1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3" y="1294516"/>
            <a:ext cx="9248328" cy="545077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385A862-3558-EE4A-8129-CC25BB8FE3D9}"/>
              </a:ext>
            </a:extLst>
          </p:cNvPr>
          <p:cNvGrpSpPr/>
          <p:nvPr/>
        </p:nvGrpSpPr>
        <p:grpSpPr>
          <a:xfrm>
            <a:off x="8401960" y="3604402"/>
            <a:ext cx="2788362" cy="830997"/>
            <a:chOff x="8401960" y="3441115"/>
            <a:chExt cx="2788362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/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), </m:t>
                        </m:r>
                      </m:oMath>
                    </m:oMathPara>
                  </a14:m>
                  <a:endParaRPr lang="en-US" altLang="zh-CN" sz="2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       &amp;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𝑊𝑒𝑎𝑘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2358" r="-31604" b="-104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764B65-8AE5-164E-94B0-B0C7254346CB}"/>
                </a:ext>
              </a:extLst>
            </p:cNvPr>
            <p:cNvGrpSpPr/>
            <p:nvPr/>
          </p:nvGrpSpPr>
          <p:grpSpPr>
            <a:xfrm>
              <a:off x="8401960" y="3675211"/>
              <a:ext cx="417279" cy="45719"/>
              <a:chOff x="8422919" y="3817081"/>
              <a:chExt cx="496186" cy="62023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9D0DE17-6D8E-8448-BB7C-C45CA56ECE4E}"/>
                  </a:ext>
                </a:extLst>
              </p:cNvPr>
              <p:cNvSpPr/>
              <p:nvPr/>
            </p:nvSpPr>
            <p:spPr>
              <a:xfrm rot="18878815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0680CEA-81F7-324C-BFF8-79C20529B0D9}"/>
                  </a:ext>
                </a:extLst>
              </p:cNvPr>
              <p:cNvSpPr/>
              <p:nvPr/>
            </p:nvSpPr>
            <p:spPr>
              <a:xfrm rot="2700000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11A32DD3-BA0E-D944-9830-FEF6FF89BB5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17</a:t>
            </a:fld>
            <a:endParaRPr lang="zh-CN" altLang="en-US" b="1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971DE84-84E5-8741-BBE6-9D4EEB15DEFC}"/>
              </a:ext>
            </a:extLst>
          </p:cNvPr>
          <p:cNvGrpSpPr/>
          <p:nvPr/>
        </p:nvGrpSpPr>
        <p:grpSpPr>
          <a:xfrm>
            <a:off x="9297899" y="241860"/>
            <a:ext cx="2057983" cy="1009266"/>
            <a:chOff x="9295817" y="712780"/>
            <a:chExt cx="2057983" cy="100926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29D42C4-F04B-0B47-8C29-FF840117C4A5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45DAC4AA-7BAA-1B4C-9BF6-84B59F3DAE68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1BFA587-E454-B642-B0A2-1E3813AD8973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5F4D80DE-D688-4F42-A28F-75A8C96F1A14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561BEBEA-3168-4E46-B7F5-9450CD890F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54C98898-9BBF-C346-AD07-D5E7D8B592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29729B2E-F2C1-0948-AF8C-0701245C2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A20C31F7-75A3-4C46-805F-461BF08913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26BD757A-380D-864E-B560-CC150FE1790C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8E3078CD-BDC6-D04C-9B25-99E1A95D452A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4D00AB7E-D0AA-5D47-9BBF-184E9BDFC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AEB40C18-5DDD-6741-BE99-BC7FECEE97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1094E151-43BC-454A-850C-4192E80337C8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5514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EB6A74F-9BE2-4947-968D-7EF9E389AA25}"/>
              </a:ext>
            </a:extLst>
          </p:cNvPr>
          <p:cNvGrpSpPr/>
          <p:nvPr/>
        </p:nvGrpSpPr>
        <p:grpSpPr>
          <a:xfrm>
            <a:off x="5801485" y="3777967"/>
            <a:ext cx="4180925" cy="948772"/>
            <a:chOff x="5801485" y="3048625"/>
            <a:chExt cx="4180925" cy="94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</m:sSub>
                        <m:r>
                          <m:rPr>
                            <m:aln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𝑒𝑚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12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𝑀</m:t>
                            </m:r>
                          </m:den>
                        </m:f>
                        <m:nary>
                          <m:naryPr>
                            <m:subHide m:val="on"/>
                            <m:supHide m:val="on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 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sup>
                        </m:sSubSup>
                      </m:oMath>
                    </m:oMathPara>
                  </a14:m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  <a:blipFill>
                  <a:blip r:embed="rId2"/>
                  <a:stretch>
                    <a:fillRect t="-121333" b="-182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1F3999B-D746-954F-AE80-2F59ACB2693A}"/>
                </a:ext>
              </a:extLst>
            </p:cNvPr>
            <p:cNvSpPr/>
            <p:nvPr/>
          </p:nvSpPr>
          <p:spPr>
            <a:xfrm flipV="1">
              <a:off x="6039714" y="3194475"/>
              <a:ext cx="3704466" cy="684178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/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𝜈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blipFill>
                <a:blip r:embed="rId3"/>
                <a:stretch>
                  <a:fillRect l="-1869" t="-100000" b="-16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头: 右 14">
            <a:extLst>
              <a:ext uri="{FF2B5EF4-FFF2-40B4-BE49-F238E27FC236}">
                <a16:creationId xmlns:a16="http://schemas.microsoft.com/office/drawing/2014/main" id="{5EC1CF98-B552-DD46-95AD-E8D93DA898A2}"/>
              </a:ext>
            </a:extLst>
          </p:cNvPr>
          <p:cNvSpPr/>
          <p:nvPr/>
        </p:nvSpPr>
        <p:spPr>
          <a:xfrm rot="7650594">
            <a:off x="3263854" y="2940953"/>
            <a:ext cx="857232" cy="26435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/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Defined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𝐻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𝜇𝜈</m:t>
                        </m:r>
                      </m:sup>
                    </m:sSup>
                    <m:d>
                      <m:d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input from lattice QCD 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blipFill>
                <a:blip r:embed="rId4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标题 1">
            <a:extLst>
              <a:ext uri="{FF2B5EF4-FFF2-40B4-BE49-F238E27FC236}">
                <a16:creationId xmlns:a16="http://schemas.microsoft.com/office/drawing/2014/main" id="{DC4E9577-0411-FA41-934B-823A3EE999B0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05156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 polarizability from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4-pt function</a:t>
            </a:r>
            <a:endParaRPr lang="zh-CN" altLang="en-US" dirty="0"/>
          </a:p>
        </p:txBody>
      </p:sp>
      <p:sp>
        <p:nvSpPr>
          <p:cNvPr id="29" name="灯片编号占位符 2">
            <a:extLst>
              <a:ext uri="{FF2B5EF4-FFF2-40B4-BE49-F238E27FC236}">
                <a16:creationId xmlns:a16="http://schemas.microsoft.com/office/drawing/2014/main" id="{6BB407F1-E8E8-4B40-9CE7-DB582E0D5ED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18</a:t>
            </a:fld>
            <a:endParaRPr lang="zh-CN" altLang="en-US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10DE0F-75FF-9F4A-B19C-567780576FC1}"/>
              </a:ext>
            </a:extLst>
          </p:cNvPr>
          <p:cNvGrpSpPr/>
          <p:nvPr/>
        </p:nvGrpSpPr>
        <p:grpSpPr>
          <a:xfrm>
            <a:off x="3187331" y="979837"/>
            <a:ext cx="2352985" cy="1009266"/>
            <a:chOff x="9000815" y="662231"/>
            <a:chExt cx="2352985" cy="100926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D646E56-1AB6-3445-923D-834CE3765626}"/>
                </a:ext>
              </a:extLst>
            </p:cNvPr>
            <p:cNvGrpSpPr/>
            <p:nvPr/>
          </p:nvGrpSpPr>
          <p:grpSpPr>
            <a:xfrm>
              <a:off x="9295817" y="662231"/>
              <a:ext cx="2057983" cy="1009266"/>
              <a:chOff x="9295817" y="712780"/>
              <a:chExt cx="2057983" cy="1009266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659854FF-9A88-B44F-A549-0A920268B1B5}"/>
                  </a:ext>
                </a:extLst>
              </p:cNvPr>
              <p:cNvGrpSpPr/>
              <p:nvPr/>
            </p:nvGrpSpPr>
            <p:grpSpPr>
              <a:xfrm>
                <a:off x="9295817" y="712780"/>
                <a:ext cx="2057983" cy="537193"/>
                <a:chOff x="9018034" y="1096010"/>
                <a:chExt cx="2057983" cy="537193"/>
              </a:xfrm>
            </p:grpSpPr>
            <p:sp>
              <p:nvSpPr>
                <p:cNvPr id="17" name="任意多边形: 形状 17">
                  <a:extLst>
                    <a:ext uri="{FF2B5EF4-FFF2-40B4-BE49-F238E27FC236}">
                      <a16:creationId xmlns:a16="http://schemas.microsoft.com/office/drawing/2014/main" id="{82078D53-03EB-004C-8C1A-7FE57FC78D19}"/>
                    </a:ext>
                  </a:extLst>
                </p:cNvPr>
                <p:cNvSpPr/>
                <p:nvPr/>
              </p:nvSpPr>
              <p:spPr>
                <a:xfrm rot="9360000">
                  <a:off x="10440000" y="1296000"/>
                  <a:ext cx="636017" cy="112405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A08A7A95-B59B-6042-B81C-118A8D8D41F9}"/>
                    </a:ext>
                  </a:extLst>
                </p:cNvPr>
                <p:cNvGrpSpPr/>
                <p:nvPr/>
              </p:nvGrpSpPr>
              <p:grpSpPr>
                <a:xfrm>
                  <a:off x="9018034" y="1096010"/>
                  <a:ext cx="2039799" cy="537193"/>
                  <a:chOff x="9018034" y="1096010"/>
                  <a:chExt cx="2039799" cy="537193"/>
                </a:xfrm>
              </p:grpSpPr>
              <p:grpSp>
                <p:nvGrpSpPr>
                  <p:cNvPr id="19" name="组合 18">
                    <a:extLst>
                      <a:ext uri="{FF2B5EF4-FFF2-40B4-BE49-F238E27FC236}">
                        <a16:creationId xmlns:a16="http://schemas.microsoft.com/office/drawing/2014/main" id="{F34C62F6-34C2-C24B-84C6-0EC381CA22E0}"/>
                      </a:ext>
                    </a:extLst>
                  </p:cNvPr>
                  <p:cNvGrpSpPr/>
                  <p:nvPr/>
                </p:nvGrpSpPr>
                <p:grpSpPr>
                  <a:xfrm>
                    <a:off x="9018034" y="1306734"/>
                    <a:ext cx="2039799" cy="326469"/>
                    <a:chOff x="2257742" y="5021149"/>
                    <a:chExt cx="2039799" cy="326469"/>
                  </a:xfrm>
                </p:grpSpPr>
                <p:cxnSp>
                  <p:nvCxnSpPr>
                    <p:cNvPr id="23" name="直接箭头连接符 23">
                      <a:extLst>
                        <a:ext uri="{FF2B5EF4-FFF2-40B4-BE49-F238E27FC236}">
                          <a16:creationId xmlns:a16="http://schemas.microsoft.com/office/drawing/2014/main" id="{C878D508-8D16-1C44-8F77-4FEE010732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607708" y="5244415"/>
                      <a:ext cx="360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24">
                      <a:extLst>
                        <a:ext uri="{FF2B5EF4-FFF2-40B4-BE49-F238E27FC236}">
                          <a16:creationId xmlns:a16="http://schemas.microsoft.com/office/drawing/2014/main" id="{69795835-2140-A24A-96A0-65566A6E81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 flipH="1">
                      <a:off x="2545616" y="5298415"/>
                      <a:ext cx="216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连接符 25">
                      <a:extLst>
                        <a:ext uri="{FF2B5EF4-FFF2-40B4-BE49-F238E27FC236}">
                          <a16:creationId xmlns:a16="http://schemas.microsoft.com/office/drawing/2014/main" id="{236F6BA6-1746-1F48-AA55-95700EC2E3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>
                      <a:off x="2291737" y="5327851"/>
                      <a:ext cx="576000" cy="0"/>
                    </a:xfrm>
                    <a:prstGeom prst="line">
                      <a:avLst/>
                    </a:prstGeom>
                    <a:ln w="3492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26">
                      <a:extLst>
                        <a:ext uri="{FF2B5EF4-FFF2-40B4-BE49-F238E27FC236}">
                          <a16:creationId xmlns:a16="http://schemas.microsoft.com/office/drawing/2014/main" id="{DE491CE0-02DD-CF45-A0C4-1649B5FF3B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829541" y="5347618"/>
                      <a:ext cx="468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任意多边形: 形状 27">
                      <a:extLst>
                        <a:ext uri="{FF2B5EF4-FFF2-40B4-BE49-F238E27FC236}">
                          <a16:creationId xmlns:a16="http://schemas.microsoft.com/office/drawing/2014/main" id="{02120C5C-A97F-B84E-9FC5-3761DEC0920E}"/>
                        </a:ext>
                      </a:extLst>
                    </p:cNvPr>
                    <p:cNvSpPr/>
                    <p:nvPr/>
                  </p:nvSpPr>
                  <p:spPr>
                    <a:xfrm rot="12240000" flipH="1">
                      <a:off x="2257742" y="5021149"/>
                      <a:ext cx="636017" cy="112405"/>
                    </a:xfrm>
                    <a:custGeom>
                      <a:avLst/>
                      <a:gdLst>
                        <a:gd name="connsiteX0" fmla="*/ 0 w 10108018"/>
                        <a:gd name="connsiteY0" fmla="*/ 63795 h 1857171"/>
                        <a:gd name="connsiteX1" fmla="*/ 1736651 w 10108018"/>
                        <a:gd name="connsiteY1" fmla="*/ 1857153 h 1857171"/>
                        <a:gd name="connsiteX2" fmla="*/ 3473302 w 10108018"/>
                        <a:gd name="connsiteY2" fmla="*/ 35442 h 1857171"/>
                        <a:gd name="connsiteX3" fmla="*/ 5181600 w 10108018"/>
                        <a:gd name="connsiteY3" fmla="*/ 1857153 h 1857171"/>
                        <a:gd name="connsiteX4" fmla="*/ 6939516 w 10108018"/>
                        <a:gd name="connsiteY4" fmla="*/ 63795 h 1857171"/>
                        <a:gd name="connsiteX5" fmla="*/ 8683256 w 10108018"/>
                        <a:gd name="connsiteY5" fmla="*/ 1842977 h 1857171"/>
                        <a:gd name="connsiteX6" fmla="*/ 10108018 w 10108018"/>
                        <a:gd name="connsiteY6" fmla="*/ 0 h 185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8018" h="1857171">
                          <a:moveTo>
                            <a:pt x="0" y="63795"/>
                          </a:moveTo>
                          <a:cubicBezTo>
                            <a:pt x="578883" y="962836"/>
                            <a:pt x="1157767" y="1861878"/>
                            <a:pt x="1736651" y="1857153"/>
                          </a:cubicBezTo>
                          <a:cubicBezTo>
                            <a:pt x="2315535" y="1852428"/>
                            <a:pt x="2899144" y="35442"/>
                            <a:pt x="3473302" y="35442"/>
                          </a:cubicBezTo>
                          <a:cubicBezTo>
                            <a:pt x="4047460" y="35442"/>
                            <a:pt x="4603898" y="1852428"/>
                            <a:pt x="5181600" y="1857153"/>
                          </a:cubicBezTo>
                          <a:cubicBezTo>
                            <a:pt x="5759302" y="1861879"/>
                            <a:pt x="6355907" y="66158"/>
                            <a:pt x="6939516" y="63795"/>
                          </a:cubicBezTo>
                          <a:cubicBezTo>
                            <a:pt x="7523125" y="61432"/>
                            <a:pt x="8155172" y="1853610"/>
                            <a:pt x="8683256" y="1842977"/>
                          </a:cubicBezTo>
                          <a:cubicBezTo>
                            <a:pt x="9211340" y="1832345"/>
                            <a:pt x="9880009" y="297712"/>
                            <a:pt x="10108018" y="0"/>
                          </a:cubicBezTo>
                        </a:path>
                      </a:pathLst>
                    </a:custGeom>
                    <a:noFill/>
                    <a:ln w="34925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212EEE8F-3A60-E646-9625-05E58F95D7B7}"/>
                      </a:ext>
                    </a:extLst>
                  </p:cNvPr>
                  <p:cNvSpPr/>
                  <p:nvPr/>
                </p:nvSpPr>
                <p:spPr>
                  <a:xfrm>
                    <a:off x="9594006" y="1395203"/>
                    <a:ext cx="934082" cy="22323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FEAE212D-BE80-FB49-B8C0-7120A54EE1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5FC4A8DE-175F-98F0-9B2A-5015DFB9729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r="-21951" b="-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634ED63B-778A-6C44-AE28-8E54BF7EA2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3" name="文本框 22">
                        <a:extLst>
                          <a:ext uri="{FF2B5EF4-FFF2-40B4-BE49-F238E27FC236}">
                            <a16:creationId xmlns:a16="http://schemas.microsoft.com/office/drawing/2014/main" id="{D9DF87C6-C672-C8F8-6B02-6C1A5ADC80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73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F696C011-86A0-B74A-A132-5EAE48BF963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2843E26C-AB1D-4A5C-CCAD-C1579791D4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1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/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/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/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=⟨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0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⟩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blipFill>
                <a:blip r:embed="rId12"/>
                <a:stretch>
                  <a:fillRect t="-15152" r="-369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头: 右 13">
            <a:extLst>
              <a:ext uri="{FF2B5EF4-FFF2-40B4-BE49-F238E27FC236}">
                <a16:creationId xmlns:a16="http://schemas.microsoft.com/office/drawing/2014/main" id="{84CC2B3A-33A6-3645-BAE8-4FBDE6795D0B}"/>
              </a:ext>
            </a:extLst>
          </p:cNvPr>
          <p:cNvSpPr/>
          <p:nvPr/>
        </p:nvSpPr>
        <p:spPr>
          <a:xfrm rot="18436200" flipH="1">
            <a:off x="8281792" y="3179276"/>
            <a:ext cx="1094465" cy="31390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箭头: 右 13">
            <a:extLst>
              <a:ext uri="{FF2B5EF4-FFF2-40B4-BE49-F238E27FC236}">
                <a16:creationId xmlns:a16="http://schemas.microsoft.com/office/drawing/2014/main" id="{14F834B3-6429-2F47-89A8-DE4D80F45829}"/>
              </a:ext>
            </a:extLst>
          </p:cNvPr>
          <p:cNvSpPr/>
          <p:nvPr/>
        </p:nvSpPr>
        <p:spPr>
          <a:xfrm rot="19236523" flipH="1">
            <a:off x="7558778" y="4880572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090ECC1-9B45-0044-9C99-48A5C557CB91}"/>
              </a:ext>
            </a:extLst>
          </p:cNvPr>
          <p:cNvSpPr txBox="1"/>
          <p:nvPr/>
        </p:nvSpPr>
        <p:spPr>
          <a:xfrm>
            <a:off x="641143" y="970078"/>
            <a:ext cx="670015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tensor</a:t>
            </a:r>
          </a:p>
        </p:txBody>
      </p:sp>
    </p:spTree>
    <p:extLst>
      <p:ext uri="{BB962C8B-B14F-4D97-AF65-F5344CB8AC3E}">
        <p14:creationId xmlns:p14="http://schemas.microsoft.com/office/powerpoint/2010/main" val="12765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8" grpId="0"/>
      <p:bldP spid="39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8D50041E-C9C0-BD40-AB4B-E57957D1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of hadronic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4069ACE2-15EB-CE47-8271-2DEFD5E40EB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19</a:t>
            </a:fld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C127DE-8785-2F4D-B813-6B83F183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50"/>
          <a:stretch/>
        </p:blipFill>
        <p:spPr>
          <a:xfrm>
            <a:off x="5759109" y="1883569"/>
            <a:ext cx="4481023" cy="365187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71210A8-9C66-8D4F-83A9-A33955E8E2A0}"/>
              </a:ext>
            </a:extLst>
          </p:cNvPr>
          <p:cNvGrpSpPr/>
          <p:nvPr/>
        </p:nvGrpSpPr>
        <p:grpSpPr>
          <a:xfrm>
            <a:off x="1116387" y="1816161"/>
            <a:ext cx="4481023" cy="3715484"/>
            <a:chOff x="1795107" y="0"/>
            <a:chExt cx="4481023" cy="371548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544DFC9-CF27-354F-BBAB-BB9CEB9F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630"/>
            <a:stretch/>
          </p:blipFill>
          <p:spPr>
            <a:xfrm>
              <a:off x="1795107" y="0"/>
              <a:ext cx="4481023" cy="311144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05F47A0-E7C5-094C-9AB1-A475C0953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084"/>
            <a:stretch/>
          </p:blipFill>
          <p:spPr>
            <a:xfrm>
              <a:off x="1795107" y="3103966"/>
              <a:ext cx="4481023" cy="6115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  <a:blipFill>
                <a:blip r:embed="rId3"/>
                <a:stretch>
                  <a:fillRect l="-12993" t="-125373" b="-1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16">
            <a:extLst>
              <a:ext uri="{FF2B5EF4-FFF2-40B4-BE49-F238E27FC236}">
                <a16:creationId xmlns:a16="http://schemas.microsoft.com/office/drawing/2014/main" id="{B1DB241F-EF7D-7E40-9077-50D0EBF0556D}"/>
              </a:ext>
            </a:extLst>
          </p:cNvPr>
          <p:cNvCxnSpPr>
            <a:cxnSpLocks/>
          </p:cNvCxnSpPr>
          <p:nvPr/>
        </p:nvCxnSpPr>
        <p:spPr>
          <a:xfrm>
            <a:off x="4731559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20">
            <a:extLst>
              <a:ext uri="{FF2B5EF4-FFF2-40B4-BE49-F238E27FC236}">
                <a16:creationId xmlns:a16="http://schemas.microsoft.com/office/drawing/2014/main" id="{DB031DDD-06CE-F74B-86D5-C5483A1F2C5C}"/>
              </a:ext>
            </a:extLst>
          </p:cNvPr>
          <p:cNvCxnSpPr>
            <a:cxnSpLocks/>
          </p:cNvCxnSpPr>
          <p:nvPr/>
        </p:nvCxnSpPr>
        <p:spPr>
          <a:xfrm>
            <a:off x="9370043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63BFA0F-2972-944B-BC76-52A84409A5C7}"/>
              </a:ext>
            </a:extLst>
          </p:cNvPr>
          <p:cNvSpPr txBox="1"/>
          <p:nvPr/>
        </p:nvSpPr>
        <p:spPr>
          <a:xfrm>
            <a:off x="4136278" y="5299754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F277CB-2C5F-C041-9E57-BA64829FDBE4}"/>
              </a:ext>
            </a:extLst>
          </p:cNvPr>
          <p:cNvSpPr txBox="1"/>
          <p:nvPr/>
        </p:nvSpPr>
        <p:spPr>
          <a:xfrm>
            <a:off x="8767474" y="5272292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01C16A-3BE5-7B4F-80A6-1AF1ECC097BA}"/>
              </a:ext>
            </a:extLst>
          </p:cNvPr>
          <p:cNvGrpSpPr/>
          <p:nvPr/>
        </p:nvGrpSpPr>
        <p:grpSpPr>
          <a:xfrm>
            <a:off x="6584376" y="50513"/>
            <a:ext cx="4132560" cy="1765648"/>
            <a:chOff x="6584376" y="50513"/>
            <a:chExt cx="4132560" cy="1765648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1F20B22-7DBB-2142-99A0-FB9845FF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4376" y="50513"/>
              <a:ext cx="4132560" cy="1765648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5EA1AA7-5710-254B-9D1D-EAA221E0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1457" t="38933" r="70217" b="50727"/>
            <a:stretch/>
          </p:blipFill>
          <p:spPr>
            <a:xfrm>
              <a:off x="8530948" y="1295661"/>
              <a:ext cx="269827" cy="143174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719F84-38F9-5A4F-9F28-9160227193EF}"/>
              </a:ext>
            </a:extLst>
          </p:cNvPr>
          <p:cNvGrpSpPr/>
          <p:nvPr/>
        </p:nvGrpSpPr>
        <p:grpSpPr>
          <a:xfrm>
            <a:off x="143204" y="5916322"/>
            <a:ext cx="13455196" cy="710194"/>
            <a:chOff x="143204" y="5916322"/>
            <a:chExt cx="13455196" cy="7101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/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0.96 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0.86 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77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blipFill>
                  <a:blip r:embed="rId5"/>
                  <a:stretch>
                    <a:fillRect t="-194643" b="-282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箭头: 右 18">
              <a:extLst>
                <a:ext uri="{FF2B5EF4-FFF2-40B4-BE49-F238E27FC236}">
                  <a16:creationId xmlns:a16="http://schemas.microsoft.com/office/drawing/2014/main" id="{D726B3DC-9971-274B-883D-A9EED4362EDA}"/>
                </a:ext>
              </a:extLst>
            </p:cNvPr>
            <p:cNvSpPr/>
            <p:nvPr/>
          </p:nvSpPr>
          <p:spPr>
            <a:xfrm>
              <a:off x="7891040" y="6145152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/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 total,</a:t>
                  </a:r>
                  <a:r>
                    <a:rPr lang="en-US" altLang="zh-CN" b="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</m:oMath>
                  </a14:m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1.6-1.8 </a:t>
                  </a:r>
                  <a:r>
                    <a:rPr kumimoji="1" lang="en-US" altLang="zh-CN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fm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58"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5E42FDDD-5E2E-614E-ABCB-B7A16356CE47}"/>
              </a:ext>
            </a:extLst>
          </p:cNvPr>
          <p:cNvSpPr/>
          <p:nvPr/>
        </p:nvSpPr>
        <p:spPr>
          <a:xfrm rot="5400000">
            <a:off x="3138303" y="3013205"/>
            <a:ext cx="361638" cy="2574431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4127A4-ED1E-9D42-B610-E289AEEDD7DA}"/>
              </a:ext>
            </a:extLst>
          </p:cNvPr>
          <p:cNvSpPr txBox="1"/>
          <p:nvPr/>
        </p:nvSpPr>
        <p:spPr>
          <a:xfrm>
            <a:off x="2692188" y="441739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region</a:t>
            </a:r>
            <a:endParaRPr kumimoji="1" lang="zh-CN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9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左 2">
            <a:extLst>
              <a:ext uri="{FF2B5EF4-FFF2-40B4-BE49-F238E27FC236}">
                <a16:creationId xmlns:a16="http://schemas.microsoft.com/office/drawing/2014/main" id="{90C5D324-D86D-254B-8577-E83E46251015}"/>
              </a:ext>
            </a:extLst>
          </p:cNvPr>
          <p:cNvSpPr/>
          <p:nvPr/>
        </p:nvSpPr>
        <p:spPr>
          <a:xfrm rot="16200000" flipV="1">
            <a:off x="5308605" y="3640535"/>
            <a:ext cx="702564" cy="1943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E251B26-03E3-CD43-8841-80A2FCC1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97" y="4320251"/>
            <a:ext cx="3531736" cy="2437879"/>
          </a:xfrm>
          <a:prstGeom prst="rect">
            <a:avLst/>
          </a:prstGeom>
        </p:spPr>
      </p:pic>
      <p:sp>
        <p:nvSpPr>
          <p:cNvPr id="9" name="箭头: 左 2">
            <a:extLst>
              <a:ext uri="{FF2B5EF4-FFF2-40B4-BE49-F238E27FC236}">
                <a16:creationId xmlns:a16="http://schemas.microsoft.com/office/drawing/2014/main" id="{6FEEFAFA-E425-B54A-AF1F-FFD0F551BA94}"/>
              </a:ext>
            </a:extLst>
          </p:cNvPr>
          <p:cNvSpPr/>
          <p:nvPr/>
        </p:nvSpPr>
        <p:spPr>
          <a:xfrm rot="16200000" flipV="1">
            <a:off x="9525963" y="5483737"/>
            <a:ext cx="369332" cy="1972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6" descr="Scientists Crack Quantum Physics Puzzle">
            <a:extLst>
              <a:ext uri="{FF2B5EF4-FFF2-40B4-BE49-F238E27FC236}">
                <a16:creationId xmlns:a16="http://schemas.microsoft.com/office/drawing/2014/main" id="{E95F13C4-0F69-B843-97B6-D553D424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53" y="807887"/>
            <a:ext cx="3744188" cy="2621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he Flash 4K Wallpapers - Top Free The Flash 4K Backgrounds -  WallpaperAccess">
            <a:extLst>
              <a:ext uri="{FF2B5EF4-FFF2-40B4-BE49-F238E27FC236}">
                <a16:creationId xmlns:a16="http://schemas.microsoft.com/office/drawing/2014/main" id="{2932F604-79D4-E64E-8E30-C3B7530E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4" y="810679"/>
            <a:ext cx="4193780" cy="2621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2275DCC4-10B7-4E40-A9B6-10FA23A3D7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relativity meets quantum mechanics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7C26B8-0B0F-D541-B9EE-1859782145EC}"/>
              </a:ext>
            </a:extLst>
          </p:cNvPr>
          <p:cNvSpPr txBox="1"/>
          <p:nvPr/>
        </p:nvSpPr>
        <p:spPr>
          <a:xfrm>
            <a:off x="775919" y="3476178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Approaching the speed of light </a:t>
            </a:r>
          </a:p>
          <a:p>
            <a:pPr algn="ctr"/>
            <a:r>
              <a:rPr kumimoji="1" lang="en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→ relativistic effects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E=mc</a:t>
            </a:r>
            <a:r>
              <a:rPr kumimoji="1" lang="en-US" altLang="zh-CN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CBF94B-28FF-0747-9BDD-1E541401EF7F}"/>
              </a:ext>
            </a:extLst>
          </p:cNvPr>
          <p:cNvSpPr txBox="1"/>
          <p:nvPr/>
        </p:nvSpPr>
        <p:spPr>
          <a:xfrm>
            <a:off x="7026569" y="3476177"/>
            <a:ext cx="256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Reaching atomic scales </a:t>
            </a:r>
          </a:p>
          <a:p>
            <a:pPr algn="ctr"/>
            <a:r>
              <a:rPr kumimoji="1" lang="en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→ quantum effects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E=</a:t>
            </a:r>
            <a:r>
              <a:rPr kumimoji="1"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ℏ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𝜔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29E317B-3850-4447-86A1-257D484B6882}"/>
              </a:ext>
            </a:extLst>
          </p:cNvPr>
          <p:cNvSpPr txBox="1"/>
          <p:nvPr/>
        </p:nvSpPr>
        <p:spPr>
          <a:xfrm>
            <a:off x="7963523" y="5888382"/>
            <a:ext cx="3885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kumimoji="1" lang="en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article creation and annihilation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77907B-A99F-7A41-8428-3C8D879A54A3}"/>
              </a:ext>
            </a:extLst>
          </p:cNvPr>
          <p:cNvSpPr txBox="1"/>
          <p:nvPr/>
        </p:nvSpPr>
        <p:spPr>
          <a:xfrm>
            <a:off x="7547405" y="4522697"/>
            <a:ext cx="432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Quantum field theory</a:t>
            </a:r>
          </a:p>
          <a:p>
            <a:pPr algn="ctr"/>
            <a:r>
              <a:rPr kumimoji="1" lang="en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combination of relativity and quantum mechanics</a:t>
            </a:r>
            <a:endParaRPr kumimoji="1" lang="zh-CN" altLang="en-US" sz="16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081C156A-CB77-B14B-915C-B01B0ED7B8D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5293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5E502697-0561-8249-8042-F2BFDF093F27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DADCBC86-9C2C-364B-B6F2-3EA542E68E7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20</a:t>
            </a:fld>
            <a:endParaRPr lang="zh-CN" altLang="en-US" b="1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4B74AE-6C24-9344-80C4-11F5C313EF78}"/>
              </a:ext>
            </a:extLst>
          </p:cNvPr>
          <p:cNvGrpSpPr/>
          <p:nvPr/>
        </p:nvGrpSpPr>
        <p:grpSpPr>
          <a:xfrm>
            <a:off x="3681414" y="876183"/>
            <a:ext cx="8331031" cy="5616692"/>
            <a:chOff x="290976" y="1118086"/>
            <a:chExt cx="11610047" cy="566371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0E376C6-2C9E-4A4D-A719-F8AA4F36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73367E7-8EA3-DC4A-B4B9-F744883460AD}"/>
                </a:ext>
              </a:extLst>
            </p:cNvPr>
            <p:cNvSpPr txBox="1"/>
            <p:nvPr/>
          </p:nvSpPr>
          <p:spPr>
            <a:xfrm>
              <a:off x="2266950" y="1257300"/>
              <a:ext cx="130184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ACEAE0F-47F7-B340-8135-6940F97D71D6}"/>
                </a:ext>
              </a:extLst>
            </p:cNvPr>
            <p:cNvSpPr txBox="1"/>
            <p:nvPr/>
          </p:nvSpPr>
          <p:spPr>
            <a:xfrm>
              <a:off x="2266950" y="4152900"/>
              <a:ext cx="154612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53AF2A-BFE5-274D-A678-2FA4721DFB4D}"/>
                </a:ext>
              </a:extLst>
            </p:cNvPr>
            <p:cNvSpPr txBox="1"/>
            <p:nvPr/>
          </p:nvSpPr>
          <p:spPr>
            <a:xfrm>
              <a:off x="4514849" y="5739914"/>
              <a:ext cx="2092035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E44DDD9-F992-884B-B5CF-66241AC727FA}"/>
                </a:ext>
              </a:extLst>
            </p:cNvPr>
            <p:cNvSpPr txBox="1"/>
            <p:nvPr/>
          </p:nvSpPr>
          <p:spPr>
            <a:xfrm>
              <a:off x="9683228" y="5123729"/>
              <a:ext cx="2059512" cy="35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8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103E6C7-01DC-8D45-909A-5332E5ADFA3B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520E048-D2C8-A945-B1F0-ED605B9DD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253" y="5359533"/>
            <a:ext cx="1387524" cy="138752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376F06D-605B-AC40-8C0E-560406BBC07E}"/>
              </a:ext>
            </a:extLst>
          </p:cNvPr>
          <p:cNvSpPr txBox="1"/>
          <p:nvPr/>
        </p:nvSpPr>
        <p:spPr>
          <a:xfrm>
            <a:off x="1646207" y="6091667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new insight to turn the decent to the magic!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D2A2A2AB-0B7A-024C-A48C-D8F7ED4EFF0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21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9105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3EF9243-DF46-014F-93D7-080370FD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0059"/>
            <a:ext cx="3421912" cy="610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hadronic function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/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aln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		   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blipFill>
                <a:blip r:embed="rId2"/>
                <a:stretch>
                  <a:fillRect t="-53086" b="-36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/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dominant contribution is given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blipFill>
                <a:blip r:embed="rId3"/>
                <a:stretch>
                  <a:fillRect l="-713" t="-909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/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1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blipFill>
                <a:blip r:embed="rId4"/>
                <a:stretch>
                  <a:fillRect l="-3774"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74C219E3-C105-D94A-94D2-019A5AE1EC68}"/>
              </a:ext>
            </a:extLst>
          </p:cNvPr>
          <p:cNvGrpSpPr/>
          <p:nvPr/>
        </p:nvGrpSpPr>
        <p:grpSpPr>
          <a:xfrm>
            <a:off x="664022" y="3072470"/>
            <a:ext cx="3525320" cy="2923915"/>
            <a:chOff x="1417115" y="2111068"/>
            <a:chExt cx="4216059" cy="345973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B07FE3C-FC2D-1240-934C-ECD2CB0A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3814"/>
            <a:stretch/>
          </p:blipFill>
          <p:spPr>
            <a:xfrm>
              <a:off x="1417115" y="2111068"/>
              <a:ext cx="4216059" cy="295427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738588B-427A-CC41-A653-FA8587C31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098"/>
            <a:stretch/>
          </p:blipFill>
          <p:spPr>
            <a:xfrm>
              <a:off x="1417115" y="5065344"/>
              <a:ext cx="4216059" cy="505459"/>
            </a:xfrm>
            <a:prstGeom prst="rect">
              <a:avLst/>
            </a:prstGeom>
          </p:spPr>
        </p:pic>
      </p:grpSp>
      <p:sp>
        <p:nvSpPr>
          <p:cNvPr id="11" name="箭头: 右 14">
            <a:extLst>
              <a:ext uri="{FF2B5EF4-FFF2-40B4-BE49-F238E27FC236}">
                <a16:creationId xmlns:a16="http://schemas.microsoft.com/office/drawing/2014/main" id="{105E74EC-CC2F-1948-A8A7-01171ECCDA20}"/>
              </a:ext>
            </a:extLst>
          </p:cNvPr>
          <p:cNvSpPr/>
          <p:nvPr/>
        </p:nvSpPr>
        <p:spPr>
          <a:xfrm>
            <a:off x="4404283" y="4232623"/>
            <a:ext cx="902366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/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/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contribution exhibits a peak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=2.8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far exceeding our truncation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calculate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directly!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blipFill>
                <a:blip r:embed="rId7"/>
                <a:stretch>
                  <a:fillRect l="-240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FBF05527-671B-984E-88B5-9D08CE4B3F55}"/>
              </a:ext>
            </a:extLst>
          </p:cNvPr>
          <p:cNvSpPr txBox="1"/>
          <p:nvPr/>
        </p:nvSpPr>
        <p:spPr>
          <a:xfrm>
            <a:off x="4404283" y="4534007"/>
            <a:ext cx="97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function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3B222D-0440-7F4E-A69F-15EC77D25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692" y="3149073"/>
            <a:ext cx="5223493" cy="2769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/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/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3">
            <a:extLst>
              <a:ext uri="{FF2B5EF4-FFF2-40B4-BE49-F238E27FC236}">
                <a16:creationId xmlns:a16="http://schemas.microsoft.com/office/drawing/2014/main" id="{3D6891B8-4156-5742-A054-2F897237F3F2}"/>
              </a:ext>
            </a:extLst>
          </p:cNvPr>
          <p:cNvSpPr/>
          <p:nvPr/>
        </p:nvSpPr>
        <p:spPr>
          <a:xfrm rot="20265513">
            <a:off x="6443271" y="5541010"/>
            <a:ext cx="1314571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FCCBB1DD-BA05-FC47-9C32-04C33CDB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Nucleon polarizabilities and 𝑁𝜋 scattering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A318DB68-1057-7240-9278-61879C8F503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7987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49F6BB42-40D5-2C47-AE8B-59625220ADF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23</a:t>
            </a:fld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53949FB-6D5A-A44E-ABED-0671D4516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09" y="671892"/>
            <a:ext cx="3426812" cy="1993337"/>
          </a:xfrm>
          <a:prstGeom prst="rect">
            <a:avLst/>
          </a:prstGeom>
        </p:spPr>
      </p:pic>
      <p:sp>
        <p:nvSpPr>
          <p:cNvPr id="22" name="箭头: 右 7">
            <a:extLst>
              <a:ext uri="{FF2B5EF4-FFF2-40B4-BE49-F238E27FC236}">
                <a16:creationId xmlns:a16="http://schemas.microsoft.com/office/drawing/2014/main" id="{95EFDCB2-9F1E-C74D-9D97-CC9D6B66B867}"/>
              </a:ext>
            </a:extLst>
          </p:cNvPr>
          <p:cNvSpPr/>
          <p:nvPr/>
        </p:nvSpPr>
        <p:spPr>
          <a:xfrm rot="900000">
            <a:off x="5226794" y="3555463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1A95DFA-ACD0-E742-8907-DE2CA0D2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18" y="1853310"/>
            <a:ext cx="3210063" cy="2074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/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=1/2: 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=3/2: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头: 右 20">
            <a:extLst>
              <a:ext uri="{FF2B5EF4-FFF2-40B4-BE49-F238E27FC236}">
                <a16:creationId xmlns:a16="http://schemas.microsoft.com/office/drawing/2014/main" id="{8FFDCFE3-B014-9A49-AE49-D735175B2475}"/>
              </a:ext>
            </a:extLst>
          </p:cNvPr>
          <p:cNvSpPr/>
          <p:nvPr/>
        </p:nvSpPr>
        <p:spPr>
          <a:xfrm rot="20677001">
            <a:off x="5227111" y="1770688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38A762-9A5F-EA4F-862C-038BF8D9CAFF}"/>
              </a:ext>
            </a:extLst>
          </p:cNvPr>
          <p:cNvSpPr txBox="1"/>
          <p:nvPr/>
        </p:nvSpPr>
        <p:spPr>
          <a:xfrm>
            <a:off x="8064796" y="4905752"/>
            <a:ext cx="545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}</a:t>
            </a:r>
            <a:endParaRPr lang="zh-CN" altLang="en-US" sz="8800" dirty="0">
              <a:solidFill>
                <a:srgbClr val="0070C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F00410-1B50-2F43-A166-C1EB8188DA0C}"/>
              </a:ext>
            </a:extLst>
          </p:cNvPr>
          <p:cNvSpPr txBox="1"/>
          <p:nvPr/>
        </p:nvSpPr>
        <p:spPr>
          <a:xfrm>
            <a:off x="8610600" y="5488349"/>
            <a:ext cx="1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/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/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B6C1209-97B8-944D-8879-F15EB2FF0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34" y="3072743"/>
            <a:ext cx="3426812" cy="20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1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1B5467-0433-B343-8E05-3606643D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92" y="1486623"/>
            <a:ext cx="5625043" cy="48487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33D575-3D5A-1147-93DD-5F61C4F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20" y="1420450"/>
            <a:ext cx="5644863" cy="4975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/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rescattering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blipFill>
                <a:blip r:embed="rId5"/>
                <a:stretch>
                  <a:fillRect l="-1542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/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blipFill>
                <a:blip r:embed="rId6"/>
                <a:stretch>
                  <a:fillRect l="-131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597BF798-FF6E-8143-A900-331B1622BA4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0510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B8BF5A4-352D-DC45-9218-72790196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769" y="46151"/>
            <a:ext cx="5350839" cy="40113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Scattering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22226"/>
                <a:ext cx="3519488" cy="25839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(1−</m:t>
                      </m:r>
                      <m:r>
                        <m:rPr>
                          <m:sty m:val="p"/>
                        </m:rPr>
                        <a:rPr lang="en-US" altLang="zh-CN" sz="2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𝐸𝑡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22226"/>
                <a:ext cx="3519488" cy="25839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7B02521E-6718-1A4F-A16C-4CC9E953592D}"/>
              </a:ext>
            </a:extLst>
          </p:cNvPr>
          <p:cNvSpPr txBox="1"/>
          <p:nvPr/>
        </p:nvSpPr>
        <p:spPr>
          <a:xfrm>
            <a:off x="569442" y="4577519"/>
            <a:ext cx="88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for different isospin channel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/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attractive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repulsive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blipFill>
                <a:blip r:embed="rId5"/>
                <a:stretch>
                  <a:fillRect l="-1285" t="-3333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/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using data at threshold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0.15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31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=−0.10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ETMC [</a:t>
                </a:r>
                <a:r>
                  <a:rPr lang="en-US" altLang="zh-CN" dirty="0" err="1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2307.12846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3/2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=−0.1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 based on cross section and πH, πD spectrum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=0.170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087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blipFill>
                <a:blip r:embed="rId6"/>
                <a:stretch>
                  <a:fillRect l="-714" t="-1130" b="-1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1E3876B-278E-8E4B-891B-E7FF9C3C93B6}"/>
              </a:ext>
            </a:extLst>
          </p:cNvPr>
          <p:cNvSpPr/>
          <p:nvPr/>
        </p:nvSpPr>
        <p:spPr>
          <a:xfrm>
            <a:off x="6047072" y="4125442"/>
            <a:ext cx="5306728" cy="2593413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BC009C-0CCA-984D-8896-F7CDC9370DC6}"/>
              </a:ext>
            </a:extLst>
          </p:cNvPr>
          <p:cNvSpPr txBox="1"/>
          <p:nvPr/>
        </p:nvSpPr>
        <p:spPr>
          <a:xfrm>
            <a:off x="569442" y="996305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 scattering at m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=142 MeV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363DB-05EF-3F48-9F44-2926B1C44D4F}"/>
              </a:ext>
            </a:extLst>
          </p:cNvPr>
          <p:cNvSpPr txBox="1"/>
          <p:nvPr/>
        </p:nvSpPr>
        <p:spPr>
          <a:xfrm>
            <a:off x="6862269" y="6332892"/>
            <a:ext cx="442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Hoferichter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PLB 843 (2023) 138001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箭头: 上弧形 2">
            <a:extLst>
              <a:ext uri="{FF2B5EF4-FFF2-40B4-BE49-F238E27FC236}">
                <a16:creationId xmlns:a16="http://schemas.microsoft.com/office/drawing/2014/main" id="{E1555F5D-8636-8B48-808B-C51C047AAA6E}"/>
              </a:ext>
            </a:extLst>
          </p:cNvPr>
          <p:cNvSpPr/>
          <p:nvPr/>
        </p:nvSpPr>
        <p:spPr>
          <a:xfrm rot="5400000">
            <a:off x="10382230" y="5280162"/>
            <a:ext cx="1726795" cy="34016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D0079D7-163C-9343-81D5-B62303C20862}"/>
              </a:ext>
            </a:extLst>
          </p:cNvPr>
          <p:cNvSpPr/>
          <p:nvPr/>
        </p:nvSpPr>
        <p:spPr>
          <a:xfrm>
            <a:off x="11486992" y="5151161"/>
            <a:ext cx="8116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~1σ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1815458-1FCE-5140-A7C7-A2C95F0DBB9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25</a:t>
            </a:fld>
            <a:endParaRPr lang="zh-CN" altLang="en-US" b="1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BE3DF56-83D0-C840-81F0-C1A8153F161A}"/>
              </a:ext>
            </a:extLst>
          </p:cNvPr>
          <p:cNvSpPr/>
          <p:nvPr/>
        </p:nvSpPr>
        <p:spPr>
          <a:xfrm rot="10800000">
            <a:off x="11004178" y="222932"/>
            <a:ext cx="192860" cy="3340537"/>
          </a:xfrm>
          <a:prstGeom prst="leftBrace">
            <a:avLst>
              <a:gd name="adj1" fmla="val 71128"/>
              <a:gd name="adj2" fmla="val 501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7B15-1EEF-EE4B-A80B-E85429FC143E}"/>
              </a:ext>
            </a:extLst>
          </p:cNvPr>
          <p:cNvSpPr txBox="1"/>
          <p:nvPr/>
        </p:nvSpPr>
        <p:spPr>
          <a:xfrm>
            <a:off x="11100608" y="139664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57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1687F5A-090D-B24B-892C-52E83364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80" y="1539702"/>
            <a:ext cx="7319440" cy="496867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4A5CF20-33BF-AA49-92FB-E776248E3FC2}"/>
              </a:ext>
            </a:extLst>
          </p:cNvPr>
          <p:cNvSpPr/>
          <p:nvPr/>
        </p:nvSpPr>
        <p:spPr>
          <a:xfrm>
            <a:off x="2894456" y="3548439"/>
            <a:ext cx="15158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42168F1-48F5-A840-B6AD-C8E08A80DE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⟨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endParaRPr lang="en-US" altLang="zh-CN" sz="1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𝑁𝐽𝑁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×</m:t>
                      </m:r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br>
                  <a:rPr lang="en-US" altLang="zh-CN" sz="20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US" altLang="zh-C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  <a:blipFill>
                <a:blip r:embed="rId3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/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Summed insertion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⟩⋅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blipFill>
                <a:blip r:embed="rId4"/>
                <a:stretch>
                  <a:fillRect l="-1187" t="-35503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/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fit</a:t>
                </a:r>
                <a:r>
                  <a:rPr lang="en-US" altLang="zh-CN" sz="20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extract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blipFill>
                <a:blip r:embed="rId5"/>
                <a:stretch>
                  <a:fillRect l="-1111" t="-5882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12064827-0C48-2149-9C14-FBAD4971A28D}"/>
              </a:ext>
            </a:extLst>
          </p:cNvPr>
          <p:cNvSpPr txBox="1"/>
          <p:nvPr/>
        </p:nvSpPr>
        <p:spPr>
          <a:xfrm>
            <a:off x="2894457" y="3548439"/>
            <a:ext cx="166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Maiani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NPB, 293, 420(1987)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3E850967-8221-204B-8C24-CDBC1970EC0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26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5D4B5D-9893-0340-B2BE-EC11128471BE}"/>
              </a:ext>
            </a:extLst>
          </p:cNvPr>
          <p:cNvSpPr txBox="1"/>
          <p:nvPr/>
        </p:nvSpPr>
        <p:spPr>
          <a:xfrm>
            <a:off x="4786280" y="877231"/>
            <a:ext cx="456228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threshold</a:t>
            </a:r>
          </a:p>
        </p:txBody>
      </p:sp>
    </p:spTree>
    <p:extLst>
      <p:ext uri="{BB962C8B-B14F-4D97-AF65-F5344CB8AC3E}">
        <p14:creationId xmlns:p14="http://schemas.microsoft.com/office/powerpoint/2010/main" val="256207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Numerical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505C5D-F594-2643-AE2A-ADA5198727B3}"/>
              </a:ext>
            </a:extLst>
          </p:cNvPr>
          <p:cNvGrpSpPr/>
          <p:nvPr/>
        </p:nvGrpSpPr>
        <p:grpSpPr>
          <a:xfrm>
            <a:off x="1223532" y="2060597"/>
            <a:ext cx="9744936" cy="4753859"/>
            <a:chOff x="1220106" y="2104141"/>
            <a:chExt cx="9744936" cy="475385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BB4C683-8436-424F-B297-88C9FCD9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06" y="2104141"/>
              <a:ext cx="9744936" cy="475385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8285BB-94C3-FA4C-99F7-A87D563624DA}"/>
                </a:ext>
              </a:extLst>
            </p:cNvPr>
            <p:cNvSpPr txBox="1"/>
            <p:nvPr/>
          </p:nvSpPr>
          <p:spPr>
            <a:xfrm>
              <a:off x="6848208" y="3325047"/>
              <a:ext cx="2346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00B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Our lattice results</a:t>
              </a:r>
              <a:endParaRPr kumimoji="1" lang="zh-CN" altLang="en-US" sz="2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/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Reconstruction of contributions from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proton &amp;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neutron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blipFill>
                <a:blip r:embed="rId3"/>
                <a:stretch>
                  <a:fillRect l="-813" t="-10811" r="-11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/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to calculate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scattering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-production, in total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of workload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blipFill>
                <a:blip r:embed="rId4"/>
                <a:stretch>
                  <a:fillRect l="-81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B062BB64-80AC-574C-8627-1BF6DAFEE086}"/>
              </a:ext>
            </a:extLst>
          </p:cNvPr>
          <p:cNvSpPr txBox="1"/>
          <p:nvPr/>
        </p:nvSpPr>
        <p:spPr>
          <a:xfrm>
            <a:off x="5833734" y="1618757"/>
            <a:ext cx="563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X. Wang, Z. Zhang, X. Cao, XF, et. al. PRL 133 (2024) 141901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A9177696-AFCD-B94D-A1DB-9E372AE8D6F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4035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559318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Hadronic tensor – a common structure in physical processes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49D144-32B0-D54F-89A0-22B93B0E4CDE}"/>
              </a:ext>
            </a:extLst>
          </p:cNvPr>
          <p:cNvGrpSpPr/>
          <p:nvPr/>
        </p:nvGrpSpPr>
        <p:grpSpPr>
          <a:xfrm>
            <a:off x="439294" y="4106579"/>
            <a:ext cx="3900008" cy="2582027"/>
            <a:chOff x="439294" y="1406917"/>
            <a:chExt cx="3900008" cy="2582027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BA64419-65C3-5C4E-876B-1D53527E1D52}"/>
                </a:ext>
              </a:extLst>
            </p:cNvPr>
            <p:cNvSpPr txBox="1"/>
            <p:nvPr/>
          </p:nvSpPr>
          <p:spPr>
            <a:xfrm>
              <a:off x="766688" y="2765873"/>
              <a:ext cx="3212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𝛾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 box diag. in β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decays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D14B8C4-173E-974F-BBF8-1974B079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5" y="1488079"/>
              <a:ext cx="2503342" cy="118579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BEA1A66-C039-754B-9B9B-1C070EE44C43}"/>
                </a:ext>
              </a:extLst>
            </p:cNvPr>
            <p:cNvSpPr txBox="1"/>
            <p:nvPr/>
          </p:nvSpPr>
          <p:spPr>
            <a:xfrm>
              <a:off x="439294" y="3138754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et. 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124 (2020) 192002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 Ma, 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132 (2024) 191901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EA68DD2-8027-9040-87BE-9ED305EC5951}"/>
                </a:ext>
              </a:extLst>
            </p:cNvPr>
            <p:cNvGrpSpPr/>
            <p:nvPr/>
          </p:nvGrpSpPr>
          <p:grpSpPr>
            <a:xfrm>
              <a:off x="621655" y="1406917"/>
              <a:ext cx="3518821" cy="2582027"/>
              <a:chOff x="1004047" y="1195317"/>
              <a:chExt cx="3751902" cy="2718607"/>
            </a:xfrm>
          </p:grpSpPr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0F605D67-A7F5-E547-A906-EEE69D81E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700A2FA5-E457-4E44-84E0-BE729A46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17">
                <a:extLst>
                  <a:ext uri="{FF2B5EF4-FFF2-40B4-BE49-F238E27FC236}">
                    <a16:creationId xmlns:a16="http://schemas.microsoft.com/office/drawing/2014/main" id="{204BAFAD-74C6-974A-874E-20841A791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13924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线连接符 18">
                <a:extLst>
                  <a:ext uri="{FF2B5EF4-FFF2-40B4-BE49-F238E27FC236}">
                    <a16:creationId xmlns:a16="http://schemas.microsoft.com/office/drawing/2014/main" id="{8670BBC6-BAF1-E140-AF6B-05C620615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5D029DB-37BA-4447-A766-084157A6E923}"/>
              </a:ext>
            </a:extLst>
          </p:cNvPr>
          <p:cNvGrpSpPr/>
          <p:nvPr/>
        </p:nvGrpSpPr>
        <p:grpSpPr>
          <a:xfrm>
            <a:off x="4254406" y="4109926"/>
            <a:ext cx="3900008" cy="2582023"/>
            <a:chOff x="4254406" y="1410264"/>
            <a:chExt cx="3900008" cy="258202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7516372-1980-664E-A1D5-FDD6E8CB0196}"/>
                </a:ext>
              </a:extLst>
            </p:cNvPr>
            <p:cNvGrpSpPr/>
            <p:nvPr/>
          </p:nvGrpSpPr>
          <p:grpSpPr>
            <a:xfrm>
              <a:off x="4254406" y="1410264"/>
              <a:ext cx="3900008" cy="2582023"/>
              <a:chOff x="4254406" y="1410264"/>
              <a:chExt cx="3900008" cy="2582023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DF3F4C0-C254-9E4D-9CC5-817E382CC038}"/>
                  </a:ext>
                </a:extLst>
              </p:cNvPr>
              <p:cNvGrpSpPr/>
              <p:nvPr/>
            </p:nvGrpSpPr>
            <p:grpSpPr>
              <a:xfrm>
                <a:off x="4373183" y="1410264"/>
                <a:ext cx="3518821" cy="2582023"/>
                <a:chOff x="1004047" y="1195317"/>
                <a:chExt cx="3751902" cy="2718599"/>
              </a:xfrm>
            </p:grpSpPr>
            <p:cxnSp>
              <p:nvCxnSpPr>
                <p:cNvPr id="27" name="直线连接符 26">
                  <a:extLst>
                    <a:ext uri="{FF2B5EF4-FFF2-40B4-BE49-F238E27FC236}">
                      <a16:creationId xmlns:a16="http://schemas.microsoft.com/office/drawing/2014/main" id="{A1A94248-E670-CF45-888A-F3AE5A348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9628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FE64B507-FB4F-6B41-8347-2D0874524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55949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28">
                  <a:extLst>
                    <a:ext uri="{FF2B5EF4-FFF2-40B4-BE49-F238E27FC236}">
                      <a16:creationId xmlns:a16="http://schemas.microsoft.com/office/drawing/2014/main" id="{49DBC482-EBE0-6E41-9FA3-7710FCD06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3913916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线连接符 29">
                  <a:extLst>
                    <a:ext uri="{FF2B5EF4-FFF2-40B4-BE49-F238E27FC236}">
                      <a16:creationId xmlns:a16="http://schemas.microsoft.com/office/drawing/2014/main" id="{739AC78E-070D-0144-8547-C43BB3F455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1195317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12E1A6F-3BFD-5042-ACB7-158F6A32FF97}"/>
                  </a:ext>
                </a:extLst>
              </p:cNvPr>
              <p:cNvSpPr txBox="1"/>
              <p:nvPr/>
            </p:nvSpPr>
            <p:spPr>
              <a:xfrm>
                <a:off x="4582766" y="2745375"/>
                <a:ext cx="3212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 mass splitting 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A6A3FBF-BD42-0849-ADCB-C86ADCD575B4}"/>
                  </a:ext>
                </a:extLst>
              </p:cNvPr>
              <p:cNvSpPr txBox="1"/>
              <p:nvPr/>
            </p:nvSpPr>
            <p:spPr>
              <a:xfrm>
                <a:off x="4254406" y="3117376"/>
                <a:ext cx="39000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XF, L. </a:t>
                </a:r>
                <a:r>
                  <a:rPr lang="en" altLang="zh-CN" sz="12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endPara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PRD 100 (2019) 094509</a:t>
                </a: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L.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M.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Riberdy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PRL 1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28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 (202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 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052003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EC851FE8-319B-8548-ACCD-B00208F3E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201" y="1738054"/>
                <a:ext cx="2687759" cy="935819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B8BCF17-C3D1-2241-9512-50BE79F4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462" y="1490512"/>
              <a:ext cx="152400" cy="2032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FC2FF8E-8C82-5246-8C1F-E027960DF013}"/>
              </a:ext>
            </a:extLst>
          </p:cNvPr>
          <p:cNvGrpSpPr/>
          <p:nvPr/>
        </p:nvGrpSpPr>
        <p:grpSpPr>
          <a:xfrm>
            <a:off x="8005136" y="4106579"/>
            <a:ext cx="3900008" cy="2582027"/>
            <a:chOff x="4252018" y="1384574"/>
            <a:chExt cx="3900008" cy="2582027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60FEE37-4DE2-F64C-8F5F-AC3A1A396401}"/>
                </a:ext>
              </a:extLst>
            </p:cNvPr>
            <p:cNvSpPr txBox="1"/>
            <p:nvPr/>
          </p:nvSpPr>
          <p:spPr>
            <a:xfrm>
              <a:off x="4730624" y="2767858"/>
              <a:ext cx="3014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Two-photon exchange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F33DB65-84C3-AC49-A1D3-CDFCC574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1" y="1552548"/>
              <a:ext cx="1989722" cy="1185794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139FE75-D6F0-8E4D-AD56-4D4FE7E98DC2}"/>
                </a:ext>
              </a:extLst>
            </p:cNvPr>
            <p:cNvSpPr txBox="1"/>
            <p:nvPr/>
          </p:nvSpPr>
          <p:spPr>
            <a:xfrm>
              <a:off x="4252018" y="3079701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Lu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128 (2022) 172002</a:t>
              </a: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Liu, S. Wen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134 (2025) 071903</a:t>
              </a: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A9A47B0-93B9-1D42-AB29-AC7E7FC91488}"/>
                </a:ext>
              </a:extLst>
            </p:cNvPr>
            <p:cNvGrpSpPr/>
            <p:nvPr/>
          </p:nvGrpSpPr>
          <p:grpSpPr>
            <a:xfrm>
              <a:off x="4359671" y="1384574"/>
              <a:ext cx="3518821" cy="2582027"/>
              <a:chOff x="1004047" y="1195317"/>
              <a:chExt cx="3751902" cy="2718606"/>
            </a:xfrm>
          </p:grpSpPr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0AB8BA91-0E8A-AB41-B998-4DE0E6FA8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符 36">
                <a:extLst>
                  <a:ext uri="{FF2B5EF4-FFF2-40B4-BE49-F238E27FC236}">
                    <a16:creationId xmlns:a16="http://schemas.microsoft.com/office/drawing/2014/main" id="{DCC451D5-9CB1-2147-A197-08FD76C62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6983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线连接符 37">
                <a:extLst>
                  <a:ext uri="{FF2B5EF4-FFF2-40B4-BE49-F238E27FC236}">
                    <a16:creationId xmlns:a16="http://schemas.microsoft.com/office/drawing/2014/main" id="{7EE4A475-24F7-6141-836F-E1A1FB1F4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0245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线连接符 38">
                <a:extLst>
                  <a:ext uri="{FF2B5EF4-FFF2-40B4-BE49-F238E27FC236}">
                    <a16:creationId xmlns:a16="http://schemas.microsoft.com/office/drawing/2014/main" id="{A8C23B4A-8EB3-1F4B-9959-30F0027B7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902C7BD-F99C-FC4A-AF2B-DCD0034B4E7B}"/>
              </a:ext>
            </a:extLst>
          </p:cNvPr>
          <p:cNvGrpSpPr/>
          <p:nvPr/>
        </p:nvGrpSpPr>
        <p:grpSpPr>
          <a:xfrm>
            <a:off x="4254406" y="759975"/>
            <a:ext cx="3900008" cy="2233679"/>
            <a:chOff x="7968152" y="1384573"/>
            <a:chExt cx="3900008" cy="223367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E7F259A-225F-9A4B-BE65-D27998674256}"/>
                </a:ext>
              </a:extLst>
            </p:cNvPr>
            <p:cNvGrpSpPr/>
            <p:nvPr/>
          </p:nvGrpSpPr>
          <p:grpSpPr>
            <a:xfrm>
              <a:off x="8097687" y="1384573"/>
              <a:ext cx="3518821" cy="2233679"/>
              <a:chOff x="1004047" y="1195317"/>
              <a:chExt cx="3751902" cy="2351828"/>
            </a:xfrm>
          </p:grpSpPr>
          <p:cxnSp>
            <p:nvCxnSpPr>
              <p:cNvPr id="54" name="直线连接符 53">
                <a:extLst>
                  <a:ext uri="{FF2B5EF4-FFF2-40B4-BE49-F238E27FC236}">
                    <a16:creationId xmlns:a16="http://schemas.microsoft.com/office/drawing/2014/main" id="{4CB34E88-A38C-8846-A5AB-AD5B55D0E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33511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线连接符 54">
                <a:extLst>
                  <a:ext uri="{FF2B5EF4-FFF2-40B4-BE49-F238E27FC236}">
                    <a16:creationId xmlns:a16="http://schemas.microsoft.com/office/drawing/2014/main" id="{94DAE026-25CA-474E-810D-106B86EDA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35182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线连接符 55">
                <a:extLst>
                  <a:ext uri="{FF2B5EF4-FFF2-40B4-BE49-F238E27FC236}">
                    <a16:creationId xmlns:a16="http://schemas.microsoft.com/office/drawing/2014/main" id="{9E7381C8-47D1-B44F-931B-78041F53E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547145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56">
                <a:extLst>
                  <a:ext uri="{FF2B5EF4-FFF2-40B4-BE49-F238E27FC236}">
                    <a16:creationId xmlns:a16="http://schemas.microsoft.com/office/drawing/2014/main" id="{CAC19372-3480-0A44-89D5-2645B6708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B783419-5663-B64D-A183-E0738872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426" y="1696010"/>
              <a:ext cx="2503342" cy="851339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40BF20C-0D21-EB41-A851-99E0B0654A7E}"/>
                </a:ext>
              </a:extLst>
            </p:cNvPr>
            <p:cNvSpPr txBox="1"/>
            <p:nvPr/>
          </p:nvSpPr>
          <p:spPr>
            <a:xfrm>
              <a:off x="8518716" y="2715271"/>
              <a:ext cx="2628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Compton scattering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5EBA1E4-6333-9B45-8DDC-5FACA9C8190A}"/>
                </a:ext>
              </a:extLst>
            </p:cNvPr>
            <p:cNvSpPr txBox="1"/>
            <p:nvPr/>
          </p:nvSpPr>
          <p:spPr>
            <a:xfrm>
              <a:off x="7968152" y="3123784"/>
              <a:ext cx="3900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X. Wang, Z. Zhang, X. 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Cao, XF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 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33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 (202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41901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8" name="箭头: 右 18">
            <a:extLst>
              <a:ext uri="{FF2B5EF4-FFF2-40B4-BE49-F238E27FC236}">
                <a16:creationId xmlns:a16="http://schemas.microsoft.com/office/drawing/2014/main" id="{DDE3AE5C-3D52-4842-B7E4-DEF6DF4C18AD}"/>
              </a:ext>
            </a:extLst>
          </p:cNvPr>
          <p:cNvSpPr/>
          <p:nvPr/>
        </p:nvSpPr>
        <p:spPr>
          <a:xfrm rot="9139899">
            <a:off x="3543718" y="3422538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箭头: 右 18">
            <a:extLst>
              <a:ext uri="{FF2B5EF4-FFF2-40B4-BE49-F238E27FC236}">
                <a16:creationId xmlns:a16="http://schemas.microsoft.com/office/drawing/2014/main" id="{4EA07C6C-A979-2147-9D6D-66707064ED9B}"/>
              </a:ext>
            </a:extLst>
          </p:cNvPr>
          <p:cNvSpPr/>
          <p:nvPr/>
        </p:nvSpPr>
        <p:spPr>
          <a:xfrm rot="5400000">
            <a:off x="5870018" y="343963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箭头: 右 18">
            <a:extLst>
              <a:ext uri="{FF2B5EF4-FFF2-40B4-BE49-F238E27FC236}">
                <a16:creationId xmlns:a16="http://schemas.microsoft.com/office/drawing/2014/main" id="{31F90AAA-0154-5B40-88AD-69553588D881}"/>
              </a:ext>
            </a:extLst>
          </p:cNvPr>
          <p:cNvSpPr/>
          <p:nvPr/>
        </p:nvSpPr>
        <p:spPr>
          <a:xfrm rot="2129519">
            <a:off x="7952719" y="3443899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灯片编号占位符 2">
            <a:extLst>
              <a:ext uri="{FF2B5EF4-FFF2-40B4-BE49-F238E27FC236}">
                <a16:creationId xmlns:a16="http://schemas.microsoft.com/office/drawing/2014/main" id="{1DB0ACE8-5BDE-0F47-9A97-1FD0A172620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709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275B11B-252C-6546-A536-B08C8DE94EBF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Take two-photon exchange as an example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CCD8B8-2E9C-7543-90CB-FBE96AAAAC3A}"/>
              </a:ext>
            </a:extLst>
          </p:cNvPr>
          <p:cNvSpPr txBox="1"/>
          <p:nvPr/>
        </p:nvSpPr>
        <p:spPr>
          <a:xfrm>
            <a:off x="857109" y="5199977"/>
            <a:ext cx="520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Largest theoretical uncertainties from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two-photon exchange (TPE)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contribution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2816E0-DF9E-7E45-8B1F-36A748C532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64" y="1783887"/>
            <a:ext cx="2512303" cy="320392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8C7DB1-C7B7-2B41-A7B8-9EA9836F1345}"/>
              </a:ext>
            </a:extLst>
          </p:cNvPr>
          <p:cNvSpPr/>
          <p:nvPr/>
        </p:nvSpPr>
        <p:spPr>
          <a:xfrm>
            <a:off x="1204241" y="6161988"/>
            <a:ext cx="10040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Target: Compute TPE from first-principles →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precision size of proton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83B0A7D-9A56-DB40-AEF6-693064FAC806}"/>
              </a:ext>
            </a:extLst>
          </p:cNvPr>
          <p:cNvGrpSpPr/>
          <p:nvPr/>
        </p:nvGrpSpPr>
        <p:grpSpPr>
          <a:xfrm>
            <a:off x="7982589" y="2468534"/>
            <a:ext cx="3223905" cy="1921317"/>
            <a:chOff x="7982589" y="2947507"/>
            <a:chExt cx="3223905" cy="19213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B4BC03-2791-994B-BF2B-3CF06A52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89" y="2947507"/>
              <a:ext cx="3223905" cy="192131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7C55DEF-94CC-6F42-B014-A34473993248}"/>
                </a:ext>
              </a:extLst>
            </p:cNvPr>
            <p:cNvSpPr txBox="1"/>
            <p:nvPr/>
          </p:nvSpPr>
          <p:spPr>
            <a:xfrm>
              <a:off x="9989974" y="3712313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1498F4-32C4-FF4B-A162-389749F6E5CD}"/>
                </a:ext>
              </a:extLst>
            </p:cNvPr>
            <p:cNvSpPr txBox="1"/>
            <p:nvPr/>
          </p:nvSpPr>
          <p:spPr>
            <a:xfrm>
              <a:off x="870003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6FEE15D-501F-524D-9237-26D2D4A10E9C}"/>
                </a:ext>
              </a:extLst>
            </p:cNvPr>
            <p:cNvSpPr txBox="1"/>
            <p:nvPr/>
          </p:nvSpPr>
          <p:spPr>
            <a:xfrm>
              <a:off x="8869441" y="370919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F4E8D3D-0AA1-6745-9E31-4BEF46D913E3}"/>
                </a:ext>
              </a:extLst>
            </p:cNvPr>
            <p:cNvSpPr txBox="1"/>
            <p:nvPr/>
          </p:nvSpPr>
          <p:spPr>
            <a:xfrm>
              <a:off x="1015480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13B5DD9-C47E-B745-B56A-3B812FA07AD4}"/>
              </a:ext>
            </a:extLst>
          </p:cNvPr>
          <p:cNvSpPr txBox="1"/>
          <p:nvPr/>
        </p:nvSpPr>
        <p:spPr>
          <a:xfrm>
            <a:off x="6224652" y="1632852"/>
            <a:ext cx="4089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5σ deviation</a:t>
            </a:r>
            <a:r>
              <a:rPr kumimoji="1" lang="zh-CN" alt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→ Proton size puzzle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B3FD275-8BE6-0C42-BE7A-D73B44100F51}"/>
              </a:ext>
            </a:extLst>
          </p:cNvPr>
          <p:cNvSpPr txBox="1"/>
          <p:nvPr/>
        </p:nvSpPr>
        <p:spPr>
          <a:xfrm>
            <a:off x="6224652" y="80934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Precision 10 times better than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4% smaller radius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A666CA4-5F1E-A049-8B67-DD1C3097C718}"/>
              </a:ext>
            </a:extLst>
          </p:cNvPr>
          <p:cNvGrpSpPr/>
          <p:nvPr/>
        </p:nvGrpSpPr>
        <p:grpSpPr>
          <a:xfrm>
            <a:off x="857109" y="788045"/>
            <a:ext cx="4831036" cy="774246"/>
            <a:chOff x="8015723" y="757295"/>
            <a:chExt cx="4831036" cy="77424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866DF62-7F7A-C24C-971B-7DDAF1E8150D}"/>
                </a:ext>
              </a:extLst>
            </p:cNvPr>
            <p:cNvSpPr txBox="1"/>
            <p:nvPr/>
          </p:nvSpPr>
          <p:spPr>
            <a:xfrm>
              <a:off x="8015723" y="757295"/>
              <a:ext cx="46304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Ø"/>
              </a:pPr>
              <a:r>
                <a:rPr kumimoji="1" lang="en-US" altLang="zh-CN" sz="22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2010, proton charge radius from </a:t>
              </a:r>
              <a:r>
                <a:rPr kumimoji="1" lang="en-US" altLang="zh-CN" sz="2200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μH</a:t>
              </a:r>
              <a:endPara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0A2F883-4AF1-A34F-BE5C-1F3331DEAA63}"/>
                </a:ext>
              </a:extLst>
            </p:cNvPr>
            <p:cNvSpPr/>
            <p:nvPr/>
          </p:nvSpPr>
          <p:spPr>
            <a:xfrm>
              <a:off x="9737035" y="1162209"/>
              <a:ext cx="3109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【</a:t>
              </a:r>
              <a:r>
                <a:rPr lang="en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Nature 466 (2010) 213</a:t>
              </a:r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】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1DE67103-4C2F-E547-AC72-70697F891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18" y="2368685"/>
            <a:ext cx="3612488" cy="22854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221A51B-F96D-DF4D-B5CA-127B85BC65FA}"/>
              </a:ext>
            </a:extLst>
          </p:cNvPr>
          <p:cNvSpPr txBox="1"/>
          <p:nvPr/>
        </p:nvSpPr>
        <p:spPr>
          <a:xfrm>
            <a:off x="6411688" y="5199977"/>
            <a:ext cx="4923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Upgrade of CREMA@PSI can reduce experimental error by a factor of 5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212A7E00-B86F-F446-9AA6-DFB5C87E4C5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29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815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341EE1-3A1A-C849-BD1B-49608634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82" y="2051784"/>
            <a:ext cx="1778000" cy="251460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7ED557CE-4A02-1544-A3DF-931506D25B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Feynman diagrams - visual representation of QFT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3686D6-B681-2F45-ADD3-E99DC3EBA746}"/>
              </a:ext>
            </a:extLst>
          </p:cNvPr>
          <p:cNvSpPr txBox="1"/>
          <p:nvPr/>
        </p:nvSpPr>
        <p:spPr>
          <a:xfrm>
            <a:off x="3117392" y="1332114"/>
            <a:ext cx="7364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Electron-positron collision producing muon and antimuon pairs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F3D8B83-AC88-5449-A69C-84E0FB657A13}"/>
              </a:ext>
            </a:extLst>
          </p:cNvPr>
          <p:cNvGrpSpPr/>
          <p:nvPr/>
        </p:nvGrpSpPr>
        <p:grpSpPr>
          <a:xfrm>
            <a:off x="4622432" y="2332217"/>
            <a:ext cx="5825687" cy="2743200"/>
            <a:chOff x="4320964" y="1674335"/>
            <a:chExt cx="5825687" cy="27432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E9D0CF2-599A-9246-AB32-C1CB4A12F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08" y="1674335"/>
              <a:ext cx="4279900" cy="2743200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703E299-52A4-894B-BF9B-AAF85D48AE36}"/>
                </a:ext>
              </a:extLst>
            </p:cNvPr>
            <p:cNvGrpSpPr/>
            <p:nvPr/>
          </p:nvGrpSpPr>
          <p:grpSpPr>
            <a:xfrm>
              <a:off x="4320964" y="2416102"/>
              <a:ext cx="5825687" cy="1633350"/>
              <a:chOff x="4036154" y="2251213"/>
              <a:chExt cx="5825687" cy="1633350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4860893-B7A2-244F-9816-6B5377C74B3B}"/>
                  </a:ext>
                </a:extLst>
              </p:cNvPr>
              <p:cNvSpPr txBox="1"/>
              <p:nvPr/>
            </p:nvSpPr>
            <p:spPr>
              <a:xfrm>
                <a:off x="4036154" y="2251213"/>
                <a:ext cx="1122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Electron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435F352-1A89-2F49-93DE-DA3509A751C4}"/>
                  </a:ext>
                </a:extLst>
              </p:cNvPr>
              <p:cNvSpPr txBox="1"/>
              <p:nvPr/>
            </p:nvSpPr>
            <p:spPr>
              <a:xfrm>
                <a:off x="4036154" y="3515231"/>
                <a:ext cx="1474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Positron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F3AC74A-3F2C-F044-876B-B5CAB488DF53}"/>
                  </a:ext>
                </a:extLst>
              </p:cNvPr>
              <p:cNvSpPr txBox="1"/>
              <p:nvPr/>
            </p:nvSpPr>
            <p:spPr>
              <a:xfrm>
                <a:off x="8386846" y="3515231"/>
                <a:ext cx="1474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Antimuon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1CD4BF-59F1-A240-8C38-F33535922299}"/>
                  </a:ext>
                </a:extLst>
              </p:cNvPr>
              <p:cNvSpPr txBox="1"/>
              <p:nvPr/>
            </p:nvSpPr>
            <p:spPr>
              <a:xfrm>
                <a:off x="8386846" y="2251213"/>
                <a:ext cx="877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Muon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57AB167-88EF-CB4B-A92E-09DECEC6ACFF}"/>
                  </a:ext>
                </a:extLst>
              </p:cNvPr>
              <p:cNvSpPr txBox="1"/>
              <p:nvPr/>
            </p:nvSpPr>
            <p:spPr>
              <a:xfrm>
                <a:off x="5918676" y="3161170"/>
                <a:ext cx="15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Virtual photon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0B3DB778-73A0-AC4C-99BD-6103D947C18E}"/>
              </a:ext>
            </a:extLst>
          </p:cNvPr>
          <p:cNvSpPr txBox="1"/>
          <p:nvPr/>
        </p:nvSpPr>
        <p:spPr>
          <a:xfrm>
            <a:off x="865417" y="477091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R. Feynman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CEF398E6-3CB4-9D42-93BF-7633C41077F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27486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F0057C4-3D71-8E4A-B0A3-AF2052ADA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2" y="2467018"/>
            <a:ext cx="7035693" cy="4390982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calculation @ 2022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213117-707D-AD4B-83E1-36414415C8C7}"/>
              </a:ext>
            </a:extLst>
          </p:cNvPr>
          <p:cNvSpPr txBox="1"/>
          <p:nvPr/>
        </p:nvSpPr>
        <p:spPr>
          <a:xfrm>
            <a:off x="393584" y="792224"/>
            <a:ext cx="1179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@m</a:t>
            </a:r>
            <a:r>
              <a:rPr lang="en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=140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MeV</a:t>
            </a: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TPE contribution has been computed for the first time using lattice QCD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9FB2A0-5F23-234A-B869-90D432FB34B5}"/>
              </a:ext>
            </a:extLst>
          </p:cNvPr>
          <p:cNvSpPr txBox="1"/>
          <p:nvPr/>
        </p:nvSpPr>
        <p:spPr>
          <a:xfrm>
            <a:off x="703982" y="1624662"/>
            <a:ext cx="1078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 infinite-volume method to resolve IR divergence →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reliability of results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E1F14C-B6AC-0C4D-A38A-AB512B99B046}"/>
              </a:ext>
            </a:extLst>
          </p:cNvPr>
          <p:cNvSpPr txBox="1"/>
          <p:nvPr/>
        </p:nvSpPr>
        <p:spPr>
          <a:xfrm>
            <a:off x="700772" y="2053211"/>
            <a:ext cx="1232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 new subtraction scheme to improve precision by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without increasing resources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73442E-C5AC-7B4E-8C16-B3805D8D3A3B}"/>
              </a:ext>
            </a:extLst>
          </p:cNvPr>
          <p:cNvSpPr txBox="1"/>
          <p:nvPr/>
        </p:nvSpPr>
        <p:spPr>
          <a:xfrm>
            <a:off x="6883383" y="1291152"/>
            <a:ext cx="508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C. Lu, PRL 128 (2022) 172002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31AA73-1246-5440-8F07-0A3A9121E2C7}"/>
              </a:ext>
            </a:extLst>
          </p:cNvPr>
          <p:cNvSpPr txBox="1"/>
          <p:nvPr/>
        </p:nvSpPr>
        <p:spPr>
          <a:xfrm>
            <a:off x="8150203" y="3443367"/>
            <a:ext cx="645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Dispersive analysis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E530CE-8F45-5847-AC8D-F8034A405E5A}"/>
              </a:ext>
            </a:extLst>
          </p:cNvPr>
          <p:cNvSpPr txBox="1"/>
          <p:nvPr/>
        </p:nvSpPr>
        <p:spPr>
          <a:xfrm>
            <a:off x="8505131" y="4000269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relies on data +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ranges from 20 to 50 </a:t>
            </a:r>
            <a:r>
              <a:rPr kumimoji="1"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μeV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F2A53575-DFE6-3B41-B3F1-33FCE9F97060}"/>
              </a:ext>
            </a:extLst>
          </p:cNvPr>
          <p:cNvSpPr/>
          <p:nvPr/>
        </p:nvSpPr>
        <p:spPr>
          <a:xfrm rot="10800000">
            <a:off x="7843049" y="2757488"/>
            <a:ext cx="452879" cy="2809360"/>
          </a:xfrm>
          <a:prstGeom prst="leftBrace">
            <a:avLst>
              <a:gd name="adj1" fmla="val 38128"/>
              <a:gd name="adj2" fmla="val 5011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7CF90F-6CB1-C341-B189-CD34A7D767E9}"/>
              </a:ext>
            </a:extLst>
          </p:cNvPr>
          <p:cNvSpPr txBox="1"/>
          <p:nvPr/>
        </p:nvSpPr>
        <p:spPr>
          <a:xfrm>
            <a:off x="8150203" y="5566848"/>
            <a:ext cx="300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Lattice results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28A61E-1259-6E4D-93DE-A95D05C419EA}"/>
              </a:ext>
            </a:extLst>
          </p:cNvPr>
          <p:cNvSpPr txBox="1"/>
          <p:nvPr/>
        </p:nvSpPr>
        <p:spPr>
          <a:xfrm>
            <a:off x="8405117" y="6028513"/>
            <a:ext cx="3786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desirable to improve precision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195BD817-A371-CE45-B20F-A0019B6874E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30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196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Updated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5C6A2A-D461-9B43-9C0F-1BE2BFC5FE2C}"/>
              </a:ext>
            </a:extLst>
          </p:cNvPr>
          <p:cNvSpPr txBox="1"/>
          <p:nvPr/>
        </p:nvSpPr>
        <p:spPr>
          <a:xfrm>
            <a:off x="393584" y="735072"/>
            <a:ext cx="570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Second ensemble: finer lattice spacing, same pion mass and volume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076B9-2423-A749-8F12-CF757392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59" y="735072"/>
            <a:ext cx="5353429" cy="13223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DC40F0-D64A-A54E-A687-04B097E6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3" y="2144664"/>
            <a:ext cx="7880349" cy="463610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FC1630F-29A8-7347-B75C-13E4B3806A6A}"/>
              </a:ext>
            </a:extLst>
          </p:cNvPr>
          <p:cNvSpPr txBox="1"/>
          <p:nvPr/>
        </p:nvSpPr>
        <p:spPr>
          <a:xfrm>
            <a:off x="8273932" y="5202748"/>
            <a:ext cx="440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statistics &amp; gauge ensembles are on-going!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灯片编号占位符 2">
            <a:extLst>
              <a:ext uri="{FF2B5EF4-FFF2-40B4-BE49-F238E27FC236}">
                <a16:creationId xmlns:a16="http://schemas.microsoft.com/office/drawing/2014/main" id="{5C02A9A4-B2CD-C742-B2D6-CE408E47FF4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31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67628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Joint dispersion relation &amp; lattice QCD approach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9067A2-3A16-F049-990E-31709FB2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777942"/>
            <a:ext cx="5572125" cy="3000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7A5BE66-C2EE-DD43-ABB4-53C99096D28C}"/>
              </a:ext>
            </a:extLst>
          </p:cNvPr>
          <p:cNvSpPr txBox="1"/>
          <p:nvPr/>
        </p:nvSpPr>
        <p:spPr>
          <a:xfrm>
            <a:off x="511629" y="3549710"/>
            <a:ext cx="570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Recall once-subtracted dispersion relation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E28720A-22BA-614A-B044-ACF1CB27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52" y="4011375"/>
            <a:ext cx="10023361" cy="1340774"/>
          </a:xfrm>
          <a:prstGeom prst="rect">
            <a:avLst/>
          </a:prstGeom>
        </p:spPr>
      </p:pic>
      <p:sp>
        <p:nvSpPr>
          <p:cNvPr id="19" name="箭头: 右 13">
            <a:extLst>
              <a:ext uri="{FF2B5EF4-FFF2-40B4-BE49-F238E27FC236}">
                <a16:creationId xmlns:a16="http://schemas.microsoft.com/office/drawing/2014/main" id="{7DDBD0FE-286D-6742-B0B6-A92BF5569581}"/>
              </a:ext>
            </a:extLst>
          </p:cNvPr>
          <p:cNvSpPr/>
          <p:nvPr/>
        </p:nvSpPr>
        <p:spPr>
          <a:xfrm rot="13934684" flipH="1">
            <a:off x="3672625" y="5116383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13">
            <a:extLst>
              <a:ext uri="{FF2B5EF4-FFF2-40B4-BE49-F238E27FC236}">
                <a16:creationId xmlns:a16="http://schemas.microsoft.com/office/drawing/2014/main" id="{6270C65B-E5D3-C247-AD5F-578DFFA51394}"/>
              </a:ext>
            </a:extLst>
          </p:cNvPr>
          <p:cNvSpPr/>
          <p:nvPr/>
        </p:nvSpPr>
        <p:spPr>
          <a:xfrm rot="16200000" flipH="1">
            <a:off x="1505803" y="5089861"/>
            <a:ext cx="571614" cy="302267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13">
            <a:extLst>
              <a:ext uri="{FF2B5EF4-FFF2-40B4-BE49-F238E27FC236}">
                <a16:creationId xmlns:a16="http://schemas.microsoft.com/office/drawing/2014/main" id="{FCCAAF82-0215-A848-A84E-D861EF3976DC}"/>
              </a:ext>
            </a:extLst>
          </p:cNvPr>
          <p:cNvSpPr/>
          <p:nvPr/>
        </p:nvSpPr>
        <p:spPr>
          <a:xfrm rot="19236523" flipH="1">
            <a:off x="9494527" y="5207124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4A81F2-798D-544A-955F-FBEBA22D4708}"/>
              </a:ext>
            </a:extLst>
          </p:cNvPr>
          <p:cNvSpPr txBox="1"/>
          <p:nvPr/>
        </p:nvSpPr>
        <p:spPr>
          <a:xfrm>
            <a:off x="344666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input for TPE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8961D9-989D-074D-865E-0E24F114BC4A}"/>
              </a:ext>
            </a:extLst>
          </p:cNvPr>
          <p:cNvSpPr txBox="1"/>
          <p:nvPr/>
        </p:nvSpPr>
        <p:spPr>
          <a:xfrm>
            <a:off x="3469093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Subtraction function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CDCFD03-BDD2-1346-97EE-E5A2D4EBFF53}"/>
              </a:ext>
            </a:extLst>
          </p:cNvPr>
          <p:cNvSpPr txBox="1"/>
          <p:nvPr/>
        </p:nvSpPr>
        <p:spPr>
          <a:xfrm>
            <a:off x="3469093" y="6068549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lattice QCD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4D97C9-2A37-7949-ACA7-653CAFAE27A0}"/>
              </a:ext>
            </a:extLst>
          </p:cNvPr>
          <p:cNvSpPr txBox="1"/>
          <p:nvPr/>
        </p:nvSpPr>
        <p:spPr>
          <a:xfrm>
            <a:off x="7918946" y="5652401"/>
            <a:ext cx="3898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experimental data</a:t>
            </a:r>
            <a:endParaRPr kumimoji="1" lang="zh-CN" alt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3F110116-C959-5141-BCA5-FADBDBBD843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185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5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6D8FB-2F7B-7E40-8587-9D321569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" y="685800"/>
            <a:ext cx="6237515" cy="61722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3E6EF91-FE73-E74B-B7FA-2B3B79466C0C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computation of subtraction function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3484BC-30BD-024A-B256-71658E60EB58}"/>
              </a:ext>
            </a:extLst>
          </p:cNvPr>
          <p:cNvSpPr txBox="1"/>
          <p:nvPr/>
        </p:nvSpPr>
        <p:spPr>
          <a:xfrm>
            <a:off x="6249893" y="5257804"/>
            <a:ext cx="489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essential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F86212-F890-1042-A09A-A17EFFD3788F}"/>
              </a:ext>
            </a:extLst>
          </p:cNvPr>
          <p:cNvSpPr txBox="1"/>
          <p:nvPr/>
        </p:nvSpPr>
        <p:spPr>
          <a:xfrm>
            <a:off x="6249893" y="5627136"/>
            <a:ext cx="600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LQCD provide accurate input for subtraction function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A1FCC7-7081-EF4B-A3C4-7F3E7B3D44B0}"/>
              </a:ext>
            </a:extLst>
          </p:cNvPr>
          <p:cNvSpPr txBox="1"/>
          <p:nvPr/>
        </p:nvSpPr>
        <p:spPr>
          <a:xfrm>
            <a:off x="6260142" y="6022908"/>
            <a:ext cx="59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approach: uncertainty reduced by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times compared to full lattice results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7">
            <a:extLst>
              <a:ext uri="{FF2B5EF4-FFF2-40B4-BE49-F238E27FC236}">
                <a16:creationId xmlns:a16="http://schemas.microsoft.com/office/drawing/2014/main" id="{DF921852-5757-504E-8386-339B39D7AC90}"/>
              </a:ext>
            </a:extLst>
          </p:cNvPr>
          <p:cNvCxnSpPr>
            <a:cxnSpLocks/>
          </p:cNvCxnSpPr>
          <p:nvPr/>
        </p:nvCxnSpPr>
        <p:spPr>
          <a:xfrm flipH="1" flipV="1">
            <a:off x="4653598" y="2029514"/>
            <a:ext cx="376807" cy="7651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D92CB01-A26E-B44C-A3BA-407FEA934DE3}"/>
              </a:ext>
            </a:extLst>
          </p:cNvPr>
          <p:cNvSpPr txBox="1"/>
          <p:nvPr/>
        </p:nvSpPr>
        <p:spPr>
          <a:xfrm>
            <a:off x="4300276" y="2746205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contribution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8D35E1-BAED-CE44-A802-DAEFD7D37C86}"/>
              </a:ext>
            </a:extLst>
          </p:cNvPr>
          <p:cNvSpPr txBox="1"/>
          <p:nvPr/>
        </p:nvSpPr>
        <p:spPr>
          <a:xfrm>
            <a:off x="6607630" y="4794442"/>
            <a:ext cx="55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PRL 128 (2022) 172002 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D2ADB887-FCF3-4644-983B-432B4B453B3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33</a:t>
            </a:fld>
            <a:endParaRPr lang="zh-CN" altLang="en-US" b="1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52BA23-435B-2748-9BBE-54816F789A7F}"/>
              </a:ext>
            </a:extLst>
          </p:cNvPr>
          <p:cNvGrpSpPr/>
          <p:nvPr/>
        </p:nvGrpSpPr>
        <p:grpSpPr>
          <a:xfrm>
            <a:off x="6475694" y="894774"/>
            <a:ext cx="5584369" cy="3681216"/>
            <a:chOff x="6475694" y="894774"/>
            <a:chExt cx="5584369" cy="368121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A6A521-116D-1541-84C0-446C937A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694" y="894774"/>
              <a:ext cx="5584369" cy="368121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11C3A8-51A0-244F-BDB1-A7EA99971806}"/>
                </a:ext>
              </a:extLst>
            </p:cNvPr>
            <p:cNvSpPr txBox="1"/>
            <p:nvPr/>
          </p:nvSpPr>
          <p:spPr>
            <a:xfrm>
              <a:off x="8578115" y="2180041"/>
              <a:ext cx="1502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Lattice QCD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7">
              <a:extLst>
                <a:ext uri="{FF2B5EF4-FFF2-40B4-BE49-F238E27FC236}">
                  <a16:creationId xmlns:a16="http://schemas.microsoft.com/office/drawing/2014/main" id="{58B7201C-A5D9-9D4C-9C91-81AE2A3761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839" y="2615008"/>
              <a:ext cx="377490" cy="50353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7">
              <a:extLst>
                <a:ext uri="{FF2B5EF4-FFF2-40B4-BE49-F238E27FC236}">
                  <a16:creationId xmlns:a16="http://schemas.microsoft.com/office/drawing/2014/main" id="{F5DA29D4-1BCE-7A41-B14E-7710B35BC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3562" y="1534297"/>
              <a:ext cx="632934" cy="37752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D5511D5-B148-5246-BFB6-7CCE685565D4}"/>
                </a:ext>
              </a:extLst>
            </p:cNvPr>
            <p:cNvSpPr txBox="1"/>
            <p:nvPr/>
          </p:nvSpPr>
          <p:spPr>
            <a:xfrm>
              <a:off x="8381284" y="1334242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ChPT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箭头连接符 17">
              <a:extLst>
                <a:ext uri="{FF2B5EF4-FFF2-40B4-BE49-F238E27FC236}">
                  <a16:creationId xmlns:a16="http://schemas.microsoft.com/office/drawing/2014/main" id="{806B4912-BD4B-FA4F-BFB8-F7D4B447A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72219" y="3118546"/>
              <a:ext cx="143481" cy="46712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78E7E3-090D-2242-BBF7-9DAA484B623A}"/>
                </a:ext>
              </a:extLst>
            </p:cNvPr>
            <p:cNvSpPr txBox="1"/>
            <p:nvPr/>
          </p:nvSpPr>
          <p:spPr>
            <a:xfrm>
              <a:off x="9658788" y="2696558"/>
              <a:ext cx="2249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Perturbation Theory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6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1A9F3DC-3059-8F4B-8C5F-CD2DCB8632E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7FE2CD-0ED4-BF4F-A34C-451341462045}"/>
              </a:ext>
            </a:extLst>
          </p:cNvPr>
          <p:cNvSpPr txBox="1"/>
          <p:nvPr/>
        </p:nvSpPr>
        <p:spPr>
          <a:xfrm>
            <a:off x="212247" y="5027788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process </a:t>
            </a:r>
            <a:r>
              <a:rPr kumimoji="1"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663414D5-F574-BA45-9CCE-92FE0144E15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34</a:t>
            </a:fld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755E1C8-AF3C-6A49-AF0F-EF737A5E5D2D}"/>
              </a:ext>
            </a:extLst>
          </p:cNvPr>
          <p:cNvSpPr txBox="1"/>
          <p:nvPr/>
        </p:nvSpPr>
        <p:spPr>
          <a:xfrm>
            <a:off x="212247" y="4192678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QCD,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of gluon fields are essential for understanding key features like quark confinement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51224F-668E-0A44-8AC0-EBF5D168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677849"/>
            <a:ext cx="6756400" cy="35306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EE4DA9C-4B9B-014C-B1EE-2E20D417B753}"/>
              </a:ext>
            </a:extLst>
          </p:cNvPr>
          <p:cNvSpPr txBox="1"/>
          <p:nvPr/>
        </p:nvSpPr>
        <p:spPr>
          <a:xfrm>
            <a:off x="464650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chiral dynamics of QCD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B27365-FFD9-954E-9AD0-EC3BB49F0E1B}"/>
              </a:ext>
            </a:extLst>
          </p:cNvPr>
          <p:cNvSpPr txBox="1"/>
          <p:nvPr/>
        </p:nvSpPr>
        <p:spPr>
          <a:xfrm>
            <a:off x="464650" y="586289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Substitute for exp. measurement, such as MAMI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1650BB-56AB-EC46-B04A-2ED0F3B15B1B}"/>
              </a:ext>
            </a:extLst>
          </p:cNvPr>
          <p:cNvSpPr txBox="1"/>
          <p:nvPr/>
        </p:nvSpPr>
        <p:spPr>
          <a:xfrm>
            <a:off x="6092583" y="5036510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process W</a:t>
            </a:r>
            <a:r>
              <a:rPr kumimoji="1" lang="en-US" altLang="zh-CN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FC752AC-2940-5942-A606-CD643FF45553}"/>
              </a:ext>
            </a:extLst>
          </p:cNvPr>
          <p:cNvSpPr txBox="1"/>
          <p:nvPr/>
        </p:nvSpPr>
        <p:spPr>
          <a:xfrm>
            <a:off x="6344986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DUNE Conceptual Design Report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8B6994-F6B8-804A-B842-AC07FAED6C24}"/>
              </a:ext>
            </a:extLst>
          </p:cNvPr>
          <p:cNvSpPr txBox="1"/>
          <p:nvPr/>
        </p:nvSpPr>
        <p:spPr>
          <a:xfrm>
            <a:off x="6711715" y="5861052"/>
            <a:ext cx="5451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exceeding 1% for signals and 5% for backgrounds could significantly degrade sensitivity to CP violation and neutrino mass hierarchy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0E2B786-FC12-7A4C-9560-E6332993B821}"/>
              </a:ext>
            </a:extLst>
          </p:cNvPr>
          <p:cNvSpPr txBox="1"/>
          <p:nvPr/>
        </p:nvSpPr>
        <p:spPr>
          <a:xfrm>
            <a:off x="464650" y="4610233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energy allows, quantum fluctuations manifest as the production of real particle, such as a pion</a:t>
            </a:r>
          </a:p>
        </p:txBody>
      </p:sp>
    </p:spTree>
    <p:extLst>
      <p:ext uri="{BB962C8B-B14F-4D97-AF65-F5344CB8AC3E}">
        <p14:creationId xmlns:p14="http://schemas.microsoft.com/office/powerpoint/2010/main" val="41512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3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6F5C224-4A07-7F4E-9F60-DB9817B8DD9A}"/>
              </a:ext>
            </a:extLst>
          </p:cNvPr>
          <p:cNvSpPr txBox="1">
            <a:spLocks noChangeArrowheads="1"/>
          </p:cNvSpPr>
          <p:nvPr/>
        </p:nvSpPr>
        <p:spPr>
          <a:xfrm>
            <a:off x="782963" y="1141941"/>
            <a:ext cx="10450286" cy="441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central object is to calculating the matrix element:</a:t>
            </a: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9CD603D0-D94B-B443-8BA2-30FE38EF4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7751"/>
              </p:ext>
            </p:extLst>
          </p:nvPr>
        </p:nvGraphicFramePr>
        <p:xfrm>
          <a:off x="345863" y="5799769"/>
          <a:ext cx="61912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" name="AxMath" r:id="rId3" imgW="3096360" imgH="277920" progId="Equation.AxMath">
                  <p:embed/>
                </p:oleObj>
              </mc:Choice>
              <mc:Fallback>
                <p:oleObj name="AxMath" r:id="rId3" imgW="3096360" imgH="277920" progId="Equation.AxMath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38A4AC9B-E842-CBD0-811D-7EBF6415A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863" y="5799769"/>
                        <a:ext cx="619125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46AF6F6-2165-6748-A0F6-EC66B4C41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146183"/>
              </p:ext>
            </p:extLst>
          </p:nvPr>
        </p:nvGraphicFramePr>
        <p:xfrm>
          <a:off x="345863" y="4855197"/>
          <a:ext cx="36830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AxMath" r:id="rId5" imgW="1841400" imgH="382320" progId="Equation.AxMath">
                  <p:embed/>
                </p:oleObj>
              </mc:Choice>
              <mc:Fallback>
                <p:oleObj name="AxMath" r:id="rId5" imgW="1841400" imgH="382320" progId="Equation.AxMath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71362FAE-AF7A-E0B6-68AC-973C79EC3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63" y="4855197"/>
                        <a:ext cx="3683000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3AA1CFB-8C28-364F-8136-54BF7D5FD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904618"/>
              </p:ext>
            </p:extLst>
          </p:nvPr>
        </p:nvGraphicFramePr>
        <p:xfrm>
          <a:off x="6823711" y="4885041"/>
          <a:ext cx="496252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AxMath" r:id="rId7" imgW="2481840" imgH="805680" progId="Equation.AxMath">
                  <p:embed/>
                </p:oleObj>
              </mc:Choice>
              <mc:Fallback>
                <p:oleObj name="AxMath" r:id="rId7" imgW="2481840" imgH="805680" progId="Equation.AxMath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602C4BAD-9589-27B4-F2C0-C2111D993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3711" y="4885041"/>
                        <a:ext cx="4962525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9CD6F35-B477-5645-A828-48813E37F12F}"/>
              </a:ext>
            </a:extLst>
          </p:cNvPr>
          <p:cNvSpPr txBox="1"/>
          <p:nvPr/>
        </p:nvSpPr>
        <p:spPr>
          <a:xfrm>
            <a:off x="8753177" y="987151"/>
            <a:ext cx="3219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V.Bernard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N.Kaiser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T.Lee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U.-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G.Meißner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Phys.Rept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(1994)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31A094D0-EFF8-5C4B-80F0-4097E976B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685390"/>
              </p:ext>
            </p:extLst>
          </p:nvPr>
        </p:nvGraphicFramePr>
        <p:xfrm>
          <a:off x="1627823" y="1773909"/>
          <a:ext cx="85772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" name="AxMath" r:id="rId9" imgW="3065040" imgH="208800" progId="Equation.AxMath">
                  <p:embed/>
                </p:oleObj>
              </mc:Choice>
              <mc:Fallback>
                <p:oleObj name="AxMath" r:id="rId9" imgW="3065040" imgH="208800" progId="Equation.AxMat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FFE7DB2B-B750-9529-7A7D-4AA61003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27823" y="1773909"/>
                        <a:ext cx="8577262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4A609FE7-4B70-1A41-847F-1CBEC1157DE6}"/>
              </a:ext>
            </a:extLst>
          </p:cNvPr>
          <p:cNvSpPr txBox="1"/>
          <p:nvPr/>
        </p:nvSpPr>
        <p:spPr>
          <a:xfrm>
            <a:off x="2489532" y="2530179"/>
            <a:ext cx="342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Electromagnetic current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AD852E-F49A-DF43-A067-C13D376D50B9}"/>
              </a:ext>
            </a:extLst>
          </p:cNvPr>
          <p:cNvSpPr txBox="1"/>
          <p:nvPr/>
        </p:nvSpPr>
        <p:spPr>
          <a:xfrm>
            <a:off x="7819722" y="2530178"/>
            <a:ext cx="212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Weak current</a:t>
            </a:r>
          </a:p>
        </p:txBody>
      </p:sp>
      <p:sp>
        <p:nvSpPr>
          <p:cNvPr id="13" name="箭头: 下 21">
            <a:extLst>
              <a:ext uri="{FF2B5EF4-FFF2-40B4-BE49-F238E27FC236}">
                <a16:creationId xmlns:a16="http://schemas.microsoft.com/office/drawing/2014/main" id="{CC722C59-F393-7346-BE83-BD97123BC6A7}"/>
              </a:ext>
            </a:extLst>
          </p:cNvPr>
          <p:cNvSpPr/>
          <p:nvPr/>
        </p:nvSpPr>
        <p:spPr>
          <a:xfrm>
            <a:off x="366903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22">
            <a:extLst>
              <a:ext uri="{FF2B5EF4-FFF2-40B4-BE49-F238E27FC236}">
                <a16:creationId xmlns:a16="http://schemas.microsoft.com/office/drawing/2014/main" id="{4E6749D5-7499-DF44-BFB4-A3432F872836}"/>
              </a:ext>
            </a:extLst>
          </p:cNvPr>
          <p:cNvSpPr/>
          <p:nvPr/>
        </p:nvSpPr>
        <p:spPr>
          <a:xfrm>
            <a:off x="843915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CF55CE-1909-9F41-9252-DA882379DE8A}"/>
              </a:ext>
            </a:extLst>
          </p:cNvPr>
          <p:cNvSpPr txBox="1"/>
          <p:nvPr/>
        </p:nvSpPr>
        <p:spPr>
          <a:xfrm>
            <a:off x="4415146" y="3272697"/>
            <a:ext cx="394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Extracting S-wave multipole amplitudes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C088F583-FF57-0B42-A509-D08EC38A1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19734"/>
              </p:ext>
            </p:extLst>
          </p:nvPr>
        </p:nvGraphicFramePr>
        <p:xfrm>
          <a:off x="3190196" y="4001259"/>
          <a:ext cx="1541021" cy="57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AxMath" r:id="rId11" imgW="516240" imgH="191520" progId="Equation.AxMath">
                  <p:embed/>
                </p:oleObj>
              </mc:Choice>
              <mc:Fallback>
                <p:oleObj name="AxMath" r:id="rId11" imgW="516240" imgH="191520" progId="Equation.AxMat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CFEE224C-0407-F430-E4AA-9E9995F0A6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0196" y="4001259"/>
                        <a:ext cx="1541021" cy="57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EFC7AB98-AA42-6041-AC07-4B048C630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49003"/>
              </p:ext>
            </p:extLst>
          </p:nvPr>
        </p:nvGraphicFramePr>
        <p:xfrm>
          <a:off x="7495876" y="3997143"/>
          <a:ext cx="25146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" name="AxMath" r:id="rId13" imgW="842040" imgH="192960" progId="Equation.AxMath">
                  <p:embed/>
                </p:oleObj>
              </mc:Choice>
              <mc:Fallback>
                <p:oleObj name="AxMath" r:id="rId13" imgW="842040" imgH="192960" progId="Equation.AxMath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C0361BA7-A6CF-B3F8-5261-84187653F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95876" y="3997143"/>
                        <a:ext cx="25146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537BD945-FBEB-CD42-B80C-BEF089A396C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38197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30D18A3-025C-8D4C-A68F-20D9990E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910"/>
            <a:ext cx="6733814" cy="539809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2158339" y="963680"/>
            <a:ext cx="260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Vector multipoles</a:t>
            </a:r>
          </a:p>
        </p:txBody>
      </p:sp>
      <p:cxnSp>
        <p:nvCxnSpPr>
          <p:cNvPr id="22" name="直接箭头连接符 17">
            <a:extLst>
              <a:ext uri="{FF2B5EF4-FFF2-40B4-BE49-F238E27FC236}">
                <a16:creationId xmlns:a16="http://schemas.microsoft.com/office/drawing/2014/main" id="{6E283A94-7B81-074E-A664-FB035A085F75}"/>
              </a:ext>
            </a:extLst>
          </p:cNvPr>
          <p:cNvCxnSpPr>
            <a:cxnSpLocks/>
          </p:cNvCxnSpPr>
          <p:nvPr/>
        </p:nvCxnSpPr>
        <p:spPr>
          <a:xfrm flipH="1">
            <a:off x="6267662" y="2557463"/>
            <a:ext cx="961813" cy="440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D28D4BE-1772-A641-A70A-720B80D5BB9B}"/>
              </a:ext>
            </a:extLst>
          </p:cNvPr>
          <p:cNvSpPr txBox="1"/>
          <p:nvPr/>
        </p:nvSpPr>
        <p:spPr>
          <a:xfrm>
            <a:off x="7229475" y="2124401"/>
            <a:ext cx="4130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theorem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higher-order corrections omitted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E2F30E7C-0DCC-E541-A470-1F84A3D81B85}"/>
              </a:ext>
            </a:extLst>
          </p:cNvPr>
          <p:cNvCxnSpPr>
            <a:cxnSpLocks/>
          </p:cNvCxnSpPr>
          <p:nvPr/>
        </p:nvCxnSpPr>
        <p:spPr>
          <a:xfrm flipH="1" flipV="1">
            <a:off x="6267663" y="5750400"/>
            <a:ext cx="961812" cy="1217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C27AD6C-5BE1-0047-9941-7FF6E0D83E3E}"/>
              </a:ext>
            </a:extLst>
          </p:cNvPr>
          <p:cNvSpPr txBox="1"/>
          <p:nvPr/>
        </p:nvSpPr>
        <p:spPr>
          <a:xfrm>
            <a:off x="7229476" y="5426560"/>
            <a:ext cx="4514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experimental data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does not incorporate matching with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ChPT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low energies and momenta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17">
            <a:extLst>
              <a:ext uri="{FF2B5EF4-FFF2-40B4-BE49-F238E27FC236}">
                <a16:creationId xmlns:a16="http://schemas.microsoft.com/office/drawing/2014/main" id="{50E8DCB1-1C09-8748-9C36-DF796432B844}"/>
              </a:ext>
            </a:extLst>
          </p:cNvPr>
          <p:cNvCxnSpPr>
            <a:cxnSpLocks/>
          </p:cNvCxnSpPr>
          <p:nvPr/>
        </p:nvCxnSpPr>
        <p:spPr>
          <a:xfrm flipH="1">
            <a:off x="6733814" y="4487625"/>
            <a:ext cx="495661" cy="5440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1A98AC7-5899-544F-96E4-390C5BAD47A1}"/>
              </a:ext>
            </a:extLst>
          </p:cNvPr>
          <p:cNvSpPr txBox="1"/>
          <p:nvPr/>
        </p:nvSpPr>
        <p:spPr>
          <a:xfrm>
            <a:off x="7229475" y="3989317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results 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with two lattice spacings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灯片编号占位符 2">
            <a:extLst>
              <a:ext uri="{FF2B5EF4-FFF2-40B4-BE49-F238E27FC236}">
                <a16:creationId xmlns:a16="http://schemas.microsoft.com/office/drawing/2014/main" id="{00E9C51C-5601-C540-8157-64FBF78EF27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36</a:t>
            </a:fld>
            <a:endParaRPr lang="zh-CN" altLang="en-US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949AA25-56B9-CD49-9DF7-0FC453CFCCC7}"/>
              </a:ext>
            </a:extLst>
          </p:cNvPr>
          <p:cNvSpPr txBox="1"/>
          <p:nvPr/>
        </p:nvSpPr>
        <p:spPr>
          <a:xfrm>
            <a:off x="5043492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2502.12074, accepted by PRL</a:t>
            </a:r>
          </a:p>
        </p:txBody>
      </p:sp>
    </p:spTree>
    <p:extLst>
      <p:ext uri="{BB962C8B-B14F-4D97-AF65-F5344CB8AC3E}">
        <p14:creationId xmlns:p14="http://schemas.microsoft.com/office/powerpoint/2010/main" val="553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2158339" y="963680"/>
            <a:ext cx="260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Axial multipoles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14F153-0050-1F48-AAEC-97945BAE4B2D}"/>
              </a:ext>
            </a:extLst>
          </p:cNvPr>
          <p:cNvSpPr txBox="1"/>
          <p:nvPr/>
        </p:nvSpPr>
        <p:spPr>
          <a:xfrm>
            <a:off x="5043492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2502.12074, accepted by PRL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D5E583-010B-2C43-B774-ABE83A985352}"/>
              </a:ext>
            </a:extLst>
          </p:cNvPr>
          <p:cNvSpPr txBox="1"/>
          <p:nvPr/>
        </p:nvSpPr>
        <p:spPr>
          <a:xfrm>
            <a:off x="7060422" y="2424791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Comparable lattice results with predictions from low-energy theorem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8F25E9-5B90-1046-8786-AAA38513FA02}"/>
              </a:ext>
            </a:extLst>
          </p:cNvPr>
          <p:cNvSpPr txBox="1"/>
          <p:nvPr/>
        </p:nvSpPr>
        <p:spPr>
          <a:xfrm>
            <a:off x="7060422" y="4209183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starting point for lattice QCD exploration of inelastic neutrino-nucleon scattering 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6C10F44F-1B10-6049-B002-A5C0B79E179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37</a:t>
            </a:fld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79587A-0299-634A-AEE3-569E911B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68" y="1490844"/>
            <a:ext cx="6717110" cy="53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3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264BB-BE25-E643-A6E4-E93FE10BA84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Conclusion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outlook – A lattice QCD journey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99CA03-4034-C941-819F-482D4C4EE03D}"/>
              </a:ext>
            </a:extLst>
          </p:cNvPr>
          <p:cNvSpPr/>
          <p:nvPr/>
        </p:nvSpPr>
        <p:spPr>
          <a:xfrm>
            <a:off x="6217772" y="777990"/>
            <a:ext cx="3962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electric polarizability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935CFA-8F0A-2943-98D0-75CF30C434D2}"/>
              </a:ext>
            </a:extLst>
          </p:cNvPr>
          <p:cNvSpPr/>
          <p:nvPr/>
        </p:nvSpPr>
        <p:spPr>
          <a:xfrm>
            <a:off x="6540294" y="1234799"/>
            <a:ext cx="51090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Complication of 4pt correlation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0D6FB1BB-82CB-1C4E-88C9-4BBB78DEBFB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38</a:t>
            </a:fld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2CDD81-16B1-8440-BB9C-0B04D0E9DD86}"/>
              </a:ext>
            </a:extLst>
          </p:cNvPr>
          <p:cNvSpPr txBox="1"/>
          <p:nvPr/>
        </p:nvSpPr>
        <p:spPr>
          <a:xfrm>
            <a:off x="5664298" y="6176329"/>
            <a:ext cx="7098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New frontiers, new methodology and new findings!</a:t>
            </a:r>
            <a:endParaRPr lang="zh-CN" altLang="zh-CN" sz="22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34370D9-AC5C-E949-9A50-AA02B959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15"/>
            <a:ext cx="6029325" cy="60293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DBA196A-9167-7440-AED9-4938D1E15A34}"/>
              </a:ext>
            </a:extLst>
          </p:cNvPr>
          <p:cNvSpPr/>
          <p:nvPr/>
        </p:nvSpPr>
        <p:spPr>
          <a:xfrm>
            <a:off x="6540294" y="1691609"/>
            <a:ext cx="45207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Reconstruction of Nπ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contributions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0247C53-66A6-E443-84D9-425791B4FDEC}"/>
              </a:ext>
            </a:extLst>
          </p:cNvPr>
          <p:cNvSpPr/>
          <p:nvPr/>
        </p:nvSpPr>
        <p:spPr>
          <a:xfrm>
            <a:off x="6217772" y="2633154"/>
            <a:ext cx="26597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Resolve the puzzle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B67A0B4-7C1D-944A-9745-7424B67D9594}"/>
              </a:ext>
            </a:extLst>
          </p:cNvPr>
          <p:cNvSpPr/>
          <p:nvPr/>
        </p:nvSpPr>
        <p:spPr>
          <a:xfrm>
            <a:off x="6540294" y="3050941"/>
            <a:ext cx="47548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Provide accurate subtraction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A855F10-B3E6-484B-B19A-7AE4F9E9E9FF}"/>
              </a:ext>
            </a:extLst>
          </p:cNvPr>
          <p:cNvSpPr/>
          <p:nvPr/>
        </p:nvSpPr>
        <p:spPr>
          <a:xfrm>
            <a:off x="6540294" y="3468727"/>
            <a:ext cx="5527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new direction for pion EW production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A3B1AB7-BA4B-1F43-A722-36363CEBF10F}"/>
              </a:ext>
            </a:extLst>
          </p:cNvPr>
          <p:cNvSpPr/>
          <p:nvPr/>
        </p:nvSpPr>
        <p:spPr>
          <a:xfrm>
            <a:off x="6217772" y="4516894"/>
            <a:ext cx="2733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Start a new journey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BAC3CCC-C404-4B40-AA78-4180A5751E17}"/>
              </a:ext>
            </a:extLst>
          </p:cNvPr>
          <p:cNvSpPr/>
          <p:nvPr/>
        </p:nvSpPr>
        <p:spPr>
          <a:xfrm>
            <a:off x="6540294" y="4894858"/>
            <a:ext cx="54404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Towards the shallow inelastic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νN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0F631C-30B0-5D4D-9BA0-09EB2348B589}"/>
              </a:ext>
            </a:extLst>
          </p:cNvPr>
          <p:cNvSpPr/>
          <p:nvPr/>
        </p:nvSpPr>
        <p:spPr>
          <a:xfrm>
            <a:off x="6540294" y="5272822"/>
            <a:ext cx="38779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Parity violating e-p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7349E5D-F0CE-4744-9EC1-7C6DFA49C875}"/>
              </a:ext>
            </a:extLst>
          </p:cNvPr>
          <p:cNvSpPr/>
          <p:nvPr/>
        </p:nvSpPr>
        <p:spPr>
          <a:xfrm>
            <a:off x="6540294" y="5650785"/>
            <a:ext cx="10951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BB4DAD7-285A-924C-A249-D56B3CE2B691}"/>
              </a:ext>
            </a:extLst>
          </p:cNvPr>
          <p:cNvSpPr txBox="1"/>
          <p:nvPr/>
        </p:nvSpPr>
        <p:spPr>
          <a:xfrm>
            <a:off x="232144" y="247189"/>
            <a:ext cx="8582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i="0" dirty="0">
                <a:effectLst/>
                <a:latin typeface="Liberation Sans"/>
              </a:rPr>
              <a:t>第五届中国格点量子色动力学研讨会</a:t>
            </a:r>
            <a:endParaRPr lang="zh-CN" altLang="en-US" sz="4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65C1EB-7CAD-0C4C-8F09-16319AA3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0" y="2663910"/>
            <a:ext cx="4166484" cy="32220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E34882-5D4A-E14B-A044-52EC5C247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12" y="293896"/>
            <a:ext cx="2923366" cy="60157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24341D9-7BAE-6D49-B2C8-9BABDE5C193D}"/>
              </a:ext>
            </a:extLst>
          </p:cNvPr>
          <p:cNvSpPr txBox="1"/>
          <p:nvPr/>
        </p:nvSpPr>
        <p:spPr>
          <a:xfrm>
            <a:off x="847945" y="1393994"/>
            <a:ext cx="75181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将于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2025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年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10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9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日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-10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12</a:t>
            </a:r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日在广东惠州举办（</a:t>
            </a:r>
            <a:r>
              <a:rPr lang="en-US" altLang="zh-CN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10</a:t>
            </a:r>
            <a:r>
              <a:rPr lang="zh-CN" altLang="en-US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9</a:t>
            </a:r>
            <a:r>
              <a:rPr lang="zh-CN" altLang="en-US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日报到</a:t>
            </a:r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），由中国科学院近代物理研究所承办。</a:t>
            </a:r>
            <a:endParaRPr lang="zh-CN" altLang="en-US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2C681AE-4ADB-B745-B0D7-E295EEE4A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8" y="2663910"/>
            <a:ext cx="4537004" cy="32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0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BC0346B-0241-E640-AD2C-DD966156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6" y="3793772"/>
            <a:ext cx="1813804" cy="782425"/>
          </a:xfrm>
          <a:prstGeom prst="rect">
            <a:avLst/>
          </a:prstGeom>
        </p:spPr>
      </p:pic>
      <p:pic>
        <p:nvPicPr>
          <p:cNvPr id="16" name="内容占位符 5">
            <a:extLst>
              <a:ext uri="{FF2B5EF4-FFF2-40B4-BE49-F238E27FC236}">
                <a16:creationId xmlns:a16="http://schemas.microsoft.com/office/drawing/2014/main" id="{BFDE9AB5-FDF1-1048-8678-6B377AC2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96" y="1073732"/>
            <a:ext cx="4550990" cy="260259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C468008-2347-2F46-9D73-A5B36B643906}"/>
              </a:ext>
            </a:extLst>
          </p:cNvPr>
          <p:cNvSpPr txBox="1"/>
          <p:nvPr/>
        </p:nvSpPr>
        <p:spPr>
          <a:xfrm>
            <a:off x="431264" y="762690"/>
            <a:ext cx="537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Heisenberg Uncertainty Principle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C6F0C8-547B-FD43-8C57-C666273ECA32}"/>
              </a:ext>
            </a:extLst>
          </p:cNvPr>
          <p:cNvSpPr txBox="1"/>
          <p:nvPr/>
        </p:nvSpPr>
        <p:spPr>
          <a:xfrm>
            <a:off x="903265" y="2235256"/>
            <a:ext cx="563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Energy can fluctuate significantly over short periods of time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CCFBF3-C1C1-0240-A489-8D64CD616234}"/>
              </a:ext>
            </a:extLst>
          </p:cNvPr>
          <p:cNvSpPr txBox="1"/>
          <p:nvPr/>
        </p:nvSpPr>
        <p:spPr>
          <a:xfrm>
            <a:off x="431847" y="3266376"/>
            <a:ext cx="4506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Special Theory of Relativity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C8AA52-9461-5349-A41F-006164417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84" y="1388060"/>
            <a:ext cx="2697990" cy="68349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C8DEDAF-3EEE-E842-98D5-20F44862AA09}"/>
              </a:ext>
            </a:extLst>
          </p:cNvPr>
          <p:cNvSpPr txBox="1"/>
          <p:nvPr/>
        </p:nvSpPr>
        <p:spPr>
          <a:xfrm>
            <a:off x="903264" y="4641928"/>
            <a:ext cx="5316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Energy and mass can be converted into each other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456CFF9-B28A-BB4D-8449-6DE99A750FD9}"/>
              </a:ext>
            </a:extLst>
          </p:cNvPr>
          <p:cNvSpPr txBox="1"/>
          <p:nvPr/>
        </p:nvSpPr>
        <p:spPr>
          <a:xfrm>
            <a:off x="431847" y="5673046"/>
            <a:ext cx="610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large energy converts into mass, new particles are born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8B11792-C103-2846-9A5D-FF4B26C56DEC}"/>
              </a:ext>
            </a:extLst>
          </p:cNvPr>
          <p:cNvGrpSpPr/>
          <p:nvPr/>
        </p:nvGrpSpPr>
        <p:grpSpPr>
          <a:xfrm>
            <a:off x="6430873" y="4007679"/>
            <a:ext cx="6039440" cy="2743200"/>
            <a:chOff x="4178461" y="1674335"/>
            <a:chExt cx="6039440" cy="274320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1DD1C0-445A-5941-A269-6B6CF535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08" y="1674335"/>
              <a:ext cx="4279900" cy="2743200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68C8484-375E-574C-AC67-E0D63066439B}"/>
                </a:ext>
              </a:extLst>
            </p:cNvPr>
            <p:cNvGrpSpPr/>
            <p:nvPr/>
          </p:nvGrpSpPr>
          <p:grpSpPr>
            <a:xfrm>
              <a:off x="4178461" y="2416102"/>
              <a:ext cx="6039440" cy="1633350"/>
              <a:chOff x="3893651" y="2251213"/>
              <a:chExt cx="6039440" cy="1633350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A84C70A-6DDA-164D-B521-88B28702E698}"/>
                  </a:ext>
                </a:extLst>
              </p:cNvPr>
              <p:cNvSpPr txBox="1"/>
              <p:nvPr/>
            </p:nvSpPr>
            <p:spPr>
              <a:xfrm>
                <a:off x="3893651" y="2251213"/>
                <a:ext cx="1122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Electron</a:t>
                </a:r>
                <a:endParaRPr kumimoji="1"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2FBB2D9-0861-5148-AF02-C11CB42D97A6}"/>
                  </a:ext>
                </a:extLst>
              </p:cNvPr>
              <p:cNvSpPr txBox="1"/>
              <p:nvPr/>
            </p:nvSpPr>
            <p:spPr>
              <a:xfrm>
                <a:off x="3893651" y="3515231"/>
                <a:ext cx="1474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Positron</a:t>
                </a:r>
                <a:endParaRPr kumimoji="1"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C65293BD-CFBD-394F-9191-101AE023039B}"/>
                  </a:ext>
                </a:extLst>
              </p:cNvPr>
              <p:cNvSpPr txBox="1"/>
              <p:nvPr/>
            </p:nvSpPr>
            <p:spPr>
              <a:xfrm>
                <a:off x="8458096" y="3515231"/>
                <a:ext cx="1474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Antimuon</a:t>
                </a:r>
                <a:endParaRPr kumimoji="1"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0EF7EBB-A6E3-1045-ACC5-0C99365DACBC}"/>
                  </a:ext>
                </a:extLst>
              </p:cNvPr>
              <p:cNvSpPr txBox="1"/>
              <p:nvPr/>
            </p:nvSpPr>
            <p:spPr>
              <a:xfrm>
                <a:off x="8458096" y="2251213"/>
                <a:ext cx="877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Muon</a:t>
                </a:r>
                <a:endParaRPr kumimoji="1"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87CAEDD-E447-A64D-8633-FCC3C0EB6691}"/>
                  </a:ext>
                </a:extLst>
              </p:cNvPr>
              <p:cNvSpPr txBox="1"/>
              <p:nvPr/>
            </p:nvSpPr>
            <p:spPr>
              <a:xfrm>
                <a:off x="5835551" y="3268045"/>
                <a:ext cx="1796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" altLang="zh-CN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Virtual photon</a:t>
                </a:r>
                <a:endParaRPr kumimoji="1"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24" name="标题 1">
            <a:extLst>
              <a:ext uri="{FF2B5EF4-FFF2-40B4-BE49-F238E27FC236}">
                <a16:creationId xmlns:a16="http://schemas.microsoft.com/office/drawing/2014/main" id="{A3698374-1A9A-B841-9DC3-EDB4830F5D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Quantum fluctuations: the creation and annihilation of particles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99DB9839-56D7-C742-B981-CECAAC27256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2670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6EC65330-1C0A-2049-9CB1-74A574050253}"/>
              </a:ext>
            </a:extLst>
          </p:cNvPr>
          <p:cNvSpPr txBox="1"/>
          <p:nvPr/>
        </p:nvSpPr>
        <p:spPr>
          <a:xfrm>
            <a:off x="711505" y="824075"/>
            <a:ext cx="7221529" cy="48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Within a quantum fluctuation, new fluctuations can emerge</a:t>
            </a:r>
            <a:endParaRPr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7861258-7DDF-FE43-93DA-EC9B4DF3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334" y="1589590"/>
            <a:ext cx="8367698" cy="26376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9EF52A-987A-AD41-B24E-414636F7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19" y="2349716"/>
            <a:ext cx="1264695" cy="1325563"/>
          </a:xfrm>
          <a:prstGeom prst="rect">
            <a:avLst/>
          </a:prstGeom>
        </p:spPr>
      </p:pic>
      <p:sp>
        <p:nvSpPr>
          <p:cNvPr id="24" name="箭头: 左 2">
            <a:extLst>
              <a:ext uri="{FF2B5EF4-FFF2-40B4-BE49-F238E27FC236}">
                <a16:creationId xmlns:a16="http://schemas.microsoft.com/office/drawing/2014/main" id="{B8AB53F3-E779-8947-9CD0-C708C43594C6}"/>
              </a:ext>
            </a:extLst>
          </p:cNvPr>
          <p:cNvSpPr/>
          <p:nvPr/>
        </p:nvSpPr>
        <p:spPr>
          <a:xfrm rot="10800000" flipV="1">
            <a:off x="1954549" y="2740349"/>
            <a:ext cx="942449" cy="33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B85727E-8D40-AB43-B87F-DAFCD3FAEE32}"/>
              </a:ext>
            </a:extLst>
          </p:cNvPr>
          <p:cNvSpPr txBox="1"/>
          <p:nvPr/>
        </p:nvSpPr>
        <p:spPr>
          <a:xfrm>
            <a:off x="711505" y="4912634"/>
            <a:ext cx="7212937" cy="48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Virtual particles can give rise to even more virtual particles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857984E-B3B8-DF40-8E81-D4442E2455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Quantum fluctuations can be highly complex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A36040-5C20-D343-8EB6-B1ACDFD82701}"/>
              </a:ext>
            </a:extLst>
          </p:cNvPr>
          <p:cNvSpPr txBox="1"/>
          <p:nvPr/>
        </p:nvSpPr>
        <p:spPr>
          <a:xfrm>
            <a:off x="711505" y="5685400"/>
            <a:ext cx="8836073" cy="48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kumimoji="1" lang="en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If the interaction is weak enough, no need to calculate to very high orders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E681F6B0-0A56-4442-8E6F-40F98DCC5D3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9363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219549-6BA7-9A4E-B94F-B5BE814F3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33" y="1104900"/>
            <a:ext cx="7823577" cy="51438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6948019-756B-C047-A717-1620FCA0CEBF}"/>
              </a:ext>
            </a:extLst>
          </p:cNvPr>
          <p:cNvSpPr txBox="1"/>
          <p:nvPr/>
        </p:nvSpPr>
        <p:spPr>
          <a:xfrm>
            <a:off x="2436670" y="5936885"/>
            <a:ext cx="670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Relative strength: Strong 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≫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Electromagnetic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≫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Weak</a:t>
            </a:r>
            <a:r>
              <a: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≫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Gravitational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EC9BC1-E133-FB47-9892-2FF24E638520}"/>
              </a:ext>
            </a:extLst>
          </p:cNvPr>
          <p:cNvSpPr txBox="1"/>
          <p:nvPr/>
        </p:nvSpPr>
        <p:spPr>
          <a:xfrm>
            <a:off x="4217007" y="636373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O(1)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F03109-ACB4-6E44-874B-4F6191E190B5}"/>
              </a:ext>
            </a:extLst>
          </p:cNvPr>
          <p:cNvSpPr txBox="1"/>
          <p:nvPr/>
        </p:nvSpPr>
        <p:spPr>
          <a:xfrm>
            <a:off x="5453494" y="636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O(10</a:t>
            </a:r>
            <a:r>
              <a:rPr kumimoji="1" lang="en-US" altLang="zh-CN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-2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2725F6-205D-A143-8E5C-FDBEC8C5F45F}"/>
              </a:ext>
            </a:extLst>
          </p:cNvPr>
          <p:cNvSpPr txBox="1"/>
          <p:nvPr/>
        </p:nvSpPr>
        <p:spPr>
          <a:xfrm>
            <a:off x="6815879" y="636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O(10</a:t>
            </a:r>
            <a:r>
              <a:rPr kumimoji="1" lang="en-US" altLang="zh-CN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-5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D296BE-DE0A-3840-82A1-C660ED85DA04}"/>
              </a:ext>
            </a:extLst>
          </p:cNvPr>
          <p:cNvSpPr txBox="1"/>
          <p:nvPr/>
        </p:nvSpPr>
        <p:spPr>
          <a:xfrm>
            <a:off x="7951587" y="636373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O(10</a:t>
            </a:r>
            <a:r>
              <a:rPr kumimoji="1" lang="en-US" altLang="zh-CN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-39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599FC5C3-2C4B-7A44-9BE9-6BD140AFF6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four fundamental interactions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94F34308-B1EA-5646-96CB-F752487952D8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6583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A03D4A5-E8C4-4A4E-A74C-B5C49D4D1A38}"/>
              </a:ext>
            </a:extLst>
          </p:cNvPr>
          <p:cNvSpPr/>
          <p:nvPr/>
        </p:nvSpPr>
        <p:spPr>
          <a:xfrm>
            <a:off x="209460" y="1092504"/>
            <a:ext cx="77257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l"/>
            </a:pPr>
            <a:r>
              <a:rPr lang="en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Strong interaction between quarks and gluons is described by </a:t>
            </a:r>
            <a:r>
              <a:rPr lang="en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Chromodynamics (QCD)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083572E-F625-8847-8EE1-ED4B6B61150F}"/>
              </a:ext>
            </a:extLst>
          </p:cNvPr>
          <p:cNvGrpSpPr/>
          <p:nvPr/>
        </p:nvGrpSpPr>
        <p:grpSpPr>
          <a:xfrm>
            <a:off x="7657478" y="1585592"/>
            <a:ext cx="4350852" cy="3393968"/>
            <a:chOff x="7853421" y="812706"/>
            <a:chExt cx="4350852" cy="3393968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0AB7B2E-6173-3543-8C69-013A771749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3421" y="812706"/>
              <a:ext cx="4181023" cy="3393968"/>
              <a:chOff x="7507377" y="1363941"/>
              <a:chExt cx="4656048" cy="3779573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BAE7B3BE-231C-1541-98FE-66D54850B07C}"/>
                  </a:ext>
                </a:extLst>
              </p:cNvPr>
              <p:cNvGrpSpPr/>
              <p:nvPr/>
            </p:nvGrpSpPr>
            <p:grpSpPr>
              <a:xfrm>
                <a:off x="7507377" y="1693391"/>
                <a:ext cx="4656048" cy="3450123"/>
                <a:chOff x="1435052" y="2296227"/>
                <a:chExt cx="4656048" cy="3450123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587060A9-6929-574A-9C16-BDAD1AE2C8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2769"/>
                <a:stretch/>
              </p:blipFill>
              <p:spPr>
                <a:xfrm>
                  <a:off x="1664237" y="2296227"/>
                  <a:ext cx="4426863" cy="3143250"/>
                </a:xfrm>
                <a:prstGeom prst="rect">
                  <a:avLst/>
                </a:prstGeom>
              </p:spPr>
            </p:pic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FE92075-CBDD-974C-B135-B27D8B919F90}"/>
                    </a:ext>
                  </a:extLst>
                </p:cNvPr>
                <p:cNvSpPr txBox="1"/>
                <p:nvPr/>
              </p:nvSpPr>
              <p:spPr>
                <a:xfrm rot="5400000" flipH="1">
                  <a:off x="149554" y="3822219"/>
                  <a:ext cx="3016564" cy="445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Interaction Strength</a:t>
                  </a: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114A2F75-116F-1441-92FF-304B69C371F3}"/>
                    </a:ext>
                  </a:extLst>
                </p:cNvPr>
                <p:cNvSpPr txBox="1"/>
                <p:nvPr/>
              </p:nvSpPr>
              <p:spPr>
                <a:xfrm flipH="1">
                  <a:off x="3447755" y="5300782"/>
                  <a:ext cx="1267155" cy="445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2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Energy</a:t>
                  </a:r>
                  <a:r>
                    <a: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    </a:t>
                  </a: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426FF155-847F-C940-A8FF-6AB078BE128F}"/>
                  </a:ext>
                </a:extLst>
              </p:cNvPr>
              <p:cNvGrpSpPr/>
              <p:nvPr/>
            </p:nvGrpSpPr>
            <p:grpSpPr>
              <a:xfrm>
                <a:off x="7987896" y="1363941"/>
                <a:ext cx="1447892" cy="1573363"/>
                <a:chOff x="165975" y="2303897"/>
                <a:chExt cx="1610217" cy="1720985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855ED4C6-DD6B-4D4E-9CE4-5485ACE353C9}"/>
                    </a:ext>
                  </a:extLst>
                </p:cNvPr>
                <p:cNvSpPr/>
                <p:nvPr/>
              </p:nvSpPr>
              <p:spPr>
                <a:xfrm>
                  <a:off x="165975" y="2694148"/>
                  <a:ext cx="1610217" cy="8997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1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Non-perturbative regime</a:t>
                  </a: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椭圆 7">
                  <a:extLst>
                    <a:ext uri="{FF2B5EF4-FFF2-40B4-BE49-F238E27FC236}">
                      <a16:creationId xmlns:a16="http://schemas.microsoft.com/office/drawing/2014/main" id="{4E4BB71F-EBBF-F945-BC1D-8B2A6D690D74}"/>
                    </a:ext>
                  </a:extLst>
                </p:cNvPr>
                <p:cNvSpPr/>
                <p:nvPr/>
              </p:nvSpPr>
              <p:spPr>
                <a:xfrm>
                  <a:off x="352573" y="2303897"/>
                  <a:ext cx="1259988" cy="172098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F3BC4BB-270A-2A4E-9452-5EDD7E65C95E}"/>
                </a:ext>
              </a:extLst>
            </p:cNvPr>
            <p:cNvSpPr/>
            <p:nvPr/>
          </p:nvSpPr>
          <p:spPr>
            <a:xfrm>
              <a:off x="10959867" y="2833589"/>
              <a:ext cx="1244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Perturbative regime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D418D74-7228-4948-B3EB-8C711A3F8AA7}"/>
                </a:ext>
              </a:extLst>
            </p:cNvPr>
            <p:cNvSpPr/>
            <p:nvPr/>
          </p:nvSpPr>
          <p:spPr>
            <a:xfrm>
              <a:off x="11062285" y="2225549"/>
              <a:ext cx="1017379" cy="15475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8E1795D6-FC80-604D-9408-FCCA96DAEBFA}"/>
              </a:ext>
            </a:extLst>
          </p:cNvPr>
          <p:cNvSpPr/>
          <p:nvPr/>
        </p:nvSpPr>
        <p:spPr>
          <a:xfrm>
            <a:off x="209461" y="2286834"/>
            <a:ext cx="6476645" cy="539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energy increases, interaction becomes very weak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9561E02-B701-444B-81CC-C569F4DE03AB}"/>
              </a:ext>
            </a:extLst>
          </p:cNvPr>
          <p:cNvGrpSpPr/>
          <p:nvPr/>
        </p:nvGrpSpPr>
        <p:grpSpPr>
          <a:xfrm>
            <a:off x="726666" y="2874408"/>
            <a:ext cx="4318000" cy="2189749"/>
            <a:chOff x="726666" y="2101522"/>
            <a:chExt cx="4318000" cy="21897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65A1700-F949-8540-A4A3-F7A9E919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66" y="2101522"/>
              <a:ext cx="4318000" cy="18415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016E691-3EC3-BF43-BA48-8B99BE4910F0}"/>
                </a:ext>
              </a:extLst>
            </p:cNvPr>
            <p:cNvSpPr txBox="1"/>
            <p:nvPr/>
          </p:nvSpPr>
          <p:spPr>
            <a:xfrm>
              <a:off x="847901" y="3952717"/>
              <a:ext cx="1075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D. </a:t>
              </a:r>
              <a:r>
                <a:rPr lang="en-US" altLang="zh-CN" sz="1600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Politzer</a:t>
              </a:r>
              <a:endPara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3266276-08AC-0D44-A88D-14EBB4886425}"/>
                </a:ext>
              </a:extLst>
            </p:cNvPr>
            <p:cNvSpPr txBox="1"/>
            <p:nvPr/>
          </p:nvSpPr>
          <p:spPr>
            <a:xfrm>
              <a:off x="2392967" y="3940360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D. Gross</a:t>
              </a:r>
              <a:endPara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AFCE9BA-3F8A-5242-9C07-4422F931CEBB}"/>
                </a:ext>
              </a:extLst>
            </p:cNvPr>
            <p:cNvSpPr txBox="1"/>
            <p:nvPr/>
          </p:nvSpPr>
          <p:spPr>
            <a:xfrm>
              <a:off x="3755804" y="3938619"/>
              <a:ext cx="1058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F. </a:t>
              </a:r>
              <a:r>
                <a:rPr lang="en-US" altLang="zh-CN" sz="1600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Wilczek</a:t>
              </a:r>
              <a:endPara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9399985-3082-2F41-906C-1F637BC7B79C}"/>
              </a:ext>
            </a:extLst>
          </p:cNvPr>
          <p:cNvGrpSpPr/>
          <p:nvPr/>
        </p:nvGrpSpPr>
        <p:grpSpPr>
          <a:xfrm>
            <a:off x="5409042" y="3821604"/>
            <a:ext cx="859632" cy="808152"/>
            <a:chOff x="5409042" y="3048718"/>
            <a:chExt cx="859632" cy="8081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D5BD14-9BBD-5F41-B1A1-03A99DAE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9042" y="3048718"/>
              <a:ext cx="859632" cy="808152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5D471DE-5889-4E49-83A5-9D82A1643442}"/>
                </a:ext>
              </a:extLst>
            </p:cNvPr>
            <p:cNvSpPr/>
            <p:nvPr/>
          </p:nvSpPr>
          <p:spPr>
            <a:xfrm>
              <a:off x="5429034" y="3326619"/>
              <a:ext cx="7886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2004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048A37D5-B657-CD47-91C7-63B3F11DB5CB}"/>
              </a:ext>
            </a:extLst>
          </p:cNvPr>
          <p:cNvSpPr/>
          <p:nvPr/>
        </p:nvSpPr>
        <p:spPr>
          <a:xfrm>
            <a:off x="4996383" y="3183935"/>
            <a:ext cx="2089033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</a:pP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Asymptotic freedom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9E89696-B244-0A4B-B310-34F297AEA42E}"/>
              </a:ext>
            </a:extLst>
          </p:cNvPr>
          <p:cNvSpPr/>
          <p:nvPr/>
        </p:nvSpPr>
        <p:spPr>
          <a:xfrm>
            <a:off x="209460" y="5547577"/>
            <a:ext cx="7582717" cy="539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energy decreases, QCD enters the non-perturbative regime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AutoShape 4" descr="See the source image">
            <a:extLst>
              <a:ext uri="{FF2B5EF4-FFF2-40B4-BE49-F238E27FC236}">
                <a16:creationId xmlns:a16="http://schemas.microsoft.com/office/drawing/2014/main" id="{CE3EE2BF-11C3-B94F-82D7-EBD6D388F8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3854" y="3420056"/>
            <a:ext cx="271856" cy="2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65683E0B-B53D-5341-A976-125725566A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Special Nature of the Strong Interaction</a:t>
            </a:r>
          </a:p>
        </p:txBody>
      </p:sp>
      <p:sp>
        <p:nvSpPr>
          <p:cNvPr id="56" name="灯片编号占位符 2">
            <a:extLst>
              <a:ext uri="{FF2B5EF4-FFF2-40B4-BE49-F238E27FC236}">
                <a16:creationId xmlns:a16="http://schemas.microsoft.com/office/drawing/2014/main" id="{9F07AC97-2D2E-A54B-A96A-78FEFD950A0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30635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DB5A7B6A-CC67-BF46-AC64-2593F6442433}"/>
              </a:ext>
            </a:extLst>
          </p:cNvPr>
          <p:cNvSpPr/>
          <p:nvPr/>
        </p:nvSpPr>
        <p:spPr>
          <a:xfrm>
            <a:off x="209460" y="780659"/>
            <a:ext cx="5027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Wingdings" pitchFamily="2" charset="2"/>
              <a:buChar char="Ø"/>
            </a:pPr>
            <a:r>
              <a:rPr lang="en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essence of the nuclear force is the quark-gluon interaction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7F2F7D5-EA35-234A-BCE8-6AB556770BD3}"/>
              </a:ext>
            </a:extLst>
          </p:cNvPr>
          <p:cNvSpPr/>
          <p:nvPr/>
        </p:nvSpPr>
        <p:spPr>
          <a:xfrm>
            <a:off x="209460" y="1795605"/>
            <a:ext cx="2941513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is different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72CF0EE-6D28-E743-8881-8E3ECB2A3211}"/>
              </a:ext>
            </a:extLst>
          </p:cNvPr>
          <p:cNvSpPr txBox="1"/>
          <p:nvPr/>
        </p:nvSpPr>
        <p:spPr>
          <a:xfrm>
            <a:off x="2112969" y="2252228"/>
            <a:ext cx="30059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 P. W. Anderson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D9765DD-4E57-DD43-959A-CADADF3B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6" y="2678790"/>
            <a:ext cx="3721100" cy="393700"/>
          </a:xfrm>
          <a:prstGeom prst="rect">
            <a:avLst/>
          </a:prstGeom>
        </p:spPr>
      </p:pic>
      <p:sp>
        <p:nvSpPr>
          <p:cNvPr id="46" name="左大括号 45">
            <a:extLst>
              <a:ext uri="{FF2B5EF4-FFF2-40B4-BE49-F238E27FC236}">
                <a16:creationId xmlns:a16="http://schemas.microsoft.com/office/drawing/2014/main" id="{7D2AC1F7-6B1F-2045-8080-CB4547DF4028}"/>
              </a:ext>
            </a:extLst>
          </p:cNvPr>
          <p:cNvSpPr/>
          <p:nvPr/>
        </p:nvSpPr>
        <p:spPr>
          <a:xfrm rot="16200000">
            <a:off x="2312021" y="1704685"/>
            <a:ext cx="219423" cy="3071816"/>
          </a:xfrm>
          <a:prstGeom prst="leftBrace">
            <a:avLst>
              <a:gd name="adj1" fmla="val 36206"/>
              <a:gd name="adj2" fmla="val 49363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4FFEB71-4591-404B-B891-842C18C23EB4}"/>
              </a:ext>
            </a:extLst>
          </p:cNvPr>
          <p:cNvSpPr txBox="1"/>
          <p:nvPr/>
        </p:nvSpPr>
        <p:spPr>
          <a:xfrm>
            <a:off x="1174328" y="3387003"/>
            <a:ext cx="3071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 infinite number of 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EEF830D-5B96-9A48-AB74-2FA88FB8F7C0}"/>
              </a:ext>
            </a:extLst>
          </p:cNvPr>
          <p:cNvSpPr/>
          <p:nvPr/>
        </p:nvSpPr>
        <p:spPr>
          <a:xfrm>
            <a:off x="209459" y="3833636"/>
            <a:ext cx="10806884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 to ensure first-principles QCD + precision in the non-perturbative regime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68DDFA5-DE4C-D648-AAA1-9B37228F94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Non-perturbative regime of QCD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842B35-666F-3C48-8467-C0BC4A72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85" y="1149586"/>
            <a:ext cx="1832377" cy="18323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B06AD97-446C-FA44-8BA5-961D3665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123" y="780659"/>
            <a:ext cx="4610100" cy="3060700"/>
          </a:xfrm>
          <a:prstGeom prst="rect">
            <a:avLst/>
          </a:prstGeom>
        </p:spPr>
      </p:pic>
      <p:cxnSp>
        <p:nvCxnSpPr>
          <p:cNvPr id="30" name="直接箭头连接符 17">
            <a:extLst>
              <a:ext uri="{FF2B5EF4-FFF2-40B4-BE49-F238E27FC236}">
                <a16:creationId xmlns:a16="http://schemas.microsoft.com/office/drawing/2014/main" id="{7743EB06-7A9F-DB4E-A760-D5B2A9B1A25C}"/>
              </a:ext>
            </a:extLst>
          </p:cNvPr>
          <p:cNvCxnSpPr>
            <a:cxnSpLocks/>
          </p:cNvCxnSpPr>
          <p:nvPr/>
        </p:nvCxnSpPr>
        <p:spPr>
          <a:xfrm flipH="1" flipV="1">
            <a:off x="6698226" y="1516538"/>
            <a:ext cx="1376995" cy="155595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17">
            <a:extLst>
              <a:ext uri="{FF2B5EF4-FFF2-40B4-BE49-F238E27FC236}">
                <a16:creationId xmlns:a16="http://schemas.microsoft.com/office/drawing/2014/main" id="{D82FA8E7-E1F7-124E-9724-C750F80D81EB}"/>
              </a:ext>
            </a:extLst>
          </p:cNvPr>
          <p:cNvCxnSpPr>
            <a:cxnSpLocks/>
          </p:cNvCxnSpPr>
          <p:nvPr/>
        </p:nvCxnSpPr>
        <p:spPr>
          <a:xfrm flipH="1" flipV="1">
            <a:off x="5647195" y="2922588"/>
            <a:ext cx="2162886" cy="68831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灯片编号占位符 2">
            <a:extLst>
              <a:ext uri="{FF2B5EF4-FFF2-40B4-BE49-F238E27FC236}">
                <a16:creationId xmlns:a16="http://schemas.microsoft.com/office/drawing/2014/main" id="{2A2FD7C8-7C84-A545-948A-B3F5D1358EB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8</a:t>
            </a:fld>
            <a:endParaRPr lang="zh-CN" altLang="en-US" b="1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5A3B18-4ADA-EF4D-A348-FD1E3DAEA0B5}"/>
              </a:ext>
            </a:extLst>
          </p:cNvPr>
          <p:cNvGrpSpPr>
            <a:grpSpLocks noChangeAspect="1"/>
          </p:cNvGrpSpPr>
          <p:nvPr/>
        </p:nvGrpSpPr>
        <p:grpSpPr>
          <a:xfrm>
            <a:off x="1196377" y="3929009"/>
            <a:ext cx="9921265" cy="2855367"/>
            <a:chOff x="-742277" y="1646221"/>
            <a:chExt cx="11123561" cy="320140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8986202-8D1A-0D4C-9E6A-9E02FFB5A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2534" y="2280684"/>
              <a:ext cx="1874675" cy="20115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54E1153-DF09-4745-9DE4-2F6E45783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08791" y="2288077"/>
              <a:ext cx="1435448" cy="1932822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333E5E8-BA88-8545-B0C3-FBAC739FFFF3}"/>
                </a:ext>
              </a:extLst>
            </p:cNvPr>
            <p:cNvSpPr/>
            <p:nvPr/>
          </p:nvSpPr>
          <p:spPr>
            <a:xfrm>
              <a:off x="-742277" y="4226485"/>
              <a:ext cx="1723430" cy="44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K.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G. Wilson</a:t>
              </a:r>
            </a:p>
          </p:txBody>
        </p:sp>
        <p:sp>
          <p:nvSpPr>
            <p:cNvPr id="25" name="AutoShape 4" descr="See the source image">
              <a:extLst>
                <a:ext uri="{FF2B5EF4-FFF2-40B4-BE49-F238E27FC236}">
                  <a16:creationId xmlns:a16="http://schemas.microsoft.com/office/drawing/2014/main" id="{E07FD351-E1CA-CE47-BE04-D6277A5836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0498" y="164622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箭头: 右 18">
              <a:extLst>
                <a:ext uri="{FF2B5EF4-FFF2-40B4-BE49-F238E27FC236}">
                  <a16:creationId xmlns:a16="http://schemas.microsoft.com/office/drawing/2014/main" id="{F2B5487A-5B64-184A-9FEA-B886A196CBF6}"/>
                </a:ext>
              </a:extLst>
            </p:cNvPr>
            <p:cNvSpPr/>
            <p:nvPr/>
          </p:nvSpPr>
          <p:spPr>
            <a:xfrm>
              <a:off x="2236691" y="3051645"/>
              <a:ext cx="720000" cy="24086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D260061-A44B-CD48-A586-82D2CD524DEB}"/>
                </a:ext>
              </a:extLst>
            </p:cNvPr>
            <p:cNvSpPr/>
            <p:nvPr/>
          </p:nvSpPr>
          <p:spPr>
            <a:xfrm>
              <a:off x="3572534" y="4226485"/>
              <a:ext cx="1684392" cy="44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Lattice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QCD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6374E36-C235-5643-A26B-658ADFFAB02D}"/>
                </a:ext>
              </a:extLst>
            </p:cNvPr>
            <p:cNvSpPr/>
            <p:nvPr/>
          </p:nvSpPr>
          <p:spPr>
            <a:xfrm>
              <a:off x="6997983" y="4053948"/>
              <a:ext cx="3383301" cy="793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Supercomputers enable precise calculations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箭头: 右 22">
              <a:extLst>
                <a:ext uri="{FF2B5EF4-FFF2-40B4-BE49-F238E27FC236}">
                  <a16:creationId xmlns:a16="http://schemas.microsoft.com/office/drawing/2014/main" id="{D669EDCD-2A57-D040-A525-405647847F8E}"/>
                </a:ext>
              </a:extLst>
            </p:cNvPr>
            <p:cNvSpPr/>
            <p:nvPr/>
          </p:nvSpPr>
          <p:spPr>
            <a:xfrm>
              <a:off x="6115615" y="3062789"/>
              <a:ext cx="720000" cy="220803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D78D4A18-5C2F-184F-A61E-A2920C43F3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5916" y="3276632"/>
              <a:ext cx="945358" cy="846110"/>
              <a:chOff x="359947" y="2997811"/>
              <a:chExt cx="1219563" cy="1091528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763E9B37-7BF4-BE47-AFCE-4CA016C46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452" y="2997811"/>
                <a:ext cx="1161058" cy="1091528"/>
              </a:xfrm>
              <a:prstGeom prst="rect">
                <a:avLst/>
              </a:prstGeom>
            </p:spPr>
          </p:pic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75B15D34-439F-4F4F-B29D-63F8423BCAA5}"/>
                  </a:ext>
                </a:extLst>
              </p:cNvPr>
              <p:cNvSpPr/>
              <p:nvPr/>
            </p:nvSpPr>
            <p:spPr>
              <a:xfrm>
                <a:off x="359947" y="3343521"/>
                <a:ext cx="1140687" cy="534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1982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6" descr="https://gimg2.baidu.com/image_search/src=http%3A%2F%2F5b0988e595225.cdn.sohucs.com%2Fimages%2F20190109%2F1cb00022042a42b7aab12a7e3fdd2aa5.jpeg&amp;refer=http%3A%2F%2F5b0988e595225.cdn.sohucs.com&amp;app=2002&amp;size=f9999,10000&amp;q=a80&amp;n=0&amp;g=0n&amp;fmt=jpeg?sec=1626105952&amp;t=14382aa43de881b508d268be9cf9a6f3">
              <a:extLst>
                <a:ext uri="{FF2B5EF4-FFF2-40B4-BE49-F238E27FC236}">
                  <a16:creationId xmlns:a16="http://schemas.microsoft.com/office/drawing/2014/main" id="{C369F60C-5217-C347-9431-FFD969A84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312" y="2355832"/>
              <a:ext cx="2500427" cy="1669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59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Complicated nucleon structure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9</a:t>
            </a:fld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94FD174-E0A7-E245-855C-58C64DA1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03891"/>
            <a:ext cx="2260600" cy="2391715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7D789905-B4C8-B347-A108-AAA1F9B02B4D}"/>
              </a:ext>
            </a:extLst>
          </p:cNvPr>
          <p:cNvGrpSpPr/>
          <p:nvPr/>
        </p:nvGrpSpPr>
        <p:grpSpPr>
          <a:xfrm>
            <a:off x="556328" y="3611639"/>
            <a:ext cx="2074454" cy="3103481"/>
            <a:chOff x="4441371" y="655843"/>
            <a:chExt cx="2074454" cy="310348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24B89A7-4BA2-8840-9CFD-FDCEC3E74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1371" y="655843"/>
              <a:ext cx="2074454" cy="2725078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EA1FA7D-762C-9D41-B304-BF9875765628}"/>
                </a:ext>
              </a:extLst>
            </p:cNvPr>
            <p:cNvSpPr txBox="1"/>
            <p:nvPr/>
          </p:nvSpPr>
          <p:spPr>
            <a:xfrm>
              <a:off x="4620061" y="3389992"/>
              <a:ext cx="1717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Charge radius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A0E0F35-CBC1-A44F-8B1E-98570A213690}"/>
              </a:ext>
            </a:extLst>
          </p:cNvPr>
          <p:cNvGrpSpPr/>
          <p:nvPr/>
        </p:nvGrpSpPr>
        <p:grpSpPr>
          <a:xfrm>
            <a:off x="3448098" y="3620812"/>
            <a:ext cx="2647902" cy="2761047"/>
            <a:chOff x="546100" y="3961017"/>
            <a:chExt cx="2647902" cy="27610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14AA1F1-4E96-E24C-A841-7CC5488B0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100" y="3961017"/>
              <a:ext cx="2647902" cy="2531858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2761652-A7F3-EF4F-BD92-0FBA5744CB0D}"/>
                </a:ext>
              </a:extLst>
            </p:cNvPr>
            <p:cNvSpPr txBox="1"/>
            <p:nvPr/>
          </p:nvSpPr>
          <p:spPr>
            <a:xfrm>
              <a:off x="861601" y="6352732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Spin distribution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7B998E9-94D6-7449-9E7A-9824CC08E8FA}"/>
              </a:ext>
            </a:extLst>
          </p:cNvPr>
          <p:cNvGrpSpPr/>
          <p:nvPr/>
        </p:nvGrpSpPr>
        <p:grpSpPr>
          <a:xfrm>
            <a:off x="4074649" y="430856"/>
            <a:ext cx="2601481" cy="2932495"/>
            <a:chOff x="4017486" y="3876655"/>
            <a:chExt cx="2601481" cy="293249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6C807F0-C5DD-2540-90D4-EDE8F188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7486" y="3876655"/>
              <a:ext cx="2601481" cy="2616220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09F68F8-8CD4-F948-85A5-C7C3B42118AF}"/>
                </a:ext>
              </a:extLst>
            </p:cNvPr>
            <p:cNvSpPr txBox="1"/>
            <p:nvPr/>
          </p:nvSpPr>
          <p:spPr>
            <a:xfrm>
              <a:off x="4377398" y="6439818"/>
              <a:ext cx="1760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Polarizabilities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7" name="箭头: 右 18">
            <a:extLst>
              <a:ext uri="{FF2B5EF4-FFF2-40B4-BE49-F238E27FC236}">
                <a16:creationId xmlns:a16="http://schemas.microsoft.com/office/drawing/2014/main" id="{3844E71C-8408-AE49-964E-A75E5F323501}"/>
              </a:ext>
            </a:extLst>
          </p:cNvPr>
          <p:cNvSpPr/>
          <p:nvPr/>
        </p:nvSpPr>
        <p:spPr>
          <a:xfrm rot="5400000">
            <a:off x="1320221" y="3159758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箭头: 右 18">
            <a:extLst>
              <a:ext uri="{FF2B5EF4-FFF2-40B4-BE49-F238E27FC236}">
                <a16:creationId xmlns:a16="http://schemas.microsoft.com/office/drawing/2014/main" id="{57244594-88E9-2D47-A99F-AE466597D46C}"/>
              </a:ext>
            </a:extLst>
          </p:cNvPr>
          <p:cNvSpPr/>
          <p:nvPr/>
        </p:nvSpPr>
        <p:spPr>
          <a:xfrm rot="2354794">
            <a:off x="2981717" y="328233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箭头: 右 18">
            <a:extLst>
              <a:ext uri="{FF2B5EF4-FFF2-40B4-BE49-F238E27FC236}">
                <a16:creationId xmlns:a16="http://schemas.microsoft.com/office/drawing/2014/main" id="{67560EBB-8DA7-BA41-A629-C7D67BD76D0D}"/>
              </a:ext>
            </a:extLst>
          </p:cNvPr>
          <p:cNvSpPr/>
          <p:nvPr/>
        </p:nvSpPr>
        <p:spPr>
          <a:xfrm>
            <a:off x="3167341" y="159046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箭头: 右 18">
            <a:extLst>
              <a:ext uri="{FF2B5EF4-FFF2-40B4-BE49-F238E27FC236}">
                <a16:creationId xmlns:a16="http://schemas.microsoft.com/office/drawing/2014/main" id="{C48D108E-1A28-7B45-B657-96CD3CEF5DC0}"/>
              </a:ext>
            </a:extLst>
          </p:cNvPr>
          <p:cNvSpPr/>
          <p:nvPr/>
        </p:nvSpPr>
        <p:spPr>
          <a:xfrm>
            <a:off x="7036772" y="142823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6BB9099-F9E2-B847-8A46-1481FA0FC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54" y="430856"/>
            <a:ext cx="3105150" cy="19545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1A111E0-0282-C54E-8169-D77440340F84}"/>
              </a:ext>
            </a:extLst>
          </p:cNvPr>
          <p:cNvSpPr txBox="1"/>
          <p:nvPr/>
        </p:nvSpPr>
        <p:spPr>
          <a:xfrm>
            <a:off x="8854989" y="2408580"/>
            <a:ext cx="148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Polarization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3A9045EB-E6EC-D94F-BEF2-6D876A887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30" y="3363351"/>
            <a:ext cx="3955598" cy="2161848"/>
          </a:xfrm>
          <a:prstGeom prst="rect">
            <a:avLst/>
          </a:prstGeom>
        </p:spPr>
      </p:pic>
      <p:sp>
        <p:nvSpPr>
          <p:cNvPr id="47" name="箭头: 右 18">
            <a:extLst>
              <a:ext uri="{FF2B5EF4-FFF2-40B4-BE49-F238E27FC236}">
                <a16:creationId xmlns:a16="http://schemas.microsoft.com/office/drawing/2014/main" id="{80F6C532-2600-0A46-A8CD-EF9C5FD70E37}"/>
              </a:ext>
            </a:extLst>
          </p:cNvPr>
          <p:cNvSpPr/>
          <p:nvPr/>
        </p:nvSpPr>
        <p:spPr>
          <a:xfrm rot="5400000">
            <a:off x="9322596" y="295578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558C57D-757C-8944-B772-F3A76799C6A8}"/>
              </a:ext>
            </a:extLst>
          </p:cNvPr>
          <p:cNvSpPr txBox="1"/>
          <p:nvPr/>
        </p:nvSpPr>
        <p:spPr>
          <a:xfrm>
            <a:off x="7816692" y="5568265"/>
            <a:ext cx="35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Polarizabilities</a:t>
            </a:r>
          </a:p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Intrinsic property of medium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8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 animBg="1"/>
      <p:bldP spid="43" grpId="0" animBg="1"/>
      <p:bldP spid="45" grpId="0"/>
      <p:bldP spid="47" grpId="0" animBg="1"/>
      <p:bldP spid="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12440</TotalTime>
  <Words>2178</Words>
  <Application>Microsoft Macintosh PowerPoint</Application>
  <PresentationFormat>宽屏</PresentationFormat>
  <Paragraphs>392</Paragraphs>
  <Slides>39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等线</vt:lpstr>
      <vt:lpstr>等线 Light</vt:lpstr>
      <vt:lpstr>华文楷体</vt:lpstr>
      <vt:lpstr>宋体</vt:lpstr>
      <vt:lpstr>微软雅黑</vt:lpstr>
      <vt:lpstr>微软雅黑</vt:lpstr>
      <vt:lpstr>Liberation Sans</vt:lpstr>
      <vt:lpstr>Arial</vt:lpstr>
      <vt:lpstr>Cambria Math</vt:lpstr>
      <vt:lpstr>Roboto</vt:lpstr>
      <vt:lpstr>Times New Roman</vt:lpstr>
      <vt:lpstr>Wingdings</vt:lpstr>
      <vt:lpstr>Office 主题​​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calculations</vt:lpstr>
      <vt:lpstr>PowerPoint 演示文稿</vt:lpstr>
      <vt:lpstr>Signal of hadronic function</vt:lpstr>
      <vt:lpstr>Polarizability α_E from H_ii (x)</vt:lpstr>
      <vt:lpstr>Polarizability α_E from H_ii (x)</vt:lpstr>
      <vt:lpstr>Nucleon polarizabilities and 𝑁𝜋 scattering</vt:lpstr>
      <vt:lpstr>Wick contraction of Nπ rescattering</vt:lpstr>
      <vt:lpstr>Wick contraction of Nπ Rescattering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207</cp:revision>
  <dcterms:created xsi:type="dcterms:W3CDTF">2024-06-30T03:36:13Z</dcterms:created>
  <dcterms:modified xsi:type="dcterms:W3CDTF">2025-04-24T14:48:16Z</dcterms:modified>
</cp:coreProperties>
</file>