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7.xml" ContentType="application/vnd.openxmlformats-officedocument.presentationml.notesSlide+xml"/>
  <Override PartName="/ppt/tags/tag13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>
  <p:sldMasterIdLst>
    <p:sldMasterId id="2147483648" r:id="rId1"/>
    <p:sldMasterId id="2147483654" r:id="rId2"/>
  </p:sldMasterIdLst>
  <p:notesMasterIdLst>
    <p:notesMasterId r:id="rId34"/>
  </p:notesMasterIdLst>
  <p:handoutMasterIdLst>
    <p:handoutMasterId r:id="rId35"/>
  </p:handoutMasterIdLst>
  <p:sldIdLst>
    <p:sldId id="4984" r:id="rId3"/>
    <p:sldId id="4985" r:id="rId4"/>
    <p:sldId id="4979" r:id="rId5"/>
    <p:sldId id="575" r:id="rId6"/>
    <p:sldId id="4982" r:id="rId7"/>
    <p:sldId id="4980" r:id="rId8"/>
    <p:sldId id="4981" r:id="rId9"/>
    <p:sldId id="4939" r:id="rId10"/>
    <p:sldId id="4948" r:id="rId11"/>
    <p:sldId id="4960" r:id="rId12"/>
    <p:sldId id="4949" r:id="rId13"/>
    <p:sldId id="4975" r:id="rId14"/>
    <p:sldId id="4929" r:id="rId15"/>
    <p:sldId id="4956" r:id="rId16"/>
    <p:sldId id="4967" r:id="rId17"/>
    <p:sldId id="4941" r:id="rId18"/>
    <p:sldId id="4977" r:id="rId19"/>
    <p:sldId id="565" r:id="rId20"/>
    <p:sldId id="581" r:id="rId21"/>
    <p:sldId id="4978" r:id="rId22"/>
    <p:sldId id="4983" r:id="rId23"/>
    <p:sldId id="4943" r:id="rId24"/>
    <p:sldId id="4971" r:id="rId25"/>
    <p:sldId id="4968" r:id="rId26"/>
    <p:sldId id="4969" r:id="rId27"/>
    <p:sldId id="4970" r:id="rId28"/>
    <p:sldId id="4953" r:id="rId29"/>
    <p:sldId id="4938" r:id="rId30"/>
    <p:sldId id="4937" r:id="rId31"/>
    <p:sldId id="4976" r:id="rId32"/>
    <p:sldId id="4928" r:id="rId33"/>
  </p:sldIdLst>
  <p:sldSz cx="9144000" cy="5143500" type="screen16x9"/>
  <p:notesSz cx="6807200" cy="9939338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A2E275E-9DC2-B444-B0BF-2B4C465967CE}">
          <p14:sldIdLst>
            <p14:sldId id="4984"/>
            <p14:sldId id="4985"/>
            <p14:sldId id="4979"/>
            <p14:sldId id="575"/>
            <p14:sldId id="4982"/>
            <p14:sldId id="4980"/>
            <p14:sldId id="4981"/>
            <p14:sldId id="4939"/>
            <p14:sldId id="4948"/>
            <p14:sldId id="4960"/>
            <p14:sldId id="4949"/>
            <p14:sldId id="4975"/>
            <p14:sldId id="4929"/>
            <p14:sldId id="4956"/>
            <p14:sldId id="4967"/>
            <p14:sldId id="4941"/>
            <p14:sldId id="4977"/>
            <p14:sldId id="565"/>
            <p14:sldId id="581"/>
            <p14:sldId id="4978"/>
            <p14:sldId id="4983"/>
            <p14:sldId id="4943"/>
            <p14:sldId id="4971"/>
            <p14:sldId id="4968"/>
            <p14:sldId id="4969"/>
            <p14:sldId id="4970"/>
            <p14:sldId id="4953"/>
            <p14:sldId id="4938"/>
            <p14:sldId id="4937"/>
            <p14:sldId id="4976"/>
            <p14:sldId id="4928"/>
          </p14:sldIdLst>
        </p14:section>
        <p14:section name="backup" id="{CAE0E747-3BFD-9043-B546-E16FD8F389D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5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5B82"/>
    <a:srgbClr val="385591"/>
    <a:srgbClr val="9DBB61"/>
    <a:srgbClr val="ED7D31"/>
    <a:srgbClr val="4E8F00"/>
    <a:srgbClr val="FFFF66"/>
    <a:srgbClr val="FF9300"/>
    <a:srgbClr val="0033CC"/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25" autoAdjust="0"/>
    <p:restoredTop sz="87997" autoAdjust="0"/>
  </p:normalViewPr>
  <p:slideViewPr>
    <p:cSldViewPr>
      <p:cViewPr>
        <p:scale>
          <a:sx n="66" d="100"/>
          <a:sy n="66" d="100"/>
        </p:scale>
        <p:origin x="1251" y="198"/>
      </p:cViewPr>
      <p:guideLst>
        <p:guide orient="horz" pos="25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92"/>
    </p:cViewPr>
  </p:sorterViewPr>
  <p:notesViewPr>
    <p:cSldViewPr>
      <p:cViewPr varScale="1">
        <p:scale>
          <a:sx n="64" d="100"/>
          <a:sy n="64" d="100"/>
        </p:scale>
        <p:origin x="291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9" name="页眉占位符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9786" cy="498693"/>
          </a:xfrm>
          <a:prstGeom prst="rect">
            <a:avLst/>
          </a:prstGeom>
        </p:spPr>
        <p:txBody>
          <a:bodyPr vert="horz" lIns="91834" tIns="45917" rIns="91834" bIns="45917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780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5839" y="0"/>
            <a:ext cx="2949786" cy="498693"/>
          </a:xfrm>
          <a:prstGeom prst="rect">
            <a:avLst/>
          </a:prstGeom>
        </p:spPr>
        <p:txBody>
          <a:bodyPr vert="horz" lIns="91834" tIns="45917" rIns="91834" bIns="45917" rtlCol="0"/>
          <a:lstStyle>
            <a:lvl1pPr algn="r">
              <a:defRPr sz="1200"/>
            </a:lvl1pPr>
          </a:lstStyle>
          <a:p>
            <a:fld id="{80E70FA6-A9F9-487D-9B5D-DC52202B3387}" type="datetimeFigureOut">
              <a:rPr lang="zh-CN" altLang="en-US" smtClean="0"/>
              <a:pPr/>
              <a:t>2025/4/25</a:t>
            </a:fld>
            <a:endParaRPr lang="zh-CN" altLang="en-US"/>
          </a:p>
        </p:txBody>
      </p:sp>
      <p:sp>
        <p:nvSpPr>
          <p:cNvPr id="1048781" name="页脚占位符 3"/>
          <p:cNvSpPr>
            <a:spLocks noGrp="1"/>
          </p:cNvSpPr>
          <p:nvPr>
            <p:ph type="ftr" sz="quarter" idx="2"/>
          </p:nvPr>
        </p:nvSpPr>
        <p:spPr>
          <a:xfrm>
            <a:off x="2" y="9440648"/>
            <a:ext cx="2949786" cy="498692"/>
          </a:xfrm>
          <a:prstGeom prst="rect">
            <a:avLst/>
          </a:prstGeom>
        </p:spPr>
        <p:txBody>
          <a:bodyPr vert="horz" lIns="91834" tIns="45917" rIns="91834" bIns="45917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782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5839" y="9440648"/>
            <a:ext cx="2949786" cy="498692"/>
          </a:xfrm>
          <a:prstGeom prst="rect">
            <a:avLst/>
          </a:prstGeom>
        </p:spPr>
        <p:txBody>
          <a:bodyPr vert="horz" lIns="91834" tIns="45917" rIns="91834" bIns="45917" rtlCol="0" anchor="b"/>
          <a:lstStyle>
            <a:lvl1pPr algn="r">
              <a:defRPr sz="1200"/>
            </a:lvl1pPr>
          </a:lstStyle>
          <a:p>
            <a:fld id="{27BD27DC-A885-4B54-A817-9BB753D18D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3" name="页眉占位符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9786" cy="496967"/>
          </a:xfrm>
          <a:prstGeom prst="rect">
            <a:avLst/>
          </a:prstGeom>
        </p:spPr>
        <p:txBody>
          <a:bodyPr vert="horz" lIns="91834" tIns="45917" rIns="91834" bIns="45917" rtlCol="0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048774" name="日期占位符 2"/>
          <p:cNvSpPr>
            <a:spLocks noGrp="1"/>
          </p:cNvSpPr>
          <p:nvPr>
            <p:ph type="dt" idx="1"/>
          </p:nvPr>
        </p:nvSpPr>
        <p:spPr>
          <a:xfrm>
            <a:off x="3855839" y="0"/>
            <a:ext cx="2949786" cy="496967"/>
          </a:xfrm>
          <a:prstGeom prst="rect">
            <a:avLst/>
          </a:prstGeom>
        </p:spPr>
        <p:txBody>
          <a:bodyPr vert="horz" lIns="91834" tIns="45917" rIns="91834" bIns="45917" rtlCol="0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673B58EF-4ABD-40F4-ACA4-FE81D742E6DD}" type="datetimeFigureOut">
              <a:rPr lang="zh-CN" altLang="en-US" smtClean="0"/>
              <a:pPr/>
              <a:t>2025/4/25</a:t>
            </a:fld>
            <a:endParaRPr lang="zh-CN" altLang="en-US" dirty="0"/>
          </a:p>
        </p:txBody>
      </p:sp>
      <p:sp>
        <p:nvSpPr>
          <p:cNvPr id="1048775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29400" cy="3729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34" tIns="45917" rIns="91834" bIns="45917" rtlCol="0" anchor="ctr"/>
          <a:lstStyle/>
          <a:p>
            <a:endParaRPr lang="zh-CN" altLang="en-US" dirty="0"/>
          </a:p>
        </p:txBody>
      </p:sp>
      <p:sp>
        <p:nvSpPr>
          <p:cNvPr id="1048776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0721" y="4721185"/>
            <a:ext cx="5445760" cy="4472702"/>
          </a:xfrm>
          <a:prstGeom prst="rect">
            <a:avLst/>
          </a:prstGeom>
        </p:spPr>
        <p:txBody>
          <a:bodyPr vert="horz" lIns="91834" tIns="45917" rIns="91834" bIns="45917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48777" name="页脚占位符 5"/>
          <p:cNvSpPr>
            <a:spLocks noGrp="1"/>
          </p:cNvSpPr>
          <p:nvPr>
            <p:ph type="ftr" sz="quarter" idx="4"/>
          </p:nvPr>
        </p:nvSpPr>
        <p:spPr>
          <a:xfrm>
            <a:off x="2" y="9440647"/>
            <a:ext cx="2949786" cy="496967"/>
          </a:xfrm>
          <a:prstGeom prst="rect">
            <a:avLst/>
          </a:prstGeom>
        </p:spPr>
        <p:txBody>
          <a:bodyPr vert="horz" lIns="91834" tIns="45917" rIns="91834" bIns="45917" rtlCol="0" anchor="b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048778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5839" y="9440647"/>
            <a:ext cx="2949786" cy="496967"/>
          </a:xfrm>
          <a:prstGeom prst="rect">
            <a:avLst/>
          </a:prstGeom>
        </p:spPr>
        <p:txBody>
          <a:bodyPr vert="horz" lIns="91834" tIns="45917" rIns="91834" bIns="45917" rtlCol="0" anchor="b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A11FC198-2D83-4DFC-8CDD-7D23AF44D41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5604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00710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13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270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92797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50598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47981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471417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113073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9974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23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842720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69763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5120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26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061120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kern="1200" dirty="0">
                <a:solidFill>
                  <a:srgbClr val="0000FF"/>
                </a:solidFill>
                <a:latin typeface="Book Antiqua" panose="02040602050305030304" pitchFamily="18" charset="0"/>
                <a:ea typeface="微软雅黑" panose="020B0503020204020204" pitchFamily="34" charset="-122"/>
                <a:cs typeface="+mn-cs"/>
              </a:rPr>
              <a:t> </a:t>
            </a:r>
            <a:endParaRPr lang="zh-CN" altLang="en-US" sz="1800" kern="1200" dirty="0">
              <a:solidFill>
                <a:srgbClr val="0000FF"/>
              </a:solidFill>
              <a:latin typeface="Book Antiqua" panose="020406020503050303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27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944913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28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61420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29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365251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31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9352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5438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7292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6904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40642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515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021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596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EDE5-12B2-4A26-A61F-906C8820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820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EDE5-12B2-4A26-A61F-906C8820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474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EDE5-12B2-4A26-A61F-906C8820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904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EDE5-12B2-4A26-A61F-906C8820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661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EDE5-12B2-4A26-A61F-906C8820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447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EDE5-12B2-4A26-A61F-906C8820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178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8"/>
          <p:cNvSpPr>
            <a:spLocks noChangeArrowheads="1"/>
          </p:cNvSpPr>
          <p:nvPr userDrawn="1"/>
        </p:nvSpPr>
        <p:spPr bwMode="auto">
          <a:xfrm>
            <a:off x="-3" y="1203598"/>
            <a:ext cx="9144001" cy="1715426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zh-CN" altLang="zh-CN" sz="1800">
              <a:solidFill>
                <a:srgbClr val="005B8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1" name="Rectangle 31"/>
          <p:cNvSpPr>
            <a:spLocks noChangeArrowheads="1"/>
          </p:cNvSpPr>
          <p:nvPr userDrawn="1"/>
        </p:nvSpPr>
        <p:spPr bwMode="auto">
          <a:xfrm>
            <a:off x="2" y="1288372"/>
            <a:ext cx="125413" cy="1141891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zh-CN" altLang="zh-CN" sz="180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7088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67561" y="4845851"/>
            <a:ext cx="2057400" cy="273844"/>
          </a:xfrm>
        </p:spPr>
        <p:txBody>
          <a:bodyPr/>
          <a:lstStyle>
            <a:lvl1pPr>
              <a:defRPr sz="2100">
                <a:solidFill>
                  <a:schemeClr val="tx1"/>
                </a:solidFill>
              </a:defRPr>
            </a:lvl1pPr>
          </a:lstStyle>
          <a:p>
            <a:fld id="{9565EDE5-12B2-4A26-A61F-906C8820793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27049EB-7734-4FE3-85F5-7C5B5AFA8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005B82"/>
          </a:solidFill>
        </p:spPr>
        <p:txBody>
          <a:bodyPr>
            <a:normAutofit/>
          </a:bodyPr>
          <a:lstStyle>
            <a:lvl1pPr algn="ctr">
              <a:defRPr sz="3000" b="1">
                <a:solidFill>
                  <a:schemeClr val="bg1"/>
                </a:solidFill>
                <a:latin typeface="Book Antiqua" panose="0204060205030503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9781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Slide Number Placeholder 5"/>
          <p:cNvSpPr txBox="1"/>
          <p:nvPr userDrawn="1"/>
        </p:nvSpPr>
        <p:spPr>
          <a:xfrm>
            <a:off x="8604448" y="4896691"/>
            <a:ext cx="553105" cy="350586"/>
          </a:xfrm>
          <a:prstGeom prst="rect">
            <a:avLst/>
          </a:prstGeom>
        </p:spPr>
        <p:txBody>
          <a:bodyPr vert="horz" lIns="0" tIns="0" rIns="0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4FFB07-917D-5348-AE2D-F9A4E0AD1751}" type="slidenum">
              <a:rPr lang="en-US" sz="800" smtClean="0">
                <a:solidFill>
                  <a:schemeClr val="tx1"/>
                </a:solidFill>
                <a:latin typeface="STHeiti" panose="02010600040101010101" pitchFamily="2" charset="-122"/>
                <a:ea typeface="STHeiti" panose="02010600040101010101" pitchFamily="2" charset="-122"/>
              </a:rPr>
              <a:pPr/>
              <a:t>‹#›</a:t>
            </a:fld>
            <a:r>
              <a:rPr lang="en-US" sz="800" dirty="0" smtClean="0">
                <a:solidFill>
                  <a:schemeClr val="tx1"/>
                </a:solidFill>
                <a:latin typeface="STHeiti" panose="02010600040101010101" pitchFamily="2" charset="-122"/>
                <a:ea typeface="STHeiti" panose="02010600040101010101" pitchFamily="2" charset="-122"/>
              </a:rPr>
              <a:t>/38</a:t>
            </a:r>
            <a:endParaRPr lang="en-US" sz="800" dirty="0">
              <a:solidFill>
                <a:schemeClr val="tx1"/>
              </a:solidFill>
              <a:latin typeface="STHeiti" panose="02010600040101010101" pitchFamily="2" charset="-122"/>
              <a:ea typeface="STHeiti" panose="02010600040101010101" pitchFamily="2" charset="-122"/>
            </a:endParaRPr>
          </a:p>
        </p:txBody>
      </p:sp>
      <p:sp>
        <p:nvSpPr>
          <p:cNvPr id="1048591" name="标题 1"/>
          <p:cNvSpPr>
            <a:spLocks noGrp="1"/>
          </p:cNvSpPr>
          <p:nvPr>
            <p:ph type="title"/>
          </p:nvPr>
        </p:nvSpPr>
        <p:spPr>
          <a:xfrm>
            <a:off x="611560" y="10398"/>
            <a:ext cx="7848872" cy="621451"/>
          </a:xfrm>
          <a:prstGeom prst="roundRect">
            <a:avLst/>
          </a:prstGeom>
          <a:noFill/>
          <a:ln w="6350">
            <a:solidFill>
              <a:schemeClr val="bg1">
                <a:lumMod val="75000"/>
              </a:schemeClr>
            </a:solidFill>
            <a:bevel/>
          </a:ln>
        </p:spPr>
        <p:txBody>
          <a:bodyPr wrap="square" lIns="68582" tIns="34292" rIns="68582" bIns="34292">
            <a:spAutoFit/>
          </a:bodyPr>
          <a:lstStyle>
            <a:lvl1pPr algn="ctr">
              <a:defRPr lang="zh-CN" altLang="en-US" sz="3200" b="0" kern="1200" dirty="0">
                <a:solidFill>
                  <a:schemeClr val="accent3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012E1A3-487E-A24C-948A-C9C383F0457D}"/>
              </a:ext>
            </a:extLst>
          </p:cNvPr>
          <p:cNvCxnSpPr>
            <a:cxnSpLocks/>
          </p:cNvCxnSpPr>
          <p:nvPr userDrawn="1"/>
        </p:nvCxnSpPr>
        <p:spPr>
          <a:xfrm>
            <a:off x="179512" y="4906680"/>
            <a:ext cx="8860798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AE040B3-84D4-4B45-BCBE-D596E21C38D6}"/>
              </a:ext>
            </a:extLst>
          </p:cNvPr>
          <p:cNvSpPr txBox="1"/>
          <p:nvPr userDrawn="1"/>
        </p:nvSpPr>
        <p:spPr>
          <a:xfrm>
            <a:off x="683568" y="4968919"/>
            <a:ext cx="784887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8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800" b="0" i="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第十五届</a:t>
            </a:r>
            <a:r>
              <a:rPr lang="en-US" altLang="zh-CN" sz="800" b="0" i="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QCD</a:t>
            </a:r>
            <a:r>
              <a:rPr lang="zh-CN" altLang="en-US" sz="800" b="0" i="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相变与相对论重离子物理研讨会</a:t>
            </a:r>
            <a:r>
              <a:rPr lang="zh-CN" altLang="en-US" sz="8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 二零二三年十二月十八日， 珠海</a:t>
            </a:r>
            <a:endParaRPr lang="en-US" altLang="zh-CN" sz="8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9817E07-EE3D-F02C-4338-A7FB6265403C}"/>
              </a:ext>
            </a:extLst>
          </p:cNvPr>
          <p:cNvCxnSpPr>
            <a:cxnSpLocks/>
          </p:cNvCxnSpPr>
          <p:nvPr userDrawn="1"/>
        </p:nvCxnSpPr>
        <p:spPr>
          <a:xfrm>
            <a:off x="395536" y="573631"/>
            <a:ext cx="806489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" name="图片 8">
            <a:extLst>
              <a:ext uri="{FF2B5EF4-FFF2-40B4-BE49-F238E27FC236}">
                <a16:creationId xmlns:a16="http://schemas.microsoft.com/office/drawing/2014/main" id="{D2058E0A-D726-E8E3-79EC-5FD45294F6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76718"/>
            <a:ext cx="454417" cy="454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14F1F9-9D21-4DF6-E872-6FBF739CD6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10226"/>
            <a:ext cx="546099" cy="445300"/>
          </a:xfrm>
          <a:prstGeom prst="rect">
            <a:avLst/>
          </a:prstGeom>
          <a:ln>
            <a:solidFill>
              <a:srgbClr val="FF9300"/>
            </a:solidFill>
          </a:ln>
        </p:spPr>
      </p:pic>
    </p:spTree>
    <p:extLst>
      <p:ext uri="{BB962C8B-B14F-4D97-AF65-F5344CB8AC3E}">
        <p14:creationId xmlns:p14="http://schemas.microsoft.com/office/powerpoint/2010/main" val="199611462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Slide Number Placeholder 5"/>
          <p:cNvSpPr txBox="1"/>
          <p:nvPr userDrawn="1"/>
        </p:nvSpPr>
        <p:spPr>
          <a:xfrm>
            <a:off x="8604448" y="4896691"/>
            <a:ext cx="553105" cy="350586"/>
          </a:xfrm>
          <a:prstGeom prst="rect">
            <a:avLst/>
          </a:prstGeom>
        </p:spPr>
        <p:txBody>
          <a:bodyPr vert="horz" lIns="0" tIns="0" rIns="0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4FFB07-917D-5348-AE2D-F9A4E0AD1751}" type="slidenum">
              <a:rPr lang="en-US" sz="800" smtClean="0">
                <a:solidFill>
                  <a:schemeClr val="tx1"/>
                </a:solidFill>
                <a:latin typeface="STHeiti" panose="02010600040101010101" pitchFamily="2" charset="-122"/>
                <a:ea typeface="STHeiti" panose="02010600040101010101" pitchFamily="2" charset="-122"/>
              </a:rPr>
              <a:pPr/>
              <a:t>‹#›</a:t>
            </a:fld>
            <a:r>
              <a:rPr lang="en-US" sz="800" dirty="0">
                <a:solidFill>
                  <a:schemeClr val="tx1"/>
                </a:solidFill>
                <a:latin typeface="STHeiti" panose="02010600040101010101" pitchFamily="2" charset="-122"/>
                <a:ea typeface="STHeiti" panose="02010600040101010101" pitchFamily="2" charset="-122"/>
              </a:rPr>
              <a:t>/</a:t>
            </a:r>
            <a:r>
              <a:rPr lang="en-US" altLang="zh-CN" sz="800" dirty="0">
                <a:solidFill>
                  <a:schemeClr val="tx1"/>
                </a:solidFill>
                <a:latin typeface="STHeiti" panose="02010600040101010101" pitchFamily="2" charset="-122"/>
                <a:ea typeface="STHeiti" panose="02010600040101010101" pitchFamily="2" charset="-122"/>
              </a:rPr>
              <a:t>47</a:t>
            </a:r>
            <a:endParaRPr lang="en-US" sz="800" dirty="0">
              <a:solidFill>
                <a:schemeClr val="tx1"/>
              </a:solidFill>
              <a:latin typeface="STHeiti" panose="02010600040101010101" pitchFamily="2" charset="-122"/>
              <a:ea typeface="STHeiti" panose="02010600040101010101" pitchFamily="2" charset="-122"/>
            </a:endParaRPr>
          </a:p>
        </p:txBody>
      </p:sp>
      <p:sp>
        <p:nvSpPr>
          <p:cNvPr id="1048591" name="标题 1"/>
          <p:cNvSpPr>
            <a:spLocks noGrp="1"/>
          </p:cNvSpPr>
          <p:nvPr>
            <p:ph type="title"/>
          </p:nvPr>
        </p:nvSpPr>
        <p:spPr>
          <a:xfrm>
            <a:off x="611560" y="10398"/>
            <a:ext cx="7848872" cy="621451"/>
          </a:xfrm>
          <a:prstGeom prst="roundRect">
            <a:avLst/>
          </a:prstGeom>
          <a:noFill/>
          <a:ln w="6350">
            <a:solidFill>
              <a:schemeClr val="bg1">
                <a:lumMod val="75000"/>
              </a:schemeClr>
            </a:solidFill>
            <a:bevel/>
          </a:ln>
        </p:spPr>
        <p:txBody>
          <a:bodyPr wrap="square" lIns="68582" tIns="34292" rIns="68582" bIns="34292">
            <a:spAutoFit/>
          </a:bodyPr>
          <a:lstStyle>
            <a:lvl1pPr algn="ctr">
              <a:defRPr lang="zh-CN" altLang="en-US" sz="3200" b="0" kern="1200" dirty="0">
                <a:solidFill>
                  <a:schemeClr val="accent3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012E1A3-487E-A24C-948A-C9C383F0457D}"/>
              </a:ext>
            </a:extLst>
          </p:cNvPr>
          <p:cNvCxnSpPr>
            <a:cxnSpLocks/>
          </p:cNvCxnSpPr>
          <p:nvPr userDrawn="1"/>
        </p:nvCxnSpPr>
        <p:spPr>
          <a:xfrm>
            <a:off x="179512" y="4906680"/>
            <a:ext cx="8860798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AE040B3-84D4-4B45-BCBE-D596E21C38D6}"/>
              </a:ext>
            </a:extLst>
          </p:cNvPr>
          <p:cNvSpPr txBox="1"/>
          <p:nvPr userDrawn="1"/>
        </p:nvSpPr>
        <p:spPr>
          <a:xfrm>
            <a:off x="683568" y="4968919"/>
            <a:ext cx="784887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8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“低温高密核物质</a:t>
            </a:r>
            <a:r>
              <a:rPr lang="zh-CN" altLang="en-US" sz="800" b="0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谱仪 中期检查</a:t>
            </a:r>
            <a:r>
              <a:rPr lang="zh-CN" altLang="en-US" sz="8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 二零二三年二月， 兰州</a:t>
            </a:r>
            <a:endParaRPr lang="en-US" sz="8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6ACFAA-E512-CE4A-A68C-A62B64F18E7F}"/>
              </a:ext>
            </a:extLst>
          </p:cNvPr>
          <p:cNvSpPr txBox="1"/>
          <p:nvPr userDrawn="1"/>
        </p:nvSpPr>
        <p:spPr>
          <a:xfrm>
            <a:off x="107504" y="4948014"/>
            <a:ext cx="440432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8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许  怒</a:t>
            </a:r>
            <a:r>
              <a:rPr lang="zh-CN" altLang="en-US" sz="105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sz="105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9817E07-EE3D-F02C-4338-A7FB6265403C}"/>
              </a:ext>
            </a:extLst>
          </p:cNvPr>
          <p:cNvCxnSpPr>
            <a:cxnSpLocks/>
          </p:cNvCxnSpPr>
          <p:nvPr userDrawn="1"/>
        </p:nvCxnSpPr>
        <p:spPr>
          <a:xfrm>
            <a:off x="395536" y="573631"/>
            <a:ext cx="806489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" name="图片 8">
            <a:extLst>
              <a:ext uri="{FF2B5EF4-FFF2-40B4-BE49-F238E27FC236}">
                <a16:creationId xmlns:a16="http://schemas.microsoft.com/office/drawing/2014/main" id="{D2058E0A-D726-E8E3-79EC-5FD45294F6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76718"/>
            <a:ext cx="454417" cy="454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14F1F9-9D21-4DF6-E872-6FBF739CD6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10226"/>
            <a:ext cx="546099" cy="445300"/>
          </a:xfrm>
          <a:prstGeom prst="rect">
            <a:avLst/>
          </a:prstGeom>
          <a:ln>
            <a:solidFill>
              <a:srgbClr val="FF9300"/>
            </a:solidFill>
          </a:ln>
        </p:spPr>
      </p:pic>
    </p:spTree>
  </p:cSld>
  <p:clrMapOvr>
    <a:masterClrMapping/>
  </p:clrMapOvr>
  <p:transition spd="med" advClick="0" advTm="0">
    <p:fad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3677"/>
          </a:xfrm>
          <a:solidFill>
            <a:srgbClr val="005B82"/>
          </a:solidFill>
        </p:spPr>
        <p:txBody>
          <a:bodyPr>
            <a:normAutofit/>
          </a:bodyPr>
          <a:lstStyle>
            <a:lvl1pPr algn="ctr">
              <a:defRPr sz="3000">
                <a:solidFill>
                  <a:schemeClr val="bg1"/>
                </a:solidFill>
                <a:latin typeface="Book Antiqua" panose="02040602050305030304" pitchFamily="18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66604" y="4872774"/>
            <a:ext cx="2057400" cy="273844"/>
          </a:xfrm>
        </p:spPr>
        <p:txBody>
          <a:bodyPr/>
          <a:lstStyle>
            <a:lvl1pPr>
              <a:defRPr sz="1800" b="1">
                <a:solidFill>
                  <a:schemeClr val="tx1"/>
                </a:solidFill>
              </a:defRPr>
            </a:lvl1pPr>
          </a:lstStyle>
          <a:p>
            <a:fld id="{9565EDE5-12B2-4A26-A61F-906C882079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148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38986" y="4766717"/>
            <a:ext cx="2057400" cy="273844"/>
          </a:xfrm>
        </p:spPr>
        <p:txBody>
          <a:bodyPr/>
          <a:lstStyle>
            <a:lvl1pPr>
              <a:defRPr sz="2100">
                <a:solidFill>
                  <a:schemeClr val="tx1"/>
                </a:solidFill>
              </a:defRPr>
            </a:lvl1pPr>
          </a:lstStyle>
          <a:p>
            <a:fld id="{9565EDE5-12B2-4A26-A61F-906C8820793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27049EB-7734-4FE3-85F5-7C5B5AFA8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559191"/>
          </a:xfrm>
          <a:solidFill>
            <a:srgbClr val="005B82"/>
          </a:solidFill>
        </p:spPr>
        <p:txBody>
          <a:bodyPr>
            <a:normAutofit/>
          </a:bodyPr>
          <a:lstStyle>
            <a:lvl1pPr algn="ctr">
              <a:defRPr sz="27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782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EDE5-12B2-4A26-A61F-906C8820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529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EDE5-12B2-4A26-A61F-906C8820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183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EDE5-12B2-4A26-A61F-906C8820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442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EDE5-12B2-4A26-A61F-906C8820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751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EDE5-12B2-4A26-A61F-906C8820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018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</p:sldLayoutIdLst>
  <p:transition spd="med" advClick="0" advTm="0">
    <p:fade/>
  </p:transition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5EDE5-12B2-4A26-A61F-906C8820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558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jpeg"/><Relationship Id="rId5" Type="http://schemas.openxmlformats.org/officeDocument/2006/relationships/image" Target="../media/image400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pn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29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6" Type="http://schemas.openxmlformats.org/officeDocument/2006/relationships/image" Target="../media/image54.emf"/><Relationship Id="rId5" Type="http://schemas.openxmlformats.org/officeDocument/2006/relationships/image" Target="../media/image53.png"/><Relationship Id="rId4" Type="http://schemas.openxmlformats.org/officeDocument/2006/relationships/image" Target="../media/image490.PNG"/><Relationship Id="rId9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1.jpeg"/><Relationship Id="rId5" Type="http://schemas.openxmlformats.org/officeDocument/2006/relationships/image" Target="../media/image60.emf"/><Relationship Id="rId10" Type="http://schemas.openxmlformats.org/officeDocument/2006/relationships/image" Target="../media/image64.png"/><Relationship Id="rId4" Type="http://schemas.openxmlformats.org/officeDocument/2006/relationships/image" Target="../media/image59.jpeg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emf"/><Relationship Id="rId10" Type="http://schemas.openxmlformats.org/officeDocument/2006/relationships/image" Target="../media/image71.jpg"/><Relationship Id="rId4" Type="http://schemas.openxmlformats.org/officeDocument/2006/relationships/image" Target="../media/image65.emf"/><Relationship Id="rId9" Type="http://schemas.openxmlformats.org/officeDocument/2006/relationships/image" Target="../media/image7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1.jpeg"/><Relationship Id="rId4" Type="http://schemas.openxmlformats.org/officeDocument/2006/relationships/image" Target="../media/image90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92.jpeg"/><Relationship Id="rId18" Type="http://schemas.openxmlformats.org/officeDocument/2006/relationships/image" Target="../media/image97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notesSlide" Target="../notesSlides/notesSlide17.xml"/><Relationship Id="rId17" Type="http://schemas.openxmlformats.org/officeDocument/2006/relationships/image" Target="../media/image96.jpeg"/><Relationship Id="rId2" Type="http://schemas.openxmlformats.org/officeDocument/2006/relationships/tags" Target="../tags/tag4.xml"/><Relationship Id="rId16" Type="http://schemas.openxmlformats.org/officeDocument/2006/relationships/image" Target="../media/image95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slideLayout" Target="../slideLayouts/slideLayout17.xml"/><Relationship Id="rId5" Type="http://schemas.openxmlformats.org/officeDocument/2006/relationships/tags" Target="../tags/tag7.xml"/><Relationship Id="rId15" Type="http://schemas.openxmlformats.org/officeDocument/2006/relationships/image" Target="../media/image94.png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0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3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3" Type="http://schemas.openxmlformats.org/officeDocument/2006/relationships/image" Target="../media/image104.jpeg"/><Relationship Id="rId7" Type="http://schemas.openxmlformats.org/officeDocument/2006/relationships/image" Target="../media/image107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8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2.jpeg"/><Relationship Id="rId5" Type="http://schemas.openxmlformats.org/officeDocument/2006/relationships/image" Target="../media/image111.png"/><Relationship Id="rId4" Type="http://schemas.openxmlformats.org/officeDocument/2006/relationships/image" Target="../media/image10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7.png"/><Relationship Id="rId5" Type="http://schemas.openxmlformats.org/officeDocument/2006/relationships/image" Target="../media/image940.png"/><Relationship Id="rId4" Type="http://schemas.openxmlformats.org/officeDocument/2006/relationships/image" Target="../media/image11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8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2.png"/><Relationship Id="rId11" Type="http://schemas.openxmlformats.org/officeDocument/2006/relationships/hyperlink" Target="https://fairroot.gsi.de/" TargetMode="External"/><Relationship Id="rId5" Type="http://schemas.openxmlformats.org/officeDocument/2006/relationships/image" Target="../media/image121.png"/><Relationship Id="rId10" Type="http://schemas.openxmlformats.org/officeDocument/2006/relationships/hyperlink" Target="https://gitee.com/CEESM/CeeRoot" TargetMode="External"/><Relationship Id="rId4" Type="http://schemas.openxmlformats.org/officeDocument/2006/relationships/image" Target="../media/image119.jpeg"/><Relationship Id="rId9" Type="http://schemas.openxmlformats.org/officeDocument/2006/relationships/image" Target="../media/image12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image" Target="../media/image4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360.png"/><Relationship Id="rId9" Type="http://schemas.openxmlformats.org/officeDocument/2006/relationships/image" Target="../media/image32.png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ED6A1F5-9E20-41ED-9A17-24EE53BEA2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143700" y="4737284"/>
            <a:ext cx="2057400" cy="273050"/>
          </a:xfrm>
        </p:spPr>
        <p:txBody>
          <a:bodyPr/>
          <a:lstStyle/>
          <a:p>
            <a:fld id="{9565EDE5-12B2-4A26-A61F-906C8820793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C1AE666D-92C0-4E49-95B0-BC50F0CF1151}"/>
              </a:ext>
            </a:extLst>
          </p:cNvPr>
          <p:cNvSpPr txBox="1"/>
          <p:nvPr/>
        </p:nvSpPr>
        <p:spPr>
          <a:xfrm>
            <a:off x="1" y="1599493"/>
            <a:ext cx="9144000" cy="756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Times" panose="02020603050405020304" pitchFamily="18" charset="0"/>
                <a:ea typeface="微软雅黑" panose="020B0503020204020204" pitchFamily="34" charset="-122"/>
                <a:cs typeface="Times" panose="02020603050405020304" pitchFamily="18" charset="0"/>
              </a:rPr>
              <a:t>低温高密核物质测量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" panose="02020603050405020304" pitchFamily="18" charset="0"/>
              </a:rPr>
              <a:t>谱仪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" panose="02020603050405020304" pitchFamily="18" charset="0"/>
              </a:rPr>
              <a:t>(CEE)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" panose="02020603050405020304" pitchFamily="18" charset="0"/>
              </a:rPr>
              <a:t>研制</a:t>
            </a:r>
            <a:r>
              <a:rPr lang="zh-CN" altLang="en-US" sz="3200" b="1" dirty="0">
                <a:solidFill>
                  <a:schemeClr val="bg1"/>
                </a:solidFill>
                <a:latin typeface="Times" panose="02020603050405020304" pitchFamily="18" charset="0"/>
                <a:ea typeface="微软雅黑" panose="020B0503020204020204" pitchFamily="34" charset="-122"/>
                <a:cs typeface="Times" panose="02020603050405020304" pitchFamily="18" charset="0"/>
              </a:rPr>
              <a:t>进展</a:t>
            </a:r>
            <a:r>
              <a:rPr lang="en-US" altLang="zh-CN" sz="3200" b="1" dirty="0">
                <a:solidFill>
                  <a:schemeClr val="bg1"/>
                </a:solidFill>
                <a:latin typeface="Times" panose="02020603050405020304" pitchFamily="18" charset="0"/>
                <a:ea typeface="微软雅黑" panose="020B0503020204020204" pitchFamily="34" charset="-122"/>
                <a:cs typeface="Times" panose="02020603050405020304" pitchFamily="18" charset="0"/>
              </a:rPr>
              <a:t> </a:t>
            </a:r>
            <a:endParaRPr lang="zh-CN" altLang="en-US" sz="3200" b="1" dirty="0">
              <a:solidFill>
                <a:schemeClr val="bg1"/>
              </a:solidFill>
              <a:latin typeface="Times" panose="02020603050405020304" pitchFamily="18" charset="0"/>
              <a:ea typeface="微软雅黑" panose="020B0503020204020204" pitchFamily="34" charset="-122"/>
              <a:cs typeface="Times" panose="02020603050405020304" pitchFamily="18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F6C1426B-4A6B-4164-9DA9-0A9D23C9DC36}"/>
              </a:ext>
            </a:extLst>
          </p:cNvPr>
          <p:cNvSpPr txBox="1"/>
          <p:nvPr/>
        </p:nvSpPr>
        <p:spPr>
          <a:xfrm>
            <a:off x="-17748" y="2996848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400" b="1" dirty="0">
                <a:solidFill>
                  <a:srgbClr val="005B82"/>
                </a:solidFill>
                <a:latin typeface="Book Antiqua" panose="02040602050305030304" pitchFamily="18" charset="0"/>
                <a:ea typeface="微软雅黑" panose="020B0503020204020204" pitchFamily="34" charset="-122"/>
              </a:rPr>
              <a:t>张亚鹏</a:t>
            </a:r>
            <a:endParaRPr lang="en-US" altLang="zh-CN" sz="2400" b="1" dirty="0">
              <a:solidFill>
                <a:srgbClr val="005B82"/>
              </a:solidFill>
              <a:latin typeface="Book Antiqua" panose="02040602050305030304" pitchFamily="18" charset="0"/>
              <a:ea typeface="微软雅黑" panose="020B0503020204020204" pitchFamily="34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2400" b="1" dirty="0" smtClean="0">
                <a:solidFill>
                  <a:srgbClr val="005B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b="1" dirty="0" smtClean="0">
                <a:solidFill>
                  <a:srgbClr val="005B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CEE</a:t>
            </a:r>
            <a:r>
              <a:rPr lang="zh-CN" altLang="en-US" sz="2400" b="1" dirty="0">
                <a:solidFill>
                  <a:srgbClr val="005B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</a:t>
            </a:r>
            <a:r>
              <a:rPr lang="zh-CN" altLang="en-US" sz="2400" b="1" dirty="0" smtClean="0">
                <a:solidFill>
                  <a:srgbClr val="005B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组）</a:t>
            </a:r>
            <a:endParaRPr lang="en-US" altLang="zh-CN" sz="2400" b="1" dirty="0">
              <a:solidFill>
                <a:srgbClr val="005B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6FB9B70-CE61-4503-B4F6-9281A32FC0C2}"/>
              </a:ext>
            </a:extLst>
          </p:cNvPr>
          <p:cNvSpPr/>
          <p:nvPr/>
        </p:nvSpPr>
        <p:spPr>
          <a:xfrm>
            <a:off x="0" y="3970320"/>
            <a:ext cx="9143999" cy="507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2000" b="1" dirty="0">
                <a:solidFill>
                  <a:srgbClr val="005B82"/>
                </a:solidFill>
                <a:latin typeface="Book Antiqua" panose="02040602050305030304" pitchFamily="18" charset="0"/>
                <a:ea typeface="微软雅黑" panose="020B0503020204020204" pitchFamily="34" charset="-122"/>
              </a:rPr>
              <a:t>中国科学院近代物理研究所</a:t>
            </a:r>
            <a:endParaRPr lang="en-US" altLang="zh-CN" sz="2000" b="1" dirty="0">
              <a:solidFill>
                <a:srgbClr val="005B82"/>
              </a:solidFill>
              <a:latin typeface="Book Antiqua" panose="02040602050305030304" pitchFamily="18" charset="0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9922774-A756-45B4-87C8-EEFBC416765A}"/>
              </a:ext>
            </a:extLst>
          </p:cNvPr>
          <p:cNvSpPr/>
          <p:nvPr/>
        </p:nvSpPr>
        <p:spPr>
          <a:xfrm>
            <a:off x="0" y="4477575"/>
            <a:ext cx="91085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2000" b="1" dirty="0" smtClean="0">
                <a:solidFill>
                  <a:srgbClr val="005B82"/>
                </a:solidFill>
                <a:latin typeface="Book Antiqua" panose="02040602050305030304" pitchFamily="18" charset="0"/>
                <a:ea typeface="微软雅黑" panose="020B0503020204020204" pitchFamily="34" charset="-122"/>
              </a:rPr>
              <a:t>2025</a:t>
            </a:r>
            <a:r>
              <a:rPr lang="zh-CN" altLang="en-US" sz="2000" b="1" dirty="0" smtClean="0">
                <a:solidFill>
                  <a:srgbClr val="005B82"/>
                </a:solidFill>
                <a:latin typeface="Book Antiqua" panose="02040602050305030304" pitchFamily="18" charset="0"/>
                <a:ea typeface="微软雅黑" panose="020B0503020204020204" pitchFamily="34" charset="-122"/>
              </a:rPr>
              <a:t>年</a:t>
            </a:r>
            <a:r>
              <a:rPr lang="en-US" altLang="zh-CN" sz="2000" b="1" dirty="0">
                <a:solidFill>
                  <a:srgbClr val="005B82"/>
                </a:solidFill>
                <a:latin typeface="Book Antiqua" panose="02040602050305030304" pitchFamily="18" charset="0"/>
                <a:ea typeface="微软雅黑" panose="020B0503020204020204" pitchFamily="34" charset="-122"/>
              </a:rPr>
              <a:t>4</a:t>
            </a:r>
            <a:r>
              <a:rPr lang="zh-CN" altLang="en-US" sz="2000" b="1" dirty="0" smtClean="0">
                <a:solidFill>
                  <a:srgbClr val="005B82"/>
                </a:solidFill>
                <a:latin typeface="Book Antiqua" panose="02040602050305030304" pitchFamily="18" charset="0"/>
                <a:ea typeface="微软雅黑" panose="020B0503020204020204" pitchFamily="34" charset="-122"/>
              </a:rPr>
              <a:t>月</a:t>
            </a:r>
            <a:r>
              <a:rPr lang="en-US" altLang="zh-CN" sz="2000" b="1" dirty="0" smtClean="0">
                <a:solidFill>
                  <a:srgbClr val="005B82"/>
                </a:solidFill>
                <a:latin typeface="Book Antiqua" panose="02040602050305030304" pitchFamily="18" charset="0"/>
                <a:ea typeface="微软雅黑" panose="020B0503020204020204" pitchFamily="34" charset="-122"/>
              </a:rPr>
              <a:t>2</a:t>
            </a:r>
            <a:r>
              <a:rPr lang="en-US" altLang="zh-CN" sz="2000" b="1" dirty="0" smtClean="0">
                <a:solidFill>
                  <a:srgbClr val="005B82"/>
                </a:solidFill>
                <a:latin typeface="Book Antiqua" panose="02040602050305030304" pitchFamily="18" charset="0"/>
                <a:ea typeface="微软雅黑" panose="020B0503020204020204" pitchFamily="34" charset="-122"/>
              </a:rPr>
              <a:t>4-18</a:t>
            </a:r>
            <a:r>
              <a:rPr lang="zh-CN" altLang="en-US" sz="2000" b="1" dirty="0" smtClean="0">
                <a:solidFill>
                  <a:srgbClr val="005B82"/>
                </a:solidFill>
                <a:latin typeface="Book Antiqua" panose="02040602050305030304" pitchFamily="18" charset="0"/>
                <a:ea typeface="微软雅黑" panose="020B0503020204020204" pitchFamily="34" charset="-122"/>
              </a:rPr>
              <a:t>日，上海</a:t>
            </a:r>
            <a:endParaRPr lang="en-US" altLang="zh-CN" sz="2000" b="1" dirty="0">
              <a:solidFill>
                <a:srgbClr val="005B82"/>
              </a:solidFill>
              <a:latin typeface="Book Antiqua" panose="0204060205030503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A4C4315-6959-4869-9417-F2CF39AD7379}"/>
              </a:ext>
            </a:extLst>
          </p:cNvPr>
          <p:cNvSpPr txBox="1"/>
          <p:nvPr/>
        </p:nvSpPr>
        <p:spPr>
          <a:xfrm>
            <a:off x="32511" y="342358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5B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第二十</a:t>
            </a:r>
            <a:r>
              <a:rPr lang="zh-CN" altLang="en-US" sz="2800" b="1" dirty="0">
                <a:solidFill>
                  <a:srgbClr val="005B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届全国中高能核物理大会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905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127D1AE4-E027-4D92-88A3-DC6EB53E6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cs typeface="Times New Roman" panose="02020603050405020304" pitchFamily="18" charset="0"/>
              </a:rPr>
              <a:t>时间投影室（</a:t>
            </a:r>
            <a:r>
              <a:rPr lang="en-US" altLang="zh-CN" dirty="0">
                <a:latin typeface="微软雅黑" panose="020B0503020204020204" pitchFamily="34" charset="-122"/>
                <a:cs typeface="Times New Roman" panose="02020603050405020304" pitchFamily="18" charset="0"/>
              </a:rPr>
              <a:t>TPC</a:t>
            </a:r>
            <a:r>
              <a:rPr lang="zh-CN" altLang="en-US" dirty="0" smtClean="0">
                <a:latin typeface="微软雅黑" panose="020B0503020204020204" pitchFamily="34" charset="-122"/>
                <a:cs typeface="Times New Roman" panose="02020603050405020304" pitchFamily="18" charset="0"/>
              </a:rPr>
              <a:t>）测试和批产</a:t>
            </a:r>
            <a:endParaRPr lang="zh-CN" altLang="en-US" dirty="0"/>
          </a:p>
        </p:txBody>
      </p:sp>
      <p:pic>
        <p:nvPicPr>
          <p:cNvPr id="57" name="Content Placeholder 10" descr="TpcDigi_Hit_cluster">
            <a:extLst>
              <a:ext uri="{FF2B5EF4-FFF2-40B4-BE49-F238E27FC236}">
                <a16:creationId xmlns:a16="http://schemas.microsoft.com/office/drawing/2014/main" id="{CC92DF65-D1FF-49B0-91D8-F50F9BBE72B3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/>
          <a:srcRect l="5026" t="8228" b="4411"/>
          <a:stretch/>
        </p:blipFill>
        <p:spPr>
          <a:xfrm>
            <a:off x="12251" y="748533"/>
            <a:ext cx="3423177" cy="2327273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ABE6F8E8-8E45-41AA-BF7E-58AC4DA0AA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810" t="42585" r="10604" b="7"/>
          <a:stretch/>
        </p:blipFill>
        <p:spPr>
          <a:xfrm>
            <a:off x="3606396" y="1093804"/>
            <a:ext cx="1586723" cy="175080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62" name="矩形 61">
            <a:extLst>
              <a:ext uri="{FF2B5EF4-FFF2-40B4-BE49-F238E27FC236}">
                <a16:creationId xmlns:a16="http://schemas.microsoft.com/office/drawing/2014/main" id="{30E19F24-66B1-46F9-A5DE-86FC5FCA349F}"/>
              </a:ext>
            </a:extLst>
          </p:cNvPr>
          <p:cNvSpPr/>
          <p:nvPr/>
        </p:nvSpPr>
        <p:spPr>
          <a:xfrm>
            <a:off x="2647400" y="2331671"/>
            <a:ext cx="225206" cy="3178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DCB1B72C-E290-4A44-8637-F44DA4CABA25}"/>
              </a:ext>
            </a:extLst>
          </p:cNvPr>
          <p:cNvCxnSpPr/>
          <p:nvPr/>
        </p:nvCxnSpPr>
        <p:spPr>
          <a:xfrm flipH="1">
            <a:off x="2647401" y="1127604"/>
            <a:ext cx="958995" cy="12040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6F749EE5-DA61-4714-BA77-E3C5C29F7458}"/>
              </a:ext>
            </a:extLst>
          </p:cNvPr>
          <p:cNvCxnSpPr>
            <a:cxnSpLocks/>
          </p:cNvCxnSpPr>
          <p:nvPr/>
        </p:nvCxnSpPr>
        <p:spPr>
          <a:xfrm flipH="1" flipV="1">
            <a:off x="2647401" y="2649516"/>
            <a:ext cx="958995" cy="1950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文本框 66">
            <a:extLst>
              <a:ext uri="{FF2B5EF4-FFF2-40B4-BE49-F238E27FC236}">
                <a16:creationId xmlns:a16="http://schemas.microsoft.com/office/drawing/2014/main" id="{D75CEE2E-0A5E-4C62-BFAB-4983A99D158B}"/>
              </a:ext>
            </a:extLst>
          </p:cNvPr>
          <p:cNvSpPr txBox="1"/>
          <p:nvPr/>
        </p:nvSpPr>
        <p:spPr>
          <a:xfrm>
            <a:off x="1302812" y="2593174"/>
            <a:ext cx="8420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Target</a:t>
            </a:r>
            <a:endParaRPr lang="zh-CN" altLang="en-US" sz="1400" b="1" dirty="0"/>
          </a:p>
        </p:txBody>
      </p:sp>
      <p:pic>
        <p:nvPicPr>
          <p:cNvPr id="80" name="图片 2">
            <a:extLst>
              <a:ext uri="{FF2B5EF4-FFF2-40B4-BE49-F238E27FC236}">
                <a16:creationId xmlns:a16="http://schemas.microsoft.com/office/drawing/2014/main" id="{AAF75BD6-B627-F0E7-7278-E1069272E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1" b="16402"/>
          <a:stretch>
            <a:fillRect/>
          </a:stretch>
        </p:blipFill>
        <p:spPr bwMode="auto">
          <a:xfrm>
            <a:off x="5351917" y="1077408"/>
            <a:ext cx="3663575" cy="175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图片 81">
            <a:extLst>
              <a:ext uri="{FF2B5EF4-FFF2-40B4-BE49-F238E27FC236}">
                <a16:creationId xmlns:a16="http://schemas.microsoft.com/office/drawing/2014/main" id="{C785E9CC-4BEB-563F-EF81-2989BFF193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332810"/>
            <a:ext cx="2301773" cy="1725655"/>
          </a:xfrm>
          <a:prstGeom prst="rect">
            <a:avLst/>
          </a:prstGeom>
        </p:spPr>
      </p:pic>
      <p:pic>
        <p:nvPicPr>
          <p:cNvPr id="88" name="图片 87">
            <a:extLst>
              <a:ext uri="{FF2B5EF4-FFF2-40B4-BE49-F238E27FC236}">
                <a16:creationId xmlns:a16="http://schemas.microsoft.com/office/drawing/2014/main" id="{369E6EFE-2550-378B-9342-4D0C82822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949" y="3318812"/>
            <a:ext cx="2533054" cy="1753652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796136" y="696938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0000FF"/>
                </a:solidFill>
              </a:rPr>
              <a:t>Electronics Maturity Test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5796136" y="2832634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0000FF"/>
                </a:solidFill>
              </a:rPr>
              <a:t>TPC Detectors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804290" y="2983706"/>
            <a:ext cx="3881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0000FF"/>
                </a:solidFill>
              </a:rPr>
              <a:t>Laser system (14 beam×3 layers)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3276587" y="664761"/>
            <a:ext cx="2297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0000FF"/>
                </a:solidFill>
              </a:rPr>
              <a:t>TPC Readout Pad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0"/>
          <a:stretch/>
        </p:blipFill>
        <p:spPr>
          <a:xfrm>
            <a:off x="5518342" y="3206154"/>
            <a:ext cx="3374137" cy="185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42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331" y="2992961"/>
            <a:ext cx="2810165" cy="1931759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7D2F556-64EF-4FB4-A037-96BD49E69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EDE5-12B2-4A26-A61F-906C8820793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51D431C-3E29-4F12-8B4E-6BCCE5B5A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多丝漂移室阵列（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MWDC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zh-CN" altLang="en-US" dirty="0"/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BD2C86DA-CC15-40ED-9BD8-91B0C1DBDD1A}"/>
              </a:ext>
            </a:extLst>
          </p:cNvPr>
          <p:cNvGrpSpPr/>
          <p:nvPr/>
        </p:nvGrpSpPr>
        <p:grpSpPr>
          <a:xfrm>
            <a:off x="339301" y="2652362"/>
            <a:ext cx="2846242" cy="2231098"/>
            <a:chOff x="5813642" y="604843"/>
            <a:chExt cx="2814109" cy="2285343"/>
          </a:xfrm>
        </p:grpSpPr>
        <p:pic>
          <p:nvPicPr>
            <p:cNvPr id="39" name="图片 10">
              <a:extLst>
                <a:ext uri="{FF2B5EF4-FFF2-40B4-BE49-F238E27FC236}">
                  <a16:creationId xmlns:a16="http://schemas.microsoft.com/office/drawing/2014/main" id="{7F68C08D-BA9B-403F-A935-EA791A9677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3642" y="604843"/>
              <a:ext cx="2814109" cy="2285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B2E6FAFE-6C9C-4AE1-A06E-4CFC6F860A1E}"/>
                </a:ext>
              </a:extLst>
            </p:cNvPr>
            <p:cNvSpPr/>
            <p:nvPr/>
          </p:nvSpPr>
          <p:spPr>
            <a:xfrm>
              <a:off x="6326180" y="2534701"/>
              <a:ext cx="707245" cy="307777"/>
            </a:xfrm>
            <a:prstGeom prst="rect">
              <a:avLst/>
            </a:prstGeom>
            <a:solidFill>
              <a:srgbClr val="FF9300"/>
            </a:solidFill>
          </p:spPr>
          <p:txBody>
            <a:bodyPr wrap="none">
              <a:spAutoFit/>
            </a:bodyPr>
            <a:lstStyle/>
            <a:p>
              <a:r>
                <a:rPr lang="en-US" altLang="zh-CN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0.85m</a:t>
              </a:r>
              <a:r>
                <a:rPr lang="en-US" altLang="zh-CN" sz="14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1400" dirty="0"/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56BFFE4E-2CF4-48CC-9ACF-2070D438F368}"/>
                </a:ext>
              </a:extLst>
            </p:cNvPr>
            <p:cNvSpPr/>
            <p:nvPr/>
          </p:nvSpPr>
          <p:spPr>
            <a:xfrm>
              <a:off x="7130763" y="2414885"/>
              <a:ext cx="617477" cy="307777"/>
            </a:xfrm>
            <a:prstGeom prst="rect">
              <a:avLst/>
            </a:prstGeom>
            <a:solidFill>
              <a:srgbClr val="FF9300"/>
            </a:solidFill>
          </p:spPr>
          <p:txBody>
            <a:bodyPr wrap="none">
              <a:spAutoFit/>
            </a:bodyPr>
            <a:lstStyle/>
            <a:p>
              <a:r>
                <a:rPr lang="en-US" altLang="zh-CN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1.7m</a:t>
              </a:r>
              <a:r>
                <a:rPr lang="en-US" altLang="zh-CN" sz="14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1400" dirty="0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1600CB48-7215-4CAE-89DD-30061A49A2DB}"/>
                </a:ext>
              </a:extLst>
            </p:cNvPr>
            <p:cNvSpPr/>
            <p:nvPr/>
          </p:nvSpPr>
          <p:spPr>
            <a:xfrm>
              <a:off x="7850843" y="2165369"/>
              <a:ext cx="617477" cy="307777"/>
            </a:xfrm>
            <a:prstGeom prst="rect">
              <a:avLst/>
            </a:prstGeom>
            <a:solidFill>
              <a:srgbClr val="FF9300"/>
            </a:solidFill>
          </p:spPr>
          <p:txBody>
            <a:bodyPr wrap="none">
              <a:spAutoFit/>
            </a:bodyPr>
            <a:lstStyle/>
            <a:p>
              <a:r>
                <a:rPr lang="en-US" altLang="zh-CN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3.5m</a:t>
              </a:r>
              <a:r>
                <a:rPr lang="en-US" altLang="zh-CN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14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3" name="表格 6">
                <a:extLst>
                  <a:ext uri="{FF2B5EF4-FFF2-40B4-BE49-F238E27FC236}">
                    <a16:creationId xmlns:a16="http://schemas.microsoft.com/office/drawing/2014/main" id="{A5AD7387-0A33-48BC-9B87-1460F4C7251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61405915"/>
                  </p:ext>
                </p:extLst>
              </p:nvPr>
            </p:nvGraphicFramePr>
            <p:xfrm>
              <a:off x="218187" y="794303"/>
              <a:ext cx="3670288" cy="169660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1817085">
                      <a:extLst>
                        <a:ext uri="{9D8B030D-6E8A-4147-A177-3AD203B41FA5}">
                          <a16:colId xmlns:a16="http://schemas.microsoft.com/office/drawing/2014/main" val="2092269220"/>
                        </a:ext>
                      </a:extLst>
                    </a:gridCol>
                    <a:gridCol w="1853203">
                      <a:extLst>
                        <a:ext uri="{9D8B030D-6E8A-4147-A177-3AD203B41FA5}">
                          <a16:colId xmlns:a16="http://schemas.microsoft.com/office/drawing/2014/main" val="553288645"/>
                        </a:ext>
                      </a:extLst>
                    </a:gridCol>
                  </a:tblGrid>
                  <a:tr h="2182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rgbClr val="FF0000"/>
                              </a:solidFill>
                              <a:latin typeface="Book Antiqua" panose="02040602050305030304" pitchFamily="18" charset="0"/>
                              <a:cs typeface="Times New Roman" panose="02020603050405020304" pitchFamily="18" charset="0"/>
                            </a:rPr>
                            <a:t>Quantity</a:t>
                          </a:r>
                          <a:endParaRPr lang="zh-CN" altLang="en-US" sz="1200" b="1" dirty="0">
                            <a:solidFill>
                              <a:srgbClr val="FF0000"/>
                            </a:solidFill>
                            <a:latin typeface="Book Antiqua" panose="0204060205030503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Design index </a:t>
                          </a:r>
                          <a:endParaRPr lang="zh-CN" altLang="en-US" sz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466289"/>
                      </a:ext>
                    </a:extLst>
                  </a:tr>
                  <a:tr h="2050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100" b="1" dirty="0">
                              <a:solidFill>
                                <a:schemeClr val="tx1"/>
                              </a:solidFill>
                              <a:latin typeface="Book Antiqua" panose="02040602050305030304" pitchFamily="18" charset="0"/>
                              <a:cs typeface="Times New Roman" panose="02020603050405020304" pitchFamily="18" charset="0"/>
                            </a:rPr>
                            <a:t>Channels</a:t>
                          </a:r>
                          <a:endParaRPr lang="zh-CN" altLang="en-US" sz="1100" b="1" dirty="0">
                            <a:solidFill>
                              <a:schemeClr val="tx1"/>
                            </a:solidFill>
                            <a:latin typeface="Book Antiqua" panose="0204060205030503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100" b="1" dirty="0">
                              <a:solidFill>
                                <a:schemeClr val="tx1"/>
                              </a:solidFill>
                              <a:latin typeface="Book Antiqua" panose="02040602050305030304" pitchFamily="18" charset="0"/>
                              <a:cs typeface="Times New Roman" panose="02020603050405020304" pitchFamily="18" charset="0"/>
                            </a:rPr>
                            <a:t>~3200</a:t>
                          </a:r>
                          <a:endParaRPr lang="zh-CN" altLang="en-US" sz="1100" b="1" dirty="0">
                            <a:solidFill>
                              <a:schemeClr val="tx1"/>
                            </a:solidFill>
                            <a:latin typeface="Book Antiqua" panose="0204060205030503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91103652"/>
                      </a:ext>
                    </a:extLst>
                  </a:tr>
                  <a:tr h="2050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100" b="1" dirty="0">
                              <a:solidFill>
                                <a:schemeClr val="tx1"/>
                              </a:solidFill>
                              <a:latin typeface="Book Antiqua" panose="02040602050305030304" pitchFamily="18" charset="0"/>
                              <a:cs typeface="Times New Roman" panose="02020603050405020304" pitchFamily="18" charset="0"/>
                            </a:rPr>
                            <a:t>Wire layer per module</a:t>
                          </a:r>
                          <a:endParaRPr lang="zh-CN" altLang="en-US" sz="1100" b="1" dirty="0">
                            <a:solidFill>
                              <a:schemeClr val="tx1"/>
                            </a:solidFill>
                            <a:latin typeface="Book Antiqua" panose="0204060205030503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100" b="1" kern="0" dirty="0"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a:t>X、X’、U、U’、V、V’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03595042"/>
                      </a:ext>
                    </a:extLst>
                  </a:tr>
                  <a:tr h="20500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1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1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𝝈</m:t>
                                    </m:r>
                                  </m:e>
                                  <m:sub>
                                    <m:r>
                                      <a:rPr lang="en-US" altLang="zh-CN" sz="11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𝒙𝒛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100" b="1" dirty="0">
                            <a:solidFill>
                              <a:schemeClr val="tx1"/>
                            </a:solidFill>
                            <a:latin typeface="Book Antiqua" panose="0204060205030503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100" b="1" baseline="0" dirty="0">
                              <a:solidFill>
                                <a:schemeClr val="tx1"/>
                              </a:solidFill>
                              <a:latin typeface="Book Antiqua" panose="02040602050305030304" pitchFamily="18" charset="0"/>
                              <a:cs typeface="Times New Roman" panose="02020603050405020304" pitchFamily="18" charset="0"/>
                            </a:rPr>
                            <a:t>300 </a:t>
                          </a:r>
                          <a:r>
                            <a:rPr lang="en-US" altLang="zh-CN" sz="1100" b="1" baseline="0" dirty="0">
                              <a:solidFill>
                                <a:schemeClr val="tx1"/>
                              </a:solidFill>
                              <a:latin typeface="Book Antiqua" panose="02040602050305030304" pitchFamily="18" charset="0"/>
                              <a:cs typeface="Times New Roman" panose="02020603050405020304" pitchFamily="18" charset="0"/>
                              <a:sym typeface="Symbol"/>
                            </a:rPr>
                            <a:t>m</a:t>
                          </a:r>
                          <a:endParaRPr lang="zh-CN" altLang="en-US" sz="1100" b="1" baseline="0" dirty="0">
                            <a:solidFill>
                              <a:schemeClr val="tx1"/>
                            </a:solidFill>
                            <a:latin typeface="Book Antiqua" panose="0204060205030503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78654294"/>
                      </a:ext>
                    </a:extLst>
                  </a:tr>
                  <a:tr h="2050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100" b="1" dirty="0">
                              <a:solidFill>
                                <a:schemeClr val="tx1"/>
                              </a:solidFill>
                              <a:latin typeface="Book Antiqua" panose="02040602050305030304" pitchFamily="18" charset="0"/>
                              <a:cs typeface="Times New Roman" panose="02020603050405020304" pitchFamily="18" charset="0"/>
                            </a:rPr>
                            <a:t>Energy resolution</a:t>
                          </a:r>
                          <a:endParaRPr lang="zh-CN" altLang="en-US" sz="1100" b="1" dirty="0">
                            <a:solidFill>
                              <a:schemeClr val="tx1"/>
                            </a:solidFill>
                            <a:latin typeface="Book Antiqua" panose="0204060205030503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100" b="1" dirty="0">
                              <a:solidFill>
                                <a:schemeClr val="tx1"/>
                              </a:solidFill>
                              <a:latin typeface="Book Antiqua" panose="02040602050305030304" pitchFamily="18" charset="0"/>
                              <a:cs typeface="Times New Roman" panose="02020603050405020304" pitchFamily="18" charset="0"/>
                            </a:rPr>
                            <a:t>&gt; 22%</a:t>
                          </a:r>
                          <a:endParaRPr lang="zh-CN" altLang="en-US" sz="1100" b="1" dirty="0">
                            <a:solidFill>
                              <a:schemeClr val="tx1"/>
                            </a:solidFill>
                            <a:latin typeface="Book Antiqua" panose="0204060205030503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294624"/>
                      </a:ext>
                    </a:extLst>
                  </a:tr>
                  <a:tr h="2050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100" b="1" baseline="0" dirty="0">
                              <a:solidFill>
                                <a:schemeClr val="tx1"/>
                              </a:solidFill>
                              <a:latin typeface="Book Antiqua" panose="02040602050305030304" pitchFamily="18" charset="0"/>
                              <a:cs typeface="Times New Roman" panose="02020603050405020304" pitchFamily="18" charset="0"/>
                            </a:rPr>
                            <a:t>Detection efficiency </a:t>
                          </a:r>
                          <a:endParaRPr lang="zh-CN" altLang="en-US" sz="1100" b="1" dirty="0">
                            <a:solidFill>
                              <a:schemeClr val="tx1"/>
                            </a:solidFill>
                            <a:latin typeface="Book Antiqua" panose="0204060205030503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100" b="1" dirty="0">
                              <a:solidFill>
                                <a:schemeClr val="tx1"/>
                              </a:solidFill>
                              <a:latin typeface="Book Antiqua" panose="02040602050305030304" pitchFamily="18" charset="0"/>
                              <a:cs typeface="Times New Roman" panose="02020603050405020304" pitchFamily="18" charset="0"/>
                            </a:rPr>
                            <a:t>&gt; 98%</a:t>
                          </a:r>
                          <a:endParaRPr lang="zh-CN" altLang="en-US" sz="1100" b="1" dirty="0">
                            <a:solidFill>
                              <a:schemeClr val="tx1"/>
                            </a:solidFill>
                            <a:latin typeface="Book Antiqua" panose="0204060205030503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35503815"/>
                      </a:ext>
                    </a:extLst>
                  </a:tr>
                  <a:tr h="264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100" b="1" dirty="0">
                              <a:solidFill>
                                <a:schemeClr val="tx1"/>
                              </a:solidFill>
                              <a:latin typeface="Book Antiqua" panose="02040602050305030304" pitchFamily="18" charset="0"/>
                              <a:cs typeface="Times New Roman" panose="02020603050405020304" pitchFamily="18" charset="0"/>
                            </a:rPr>
                            <a:t>Momentum</a:t>
                          </a:r>
                          <a:r>
                            <a:rPr lang="en-US" altLang="zh-CN" sz="1100" b="1" baseline="0" dirty="0">
                              <a:solidFill>
                                <a:schemeClr val="tx1"/>
                              </a:solidFill>
                              <a:latin typeface="Book Antiqua" panose="02040602050305030304" pitchFamily="18" charset="0"/>
                              <a:cs typeface="Times New Roman" panose="02020603050405020304" pitchFamily="18" charset="0"/>
                            </a:rPr>
                            <a:t> resolution</a:t>
                          </a:r>
                          <a:endParaRPr lang="zh-CN" altLang="en-US" sz="1100" b="1" dirty="0">
                            <a:solidFill>
                              <a:schemeClr val="tx1"/>
                            </a:solidFill>
                            <a:latin typeface="Book Antiqua" panose="0204060205030503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100" b="1" dirty="0">
                              <a:solidFill>
                                <a:schemeClr val="tx1"/>
                              </a:solidFill>
                              <a:latin typeface="Book Antiqua" panose="02040602050305030304" pitchFamily="18" charset="0"/>
                              <a:cs typeface="Times New Roman" panose="02020603050405020304" pitchFamily="18" charset="0"/>
                            </a:rPr>
                            <a:t>&lt;5%</a:t>
                          </a:r>
                          <a:endParaRPr lang="zh-CN" altLang="en-US" sz="1100" b="1" dirty="0">
                            <a:solidFill>
                              <a:schemeClr val="tx1"/>
                            </a:solidFill>
                            <a:latin typeface="Book Antiqua" panose="0204060205030503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200576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3" name="表格 6">
                <a:extLst>
                  <a:ext uri="{FF2B5EF4-FFF2-40B4-BE49-F238E27FC236}">
                    <a16:creationId xmlns:a16="http://schemas.microsoft.com/office/drawing/2014/main" id="{A5AD7387-0A33-48BC-9B87-1460F4C7251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61405915"/>
                  </p:ext>
                </p:extLst>
              </p:nvPr>
            </p:nvGraphicFramePr>
            <p:xfrm>
              <a:off x="218187" y="794303"/>
              <a:ext cx="3670288" cy="169660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1817085">
                      <a:extLst>
                        <a:ext uri="{9D8B030D-6E8A-4147-A177-3AD203B41FA5}">
                          <a16:colId xmlns:a16="http://schemas.microsoft.com/office/drawing/2014/main" val="2092269220"/>
                        </a:ext>
                      </a:extLst>
                    </a:gridCol>
                    <a:gridCol w="1853203">
                      <a:extLst>
                        <a:ext uri="{9D8B030D-6E8A-4147-A177-3AD203B41FA5}">
                          <a16:colId xmlns:a16="http://schemas.microsoft.com/office/drawing/2014/main" val="553288645"/>
                        </a:ext>
                      </a:extLst>
                    </a:gridCol>
                  </a:tblGrid>
                  <a:tr h="251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rgbClr val="FF0000"/>
                              </a:solidFill>
                              <a:latin typeface="Book Antiqua" panose="02040602050305030304" pitchFamily="18" charset="0"/>
                              <a:cs typeface="Times New Roman" panose="02020603050405020304" pitchFamily="18" charset="0"/>
                            </a:rPr>
                            <a:t>Quantity</a:t>
                          </a:r>
                          <a:endParaRPr lang="zh-CN" altLang="en-US" sz="1200" b="1" dirty="0">
                            <a:solidFill>
                              <a:srgbClr val="FF0000"/>
                            </a:solidFill>
                            <a:latin typeface="Book Antiqua" panose="0204060205030503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Design index </a:t>
                          </a:r>
                          <a:endParaRPr lang="zh-CN" altLang="en-US" sz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466289"/>
                      </a:ext>
                    </a:extLst>
                  </a:tr>
                  <a:tr h="2362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100" b="1" dirty="0">
                              <a:solidFill>
                                <a:schemeClr val="tx1"/>
                              </a:solidFill>
                              <a:latin typeface="Book Antiqua" panose="02040602050305030304" pitchFamily="18" charset="0"/>
                              <a:cs typeface="Times New Roman" panose="02020603050405020304" pitchFamily="18" charset="0"/>
                            </a:rPr>
                            <a:t>Channels</a:t>
                          </a:r>
                          <a:endParaRPr lang="zh-CN" altLang="en-US" sz="1100" b="1" dirty="0">
                            <a:solidFill>
                              <a:schemeClr val="tx1"/>
                            </a:solidFill>
                            <a:latin typeface="Book Antiqua" panose="0204060205030503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100" b="1" dirty="0">
                              <a:solidFill>
                                <a:schemeClr val="tx1"/>
                              </a:solidFill>
                              <a:latin typeface="Book Antiqua" panose="02040602050305030304" pitchFamily="18" charset="0"/>
                              <a:cs typeface="Times New Roman" panose="02020603050405020304" pitchFamily="18" charset="0"/>
                            </a:rPr>
                            <a:t>~3200</a:t>
                          </a:r>
                          <a:endParaRPr lang="zh-CN" altLang="en-US" sz="1100" b="1" dirty="0">
                            <a:solidFill>
                              <a:schemeClr val="tx1"/>
                            </a:solidFill>
                            <a:latin typeface="Book Antiqua" panose="0204060205030503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91103652"/>
                      </a:ext>
                    </a:extLst>
                  </a:tr>
                  <a:tr h="2362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100" b="1" dirty="0">
                              <a:solidFill>
                                <a:schemeClr val="tx1"/>
                              </a:solidFill>
                              <a:latin typeface="Book Antiqua" panose="02040602050305030304" pitchFamily="18" charset="0"/>
                              <a:cs typeface="Times New Roman" panose="02020603050405020304" pitchFamily="18" charset="0"/>
                            </a:rPr>
                            <a:t>Wire layer per module</a:t>
                          </a:r>
                          <a:endParaRPr lang="zh-CN" altLang="en-US" sz="1100" b="1" dirty="0">
                            <a:solidFill>
                              <a:schemeClr val="tx1"/>
                            </a:solidFill>
                            <a:latin typeface="Book Antiqua" panose="0204060205030503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100" b="1" kern="0" dirty="0"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a:t>X、X’、U、U’、V、V’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03595042"/>
                      </a:ext>
                    </a:extLst>
                  </a:tr>
                  <a:tr h="2362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34" t="-310256" r="-102341" b="-3256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100" b="1" baseline="0" dirty="0">
                              <a:solidFill>
                                <a:schemeClr val="tx1"/>
                              </a:solidFill>
                              <a:latin typeface="Book Antiqua" panose="02040602050305030304" pitchFamily="18" charset="0"/>
                              <a:cs typeface="Times New Roman" panose="02020603050405020304" pitchFamily="18" charset="0"/>
                            </a:rPr>
                            <a:t>300 </a:t>
                          </a:r>
                          <a:r>
                            <a:rPr lang="en-US" altLang="zh-CN" sz="1100" b="1" baseline="0" dirty="0">
                              <a:solidFill>
                                <a:schemeClr val="tx1"/>
                              </a:solidFill>
                              <a:latin typeface="Book Antiqua" panose="02040602050305030304" pitchFamily="18" charset="0"/>
                              <a:cs typeface="Times New Roman" panose="02020603050405020304" pitchFamily="18" charset="0"/>
                              <a:sym typeface="Symbol"/>
                            </a:rPr>
                            <a:t>m</a:t>
                          </a:r>
                          <a:endParaRPr lang="zh-CN" altLang="en-US" sz="1100" b="1" baseline="0" dirty="0">
                            <a:solidFill>
                              <a:schemeClr val="tx1"/>
                            </a:solidFill>
                            <a:latin typeface="Book Antiqua" panose="0204060205030503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78654294"/>
                      </a:ext>
                    </a:extLst>
                  </a:tr>
                  <a:tr h="2362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100" b="1" dirty="0">
                              <a:solidFill>
                                <a:schemeClr val="tx1"/>
                              </a:solidFill>
                              <a:latin typeface="Book Antiqua" panose="02040602050305030304" pitchFamily="18" charset="0"/>
                              <a:cs typeface="Times New Roman" panose="02020603050405020304" pitchFamily="18" charset="0"/>
                            </a:rPr>
                            <a:t>Energy resolution</a:t>
                          </a:r>
                          <a:endParaRPr lang="zh-CN" altLang="en-US" sz="1100" b="1" dirty="0">
                            <a:solidFill>
                              <a:schemeClr val="tx1"/>
                            </a:solidFill>
                            <a:latin typeface="Book Antiqua" panose="0204060205030503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100" b="1" dirty="0">
                              <a:solidFill>
                                <a:schemeClr val="tx1"/>
                              </a:solidFill>
                              <a:latin typeface="Book Antiqua" panose="02040602050305030304" pitchFamily="18" charset="0"/>
                              <a:cs typeface="Times New Roman" panose="02020603050405020304" pitchFamily="18" charset="0"/>
                            </a:rPr>
                            <a:t>&gt; 22%</a:t>
                          </a:r>
                          <a:endParaRPr lang="zh-CN" altLang="en-US" sz="1100" b="1" dirty="0">
                            <a:solidFill>
                              <a:schemeClr val="tx1"/>
                            </a:solidFill>
                            <a:latin typeface="Book Antiqua" panose="0204060205030503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294624"/>
                      </a:ext>
                    </a:extLst>
                  </a:tr>
                  <a:tr h="2362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100" b="1" baseline="0" dirty="0">
                              <a:solidFill>
                                <a:schemeClr val="tx1"/>
                              </a:solidFill>
                              <a:latin typeface="Book Antiqua" panose="02040602050305030304" pitchFamily="18" charset="0"/>
                              <a:cs typeface="Times New Roman" panose="02020603050405020304" pitchFamily="18" charset="0"/>
                            </a:rPr>
                            <a:t>Detection efficiency </a:t>
                          </a:r>
                          <a:endParaRPr lang="zh-CN" altLang="en-US" sz="1100" b="1" dirty="0">
                            <a:solidFill>
                              <a:schemeClr val="tx1"/>
                            </a:solidFill>
                            <a:latin typeface="Book Antiqua" panose="0204060205030503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100" b="1" dirty="0">
                              <a:solidFill>
                                <a:schemeClr val="tx1"/>
                              </a:solidFill>
                              <a:latin typeface="Book Antiqua" panose="02040602050305030304" pitchFamily="18" charset="0"/>
                              <a:cs typeface="Times New Roman" panose="02020603050405020304" pitchFamily="18" charset="0"/>
                            </a:rPr>
                            <a:t>&gt; 98%</a:t>
                          </a:r>
                          <a:endParaRPr lang="zh-CN" altLang="en-US" sz="1100" b="1" dirty="0">
                            <a:solidFill>
                              <a:schemeClr val="tx1"/>
                            </a:solidFill>
                            <a:latin typeface="Book Antiqua" panose="0204060205030503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35503815"/>
                      </a:ext>
                    </a:extLst>
                  </a:tr>
                  <a:tr h="264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100" b="1" dirty="0">
                              <a:solidFill>
                                <a:schemeClr val="tx1"/>
                              </a:solidFill>
                              <a:latin typeface="Book Antiqua" panose="02040602050305030304" pitchFamily="18" charset="0"/>
                              <a:cs typeface="Times New Roman" panose="02020603050405020304" pitchFamily="18" charset="0"/>
                            </a:rPr>
                            <a:t>Momentum</a:t>
                          </a:r>
                          <a:r>
                            <a:rPr lang="en-US" altLang="zh-CN" sz="1100" b="1" baseline="0" dirty="0">
                              <a:solidFill>
                                <a:schemeClr val="tx1"/>
                              </a:solidFill>
                              <a:latin typeface="Book Antiqua" panose="02040602050305030304" pitchFamily="18" charset="0"/>
                              <a:cs typeface="Times New Roman" panose="02020603050405020304" pitchFamily="18" charset="0"/>
                            </a:rPr>
                            <a:t> resolution</a:t>
                          </a:r>
                          <a:endParaRPr lang="zh-CN" altLang="en-US" sz="1100" b="1" dirty="0">
                            <a:solidFill>
                              <a:schemeClr val="tx1"/>
                            </a:solidFill>
                            <a:latin typeface="Book Antiqua" panose="0204060205030503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100" b="1" dirty="0">
                              <a:solidFill>
                                <a:schemeClr val="tx1"/>
                              </a:solidFill>
                              <a:latin typeface="Book Antiqua" panose="02040602050305030304" pitchFamily="18" charset="0"/>
                              <a:cs typeface="Times New Roman" panose="02020603050405020304" pitchFamily="18" charset="0"/>
                            </a:rPr>
                            <a:t>&lt;5%</a:t>
                          </a:r>
                          <a:endParaRPr lang="zh-CN" altLang="en-US" sz="1100" b="1" dirty="0">
                            <a:solidFill>
                              <a:schemeClr val="tx1"/>
                            </a:solidFill>
                            <a:latin typeface="Book Antiqua" panose="0204060205030503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2005762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1" name="图片 50">
            <a:extLst>
              <a:ext uri="{FF2B5EF4-FFF2-40B4-BE49-F238E27FC236}">
                <a16:creationId xmlns:a16="http://schemas.microsoft.com/office/drawing/2014/main" id="{EA58802A-C624-4300-8711-58F99E2F15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806195"/>
            <a:ext cx="2320969" cy="1684708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EDFD92B9-8B9C-4E56-A0B9-62482FCAFBBD}"/>
              </a:ext>
            </a:extLst>
          </p:cNvPr>
          <p:cNvSpPr txBox="1"/>
          <p:nvPr/>
        </p:nvSpPr>
        <p:spPr>
          <a:xfrm>
            <a:off x="4333392" y="2138226"/>
            <a:ext cx="19837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MWDC </a:t>
            </a:r>
            <a:r>
              <a:rPr lang="zh-CN" altLang="en-US" sz="16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1600" dirty="0" smtClean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Prototype</a:t>
            </a:r>
            <a:endParaRPr lang="zh-CN" altLang="en-US" sz="16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FFC3C1C7-0B93-4FC5-9CCC-4325BCC252CB}"/>
              </a:ext>
            </a:extLst>
          </p:cNvPr>
          <p:cNvCxnSpPr>
            <a:cxnSpLocks/>
          </p:cNvCxnSpPr>
          <p:nvPr/>
        </p:nvCxnSpPr>
        <p:spPr>
          <a:xfrm flipH="1" flipV="1">
            <a:off x="5308185" y="1638274"/>
            <a:ext cx="230932" cy="46059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>
            <a:extLst>
              <a:ext uri="{FF2B5EF4-FFF2-40B4-BE49-F238E27FC236}">
                <a16:creationId xmlns:a16="http://schemas.microsoft.com/office/drawing/2014/main" id="{3D1452ED-FE5C-43C7-9F7C-2450987F2D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747065"/>
            <a:ext cx="2608745" cy="2177656"/>
          </a:xfrm>
          <a:prstGeom prst="rect">
            <a:avLst/>
          </a:prstGeom>
        </p:spPr>
      </p:pic>
      <p:sp>
        <p:nvSpPr>
          <p:cNvPr id="19" name="文本框 16">
            <a:extLst>
              <a:ext uri="{FF2B5EF4-FFF2-40B4-BE49-F238E27FC236}">
                <a16:creationId xmlns:a16="http://schemas.microsoft.com/office/drawing/2014/main" id="{4A7AC7A5-F03B-4AC9-8C72-14047E16A443}"/>
              </a:ext>
            </a:extLst>
          </p:cNvPr>
          <p:cNvSpPr txBox="1"/>
          <p:nvPr/>
        </p:nvSpPr>
        <p:spPr>
          <a:xfrm>
            <a:off x="3707904" y="3574038"/>
            <a:ext cx="849562" cy="777136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563"/>
              </a:spcBef>
            </a:pPr>
            <a:r>
              <a:rPr lang="en-US" altLang="zh-CN" sz="1200" b="1" kern="1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Beam Test</a:t>
            </a:r>
            <a:endParaRPr lang="en-US" altLang="zh-CN" sz="1200" b="1" kern="1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spcBef>
                <a:spcPts val="563"/>
              </a:spcBef>
            </a:pPr>
            <a:r>
              <a:rPr lang="en-US" altLang="zh-CN" sz="1200" b="1" kern="1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Residues</a:t>
            </a:r>
          </a:p>
          <a:p>
            <a:pPr algn="ctr">
              <a:spcBef>
                <a:spcPts val="563"/>
              </a:spcBef>
            </a:pPr>
            <a:r>
              <a:rPr lang="en-US" altLang="zh-CN" sz="1200" b="1" kern="1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~25</a:t>
            </a:r>
            <a:r>
              <a:rPr lang="zh-CN" altLang="en-US" sz="1200" b="1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0um</a:t>
            </a:r>
            <a:endParaRPr lang="zh-CN" altLang="en-US" sz="12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 flipH="1">
            <a:off x="7806198" y="3678729"/>
            <a:ext cx="844242" cy="390878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>
            <a:off x="7236296" y="3431250"/>
            <a:ext cx="1414144" cy="209286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 rot="620036">
            <a:off x="7567836" y="3205429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2.7 m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 rot="19907591">
            <a:off x="7982549" y="379148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1.8 m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180338" y="2578536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0000FF"/>
                </a:solidFill>
              </a:rPr>
              <a:t>MWDC3 detector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298" y="976897"/>
            <a:ext cx="2397198" cy="1624494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6196903" y="623667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0000FF"/>
                </a:solidFill>
              </a:rPr>
              <a:t>Electronics Maturity Test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110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86E78FA2-1B2E-40E2-9BB2-32107DC282A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616" y="933927"/>
            <a:ext cx="2638920" cy="17387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6">
                <a:extLst>
                  <a:ext uri="{FF2B5EF4-FFF2-40B4-BE49-F238E27FC236}">
                    <a16:creationId xmlns:a16="http://schemas.microsoft.com/office/drawing/2014/main" id="{0FC72F41-E549-4CF6-BB52-B2F0F2886EF4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251521" y="843558"/>
              <a:ext cx="3456383" cy="112776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1269234">
                      <a:extLst>
                        <a:ext uri="{9D8B030D-6E8A-4147-A177-3AD203B41FA5}">
                          <a16:colId xmlns:a16="http://schemas.microsoft.com/office/drawing/2014/main" val="2092269220"/>
                        </a:ext>
                      </a:extLst>
                    </a:gridCol>
                    <a:gridCol w="2187149">
                      <a:extLst>
                        <a:ext uri="{9D8B030D-6E8A-4147-A177-3AD203B41FA5}">
                          <a16:colId xmlns:a16="http://schemas.microsoft.com/office/drawing/2014/main" val="553288645"/>
                        </a:ext>
                      </a:extLst>
                    </a:gridCol>
                  </a:tblGrid>
                  <a:tr h="2409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Quantity</a:t>
                          </a:r>
                          <a:endParaRPr lang="zh-CN" altLang="en-US" sz="14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Design index T0/iTOF</a:t>
                          </a:r>
                          <a:endParaRPr lang="zh-CN" altLang="en-US" sz="14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466289"/>
                      </a:ext>
                    </a:extLst>
                  </a:tr>
                  <a:tr h="24099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𝝈</m:t>
                                    </m:r>
                                  </m:e>
                                  <m:sub>
                                    <m:r>
                                      <a:rPr lang="en-US" altLang="zh-CN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𝑻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4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400" b="1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50ps / 50 </a:t>
                          </a:r>
                          <a:r>
                            <a:rPr lang="en-US" altLang="zh-CN" sz="1400" b="1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ps</a:t>
                          </a:r>
                          <a:endParaRPr lang="zh-CN" altLang="en-US" sz="1400" b="1" baseline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78654294"/>
                      </a:ext>
                    </a:extLst>
                  </a:tr>
                  <a:tr h="24099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Efficiency</a:t>
                          </a:r>
                          <a:endParaRPr lang="zh-CN" altLang="en-US" sz="14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&gt;99% / &gt;95%</a:t>
                          </a:r>
                          <a:endParaRPr lang="zh-CN" altLang="en-US" sz="14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35503815"/>
                      </a:ext>
                    </a:extLst>
                  </a:tr>
                  <a:tr h="24099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Rate</a:t>
                          </a:r>
                          <a:endParaRPr lang="zh-CN" altLang="en-US" sz="14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1MHz / 10kHz</a:t>
                          </a:r>
                          <a:endParaRPr lang="zh-CN" altLang="en-US" sz="14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200576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6">
                <a:extLst>
                  <a:ext uri="{FF2B5EF4-FFF2-40B4-BE49-F238E27FC236}">
                    <a16:creationId xmlns:a16="http://schemas.microsoft.com/office/drawing/2014/main" id="{0FC72F41-E549-4CF6-BB52-B2F0F2886E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872114"/>
                  </p:ext>
                </p:extLst>
              </p:nvPr>
            </p:nvGraphicFramePr>
            <p:xfrm>
              <a:off x="251521" y="843558"/>
              <a:ext cx="3456383" cy="112776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1269234">
                      <a:extLst>
                        <a:ext uri="{9D8B030D-6E8A-4147-A177-3AD203B41FA5}">
                          <a16:colId xmlns:a16="http://schemas.microsoft.com/office/drawing/2014/main" val="2092269220"/>
                        </a:ext>
                      </a:extLst>
                    </a:gridCol>
                    <a:gridCol w="2187149">
                      <a:extLst>
                        <a:ext uri="{9D8B030D-6E8A-4147-A177-3AD203B41FA5}">
                          <a16:colId xmlns:a16="http://schemas.microsoft.com/office/drawing/2014/main" val="553288645"/>
                        </a:ext>
                      </a:extLst>
                    </a:gridCol>
                  </a:tblGrid>
                  <a:tr h="2819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Quantity</a:t>
                          </a:r>
                          <a:endParaRPr lang="zh-CN" altLang="en-US" sz="14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Design index T0/</a:t>
                          </a:r>
                          <a:r>
                            <a:rPr lang="en-US" altLang="zh-CN" sz="1400" b="1" kern="12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iTOF</a:t>
                          </a:r>
                          <a:endParaRPr lang="zh-CN" altLang="en-US" sz="14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466289"/>
                      </a:ext>
                    </a:extLst>
                  </a:tr>
                  <a:tr h="2819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78" t="-108696" r="-172727" b="-2282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400" b="1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50ps / 50 </a:t>
                          </a:r>
                          <a:r>
                            <a:rPr lang="en-US" altLang="zh-CN" sz="1400" b="1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ps</a:t>
                          </a:r>
                          <a:endParaRPr lang="zh-CN" altLang="en-US" sz="1400" b="1" baseline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78654294"/>
                      </a:ext>
                    </a:extLst>
                  </a:tr>
                  <a:tr h="28194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Efficiency</a:t>
                          </a:r>
                          <a:endParaRPr lang="zh-CN" altLang="en-US" sz="14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&gt;99% / &gt;95%</a:t>
                          </a:r>
                          <a:endParaRPr lang="zh-CN" altLang="en-US" sz="14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35503815"/>
                      </a:ext>
                    </a:extLst>
                  </a:tr>
                  <a:tr h="28194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Rate</a:t>
                          </a:r>
                          <a:endParaRPr lang="zh-CN" altLang="en-US" sz="14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1MHz / 10kHz</a:t>
                          </a:r>
                          <a:endParaRPr lang="zh-CN" altLang="en-US" sz="14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2005762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20A16C-6554-4179-A6C5-F29A13768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EDE5-12B2-4A26-A61F-906C8820793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9D7570B0-9027-47BF-88F7-D25436B44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微软雅黑" panose="020B0503020204020204" pitchFamily="34" charset="-122"/>
              </a:rPr>
              <a:t>T0/</a:t>
            </a:r>
            <a:r>
              <a:rPr lang="zh-CN" altLang="en-US" dirty="0">
                <a:latin typeface="微软雅黑" panose="020B0503020204020204" pitchFamily="34" charset="-122"/>
              </a:rPr>
              <a:t>内飞行时间探测器</a:t>
            </a:r>
            <a:r>
              <a:rPr lang="en-US" altLang="zh-CN" dirty="0">
                <a:latin typeface="微软雅黑" panose="020B0503020204020204" pitchFamily="34" charset="-122"/>
              </a:rPr>
              <a:t>(</a:t>
            </a:r>
            <a:r>
              <a:rPr lang="en-US" altLang="zh-CN" dirty="0" err="1">
                <a:latin typeface="微软雅黑" panose="020B0503020204020204" pitchFamily="34" charset="-122"/>
              </a:rPr>
              <a:t>iTOF</a:t>
            </a:r>
            <a:r>
              <a:rPr lang="en-US" altLang="zh-CN" dirty="0">
                <a:latin typeface="微软雅黑" panose="020B0503020204020204" pitchFamily="34" charset="-122"/>
              </a:rPr>
              <a:t>)</a:t>
            </a:r>
            <a:endParaRPr lang="zh-CN" altLang="en-US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A2D7378-DE8F-402A-B70E-D63D585F6831}"/>
              </a:ext>
            </a:extLst>
          </p:cNvPr>
          <p:cNvSpPr txBox="1"/>
          <p:nvPr/>
        </p:nvSpPr>
        <p:spPr>
          <a:xfrm>
            <a:off x="569903" y="2399766"/>
            <a:ext cx="2903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iTOF based MRPC technology</a:t>
            </a:r>
            <a:endParaRPr lang="zh-CN" altLang="en-US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CBB90F70-119A-4E11-B99A-DE72A8D2F2D7}"/>
              </a:ext>
            </a:extLst>
          </p:cNvPr>
          <p:cNvSpPr txBox="1"/>
          <p:nvPr/>
        </p:nvSpPr>
        <p:spPr>
          <a:xfrm>
            <a:off x="6787597" y="684875"/>
            <a:ext cx="23602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T0: Scintillator + </a:t>
            </a:r>
            <a:r>
              <a:rPr lang="en-US" altLang="zh-CN" dirty="0" err="1">
                <a:solidFill>
                  <a:srgbClr val="0000FF"/>
                </a:solidFill>
              </a:rPr>
              <a:t>SiPM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70" name="图片 69">
            <a:extLst>
              <a:ext uri="{FF2B5EF4-FFF2-40B4-BE49-F238E27FC236}">
                <a16:creationId xmlns:a16="http://schemas.microsoft.com/office/drawing/2014/main" id="{FA10F055-E5C6-4A1A-B0B5-2664789ED0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1"/>
          <a:stretch/>
        </p:blipFill>
        <p:spPr>
          <a:xfrm>
            <a:off x="59490" y="2872768"/>
            <a:ext cx="3649676" cy="1721090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D3667BC5-4CF5-4B04-B541-7DAB415F1031}"/>
              </a:ext>
            </a:extLst>
          </p:cNvPr>
          <p:cNvSpPr txBox="1"/>
          <p:nvPr/>
        </p:nvSpPr>
        <p:spPr>
          <a:xfrm>
            <a:off x="4339769" y="691790"/>
            <a:ext cx="204467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0000FF"/>
                </a:solidFill>
              </a:rPr>
              <a:t>Beam test results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96E7E7F-F347-44BD-8D3B-8FE019FFDAA2}"/>
              </a:ext>
            </a:extLst>
          </p:cNvPr>
          <p:cNvSpPr txBox="1"/>
          <p:nvPr/>
        </p:nvSpPr>
        <p:spPr>
          <a:xfrm>
            <a:off x="4321448" y="2062688"/>
            <a:ext cx="10137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1400" kern="100" dirty="0">
                <a:effectLst/>
                <a:latin typeface="Times New Roman" panose="02020603050405020304" pitchFamily="18" charset="0"/>
                <a:ea typeface="仿宋_GB2312" panose="02010609030101010101" pitchFamily="49" charset="-122"/>
              </a:rPr>
              <a:t>σ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仿宋_GB2312" panose="02010609030101010101" pitchFamily="49" charset="-122"/>
              </a:rPr>
              <a:t>=37.5ps</a:t>
            </a:r>
            <a:endParaRPr lang="zh-CN" altLang="en-US" sz="1400" dirty="0"/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20F39D3E-A439-4E05-A495-83F008DC62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26" y="3096619"/>
            <a:ext cx="2300774" cy="1669342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3787068" y="2653026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0000FF"/>
                </a:solidFill>
              </a:rPr>
              <a:t>Electronics Maturity Test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0" b="27600"/>
          <a:stretch/>
        </p:blipFill>
        <p:spPr>
          <a:xfrm>
            <a:off x="6725084" y="1087615"/>
            <a:ext cx="2251163" cy="14117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4" t="8000" r="21990" b="10800"/>
          <a:stretch/>
        </p:blipFill>
        <p:spPr>
          <a:xfrm>
            <a:off x="6660232" y="3072823"/>
            <a:ext cx="2304256" cy="1756921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6804248" y="2666536"/>
            <a:ext cx="2200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 smtClean="0">
                <a:solidFill>
                  <a:srgbClr val="0000FF"/>
                </a:solidFill>
              </a:rPr>
              <a:t>iTOF</a:t>
            </a:r>
            <a:r>
              <a:rPr lang="en-US" altLang="zh-CN" sz="2000" dirty="0" smtClean="0">
                <a:solidFill>
                  <a:srgbClr val="0000FF"/>
                </a:solidFill>
              </a:rPr>
              <a:t> Modules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672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6">
                <a:extLst>
                  <a:ext uri="{FF2B5EF4-FFF2-40B4-BE49-F238E27FC236}">
                    <a16:creationId xmlns:a16="http://schemas.microsoft.com/office/drawing/2014/main" id="{0FC72F41-E549-4CF6-BB52-B2F0F2886E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13713477"/>
                  </p:ext>
                </p:extLst>
              </p:nvPr>
            </p:nvGraphicFramePr>
            <p:xfrm>
              <a:off x="107504" y="1003625"/>
              <a:ext cx="3456383" cy="112776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1269234">
                      <a:extLst>
                        <a:ext uri="{9D8B030D-6E8A-4147-A177-3AD203B41FA5}">
                          <a16:colId xmlns:a16="http://schemas.microsoft.com/office/drawing/2014/main" val="2092269220"/>
                        </a:ext>
                      </a:extLst>
                    </a:gridCol>
                    <a:gridCol w="2187149">
                      <a:extLst>
                        <a:ext uri="{9D8B030D-6E8A-4147-A177-3AD203B41FA5}">
                          <a16:colId xmlns:a16="http://schemas.microsoft.com/office/drawing/2014/main" val="553288645"/>
                        </a:ext>
                      </a:extLst>
                    </a:gridCol>
                  </a:tblGrid>
                  <a:tr h="2409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Quantity</a:t>
                          </a:r>
                          <a:endParaRPr lang="zh-CN" altLang="en-US" sz="14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Design index</a:t>
                          </a:r>
                          <a:endParaRPr lang="zh-CN" altLang="en-US" sz="14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466289"/>
                      </a:ext>
                    </a:extLst>
                  </a:tr>
                  <a:tr h="24099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𝝈</m:t>
                                    </m:r>
                                  </m:e>
                                  <m:sub>
                                    <m:r>
                                      <a:rPr lang="en-US" altLang="zh-CN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𝑻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4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400" b="1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60 </a:t>
                          </a:r>
                          <a:r>
                            <a:rPr lang="en-US" altLang="zh-CN" sz="1400" b="1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ps</a:t>
                          </a:r>
                          <a:endParaRPr lang="zh-CN" altLang="en-US" sz="1400" b="1" baseline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78654294"/>
                      </a:ext>
                    </a:extLst>
                  </a:tr>
                  <a:tr h="24099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Efficiency</a:t>
                          </a:r>
                          <a:endParaRPr lang="zh-CN" altLang="en-US" sz="14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&gt;95%</a:t>
                          </a:r>
                          <a:endParaRPr lang="zh-CN" altLang="en-US" sz="14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35503815"/>
                      </a:ext>
                    </a:extLst>
                  </a:tr>
                  <a:tr h="24099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Rate</a:t>
                          </a:r>
                          <a:endParaRPr lang="zh-CN" altLang="en-US" sz="14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&gt;10kHz</a:t>
                          </a:r>
                          <a:endParaRPr lang="zh-CN" altLang="en-US" sz="14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200576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6">
                <a:extLst>
                  <a:ext uri="{FF2B5EF4-FFF2-40B4-BE49-F238E27FC236}">
                    <a16:creationId xmlns:a16="http://schemas.microsoft.com/office/drawing/2014/main" id="{0FC72F41-E549-4CF6-BB52-B2F0F2886E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13713477"/>
                  </p:ext>
                </p:extLst>
              </p:nvPr>
            </p:nvGraphicFramePr>
            <p:xfrm>
              <a:off x="107504" y="1003625"/>
              <a:ext cx="3456383" cy="112776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1269234">
                      <a:extLst>
                        <a:ext uri="{9D8B030D-6E8A-4147-A177-3AD203B41FA5}">
                          <a16:colId xmlns:a16="http://schemas.microsoft.com/office/drawing/2014/main" val="2092269220"/>
                        </a:ext>
                      </a:extLst>
                    </a:gridCol>
                    <a:gridCol w="2187149">
                      <a:extLst>
                        <a:ext uri="{9D8B030D-6E8A-4147-A177-3AD203B41FA5}">
                          <a16:colId xmlns:a16="http://schemas.microsoft.com/office/drawing/2014/main" val="553288645"/>
                        </a:ext>
                      </a:extLst>
                    </a:gridCol>
                  </a:tblGrid>
                  <a:tr h="2819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Quantity</a:t>
                          </a:r>
                          <a:endParaRPr lang="zh-CN" altLang="en-US" sz="14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Design index</a:t>
                          </a:r>
                          <a:endParaRPr lang="zh-CN" altLang="en-US" sz="14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466289"/>
                      </a:ext>
                    </a:extLst>
                  </a:tr>
                  <a:tr h="2819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78" t="-108696" r="-172727" b="-2282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400" b="1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60 </a:t>
                          </a:r>
                          <a:r>
                            <a:rPr lang="en-US" altLang="zh-CN" sz="1400" b="1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ps</a:t>
                          </a:r>
                          <a:endParaRPr lang="zh-CN" altLang="en-US" sz="1400" b="1" baseline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78654294"/>
                      </a:ext>
                    </a:extLst>
                  </a:tr>
                  <a:tr h="28194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Efficiency</a:t>
                          </a:r>
                          <a:endParaRPr lang="zh-CN" altLang="en-US" sz="14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&gt;95%</a:t>
                          </a:r>
                          <a:endParaRPr lang="zh-CN" altLang="en-US" sz="14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35503815"/>
                      </a:ext>
                    </a:extLst>
                  </a:tr>
                  <a:tr h="28194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Rate</a:t>
                          </a:r>
                          <a:endParaRPr lang="zh-CN" altLang="en-US" sz="14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&gt;10kHz</a:t>
                          </a:r>
                          <a:endParaRPr lang="zh-CN" altLang="en-US" sz="14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2005762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20A16C-6554-4179-A6C5-F29A13768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EDE5-12B2-4A26-A61F-906C8820793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9D7570B0-9027-47BF-88F7-D25436B44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微软雅黑" panose="020B0503020204020204" pitchFamily="34" charset="-122"/>
              </a:rPr>
              <a:t>外飞行时间探测器</a:t>
            </a:r>
            <a:r>
              <a:rPr lang="en-US" altLang="zh-CN" dirty="0">
                <a:latin typeface="微软雅黑" panose="020B0503020204020204" pitchFamily="34" charset="-122"/>
              </a:rPr>
              <a:t>(</a:t>
            </a:r>
            <a:r>
              <a:rPr lang="en-US" altLang="zh-CN" dirty="0" err="1">
                <a:latin typeface="微软雅黑" panose="020B0503020204020204" pitchFamily="34" charset="-122"/>
              </a:rPr>
              <a:t>eTOF</a:t>
            </a:r>
            <a:r>
              <a:rPr lang="en-US" altLang="zh-CN" dirty="0">
                <a:latin typeface="微软雅黑" panose="020B0503020204020204" pitchFamily="34" charset="-122"/>
              </a:rPr>
              <a:t>)</a:t>
            </a:r>
            <a:endParaRPr lang="zh-CN" altLang="en-US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A2D7378-DE8F-402A-B70E-D63D585F6831}"/>
              </a:ext>
            </a:extLst>
          </p:cNvPr>
          <p:cNvSpPr txBox="1"/>
          <p:nvPr/>
        </p:nvSpPr>
        <p:spPr>
          <a:xfrm>
            <a:off x="3683208" y="752581"/>
            <a:ext cx="27772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eTOF MRPC configuration</a:t>
            </a:r>
            <a:endParaRPr lang="zh-CN" altLang="en-US" dirty="0"/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79CF1047-6B1C-44DE-87F6-847064BB8E9D}"/>
              </a:ext>
            </a:extLst>
          </p:cNvPr>
          <p:cNvSpPr txBox="1"/>
          <p:nvPr/>
        </p:nvSpPr>
        <p:spPr>
          <a:xfrm>
            <a:off x="3607994" y="2544227"/>
            <a:ext cx="26840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Prototype time resolution</a:t>
            </a:r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25F3D7E-B6F4-446A-AFCD-08EA59CF678C}"/>
              </a:ext>
            </a:extLst>
          </p:cNvPr>
          <p:cNvSpPr txBox="1"/>
          <p:nvPr/>
        </p:nvSpPr>
        <p:spPr>
          <a:xfrm>
            <a:off x="1258925" y="2324931"/>
            <a:ext cx="708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3.2 m</a:t>
            </a:r>
            <a:endParaRPr lang="zh-CN" altLang="en-US" dirty="0"/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EB0F7272-44EB-4D8E-849E-FA1D841B6608}"/>
              </a:ext>
            </a:extLst>
          </p:cNvPr>
          <p:cNvCxnSpPr/>
          <p:nvPr/>
        </p:nvCxnSpPr>
        <p:spPr>
          <a:xfrm flipV="1">
            <a:off x="245060" y="2776803"/>
            <a:ext cx="2872891" cy="28316"/>
          </a:xfrm>
          <a:prstGeom prst="straightConnector1">
            <a:avLst/>
          </a:prstGeom>
          <a:ln w="1905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0607B982-3226-4DC1-905E-024B06825DFA}"/>
              </a:ext>
            </a:extLst>
          </p:cNvPr>
          <p:cNvCxnSpPr>
            <a:cxnSpLocks/>
          </p:cNvCxnSpPr>
          <p:nvPr/>
        </p:nvCxnSpPr>
        <p:spPr>
          <a:xfrm flipV="1">
            <a:off x="3261777" y="2887809"/>
            <a:ext cx="0" cy="1772173"/>
          </a:xfrm>
          <a:prstGeom prst="straightConnector1">
            <a:avLst/>
          </a:prstGeom>
          <a:ln w="1905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59FD07AA-01B9-40D6-A56A-BC2289373FBE}"/>
              </a:ext>
            </a:extLst>
          </p:cNvPr>
          <p:cNvSpPr txBox="1"/>
          <p:nvPr/>
        </p:nvSpPr>
        <p:spPr>
          <a:xfrm rot="16200000">
            <a:off x="3049917" y="3583318"/>
            <a:ext cx="8082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1.6 m</a:t>
            </a:r>
            <a:endParaRPr lang="zh-CN" altLang="en-US" dirty="0"/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E02CD95D-D4C6-443F-8E68-3574C71CE8FE}"/>
              </a:ext>
            </a:extLst>
          </p:cNvPr>
          <p:cNvPicPr/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647342" y="1141583"/>
            <a:ext cx="2630590" cy="1336744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57055FD1-7E49-483D-AECF-414B7E2DD293}"/>
              </a:ext>
            </a:extLst>
          </p:cNvPr>
          <p:cNvSpPr txBox="1"/>
          <p:nvPr/>
        </p:nvSpPr>
        <p:spPr>
          <a:xfrm>
            <a:off x="6954325" y="793255"/>
            <a:ext cx="1584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MRPC readout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6460453" y="1270043"/>
            <a:ext cx="2526036" cy="869873"/>
            <a:chOff x="6440825" y="1306692"/>
            <a:chExt cx="2526036" cy="869873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671EBEBF-5A0B-4146-A1F8-23CE0E060EA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40825" y="1306692"/>
              <a:ext cx="2526036" cy="869873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772D6C8F-DFD1-4449-882F-14D96F11BF0B}"/>
                </a:ext>
              </a:extLst>
            </p:cNvPr>
            <p:cNvSpPr txBox="1"/>
            <p:nvPr/>
          </p:nvSpPr>
          <p:spPr>
            <a:xfrm>
              <a:off x="6479983" y="1717208"/>
              <a:ext cx="396000" cy="153888"/>
            </a:xfrm>
            <a:prstGeom prst="rect">
              <a:avLst/>
            </a:prstGeom>
            <a:solidFill>
              <a:srgbClr val="9DBB6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10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MRPC</a:t>
              </a:r>
              <a:endParaRPr lang="zh-CN" altLang="en-US" sz="1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9" name="内容占位符 4">
            <a:extLst>
              <a:ext uri="{FF2B5EF4-FFF2-40B4-BE49-F238E27FC236}">
                <a16:creationId xmlns:a16="http://schemas.microsoft.com/office/drawing/2014/main" id="{16AA0049-7C3C-469F-AAF4-3E50E3A4A6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862" b="-1"/>
          <a:stretch/>
        </p:blipFill>
        <p:spPr>
          <a:xfrm>
            <a:off x="3614813" y="2937250"/>
            <a:ext cx="2567821" cy="1928510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C488D0F1-3506-4FCE-9F7F-1A2DD53319CF}"/>
              </a:ext>
            </a:extLst>
          </p:cNvPr>
          <p:cNvSpPr txBox="1"/>
          <p:nvPr/>
        </p:nvSpPr>
        <p:spPr>
          <a:xfrm>
            <a:off x="4064242" y="3225098"/>
            <a:ext cx="885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altLang="zh-CN" sz="1600" kern="100" dirty="0">
                <a:effectLst/>
                <a:latin typeface="Times New Roman" panose="02020603050405020304" pitchFamily="18" charset="0"/>
                <a:ea typeface="仿宋_GB2312" panose="02010609030101010101" pitchFamily="49" charset="-122"/>
              </a:rPr>
              <a:t>σ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= 56 ps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159FBD4B-6F44-469A-AF05-FE96F2DB813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504" y="2887809"/>
            <a:ext cx="3006311" cy="18663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2"/>
          <a:stretch/>
        </p:blipFill>
        <p:spPr>
          <a:xfrm>
            <a:off x="6415876" y="2824178"/>
            <a:ext cx="2661074" cy="2025669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CBB90F70-119A-4E11-B99A-DE72A8D2F2D7}"/>
              </a:ext>
            </a:extLst>
          </p:cNvPr>
          <p:cNvSpPr txBox="1"/>
          <p:nvPr/>
        </p:nvSpPr>
        <p:spPr>
          <a:xfrm>
            <a:off x="6606634" y="2397791"/>
            <a:ext cx="23602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0000FF"/>
                </a:solidFill>
              </a:rPr>
              <a:t>Massive Production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00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441" y="2925696"/>
            <a:ext cx="2850967" cy="19630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1" r="42653"/>
          <a:stretch/>
        </p:blipFill>
        <p:spPr>
          <a:xfrm>
            <a:off x="255386" y="2617614"/>
            <a:ext cx="2778173" cy="2233602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DD93B4F1-9DAE-49F6-0EAB-DA3BA1FDFA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581" y="2765306"/>
            <a:ext cx="2974838" cy="2050731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2948A5-B237-497D-9241-DD68F950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6716" y="4869956"/>
            <a:ext cx="2057400" cy="273844"/>
          </a:xfrm>
        </p:spPr>
        <p:txBody>
          <a:bodyPr/>
          <a:lstStyle/>
          <a:p>
            <a:fld id="{9565EDE5-12B2-4A26-A61F-906C8820793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87027E6-A80B-447F-BB6E-887B8B2C0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pc="-1" dirty="0" smtClean="0">
                <a:uFill>
                  <a:solidFill>
                    <a:srgbClr val="FFFFFF"/>
                  </a:solidFill>
                </a:uFill>
                <a:cs typeface="+mn-cs"/>
              </a:rPr>
              <a:t>零度角探测器</a:t>
            </a:r>
            <a:r>
              <a:rPr lang="en-US" altLang="zh-CN" spc="-1" dirty="0" smtClean="0">
                <a:uFill>
                  <a:solidFill>
                    <a:srgbClr val="FFFFFF"/>
                  </a:solidFill>
                </a:uFill>
                <a:cs typeface="+mn-cs"/>
              </a:rPr>
              <a:t>(ZDC</a:t>
            </a:r>
            <a:r>
              <a:rPr lang="en-US" altLang="zh-CN" spc="-1" dirty="0">
                <a:uFill>
                  <a:solidFill>
                    <a:srgbClr val="FFFFFF"/>
                  </a:solidFill>
                </a:uFill>
                <a:cs typeface="+mn-cs"/>
              </a:rPr>
              <a:t>)</a:t>
            </a:r>
            <a:endParaRPr lang="zh-CN" altLang="en-US" spc="-1" dirty="0">
              <a:uFill>
                <a:solidFill>
                  <a:srgbClr val="FFFFFF"/>
                </a:solidFill>
              </a:uFill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969EBD-B493-7246-85EE-A79460A01020}"/>
              </a:ext>
            </a:extLst>
          </p:cNvPr>
          <p:cNvSpPr txBox="1"/>
          <p:nvPr/>
        </p:nvSpPr>
        <p:spPr>
          <a:xfrm>
            <a:off x="3485569" y="692540"/>
            <a:ext cx="22821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pc="-1"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altLang="zh-CN" sz="2000" dirty="0">
                <a:solidFill>
                  <a:srgbClr val="0000FF"/>
                </a:solidFill>
              </a:rPr>
              <a:t>ZDC Prototype</a:t>
            </a:r>
            <a:endParaRPr lang="en-US" sz="2000" dirty="0">
              <a:solidFill>
                <a:srgbClr val="0000FF"/>
              </a:solidFill>
            </a:endParaRPr>
          </a:p>
        </p:txBody>
      </p:sp>
      <p:graphicFrame>
        <p:nvGraphicFramePr>
          <p:cNvPr id="31" name="表格 6">
            <a:extLst>
              <a:ext uri="{FF2B5EF4-FFF2-40B4-BE49-F238E27FC236}">
                <a16:creationId xmlns:a16="http://schemas.microsoft.com/office/drawing/2014/main" id="{4196E4AA-DD07-F744-8139-D8B5F63853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597748"/>
              </p:ext>
            </p:extLst>
          </p:nvPr>
        </p:nvGraphicFramePr>
        <p:xfrm>
          <a:off x="95631" y="778203"/>
          <a:ext cx="2952328" cy="9372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71397">
                  <a:extLst>
                    <a:ext uri="{9D8B030D-6E8A-4147-A177-3AD203B41FA5}">
                      <a16:colId xmlns:a16="http://schemas.microsoft.com/office/drawing/2014/main" val="2092269220"/>
                    </a:ext>
                  </a:extLst>
                </a:gridCol>
                <a:gridCol w="1180931">
                  <a:extLst>
                    <a:ext uri="{9D8B030D-6E8A-4147-A177-3AD203B41FA5}">
                      <a16:colId xmlns:a16="http://schemas.microsoft.com/office/drawing/2014/main" val="553288645"/>
                    </a:ext>
                  </a:extLst>
                </a:gridCol>
              </a:tblGrid>
              <a:tr h="270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200" b="1" dirty="0">
                          <a:solidFill>
                            <a:srgbClr val="FF0000"/>
                          </a:solidFill>
                          <a:latin typeface="Book Antiqua" panose="02040602050305030304" pitchFamily="18" charset="0"/>
                          <a:cs typeface="Times New Roman" panose="02020603050405020304" pitchFamily="18" charset="0"/>
                        </a:rPr>
                        <a:t>ZDC Parameters</a:t>
                      </a:r>
                      <a:endParaRPr lang="zh-CN" altLang="en-US" sz="1200" b="1" dirty="0">
                        <a:solidFill>
                          <a:srgbClr val="FF0000"/>
                        </a:solidFill>
                        <a:latin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200" b="1" dirty="0">
                          <a:solidFill>
                            <a:srgbClr val="FF0000"/>
                          </a:solidFill>
                          <a:latin typeface="Book Antiqua" panose="02040602050305030304" pitchFamily="18" charset="0"/>
                          <a:cs typeface="Times New Roman" panose="02020603050405020304" pitchFamily="18" charset="0"/>
                        </a:rPr>
                        <a:t>Design index</a:t>
                      </a:r>
                      <a:endParaRPr lang="zh-CN" altLang="en-US" sz="1200" b="1" dirty="0">
                        <a:solidFill>
                          <a:srgbClr val="FF0000"/>
                        </a:solidFill>
                        <a:latin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66289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000" b="1" dirty="0">
                          <a:solidFill>
                            <a:schemeClr val="tx1"/>
                          </a:solidFill>
                          <a:latin typeface="Book Antiqua" panose="02040602050305030304" pitchFamily="18" charset="0"/>
                          <a:cs typeface="Times New Roman" panose="02020603050405020304" pitchFamily="18" charset="0"/>
                        </a:rPr>
                        <a:t>Energy </a:t>
                      </a:r>
                      <a:r>
                        <a:rPr lang="en-US" altLang="zh-CN" sz="1000" b="1" dirty="0" smtClean="0">
                          <a:solidFill>
                            <a:schemeClr val="tx1"/>
                          </a:solidFill>
                          <a:latin typeface="Book Antiqua" panose="02040602050305030304" pitchFamily="18" charset="0"/>
                          <a:cs typeface="Times New Roman" panose="02020603050405020304" pitchFamily="18" charset="0"/>
                        </a:rPr>
                        <a:t>Resolution</a:t>
                      </a:r>
                      <a:endParaRPr lang="zh-CN" altLang="en-US" sz="1000" b="1" dirty="0">
                        <a:solidFill>
                          <a:schemeClr val="tx1"/>
                        </a:solidFill>
                        <a:latin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000" b="1" dirty="0">
                          <a:solidFill>
                            <a:schemeClr val="tx1"/>
                          </a:solidFill>
                          <a:latin typeface="Book Antiqua" panose="02040602050305030304" pitchFamily="18" charset="0"/>
                          <a:cs typeface="Times New Roman" panose="02020603050405020304" pitchFamily="18" charset="0"/>
                        </a:rPr>
                        <a:t>&lt; 15%</a:t>
                      </a:r>
                      <a:endParaRPr lang="zh-CN" altLang="en-US" sz="1000" b="1" dirty="0">
                        <a:solidFill>
                          <a:schemeClr val="tx1"/>
                        </a:solidFill>
                        <a:latin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1103652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000" b="1" dirty="0">
                          <a:solidFill>
                            <a:schemeClr val="tx1"/>
                          </a:solidFill>
                          <a:latin typeface="Book Antiqua" panose="02040602050305030304" pitchFamily="18" charset="0"/>
                          <a:cs typeface="Times New Roman" panose="02020603050405020304" pitchFamily="18" charset="0"/>
                        </a:rPr>
                        <a:t>Detection Efficiency</a:t>
                      </a:r>
                      <a:endParaRPr lang="zh-CN" altLang="en-US" sz="1000" b="1" dirty="0">
                        <a:solidFill>
                          <a:schemeClr val="tx1"/>
                        </a:solidFill>
                        <a:latin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000" b="1" dirty="0">
                          <a:solidFill>
                            <a:schemeClr val="tx1"/>
                          </a:solidFill>
                          <a:latin typeface="Book Antiqua" panose="02040602050305030304" pitchFamily="18" charset="0"/>
                          <a:cs typeface="Times New Roman" panose="02020603050405020304" pitchFamily="18" charset="0"/>
                        </a:rPr>
                        <a:t>&gt; 95% (MIPs)</a:t>
                      </a:r>
                      <a:endParaRPr lang="zh-CN" altLang="en-US" sz="1000" b="1" dirty="0">
                        <a:solidFill>
                          <a:schemeClr val="tx1"/>
                        </a:solidFill>
                        <a:latin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246753"/>
                  </a:ext>
                </a:extLst>
              </a:tr>
            </a:tbl>
          </a:graphicData>
        </a:graphic>
      </p:graphicFrame>
      <p:pic>
        <p:nvPicPr>
          <p:cNvPr id="3" name="图片 3" descr="7}H(}I3ON6J{KSSBAVUIQ~E_tmb">
            <a:extLst>
              <a:ext uri="{FF2B5EF4-FFF2-40B4-BE49-F238E27FC236}">
                <a16:creationId xmlns:a16="http://schemas.microsoft.com/office/drawing/2014/main" id="{61B0FD7D-8495-3F9B-C93F-7BFA2B536D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762" r="17991"/>
          <a:stretch/>
        </p:blipFill>
        <p:spPr>
          <a:xfrm>
            <a:off x="3485569" y="1044850"/>
            <a:ext cx="2400103" cy="14326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14">
                <a:extLst>
                  <a:ext uri="{FF2B5EF4-FFF2-40B4-BE49-F238E27FC236}">
                    <a16:creationId xmlns:a16="http://schemas.microsoft.com/office/drawing/2014/main" id="{21144860-04D1-C612-AA00-0A9B4A90D5DB}"/>
                  </a:ext>
                </a:extLst>
              </p:cNvPr>
              <p:cNvSpPr txBox="1"/>
              <p:nvPr/>
            </p:nvSpPr>
            <p:spPr>
              <a:xfrm>
                <a:off x="3681292" y="2919258"/>
                <a:ext cx="746999" cy="2060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CN" sz="1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CN" sz="1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N" sz="1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m:rPr>
                            <m:nor/>
                          </m:rPr>
                          <a:rPr lang="en-US" sz="10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MPV</m:t>
                        </m:r>
                        <m:r>
                          <m:rPr>
                            <m:nor/>
                          </m:rPr>
                          <a:rPr lang="en-US" sz="10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CN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=11.6%</a:t>
                </a:r>
              </a:p>
            </p:txBody>
          </p:sp>
        </mc:Choice>
        <mc:Fallback xmlns="">
          <p:sp>
            <p:nvSpPr>
              <p:cNvPr id="9" name="TextBox 14">
                <a:extLst>
                  <a:ext uri="{FF2B5EF4-FFF2-40B4-BE49-F238E27FC236}">
                    <a16:creationId xmlns:a16="http://schemas.microsoft.com/office/drawing/2014/main" id="{21144860-04D1-C612-AA00-0A9B4A90D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1292" y="2919258"/>
                <a:ext cx="746999" cy="206082"/>
              </a:xfrm>
              <a:prstGeom prst="rect">
                <a:avLst/>
              </a:prstGeom>
              <a:blipFill>
                <a:blip r:embed="rId7"/>
                <a:stretch>
                  <a:fillRect l="-6557" t="-11765" r="-11475" b="-205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5">
                <a:extLst>
                  <a:ext uri="{FF2B5EF4-FFF2-40B4-BE49-F238E27FC236}">
                    <a16:creationId xmlns:a16="http://schemas.microsoft.com/office/drawing/2014/main" id="{9B071BF8-C005-D7E9-ED01-7344224A9BC3}"/>
                  </a:ext>
                </a:extLst>
              </p:cNvPr>
              <p:cNvSpPr txBox="1"/>
              <p:nvPr/>
            </p:nvSpPr>
            <p:spPr>
              <a:xfrm>
                <a:off x="3862118" y="3660963"/>
                <a:ext cx="673261" cy="2060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CN" sz="1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CN" sz="1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N" sz="1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m:rPr>
                            <m:nor/>
                          </m:rPr>
                          <a:rPr lang="en-US" sz="10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MPV</m:t>
                        </m:r>
                        <m:r>
                          <a:rPr lang="en-US" sz="1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CN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=6.4%</a:t>
                </a:r>
              </a:p>
            </p:txBody>
          </p:sp>
        </mc:Choice>
        <mc:Fallback xmlns="">
          <p:sp>
            <p:nvSpPr>
              <p:cNvPr id="10" name="TextBox 15">
                <a:extLst>
                  <a:ext uri="{FF2B5EF4-FFF2-40B4-BE49-F238E27FC236}">
                    <a16:creationId xmlns:a16="http://schemas.microsoft.com/office/drawing/2014/main" id="{9B071BF8-C005-D7E9-ED01-7344224A9B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118" y="3660963"/>
                <a:ext cx="673261" cy="206082"/>
              </a:xfrm>
              <a:prstGeom prst="rect">
                <a:avLst/>
              </a:prstGeom>
              <a:blipFill>
                <a:blip r:embed="rId8"/>
                <a:stretch>
                  <a:fillRect l="-7273" t="-12121" r="-12727" b="-242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7">
            <a:extLst>
              <a:ext uri="{FF2B5EF4-FFF2-40B4-BE49-F238E27FC236}">
                <a16:creationId xmlns:a16="http://schemas.microsoft.com/office/drawing/2014/main" id="{68DE78F9-6596-9DAC-CE24-7BC8F15C11C3}"/>
              </a:ext>
            </a:extLst>
          </p:cNvPr>
          <p:cNvSpPr txBox="1"/>
          <p:nvPr/>
        </p:nvSpPr>
        <p:spPr>
          <a:xfrm>
            <a:off x="4317630" y="4104658"/>
            <a:ext cx="14101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rgbClr val="0000FF"/>
                </a:solidFill>
              </a:rPr>
              <a:t>Kr+Fe</a:t>
            </a:r>
            <a:r>
              <a:rPr lang="en-US" sz="1100" dirty="0">
                <a:solidFill>
                  <a:srgbClr val="0000FF"/>
                </a:solidFill>
              </a:rPr>
              <a:t> @ 350 </a:t>
            </a:r>
            <a:r>
              <a:rPr lang="en-US" sz="1100" dirty="0" smtClean="0">
                <a:solidFill>
                  <a:srgbClr val="0000FF"/>
                </a:solidFill>
              </a:rPr>
              <a:t>MeV/u</a:t>
            </a:r>
            <a:endParaRPr lang="en-CN" sz="1100" dirty="0">
              <a:solidFill>
                <a:srgbClr val="0000FF"/>
              </a:solidFill>
            </a:endParaRPr>
          </a:p>
        </p:txBody>
      </p: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01A02D45-C0DE-3A47-8746-F07130B948C1}"/>
              </a:ext>
            </a:extLst>
          </p:cNvPr>
          <p:cNvSpPr/>
          <p:nvPr/>
        </p:nvSpPr>
        <p:spPr>
          <a:xfrm>
            <a:off x="362197" y="1526509"/>
            <a:ext cx="2620326" cy="1168153"/>
          </a:xfrm>
          <a:prstGeom prst="roundRect">
            <a:avLst>
              <a:gd name="adj" fmla="val 3049"/>
            </a:avLst>
          </a:prstGeom>
          <a:noFill/>
          <a:ln cmpd="tri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25000"/>
              </a:lnSpc>
            </a:pPr>
            <a:endParaRPr lang="en-US" sz="700" dirty="0">
              <a:solidFill>
                <a:srgbClr val="005B82"/>
              </a:solidFill>
              <a:latin typeface="Book Antiqua" panose="02040602050305030304" pitchFamily="18" charset="0"/>
            </a:endParaRPr>
          </a:p>
          <a:p>
            <a:pPr marL="257175" indent="-257175">
              <a:lnSpc>
                <a:spcPct val="125000"/>
              </a:lnSpc>
              <a:buFont typeface="Wingdings" panose="05000000000000000000" pitchFamily="2" charset="2"/>
              <a:buChar char="p"/>
            </a:pPr>
            <a:r>
              <a:rPr lang="en-US" altLang="zh-CN" dirty="0">
                <a:solidFill>
                  <a:srgbClr val="005B82"/>
                </a:solidFill>
                <a:latin typeface="Book Antiqua" panose="02040602050305030304" pitchFamily="18" charset="0"/>
              </a:rPr>
              <a:t>Event Plane</a:t>
            </a:r>
          </a:p>
          <a:p>
            <a:pPr marL="257175" indent="-257175">
              <a:lnSpc>
                <a:spcPct val="125000"/>
              </a:lnSpc>
              <a:buFont typeface="Wingdings" panose="05000000000000000000" pitchFamily="2" charset="2"/>
              <a:buChar char="p"/>
            </a:pPr>
            <a:r>
              <a:rPr lang="en-US" altLang="zh-CN" dirty="0">
                <a:solidFill>
                  <a:srgbClr val="005B82"/>
                </a:solidFill>
                <a:latin typeface="Book Antiqua" panose="02040602050305030304" pitchFamily="18" charset="0"/>
              </a:rPr>
              <a:t>Centrality definition</a:t>
            </a:r>
          </a:p>
          <a:p>
            <a:endParaRPr lang="en-US" sz="900" dirty="0">
              <a:solidFill>
                <a:srgbClr val="C00000"/>
              </a:solidFill>
              <a:latin typeface="Times" pitchFamily="2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376076" y="4805246"/>
            <a:ext cx="2584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rgbClr val="0000FF"/>
                </a:solidFill>
              </a:rPr>
              <a:t>24 Sectors×8 Rings</a:t>
            </a:r>
            <a:endParaRPr lang="zh-CN" altLang="en-US" sz="1600" b="1" dirty="0">
              <a:solidFill>
                <a:srgbClr val="0000FF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33" y="2642597"/>
            <a:ext cx="1225945" cy="8003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415" y="962271"/>
            <a:ext cx="2775993" cy="159455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084581" y="477446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0000FF"/>
                </a:solidFill>
              </a:rPr>
              <a:t>CCNU &amp; IMP </a:t>
            </a:r>
            <a:r>
              <a:rPr lang="en-US" altLang="zh-CN" dirty="0" smtClean="0">
                <a:solidFill>
                  <a:srgbClr val="0000FF"/>
                </a:solidFill>
              </a:rPr>
              <a:t>&amp; Uni. Tsukuba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145117" y="601198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0000FF"/>
                </a:solidFill>
              </a:rPr>
              <a:t>Electronics Maturity Test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996696" y="2525586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0000FF"/>
                </a:solidFill>
              </a:rPr>
              <a:t>ZDC </a:t>
            </a:r>
            <a:r>
              <a:rPr lang="en-US" altLang="zh-CN" sz="2000" dirty="0" smtClean="0">
                <a:solidFill>
                  <a:srgbClr val="0000FF"/>
                </a:solidFill>
              </a:rPr>
              <a:t>Production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id="{63969EBD-B493-7246-85EE-A79460A01020}"/>
              </a:ext>
            </a:extLst>
          </p:cNvPr>
          <p:cNvSpPr txBox="1"/>
          <p:nvPr/>
        </p:nvSpPr>
        <p:spPr>
          <a:xfrm>
            <a:off x="3538037" y="2541423"/>
            <a:ext cx="228218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pc="-1"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Beam test result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>
            <a:off x="6804248" y="3867045"/>
            <a:ext cx="1728192" cy="237613"/>
          </a:xfrm>
          <a:prstGeom prst="straightConnector1">
            <a:avLst/>
          </a:prstGeom>
          <a:ln w="38100">
            <a:solidFill>
              <a:srgbClr val="FFFF0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 rot="504328">
            <a:off x="7247892" y="3987164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FF00"/>
                </a:solidFill>
              </a:rPr>
              <a:t>2</a:t>
            </a:r>
            <a:r>
              <a:rPr lang="zh-CN" altLang="en-US" b="1" dirty="0" smtClean="0">
                <a:solidFill>
                  <a:srgbClr val="FFFF00"/>
                </a:solidFill>
              </a:rPr>
              <a:t>米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28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15</a:t>
            </a:fld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pc="-1" dirty="0" smtClean="0">
                <a:uFill>
                  <a:solidFill>
                    <a:srgbClr val="FFFFFF"/>
                  </a:solidFill>
                </a:uFill>
                <a:cs typeface="+mn-cs"/>
              </a:rPr>
              <a:t>硅像素</a:t>
            </a:r>
            <a:r>
              <a:rPr lang="en-US" altLang="zh-CN" spc="-1" dirty="0" smtClean="0">
                <a:uFill>
                  <a:solidFill>
                    <a:srgbClr val="FFFFFF"/>
                  </a:solidFill>
                </a:uFill>
                <a:cs typeface="+mn-cs"/>
              </a:rPr>
              <a:t>-</a:t>
            </a:r>
            <a:r>
              <a:rPr lang="zh-CN" altLang="en-US" spc="-1" dirty="0" smtClean="0">
                <a:uFill>
                  <a:solidFill>
                    <a:srgbClr val="FFFFFF"/>
                  </a:solidFill>
                </a:uFill>
                <a:cs typeface="+mn-cs"/>
              </a:rPr>
              <a:t>束流检测探测器</a:t>
            </a:r>
            <a:endParaRPr lang="zh-CN" altLang="en-US" spc="-1" dirty="0">
              <a:uFill>
                <a:solidFill>
                  <a:srgbClr val="FFFFFF"/>
                </a:solidFill>
              </a:uFill>
              <a:cs typeface="+mn-cs"/>
            </a:endParaRPr>
          </a:p>
        </p:txBody>
      </p:sp>
      <p:graphicFrame>
        <p:nvGraphicFramePr>
          <p:cNvPr id="5" name="表格 6"/>
          <p:cNvGraphicFramePr>
            <a:graphicFrameLocks noGrp="1"/>
          </p:cNvGraphicFramePr>
          <p:nvPr>
            <p:custDataLst>
              <p:tags r:id="rId1"/>
            </p:custDataLst>
            <p:extLst/>
          </p:nvPr>
        </p:nvGraphicFramePr>
        <p:xfrm>
          <a:off x="107155" y="898602"/>
          <a:ext cx="2896508" cy="120110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93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3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solidFill>
                            <a:srgbClr val="FF0000"/>
                          </a:solidFill>
                          <a:latin typeface="Book Antiqua" panose="02040602050305030304" pitchFamily="18" charset="0"/>
                          <a:cs typeface="Times New Roman" panose="02020603050405020304" pitchFamily="18" charset="0"/>
                        </a:rPr>
                        <a:t>BM Parameters</a:t>
                      </a:r>
                      <a:endParaRPr lang="zh-CN" altLang="en-US" sz="1200" b="1" dirty="0">
                        <a:solidFill>
                          <a:srgbClr val="FF0000"/>
                        </a:solidFill>
                        <a:latin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solidFill>
                            <a:srgbClr val="FF0000"/>
                          </a:solidFill>
                          <a:latin typeface="Book Antiqua" panose="02040602050305030304" pitchFamily="18" charset="0"/>
                          <a:cs typeface="Times New Roman" panose="02020603050405020304" pitchFamily="18" charset="0"/>
                        </a:rPr>
                        <a:t>Design index</a:t>
                      </a:r>
                      <a:endParaRPr lang="zh-CN" altLang="en-US" sz="1200" b="1" dirty="0">
                        <a:solidFill>
                          <a:srgbClr val="FF0000"/>
                        </a:solidFill>
                        <a:latin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solidFill>
                            <a:schemeClr val="tx1"/>
                          </a:solidFill>
                          <a:latin typeface="Book Antiqua" panose="02040602050305030304" pitchFamily="18" charset="0"/>
                          <a:cs typeface="Times New Roman" panose="02020603050405020304" pitchFamily="18" charset="0"/>
                        </a:rPr>
                        <a:t>Position  resolution</a:t>
                      </a:r>
                      <a:endParaRPr lang="zh-CN" altLang="en-US" sz="1200" b="1" dirty="0">
                        <a:solidFill>
                          <a:schemeClr val="tx1"/>
                        </a:solidFill>
                        <a:latin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solidFill>
                            <a:schemeClr val="tx1"/>
                          </a:solidFill>
                          <a:latin typeface="Book Antiqua" panose="02040602050305030304" pitchFamily="18" charset="0"/>
                          <a:cs typeface="Times New Roman" panose="02020603050405020304" pitchFamily="18" charset="0"/>
                        </a:rPr>
                        <a:t>50 </a:t>
                      </a:r>
                      <a:r>
                        <a:rPr lang="en-US" altLang="zh-CN" sz="1200" b="1" dirty="0" err="1">
                          <a:solidFill>
                            <a:schemeClr val="tx1"/>
                          </a:solidFill>
                          <a:latin typeface="Book Antiqua" panose="0204060205030503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μm</a:t>
                      </a:r>
                      <a:endParaRPr lang="zh-CN" altLang="en-US" sz="1200" b="1" dirty="0">
                        <a:solidFill>
                          <a:schemeClr val="tx1"/>
                        </a:solidFill>
                        <a:latin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solidFill>
                            <a:schemeClr val="tx1"/>
                          </a:solidFill>
                          <a:latin typeface="Book Antiqua" panose="02040602050305030304" pitchFamily="18" charset="0"/>
                          <a:cs typeface="Times New Roman" panose="02020603050405020304" pitchFamily="18" charset="0"/>
                        </a:rPr>
                        <a:t>Time resolution</a:t>
                      </a:r>
                      <a:endParaRPr lang="zh-CN" altLang="en-US" sz="1200" b="1" dirty="0">
                        <a:solidFill>
                          <a:schemeClr val="tx1"/>
                        </a:solidFill>
                        <a:latin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baseline="0" dirty="0" err="1">
                          <a:solidFill>
                            <a:schemeClr val="tx1"/>
                          </a:solidFill>
                          <a:latin typeface="Book Antiqua" panose="0204060205030503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altLang="zh-CN" sz="1200" b="1" dirty="0" err="1">
                          <a:solidFill>
                            <a:schemeClr val="tx1"/>
                          </a:solidFill>
                          <a:latin typeface="Book Antiqua" panose="0204060205030503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a:t>μ</a:t>
                      </a:r>
                      <a:r>
                        <a:rPr lang="en-US" altLang="zh-CN" sz="1200" b="1" baseline="0" dirty="0">
                          <a:solidFill>
                            <a:schemeClr val="tx1"/>
                          </a:solidFill>
                          <a:latin typeface="Book Antiqua" panose="0204060205030503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zh-CN" altLang="en-US" sz="1200" b="1" baseline="0" dirty="0">
                        <a:solidFill>
                          <a:schemeClr val="tx1"/>
                        </a:solidFill>
                        <a:latin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28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solidFill>
                            <a:schemeClr val="tx1"/>
                          </a:solidFill>
                          <a:latin typeface="Book Antiqua" panose="02040602050305030304" pitchFamily="18" charset="0"/>
                          <a:cs typeface="Times New Roman" panose="02020603050405020304" pitchFamily="18" charset="0"/>
                        </a:rPr>
                        <a:t>Volume</a:t>
                      </a:r>
                      <a:endParaRPr lang="zh-CN" altLang="en-US" sz="1200" b="1" dirty="0">
                        <a:solidFill>
                          <a:schemeClr val="tx1"/>
                        </a:solidFill>
                        <a:latin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solidFill>
                            <a:schemeClr val="tx1"/>
                          </a:solidFill>
                          <a:latin typeface="Book Antiqua" panose="02040602050305030304" pitchFamily="18" charset="0"/>
                          <a:cs typeface="Times New Roman" panose="02020603050405020304" pitchFamily="18" charset="0"/>
                        </a:rPr>
                        <a:t>10x10x12 cm</a:t>
                      </a:r>
                      <a:r>
                        <a:rPr lang="en-US" altLang="zh-CN" sz="1200" b="1" baseline="30000" dirty="0">
                          <a:solidFill>
                            <a:schemeClr val="tx1"/>
                          </a:solidFill>
                          <a:latin typeface="Book Antiqua" panose="0204060205030503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 sz="1200" b="1" baseline="30000" dirty="0">
                        <a:solidFill>
                          <a:schemeClr val="tx1"/>
                        </a:solidFill>
                        <a:latin typeface="Book Antiqua" panose="020406020503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5" name="图片 14">
            <a:extLst>
              <a:ext uri="{FF2B5EF4-FFF2-40B4-BE49-F238E27FC236}">
                <a16:creationId xmlns:a16="http://schemas.microsoft.com/office/drawing/2014/main" id="{65AF79CF-49FD-4124-BD21-81868780AFF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1332" y="2573949"/>
            <a:ext cx="3582257" cy="839689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F8E1E2BD-2533-426E-B017-733678832FCD}"/>
              </a:ext>
            </a:extLst>
          </p:cNvPr>
          <p:cNvSpPr txBox="1"/>
          <p:nvPr/>
        </p:nvSpPr>
        <p:spPr>
          <a:xfrm>
            <a:off x="3110998" y="2677119"/>
            <a:ext cx="1792534" cy="246221"/>
          </a:xfrm>
          <a:prstGeom prst="rect">
            <a:avLst/>
          </a:prstGeom>
          <a:solidFill>
            <a:srgbClr val="FFFF66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b="1" baseline="300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TopMetal</a:t>
            </a:r>
            <a:r>
              <a:rPr lang="en-US" altLang="zh-CN" sz="1600" b="1" baseline="30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-CEE </a:t>
            </a:r>
            <a:r>
              <a:rPr lang="en-US" altLang="zh-CN" sz="1600" b="1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chip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内容占位符 6">
            <a:extLst>
              <a:ext uri="{FF2B5EF4-FFF2-40B4-BE49-F238E27FC236}">
                <a16:creationId xmlns:a16="http://schemas.microsoft.com/office/drawing/2014/main" id="{5360BD60-7DDD-4656-AC5D-1984B733E190}"/>
              </a:ext>
            </a:extLst>
          </p:cNvPr>
          <p:cNvPicPr>
            <a:picLocks noGrp="1"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139" y="2554180"/>
            <a:ext cx="1538866" cy="2069843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42194F6E-352C-4E44-9F2C-5104265339D2}"/>
              </a:ext>
            </a:extLst>
          </p:cNvPr>
          <p:cNvSpPr/>
          <p:nvPr/>
        </p:nvSpPr>
        <p:spPr>
          <a:xfrm>
            <a:off x="1014559" y="2993794"/>
            <a:ext cx="45719" cy="196385"/>
          </a:xfrm>
          <a:prstGeom prst="rect">
            <a:avLst/>
          </a:prstGeom>
          <a:noFill/>
          <a:ln w="63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284F2862-7C05-482F-8932-C7F114EBB524}"/>
              </a:ext>
            </a:extLst>
          </p:cNvPr>
          <p:cNvCxnSpPr>
            <a:cxnSpLocks/>
          </p:cNvCxnSpPr>
          <p:nvPr/>
        </p:nvCxnSpPr>
        <p:spPr>
          <a:xfrm flipV="1">
            <a:off x="1060278" y="2872953"/>
            <a:ext cx="1340663" cy="192849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9929EE25-5A4C-4044-B6C3-741029DB917F}"/>
              </a:ext>
            </a:extLst>
          </p:cNvPr>
          <p:cNvSpPr txBox="1"/>
          <p:nvPr/>
        </p:nvSpPr>
        <p:spPr>
          <a:xfrm>
            <a:off x="478166" y="3867894"/>
            <a:ext cx="792088" cy="215444"/>
          </a:xfrm>
          <a:prstGeom prst="rect">
            <a:avLst/>
          </a:prstGeom>
          <a:solidFill>
            <a:srgbClr val="FFFF66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400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8-inch wafer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C8DF57F3-11CE-4BBA-951C-A85D1217059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21810" y="3413638"/>
            <a:ext cx="3582257" cy="125788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DB59407-E5EC-4910-BE23-B441CB6ED3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44226"/>
          <a:stretch/>
        </p:blipFill>
        <p:spPr>
          <a:xfrm>
            <a:off x="3131840" y="893976"/>
            <a:ext cx="2558877" cy="1334185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D32BCA70-25EA-4397-9251-7FDBCF6E09C0}"/>
              </a:ext>
            </a:extLst>
          </p:cNvPr>
          <p:cNvSpPr txBox="1"/>
          <p:nvPr/>
        </p:nvSpPr>
        <p:spPr>
          <a:xfrm>
            <a:off x="3399505" y="710540"/>
            <a:ext cx="206550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4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BM design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4" name="内容占位符 7">
            <a:extLst>
              <a:ext uri="{FF2B5EF4-FFF2-40B4-BE49-F238E27FC236}">
                <a16:creationId xmlns:a16="http://schemas.microsoft.com/office/drawing/2014/main" id="{7AC96C4E-9452-4BB5-BF33-3B333E027E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6560" y="729517"/>
            <a:ext cx="2819710" cy="1102830"/>
          </a:xfrm>
          <a:prstGeom prst="rect">
            <a:avLst/>
          </a:prstGeom>
        </p:spPr>
      </p:pic>
      <p:pic>
        <p:nvPicPr>
          <p:cNvPr id="38" name="内容占位符 7">
            <a:extLst>
              <a:ext uri="{FF2B5EF4-FFF2-40B4-BE49-F238E27FC236}">
                <a16:creationId xmlns:a16="http://schemas.microsoft.com/office/drawing/2014/main" id="{272835B3-8E84-4CCE-B7CF-343E908B23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8390" y="2001351"/>
            <a:ext cx="1523986" cy="95643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40" name="内容占位符 7">
            <a:extLst>
              <a:ext uri="{FF2B5EF4-FFF2-40B4-BE49-F238E27FC236}">
                <a16:creationId xmlns:a16="http://schemas.microsoft.com/office/drawing/2014/main" id="{BA528D7E-4995-4E5D-A816-FE78FC02D48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45337" b="13544"/>
          <a:stretch/>
        </p:blipFill>
        <p:spPr>
          <a:xfrm>
            <a:off x="5795513" y="3431396"/>
            <a:ext cx="1641513" cy="13220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572" y="1924800"/>
            <a:ext cx="1496428" cy="113486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516216" y="893976"/>
            <a:ext cx="576064" cy="4536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连接符 8"/>
          <p:cNvCxnSpPr/>
          <p:nvPr/>
        </p:nvCxnSpPr>
        <p:spPr>
          <a:xfrm flipH="1">
            <a:off x="6008390" y="893976"/>
            <a:ext cx="507826" cy="11073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7092280" y="893976"/>
            <a:ext cx="440096" cy="11073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/>
          <p:cNvSpPr txBox="1"/>
          <p:nvPr/>
        </p:nvSpPr>
        <p:spPr>
          <a:xfrm>
            <a:off x="5998854" y="3015853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0000FF"/>
                </a:solidFill>
              </a:rPr>
              <a:t>Electronics Maturity Test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736125" y="3435212"/>
            <a:ext cx="17602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solidFill>
                  <a:srgbClr val="FFFF00"/>
                </a:solidFill>
              </a:rPr>
              <a:t>X-Ray</a:t>
            </a:r>
            <a:r>
              <a:rPr lang="zh-CN" altLang="en-US" sz="1400" dirty="0" smtClean="0">
                <a:solidFill>
                  <a:srgbClr val="FFFF00"/>
                </a:solidFill>
              </a:rPr>
              <a:t>：</a:t>
            </a:r>
            <a:r>
              <a:rPr lang="en-US" altLang="zh-CN" sz="1400" dirty="0" err="1" smtClean="0">
                <a:solidFill>
                  <a:srgbClr val="FFFF00"/>
                </a:solidFill>
              </a:rPr>
              <a:t>MultiRad</a:t>
            </a:r>
            <a:r>
              <a:rPr lang="en-US" altLang="zh-CN" sz="1400" dirty="0" smtClean="0">
                <a:solidFill>
                  <a:srgbClr val="FFFF00"/>
                </a:solidFill>
              </a:rPr>
              <a:t> </a:t>
            </a:r>
            <a:r>
              <a:rPr lang="en-US" altLang="zh-CN" sz="1400" dirty="0">
                <a:solidFill>
                  <a:srgbClr val="FFFF00"/>
                </a:solidFill>
              </a:rPr>
              <a:t>160</a:t>
            </a:r>
            <a:endParaRPr lang="zh-CN" altLang="en-US" sz="1400" dirty="0">
              <a:solidFill>
                <a:srgbClr val="FFFF00"/>
              </a:solidFill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13D209D6-67A4-49DC-83D2-2C67DBD793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5449" y="3437377"/>
            <a:ext cx="1719512" cy="140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77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EDE5-12B2-4A26-A61F-906C8820793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慢控系统</a:t>
            </a:r>
            <a:r>
              <a:rPr lang="en-US" altLang="zh-CN" dirty="0" smtClean="0"/>
              <a:t> </a:t>
            </a:r>
            <a:r>
              <a:rPr lang="en-US" altLang="zh-CN" dirty="0" smtClean="0"/>
              <a:t>(SC)</a:t>
            </a:r>
            <a:endParaRPr lang="zh-CN" altLang="en-US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F8D785A5-F281-4E43-9166-28440541FD98}"/>
              </a:ext>
            </a:extLst>
          </p:cNvPr>
          <p:cNvSpPr txBox="1">
            <a:spLocks/>
          </p:cNvSpPr>
          <p:nvPr/>
        </p:nvSpPr>
        <p:spPr>
          <a:xfrm>
            <a:off x="116381" y="848192"/>
            <a:ext cx="6111804" cy="1939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2400" dirty="0">
              <a:latin typeface="Book Antiqua" panose="0204060205030503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4248" y="773287"/>
            <a:ext cx="669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</a:t>
            </a:r>
            <a:r>
              <a:rPr lang="zh-CN" altLang="en-US" sz="28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</a:t>
            </a:r>
            <a:r>
              <a:rPr lang="en-US" altLang="zh-CN" sz="28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EPICS</a:t>
            </a:r>
            <a:r>
              <a:rPr lang="zh-CN" altLang="en-US" sz="28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系统开发</a:t>
            </a:r>
            <a:endParaRPr lang="zh-CN" altLang="en-US" sz="14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5402"/>
            <a:ext cx="5436096" cy="323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内容占位符 4" descr="图形用户界面, 应用程序&#10;&#10;描述已自动生成">
            <a:extLst>
              <a:ext uri="{FF2B5EF4-FFF2-40B4-BE49-F238E27FC236}">
                <a16:creationId xmlns:a16="http://schemas.microsoft.com/office/drawing/2014/main" id="{FDF70600-0A61-4010-8D43-8D189C2C97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297004"/>
            <a:ext cx="3302273" cy="1574875"/>
          </a:xfrm>
          <a:prstGeom prst="rect">
            <a:avLst/>
          </a:prstGeom>
        </p:spPr>
      </p:pic>
      <p:pic>
        <p:nvPicPr>
          <p:cNvPr id="10" name="图片 9" descr="图表, 条形图&#10;&#10;描述已自动生成">
            <a:extLst>
              <a:ext uri="{FF2B5EF4-FFF2-40B4-BE49-F238E27FC236}">
                <a16:creationId xmlns:a16="http://schemas.microsoft.com/office/drawing/2014/main" id="{6C912E6D-A492-42D9-AD51-FCEF6A8FAD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817" y="2980671"/>
            <a:ext cx="1319146" cy="183481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11819" y="2980671"/>
            <a:ext cx="1519299" cy="1892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Argonne National Laborator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5" b="11893"/>
          <a:stretch/>
        </p:blipFill>
        <p:spPr bwMode="auto">
          <a:xfrm>
            <a:off x="4932040" y="752542"/>
            <a:ext cx="1508894" cy="5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6444208" y="678235"/>
            <a:ext cx="26123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E</a:t>
            </a:r>
            <a:r>
              <a:rPr lang="en-US" altLang="zh-CN" sz="1600" dirty="0" smtClean="0">
                <a:latin typeface="Book Antiqua" panose="02040602050305030304" pitchFamily="18" charset="0"/>
              </a:rPr>
              <a:t>xperimental </a:t>
            </a:r>
            <a:r>
              <a:rPr lang="en-US" altLang="zh-CN" sz="1600" dirty="0">
                <a:solidFill>
                  <a:srgbClr val="FF0000"/>
                </a:solidFill>
                <a:latin typeface="Book Antiqua" panose="02040602050305030304" pitchFamily="18" charset="0"/>
              </a:rPr>
              <a:t>P</a:t>
            </a:r>
            <a:r>
              <a:rPr lang="en-US" altLang="zh-CN" sz="1600" dirty="0">
                <a:latin typeface="Book Antiqua" panose="02040602050305030304" pitchFamily="18" charset="0"/>
              </a:rPr>
              <a:t>hysics and</a:t>
            </a:r>
          </a:p>
          <a:p>
            <a:r>
              <a:rPr lang="en-US" altLang="zh-CN" sz="1600" dirty="0">
                <a:solidFill>
                  <a:srgbClr val="FF0000"/>
                </a:solidFill>
                <a:latin typeface="Book Antiqua" panose="02040602050305030304" pitchFamily="18" charset="0"/>
              </a:rPr>
              <a:t>I</a:t>
            </a:r>
            <a:r>
              <a:rPr lang="en-US" altLang="zh-CN" sz="1600" dirty="0">
                <a:latin typeface="Book Antiqua" panose="02040602050305030304" pitchFamily="18" charset="0"/>
              </a:rPr>
              <a:t>ndustrial </a:t>
            </a:r>
            <a:r>
              <a:rPr lang="en-US" altLang="zh-CN" sz="1600" dirty="0">
                <a:solidFill>
                  <a:srgbClr val="FF0000"/>
                </a:solidFill>
                <a:latin typeface="Book Antiqua" panose="02040602050305030304" pitchFamily="18" charset="0"/>
              </a:rPr>
              <a:t>C</a:t>
            </a:r>
            <a:r>
              <a:rPr lang="en-US" altLang="zh-CN" sz="1600" dirty="0">
                <a:latin typeface="Book Antiqua" panose="02040602050305030304" pitchFamily="18" charset="0"/>
              </a:rPr>
              <a:t>ontrol </a:t>
            </a:r>
            <a:r>
              <a:rPr lang="en-US" altLang="zh-CN" sz="1600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S</a:t>
            </a:r>
            <a:r>
              <a:rPr lang="en-US" altLang="zh-CN" sz="1600" dirty="0" smtClean="0">
                <a:latin typeface="Book Antiqua" panose="02040602050305030304" pitchFamily="18" charset="0"/>
              </a:rPr>
              <a:t>ystem</a:t>
            </a:r>
            <a:endParaRPr lang="zh-CN" altLang="en-US" sz="16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919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A43937E-64E0-4B79-84C9-EB1DADD2E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EDE5-12B2-4A26-A61F-906C8820793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0E4FD0-ED56-7F44-B3E1-DD65FFA9D5D4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oundRect">
            <a:avLst>
              <a:gd name="adj" fmla="val 7582"/>
            </a:avLst>
          </a:prstGeom>
          <a:ln>
            <a:noFill/>
          </a:ln>
        </p:spPr>
        <p:txBody>
          <a:bodyPr>
            <a:normAutofit/>
          </a:bodyPr>
          <a:lstStyle/>
          <a:p>
            <a:pPr>
              <a:tabLst>
                <a:tab pos="1666833" algn="l"/>
              </a:tabLst>
            </a:pPr>
            <a:r>
              <a:rPr lang="zh-CN" altLang="en-US" spc="-1" dirty="0">
                <a:uFill>
                  <a:solidFill>
                    <a:srgbClr val="FFFFFF"/>
                  </a:solidFill>
                </a:uFill>
                <a:cs typeface="+mn-cs"/>
              </a:rPr>
              <a:t>时钟</a:t>
            </a:r>
            <a:r>
              <a:rPr lang="zh-CN" altLang="en-US" spc="-1" dirty="0" smtClean="0">
                <a:uFill>
                  <a:solidFill>
                    <a:srgbClr val="FFFFFF"/>
                  </a:solidFill>
                </a:uFill>
                <a:cs typeface="+mn-cs"/>
              </a:rPr>
              <a:t>系统研制与批产</a:t>
            </a:r>
            <a:endParaRPr lang="en-US" altLang="en-US" spc="-1" dirty="0">
              <a:uFill>
                <a:solidFill>
                  <a:srgbClr val="FFFFFF"/>
                </a:solidFill>
              </a:uFill>
              <a:cs typeface="+mn-cs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70599" y="901800"/>
            <a:ext cx="3675692" cy="1515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450"/>
              </a:spcBef>
              <a:buSzPct val="80000"/>
              <a:buFont typeface="Wingdings" panose="05000000000000000000" pitchFamily="2" charset="2"/>
              <a:buChar char="l"/>
            </a:pPr>
            <a:r>
              <a:rPr lang="zh-CN" altLang="en-US" sz="2000" b="1" kern="100" dirty="0">
                <a:solidFill>
                  <a:srgbClr val="005B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频率</a:t>
            </a:r>
            <a:r>
              <a:rPr lang="en-US" altLang="zh-CN" sz="2000" b="1" kern="100" dirty="0">
                <a:solidFill>
                  <a:srgbClr val="005B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: 40 MHz</a:t>
            </a:r>
          </a:p>
          <a:p>
            <a:pPr marL="285750" indent="-285750" algn="just">
              <a:spcBef>
                <a:spcPts val="450"/>
              </a:spcBef>
              <a:buSzPct val="80000"/>
              <a:buFont typeface="Wingdings" panose="05000000000000000000" pitchFamily="2" charset="2"/>
              <a:buChar char="l"/>
            </a:pPr>
            <a:r>
              <a:rPr lang="zh-CN" altLang="en-US" sz="2000" b="1" kern="100" dirty="0">
                <a:solidFill>
                  <a:srgbClr val="005B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时钟精度： </a:t>
            </a:r>
            <a:r>
              <a:rPr lang="en-US" altLang="zh-CN" sz="2000" b="1" kern="100" dirty="0">
                <a:solidFill>
                  <a:srgbClr val="005B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&lt; 10 ps RMS</a:t>
            </a:r>
          </a:p>
          <a:p>
            <a:pPr marL="285750" indent="-285750" algn="just">
              <a:spcBef>
                <a:spcPts val="450"/>
              </a:spcBef>
              <a:buSzPct val="80000"/>
              <a:buFont typeface="Wingdings" panose="05000000000000000000" pitchFamily="2" charset="2"/>
              <a:buChar char="l"/>
            </a:pPr>
            <a:r>
              <a:rPr lang="zh-CN" altLang="en-US" sz="2000" b="1" kern="100" dirty="0">
                <a:solidFill>
                  <a:srgbClr val="005B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时钟路数： </a:t>
            </a:r>
            <a:r>
              <a:rPr lang="en-US" altLang="zh-CN" sz="2000" b="1" kern="100" dirty="0">
                <a:solidFill>
                  <a:srgbClr val="005B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~ 400 </a:t>
            </a:r>
          </a:p>
          <a:p>
            <a:pPr marL="285750" indent="-285750" algn="just">
              <a:spcBef>
                <a:spcPts val="450"/>
              </a:spcBef>
              <a:buSzPct val="80000"/>
              <a:buFont typeface="Wingdings" panose="05000000000000000000" pitchFamily="2" charset="2"/>
              <a:buChar char="l"/>
            </a:pPr>
            <a:r>
              <a:rPr lang="zh-CN" altLang="en-US" sz="2000" b="1" kern="100" dirty="0">
                <a:solidFill>
                  <a:srgbClr val="005B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传输距离：</a:t>
            </a:r>
            <a:r>
              <a:rPr lang="en-US" altLang="zh-CN" sz="2000" b="1" kern="100" dirty="0">
                <a:solidFill>
                  <a:srgbClr val="005B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~ 10</a:t>
            </a:r>
            <a:r>
              <a:rPr lang="zh-CN" altLang="en-US" sz="2000" b="1" kern="100" dirty="0">
                <a:solidFill>
                  <a:srgbClr val="005B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kern="100" dirty="0">
                <a:solidFill>
                  <a:srgbClr val="005B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994E0483-8258-4E71-B2B8-484474A336EA}"/>
              </a:ext>
            </a:extLst>
          </p:cNvPr>
          <p:cNvSpPr/>
          <p:nvPr/>
        </p:nvSpPr>
        <p:spPr>
          <a:xfrm>
            <a:off x="323528" y="863854"/>
            <a:ext cx="3628361" cy="16358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1F30A7AD-05AD-4B26-BD6E-B283F4443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64" y="2735606"/>
            <a:ext cx="3427146" cy="227233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D398AA09-2091-4687-9191-30D1B4C51211}"/>
              </a:ext>
            </a:extLst>
          </p:cNvPr>
          <p:cNvSpPr/>
          <p:nvPr/>
        </p:nvSpPr>
        <p:spPr>
          <a:xfrm>
            <a:off x="1123991" y="2550940"/>
            <a:ext cx="1656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005B82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测试结果</a:t>
            </a:r>
            <a:endParaRPr lang="zh-CN" altLang="en-US" b="1" dirty="0">
              <a:solidFill>
                <a:srgbClr val="005B82"/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4240106-96DC-4AA0-A6A6-48A8AAF92543}"/>
              </a:ext>
            </a:extLst>
          </p:cNvPr>
          <p:cNvSpPr txBox="1"/>
          <p:nvPr/>
        </p:nvSpPr>
        <p:spPr>
          <a:xfrm>
            <a:off x="727969" y="5587813"/>
            <a:ext cx="1224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第一级时钟板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71952FE-7637-4DAB-A05B-3B7CA8EA1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9218" y="3191740"/>
            <a:ext cx="2741480" cy="17533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4EEABDD-30D1-4751-89D4-6395913E3B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90" r="-1"/>
          <a:stretch/>
        </p:blipFill>
        <p:spPr>
          <a:xfrm>
            <a:off x="6730858" y="1053172"/>
            <a:ext cx="2084893" cy="175512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8FD57E3-6757-402E-BE20-949720CDF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3629" y="3191741"/>
            <a:ext cx="2285985" cy="175336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36BD3F5-B570-4D90-8C8D-78585F09F0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6292" y="1057923"/>
            <a:ext cx="2188950" cy="177388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B93E96D9-5FC3-499A-B1E4-FB13BDB9A055}"/>
              </a:ext>
            </a:extLst>
          </p:cNvPr>
          <p:cNvSpPr txBox="1"/>
          <p:nvPr/>
        </p:nvSpPr>
        <p:spPr>
          <a:xfrm>
            <a:off x="8525326" y="5754115"/>
            <a:ext cx="9470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状态汇总板</a:t>
            </a:r>
          </a:p>
        </p:txBody>
      </p:sp>
      <p:sp>
        <p:nvSpPr>
          <p:cNvPr id="25" name="矩形 24"/>
          <p:cNvSpPr/>
          <p:nvPr/>
        </p:nvSpPr>
        <p:spPr>
          <a:xfrm>
            <a:off x="4600437" y="68580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一级时钟</a:t>
            </a:r>
            <a:r>
              <a:rPr lang="zh-CN" altLang="en-US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板</a:t>
            </a:r>
            <a:endParaRPr lang="zh-CN" altLang="en-US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779671" y="669727"/>
            <a:ext cx="1571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第二级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时钟</a:t>
            </a:r>
            <a:r>
              <a:rPr lang="zh-CN" altLang="en-US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板</a:t>
            </a:r>
            <a:endParaRPr lang="zh-CN" altLang="en-US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662468" y="2831803"/>
            <a:ext cx="1560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TPC</a:t>
            </a:r>
            <a:r>
              <a:rPr lang="zh-CN" altLang="en-US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子时钟板</a:t>
            </a:r>
            <a:endParaRPr lang="zh-CN" altLang="en-US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891023" y="2822408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状态汇总板</a:t>
            </a:r>
            <a:endParaRPr lang="zh-CN" altLang="en-US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919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75272C-E64D-4470-B94F-E666C850E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4744599"/>
            <a:ext cx="2057400" cy="273844"/>
          </a:xfrm>
        </p:spPr>
        <p:txBody>
          <a:bodyPr/>
          <a:lstStyle/>
          <a:p>
            <a:fld id="{9B618960-8005-486C-9A75-10CB2AAC16F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87027E6-A80B-447F-BB6E-887B8B2C0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pc="-1" dirty="0" smtClean="0">
                <a:uFill>
                  <a:solidFill>
                    <a:srgbClr val="FFFFFF"/>
                  </a:solidFill>
                </a:uFill>
                <a:cs typeface="+mn-cs"/>
              </a:rPr>
              <a:t>触发系统（</a:t>
            </a:r>
            <a:r>
              <a:rPr lang="en-US" altLang="zh-CN" spc="-1" dirty="0" smtClean="0">
                <a:uFill>
                  <a:solidFill>
                    <a:srgbClr val="FFFFFF"/>
                  </a:solidFill>
                </a:uFill>
                <a:cs typeface="+mn-cs"/>
              </a:rPr>
              <a:t>Trigger</a:t>
            </a:r>
            <a:r>
              <a:rPr lang="zh-CN" altLang="en-US" spc="-1" dirty="0" smtClean="0">
                <a:uFill>
                  <a:solidFill>
                    <a:srgbClr val="FFFFFF"/>
                  </a:solidFill>
                </a:uFill>
                <a:cs typeface="+mn-cs"/>
              </a:rPr>
              <a:t>）</a:t>
            </a:r>
            <a:endParaRPr lang="zh-CN" altLang="en-US" spc="-1" dirty="0">
              <a:uFill>
                <a:solidFill>
                  <a:srgbClr val="FFFFFF"/>
                </a:solidFill>
              </a:uFill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13407" y="950550"/>
            <a:ext cx="3196843" cy="139884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 smtClean="0">
                <a:ln w="0"/>
                <a:solidFill>
                  <a:srgbClr val="005B8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Working mode</a:t>
            </a:r>
            <a:r>
              <a:rPr lang="zh-CN" altLang="en-US" dirty="0" smtClean="0">
                <a:ln w="0"/>
                <a:solidFill>
                  <a:srgbClr val="005B8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：</a:t>
            </a:r>
            <a:endParaRPr lang="en-US" altLang="zh-CN" dirty="0" smtClean="0">
              <a:ln w="0"/>
              <a:solidFill>
                <a:srgbClr val="005B8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 Antiqua" panose="02040602050305030304" pitchFamily="18" charset="0"/>
            </a:endParaRPr>
          </a:p>
          <a:p>
            <a:pPr marL="671513" lvl="1" indent="-214313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ln w="0"/>
                <a:solidFill>
                  <a:srgbClr val="005B8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Normal </a:t>
            </a:r>
            <a:r>
              <a:rPr lang="zh-CN" altLang="en-US" dirty="0">
                <a:ln w="0"/>
                <a:solidFill>
                  <a:srgbClr val="005B8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altLang="zh-CN" dirty="0">
                <a:ln w="0"/>
                <a:solidFill>
                  <a:srgbClr val="005B8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(data taking)</a:t>
            </a:r>
          </a:p>
          <a:p>
            <a:pPr marL="671513" lvl="1" indent="-214313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en-US" altLang="zh-CN" dirty="0" smtClean="0">
                <a:ln w="0"/>
                <a:solidFill>
                  <a:srgbClr val="005B8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Laser </a:t>
            </a:r>
            <a:r>
              <a:rPr lang="en-US" altLang="zh-CN" dirty="0">
                <a:ln w="0"/>
                <a:solidFill>
                  <a:srgbClr val="005B8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mode</a:t>
            </a:r>
          </a:p>
          <a:p>
            <a:pPr marL="671513" lvl="1" indent="-214313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en-US" altLang="zh-CN" dirty="0" smtClean="0">
                <a:ln w="0"/>
                <a:solidFill>
                  <a:srgbClr val="005B8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Pulse mode</a:t>
            </a:r>
            <a:endParaRPr lang="en-US" altLang="zh-CN" dirty="0">
              <a:ln w="0"/>
              <a:solidFill>
                <a:srgbClr val="005B8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19" name="图片 1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"/>
          <a:stretch/>
        </p:blipFill>
        <p:spPr bwMode="auto">
          <a:xfrm>
            <a:off x="131514" y="2614145"/>
            <a:ext cx="4160630" cy="2399843"/>
          </a:xfrm>
          <a:prstGeom prst="rect">
            <a:avLst/>
          </a:prstGeom>
          <a:noFill/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6" b="9718"/>
          <a:stretch/>
        </p:blipFill>
        <p:spPr>
          <a:xfrm>
            <a:off x="6687855" y="1128455"/>
            <a:ext cx="1992994" cy="18576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4" b="11246"/>
          <a:stretch/>
        </p:blipFill>
        <p:spPr>
          <a:xfrm>
            <a:off x="4316964" y="3299513"/>
            <a:ext cx="2255360" cy="170129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044913" y="742589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主触发板</a:t>
            </a:r>
            <a:endParaRPr lang="zh-CN" altLang="en-US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706853" y="2673536"/>
            <a:ext cx="1790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TPC</a:t>
            </a:r>
            <a:r>
              <a:rPr lang="zh-CN" altLang="en-US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触发分发板</a:t>
            </a:r>
            <a:endParaRPr lang="zh-CN" altLang="en-US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" t="16798" r="-2266" b="11803"/>
          <a:stretch/>
        </p:blipFill>
        <p:spPr>
          <a:xfrm>
            <a:off x="4390627" y="1112259"/>
            <a:ext cx="2181698" cy="187382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7010930" y="759123"/>
            <a:ext cx="1346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触发分发板</a:t>
            </a:r>
            <a:endParaRPr lang="zh-CN" altLang="en-US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948512" y="2953193"/>
            <a:ext cx="1329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TPC</a:t>
            </a:r>
            <a:r>
              <a:rPr lang="zh-CN" altLang="en-US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触发板</a:t>
            </a:r>
            <a:endParaRPr lang="zh-CN" altLang="en-US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1" b="10801"/>
          <a:stretch/>
        </p:blipFill>
        <p:spPr>
          <a:xfrm>
            <a:off x="6674477" y="3317133"/>
            <a:ext cx="2073987" cy="1683674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6888550" y="2973733"/>
            <a:ext cx="1811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其它系统触发板</a:t>
            </a:r>
            <a:endParaRPr lang="zh-CN" altLang="en-US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8184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1EE7006-8CBB-42EA-B372-A94B7C8EA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EDE5-12B2-4A26-A61F-906C8820793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zh-CN" altLang="en-US" dirty="0" smtClean="0"/>
              <a:t>数据获取系统</a:t>
            </a:r>
            <a:endParaRPr lang="zh-CN" altLang="en-US" dirty="0"/>
          </a:p>
        </p:txBody>
      </p:sp>
      <p:sp>
        <p:nvSpPr>
          <p:cNvPr id="16" name="内容占位符 2"/>
          <p:cNvSpPr txBox="1">
            <a:spLocks/>
          </p:cNvSpPr>
          <p:nvPr/>
        </p:nvSpPr>
        <p:spPr>
          <a:xfrm>
            <a:off x="403097" y="733886"/>
            <a:ext cx="5904656" cy="293271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000" dirty="0">
                <a:latin typeface="Book Antiqua" panose="02040602050305030304" pitchFamily="18" charset="0"/>
                <a:ea typeface="Microsoft YaHei" panose="020B0503020204020204" pitchFamily="34" charset="-122"/>
              </a:rPr>
              <a:t>Zero-suppressed data rate</a:t>
            </a:r>
            <a:r>
              <a:rPr lang="zh-CN" altLang="en-US" sz="2000" dirty="0">
                <a:latin typeface="Book Antiqua" panose="02040602050305030304" pitchFamily="18" charset="0"/>
                <a:ea typeface="Microsoft YaHei" panose="020B0503020204020204" pitchFamily="34" charset="-122"/>
              </a:rPr>
              <a:t>：</a:t>
            </a:r>
            <a:r>
              <a:rPr lang="en-US" altLang="zh-CN" sz="2000" dirty="0">
                <a:latin typeface="Book Antiqua" panose="02040602050305030304" pitchFamily="18" charset="0"/>
                <a:ea typeface="Microsoft YaHei" panose="020B0503020204020204" pitchFamily="34" charset="-122"/>
              </a:rPr>
              <a:t>~4.4 </a:t>
            </a:r>
            <a:r>
              <a:rPr lang="en-US" altLang="zh-CN" sz="2000" dirty="0" err="1">
                <a:latin typeface="Book Antiqua" panose="02040602050305030304" pitchFamily="18" charset="0"/>
                <a:ea typeface="Microsoft YaHei" panose="020B0503020204020204" pitchFamily="34" charset="-122"/>
              </a:rPr>
              <a:t>Gbyte</a:t>
            </a:r>
            <a:r>
              <a:rPr lang="en-US" altLang="zh-CN" sz="2000" dirty="0">
                <a:latin typeface="Book Antiqua" panose="02040602050305030304" pitchFamily="18" charset="0"/>
                <a:ea typeface="Microsoft YaHei" panose="020B0503020204020204" pitchFamily="34" charset="-122"/>
              </a:rPr>
              <a:t>/s</a:t>
            </a:r>
          </a:p>
        </p:txBody>
      </p:sp>
      <p:sp>
        <p:nvSpPr>
          <p:cNvPr id="3" name="矩形 2"/>
          <p:cNvSpPr/>
          <p:nvPr/>
        </p:nvSpPr>
        <p:spPr>
          <a:xfrm>
            <a:off x="7380312" y="1483897"/>
            <a:ext cx="1189917" cy="2456666"/>
          </a:xfrm>
          <a:prstGeom prst="rect">
            <a:avLst/>
          </a:prstGeom>
          <a:noFill/>
          <a:ln w="19050">
            <a:solidFill>
              <a:srgbClr val="B797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4" name="文本框 3"/>
          <p:cNvSpPr txBox="1"/>
          <p:nvPr/>
        </p:nvSpPr>
        <p:spPr>
          <a:xfrm>
            <a:off x="7580964" y="3444776"/>
            <a:ext cx="8321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>
                <a:solidFill>
                  <a:srgbClr val="7231A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CEE farm</a:t>
            </a:r>
            <a:endParaRPr lang="zh-CN" altLang="en-US" sz="1050" dirty="0">
              <a:solidFill>
                <a:srgbClr val="7231A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580964" y="2924545"/>
            <a:ext cx="927353" cy="22725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88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CPU-node</a:t>
            </a:r>
            <a:endParaRPr lang="zh-CN" altLang="en-US" sz="788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580964" y="2483645"/>
            <a:ext cx="927353" cy="22725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88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CPU node</a:t>
            </a:r>
            <a:endParaRPr lang="zh-CN" altLang="en-US" sz="788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802052" y="2660509"/>
            <a:ext cx="849142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13" dirty="0"/>
              <a:t>…. ….</a:t>
            </a:r>
            <a:endParaRPr lang="zh-CN" altLang="en-US" sz="1013" dirty="0"/>
          </a:p>
        </p:txBody>
      </p:sp>
      <p:sp>
        <p:nvSpPr>
          <p:cNvPr id="11" name="矩形 10"/>
          <p:cNvSpPr/>
          <p:nvPr/>
        </p:nvSpPr>
        <p:spPr>
          <a:xfrm>
            <a:off x="7588107" y="1639766"/>
            <a:ext cx="927353" cy="22725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88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NAS</a:t>
            </a:r>
            <a:endParaRPr lang="zh-CN" altLang="en-US" sz="788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588107" y="2033071"/>
            <a:ext cx="927353" cy="22725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88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NAS</a:t>
            </a:r>
            <a:endParaRPr lang="zh-CN" altLang="en-US" sz="788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791882" y="1805691"/>
            <a:ext cx="849142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13" dirty="0"/>
              <a:t>…. ….</a:t>
            </a:r>
            <a:endParaRPr lang="zh-CN" altLang="en-US" sz="1013" dirty="0"/>
          </a:p>
        </p:txBody>
      </p:sp>
      <p:sp>
        <p:nvSpPr>
          <p:cNvPr id="8" name="上下箭头 7"/>
          <p:cNvSpPr/>
          <p:nvPr/>
        </p:nvSpPr>
        <p:spPr>
          <a:xfrm rot="5400000">
            <a:off x="6473440" y="972320"/>
            <a:ext cx="217406" cy="1596337"/>
          </a:xfrm>
          <a:prstGeom prst="upDownArrow">
            <a:avLst>
              <a:gd name="adj1" fmla="val 39414"/>
              <a:gd name="adj2" fmla="val 5000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10" name="文本框 9"/>
          <p:cNvSpPr txBox="1"/>
          <p:nvPr/>
        </p:nvSpPr>
        <p:spPr>
          <a:xfrm>
            <a:off x="6307753" y="1559435"/>
            <a:ext cx="99159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75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光纤</a:t>
            </a:r>
            <a:r>
              <a:rPr lang="en-US" altLang="zh-CN" sz="675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(10 </a:t>
            </a:r>
            <a:r>
              <a:rPr lang="en-US" altLang="zh-CN" sz="675" dirty="0" err="1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Gbps</a:t>
            </a:r>
            <a:r>
              <a:rPr lang="en-US" altLang="zh-CN" sz="675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675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377" y="1208904"/>
            <a:ext cx="6469510" cy="362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8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EDE5-12B2-4A26-A61F-906C8820793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Book Antiqua" panose="02040602050305030304" pitchFamily="18" charset="0"/>
                <a:ea typeface="微软雅黑" panose="020B0503020204020204" pitchFamily="34" charset="-122"/>
              </a:rPr>
              <a:t>内容</a:t>
            </a:r>
          </a:p>
        </p:txBody>
      </p:sp>
      <p:sp>
        <p:nvSpPr>
          <p:cNvPr id="4" name="TextBox 5"/>
          <p:cNvSpPr txBox="1"/>
          <p:nvPr/>
        </p:nvSpPr>
        <p:spPr>
          <a:xfrm>
            <a:off x="2051720" y="843558"/>
            <a:ext cx="561662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7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solidFill>
                  <a:srgbClr val="005B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物理动机</a:t>
            </a:r>
            <a:endParaRPr lang="en-US" altLang="zh-CN" sz="2800" b="1" dirty="0">
              <a:solidFill>
                <a:srgbClr val="005B8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70000"/>
              </a:lnSpc>
              <a:buFont typeface="Wingdings" panose="05000000000000000000" pitchFamily="2" charset="2"/>
              <a:buChar char="l"/>
            </a:pPr>
            <a:r>
              <a:rPr lang="en-US" altLang="zh-CN" sz="2800" b="1" dirty="0">
                <a:solidFill>
                  <a:srgbClr val="005B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CEE</a:t>
            </a:r>
            <a:r>
              <a:rPr lang="zh-CN" altLang="en-US" sz="2800" b="1" dirty="0">
                <a:solidFill>
                  <a:srgbClr val="005B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谱仪设计</a:t>
            </a:r>
            <a:endParaRPr lang="en-US" altLang="zh-CN" sz="2800" b="1" dirty="0">
              <a:solidFill>
                <a:srgbClr val="005B8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7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 smtClean="0">
                <a:solidFill>
                  <a:srgbClr val="005B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探测</a:t>
            </a:r>
            <a:r>
              <a:rPr lang="zh-CN" altLang="en-US" sz="2800" b="1" dirty="0">
                <a:solidFill>
                  <a:srgbClr val="005B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系统研制进展</a:t>
            </a:r>
            <a:endParaRPr lang="en-US" altLang="zh-CN" sz="2800" b="1" dirty="0">
              <a:solidFill>
                <a:srgbClr val="005B8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7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 smtClean="0">
                <a:solidFill>
                  <a:srgbClr val="005B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束流实验和软件系统</a:t>
            </a:r>
            <a:endParaRPr lang="en-US" altLang="zh-CN" sz="2800" b="1" dirty="0">
              <a:solidFill>
                <a:srgbClr val="005B8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7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solidFill>
                  <a:srgbClr val="005B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总结</a:t>
            </a:r>
            <a:endParaRPr lang="en-US" altLang="zh-CN" sz="2800" b="1" dirty="0">
              <a:solidFill>
                <a:srgbClr val="005B8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20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1EE7006-8CBB-42EA-B372-A94B7C8EA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EDE5-12B2-4A26-A61F-906C8820793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en-US" altLang="zh-CN" dirty="0" smtClean="0"/>
              <a:t>DAQ</a:t>
            </a:r>
            <a:r>
              <a:rPr lang="zh-CN" altLang="en-US" dirty="0" smtClean="0"/>
              <a:t>硬件测试和量产</a:t>
            </a:r>
            <a:endParaRPr lang="zh-CN" altLang="en-US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875" y="1240173"/>
            <a:ext cx="2669857" cy="36490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73" y="1267135"/>
            <a:ext cx="2892575" cy="362905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6399269" y="704857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事件组装服务器</a:t>
            </a:r>
            <a:endParaRPr lang="zh-CN" altLang="en-US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95536" y="746522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板卡批量测试</a:t>
            </a:r>
            <a:endParaRPr lang="zh-CN" altLang="en-US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972" y="1240173"/>
            <a:ext cx="2820778" cy="3663443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3508097" y="714857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数据汇总机箱</a:t>
            </a:r>
            <a:endParaRPr lang="zh-CN" altLang="en-US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8929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肘形连接符 20"/>
          <p:cNvCxnSpPr>
            <a:cxnSpLocks/>
          </p:cNvCxnSpPr>
          <p:nvPr/>
        </p:nvCxnSpPr>
        <p:spPr>
          <a:xfrm rot="10800000">
            <a:off x="2824992" y="1980688"/>
            <a:ext cx="1868120" cy="2529012"/>
          </a:xfrm>
          <a:prstGeom prst="bentConnector3">
            <a:avLst>
              <a:gd name="adj1" fmla="val 22896"/>
            </a:avLst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5179258" y="2607659"/>
            <a:ext cx="1030334" cy="506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rgbClr val="FFFF00"/>
                </a:solidFill>
              </a:rPr>
              <a:t>10GB Net</a:t>
            </a:r>
            <a:endParaRPr lang="zh-CN" altLang="en-US" sz="1600" dirty="0">
              <a:solidFill>
                <a:srgbClr val="FFFF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70070" y="4564090"/>
            <a:ext cx="1014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00B0F0"/>
                </a:solidFill>
              </a:rPr>
              <a:t>IMP net</a:t>
            </a:r>
            <a:endParaRPr lang="zh-CN" altLang="en-US" sz="1600" dirty="0">
              <a:solidFill>
                <a:srgbClr val="00B0F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373170" y="1374061"/>
            <a:ext cx="131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CEE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集群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54499" y="2371448"/>
            <a:ext cx="638023" cy="975027"/>
          </a:xfrm>
          <a:prstGeom prst="rect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rgbClr val="FFFF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936433" y="1834486"/>
            <a:ext cx="888558" cy="3101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rgbClr val="FFFF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936433" y="2311566"/>
            <a:ext cx="888558" cy="3101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937675" y="2893002"/>
            <a:ext cx="888558" cy="3101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FF00"/>
                </a:solidFill>
              </a:rPr>
              <a:t>… …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936433" y="3370082"/>
            <a:ext cx="888558" cy="3101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00"/>
              </a:solidFill>
            </a:endParaRPr>
          </a:p>
        </p:txBody>
      </p:sp>
      <p:cxnSp>
        <p:nvCxnSpPr>
          <p:cNvPr id="16" name="直接箭头连接符 15"/>
          <p:cNvCxnSpPr>
            <a:stCxn id="29" idx="3"/>
            <a:endCxn id="33" idx="1"/>
          </p:cNvCxnSpPr>
          <p:nvPr/>
        </p:nvCxnSpPr>
        <p:spPr>
          <a:xfrm>
            <a:off x="993966" y="1462910"/>
            <a:ext cx="280265" cy="523907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>
            <a:stCxn id="11" idx="3"/>
            <a:endCxn id="6" idx="1"/>
          </p:cNvCxnSpPr>
          <p:nvPr/>
        </p:nvCxnSpPr>
        <p:spPr>
          <a:xfrm>
            <a:off x="2824991" y="2466616"/>
            <a:ext cx="272369" cy="392345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>
            <a:stCxn id="12" idx="3"/>
            <a:endCxn id="6" idx="1"/>
          </p:cNvCxnSpPr>
          <p:nvPr/>
        </p:nvCxnSpPr>
        <p:spPr>
          <a:xfrm flipV="1">
            <a:off x="2826233" y="2858961"/>
            <a:ext cx="271127" cy="189092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>
            <a:stCxn id="13" idx="3"/>
            <a:endCxn id="6" idx="1"/>
          </p:cNvCxnSpPr>
          <p:nvPr/>
        </p:nvCxnSpPr>
        <p:spPr>
          <a:xfrm flipV="1">
            <a:off x="2824991" y="2858961"/>
            <a:ext cx="272369" cy="666172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>
            <a:stCxn id="10" idx="2"/>
            <a:endCxn id="11" idx="0"/>
          </p:cNvCxnSpPr>
          <p:nvPr/>
        </p:nvCxnSpPr>
        <p:spPr>
          <a:xfrm>
            <a:off x="2380712" y="2144587"/>
            <a:ext cx="0" cy="166979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>
            <a:stCxn id="12" idx="2"/>
            <a:endCxn id="13" idx="0"/>
          </p:cNvCxnSpPr>
          <p:nvPr/>
        </p:nvCxnSpPr>
        <p:spPr>
          <a:xfrm flipH="1">
            <a:off x="2380712" y="3203104"/>
            <a:ext cx="1243" cy="166979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105407" y="1307860"/>
            <a:ext cx="888558" cy="3101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FF00"/>
                </a:solidFill>
              </a:rPr>
              <a:t>User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1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92982" y="1829487"/>
            <a:ext cx="888558" cy="3101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FF00"/>
                </a:solidFill>
              </a:rPr>
              <a:t>… …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90002" y="2292328"/>
            <a:ext cx="888558" cy="3101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FF00"/>
                </a:solidFill>
              </a:rPr>
              <a:t>User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N</a:t>
            </a:r>
            <a:endParaRPr lang="zh-CN" altLang="en-US" dirty="0">
              <a:solidFill>
                <a:srgbClr val="FFFF00"/>
              </a:solidFill>
            </a:endParaRPr>
          </a:p>
        </p:txBody>
      </p:sp>
      <p:cxnSp>
        <p:nvCxnSpPr>
          <p:cNvPr id="34" name="直接箭头连接符 33"/>
          <p:cNvCxnSpPr>
            <a:stCxn id="30" idx="3"/>
            <a:endCxn id="33" idx="1"/>
          </p:cNvCxnSpPr>
          <p:nvPr/>
        </p:nvCxnSpPr>
        <p:spPr>
          <a:xfrm>
            <a:off x="981540" y="1984538"/>
            <a:ext cx="292691" cy="2279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>
            <a:stCxn id="31" idx="3"/>
            <a:endCxn id="33" idx="1"/>
          </p:cNvCxnSpPr>
          <p:nvPr/>
        </p:nvCxnSpPr>
        <p:spPr>
          <a:xfrm flipV="1">
            <a:off x="978560" y="1986817"/>
            <a:ext cx="295671" cy="460562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>
            <a:stCxn id="10" idx="3"/>
            <a:endCxn id="6" idx="1"/>
          </p:cNvCxnSpPr>
          <p:nvPr/>
        </p:nvCxnSpPr>
        <p:spPr>
          <a:xfrm>
            <a:off x="2824991" y="1989537"/>
            <a:ext cx="272369" cy="869425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>
            <a:stCxn id="11" idx="2"/>
            <a:endCxn id="12" idx="0"/>
          </p:cNvCxnSpPr>
          <p:nvPr/>
        </p:nvCxnSpPr>
        <p:spPr>
          <a:xfrm>
            <a:off x="2380712" y="2621667"/>
            <a:ext cx="1243" cy="271335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49"/>
          <p:cNvSpPr/>
          <p:nvPr/>
        </p:nvSpPr>
        <p:spPr>
          <a:xfrm>
            <a:off x="4693111" y="4085478"/>
            <a:ext cx="3044262" cy="81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100" dirty="0">
                <a:solidFill>
                  <a:srgbClr val="FFFF00"/>
                </a:solidFill>
              </a:rPr>
              <a:t>      </a:t>
            </a:r>
            <a:endParaRPr lang="en-US" altLang="zh-CN" sz="2100" dirty="0">
              <a:solidFill>
                <a:srgbClr val="FFFF00"/>
              </a:solidFill>
            </a:endParaRPr>
          </a:p>
          <a:p>
            <a:pPr algn="ctr"/>
            <a:endParaRPr lang="en-US" altLang="zh-CN" sz="2100" dirty="0">
              <a:solidFill>
                <a:srgbClr val="FFFF00"/>
              </a:solidFill>
            </a:endParaRPr>
          </a:p>
          <a:p>
            <a:pPr algn="ctr"/>
            <a:r>
              <a:rPr lang="en-US" altLang="zh-CN" sz="2100" dirty="0">
                <a:solidFill>
                  <a:srgbClr val="FFFF00"/>
                </a:solidFill>
              </a:rPr>
              <a:t>    </a:t>
            </a:r>
            <a:r>
              <a:rPr lang="en-US" altLang="zh-CN" sz="21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CEE</a:t>
            </a:r>
            <a:r>
              <a:rPr lang="zh-CN" altLang="en-US" sz="21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控制室</a:t>
            </a:r>
            <a:endParaRPr lang="en-US" altLang="zh-CN" sz="210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dirty="0">
              <a:solidFill>
                <a:srgbClr val="FFFF00"/>
              </a:solidFill>
            </a:endParaRPr>
          </a:p>
          <a:p>
            <a:pPr algn="ctr"/>
            <a:r>
              <a:rPr lang="zh-CN" altLang="en-US" dirty="0">
                <a:solidFill>
                  <a:srgbClr val="FFFF00"/>
                </a:solidFill>
              </a:rPr>
              <a:t>        </a:t>
            </a:r>
          </a:p>
        </p:txBody>
      </p:sp>
      <p:cxnSp>
        <p:nvCxnSpPr>
          <p:cNvPr id="51" name="直接箭头连接符 50"/>
          <p:cNvCxnSpPr>
            <a:cxnSpLocks/>
          </p:cNvCxnSpPr>
          <p:nvPr/>
        </p:nvCxnSpPr>
        <p:spPr>
          <a:xfrm flipH="1">
            <a:off x="5911901" y="3108082"/>
            <a:ext cx="2141" cy="977289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矩形 54"/>
          <p:cNvSpPr/>
          <p:nvPr/>
        </p:nvSpPr>
        <p:spPr>
          <a:xfrm>
            <a:off x="4773067" y="799712"/>
            <a:ext cx="1842715" cy="680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1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CEE</a:t>
            </a:r>
            <a:r>
              <a:rPr lang="zh-CN" altLang="en-US" sz="21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实验大厅</a:t>
            </a:r>
            <a:endParaRPr lang="en-US" altLang="zh-CN" sz="150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6" name="直接箭头连接符 55"/>
          <p:cNvCxnSpPr>
            <a:cxnSpLocks/>
          </p:cNvCxnSpPr>
          <p:nvPr/>
        </p:nvCxnSpPr>
        <p:spPr>
          <a:xfrm>
            <a:off x="5991896" y="1434360"/>
            <a:ext cx="1" cy="405543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文本框 69"/>
          <p:cNvSpPr txBox="1"/>
          <p:nvPr/>
        </p:nvSpPr>
        <p:spPr>
          <a:xfrm>
            <a:off x="5728562" y="2299775"/>
            <a:ext cx="1147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/>
          </a:lstStyle>
          <a:p>
            <a:r>
              <a:rPr lang="en-US" altLang="zh-CN" sz="1400" dirty="0">
                <a:solidFill>
                  <a:srgbClr val="FF0000"/>
                </a:solidFill>
                <a:latin typeface="Book Antiqua" panose="02040602050305030304" pitchFamily="18" charset="0"/>
              </a:rPr>
              <a:t>10 Gb Fiber</a:t>
            </a:r>
            <a:endParaRPr lang="zh-CN" altLang="en-US" sz="1400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6953126" y="1308377"/>
            <a:ext cx="1412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DAQ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室</a:t>
            </a:r>
          </a:p>
        </p:txBody>
      </p:sp>
      <p:sp>
        <p:nvSpPr>
          <p:cNvPr id="74" name="圆角矩形 73"/>
          <p:cNvSpPr/>
          <p:nvPr/>
        </p:nvSpPr>
        <p:spPr>
          <a:xfrm>
            <a:off x="4964238" y="1663616"/>
            <a:ext cx="3464053" cy="1786128"/>
          </a:xfrm>
          <a:prstGeom prst="roundRect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464624" y="1753157"/>
            <a:ext cx="1114769" cy="5391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FF00"/>
                </a:solidFill>
              </a:rPr>
              <a:t>Event Builder</a:t>
            </a:r>
          </a:p>
        </p:txBody>
      </p:sp>
      <p:sp>
        <p:nvSpPr>
          <p:cNvPr id="46" name="圆角矩形 45"/>
          <p:cNvSpPr/>
          <p:nvPr/>
        </p:nvSpPr>
        <p:spPr>
          <a:xfrm>
            <a:off x="1821264" y="1341314"/>
            <a:ext cx="2355425" cy="2605162"/>
          </a:xfrm>
          <a:prstGeom prst="roundRect">
            <a:avLst>
              <a:gd name="adj" fmla="val 11830"/>
            </a:avLst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7118931" y="1764470"/>
            <a:ext cx="1147931" cy="53305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>
              <a:solidFill>
                <a:srgbClr val="FFFF00"/>
              </a:solidFill>
            </a:endParaRPr>
          </a:p>
        </p:txBody>
      </p:sp>
      <p:cxnSp>
        <p:nvCxnSpPr>
          <p:cNvPr id="45" name="直接箭头连接符 44"/>
          <p:cNvCxnSpPr>
            <a:cxnSpLocks/>
          </p:cNvCxnSpPr>
          <p:nvPr/>
        </p:nvCxnSpPr>
        <p:spPr>
          <a:xfrm flipH="1">
            <a:off x="4050954" y="2735161"/>
            <a:ext cx="1128303" cy="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>
            <a:cxnSpLocks/>
          </p:cNvCxnSpPr>
          <p:nvPr/>
        </p:nvCxnSpPr>
        <p:spPr>
          <a:xfrm flipH="1">
            <a:off x="4050952" y="2949727"/>
            <a:ext cx="1128305" cy="30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4345555" y="2975204"/>
            <a:ext cx="597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x16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2147018" y="4359141"/>
            <a:ext cx="1387014" cy="3101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500" dirty="0">
                <a:solidFill>
                  <a:srgbClr val="FFFF00"/>
                </a:solidFill>
              </a:rPr>
              <a:t>IMP user</a:t>
            </a:r>
            <a:endParaRPr lang="zh-CN" altLang="en-US" sz="1500" dirty="0">
              <a:solidFill>
                <a:srgbClr val="FFFF00"/>
              </a:solidFill>
            </a:endParaRPr>
          </a:p>
        </p:txBody>
      </p:sp>
      <p:cxnSp>
        <p:nvCxnSpPr>
          <p:cNvPr id="63" name="肘形连接符 62"/>
          <p:cNvCxnSpPr>
            <a:stCxn id="62" idx="3"/>
          </p:cNvCxnSpPr>
          <p:nvPr/>
        </p:nvCxnSpPr>
        <p:spPr>
          <a:xfrm flipV="1">
            <a:off x="3534033" y="3280183"/>
            <a:ext cx="735134" cy="1234009"/>
          </a:xfrm>
          <a:prstGeom prst="bentConnector2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圆角矩形 65"/>
          <p:cNvSpPr/>
          <p:nvPr/>
        </p:nvSpPr>
        <p:spPr>
          <a:xfrm>
            <a:off x="1084007" y="735120"/>
            <a:ext cx="7530155" cy="4275544"/>
          </a:xfrm>
          <a:prstGeom prst="roundRect">
            <a:avLst>
              <a:gd name="adj" fmla="val 4837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文本框 70"/>
          <p:cNvSpPr txBox="1"/>
          <p:nvPr/>
        </p:nvSpPr>
        <p:spPr>
          <a:xfrm>
            <a:off x="2183185" y="779614"/>
            <a:ext cx="14590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/>
              <a:t>IMPCAS</a:t>
            </a:r>
            <a:endParaRPr lang="zh-CN" altLang="en-US" sz="2100" b="1" dirty="0"/>
          </a:p>
        </p:txBody>
      </p:sp>
      <p:sp>
        <p:nvSpPr>
          <p:cNvPr id="32" name="文本框 31"/>
          <p:cNvSpPr txBox="1"/>
          <p:nvPr/>
        </p:nvSpPr>
        <p:spPr>
          <a:xfrm>
            <a:off x="4317274" y="2686610"/>
            <a:ext cx="694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… …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cxnSp>
        <p:nvCxnSpPr>
          <p:cNvPr id="68" name="直接箭头连接符 67"/>
          <p:cNvCxnSpPr>
            <a:cxnSpLocks/>
          </p:cNvCxnSpPr>
          <p:nvPr/>
        </p:nvCxnSpPr>
        <p:spPr>
          <a:xfrm>
            <a:off x="5301619" y="1462910"/>
            <a:ext cx="2104" cy="1144749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矩形 72"/>
          <p:cNvSpPr/>
          <p:nvPr/>
        </p:nvSpPr>
        <p:spPr>
          <a:xfrm rot="16200000">
            <a:off x="3646123" y="2779286"/>
            <a:ext cx="659501" cy="15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>
                <a:solidFill>
                  <a:srgbClr val="FFFF00"/>
                </a:solidFill>
              </a:rPr>
              <a:t>Switcher</a:t>
            </a:r>
            <a:endParaRPr lang="zh-CN" altLang="en-US" sz="1000" dirty="0">
              <a:solidFill>
                <a:srgbClr val="FFFF00"/>
              </a:solidFill>
            </a:endParaRPr>
          </a:p>
        </p:txBody>
      </p:sp>
      <p:cxnSp>
        <p:nvCxnSpPr>
          <p:cNvPr id="75" name="直接箭头连接符 74"/>
          <p:cNvCxnSpPr>
            <a:cxnSpLocks/>
          </p:cNvCxnSpPr>
          <p:nvPr/>
        </p:nvCxnSpPr>
        <p:spPr>
          <a:xfrm flipH="1">
            <a:off x="3692522" y="2698227"/>
            <a:ext cx="208271" cy="4596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箭头连接符 75"/>
          <p:cNvCxnSpPr>
            <a:cxnSpLocks/>
          </p:cNvCxnSpPr>
          <p:nvPr/>
        </p:nvCxnSpPr>
        <p:spPr>
          <a:xfrm flipH="1">
            <a:off x="3699670" y="3060518"/>
            <a:ext cx="208271" cy="4596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箭头连接符 76"/>
          <p:cNvCxnSpPr>
            <a:cxnSpLocks/>
          </p:cNvCxnSpPr>
          <p:nvPr/>
        </p:nvCxnSpPr>
        <p:spPr>
          <a:xfrm flipH="1">
            <a:off x="5373748" y="3105187"/>
            <a:ext cx="2141" cy="977289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文本框 77"/>
          <p:cNvSpPr txBox="1"/>
          <p:nvPr/>
        </p:nvSpPr>
        <p:spPr>
          <a:xfrm>
            <a:off x="5368107" y="3502110"/>
            <a:ext cx="694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… …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6667765" y="2651789"/>
            <a:ext cx="1360619" cy="427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rgbClr val="FFFF00"/>
                </a:solidFill>
              </a:rPr>
              <a:t>Online Server</a:t>
            </a:r>
          </a:p>
        </p:txBody>
      </p:sp>
      <p:cxnSp>
        <p:nvCxnSpPr>
          <p:cNvPr id="83" name="直接箭头连接符 82"/>
          <p:cNvCxnSpPr>
            <a:cxnSpLocks/>
            <a:stCxn id="81" idx="1"/>
            <a:endCxn id="4" idx="3"/>
          </p:cNvCxnSpPr>
          <p:nvPr/>
        </p:nvCxnSpPr>
        <p:spPr>
          <a:xfrm flipH="1" flipV="1">
            <a:off x="6209592" y="2861107"/>
            <a:ext cx="458173" cy="4401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箭头连接符 78"/>
          <p:cNvCxnSpPr>
            <a:cxnSpLocks/>
          </p:cNvCxnSpPr>
          <p:nvPr/>
        </p:nvCxnSpPr>
        <p:spPr>
          <a:xfrm>
            <a:off x="5707626" y="2292328"/>
            <a:ext cx="1613" cy="315331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903C4-F424-4B94-BCCD-45FF5BB841E8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61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dirty="0">
                <a:latin typeface="微软雅黑" panose="020B0503020204020204" pitchFamily="34" charset="-122"/>
              </a:rPr>
              <a:t>CEE</a:t>
            </a:r>
            <a:r>
              <a:rPr lang="zh-CN" altLang="en-US" dirty="0">
                <a:latin typeface="微软雅黑" panose="020B0503020204020204" pitchFamily="34" charset="-122"/>
              </a:rPr>
              <a:t>实验网络结构和数据流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274231" y="1307859"/>
            <a:ext cx="346249" cy="13579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>
                <a:solidFill>
                  <a:srgbClr val="FFFF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sz="1500" b="1" dirty="0"/>
              <a:t>V</a:t>
            </a:r>
          </a:p>
          <a:p>
            <a:r>
              <a:rPr lang="en-US" altLang="zh-CN" sz="1500" b="1" dirty="0"/>
              <a:t>PN</a:t>
            </a:r>
            <a:endParaRPr lang="zh-CN" altLang="en-US" sz="1500" b="1" dirty="0"/>
          </a:p>
        </p:txBody>
      </p:sp>
      <p:cxnSp>
        <p:nvCxnSpPr>
          <p:cNvPr id="82" name="直接箭头连接符 81"/>
          <p:cNvCxnSpPr>
            <a:cxnSpLocks/>
            <a:stCxn id="33" idx="3"/>
            <a:endCxn id="10" idx="1"/>
          </p:cNvCxnSpPr>
          <p:nvPr/>
        </p:nvCxnSpPr>
        <p:spPr>
          <a:xfrm>
            <a:off x="1620480" y="1986817"/>
            <a:ext cx="315953" cy="2720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箭头连接符 86"/>
          <p:cNvCxnSpPr>
            <a:cxnSpLocks/>
          </p:cNvCxnSpPr>
          <p:nvPr/>
        </p:nvCxnSpPr>
        <p:spPr>
          <a:xfrm flipH="1">
            <a:off x="6600519" y="2029802"/>
            <a:ext cx="518412" cy="621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文本框 83">
            <a:extLst>
              <a:ext uri="{FF2B5EF4-FFF2-40B4-BE49-F238E27FC236}">
                <a16:creationId xmlns:a16="http://schemas.microsoft.com/office/drawing/2014/main" id="{EB46EE28-292B-4BF1-8C63-111A065EEA28}"/>
              </a:ext>
            </a:extLst>
          </p:cNvPr>
          <p:cNvSpPr txBox="1"/>
          <p:nvPr/>
        </p:nvSpPr>
        <p:spPr>
          <a:xfrm>
            <a:off x="5898012" y="3579649"/>
            <a:ext cx="1147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/>
          </a:lstStyle>
          <a:p>
            <a:r>
              <a:rPr lang="en-US" altLang="zh-CN" sz="1400" dirty="0">
                <a:solidFill>
                  <a:srgbClr val="FF0000"/>
                </a:solidFill>
                <a:latin typeface="Book Antiqua" panose="02040602050305030304" pitchFamily="18" charset="0"/>
              </a:rPr>
              <a:t>10Gb Fiber</a:t>
            </a:r>
            <a:endParaRPr lang="zh-CN" altLang="en-US" sz="1400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C06AB8DC-0CAD-476C-91C7-53CA52F94CD5}"/>
              </a:ext>
            </a:extLst>
          </p:cNvPr>
          <p:cNvSpPr txBox="1"/>
          <p:nvPr/>
        </p:nvSpPr>
        <p:spPr>
          <a:xfrm>
            <a:off x="2915032" y="3514615"/>
            <a:ext cx="1147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/>
          </a:lstStyle>
          <a:p>
            <a:r>
              <a:rPr lang="en-US" altLang="zh-CN" sz="1400" dirty="0">
                <a:solidFill>
                  <a:srgbClr val="FF0000"/>
                </a:solidFill>
                <a:latin typeface="Book Antiqua" panose="02040602050305030304" pitchFamily="18" charset="0"/>
              </a:rPr>
              <a:t>10 Gb Net</a:t>
            </a:r>
            <a:endParaRPr lang="zh-CN" altLang="en-US" sz="1400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DC73C15D-5C18-425E-8EC0-5894CEA3190B}"/>
              </a:ext>
            </a:extLst>
          </p:cNvPr>
          <p:cNvSpPr txBox="1"/>
          <p:nvPr/>
        </p:nvSpPr>
        <p:spPr>
          <a:xfrm>
            <a:off x="6975607" y="1842378"/>
            <a:ext cx="14128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FFFF00"/>
                </a:solidFill>
              </a:rPr>
              <a:t>Pre-process</a:t>
            </a: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892D4F2E-0973-4238-BF51-C742D9E83DC2}"/>
              </a:ext>
            </a:extLst>
          </p:cNvPr>
          <p:cNvSpPr txBox="1"/>
          <p:nvPr/>
        </p:nvSpPr>
        <p:spPr>
          <a:xfrm>
            <a:off x="1834330" y="1801148"/>
            <a:ext cx="11138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FFFF00"/>
                </a:solidFill>
              </a:rPr>
              <a:t>CPU node</a:t>
            </a:r>
            <a:endParaRPr lang="zh-CN" altLang="en-US" sz="1600" dirty="0">
              <a:solidFill>
                <a:srgbClr val="FFFF00"/>
              </a:solidFill>
            </a:endParaRP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0854F102-3B5B-41BF-AD12-5D6DB7D351D6}"/>
              </a:ext>
            </a:extLst>
          </p:cNvPr>
          <p:cNvSpPr txBox="1"/>
          <p:nvPr/>
        </p:nvSpPr>
        <p:spPr>
          <a:xfrm>
            <a:off x="1802012" y="2305204"/>
            <a:ext cx="11138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FFFF00"/>
                </a:solidFill>
              </a:rPr>
              <a:t>CPU node</a:t>
            </a:r>
            <a:endParaRPr lang="zh-CN" altLang="en-US" sz="1600" dirty="0">
              <a:solidFill>
                <a:srgbClr val="FFFF00"/>
              </a:solidFill>
            </a:endParaRP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3B51D017-1778-47B7-92D0-201AC2A54BD1}"/>
              </a:ext>
            </a:extLst>
          </p:cNvPr>
          <p:cNvSpPr txBox="1"/>
          <p:nvPr/>
        </p:nvSpPr>
        <p:spPr>
          <a:xfrm>
            <a:off x="1828860" y="3344536"/>
            <a:ext cx="11138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FFFF00"/>
                </a:solidFill>
              </a:rPr>
              <a:t>CPU node</a:t>
            </a:r>
            <a:endParaRPr lang="zh-CN" altLang="en-US" sz="1600" dirty="0">
              <a:solidFill>
                <a:srgbClr val="FFFF00"/>
              </a:solidFill>
            </a:endParaRP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E03F0EDD-606C-4D51-B0F4-A09EB8449848}"/>
              </a:ext>
            </a:extLst>
          </p:cNvPr>
          <p:cNvSpPr txBox="1"/>
          <p:nvPr/>
        </p:nvSpPr>
        <p:spPr>
          <a:xfrm>
            <a:off x="2905209" y="2411899"/>
            <a:ext cx="9215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FFFF00"/>
                </a:solidFill>
              </a:rPr>
              <a:t>NAS</a:t>
            </a:r>
          </a:p>
          <a:p>
            <a:pPr algn="ctr"/>
            <a:r>
              <a:rPr lang="en-US" altLang="zh-CN" sz="1600" dirty="0">
                <a:solidFill>
                  <a:srgbClr val="FFFF00"/>
                </a:solidFill>
              </a:rPr>
              <a:t>~ 5 PB</a:t>
            </a:r>
          </a:p>
          <a:p>
            <a:pPr algn="ctr"/>
            <a:r>
              <a:rPr lang="en-US" altLang="zh-CN" sz="1600" dirty="0">
                <a:solidFill>
                  <a:srgbClr val="FFFF00"/>
                </a:solidFill>
              </a:rPr>
              <a:t>(2.1 PB)</a:t>
            </a:r>
            <a:endParaRPr lang="zh-CN" altLang="en-US" sz="1600" dirty="0">
              <a:solidFill>
                <a:srgbClr val="FFFF00"/>
              </a:solidFill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7EA032B3-CF04-45AC-A011-25061C9FFC98}"/>
              </a:ext>
            </a:extLst>
          </p:cNvPr>
          <p:cNvSpPr txBox="1"/>
          <p:nvPr/>
        </p:nvSpPr>
        <p:spPr>
          <a:xfrm>
            <a:off x="4069887" y="2186436"/>
            <a:ext cx="1147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/>
          </a:lstStyle>
          <a:p>
            <a:r>
              <a:rPr lang="en-US" altLang="zh-CN" sz="1400" dirty="0">
                <a:solidFill>
                  <a:srgbClr val="FF0000"/>
                </a:solidFill>
                <a:latin typeface="Book Antiqua" panose="02040602050305030304" pitchFamily="18" charset="0"/>
              </a:rPr>
              <a:t>10 Gb </a:t>
            </a:r>
          </a:p>
          <a:p>
            <a:r>
              <a:rPr lang="en-US" altLang="zh-CN" sz="1400" dirty="0">
                <a:solidFill>
                  <a:srgbClr val="FF0000"/>
                </a:solidFill>
                <a:latin typeface="Book Antiqua" panose="02040602050305030304" pitchFamily="18" charset="0"/>
              </a:rPr>
              <a:t>Fiber</a:t>
            </a:r>
            <a:endParaRPr lang="zh-CN" altLang="en-US" sz="1400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66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29" y="800481"/>
            <a:ext cx="2469858" cy="185167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38B151F-F00D-F584-565A-FD13A5CDBD0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/>
          <a:srcRect t="31491"/>
          <a:stretch>
            <a:fillRect/>
          </a:stretch>
        </p:blipFill>
        <p:spPr>
          <a:xfrm>
            <a:off x="2981566" y="800482"/>
            <a:ext cx="2743244" cy="185167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012160" y="817026"/>
            <a:ext cx="2886765" cy="193911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altLang="zh-CN" sz="3200" dirty="0" smtClean="0"/>
              <a:t>CEE</a:t>
            </a:r>
            <a:r>
              <a:rPr lang="zh-CN" altLang="en-US" sz="3200" dirty="0" smtClean="0"/>
              <a:t>实验运行条件建设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/>
          <a:stretch>
            <a:fillRect/>
          </a:stretch>
        </p:blipFill>
        <p:spPr>
          <a:xfrm>
            <a:off x="3331450" y="2931990"/>
            <a:ext cx="2534412" cy="180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67"/>
          <a:stretch>
            <a:fillRect/>
          </a:stretch>
        </p:blipFill>
        <p:spPr>
          <a:xfrm>
            <a:off x="5995746" y="2931990"/>
            <a:ext cx="2896734" cy="180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 cstate="print"/>
          <a:stretch>
            <a:fillRect/>
          </a:stretch>
        </p:blipFill>
        <p:spPr>
          <a:xfrm>
            <a:off x="379121" y="2931990"/>
            <a:ext cx="2397565" cy="1800000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5"/>
            </p:custDataLst>
          </p:nvPr>
        </p:nvSpPr>
        <p:spPr>
          <a:xfrm>
            <a:off x="7651930" y="3004565"/>
            <a:ext cx="1151508" cy="3670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altLang="zh-CN" sz="1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CEE </a:t>
            </a:r>
            <a:r>
              <a:rPr lang="en-US" altLang="zh-CN" sz="1400" b="1" dirty="0" smtClean="0">
                <a:solidFill>
                  <a:srgbClr val="FF0000"/>
                </a:solidFill>
                <a:latin typeface="宋体" panose="02010600030101010101" pitchFamily="2" charset="-122"/>
              </a:rPr>
              <a:t>Hall</a:t>
            </a:r>
            <a:endParaRPr lang="zh-CN" altLang="en-US" sz="1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6434239" y="930532"/>
            <a:ext cx="1872208" cy="3600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altLang="zh-CN" sz="1400" b="1" dirty="0" smtClean="0">
                <a:solidFill>
                  <a:srgbClr val="FF0000"/>
                </a:solidFill>
                <a:latin typeface="宋体" panose="02010600030101010101" pitchFamily="2" charset="-122"/>
              </a:rPr>
              <a:t>Ground treatment</a:t>
            </a:r>
            <a:endParaRPr lang="zh-CN" altLang="en-US" sz="1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7"/>
            </p:custDataLst>
          </p:nvPr>
        </p:nvSpPr>
        <p:spPr>
          <a:xfrm>
            <a:off x="3770564" y="4228134"/>
            <a:ext cx="1656184" cy="3240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altLang="zh-CN" sz="1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Safety control</a:t>
            </a:r>
            <a:endParaRPr lang="zh-CN" altLang="en-US" sz="1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8"/>
            </p:custDataLst>
          </p:nvPr>
        </p:nvSpPr>
        <p:spPr>
          <a:xfrm>
            <a:off x="847011" y="4301687"/>
            <a:ext cx="1389494" cy="2804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altLang="zh-CN" sz="1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Power system</a:t>
            </a:r>
            <a:endParaRPr lang="zh-CN" altLang="en-US" sz="1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0" name="文本框 29"/>
          <p:cNvSpPr txBox="1"/>
          <p:nvPr>
            <p:custDataLst>
              <p:tags r:id="rId9"/>
            </p:custDataLst>
          </p:nvPr>
        </p:nvSpPr>
        <p:spPr>
          <a:xfrm>
            <a:off x="3345830" y="893430"/>
            <a:ext cx="2172067" cy="2880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altLang="zh-CN" sz="1400" b="1" dirty="0" smtClean="0">
                <a:solidFill>
                  <a:srgbClr val="FF0000"/>
                </a:solidFill>
                <a:latin typeface="宋体" panose="02010600030101010101" pitchFamily="2" charset="-122"/>
              </a:rPr>
              <a:t>CEE Control Room</a:t>
            </a:r>
            <a:endParaRPr lang="zh-CN" altLang="en-US" sz="1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文本框 29"/>
          <p:cNvSpPr txBox="1"/>
          <p:nvPr>
            <p:custDataLst>
              <p:tags r:id="rId10"/>
            </p:custDataLst>
          </p:nvPr>
        </p:nvSpPr>
        <p:spPr>
          <a:xfrm>
            <a:off x="879018" y="2209253"/>
            <a:ext cx="1159393" cy="3278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altLang="zh-CN" sz="1400" b="1" dirty="0" smtClean="0">
                <a:solidFill>
                  <a:srgbClr val="FF0000"/>
                </a:solidFill>
                <a:latin typeface="宋体" panose="02010600030101010101" pitchFamily="2" charset="-122"/>
              </a:rPr>
              <a:t>Gas system</a:t>
            </a:r>
            <a:endParaRPr lang="zh-CN" altLang="en-US" sz="1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EDE5-12B2-4A26-A61F-906C8820793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50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6" r="5108" b="7388"/>
          <a:stretch/>
        </p:blipFill>
        <p:spPr bwMode="auto">
          <a:xfrm>
            <a:off x="6601229" y="2918157"/>
            <a:ext cx="2494566" cy="2046263"/>
          </a:xfrm>
          <a:prstGeom prst="rect">
            <a:avLst/>
          </a:prstGeom>
          <a:noFill/>
          <a:ln w="25400" cap="sq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879" y="1030579"/>
            <a:ext cx="2892120" cy="2204164"/>
          </a:xfrm>
          <a:prstGeom prst="rect">
            <a:avLst/>
          </a:prstGeom>
          <a:noFill/>
          <a:ln w="254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D511A43-EC3D-4FDD-AFCB-9428555E9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EDE5-12B2-4A26-A61F-906C8820793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964F261-3F82-44D5-8232-DD6CFE5A9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基础设施与系统整合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1BC0CA7-6886-49CF-924F-DE1E2A1B6551}"/>
              </a:ext>
            </a:extLst>
          </p:cNvPr>
          <p:cNvSpPr txBox="1"/>
          <p:nvPr/>
        </p:nvSpPr>
        <p:spPr>
          <a:xfrm>
            <a:off x="583686" y="649100"/>
            <a:ext cx="31887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b="1" dirty="0">
                <a:solidFill>
                  <a:srgbClr val="0000FF"/>
                </a:solidFill>
                <a:latin typeface="Book Antiqua" panose="02040602050305030304" pitchFamily="18" charset="0"/>
              </a:rPr>
              <a:t>CEE </a:t>
            </a:r>
            <a:r>
              <a:rPr lang="en-US" altLang="zh-CN" sz="2100" b="1" dirty="0" smtClean="0">
                <a:solidFill>
                  <a:srgbClr val="0000FF"/>
                </a:solidFill>
                <a:latin typeface="Book Antiqua" panose="02040602050305030304" pitchFamily="18" charset="0"/>
              </a:rPr>
              <a:t>Hall Layout</a:t>
            </a:r>
            <a:endParaRPr lang="zh-CN" altLang="en-US" sz="2100" b="1" dirty="0">
              <a:solidFill>
                <a:srgbClr val="0000FF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50CAB88-2011-4659-BE42-657FFC3DC687}"/>
              </a:ext>
            </a:extLst>
          </p:cNvPr>
          <p:cNvSpPr txBox="1"/>
          <p:nvPr/>
        </p:nvSpPr>
        <p:spPr>
          <a:xfrm>
            <a:off x="5092621" y="590944"/>
            <a:ext cx="25128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solidFill>
                  <a:srgbClr val="0000FF"/>
                </a:solidFill>
                <a:latin typeface="Book Antiqua" panose="02040602050305030304" pitchFamily="18" charset="0"/>
              </a:rPr>
              <a:t>Assembly scheme</a:t>
            </a:r>
            <a:endParaRPr lang="zh-CN" altLang="en-US" sz="2100" b="1" dirty="0">
              <a:solidFill>
                <a:srgbClr val="0000FF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3AA57A4-3F38-456F-8FC6-77CC6B039C0C}"/>
              </a:ext>
            </a:extLst>
          </p:cNvPr>
          <p:cNvSpPr txBox="1"/>
          <p:nvPr/>
        </p:nvSpPr>
        <p:spPr>
          <a:xfrm>
            <a:off x="167857" y="3234743"/>
            <a:ext cx="4020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5B82"/>
                </a:solidFill>
                <a:latin typeface="Book Antiqua" panose="02040602050305030304" pitchFamily="18" charset="0"/>
              </a:rPr>
              <a:t>Others:</a:t>
            </a:r>
          </a:p>
          <a:p>
            <a:pPr marL="257175" indent="-257175"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5B82"/>
                </a:solidFill>
                <a:latin typeface="Book Antiqua" panose="02040602050305030304" pitchFamily="18" charset="0"/>
              </a:rPr>
              <a:t>Accelerator upgrade (in progress)</a:t>
            </a:r>
          </a:p>
          <a:p>
            <a:pPr marL="257175" indent="-257175"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5B82"/>
                </a:solidFill>
                <a:latin typeface="Book Antiqua" panose="02040602050305030304" pitchFamily="18" charset="0"/>
              </a:rPr>
              <a:t>Gas system (in progress)</a:t>
            </a:r>
          </a:p>
          <a:p>
            <a:pPr marL="257175" indent="-257175"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5B82"/>
                </a:solidFill>
                <a:latin typeface="Book Antiqua" panose="02040602050305030304" pitchFamily="18" charset="0"/>
              </a:rPr>
              <a:t>Beam line optimization (Done)</a:t>
            </a:r>
          </a:p>
          <a:p>
            <a:pPr marL="257175" indent="-257175"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5B82"/>
                </a:solidFill>
                <a:latin typeface="Book Antiqua" panose="02040602050305030304" pitchFamily="18" charset="0"/>
              </a:rPr>
              <a:t>Background noise treatment (Done)</a:t>
            </a:r>
          </a:p>
          <a:p>
            <a:pPr marL="257175" indent="-257175"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5B82"/>
                </a:solidFill>
                <a:latin typeface="Book Antiqua" panose="02040602050305030304" pitchFamily="18" charset="0"/>
                <a:ea typeface="等线" panose="02010600030101010101" pitchFamily="2" charset="-122"/>
              </a:rPr>
              <a:t>Radiation control (Done)</a:t>
            </a:r>
          </a:p>
        </p:txBody>
      </p:sp>
      <p:pic>
        <p:nvPicPr>
          <p:cNvPr id="13" name="图片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46021" y="986540"/>
            <a:ext cx="2456656" cy="1728000"/>
          </a:xfrm>
          <a:prstGeom prst="rect">
            <a:avLst/>
          </a:prstGeom>
          <a:noFill/>
          <a:ln w="25400" cap="sq">
            <a:noFill/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70025" y="950326"/>
            <a:ext cx="2505706" cy="1728000"/>
          </a:xfrm>
          <a:prstGeom prst="rect">
            <a:avLst/>
          </a:prstGeom>
          <a:noFill/>
          <a:ln w="25400" cap="sq">
            <a:noFill/>
          </a:ln>
        </p:spPr>
      </p:pic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6919492" y="2821555"/>
            <a:ext cx="1816588" cy="248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>
              <a:defRPr sz="160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>
              <a:defRPr/>
            </a:pPr>
            <a:r>
              <a:rPr lang="en-US" altLang="zh-CN" sz="1013" b="1" noProof="1" smtClean="0">
                <a:solidFill>
                  <a:schemeClr val="tx1"/>
                </a:solidFill>
                <a:latin typeface="+mn-ea"/>
                <a:ea typeface="+mn-ea"/>
              </a:rPr>
              <a:t>Radiation dose simulation</a:t>
            </a:r>
            <a:endParaRPr lang="zh-CN" altLang="en-US" sz="1013" b="1" noProof="1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4222350" y="3125011"/>
            <a:ext cx="2357488" cy="1606783"/>
          </a:xfrm>
          <a:prstGeom prst="rect">
            <a:avLst/>
          </a:prstGeom>
          <a:noFill/>
          <a:ln w="25400" cap="sq">
            <a:noFill/>
          </a:ln>
        </p:spPr>
      </p:pic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4716016" y="2815848"/>
            <a:ext cx="1510298" cy="25391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>
              <a:defRPr sz="160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>
              <a:defRPr/>
            </a:pPr>
            <a:r>
              <a:rPr lang="en-US" altLang="zh-CN" sz="1050" b="1" noProof="1" smtClean="0">
                <a:solidFill>
                  <a:schemeClr val="tx1"/>
                </a:solidFill>
                <a:latin typeface="+mn-ea"/>
                <a:ea typeface="+mn-ea"/>
              </a:rPr>
              <a:t>Heat simulation</a:t>
            </a:r>
            <a:endParaRPr lang="zh-CN" altLang="en-US" sz="1050" b="1" noProof="1">
              <a:solidFill>
                <a:schemeClr val="tx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40987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EDE5-12B2-4A26-A61F-906C8820793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探测器系统束流实验</a:t>
            </a:r>
            <a:endParaRPr lang="zh-CN" altLang="en-US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500529"/>
            <a:ext cx="3744416" cy="2604504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2559587" y="762704"/>
            <a:ext cx="4173578" cy="1625007"/>
            <a:chOff x="0" y="1002355"/>
            <a:chExt cx="5664063" cy="2920421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02355"/>
              <a:ext cx="5664063" cy="2892990"/>
            </a:xfrm>
            <a:prstGeom prst="rect">
              <a:avLst/>
            </a:prstGeom>
          </p:spPr>
        </p:pic>
        <p:cxnSp>
          <p:nvCxnSpPr>
            <p:cNvPr id="23" name="直接箭头连接符 22"/>
            <p:cNvCxnSpPr/>
            <p:nvPr/>
          </p:nvCxnSpPr>
          <p:spPr>
            <a:xfrm>
              <a:off x="2587752" y="1819656"/>
              <a:ext cx="0" cy="210312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/>
            <p:nvPr/>
          </p:nvCxnSpPr>
          <p:spPr>
            <a:xfrm flipH="1">
              <a:off x="1453896" y="1655064"/>
              <a:ext cx="1124712" cy="181965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/>
                <p:cNvSpPr txBox="1"/>
                <p:nvPr/>
              </p:nvSpPr>
              <p:spPr>
                <a:xfrm>
                  <a:off x="1591056" y="2761488"/>
                  <a:ext cx="124358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𝟐𝟓</m:t>
                            </m:r>
                          </m:e>
                          <m:sup>
                            <m:r>
                              <a:rPr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𝒐</m:t>
                            </m:r>
                          </m:sup>
                        </m:sSup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25" name="文本框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1056" y="2761488"/>
                  <a:ext cx="1243584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6969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5" t="7463"/>
          <a:stretch/>
        </p:blipFill>
        <p:spPr>
          <a:xfrm>
            <a:off x="197392" y="731502"/>
            <a:ext cx="2358384" cy="169623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001" y="685800"/>
            <a:ext cx="2309960" cy="170191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14" y="2514969"/>
            <a:ext cx="4625346" cy="257706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9" name="文本框 28"/>
          <p:cNvSpPr txBox="1"/>
          <p:nvPr/>
        </p:nvSpPr>
        <p:spPr>
          <a:xfrm>
            <a:off x="413974" y="788099"/>
            <a:ext cx="172245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UrQMD</a:t>
            </a:r>
            <a:endParaRPr lang="en-US" altLang="zh-CN" sz="14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Fe+Fe@350 MeV/u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/>
              <p:cNvSpPr txBox="1"/>
              <p:nvPr/>
            </p:nvSpPr>
            <p:spPr>
              <a:xfrm>
                <a:off x="898489" y="2263973"/>
                <a:ext cx="10801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CN" altLang="en-US" sz="140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(Rad.)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文本框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489" y="2263973"/>
                <a:ext cx="1080120" cy="307777"/>
              </a:xfrm>
              <a:prstGeom prst="rect">
                <a:avLst/>
              </a:prstGeom>
              <a:blipFill>
                <a:blip r:embed="rId8"/>
                <a:stretch>
                  <a:fillRect t="-1961" b="-196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矩形 30"/>
          <p:cNvSpPr/>
          <p:nvPr/>
        </p:nvSpPr>
        <p:spPr>
          <a:xfrm>
            <a:off x="72008" y="706641"/>
            <a:ext cx="179512" cy="3430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 rot="16200000">
            <a:off x="-405359" y="1092814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 (GeV/c)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509029" y="762142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000FF"/>
                </a:solidFill>
              </a:rPr>
              <a:t>D</a:t>
            </a:r>
            <a:r>
              <a:rPr lang="en-US" altLang="zh-CN" sz="1400" dirty="0" smtClean="0">
                <a:solidFill>
                  <a:srgbClr val="0000FF"/>
                </a:solidFill>
              </a:rPr>
              <a:t>. </a:t>
            </a:r>
            <a:r>
              <a:rPr lang="en-US" altLang="zh-CN" sz="1400" dirty="0" err="1" smtClean="0">
                <a:solidFill>
                  <a:srgbClr val="0000FF"/>
                </a:solidFill>
              </a:rPr>
              <a:t>Hu@USTC</a:t>
            </a:r>
            <a:endParaRPr lang="zh-CN" altLang="en-US" sz="1400" dirty="0">
              <a:solidFill>
                <a:srgbClr val="0000FF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812914" y="1225084"/>
            <a:ext cx="9476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(b=3 </a:t>
            </a:r>
            <a:r>
              <a:rPr lang="en-US" altLang="zh-CN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800132" y="2805386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FF0000"/>
                </a:solidFill>
              </a:rPr>
              <a:t>May, 2024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0080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816484"/>
            <a:ext cx="2028271" cy="1609679"/>
          </a:xfrm>
          <a:prstGeom prst="rect">
            <a:avLst/>
          </a:prstGeom>
        </p:spPr>
      </p:pic>
      <p:grpSp>
        <p:nvGrpSpPr>
          <p:cNvPr id="68" name="组合 67">
            <a:extLst>
              <a:ext uri="{FF2B5EF4-FFF2-40B4-BE49-F238E27FC236}">
                <a16:creationId xmlns:a16="http://schemas.microsoft.com/office/drawing/2014/main" id="{4E5739DF-0A02-4284-AD58-455BD2DB921E}"/>
              </a:ext>
            </a:extLst>
          </p:cNvPr>
          <p:cNvGrpSpPr/>
          <p:nvPr/>
        </p:nvGrpSpPr>
        <p:grpSpPr>
          <a:xfrm>
            <a:off x="2847505" y="800542"/>
            <a:ext cx="2611087" cy="2122086"/>
            <a:chOff x="2985289" y="944558"/>
            <a:chExt cx="2473301" cy="2122086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5FD4BDB-C7F0-4942-B701-E1F0779968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63"/>
            <a:stretch/>
          </p:blipFill>
          <p:spPr>
            <a:xfrm>
              <a:off x="2985289" y="944558"/>
              <a:ext cx="2473301" cy="2122086"/>
            </a:xfrm>
            <a:prstGeom prst="rect">
              <a:avLst/>
            </a:prstGeom>
          </p:spPr>
        </p:pic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B57834AA-8DFB-4616-A0F0-95483923B99D}"/>
                </a:ext>
              </a:extLst>
            </p:cNvPr>
            <p:cNvCxnSpPr>
              <a:cxnSpLocks/>
            </p:cNvCxnSpPr>
            <p:nvPr/>
          </p:nvCxnSpPr>
          <p:spPr>
            <a:xfrm>
              <a:off x="3347864" y="1995686"/>
              <a:ext cx="2019475" cy="0"/>
            </a:xfrm>
            <a:prstGeom prst="line">
              <a:avLst/>
            </a:prstGeom>
            <a:ln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A52D9692-A3C1-4A38-8CE4-5128FFD1B63D}"/>
                </a:ext>
              </a:extLst>
            </p:cNvPr>
            <p:cNvCxnSpPr>
              <a:cxnSpLocks/>
            </p:cNvCxnSpPr>
            <p:nvPr/>
          </p:nvCxnSpPr>
          <p:spPr>
            <a:xfrm>
              <a:off x="4406400" y="1164703"/>
              <a:ext cx="0" cy="1623071"/>
            </a:xfrm>
            <a:prstGeom prst="line">
              <a:avLst/>
            </a:prstGeom>
            <a:ln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6084E202-8C6E-47BC-9DFA-E367998D26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5"/>
          <a:stretch/>
        </p:blipFill>
        <p:spPr>
          <a:xfrm>
            <a:off x="14505" y="901228"/>
            <a:ext cx="2556688" cy="2007408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EDE5-12B2-4A26-A61F-906C8820793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碰撞顶点与子系统匹配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79D9EF8-6BFE-410C-AFBE-D2F656B827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9" y="3293063"/>
            <a:ext cx="2045927" cy="147517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9BB1BC4-49F0-41F1-9779-E51D9B0E4059}"/>
              </a:ext>
            </a:extLst>
          </p:cNvPr>
          <p:cNvSpPr txBox="1"/>
          <p:nvPr/>
        </p:nvSpPr>
        <p:spPr>
          <a:xfrm>
            <a:off x="327099" y="699348"/>
            <a:ext cx="214036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Vertex Reconstruction</a:t>
            </a:r>
            <a:r>
              <a:rPr lang="zh-CN" altLang="en-US" sz="11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1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X=0</a:t>
            </a:r>
            <a:r>
              <a:rPr lang="zh-CN" altLang="en-US" sz="11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5B850F8-9E8B-453F-899F-4CFC1E282A19}"/>
              </a:ext>
            </a:extLst>
          </p:cNvPr>
          <p:cNvSpPr txBox="1"/>
          <p:nvPr/>
        </p:nvSpPr>
        <p:spPr>
          <a:xfrm>
            <a:off x="1533705" y="3463502"/>
            <a:ext cx="5040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BM0</a:t>
            </a:r>
            <a:endParaRPr lang="zh-CN" altLang="en-US" sz="1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33094DB2-A17B-423B-A166-99C31DCA514F}"/>
              </a:ext>
            </a:extLst>
          </p:cNvPr>
          <p:cNvCxnSpPr/>
          <p:nvPr/>
        </p:nvCxnSpPr>
        <p:spPr>
          <a:xfrm>
            <a:off x="1785732" y="3725112"/>
            <a:ext cx="0" cy="2335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85D69DDF-429C-4F9D-9164-6877D04B9F8A}"/>
              </a:ext>
            </a:extLst>
          </p:cNvPr>
          <p:cNvCxnSpPr/>
          <p:nvPr/>
        </p:nvCxnSpPr>
        <p:spPr>
          <a:xfrm>
            <a:off x="1425692" y="3725112"/>
            <a:ext cx="0" cy="2335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DCB262D9-2CF9-44B6-8B56-DB4909E70046}"/>
              </a:ext>
            </a:extLst>
          </p:cNvPr>
          <p:cNvSpPr txBox="1"/>
          <p:nvPr/>
        </p:nvSpPr>
        <p:spPr>
          <a:xfrm>
            <a:off x="1218895" y="3463501"/>
            <a:ext cx="5040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T0</a:t>
            </a:r>
            <a:endParaRPr lang="zh-CN" altLang="en-US" sz="1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36960923-39FD-4EB7-83CC-A7AAACEA0E87}"/>
              </a:ext>
            </a:extLst>
          </p:cNvPr>
          <p:cNvCxnSpPr>
            <a:cxnSpLocks/>
          </p:cNvCxnSpPr>
          <p:nvPr/>
        </p:nvCxnSpPr>
        <p:spPr>
          <a:xfrm>
            <a:off x="1228028" y="3725110"/>
            <a:ext cx="0" cy="216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89651256-6A79-468D-98A4-E5B1E9DFF3AD}"/>
              </a:ext>
            </a:extLst>
          </p:cNvPr>
          <p:cNvSpPr txBox="1"/>
          <p:nvPr/>
        </p:nvSpPr>
        <p:spPr>
          <a:xfrm>
            <a:off x="957642" y="3463501"/>
            <a:ext cx="5400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靶</a:t>
            </a: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EDDBBF29-0C83-4C04-AA40-ED053AF19895}"/>
              </a:ext>
            </a:extLst>
          </p:cNvPr>
          <p:cNvCxnSpPr>
            <a:cxnSpLocks/>
          </p:cNvCxnSpPr>
          <p:nvPr/>
        </p:nvCxnSpPr>
        <p:spPr>
          <a:xfrm>
            <a:off x="993645" y="3725111"/>
            <a:ext cx="72008" cy="2160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F6D0A811-D4B3-4FF2-8138-2394EE788878}"/>
              </a:ext>
            </a:extLst>
          </p:cNvPr>
          <p:cNvCxnSpPr>
            <a:cxnSpLocks/>
          </p:cNvCxnSpPr>
          <p:nvPr/>
        </p:nvCxnSpPr>
        <p:spPr>
          <a:xfrm>
            <a:off x="773380" y="3725111"/>
            <a:ext cx="148256" cy="2160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F4F2C72B-1335-4995-85B2-812258C81D4A}"/>
              </a:ext>
            </a:extLst>
          </p:cNvPr>
          <p:cNvSpPr txBox="1"/>
          <p:nvPr/>
        </p:nvSpPr>
        <p:spPr>
          <a:xfrm>
            <a:off x="309570" y="3463502"/>
            <a:ext cx="5400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BM2</a:t>
            </a:r>
            <a:endParaRPr lang="zh-CN" altLang="en-US" sz="1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EBC4091-E4FA-4AFA-9158-16ACE9265DE7}"/>
              </a:ext>
            </a:extLst>
          </p:cNvPr>
          <p:cNvSpPr txBox="1"/>
          <p:nvPr/>
        </p:nvSpPr>
        <p:spPr>
          <a:xfrm>
            <a:off x="669610" y="3463502"/>
            <a:ext cx="5400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BM1</a:t>
            </a:r>
            <a:endParaRPr lang="zh-CN" altLang="en-US" sz="1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ACF7EED-CE7B-4B1B-B933-55A07865E9A1}"/>
              </a:ext>
            </a:extLst>
          </p:cNvPr>
          <p:cNvSpPr txBox="1"/>
          <p:nvPr/>
        </p:nvSpPr>
        <p:spPr>
          <a:xfrm>
            <a:off x="883266" y="2238728"/>
            <a:ext cx="5140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BM0</a:t>
            </a:r>
            <a:endParaRPr lang="zh-CN" altLang="en-US" sz="1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B00AEE4-5803-4249-AF10-96CFBBB565CD}"/>
              </a:ext>
            </a:extLst>
          </p:cNvPr>
          <p:cNvSpPr txBox="1"/>
          <p:nvPr/>
        </p:nvSpPr>
        <p:spPr>
          <a:xfrm>
            <a:off x="1260823" y="2238728"/>
            <a:ext cx="550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靶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71AA872-105C-45BB-B8F2-4EC97EB85481}"/>
              </a:ext>
            </a:extLst>
          </p:cNvPr>
          <p:cNvSpPr txBox="1"/>
          <p:nvPr/>
        </p:nvSpPr>
        <p:spPr>
          <a:xfrm>
            <a:off x="1516795" y="1203598"/>
            <a:ext cx="550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BM1</a:t>
            </a:r>
            <a:endParaRPr lang="zh-CN" altLang="en-US" sz="1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075C1038-0282-4C66-AA53-999BFB650492}"/>
              </a:ext>
            </a:extLst>
          </p:cNvPr>
          <p:cNvSpPr txBox="1"/>
          <p:nvPr/>
        </p:nvSpPr>
        <p:spPr>
          <a:xfrm>
            <a:off x="1728875" y="2235263"/>
            <a:ext cx="550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BM2</a:t>
            </a:r>
            <a:endParaRPr lang="zh-CN" altLang="en-US" sz="1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18023106-1334-4D4F-BC37-702B2FA1AFF3}"/>
              </a:ext>
            </a:extLst>
          </p:cNvPr>
          <p:cNvCxnSpPr>
            <a:cxnSpLocks/>
          </p:cNvCxnSpPr>
          <p:nvPr/>
        </p:nvCxnSpPr>
        <p:spPr>
          <a:xfrm>
            <a:off x="428600" y="1851670"/>
            <a:ext cx="53994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F39544AD-F8E6-496E-8AB6-A3EB53F83815}"/>
              </a:ext>
            </a:extLst>
          </p:cNvPr>
          <p:cNvCxnSpPr>
            <a:cxnSpLocks/>
          </p:cNvCxnSpPr>
          <p:nvPr/>
        </p:nvCxnSpPr>
        <p:spPr>
          <a:xfrm flipV="1">
            <a:off x="1151322" y="1938528"/>
            <a:ext cx="0" cy="2582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>
            <a:extLst>
              <a:ext uri="{FF2B5EF4-FFF2-40B4-BE49-F238E27FC236}">
                <a16:creationId xmlns:a16="http://schemas.microsoft.com/office/drawing/2014/main" id="{09E0C8D8-6023-4670-8DBF-DB799418154E}"/>
              </a:ext>
            </a:extLst>
          </p:cNvPr>
          <p:cNvSpPr txBox="1"/>
          <p:nvPr/>
        </p:nvSpPr>
        <p:spPr>
          <a:xfrm>
            <a:off x="205390" y="2976123"/>
            <a:ext cx="204456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Detectors on the beam line</a:t>
            </a:r>
            <a:endParaRPr lang="zh-CN" altLang="en-US" sz="11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5EF1BFC7-EEF1-459C-B5F7-27D454B994FB}"/>
              </a:ext>
            </a:extLst>
          </p:cNvPr>
          <p:cNvSpPr txBox="1"/>
          <p:nvPr/>
        </p:nvSpPr>
        <p:spPr>
          <a:xfrm>
            <a:off x="5848066" y="715316"/>
            <a:ext cx="2108311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TPC</a:t>
            </a:r>
            <a:r>
              <a:rPr lang="zh-CN" altLang="en-US" sz="14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 </a:t>
            </a:r>
            <a:r>
              <a:rPr lang="en-US" altLang="zh-CN" sz="1400" dirty="0" err="1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ToF</a:t>
            </a:r>
            <a:r>
              <a:rPr lang="en-US" altLang="zh-CN" sz="14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Matching</a:t>
            </a:r>
            <a:endParaRPr lang="en-US" altLang="zh-CN" sz="14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9371E74F-3EB3-4EEE-8D8A-49A3126D73BF}"/>
              </a:ext>
            </a:extLst>
          </p:cNvPr>
          <p:cNvSpPr txBox="1"/>
          <p:nvPr/>
        </p:nvSpPr>
        <p:spPr>
          <a:xfrm>
            <a:off x="7504610" y="4612081"/>
            <a:ext cx="107451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Δ</a:t>
            </a:r>
            <a:r>
              <a: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Y(cm)</a:t>
            </a:r>
            <a:endParaRPr lang="zh-CN" altLang="en-US" sz="1050" dirty="0"/>
          </a:p>
        </p:txBody>
      </p: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31EE62A4-E558-47F7-B2F0-D501E60D1A29}"/>
              </a:ext>
            </a:extLst>
          </p:cNvPr>
          <p:cNvCxnSpPr>
            <a:cxnSpLocks/>
          </p:cNvCxnSpPr>
          <p:nvPr/>
        </p:nvCxnSpPr>
        <p:spPr>
          <a:xfrm>
            <a:off x="1792161" y="1419622"/>
            <a:ext cx="0" cy="2160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DE6ECBE0-3392-4AF5-81FE-A4FBE4BA7A97}"/>
              </a:ext>
            </a:extLst>
          </p:cNvPr>
          <p:cNvCxnSpPr>
            <a:cxnSpLocks/>
          </p:cNvCxnSpPr>
          <p:nvPr/>
        </p:nvCxnSpPr>
        <p:spPr>
          <a:xfrm flipV="1">
            <a:off x="1979712" y="1923679"/>
            <a:ext cx="0" cy="2582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C7E0C703-C5BD-4996-A33A-F95664D02F6D}"/>
              </a:ext>
            </a:extLst>
          </p:cNvPr>
          <p:cNvCxnSpPr>
            <a:cxnSpLocks/>
          </p:cNvCxnSpPr>
          <p:nvPr/>
        </p:nvCxnSpPr>
        <p:spPr>
          <a:xfrm flipV="1">
            <a:off x="1547664" y="1923679"/>
            <a:ext cx="0" cy="2582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8644A95C-E5F8-4408-AB52-A9BEDB284B21}"/>
              </a:ext>
            </a:extLst>
          </p:cNvPr>
          <p:cNvSpPr txBox="1"/>
          <p:nvPr/>
        </p:nvSpPr>
        <p:spPr>
          <a:xfrm>
            <a:off x="349980" y="1595931"/>
            <a:ext cx="6936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束流方向</a:t>
            </a:r>
          </a:p>
        </p:txBody>
      </p: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98C93F31-981E-41F9-8E4C-C0CF07176C69}"/>
              </a:ext>
            </a:extLst>
          </p:cNvPr>
          <p:cNvCxnSpPr>
            <a:cxnSpLocks/>
          </p:cNvCxnSpPr>
          <p:nvPr/>
        </p:nvCxnSpPr>
        <p:spPr>
          <a:xfrm>
            <a:off x="349981" y="1851670"/>
            <a:ext cx="2019475" cy="0"/>
          </a:xfrm>
          <a:prstGeom prst="line">
            <a:avLst/>
          </a:prstGeom>
          <a:ln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AD133E6B-A80D-44CE-8FA8-835C07DFE438}"/>
              </a:ext>
            </a:extLst>
          </p:cNvPr>
          <p:cNvCxnSpPr>
            <a:cxnSpLocks/>
          </p:cNvCxnSpPr>
          <p:nvPr/>
        </p:nvCxnSpPr>
        <p:spPr>
          <a:xfrm flipV="1">
            <a:off x="1466420" y="1020688"/>
            <a:ext cx="0" cy="1698281"/>
          </a:xfrm>
          <a:prstGeom prst="line">
            <a:avLst/>
          </a:prstGeom>
          <a:ln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文本框 68">
            <a:extLst>
              <a:ext uri="{FF2B5EF4-FFF2-40B4-BE49-F238E27FC236}">
                <a16:creationId xmlns:a16="http://schemas.microsoft.com/office/drawing/2014/main" id="{A1F500C2-4459-40C6-8527-A7E2DDA1B77C}"/>
              </a:ext>
            </a:extLst>
          </p:cNvPr>
          <p:cNvSpPr txBox="1"/>
          <p:nvPr/>
        </p:nvSpPr>
        <p:spPr>
          <a:xfrm>
            <a:off x="3665126" y="2238728"/>
            <a:ext cx="5140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BM0</a:t>
            </a:r>
            <a:endParaRPr lang="zh-CN" altLang="en-US" sz="1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B419256E-6D64-4902-B2BE-FD4FE60E9B14}"/>
              </a:ext>
            </a:extLst>
          </p:cNvPr>
          <p:cNvSpPr txBox="1"/>
          <p:nvPr/>
        </p:nvSpPr>
        <p:spPr>
          <a:xfrm>
            <a:off x="4093276" y="2238728"/>
            <a:ext cx="550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靶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A6DD2D9A-C9A8-4AD1-B49C-35F7D8365356}"/>
              </a:ext>
            </a:extLst>
          </p:cNvPr>
          <p:cNvSpPr txBox="1"/>
          <p:nvPr/>
        </p:nvSpPr>
        <p:spPr>
          <a:xfrm>
            <a:off x="4298655" y="1203598"/>
            <a:ext cx="550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BM1</a:t>
            </a:r>
            <a:endParaRPr lang="zh-CN" altLang="en-US" sz="1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9F2EEDCE-27E1-43E4-ACCA-42D2A6FF56B5}"/>
              </a:ext>
            </a:extLst>
          </p:cNvPr>
          <p:cNvSpPr txBox="1"/>
          <p:nvPr/>
        </p:nvSpPr>
        <p:spPr>
          <a:xfrm>
            <a:off x="4597332" y="2235263"/>
            <a:ext cx="550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BM2</a:t>
            </a:r>
            <a:endParaRPr lang="zh-CN" altLang="en-US" sz="1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3" name="直接箭头连接符 72">
            <a:extLst>
              <a:ext uri="{FF2B5EF4-FFF2-40B4-BE49-F238E27FC236}">
                <a16:creationId xmlns:a16="http://schemas.microsoft.com/office/drawing/2014/main" id="{D90C4578-2005-4967-9F48-0085F6BA9D7A}"/>
              </a:ext>
            </a:extLst>
          </p:cNvPr>
          <p:cNvCxnSpPr>
            <a:cxnSpLocks/>
          </p:cNvCxnSpPr>
          <p:nvPr/>
        </p:nvCxnSpPr>
        <p:spPr>
          <a:xfrm>
            <a:off x="3267860" y="1851670"/>
            <a:ext cx="53994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箭头连接符 73">
            <a:extLst>
              <a:ext uri="{FF2B5EF4-FFF2-40B4-BE49-F238E27FC236}">
                <a16:creationId xmlns:a16="http://schemas.microsoft.com/office/drawing/2014/main" id="{F88A9123-D117-4C9C-966D-7688272F0020}"/>
              </a:ext>
            </a:extLst>
          </p:cNvPr>
          <p:cNvCxnSpPr>
            <a:cxnSpLocks/>
          </p:cNvCxnSpPr>
          <p:nvPr/>
        </p:nvCxnSpPr>
        <p:spPr>
          <a:xfrm flipV="1">
            <a:off x="3923928" y="1938528"/>
            <a:ext cx="0" cy="2582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箭头连接符 74">
            <a:extLst>
              <a:ext uri="{FF2B5EF4-FFF2-40B4-BE49-F238E27FC236}">
                <a16:creationId xmlns:a16="http://schemas.microsoft.com/office/drawing/2014/main" id="{6F7E2980-B74D-4041-AA4D-C4AA674E0668}"/>
              </a:ext>
            </a:extLst>
          </p:cNvPr>
          <p:cNvCxnSpPr>
            <a:cxnSpLocks/>
          </p:cNvCxnSpPr>
          <p:nvPr/>
        </p:nvCxnSpPr>
        <p:spPr>
          <a:xfrm>
            <a:off x="4572000" y="1527634"/>
            <a:ext cx="0" cy="2160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箭头连接符 75">
            <a:extLst>
              <a:ext uri="{FF2B5EF4-FFF2-40B4-BE49-F238E27FC236}">
                <a16:creationId xmlns:a16="http://schemas.microsoft.com/office/drawing/2014/main" id="{4840C8CB-41DA-4CCE-ACDC-897FBB9CED59}"/>
              </a:ext>
            </a:extLst>
          </p:cNvPr>
          <p:cNvCxnSpPr>
            <a:cxnSpLocks/>
          </p:cNvCxnSpPr>
          <p:nvPr/>
        </p:nvCxnSpPr>
        <p:spPr>
          <a:xfrm flipV="1">
            <a:off x="4858165" y="1938528"/>
            <a:ext cx="0" cy="2582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箭头连接符 76">
            <a:extLst>
              <a:ext uri="{FF2B5EF4-FFF2-40B4-BE49-F238E27FC236}">
                <a16:creationId xmlns:a16="http://schemas.microsoft.com/office/drawing/2014/main" id="{8199DE11-3357-46DD-B06C-CE841C5CA878}"/>
              </a:ext>
            </a:extLst>
          </p:cNvPr>
          <p:cNvCxnSpPr>
            <a:cxnSpLocks/>
          </p:cNvCxnSpPr>
          <p:nvPr/>
        </p:nvCxnSpPr>
        <p:spPr>
          <a:xfrm flipV="1">
            <a:off x="4355976" y="1923679"/>
            <a:ext cx="0" cy="2582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文本框 77">
            <a:extLst>
              <a:ext uri="{FF2B5EF4-FFF2-40B4-BE49-F238E27FC236}">
                <a16:creationId xmlns:a16="http://schemas.microsoft.com/office/drawing/2014/main" id="{09FE6101-A657-4023-A742-35AD20C0E4C6}"/>
              </a:ext>
            </a:extLst>
          </p:cNvPr>
          <p:cNvSpPr txBox="1"/>
          <p:nvPr/>
        </p:nvSpPr>
        <p:spPr>
          <a:xfrm>
            <a:off x="3189240" y="1595931"/>
            <a:ext cx="7346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束流方向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53BF80AB-2E9A-4DBF-BD40-D348C73644E9}"/>
              </a:ext>
            </a:extLst>
          </p:cNvPr>
          <p:cNvGrpSpPr/>
          <p:nvPr/>
        </p:nvGrpSpPr>
        <p:grpSpPr>
          <a:xfrm>
            <a:off x="2373247" y="3196273"/>
            <a:ext cx="3965459" cy="1634899"/>
            <a:chOff x="2415932" y="3014575"/>
            <a:chExt cx="3965459" cy="1634899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7DB72F1-34EE-4A9A-82DC-A388A033E2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66" t="14221" r="9363" b="16749"/>
            <a:stretch/>
          </p:blipFill>
          <p:spPr>
            <a:xfrm>
              <a:off x="2415932" y="3056035"/>
              <a:ext cx="3937887" cy="1593439"/>
            </a:xfrm>
            <a:prstGeom prst="rect">
              <a:avLst/>
            </a:prstGeom>
          </p:spPr>
        </p:pic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AF7D36C8-8E02-446A-A0B1-867138292310}"/>
                </a:ext>
              </a:extLst>
            </p:cNvPr>
            <p:cNvSpPr txBox="1"/>
            <p:nvPr/>
          </p:nvSpPr>
          <p:spPr>
            <a:xfrm>
              <a:off x="3168620" y="3935383"/>
              <a:ext cx="50405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solidFill>
                    <a:srgbClr val="FFFF00"/>
                  </a:solidFill>
                </a:rPr>
                <a:t>iTOF1</a:t>
              </a:r>
              <a:endParaRPr lang="zh-CN" altLang="en-US" sz="1050" dirty="0">
                <a:solidFill>
                  <a:srgbClr val="FFFF00"/>
                </a:solidFill>
              </a:endParaRP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9988B1A2-EA83-4D1E-9669-ECD3CDDC8390}"/>
                </a:ext>
              </a:extLst>
            </p:cNvPr>
            <p:cNvSpPr txBox="1"/>
            <p:nvPr/>
          </p:nvSpPr>
          <p:spPr>
            <a:xfrm>
              <a:off x="3614696" y="3014575"/>
              <a:ext cx="50405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solidFill>
                    <a:srgbClr val="FFFF00"/>
                  </a:solidFill>
                </a:rPr>
                <a:t>eTOF</a:t>
              </a:r>
              <a:endParaRPr lang="zh-CN" altLang="en-US" sz="1050" dirty="0">
                <a:solidFill>
                  <a:srgbClr val="FFFF00"/>
                </a:solidFill>
              </a:endParaRPr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788A6A60-129A-4964-9859-304781B937AC}"/>
                </a:ext>
              </a:extLst>
            </p:cNvPr>
            <p:cNvSpPr txBox="1"/>
            <p:nvPr/>
          </p:nvSpPr>
          <p:spPr>
            <a:xfrm>
              <a:off x="4319972" y="3114432"/>
              <a:ext cx="50405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solidFill>
                    <a:srgbClr val="FFFF00"/>
                  </a:solidFill>
                </a:rPr>
                <a:t>TPC</a:t>
              </a:r>
              <a:endParaRPr lang="zh-CN" altLang="en-US" sz="1050" dirty="0">
                <a:solidFill>
                  <a:srgbClr val="FFFF00"/>
                </a:solidFill>
              </a:endParaRPr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33AD0116-38CD-472E-B7E2-F76A176BA921}"/>
                </a:ext>
              </a:extLst>
            </p:cNvPr>
            <p:cNvSpPr txBox="1"/>
            <p:nvPr/>
          </p:nvSpPr>
          <p:spPr>
            <a:xfrm>
              <a:off x="4640450" y="4091101"/>
              <a:ext cx="74559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solidFill>
                    <a:srgbClr val="FFFF00"/>
                  </a:solidFill>
                </a:rPr>
                <a:t>MWDC1</a:t>
              </a:r>
              <a:endParaRPr lang="zh-CN" altLang="en-US" sz="1050" dirty="0">
                <a:solidFill>
                  <a:srgbClr val="FFFF00"/>
                </a:solidFill>
              </a:endParaRPr>
            </a:p>
          </p:txBody>
        </p: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27BA2854-3685-4933-BC47-C7C2FA4A03C8}"/>
                </a:ext>
              </a:extLst>
            </p:cNvPr>
            <p:cNvSpPr txBox="1"/>
            <p:nvPr/>
          </p:nvSpPr>
          <p:spPr>
            <a:xfrm>
              <a:off x="5269558" y="3960296"/>
              <a:ext cx="74559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solidFill>
                    <a:srgbClr val="FFFF00"/>
                  </a:solidFill>
                </a:rPr>
                <a:t>MWDC2</a:t>
              </a:r>
              <a:endParaRPr lang="zh-CN" altLang="en-US" sz="1050" dirty="0">
                <a:solidFill>
                  <a:srgbClr val="FFFF00"/>
                </a:solidFill>
              </a:endParaRPr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868FEE6E-1BFD-4530-8B9F-865D8EB8FDC4}"/>
                </a:ext>
              </a:extLst>
            </p:cNvPr>
            <p:cNvSpPr txBox="1"/>
            <p:nvPr/>
          </p:nvSpPr>
          <p:spPr>
            <a:xfrm>
              <a:off x="5970668" y="3787089"/>
              <a:ext cx="41072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solidFill>
                    <a:srgbClr val="FFFF00"/>
                  </a:solidFill>
                </a:rPr>
                <a:t>ZDC</a:t>
              </a:r>
              <a:endParaRPr lang="zh-CN" altLang="en-US" sz="1050" dirty="0">
                <a:solidFill>
                  <a:srgbClr val="FFFF00"/>
                </a:solidFill>
              </a:endParaRPr>
            </a:p>
          </p:txBody>
        </p:sp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9AF387C6-94F7-4BB2-A7E2-1B8F1FA10E73}"/>
                </a:ext>
              </a:extLst>
            </p:cNvPr>
            <p:cNvSpPr txBox="1"/>
            <p:nvPr/>
          </p:nvSpPr>
          <p:spPr>
            <a:xfrm>
              <a:off x="2882847" y="3737905"/>
              <a:ext cx="50405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5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靶</a:t>
              </a:r>
            </a:p>
          </p:txBody>
        </p:sp>
      </p:grpSp>
      <p:sp>
        <p:nvSpPr>
          <p:cNvPr id="65" name="文本框 64">
            <a:extLst>
              <a:ext uri="{FF2B5EF4-FFF2-40B4-BE49-F238E27FC236}">
                <a16:creationId xmlns:a16="http://schemas.microsoft.com/office/drawing/2014/main" id="{A6A577A5-0EEE-471C-9279-E62518F0D8B5}"/>
              </a:ext>
            </a:extLst>
          </p:cNvPr>
          <p:cNvSpPr txBox="1"/>
          <p:nvPr/>
        </p:nvSpPr>
        <p:spPr>
          <a:xfrm>
            <a:off x="2886302" y="2915603"/>
            <a:ext cx="295232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TPC and TOF matching event</a:t>
            </a:r>
            <a:endParaRPr lang="zh-CN" altLang="en-US" sz="11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63062D74-B69A-4494-99EE-99DFC4F6033E}"/>
              </a:ext>
            </a:extLst>
          </p:cNvPr>
          <p:cNvCxnSpPr>
            <a:cxnSpLocks/>
          </p:cNvCxnSpPr>
          <p:nvPr/>
        </p:nvCxnSpPr>
        <p:spPr>
          <a:xfrm>
            <a:off x="3537835" y="3578529"/>
            <a:ext cx="127291" cy="220845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箭头连接符 78">
            <a:extLst>
              <a:ext uri="{FF2B5EF4-FFF2-40B4-BE49-F238E27FC236}">
                <a16:creationId xmlns:a16="http://schemas.microsoft.com/office/drawing/2014/main" id="{3FCF8FBF-587A-4839-8F1E-4F33CF1DD628}"/>
              </a:ext>
            </a:extLst>
          </p:cNvPr>
          <p:cNvCxnSpPr>
            <a:cxnSpLocks/>
          </p:cNvCxnSpPr>
          <p:nvPr/>
        </p:nvCxnSpPr>
        <p:spPr>
          <a:xfrm flipV="1">
            <a:off x="3422506" y="4021628"/>
            <a:ext cx="104289" cy="17391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文本框 79">
            <a:extLst>
              <a:ext uri="{FF2B5EF4-FFF2-40B4-BE49-F238E27FC236}">
                <a16:creationId xmlns:a16="http://schemas.microsoft.com/office/drawing/2014/main" id="{51A1717F-C39C-4294-885A-B6D3540584F4}"/>
              </a:ext>
            </a:extLst>
          </p:cNvPr>
          <p:cNvSpPr txBox="1"/>
          <p:nvPr/>
        </p:nvSpPr>
        <p:spPr>
          <a:xfrm>
            <a:off x="3161070" y="3372086"/>
            <a:ext cx="5040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>
                <a:solidFill>
                  <a:srgbClr val="FFFF00"/>
                </a:solidFill>
              </a:rPr>
              <a:t>iTOF2</a:t>
            </a:r>
            <a:endParaRPr lang="zh-CN" altLang="en-US" sz="1050" dirty="0">
              <a:solidFill>
                <a:srgbClr val="FFFF00"/>
              </a:solidFill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F9BB1BC4-49F0-41F1-9779-E51D9B0E4059}"/>
              </a:ext>
            </a:extLst>
          </p:cNvPr>
          <p:cNvSpPr txBox="1"/>
          <p:nvPr/>
        </p:nvSpPr>
        <p:spPr>
          <a:xfrm>
            <a:off x="3318223" y="707962"/>
            <a:ext cx="214036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Vertex with TPC alignment</a:t>
            </a:r>
            <a:endParaRPr lang="zh-CN" altLang="en-US" sz="11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7" name="图片 66">
            <a:extLst>
              <a:ext uri="{FF2B5EF4-FFF2-40B4-BE49-F238E27FC236}">
                <a16:creationId xmlns:a16="http://schemas.microsoft.com/office/drawing/2014/main" id="{EA280D4C-B85F-476F-238C-3D4A993FE9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7737" y="2679861"/>
            <a:ext cx="2522422" cy="216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902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7BBB4C6-0522-5318-7B37-0333F657C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067" y="3036336"/>
            <a:ext cx="2525119" cy="1902714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EDE5-12B2-4A26-A61F-906C8820793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TPC-MWDC </a:t>
            </a:r>
            <a:r>
              <a:rPr lang="en-US" altLang="zh-CN" dirty="0"/>
              <a:t>Matching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6653470" y="944288"/>
            <a:ext cx="2461729" cy="1885786"/>
            <a:chOff x="5468459" y="1074723"/>
            <a:chExt cx="2664296" cy="1885831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A76809F-E23C-BE49-AC22-EF03C1F941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351"/>
            <a:stretch/>
          </p:blipFill>
          <p:spPr>
            <a:xfrm>
              <a:off x="5468459" y="1074723"/>
              <a:ext cx="2664296" cy="188583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14">
                  <a:extLst>
                    <a:ext uri="{FF2B5EF4-FFF2-40B4-BE49-F238E27FC236}">
                      <a16:creationId xmlns:a16="http://schemas.microsoft.com/office/drawing/2014/main" id="{A8854D9A-05EB-E57A-7D86-1D7BA365694D}"/>
                    </a:ext>
                  </a:extLst>
                </p:cNvPr>
                <p:cNvSpPr txBox="1"/>
                <p:nvPr/>
              </p:nvSpPr>
              <p:spPr>
                <a:xfrm>
                  <a:off x="5652120" y="1419622"/>
                  <a:ext cx="1031700" cy="2770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200" i="1" dirty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altLang="zh-CN" sz="1200" i="1" dirty="0">
                            <a:latin typeface="Cambria Math" panose="02040503050406030204" pitchFamily="18" charset="0"/>
                          </a:rPr>
                          <m:t>=2.68</m:t>
                        </m:r>
                        <m:r>
                          <a:rPr lang="en-US" altLang="zh-CN" sz="1200" i="1" dirty="0">
                            <a:latin typeface="Cambria Math" panose="02040503050406030204" pitchFamily="18" charset="0"/>
                          </a:rPr>
                          <m:t>𝑛𝑠</m:t>
                        </m:r>
                      </m:oMath>
                    </m:oMathPara>
                  </a14:m>
                  <a:endParaRPr lang="zh-CN" altLang="en-US" sz="1200" dirty="0"/>
                </a:p>
              </p:txBody>
            </p:sp>
          </mc:Choice>
          <mc:Fallback xmlns="">
            <p:sp>
              <p:nvSpPr>
                <p:cNvPr id="9" name="文本框 14">
                  <a:extLst>
                    <a:ext uri="{FF2B5EF4-FFF2-40B4-BE49-F238E27FC236}">
                      <a16:creationId xmlns:a16="http://schemas.microsoft.com/office/drawing/2014/main" id="{A8854D9A-05EB-E57A-7D86-1D7BA36569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2120" y="1419622"/>
                  <a:ext cx="1031700" cy="27700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组合 5"/>
          <p:cNvGrpSpPr/>
          <p:nvPr/>
        </p:nvGrpSpPr>
        <p:grpSpPr>
          <a:xfrm>
            <a:off x="412125" y="1365965"/>
            <a:ext cx="5790170" cy="3383120"/>
            <a:chOff x="-40189" y="952040"/>
            <a:chExt cx="5312386" cy="291585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84C6022-51FD-DF75-3C82-1DD7466B1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92" t="10072" b="6836"/>
            <a:stretch/>
          </p:blipFill>
          <p:spPr>
            <a:xfrm>
              <a:off x="-1" y="952040"/>
              <a:ext cx="5249429" cy="2915854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D3A71070-B0E3-D18A-DE74-805FFAA0D8DC}"/>
                </a:ext>
              </a:extLst>
            </p:cNvPr>
            <p:cNvSpPr txBox="1"/>
            <p:nvPr/>
          </p:nvSpPr>
          <p:spPr>
            <a:xfrm>
              <a:off x="1585434" y="1391299"/>
              <a:ext cx="890085" cy="318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</a:rPr>
                <a:t>MWDC1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0DAF14E3-2CE7-B087-18EC-97C5045A8CFF}"/>
                </a:ext>
              </a:extLst>
            </p:cNvPr>
            <p:cNvSpPr txBox="1"/>
            <p:nvPr/>
          </p:nvSpPr>
          <p:spPr>
            <a:xfrm>
              <a:off x="-40189" y="1691828"/>
              <a:ext cx="512108" cy="318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</a:rPr>
                <a:t>ZDC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C9486EEB-F37E-B266-37E8-2E0869F04AB6}"/>
                </a:ext>
              </a:extLst>
            </p:cNvPr>
            <p:cNvSpPr txBox="1"/>
            <p:nvPr/>
          </p:nvSpPr>
          <p:spPr>
            <a:xfrm>
              <a:off x="3078586" y="1317975"/>
              <a:ext cx="494459" cy="318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</a:rPr>
                <a:t>TPC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47FD593-953E-5871-6E1F-E29B629B2F1F}"/>
                </a:ext>
              </a:extLst>
            </p:cNvPr>
            <p:cNvSpPr txBox="1"/>
            <p:nvPr/>
          </p:nvSpPr>
          <p:spPr>
            <a:xfrm>
              <a:off x="4081394" y="1471864"/>
              <a:ext cx="551699" cy="318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</a:rPr>
                <a:t>iTOF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F64A6E93-9379-D42F-F6EE-A4ADF52001C1}"/>
                </a:ext>
              </a:extLst>
            </p:cNvPr>
            <p:cNvSpPr txBox="1"/>
            <p:nvPr/>
          </p:nvSpPr>
          <p:spPr>
            <a:xfrm>
              <a:off x="670313" y="1719417"/>
              <a:ext cx="890085" cy="318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</a:rPr>
                <a:t>MWDC2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82FBAD8-130A-0D1F-B393-E7850D99B8F0}"/>
                </a:ext>
              </a:extLst>
            </p:cNvPr>
            <p:cNvSpPr txBox="1"/>
            <p:nvPr/>
          </p:nvSpPr>
          <p:spPr>
            <a:xfrm>
              <a:off x="4890984" y="1429494"/>
              <a:ext cx="381213" cy="318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靶</a:t>
              </a: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A6A577A5-0EEE-471C-9279-E62518F0D8B5}"/>
              </a:ext>
            </a:extLst>
          </p:cNvPr>
          <p:cNvSpPr txBox="1"/>
          <p:nvPr/>
        </p:nvSpPr>
        <p:spPr>
          <a:xfrm>
            <a:off x="274543" y="855783"/>
            <a:ext cx="594615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TPC-MWDC-TOF Matching</a:t>
            </a:r>
            <a:endParaRPr lang="zh-CN" altLang="en-US" sz="22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E4217A9-8DE4-419F-A33B-DF2D5C66B5F1}"/>
              </a:ext>
            </a:extLst>
          </p:cNvPr>
          <p:cNvSpPr txBox="1"/>
          <p:nvPr/>
        </p:nvSpPr>
        <p:spPr>
          <a:xfrm>
            <a:off x="6728924" y="726514"/>
            <a:ext cx="241442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Scintillator-TOF time matching</a:t>
            </a:r>
            <a:endParaRPr lang="zh-CN" altLang="en-US" sz="11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E4217A9-8DE4-419F-A33B-DF2D5C66B5F1}"/>
              </a:ext>
            </a:extLst>
          </p:cNvPr>
          <p:cNvSpPr txBox="1"/>
          <p:nvPr/>
        </p:nvSpPr>
        <p:spPr>
          <a:xfrm>
            <a:off x="6465177" y="2845075"/>
            <a:ext cx="268089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TPC</a:t>
            </a:r>
            <a:r>
              <a:rPr lang="zh-CN" altLang="en-US" sz="11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1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 MWDC position matching</a:t>
            </a:r>
            <a:endParaRPr lang="zh-CN" altLang="en-US" sz="11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970A9AC-B28E-4060-86CE-FFEE09895E68}"/>
              </a:ext>
            </a:extLst>
          </p:cNvPr>
          <p:cNvSpPr txBox="1"/>
          <p:nvPr/>
        </p:nvSpPr>
        <p:spPr>
          <a:xfrm>
            <a:off x="2207581" y="4782024"/>
            <a:ext cx="4125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0000FF"/>
                </a:solidFill>
              </a:rPr>
              <a:t>秦智</a:t>
            </a:r>
          </a:p>
        </p:txBody>
      </p:sp>
    </p:spTree>
    <p:extLst>
      <p:ext uri="{BB962C8B-B14F-4D97-AF65-F5344CB8AC3E}">
        <p14:creationId xmlns:p14="http://schemas.microsoft.com/office/powerpoint/2010/main" val="38660166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3435AC-5BBD-4B00-9A30-2E5CE7CA5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smtClean="0">
                <a:latin typeface="微软雅黑" panose="020B0503020204020204" pitchFamily="34" charset="-122"/>
              </a:rPr>
              <a:t>CEE</a:t>
            </a:r>
            <a:r>
              <a:rPr lang="zh-CN" altLang="en-US" sz="3200" dirty="0">
                <a:latin typeface="微软雅黑" panose="020B0503020204020204" pitchFamily="34" charset="-122"/>
              </a:rPr>
              <a:t>实验模拟和分析</a:t>
            </a:r>
            <a:r>
              <a:rPr lang="zh-CN" altLang="en-US" sz="3200" dirty="0">
                <a:latin typeface="微软雅黑" panose="020B0503020204020204" pitchFamily="34" charset="-122"/>
              </a:rPr>
              <a:t>软件：</a:t>
            </a:r>
            <a:r>
              <a:rPr lang="en-US" altLang="zh-CN" sz="3200" dirty="0">
                <a:latin typeface="微软雅黑" panose="020B0503020204020204" pitchFamily="34" charset="-122"/>
              </a:rPr>
              <a:t>CeeROOT</a:t>
            </a:r>
            <a:endParaRPr lang="zh-CN" altLang="en-US" sz="3200" dirty="0">
              <a:latin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C9B08BF-73D1-415C-9A56-4984E5CF89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0078"/>
          <a:stretch/>
        </p:blipFill>
        <p:spPr>
          <a:xfrm>
            <a:off x="2627784" y="3212723"/>
            <a:ext cx="2215632" cy="166108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8718CE6-4D1F-486A-8F40-68D520A565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4"/>
          <a:stretch/>
        </p:blipFill>
        <p:spPr>
          <a:xfrm>
            <a:off x="4932040" y="1202179"/>
            <a:ext cx="2111643" cy="158559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68261C23-3CBC-43A2-8B01-248A70BEAFFD}"/>
              </a:ext>
            </a:extLst>
          </p:cNvPr>
          <p:cNvGrpSpPr/>
          <p:nvPr/>
        </p:nvGrpSpPr>
        <p:grpSpPr>
          <a:xfrm>
            <a:off x="6860511" y="1202179"/>
            <a:ext cx="2238513" cy="1489847"/>
            <a:chOff x="1242017" y="3113627"/>
            <a:chExt cx="3404891" cy="1992512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379EADC-645E-4614-95F8-AA43F45BAD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26"/>
            <a:stretch/>
          </p:blipFill>
          <p:spPr>
            <a:xfrm>
              <a:off x="1242017" y="3113627"/>
              <a:ext cx="3404891" cy="1992512"/>
            </a:xfrm>
            <a:prstGeom prst="rect">
              <a:avLst/>
            </a:prstGeom>
          </p:spPr>
        </p:pic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237702CB-A664-42AC-8AAA-235A4322106D}"/>
                </a:ext>
              </a:extLst>
            </p:cNvPr>
            <p:cNvCxnSpPr/>
            <p:nvPr/>
          </p:nvCxnSpPr>
          <p:spPr>
            <a:xfrm>
              <a:off x="2039513" y="3212589"/>
              <a:ext cx="0" cy="1621946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3BBE2C4A-E123-4CCE-817D-15D158EF8B76}"/>
                </a:ext>
              </a:extLst>
            </p:cNvPr>
            <p:cNvSpPr txBox="1"/>
            <p:nvPr/>
          </p:nvSpPr>
          <p:spPr>
            <a:xfrm>
              <a:off x="2043010" y="3917160"/>
              <a:ext cx="1139791" cy="411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zh-CN" sz="1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θ</a:t>
              </a:r>
              <a:r>
                <a:rPr lang="en-US" altLang="zh-CN" sz="1400" b="1" dirty="0">
                  <a:solidFill>
                    <a:srgbClr val="FF0000"/>
                  </a:solidFill>
                  <a:latin typeface="Baskerville Old Face" panose="02020602080505020303" pitchFamily="18" charset="0"/>
                  <a:ea typeface="楷体" panose="02010609060101010101" pitchFamily="49" charset="-122"/>
                </a:rPr>
                <a:t>=15</a:t>
              </a:r>
              <a:r>
                <a:rPr lang="en-US" altLang="zh-CN" sz="1400" b="1" baseline="30000" dirty="0">
                  <a:solidFill>
                    <a:srgbClr val="FF0000"/>
                  </a:solidFill>
                  <a:latin typeface="Baskerville Old Face" panose="02020602080505020303" pitchFamily="18" charset="0"/>
                  <a:ea typeface="楷体" panose="02010609060101010101" pitchFamily="49" charset="-122"/>
                </a:rPr>
                <a:t>o</a:t>
              </a:r>
              <a:endParaRPr lang="zh-CN" altLang="en-US" sz="1400" b="1" baseline="30000" dirty="0">
                <a:solidFill>
                  <a:srgbClr val="FF0000"/>
                </a:solidFill>
                <a:latin typeface="Baskerville Old Face" panose="02020602080505020303" pitchFamily="18" charset="0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5A2F2F95-BCAD-4BCC-9080-5EA62B98EF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437" y="3231307"/>
            <a:ext cx="2039639" cy="1617997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50CE4500-150F-476B-9874-9D81E32B254E}"/>
              </a:ext>
            </a:extLst>
          </p:cNvPr>
          <p:cNvGrpSpPr/>
          <p:nvPr/>
        </p:nvGrpSpPr>
        <p:grpSpPr>
          <a:xfrm>
            <a:off x="6892871" y="3162261"/>
            <a:ext cx="2215633" cy="1617997"/>
            <a:chOff x="4756742" y="3021002"/>
            <a:chExt cx="3213188" cy="1997388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31E2CD8-BDA6-4D91-98D2-C31DB5DD0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6742" y="3021002"/>
              <a:ext cx="3213188" cy="1997388"/>
            </a:xfrm>
            <a:prstGeom prst="rect">
              <a:avLst/>
            </a:prstGeom>
          </p:spPr>
        </p:pic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932A0634-5F9F-48BB-BF2E-74AFE07FDC1F}"/>
                </a:ext>
              </a:extLst>
            </p:cNvPr>
            <p:cNvCxnSpPr>
              <a:cxnSpLocks/>
            </p:cNvCxnSpPr>
            <p:nvPr/>
          </p:nvCxnSpPr>
          <p:spPr>
            <a:xfrm>
              <a:off x="5750717" y="3216163"/>
              <a:ext cx="0" cy="1584835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5BA33A8A-7DAB-46E2-A76B-8A479F4BAB76}"/>
                </a:ext>
              </a:extLst>
            </p:cNvPr>
            <p:cNvSpPr txBox="1"/>
            <p:nvPr/>
          </p:nvSpPr>
          <p:spPr>
            <a:xfrm>
              <a:off x="5750719" y="3451026"/>
              <a:ext cx="1217522" cy="396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zh-CN" sz="1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θ</a:t>
              </a:r>
              <a:r>
                <a:rPr lang="en-US" altLang="zh-CN" sz="1400" b="1" dirty="0">
                  <a:solidFill>
                    <a:srgbClr val="FF0000"/>
                  </a:solidFill>
                  <a:latin typeface="Baskerville Old Face" panose="02020602080505020303" pitchFamily="18" charset="0"/>
                  <a:ea typeface="楷体" panose="02010609060101010101" pitchFamily="49" charset="-122"/>
                </a:rPr>
                <a:t>=15</a:t>
              </a:r>
              <a:r>
                <a:rPr lang="en-US" altLang="zh-CN" sz="1400" b="1" baseline="30000" dirty="0">
                  <a:solidFill>
                    <a:srgbClr val="FF0000"/>
                  </a:solidFill>
                  <a:latin typeface="Baskerville Old Face" panose="02020602080505020303" pitchFamily="18" charset="0"/>
                  <a:ea typeface="楷体" panose="02010609060101010101" pitchFamily="49" charset="-122"/>
                </a:rPr>
                <a:t>o</a:t>
              </a:r>
              <a:endParaRPr lang="zh-CN" altLang="en-US" sz="1400" b="1" baseline="30000" dirty="0">
                <a:solidFill>
                  <a:srgbClr val="FF0000"/>
                </a:solidFill>
                <a:latin typeface="Baskerville Old Face" panose="02020602080505020303" pitchFamily="18" charset="0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F2E64158-CA3C-47DD-8DC2-DB7ABF1F12CB}"/>
              </a:ext>
            </a:extLst>
          </p:cNvPr>
          <p:cNvSpPr txBox="1"/>
          <p:nvPr/>
        </p:nvSpPr>
        <p:spPr>
          <a:xfrm>
            <a:off x="5724128" y="747195"/>
            <a:ext cx="27999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rgbClr val="0000FF"/>
                </a:solidFill>
                <a:latin typeface="Book Antiqua" panose="02040602050305030304" pitchFamily="18" charset="0"/>
                <a:ea typeface="微软雅黑" panose="020B0503020204020204" pitchFamily="34" charset="-122"/>
              </a:rPr>
              <a:t>TPC acceptance</a:t>
            </a:r>
            <a:endParaRPr lang="zh-CN" altLang="en-US" sz="1800" dirty="0">
              <a:solidFill>
                <a:srgbClr val="0000FF"/>
              </a:solidFill>
              <a:latin typeface="Book Antiqua" panose="0204060205030503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BEB3C2E-315A-4ABF-87C4-4E3EBE3829AC}"/>
              </a:ext>
            </a:extLst>
          </p:cNvPr>
          <p:cNvSpPr txBox="1"/>
          <p:nvPr/>
        </p:nvSpPr>
        <p:spPr>
          <a:xfrm>
            <a:off x="5641718" y="2810746"/>
            <a:ext cx="27999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Book Antiqua" panose="02040602050305030304" pitchFamily="18" charset="0"/>
                <a:ea typeface="微软雅黑" panose="020B0503020204020204" pitchFamily="34" charset="-122"/>
              </a:rPr>
              <a:t>MWDC acceptance</a:t>
            </a:r>
            <a:endParaRPr lang="zh-CN" altLang="en-US" dirty="0">
              <a:solidFill>
                <a:srgbClr val="0000FF"/>
              </a:solidFill>
              <a:latin typeface="Book Antiqua" panose="0204060205030503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E1DBB79-A559-4CE7-AD4F-13103E1F6B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9" y="3182956"/>
            <a:ext cx="2418967" cy="171459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8DC2D58-93B4-4002-9C17-86747DE511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9" y="1060051"/>
            <a:ext cx="2994855" cy="19187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A78A77F0-4662-44D8-987D-8943AA32FDE0}"/>
              </a:ext>
            </a:extLst>
          </p:cNvPr>
          <p:cNvSpPr txBox="1"/>
          <p:nvPr/>
        </p:nvSpPr>
        <p:spPr>
          <a:xfrm>
            <a:off x="3240708" y="1260300"/>
            <a:ext cx="16913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kern="10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CeeROOT</a:t>
            </a:r>
            <a:r>
              <a:rPr lang="en-US" altLang="zh-CN" sz="16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16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Home page:</a:t>
            </a:r>
          </a:p>
          <a:p>
            <a:pPr algn="ctr"/>
            <a:r>
              <a:rPr lang="en-US" altLang="zh-CN" sz="16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hlinkClick r:id="rId10"/>
              </a:rPr>
              <a:t>https://gitee.com/CEESM/CeeRoot</a:t>
            </a:r>
            <a:endParaRPr lang="en-US" altLang="zh-CN" sz="16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1600" kern="1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(Open source)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8186306F-2E91-4ECF-B130-3AE42A407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EDE5-12B2-4A26-A61F-906C8820793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7" name="矩形 16"/>
          <p:cNvSpPr/>
          <p:nvPr/>
        </p:nvSpPr>
        <p:spPr>
          <a:xfrm>
            <a:off x="827584" y="690719"/>
            <a:ext cx="4252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FairROOT</a:t>
            </a:r>
            <a:r>
              <a:rPr lang="en-US" altLang="zh-CN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Platform (</a:t>
            </a:r>
            <a:r>
              <a:rPr lang="en-US" altLang="zh-CN" kern="1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</a:t>
            </a:r>
            <a:r>
              <a:rPr lang="en-US" altLang="zh-CN" kern="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fairroot.gsi.de</a:t>
            </a:r>
            <a:r>
              <a:rPr lang="en-US" altLang="zh-CN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32209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6E2401D2-8258-F9AF-A708-D7BE0EE1B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2715766"/>
            <a:ext cx="3024336" cy="22856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B2C538D-7701-4FBC-8F1E-45C3C3604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EDE5-12B2-4A26-A61F-906C88207933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CE6CDEA1-24D7-4128-B143-AAC30CC80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538"/>
            <a:ext cx="9144000" cy="685800"/>
          </a:xfrm>
        </p:spPr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</a:rPr>
              <a:t>TPC</a:t>
            </a:r>
            <a:r>
              <a:rPr lang="zh-CN" altLang="en-US" dirty="0">
                <a:latin typeface="微软雅黑" panose="020B0503020204020204" pitchFamily="34" charset="-122"/>
              </a:rPr>
              <a:t>径迹重建和反应平面重建</a:t>
            </a:r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0A06C68-9C64-425F-A938-EDB71B0FB5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578" y="740609"/>
            <a:ext cx="2564843" cy="157855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18938F28-5DC1-4F37-B2BB-DC8139BA178D}"/>
              </a:ext>
            </a:extLst>
          </p:cNvPr>
          <p:cNvSpPr txBox="1"/>
          <p:nvPr/>
        </p:nvSpPr>
        <p:spPr>
          <a:xfrm>
            <a:off x="179512" y="758614"/>
            <a:ext cx="334786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333333"/>
                </a:solidFill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Track finder</a:t>
            </a:r>
            <a:r>
              <a:rPr lang="zh-CN" altLang="en-US" dirty="0">
                <a:solidFill>
                  <a:srgbClr val="333333"/>
                </a:solidFill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en-US" altLang="zh-CN" dirty="0">
              <a:solidFill>
                <a:srgbClr val="333333"/>
              </a:solidFill>
              <a:latin typeface="Book Antiqua" panose="0204060205030503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dirty="0">
                <a:solidFill>
                  <a:srgbClr val="333333"/>
                </a:solidFill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C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ellular Automaton (CA)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333333"/>
                </a:solidFill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Track fitting</a:t>
            </a:r>
          </a:p>
          <a:p>
            <a:r>
              <a:rPr lang="en-US" altLang="zh-CN" b="0" i="0" dirty="0">
                <a:solidFill>
                  <a:srgbClr val="333333"/>
                </a:solidFill>
                <a:effectLst/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</a:t>
            </a:r>
            <a:r>
              <a:rPr lang="en-US" altLang="zh-CN" b="0" i="0" dirty="0" err="1">
                <a:solidFill>
                  <a:srgbClr val="333333"/>
                </a:solidFill>
                <a:effectLst/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Kalman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0" i="0" dirty="0" smtClean="0">
                <a:solidFill>
                  <a:srgbClr val="333333"/>
                </a:solidFill>
                <a:effectLst/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filter (</a:t>
            </a:r>
            <a:r>
              <a:rPr lang="en-US" altLang="zh-CN" b="0" i="0" dirty="0" err="1" smtClean="0">
                <a:solidFill>
                  <a:srgbClr val="333333"/>
                </a:solidFill>
                <a:effectLst/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Genfit</a:t>
            </a:r>
            <a:r>
              <a:rPr lang="en-US" altLang="zh-CN" b="0" i="0" dirty="0" smtClean="0">
                <a:solidFill>
                  <a:srgbClr val="333333"/>
                </a:solidFill>
                <a:effectLst/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 smtClean="0">
                <a:solidFill>
                  <a:srgbClr val="333333"/>
                </a:solidFill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Vertex fitting</a:t>
            </a:r>
            <a:r>
              <a:rPr lang="zh-CN" altLang="en-US" dirty="0" smtClean="0">
                <a:solidFill>
                  <a:srgbClr val="333333"/>
                </a:solidFill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dirty="0" smtClean="0">
                <a:solidFill>
                  <a:srgbClr val="333333"/>
                </a:solidFill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RAVE</a:t>
            </a:r>
            <a:endParaRPr lang="en-US" altLang="zh-CN" dirty="0">
              <a:solidFill>
                <a:srgbClr val="333333"/>
              </a:solidFill>
              <a:latin typeface="Book Antiqua" panose="0204060205030503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dirty="0">
              <a:latin typeface="Book Antiqua" panose="02040602050305030304" pitchFamily="18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1B8847A0-B6E3-43ED-84A8-22BDA83F1B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975" y="792396"/>
            <a:ext cx="2434086" cy="137089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469FDEF-FBC1-4261-BC4C-9B019048E8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723" y="1736806"/>
            <a:ext cx="1632792" cy="468672"/>
          </a:xfrm>
          <a:prstGeom prst="rect">
            <a:avLst/>
          </a:prstGeom>
        </p:spPr>
      </p:pic>
      <p:pic>
        <p:nvPicPr>
          <p:cNvPr id="14" name="Picture 19" descr="A graph showing a cell and a target&#10;&#10;Description automatically generated with medium confidence">
            <a:extLst>
              <a:ext uri="{FF2B5EF4-FFF2-40B4-BE49-F238E27FC236}">
                <a16:creationId xmlns:a16="http://schemas.microsoft.com/office/drawing/2014/main" id="{AD446714-EB37-E354-A419-C660C9EB8B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2652093"/>
            <a:ext cx="3009377" cy="230998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C9D1D23-95DC-4FEE-9A33-2ADE73DE56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652093"/>
            <a:ext cx="2887568" cy="246039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4752" y="2312879"/>
            <a:ext cx="3021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00FF"/>
                </a:solidFill>
              </a:rPr>
              <a:t>TPC tracking with IQMD event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320188" y="2346434"/>
            <a:ext cx="265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0000FF"/>
                </a:solidFill>
              </a:rPr>
              <a:t>Vertex based TPC tracks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323897" y="2346434"/>
            <a:ext cx="2801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0000FF"/>
                </a:solidFill>
              </a:rPr>
              <a:t>Event plane reconstruction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96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F33EE7B-0ADD-4F1D-9CC8-A3F5A6580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EDE5-12B2-4A26-A61F-906C88207933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07763C2B-BF75-4A77-A75E-91D7E1F0B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总结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FB4FBC4-C3C6-47B2-87BF-70ED9F02E33B}"/>
              </a:ext>
            </a:extLst>
          </p:cNvPr>
          <p:cNvSpPr txBox="1"/>
          <p:nvPr/>
        </p:nvSpPr>
        <p:spPr>
          <a:xfrm>
            <a:off x="168678" y="823755"/>
            <a:ext cx="6363793" cy="388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40000"/>
              </a:lnSpc>
              <a:buFont typeface="Wingdings" panose="05000000000000000000" pitchFamily="2" charset="2"/>
              <a:buChar char="l"/>
            </a:pP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CEE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谱仪的超导磁铁存在</a:t>
            </a: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8-12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月的延期</a:t>
            </a:r>
            <a:endParaRPr lang="en-US" altLang="zh-CN" sz="2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40000"/>
              </a:lnSpc>
              <a:buFont typeface="Wingdings" panose="05000000000000000000" pitchFamily="2" charset="2"/>
              <a:buChar char="l"/>
            </a:pP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CEE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探测器系统研制基本完成；</a:t>
            </a: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-7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月完成探测器系统交付和组装；</a:t>
            </a: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月开展在束联调</a:t>
            </a:r>
            <a:endParaRPr lang="en-US" altLang="zh-CN" sz="2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40000"/>
              </a:lnSpc>
              <a:buFont typeface="Wingdings" panose="05000000000000000000" pitchFamily="2" charset="2"/>
              <a:buChar char="l"/>
            </a:pP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基于无磁场探测器构型，测量</a:t>
            </a: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~1.1 GeV/u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C+C/Au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碰撞中奇异粒子（如</a:t>
            </a: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Λ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超子）产额</a:t>
            </a:r>
            <a:endParaRPr lang="en-US" altLang="zh-CN" sz="2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40000"/>
              </a:lnSpc>
              <a:buFont typeface="Wingdings" panose="05000000000000000000" pitchFamily="2" charset="2"/>
              <a:buChar char="l"/>
            </a:pP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预计</a:t>
            </a: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2026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年完成</a:t>
            </a: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CEE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谱仪组装，正式开始实验取数（</a:t>
            </a: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500 MeV/u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UU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碰撞</a:t>
            </a: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CN" sz="2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723562"/>
            <a:ext cx="2760021" cy="1008112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3D6D34D6-FF76-4DA5-908D-EC17E5D11B00}"/>
              </a:ext>
            </a:extLst>
          </p:cNvPr>
          <p:cNvGrpSpPr/>
          <p:nvPr/>
        </p:nvGrpSpPr>
        <p:grpSpPr>
          <a:xfrm>
            <a:off x="6588224" y="1851974"/>
            <a:ext cx="2162936" cy="1363474"/>
            <a:chOff x="0" y="4036306"/>
            <a:chExt cx="3902757" cy="2763820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AD923B87-30E0-4FE0-A413-858AFE057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036306"/>
              <a:ext cx="3902757" cy="2763820"/>
            </a:xfrm>
            <a:prstGeom prst="rect">
              <a:avLst/>
            </a:prstGeom>
          </p:spPr>
        </p:pic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94326225-6FA9-4615-AC74-F62E1A4B5F56}"/>
                </a:ext>
              </a:extLst>
            </p:cNvPr>
            <p:cNvCxnSpPr>
              <a:cxnSpLocks/>
            </p:cNvCxnSpPr>
            <p:nvPr/>
          </p:nvCxnSpPr>
          <p:spPr>
            <a:xfrm>
              <a:off x="676250" y="4649673"/>
              <a:ext cx="0" cy="190099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FFE56254-57B9-486A-975F-5A3D3E057C4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30745" y="3497638"/>
            <a:ext cx="2182913" cy="1534352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6838993" y="3147491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0000FF"/>
                </a:solidFill>
              </a:rPr>
              <a:t>Λ Invarian</a:t>
            </a:r>
            <a:r>
              <a:rPr lang="en-US" altLang="zh-CN" dirty="0">
                <a:solidFill>
                  <a:srgbClr val="0000FF"/>
                </a:solidFill>
              </a:rPr>
              <a:t>t</a:t>
            </a:r>
            <a:r>
              <a:rPr lang="en-US" altLang="zh-CN" dirty="0" smtClean="0">
                <a:solidFill>
                  <a:srgbClr val="0000FF"/>
                </a:solidFill>
              </a:rPr>
              <a:t> mass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804856" y="155436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0000FF"/>
                </a:solidFill>
              </a:rPr>
              <a:t>Λ Decay Length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95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CB2FF5E-661C-4BFE-937E-DE08F5E5B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EDE5-12B2-4A26-A61F-906C8820793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36C7205B-21D2-4F14-BA2A-C9C85F807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2800" b="0" i="0" dirty="0" smtClean="0">
                <a:effectLst/>
                <a:latin typeface="微软雅黑" panose="020B0503020204020204" pitchFamily="34" charset="-122"/>
              </a:rPr>
              <a:t>兰州</a:t>
            </a:r>
            <a:r>
              <a:rPr lang="zh-CN" altLang="en-US" sz="2800" b="0" i="0" dirty="0">
                <a:effectLst/>
                <a:latin typeface="微软雅黑" panose="020B0503020204020204" pitchFamily="34" charset="-122"/>
              </a:rPr>
              <a:t>重离子加速器</a:t>
            </a:r>
            <a:r>
              <a:rPr lang="en-US" altLang="zh-CN" sz="2800" b="0" i="0" dirty="0">
                <a:effectLst/>
                <a:latin typeface="微软雅黑" panose="020B0503020204020204" pitchFamily="34" charset="-122"/>
              </a:rPr>
              <a:t>-</a:t>
            </a:r>
            <a:r>
              <a:rPr lang="zh-CN" altLang="en-US" sz="2800" b="0" i="0" dirty="0">
                <a:effectLst/>
                <a:latin typeface="微软雅黑" panose="020B0503020204020204" pitchFamily="34" charset="-122"/>
              </a:rPr>
              <a:t>冷却储存环</a:t>
            </a:r>
            <a:r>
              <a:rPr lang="en-US" altLang="zh-CN" sz="2800" b="0" i="0" dirty="0">
                <a:effectLst/>
                <a:latin typeface="微软雅黑" panose="020B0503020204020204" pitchFamily="34" charset="-122"/>
              </a:rPr>
              <a:t>(HIRFL-CSR)</a:t>
            </a:r>
            <a:endParaRPr lang="zh-CN" altLang="en-US" sz="2800" dirty="0">
              <a:latin typeface="微软雅黑" panose="020B0503020204020204" pitchFamily="34" charset="-122"/>
            </a:endParaRPr>
          </a:p>
        </p:txBody>
      </p:sp>
      <p:pic>
        <p:nvPicPr>
          <p:cNvPr id="26" name="图片 2" descr="加速器系统1.jpg">
            <a:extLst>
              <a:ext uri="{FF2B5EF4-FFF2-40B4-BE49-F238E27FC236}">
                <a16:creationId xmlns:a16="http://schemas.microsoft.com/office/drawing/2014/main" id="{136CF29E-A925-4BBA-8452-66C2B038FD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92" y="1109701"/>
            <a:ext cx="4768424" cy="2490047"/>
          </a:xfrm>
          <a:prstGeom prst="roundRect">
            <a:avLst>
              <a:gd name="adj" fmla="val 411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矩形: 圆角 7">
            <a:extLst>
              <a:ext uri="{FF2B5EF4-FFF2-40B4-BE49-F238E27FC236}">
                <a16:creationId xmlns:a16="http://schemas.microsoft.com/office/drawing/2014/main" id="{1E809AB0-6FCA-4BD9-98D2-E81C14A2BF99}"/>
              </a:ext>
            </a:extLst>
          </p:cNvPr>
          <p:cNvSpPr/>
          <p:nvPr/>
        </p:nvSpPr>
        <p:spPr>
          <a:xfrm>
            <a:off x="179513" y="3770700"/>
            <a:ext cx="2952328" cy="129551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寻找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QCD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相边界</a:t>
            </a:r>
            <a:endParaRPr lang="en-US" altLang="zh-CN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低温高密区寻找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QCD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相变临界点</a:t>
            </a:r>
            <a:endParaRPr lang="en-US" altLang="zh-CN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8" name="矩形: 圆角 25">
            <a:extLst>
              <a:ext uri="{FF2B5EF4-FFF2-40B4-BE49-F238E27FC236}">
                <a16:creationId xmlns:a16="http://schemas.microsoft.com/office/drawing/2014/main" id="{A3640B72-EC7D-4F2C-99E9-16CDA6B17352}"/>
              </a:ext>
            </a:extLst>
          </p:cNvPr>
          <p:cNvSpPr/>
          <p:nvPr/>
        </p:nvSpPr>
        <p:spPr>
          <a:xfrm>
            <a:off x="3245278" y="3770700"/>
            <a:ext cx="2766882" cy="126226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研究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&gt;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</a:t>
            </a:r>
            <a:r>
              <a:rPr lang="en-US" altLang="zh-CN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的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核物质状态方程</a:t>
            </a:r>
            <a:endParaRPr lang="en-US" altLang="zh-CN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=&gt; 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致密星体内部结构</a:t>
            </a:r>
            <a:endParaRPr lang="en-US" altLang="zh-CN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9" name="矩形: 圆角 26">
            <a:extLst>
              <a:ext uri="{FF2B5EF4-FFF2-40B4-BE49-F238E27FC236}">
                <a16:creationId xmlns:a16="http://schemas.microsoft.com/office/drawing/2014/main" id="{4D53F4A0-6501-482E-B382-04FAEF77108C}"/>
              </a:ext>
            </a:extLst>
          </p:cNvPr>
          <p:cNvSpPr/>
          <p:nvPr/>
        </p:nvSpPr>
        <p:spPr>
          <a:xfrm>
            <a:off x="6115720" y="3757754"/>
            <a:ext cx="2848768" cy="126226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750"/>
              </a:spcBef>
            </a:pPr>
            <a:r>
              <a:rPr lang="zh-CN" altLang="en-US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三体力、短程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关联、介质</a:t>
            </a:r>
            <a:r>
              <a:rPr lang="zh-CN" altLang="en-US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效应、</a:t>
            </a:r>
            <a:r>
              <a:rPr lang="en-US" altLang="zh-CN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HBT</a:t>
            </a:r>
            <a:r>
              <a:rPr lang="zh-CN" altLang="en-US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超</a:t>
            </a:r>
            <a:r>
              <a:rPr lang="zh-CN" altLang="en-US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核、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超</a:t>
            </a:r>
            <a:r>
              <a:rPr lang="zh-CN" altLang="en-US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子</a:t>
            </a:r>
            <a:r>
              <a:rPr lang="en-US" altLang="zh-CN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lang="zh-CN" altLang="en-US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核子相互作用、轻核产生机制研究、</a:t>
            </a:r>
            <a:r>
              <a:rPr lang="en-US" altLang="zh-CN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……</a:t>
            </a:r>
            <a:endParaRPr lang="en-US" altLang="zh-CN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750697" y="709591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HIRFL-CSR</a:t>
            </a:r>
            <a:r>
              <a:rPr kumimoji="1"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装置</a:t>
            </a:r>
            <a:endParaRPr kumimoji="1" lang="en-US" altLang="zh-CN" b="1" dirty="0">
              <a:solidFill>
                <a:srgbClr val="FF0000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B44E116C-F7B9-4715-B666-83B4CB5C5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834" y="3103149"/>
            <a:ext cx="37291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Zhang, ZGX et al., PRC 80 (2009) 034616 </a:t>
            </a:r>
          </a:p>
          <a:p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 Fu ZGX et al, PLB 666 (2008) 359 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7657B4CE-3B17-4A36-B667-05E8E51B2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" t="53672" r="60212" b="1322"/>
          <a:stretch/>
        </p:blipFill>
        <p:spPr bwMode="auto">
          <a:xfrm>
            <a:off x="5401830" y="739192"/>
            <a:ext cx="3331461" cy="2291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6DDF71C8-7C2B-4BE8-A22D-3CA0F6660D2A}"/>
              </a:ext>
            </a:extLst>
          </p:cNvPr>
          <p:cNvSpPr txBox="1"/>
          <p:nvPr/>
        </p:nvSpPr>
        <p:spPr>
          <a:xfrm>
            <a:off x="6876256" y="947504"/>
            <a:ext cx="885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Au+Au</a:t>
            </a:r>
            <a:endParaRPr lang="zh-CN" altLang="en-US" sz="1600" dirty="0"/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475AC932-257A-4545-BEA2-BCA226B78640}"/>
              </a:ext>
            </a:extLst>
          </p:cNvPr>
          <p:cNvSpPr/>
          <p:nvPr/>
        </p:nvSpPr>
        <p:spPr>
          <a:xfrm>
            <a:off x="1691680" y="2305276"/>
            <a:ext cx="1329546" cy="63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Rectangle 34">
            <a:extLst>
              <a:ext uri="{FF2B5EF4-FFF2-40B4-BE49-F238E27FC236}">
                <a16:creationId xmlns:a16="http://schemas.microsoft.com/office/drawing/2014/main" id="{A02D1BB9-8191-410D-A682-FA51EB224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0697" y="2258612"/>
            <a:ext cx="1329546" cy="638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0" tIns="34286" rIns="68570" bIns="34286">
            <a:spAutoFit/>
          </a:bodyPr>
          <a:lstStyle>
            <a:lvl1pPr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zh-CN" sz="1500" dirty="0">
                <a:solidFill>
                  <a:srgbClr val="FF0000"/>
                </a:solidFill>
                <a:ea typeface="楷体_GB2312" pitchFamily="49" charset="-122"/>
                <a:cs typeface="Times New Roman" panose="02020603050405020304" pitchFamily="18" charset="0"/>
              </a:rPr>
              <a:t>  </a:t>
            </a:r>
            <a:r>
              <a:rPr kumimoji="1" lang="en-US" altLang="zh-CN" sz="1100" dirty="0">
                <a:solidFill>
                  <a:schemeClr val="bg1"/>
                </a:solidFill>
                <a:ea typeface="楷体_GB2312" pitchFamily="49" charset="-122"/>
                <a:cs typeface="Times New Roman" panose="02020603050405020304" pitchFamily="18" charset="0"/>
              </a:rPr>
              <a:t>p     2.8 GeV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zh-CN" sz="1100" dirty="0">
                <a:solidFill>
                  <a:schemeClr val="bg1"/>
                </a:solidFill>
                <a:ea typeface="楷体_GB2312" pitchFamily="49" charset="-122"/>
                <a:cs typeface="Times New Roman" panose="02020603050405020304" pitchFamily="18" charset="0"/>
              </a:rPr>
              <a:t>   C    </a:t>
            </a:r>
            <a:r>
              <a:rPr kumimoji="1" lang="en-US" altLang="zh-CN" sz="1100" dirty="0" smtClean="0">
                <a:solidFill>
                  <a:schemeClr val="bg1"/>
                </a:solidFill>
                <a:ea typeface="楷体_GB2312" pitchFamily="49" charset="-122"/>
                <a:cs typeface="Times New Roman" panose="02020603050405020304" pitchFamily="18" charset="0"/>
              </a:rPr>
              <a:t>1.2 </a:t>
            </a:r>
            <a:r>
              <a:rPr kumimoji="1" lang="en-US" altLang="zh-CN" sz="1100" dirty="0">
                <a:solidFill>
                  <a:schemeClr val="bg1"/>
                </a:solidFill>
                <a:ea typeface="楷体_GB2312" pitchFamily="49" charset="-122"/>
                <a:cs typeface="Times New Roman" panose="02020603050405020304" pitchFamily="18" charset="0"/>
              </a:rPr>
              <a:t>GeV/u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zh-CN" sz="1100" dirty="0">
                <a:solidFill>
                  <a:schemeClr val="bg1"/>
                </a:solidFill>
                <a:ea typeface="楷体_GB2312" pitchFamily="49" charset="-122"/>
                <a:cs typeface="Times New Roman" panose="02020603050405020304" pitchFamily="18" charset="0"/>
              </a:rPr>
              <a:t>   U    0.5 GeV/u</a:t>
            </a:r>
            <a:endParaRPr kumimoji="1" lang="en-US" altLang="zh-CN" sz="1100" dirty="0">
              <a:solidFill>
                <a:schemeClr val="bg1"/>
              </a:solidFill>
              <a:ea typeface="楷体_GB2312" pitchFamily="49" charset="-122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5" name="星形: 五角 4">
            <a:extLst>
              <a:ext uri="{FF2B5EF4-FFF2-40B4-BE49-F238E27FC236}">
                <a16:creationId xmlns:a16="http://schemas.microsoft.com/office/drawing/2014/main" id="{D4E23A11-F43D-4629-B803-B23537EE753C}"/>
              </a:ext>
            </a:extLst>
          </p:cNvPr>
          <p:cNvSpPr/>
          <p:nvPr/>
        </p:nvSpPr>
        <p:spPr>
          <a:xfrm>
            <a:off x="3995936" y="1902336"/>
            <a:ext cx="144016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72F35C3-8565-44CF-B975-11779B1A55C4}"/>
              </a:ext>
            </a:extLst>
          </p:cNvPr>
          <p:cNvSpPr txBox="1"/>
          <p:nvPr/>
        </p:nvSpPr>
        <p:spPr>
          <a:xfrm>
            <a:off x="4376585" y="709591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</a:rPr>
              <a:t>CEE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F3A1725B-0EA7-463E-BF2C-4E40554EAF04}"/>
              </a:ext>
            </a:extLst>
          </p:cNvPr>
          <p:cNvCxnSpPr>
            <a:cxnSpLocks/>
          </p:cNvCxnSpPr>
          <p:nvPr/>
        </p:nvCxnSpPr>
        <p:spPr>
          <a:xfrm flipH="1">
            <a:off x="4139952" y="1133492"/>
            <a:ext cx="360040" cy="7515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2EFE10B-C6AC-45AE-9CF6-778C659E7C69}"/>
              </a:ext>
            </a:extLst>
          </p:cNvPr>
          <p:cNvCxnSpPr>
            <a:cxnSpLocks/>
          </p:cNvCxnSpPr>
          <p:nvPr/>
        </p:nvCxnSpPr>
        <p:spPr>
          <a:xfrm>
            <a:off x="5748229" y="1491630"/>
            <a:ext cx="28562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994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EDE5-12B2-4A26-A61F-906C88207933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79512" y="3497525"/>
            <a:ext cx="8784976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600" dirty="0">
                <a:solidFill>
                  <a:schemeClr val="accent4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谢谢大家</a:t>
            </a:r>
            <a:endParaRPr lang="en-US" altLang="zh-CN" sz="3600" dirty="0">
              <a:solidFill>
                <a:schemeClr val="accent4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3600" dirty="0">
                <a:solidFill>
                  <a:schemeClr val="accent4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感谢各位老师对</a:t>
            </a:r>
            <a:r>
              <a:rPr lang="en-US" altLang="zh-CN" sz="3600" dirty="0">
                <a:solidFill>
                  <a:schemeClr val="accent4"/>
                </a:solidFill>
                <a:latin typeface="Arial Black" panose="020B0A04020102020204" pitchFamily="34" charset="0"/>
                <a:ea typeface="华文琥珀" panose="02010800040101010101" pitchFamily="2" charset="-122"/>
              </a:rPr>
              <a:t>CEE</a:t>
            </a:r>
            <a:r>
              <a:rPr lang="zh-CN" altLang="en-US" sz="3600" dirty="0">
                <a:solidFill>
                  <a:schemeClr val="accent4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项目的</a:t>
            </a:r>
            <a:r>
              <a:rPr lang="zh-CN" altLang="en-US" sz="3600" dirty="0" smtClean="0">
                <a:solidFill>
                  <a:schemeClr val="accent4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支持</a:t>
            </a:r>
            <a:endParaRPr lang="en-US" altLang="zh-CN" sz="3600" dirty="0" smtClean="0">
              <a:solidFill>
                <a:schemeClr val="accent4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303581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04BDF92C-AA99-4395-AC17-F1437EA633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5566"/>
            <a:ext cx="5766689" cy="3793253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EDE5-12B2-4A26-A61F-906C88207933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CEE+@HIAF</a:t>
            </a:r>
            <a:endParaRPr lang="zh-CN" altLang="en-US" sz="32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021BB7B-A07D-4037-9039-DD76E9EDACAA}"/>
              </a:ext>
            </a:extLst>
          </p:cNvPr>
          <p:cNvSpPr txBox="1"/>
          <p:nvPr/>
        </p:nvSpPr>
        <p:spPr>
          <a:xfrm>
            <a:off x="2802038" y="2559658"/>
            <a:ext cx="3019620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5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Heavy-ion: </a:t>
            </a:r>
            <a:r>
              <a:rPr lang="en-US" altLang="zh-CN" sz="15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~ </a:t>
            </a:r>
            <a:r>
              <a:rPr lang="en-US" altLang="zh-CN" sz="15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4.2 </a:t>
            </a:r>
            <a:r>
              <a:rPr lang="en-US" altLang="zh-CN" sz="15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GeV/u</a:t>
            </a:r>
          </a:p>
          <a:p>
            <a:r>
              <a:rPr lang="en-US" altLang="zh-CN" sz="15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Proton:       </a:t>
            </a:r>
            <a:r>
              <a:rPr lang="en-US" altLang="zh-CN" sz="15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9.3 </a:t>
            </a:r>
            <a:r>
              <a:rPr lang="en-US" altLang="zh-CN" sz="15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GeV</a:t>
            </a:r>
            <a:endParaRPr lang="zh-CN" altLang="en-US" sz="15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654121" y="870466"/>
            <a:ext cx="1584176" cy="105321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BD30FCD9-3B58-4B90-92C7-C95C7907EE89}"/>
              </a:ext>
            </a:extLst>
          </p:cNvPr>
          <p:cNvSpPr txBox="1"/>
          <p:nvPr/>
        </p:nvSpPr>
        <p:spPr>
          <a:xfrm>
            <a:off x="1446209" y="4753919"/>
            <a:ext cx="3600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Zhou et al. AAPPS Bulletin (2022) 32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B5CD4F7-B299-4F86-B56D-6EA07A1DEBD8}"/>
              </a:ext>
            </a:extLst>
          </p:cNvPr>
          <p:cNvSpPr txBox="1"/>
          <p:nvPr/>
        </p:nvSpPr>
        <p:spPr>
          <a:xfrm>
            <a:off x="1776802" y="810736"/>
            <a:ext cx="398988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800" dirty="0">
                <a:solidFill>
                  <a:srgbClr val="0000FF"/>
                </a:solidFill>
                <a:latin typeface="Comic Sans MS" panose="030F0702030302020204" pitchFamily="66" charset="0"/>
              </a:rPr>
              <a:t>(2019-2025)</a:t>
            </a:r>
            <a:endParaRPr lang="zh-CN" altLang="en-US" sz="1800" dirty="0">
              <a:solidFill>
                <a:srgbClr val="0000FF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2580" y="739953"/>
            <a:ext cx="2810484" cy="20230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904739" y="845139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aseline="30000" dirty="0" smtClean="0">
                <a:solidFill>
                  <a:srgbClr val="0000FF"/>
                </a:solidFill>
              </a:rPr>
              <a:t>238</a:t>
            </a:r>
            <a:r>
              <a:rPr lang="en-US" altLang="zh-CN" dirty="0" smtClean="0">
                <a:solidFill>
                  <a:srgbClr val="0000FF"/>
                </a:solidFill>
              </a:rPr>
              <a:t>U Beam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902580" y="2836657"/>
            <a:ext cx="32779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5B82"/>
                </a:solidFill>
                <a:latin typeface="Book Antiqua" panose="02040602050305030304" pitchFamily="18" charset="0"/>
              </a:rPr>
              <a:t>With pp/</a:t>
            </a:r>
            <a:r>
              <a:rPr lang="en-US" altLang="zh-CN" dirty="0" err="1" smtClean="0">
                <a:solidFill>
                  <a:srgbClr val="005B82"/>
                </a:solidFill>
                <a:latin typeface="Book Antiqua" panose="02040602050305030304" pitchFamily="18" charset="0"/>
              </a:rPr>
              <a:t>pA</a:t>
            </a:r>
            <a:r>
              <a:rPr lang="en-US" altLang="zh-CN" dirty="0" smtClean="0">
                <a:solidFill>
                  <a:srgbClr val="005B82"/>
                </a:solidFill>
                <a:latin typeface="Book Antiqua" panose="02040602050305030304" pitchFamily="18" charset="0"/>
              </a:rPr>
              <a:t>/AA at HIAF 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5B82"/>
                </a:solidFill>
                <a:latin typeface="Book Antiqua" panose="02040602050305030304" pitchFamily="18" charset="0"/>
              </a:rPr>
              <a:t>P</a:t>
            </a:r>
            <a:r>
              <a:rPr lang="en-US" altLang="zh-CN" dirty="0" smtClean="0">
                <a:solidFill>
                  <a:srgbClr val="005B82"/>
                </a:solidFill>
                <a:latin typeface="Book Antiqua" panose="02040602050305030304" pitchFamily="18" charset="0"/>
              </a:rPr>
              <a:t>hase diagram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 err="1" smtClean="0">
                <a:solidFill>
                  <a:srgbClr val="005B82"/>
                </a:solidFill>
                <a:latin typeface="Book Antiqua" panose="02040602050305030304" pitchFamily="18" charset="0"/>
              </a:rPr>
              <a:t>EoS</a:t>
            </a:r>
            <a:r>
              <a:rPr lang="en-US" altLang="zh-CN" dirty="0" smtClean="0">
                <a:solidFill>
                  <a:srgbClr val="005B82"/>
                </a:solidFill>
                <a:latin typeface="Book Antiqua" panose="02040602050305030304" pitchFamily="18" charset="0"/>
              </a:rPr>
              <a:t> &amp; neuron star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 smtClean="0">
                <a:solidFill>
                  <a:srgbClr val="005B82"/>
                </a:solidFill>
                <a:latin typeface="Book Antiqua" panose="02040602050305030304" pitchFamily="18" charset="0"/>
              </a:rPr>
              <a:t>Strangeness &amp; hypernuclei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5B82"/>
                </a:solidFill>
                <a:latin typeface="Book Antiqua" panose="02040602050305030304" pitchFamily="18" charset="0"/>
              </a:rPr>
              <a:t>I</a:t>
            </a:r>
            <a:r>
              <a:rPr lang="en-US" altLang="zh-CN" dirty="0" smtClean="0">
                <a:solidFill>
                  <a:srgbClr val="005B82"/>
                </a:solidFill>
                <a:latin typeface="Book Antiqua" panose="02040602050305030304" pitchFamily="18" charset="0"/>
              </a:rPr>
              <a:t>n-medium effect of hadron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5B82"/>
                </a:solidFill>
                <a:latin typeface="Book Antiqua" panose="02040602050305030304" pitchFamily="18" charset="0"/>
              </a:rPr>
              <a:t>S</a:t>
            </a:r>
            <a:r>
              <a:rPr lang="en-US" altLang="zh-CN" dirty="0" smtClean="0">
                <a:solidFill>
                  <a:srgbClr val="005B82"/>
                </a:solidFill>
                <a:latin typeface="Book Antiqua" panose="02040602050305030304" pitchFamily="18" charset="0"/>
              </a:rPr>
              <a:t>hort range correlation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 smtClean="0">
                <a:solidFill>
                  <a:srgbClr val="005B82"/>
                </a:solidFill>
                <a:latin typeface="Book Antiqua" panose="02040602050305030304" pitchFamily="18" charset="0"/>
              </a:rPr>
              <a:t>…</a:t>
            </a:r>
            <a:endParaRPr lang="zh-CN" altLang="en-US" dirty="0">
              <a:solidFill>
                <a:srgbClr val="005B82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329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338564"/>
            <a:ext cx="4196621" cy="3176611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EDE5-12B2-4A26-A61F-906C8820793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QCD</a:t>
            </a:r>
            <a:r>
              <a:rPr lang="zh-CN" altLang="en-US" dirty="0" smtClean="0"/>
              <a:t>相结构研究</a:t>
            </a:r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F7271F5-4C84-4EA8-951B-022F680076F3}"/>
              </a:ext>
            </a:extLst>
          </p:cNvPr>
          <p:cNvGrpSpPr/>
          <p:nvPr/>
        </p:nvGrpSpPr>
        <p:grpSpPr>
          <a:xfrm>
            <a:off x="262170" y="1243287"/>
            <a:ext cx="4464876" cy="3230399"/>
            <a:chOff x="841653" y="1429583"/>
            <a:chExt cx="3532389" cy="261377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1036EC8-52C8-48FC-8075-139A6EB75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653" y="1429583"/>
              <a:ext cx="3416355" cy="2613773"/>
            </a:xfrm>
            <a:prstGeom prst="rect">
              <a:avLst/>
            </a:prstGeom>
          </p:spPr>
        </p:pic>
        <p:pic>
          <p:nvPicPr>
            <p:cNvPr id="15" name="Picture 2" descr="What are neutron stars made out of? | NewCompStar">
              <a:extLst>
                <a:ext uri="{FF2B5EF4-FFF2-40B4-BE49-F238E27FC236}">
                  <a16:creationId xmlns:a16="http://schemas.microsoft.com/office/drawing/2014/main" id="{7C238A1D-858D-4864-9FF1-D30CFC0806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76" b="99471" l="0" r="98773">
                          <a14:foregroundMark x1="64273" y1="93941" x2="64273" y2="93941"/>
                          <a14:foregroundMark x1="58455" y1="95235" x2="58455" y2="95235"/>
                          <a14:foregroundMark x1="63455" y1="96294" x2="63455" y2="96294"/>
                          <a14:foregroundMark x1="68136" y1="96471" x2="68136" y2="96471"/>
                          <a14:foregroundMark x1="76455" y1="94353" x2="76455" y2="94353"/>
                          <a14:foregroundMark x1="68409" y1="81059" x2="68409" y2="810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952" y="3241996"/>
              <a:ext cx="513090" cy="396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F5E19BE-6E6C-46FF-AB2A-31C9277E45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24" t="13921" r="5545" b="79660"/>
            <a:stretch/>
          </p:blipFill>
          <p:spPr>
            <a:xfrm>
              <a:off x="3064974" y="2435012"/>
              <a:ext cx="1052523" cy="144252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1D5CAF6-645D-4DE7-9B98-1CE6D3810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832" y="1754163"/>
              <a:ext cx="1237119" cy="29328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DD6AAB3-13F1-453F-BD82-50472B275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6856" y="1590684"/>
              <a:ext cx="1152128" cy="787216"/>
            </a:xfrm>
            <a:prstGeom prst="rect">
              <a:avLst/>
            </a:prstGeom>
          </p:spPr>
        </p:pic>
      </p:grp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B83DB881-81CC-4267-83B3-32ABCCB472EF}"/>
              </a:ext>
            </a:extLst>
          </p:cNvPr>
          <p:cNvCxnSpPr>
            <a:cxnSpLocks/>
          </p:cNvCxnSpPr>
          <p:nvPr/>
        </p:nvCxnSpPr>
        <p:spPr>
          <a:xfrm>
            <a:off x="5312238" y="1416032"/>
            <a:ext cx="0" cy="25937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9C325ADB-0CBC-49E3-8A49-B9A8A29D1253}"/>
              </a:ext>
            </a:extLst>
          </p:cNvPr>
          <p:cNvSpPr txBox="1"/>
          <p:nvPr/>
        </p:nvSpPr>
        <p:spPr>
          <a:xfrm>
            <a:off x="4726276" y="969232"/>
            <a:ext cx="2093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CEE@HIRFL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860032" y="4592643"/>
            <a:ext cx="4020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STAR: 2504.00817, CPOD2024, SQM2024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175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5C0C48D2-76FE-4E7A-B9CE-8FD5542189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156" y="3217686"/>
            <a:ext cx="590554" cy="31670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AC00F5A-8047-4312-86D3-7A7046DFD8D3}"/>
              </a:ext>
            </a:extLst>
          </p:cNvPr>
          <p:cNvSpPr txBox="1"/>
          <p:nvPr/>
        </p:nvSpPr>
        <p:spPr>
          <a:xfrm>
            <a:off x="1268773" y="44657"/>
            <a:ext cx="6490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23528" y="712484"/>
                <a:ext cx="8784976" cy="6815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1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原子核束缚能：</a:t>
                </a:r>
                <a:r>
                  <a:rPr lang="en-US" altLang="zh-CN" b="1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altLang="zh-CN" b="1" i="1">
                        <a:latin typeface="Cambria Math"/>
                      </a:rPr>
                      <m:t>𝑩</m:t>
                    </m:r>
                    <m:d>
                      <m:d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>
                            <a:latin typeface="Cambria Math"/>
                          </a:rPr>
                          <m:t>𝒁</m:t>
                        </m:r>
                        <m:r>
                          <a:rPr lang="en-US" altLang="zh-CN" b="1" i="1">
                            <a:latin typeface="Cambria Math"/>
                          </a:rPr>
                          <m:t>,</m:t>
                        </m:r>
                        <m:r>
                          <a:rPr lang="en-US" altLang="zh-CN" b="1" i="1">
                            <a:latin typeface="Cambria Math"/>
                          </a:rPr>
                          <m:t>𝑨</m:t>
                        </m:r>
                      </m:e>
                    </m:d>
                    <m:r>
                      <a:rPr lang="en-US" altLang="zh-CN" b="1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/>
                          </a:rPr>
                          <m:t>𝑩</m:t>
                        </m:r>
                      </m:e>
                      <m:sub>
                        <m:r>
                          <a:rPr lang="en-US" altLang="zh-CN" b="1" i="1">
                            <a:latin typeface="Cambria Math"/>
                          </a:rPr>
                          <m:t>𝒗</m:t>
                        </m:r>
                      </m:sub>
                    </m:sSub>
                    <m:r>
                      <a:rPr lang="en-US" altLang="zh-CN" b="1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/>
                          </a:rPr>
                          <m:t>𝑩</m:t>
                        </m:r>
                      </m:e>
                      <m:sub>
                        <m:r>
                          <a:rPr lang="en-US" altLang="zh-CN" b="1" i="1">
                            <a:latin typeface="Cambria Math"/>
                          </a:rPr>
                          <m:t>𝒔</m:t>
                        </m:r>
                      </m:sub>
                    </m:sSub>
                    <m:r>
                      <a:rPr lang="en-US" altLang="zh-CN" b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/>
                          </a:rPr>
                          <m:t>𝑩</m:t>
                        </m:r>
                      </m:e>
                      <m:sub>
                        <m:r>
                          <a:rPr lang="en-US" altLang="zh-CN" b="1" i="1">
                            <a:latin typeface="Cambria Math"/>
                          </a:rPr>
                          <m:t>𝒄</m:t>
                        </m:r>
                      </m:sub>
                    </m:sSub>
                    <m:r>
                      <a:rPr lang="en-US" altLang="zh-CN" b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/>
                          </a:rPr>
                          <m:t>𝑩</m:t>
                        </m:r>
                      </m:e>
                      <m:sub>
                        <m:r>
                          <a:rPr lang="en-US" altLang="zh-CN" b="1" i="1">
                            <a:latin typeface="Cambria Math"/>
                          </a:rPr>
                          <m:t>𝒂</m:t>
                        </m:r>
                      </m:sub>
                    </m:sSub>
                    <m:r>
                      <a:rPr lang="en-US" altLang="zh-CN" b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/>
                          </a:rPr>
                          <m:t>𝑩</m:t>
                        </m:r>
                      </m:e>
                      <m:sub>
                        <m:r>
                          <a:rPr lang="en-US" altLang="zh-CN" b="1" i="1">
                            <a:latin typeface="Cambria Math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en-US" altLang="zh-CN" b="1" i="1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           </a:t>
                </a:r>
              </a:p>
              <a:p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                                                   </m:t>
                    </m:r>
                    <m:r>
                      <a:rPr lang="en-US" altLang="zh-CN" b="1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/>
                          </a:rPr>
                          <m:t>𝒂</m:t>
                        </m:r>
                      </m:e>
                      <m:sub>
                        <m:r>
                          <a:rPr lang="en-US" altLang="zh-CN" b="1" i="1">
                            <a:latin typeface="Cambria Math"/>
                          </a:rPr>
                          <m:t>𝒗</m:t>
                        </m:r>
                      </m:sub>
                    </m:sSub>
                    <m:r>
                      <a:rPr lang="en-US" altLang="zh-CN" b="1" i="1">
                        <a:latin typeface="Cambria Math"/>
                      </a:rPr>
                      <m:t>𝑨</m:t>
                    </m:r>
                    <m:r>
                      <a:rPr lang="en-US" altLang="zh-CN" b="1" i="1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/>
                          </a:rPr>
                          <m:t>𝒂</m:t>
                        </m:r>
                      </m:e>
                      <m:sub>
                        <m:r>
                          <a:rPr lang="en-US" altLang="zh-CN" b="1" i="1">
                            <a:latin typeface="Cambria Math"/>
                          </a:rPr>
                          <m:t>𝒔</m:t>
                        </m:r>
                      </m:sub>
                    </m:sSub>
                    <m:sSup>
                      <m:sSup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/>
                          </a:rPr>
                          <m:t>𝑨</m:t>
                        </m:r>
                      </m:e>
                      <m:sup>
                        <m:r>
                          <a:rPr lang="en-US" altLang="zh-CN" b="1" i="1">
                            <a:latin typeface="Cambria Math"/>
                          </a:rPr>
                          <m:t>𝟐</m:t>
                        </m:r>
                        <m:r>
                          <a:rPr lang="en-US" altLang="zh-CN" b="1" i="1">
                            <a:latin typeface="Cambria Math"/>
                          </a:rPr>
                          <m:t>/</m:t>
                        </m:r>
                        <m:r>
                          <a:rPr lang="en-US" altLang="zh-CN" b="1" i="1">
                            <a:latin typeface="Cambria Math"/>
                          </a:rPr>
                          <m:t>𝟑</m:t>
                        </m:r>
                      </m:sup>
                    </m:sSup>
                    <m:r>
                      <a:rPr lang="en-US" altLang="zh-CN" b="1" i="1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/>
                          </a:rPr>
                          <m:t>𝒂</m:t>
                        </m:r>
                      </m:e>
                      <m:sub>
                        <m:r>
                          <a:rPr lang="en-US" altLang="zh-CN" b="1" i="1">
                            <a:latin typeface="Cambria Math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/>
                          </a:rPr>
                          <m:t>𝒁</m:t>
                        </m:r>
                      </m:e>
                      <m:sup>
                        <m:r>
                          <a:rPr lang="en-US" altLang="zh-CN" b="1" i="1">
                            <a:latin typeface="Cambria Math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/>
                          </a:rPr>
                          <m:t>𝑨</m:t>
                        </m:r>
                      </m:e>
                      <m:sup>
                        <m:r>
                          <a:rPr lang="en-US" altLang="zh-CN" b="1" i="1">
                            <a:latin typeface="Cambria Math"/>
                          </a:rPr>
                          <m:t>−</m:t>
                        </m:r>
                        <m:r>
                          <a:rPr lang="en-US" altLang="zh-CN" b="1" i="1">
                            <a:latin typeface="Cambria Math"/>
                          </a:rPr>
                          <m:t>𝟏</m:t>
                        </m:r>
                        <m:r>
                          <a:rPr lang="en-US" altLang="zh-CN" b="1" i="1">
                            <a:latin typeface="Cambria Math"/>
                          </a:rPr>
                          <m:t>/</m:t>
                        </m:r>
                        <m:r>
                          <a:rPr lang="en-US" altLang="zh-CN" b="1" i="1">
                            <a:latin typeface="Cambria Math"/>
                          </a:rPr>
                          <m:t>𝟑</m:t>
                        </m:r>
                      </m:sup>
                    </m:sSup>
                    <m:r>
                      <a:rPr lang="en-US" altLang="zh-CN" b="1" i="1">
                        <a:solidFill>
                          <a:srgbClr val="FF0000"/>
                        </a:solidFill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𝒂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𝒂</m:t>
                        </m:r>
                      </m:sub>
                    </m:sSub>
                    <m:sSup>
                      <m:sSup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𝑵</m:t>
                            </m:r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𝒁</m:t>
                            </m:r>
                          </m:e>
                        </m:d>
                      </m:e>
                      <m:sup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𝑨</m:t>
                        </m:r>
                      </m:e>
                      <m:sup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</m:sup>
                    </m:sSup>
                    <m:r>
                      <a:rPr lang="en-US" altLang="zh-CN" b="1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/>
                          </a:rPr>
                          <m:t>𝒂</m:t>
                        </m:r>
                      </m:e>
                      <m:sub>
                        <m:r>
                          <a:rPr lang="en-US" altLang="zh-CN" b="1" i="1">
                            <a:latin typeface="Cambria Math"/>
                          </a:rPr>
                          <m:t>𝒗</m:t>
                        </m:r>
                      </m:sub>
                    </m:sSub>
                    <m:r>
                      <a:rPr lang="zh-CN" altLang="en-US" b="1" i="1">
                        <a:latin typeface="Cambria Math"/>
                      </a:rPr>
                      <m:t>𝜹</m:t>
                    </m:r>
                    <m:sSup>
                      <m:sSup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/>
                          </a:rPr>
                          <m:t>𝑨</m:t>
                        </m:r>
                      </m:e>
                      <m:sup>
                        <m:r>
                          <a:rPr lang="en-US" altLang="zh-CN" b="1" i="1">
                            <a:latin typeface="Cambria Math"/>
                          </a:rPr>
                          <m:t>−</m:t>
                        </m:r>
                        <m:r>
                          <a:rPr lang="en-US" altLang="zh-CN" b="1" i="1">
                            <a:latin typeface="Cambria Math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altLang="zh-CN" b="1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712484"/>
                <a:ext cx="8784976" cy="681533"/>
              </a:xfrm>
              <a:prstGeom prst="rect">
                <a:avLst/>
              </a:prstGeom>
              <a:blipFill>
                <a:blip r:embed="rId4"/>
                <a:stretch>
                  <a:fillRect l="-555" t="-80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/>
          <p:cNvGrpSpPr/>
          <p:nvPr/>
        </p:nvGrpSpPr>
        <p:grpSpPr>
          <a:xfrm>
            <a:off x="323528" y="1493051"/>
            <a:ext cx="3260084" cy="684355"/>
            <a:chOff x="779379" y="2846522"/>
            <a:chExt cx="4346778" cy="9124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79379" y="2846522"/>
                  <a:ext cx="4346778" cy="912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b="1" dirty="0"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核物质状态方程：</a:t>
                  </a:r>
                  <a:endParaRPr lang="en-US" altLang="zh-CN" b="1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endParaRPr>
                </a:p>
                <a:p>
                  <a:r>
                    <a:rPr lang="en-US" altLang="zh-CN" b="1" i="1" dirty="0"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E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altLang="zh-CN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b="1" i="1">
                              <a:latin typeface="Cambria Math"/>
                            </a:rPr>
                            <m:t>𝝆</m:t>
                          </m:r>
                          <m:r>
                            <a:rPr lang="en-US" altLang="zh-CN" b="1" i="1">
                              <a:latin typeface="Cambria Math"/>
                            </a:rPr>
                            <m:t>,</m:t>
                          </m:r>
                          <m:r>
                            <a:rPr lang="zh-CN" altLang="en-US" b="1" i="1">
                              <a:latin typeface="Cambria Math"/>
                            </a:rPr>
                            <m:t>𝜹</m:t>
                          </m:r>
                        </m:e>
                      </m:d>
                      <m:r>
                        <a:rPr lang="en-US" altLang="zh-CN" b="1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CN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en-US" altLang="zh-CN" b="1" i="1">
                              <a:latin typeface="Cambria Math"/>
                            </a:rPr>
                            <m:t>𝟎</m:t>
                          </m:r>
                        </m:sub>
                      </m:sSub>
                      <m:d>
                        <m:dPr>
                          <m:ctrlPr>
                            <a:rPr lang="en-US" altLang="zh-CN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b="1" i="1">
                              <a:latin typeface="Cambria Math"/>
                            </a:rPr>
                            <m:t>𝝆</m:t>
                          </m:r>
                        </m:e>
                      </m:d>
                      <m:r>
                        <a:rPr lang="en-US" altLang="zh-CN" b="1" i="1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altLang="zh-CN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b="1" i="1">
                              <a:latin typeface="Cambria Math"/>
                            </a:rPr>
                            <m:t>𝜹</m:t>
                          </m:r>
                        </m:e>
                        <m:sup>
                          <m:r>
                            <a:rPr lang="en-US" altLang="zh-CN" b="1" i="1">
                              <a:latin typeface="Cambria Math"/>
                            </a:rPr>
                            <m:t>𝟐</m:t>
                          </m:r>
                        </m:sup>
                      </m:sSup>
                      <m:sSub>
                        <m:sSubPr>
                          <m:ctrlPr>
                            <a:rPr lang="en-US" altLang="zh-CN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en-US" altLang="zh-CN" b="1" i="1">
                              <a:latin typeface="Cambria Math"/>
                            </a:rPr>
                            <m:t>𝒔𝒚𝒎</m:t>
                          </m:r>
                        </m:sub>
                      </m:sSub>
                      <m:d>
                        <m:dPr>
                          <m:ctrlPr>
                            <a:rPr lang="en-US" altLang="zh-CN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b="1" i="1">
                              <a:latin typeface="Cambria Math"/>
                            </a:rPr>
                            <m:t>𝝆</m:t>
                          </m:r>
                        </m:e>
                      </m:d>
                    </m:oMath>
                  </a14:m>
                  <a:endParaRPr lang="en-US" altLang="zh-CN" b="1" i="1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379" y="2846522"/>
                  <a:ext cx="4346778" cy="912473"/>
                </a:xfrm>
                <a:prstGeom prst="rect">
                  <a:avLst/>
                </a:prstGeom>
                <a:blipFill>
                  <a:blip r:embed="rId5"/>
                  <a:stretch>
                    <a:fillRect l="-1495" t="-7143" b="-982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直接连接符 11"/>
            <p:cNvCxnSpPr/>
            <p:nvPr/>
          </p:nvCxnSpPr>
          <p:spPr>
            <a:xfrm>
              <a:off x="3648296" y="3688456"/>
              <a:ext cx="115212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791241"/>
            <a:ext cx="7524327" cy="135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284636" y="2236249"/>
                <a:ext cx="1156485" cy="5283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500" b="1" i="1">
                          <a:latin typeface="Cambria Math"/>
                        </a:rPr>
                        <m:t>𝜹</m:t>
                      </m:r>
                      <m:r>
                        <a:rPr lang="en-US" altLang="zh-CN" sz="1500" b="1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sz="15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500" b="1" i="1">
                              <a:latin typeface="Cambria Math"/>
                            </a:rPr>
                            <m:t>𝑵</m:t>
                          </m:r>
                          <m:r>
                            <a:rPr lang="en-US" altLang="zh-CN" sz="1500" b="1" i="1">
                              <a:latin typeface="Cambria Math"/>
                            </a:rPr>
                            <m:t>−</m:t>
                          </m:r>
                          <m:r>
                            <a:rPr lang="en-US" altLang="zh-CN" sz="1500" b="1" i="1">
                              <a:latin typeface="Cambria Math"/>
                            </a:rPr>
                            <m:t>𝑷</m:t>
                          </m:r>
                        </m:num>
                        <m:den>
                          <m:r>
                            <a:rPr lang="en-US" altLang="zh-CN" sz="1500" b="1" i="1">
                              <a:latin typeface="Cambria Math"/>
                            </a:rPr>
                            <m:t>𝑵</m:t>
                          </m:r>
                          <m:r>
                            <a:rPr lang="en-US" altLang="zh-CN" sz="1500" b="1" i="1">
                              <a:latin typeface="Cambria Math"/>
                            </a:rPr>
                            <m:t>+</m:t>
                          </m:r>
                          <m:r>
                            <a:rPr lang="en-US" altLang="zh-CN" sz="1500" b="1" i="1">
                              <a:latin typeface="Cambria Math"/>
                            </a:rPr>
                            <m:t>𝑷</m:t>
                          </m:r>
                        </m:den>
                      </m:f>
                    </m:oMath>
                  </m:oMathPara>
                </a14:m>
                <a:endParaRPr lang="zh-CN" altLang="en-US" sz="15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636" y="2236249"/>
                <a:ext cx="1156485" cy="528350"/>
              </a:xfrm>
              <a:prstGeom prst="rect">
                <a:avLst/>
              </a:prstGeom>
              <a:blipFill>
                <a:blip r:embed="rId7"/>
                <a:stretch>
                  <a:fillRect b="-22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07504" y="2852460"/>
                <a:ext cx="5760640" cy="7004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1" i="1"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en-US" altLang="zh-CN" sz="1600" b="1" i="1">
                              <a:latin typeface="Cambria Math"/>
                            </a:rPr>
                            <m:t>𝒔𝒚𝒎</m:t>
                          </m:r>
                        </m:sub>
                      </m:sSub>
                      <m:d>
                        <m:dPr>
                          <m:ctrlPr>
                            <a:rPr lang="en-US" altLang="zh-CN" sz="16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1600" b="1" i="1">
                              <a:latin typeface="Cambria Math"/>
                            </a:rPr>
                            <m:t>𝝆</m:t>
                          </m:r>
                        </m:e>
                      </m:d>
                      <m:r>
                        <a:rPr lang="en-US" altLang="zh-CN" sz="1600" b="1" i="1">
                          <a:latin typeface="Cambria Math"/>
                        </a:rPr>
                        <m:t>=</m:t>
                      </m:r>
                      <m:r>
                        <a:rPr lang="en-US" altLang="zh-CN" sz="1600" b="1" i="1">
                          <a:latin typeface="Cambria Math"/>
                        </a:rPr>
                        <m:t>𝑳</m:t>
                      </m:r>
                      <m:f>
                        <m:fPr>
                          <m:ctrlPr>
                            <a:rPr lang="en-US" altLang="zh-CN" sz="1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1600" b="1" i="1">
                              <a:latin typeface="Cambria Math"/>
                            </a:rPr>
                            <m:t>𝝆</m:t>
                          </m:r>
                          <m:r>
                            <a:rPr lang="en-US" altLang="zh-CN" sz="1600" b="1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16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b="1" i="1">
                                  <a:latin typeface="Cambria Math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en-US" altLang="zh-CN" sz="1600" b="1" i="1">
                                  <a:latin typeface="Cambria Math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1600" b="1" i="1">
                              <a:latin typeface="Cambria Math"/>
                            </a:rPr>
                            <m:t>𝟑</m:t>
                          </m:r>
                          <m:sSub>
                            <m:sSubPr>
                              <m:ctrlPr>
                                <a:rPr lang="en-US" altLang="zh-CN" sz="16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b="1" i="1">
                                  <a:latin typeface="Cambria Math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en-US" altLang="zh-CN" sz="1600" b="1" i="1">
                                  <a:latin typeface="Cambria Math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  <m:r>
                        <a:rPr lang="en-US" altLang="zh-CN" sz="1600" b="1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CN" sz="1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16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1" i="1">
                                  <a:latin typeface="Cambria Math"/>
                                </a:rPr>
                                <m:t>𝑲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1600" b="1" i="1">
                                  <a:latin typeface="Cambria Math"/>
                                </a:rPr>
                                <m:t>sym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1600" b="1" i="1">
                              <a:latin typeface="Cambria Math"/>
                            </a:rPr>
                            <m:t>𝟐</m:t>
                          </m:r>
                        </m:den>
                      </m:f>
                      <m:sSup>
                        <m:sSupPr>
                          <m:ctrlPr>
                            <a:rPr lang="en-US" altLang="zh-CN" sz="1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16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1600" b="1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600" b="1" i="1">
                                      <a:latin typeface="Cambria Math"/>
                                    </a:rPr>
                                    <m:t>𝝆</m:t>
                                  </m:r>
                                  <m:r>
                                    <a:rPr lang="en-US" altLang="zh-CN" sz="1600" b="1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sz="16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600" b="1" i="1">
                                          <a:latin typeface="Cambria Math"/>
                                        </a:rPr>
                                        <m:t>𝝆</m:t>
                                      </m:r>
                                    </m:e>
                                    <m:sub>
                                      <m:r>
                                        <a:rPr lang="en-US" altLang="zh-CN" sz="1600" b="1" i="1">
                                          <a:latin typeface="Cambria Math"/>
                                        </a:rPr>
                                        <m:t>𝟎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CN" sz="1600" b="1" i="1">
                                      <a:latin typeface="Cambria Math"/>
                                    </a:rPr>
                                    <m:t>𝟑</m:t>
                                  </m:r>
                                  <m:sSub>
                                    <m:sSubPr>
                                      <m:ctrlPr>
                                        <a:rPr lang="en-US" altLang="zh-CN" sz="16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600" b="1" i="1">
                                          <a:latin typeface="Cambria Math"/>
                                        </a:rPr>
                                        <m:t>𝝆</m:t>
                                      </m:r>
                                    </m:e>
                                    <m:sub>
                                      <m:r>
                                        <a:rPr lang="en-US" altLang="zh-CN" sz="1600" b="1" i="1">
                                          <a:latin typeface="Cambria Math"/>
                                        </a:rPr>
                                        <m:t>𝟎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CN" sz="1600" b="1" i="1"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en-US" altLang="zh-CN" sz="1600" b="1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CN" sz="1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16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1" i="1">
                                  <a:latin typeface="Cambria Math"/>
                                </a:rPr>
                                <m:t>𝑱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1600" b="1" i="1">
                                  <a:latin typeface="Cambria Math"/>
                                </a:rPr>
                                <m:t>sym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1600" b="1" i="1">
                              <a:latin typeface="Cambria Math"/>
                            </a:rPr>
                            <m:t>𝟔</m:t>
                          </m:r>
                        </m:den>
                      </m:f>
                      <m:sSup>
                        <m:sSupPr>
                          <m:ctrlPr>
                            <a:rPr lang="en-US" altLang="zh-CN" sz="1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16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1600" b="1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600" b="1" i="1">
                                      <a:latin typeface="Cambria Math"/>
                                    </a:rPr>
                                    <m:t>𝝆</m:t>
                                  </m:r>
                                  <m:r>
                                    <a:rPr lang="en-US" altLang="zh-CN" sz="1600" b="1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sz="16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600" b="1" i="1">
                                          <a:latin typeface="Cambria Math"/>
                                        </a:rPr>
                                        <m:t>𝝆</m:t>
                                      </m:r>
                                    </m:e>
                                    <m:sub>
                                      <m:r>
                                        <a:rPr lang="en-US" altLang="zh-CN" sz="1600" b="1" i="1">
                                          <a:latin typeface="Cambria Math"/>
                                        </a:rPr>
                                        <m:t>𝟎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CN" sz="1600" b="1" i="1">
                                      <a:latin typeface="Cambria Math"/>
                                    </a:rPr>
                                    <m:t>𝟑</m:t>
                                  </m:r>
                                  <m:sSub>
                                    <m:sSubPr>
                                      <m:ctrlPr>
                                        <a:rPr lang="en-US" altLang="zh-CN" sz="16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600" b="1" i="1">
                                          <a:latin typeface="Cambria Math"/>
                                        </a:rPr>
                                        <m:t>𝝆</m:t>
                                      </m:r>
                                    </m:e>
                                    <m:sub>
                                      <m:r>
                                        <a:rPr lang="en-US" altLang="zh-CN" sz="1600" b="1" i="1">
                                          <a:latin typeface="Cambria Math"/>
                                        </a:rPr>
                                        <m:t>𝟎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CN" sz="1600" b="1" i="1">
                              <a:latin typeface="Cambria Math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zh-CN" altLang="en-US" sz="1200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2852460"/>
                <a:ext cx="5760640" cy="7004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887BE26-901D-48C4-8EA3-05FE78E05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EDE5-12B2-4A26-A61F-906C88207933}" type="slidenum">
              <a:rPr lang="en-US" smtClean="0"/>
              <a:pPr/>
              <a:t>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标题 4">
                <a:extLst>
                  <a:ext uri="{FF2B5EF4-FFF2-40B4-BE49-F238E27FC236}">
                    <a16:creationId xmlns:a16="http://schemas.microsoft.com/office/drawing/2014/main" id="{2EF973F8-C44E-4FC3-B3D3-7BA8088C5D6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zh-CN" altLang="en-US" b="0" dirty="0">
                    <a:latin typeface="微软雅黑" panose="020B0503020204020204" pitchFamily="34" charset="-122"/>
                    <a:cs typeface="Times New Roman" panose="02020603050405020304" pitchFamily="18" charset="0"/>
                  </a:rPr>
                  <a:t>核物质</a:t>
                </a:r>
                <a14:m>
                  <m:oMath xmlns:m="http://schemas.openxmlformats.org/officeDocument/2006/math">
                    <m:r>
                      <a:rPr lang="zh-CN" altLang="en-US" i="1" dirty="0" smtClean="0">
                        <a:latin typeface="Cambria Math" panose="02040503050406030204" pitchFamily="18" charset="0"/>
                      </a:rPr>
                      <m:t>状态</m:t>
                    </m:r>
                    <m:r>
                      <a:rPr lang="zh-CN" altLang="en-US" i="1" dirty="0">
                        <a:latin typeface="Cambria Math" panose="02040503050406030204" pitchFamily="18" charset="0"/>
                      </a:rPr>
                      <m:t>方程</m:t>
                    </m:r>
                  </m:oMath>
                </a14:m>
                <a:r>
                  <a:rPr lang="zh-CN" altLang="en-US" dirty="0">
                    <a:latin typeface="微软雅黑" panose="020B0503020204020204" pitchFamily="34" charset="-122"/>
                  </a:rPr>
                  <a:t>（</a:t>
                </a:r>
                <a:r>
                  <a:rPr lang="en-US" altLang="zh-CN" dirty="0">
                    <a:latin typeface="微软雅黑" panose="020B0503020204020204" pitchFamily="34" charset="-122"/>
                  </a:rPr>
                  <a:t>EoS</a:t>
                </a:r>
                <a:r>
                  <a:rPr lang="zh-CN" altLang="en-US" dirty="0">
                    <a:latin typeface="微软雅黑" panose="020B0503020204020204" pitchFamily="34" charset="-122"/>
                  </a:rPr>
                  <a:t>）</a:t>
                </a:r>
              </a:p>
            </p:txBody>
          </p:sp>
        </mc:Choice>
        <mc:Fallback xmlns="">
          <p:sp>
            <p:nvSpPr>
              <p:cNvPr id="5" name="标题 4">
                <a:extLst>
                  <a:ext uri="{FF2B5EF4-FFF2-40B4-BE49-F238E27FC236}">
                    <a16:creationId xmlns:a16="http://schemas.microsoft.com/office/drawing/2014/main" id="{2EF973F8-C44E-4FC3-B3D3-7BA8088C5D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9"/>
                <a:stretch>
                  <a:fillRect t="-4425" b="-141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本框 17">
            <a:extLst>
              <a:ext uri="{FF2B5EF4-FFF2-40B4-BE49-F238E27FC236}">
                <a16:creationId xmlns:a16="http://schemas.microsoft.com/office/drawing/2014/main" id="{1DEDFE13-3313-469D-BE47-9CE07976CCBE}"/>
              </a:ext>
            </a:extLst>
          </p:cNvPr>
          <p:cNvSpPr txBox="1"/>
          <p:nvPr/>
        </p:nvSpPr>
        <p:spPr>
          <a:xfrm>
            <a:off x="5940152" y="3471260"/>
            <a:ext cx="26840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00FF"/>
                </a:solidFill>
              </a:rPr>
              <a:t>B.A Li et al. Universe, 7, 182(2021)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2FA28E57-4DCF-4B89-98B5-98A3E5AEE4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300" y="1420701"/>
            <a:ext cx="2367712" cy="1871129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11CC39B5-CFE5-4EA5-8362-215BA0731712}"/>
              </a:ext>
            </a:extLst>
          </p:cNvPr>
          <p:cNvSpPr/>
          <p:nvPr/>
        </p:nvSpPr>
        <p:spPr>
          <a:xfrm>
            <a:off x="8067007" y="1443454"/>
            <a:ext cx="95316" cy="17547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DE8F478-E2FE-421A-A69F-E07F7FE0717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1241"/>
            <a:ext cx="1619672" cy="135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2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1C4D5A-8F17-6142-94DC-3B8BE6126D9F}"/>
              </a:ext>
            </a:extLst>
          </p:cNvPr>
          <p:cNvSpPr/>
          <p:nvPr/>
        </p:nvSpPr>
        <p:spPr>
          <a:xfrm>
            <a:off x="251520" y="699542"/>
            <a:ext cx="8568952" cy="4104456"/>
          </a:xfrm>
          <a:prstGeom prst="roundRect">
            <a:avLst>
              <a:gd name="adj" fmla="val 3049"/>
            </a:avLst>
          </a:prstGeom>
          <a:solidFill>
            <a:srgbClr val="FFFF00"/>
          </a:solidFill>
          <a:ln w="50800" cmpd="tri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0E4FD0-ED56-7F44-B3E1-DD65FFA9D5D4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oundRect">
            <a:avLst>
              <a:gd name="adj" fmla="val 7582"/>
            </a:avLst>
          </a:prstGeom>
          <a:ln>
            <a:noFill/>
          </a:ln>
        </p:spPr>
        <p:txBody>
          <a:bodyPr/>
          <a:lstStyle/>
          <a:p>
            <a:pPr>
              <a:tabLst>
                <a:tab pos="2222500" algn="l"/>
              </a:tabLst>
            </a:pPr>
            <a:r>
              <a:rPr lang="en-US" altLang="zh-CN" dirty="0">
                <a:latin typeface="微软雅黑" panose="020B0503020204020204" pitchFamily="34" charset="-122"/>
              </a:rPr>
              <a:t>CEE</a:t>
            </a:r>
            <a:r>
              <a:rPr lang="zh-CN" altLang="en-US" dirty="0" smtClean="0">
                <a:latin typeface="微软雅黑" panose="020B0503020204020204" pitchFamily="34" charset="-122"/>
              </a:rPr>
              <a:t>谱仪探测系统</a:t>
            </a:r>
            <a:endParaRPr lang="en-US" altLang="en-US" dirty="0">
              <a:latin typeface="微软雅黑" panose="020B0503020204020204" pitchFamily="34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B3F23D-4262-F265-F7FA-E326C95D8BF5}"/>
              </a:ext>
            </a:extLst>
          </p:cNvPr>
          <p:cNvGrpSpPr/>
          <p:nvPr/>
        </p:nvGrpSpPr>
        <p:grpSpPr>
          <a:xfrm>
            <a:off x="4396985" y="798604"/>
            <a:ext cx="4155614" cy="3003621"/>
            <a:chOff x="3995936" y="915398"/>
            <a:chExt cx="4680520" cy="381659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05F6796-487E-A14A-AD6C-9A04102F5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915398"/>
              <a:ext cx="4680520" cy="3816592"/>
            </a:xfrm>
            <a:prstGeom prst="rect">
              <a:avLst/>
            </a:prstGeom>
            <a:ln>
              <a:solidFill>
                <a:srgbClr val="4E8F00"/>
              </a:solidFill>
            </a:ln>
          </p:spPr>
        </p:pic>
        <p:sp>
          <p:nvSpPr>
            <p:cNvPr id="5" name="文本框 2">
              <a:extLst>
                <a:ext uri="{FF2B5EF4-FFF2-40B4-BE49-F238E27FC236}">
                  <a16:creationId xmlns:a16="http://schemas.microsoft.com/office/drawing/2014/main" id="{061EFEA1-CF10-A64C-97DA-DF5A5DAD9F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6296" y="1041582"/>
              <a:ext cx="1067367" cy="23402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altLang="zh-CN" sz="1200" b="1" kern="1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ZDC</a:t>
              </a:r>
              <a:endParaRPr lang="zh-CN" altLang="en-US" sz="12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" name="文本框 2">
              <a:extLst>
                <a:ext uri="{FF2B5EF4-FFF2-40B4-BE49-F238E27FC236}">
                  <a16:creationId xmlns:a16="http://schemas.microsoft.com/office/drawing/2014/main" id="{87046E72-D2D2-304A-A201-46DDED81B5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18113" y="1408994"/>
              <a:ext cx="866829" cy="22389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altLang="zh-CN" sz="1200" b="1" kern="1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eTOF</a:t>
              </a:r>
              <a:endParaRPr lang="en-US" altLang="zh-CN" sz="1200" b="1" kern="100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文本框 2">
              <a:extLst>
                <a:ext uri="{FF2B5EF4-FFF2-40B4-BE49-F238E27FC236}">
                  <a16:creationId xmlns:a16="http://schemas.microsoft.com/office/drawing/2014/main" id="{D962E61B-A61A-004F-8E3A-79C71AFB57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V="1">
              <a:off x="7510459" y="2307069"/>
              <a:ext cx="1067367" cy="40267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altLang="zh-CN" sz="1200" b="1" kern="1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MWDC</a:t>
              </a:r>
            </a:p>
          </p:txBody>
        </p:sp>
        <p:sp>
          <p:nvSpPr>
            <p:cNvPr id="8" name="文本框 2">
              <a:extLst>
                <a:ext uri="{FF2B5EF4-FFF2-40B4-BE49-F238E27FC236}">
                  <a16:creationId xmlns:a16="http://schemas.microsoft.com/office/drawing/2014/main" id="{5703C1F4-B457-064A-95A7-456808620B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65706" y="3067029"/>
              <a:ext cx="931756" cy="23521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altLang="zh-CN" sz="1200" b="1" kern="1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SC Magnet</a:t>
              </a:r>
            </a:p>
          </p:txBody>
        </p:sp>
        <p:sp>
          <p:nvSpPr>
            <p:cNvPr id="9" name="文本框 2">
              <a:extLst>
                <a:ext uri="{FF2B5EF4-FFF2-40B4-BE49-F238E27FC236}">
                  <a16:creationId xmlns:a16="http://schemas.microsoft.com/office/drawing/2014/main" id="{8E882E43-2AF9-754A-8700-B6F851F30E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28229" y="4282677"/>
              <a:ext cx="923154" cy="23328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altLang="zh-CN" sz="1200" b="1" kern="1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TPC</a:t>
              </a:r>
            </a:p>
          </p:txBody>
        </p:sp>
        <p:cxnSp>
          <p:nvCxnSpPr>
            <p:cNvPr id="10" name="直接箭头连接符 14">
              <a:extLst>
                <a:ext uri="{FF2B5EF4-FFF2-40B4-BE49-F238E27FC236}">
                  <a16:creationId xmlns:a16="http://schemas.microsoft.com/office/drawing/2014/main" id="{1462D37F-5CEA-F043-A758-27639FEACCC0}"/>
                </a:ext>
              </a:extLst>
            </p:cNvPr>
            <p:cNvCxnSpPr>
              <a:cxnSpLocks/>
              <a:endCxn id="9" idx="0"/>
            </p:cNvCxnSpPr>
            <p:nvPr/>
          </p:nvCxnSpPr>
          <p:spPr>
            <a:xfrm>
              <a:off x="6228184" y="2943602"/>
              <a:ext cx="761622" cy="1339075"/>
            </a:xfrm>
            <a:prstGeom prst="straightConnector1">
              <a:avLst/>
            </a:prstGeom>
            <a:ln w="25400">
              <a:solidFill>
                <a:srgbClr val="FFC000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2">
              <a:extLst>
                <a:ext uri="{FF2B5EF4-FFF2-40B4-BE49-F238E27FC236}">
                  <a16:creationId xmlns:a16="http://schemas.microsoft.com/office/drawing/2014/main" id="{FC83477C-DA7C-E849-AF43-AB6A134902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8026" y="4292467"/>
              <a:ext cx="1084162" cy="2235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altLang="zh-CN" sz="1200" b="1" kern="1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T0</a:t>
              </a:r>
            </a:p>
          </p:txBody>
        </p:sp>
        <p:sp>
          <p:nvSpPr>
            <p:cNvPr id="22" name="文本框 2">
              <a:extLst>
                <a:ext uri="{FF2B5EF4-FFF2-40B4-BE49-F238E27FC236}">
                  <a16:creationId xmlns:a16="http://schemas.microsoft.com/office/drawing/2014/main" id="{34CD6CD1-42BA-A347-8E33-BF429DE113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72237" y="3813568"/>
              <a:ext cx="1143812" cy="22976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altLang="zh-CN" sz="1200" b="1" kern="1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iTOF</a:t>
              </a:r>
              <a:endParaRPr lang="en-US" altLang="zh-CN" sz="1200" b="1" kern="100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cxnSp>
          <p:nvCxnSpPr>
            <p:cNvPr id="26" name="直接箭头连接符 14">
              <a:extLst>
                <a:ext uri="{FF2B5EF4-FFF2-40B4-BE49-F238E27FC236}">
                  <a16:creationId xmlns:a16="http://schemas.microsoft.com/office/drawing/2014/main" id="{9700DD64-962E-A24C-BC01-201C854A4E1E}"/>
                </a:ext>
              </a:extLst>
            </p:cNvPr>
            <p:cNvCxnSpPr>
              <a:cxnSpLocks/>
              <a:endCxn id="36" idx="0"/>
            </p:cNvCxnSpPr>
            <p:nvPr/>
          </p:nvCxnSpPr>
          <p:spPr>
            <a:xfrm flipH="1">
              <a:off x="4720839" y="2943602"/>
              <a:ext cx="1084162" cy="1339075"/>
            </a:xfrm>
            <a:prstGeom prst="straightConnector1">
              <a:avLst/>
            </a:prstGeom>
            <a:ln w="25400">
              <a:solidFill>
                <a:srgbClr val="FFC000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74AC03B-4977-644E-8A7F-857C1DD4ECB8}"/>
                </a:ext>
              </a:extLst>
            </p:cNvPr>
            <p:cNvSpPr txBox="1"/>
            <p:nvPr/>
          </p:nvSpPr>
          <p:spPr>
            <a:xfrm>
              <a:off x="4058923" y="948497"/>
              <a:ext cx="1208985" cy="76944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CEE</a:t>
              </a:r>
            </a:p>
          </p:txBody>
        </p:sp>
        <p:cxnSp>
          <p:nvCxnSpPr>
            <p:cNvPr id="29" name="直接箭头连接符 14">
              <a:extLst>
                <a:ext uri="{FF2B5EF4-FFF2-40B4-BE49-F238E27FC236}">
                  <a16:creationId xmlns:a16="http://schemas.microsoft.com/office/drawing/2014/main" id="{C2B075E4-6F2C-CE4E-8FB7-5A40EB2C3B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90107" y="2931790"/>
              <a:ext cx="50045" cy="1295976"/>
            </a:xfrm>
            <a:prstGeom prst="straightConnector1">
              <a:avLst/>
            </a:prstGeom>
            <a:ln w="25400">
              <a:solidFill>
                <a:srgbClr val="FFC000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本框 2">
              <a:extLst>
                <a:ext uri="{FF2B5EF4-FFF2-40B4-BE49-F238E27FC236}">
                  <a16:creationId xmlns:a16="http://schemas.microsoft.com/office/drawing/2014/main" id="{A1DF8D67-03B2-F747-98AE-6424A465D2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9597" y="4282677"/>
              <a:ext cx="1142483" cy="23328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altLang="zh-CN" sz="1200" b="1" kern="1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Beam Monitor </a:t>
              </a:r>
            </a:p>
          </p:txBody>
        </p:sp>
        <p:cxnSp>
          <p:nvCxnSpPr>
            <p:cNvPr id="38" name="直接箭头连接符 14">
              <a:extLst>
                <a:ext uri="{FF2B5EF4-FFF2-40B4-BE49-F238E27FC236}">
                  <a16:creationId xmlns:a16="http://schemas.microsoft.com/office/drawing/2014/main" id="{75E2CB78-578C-6240-80CD-7B5CBAA83500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>
              <a:off x="6520242" y="2800758"/>
              <a:ext cx="951995" cy="1127692"/>
            </a:xfrm>
            <a:prstGeom prst="straightConnector1">
              <a:avLst/>
            </a:prstGeom>
            <a:ln w="25400">
              <a:solidFill>
                <a:srgbClr val="FFC000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箭头连接符 14">
              <a:extLst>
                <a:ext uri="{FF2B5EF4-FFF2-40B4-BE49-F238E27FC236}">
                  <a16:creationId xmlns:a16="http://schemas.microsoft.com/office/drawing/2014/main" id="{1BD5A082-5FE8-BF40-91B3-C108486960A9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 flipV="1">
              <a:off x="7115155" y="3184635"/>
              <a:ext cx="550551" cy="5448"/>
            </a:xfrm>
            <a:prstGeom prst="straightConnector1">
              <a:avLst/>
            </a:prstGeom>
            <a:ln w="25400">
              <a:solidFill>
                <a:srgbClr val="FFC000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14">
              <a:extLst>
                <a:ext uri="{FF2B5EF4-FFF2-40B4-BE49-F238E27FC236}">
                  <a16:creationId xmlns:a16="http://schemas.microsoft.com/office/drawing/2014/main" id="{4A281AF0-E3F4-8041-9F9F-42F4EF39F91D}"/>
                </a:ext>
              </a:extLst>
            </p:cNvPr>
            <p:cNvCxnSpPr>
              <a:cxnSpLocks/>
              <a:endCxn id="7" idx="1"/>
            </p:cNvCxnSpPr>
            <p:nvPr/>
          </p:nvCxnSpPr>
          <p:spPr>
            <a:xfrm>
              <a:off x="7115155" y="2119083"/>
              <a:ext cx="395304" cy="389324"/>
            </a:xfrm>
            <a:prstGeom prst="straightConnector1">
              <a:avLst/>
            </a:prstGeom>
            <a:ln w="25400">
              <a:solidFill>
                <a:srgbClr val="FFC000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3897B4D1-DCD1-1544-A997-E03642303B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52116" y="3008470"/>
              <a:ext cx="878863" cy="571224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27D81F9-3504-1845-91EC-E712E780715D}"/>
                </a:ext>
              </a:extLst>
            </p:cNvPr>
            <p:cNvSpPr txBox="1"/>
            <p:nvPr/>
          </p:nvSpPr>
          <p:spPr>
            <a:xfrm rot="19634912">
              <a:off x="4558207" y="3175380"/>
              <a:ext cx="716543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  <a:latin typeface="Times" pitchFamily="2" charset="0"/>
                  <a:ea typeface="微软雅黑" panose="020B0503020204020204" pitchFamily="34" charset="-122"/>
                </a:rPr>
                <a:t>beam</a:t>
              </a:r>
              <a:r>
                <a:rPr lang="zh-CN" altLang="en-US" sz="1400" dirty="0">
                  <a:solidFill>
                    <a:srgbClr val="FFFF00"/>
                  </a:solidFill>
                  <a:latin typeface="Times" pitchFamily="2" charset="0"/>
                  <a:ea typeface="微软雅黑" panose="020B0503020204020204" pitchFamily="34" charset="-122"/>
                </a:rPr>
                <a:t> </a:t>
              </a:r>
              <a:r>
                <a:rPr lang="zh-CN" altLang="en-US" sz="1100" dirty="0">
                  <a:solidFill>
                    <a:srgbClr val="FFFF00"/>
                  </a:solidFill>
                  <a:latin typeface="Times" pitchFamily="2" charset="0"/>
                  <a:ea typeface="微软雅黑" panose="020B0503020204020204" pitchFamily="34" charset="-122"/>
                </a:rPr>
                <a:t>束流</a:t>
              </a:r>
              <a:endParaRPr lang="en-US" sz="1100" dirty="0">
                <a:solidFill>
                  <a:srgbClr val="FFFF00"/>
                </a:solidFill>
                <a:latin typeface="Times" pitchFamily="2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矩形 2">
            <a:extLst>
              <a:ext uri="{FF2B5EF4-FFF2-40B4-BE49-F238E27FC236}">
                <a16:creationId xmlns:a16="http://schemas.microsoft.com/office/drawing/2014/main" id="{AAF78615-683B-DC4A-B5BE-BB8076DF3179}"/>
              </a:ext>
            </a:extLst>
          </p:cNvPr>
          <p:cNvSpPr/>
          <p:nvPr/>
        </p:nvSpPr>
        <p:spPr>
          <a:xfrm>
            <a:off x="436631" y="771550"/>
            <a:ext cx="3775329" cy="3711785"/>
          </a:xfrm>
          <a:prstGeom prst="rect">
            <a:avLst/>
          </a:prstGeom>
          <a:solidFill>
            <a:srgbClr val="FFFF00"/>
          </a:solidFill>
          <a:ln>
            <a:solidFill>
              <a:srgbClr val="4E8F00"/>
            </a:solidFill>
            <a:prstDash val="lgDash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400" kern="100" dirty="0"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CEE</a:t>
            </a:r>
            <a:r>
              <a:rPr lang="zh-CN" altLang="en-US" sz="1400" kern="100" dirty="0"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谱仪：</a:t>
            </a:r>
            <a:endParaRPr lang="en-US" altLang="zh-CN" sz="1400" kern="100" dirty="0">
              <a:latin typeface="Book Antiqua" panose="0204060205030503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66725" indent="-466725" algn="just">
              <a:lnSpc>
                <a:spcPct val="120000"/>
              </a:lnSpc>
              <a:buFont typeface="+mj-lt"/>
              <a:buAutoNum type="arabicParenR"/>
            </a:pPr>
            <a:r>
              <a:rPr lang="zh-CN" altLang="en-US" sz="1400" kern="100" dirty="0"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超导二极磁铁</a:t>
            </a:r>
            <a:endParaRPr lang="en-US" altLang="zh-CN" sz="1400" kern="100" dirty="0">
              <a:latin typeface="Book Antiqua" panose="0204060205030503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66725" indent="-466725" algn="just">
              <a:lnSpc>
                <a:spcPct val="120000"/>
              </a:lnSpc>
              <a:buFont typeface="+mj-lt"/>
              <a:buAutoNum type="arabicParenR"/>
            </a:pPr>
            <a:r>
              <a:rPr lang="zh-CN" altLang="en-US" sz="1400" kern="100" dirty="0"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微像素束流定位探测器</a:t>
            </a:r>
            <a:r>
              <a:rPr lang="en-US" altLang="zh-CN" sz="1400" kern="100" dirty="0"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(BM)</a:t>
            </a:r>
          </a:p>
          <a:p>
            <a:pPr marL="466725" indent="-466725" algn="just">
              <a:lnSpc>
                <a:spcPct val="120000"/>
              </a:lnSpc>
              <a:buFont typeface="+mj-lt"/>
              <a:buAutoNum type="arabicParenR"/>
            </a:pPr>
            <a:r>
              <a:rPr lang="zh-CN" altLang="en-US" sz="1400" kern="100" dirty="0"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时间投影室</a:t>
            </a:r>
            <a:r>
              <a:rPr lang="en-US" altLang="zh-CN" sz="1400" kern="100" dirty="0"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(TPC)</a:t>
            </a:r>
          </a:p>
          <a:p>
            <a:pPr marL="466725" indent="-466725" algn="just">
              <a:lnSpc>
                <a:spcPct val="120000"/>
              </a:lnSpc>
              <a:buFont typeface="+mj-lt"/>
              <a:buAutoNum type="arabicParenR"/>
            </a:pPr>
            <a:r>
              <a:rPr lang="en-US" altLang="zh-CN" sz="1400" kern="100" dirty="0"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T0/</a:t>
            </a:r>
            <a:r>
              <a:rPr lang="zh-CN" altLang="en-US" sz="1400" kern="100" dirty="0"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内飞行时间探测器</a:t>
            </a:r>
            <a:r>
              <a:rPr lang="en-US" altLang="zh-CN" sz="1400" kern="100" dirty="0"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</a:t>
            </a:r>
            <a:r>
              <a:rPr lang="en-US" altLang="zh-CN" sz="1400" kern="100" dirty="0" err="1"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iTOF</a:t>
            </a:r>
            <a:r>
              <a:rPr lang="en-US" altLang="zh-CN" sz="1400" kern="100" dirty="0"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</a:p>
          <a:p>
            <a:pPr marL="466725" indent="-466725" algn="just">
              <a:lnSpc>
                <a:spcPct val="120000"/>
              </a:lnSpc>
              <a:buFont typeface="+mj-lt"/>
              <a:buAutoNum type="arabicParenR"/>
            </a:pPr>
            <a:r>
              <a:rPr lang="zh-CN" altLang="en-US" sz="1400" kern="100" dirty="0"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外飞行时间探测器 </a:t>
            </a:r>
            <a:r>
              <a:rPr lang="en-US" altLang="zh-CN" sz="1400" kern="100" dirty="0"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(eTOF)</a:t>
            </a:r>
          </a:p>
          <a:p>
            <a:pPr marL="466725" indent="-466725" algn="just">
              <a:lnSpc>
                <a:spcPct val="120000"/>
              </a:lnSpc>
              <a:buFont typeface="+mj-lt"/>
              <a:buAutoNum type="arabicParenR"/>
            </a:pPr>
            <a:r>
              <a:rPr lang="zh-CN" altLang="en-US" sz="1400" kern="100" dirty="0"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多丝漂移室阵列 </a:t>
            </a:r>
            <a:r>
              <a:rPr lang="en-US" altLang="zh-CN" sz="1400" kern="100" dirty="0"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(MWDC)</a:t>
            </a:r>
          </a:p>
          <a:p>
            <a:pPr marL="466725" indent="-466725" algn="just">
              <a:lnSpc>
                <a:spcPct val="120000"/>
              </a:lnSpc>
              <a:buFont typeface="+mj-lt"/>
              <a:buAutoNum type="arabicParenR"/>
            </a:pPr>
            <a:r>
              <a:rPr lang="zh-CN" altLang="en-US" sz="1400" kern="100" dirty="0"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零度角探测器 </a:t>
            </a:r>
            <a:r>
              <a:rPr lang="en-US" altLang="zh-CN" sz="1400" kern="100" dirty="0"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(ZDC)</a:t>
            </a:r>
          </a:p>
          <a:p>
            <a:pPr marL="466725" indent="-466725" algn="just">
              <a:lnSpc>
                <a:spcPct val="120000"/>
              </a:lnSpc>
              <a:buFont typeface="+mj-lt"/>
              <a:buAutoNum type="arabicParenR"/>
            </a:pPr>
            <a:r>
              <a:rPr lang="zh-CN" altLang="en-US" sz="1400" kern="100" dirty="0"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数据获取系统</a:t>
            </a:r>
            <a:r>
              <a:rPr lang="en-US" altLang="zh-CN" sz="1400" kern="100" dirty="0"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(DAQ)</a:t>
            </a:r>
          </a:p>
          <a:p>
            <a:pPr marL="466725" indent="-466725" algn="just">
              <a:lnSpc>
                <a:spcPct val="120000"/>
              </a:lnSpc>
              <a:buFont typeface="+mj-lt"/>
              <a:buAutoNum type="arabicParenR"/>
            </a:pPr>
            <a:r>
              <a:rPr lang="zh-CN" altLang="en-US" sz="1400" kern="100" dirty="0"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触发系统</a:t>
            </a:r>
            <a:r>
              <a:rPr lang="en-US" altLang="zh-CN" sz="1400" kern="100" dirty="0"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(Trigger)</a:t>
            </a:r>
          </a:p>
          <a:p>
            <a:pPr marL="466725" indent="-466725" algn="just">
              <a:lnSpc>
                <a:spcPct val="120000"/>
              </a:lnSpc>
              <a:buFont typeface="+mj-lt"/>
              <a:buAutoNum type="arabicParenR"/>
            </a:pPr>
            <a:r>
              <a:rPr lang="zh-CN" altLang="en-US" sz="1400" kern="100" dirty="0"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时钟系统</a:t>
            </a:r>
            <a:r>
              <a:rPr lang="en-US" altLang="zh-CN" sz="1400" kern="100" dirty="0"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(Clock)</a:t>
            </a:r>
          </a:p>
          <a:p>
            <a:pPr marL="466725" indent="-466725" algn="just">
              <a:lnSpc>
                <a:spcPct val="120000"/>
              </a:lnSpc>
              <a:buFont typeface="+mj-lt"/>
              <a:buAutoNum type="arabicParenR"/>
            </a:pPr>
            <a:r>
              <a:rPr lang="zh-CN" altLang="en-US" sz="1400" kern="100" dirty="0"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技术支持系统</a:t>
            </a:r>
            <a:endParaRPr lang="en-US" altLang="zh-CN" sz="1400" kern="100" dirty="0">
              <a:latin typeface="Book Antiqua" panose="0204060205030503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66725" indent="-466725" algn="just">
              <a:lnSpc>
                <a:spcPct val="120000"/>
              </a:lnSpc>
              <a:buFont typeface="+mj-lt"/>
              <a:buAutoNum type="arabicParenR"/>
            </a:pPr>
            <a:r>
              <a:rPr lang="zh-CN" altLang="en-US" sz="1400" kern="100" dirty="0"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慢控系统</a:t>
            </a:r>
            <a:r>
              <a:rPr lang="en-US" altLang="zh-CN" sz="1400" kern="100" dirty="0"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(SC)</a:t>
            </a:r>
          </a:p>
          <a:p>
            <a:pPr marL="466725" indent="-466725" algn="just">
              <a:lnSpc>
                <a:spcPct val="120000"/>
              </a:lnSpc>
              <a:buFont typeface="+mj-lt"/>
              <a:buAutoNum type="arabicParenR"/>
            </a:pPr>
            <a:r>
              <a:rPr lang="zh-CN" altLang="en-US" sz="1400" kern="100" dirty="0"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科学应用系统（模拟和分析软件）</a:t>
            </a:r>
            <a:r>
              <a:rPr lang="en-US" altLang="zh-CN" sz="1400" kern="100" dirty="0">
                <a:latin typeface="Book Antiqua" panose="0204060205030503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zh-CN" sz="1400" kern="100" dirty="0">
              <a:latin typeface="Book Antiqua" panose="0204060205030503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B433FB4-D64B-4577-9029-8E786236E033}"/>
              </a:ext>
            </a:extLst>
          </p:cNvPr>
          <p:cNvSpPr txBox="1"/>
          <p:nvPr/>
        </p:nvSpPr>
        <p:spPr>
          <a:xfrm>
            <a:off x="4860670" y="3864530"/>
            <a:ext cx="3686811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700" dirty="0" err="1">
                <a:latin typeface="微软雅黑" panose="020B0503020204020204" pitchFamily="34" charset="-122"/>
                <a:ea typeface="微软雅黑" panose="020B0503020204020204" pitchFamily="34" charset="-122"/>
                <a:cs typeface="华文细黑"/>
              </a:rPr>
              <a:t>Δp</a:t>
            </a:r>
            <a:r>
              <a:rPr lang="en-US" altLang="zh-CN" sz="1700" dirty="0">
                <a:latin typeface="微软雅黑" panose="020B0503020204020204" pitchFamily="34" charset="-122"/>
                <a:ea typeface="微软雅黑" panose="020B0503020204020204" pitchFamily="34" charset="-122"/>
                <a:cs typeface="华文细黑"/>
              </a:rPr>
              <a:t>/p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华文细黑"/>
              </a:rPr>
              <a:t>：≤</a:t>
            </a:r>
            <a:r>
              <a:rPr lang="en-US" altLang="zh-CN" sz="1700" dirty="0">
                <a:latin typeface="微软雅黑" panose="020B0503020204020204" pitchFamily="34" charset="-122"/>
                <a:ea typeface="微软雅黑" panose="020B0503020204020204" pitchFamily="34" charset="-122"/>
                <a:cs typeface="华文细黑"/>
              </a:rPr>
              <a:t> 5%, </a:t>
            </a:r>
            <a:r>
              <a:rPr lang="en-US" altLang="zh-CN" sz="1700" dirty="0" err="1">
                <a:latin typeface="微软雅黑" panose="020B0503020204020204" pitchFamily="34" charset="-122"/>
                <a:ea typeface="微软雅黑" panose="020B0503020204020204" pitchFamily="34" charset="-122"/>
                <a:cs typeface="华文细黑"/>
              </a:rPr>
              <a:t>Δt</a:t>
            </a:r>
            <a:r>
              <a:rPr lang="en-US" altLang="zh-CN" sz="1700" dirty="0">
                <a:latin typeface="微软雅黑" panose="020B0503020204020204" pitchFamily="34" charset="-122"/>
                <a:ea typeface="微软雅黑" panose="020B0503020204020204" pitchFamily="34" charset="-122"/>
                <a:cs typeface="华文细黑"/>
              </a:rPr>
              <a:t>/t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华文细黑"/>
              </a:rPr>
              <a:t>：≤</a:t>
            </a:r>
            <a:r>
              <a:rPr lang="en-US" altLang="zh-CN" sz="1700" dirty="0">
                <a:latin typeface="微软雅黑" panose="020B0503020204020204" pitchFamily="34" charset="-122"/>
                <a:ea typeface="微软雅黑" panose="020B0503020204020204" pitchFamily="34" charset="-122"/>
                <a:cs typeface="华文细黑"/>
              </a:rPr>
              <a:t> 80ps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7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细黑"/>
              </a:rPr>
              <a:t>反应率：</a:t>
            </a:r>
            <a:r>
              <a:rPr lang="en-US" altLang="zh-CN" sz="17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细黑"/>
              </a:rPr>
              <a:t>10 </a:t>
            </a:r>
            <a:r>
              <a:rPr lang="en-US" altLang="zh-CN" sz="1700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细黑"/>
              </a:rPr>
              <a:t>KHz</a:t>
            </a:r>
            <a:endParaRPr lang="en-US" altLang="zh-CN" sz="17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细黑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华文细黑"/>
              </a:rPr>
              <a:t>带电粒子接受度</a:t>
            </a:r>
            <a:r>
              <a:rPr lang="en-US" altLang="zh-CN" sz="1700" dirty="0">
                <a:latin typeface="微软雅黑" panose="020B0503020204020204" pitchFamily="34" charset="-122"/>
                <a:ea typeface="微软雅黑" panose="020B0503020204020204" pitchFamily="34" charset="-122"/>
                <a:cs typeface="华文细黑"/>
              </a:rPr>
              <a:t>: &gt; 50% 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0BAEBE2-D48B-4F3B-8E75-436354ACFB35}"/>
              </a:ext>
            </a:extLst>
          </p:cNvPr>
          <p:cNvSpPr txBox="1"/>
          <p:nvPr/>
        </p:nvSpPr>
        <p:spPr>
          <a:xfrm>
            <a:off x="255136" y="4496221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基金委重大仪器</a:t>
            </a:r>
            <a:r>
              <a:rPr lang="zh-CN" altLang="en-US" sz="1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项目、中科院</a:t>
            </a:r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类“先导”专项支持</a:t>
            </a:r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EDE5-12B2-4A26-A61F-906C8820793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65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43CB3D8-2431-45D3-A0E1-05087B125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EDE5-12B2-4A26-A61F-906C8820793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566BBE19-180B-4611-BC82-C03C11AF2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</a:rPr>
              <a:t>CEE</a:t>
            </a:r>
            <a:r>
              <a:rPr lang="zh-CN" altLang="en-US" dirty="0">
                <a:latin typeface="微软雅黑" panose="020B0503020204020204" pitchFamily="34" charset="-122"/>
              </a:rPr>
              <a:t>合作组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DAD0EB5-913D-4570-B4C4-8E3151264C02}"/>
              </a:ext>
            </a:extLst>
          </p:cNvPr>
          <p:cNvSpPr txBox="1"/>
          <p:nvPr/>
        </p:nvSpPr>
        <p:spPr>
          <a:xfrm>
            <a:off x="1475656" y="802308"/>
            <a:ext cx="7272808" cy="4043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4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华中师范大学</a:t>
            </a:r>
            <a:r>
              <a:rPr lang="en-US" altLang="zh-CN" sz="24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(CCNU)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复旦大学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(FDU)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中科院近代物理研究所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(IMP)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清华大学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(THU)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4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中国科学技术大学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(USTC)</a:t>
            </a:r>
          </a:p>
          <a:p>
            <a:pPr>
              <a:lnSpc>
                <a:spcPct val="120000"/>
              </a:lnSpc>
            </a:pPr>
            <a:endParaRPr lang="en-US" altLang="zh-CN" sz="24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日本</a:t>
            </a:r>
            <a:r>
              <a:rPr lang="en-US" altLang="zh-CN" sz="24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4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筑波大学（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Tsukuba University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109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zh-CN" altLang="en-US" sz="2800" kern="100" dirty="0">
                <a:cs typeface="Times New Roman" panose="02020603050405020304" pitchFamily="18" charset="0"/>
              </a:rPr>
              <a:t>超导二极磁铁</a:t>
            </a:r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D612C51-76D1-4393-9624-31C52B9C1EC6}"/>
              </a:ext>
            </a:extLst>
          </p:cNvPr>
          <p:cNvSpPr txBox="1"/>
          <p:nvPr/>
        </p:nvSpPr>
        <p:spPr>
          <a:xfrm>
            <a:off x="4427984" y="696395"/>
            <a:ext cx="162443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Magnet design</a:t>
            </a:r>
          </a:p>
        </p:txBody>
      </p:sp>
      <p:graphicFrame>
        <p:nvGraphicFramePr>
          <p:cNvPr id="26" name="表格 17">
            <a:extLst>
              <a:ext uri="{FF2B5EF4-FFF2-40B4-BE49-F238E27FC236}">
                <a16:creationId xmlns:a16="http://schemas.microsoft.com/office/drawing/2014/main" id="{A349B561-23C9-4AD9-80B3-BC941BC4F4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050945"/>
              </p:ext>
            </p:extLst>
          </p:nvPr>
        </p:nvGraphicFramePr>
        <p:xfrm>
          <a:off x="330450" y="789797"/>
          <a:ext cx="3024335" cy="149315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1974413484"/>
                    </a:ext>
                  </a:extLst>
                </a:gridCol>
                <a:gridCol w="1512167">
                  <a:extLst>
                    <a:ext uri="{9D8B030D-6E8A-4147-A177-3AD203B41FA5}">
                      <a16:colId xmlns:a16="http://schemas.microsoft.com/office/drawing/2014/main" val="2480623403"/>
                    </a:ext>
                  </a:extLst>
                </a:gridCol>
              </a:tblGrid>
              <a:tr h="29863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Quantity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Performance 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707891"/>
                  </a:ext>
                </a:extLst>
              </a:tr>
              <a:tr h="29863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Central Field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 T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606737"/>
                  </a:ext>
                </a:extLst>
              </a:tr>
              <a:tr h="29863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Uniform range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1200×800×900 mm</a:t>
                      </a:r>
                      <a:r>
                        <a:rPr lang="en-US" altLang="zh-CN" sz="12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 sz="12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1252916"/>
                  </a:ext>
                </a:extLst>
              </a:tr>
              <a:tr h="29863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Uniformity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±2.5%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0363730"/>
                  </a:ext>
                </a:extLst>
              </a:tr>
              <a:tr h="29863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Current in operation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 A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1828569"/>
                  </a:ext>
                </a:extLst>
              </a:tr>
            </a:tbl>
          </a:graphicData>
        </a:graphic>
      </p:graphicFrame>
      <p:grpSp>
        <p:nvGrpSpPr>
          <p:cNvPr id="27" name="组合 26">
            <a:extLst>
              <a:ext uri="{FF2B5EF4-FFF2-40B4-BE49-F238E27FC236}">
                <a16:creationId xmlns:a16="http://schemas.microsoft.com/office/drawing/2014/main" id="{974AC2E3-9C36-436E-ACDF-AD2A46767EC1}"/>
              </a:ext>
            </a:extLst>
          </p:cNvPr>
          <p:cNvGrpSpPr/>
          <p:nvPr/>
        </p:nvGrpSpPr>
        <p:grpSpPr>
          <a:xfrm>
            <a:off x="60374" y="2409578"/>
            <a:ext cx="3435431" cy="2573195"/>
            <a:chOff x="103822" y="771550"/>
            <a:chExt cx="3635595" cy="3245284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2425F3D5-F53D-47D4-A249-1FD60236EE07}"/>
                </a:ext>
              </a:extLst>
            </p:cNvPr>
            <p:cNvGrpSpPr/>
            <p:nvPr/>
          </p:nvGrpSpPr>
          <p:grpSpPr>
            <a:xfrm>
              <a:off x="103822" y="771550"/>
              <a:ext cx="3635595" cy="3245284"/>
              <a:chOff x="216324" y="837267"/>
              <a:chExt cx="3635595" cy="3245284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19BB3C39-3008-4B19-8AE1-0062B1A492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16324" y="837267"/>
                <a:ext cx="3635595" cy="3245284"/>
              </a:xfrm>
              <a:prstGeom prst="rect">
                <a:avLst/>
              </a:prstGeom>
            </p:spPr>
          </p:pic>
          <p:cxnSp>
            <p:nvCxnSpPr>
              <p:cNvPr id="32" name="直接箭头连接符 31">
                <a:extLst>
                  <a:ext uri="{FF2B5EF4-FFF2-40B4-BE49-F238E27FC236}">
                    <a16:creationId xmlns:a16="http://schemas.microsoft.com/office/drawing/2014/main" id="{5EB02046-16F7-483D-8F4C-ED80DC2B727F}"/>
                  </a:ext>
                </a:extLst>
              </p:cNvPr>
              <p:cNvCxnSpPr/>
              <p:nvPr/>
            </p:nvCxnSpPr>
            <p:spPr>
              <a:xfrm>
                <a:off x="1691680" y="2098977"/>
                <a:ext cx="0" cy="760805"/>
              </a:xfrm>
              <a:prstGeom prst="straightConnector1">
                <a:avLst/>
              </a:prstGeom>
              <a:ln w="28575">
                <a:solidFill>
                  <a:srgbClr val="ED7D3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488FD2B4-F94C-4EBE-A5B0-79DC99E550B0}"/>
                  </a:ext>
                </a:extLst>
              </p:cNvPr>
              <p:cNvSpPr txBox="1"/>
              <p:nvPr/>
            </p:nvSpPr>
            <p:spPr>
              <a:xfrm rot="5400000">
                <a:off x="1480571" y="2131743"/>
                <a:ext cx="659521" cy="2605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1.6 m</a:t>
                </a:r>
                <a:endParaRPr lang="zh-CN" altLang="en-US" sz="1000" dirty="0"/>
              </a:p>
            </p:txBody>
          </p:sp>
        </p:grpSp>
        <p:cxnSp>
          <p:nvCxnSpPr>
            <p:cNvPr id="29" name="直接箭头连接符 28">
              <a:extLst>
                <a:ext uri="{FF2B5EF4-FFF2-40B4-BE49-F238E27FC236}">
                  <a16:creationId xmlns:a16="http://schemas.microsoft.com/office/drawing/2014/main" id="{30AEE5B3-4D9E-44CB-82A0-4999AAE8CA61}"/>
                </a:ext>
              </a:extLst>
            </p:cNvPr>
            <p:cNvCxnSpPr>
              <a:cxnSpLocks/>
            </p:cNvCxnSpPr>
            <p:nvPr/>
          </p:nvCxnSpPr>
          <p:spPr>
            <a:xfrm>
              <a:off x="857171" y="2211710"/>
              <a:ext cx="1338565" cy="360040"/>
            </a:xfrm>
            <a:prstGeom prst="straightConnector1">
              <a:avLst/>
            </a:prstGeom>
            <a:ln w="28575">
              <a:solidFill>
                <a:srgbClr val="ED7D3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3BDE6B9F-BF47-4338-8A25-F5B8474EC860}"/>
                </a:ext>
              </a:extLst>
            </p:cNvPr>
            <p:cNvSpPr txBox="1"/>
            <p:nvPr/>
          </p:nvSpPr>
          <p:spPr>
            <a:xfrm rot="823575">
              <a:off x="916764" y="2301751"/>
              <a:ext cx="659521" cy="3105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3.2 m</a:t>
              </a:r>
              <a:endParaRPr lang="zh-CN" altLang="en-US" sz="1000" dirty="0"/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4121815D-181E-4685-94FD-EAB5E7592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428" y="1103621"/>
            <a:ext cx="2216951" cy="1636906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CA50219F-1720-4DBB-B15E-CA757A2CB550}"/>
              </a:ext>
            </a:extLst>
          </p:cNvPr>
          <p:cNvSpPr txBox="1"/>
          <p:nvPr/>
        </p:nvSpPr>
        <p:spPr>
          <a:xfrm>
            <a:off x="6804248" y="771550"/>
            <a:ext cx="212889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 Magnet prototype</a:t>
            </a: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C3B586F4-8C99-41B4-8E99-E9B0B67222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462" r="14974"/>
          <a:stretch/>
        </p:blipFill>
        <p:spPr>
          <a:xfrm>
            <a:off x="3704769" y="2072680"/>
            <a:ext cx="1323807" cy="99814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887830E9-D10E-49D7-A291-BAB9F6702EA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98127" y="2051370"/>
            <a:ext cx="1436151" cy="965766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FD147975-F0AA-4EEC-8C17-7F6B258CCC96}"/>
              </a:ext>
            </a:extLst>
          </p:cNvPr>
          <p:cNvSpPr txBox="1"/>
          <p:nvPr/>
        </p:nvSpPr>
        <p:spPr>
          <a:xfrm>
            <a:off x="5140472" y="3024824"/>
            <a:ext cx="23467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 Magnet production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2E387D85-B19D-4F66-A2F8-F9B18A3BB2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7510" y="1026213"/>
            <a:ext cx="1214276" cy="9754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contourClr>
              <a:srgbClr val="C0C0C0"/>
            </a:contourClr>
          </a:sp3d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D3A9341-6485-410F-A08A-DE8B28DCF1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472" y="1047189"/>
            <a:ext cx="1482942" cy="907145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0086607-030A-4EA5-9777-1A6FF3096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EDE5-12B2-4A26-A61F-906C8820793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1" b="35029"/>
          <a:stretch/>
        </p:blipFill>
        <p:spPr>
          <a:xfrm>
            <a:off x="3855853" y="3427318"/>
            <a:ext cx="2345445" cy="16064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862" y="3417350"/>
            <a:ext cx="2232248" cy="161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44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1CFA6D5C-2B4A-483B-9881-18785FE4FE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4"/>
          <a:stretch>
            <a:fillRect/>
          </a:stretch>
        </p:blipFill>
        <p:spPr>
          <a:xfrm>
            <a:off x="4072440" y="2548338"/>
            <a:ext cx="2391815" cy="24344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表格 6">
                <a:extLst>
                  <a:ext uri="{FF2B5EF4-FFF2-40B4-BE49-F238E27FC236}">
                    <a16:creationId xmlns:a16="http://schemas.microsoft.com/office/drawing/2014/main" id="{0FC72F41-E549-4CF6-BB52-B2F0F2886EF4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179579" y="735746"/>
              <a:ext cx="3670288" cy="152134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1817085">
                      <a:extLst>
                        <a:ext uri="{9D8B030D-6E8A-4147-A177-3AD203B41FA5}">
                          <a16:colId xmlns:a16="http://schemas.microsoft.com/office/drawing/2014/main" val="2092269220"/>
                        </a:ext>
                      </a:extLst>
                    </a:gridCol>
                    <a:gridCol w="1853203">
                      <a:extLst>
                        <a:ext uri="{9D8B030D-6E8A-4147-A177-3AD203B41FA5}">
                          <a16:colId xmlns:a16="http://schemas.microsoft.com/office/drawing/2014/main" val="553288645"/>
                        </a:ext>
                      </a:extLst>
                    </a:gridCol>
                  </a:tblGrid>
                  <a:tr h="218233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2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Quantity</a:t>
                          </a:r>
                          <a:endParaRPr lang="zh-CN" altLang="en-US" sz="12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Design index </a:t>
                          </a:r>
                          <a:endParaRPr lang="zh-CN" altLang="en-US" sz="12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466289"/>
                      </a:ext>
                    </a:extLst>
                  </a:tr>
                  <a:tr h="205007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2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Channels</a:t>
                          </a:r>
                          <a:endParaRPr lang="zh-CN" altLang="en-US" sz="12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2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15000</a:t>
                          </a:r>
                          <a:endParaRPr lang="zh-CN" altLang="en-US" sz="12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91103652"/>
                      </a:ext>
                    </a:extLst>
                  </a:tr>
                  <a:tr h="205007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2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Volume</a:t>
                          </a:r>
                          <a:endParaRPr lang="zh-CN" altLang="en-US" sz="12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14:m>
                            <m:oMath xmlns:m="http://schemas.openxmlformats.org/officeDocument/2006/math">
                              <m:r>
                                <a:rPr lang="en-US" altLang="zh-CN" sz="1200" b="1" kern="120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+mn-ea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1200" b="1" kern="120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+mn-ea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  <m:r>
                                <a:rPr lang="en-US" altLang="zh-CN" sz="1200" b="1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𝟒𝟓</m:t>
                              </m:r>
                              <m:r>
                                <a:rPr lang="en-US" altLang="zh-CN" sz="1200" b="1" kern="120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+mn-ea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  <m:r>
                                <a:rPr lang="en-US" altLang="zh-CN" sz="1200" b="1" kern="120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+mn-ea"/>
                                  <a:cs typeface="Times New Roman" panose="02020603050405020304" pitchFamily="18" charset="0"/>
                                </a:rPr>
                                <m:t>𝟖𝟎</m:t>
                              </m:r>
                              <m:r>
                                <a:rPr lang="en-US" altLang="zh-CN" sz="1200" b="1" kern="120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+mn-ea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  <m:r>
                                <a:rPr lang="en-US" altLang="zh-CN" sz="1200" b="1" kern="120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+mn-ea"/>
                                  <a:cs typeface="Times New Roman" panose="02020603050405020304" pitchFamily="18" charset="0"/>
                                </a:rPr>
                                <m:t>𝟗𝟎</m:t>
                              </m:r>
                              <m:r>
                                <a:rPr lang="en-US" altLang="zh-CN" sz="1200" b="1" kern="120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+mn-ea"/>
                                  <a:cs typeface="Times New Roman" panose="02020603050405020304" pitchFamily="18" charset="0"/>
                                </a:rPr>
                                <m:t>  </m:t>
                              </m:r>
                            </m:oMath>
                          </a14:m>
                          <a:r>
                            <a:rPr lang="en-US" altLang="zh-CN" sz="12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cm</a:t>
                          </a:r>
                          <a:r>
                            <a:rPr lang="en-US" altLang="zh-CN" sz="1200" b="1" kern="1200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zh-CN" altLang="en-US" sz="1200" b="1" kern="1200" baseline="300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03595042"/>
                      </a:ext>
                    </a:extLst>
                  </a:tr>
                  <a:tr h="205007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200" b="1" kern="120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+mn-ea"/>
                                      </a:rPr>
                                      <m:t>𝝈</m:t>
                                    </m:r>
                                  </m:e>
                                  <m:sub>
                                    <m:r>
                                      <a:rPr lang="en-US" altLang="zh-CN" sz="1200" b="1" kern="120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+mn-ea"/>
                                      </a:rPr>
                                      <m:t>𝒙𝒛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2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500 </a:t>
                          </a:r>
                          <a:r>
                            <a:rPr lang="en-US" altLang="zh-CN" sz="12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  <a:sym typeface="Symbol"/>
                            </a:rPr>
                            <a:t>m</a:t>
                          </a:r>
                          <a:endParaRPr lang="zh-CN" altLang="en-US" sz="12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78654294"/>
                      </a:ext>
                    </a:extLst>
                  </a:tr>
                  <a:tr h="205007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2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2-track seperation </a:t>
                          </a:r>
                          <a:endParaRPr lang="zh-CN" altLang="en-US" sz="12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2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 cm</a:t>
                          </a:r>
                          <a:endParaRPr lang="zh-CN" altLang="en-US" sz="12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35503815"/>
                      </a:ext>
                    </a:extLst>
                  </a:tr>
                  <a:tr h="26404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2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Momentum resolution</a:t>
                          </a:r>
                          <a:endParaRPr lang="zh-CN" altLang="en-US" sz="12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2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5%</a:t>
                          </a:r>
                          <a:endParaRPr lang="zh-CN" altLang="en-US" sz="12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200576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表格 6">
                <a:extLst>
                  <a:ext uri="{FF2B5EF4-FFF2-40B4-BE49-F238E27FC236}">
                    <a16:creationId xmlns:a16="http://schemas.microsoft.com/office/drawing/2014/main" id="{0FC72F41-E549-4CF6-BB52-B2F0F2886E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44398864"/>
                  </p:ext>
                </p:extLst>
              </p:nvPr>
            </p:nvGraphicFramePr>
            <p:xfrm>
              <a:off x="179579" y="735746"/>
              <a:ext cx="3670288" cy="152134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1817085">
                      <a:extLst>
                        <a:ext uri="{9D8B030D-6E8A-4147-A177-3AD203B41FA5}">
                          <a16:colId xmlns:a16="http://schemas.microsoft.com/office/drawing/2014/main" val="2092269220"/>
                        </a:ext>
                      </a:extLst>
                    </a:gridCol>
                    <a:gridCol w="1853203">
                      <a:extLst>
                        <a:ext uri="{9D8B030D-6E8A-4147-A177-3AD203B41FA5}">
                          <a16:colId xmlns:a16="http://schemas.microsoft.com/office/drawing/2014/main" val="553288645"/>
                        </a:ext>
                      </a:extLst>
                    </a:gridCol>
                  </a:tblGrid>
                  <a:tr h="25146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2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Quantity</a:t>
                          </a:r>
                          <a:endParaRPr lang="zh-CN" altLang="en-US" sz="12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Design index </a:t>
                          </a:r>
                          <a:endParaRPr lang="zh-CN" altLang="en-US" sz="12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466289"/>
                      </a:ext>
                    </a:extLst>
                  </a:tr>
                  <a:tr h="25146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2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Channels</a:t>
                          </a:r>
                          <a:endParaRPr lang="zh-CN" altLang="en-US" sz="12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2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15000</a:t>
                          </a:r>
                          <a:endParaRPr lang="zh-CN" altLang="en-US" sz="12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91103652"/>
                      </a:ext>
                    </a:extLst>
                  </a:tr>
                  <a:tr h="25146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2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Volume</a:t>
                          </a:r>
                          <a:endParaRPr lang="zh-CN" altLang="en-US" sz="12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98684" t="-207317" r="-658" b="-3292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3595042"/>
                      </a:ext>
                    </a:extLst>
                  </a:tr>
                  <a:tr h="2514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34" t="-300000" r="-102341" b="-22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2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500 </a:t>
                          </a:r>
                          <a:r>
                            <a:rPr lang="en-US" altLang="zh-CN" sz="12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  <a:sym typeface="Symbol"/>
                            </a:rPr>
                            <a:t>m</a:t>
                          </a:r>
                          <a:endParaRPr lang="zh-CN" altLang="en-US" sz="12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78654294"/>
                      </a:ext>
                    </a:extLst>
                  </a:tr>
                  <a:tr h="25146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2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2-track seperation </a:t>
                          </a:r>
                          <a:endParaRPr lang="zh-CN" altLang="en-US" sz="12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2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 cm</a:t>
                          </a:r>
                          <a:endParaRPr lang="zh-CN" altLang="en-US" sz="12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35503815"/>
                      </a:ext>
                    </a:extLst>
                  </a:tr>
                  <a:tr h="26404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2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Momentum resolution</a:t>
                          </a:r>
                          <a:endParaRPr lang="zh-CN" altLang="en-US" sz="12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2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5%</a:t>
                          </a:r>
                          <a:endParaRPr lang="zh-CN" altLang="en-US" sz="12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2005762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C7E6CCC-E679-4A55-8DE4-5F8320408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EDE5-12B2-4A26-A61F-906C8820793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27D1AE4-E027-4D92-88A3-DC6EB53E6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cs typeface="Times New Roman" panose="02020603050405020304" pitchFamily="18" charset="0"/>
              </a:rPr>
              <a:t>时间投影室（</a:t>
            </a:r>
            <a:r>
              <a:rPr lang="en-US" altLang="zh-CN" dirty="0">
                <a:latin typeface="微软雅黑" panose="020B0503020204020204" pitchFamily="34" charset="-122"/>
                <a:cs typeface="Times New Roman" panose="02020603050405020304" pitchFamily="18" charset="0"/>
              </a:rPr>
              <a:t>TPC</a:t>
            </a:r>
            <a:r>
              <a:rPr lang="zh-CN" altLang="en-US" dirty="0">
                <a:latin typeface="微软雅黑" panose="020B0503020204020204" pitchFamily="34" charset="-122"/>
                <a:cs typeface="Times New Roman" panose="02020603050405020304" pitchFamily="18" charset="0"/>
              </a:rPr>
              <a:t>）研制</a:t>
            </a:r>
            <a:endParaRPr lang="zh-CN" altLang="en-US" dirty="0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745C9B3A-B9CA-4D1C-9F24-47A645C8479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02826" y="906528"/>
            <a:ext cx="1281226" cy="1254486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F9C20E29-11BD-4C74-B921-009082CA43E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9" t="2306" r="2" b="3616"/>
          <a:stretch>
            <a:fillRect/>
          </a:stretch>
        </p:blipFill>
        <p:spPr bwMode="auto">
          <a:xfrm>
            <a:off x="5191412" y="985153"/>
            <a:ext cx="1398658" cy="113133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676BD826-D5FB-4651-9E20-73E612B95524}"/>
              </a:ext>
            </a:extLst>
          </p:cNvPr>
          <p:cNvSpPr txBox="1"/>
          <p:nvPr/>
        </p:nvSpPr>
        <p:spPr>
          <a:xfrm>
            <a:off x="4006822" y="665301"/>
            <a:ext cx="987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/>
              <a:t>TPC design</a:t>
            </a:r>
            <a:endParaRPr lang="zh-CN" altLang="en-US" sz="1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7E69F4FD-696B-4721-A28F-FBF3397EA8DC}"/>
              </a:ext>
            </a:extLst>
          </p:cNvPr>
          <p:cNvGrpSpPr/>
          <p:nvPr/>
        </p:nvGrpSpPr>
        <p:grpSpPr>
          <a:xfrm>
            <a:off x="380652" y="2427734"/>
            <a:ext cx="3206813" cy="2588350"/>
            <a:chOff x="5765745" y="652199"/>
            <a:chExt cx="3010914" cy="2304256"/>
          </a:xfrm>
        </p:grpSpPr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925AA6E6-9CE7-4A80-B130-740F8B4FA9A1}"/>
                </a:ext>
              </a:extLst>
            </p:cNvPr>
            <p:cNvGrpSpPr/>
            <p:nvPr/>
          </p:nvGrpSpPr>
          <p:grpSpPr>
            <a:xfrm>
              <a:off x="5765745" y="652199"/>
              <a:ext cx="3010914" cy="2304256"/>
              <a:chOff x="5449518" y="861368"/>
              <a:chExt cx="3010914" cy="2203644"/>
            </a:xfrm>
          </p:grpSpPr>
          <p:grpSp>
            <p:nvGrpSpPr>
              <p:cNvPr id="48" name="组合 47">
                <a:extLst>
                  <a:ext uri="{FF2B5EF4-FFF2-40B4-BE49-F238E27FC236}">
                    <a16:creationId xmlns:a16="http://schemas.microsoft.com/office/drawing/2014/main" id="{4D07544E-A1EB-4EFE-94E1-B93D3B4A4174}"/>
                  </a:ext>
                </a:extLst>
              </p:cNvPr>
              <p:cNvGrpSpPr/>
              <p:nvPr/>
            </p:nvGrpSpPr>
            <p:grpSpPr>
              <a:xfrm>
                <a:off x="5449518" y="861368"/>
                <a:ext cx="3010914" cy="2203644"/>
                <a:chOff x="5449518" y="861368"/>
                <a:chExt cx="3010914" cy="2203644"/>
              </a:xfrm>
            </p:grpSpPr>
            <p:pic>
              <p:nvPicPr>
                <p:cNvPr id="52" name="图片 51">
                  <a:extLst>
                    <a:ext uri="{FF2B5EF4-FFF2-40B4-BE49-F238E27FC236}">
                      <a16:creationId xmlns:a16="http://schemas.microsoft.com/office/drawing/2014/main" id="{3880277A-3216-466B-91F3-F8BD9E34A0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424" b="4806"/>
                <a:stretch/>
              </p:blipFill>
              <p:spPr>
                <a:xfrm>
                  <a:off x="5449518" y="861368"/>
                  <a:ext cx="3010914" cy="2088232"/>
                </a:xfrm>
                <a:prstGeom prst="rect">
                  <a:avLst/>
                </a:prstGeom>
              </p:spPr>
            </p:pic>
            <p:sp>
              <p:nvSpPr>
                <p:cNvPr id="53" name="矩形 52">
                  <a:extLst>
                    <a:ext uri="{FF2B5EF4-FFF2-40B4-BE49-F238E27FC236}">
                      <a16:creationId xmlns:a16="http://schemas.microsoft.com/office/drawing/2014/main" id="{08EB251B-0A99-4606-A373-FB25D2A5B34B}"/>
                    </a:ext>
                  </a:extLst>
                </p:cNvPr>
                <p:cNvSpPr/>
                <p:nvPr/>
              </p:nvSpPr>
              <p:spPr>
                <a:xfrm>
                  <a:off x="7077228" y="987574"/>
                  <a:ext cx="1095172" cy="338554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1600" b="1" dirty="0">
                      <a:latin typeface="+mn-ea"/>
                      <a:ea typeface="+mn-ea"/>
                      <a:cs typeface="Times New Roman" panose="02020603050405020304" pitchFamily="18" charset="0"/>
                    </a:rPr>
                    <a:t>1750mm</a:t>
                  </a:r>
                  <a:endParaRPr lang="zh-CN" altLang="en-US" sz="1600" b="1" dirty="0">
                    <a:latin typeface="+mn-ea"/>
                    <a:ea typeface="+mn-ea"/>
                  </a:endParaRPr>
                </a:p>
              </p:txBody>
            </p:sp>
            <p:sp>
              <p:nvSpPr>
                <p:cNvPr id="54" name="矩形 53">
                  <a:extLst>
                    <a:ext uri="{FF2B5EF4-FFF2-40B4-BE49-F238E27FC236}">
                      <a16:creationId xmlns:a16="http://schemas.microsoft.com/office/drawing/2014/main" id="{2298F6AC-2B76-458B-B3D4-8EE1468C3378}"/>
                    </a:ext>
                  </a:extLst>
                </p:cNvPr>
                <p:cNvSpPr/>
                <p:nvPr/>
              </p:nvSpPr>
              <p:spPr>
                <a:xfrm>
                  <a:off x="7205522" y="2757235"/>
                  <a:ext cx="979755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1400" b="1" dirty="0">
                      <a:latin typeface="+mn-ea"/>
                      <a:ea typeface="+mn-ea"/>
                      <a:cs typeface="Times New Roman" panose="02020603050405020304" pitchFamily="18" charset="0"/>
                    </a:rPr>
                    <a:t>1500mm</a:t>
                  </a:r>
                  <a:endParaRPr lang="zh-CN" altLang="en-US" sz="1400" b="1" dirty="0">
                    <a:latin typeface="+mn-ea"/>
                    <a:ea typeface="+mn-ea"/>
                  </a:endParaRPr>
                </a:p>
              </p:txBody>
            </p:sp>
            <p:sp>
              <p:nvSpPr>
                <p:cNvPr id="55" name="矩形 54">
                  <a:extLst>
                    <a:ext uri="{FF2B5EF4-FFF2-40B4-BE49-F238E27FC236}">
                      <a16:creationId xmlns:a16="http://schemas.microsoft.com/office/drawing/2014/main" id="{24487BAA-42F3-4991-9C50-FB3E3FD1F247}"/>
                    </a:ext>
                  </a:extLst>
                </p:cNvPr>
                <p:cNvSpPr/>
                <p:nvPr/>
              </p:nvSpPr>
              <p:spPr>
                <a:xfrm rot="16200000">
                  <a:off x="6370327" y="2067376"/>
                  <a:ext cx="831199" cy="30777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1400" b="1" dirty="0">
                      <a:latin typeface="+mn-ea"/>
                      <a:ea typeface="+mn-ea"/>
                      <a:cs typeface="Times New Roman" panose="02020603050405020304" pitchFamily="18" charset="0"/>
                    </a:rPr>
                    <a:t>920mm</a:t>
                  </a:r>
                  <a:endParaRPr lang="zh-CN" altLang="en-US" sz="1400" b="1" dirty="0">
                    <a:latin typeface="+mn-ea"/>
                    <a:ea typeface="+mn-ea"/>
                  </a:endParaRPr>
                </a:p>
              </p:txBody>
            </p:sp>
            <p:sp>
              <p:nvSpPr>
                <p:cNvPr id="56" name="矩形 55">
                  <a:extLst>
                    <a:ext uri="{FF2B5EF4-FFF2-40B4-BE49-F238E27FC236}">
                      <a16:creationId xmlns:a16="http://schemas.microsoft.com/office/drawing/2014/main" id="{CF0BDE7D-7FF4-4421-B414-0881CE5863F9}"/>
                    </a:ext>
                  </a:extLst>
                </p:cNvPr>
                <p:cNvSpPr/>
                <p:nvPr/>
              </p:nvSpPr>
              <p:spPr>
                <a:xfrm>
                  <a:off x="5724128" y="1131590"/>
                  <a:ext cx="979755" cy="307777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1400" b="1" dirty="0">
                      <a:latin typeface="+mn-ea"/>
                      <a:ea typeface="+mn-ea"/>
                      <a:cs typeface="Times New Roman" panose="02020603050405020304" pitchFamily="18" charset="0"/>
                    </a:rPr>
                    <a:t>1330mm</a:t>
                  </a:r>
                  <a:endParaRPr lang="zh-CN" altLang="en-US" sz="1400" b="1" dirty="0">
                    <a:latin typeface="+mn-ea"/>
                    <a:ea typeface="+mn-ea"/>
                  </a:endParaRPr>
                </a:p>
              </p:txBody>
            </p:sp>
          </p:grpSp>
          <p:cxnSp>
            <p:nvCxnSpPr>
              <p:cNvPr id="49" name="直接箭头连接符 48">
                <a:extLst>
                  <a:ext uri="{FF2B5EF4-FFF2-40B4-BE49-F238E27FC236}">
                    <a16:creationId xmlns:a16="http://schemas.microsoft.com/office/drawing/2014/main" id="{CA9B389A-ADDF-4733-848B-7CB0A2013B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35610" y="1204331"/>
                <a:ext cx="835839" cy="372509"/>
              </a:xfrm>
              <a:prstGeom prst="straightConnector1">
                <a:avLst/>
              </a:prstGeom>
              <a:ln w="19050">
                <a:headEnd type="triangl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直接箭头连接符 49">
                <a:extLst>
                  <a:ext uri="{FF2B5EF4-FFF2-40B4-BE49-F238E27FC236}">
                    <a16:creationId xmlns:a16="http://schemas.microsoft.com/office/drawing/2014/main" id="{5BDEBB15-2838-4ED9-A9B3-996B9984FB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16868" y="2643758"/>
                <a:ext cx="1668409" cy="280126"/>
              </a:xfrm>
              <a:prstGeom prst="straightConnector1">
                <a:avLst/>
              </a:prstGeom>
              <a:ln w="19050">
                <a:headEnd type="triangl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直接箭头连接符 50">
                <a:extLst>
                  <a:ext uri="{FF2B5EF4-FFF2-40B4-BE49-F238E27FC236}">
                    <a16:creationId xmlns:a16="http://schemas.microsoft.com/office/drawing/2014/main" id="{D2C85F27-291D-4629-B3E7-F18A6B2227B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00192" y="1203598"/>
                <a:ext cx="1989749" cy="303199"/>
              </a:xfrm>
              <a:prstGeom prst="straightConnector1">
                <a:avLst/>
              </a:prstGeom>
              <a:ln w="19050">
                <a:headEnd type="triangl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7" name="直接箭头连接符 46">
              <a:extLst>
                <a:ext uri="{FF2B5EF4-FFF2-40B4-BE49-F238E27FC236}">
                  <a16:creationId xmlns:a16="http://schemas.microsoft.com/office/drawing/2014/main" id="{27EBC8FB-954E-45A3-AD09-13CCAC72D2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48264" y="1635646"/>
              <a:ext cx="0" cy="1124449"/>
            </a:xfrm>
            <a:prstGeom prst="straightConnector1">
              <a:avLst/>
            </a:prstGeom>
            <a:ln w="19050"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9" name="文本框 58">
            <a:extLst>
              <a:ext uri="{FF2B5EF4-FFF2-40B4-BE49-F238E27FC236}">
                <a16:creationId xmlns:a16="http://schemas.microsoft.com/office/drawing/2014/main" id="{2A367F2E-7654-4FB5-8DB9-F7E367654EA8}"/>
              </a:ext>
            </a:extLst>
          </p:cNvPr>
          <p:cNvSpPr txBox="1"/>
          <p:nvPr/>
        </p:nvSpPr>
        <p:spPr>
          <a:xfrm>
            <a:off x="4994593" y="667343"/>
            <a:ext cx="19280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/>
              <a:t>SAMPA-based readout </a:t>
            </a:r>
            <a:endParaRPr lang="zh-CN" altLang="en-US" sz="1400" b="1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7DDCF903-66EE-4E2E-AF5B-E2839A8193EF}"/>
              </a:ext>
            </a:extLst>
          </p:cNvPr>
          <p:cNvSpPr txBox="1"/>
          <p:nvPr/>
        </p:nvSpPr>
        <p:spPr>
          <a:xfrm>
            <a:off x="4255221" y="4556669"/>
            <a:ext cx="20562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zh-CN" altLang="en-US" sz="16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TPC</a:t>
            </a:r>
            <a:endParaRPr lang="zh-CN" altLang="en-US" sz="16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A77912CA-D4B6-41FA-B37A-2ECF20007F10}"/>
              </a:ext>
            </a:extLst>
          </p:cNvPr>
          <p:cNvSpPr txBox="1"/>
          <p:nvPr/>
        </p:nvSpPr>
        <p:spPr>
          <a:xfrm>
            <a:off x="4027321" y="2534501"/>
            <a:ext cx="88081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050" dirty="0" smtClean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Readout Electronics</a:t>
            </a:r>
            <a:endParaRPr lang="zh-CN" altLang="en-US" sz="105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BC8EA97C-C1BF-4BDD-BED2-6D139ABCF153}"/>
              </a:ext>
            </a:extLst>
          </p:cNvPr>
          <p:cNvCxnSpPr>
            <a:cxnSpLocks/>
          </p:cNvCxnSpPr>
          <p:nvPr/>
        </p:nvCxnSpPr>
        <p:spPr>
          <a:xfrm flipV="1">
            <a:off x="5153821" y="3736182"/>
            <a:ext cx="143385" cy="81176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EE0EDAF1-63E6-40E3-A97B-CFC906F78B22}"/>
              </a:ext>
            </a:extLst>
          </p:cNvPr>
          <p:cNvCxnSpPr>
            <a:cxnSpLocks/>
          </p:cNvCxnSpPr>
          <p:nvPr/>
        </p:nvCxnSpPr>
        <p:spPr>
          <a:xfrm>
            <a:off x="4829995" y="2628427"/>
            <a:ext cx="243640" cy="13309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2">
            <a:extLst>
              <a:ext uri="{FF2B5EF4-FFF2-40B4-BE49-F238E27FC236}">
                <a16:creationId xmlns:a16="http://schemas.microsoft.com/office/drawing/2014/main" id="{CBDBC142-E288-4D90-9B98-8D4450EB1B13}"/>
              </a:ext>
            </a:extLst>
          </p:cNvPr>
          <p:cNvSpPr/>
          <p:nvPr/>
        </p:nvSpPr>
        <p:spPr>
          <a:xfrm>
            <a:off x="6731946" y="950305"/>
            <a:ext cx="2336629" cy="4069717"/>
          </a:xfrm>
          <a:prstGeom prst="roundRect">
            <a:avLst>
              <a:gd name="adj" fmla="val 2910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l">
              <a:lnSpc>
                <a:spcPct val="13000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endParaRPr lang="en-US" sz="2200" b="1" dirty="0">
              <a:solidFill>
                <a:srgbClr val="263B64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EF6EE720-3512-414B-9A62-9684FE3C9AF7}"/>
              </a:ext>
            </a:extLst>
          </p:cNvPr>
          <p:cNvGrpSpPr/>
          <p:nvPr/>
        </p:nvGrpSpPr>
        <p:grpSpPr>
          <a:xfrm>
            <a:off x="6818792" y="985153"/>
            <a:ext cx="2090942" cy="1514589"/>
            <a:chOff x="7960384" y="1649258"/>
            <a:chExt cx="3567676" cy="2855941"/>
          </a:xfrm>
        </p:grpSpPr>
        <p:grpSp>
          <p:nvGrpSpPr>
            <p:cNvPr id="65" name="组合 91">
              <a:extLst>
                <a:ext uri="{FF2B5EF4-FFF2-40B4-BE49-F238E27FC236}">
                  <a16:creationId xmlns:a16="http://schemas.microsoft.com/office/drawing/2014/main" id="{860140EE-188E-408E-8C55-B1404BFC3B6D}"/>
                </a:ext>
              </a:extLst>
            </p:cNvPr>
            <p:cNvGrpSpPr/>
            <p:nvPr/>
          </p:nvGrpSpPr>
          <p:grpSpPr>
            <a:xfrm>
              <a:off x="7960384" y="1730359"/>
              <a:ext cx="3567676" cy="2774840"/>
              <a:chOff x="7992554" y="1831231"/>
              <a:chExt cx="3567676" cy="2774840"/>
            </a:xfrm>
          </p:grpSpPr>
          <p:pic>
            <p:nvPicPr>
              <p:cNvPr id="68" name="图片 67">
                <a:extLst>
                  <a:ext uri="{FF2B5EF4-FFF2-40B4-BE49-F238E27FC236}">
                    <a16:creationId xmlns:a16="http://schemas.microsoft.com/office/drawing/2014/main" id="{8F7A9F55-0D09-42B3-8AE0-980CA4514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2554" y="2144548"/>
                <a:ext cx="3567676" cy="2461523"/>
              </a:xfrm>
              <a:prstGeom prst="rect">
                <a:avLst/>
              </a:prstGeom>
            </p:spPr>
          </p:pic>
          <p:pic>
            <p:nvPicPr>
              <p:cNvPr id="69" name="图片 68">
                <a:extLst>
                  <a:ext uri="{FF2B5EF4-FFF2-40B4-BE49-F238E27FC236}">
                    <a16:creationId xmlns:a16="http://schemas.microsoft.com/office/drawing/2014/main" id="{B986B4E5-CE0E-406F-B436-18F0B522DA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8305287" y="1831231"/>
                <a:ext cx="1181265" cy="190526"/>
              </a:xfrm>
              <a:prstGeom prst="rect">
                <a:avLst/>
              </a:prstGeom>
            </p:spPr>
          </p:pic>
          <p:pic>
            <p:nvPicPr>
              <p:cNvPr id="70" name="图片 69">
                <a:extLst>
                  <a:ext uri="{FF2B5EF4-FFF2-40B4-BE49-F238E27FC236}">
                    <a16:creationId xmlns:a16="http://schemas.microsoft.com/office/drawing/2014/main" id="{9395B4CF-131C-4488-925D-977D8CCA6A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0189541" y="1840465"/>
                <a:ext cx="1047896" cy="152421"/>
              </a:xfrm>
              <a:prstGeom prst="rect">
                <a:avLst/>
              </a:prstGeom>
            </p:spPr>
          </p:pic>
        </p:grpSp>
        <p:sp>
          <p:nvSpPr>
            <p:cNvPr id="66" name="文本框 1">
              <a:extLst>
                <a:ext uri="{FF2B5EF4-FFF2-40B4-BE49-F238E27FC236}">
                  <a16:creationId xmlns:a16="http://schemas.microsoft.com/office/drawing/2014/main" id="{2CCF5C3E-5116-4A25-B23D-D956E9FA0B55}"/>
                </a:ext>
              </a:extLst>
            </p:cNvPr>
            <p:cNvSpPr txBox="1"/>
            <p:nvPr/>
          </p:nvSpPr>
          <p:spPr>
            <a:xfrm>
              <a:off x="8304160" y="1649258"/>
              <a:ext cx="1080923" cy="43526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900" dirty="0" smtClean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XZ-Plane</a:t>
              </a:r>
              <a:endParaRPr lang="zh-CN" altLang="en-US" sz="9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" name="组合 76">
            <a:extLst>
              <a:ext uri="{FF2B5EF4-FFF2-40B4-BE49-F238E27FC236}">
                <a16:creationId xmlns:a16="http://schemas.microsoft.com/office/drawing/2014/main" id="{8DAE3494-BBAB-4C36-B670-F6A87A6927CE}"/>
              </a:ext>
            </a:extLst>
          </p:cNvPr>
          <p:cNvGrpSpPr/>
          <p:nvPr/>
        </p:nvGrpSpPr>
        <p:grpSpPr>
          <a:xfrm>
            <a:off x="6795974" y="2442260"/>
            <a:ext cx="2194699" cy="1234763"/>
            <a:chOff x="4083727" y="4257331"/>
            <a:chExt cx="3431020" cy="2196368"/>
          </a:xfrm>
        </p:grpSpPr>
        <p:grpSp>
          <p:nvGrpSpPr>
            <p:cNvPr id="72" name="组合 52">
              <a:extLst>
                <a:ext uri="{FF2B5EF4-FFF2-40B4-BE49-F238E27FC236}">
                  <a16:creationId xmlns:a16="http://schemas.microsoft.com/office/drawing/2014/main" id="{8E7EB4FF-865A-4E0C-9371-3524CC2B2EB2}"/>
                </a:ext>
              </a:extLst>
            </p:cNvPr>
            <p:cNvGrpSpPr/>
            <p:nvPr/>
          </p:nvGrpSpPr>
          <p:grpSpPr>
            <a:xfrm>
              <a:off x="4083727" y="4257331"/>
              <a:ext cx="3431020" cy="2196368"/>
              <a:chOff x="3819525" y="4260138"/>
              <a:chExt cx="3431020" cy="2196368"/>
            </a:xfrm>
          </p:grpSpPr>
          <p:pic>
            <p:nvPicPr>
              <p:cNvPr id="74" name="图片 73">
                <a:extLst>
                  <a:ext uri="{FF2B5EF4-FFF2-40B4-BE49-F238E27FC236}">
                    <a16:creationId xmlns:a16="http://schemas.microsoft.com/office/drawing/2014/main" id="{EB8863EE-D6B0-4F51-942E-D87C1A9CD6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9525" y="4315554"/>
                <a:ext cx="3431020" cy="2088997"/>
              </a:xfrm>
              <a:prstGeom prst="rect">
                <a:avLst/>
              </a:prstGeom>
            </p:spPr>
          </p:pic>
          <p:grpSp>
            <p:nvGrpSpPr>
              <p:cNvPr id="75" name="组合 44">
                <a:extLst>
                  <a:ext uri="{FF2B5EF4-FFF2-40B4-BE49-F238E27FC236}">
                    <a16:creationId xmlns:a16="http://schemas.microsoft.com/office/drawing/2014/main" id="{A2A57795-6DF8-47D5-AA57-9E5DC57D162D}"/>
                  </a:ext>
                </a:extLst>
              </p:cNvPr>
              <p:cNvGrpSpPr/>
              <p:nvPr/>
            </p:nvGrpSpPr>
            <p:grpSpPr>
              <a:xfrm>
                <a:off x="3819525" y="4260138"/>
                <a:ext cx="3431020" cy="2196368"/>
                <a:chOff x="7227745" y="1872859"/>
                <a:chExt cx="3431020" cy="2196368"/>
              </a:xfrm>
            </p:grpSpPr>
            <p:sp>
              <p:nvSpPr>
                <p:cNvPr id="76" name="矩形 75">
                  <a:extLst>
                    <a:ext uri="{FF2B5EF4-FFF2-40B4-BE49-F238E27FC236}">
                      <a16:creationId xmlns:a16="http://schemas.microsoft.com/office/drawing/2014/main" id="{29FBB336-5941-4288-A0C7-A48F7472C873}"/>
                    </a:ext>
                  </a:extLst>
                </p:cNvPr>
                <p:cNvSpPr/>
                <p:nvPr/>
              </p:nvSpPr>
              <p:spPr>
                <a:xfrm>
                  <a:off x="7227745" y="1872859"/>
                  <a:ext cx="3431020" cy="669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7" name="矩形 76">
                  <a:extLst>
                    <a:ext uri="{FF2B5EF4-FFF2-40B4-BE49-F238E27FC236}">
                      <a16:creationId xmlns:a16="http://schemas.microsoft.com/office/drawing/2014/main" id="{3FFB0C8B-A68B-493B-84F4-9423E5760590}"/>
                    </a:ext>
                  </a:extLst>
                </p:cNvPr>
                <p:cNvSpPr/>
                <p:nvPr/>
              </p:nvSpPr>
              <p:spPr>
                <a:xfrm>
                  <a:off x="7227745" y="4002269"/>
                  <a:ext cx="3431020" cy="669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8" name="矩形 77">
                  <a:extLst>
                    <a:ext uri="{FF2B5EF4-FFF2-40B4-BE49-F238E27FC236}">
                      <a16:creationId xmlns:a16="http://schemas.microsoft.com/office/drawing/2014/main" id="{FC7DD293-961D-4FE5-8E00-510908473518}"/>
                    </a:ext>
                  </a:extLst>
                </p:cNvPr>
                <p:cNvSpPr/>
                <p:nvPr/>
              </p:nvSpPr>
              <p:spPr>
                <a:xfrm rot="5400000">
                  <a:off x="9580787" y="2948534"/>
                  <a:ext cx="2088997" cy="669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9" name="矩形 78">
                  <a:extLst>
                    <a:ext uri="{FF2B5EF4-FFF2-40B4-BE49-F238E27FC236}">
                      <a16:creationId xmlns:a16="http://schemas.microsoft.com/office/drawing/2014/main" id="{533FCAA2-5633-44E0-A09E-D4555E74EA2B}"/>
                    </a:ext>
                  </a:extLst>
                </p:cNvPr>
                <p:cNvSpPr/>
                <p:nvPr/>
              </p:nvSpPr>
              <p:spPr>
                <a:xfrm rot="5400000">
                  <a:off x="6216725" y="2948534"/>
                  <a:ext cx="2088997" cy="669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文本框 57">
                  <a:extLst>
                    <a:ext uri="{FF2B5EF4-FFF2-40B4-BE49-F238E27FC236}">
                      <a16:creationId xmlns:a16="http://schemas.microsoft.com/office/drawing/2014/main" id="{F8DBF26F-45CC-4ED8-9069-62B581B4F99A}"/>
                    </a:ext>
                  </a:extLst>
                </p:cNvPr>
                <p:cNvSpPr txBox="1"/>
                <p:nvPr/>
              </p:nvSpPr>
              <p:spPr>
                <a:xfrm>
                  <a:off x="4492517" y="4735237"/>
                  <a:ext cx="1276932" cy="4379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000" b="1" i="1" kern="1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zh-CN" altLang="en-US" sz="1000" b="1" kern="1200" smtClean="0">
                              <a:solidFill>
                                <a:schemeClr val="tx1"/>
                              </a:solidFill>
                              <a:latin typeface="Cambria Math"/>
                              <a:ea typeface="+mn-ea"/>
                            </a:rPr>
                            <m:t>𝝈</m:t>
                          </m:r>
                        </m:e>
                        <m:sub>
                          <m:r>
                            <a:rPr lang="en-US" altLang="zh-CN" sz="1000" b="1" kern="1200" smtClean="0">
                              <a:solidFill>
                                <a:schemeClr val="tx1"/>
                              </a:solidFill>
                              <a:latin typeface="Cambria Math"/>
                              <a:ea typeface="+mn-ea"/>
                            </a:rPr>
                            <m:t>𝒙𝒛</m:t>
                          </m:r>
                        </m:sub>
                      </m:sSub>
                    </m:oMath>
                  </a14:m>
                  <a:r>
                    <a:rPr lang="en-US" altLang="zh-CN" sz="1000" dirty="0"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~388</a:t>
                  </a:r>
                  <a:r>
                    <a:rPr lang="el-GR" altLang="zh-CN" sz="1000" dirty="0"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μ</a:t>
                  </a:r>
                  <a:r>
                    <a:rPr lang="en-US" altLang="zh-CN" sz="1000" dirty="0"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m</a:t>
                  </a:r>
                  <a:endParaRPr lang="zh-CN" altLang="en-US" sz="8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3" name="文本框 57">
                  <a:extLst>
                    <a:ext uri="{FF2B5EF4-FFF2-40B4-BE49-F238E27FC236}">
                      <a16:creationId xmlns:a16="http://schemas.microsoft.com/office/drawing/2014/main" id="{F8DBF26F-45CC-4ED8-9069-62B581B4F9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2517" y="4735237"/>
                  <a:ext cx="1276932" cy="437972"/>
                </a:xfrm>
                <a:prstGeom prst="rect">
                  <a:avLst/>
                </a:prstGeom>
                <a:blipFill>
                  <a:blip r:embed="rId12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1" name="组合 61">
            <a:extLst>
              <a:ext uri="{FF2B5EF4-FFF2-40B4-BE49-F238E27FC236}">
                <a16:creationId xmlns:a16="http://schemas.microsoft.com/office/drawing/2014/main" id="{509897C0-73B3-4BE8-B034-4C09E0577387}"/>
              </a:ext>
            </a:extLst>
          </p:cNvPr>
          <p:cNvGrpSpPr/>
          <p:nvPr/>
        </p:nvGrpSpPr>
        <p:grpSpPr>
          <a:xfrm>
            <a:off x="6804248" y="3630621"/>
            <a:ext cx="2186425" cy="1320999"/>
            <a:chOff x="8045361" y="4125712"/>
            <a:chExt cx="3663316" cy="2364009"/>
          </a:xfrm>
        </p:grpSpPr>
        <p:pic>
          <p:nvPicPr>
            <p:cNvPr id="83" name="图片 82">
              <a:extLst>
                <a:ext uri="{FF2B5EF4-FFF2-40B4-BE49-F238E27FC236}">
                  <a16:creationId xmlns:a16="http://schemas.microsoft.com/office/drawing/2014/main" id="{6B93E7F4-0065-49DA-9519-1DEAD3671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085812" y="4125712"/>
              <a:ext cx="3622865" cy="2155899"/>
            </a:xfrm>
            <a:prstGeom prst="rect">
              <a:avLst/>
            </a:prstGeom>
          </p:spPr>
        </p:pic>
        <p:sp>
          <p:nvSpPr>
            <p:cNvPr id="84" name="矩形 83">
              <a:extLst>
                <a:ext uri="{FF2B5EF4-FFF2-40B4-BE49-F238E27FC236}">
                  <a16:creationId xmlns:a16="http://schemas.microsoft.com/office/drawing/2014/main" id="{CE9060A3-AA74-4AAB-AC42-1CD72A8AD28D}"/>
                </a:ext>
              </a:extLst>
            </p:cNvPr>
            <p:cNvSpPr/>
            <p:nvPr/>
          </p:nvSpPr>
          <p:spPr>
            <a:xfrm>
              <a:off x="8045361" y="4280036"/>
              <a:ext cx="3554747" cy="66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9634FD89-A9D6-48BF-8F07-3756828C3A2F}"/>
                </a:ext>
              </a:extLst>
            </p:cNvPr>
            <p:cNvSpPr/>
            <p:nvPr/>
          </p:nvSpPr>
          <p:spPr>
            <a:xfrm flipV="1">
              <a:off x="8045362" y="6405009"/>
              <a:ext cx="3554746" cy="84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B069ED54-9638-4BDF-A0F0-D38B8630124C}"/>
                </a:ext>
              </a:extLst>
            </p:cNvPr>
            <p:cNvSpPr/>
            <p:nvPr/>
          </p:nvSpPr>
          <p:spPr>
            <a:xfrm rot="5400000">
              <a:off x="10522131" y="5348014"/>
              <a:ext cx="2088997" cy="66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50D325B3-8249-4F8F-8F58-C9C021E2118D}"/>
                </a:ext>
              </a:extLst>
            </p:cNvPr>
            <p:cNvSpPr/>
            <p:nvPr/>
          </p:nvSpPr>
          <p:spPr>
            <a:xfrm rot="5400000">
              <a:off x="7034342" y="5355711"/>
              <a:ext cx="2088997" cy="66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90" name="文本框 1">
            <a:extLst>
              <a:ext uri="{FF2B5EF4-FFF2-40B4-BE49-F238E27FC236}">
                <a16:creationId xmlns:a16="http://schemas.microsoft.com/office/drawing/2014/main" id="{E20A905A-796F-490A-B273-BEFB8E657442}"/>
              </a:ext>
            </a:extLst>
          </p:cNvPr>
          <p:cNvSpPr txBox="1"/>
          <p:nvPr/>
        </p:nvSpPr>
        <p:spPr>
          <a:xfrm>
            <a:off x="8028384" y="987574"/>
            <a:ext cx="742511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9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Y-Direction</a:t>
            </a:r>
            <a:endParaRPr lang="zh-CN" altLang="en-US" sz="9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文本框 57">
                <a:extLst>
                  <a:ext uri="{FF2B5EF4-FFF2-40B4-BE49-F238E27FC236}">
                    <a16:creationId xmlns:a16="http://schemas.microsoft.com/office/drawing/2014/main" id="{8A423F6D-7DE4-413A-9AEF-9C7B46B4DE41}"/>
                  </a:ext>
                </a:extLst>
              </p:cNvPr>
              <p:cNvSpPr txBox="1"/>
              <p:nvPr/>
            </p:nvSpPr>
            <p:spPr>
              <a:xfrm>
                <a:off x="7083453" y="4028151"/>
                <a:ext cx="816807" cy="260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000" b="1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bPr>
                      <m:e>
                        <m:r>
                          <a:rPr lang="zh-CN" altLang="en-US" sz="1000" b="1" kern="1200" smtClean="0">
                            <a:solidFill>
                              <a:schemeClr val="tx1"/>
                            </a:solidFill>
                            <a:latin typeface="Cambria Math"/>
                            <a:ea typeface="+mn-ea"/>
                          </a:rPr>
                          <m:t>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000" b="1" i="1">
                            <a:latin typeface="Cambria Math" panose="02040503050406030204" pitchFamily="18" charset="0"/>
                            <a:ea typeface="+mn-ea"/>
                          </a:rPr>
                          <m:t>y</m:t>
                        </m:r>
                      </m:sub>
                    </m:sSub>
                  </m:oMath>
                </a14:m>
                <a:r>
                  <a:rPr lang="en-US" altLang="zh-CN" sz="10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~580</a:t>
                </a:r>
                <a:r>
                  <a:rPr lang="el-GR" altLang="zh-CN" sz="10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10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m</a:t>
                </a:r>
                <a:endParaRPr lang="zh-CN" altLang="en-US" sz="8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1" name="文本框 57">
                <a:extLst>
                  <a:ext uri="{FF2B5EF4-FFF2-40B4-BE49-F238E27FC236}">
                    <a16:creationId xmlns:a16="http://schemas.microsoft.com/office/drawing/2014/main" id="{8A423F6D-7DE4-413A-9AEF-9C7B46B4D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3453" y="4028151"/>
                <a:ext cx="816807" cy="260392"/>
              </a:xfrm>
              <a:prstGeom prst="rect">
                <a:avLst/>
              </a:prstGeom>
              <a:blipFill>
                <a:blip r:embed="rId14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文本框 91">
            <a:extLst>
              <a:ext uri="{FF2B5EF4-FFF2-40B4-BE49-F238E27FC236}">
                <a16:creationId xmlns:a16="http://schemas.microsoft.com/office/drawing/2014/main" id="{6A966207-5983-4163-A42E-43FE75189A72}"/>
              </a:ext>
            </a:extLst>
          </p:cNvPr>
          <p:cNvSpPr txBox="1"/>
          <p:nvPr/>
        </p:nvSpPr>
        <p:spPr>
          <a:xfrm>
            <a:off x="4094949" y="2201065"/>
            <a:ext cx="23467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样机束流测试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F59ECC83-65E4-4A2C-B2B2-897A8AA09402}"/>
              </a:ext>
            </a:extLst>
          </p:cNvPr>
          <p:cNvSpPr txBox="1"/>
          <p:nvPr/>
        </p:nvSpPr>
        <p:spPr>
          <a:xfrm>
            <a:off x="7209215" y="686555"/>
            <a:ext cx="16482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Beam Test Result</a:t>
            </a:r>
            <a:endParaRPr lang="zh-CN" alt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2100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857.5259842519686,&quot;width&quot;:6130.447244094488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4547,&quot;width&quot;:667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8e740678-0339-4328-afc9-cbf33c6efbf9}"/>
  <p:tag name="TABLE_ENDDRAG_ORIGIN_RECT" val="343*112"/>
  <p:tag name="TABLE_ENDDRAG_RECT" val="9*74*343*1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自定义 201">
      <a:dk1>
        <a:sysClr val="windowText" lastClr="000000"/>
      </a:dk1>
      <a:lt1>
        <a:sysClr val="window" lastClr="FFFFFF"/>
      </a:lt1>
      <a:dk2>
        <a:srgbClr val="7F7F7F"/>
      </a:dk2>
      <a:lt2>
        <a:srgbClr val="7F7F7F"/>
      </a:lt2>
      <a:accent1>
        <a:srgbClr val="1B2946"/>
      </a:accent1>
      <a:accent2>
        <a:srgbClr val="FA284B"/>
      </a:accent2>
      <a:accent3>
        <a:srgbClr val="1B2946"/>
      </a:accent3>
      <a:accent4>
        <a:srgbClr val="FA284B"/>
      </a:accent4>
      <a:accent5>
        <a:srgbClr val="1B2946"/>
      </a:accent5>
      <a:accent6>
        <a:srgbClr val="FA284B"/>
      </a:accent6>
      <a:hlink>
        <a:srgbClr val="FFFFFF"/>
      </a:hlink>
      <a:folHlink>
        <a:srgbClr val="FFFFF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marL="342900" indent="-342900" algn="l">
          <a:lnSpc>
            <a:spcPct val="130000"/>
          </a:lnSpc>
          <a:spcBef>
            <a:spcPts val="0"/>
          </a:spcBef>
          <a:buClr>
            <a:schemeClr val="tx1"/>
          </a:buClr>
          <a:buSzPct val="80000"/>
          <a:buFont typeface="Arial" panose="020B0604020202020204" pitchFamily="34" charset="0"/>
          <a:buChar char="•"/>
          <a:defRPr sz="2200" b="1" dirty="0">
            <a:solidFill>
              <a:srgbClr val="263B64"/>
            </a:solidFill>
            <a:latin typeface="+mj-ea"/>
            <a:ea typeface="+mj-ea"/>
            <a:cs typeface="Times New Roman" panose="02020603050405020304" pitchFamily="18" charset="0"/>
          </a:defRPr>
        </a:defPPr>
      </a:lstStyle>
    </a:spDef>
    <a:txDef>
      <a:spPr>
        <a:noFill/>
      </a:spPr>
      <a:bodyPr wrap="none" lIns="0" tIns="0" rIns="0" bIns="0" rtlCol="0">
        <a:spAutoFit/>
      </a:bodyPr>
      <a:lstStyle>
        <a:defPPr>
          <a:defRPr sz="1600" b="1" dirty="0" smtClean="0">
            <a:solidFill>
              <a:schemeClr val="accent6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1695</Words>
  <Application>Microsoft Office PowerPoint</Application>
  <PresentationFormat>全屏显示(16:9)</PresentationFormat>
  <Paragraphs>460</Paragraphs>
  <Slides>31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58" baseType="lpstr">
      <vt:lpstr>ＭＳ Ｐゴシック</vt:lpstr>
      <vt:lpstr>STHeiti</vt:lpstr>
      <vt:lpstr>等线</vt:lpstr>
      <vt:lpstr>等线 Light</vt:lpstr>
      <vt:lpstr>仿宋_GB2312</vt:lpstr>
      <vt:lpstr>黑体</vt:lpstr>
      <vt:lpstr>华文琥珀</vt:lpstr>
      <vt:lpstr>华文细黑</vt:lpstr>
      <vt:lpstr>楷体</vt:lpstr>
      <vt:lpstr>楷体_GB2312</vt:lpstr>
      <vt:lpstr>宋体</vt:lpstr>
      <vt:lpstr>微软雅黑</vt:lpstr>
      <vt:lpstr>微软雅黑</vt:lpstr>
      <vt:lpstr>Arial</vt:lpstr>
      <vt:lpstr>Arial Black</vt:lpstr>
      <vt:lpstr>Baskerville Old Face</vt:lpstr>
      <vt:lpstr>Book Antiqua</vt:lpstr>
      <vt:lpstr>Calibri</vt:lpstr>
      <vt:lpstr>Calibri Light</vt:lpstr>
      <vt:lpstr>Cambria Math</vt:lpstr>
      <vt:lpstr>Comic Sans MS</vt:lpstr>
      <vt:lpstr>Symbol</vt:lpstr>
      <vt:lpstr>Times</vt:lpstr>
      <vt:lpstr>Times New Roman</vt:lpstr>
      <vt:lpstr>Wingdings</vt:lpstr>
      <vt:lpstr>Office 主题​​</vt:lpstr>
      <vt:lpstr>Office Theme</vt:lpstr>
      <vt:lpstr>PowerPoint 演示文稿</vt:lpstr>
      <vt:lpstr>内容</vt:lpstr>
      <vt:lpstr>兰州重离子加速器-冷却储存环(HIRFL-CSR)</vt:lpstr>
      <vt:lpstr>QCD相结构研究</vt:lpstr>
      <vt:lpstr>核物质状态方程（EoS）</vt:lpstr>
      <vt:lpstr>CEE谱仪探测系统</vt:lpstr>
      <vt:lpstr>CEE合作组</vt:lpstr>
      <vt:lpstr>超导二极磁铁</vt:lpstr>
      <vt:lpstr>时间投影室（TPC）研制</vt:lpstr>
      <vt:lpstr>时间投影室（TPC）测试和批产</vt:lpstr>
      <vt:lpstr>多丝漂移室阵列（MWDC）</vt:lpstr>
      <vt:lpstr>T0/内飞行时间探测器(iTOF)</vt:lpstr>
      <vt:lpstr>外飞行时间探测器(eTOF)</vt:lpstr>
      <vt:lpstr>零度角探测器(ZDC)</vt:lpstr>
      <vt:lpstr>硅像素-束流检测探测器</vt:lpstr>
      <vt:lpstr>慢控系统 (SC)</vt:lpstr>
      <vt:lpstr>时钟系统研制与批产</vt:lpstr>
      <vt:lpstr>触发系统（Trigger）</vt:lpstr>
      <vt:lpstr>数据获取系统</vt:lpstr>
      <vt:lpstr>DAQ硬件测试和量产</vt:lpstr>
      <vt:lpstr>CEE实验网络结构和数据流</vt:lpstr>
      <vt:lpstr>CEE实验运行条件建设</vt:lpstr>
      <vt:lpstr>基础设施与系统整合</vt:lpstr>
      <vt:lpstr>探测器系统束流实验</vt:lpstr>
      <vt:lpstr>碰撞顶点与子系统匹配</vt:lpstr>
      <vt:lpstr>TPC-MWDC Matching</vt:lpstr>
      <vt:lpstr>CEE实验模拟和分析软件：CeeROOT</vt:lpstr>
      <vt:lpstr>TPC径迹重建和反应平面重建</vt:lpstr>
      <vt:lpstr>总结</vt:lpstr>
      <vt:lpstr>PowerPoint 演示文稿</vt:lpstr>
      <vt:lpstr>CEE+@HIAF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专项名称：核物质相结构与重元素产生的研究</dc:title>
  <dc:creator/>
  <cp:lastModifiedBy/>
  <cp:revision>40</cp:revision>
  <cp:lastPrinted>2023-02-19T21:54:43Z</cp:lastPrinted>
  <dcterms:created xsi:type="dcterms:W3CDTF">2019-04-25T10:06:00Z</dcterms:created>
  <dcterms:modified xsi:type="dcterms:W3CDTF">2025-04-25T23:43:10Z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2052-11.1.0.9145</vt:lpwstr>
  </property>
</Properties>
</file>