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84" r:id="rId1"/>
  </p:sldMasterIdLst>
  <p:notesMasterIdLst>
    <p:notesMasterId r:id="rId32"/>
  </p:notesMasterIdLst>
  <p:sldIdLst>
    <p:sldId id="256" r:id="rId2"/>
    <p:sldId id="343" r:id="rId3"/>
    <p:sldId id="729" r:id="rId4"/>
    <p:sldId id="1760" r:id="rId5"/>
    <p:sldId id="1727" r:id="rId6"/>
    <p:sldId id="1776" r:id="rId7"/>
    <p:sldId id="1367" r:id="rId8"/>
    <p:sldId id="1368" r:id="rId9"/>
    <p:sldId id="1775" r:id="rId10"/>
    <p:sldId id="268" r:id="rId11"/>
    <p:sldId id="1424" r:id="rId12"/>
    <p:sldId id="1767" r:id="rId13"/>
    <p:sldId id="1768" r:id="rId14"/>
    <p:sldId id="1786" r:id="rId15"/>
    <p:sldId id="1780" r:id="rId16"/>
    <p:sldId id="1770" r:id="rId17"/>
    <p:sldId id="1784" r:id="rId18"/>
    <p:sldId id="1772" r:id="rId19"/>
    <p:sldId id="1779" r:id="rId20"/>
    <p:sldId id="1345" r:id="rId21"/>
    <p:sldId id="1758" r:id="rId22"/>
    <p:sldId id="1756" r:id="rId23"/>
    <p:sldId id="1783" r:id="rId24"/>
    <p:sldId id="1781" r:id="rId25"/>
    <p:sldId id="1782" r:id="rId26"/>
    <p:sldId id="1777" r:id="rId27"/>
    <p:sldId id="1778" r:id="rId28"/>
    <p:sldId id="1754" r:id="rId29"/>
    <p:sldId id="1773" r:id="rId30"/>
    <p:sldId id="17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0"/>
    <p:restoredTop sz="94694"/>
  </p:normalViewPr>
  <p:slideViewPr>
    <p:cSldViewPr snapToGrid="0">
      <p:cViewPr varScale="1">
        <p:scale>
          <a:sx n="117" d="100"/>
          <a:sy n="117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C0F2-2622-2240-9D7B-E2DF66DCD196}" type="datetimeFigureOut">
              <a:rPr lang="en-CN" smtClean="0"/>
              <a:t>4/27/25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7EAE-0252-5D42-A16E-88FABC11128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1515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7EAE-0252-5D42-A16E-88FABC111280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326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instantly but through mediating particles, like the photon or gluon, which are emitted at an earlier time. Here comes a problem: in relativistic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A986-0BA2-2B46-A703-72A1F09AE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4A986-0BA2-2B46-A703-72A1F09AE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9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F7266-CC9B-223F-7A5F-D1CA55B1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B9BF5-2D45-4E23-0779-BAE029B42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016E2-B85E-4E3E-E128-F2B1DE0B4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front was first proposed by Dirac, at 1949. </a:t>
            </a:r>
          </a:p>
          <a:p>
            <a:r>
              <a:rPr lang="en-US" dirty="0"/>
              <a:t>1. First, what is light-front.</a:t>
            </a:r>
            <a:r>
              <a:rPr lang="en-US" baseline="0" dirty="0"/>
              <a:t>  Different from equal time theory. </a:t>
            </a:r>
            <a:r>
              <a:rPr lang="en-US" dirty="0"/>
              <a:t>We define light-front time as a linear combination of the regular time and one of the spatial coordinate, usually we choose z direction.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 startAt="2"/>
            </a:pPr>
            <a:r>
              <a:rPr lang="en-US" dirty="0"/>
              <a:t>So our field quantized</a:t>
            </a:r>
            <a:r>
              <a:rPr lang="en-US" baseline="0" dirty="0"/>
              <a:t> at this equal light-front time plane. Where in equal time quantization, they quantized at this equal time plane. 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X minus is longitudinal coordinate. P minus is light front Hamiltonian. P plus is longitudinal momentum.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This is light front version of </a:t>
            </a:r>
            <a:r>
              <a:rPr lang="en-US" baseline="0" dirty="0" err="1"/>
              <a:t>schordinger</a:t>
            </a:r>
            <a:r>
              <a:rPr lang="en-US" baseline="0" dirty="0"/>
              <a:t> equation.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Please note that it is not just a </a:t>
            </a:r>
            <a:r>
              <a:rPr lang="en-US" baseline="0" dirty="0" err="1"/>
              <a:t>coodernate</a:t>
            </a:r>
            <a:r>
              <a:rPr lang="en-US" baseline="0" dirty="0"/>
              <a:t> transformation, it is a new theory in a different quantization.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Why go to light front? For we can get Frame Independent wavefunction. Which </a:t>
            </a:r>
            <a:r>
              <a:rPr lang="en-US" baseline="0" dirty="0" err="1"/>
              <a:t>encods</a:t>
            </a:r>
            <a:r>
              <a:rPr lang="en-US" baseline="0" dirty="0"/>
              <a:t> all the information of the bound state structure. It has simple vacuum structure. The theory is boost invariant. And there is no square root in Hamiltonian p minus.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E9ABB-8545-6AE9-8899-D2206E35D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8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CN" dirty="0"/>
              <a:t>dd Fock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FA193-7087-CB49-9654-13FB165D93C6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069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7EAE-0252-5D42-A16E-88FABC111280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4878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File: for_prof_zhao_20241109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A7EAE-0252-5D42-A16E-88FABC111280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5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C6B-E1CA-8448-B9EB-D3422FB06A2B}" type="datetime1">
              <a:rPr lang="en-US" smtClean="0"/>
              <a:t>4/27/25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7818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C49F-0AE6-8B4F-8C37-0571CC6293BF}" type="datetime1">
              <a:rPr lang="en-US" smtClean="0"/>
              <a:t>4/27/25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761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9B1-DB2D-DD44-860A-D5A7767FA994}" type="datetime1">
              <a:rPr lang="en-US" smtClean="0"/>
              <a:t>4/27/25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8274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1D1B-ED20-FE44-91B1-B9810769923B}" type="datetime1">
              <a:rPr lang="en-US" smtClean="0"/>
              <a:t>4/27/25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3196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AFBA-5922-2440-8D5F-1E1929970822}" type="datetime1">
              <a:rPr lang="en-US" smtClean="0"/>
              <a:t>4/27/25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6206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5BD2-F763-034B-A0FE-52A0F082FE76}" type="datetime1">
              <a:rPr lang="en-US" smtClean="0"/>
              <a:t>4/27/25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540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FB3-3F7E-5642-97B5-E801F43539D4}" type="datetime1">
              <a:rPr lang="en-US" smtClean="0"/>
              <a:t>4/27/25</a:t>
            </a:fld>
            <a:endParaRPr lang="en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7469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8DF3-8E91-E546-BFCC-CF1DDF4F82B0}" type="datetime1">
              <a:rPr lang="en-US" smtClean="0"/>
              <a:t>4/27/25</a:t>
            </a:fld>
            <a:endParaRPr lang="en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9188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9025-DD08-714E-8CE3-91472E2DA47C}" type="datetime1">
              <a:rPr lang="en-US" smtClean="0"/>
              <a:t>4/27/25</a:t>
            </a:fld>
            <a:endParaRPr lang="en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524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F1D-711F-4F44-857F-AE2E87C4A870}" type="datetime1">
              <a:rPr lang="en-US" smtClean="0"/>
              <a:t>4/27/25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315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9757-0137-A549-925C-FADCD9B76CA2}" type="datetime1">
              <a:rPr lang="en-US" smtClean="0"/>
              <a:t>4/27/25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667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6768AF-9FCC-8849-B702-B68F3E2F2195}" type="datetime1">
              <a:rPr lang="en-US" smtClean="0"/>
              <a:t>4/27/25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44515A-1C54-7A4B-A671-FD7432BEA37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555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2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53.png"/><Relationship Id="rId7" Type="http://schemas.openxmlformats.org/officeDocument/2006/relationships/image" Target="../media/image4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image" Target="../media/image9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86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gif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41.png"/><Relationship Id="rId7" Type="http://schemas.openxmlformats.org/officeDocument/2006/relationships/image" Target="../media/image88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11" Type="http://schemas.openxmlformats.org/officeDocument/2006/relationships/image" Target="../media/image920.png"/><Relationship Id="rId5" Type="http://schemas.openxmlformats.org/officeDocument/2006/relationships/image" Target="../media/image860.png"/><Relationship Id="rId10" Type="http://schemas.openxmlformats.org/officeDocument/2006/relationships/image" Target="../media/image910.png"/><Relationship Id="rId4" Type="http://schemas.openxmlformats.org/officeDocument/2006/relationships/image" Target="../media/image850.png"/><Relationship Id="rId9" Type="http://schemas.openxmlformats.org/officeDocument/2006/relationships/image" Target="../media/image9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2408.06871" TargetMode="External"/><Relationship Id="rId4" Type="http://schemas.openxmlformats.org/officeDocument/2006/relationships/hyperlink" Target="https://arxiv.org/abs/2406.18878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1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2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10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5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4.em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8.png"/><Relationship Id="rId18" Type="http://schemas.openxmlformats.org/officeDocument/2006/relationships/image" Target="../media/image43.emf"/><Relationship Id="rId3" Type="http://schemas.openxmlformats.org/officeDocument/2006/relationships/image" Target="../media/image18.png"/><Relationship Id="rId21" Type="http://schemas.openxmlformats.org/officeDocument/2006/relationships/image" Target="../media/image431.png"/><Relationship Id="rId7" Type="http://schemas.openxmlformats.org/officeDocument/2006/relationships/image" Target="../media/image220.png"/><Relationship Id="rId12" Type="http://schemas.openxmlformats.org/officeDocument/2006/relationships/image" Target="../media/image330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5" Type="http://schemas.openxmlformats.org/officeDocument/2006/relationships/image" Target="../media/image40.png"/><Relationship Id="rId19" Type="http://schemas.openxmlformats.org/officeDocument/2006/relationships/image" Target="../media/image44.png"/><Relationship Id="rId4" Type="http://schemas.openxmlformats.org/officeDocument/2006/relationships/image" Target="../media/image361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CA42-C8BB-5431-7012-AFEBDC4B2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8563"/>
            <a:ext cx="7772400" cy="2387600"/>
          </a:xfrm>
        </p:spPr>
        <p:txBody>
          <a:bodyPr>
            <a:noAutofit/>
          </a:bodyPr>
          <a:lstStyle/>
          <a:p>
            <a:r>
              <a:rPr lang="en-US" sz="4800" dirty="0"/>
              <a:t>Recent Progress </a:t>
            </a:r>
            <a:br>
              <a:rPr lang="en-US" sz="4800" dirty="0"/>
            </a:br>
            <a:r>
              <a:rPr lang="en-US" sz="4800" dirty="0"/>
              <a:t>in </a:t>
            </a:r>
            <a:br>
              <a:rPr lang="en-US" sz="4800" dirty="0"/>
            </a:br>
            <a:r>
              <a:rPr lang="en-US" sz="4800" dirty="0"/>
              <a:t>Basis Light-Front Quantization</a:t>
            </a:r>
            <a:endParaRPr lang="en-CN" sz="4800" dirty="0"/>
          </a:p>
        </p:txBody>
      </p:sp>
      <p:pic>
        <p:nvPicPr>
          <p:cNvPr id="4" name="Picture 3" descr="A logo with blue and orange circles&#10;&#10;Description automatically generated">
            <a:extLst>
              <a:ext uri="{FF2B5EF4-FFF2-40B4-BE49-F238E27FC236}">
                <a16:creationId xmlns:a16="http://schemas.microsoft.com/office/drawing/2014/main" id="{C8BF1D4D-210B-64A5-B15D-99F1C0D7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593"/>
            <a:ext cx="1417320" cy="15346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A13B7F2-921F-C041-AC8A-A8D1A57CB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3935" y="3226636"/>
            <a:ext cx="1720065" cy="1720065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7519D06-8BBC-9A86-5F2D-78269A1CE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56114"/>
            <a:ext cx="6858000" cy="2205596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solidFill>
                  <a:schemeClr val="accent2">
                    <a:lumMod val="75000"/>
                  </a:schemeClr>
                </a:solidFill>
              </a:rPr>
              <a:t>Xingbo</a:t>
            </a:r>
            <a:r>
              <a:rPr lang="zh-CN" alt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accent2">
                    <a:lumMod val="75000"/>
                  </a:schemeClr>
                </a:solidFill>
              </a:rPr>
              <a:t>Zhao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CN" dirty="0">
                <a:solidFill>
                  <a:schemeClr val="accent2">
                    <a:lumMod val="75000"/>
                  </a:schemeClr>
                </a:solidFill>
              </a:rPr>
              <a:t>ith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Siqi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Xu</a:t>
            </a:r>
            <a:r>
              <a:rPr lang="en-CN" sz="2000">
                <a:solidFill>
                  <a:schemeClr val="accent2">
                    <a:lumMod val="75000"/>
                  </a:schemeClr>
                </a:solidFill>
              </a:rPr>
              <a:t>, Chandan Mondal, Yang </a:t>
            </a:r>
            <a:r>
              <a:rPr lang="en-CN" sz="2000" dirty="0">
                <a:solidFill>
                  <a:schemeClr val="accent2">
                    <a:lumMod val="75000"/>
                  </a:schemeClr>
                </a:solidFill>
              </a:rPr>
              <a:t>Li</a:t>
            </a:r>
            <a:r>
              <a:rPr lang="en-CN" sz="2000">
                <a:solidFill>
                  <a:schemeClr val="accent2">
                    <a:lumMod val="75000"/>
                  </a:schemeClr>
                </a:solidFill>
              </a:rPr>
              <a:t>, James </a:t>
            </a:r>
            <a:r>
              <a:rPr lang="en-CN" sz="20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CN" sz="2000">
                <a:solidFill>
                  <a:schemeClr val="accent2">
                    <a:lumMod val="75000"/>
                  </a:schemeClr>
                </a:solidFill>
              </a:rPr>
              <a:t>. Vary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CN" sz="2000">
                <a:solidFill>
                  <a:schemeClr val="accent2">
                    <a:lumMod val="75000"/>
                  </a:schemeClr>
                </a:solidFill>
              </a:rPr>
              <a:t>Institute </a:t>
            </a:r>
            <a:r>
              <a:rPr lang="en-CN" sz="2000" dirty="0">
                <a:solidFill>
                  <a:schemeClr val="accent2">
                    <a:lumMod val="75000"/>
                  </a:schemeClr>
                </a:solidFill>
              </a:rPr>
              <a:t>of Modern Physics, Chinese Academy of Science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C3B472-F497-9525-55AE-A2179FCD3DD3}"/>
              </a:ext>
            </a:extLst>
          </p:cNvPr>
          <p:cNvSpPr txBox="1"/>
          <p:nvPr/>
        </p:nvSpPr>
        <p:spPr>
          <a:xfrm>
            <a:off x="495515" y="5816107"/>
            <a:ext cx="8152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432FF"/>
                </a:solidFill>
                <a:highlight>
                  <a:srgbClr val="FFFFFF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第二十届全国中高能核物理大会</a:t>
            </a:r>
            <a:r>
              <a:rPr lang="zh-CN" altLang="en-US" sz="2400" b="1" dirty="0">
                <a:solidFill>
                  <a:srgbClr val="0432FF"/>
                </a:solidFill>
                <a:highlight>
                  <a:srgbClr val="FFFFFF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highlight>
                  <a:srgbClr val="FFFFFF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432FF"/>
                </a:solidFill>
                <a:highlight>
                  <a:srgbClr val="FFFFFF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上海 </a:t>
            </a:r>
            <a:r>
              <a:rPr lang="en-US" altLang="zh-CN" sz="2400" b="1" dirty="0">
                <a:solidFill>
                  <a:srgbClr val="0432FF"/>
                </a:solidFill>
                <a:highlight>
                  <a:srgbClr val="FFFFFF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 2025.4.27</a:t>
            </a:r>
            <a:endParaRPr lang="en-US" sz="2400" b="1" dirty="0">
              <a:solidFill>
                <a:srgbClr val="0432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57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79F4-FCB7-A40E-791A-28AEA536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2364"/>
          </a:xfrm>
        </p:spPr>
        <p:txBody>
          <a:bodyPr>
            <a:normAutofit/>
          </a:bodyPr>
          <a:lstStyle/>
          <a:p>
            <a:pPr algn="ctr"/>
            <a:r>
              <a:rPr lang="en-CN" sz="4400" dirty="0"/>
              <a:t>Dimension of </a:t>
            </a:r>
            <a:r>
              <a:rPr lang="en-CN" sz="4400"/>
              <a:t>Basis </a:t>
            </a:r>
            <a:r>
              <a:rPr lang="en-US" sz="4400" dirty="0"/>
              <a:t>Space</a:t>
            </a:r>
            <a:endParaRPr lang="en-CN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19D93-20A6-ABC9-B97E-9E76D1447EA4}"/>
              </a:ext>
            </a:extLst>
          </p:cNvPr>
          <p:cNvSpPr txBox="1"/>
          <p:nvPr/>
        </p:nvSpPr>
        <p:spPr>
          <a:xfrm>
            <a:off x="-1" y="980442"/>
            <a:ext cx="3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E</a:t>
            </a:r>
            <a:r>
              <a:rPr lang="en-CN" sz="2400" dirty="0"/>
              <a:t>xpansion in BLFQ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37680-335A-E24D-7DEB-1DC022A4C773}"/>
                  </a:ext>
                </a:extLst>
              </p:cNvPr>
              <p:cNvSpPr txBox="1"/>
              <p:nvPr/>
            </p:nvSpPr>
            <p:spPr>
              <a:xfrm>
                <a:off x="-462455" y="1442107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𝑞𝑞𝑞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37680-335A-E24D-7DEB-1DC022A4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455" y="1442107"/>
                <a:ext cx="9144000" cy="400110"/>
              </a:xfrm>
              <a:prstGeom prst="rect">
                <a:avLst/>
              </a:prstGeom>
              <a:blipFill>
                <a:blip r:embed="rId2"/>
                <a:stretch>
                  <a:fillRect t="-115625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D25FCE8-062C-B917-47E3-3F84AC6576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7656" y="2252078"/>
              <a:ext cx="874460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7714">
                      <a:extLst>
                        <a:ext uri="{9D8B030D-6E8A-4147-A177-3AD203B41FA5}">
                          <a16:colId xmlns:a16="http://schemas.microsoft.com/office/drawing/2014/main" val="326522253"/>
                        </a:ext>
                      </a:extLst>
                    </a:gridCol>
                    <a:gridCol w="1030745">
                      <a:extLst>
                        <a:ext uri="{9D8B030D-6E8A-4147-A177-3AD203B41FA5}">
                          <a16:colId xmlns:a16="http://schemas.microsoft.com/office/drawing/2014/main" val="1816750222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593022111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2893405306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191595221"/>
                        </a:ext>
                      </a:extLst>
                    </a:gridCol>
                    <a:gridCol w="1326761">
                      <a:extLst>
                        <a:ext uri="{9D8B030D-6E8A-4147-A177-3AD203B41FA5}">
                          <a16:colId xmlns:a16="http://schemas.microsoft.com/office/drawing/2014/main" val="3785835052"/>
                        </a:ext>
                      </a:extLst>
                    </a:gridCol>
                    <a:gridCol w="1171698">
                      <a:extLst>
                        <a:ext uri="{9D8B030D-6E8A-4147-A177-3AD203B41FA5}">
                          <a16:colId xmlns:a16="http://schemas.microsoft.com/office/drawing/2014/main" val="41561182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𝑞𝑞𝑞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𝑔𝑔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𝑞𝑞𝑞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𝑔𝑔𝑔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𝑞𝑞𝑞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74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35,088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592,960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3,901,500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5,169,360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19,603,584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7,128,576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175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color config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20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D25FCE8-062C-B917-47E3-3F84AC657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885944"/>
                  </p:ext>
                </p:extLst>
              </p:nvPr>
            </p:nvGraphicFramePr>
            <p:xfrm>
              <a:off x="157656" y="2252078"/>
              <a:ext cx="874460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7714">
                      <a:extLst>
                        <a:ext uri="{9D8B030D-6E8A-4147-A177-3AD203B41FA5}">
                          <a16:colId xmlns:a16="http://schemas.microsoft.com/office/drawing/2014/main" val="326522253"/>
                        </a:ext>
                      </a:extLst>
                    </a:gridCol>
                    <a:gridCol w="1030745">
                      <a:extLst>
                        <a:ext uri="{9D8B030D-6E8A-4147-A177-3AD203B41FA5}">
                          <a16:colId xmlns:a16="http://schemas.microsoft.com/office/drawing/2014/main" val="1816750222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593022111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2893405306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191595221"/>
                        </a:ext>
                      </a:extLst>
                    </a:gridCol>
                    <a:gridCol w="1326761">
                      <a:extLst>
                        <a:ext uri="{9D8B030D-6E8A-4147-A177-3AD203B41FA5}">
                          <a16:colId xmlns:a16="http://schemas.microsoft.com/office/drawing/2014/main" val="3785835052"/>
                        </a:ext>
                      </a:extLst>
                    </a:gridCol>
                    <a:gridCol w="1171698">
                      <a:extLst>
                        <a:ext uri="{9D8B030D-6E8A-4147-A177-3AD203B41FA5}">
                          <a16:colId xmlns:a16="http://schemas.microsoft.com/office/drawing/2014/main" val="41561182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4444" t="-113793" r="-611111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041" t="-113793" r="-40510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990" t="-113793" r="-301010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061" t="-113793" r="-20408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9524" t="-113793" r="-90476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0000" t="-113793" r="-3261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674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35,088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592,960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3,901,500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5,169,360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19,603,584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7,128,576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175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color </a:t>
                          </a:r>
                          <a:r>
                            <a:rPr lang="en-US" dirty="0"/>
                            <a:t>config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208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6B65D-3BFA-4029-4942-9B040C5081DA}"/>
                  </a:ext>
                </a:extLst>
              </p:cNvPr>
              <p:cNvSpPr txBox="1"/>
              <p:nvPr/>
            </p:nvSpPr>
            <p:spPr>
              <a:xfrm>
                <a:off x="157656" y="1942489"/>
                <a:ext cx="2165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6B65D-3BFA-4029-4942-9B040C50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6" y="1942489"/>
                <a:ext cx="2165721" cy="276999"/>
              </a:xfrm>
              <a:prstGeom prst="rect">
                <a:avLst/>
              </a:prstGeom>
              <a:blipFill>
                <a:blip r:embed="rId4"/>
                <a:stretch>
                  <a:fillRect l="-2339" r="-2339" b="-90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006281-25EE-51BA-BB31-A16D8AD18EA1}"/>
                  </a:ext>
                </a:extLst>
              </p:cNvPr>
              <p:cNvSpPr txBox="1"/>
              <p:nvPr/>
            </p:nvSpPr>
            <p:spPr>
              <a:xfrm>
                <a:off x="-914400" y="3700806"/>
                <a:ext cx="37643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006281-25EE-51BA-BB31-A16D8AD18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3700806"/>
                <a:ext cx="3764374" cy="400110"/>
              </a:xfrm>
              <a:prstGeom prst="rect">
                <a:avLst/>
              </a:prstGeom>
              <a:blipFill>
                <a:blip r:embed="rId5"/>
                <a:stretch>
                  <a:fillRect t="-115152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5CBD4EB-726A-FAC4-8708-668C7258A903}"/>
              </a:ext>
            </a:extLst>
          </p:cNvPr>
          <p:cNvSpPr txBox="1"/>
          <p:nvPr/>
        </p:nvSpPr>
        <p:spPr>
          <a:xfrm>
            <a:off x="2139610" y="4172229"/>
            <a:ext cx="275107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/>
              <a:t>Basis Dimension</a:t>
            </a:r>
            <a:r>
              <a:rPr lang="en-CN"/>
              <a:t>= </a:t>
            </a:r>
            <a:r>
              <a:rPr lang="en-US" altLang="zh-CN" dirty="0"/>
              <a:t>35, 088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9C484-8D69-F120-10A5-EE05FC0386B1}"/>
                  </a:ext>
                </a:extLst>
              </p:cNvPr>
              <p:cNvSpPr txBox="1"/>
              <p:nvPr/>
            </p:nvSpPr>
            <p:spPr>
              <a:xfrm>
                <a:off x="0" y="4658532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9C484-8D69-F120-10A5-EE05FC038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8532"/>
                <a:ext cx="9144000" cy="400110"/>
              </a:xfrm>
              <a:prstGeom prst="rect">
                <a:avLst/>
              </a:prstGeom>
              <a:blipFill>
                <a:blip r:embed="rId6"/>
                <a:stretch>
                  <a:fillRect t="-112121" b="-17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EA776FC-11E3-BEDA-F040-697C04FE21F0}"/>
              </a:ext>
            </a:extLst>
          </p:cNvPr>
          <p:cNvSpPr txBox="1"/>
          <p:nvPr/>
        </p:nvSpPr>
        <p:spPr>
          <a:xfrm>
            <a:off x="2129337" y="5236521"/>
            <a:ext cx="314060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bg1"/>
                </a:solidFill>
              </a:rPr>
              <a:t>Basis Dimension</a:t>
            </a:r>
            <a:r>
              <a:rPr lang="en-CN">
                <a:solidFill>
                  <a:schemeClr val="bg1"/>
                </a:solidFill>
              </a:rPr>
              <a:t>= </a:t>
            </a:r>
            <a:r>
              <a:rPr lang="en-US" dirty="0">
                <a:solidFill>
                  <a:schemeClr val="bg1"/>
                </a:solidFill>
              </a:rPr>
              <a:t>25</a:t>
            </a:r>
            <a:r>
              <a:rPr lang="en-CN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400</a:t>
            </a:r>
            <a:r>
              <a:rPr lang="en-CN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992</a:t>
            </a:r>
            <a:endParaRPr lang="en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2FE89-92FF-0EB6-71D2-A4A090B319C4}"/>
                  </a:ext>
                </a:extLst>
              </p:cNvPr>
              <p:cNvSpPr txBox="1"/>
              <p:nvPr/>
            </p:nvSpPr>
            <p:spPr>
              <a:xfrm>
                <a:off x="-372461" y="5706715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𝑞𝑞𝑞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2FE89-92FF-0EB6-71D2-A4A090B3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461" y="5706715"/>
                <a:ext cx="9144000" cy="400110"/>
              </a:xfrm>
              <a:prstGeom prst="rect">
                <a:avLst/>
              </a:prstGeom>
              <a:blipFill>
                <a:blip r:embed="rId7"/>
                <a:stretch>
                  <a:fillRect t="-118750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AF822C0-5C48-F6CE-2E4E-DFC42798B904}"/>
              </a:ext>
            </a:extLst>
          </p:cNvPr>
          <p:cNvSpPr txBox="1"/>
          <p:nvPr/>
        </p:nvSpPr>
        <p:spPr>
          <a:xfrm>
            <a:off x="2118946" y="6278784"/>
            <a:ext cx="3140603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bg1"/>
                </a:solidFill>
              </a:rPr>
              <a:t>Basis Dimension= 58,491,220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0D3F4-D355-71E6-8F19-6F3EAE95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561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630CD01-B7C4-169B-EE4B-4F674588F986}"/>
              </a:ext>
            </a:extLst>
          </p:cNvPr>
          <p:cNvSpPr txBox="1"/>
          <p:nvPr/>
        </p:nvSpPr>
        <p:spPr>
          <a:xfrm>
            <a:off x="10158" y="93825"/>
            <a:ext cx="912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333333"/>
                </a:solidFill>
                <a:latin typeface="+mj-lt"/>
                <a:ea typeface="Microsoft YaHei UI" panose="020B0503020204020204" pitchFamily="34" charset="-122"/>
              </a:rPr>
              <a:t>Progress toward First Principles</a:t>
            </a:r>
            <a:endParaRPr lang="zh-CN" altLang="en-US" sz="4400" dirty="0">
              <a:solidFill>
                <a:srgbClr val="333333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8B09C-431D-11C8-4C6C-DB8E781947F6}"/>
              </a:ext>
            </a:extLst>
          </p:cNvPr>
          <p:cNvSpPr txBox="1"/>
          <p:nvPr/>
        </p:nvSpPr>
        <p:spPr>
          <a:xfrm>
            <a:off x="16263" y="2054967"/>
            <a:ext cx="650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GPDs: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4CB4D-89D2-D62B-F020-E3C6D910FD04}"/>
              </a:ext>
            </a:extLst>
          </p:cNvPr>
          <p:cNvSpPr txBox="1"/>
          <p:nvPr/>
        </p:nvSpPr>
        <p:spPr>
          <a:xfrm>
            <a:off x="0" y="3826112"/>
            <a:ext cx="80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85800">
              <a:buFont typeface="Wingdings" pitchFamily="2" charset="2"/>
              <a:buChar char="Ø"/>
              <a:defRPr/>
            </a:pPr>
            <a:r>
              <a:rPr lang="en-US" sz="2000" b="1" dirty="0">
                <a:latin typeface="Franklin Gothic Medium" panose="020B0603020102020204" pitchFamily="34" charset="0"/>
              </a:rPr>
              <a:t>TMDs:</a:t>
            </a:r>
            <a:r>
              <a:rPr lang="en-US" b="1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1DE48EE-4FCD-04E2-C97C-CC0062A38035}"/>
                  </a:ext>
                </a:extLst>
              </p:cNvPr>
              <p:cNvSpPr/>
              <p:nvPr/>
            </p:nvSpPr>
            <p:spPr>
              <a:xfrm>
                <a:off x="-177103" y="811246"/>
                <a:ext cx="9144000" cy="446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𝑞𝑞𝑞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𝑞𝑞𝑞𝑔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20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1DE48EE-4FCD-04E2-C97C-CC0062A38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103" y="811246"/>
                <a:ext cx="9144000" cy="446404"/>
              </a:xfrm>
              <a:prstGeom prst="rect">
                <a:avLst/>
              </a:prstGeom>
              <a:blipFill>
                <a:blip r:embed="rId2"/>
                <a:stretch>
                  <a:fillRect t="-97222" b="-1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0">
            <a:extLst>
              <a:ext uri="{FF2B5EF4-FFF2-40B4-BE49-F238E27FC236}">
                <a16:creationId xmlns:a16="http://schemas.microsoft.com/office/drawing/2014/main" id="{B9AEE919-8228-0840-C21E-EFC52ABE9866}"/>
              </a:ext>
            </a:extLst>
          </p:cNvPr>
          <p:cNvSpPr txBox="1"/>
          <p:nvPr/>
        </p:nvSpPr>
        <p:spPr>
          <a:xfrm>
            <a:off x="0" y="1280616"/>
            <a:ext cx="80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85800">
              <a:buFont typeface="Wingdings" pitchFamily="2" charset="2"/>
              <a:buChar char="Ø"/>
              <a:defRPr/>
            </a:pPr>
            <a:r>
              <a:rPr lang="en-US" sz="2000" b="1" dirty="0">
                <a:latin typeface="Franklin Gothic Medium" panose="020B0603020102020204" pitchFamily="34" charset="0"/>
              </a:rPr>
              <a:t>Wave Functions</a:t>
            </a:r>
            <a:r>
              <a:rPr lang="en-US" sz="20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:</a:t>
            </a:r>
            <a:endParaRPr lang="en-US" sz="2000" b="1" dirty="0">
              <a:latin typeface="Franklin Gothic Medium" panose="020B06030201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38013F6-1CA9-45EA-F1A0-3B89FB63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2E4-FC83-48D3-80E0-C52B1B28CDB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99727-F4CF-0D3F-F3CF-8CB4E300DC57}"/>
              </a:ext>
            </a:extLst>
          </p:cNvPr>
          <p:cNvSpPr txBox="1"/>
          <p:nvPr/>
        </p:nvSpPr>
        <p:spPr>
          <a:xfrm>
            <a:off x="5950726" y="1586287"/>
            <a:ext cx="267977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[arXiv:2408.11298]</a:t>
            </a:r>
            <a:r>
              <a:rPr lang="en-US" altLang="zh-CN" sz="16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(2024)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35D11-1667-CBF9-CDBD-936B563030D2}"/>
              </a:ext>
            </a:extLst>
          </p:cNvPr>
          <p:cNvSpPr txBox="1"/>
          <p:nvPr/>
        </p:nvSpPr>
        <p:spPr>
          <a:xfrm>
            <a:off x="472908" y="1614096"/>
            <a:ext cx="267977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[PRD,102,016008] (2019)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92885-80F1-7657-3194-F9159186A187}"/>
              </a:ext>
            </a:extLst>
          </p:cNvPr>
          <p:cNvSpPr txBox="1"/>
          <p:nvPr/>
        </p:nvSpPr>
        <p:spPr>
          <a:xfrm>
            <a:off x="3150156" y="1604495"/>
            <a:ext cx="2841813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[PRD,108 9, 094002]</a:t>
            </a:r>
            <a:r>
              <a: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(2023)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57447-DE58-9DBF-2A93-5231AC58C1EA}"/>
              </a:ext>
            </a:extLst>
          </p:cNvPr>
          <p:cNvSpPr txBox="1"/>
          <p:nvPr/>
        </p:nvSpPr>
        <p:spPr>
          <a:xfrm>
            <a:off x="498663" y="2364059"/>
            <a:ext cx="2640608" cy="152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[PRD,104,094036] (2021)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[PRD,105,094018] (2022)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[PRD,109,014015] (2024)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[PLB,855,138809] (2024)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C5889-F1E1-790D-ECEE-E76441604C85}"/>
              </a:ext>
            </a:extLst>
          </p:cNvPr>
          <p:cNvSpPr txBox="1"/>
          <p:nvPr/>
        </p:nvSpPr>
        <p:spPr>
          <a:xfrm>
            <a:off x="523606" y="4209892"/>
            <a:ext cx="2627277" cy="115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[PLB,833,137360] (2022)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[PRD,108,036009] (2023)</a:t>
            </a:r>
          </a:p>
          <a:p>
            <a:pPr defTabSz="685800">
              <a:lnSpc>
                <a:spcPct val="150000"/>
              </a:lnSpc>
              <a:defRPr/>
            </a:pPr>
            <a:endParaRPr lang="en-US" sz="16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F1A82D-8363-7E07-B349-8A158CDA9A7F}"/>
              </a:ext>
            </a:extLst>
          </p:cNvPr>
          <p:cNvSpPr txBox="1"/>
          <p:nvPr/>
        </p:nvSpPr>
        <p:spPr>
          <a:xfrm>
            <a:off x="3172176" y="2374945"/>
            <a:ext cx="2715074" cy="115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[PLB,847,138305] (2023)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[PRD,110.056027] (2024)</a:t>
            </a:r>
            <a:endParaRPr lang="en-US" sz="1600" b="1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[PLB,860,139153] (2025)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9E049C-0CEF-9FA3-3CAA-B688F3C45C98}"/>
              </a:ext>
            </a:extLst>
          </p:cNvPr>
          <p:cNvSpPr txBox="1"/>
          <p:nvPr/>
        </p:nvSpPr>
        <p:spPr>
          <a:xfrm>
            <a:off x="10158" y="5046674"/>
            <a:ext cx="537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N" sz="2000" b="1"/>
              <a:t>High</a:t>
            </a:r>
            <a:r>
              <a:rPr lang="en-US" sz="2000" b="1" dirty="0"/>
              <a:t>er</a:t>
            </a:r>
            <a:r>
              <a:rPr lang="en-CN" sz="2000" b="1"/>
              <a:t>-twist Distribution</a:t>
            </a:r>
            <a:r>
              <a:rPr lang="en-US" sz="2000" b="1" dirty="0"/>
              <a:t> (GPD,TMD,DPD)</a:t>
            </a:r>
            <a:r>
              <a:rPr lang="en-CN" sz="2000" b="1"/>
              <a:t>:</a:t>
            </a:r>
            <a:endParaRPr lang="en-CN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0437A8-C3FA-D0F5-E758-B4E345442F7D}"/>
              </a:ext>
            </a:extLst>
          </p:cNvPr>
          <p:cNvSpPr txBox="1"/>
          <p:nvPr/>
        </p:nvSpPr>
        <p:spPr>
          <a:xfrm>
            <a:off x="476893" y="5417773"/>
            <a:ext cx="25527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[PRD,109,034031] (2024)</a:t>
            </a:r>
            <a:endParaRPr lang="en-US" sz="16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5B47A1-FF0F-67A1-AAB1-06A89C758479}"/>
              </a:ext>
            </a:extLst>
          </p:cNvPr>
          <p:cNvSpPr txBox="1"/>
          <p:nvPr/>
        </p:nvSpPr>
        <p:spPr>
          <a:xfrm>
            <a:off x="3139519" y="4202547"/>
            <a:ext cx="2627277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[PLB,855 138831] (2024)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6F553-A2BD-B86A-013E-47CC989315D9}"/>
              </a:ext>
            </a:extLst>
          </p:cNvPr>
          <p:cNvSpPr txBox="1"/>
          <p:nvPr/>
        </p:nvSpPr>
        <p:spPr>
          <a:xfrm>
            <a:off x="3150882" y="5412826"/>
            <a:ext cx="265945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[PLB,855 138829] (2024)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964BB5-ECC5-2894-17FC-FE3C181EE188}"/>
              </a:ext>
            </a:extLst>
          </p:cNvPr>
          <p:cNvSpPr txBox="1"/>
          <p:nvPr/>
        </p:nvSpPr>
        <p:spPr>
          <a:xfrm>
            <a:off x="473529" y="5744788"/>
            <a:ext cx="26289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[arXiv:2410.11574] (2024)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126FD-7646-E445-80BA-4C3827428582}"/>
              </a:ext>
            </a:extLst>
          </p:cNvPr>
          <p:cNvSpPr txBox="1"/>
          <p:nvPr/>
        </p:nvSpPr>
        <p:spPr>
          <a:xfrm>
            <a:off x="0" y="6146131"/>
            <a:ext cx="370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/>
              <a:t>Gravitational Form Factors</a:t>
            </a:r>
            <a:r>
              <a:rPr lang="en-CN" sz="2000" b="1"/>
              <a:t>:</a:t>
            </a:r>
            <a:endParaRPr lang="en-CN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F2626-46E1-BAB0-1204-ECDDD63834B7}"/>
              </a:ext>
            </a:extLst>
          </p:cNvPr>
          <p:cNvSpPr txBox="1"/>
          <p:nvPr/>
        </p:nvSpPr>
        <p:spPr>
          <a:xfrm>
            <a:off x="466008" y="6353944"/>
            <a:ext cx="3790306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[PRD,110,056027] (2024)</a:t>
            </a:r>
            <a:endParaRPr lang="en-US" sz="16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2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2211-F646-8B88-0865-1B3EEE56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267"/>
            <a:ext cx="7886700" cy="72817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Proton with Full QCD Hamiltonian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409C19-D876-1F83-CF48-4073A07D4F5E}"/>
                  </a:ext>
                </a:extLst>
              </p:cNvPr>
              <p:cNvSpPr/>
              <p:nvPr/>
            </p:nvSpPr>
            <p:spPr>
              <a:xfrm>
                <a:off x="-374353" y="1067308"/>
                <a:ext cx="9064487" cy="798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409C19-D876-1F83-CF48-4073A07D4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353" y="1067308"/>
                <a:ext cx="9064487" cy="798360"/>
              </a:xfrm>
              <a:prstGeom prst="rect">
                <a:avLst/>
              </a:prstGeom>
              <a:blipFill>
                <a:blip r:embed="rId2"/>
                <a:stretch>
                  <a:fillRect t="-57143" b="-4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0C3197-3F0D-FAEE-DE07-B1F1DE9CC0EB}"/>
                  </a:ext>
                </a:extLst>
              </p:cNvPr>
              <p:cNvSpPr txBox="1"/>
              <p:nvPr/>
            </p:nvSpPr>
            <p:spPr>
              <a:xfrm>
                <a:off x="3387126" y="2019204"/>
                <a:ext cx="23321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𝑲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0C3197-3F0D-FAEE-DE07-B1F1DE9CC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126" y="2019204"/>
                <a:ext cx="2332112" cy="430887"/>
              </a:xfrm>
              <a:prstGeom prst="rect">
                <a:avLst/>
              </a:prstGeom>
              <a:blipFill>
                <a:blip r:embed="rId3"/>
                <a:stretch>
                  <a:fillRect l="-3243" r="-10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710810-207A-A42D-AACA-8FE16C4EE634}"/>
                  </a:ext>
                </a:extLst>
              </p:cNvPr>
              <p:cNvSpPr txBox="1"/>
              <p:nvPr/>
            </p:nvSpPr>
            <p:spPr>
              <a:xfrm>
                <a:off x="196598" y="2646548"/>
                <a:ext cx="6401368" cy="809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𝑲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acc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𝝏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𝝏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Sup>
                        <m:sSub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710810-207A-A42D-AACA-8FE16C4EE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8" y="2646548"/>
                <a:ext cx="6401368" cy="809709"/>
              </a:xfrm>
              <a:prstGeom prst="rect">
                <a:avLst/>
              </a:prstGeom>
              <a:blipFill>
                <a:blip r:embed="rId4"/>
                <a:stretch>
                  <a:fillRect l="-2574" t="-153846" b="-2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DDD01C-513B-E263-CD14-638F9AD7623B}"/>
                  </a:ext>
                </a:extLst>
              </p:cNvPr>
              <p:cNvSpPr/>
              <p:nvPr/>
            </p:nvSpPr>
            <p:spPr>
              <a:xfrm>
                <a:off x="142558" y="3557264"/>
                <a:ext cx="8518614" cy="2443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acc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𝝏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acc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sub>
                      </m:sSub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acc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𝝏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𝒊𝒈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𝒂𝒃𝒄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p>
                      </m:sSup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sup>
                      </m:sSubSup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bSup>
                    </m:oMath>
                  </m:oMathPara>
                </a14:m>
                <a:endParaRPr lang="en-US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𝒂𝒃𝒄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𝒂𝒅𝒆</m:t>
                        </m:r>
                      </m:sup>
                    </m:sSup>
                    <m:sSubSup>
                      <m:sSub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bSup>
                    <m:sSubSup>
                      <m:sSub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bSup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𝒂𝒃𝒄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𝒂𝒅𝒆</m:t>
                        </m:r>
                      </m:sup>
                    </m:s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bSup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f>
                      <m:f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𝝏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bSup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DDD01C-513B-E263-CD14-638F9AD76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8" y="3557264"/>
                <a:ext cx="8518614" cy="2443298"/>
              </a:xfrm>
              <a:prstGeom prst="rect">
                <a:avLst/>
              </a:prstGeom>
              <a:blipFill>
                <a:blip r:embed="rId5"/>
                <a:stretch>
                  <a:fillRect l="-3720" t="-49741"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F9945-D47F-6D44-13D8-CAA193DE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13</a:t>
            </a:fld>
            <a:endParaRPr lang="en-CN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F7139EE6-293D-F689-5096-45A352F1B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55" y="4587266"/>
            <a:ext cx="1097523" cy="866466"/>
          </a:xfrm>
          <a:prstGeom prst="rect">
            <a:avLst/>
          </a:prstGeom>
        </p:spPr>
      </p:pic>
      <p:pic>
        <p:nvPicPr>
          <p:cNvPr id="8" name="图片 32">
            <a:extLst>
              <a:ext uri="{FF2B5EF4-FFF2-40B4-BE49-F238E27FC236}">
                <a16:creationId xmlns:a16="http://schemas.microsoft.com/office/drawing/2014/main" id="{A16DFD0F-73C9-F210-8445-6A0AAC272D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64818" y="4875654"/>
            <a:ext cx="1512304" cy="877715"/>
          </a:xfrm>
          <a:custGeom>
            <a:avLst/>
            <a:gdLst>
              <a:gd name="connsiteX0" fmla="*/ 994167 w 4149995"/>
              <a:gd name="connsiteY0" fmla="*/ 1831823 h 2408581"/>
              <a:gd name="connsiteX1" fmla="*/ 994167 w 4149995"/>
              <a:gd name="connsiteY1" fmla="*/ 2311944 h 2408581"/>
              <a:gd name="connsiteX2" fmla="*/ 1530749 w 4149995"/>
              <a:gd name="connsiteY2" fmla="*/ 2311944 h 2408581"/>
              <a:gd name="connsiteX3" fmla="*/ 1530749 w 4149995"/>
              <a:gd name="connsiteY3" fmla="*/ 1831823 h 2408581"/>
              <a:gd name="connsiteX4" fmla="*/ 2959799 w 4149995"/>
              <a:gd name="connsiteY4" fmla="*/ 979529 h 2408581"/>
              <a:gd name="connsiteX5" fmla="*/ 2959799 w 4149995"/>
              <a:gd name="connsiteY5" fmla="*/ 1459650 h 2408581"/>
              <a:gd name="connsiteX6" fmla="*/ 3496381 w 4149995"/>
              <a:gd name="connsiteY6" fmla="*/ 1459650 h 2408581"/>
              <a:gd name="connsiteX7" fmla="*/ 3496381 w 4149995"/>
              <a:gd name="connsiteY7" fmla="*/ 979529 h 2408581"/>
              <a:gd name="connsiteX8" fmla="*/ 583769 w 4149995"/>
              <a:gd name="connsiteY8" fmla="*/ 889380 h 2408581"/>
              <a:gd name="connsiteX9" fmla="*/ 583769 w 4149995"/>
              <a:gd name="connsiteY9" fmla="*/ 1369501 h 2408581"/>
              <a:gd name="connsiteX10" fmla="*/ 1120351 w 4149995"/>
              <a:gd name="connsiteY10" fmla="*/ 1369501 h 2408581"/>
              <a:gd name="connsiteX11" fmla="*/ 1120351 w 4149995"/>
              <a:gd name="connsiteY11" fmla="*/ 889380 h 2408581"/>
              <a:gd name="connsiteX12" fmla="*/ 2423217 w 4149995"/>
              <a:gd name="connsiteY12" fmla="*/ 29425 h 2408581"/>
              <a:gd name="connsiteX13" fmla="*/ 2423217 w 4149995"/>
              <a:gd name="connsiteY13" fmla="*/ 509546 h 2408581"/>
              <a:gd name="connsiteX14" fmla="*/ 2959799 w 4149995"/>
              <a:gd name="connsiteY14" fmla="*/ 509546 h 2408581"/>
              <a:gd name="connsiteX15" fmla="*/ 2959799 w 4149995"/>
              <a:gd name="connsiteY15" fmla="*/ 29425 h 2408581"/>
              <a:gd name="connsiteX16" fmla="*/ 0 w 4149995"/>
              <a:gd name="connsiteY16" fmla="*/ 0 h 2408581"/>
              <a:gd name="connsiteX17" fmla="*/ 4149995 w 4149995"/>
              <a:gd name="connsiteY17" fmla="*/ 0 h 2408581"/>
              <a:gd name="connsiteX18" fmla="*/ 4149995 w 4149995"/>
              <a:gd name="connsiteY18" fmla="*/ 2408581 h 2408581"/>
              <a:gd name="connsiteX19" fmla="*/ 0 w 4149995"/>
              <a:gd name="connsiteY19" fmla="*/ 2408581 h 240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9995" h="2408581">
                <a:moveTo>
                  <a:pt x="994167" y="1831823"/>
                </a:moveTo>
                <a:lnTo>
                  <a:pt x="994167" y="2311944"/>
                </a:lnTo>
                <a:lnTo>
                  <a:pt x="1530749" y="2311944"/>
                </a:lnTo>
                <a:lnTo>
                  <a:pt x="1530749" y="1831823"/>
                </a:lnTo>
                <a:close/>
                <a:moveTo>
                  <a:pt x="2959799" y="979529"/>
                </a:moveTo>
                <a:lnTo>
                  <a:pt x="2959799" y="1459650"/>
                </a:lnTo>
                <a:lnTo>
                  <a:pt x="3496381" y="1459650"/>
                </a:lnTo>
                <a:lnTo>
                  <a:pt x="3496381" y="979529"/>
                </a:lnTo>
                <a:close/>
                <a:moveTo>
                  <a:pt x="583769" y="889380"/>
                </a:moveTo>
                <a:lnTo>
                  <a:pt x="583769" y="1369501"/>
                </a:lnTo>
                <a:lnTo>
                  <a:pt x="1120351" y="1369501"/>
                </a:lnTo>
                <a:lnTo>
                  <a:pt x="1120351" y="889380"/>
                </a:lnTo>
                <a:close/>
                <a:moveTo>
                  <a:pt x="2423217" y="29425"/>
                </a:moveTo>
                <a:lnTo>
                  <a:pt x="2423217" y="509546"/>
                </a:lnTo>
                <a:lnTo>
                  <a:pt x="2959799" y="509546"/>
                </a:lnTo>
                <a:lnTo>
                  <a:pt x="2959799" y="29425"/>
                </a:lnTo>
                <a:close/>
                <a:moveTo>
                  <a:pt x="0" y="0"/>
                </a:moveTo>
                <a:lnTo>
                  <a:pt x="4149995" y="0"/>
                </a:lnTo>
                <a:lnTo>
                  <a:pt x="4149995" y="2408581"/>
                </a:lnTo>
                <a:lnTo>
                  <a:pt x="0" y="2408581"/>
                </a:lnTo>
                <a:close/>
              </a:path>
            </a:pathLst>
          </a:cu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3C9F1885-6F9C-7697-D935-42F621E7C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63" y="5640070"/>
            <a:ext cx="1512304" cy="7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6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84"/>
            <a:ext cx="7886700" cy="850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Color Structure in Basis States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D2A2D0-EA0B-3209-3EC4-466EF892D1EC}"/>
                  </a:ext>
                </a:extLst>
              </p:cNvPr>
              <p:cNvSpPr txBox="1"/>
              <p:nvPr/>
            </p:nvSpPr>
            <p:spPr>
              <a:xfrm>
                <a:off x="413453" y="4744994"/>
                <a:ext cx="34753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8</m:t>
                    </m:r>
                  </m:oMath>
                </a14:m>
                <a:r>
                  <a:rPr lang="en-CN" sz="2000" dirty="0"/>
                  <a:t> </a:t>
                </a:r>
                <a:r>
                  <a:rPr lang="en-CN" dirty="0"/>
                  <a:t>color </a:t>
                </a:r>
                <a:r>
                  <a:rPr lang="en-CN"/>
                  <a:t>singlet state</a:t>
                </a:r>
                <a:r>
                  <a:rPr lang="en-US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D2A2D0-EA0B-3209-3EC4-466EF892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3" y="4744994"/>
                <a:ext cx="3475310" cy="307777"/>
              </a:xfrm>
              <a:prstGeom prst="rect">
                <a:avLst/>
              </a:prstGeom>
              <a:blipFill>
                <a:blip r:embed="rId2"/>
                <a:stretch>
                  <a:fillRect l="-364" t="-12000" r="-2909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9BD5F7-2F19-0A78-BDB4-99B84FC0CC40}"/>
                  </a:ext>
                </a:extLst>
              </p:cNvPr>
              <p:cNvSpPr txBox="1"/>
              <p:nvPr/>
            </p:nvSpPr>
            <p:spPr>
              <a:xfrm>
                <a:off x="6765222" y="4703996"/>
                <a:ext cx="2500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4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octet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CN" dirty="0"/>
                  <a:t> octet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9BD5F7-2F19-0A78-BDB4-99B84FC0C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22" y="4703996"/>
                <a:ext cx="2500749" cy="369332"/>
              </a:xfrm>
              <a:prstGeom prst="rect">
                <a:avLst/>
              </a:prstGeom>
              <a:blipFill>
                <a:blip r:embed="rId3"/>
                <a:stretch>
                  <a:fillRect l="-2020" t="-6667" r="-10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D55910-8831-D1E1-BED1-BECD795D6130}"/>
                  </a:ext>
                </a:extLst>
              </p:cNvPr>
              <p:cNvSpPr txBox="1"/>
              <p:nvPr/>
            </p:nvSpPr>
            <p:spPr>
              <a:xfrm>
                <a:off x="4162186" y="4709295"/>
                <a:ext cx="2642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3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singlet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CN" dirty="0"/>
                  <a:t> octet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D55910-8831-D1E1-BED1-BECD795D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186" y="4709295"/>
                <a:ext cx="2642968" cy="369332"/>
              </a:xfrm>
              <a:prstGeom prst="rect">
                <a:avLst/>
              </a:prstGeom>
              <a:blipFill>
                <a:blip r:embed="rId4"/>
                <a:stretch>
                  <a:fillRect l="-1914" t="-10345" r="-143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9E23AA-2E22-CCEE-E467-1D6458CBD68C}"/>
                  </a:ext>
                </a:extLst>
              </p:cNvPr>
              <p:cNvSpPr txBox="1"/>
              <p:nvPr/>
            </p:nvSpPr>
            <p:spPr>
              <a:xfrm>
                <a:off x="4189929" y="5214957"/>
                <a:ext cx="2737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decuplet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endParaRPr lang="en-C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9E23AA-2E22-CCEE-E467-1D6458CBD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29" y="5214957"/>
                <a:ext cx="2737609" cy="369332"/>
              </a:xfrm>
              <a:prstGeom prst="rect">
                <a:avLst/>
              </a:prstGeom>
              <a:blipFill>
                <a:blip r:embed="rId5"/>
                <a:stretch>
                  <a:fillRect l="-1843" t="-6667" r="-553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A1153-BF10-33BC-F9C5-4501F38F2EB8}"/>
                  </a:ext>
                </a:extLst>
              </p:cNvPr>
              <p:cNvSpPr txBox="1"/>
              <p:nvPr/>
            </p:nvSpPr>
            <p:spPr>
              <a:xfrm>
                <a:off x="438332" y="5740843"/>
                <a:ext cx="3634521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𝑔𝑔𝑔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22</m:t>
                    </m:r>
                  </m:oMath>
                </a14:m>
                <a:r>
                  <a:rPr lang="en-CN" dirty="0"/>
                  <a:t> color </a:t>
                </a:r>
                <a:r>
                  <a:rPr lang="en-CN"/>
                  <a:t>singlet state</a:t>
                </a:r>
                <a:r>
                  <a:rPr lang="en-US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A1153-BF10-33BC-F9C5-4501F38F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32" y="5740843"/>
                <a:ext cx="3634521" cy="300660"/>
              </a:xfrm>
              <a:prstGeom prst="rect">
                <a:avLst/>
              </a:prstGeom>
              <a:blipFill>
                <a:blip r:embed="rId6"/>
                <a:stretch>
                  <a:fillRect l="-348" t="-16667" r="-313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70BEE2-F185-8E2A-3AC0-98E4F209EF4F}"/>
                  </a:ext>
                </a:extLst>
              </p:cNvPr>
              <p:cNvSpPr txBox="1"/>
              <p:nvPr/>
            </p:nvSpPr>
            <p:spPr>
              <a:xfrm>
                <a:off x="5879978" y="5734906"/>
                <a:ext cx="1972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singlet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singlet</a:t>
                </a:r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70BEE2-F185-8E2A-3AC0-98E4F209E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8" y="5734906"/>
                <a:ext cx="1972015" cy="369332"/>
              </a:xfrm>
              <a:prstGeom prst="rect">
                <a:avLst/>
              </a:prstGeom>
              <a:blipFill>
                <a:blip r:embed="rId7"/>
                <a:stretch>
                  <a:fillRect l="-3205" t="-6667" r="-12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B613D5-84DD-96C6-9865-C535FEE0C8AC}"/>
                  </a:ext>
                </a:extLst>
              </p:cNvPr>
              <p:cNvSpPr txBox="1"/>
              <p:nvPr/>
            </p:nvSpPr>
            <p:spPr>
              <a:xfrm>
                <a:off x="4086347" y="5742167"/>
                <a:ext cx="1811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16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octet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endParaRPr lang="en-C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B613D5-84DD-96C6-9865-C535FEE0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347" y="5742167"/>
                <a:ext cx="1811009" cy="369332"/>
              </a:xfrm>
              <a:prstGeom prst="rect">
                <a:avLst/>
              </a:prstGeom>
              <a:blipFill>
                <a:blip r:embed="rId8"/>
                <a:stretch>
                  <a:fillRect l="-2778" t="-10000" r="-20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841DB9-5590-B031-BE1A-A6C15886196B}"/>
                  </a:ext>
                </a:extLst>
              </p:cNvPr>
              <p:cNvSpPr txBox="1"/>
              <p:nvPr/>
            </p:nvSpPr>
            <p:spPr>
              <a:xfrm>
                <a:off x="4187104" y="6229176"/>
                <a:ext cx="368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4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decuplet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CN" dirty="0"/>
                  <a:t> octet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CN" dirty="0"/>
                  <a:t> octet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CN" dirty="0"/>
                  <a:t> octet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841DB9-5590-B031-BE1A-A6C15886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104" y="6229176"/>
                <a:ext cx="3682162" cy="369332"/>
              </a:xfrm>
              <a:prstGeom prst="rect">
                <a:avLst/>
              </a:prstGeom>
              <a:blipFill>
                <a:blip r:embed="rId9"/>
                <a:stretch>
                  <a:fillRect l="-1375" t="-6667" r="-3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-181231" y="971124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231" y="971124"/>
                <a:ext cx="9448798" cy="747512"/>
              </a:xfrm>
              <a:prstGeom prst="rect">
                <a:avLst/>
              </a:prstGeom>
              <a:blipFill>
                <a:blip r:embed="rId10"/>
                <a:stretch>
                  <a:fillRect t="-60000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BAF3C9-F0AE-9E59-BF87-2A299F54662D}"/>
                  </a:ext>
                </a:extLst>
              </p:cNvPr>
              <p:cNvSpPr txBox="1"/>
              <p:nvPr/>
            </p:nvSpPr>
            <p:spPr>
              <a:xfrm>
                <a:off x="399394" y="3087838"/>
                <a:ext cx="35841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 3</m:t>
                    </m:r>
                  </m:oMath>
                </a14:m>
                <a:r>
                  <a:rPr lang="en-CN" sz="2000" dirty="0"/>
                  <a:t> color </a:t>
                </a:r>
                <a:r>
                  <a:rPr lang="en-CN" sz="2000"/>
                  <a:t>singlet state</a:t>
                </a:r>
                <a:r>
                  <a:rPr lang="en-US" sz="2000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BAF3C9-F0AE-9E59-BF87-2A299F546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4" y="3087838"/>
                <a:ext cx="3584186" cy="307777"/>
              </a:xfrm>
              <a:prstGeom prst="rect">
                <a:avLst/>
              </a:prstGeom>
              <a:blipFill>
                <a:blip r:embed="rId11"/>
                <a:stretch>
                  <a:fillRect l="-353" t="-20000" r="-3534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C420B6-F5F5-E647-4E07-69B1247528F2}"/>
                  </a:ext>
                </a:extLst>
              </p:cNvPr>
              <p:cNvSpPr txBox="1"/>
              <p:nvPr/>
            </p:nvSpPr>
            <p:spPr>
              <a:xfrm>
                <a:off x="411751" y="3703682"/>
                <a:ext cx="36115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6</m:t>
                    </m:r>
                  </m:oMath>
                </a14:m>
                <a:r>
                  <a:rPr lang="en-CN" sz="2000" dirty="0"/>
                  <a:t> color </a:t>
                </a:r>
                <a:r>
                  <a:rPr lang="en-CN" sz="2000"/>
                  <a:t>singlet state</a:t>
                </a:r>
                <a:r>
                  <a:rPr lang="en-US" sz="2000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C420B6-F5F5-E647-4E07-69B12475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1" y="3703682"/>
                <a:ext cx="3611501" cy="307777"/>
              </a:xfrm>
              <a:prstGeom prst="rect">
                <a:avLst/>
              </a:prstGeom>
              <a:blipFill>
                <a:blip r:embed="rId12"/>
                <a:stretch>
                  <a:fillRect l="-351" t="-20000" r="-210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4B5E67C-3206-7D16-661B-AE620FF23CEC}"/>
                  </a:ext>
                </a:extLst>
              </p:cNvPr>
              <p:cNvSpPr txBox="1"/>
              <p:nvPr/>
            </p:nvSpPr>
            <p:spPr>
              <a:xfrm>
                <a:off x="6170659" y="3074600"/>
                <a:ext cx="16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octet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endParaRPr lang="en-C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4B5E67C-3206-7D16-661B-AE620FF2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659" y="3074600"/>
                <a:ext cx="1631152" cy="369332"/>
              </a:xfrm>
              <a:prstGeom prst="rect">
                <a:avLst/>
              </a:prstGeom>
              <a:blipFill>
                <a:blip r:embed="rId13"/>
                <a:stretch>
                  <a:fillRect l="-3077" t="-3226" r="-538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DCE993-3959-7D03-C242-57F801AA46FD}"/>
                  </a:ext>
                </a:extLst>
              </p:cNvPr>
              <p:cNvSpPr txBox="1"/>
              <p:nvPr/>
            </p:nvSpPr>
            <p:spPr>
              <a:xfrm>
                <a:off x="4127553" y="3079326"/>
                <a:ext cx="1884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singlet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singlet</a:t>
                </a:r>
                <a:endParaRPr lang="en-C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DCE993-3959-7D03-C242-57F801AA4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53" y="3079326"/>
                <a:ext cx="1884618" cy="369332"/>
              </a:xfrm>
              <a:prstGeom prst="rect">
                <a:avLst/>
              </a:prstGeom>
              <a:blipFill>
                <a:blip r:embed="rId14"/>
                <a:stretch>
                  <a:fillRect l="-2000" t="-6667" r="-6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037672-435E-0291-6955-9E8419D7D7F6}"/>
                  </a:ext>
                </a:extLst>
              </p:cNvPr>
              <p:cNvSpPr txBox="1"/>
              <p:nvPr/>
            </p:nvSpPr>
            <p:spPr>
              <a:xfrm>
                <a:off x="6170395" y="3687995"/>
                <a:ext cx="1619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4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octet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endParaRPr lang="en-C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037672-435E-0291-6955-9E8419D7D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95" y="3687995"/>
                <a:ext cx="1619931" cy="369332"/>
              </a:xfrm>
              <a:prstGeom prst="rect">
                <a:avLst/>
              </a:prstGeom>
              <a:blipFill>
                <a:blip r:embed="rId15"/>
                <a:stretch>
                  <a:fillRect l="-3101" t="-6667" r="-62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FE82E7-3634-4781-7A29-2EE6592E8A60}"/>
                  </a:ext>
                </a:extLst>
              </p:cNvPr>
              <p:cNvSpPr txBox="1"/>
              <p:nvPr/>
            </p:nvSpPr>
            <p:spPr>
              <a:xfrm>
                <a:off x="4135771" y="3685228"/>
                <a:ext cx="1884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singlet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singlet</a:t>
                </a:r>
                <a:endParaRPr lang="en-C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FE82E7-3634-4781-7A29-2EE6592E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771" y="3685228"/>
                <a:ext cx="1884618" cy="369332"/>
              </a:xfrm>
              <a:prstGeom prst="rect">
                <a:avLst/>
              </a:prstGeom>
              <a:blipFill>
                <a:blip r:embed="rId16"/>
                <a:stretch>
                  <a:fillRect l="-2667" t="-6667" r="-6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DEF16B-8118-E210-80D3-11EAB309271E}"/>
                  </a:ext>
                </a:extLst>
              </p:cNvPr>
              <p:cNvSpPr txBox="1"/>
              <p:nvPr/>
            </p:nvSpPr>
            <p:spPr>
              <a:xfrm>
                <a:off x="4151158" y="4186603"/>
                <a:ext cx="2737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decuplet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endParaRPr lang="en-C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DEF16B-8118-E210-80D3-11EAB309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58" y="4186603"/>
                <a:ext cx="2737609" cy="369332"/>
              </a:xfrm>
              <a:prstGeom prst="rect">
                <a:avLst/>
              </a:prstGeom>
              <a:blipFill>
                <a:blip r:embed="rId17"/>
                <a:stretch>
                  <a:fillRect l="-1382" t="-6667" r="-553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48E9DA-159C-C5B3-E8D2-A6CCEC92FE53}"/>
                  </a:ext>
                </a:extLst>
              </p:cNvPr>
              <p:cNvSpPr txBox="1"/>
              <p:nvPr/>
            </p:nvSpPr>
            <p:spPr>
              <a:xfrm>
                <a:off x="399527" y="1961488"/>
                <a:ext cx="3381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</m:e>
                    </m:d>
                  </m:oMath>
                </a14:m>
                <a:r>
                  <a:rPr lang="en-CN" sz="2000" dirty="0"/>
                  <a:t> 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～</a:t>
                </a:r>
                <a:r>
                  <a:rPr lang="en-US" altLang="zh-CN" sz="2000" dirty="0"/>
                  <a:t>      1 color singlet state</a:t>
                </a:r>
                <a:endParaRPr lang="en-CN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48E9DA-159C-C5B3-E8D2-A6CCEC92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7" y="1961488"/>
                <a:ext cx="3381118" cy="307777"/>
              </a:xfrm>
              <a:prstGeom prst="rect">
                <a:avLst/>
              </a:prstGeom>
              <a:blipFill>
                <a:blip r:embed="rId18"/>
                <a:stretch>
                  <a:fillRect l="-375" t="-24000" r="-3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0FCE0A-E481-01F3-6009-9A265F5CF765}"/>
                  </a:ext>
                </a:extLst>
              </p:cNvPr>
              <p:cNvSpPr txBox="1"/>
              <p:nvPr/>
            </p:nvSpPr>
            <p:spPr>
              <a:xfrm>
                <a:off x="404526" y="2513126"/>
                <a:ext cx="35217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N" sz="2000" i="1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～</a:t>
                </a:r>
                <a:r>
                  <a:rPr lang="en-US" altLang="zh-CN" sz="2000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zh-CN" sz="2000" dirty="0"/>
                  <a:t>2 color singlet states</a:t>
                </a:r>
                <a:endParaRPr lang="en-CN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0FCE0A-E481-01F3-6009-9A265F5C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6" y="2513126"/>
                <a:ext cx="3521733" cy="307777"/>
              </a:xfrm>
              <a:prstGeom prst="rect">
                <a:avLst/>
              </a:prstGeom>
              <a:blipFill>
                <a:blip r:embed="rId19"/>
                <a:stretch>
                  <a:fillRect l="-358" t="-23077" r="-32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4629C-BD80-23D1-1F8E-44B6E750C609}"/>
                  </a:ext>
                </a:extLst>
              </p:cNvPr>
              <p:cNvSpPr txBox="1"/>
              <p:nvPr/>
            </p:nvSpPr>
            <p:spPr>
              <a:xfrm>
                <a:off x="4127885" y="2494310"/>
                <a:ext cx="16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octet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octet</a:t>
                </a:r>
                <a:endParaRPr lang="en-C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4629C-BD80-23D1-1F8E-44B6E750C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85" y="2494310"/>
                <a:ext cx="1631152" cy="369332"/>
              </a:xfrm>
              <a:prstGeom prst="rect">
                <a:avLst/>
              </a:prstGeom>
              <a:blipFill>
                <a:blip r:embed="rId20"/>
                <a:stretch>
                  <a:fillRect l="-2308" t="-6667" r="-538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91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7" y="21984"/>
            <a:ext cx="8871822" cy="850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Input </a:t>
            </a:r>
            <a:r>
              <a:rPr lang="en-CN"/>
              <a:t>Parameters 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8819A526-35E1-075D-9EF6-8C17D852D1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64791" y="3045085"/>
              <a:ext cx="7014418" cy="11578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502">
                      <a:extLst>
                        <a:ext uri="{9D8B030D-6E8A-4147-A177-3AD203B41FA5}">
                          <a16:colId xmlns:a16="http://schemas.microsoft.com/office/drawing/2014/main" val="1524859458"/>
                        </a:ext>
                      </a:extLst>
                    </a:gridCol>
                    <a:gridCol w="1243047">
                      <a:extLst>
                        <a:ext uri="{9D8B030D-6E8A-4147-A177-3AD203B41FA5}">
                          <a16:colId xmlns:a16="http://schemas.microsoft.com/office/drawing/2014/main" val="2949830655"/>
                        </a:ext>
                      </a:extLst>
                    </a:gridCol>
                    <a:gridCol w="1091118">
                      <a:extLst>
                        <a:ext uri="{9D8B030D-6E8A-4147-A177-3AD203B41FA5}">
                          <a16:colId xmlns:a16="http://schemas.microsoft.com/office/drawing/2014/main" val="957899474"/>
                        </a:ext>
                      </a:extLst>
                    </a:gridCol>
                    <a:gridCol w="1091118">
                      <a:extLst>
                        <a:ext uri="{9D8B030D-6E8A-4147-A177-3AD203B41FA5}">
                          <a16:colId xmlns:a16="http://schemas.microsoft.com/office/drawing/2014/main" val="3084119934"/>
                        </a:ext>
                      </a:extLst>
                    </a:gridCol>
                    <a:gridCol w="943818">
                      <a:extLst>
                        <a:ext uri="{9D8B030D-6E8A-4147-A177-3AD203B41FA5}">
                          <a16:colId xmlns:a16="http://schemas.microsoft.com/office/drawing/2014/main" val="4273220687"/>
                        </a:ext>
                      </a:extLst>
                    </a:gridCol>
                    <a:gridCol w="1351815">
                      <a:extLst>
                        <a:ext uri="{9D8B030D-6E8A-4147-A177-3AD203B41FA5}">
                          <a16:colId xmlns:a16="http://schemas.microsoft.com/office/drawing/2014/main" val="2621814856"/>
                        </a:ext>
                      </a:extLst>
                    </a:gridCol>
                  </a:tblGrid>
                  <a:tr h="5992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489547"/>
                      </a:ext>
                    </a:extLst>
                  </a:tr>
                  <a:tr h="558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5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4</a:t>
                          </a:r>
                          <a:r>
                            <a:rPr lang="en-CN" altLang="zh-CN" sz="2000" dirty="0"/>
                            <a:t>5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r>
                            <a:rPr lang="en-CN" sz="2000" dirty="0"/>
                            <a:t>.</a:t>
                          </a:r>
                          <a:r>
                            <a:rPr lang="en-US" altLang="zh-CN" sz="2000" dirty="0"/>
                            <a:t>6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0.9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2.7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6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2162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8819A526-35E1-075D-9EF6-8C17D852D1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976384"/>
                  </p:ext>
                </p:extLst>
              </p:nvPr>
            </p:nvGraphicFramePr>
            <p:xfrm>
              <a:off x="1064791" y="3045085"/>
              <a:ext cx="7014418" cy="11578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502">
                      <a:extLst>
                        <a:ext uri="{9D8B030D-6E8A-4147-A177-3AD203B41FA5}">
                          <a16:colId xmlns:a16="http://schemas.microsoft.com/office/drawing/2014/main" val="1524859458"/>
                        </a:ext>
                      </a:extLst>
                    </a:gridCol>
                    <a:gridCol w="1243047">
                      <a:extLst>
                        <a:ext uri="{9D8B030D-6E8A-4147-A177-3AD203B41FA5}">
                          <a16:colId xmlns:a16="http://schemas.microsoft.com/office/drawing/2014/main" val="2949830655"/>
                        </a:ext>
                      </a:extLst>
                    </a:gridCol>
                    <a:gridCol w="1091118">
                      <a:extLst>
                        <a:ext uri="{9D8B030D-6E8A-4147-A177-3AD203B41FA5}">
                          <a16:colId xmlns:a16="http://schemas.microsoft.com/office/drawing/2014/main" val="957899474"/>
                        </a:ext>
                      </a:extLst>
                    </a:gridCol>
                    <a:gridCol w="1091118">
                      <a:extLst>
                        <a:ext uri="{9D8B030D-6E8A-4147-A177-3AD203B41FA5}">
                          <a16:colId xmlns:a16="http://schemas.microsoft.com/office/drawing/2014/main" val="3084119934"/>
                        </a:ext>
                      </a:extLst>
                    </a:gridCol>
                    <a:gridCol w="943818">
                      <a:extLst>
                        <a:ext uri="{9D8B030D-6E8A-4147-A177-3AD203B41FA5}">
                          <a16:colId xmlns:a16="http://schemas.microsoft.com/office/drawing/2014/main" val="4273220687"/>
                        </a:ext>
                      </a:extLst>
                    </a:gridCol>
                    <a:gridCol w="1351815">
                      <a:extLst>
                        <a:ext uri="{9D8B030D-6E8A-4147-A177-3AD203B41FA5}">
                          <a16:colId xmlns:a16="http://schemas.microsoft.com/office/drawing/2014/main" val="2621814856"/>
                        </a:ext>
                      </a:extLst>
                    </a:gridCol>
                  </a:tblGrid>
                  <a:tr h="599271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r="-445098" b="-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104082" r="-363265" b="-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29885" r="-309195" b="-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333721" r="-212791" b="-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504054" r="-147297" b="-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417757" r="-1869" b="-9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489547"/>
                      </a:ext>
                    </a:extLst>
                  </a:tr>
                  <a:tr h="558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5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4</a:t>
                          </a:r>
                          <a:r>
                            <a:rPr lang="en-CN" altLang="zh-CN" sz="2000" dirty="0"/>
                            <a:t>5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r>
                            <a:rPr lang="en-CN" sz="2000" dirty="0"/>
                            <a:t>.</a:t>
                          </a:r>
                          <a:r>
                            <a:rPr lang="en-US" altLang="zh-CN" sz="2000" dirty="0"/>
                            <a:t>6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0.9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2.7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altLang="zh-CN" sz="2000" dirty="0"/>
                            <a:t>6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21621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23A982-77C3-18A0-F15B-4AEBCB0782DC}"/>
                  </a:ext>
                </a:extLst>
              </p:cNvPr>
              <p:cNvSpPr txBox="1"/>
              <p:nvPr/>
            </p:nvSpPr>
            <p:spPr>
              <a:xfrm>
                <a:off x="2901461" y="2126220"/>
                <a:ext cx="3036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CN" sz="2400" dirty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23A982-77C3-18A0-F15B-4AEBCB078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1" y="2126220"/>
                <a:ext cx="3036280" cy="461665"/>
              </a:xfrm>
              <a:prstGeom prst="rect">
                <a:avLst/>
              </a:prstGeom>
              <a:blipFill>
                <a:blip r:embed="rId3"/>
                <a:stretch>
                  <a:fillRect l="-417" t="-10526" b="-26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-304798" y="872594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798" y="872594"/>
                <a:ext cx="9448798" cy="747512"/>
              </a:xfrm>
              <a:prstGeom prst="rect">
                <a:avLst/>
              </a:prstGeom>
              <a:blipFill>
                <a:blip r:embed="rId4"/>
                <a:stretch>
                  <a:fillRect t="-58333" b="-5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CAD2A0-2372-0C63-F471-B1EC8B0C2ABD}"/>
              </a:ext>
            </a:extLst>
          </p:cNvPr>
          <p:cNvSpPr txBox="1"/>
          <p:nvPr/>
        </p:nvSpPr>
        <p:spPr>
          <a:xfrm>
            <a:off x="160966" y="1723204"/>
            <a:ext cx="3044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Truncation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Parameters:</a:t>
            </a:r>
            <a:endParaRPr lang="en-CN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03F69-16BF-1B25-4C46-E3ACB9A7E63A}"/>
              </a:ext>
            </a:extLst>
          </p:cNvPr>
          <p:cNvSpPr txBox="1"/>
          <p:nvPr/>
        </p:nvSpPr>
        <p:spPr>
          <a:xfrm>
            <a:off x="160966" y="2578455"/>
            <a:ext cx="2557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Model Parameters: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FE9F9B-F1CE-7D82-50DE-1C7A5B0C190A}"/>
                  </a:ext>
                </a:extLst>
              </p:cNvPr>
              <p:cNvSpPr txBox="1"/>
              <p:nvPr/>
            </p:nvSpPr>
            <p:spPr>
              <a:xfrm>
                <a:off x="1064791" y="4403544"/>
                <a:ext cx="769677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stem Font Regular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N" dirty="0"/>
                  <a:t> denotes the fermion mass in the QCD </a:t>
                </a:r>
                <a:r>
                  <a:rPr lang="en-CN"/>
                  <a:t>vertex interaction</a:t>
                </a:r>
                <a:endParaRPr lang="en-C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FE9F9B-F1CE-7D82-50DE-1C7A5B0C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91" y="4403544"/>
                <a:ext cx="7696776" cy="391582"/>
              </a:xfrm>
              <a:prstGeom prst="rect">
                <a:avLst/>
              </a:prstGeom>
              <a:blipFill>
                <a:blip r:embed="rId5"/>
                <a:stretch>
                  <a:fillRect l="-825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2F2CFC-E623-4675-7D0A-7B97B5344E72}"/>
                  </a:ext>
                </a:extLst>
              </p:cNvPr>
              <p:cNvSpPr txBox="1"/>
              <p:nvPr/>
            </p:nvSpPr>
            <p:spPr>
              <a:xfrm>
                <a:off x="154269" y="5172284"/>
                <a:ext cx="8396607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dirty="0"/>
                  <a:t>M</a:t>
                </a:r>
                <a:r>
                  <a:rPr lang="en-CN" sz="2400"/>
                  <a:t>odel </a:t>
                </a:r>
                <a:r>
                  <a:rPr lang="en-CN" sz="2400" dirty="0"/>
                  <a:t>parameters are </a:t>
                </a:r>
                <a:r>
                  <a:rPr lang="en-CN" sz="2400"/>
                  <a:t>determined by</a:t>
                </a:r>
                <a:r>
                  <a:rPr lang="en-US" sz="2400" dirty="0"/>
                  <a:t> reproducing</a:t>
                </a:r>
                <a:r>
                  <a:rPr lang="en-CN" sz="2400"/>
                  <a:t>:</a:t>
                </a:r>
                <a:endParaRPr lang="en-CN" sz="2400" dirty="0"/>
              </a:p>
              <a:p>
                <a:pPr marL="800100" lvl="1" indent="-342900">
                  <a:buFont typeface="System Font Regular"/>
                  <a:buChar char="-"/>
                </a:pPr>
                <a:r>
                  <a:rPr lang="en-CN" sz="2400"/>
                  <a:t>proton </a:t>
                </a:r>
                <a:r>
                  <a:rPr lang="en-CN" sz="2400" dirty="0"/>
                  <a:t>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=0.98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400" dirty="0"/>
                  <a:t> </a:t>
                </a:r>
              </a:p>
              <a:p>
                <a:pPr marL="800100" lvl="1" indent="-342900">
                  <a:buFont typeface="System Font Regular"/>
                  <a:buChar char="-"/>
                </a:pPr>
                <a:r>
                  <a:rPr lang="en-US" sz="2400" dirty="0"/>
                  <a:t>e</a:t>
                </a:r>
                <a:r>
                  <a:rPr lang="en-CN" sz="2400"/>
                  <a:t>lectromagnetic </a:t>
                </a:r>
                <a:r>
                  <a:rPr lang="en-US" sz="2400" dirty="0"/>
                  <a:t>f</a:t>
                </a:r>
                <a:r>
                  <a:rPr lang="en-CN" sz="2400"/>
                  <a:t>orm </a:t>
                </a:r>
                <a:r>
                  <a:rPr lang="en-US" sz="2400" dirty="0"/>
                  <a:t>f</a:t>
                </a:r>
                <a:r>
                  <a:rPr lang="en-CN" sz="2400"/>
                  <a:t>actor</a:t>
                </a:r>
                <a:r>
                  <a:rPr lang="en-US" sz="2400" dirty="0"/>
                  <a:t>s</a:t>
                </a:r>
                <a:endParaRPr lang="en-C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2F2CFC-E623-4675-7D0A-7B97B5344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9" y="5172284"/>
                <a:ext cx="8396607" cy="1228863"/>
              </a:xfrm>
              <a:prstGeom prst="rect">
                <a:avLst/>
              </a:prstGeom>
              <a:blipFill>
                <a:blip r:embed="rId6"/>
                <a:stretch>
                  <a:fillRect l="-1057" t="-4082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4FD53C-D7E7-5C59-4349-8E95C0C80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763" y="4433768"/>
            <a:ext cx="1855237" cy="9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87E97809-46AA-984D-FAA7-1C2D3B438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52" y="1923178"/>
            <a:ext cx="5740141" cy="3976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7" y="21984"/>
            <a:ext cx="8871822" cy="850610"/>
          </a:xfrm>
        </p:spPr>
        <p:txBody>
          <a:bodyPr>
            <a:normAutofit/>
          </a:bodyPr>
          <a:lstStyle/>
          <a:p>
            <a:pPr algn="ctr"/>
            <a:r>
              <a:rPr lang="en-CN" dirty="0"/>
              <a:t>Fock </a:t>
            </a:r>
            <a:r>
              <a:rPr lang="en-CN"/>
              <a:t>Sector </a:t>
            </a:r>
            <a:r>
              <a:rPr lang="en-US" dirty="0"/>
              <a:t>Decomposition</a:t>
            </a:r>
            <a:r>
              <a:rPr lang="en-CN"/>
              <a:t> 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9EA92-8FDE-5229-8DBA-0CD158BBD2DC}"/>
                  </a:ext>
                </a:extLst>
              </p:cNvPr>
              <p:cNvSpPr txBox="1"/>
              <p:nvPr/>
            </p:nvSpPr>
            <p:spPr>
              <a:xfrm>
                <a:off x="3854400" y="1826111"/>
                <a:ext cx="2544333" cy="646331"/>
              </a:xfrm>
              <a:prstGeom prst="rect">
                <a:avLst/>
              </a:prstGeom>
              <a:noFill/>
              <a:ln w="44450">
                <a:solidFill>
                  <a:srgbClr val="FFD54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Valence </a:t>
                </a:r>
                <a:r>
                  <a:rPr lang="en-CN" dirty="0"/>
                  <a:t>Fock sector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∼67.84%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9EA92-8FDE-5229-8DBA-0CD158BBD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00" y="1826111"/>
                <a:ext cx="2544333" cy="646331"/>
              </a:xfrm>
              <a:prstGeom prst="rect">
                <a:avLst/>
              </a:prstGeom>
              <a:blipFill>
                <a:blip r:embed="rId3"/>
                <a:stretch>
                  <a:fillRect t="-1818"/>
                </a:stretch>
              </a:blipFill>
              <a:ln w="44450">
                <a:solidFill>
                  <a:srgbClr val="FFD548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440F9-E1B0-CF97-1635-DC54B2201C24}"/>
                  </a:ext>
                </a:extLst>
              </p:cNvPr>
              <p:cNvSpPr txBox="1"/>
              <p:nvPr/>
            </p:nvSpPr>
            <p:spPr>
              <a:xfrm>
                <a:off x="5983439" y="4345366"/>
                <a:ext cx="3160561" cy="646331"/>
              </a:xfrm>
              <a:prstGeom prst="rect">
                <a:avLst/>
              </a:prstGeom>
              <a:noFill/>
              <a:ln w="44450">
                <a:solidFill>
                  <a:srgbClr val="FF9F2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Dynamic gluon </a:t>
                </a:r>
                <a:r>
                  <a:rPr lang="en-CN" dirty="0"/>
                  <a:t>Fock sector</a:t>
                </a:r>
                <a:r>
                  <a:rPr lang="en-US" dirty="0"/>
                  <a:t>s</a:t>
                </a:r>
                <a:endParaRPr lang="en-CN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𝑞𝑞𝑞𝑔</m:t>
                        </m:r>
                      </m:e>
                    </m:d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23.74%</m:t>
                    </m:r>
                  </m:oMath>
                </a14:m>
                <a:r>
                  <a:rPr lang="zh-CN" altLang="en-US" b="0" i="1" dirty="0">
                    <a:latin typeface="Cambria Math" panose="02040503050406030204" pitchFamily="18" charset="0"/>
                  </a:rPr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440F9-E1B0-CF97-1635-DC54B2201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39" y="4345366"/>
                <a:ext cx="3160561" cy="646331"/>
              </a:xfrm>
              <a:prstGeom prst="rect">
                <a:avLst/>
              </a:prstGeom>
              <a:blipFill>
                <a:blip r:embed="rId4"/>
                <a:stretch>
                  <a:fillRect t="-1786" b="-1786"/>
                </a:stretch>
              </a:blipFill>
              <a:ln w="44450">
                <a:solidFill>
                  <a:srgbClr val="FF9F25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C2C8D-84BC-8E8C-B31F-8496226C57AB}"/>
                  </a:ext>
                </a:extLst>
              </p:cNvPr>
              <p:cNvSpPr txBox="1"/>
              <p:nvPr/>
            </p:nvSpPr>
            <p:spPr>
              <a:xfrm>
                <a:off x="883633" y="4840568"/>
                <a:ext cx="2583090" cy="1235979"/>
              </a:xfrm>
              <a:prstGeom prst="rect">
                <a:avLst/>
              </a:prstGeom>
              <a:noFill/>
              <a:ln w="44450">
                <a:solidFill>
                  <a:srgbClr val="B382D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dirty="0"/>
                  <a:t>Sea quark Fock sectors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∼0.29%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∼0.36%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∼0.19%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C2C8D-84BC-8E8C-B31F-8496226C5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33" y="4840568"/>
                <a:ext cx="2583090" cy="1235979"/>
              </a:xfrm>
              <a:prstGeom prst="rect">
                <a:avLst/>
              </a:prstGeom>
              <a:blipFill>
                <a:blip r:embed="rId5"/>
                <a:stretch>
                  <a:fillRect b="-980"/>
                </a:stretch>
              </a:blipFill>
              <a:ln w="44450">
                <a:solidFill>
                  <a:srgbClr val="B382D6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-304798" y="728294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798" y="728294"/>
                <a:ext cx="9448798" cy="747512"/>
              </a:xfrm>
              <a:prstGeom prst="rect">
                <a:avLst/>
              </a:prstGeom>
              <a:blipFill>
                <a:blip r:embed="rId6"/>
                <a:stretch>
                  <a:fillRect t="-58333" b="-5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A9C05-68C5-A898-5A6A-3F1E3CD0E999}"/>
                  </a:ext>
                </a:extLst>
              </p:cNvPr>
              <p:cNvSpPr txBox="1"/>
              <p:nvPr/>
            </p:nvSpPr>
            <p:spPr>
              <a:xfrm>
                <a:off x="4791322" y="5135391"/>
                <a:ext cx="3307948" cy="646331"/>
              </a:xfrm>
              <a:prstGeom prst="rect">
                <a:avLst/>
              </a:prstGeom>
              <a:noFill/>
              <a:ln w="44450">
                <a:solidFill>
                  <a:srgbClr val="FF831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Dynamic gluon </a:t>
                </a:r>
                <a:r>
                  <a:rPr lang="en-CN" dirty="0"/>
                  <a:t>Fock sector</a:t>
                </a:r>
                <a:r>
                  <a:rPr lang="en-US" dirty="0"/>
                  <a:t>s</a:t>
                </a:r>
                <a:endParaRPr lang="en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6.07%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A9C05-68C5-A898-5A6A-3F1E3CD0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22" y="5135391"/>
                <a:ext cx="3307948" cy="646331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  <a:ln w="44450">
                <a:solidFill>
                  <a:srgbClr val="FF831D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E3E4E1-C0E2-0E73-945F-9ADF8835C682}"/>
                  </a:ext>
                </a:extLst>
              </p:cNvPr>
              <p:cNvSpPr txBox="1"/>
              <p:nvPr/>
            </p:nvSpPr>
            <p:spPr>
              <a:xfrm>
                <a:off x="3854400" y="5926276"/>
                <a:ext cx="3307948" cy="646331"/>
              </a:xfrm>
              <a:prstGeom prst="rect">
                <a:avLst/>
              </a:prstGeom>
              <a:noFill/>
              <a:ln w="44450">
                <a:solidFill>
                  <a:srgbClr val="E9713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Dynamic gluon </a:t>
                </a:r>
                <a:r>
                  <a:rPr lang="en-CN" dirty="0"/>
                  <a:t>Fock sector</a:t>
                </a:r>
                <a:r>
                  <a:rPr lang="en-US" dirty="0"/>
                  <a:t>s</a:t>
                </a:r>
                <a:endParaRPr lang="en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0.88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E3E4E1-C0E2-0E73-945F-9ADF8835C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00" y="5926276"/>
                <a:ext cx="3307948" cy="646331"/>
              </a:xfrm>
              <a:prstGeom prst="rect">
                <a:avLst/>
              </a:prstGeom>
              <a:blipFill>
                <a:blip r:embed="rId8"/>
                <a:stretch>
                  <a:fillRect t="-1818" b="-3636"/>
                </a:stretch>
              </a:blipFill>
              <a:ln w="44450">
                <a:solidFill>
                  <a:srgbClr val="E97132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C120D2-84B2-458E-5A1D-210CA3CB772E}"/>
                  </a:ext>
                </a:extLst>
              </p:cNvPr>
              <p:cNvSpPr txBox="1"/>
              <p:nvPr/>
            </p:nvSpPr>
            <p:spPr>
              <a:xfrm>
                <a:off x="267897" y="3357279"/>
                <a:ext cx="2583090" cy="1235979"/>
              </a:xfrm>
              <a:prstGeom prst="rect">
                <a:avLst/>
              </a:prstGeom>
              <a:noFill/>
              <a:ln w="44450">
                <a:solidFill>
                  <a:srgbClr val="8395F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dirty="0"/>
                  <a:t>Sea quark Fock sectors</a:t>
                </a:r>
              </a:p>
              <a:p>
                <a:pPr algn="ctr"/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∼0.22%</m:t>
                    </m:r>
                  </m:oMath>
                </a14:m>
                <a:endParaRPr lang="en-US" b="0" dirty="0"/>
              </a:p>
              <a:p>
                <a:pPr algn="ctr"/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∼0.27%</m:t>
                    </m:r>
                  </m:oMath>
                </a14:m>
                <a:endParaRPr lang="en-US" b="0" dirty="0"/>
              </a:p>
              <a:p>
                <a:pPr algn="ctr"/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∼0.14%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C120D2-84B2-458E-5A1D-210CA3CB7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7" y="3357279"/>
                <a:ext cx="2583090" cy="1235979"/>
              </a:xfrm>
              <a:prstGeom prst="rect">
                <a:avLst/>
              </a:prstGeom>
              <a:blipFill>
                <a:blip r:embed="rId9"/>
                <a:stretch>
                  <a:fillRect t="-990" b="-1980"/>
                </a:stretch>
              </a:blipFill>
              <a:ln w="44450">
                <a:solidFill>
                  <a:srgbClr val="8395F2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B0DFC6-DF77-B54F-D9D0-E4115CFBF35D}"/>
              </a:ext>
            </a:extLst>
          </p:cNvPr>
          <p:cNvCxnSpPr>
            <a:stCxn id="68" idx="3"/>
          </p:cNvCxnSpPr>
          <p:nvPr/>
        </p:nvCxnSpPr>
        <p:spPr>
          <a:xfrm>
            <a:off x="2850987" y="3975269"/>
            <a:ext cx="1325597" cy="287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D9E88D8-DD3D-2988-CA4A-A448E6EFB748}"/>
              </a:ext>
            </a:extLst>
          </p:cNvPr>
          <p:cNvCxnSpPr>
            <a:cxnSpLocks/>
          </p:cNvCxnSpPr>
          <p:nvPr/>
        </p:nvCxnSpPr>
        <p:spPr>
          <a:xfrm flipH="1">
            <a:off x="3466723" y="4424071"/>
            <a:ext cx="595559" cy="416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151847-113B-6942-1ABA-F066D1ADA03E}"/>
              </a:ext>
            </a:extLst>
          </p:cNvPr>
          <p:cNvCxnSpPr>
            <a:cxnSpLocks/>
          </p:cNvCxnSpPr>
          <p:nvPr/>
        </p:nvCxnSpPr>
        <p:spPr>
          <a:xfrm flipH="1">
            <a:off x="3854400" y="4424071"/>
            <a:ext cx="322184" cy="1502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1E53487-D1BF-DCE6-1DD3-15513DD76FE3}"/>
              </a:ext>
            </a:extLst>
          </p:cNvPr>
          <p:cNvCxnSpPr>
            <a:cxnSpLocks/>
          </p:cNvCxnSpPr>
          <p:nvPr/>
        </p:nvCxnSpPr>
        <p:spPr>
          <a:xfrm>
            <a:off x="4596878" y="4438574"/>
            <a:ext cx="194444" cy="6968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7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D588-EAA1-A3CE-3033-4B56280B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373"/>
            <a:ext cx="7886700" cy="912956"/>
          </a:xfrm>
        </p:spPr>
        <p:txBody>
          <a:bodyPr/>
          <a:lstStyle/>
          <a:p>
            <a:pPr algn="ctr"/>
            <a:r>
              <a:rPr lang="en-US" dirty="0"/>
              <a:t>Electromagnetic </a:t>
            </a:r>
            <a:r>
              <a:rPr lang="en-CN"/>
              <a:t>Form </a:t>
            </a:r>
            <a:r>
              <a:rPr lang="en-CN" dirty="0"/>
              <a:t>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E0A67-E757-25CF-D65A-42BEACAC63F8}"/>
              </a:ext>
            </a:extLst>
          </p:cNvPr>
          <p:cNvSpPr txBox="1"/>
          <p:nvPr/>
        </p:nvSpPr>
        <p:spPr>
          <a:xfrm>
            <a:off x="109395" y="6281057"/>
            <a:ext cx="888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N" dirty="0"/>
              <a:t>BLFQ results qualitatively agree  with the experimental data for Dirac and Pauli 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413D4-8087-EEC3-DACA-C63A7D4E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6" y="3175705"/>
            <a:ext cx="4414585" cy="3103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10BF8D-7CCA-D639-66E2-3755A0E05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36" y="3187529"/>
            <a:ext cx="4443756" cy="3103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60A211-F833-216F-0547-DFDD6918B470}"/>
                  </a:ext>
                </a:extLst>
              </p:cNvPr>
              <p:cNvSpPr txBox="1"/>
              <p:nvPr/>
            </p:nvSpPr>
            <p:spPr>
              <a:xfrm>
                <a:off x="-235456" y="1001152"/>
                <a:ext cx="9379456" cy="642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60A211-F833-216F-0547-DFDD6918B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5456" y="1001152"/>
                <a:ext cx="9379456" cy="642868"/>
              </a:xfrm>
              <a:prstGeom prst="rect">
                <a:avLst/>
              </a:prstGeom>
              <a:blipFill>
                <a:blip r:embed="rId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2A2252-A9BD-7937-CAC2-74254057D124}"/>
              </a:ext>
            </a:extLst>
          </p:cNvPr>
          <p:cNvSpPr txBox="1"/>
          <p:nvPr/>
        </p:nvSpPr>
        <p:spPr>
          <a:xfrm>
            <a:off x="3761053" y="3002458"/>
            <a:ext cx="17970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FB88D-6CFD-73C4-C96A-1EAAB74AA623}"/>
                  </a:ext>
                </a:extLst>
              </p:cNvPr>
              <p:cNvSpPr txBox="1"/>
              <p:nvPr/>
            </p:nvSpPr>
            <p:spPr>
              <a:xfrm>
                <a:off x="2403326" y="1680085"/>
                <a:ext cx="5332191" cy="4807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,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FB88D-6CFD-73C4-C96A-1EAAB74A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26" y="1680085"/>
                <a:ext cx="5332191" cy="480773"/>
              </a:xfrm>
              <a:prstGeom prst="rect">
                <a:avLst/>
              </a:prstGeom>
              <a:blipFill>
                <a:blip r:embed="rId6"/>
                <a:stretch>
                  <a:fillRect l="-1663" t="-76316" b="-12368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5C58F-3EC3-10BA-CB81-B8263BC72E18}"/>
                  </a:ext>
                </a:extLst>
              </p:cNvPr>
              <p:cNvSpPr txBox="1"/>
              <p:nvPr/>
            </p:nvSpPr>
            <p:spPr>
              <a:xfrm>
                <a:off x="2403326" y="2280879"/>
                <a:ext cx="4786041" cy="315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5C58F-3EC3-10BA-CB81-B8263BC7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26" y="2280879"/>
                <a:ext cx="4786041" cy="315023"/>
              </a:xfrm>
              <a:prstGeom prst="rect">
                <a:avLst/>
              </a:prstGeom>
              <a:blipFill>
                <a:blip r:embed="rId7"/>
                <a:stretch>
                  <a:fillRect l="-1857" t="-138462" b="-20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38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F8D3-B80E-DC41-9188-C614A03C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41"/>
            <a:ext cx="9144000" cy="8134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Axial Form Factor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9CB66-148E-FE43-9AB5-9A475992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2" y="1455489"/>
            <a:ext cx="6786876" cy="6996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3847B-C7B2-B34E-B184-7C091C10D4BA}"/>
              </a:ext>
            </a:extLst>
          </p:cNvPr>
          <p:cNvSpPr txBox="1"/>
          <p:nvPr/>
        </p:nvSpPr>
        <p:spPr>
          <a:xfrm>
            <a:off x="168394" y="953006"/>
            <a:ext cx="578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Provide information on axial charge distributions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610E1-F25F-2B4B-8AD1-B919051C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58" y="2242066"/>
            <a:ext cx="1941762" cy="38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FCF25-722E-0A4F-8AE3-11B3716E6C5B}"/>
                  </a:ext>
                </a:extLst>
              </p:cNvPr>
              <p:cNvSpPr txBox="1"/>
              <p:nvPr/>
            </p:nvSpPr>
            <p:spPr>
              <a:xfrm>
                <a:off x="4157414" y="2191600"/>
                <a:ext cx="2785313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FCF25-722E-0A4F-8AE3-11B3716E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14" y="2191600"/>
                <a:ext cx="2785313" cy="415498"/>
              </a:xfrm>
              <a:prstGeom prst="rect">
                <a:avLst/>
              </a:prstGeom>
              <a:blipFill>
                <a:blip r:embed="rId5"/>
                <a:stretch>
                  <a:fillRect l="-1364" r="-2273" b="-117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D59975D-362D-2444-8905-53F9A9A7CE07}"/>
              </a:ext>
            </a:extLst>
          </p:cNvPr>
          <p:cNvSpPr txBox="1"/>
          <p:nvPr/>
        </p:nvSpPr>
        <p:spPr>
          <a:xfrm>
            <a:off x="5950896" y="3241009"/>
            <a:ext cx="319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 line: BLFQ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Reasonably agree with the experimental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CABC5-FACE-25A0-F310-5A8EA6DD5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3" y="2971521"/>
            <a:ext cx="5882559" cy="38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1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E7929-AAB1-A71D-54DB-11F48C4D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DAD249-6B52-DE02-307A-6AD05699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19" y="1202051"/>
            <a:ext cx="4448053" cy="30178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051E4F-5F39-4116-39DB-0C0F70E3C263}"/>
              </a:ext>
            </a:extLst>
          </p:cNvPr>
          <p:cNvSpPr txBox="1"/>
          <p:nvPr/>
        </p:nvSpPr>
        <p:spPr>
          <a:xfrm>
            <a:off x="0" y="140491"/>
            <a:ext cx="912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333333"/>
                </a:solidFill>
                <a:latin typeface="+mj-lt"/>
                <a:ea typeface="Microsoft YaHei UI" panose="020B0503020204020204" pitchFamily="34" charset="-122"/>
              </a:rPr>
              <a:t>Unpolarized 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Parton Distribution Functions</a:t>
            </a:r>
            <a:endParaRPr lang="zh-CN" altLang="en-US" sz="4000" dirty="0">
              <a:solidFill>
                <a:srgbClr val="333333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64BBBBB-0A71-253C-6FAC-C5DB4359D5C0}"/>
              </a:ext>
            </a:extLst>
          </p:cNvPr>
          <p:cNvSpPr/>
          <p:nvPr/>
        </p:nvSpPr>
        <p:spPr>
          <a:xfrm rot="16200000">
            <a:off x="5255441" y="177330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7E8B0519-E111-AC2B-2C31-7F6B5CB442D4}"/>
              </a:ext>
            </a:extLst>
          </p:cNvPr>
          <p:cNvSpPr/>
          <p:nvPr/>
        </p:nvSpPr>
        <p:spPr>
          <a:xfrm>
            <a:off x="5030425" y="202683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0686DA-97D1-DED3-2D4A-3660F5DA8120}"/>
              </a:ext>
            </a:extLst>
          </p:cNvPr>
          <p:cNvSpPr/>
          <p:nvPr/>
        </p:nvSpPr>
        <p:spPr>
          <a:xfrm>
            <a:off x="5484651" y="239259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69084E-FF14-7222-BE23-B55C92B97048}"/>
              </a:ext>
            </a:extLst>
          </p:cNvPr>
          <p:cNvSpPr/>
          <p:nvPr/>
        </p:nvSpPr>
        <p:spPr>
          <a:xfrm>
            <a:off x="5163016" y="237979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4C0600-4838-FBB9-7006-7419F86C507A}"/>
              </a:ext>
            </a:extLst>
          </p:cNvPr>
          <p:cNvGrpSpPr/>
          <p:nvPr/>
        </p:nvGrpSpPr>
        <p:grpSpPr>
          <a:xfrm>
            <a:off x="5329456" y="2065445"/>
            <a:ext cx="182880" cy="457200"/>
            <a:chOff x="6087987" y="4989903"/>
            <a:chExt cx="182880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B8DBDE-54F5-B850-A1F5-F4DC36E54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DAEF6D-8A0B-C913-59DE-D4676AF246C0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AAF9C2-2A15-D301-451E-BD8B8E47DDAF}"/>
              </a:ext>
            </a:extLst>
          </p:cNvPr>
          <p:cNvSpPr/>
          <p:nvPr/>
        </p:nvSpPr>
        <p:spPr>
          <a:xfrm>
            <a:off x="5328289" y="275910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C0F3283-F362-7A84-5BB1-E0BC6189D025}"/>
              </a:ext>
            </a:extLst>
          </p:cNvPr>
          <p:cNvSpPr/>
          <p:nvPr/>
        </p:nvSpPr>
        <p:spPr>
          <a:xfrm rot="16200000">
            <a:off x="6081025" y="177330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DC7B64C5-242C-49EC-5369-F0E6C6D9AF82}"/>
              </a:ext>
            </a:extLst>
          </p:cNvPr>
          <p:cNvSpPr/>
          <p:nvPr/>
        </p:nvSpPr>
        <p:spPr>
          <a:xfrm>
            <a:off x="5856009" y="202683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818DCD-4511-2650-5AB1-79F14EACBD2A}"/>
              </a:ext>
            </a:extLst>
          </p:cNvPr>
          <p:cNvSpPr/>
          <p:nvPr/>
        </p:nvSpPr>
        <p:spPr>
          <a:xfrm>
            <a:off x="6310235" y="239259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5DFF77-88C5-143A-258B-E0A04696385C}"/>
              </a:ext>
            </a:extLst>
          </p:cNvPr>
          <p:cNvSpPr/>
          <p:nvPr/>
        </p:nvSpPr>
        <p:spPr>
          <a:xfrm>
            <a:off x="5988600" y="237979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8D5E1B-664D-C2E0-9055-F6FBF36ACA89}"/>
              </a:ext>
            </a:extLst>
          </p:cNvPr>
          <p:cNvGrpSpPr/>
          <p:nvPr/>
        </p:nvGrpSpPr>
        <p:grpSpPr>
          <a:xfrm>
            <a:off x="6155040" y="2065445"/>
            <a:ext cx="182880" cy="457200"/>
            <a:chOff x="6087987" y="4989903"/>
            <a:chExt cx="182880" cy="45720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9CB170-73F4-CA4C-E7CB-12DF1D56F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657D0B-8C49-DBEA-5D22-1D979AB80DB6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91E45BB-53B6-419D-B300-DDFAA6CE1A8A}"/>
              </a:ext>
            </a:extLst>
          </p:cNvPr>
          <p:cNvSpPr/>
          <p:nvPr/>
        </p:nvSpPr>
        <p:spPr>
          <a:xfrm>
            <a:off x="6153873" y="275910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ross 26">
            <a:extLst>
              <a:ext uri="{FF2B5EF4-FFF2-40B4-BE49-F238E27FC236}">
                <a16:creationId xmlns:a16="http://schemas.microsoft.com/office/drawing/2014/main" id="{D73C47E5-29CB-A182-B2C4-EE8DF0BC1506}"/>
              </a:ext>
            </a:extLst>
          </p:cNvPr>
          <p:cNvSpPr/>
          <p:nvPr/>
        </p:nvSpPr>
        <p:spPr>
          <a:xfrm>
            <a:off x="6700497" y="2211216"/>
            <a:ext cx="365760" cy="365760"/>
          </a:xfrm>
          <a:prstGeom prst="plus">
            <a:avLst>
              <a:gd name="adj" fmla="val 45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3925512E-E63C-1CBA-F733-3661721146F3}"/>
              </a:ext>
            </a:extLst>
          </p:cNvPr>
          <p:cNvSpPr/>
          <p:nvPr/>
        </p:nvSpPr>
        <p:spPr>
          <a:xfrm rot="16200000">
            <a:off x="7363809" y="178878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C7A2FEB4-8A15-A523-653A-83D8D5334719}"/>
              </a:ext>
            </a:extLst>
          </p:cNvPr>
          <p:cNvSpPr/>
          <p:nvPr/>
        </p:nvSpPr>
        <p:spPr>
          <a:xfrm>
            <a:off x="7138793" y="204231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288281-C8B7-E662-68BC-508C4DC3D007}"/>
              </a:ext>
            </a:extLst>
          </p:cNvPr>
          <p:cNvSpPr/>
          <p:nvPr/>
        </p:nvSpPr>
        <p:spPr>
          <a:xfrm>
            <a:off x="7593019" y="240807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ADE95B-0217-2F71-FC2A-1C59A75D7D99}"/>
              </a:ext>
            </a:extLst>
          </p:cNvPr>
          <p:cNvSpPr/>
          <p:nvPr/>
        </p:nvSpPr>
        <p:spPr>
          <a:xfrm>
            <a:off x="7271384" y="239527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E038B5-3EAC-B4E5-863E-B7FDD9B315DC}"/>
              </a:ext>
            </a:extLst>
          </p:cNvPr>
          <p:cNvGrpSpPr/>
          <p:nvPr/>
        </p:nvGrpSpPr>
        <p:grpSpPr>
          <a:xfrm rot="10800000">
            <a:off x="7437824" y="2080925"/>
            <a:ext cx="182880" cy="457200"/>
            <a:chOff x="6087987" y="4989903"/>
            <a:chExt cx="182880" cy="45720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BDB5B66-CA28-9659-1BF3-A34725D48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C569E10-898D-1928-01CC-B18CA28A8380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A8E17A2-9D31-B893-1B93-08D745751C3B}"/>
              </a:ext>
            </a:extLst>
          </p:cNvPr>
          <p:cNvSpPr/>
          <p:nvPr/>
        </p:nvSpPr>
        <p:spPr>
          <a:xfrm>
            <a:off x="7436657" y="277458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789EEE00-BA8C-F813-B540-613387000B35}"/>
              </a:ext>
            </a:extLst>
          </p:cNvPr>
          <p:cNvSpPr/>
          <p:nvPr/>
        </p:nvSpPr>
        <p:spPr>
          <a:xfrm rot="16200000">
            <a:off x="8189393" y="178878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nut 36">
            <a:extLst>
              <a:ext uri="{FF2B5EF4-FFF2-40B4-BE49-F238E27FC236}">
                <a16:creationId xmlns:a16="http://schemas.microsoft.com/office/drawing/2014/main" id="{E832C1D3-602A-F6BC-2C06-EAFA96D1F21D}"/>
              </a:ext>
            </a:extLst>
          </p:cNvPr>
          <p:cNvSpPr/>
          <p:nvPr/>
        </p:nvSpPr>
        <p:spPr>
          <a:xfrm>
            <a:off x="7964377" y="204231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DAE964-DD47-255B-2030-FDB97C541A1F}"/>
              </a:ext>
            </a:extLst>
          </p:cNvPr>
          <p:cNvSpPr/>
          <p:nvPr/>
        </p:nvSpPr>
        <p:spPr>
          <a:xfrm>
            <a:off x="8418603" y="240807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BAAC2CC-02A5-C546-B503-DFB972272705}"/>
              </a:ext>
            </a:extLst>
          </p:cNvPr>
          <p:cNvSpPr/>
          <p:nvPr/>
        </p:nvSpPr>
        <p:spPr>
          <a:xfrm>
            <a:off x="8096968" y="239527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7FF554-A7C5-45E6-F0E5-3774DA78C8E8}"/>
              </a:ext>
            </a:extLst>
          </p:cNvPr>
          <p:cNvGrpSpPr/>
          <p:nvPr/>
        </p:nvGrpSpPr>
        <p:grpSpPr>
          <a:xfrm rot="10800000">
            <a:off x="8263408" y="2080925"/>
            <a:ext cx="182880" cy="457200"/>
            <a:chOff x="6087987" y="4989903"/>
            <a:chExt cx="182880" cy="4572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25B466F-74EE-BCC8-5168-DFBC9C9A4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331FFF-0BCC-CD0A-49EF-D3C3C2D09693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C679761-FA5F-A7AD-9E88-076C8AB8DA22}"/>
              </a:ext>
            </a:extLst>
          </p:cNvPr>
          <p:cNvSpPr/>
          <p:nvPr/>
        </p:nvSpPr>
        <p:spPr>
          <a:xfrm>
            <a:off x="8262241" y="277458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EE7670-E257-D7D7-625D-34807079B497}"/>
              </a:ext>
            </a:extLst>
          </p:cNvPr>
          <p:cNvSpPr/>
          <p:nvPr/>
        </p:nvSpPr>
        <p:spPr>
          <a:xfrm>
            <a:off x="4942897" y="1261690"/>
            <a:ext cx="2493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Unpolarized PDFs: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293979-E893-9BE7-A963-C93E260B7AB7}"/>
              </a:ext>
            </a:extLst>
          </p:cNvPr>
          <p:cNvSpPr txBox="1"/>
          <p:nvPr/>
        </p:nvSpPr>
        <p:spPr>
          <a:xfrm>
            <a:off x="4871615" y="3168162"/>
            <a:ext cx="4440218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B4D926-C983-DEF6-C349-321757F1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" y="3693036"/>
            <a:ext cx="4864101" cy="3068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CAB9CF-8C35-4733-E686-E83F9E713F32}"/>
              </a:ext>
            </a:extLst>
          </p:cNvPr>
          <p:cNvSpPr txBox="1"/>
          <p:nvPr/>
        </p:nvSpPr>
        <p:spPr>
          <a:xfrm>
            <a:off x="5189760" y="4599800"/>
            <a:ext cx="33255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dirty="0"/>
              <a:t>All results </a:t>
            </a:r>
            <a:r>
              <a:rPr lang="en-US" dirty="0"/>
              <a:t>are </a:t>
            </a:r>
            <a:r>
              <a:rPr lang="en-CN" dirty="0"/>
              <a:t>at the initial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0C412C-C20A-D04D-96DE-DBAA36EBA0F0}"/>
              </a:ext>
            </a:extLst>
          </p:cNvPr>
          <p:cNvSpPr txBox="1"/>
          <p:nvPr/>
        </p:nvSpPr>
        <p:spPr>
          <a:xfrm>
            <a:off x="6001363" y="3933981"/>
            <a:ext cx="15281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000" b="1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0276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E7929-AAB1-A71D-54DB-11F48C4D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6051E4F-5F39-4116-39DB-0C0F70E3C263}"/>
              </a:ext>
            </a:extLst>
          </p:cNvPr>
          <p:cNvSpPr txBox="1"/>
          <p:nvPr/>
        </p:nvSpPr>
        <p:spPr>
          <a:xfrm>
            <a:off x="0" y="9928"/>
            <a:ext cx="912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+mj-lt"/>
                <a:ea typeface="+mj-ea"/>
                <a:cs typeface="+mj-cs"/>
              </a:rPr>
              <a:t>Helicity Parton Distribution Functions</a:t>
            </a:r>
            <a:endParaRPr lang="zh-CN" alt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64BBBBB-0A71-253C-6FAC-C5DB4359D5C0}"/>
              </a:ext>
            </a:extLst>
          </p:cNvPr>
          <p:cNvSpPr/>
          <p:nvPr/>
        </p:nvSpPr>
        <p:spPr>
          <a:xfrm rot="16200000">
            <a:off x="5255441" y="196462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7E8B0519-E111-AC2B-2C31-7F6B5CB442D4}"/>
              </a:ext>
            </a:extLst>
          </p:cNvPr>
          <p:cNvSpPr/>
          <p:nvPr/>
        </p:nvSpPr>
        <p:spPr>
          <a:xfrm>
            <a:off x="5030425" y="221814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0686DA-97D1-DED3-2D4A-3660F5DA8120}"/>
              </a:ext>
            </a:extLst>
          </p:cNvPr>
          <p:cNvSpPr/>
          <p:nvPr/>
        </p:nvSpPr>
        <p:spPr>
          <a:xfrm>
            <a:off x="5484651" y="258390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69084E-FF14-7222-BE23-B55C92B97048}"/>
              </a:ext>
            </a:extLst>
          </p:cNvPr>
          <p:cNvSpPr/>
          <p:nvPr/>
        </p:nvSpPr>
        <p:spPr>
          <a:xfrm>
            <a:off x="5163016" y="257111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4C0600-4838-FBB9-7006-7419F86C507A}"/>
              </a:ext>
            </a:extLst>
          </p:cNvPr>
          <p:cNvGrpSpPr/>
          <p:nvPr/>
        </p:nvGrpSpPr>
        <p:grpSpPr>
          <a:xfrm>
            <a:off x="5329456" y="2256763"/>
            <a:ext cx="182880" cy="457200"/>
            <a:chOff x="6087987" y="4989903"/>
            <a:chExt cx="182880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B8DBDE-54F5-B850-A1F5-F4DC36E54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DAEF6D-8A0B-C913-59DE-D4676AF246C0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AAF9C2-2A15-D301-451E-BD8B8E47DDAF}"/>
              </a:ext>
            </a:extLst>
          </p:cNvPr>
          <p:cNvSpPr/>
          <p:nvPr/>
        </p:nvSpPr>
        <p:spPr>
          <a:xfrm>
            <a:off x="5328289" y="295042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C0F3283-F362-7A84-5BB1-E0BC6189D025}"/>
              </a:ext>
            </a:extLst>
          </p:cNvPr>
          <p:cNvSpPr/>
          <p:nvPr/>
        </p:nvSpPr>
        <p:spPr>
          <a:xfrm rot="16200000">
            <a:off x="6081025" y="196462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DC7B64C5-242C-49EC-5369-F0E6C6D9AF82}"/>
              </a:ext>
            </a:extLst>
          </p:cNvPr>
          <p:cNvSpPr/>
          <p:nvPr/>
        </p:nvSpPr>
        <p:spPr>
          <a:xfrm>
            <a:off x="5856009" y="221814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818DCD-4511-2650-5AB1-79F14EACBD2A}"/>
              </a:ext>
            </a:extLst>
          </p:cNvPr>
          <p:cNvSpPr/>
          <p:nvPr/>
        </p:nvSpPr>
        <p:spPr>
          <a:xfrm>
            <a:off x="6310235" y="258390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5DFF77-88C5-143A-258B-E0A04696385C}"/>
              </a:ext>
            </a:extLst>
          </p:cNvPr>
          <p:cNvSpPr/>
          <p:nvPr/>
        </p:nvSpPr>
        <p:spPr>
          <a:xfrm>
            <a:off x="5988600" y="257111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8D5E1B-664D-C2E0-9055-F6FBF36ACA89}"/>
              </a:ext>
            </a:extLst>
          </p:cNvPr>
          <p:cNvGrpSpPr/>
          <p:nvPr/>
        </p:nvGrpSpPr>
        <p:grpSpPr>
          <a:xfrm>
            <a:off x="6155040" y="2256763"/>
            <a:ext cx="182880" cy="457200"/>
            <a:chOff x="6087987" y="4989903"/>
            <a:chExt cx="182880" cy="45720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9CB170-73F4-CA4C-E7CB-12DF1D56F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657D0B-8C49-DBEA-5D22-1D979AB80DB6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91E45BB-53B6-419D-B300-DDFAA6CE1A8A}"/>
              </a:ext>
            </a:extLst>
          </p:cNvPr>
          <p:cNvSpPr/>
          <p:nvPr/>
        </p:nvSpPr>
        <p:spPr>
          <a:xfrm>
            <a:off x="6153873" y="295042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3925512E-E63C-1CBA-F733-3661721146F3}"/>
              </a:ext>
            </a:extLst>
          </p:cNvPr>
          <p:cNvSpPr/>
          <p:nvPr/>
        </p:nvSpPr>
        <p:spPr>
          <a:xfrm rot="16200000">
            <a:off x="7363809" y="198010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C7A2FEB4-8A15-A523-653A-83D8D5334719}"/>
              </a:ext>
            </a:extLst>
          </p:cNvPr>
          <p:cNvSpPr/>
          <p:nvPr/>
        </p:nvSpPr>
        <p:spPr>
          <a:xfrm>
            <a:off x="7138793" y="223362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288281-C8B7-E662-68BC-508C4DC3D007}"/>
              </a:ext>
            </a:extLst>
          </p:cNvPr>
          <p:cNvSpPr/>
          <p:nvPr/>
        </p:nvSpPr>
        <p:spPr>
          <a:xfrm>
            <a:off x="7593019" y="259938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ADE95B-0217-2F71-FC2A-1C59A75D7D99}"/>
              </a:ext>
            </a:extLst>
          </p:cNvPr>
          <p:cNvSpPr/>
          <p:nvPr/>
        </p:nvSpPr>
        <p:spPr>
          <a:xfrm>
            <a:off x="7271384" y="258659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E038B5-3EAC-B4E5-863E-B7FDD9B315DC}"/>
              </a:ext>
            </a:extLst>
          </p:cNvPr>
          <p:cNvGrpSpPr/>
          <p:nvPr/>
        </p:nvGrpSpPr>
        <p:grpSpPr>
          <a:xfrm rot="10800000">
            <a:off x="7437824" y="2272243"/>
            <a:ext cx="182880" cy="457200"/>
            <a:chOff x="6087987" y="4989903"/>
            <a:chExt cx="182880" cy="45720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BDB5B66-CA28-9659-1BF3-A34725D48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C569E10-898D-1928-01CC-B18CA28A8380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A8E17A2-9D31-B893-1B93-08D745751C3B}"/>
              </a:ext>
            </a:extLst>
          </p:cNvPr>
          <p:cNvSpPr/>
          <p:nvPr/>
        </p:nvSpPr>
        <p:spPr>
          <a:xfrm>
            <a:off x="7436657" y="296590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789EEE00-BA8C-F813-B540-613387000B35}"/>
              </a:ext>
            </a:extLst>
          </p:cNvPr>
          <p:cNvSpPr/>
          <p:nvPr/>
        </p:nvSpPr>
        <p:spPr>
          <a:xfrm rot="16200000">
            <a:off x="8189393" y="1980105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nut 36">
            <a:extLst>
              <a:ext uri="{FF2B5EF4-FFF2-40B4-BE49-F238E27FC236}">
                <a16:creationId xmlns:a16="http://schemas.microsoft.com/office/drawing/2014/main" id="{E832C1D3-602A-F6BC-2C06-EAFA96D1F21D}"/>
              </a:ext>
            </a:extLst>
          </p:cNvPr>
          <p:cNvSpPr/>
          <p:nvPr/>
        </p:nvSpPr>
        <p:spPr>
          <a:xfrm>
            <a:off x="7964377" y="2233628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DAE964-DD47-255B-2030-FDB97C541A1F}"/>
              </a:ext>
            </a:extLst>
          </p:cNvPr>
          <p:cNvSpPr/>
          <p:nvPr/>
        </p:nvSpPr>
        <p:spPr>
          <a:xfrm>
            <a:off x="8418603" y="2599388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BAAC2CC-02A5-C546-B503-DFB972272705}"/>
              </a:ext>
            </a:extLst>
          </p:cNvPr>
          <p:cNvSpPr/>
          <p:nvPr/>
        </p:nvSpPr>
        <p:spPr>
          <a:xfrm>
            <a:off x="8096968" y="258659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7FF554-A7C5-45E6-F0E5-3774DA78C8E8}"/>
              </a:ext>
            </a:extLst>
          </p:cNvPr>
          <p:cNvGrpSpPr/>
          <p:nvPr/>
        </p:nvGrpSpPr>
        <p:grpSpPr>
          <a:xfrm rot="10800000">
            <a:off x="8263408" y="2272243"/>
            <a:ext cx="182880" cy="457200"/>
            <a:chOff x="6087987" y="4989903"/>
            <a:chExt cx="182880" cy="4572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25B466F-74EE-BCC8-5168-DFBC9C9A4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331FFF-0BCC-CD0A-49EF-D3C3C2D09693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C679761-FA5F-A7AD-9E88-076C8AB8DA22}"/>
              </a:ext>
            </a:extLst>
          </p:cNvPr>
          <p:cNvSpPr/>
          <p:nvPr/>
        </p:nvSpPr>
        <p:spPr>
          <a:xfrm>
            <a:off x="8262241" y="2965900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EE7670-E257-D7D7-625D-34807079B497}"/>
              </a:ext>
            </a:extLst>
          </p:cNvPr>
          <p:cNvSpPr/>
          <p:nvPr/>
        </p:nvSpPr>
        <p:spPr>
          <a:xfrm>
            <a:off x="4942897" y="1453008"/>
            <a:ext cx="2160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Helicity PDFs: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293979-E893-9BE7-A963-C93E260B7AB7}"/>
              </a:ext>
            </a:extLst>
          </p:cNvPr>
          <p:cNvSpPr txBox="1"/>
          <p:nvPr/>
        </p:nvSpPr>
        <p:spPr>
          <a:xfrm>
            <a:off x="4730531" y="3296924"/>
            <a:ext cx="4746171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Including Higher </a:t>
            </a:r>
            <a:r>
              <a:rPr lang="en-US" altLang="zh-CN" dirty="0" err="1"/>
              <a:t>Fock</a:t>
            </a:r>
            <a:r>
              <a:rPr lang="en-US" altLang="zh-CN" dirty="0"/>
              <a:t> sectors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Significantly increasing the helicity contribution of gluon to proton spin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19F16-1A5C-165B-971D-65943A35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4A65-9835-0F47-A00F-CAE8711EFFAD}" type="slidenum">
              <a:rPr lang="en-CN" smtClean="0"/>
              <a:t>20</a:t>
            </a:fld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38731-F43D-8316-DE08-134C99BCAB07}"/>
              </a:ext>
            </a:extLst>
          </p:cNvPr>
          <p:cNvSpPr/>
          <p:nvPr/>
        </p:nvSpPr>
        <p:spPr>
          <a:xfrm>
            <a:off x="6705600" y="2500843"/>
            <a:ext cx="348343" cy="95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23AAAF-09E5-8D98-D5F8-D5C337B496D5}"/>
                  </a:ext>
                </a:extLst>
              </p:cNvPr>
              <p:cNvSpPr txBox="1"/>
              <p:nvPr/>
            </p:nvSpPr>
            <p:spPr>
              <a:xfrm>
                <a:off x="4743769" y="4853958"/>
                <a:ext cx="12976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=1.16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23AAAF-09E5-8D98-D5F8-D5C337B49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69" y="4853958"/>
                <a:ext cx="1297663" cy="307777"/>
              </a:xfrm>
              <a:prstGeom prst="rect">
                <a:avLst/>
              </a:prstGeom>
              <a:blipFill>
                <a:blip r:embed="rId2"/>
                <a:stretch>
                  <a:fillRect l="-3883" r="-4854" b="-8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81AEB0-9C78-80A9-9906-CE10C45AFA2A}"/>
                  </a:ext>
                </a:extLst>
              </p:cNvPr>
              <p:cNvSpPr txBox="1"/>
              <p:nvPr/>
            </p:nvSpPr>
            <p:spPr>
              <a:xfrm>
                <a:off x="6139182" y="4849038"/>
                <a:ext cx="14911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=−0.32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81AEB0-9C78-80A9-9906-CE10C45AF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82" y="4849038"/>
                <a:ext cx="1491177" cy="307777"/>
              </a:xfrm>
              <a:prstGeom prst="rect">
                <a:avLst/>
              </a:prstGeom>
              <a:blipFill>
                <a:blip r:embed="rId3"/>
                <a:stretch>
                  <a:fillRect l="-3390" r="-3390" b="-1153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3605C6-C33D-7AA3-21A7-A55019CB4C87}"/>
                  </a:ext>
                </a:extLst>
              </p:cNvPr>
              <p:cNvSpPr txBox="1"/>
              <p:nvPr/>
            </p:nvSpPr>
            <p:spPr>
              <a:xfrm>
                <a:off x="7696451" y="4853958"/>
                <a:ext cx="11667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=0.84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3605C6-C33D-7AA3-21A7-A55019CB4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51" y="4853958"/>
                <a:ext cx="1166794" cy="307777"/>
              </a:xfrm>
              <a:prstGeom prst="rect">
                <a:avLst/>
              </a:prstGeom>
              <a:blipFill>
                <a:blip r:embed="rId4"/>
                <a:stretch>
                  <a:fillRect l="-5435" r="-5435" b="-8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51DE9A-D467-C632-96F0-C21E1F4BECCF}"/>
                  </a:ext>
                </a:extLst>
              </p:cNvPr>
              <p:cNvSpPr txBox="1"/>
              <p:nvPr/>
            </p:nvSpPr>
            <p:spPr>
              <a:xfrm>
                <a:off x="5540278" y="5413883"/>
                <a:ext cx="2646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=0.1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JAM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:0.2)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51DE9A-D467-C632-96F0-C21E1F4BE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278" y="5413883"/>
                <a:ext cx="2646686" cy="369332"/>
              </a:xfrm>
              <a:prstGeom prst="rect">
                <a:avLst/>
              </a:prstGeom>
              <a:blipFill>
                <a:blip r:embed="rId5"/>
                <a:stretch>
                  <a:fillRect l="-2392" t="-10000" r="-3828"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D65A0C66-894D-A15B-AE89-3108DF7F9481}"/>
              </a:ext>
            </a:extLst>
          </p:cNvPr>
          <p:cNvSpPr txBox="1"/>
          <p:nvPr/>
        </p:nvSpPr>
        <p:spPr>
          <a:xfrm>
            <a:off x="5862064" y="5997676"/>
            <a:ext cx="17970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Preliminary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D86251B-DED9-C095-FA1E-6D0FE71A3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9" y="3952790"/>
            <a:ext cx="4614476" cy="27686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BE9F2A-007B-006D-715F-861DC517B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07" y="717814"/>
            <a:ext cx="4452369" cy="31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BA5756-A842-047B-02DC-B6272182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51"/>
            <a:ext cx="7886700" cy="1325563"/>
          </a:xfrm>
        </p:spPr>
        <p:txBody>
          <a:bodyPr/>
          <a:lstStyle/>
          <a:p>
            <a:pPr algn="ctr"/>
            <a:r>
              <a:rPr lang="en-C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C29D-30F6-F440-9175-16648A61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65" y="1712060"/>
            <a:ext cx="7865027" cy="45848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Basis Light-front Quantization (BLFQ)</a:t>
            </a:r>
          </a:p>
          <a:p>
            <a:pPr lvl="1">
              <a:lnSpc>
                <a:spcPct val="200000"/>
              </a:lnSpc>
              <a:buFont typeface="System Font Regular"/>
              <a:buChar char="-"/>
            </a:pPr>
            <a:r>
              <a:rPr lang="en-US" sz="2000" dirty="0"/>
              <a:t>Light front quantization</a:t>
            </a:r>
          </a:p>
          <a:p>
            <a:pPr lvl="1">
              <a:lnSpc>
                <a:spcPct val="200000"/>
              </a:lnSpc>
              <a:buFont typeface="System Font Regular"/>
              <a:buChar char="-"/>
            </a:pPr>
            <a:r>
              <a:rPr lang="en-US" sz="2000" dirty="0"/>
              <a:t>Basis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Recent progress</a:t>
            </a:r>
          </a:p>
          <a:p>
            <a:pPr lvl="1">
              <a:lnSpc>
                <a:spcPct val="200000"/>
              </a:lnSpc>
              <a:buFont typeface="System Font Regular"/>
              <a:buChar char="-"/>
            </a:pPr>
            <a:r>
              <a:rPr lang="en-US" sz="2000" dirty="0"/>
              <a:t>Full Light-front QCD Hamiltonian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Conclusion and Outlook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29484-C4C7-CE7B-F053-81705F4C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093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78F0-84BA-AF9F-F7B3-90D7C28C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146"/>
            <a:ext cx="7886700" cy="727054"/>
          </a:xfrm>
        </p:spPr>
        <p:txBody>
          <a:bodyPr>
            <a:normAutofit/>
          </a:bodyPr>
          <a:lstStyle/>
          <a:p>
            <a:pPr algn="ctr"/>
            <a:r>
              <a:rPr lang="en-CN" dirty="0"/>
              <a:t>Conclusion</a:t>
            </a:r>
            <a:r>
              <a:rPr lang="en-US" dirty="0"/>
              <a:t>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220C-AF68-C8C8-49BA-34E31D81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52" y="1363816"/>
            <a:ext cx="8780248" cy="5256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246E6-4A89-5963-55D2-F07543230E77}"/>
                  </a:ext>
                </a:extLst>
              </p:cNvPr>
              <p:cNvSpPr txBox="1"/>
              <p:nvPr/>
            </p:nvSpPr>
            <p:spPr>
              <a:xfrm>
                <a:off x="290600" y="2056528"/>
                <a:ext cx="8853400" cy="337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i="0" u="none" strike="noStrike" dirty="0">
                    <a:solidFill>
                      <a:srgbClr val="000000"/>
                    </a:solidFill>
                    <a:effectLst/>
                  </a:rPr>
                  <a:t>Basis Light-Front Quantization (BLFQ)</a:t>
                </a:r>
              </a:p>
              <a:p>
                <a:pPr marL="742950" lvl="1" indent="-285750">
                  <a:lnSpc>
                    <a:spcPct val="150000"/>
                  </a:lnSpc>
                  <a:buFont typeface="System Font Regular"/>
                  <a:buChar char="-"/>
                </a:pPr>
                <a:r>
                  <a:rPr lang="en-US" i="0" u="none" strike="noStrike" dirty="0">
                    <a:solidFill>
                      <a:srgbClr val="000000"/>
                    </a:solidFill>
                    <a:effectLst/>
                  </a:rPr>
                  <a:t>nonperturbative approach to QFT in Minkowski spacetime</a:t>
                </a:r>
              </a:p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i="0" u="none" strike="noStrike" dirty="0">
                    <a:solidFill>
                      <a:srgbClr val="000000"/>
                    </a:solidFill>
                    <a:effectLst/>
                  </a:rPr>
                  <a:t>Recent Progress</a:t>
                </a:r>
              </a:p>
              <a:p>
                <a:pPr marL="742950" lvl="1" indent="-285750">
                  <a:lnSpc>
                    <a:spcPct val="150000"/>
                  </a:lnSpc>
                  <a:buFont typeface="System Font Regular"/>
                  <a:buChar char="-"/>
                </a:pP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</a:rPr>
                  <a:t>include Fock sectors up to 6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</a:rPr>
                  <a:t>partons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𝑞𝑞𝑞𝑞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</a:rPr>
                  <a:t>) for nucleon</a:t>
                </a:r>
              </a:p>
              <a:p>
                <a:pPr marL="742950" lvl="1" indent="-285750">
                  <a:lnSpc>
                    <a:spcPct val="150000"/>
                  </a:lnSpc>
                  <a:buFont typeface="System Font Regular"/>
                  <a:buChar char="-"/>
                </a:pP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</a:rPr>
                  <a:t>include all interaction terms in light-front QCD Hamiltonian</a:t>
                </a:r>
              </a:p>
              <a:p>
                <a:pPr marL="742950" lvl="1" indent="-285750">
                  <a:lnSpc>
                    <a:spcPct val="150000"/>
                  </a:lnSpc>
                  <a:buFont typeface="System Font Regular"/>
                  <a:buChar char="-"/>
                </a:pP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</a:rPr>
                  <a:t>obtain reasonable </a:t>
                </a:r>
                <a:r>
                  <a:rPr lang="en-US" b="0" i="0" u="none" strike="noStrike" dirty="0" err="1">
                    <a:solidFill>
                      <a:srgbClr val="000000"/>
                    </a:solidFill>
                    <a:effectLst/>
                  </a:rPr>
                  <a:t>parton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</a:rPr>
                  <a:t> helicity structure</a:t>
                </a:r>
              </a:p>
              <a:p>
                <a:pPr marL="742950" lvl="1" indent="-285750">
                  <a:lnSpc>
                    <a:spcPct val="150000"/>
                  </a:lnSpc>
                  <a:buFont typeface="System Font Regular"/>
                  <a:buChar char="-"/>
                </a:pPr>
                <a:endParaRPr lang="en-US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742950" lvl="1" indent="-285750">
                  <a:lnSpc>
                    <a:spcPct val="150000"/>
                  </a:lnSpc>
                  <a:buFont typeface="System Font Regular"/>
                  <a:buChar char="-"/>
                </a:pPr>
                <a:endParaRPr lang="en-US" b="0" i="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246E6-4A89-5963-55D2-F07543230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00" y="2056528"/>
                <a:ext cx="8853400" cy="3376374"/>
              </a:xfrm>
              <a:prstGeom prst="rect">
                <a:avLst/>
              </a:prstGeom>
              <a:blipFill>
                <a:blip r:embed="rId2"/>
                <a:stretch>
                  <a:fillRect l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78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72BD15-BEC1-7881-C655-1DA7D7B0D530}"/>
              </a:ext>
            </a:extLst>
          </p:cNvPr>
          <p:cNvSpPr txBox="1"/>
          <p:nvPr/>
        </p:nvSpPr>
        <p:spPr>
          <a:xfrm>
            <a:off x="1452880" y="2939123"/>
            <a:ext cx="626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5486C-A766-D074-D7B9-44CBE4A6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57642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B08037-61C9-3F1C-C583-FB3D9520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035"/>
            <a:ext cx="7886700" cy="1080867"/>
          </a:xfrm>
        </p:spPr>
        <p:txBody>
          <a:bodyPr/>
          <a:lstStyle/>
          <a:p>
            <a:pPr algn="ctr"/>
            <a:r>
              <a:rPr lang="en-CN" dirty="0"/>
              <a:t>Outlook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F56CD-61FC-F5C2-F5C9-CA4AC56A3C16}"/>
              </a:ext>
            </a:extLst>
          </p:cNvPr>
          <p:cNvSpPr txBox="1"/>
          <p:nvPr/>
        </p:nvSpPr>
        <p:spPr>
          <a:xfrm>
            <a:off x="3658032" y="1168765"/>
            <a:ext cx="2090316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Current status</a:t>
            </a:r>
            <a:endParaRPr lang="en-C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7FE72-AD56-30BD-EB07-46C11CF43AD1}"/>
              </a:ext>
            </a:extLst>
          </p:cNvPr>
          <p:cNvSpPr txBox="1"/>
          <p:nvPr/>
        </p:nvSpPr>
        <p:spPr>
          <a:xfrm>
            <a:off x="1937497" y="2494328"/>
            <a:ext cx="2208105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Full</a:t>
            </a:r>
            <a:r>
              <a:rPr lang="en-CN"/>
              <a:t> </a:t>
            </a:r>
            <a:r>
              <a:rPr lang="en-CN" dirty="0"/>
              <a:t>QCD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8F6355-A717-B2CC-1237-5D1B635434EC}"/>
                  </a:ext>
                </a:extLst>
              </p:cNvPr>
              <p:cNvSpPr txBox="1"/>
              <p:nvPr/>
            </p:nvSpPr>
            <p:spPr>
              <a:xfrm>
                <a:off x="5440254" y="2318570"/>
                <a:ext cx="2646174" cy="646331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dirty="0"/>
                  <a:t>Deutron calculation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CN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8F6355-A717-B2CC-1237-5D1B63543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254" y="2318570"/>
                <a:ext cx="2646174" cy="646331"/>
              </a:xfrm>
              <a:prstGeom prst="rect">
                <a:avLst/>
              </a:prstGeom>
              <a:blipFill>
                <a:blip r:embed="rId3"/>
                <a:stretch>
                  <a:fillRect t="-1852" b="-5556"/>
                </a:stretch>
              </a:blipFill>
              <a:ln w="254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47C813-1CB8-75C2-08A3-AB1D32969878}"/>
              </a:ext>
            </a:extLst>
          </p:cNvPr>
          <p:cNvCxnSpPr>
            <a:stCxn id="9" idx="3"/>
            <a:endCxn id="13" idx="0"/>
          </p:cNvCxnSpPr>
          <p:nvPr/>
        </p:nvCxnSpPr>
        <p:spPr>
          <a:xfrm>
            <a:off x="5748348" y="1399598"/>
            <a:ext cx="1014993" cy="91897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E4311E-B8FB-4D8F-4B96-EED68FBD3885}"/>
              </a:ext>
            </a:extLst>
          </p:cNvPr>
          <p:cNvCxnSpPr>
            <a:stCxn id="9" idx="1"/>
            <a:endCxn id="11" idx="0"/>
          </p:cNvCxnSpPr>
          <p:nvPr/>
        </p:nvCxnSpPr>
        <p:spPr>
          <a:xfrm flipH="1">
            <a:off x="3041550" y="1399598"/>
            <a:ext cx="616482" cy="109473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625DE4-F0E2-0F60-D231-EE8BB24EF132}"/>
              </a:ext>
            </a:extLst>
          </p:cNvPr>
          <p:cNvCxnSpPr>
            <a:cxnSpLocks/>
            <a:stCxn id="11" idx="2"/>
            <a:endCxn id="36" idx="0"/>
          </p:cNvCxnSpPr>
          <p:nvPr/>
        </p:nvCxnSpPr>
        <p:spPr>
          <a:xfrm>
            <a:off x="3041550" y="2863660"/>
            <a:ext cx="588226" cy="164106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0647A8-92EE-E4E6-EE90-265C04E70A5F}"/>
              </a:ext>
            </a:extLst>
          </p:cNvPr>
          <p:cNvSpPr txBox="1"/>
          <p:nvPr/>
        </p:nvSpPr>
        <p:spPr>
          <a:xfrm>
            <a:off x="6124257" y="3388593"/>
            <a:ext cx="1278170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EMC effect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950424-8D31-5592-D5E9-3B6B596A7DA3}"/>
              </a:ext>
            </a:extLst>
          </p:cNvPr>
          <p:cNvCxnSpPr>
            <a:stCxn id="13" idx="2"/>
            <a:endCxn id="31" idx="0"/>
          </p:cNvCxnSpPr>
          <p:nvPr/>
        </p:nvCxnSpPr>
        <p:spPr>
          <a:xfrm>
            <a:off x="6763341" y="2964901"/>
            <a:ext cx="1" cy="42369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DA16266-0487-73D3-B6FB-5AFCC2C314EE}"/>
              </a:ext>
            </a:extLst>
          </p:cNvPr>
          <p:cNvSpPr txBox="1"/>
          <p:nvPr/>
        </p:nvSpPr>
        <p:spPr>
          <a:xfrm>
            <a:off x="96705" y="4506985"/>
            <a:ext cx="1685077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Intrinsic charm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1E312F-0D5F-4BB3-739A-8B17B7516930}"/>
              </a:ext>
            </a:extLst>
          </p:cNvPr>
          <p:cNvSpPr txBox="1"/>
          <p:nvPr/>
        </p:nvSpPr>
        <p:spPr>
          <a:xfrm>
            <a:off x="2770085" y="4504723"/>
            <a:ext cx="1719381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Sea asymmetry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436F31-E30C-F706-93EE-D898CDA4B4B3}"/>
              </a:ext>
            </a:extLst>
          </p:cNvPr>
          <p:cNvSpPr txBox="1"/>
          <p:nvPr/>
        </p:nvSpPr>
        <p:spPr>
          <a:xfrm>
            <a:off x="5514225" y="4504723"/>
            <a:ext cx="2507418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Origin of spin and mass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FECAA1-ADCE-5EF0-C063-60A5A58D9888}"/>
              </a:ext>
            </a:extLst>
          </p:cNvPr>
          <p:cNvCxnSpPr>
            <a:cxnSpLocks/>
            <a:stCxn id="11" idx="2"/>
            <a:endCxn id="35" idx="0"/>
          </p:cNvCxnSpPr>
          <p:nvPr/>
        </p:nvCxnSpPr>
        <p:spPr>
          <a:xfrm flipH="1">
            <a:off x="939244" y="2863660"/>
            <a:ext cx="2102306" cy="1643325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2BCF79-6C5F-8FDD-29C0-5873C24225D0}"/>
              </a:ext>
            </a:extLst>
          </p:cNvPr>
          <p:cNvCxnSpPr>
            <a:cxnSpLocks/>
            <a:stCxn id="11" idx="2"/>
            <a:endCxn id="37" idx="0"/>
          </p:cNvCxnSpPr>
          <p:nvPr/>
        </p:nvCxnSpPr>
        <p:spPr>
          <a:xfrm>
            <a:off x="3041550" y="2863660"/>
            <a:ext cx="3726384" cy="164106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9EB5031A-A30A-0636-D558-C0BE75D50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5" y="4990238"/>
            <a:ext cx="1485900" cy="13843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AE68DAF-8C4C-FE27-063D-9C383C514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458" y="4990238"/>
            <a:ext cx="3074634" cy="15235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7CE3488-8293-147F-8E85-7750D3789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478" y="5117206"/>
            <a:ext cx="1725199" cy="131426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2918BA73-CECD-3EF2-F4F6-469BD9E32793}"/>
              </a:ext>
            </a:extLst>
          </p:cNvPr>
          <p:cNvGrpSpPr/>
          <p:nvPr/>
        </p:nvGrpSpPr>
        <p:grpSpPr>
          <a:xfrm>
            <a:off x="5196666" y="5063176"/>
            <a:ext cx="2205761" cy="1377714"/>
            <a:chOff x="239029" y="1798256"/>
            <a:chExt cx="3172637" cy="18253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0DD0C0-B2AA-2E51-2D3D-45BA9EA1AE2D}"/>
                </a:ext>
              </a:extLst>
            </p:cNvPr>
            <p:cNvGrpSpPr/>
            <p:nvPr/>
          </p:nvGrpSpPr>
          <p:grpSpPr>
            <a:xfrm>
              <a:off x="239029" y="1798256"/>
              <a:ext cx="3049733" cy="1825364"/>
              <a:chOff x="239029" y="1798256"/>
              <a:chExt cx="3049733" cy="182536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40DD2CD-9EB0-AA6A-354F-E390A5B06175}"/>
                  </a:ext>
                </a:extLst>
              </p:cNvPr>
              <p:cNvGrpSpPr/>
              <p:nvPr/>
            </p:nvGrpSpPr>
            <p:grpSpPr>
              <a:xfrm>
                <a:off x="239029" y="1798256"/>
                <a:ext cx="3049733" cy="1737450"/>
                <a:chOff x="337351" y="1709765"/>
                <a:chExt cx="3049733" cy="1737450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100FE67F-B89E-462E-2F83-0425AC53A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22403" r="27299"/>
                <a:stretch/>
              </p:blipFill>
              <p:spPr>
                <a:xfrm>
                  <a:off x="748661" y="1773615"/>
                  <a:ext cx="2282540" cy="1673600"/>
                </a:xfrm>
                <a:prstGeom prst="rect">
                  <a:avLst/>
                </a:prstGeom>
              </p:spPr>
            </p:pic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6BC8235-7297-1FDF-DD50-F834792EEF30}"/>
                    </a:ext>
                  </a:extLst>
                </p:cNvPr>
                <p:cNvSpPr/>
                <p:nvPr/>
              </p:nvSpPr>
              <p:spPr>
                <a:xfrm>
                  <a:off x="2725695" y="1872831"/>
                  <a:ext cx="661389" cy="7505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黑体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963B29D-0638-0FCF-A9AC-1E99D82A2A33}"/>
                    </a:ext>
                  </a:extLst>
                </p:cNvPr>
                <p:cNvSpPr/>
                <p:nvPr/>
              </p:nvSpPr>
              <p:spPr>
                <a:xfrm>
                  <a:off x="337351" y="1709765"/>
                  <a:ext cx="661389" cy="7505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黑体"/>
                    <a:cs typeface="+mn-cs"/>
                  </a:endParaRP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8D3814D-B8C3-D657-AF84-F1A22DA91C8A}"/>
                  </a:ext>
                </a:extLst>
              </p:cNvPr>
              <p:cNvSpPr/>
              <p:nvPr/>
            </p:nvSpPr>
            <p:spPr>
              <a:xfrm>
                <a:off x="371224" y="2873040"/>
                <a:ext cx="661389" cy="750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黑体"/>
                  <a:cs typeface="+mn-cs"/>
                </a:endParaRP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244FA7-6DEB-C905-08BD-2A8F35AD770C}"/>
                </a:ext>
              </a:extLst>
            </p:cNvPr>
            <p:cNvSpPr/>
            <p:nvPr/>
          </p:nvSpPr>
          <p:spPr>
            <a:xfrm>
              <a:off x="2750277" y="2113722"/>
              <a:ext cx="661389" cy="750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黑体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7EA92-AD43-A7FD-FD23-34B30B2A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8874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91D0D5-7B6A-C355-5EAD-75BC13B4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E3D5-C7E9-7381-DFF1-7FFE57F2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944"/>
            <a:ext cx="7886700" cy="932047"/>
          </a:xfrm>
        </p:spPr>
        <p:txBody>
          <a:bodyPr/>
          <a:lstStyle/>
          <a:p>
            <a:pPr algn="ctr"/>
            <a:r>
              <a:rPr lang="en-US" dirty="0"/>
              <a:t>BLFQ Algorithm Flowchart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8060-BA64-4BE2-7D91-2020F098735E}"/>
              </a:ext>
            </a:extLst>
          </p:cNvPr>
          <p:cNvSpPr txBox="1"/>
          <p:nvPr/>
        </p:nvSpPr>
        <p:spPr>
          <a:xfrm>
            <a:off x="2680985" y="2877408"/>
            <a:ext cx="3568028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/>
              <a:t>Hamiltonian </a:t>
            </a:r>
            <a:r>
              <a:rPr lang="en-US" sz="2000" dirty="0"/>
              <a:t>Matrix </a:t>
            </a:r>
            <a:r>
              <a:rPr lang="en-CN" sz="2000"/>
              <a:t>Generation</a:t>
            </a:r>
            <a:endParaRPr lang="en-CN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BB5B1-2561-538A-B86F-24185D9752CB}"/>
              </a:ext>
            </a:extLst>
          </p:cNvPr>
          <p:cNvSpPr txBox="1"/>
          <p:nvPr/>
        </p:nvSpPr>
        <p:spPr>
          <a:xfrm>
            <a:off x="2653285" y="3808578"/>
            <a:ext cx="3623428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 dirty="0"/>
              <a:t>Diagonalize Hamiltonian Matrix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035783-D3ED-B9BD-1183-69AC30B59808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4464999" y="3277518"/>
            <a:ext cx="0" cy="53106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0C0581-7887-34B0-E336-0A44F05143B0}"/>
              </a:ext>
            </a:extLst>
          </p:cNvPr>
          <p:cNvSpPr txBox="1"/>
          <p:nvPr/>
        </p:nvSpPr>
        <p:spPr>
          <a:xfrm>
            <a:off x="3016942" y="4666548"/>
            <a:ext cx="2896114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Light-Front Wave Functions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210CBA-5E2C-3297-DCBF-F5D0D7AEF4E3}"/>
              </a:ext>
            </a:extLst>
          </p:cNvPr>
          <p:cNvCxnSpPr>
            <a:cxnSpLocks/>
            <a:stCxn id="11" idx="2"/>
            <a:endCxn id="33" idx="0"/>
          </p:cNvCxnSpPr>
          <p:nvPr/>
        </p:nvCxnSpPr>
        <p:spPr>
          <a:xfrm>
            <a:off x="4464999" y="4208688"/>
            <a:ext cx="0" cy="45786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1F08FB-E70D-E77C-C9E0-685F6B00F888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4464999" y="5035880"/>
            <a:ext cx="0" cy="458696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3A49B45-05F8-1B14-74C5-6632771BD9BC}"/>
              </a:ext>
            </a:extLst>
          </p:cNvPr>
          <p:cNvSpPr txBox="1"/>
          <p:nvPr/>
        </p:nvSpPr>
        <p:spPr>
          <a:xfrm>
            <a:off x="2062041" y="5494576"/>
            <a:ext cx="4805916" cy="92333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Nucleon Structure:</a:t>
            </a:r>
          </a:p>
          <a:p>
            <a:pPr algn="ctr"/>
            <a:r>
              <a:rPr lang="en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Functions, Form Factors, PDFs, GPDs, TMDs…</a:t>
            </a:r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7591C7-75A3-7FA5-88E5-E1BD91A760BD}"/>
              </a:ext>
            </a:extLst>
          </p:cNvPr>
          <p:cNvSpPr txBox="1"/>
          <p:nvPr/>
        </p:nvSpPr>
        <p:spPr>
          <a:xfrm>
            <a:off x="3338862" y="1041991"/>
            <a:ext cx="2258695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/>
              <a:t>Basis Enumerat</a:t>
            </a:r>
            <a:r>
              <a:rPr lang="en-US" sz="2000" dirty="0"/>
              <a:t>ion</a:t>
            </a:r>
            <a:endParaRPr lang="en-CN" sz="2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B1B850-7922-AA8C-E0A0-96FBC8745435}"/>
              </a:ext>
            </a:extLst>
          </p:cNvPr>
          <p:cNvCxnSpPr>
            <a:cxnSpLocks/>
            <a:stCxn id="26" idx="2"/>
            <a:endCxn id="7" idx="0"/>
          </p:cNvCxnSpPr>
          <p:nvPr/>
        </p:nvCxnSpPr>
        <p:spPr>
          <a:xfrm flipH="1">
            <a:off x="4468209" y="1442101"/>
            <a:ext cx="1" cy="484383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42249-04F8-8FB8-3388-CB45C838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24</a:t>
            </a:fld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3DC71-FB7F-8EE2-D543-5A525457B392}"/>
              </a:ext>
            </a:extLst>
          </p:cNvPr>
          <p:cNvSpPr txBox="1"/>
          <p:nvPr/>
        </p:nvSpPr>
        <p:spPr>
          <a:xfrm>
            <a:off x="2144528" y="1926484"/>
            <a:ext cx="4647362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Fock-Sector Dependent Renormalization</a:t>
            </a:r>
            <a:endParaRPr lang="en-CN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6940C8-4B44-618D-33D0-BA494E375B9E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flipH="1">
            <a:off x="4464999" y="2326594"/>
            <a:ext cx="3210" cy="550814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2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84"/>
            <a:ext cx="9143998" cy="850610"/>
          </a:xfrm>
        </p:spPr>
        <p:txBody>
          <a:bodyPr>
            <a:normAutofit fontScale="90000"/>
          </a:bodyPr>
          <a:lstStyle/>
          <a:p>
            <a:pPr algn="ctr"/>
            <a:r>
              <a:rPr lang="en-CN" dirty="0"/>
              <a:t>Fock Sector Dependent Renormalization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-304800" y="964312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964312"/>
                <a:ext cx="9448798" cy="747512"/>
              </a:xfrm>
              <a:prstGeom prst="rect">
                <a:avLst/>
              </a:prstGeom>
              <a:blipFill>
                <a:blip r:embed="rId2"/>
                <a:stretch>
                  <a:fillRect t="-58333" b="-5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073596-0A2B-1AD2-981D-14C1C13D2BE9}"/>
                  </a:ext>
                </a:extLst>
              </p:cNvPr>
              <p:cNvSpPr txBox="1"/>
              <p:nvPr/>
            </p:nvSpPr>
            <p:spPr>
              <a:xfrm>
                <a:off x="107202" y="1816698"/>
                <a:ext cx="8925587" cy="1303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CN" sz="2400" dirty="0"/>
                  <a:t>mass counterterm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endParaRPr lang="en-CN" sz="2400" dirty="0"/>
              </a:p>
              <a:p>
                <a:pPr lvl="3"/>
                <a:r>
                  <a:rPr lang="en-CN" sz="2400" dirty="0"/>
                  <a:t>-- generated from the single particle system</a:t>
                </a:r>
              </a:p>
              <a:p>
                <a:pPr marL="342900" indent="-342900">
                  <a:buFont typeface="Wingdings" pitchFamily="2" charset="2"/>
                  <a:buChar char="v"/>
                </a:pPr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073596-0A2B-1AD2-981D-14C1C13D2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2" y="1816698"/>
                <a:ext cx="8925587" cy="1303818"/>
              </a:xfrm>
              <a:prstGeom prst="rect">
                <a:avLst/>
              </a:prstGeom>
              <a:blipFill>
                <a:blip r:embed="rId3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C9E966-0468-64E6-BB36-BF587BD9FC90}"/>
                  </a:ext>
                </a:extLst>
              </p:cNvPr>
              <p:cNvSpPr txBox="1"/>
              <p:nvPr/>
            </p:nvSpPr>
            <p:spPr>
              <a:xfrm>
                <a:off x="4419599" y="2686265"/>
                <a:ext cx="3961854" cy="973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Light-Front Hamiltonian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Eigenstates of quark &amp; gluon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/>
                  <a:t>Quark &amp; gluon mass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C9E966-0468-64E6-BB36-BF587BD9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2686265"/>
                <a:ext cx="3961854" cy="973600"/>
              </a:xfrm>
              <a:prstGeom prst="rect">
                <a:avLst/>
              </a:prstGeom>
              <a:blipFill>
                <a:blip r:embed="rId4"/>
                <a:stretch>
                  <a:fillRect l="-962" t="-15584" r="-321" b="-311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CC1E0-F9FF-306A-3820-BB661C7E52CF}"/>
                  </a:ext>
                </a:extLst>
              </p:cNvPr>
              <p:cNvSpPr txBox="1"/>
              <p:nvPr/>
            </p:nvSpPr>
            <p:spPr>
              <a:xfrm>
                <a:off x="571013" y="2910500"/>
                <a:ext cx="3506036" cy="44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CC1E0-F9FF-306A-3820-BB661C7E5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3" y="2910500"/>
                <a:ext cx="3506036" cy="442172"/>
              </a:xfrm>
              <a:prstGeom prst="rect">
                <a:avLst/>
              </a:prstGeom>
              <a:blipFill>
                <a:blip r:embed="rId5"/>
                <a:stretch>
                  <a:fillRect t="-133333" r="-9025" b="-20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EE7E8-FE32-4BDB-435D-6B3F1004A33D}"/>
                  </a:ext>
                </a:extLst>
              </p:cNvPr>
              <p:cNvSpPr txBox="1"/>
              <p:nvPr/>
            </p:nvSpPr>
            <p:spPr>
              <a:xfrm>
                <a:off x="1914819" y="5193730"/>
                <a:ext cx="63394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𝑞𝑔𝑔𝑔</m:t>
                          </m:r>
                        </m:e>
                      </m:d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EE7E8-FE32-4BDB-435D-6B3F1004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19" y="5193730"/>
                <a:ext cx="6339493" cy="276999"/>
              </a:xfrm>
              <a:prstGeom prst="rect">
                <a:avLst/>
              </a:prstGeom>
              <a:blipFill>
                <a:blip r:embed="rId6"/>
                <a:stretch>
                  <a:fillRect t="-4348" b="-3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6269678-C3E5-6E54-DFD0-CC041380F47C}"/>
              </a:ext>
            </a:extLst>
          </p:cNvPr>
          <p:cNvSpPr txBox="1"/>
          <p:nvPr/>
        </p:nvSpPr>
        <p:spPr>
          <a:xfrm>
            <a:off x="571013" y="5147563"/>
            <a:ext cx="12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For Quark: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92134C-8161-AEFB-3C04-D6B6E5A5F2F4}"/>
                  </a:ext>
                </a:extLst>
              </p:cNvPr>
              <p:cNvSpPr txBox="1"/>
              <p:nvPr/>
            </p:nvSpPr>
            <p:spPr>
              <a:xfrm>
                <a:off x="1959626" y="5713205"/>
                <a:ext cx="4165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92134C-8161-AEFB-3C04-D6B6E5A5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26" y="5713205"/>
                <a:ext cx="4165819" cy="276999"/>
              </a:xfrm>
              <a:prstGeom prst="rect">
                <a:avLst/>
              </a:prstGeom>
              <a:blipFill>
                <a:blip r:embed="rId7"/>
                <a:stretch>
                  <a:fillRect t="-4348" b="-3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21A83EC-E2D1-DB38-E310-16509FBBF809}"/>
              </a:ext>
            </a:extLst>
          </p:cNvPr>
          <p:cNvSpPr txBox="1"/>
          <p:nvPr/>
        </p:nvSpPr>
        <p:spPr>
          <a:xfrm>
            <a:off x="578748" y="5667038"/>
            <a:ext cx="12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For Gluon: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34F8E4-BA5D-3976-1CB9-DD6D46BB1996}"/>
              </a:ext>
            </a:extLst>
          </p:cNvPr>
          <p:cNvCxnSpPr>
            <a:cxnSpLocks/>
          </p:cNvCxnSpPr>
          <p:nvPr/>
        </p:nvCxnSpPr>
        <p:spPr>
          <a:xfrm>
            <a:off x="4388759" y="5089449"/>
            <a:ext cx="0" cy="993745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548078-A3BA-B8CF-6B14-05109CB1A7AB}"/>
                  </a:ext>
                </a:extLst>
              </p:cNvPr>
              <p:cNvSpPr txBox="1"/>
              <p:nvPr/>
            </p:nvSpPr>
            <p:spPr>
              <a:xfrm>
                <a:off x="1813789" y="3816617"/>
                <a:ext cx="5211620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/>
                  <a:t>Renormalization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548078-A3BA-B8CF-6B14-05109CB1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89" y="3816617"/>
                <a:ext cx="5211620" cy="425053"/>
              </a:xfrm>
              <a:prstGeom prst="rect">
                <a:avLst/>
              </a:prstGeom>
              <a:blipFill>
                <a:blip r:embed="rId8"/>
                <a:stretch>
                  <a:fillRect l="-1463" t="-2857"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2A711-DA44-29F5-CFF8-45A449731E37}"/>
              </a:ext>
            </a:extLst>
          </p:cNvPr>
          <p:cNvGrpSpPr/>
          <p:nvPr/>
        </p:nvGrpSpPr>
        <p:grpSpPr>
          <a:xfrm>
            <a:off x="435652" y="4445948"/>
            <a:ext cx="8210004" cy="400110"/>
            <a:chOff x="546299" y="4287606"/>
            <a:chExt cx="8210004" cy="4001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EFEE79-7F94-A4E5-A4D4-F1541F119F3A}"/>
                </a:ext>
              </a:extLst>
            </p:cNvPr>
            <p:cNvSpPr txBox="1"/>
            <p:nvPr/>
          </p:nvSpPr>
          <p:spPr>
            <a:xfrm>
              <a:off x="546299" y="4287606"/>
              <a:ext cx="82100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Different Fock sector expansion                Different order Mass counterterm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63294E7-8811-5B04-21E7-445D5D762CF6}"/>
                </a:ext>
              </a:extLst>
            </p:cNvPr>
            <p:cNvCxnSpPr/>
            <p:nvPr/>
          </p:nvCxnSpPr>
          <p:spPr>
            <a:xfrm>
              <a:off x="4176584" y="4500018"/>
              <a:ext cx="679621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E9C4A0-05AD-85F0-B763-059CAD2CA1EE}"/>
              </a:ext>
            </a:extLst>
          </p:cNvPr>
          <p:cNvCxnSpPr>
            <a:cxnSpLocks/>
          </p:cNvCxnSpPr>
          <p:nvPr/>
        </p:nvCxnSpPr>
        <p:spPr>
          <a:xfrm>
            <a:off x="6162516" y="5089449"/>
            <a:ext cx="0" cy="993745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655CAF-7F6F-2B35-E717-8F84D04EB5F6}"/>
              </a:ext>
            </a:extLst>
          </p:cNvPr>
          <p:cNvCxnSpPr>
            <a:cxnSpLocks/>
          </p:cNvCxnSpPr>
          <p:nvPr/>
        </p:nvCxnSpPr>
        <p:spPr>
          <a:xfrm>
            <a:off x="8230212" y="5089449"/>
            <a:ext cx="0" cy="993745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9BA05B-6C94-52DB-8D19-20E970D29585}"/>
                  </a:ext>
                </a:extLst>
              </p:cNvPr>
              <p:cNvSpPr txBox="1"/>
              <p:nvPr/>
            </p:nvSpPr>
            <p:spPr>
              <a:xfrm>
                <a:off x="4110189" y="6232680"/>
                <a:ext cx="557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9BA05B-6C94-52DB-8D19-20E970D29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89" y="6232680"/>
                <a:ext cx="557140" cy="276999"/>
              </a:xfrm>
              <a:prstGeom prst="rect">
                <a:avLst/>
              </a:prstGeom>
              <a:blipFill>
                <a:blip r:embed="rId9"/>
                <a:stretch>
                  <a:fillRect l="-8889" r="-8889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CF1571-AC29-BFBF-BC7D-EA022463406A}"/>
                  </a:ext>
                </a:extLst>
              </p:cNvPr>
              <p:cNvSpPr txBox="1"/>
              <p:nvPr/>
            </p:nvSpPr>
            <p:spPr>
              <a:xfrm>
                <a:off x="5883946" y="6190489"/>
                <a:ext cx="557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CF1571-AC29-BFBF-BC7D-EA0224634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946" y="6190489"/>
                <a:ext cx="557140" cy="276999"/>
              </a:xfrm>
              <a:prstGeom prst="rect">
                <a:avLst/>
              </a:prstGeom>
              <a:blipFill>
                <a:blip r:embed="rId10"/>
                <a:stretch>
                  <a:fillRect l="-11111" r="-8889" b="-43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56BC76-B24F-1EEF-8AF9-21D0C22C9143}"/>
                  </a:ext>
                </a:extLst>
              </p:cNvPr>
              <p:cNvSpPr txBox="1"/>
              <p:nvPr/>
            </p:nvSpPr>
            <p:spPr>
              <a:xfrm>
                <a:off x="7963385" y="6166074"/>
                <a:ext cx="557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56BC76-B24F-1EEF-8AF9-21D0C22C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385" y="6166074"/>
                <a:ext cx="557140" cy="276999"/>
              </a:xfrm>
              <a:prstGeom prst="rect">
                <a:avLst/>
              </a:prstGeom>
              <a:blipFill>
                <a:blip r:embed="rId11"/>
                <a:stretch>
                  <a:fillRect l="-8696" r="-6522" b="-43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53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9AC9D-953C-CEC8-5FA0-9D894F2DF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9" y="3041738"/>
            <a:ext cx="4613190" cy="3136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84"/>
            <a:ext cx="9143998" cy="850610"/>
          </a:xfrm>
        </p:spPr>
        <p:txBody>
          <a:bodyPr>
            <a:normAutofit fontScale="90000"/>
          </a:bodyPr>
          <a:lstStyle/>
          <a:p>
            <a:pPr algn="ctr"/>
            <a:r>
              <a:rPr lang="en-CN" dirty="0"/>
              <a:t>Fock Sector Dependent Renormalization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-304800" y="964312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964312"/>
                <a:ext cx="9448798" cy="747512"/>
              </a:xfrm>
              <a:prstGeom prst="rect">
                <a:avLst/>
              </a:prstGeom>
              <a:blipFill>
                <a:blip r:embed="rId3"/>
                <a:stretch>
                  <a:fillRect t="-58333" b="-5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8073596-0A2B-1AD2-981D-14C1C13D2BE9}"/>
              </a:ext>
            </a:extLst>
          </p:cNvPr>
          <p:cNvSpPr txBox="1"/>
          <p:nvPr/>
        </p:nvSpPr>
        <p:spPr>
          <a:xfrm>
            <a:off x="107202" y="1816698"/>
            <a:ext cx="892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CN" sz="2400" dirty="0"/>
              <a:t>mass counterterm </a:t>
            </a:r>
          </a:p>
          <a:p>
            <a:pPr lvl="3"/>
            <a:r>
              <a:rPr lang="en-CN" sz="2400" dirty="0"/>
              <a:t>-- generated from the single particle system calculation</a:t>
            </a:r>
          </a:p>
          <a:p>
            <a:pPr marL="342900" indent="-342900">
              <a:buFont typeface="Wingdings" pitchFamily="2" charset="2"/>
              <a:buChar char="v"/>
            </a:pPr>
            <a:endParaRPr lang="en-C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B255F-8520-FC67-A521-B7053B225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7026"/>
            <a:ext cx="4649045" cy="31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66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630CD01-B7C4-169B-EE4B-4F674588F986}"/>
              </a:ext>
            </a:extLst>
          </p:cNvPr>
          <p:cNvSpPr txBox="1"/>
          <p:nvPr/>
        </p:nvSpPr>
        <p:spPr>
          <a:xfrm>
            <a:off x="10158" y="93825"/>
            <a:ext cx="912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333333"/>
                </a:solidFill>
                <a:latin typeface="+mj-lt"/>
                <a:ea typeface="Microsoft YaHei UI" panose="020B0503020204020204" pitchFamily="34" charset="-122"/>
              </a:rPr>
              <a:t>Progress toward First Principles</a:t>
            </a:r>
            <a:endParaRPr lang="zh-CN" altLang="en-US" sz="4400" dirty="0">
              <a:solidFill>
                <a:srgbClr val="333333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8B09C-431D-11C8-4C6C-DB8E781947F6}"/>
              </a:ext>
            </a:extLst>
          </p:cNvPr>
          <p:cNvSpPr txBox="1"/>
          <p:nvPr/>
        </p:nvSpPr>
        <p:spPr>
          <a:xfrm>
            <a:off x="10159" y="2533030"/>
            <a:ext cx="278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PDFs: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4CB4D-89D2-D62B-F020-E3C6D910FD04}"/>
              </a:ext>
            </a:extLst>
          </p:cNvPr>
          <p:cNvSpPr txBox="1"/>
          <p:nvPr/>
        </p:nvSpPr>
        <p:spPr>
          <a:xfrm>
            <a:off x="0" y="3794260"/>
            <a:ext cx="254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GPDs/TMDs: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1DE48EE-4FCD-04E2-C97C-CC0062A38035}"/>
                  </a:ext>
                </a:extLst>
              </p:cNvPr>
              <p:cNvSpPr/>
              <p:nvPr/>
            </p:nvSpPr>
            <p:spPr>
              <a:xfrm>
                <a:off x="-580912" y="811246"/>
                <a:ext cx="9724912" cy="43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defTabSz="457200">
                  <a:defRPr/>
                </a:pPr>
                <a:r>
                  <a:rPr kumimoji="0" 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Meson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9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+…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1DE48EE-4FCD-04E2-C97C-CC0062A38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0912" y="811246"/>
                <a:ext cx="9724912" cy="439736"/>
              </a:xfrm>
              <a:prstGeom prst="rect">
                <a:avLst/>
              </a:prstGeom>
              <a:blipFill>
                <a:blip r:embed="rId3"/>
                <a:stretch>
                  <a:fillRect t="-97222" b="-15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0">
            <a:extLst>
              <a:ext uri="{FF2B5EF4-FFF2-40B4-BE49-F238E27FC236}">
                <a16:creationId xmlns:a16="http://schemas.microsoft.com/office/drawing/2014/main" id="{B9AEE919-8228-0840-C21E-EFC52ABE9866}"/>
              </a:ext>
            </a:extLst>
          </p:cNvPr>
          <p:cNvSpPr txBox="1"/>
          <p:nvPr/>
        </p:nvSpPr>
        <p:spPr>
          <a:xfrm>
            <a:off x="0" y="1280616"/>
            <a:ext cx="2883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Wave Functions: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9E049C-0CEF-9FA3-3CAA-B688F3C45C98}"/>
              </a:ext>
            </a:extLst>
          </p:cNvPr>
          <p:cNvSpPr txBox="1"/>
          <p:nvPr/>
        </p:nvSpPr>
        <p:spPr>
          <a:xfrm>
            <a:off x="0" y="5252211"/>
            <a:ext cx="537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High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</a:t>
            </a:r>
            <a:r>
              <a:rPr kumimoji="0" lang="en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-twist Distribution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(GPD,TMD,DPD)</a:t>
            </a:r>
            <a:r>
              <a:rPr kumimoji="0" lang="en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401AB1-877D-344F-A359-74A37AA4F1F5}"/>
              </a:ext>
            </a:extLst>
          </p:cNvPr>
          <p:cNvSpPr txBox="1"/>
          <p:nvPr/>
        </p:nvSpPr>
        <p:spPr>
          <a:xfrm>
            <a:off x="544500" y="1687237"/>
            <a:ext cx="299514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PLB,758,118-124(2016) </a:t>
            </a:r>
          </a:p>
          <a:p>
            <a:pPr algn="l"/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PRD,96,016022(2017) </a:t>
            </a:r>
          </a:p>
          <a:p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PRC,99,035206 (2019) </a:t>
            </a:r>
          </a:p>
          <a:p>
            <a:pPr algn="l">
              <a:lnSpc>
                <a:spcPct val="150000"/>
              </a:lnSpc>
            </a:pPr>
            <a:endParaRPr lang="en" altLang="zh-CN" dirty="0">
              <a:solidFill>
                <a:srgbClr val="FF0000"/>
              </a:solidFill>
              <a:latin typeface="-apple-system"/>
            </a:endParaRPr>
          </a:p>
          <a:p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PRL,122,172001(2019) </a:t>
            </a:r>
          </a:p>
          <a:p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PRD,101,034024(2019) </a:t>
            </a:r>
          </a:p>
          <a:p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PRD,102,014020(2020) </a:t>
            </a:r>
          </a:p>
          <a:p>
            <a:pPr>
              <a:lnSpc>
                <a:spcPct val="150000"/>
              </a:lnSpc>
            </a:pPr>
            <a:endParaRPr lang="en" altLang="zh-CN" b="0" u="none" strike="noStrike" dirty="0">
              <a:solidFill>
                <a:srgbClr val="FF0000"/>
              </a:solidFill>
              <a:effectLst/>
              <a:latin typeface="-apple-system"/>
            </a:endParaRPr>
          </a:p>
          <a:p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PRD,104,11401(2021)</a:t>
            </a:r>
            <a:endParaRPr lang="en" altLang="zh-CN" dirty="0">
              <a:solidFill>
                <a:srgbClr val="FF0000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endParaRPr lang="en" altLang="zh-CN" dirty="0">
              <a:solidFill>
                <a:srgbClr val="FF0000"/>
              </a:solidFill>
              <a:latin typeface="-apple-system"/>
            </a:endParaRPr>
          </a:p>
          <a:p>
            <a:r>
              <a:rPr lang="en" altLang="zh-CN" b="0" u="none" strike="noStrike" dirty="0">
                <a:solidFill>
                  <a:srgbClr val="FF0000"/>
                </a:solidFill>
                <a:effectLst/>
                <a:latin typeface="-apple-system"/>
              </a:rPr>
              <a:t>PRD,104,094034(2021) 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901F4E4-EBDC-774D-B641-E829F392A448}"/>
              </a:ext>
            </a:extLst>
          </p:cNvPr>
          <p:cNvSpPr txBox="1"/>
          <p:nvPr/>
        </p:nvSpPr>
        <p:spPr>
          <a:xfrm>
            <a:off x="3133558" y="1678412"/>
            <a:ext cx="254648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b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PLB,825,136890(2022) </a:t>
            </a:r>
          </a:p>
          <a:p>
            <a:endParaRPr lang="en" altLang="zh-CN" dirty="0">
              <a:solidFill>
                <a:schemeClr val="tx2">
                  <a:lumMod val="50000"/>
                  <a:lumOff val="50000"/>
                </a:schemeClr>
              </a:solidFill>
              <a:latin typeface="-apple-system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endParaRPr lang="en" altLang="zh-CN" b="0" u="none" strike="noStrike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-apple-system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altLang="zh-CN" b="0" u="none" strike="noStrike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-apple-system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" altLang="zh-CN" b="0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2406.18878 </a:t>
            </a:r>
            <a:r>
              <a:rPr lang="en" altLang="zh-CN" b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[hep-</a:t>
            </a:r>
            <a:r>
              <a:rPr lang="en" altLang="zh-CN" b="0" u="none" strike="noStrike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ph</a:t>
            </a:r>
            <a:r>
              <a:rPr lang="en" altLang="zh-CN" b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]</a:t>
            </a:r>
          </a:p>
          <a:p>
            <a:endParaRPr lang="en" altLang="zh-CN" dirty="0">
              <a:solidFill>
                <a:schemeClr val="tx2">
                  <a:lumMod val="50000"/>
                  <a:lumOff val="50000"/>
                </a:schemeClr>
              </a:solidFill>
              <a:latin typeface="-apple-system"/>
            </a:endParaRPr>
          </a:p>
          <a:p>
            <a:endParaRPr lang="en" altLang="zh-CN" b="0" u="none" strike="noStrike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-apple-system"/>
            </a:endParaRPr>
          </a:p>
          <a:p>
            <a:pPr>
              <a:lnSpc>
                <a:spcPct val="150000"/>
              </a:lnSpc>
            </a:pPr>
            <a:endParaRPr lang="en" altLang="zh-CN" b="0" u="none" strike="noStrike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-apple-system"/>
            </a:endParaRPr>
          </a:p>
          <a:p>
            <a:r>
              <a:rPr lang="en" altLang="zh-CN" b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PLB,851,138563(2024) </a:t>
            </a:r>
            <a:endParaRPr lang="en" altLang="zh-CN" b="0" u="none" strike="noStrike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-apple-system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endParaRPr lang="en" altLang="zh-CN" b="0" u="none" strike="noStrike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-apple-system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" altLang="zh-CN" b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2408.06870 [hep-</a:t>
            </a:r>
            <a:r>
              <a:rPr lang="en" altLang="zh-CN" b="0" u="none" strike="noStrike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ph</a:t>
            </a:r>
            <a:r>
              <a:rPr lang="en" altLang="zh-CN" b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]</a:t>
            </a:r>
          </a:p>
          <a:p>
            <a:endParaRPr lang="en" altLang="zh-CN" dirty="0">
              <a:solidFill>
                <a:schemeClr val="tx2">
                  <a:lumMod val="50000"/>
                  <a:lumOff val="50000"/>
                </a:schemeClr>
              </a:solidFill>
              <a:latin typeface="-apple-system"/>
            </a:endParaRPr>
          </a:p>
          <a:p>
            <a:endParaRPr lang="en" altLang="zh-CN" dirty="0">
              <a:solidFill>
                <a:schemeClr val="tx2">
                  <a:lumMod val="50000"/>
                  <a:lumOff val="50000"/>
                </a:schemeClr>
              </a:solidFill>
              <a:latin typeface="-apple-system"/>
            </a:endParaRPr>
          </a:p>
          <a:p>
            <a:r>
              <a:rPr lang="en" altLang="zh-CN" b="0" u="none" strike="noStrike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-apple-system"/>
              </a:rPr>
              <a:t>PLB,839,137808(2023) 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A876473-0B7F-8F4C-807C-8F3AAEDCA128}"/>
              </a:ext>
            </a:extLst>
          </p:cNvPr>
          <p:cNvSpPr txBox="1"/>
          <p:nvPr/>
        </p:nvSpPr>
        <p:spPr>
          <a:xfrm>
            <a:off x="10158" y="4500270"/>
            <a:ext cx="2536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Transition FFs: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               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07CC65E-5435-3446-8AAC-E70CCD64F0F0}"/>
              </a:ext>
            </a:extLst>
          </p:cNvPr>
          <p:cNvSpPr txBox="1"/>
          <p:nvPr/>
        </p:nvSpPr>
        <p:spPr>
          <a:xfrm>
            <a:off x="6128707" y="1687115"/>
            <a:ext cx="2037399" cy="37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b="0" u="none" strike="noStrike" dirty="0">
                <a:solidFill>
                  <a:srgbClr val="009900"/>
                </a:solidFill>
                <a:effectLst/>
                <a:latin typeface="-apple-system"/>
              </a:rPr>
              <a:t>[</a:t>
            </a:r>
            <a:r>
              <a:rPr lang="en" altLang="zh-CN" b="0" u="none" strike="noStrike" dirty="0" err="1">
                <a:solidFill>
                  <a:srgbClr val="009900"/>
                </a:solidFill>
                <a:effectLst/>
                <a:latin typeface="-apple-system"/>
              </a:rPr>
              <a:t>xxxx.xxxxx</a:t>
            </a:r>
            <a:r>
              <a:rPr lang="en" altLang="zh-CN" b="0" u="none" strike="noStrike" dirty="0">
                <a:solidFill>
                  <a:srgbClr val="009900"/>
                </a:solidFill>
                <a:effectLst/>
                <a:latin typeface="-apple-system"/>
              </a:rPr>
              <a:t>](2025) </a:t>
            </a:r>
          </a:p>
        </p:txBody>
      </p:sp>
      <p:sp>
        <p:nvSpPr>
          <p:cNvPr id="29" name="灯片编号占位符 2">
            <a:extLst>
              <a:ext uri="{FF2B5EF4-FFF2-40B4-BE49-F238E27FC236}">
                <a16:creationId xmlns:a16="http://schemas.microsoft.com/office/drawing/2014/main" id="{AAEB3289-730D-6E4F-9A56-CB6A6AF2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362E4-FC83-48D3-80E0-C52B1B28CD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085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4145-80C5-66E2-6139-A5AB240F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685C-273F-10A9-692B-76E97507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2364"/>
          </a:xfrm>
        </p:spPr>
        <p:txBody>
          <a:bodyPr>
            <a:normAutofit/>
          </a:bodyPr>
          <a:lstStyle/>
          <a:p>
            <a:pPr algn="ctr"/>
            <a:r>
              <a:rPr lang="en-CN" sz="4400" dirty="0"/>
              <a:t>Dimension of </a:t>
            </a:r>
            <a:r>
              <a:rPr lang="en-CN" sz="4400"/>
              <a:t>Basis </a:t>
            </a:r>
            <a:r>
              <a:rPr lang="en-US" sz="4400" dirty="0"/>
              <a:t>Space</a:t>
            </a:r>
            <a:endParaRPr lang="en-CN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8FA8D-C602-C1A9-9355-7E65A929208F}"/>
              </a:ext>
            </a:extLst>
          </p:cNvPr>
          <p:cNvSpPr txBox="1"/>
          <p:nvPr/>
        </p:nvSpPr>
        <p:spPr>
          <a:xfrm>
            <a:off x="-1" y="980442"/>
            <a:ext cx="3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E</a:t>
            </a:r>
            <a:r>
              <a:rPr lang="en-CN" sz="2400" dirty="0"/>
              <a:t>xpansion in BLFQ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D81E16-4EDD-22D5-A995-08C8A21DF0D2}"/>
                  </a:ext>
                </a:extLst>
              </p:cNvPr>
              <p:cNvSpPr txBox="1"/>
              <p:nvPr/>
            </p:nvSpPr>
            <p:spPr>
              <a:xfrm>
                <a:off x="-462455" y="1442107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𝑞𝑞𝑞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37680-335A-E24D-7DEB-1DC022A4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455" y="1442107"/>
                <a:ext cx="9144000" cy="400110"/>
              </a:xfrm>
              <a:prstGeom prst="rect">
                <a:avLst/>
              </a:prstGeom>
              <a:blipFill>
                <a:blip r:embed="rId2"/>
                <a:stretch>
                  <a:fillRect t="-115625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6BA233C-4789-EF7E-4957-E9FCBB02AA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7656" y="2252078"/>
              <a:ext cx="874460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7714">
                      <a:extLst>
                        <a:ext uri="{9D8B030D-6E8A-4147-A177-3AD203B41FA5}">
                          <a16:colId xmlns:a16="http://schemas.microsoft.com/office/drawing/2014/main" val="326522253"/>
                        </a:ext>
                      </a:extLst>
                    </a:gridCol>
                    <a:gridCol w="1030745">
                      <a:extLst>
                        <a:ext uri="{9D8B030D-6E8A-4147-A177-3AD203B41FA5}">
                          <a16:colId xmlns:a16="http://schemas.microsoft.com/office/drawing/2014/main" val="1816750222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593022111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2893405306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191595221"/>
                        </a:ext>
                      </a:extLst>
                    </a:gridCol>
                    <a:gridCol w="1326761">
                      <a:extLst>
                        <a:ext uri="{9D8B030D-6E8A-4147-A177-3AD203B41FA5}">
                          <a16:colId xmlns:a16="http://schemas.microsoft.com/office/drawing/2014/main" val="3785835052"/>
                        </a:ext>
                      </a:extLst>
                    </a:gridCol>
                    <a:gridCol w="1171698">
                      <a:extLst>
                        <a:ext uri="{9D8B030D-6E8A-4147-A177-3AD203B41FA5}">
                          <a16:colId xmlns:a16="http://schemas.microsoft.com/office/drawing/2014/main" val="41561182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𝑞𝑞𝑞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𝑔𝑔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𝑞𝑞𝑞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𝑔𝑔𝑔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𝑞𝑞𝑞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74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35,088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592,960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3,901,500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5,169,360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19,603,584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7,128,576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175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color config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20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D25FCE8-062C-B917-47E3-3F84AC657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885944"/>
                  </p:ext>
                </p:extLst>
              </p:nvPr>
            </p:nvGraphicFramePr>
            <p:xfrm>
              <a:off x="157656" y="2252078"/>
              <a:ext cx="874460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7714">
                      <a:extLst>
                        <a:ext uri="{9D8B030D-6E8A-4147-A177-3AD203B41FA5}">
                          <a16:colId xmlns:a16="http://schemas.microsoft.com/office/drawing/2014/main" val="326522253"/>
                        </a:ext>
                      </a:extLst>
                    </a:gridCol>
                    <a:gridCol w="1030745">
                      <a:extLst>
                        <a:ext uri="{9D8B030D-6E8A-4147-A177-3AD203B41FA5}">
                          <a16:colId xmlns:a16="http://schemas.microsoft.com/office/drawing/2014/main" val="1816750222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593022111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2893405306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191595221"/>
                        </a:ext>
                      </a:extLst>
                    </a:gridCol>
                    <a:gridCol w="1326761">
                      <a:extLst>
                        <a:ext uri="{9D8B030D-6E8A-4147-A177-3AD203B41FA5}">
                          <a16:colId xmlns:a16="http://schemas.microsoft.com/office/drawing/2014/main" val="3785835052"/>
                        </a:ext>
                      </a:extLst>
                    </a:gridCol>
                    <a:gridCol w="1171698">
                      <a:extLst>
                        <a:ext uri="{9D8B030D-6E8A-4147-A177-3AD203B41FA5}">
                          <a16:colId xmlns:a16="http://schemas.microsoft.com/office/drawing/2014/main" val="41561182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4444" t="-113793" r="-611111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041" t="-113793" r="-40510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990" t="-113793" r="-301010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061" t="-113793" r="-20408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9524" t="-113793" r="-90476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0000" t="-113793" r="-3261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674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35,088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592,960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3,901,500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5,169,360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19,603,584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7,128,576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175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color </a:t>
                          </a:r>
                          <a:r>
                            <a:rPr lang="en-US" dirty="0"/>
                            <a:t>config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208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A16087-E90D-FAC7-036C-6941C2569AFF}"/>
                  </a:ext>
                </a:extLst>
              </p:cNvPr>
              <p:cNvSpPr txBox="1"/>
              <p:nvPr/>
            </p:nvSpPr>
            <p:spPr>
              <a:xfrm>
                <a:off x="157656" y="1942489"/>
                <a:ext cx="2165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6B65D-3BFA-4029-4942-9B040C50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6" y="1942489"/>
                <a:ext cx="2165721" cy="276999"/>
              </a:xfrm>
              <a:prstGeom prst="rect">
                <a:avLst/>
              </a:prstGeom>
              <a:blipFill>
                <a:blip r:embed="rId4"/>
                <a:stretch>
                  <a:fillRect l="-2339" r="-2339" b="-90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F64842-0E55-49B0-EC1B-E29DE4A887A4}"/>
                  </a:ext>
                </a:extLst>
              </p:cNvPr>
              <p:cNvSpPr txBox="1"/>
              <p:nvPr/>
            </p:nvSpPr>
            <p:spPr>
              <a:xfrm>
                <a:off x="-1313794" y="3328029"/>
                <a:ext cx="91440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𝑞𝑞𝑞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𝑞𝑞𝑞𝑔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𝑞𝑞𝑞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𝑞𝑞𝑞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EBB935-0885-1F25-DD5F-DB1BC91ED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3794" y="3328029"/>
                <a:ext cx="9144000" cy="439736"/>
              </a:xfrm>
              <a:prstGeom prst="rect">
                <a:avLst/>
              </a:prstGeom>
              <a:blipFill>
                <a:blip r:embed="rId5"/>
                <a:stretch>
                  <a:fillRect t="-102857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298FC58-4E6E-C2BC-06F4-20B3B58F5808}"/>
              </a:ext>
            </a:extLst>
          </p:cNvPr>
          <p:cNvSpPr txBox="1"/>
          <p:nvPr/>
        </p:nvSpPr>
        <p:spPr>
          <a:xfrm>
            <a:off x="2129338" y="3797280"/>
            <a:ext cx="314060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/>
              <a:t>Basis Dimension= 12,332,548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F59F84-75AC-8171-47EC-B48FEA528401}"/>
                  </a:ext>
                </a:extLst>
              </p:cNvPr>
              <p:cNvSpPr txBox="1"/>
              <p:nvPr/>
            </p:nvSpPr>
            <p:spPr>
              <a:xfrm>
                <a:off x="-662153" y="4106052"/>
                <a:ext cx="91440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𝑞𝑞𝑞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𝑞𝑞𝑞𝑔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𝑞𝑞𝑞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𝑞𝑞𝑞</m:t>
                        </m:r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𝑞𝑞𝑞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006281-25EE-51BA-BB31-A16D8AD18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2153" y="4106052"/>
                <a:ext cx="9144000" cy="439736"/>
              </a:xfrm>
              <a:prstGeom prst="rect">
                <a:avLst/>
              </a:prstGeom>
              <a:blipFill>
                <a:blip r:embed="rId6"/>
                <a:stretch>
                  <a:fillRect t="-97222" b="-1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4C99525-5FA8-7817-335B-6BD9CA1E0FD9}"/>
              </a:ext>
            </a:extLst>
          </p:cNvPr>
          <p:cNvSpPr txBox="1"/>
          <p:nvPr/>
        </p:nvSpPr>
        <p:spPr>
          <a:xfrm>
            <a:off x="2118828" y="4577475"/>
            <a:ext cx="3140603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/>
              <a:t>Basis Dimension= 17,501,908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8961E0-D22F-264F-A96E-6359DB39A5B3}"/>
                  </a:ext>
                </a:extLst>
              </p:cNvPr>
              <p:cNvSpPr txBox="1"/>
              <p:nvPr/>
            </p:nvSpPr>
            <p:spPr>
              <a:xfrm>
                <a:off x="0" y="4980651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9C484-8D69-F120-10A5-EE05FC038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0651"/>
                <a:ext cx="9144000" cy="400110"/>
              </a:xfrm>
              <a:prstGeom prst="rect">
                <a:avLst/>
              </a:prstGeom>
              <a:blipFill>
                <a:blip r:embed="rId7"/>
                <a:stretch>
                  <a:fillRect t="-118750" b="-17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A434FD7-D115-8CE3-9C70-11370771D247}"/>
              </a:ext>
            </a:extLst>
          </p:cNvPr>
          <p:cNvSpPr txBox="1"/>
          <p:nvPr/>
        </p:nvSpPr>
        <p:spPr>
          <a:xfrm>
            <a:off x="2129337" y="5496294"/>
            <a:ext cx="314060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bg1"/>
                </a:solidFill>
              </a:rPr>
              <a:t>Basis Dimension= 37,105,492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3BA182-CFC7-C56D-5B0A-7F02989C7648}"/>
                  </a:ext>
                </a:extLst>
              </p:cNvPr>
              <p:cNvSpPr txBox="1"/>
              <p:nvPr/>
            </p:nvSpPr>
            <p:spPr>
              <a:xfrm>
                <a:off x="-372461" y="5914533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𝑞𝑞𝑞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2FE89-92FF-0EB6-71D2-A4A090B3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461" y="5914533"/>
                <a:ext cx="9144000" cy="400110"/>
              </a:xfrm>
              <a:prstGeom prst="rect">
                <a:avLst/>
              </a:prstGeom>
              <a:blipFill>
                <a:blip r:embed="rId8"/>
                <a:stretch>
                  <a:fillRect t="-112121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1C302BE-3ABE-A086-61AD-02142A1EEC81}"/>
              </a:ext>
            </a:extLst>
          </p:cNvPr>
          <p:cNvSpPr txBox="1"/>
          <p:nvPr/>
        </p:nvSpPr>
        <p:spPr>
          <a:xfrm>
            <a:off x="2129337" y="6424257"/>
            <a:ext cx="3140603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bg1"/>
                </a:solidFill>
              </a:rPr>
              <a:t>Basis Dimension= 58,491,220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F93472-BBA4-B71F-AEFE-D5573AE51208}"/>
              </a:ext>
            </a:extLst>
          </p:cNvPr>
          <p:cNvSpPr/>
          <p:nvPr/>
        </p:nvSpPr>
        <p:spPr>
          <a:xfrm>
            <a:off x="182880" y="2263140"/>
            <a:ext cx="8686800" cy="69723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660FD-5AB1-619B-45DD-1C8BEC47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5162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4A97-34F4-F417-5302-40E53E8B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109944"/>
            <a:ext cx="8824510" cy="9320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BLFQ with Heterogeneous Computing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B03F6CD-330A-DBFF-8D41-85E8ACAEB5F1}"/>
              </a:ext>
            </a:extLst>
          </p:cNvPr>
          <p:cNvSpPr/>
          <p:nvPr/>
        </p:nvSpPr>
        <p:spPr>
          <a:xfrm>
            <a:off x="5217074" y="1482093"/>
            <a:ext cx="630620" cy="2389781"/>
          </a:xfrm>
          <a:prstGeom prst="rightBrace">
            <a:avLst>
              <a:gd name="adj1" fmla="val 60000"/>
              <a:gd name="adj2" fmla="val 49120"/>
            </a:avLst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0432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78765-9E75-B95C-B091-B5803CA69C90}"/>
              </a:ext>
            </a:extLst>
          </p:cNvPr>
          <p:cNvSpPr txBox="1"/>
          <p:nvPr/>
        </p:nvSpPr>
        <p:spPr>
          <a:xfrm>
            <a:off x="5758717" y="2488122"/>
            <a:ext cx="26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/>
              <a:t>Optimize</a:t>
            </a:r>
            <a:r>
              <a:rPr lang="en-US" dirty="0"/>
              <a:t>d</a:t>
            </a:r>
            <a:r>
              <a:rPr lang="en-CN"/>
              <a:t> </a:t>
            </a:r>
            <a:r>
              <a:rPr lang="en-US" dirty="0"/>
              <a:t>on </a:t>
            </a:r>
            <a:r>
              <a:rPr lang="en-CN"/>
              <a:t>GPU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11EA8-E53B-79E8-703A-8BFC910BBE0D}"/>
              </a:ext>
            </a:extLst>
          </p:cNvPr>
          <p:cNvSpPr txBox="1"/>
          <p:nvPr/>
        </p:nvSpPr>
        <p:spPr>
          <a:xfrm>
            <a:off x="1078943" y="2482337"/>
            <a:ext cx="3568028" cy="400110"/>
          </a:xfrm>
          <a:prstGeom prst="rect">
            <a:avLst/>
          </a:prstGeom>
          <a:noFill/>
          <a:ln w="3175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/>
              <a:t>Hamiltonian </a:t>
            </a:r>
            <a:r>
              <a:rPr lang="en-US" sz="2000" dirty="0"/>
              <a:t>Matrix </a:t>
            </a:r>
            <a:r>
              <a:rPr lang="en-CN" sz="2000"/>
              <a:t>Generation</a:t>
            </a:r>
            <a:endParaRPr lang="en-C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9B0B8-ED64-261C-0D19-B20FB6A24D26}"/>
              </a:ext>
            </a:extLst>
          </p:cNvPr>
          <p:cNvSpPr txBox="1"/>
          <p:nvPr/>
        </p:nvSpPr>
        <p:spPr>
          <a:xfrm>
            <a:off x="1048033" y="3502744"/>
            <a:ext cx="3623428" cy="400110"/>
          </a:xfrm>
          <a:prstGeom prst="rect">
            <a:avLst/>
          </a:prstGeom>
          <a:noFill/>
          <a:ln w="3175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 dirty="0"/>
              <a:t>Diagonalize Hamiltonian Matrix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83BCD-E8DE-2687-0A67-D95C82B2917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859747" y="2882447"/>
            <a:ext cx="3210" cy="620297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3D562B-6215-472D-D4AA-52999B53B7E8}"/>
              </a:ext>
            </a:extLst>
          </p:cNvPr>
          <p:cNvSpPr txBox="1"/>
          <p:nvPr/>
        </p:nvSpPr>
        <p:spPr>
          <a:xfrm>
            <a:off x="1411690" y="4453668"/>
            <a:ext cx="2896114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Light-Front Wave Functions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A27DDA-369A-2443-4E8B-BCF83CD7E9C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2859747" y="3902854"/>
            <a:ext cx="0" cy="550814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3E63E4-F285-D746-7C17-B3A80B579FF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2859747" y="4823000"/>
            <a:ext cx="0" cy="532117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2EA348-B2CE-64B8-CCF0-9DFEAAA661CD}"/>
              </a:ext>
            </a:extLst>
          </p:cNvPr>
          <p:cNvSpPr txBox="1"/>
          <p:nvPr/>
        </p:nvSpPr>
        <p:spPr>
          <a:xfrm>
            <a:off x="456789" y="5355117"/>
            <a:ext cx="4805916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N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Functions, Form Factors, PDFs, GPDs, TMDs…</a:t>
            </a:r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AAF50-96CC-8ADA-13BE-D1DA07FA089D}"/>
              </a:ext>
            </a:extLst>
          </p:cNvPr>
          <p:cNvSpPr txBox="1"/>
          <p:nvPr/>
        </p:nvSpPr>
        <p:spPr>
          <a:xfrm>
            <a:off x="1736155" y="1513073"/>
            <a:ext cx="2258695" cy="400110"/>
          </a:xfrm>
          <a:prstGeom prst="rect">
            <a:avLst/>
          </a:prstGeom>
          <a:noFill/>
          <a:ln w="3175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/>
              <a:t>Basis Enumerat</a:t>
            </a:r>
            <a:r>
              <a:rPr lang="en-US" sz="2000" dirty="0"/>
              <a:t>ion</a:t>
            </a:r>
            <a:endParaRPr lang="en-CN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C87BA5-0D9C-84E1-84CC-E4BD8CE1C44B}"/>
              </a:ext>
            </a:extLst>
          </p:cNvPr>
          <p:cNvCxnSpPr>
            <a:stCxn id="14" idx="2"/>
            <a:endCxn id="6" idx="0"/>
          </p:cNvCxnSpPr>
          <p:nvPr/>
        </p:nvCxnSpPr>
        <p:spPr>
          <a:xfrm flipH="1">
            <a:off x="2862957" y="1913183"/>
            <a:ext cx="2546" cy="569154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CFD93-04DF-ACF6-2796-7B329F91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29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92036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68C8-2A10-F90C-7AC5-707E2B0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982"/>
            <a:ext cx="7886700" cy="906626"/>
          </a:xfrm>
        </p:spPr>
        <p:txBody>
          <a:bodyPr/>
          <a:lstStyle/>
          <a:p>
            <a:pPr algn="ctr"/>
            <a:r>
              <a:rPr lang="en-CN" dirty="0"/>
              <a:t>BLFQ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Hamiltonian</a:t>
            </a:r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66EF1-4C9B-B9B2-6064-01C6B02A7D46}"/>
              </a:ext>
            </a:extLst>
          </p:cNvPr>
          <p:cNvSpPr txBox="1"/>
          <p:nvPr/>
        </p:nvSpPr>
        <p:spPr>
          <a:xfrm>
            <a:off x="2228192" y="1387368"/>
            <a:ext cx="4248279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N" sz="2400" dirty="0"/>
              <a:t>Hamiltonian</a:t>
            </a:r>
            <a:r>
              <a:rPr lang="zh-CN" altLang="en-US" sz="2400" dirty="0"/>
              <a:t> </a:t>
            </a:r>
            <a:r>
              <a:rPr lang="en-US" altLang="zh-CN" sz="2400" dirty="0"/>
              <a:t>Matrix</a:t>
            </a:r>
            <a:r>
              <a:rPr lang="zh-CN" altLang="en-US" sz="2400" dirty="0"/>
              <a:t> </a:t>
            </a:r>
            <a:r>
              <a:rPr lang="en-US" altLang="zh-CN" sz="2400" dirty="0"/>
              <a:t>Generation</a:t>
            </a:r>
            <a:endParaRPr lang="en-CN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225012-43CD-7D9A-8800-69A5C6B6F8A6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461499" y="1849032"/>
            <a:ext cx="733646" cy="81848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F14B92-482B-DF07-628C-378296C2A8A6}"/>
              </a:ext>
            </a:extLst>
          </p:cNvPr>
          <p:cNvSpPr txBox="1"/>
          <p:nvPr/>
        </p:nvSpPr>
        <p:spPr>
          <a:xfrm>
            <a:off x="1473344" y="2667516"/>
            <a:ext cx="197631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Concurrency</a:t>
            </a:r>
            <a:endParaRPr lang="en-C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873BED-A65B-DDBB-4CED-0BBB7983C9B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481144" y="1849033"/>
            <a:ext cx="576000" cy="684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4F012C-74E3-953B-BBCB-9B1E35D79EF9}"/>
              </a:ext>
            </a:extLst>
          </p:cNvPr>
          <p:cNvSpPr txBox="1"/>
          <p:nvPr/>
        </p:nvSpPr>
        <p:spPr>
          <a:xfrm>
            <a:off x="4416239" y="2556273"/>
            <a:ext cx="3254417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CN" dirty="0"/>
              <a:t>lgorithm</a:t>
            </a:r>
            <a:r>
              <a:rPr lang="en-US" dirty="0"/>
              <a:t> for GPU: </a:t>
            </a:r>
          </a:p>
          <a:p>
            <a:r>
              <a:rPr lang="en-US" dirty="0" err="1"/>
              <a:t>AtomicAdd</a:t>
            </a:r>
            <a:r>
              <a:rPr lang="en-US" dirty="0"/>
              <a:t> and Parallel Sorting</a:t>
            </a:r>
            <a:endParaRPr lang="en-CN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D36BC-0763-5801-213C-542364DB2C26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461499" y="3036848"/>
            <a:ext cx="702115" cy="86141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434D18-35AD-FC71-9D1D-17DB7AF7A1A1}"/>
              </a:ext>
            </a:extLst>
          </p:cNvPr>
          <p:cNvCxnSpPr>
            <a:cxnSpLocks/>
          </p:cNvCxnSpPr>
          <p:nvPr/>
        </p:nvCxnSpPr>
        <p:spPr>
          <a:xfrm flipH="1">
            <a:off x="5570483" y="3188850"/>
            <a:ext cx="472964" cy="72099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D89FEA-EF12-7EC8-EAE6-B7D2F6170420}"/>
              </a:ext>
            </a:extLst>
          </p:cNvPr>
          <p:cNvSpPr txBox="1"/>
          <p:nvPr/>
        </p:nvSpPr>
        <p:spPr>
          <a:xfrm>
            <a:off x="2228191" y="3910238"/>
            <a:ext cx="4248279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N" sz="2400" dirty="0"/>
              <a:t>Hamiltonian</a:t>
            </a:r>
            <a:r>
              <a:rPr lang="zh-CN" altLang="en-US" sz="2400" dirty="0"/>
              <a:t> </a:t>
            </a:r>
            <a:r>
              <a:rPr lang="en-US" altLang="zh-CN" sz="2400" dirty="0"/>
              <a:t>Matrix</a:t>
            </a:r>
            <a:r>
              <a:rPr lang="zh-CN" altLang="en-US" sz="2400" dirty="0"/>
              <a:t> </a:t>
            </a:r>
            <a:r>
              <a:rPr lang="en-US" altLang="zh-CN" sz="2400" dirty="0"/>
              <a:t>Generation</a:t>
            </a:r>
          </a:p>
          <a:p>
            <a:pPr algn="ctr"/>
            <a:r>
              <a:rPr lang="en-US" sz="2400" dirty="0"/>
              <a:t>- Optimized for GPU</a:t>
            </a:r>
            <a:endParaRPr lang="en-CN" sz="2400" dirty="0"/>
          </a:p>
        </p:txBody>
      </p:sp>
      <p:graphicFrame>
        <p:nvGraphicFramePr>
          <p:cNvPr id="24" name="表格 2">
            <a:extLst>
              <a:ext uri="{FF2B5EF4-FFF2-40B4-BE49-F238E27FC236}">
                <a16:creationId xmlns:a16="http://schemas.microsoft.com/office/drawing/2014/main" id="{E382E42B-39FB-A3B8-F83D-10C096A9A64F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934442" y="5263809"/>
          <a:ext cx="6835775" cy="13487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1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12700" indent="0" algn="ctr" fontAlgn="ctr"/>
                      <a:endParaRPr sz="1600" b="1" i="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n=7 k=8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n=7 k=10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n=9 k=6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n=7 k=14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n=7 k=16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CPU(s)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245.9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1098.699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2318.8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10805.2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30793.2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GPU(s)</a:t>
                      </a:r>
                      <a:endParaRPr lang="zh-CN" altLang="en-US" sz="1600" b="1" i="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73.3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343.7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188.8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920.3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1887.5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Ratio</a:t>
                      </a:r>
                      <a:endParaRPr lang="zh-CN" altLang="en-US" sz="1600" b="1" i="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3.35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3.2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12.28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11.74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0" algn="ctr" fontAlgn="ctr"/>
                      <a:r>
                        <a:rPr lang="en-US" altLang="zh-CN" sz="1600" b="1" i="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16.31</a:t>
                      </a:r>
                    </a:p>
                  </a:txBody>
                  <a:tcPr marL="13017" marR="13017" marT="13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C91E7-7EBA-5E4B-E2C3-2F9D1356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5443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F92D-6931-EBC4-E516-7BB88607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5"/>
            <a:ext cx="9144000" cy="976488"/>
          </a:xfrm>
        </p:spPr>
        <p:txBody>
          <a:bodyPr>
            <a:normAutofit/>
          </a:bodyPr>
          <a:lstStyle/>
          <a:p>
            <a:pPr algn="ctr"/>
            <a:r>
              <a:rPr lang="en-CN" dirty="0"/>
              <a:t>Major </a:t>
            </a:r>
            <a:r>
              <a:rPr lang="en-US" dirty="0"/>
              <a:t>Questions</a:t>
            </a:r>
            <a:r>
              <a:rPr lang="en-CN" dirty="0"/>
              <a:t> </a:t>
            </a:r>
            <a:r>
              <a:rPr lang="en-CN"/>
              <a:t>in </a:t>
            </a:r>
            <a:r>
              <a:rPr lang="en-US" dirty="0"/>
              <a:t>Nuclear</a:t>
            </a:r>
            <a:r>
              <a:rPr lang="en-CN"/>
              <a:t> </a:t>
            </a:r>
            <a:r>
              <a:rPr lang="en-CN" dirty="0"/>
              <a:t>Physics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DEA95-C6B2-00EA-34B9-634080089834}"/>
              </a:ext>
            </a:extLst>
          </p:cNvPr>
          <p:cNvSpPr txBox="1"/>
          <p:nvPr/>
        </p:nvSpPr>
        <p:spPr>
          <a:xfrm>
            <a:off x="3973577" y="1146064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/>
              <a:t>Spin </a:t>
            </a:r>
            <a:r>
              <a:rPr lang="en-US" sz="2000" dirty="0"/>
              <a:t>puzzle</a:t>
            </a:r>
            <a:endParaRPr lang="en-CN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929B26-FC35-2AF7-50E8-0D326E85B134}"/>
              </a:ext>
            </a:extLst>
          </p:cNvPr>
          <p:cNvSpPr txBox="1"/>
          <p:nvPr/>
        </p:nvSpPr>
        <p:spPr>
          <a:xfrm>
            <a:off x="551057" y="1180627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Origin of mass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210020-22FD-9963-5B27-5DA1BC61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97" y="2283817"/>
            <a:ext cx="1945799" cy="1482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C28E1-9AD4-31D4-D253-73847D188942}"/>
                  </a:ext>
                </a:extLst>
              </p:cNvPr>
              <p:cNvSpPr txBox="1"/>
              <p:nvPr/>
            </p:nvSpPr>
            <p:spPr>
              <a:xfrm>
                <a:off x="3350853" y="1562221"/>
                <a:ext cx="2668092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1600" dirty="0"/>
                  <a:t>Ortibal angular momentum</a:t>
                </a:r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CN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C28E1-9AD4-31D4-D253-73847D18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53" y="1562221"/>
                <a:ext cx="2668092" cy="637547"/>
              </a:xfrm>
              <a:prstGeom prst="rect">
                <a:avLst/>
              </a:prstGeom>
              <a:blipFill>
                <a:blip r:embed="rId3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9" descr="NuclF-full">
            <a:extLst>
              <a:ext uri="{FF2B5EF4-FFF2-40B4-BE49-F238E27FC236}">
                <a16:creationId xmlns:a16="http://schemas.microsoft.com/office/drawing/2014/main" id="{6B7F5028-6687-AFE7-1622-B4B4E42B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25" y="1647304"/>
            <a:ext cx="2668092" cy="17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3FFD0D-0219-2F02-28A8-E2F7B4D7E7C9}"/>
              </a:ext>
            </a:extLst>
          </p:cNvPr>
          <p:cNvSpPr txBox="1"/>
          <p:nvPr/>
        </p:nvSpPr>
        <p:spPr>
          <a:xfrm>
            <a:off x="6867504" y="1159960"/>
            <a:ext cx="158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Nuclear force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4E5C11-7340-0A5A-3428-DA46C81CE41E}"/>
              </a:ext>
            </a:extLst>
          </p:cNvPr>
          <p:cNvCxnSpPr>
            <a:cxnSpLocks/>
          </p:cNvCxnSpPr>
          <p:nvPr/>
        </p:nvCxnSpPr>
        <p:spPr>
          <a:xfrm>
            <a:off x="800142" y="4054958"/>
            <a:ext cx="76306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>
            <a:extLst>
              <a:ext uri="{FF2B5EF4-FFF2-40B4-BE49-F238E27FC236}">
                <a16:creationId xmlns:a16="http://schemas.microsoft.com/office/drawing/2014/main" id="{7E95C8E5-8434-8542-79E4-80F5AEBC29AC}"/>
              </a:ext>
            </a:extLst>
          </p:cNvPr>
          <p:cNvSpPr/>
          <p:nvPr/>
        </p:nvSpPr>
        <p:spPr>
          <a:xfrm>
            <a:off x="4413666" y="4084457"/>
            <a:ext cx="546538" cy="64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53D48-A32A-9265-8D66-05C4E86F9A15}"/>
              </a:ext>
            </a:extLst>
          </p:cNvPr>
          <p:cNvSpPr txBox="1"/>
          <p:nvPr/>
        </p:nvSpPr>
        <p:spPr>
          <a:xfrm>
            <a:off x="514238" y="4650065"/>
            <a:ext cx="85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Need to know 3D tomography of nucleon from QCD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48A5B-D1FF-B0F2-D5B0-945A3E85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473" y="5536428"/>
            <a:ext cx="1193746" cy="12033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DB0FB-D89B-E651-01F1-76665DCA2758}"/>
              </a:ext>
            </a:extLst>
          </p:cNvPr>
          <p:cNvGrpSpPr/>
          <p:nvPr/>
        </p:nvGrpSpPr>
        <p:grpSpPr>
          <a:xfrm>
            <a:off x="985702" y="5824533"/>
            <a:ext cx="3433781" cy="461024"/>
            <a:chOff x="454760" y="5146107"/>
            <a:chExt cx="3433781" cy="461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7826F2-61C6-68A5-D681-D412FCA5A25E}"/>
                    </a:ext>
                  </a:extLst>
                </p:cNvPr>
                <p:cNvSpPr txBox="1"/>
                <p:nvPr/>
              </p:nvSpPr>
              <p:spPr>
                <a:xfrm>
                  <a:off x="454760" y="5146107"/>
                  <a:ext cx="3433781" cy="461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bSup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7826F2-61C6-68A5-D681-D412FCA5A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760" y="5146107"/>
                  <a:ext cx="3433781" cy="461024"/>
                </a:xfrm>
                <a:prstGeom prst="rect">
                  <a:avLst/>
                </a:prstGeom>
                <a:blipFill>
                  <a:blip r:embed="rId7"/>
                  <a:stretch>
                    <a:fillRect l="-1107" t="-2703" r="-369"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id="{F08E4A53-E9A5-72BF-F88F-46BA2B6BBCB8}"/>
                </a:ext>
              </a:extLst>
            </p:cNvPr>
            <p:cNvSpPr txBox="1"/>
            <p:nvPr/>
          </p:nvSpPr>
          <p:spPr>
            <a:xfrm>
              <a:off x="1649087" y="521722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</a:p>
          </p:txBody>
        </p:sp>
      </p:grp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4B7D08D-91F7-D857-7AA0-6AF64276F37F}"/>
              </a:ext>
            </a:extLst>
          </p:cNvPr>
          <p:cNvSpPr/>
          <p:nvPr/>
        </p:nvSpPr>
        <p:spPr>
          <a:xfrm>
            <a:off x="4536799" y="6045822"/>
            <a:ext cx="1261242" cy="155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A9CCC-848F-E76F-0AE5-40FDBAC7AD41}"/>
              </a:ext>
            </a:extLst>
          </p:cNvPr>
          <p:cNvSpPr txBox="1"/>
          <p:nvPr/>
        </p:nvSpPr>
        <p:spPr>
          <a:xfrm>
            <a:off x="4925961" y="553902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?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D6BFBF6-B4A7-4605-0691-BA92A287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4A65-9835-0F47-A00F-CAE8711EFFAD}" type="slidenum">
              <a:rPr lang="en-CN" smtClean="0"/>
              <a:t>4</a:t>
            </a:fld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43744-EC77-AE75-9A6B-E8424935B4CF}"/>
              </a:ext>
            </a:extLst>
          </p:cNvPr>
          <p:cNvSpPr txBox="1"/>
          <p:nvPr/>
        </p:nvSpPr>
        <p:spPr>
          <a:xfrm>
            <a:off x="2623245" y="2194062"/>
            <a:ext cx="633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B4C38-32D4-3704-1A51-647BA4873694}"/>
              </a:ext>
            </a:extLst>
          </p:cNvPr>
          <p:cNvGrpSpPr/>
          <p:nvPr/>
        </p:nvGrpSpPr>
        <p:grpSpPr>
          <a:xfrm>
            <a:off x="0" y="1940321"/>
            <a:ext cx="3160634" cy="1673600"/>
            <a:chOff x="0" y="1940321"/>
            <a:chExt cx="3160634" cy="1673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74B6D6-67F9-3AEB-A93B-DEFE2D1EE088}"/>
                </a:ext>
              </a:extLst>
            </p:cNvPr>
            <p:cNvSpPr txBox="1"/>
            <p:nvPr/>
          </p:nvSpPr>
          <p:spPr>
            <a:xfrm>
              <a:off x="2447695" y="2400477"/>
              <a:ext cx="633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7C886-C65D-C2D7-2330-CB95F46E56F8}"/>
                </a:ext>
              </a:extLst>
            </p:cNvPr>
            <p:cNvGrpSpPr/>
            <p:nvPr/>
          </p:nvGrpSpPr>
          <p:grpSpPr>
            <a:xfrm>
              <a:off x="0" y="1940321"/>
              <a:ext cx="2759004" cy="1673600"/>
              <a:chOff x="0" y="1940321"/>
              <a:chExt cx="2759004" cy="167360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5D49CDD-2BA3-34C8-EF4D-739E5EF8F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2403" r="27299"/>
              <a:stretch/>
            </p:blipFill>
            <p:spPr>
              <a:xfrm>
                <a:off x="476464" y="1940321"/>
                <a:ext cx="2282540" cy="167360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83E834-F9C9-7894-58A1-022579153221}"/>
                  </a:ext>
                </a:extLst>
              </p:cNvPr>
              <p:cNvSpPr txBox="1"/>
              <p:nvPr/>
            </p:nvSpPr>
            <p:spPr>
              <a:xfrm>
                <a:off x="290946" y="2940628"/>
                <a:ext cx="6338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A422D3-03D1-DE34-7724-000788415A7E}"/>
                  </a:ext>
                </a:extLst>
              </p:cNvPr>
              <p:cNvSpPr txBox="1"/>
              <p:nvPr/>
            </p:nvSpPr>
            <p:spPr>
              <a:xfrm>
                <a:off x="115747" y="2369611"/>
                <a:ext cx="63384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05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32D2DD-3B74-1E2B-0987-A1A020AA1676}"/>
                  </a:ext>
                </a:extLst>
              </p:cNvPr>
              <p:cNvSpPr txBox="1"/>
              <p:nvPr/>
            </p:nvSpPr>
            <p:spPr>
              <a:xfrm>
                <a:off x="0" y="2209494"/>
                <a:ext cx="63384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050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13A81B6-1219-9E1A-409C-612A4D0BAD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009" y="2164465"/>
                <a:ext cx="300942" cy="64818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471E05-782D-16BD-E749-C29B746B1043}"/>
                </a:ext>
              </a:extLst>
            </p:cNvPr>
            <p:cNvSpPr txBox="1"/>
            <p:nvPr/>
          </p:nvSpPr>
          <p:spPr>
            <a:xfrm>
              <a:off x="2526789" y="2572168"/>
              <a:ext cx="633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6CBC70-CEA3-0752-9C30-4E9A85402E56}"/>
                </a:ext>
              </a:extLst>
            </p:cNvPr>
            <p:cNvSpPr txBox="1"/>
            <p:nvPr/>
          </p:nvSpPr>
          <p:spPr>
            <a:xfrm>
              <a:off x="2436120" y="2377328"/>
              <a:ext cx="633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1140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68C8-2A10-F90C-7AC5-707E2B0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982"/>
            <a:ext cx="7886700" cy="906626"/>
          </a:xfrm>
        </p:spPr>
        <p:txBody>
          <a:bodyPr>
            <a:normAutofit fontScale="90000"/>
          </a:bodyPr>
          <a:lstStyle/>
          <a:p>
            <a:pPr algn="ctr"/>
            <a:r>
              <a:rPr lang="en-CN" dirty="0"/>
              <a:t>BLFQ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Diagonalization</a:t>
            </a:r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66EF1-4C9B-B9B2-6064-01C6B02A7D46}"/>
              </a:ext>
            </a:extLst>
          </p:cNvPr>
          <p:cNvSpPr txBox="1"/>
          <p:nvPr/>
        </p:nvSpPr>
        <p:spPr>
          <a:xfrm>
            <a:off x="2255965" y="1161463"/>
            <a:ext cx="437273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Diagonalization: </a:t>
            </a:r>
            <a:r>
              <a:rPr lang="en-US" sz="3200" dirty="0" err="1"/>
              <a:t>Arpack</a:t>
            </a:r>
            <a:endParaRPr lang="en-CN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225012-43CD-7D9A-8800-69A5C6B6F8A6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255966" y="1733953"/>
            <a:ext cx="1254489" cy="9335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F14B92-482B-DF07-628C-378296C2A8A6}"/>
              </a:ext>
            </a:extLst>
          </p:cNvPr>
          <p:cNvSpPr txBox="1"/>
          <p:nvPr/>
        </p:nvSpPr>
        <p:spPr>
          <a:xfrm>
            <a:off x="817206" y="2667517"/>
            <a:ext cx="2877519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Replace the Basic function</a:t>
            </a:r>
          </a:p>
          <a:p>
            <a:r>
              <a:rPr lang="en-US" dirty="0"/>
              <a:t>BLAS -&gt;  HIPBLAS</a:t>
            </a:r>
          </a:p>
          <a:p>
            <a:r>
              <a:rPr lang="en-US" dirty="0"/>
              <a:t>LAPACK -&gt; GPU</a:t>
            </a:r>
            <a:r>
              <a:rPr lang="zh-CN" altLang="en-US" dirty="0"/>
              <a:t> </a:t>
            </a:r>
            <a:r>
              <a:rPr lang="en-US" altLang="zh-CN" dirty="0"/>
              <a:t>Adaptation</a:t>
            </a:r>
            <a:endParaRPr lang="en-C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873BED-A65B-DDBB-4CED-0BBB7983C9B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234152" y="1758523"/>
            <a:ext cx="924920" cy="9936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4F012C-74E3-953B-BBCB-9B1E35D79EF9}"/>
              </a:ext>
            </a:extLst>
          </p:cNvPr>
          <p:cNvSpPr txBox="1"/>
          <p:nvPr/>
        </p:nvSpPr>
        <p:spPr>
          <a:xfrm>
            <a:off x="4316131" y="2752187"/>
            <a:ext cx="3685881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dirty="0"/>
              <a:t>Reprogram the Kernel:</a:t>
            </a:r>
          </a:p>
          <a:p>
            <a:pPr algn="ctr"/>
            <a:r>
              <a:rPr lang="en-CN" dirty="0"/>
              <a:t>Arpack Kernel, Matrix Multiplication</a:t>
            </a:r>
          </a:p>
        </p:txBody>
      </p:sp>
      <p:pic>
        <p:nvPicPr>
          <p:cNvPr id="9" name="图片 10" descr="n7">
            <a:extLst>
              <a:ext uri="{FF2B5EF4-FFF2-40B4-BE49-F238E27FC236}">
                <a16:creationId xmlns:a16="http://schemas.microsoft.com/office/drawing/2014/main" id="{50EF0EC3-0933-2691-F049-28A1120C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3220"/>
            <a:ext cx="4669678" cy="2784780"/>
          </a:xfrm>
          <a:prstGeom prst="rect">
            <a:avLst/>
          </a:prstGeom>
        </p:spPr>
      </p:pic>
      <p:pic>
        <p:nvPicPr>
          <p:cNvPr id="13" name="图片 11" descr="n9">
            <a:extLst>
              <a:ext uri="{FF2B5EF4-FFF2-40B4-BE49-F238E27FC236}">
                <a16:creationId xmlns:a16="http://schemas.microsoft.com/office/drawing/2014/main" id="{9165D774-C52A-9846-6B0E-FDE0CBB8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48" y="4073220"/>
            <a:ext cx="4668552" cy="2784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9A323-ACD3-E44A-CB4A-59E2AF7EF94B}"/>
              </a:ext>
            </a:extLst>
          </p:cNvPr>
          <p:cNvSpPr txBox="1"/>
          <p:nvPr/>
        </p:nvSpPr>
        <p:spPr>
          <a:xfrm>
            <a:off x="4080510" y="7983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github.com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opencollab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arpack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EF0CC-E6A1-A8DD-1F9A-5584644DEF1E}"/>
              </a:ext>
            </a:extLst>
          </p:cNvPr>
          <p:cNvSpPr txBox="1"/>
          <p:nvPr/>
        </p:nvSpPr>
        <p:spPr>
          <a:xfrm>
            <a:off x="3131820" y="3669030"/>
            <a:ext cx="278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CPU threads vs 4 GPUs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260EC-CED9-B304-A945-BB382547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6081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379"/>
            <a:ext cx="9144000" cy="52577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Nonperturbative Approach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E1909EBC-6177-CB21-E4AF-369D97598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9" y="3895520"/>
            <a:ext cx="1428750" cy="1416642"/>
          </a:xfrm>
          <a:effectLst>
            <a:softEdge rad="254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19A8C9-48B6-09B1-DF1E-769D343BCB63}"/>
              </a:ext>
            </a:extLst>
          </p:cNvPr>
          <p:cNvSpPr txBox="1"/>
          <p:nvPr/>
        </p:nvSpPr>
        <p:spPr>
          <a:xfrm>
            <a:off x="171268" y="1238289"/>
            <a:ext cx="878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Hamiltonian formalism describes bound-state structure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3541A3-501F-88A4-3AEC-5E0891B95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04" y="3962688"/>
            <a:ext cx="1414463" cy="141446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FEA78D-BC97-A652-9898-D0BE2D868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92" y="3962688"/>
            <a:ext cx="1414463" cy="141446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DFDC1B-5D5D-6A33-E49B-D514C0604A11}"/>
              </a:ext>
            </a:extLst>
          </p:cNvPr>
          <p:cNvSpPr txBox="1"/>
          <p:nvPr/>
        </p:nvSpPr>
        <p:spPr>
          <a:xfrm>
            <a:off x="1081429" y="3580395"/>
            <a:ext cx="14287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/>
              <a:t>Nonrelativistic</a:t>
            </a:r>
            <a:endParaRPr lang="en-US" sz="135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BC556D-27FD-2710-48E0-12592A7730AC}"/>
              </a:ext>
            </a:extLst>
          </p:cNvPr>
          <p:cNvSpPr txBox="1"/>
          <p:nvPr/>
        </p:nvSpPr>
        <p:spPr>
          <a:xfrm>
            <a:off x="4002204" y="3578406"/>
            <a:ext cx="14144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/>
              <a:t>Nonrelativistic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B0D34-9C1C-BA1B-6DF5-05607FE7D193}"/>
              </a:ext>
            </a:extLst>
          </p:cNvPr>
          <p:cNvSpPr txBox="1"/>
          <p:nvPr/>
        </p:nvSpPr>
        <p:spPr>
          <a:xfrm>
            <a:off x="6908693" y="3595438"/>
            <a:ext cx="14144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FF0000"/>
                </a:solidFill>
              </a:rPr>
              <a:t>Relativistic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A98D0-E83C-E39E-9354-D591B8D1AB5E}"/>
              </a:ext>
            </a:extLst>
          </p:cNvPr>
          <p:cNvSpPr txBox="1"/>
          <p:nvPr/>
        </p:nvSpPr>
        <p:spPr>
          <a:xfrm>
            <a:off x="1081429" y="5327205"/>
            <a:ext cx="14124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/>
              <a:t>atom</a:t>
            </a:r>
            <a:endParaRPr lang="en-US" sz="135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2EE653-54F2-82DD-B5E2-D4ED29BC3256}"/>
              </a:ext>
            </a:extLst>
          </p:cNvPr>
          <p:cNvSpPr txBox="1"/>
          <p:nvPr/>
        </p:nvSpPr>
        <p:spPr>
          <a:xfrm>
            <a:off x="4032415" y="5377151"/>
            <a:ext cx="13842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/>
              <a:t>nucleus</a:t>
            </a:r>
            <a:endParaRPr lang="en-US" sz="135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CB3A47-CE8F-EDA7-CFD4-1533B7BAEC54}"/>
              </a:ext>
            </a:extLst>
          </p:cNvPr>
          <p:cNvSpPr txBox="1"/>
          <p:nvPr/>
        </p:nvSpPr>
        <p:spPr>
          <a:xfrm>
            <a:off x="6908691" y="5400441"/>
            <a:ext cx="1384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/>
              <a:t>nucleon</a:t>
            </a:r>
            <a:endParaRPr lang="en-US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AD4612-C1FE-1B61-6A55-A9F80EB5F129}"/>
                  </a:ext>
                </a:extLst>
              </p:cNvPr>
              <p:cNvSpPr txBox="1"/>
              <p:nvPr/>
            </p:nvSpPr>
            <p:spPr>
              <a:xfrm>
                <a:off x="190623" y="2874005"/>
                <a:ext cx="82379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Eigenstates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zh-CN" sz="2400" dirty="0"/>
                  <a:t> encode full information of the system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AD4612-C1FE-1B61-6A55-A9F80EB5F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3" y="2874005"/>
                <a:ext cx="8237933" cy="461665"/>
              </a:xfrm>
              <a:prstGeom prst="rect">
                <a:avLst/>
              </a:prstGeom>
              <a:blipFill>
                <a:blip r:embed="rId6"/>
                <a:stretch>
                  <a:fillRect l="-92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669B3E27-F224-2D6C-354D-1E6096F9A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71" y="1784881"/>
            <a:ext cx="1859369" cy="819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68A8DD-FA1D-7100-5B10-E48E875810DC}"/>
                  </a:ext>
                </a:extLst>
              </p:cNvPr>
              <p:cNvSpPr txBox="1"/>
              <p:nvPr/>
            </p:nvSpPr>
            <p:spPr>
              <a:xfrm>
                <a:off x="2712523" y="1857617"/>
                <a:ext cx="307327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zh-CN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latin typeface="Cambria Math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3600" i="1">
                          <a:latin typeface="Cambria Math" charset="0"/>
                        </a:rPr>
                        <m:t>=</m:t>
                      </m:r>
                      <m:r>
                        <a:rPr lang="en-US" altLang="zh-CN" sz="3600" i="1">
                          <a:latin typeface="Cambria Math" charset="0"/>
                        </a:rPr>
                        <m:t>𝐸</m:t>
                      </m:r>
                      <m:r>
                        <a:rPr lang="en-US" altLang="zh-CN" sz="3600" i="1">
                          <a:latin typeface="Cambria Math" charset="0"/>
                        </a:rPr>
                        <m:t>|</m:t>
                      </m:r>
                      <m:r>
                        <a:rPr lang="en-US" altLang="zh-CN" sz="3600" i="1">
                          <a:latin typeface="Cambria Math" charset="0"/>
                        </a:rPr>
                        <m:t>𝜓</m:t>
                      </m:r>
                      <m:r>
                        <a:rPr lang="en-US" altLang="zh-CN" sz="3600" i="1">
                          <a:latin typeface="Cambria Math" charset="0"/>
                        </a:rPr>
                        <m:t>〉</m:t>
                      </m:r>
                    </m:oMath>
                  </m:oMathPara>
                </a14:m>
                <a:endParaRPr lang="en-US" sz="3600" dirty="0">
                  <a:latin typeface="+mn-ea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68A8DD-FA1D-7100-5B10-E48E87581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23" y="1857617"/>
                <a:ext cx="3073272" cy="646331"/>
              </a:xfrm>
              <a:prstGeom prst="rect">
                <a:avLst/>
              </a:prstGeom>
              <a:blipFill>
                <a:blip r:embed="rId8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DD28-7364-A4D2-6BE8-3655BA72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4A65-9835-0F47-A00F-CAE8711EFFAD}" type="slidenum">
              <a:rPr lang="en-CN" smtClean="0"/>
              <a:t>5</a:t>
            </a:fld>
            <a:endParaRPr lang="en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0BDF7-98B2-EE1E-291E-2E08DA422E43}"/>
              </a:ext>
            </a:extLst>
          </p:cNvPr>
          <p:cNvSpPr txBox="1"/>
          <p:nvPr/>
        </p:nvSpPr>
        <p:spPr>
          <a:xfrm>
            <a:off x="253376" y="5859252"/>
            <a:ext cx="823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Relativity              </a:t>
            </a:r>
            <a:r>
              <a:rPr lang="en-US" sz="2400"/>
              <a:t>r</a:t>
            </a:r>
            <a:r>
              <a:rPr lang="en-US" altLang="zh-CN" sz="2400"/>
              <a:t>etardation effect</a:t>
            </a:r>
            <a:endParaRPr lang="en-US" sz="24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CC2BD4F-332F-A7CA-B0C3-608C540F6E4B}"/>
              </a:ext>
            </a:extLst>
          </p:cNvPr>
          <p:cNvSpPr/>
          <p:nvPr/>
        </p:nvSpPr>
        <p:spPr>
          <a:xfrm>
            <a:off x="2058524" y="6012405"/>
            <a:ext cx="529936" cy="1766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9C02-29A9-704E-9D14-77363EE5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99"/>
            <a:ext cx="7886700" cy="95874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Structure of Relativistic Bound 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E9C1-E516-5C4F-AB18-64C3D003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0" y="1144043"/>
            <a:ext cx="9037330" cy="4937314"/>
          </a:xfrm>
        </p:spPr>
        <p:txBody>
          <a:bodyPr>
            <a:normAutofit/>
          </a:bodyPr>
          <a:lstStyle/>
          <a:p>
            <a:r>
              <a:rPr lang="en-US" dirty="0">
                <a:ea typeface="+mj-ea"/>
                <a:cs typeface="+mj-cs"/>
              </a:rPr>
              <a:t>Challenge: retardation effect</a:t>
            </a:r>
            <a:endParaRPr lang="en-CN" dirty="0">
              <a:ea typeface="+mj-ea"/>
              <a:cs typeface="+mj-cs"/>
            </a:endParaRPr>
          </a:p>
          <a:p>
            <a:endParaRPr lang="en-US" sz="2400" dirty="0">
              <a:ea typeface="+mj-ea"/>
              <a:cs typeface="+mj-cs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Solution: light-front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2E601-F376-1747-8246-A11C6A992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24" y="1698203"/>
            <a:ext cx="3087767" cy="22832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18B9CB-033C-9C49-8A87-667BB417F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68" y="1837110"/>
            <a:ext cx="3044283" cy="2135542"/>
          </a:xfrm>
          <a:prstGeom prst="rect">
            <a:avLst/>
          </a:prstGeom>
        </p:spPr>
      </p:pic>
      <p:pic>
        <p:nvPicPr>
          <p:cNvPr id="34" name="Picture 20">
            <a:extLst>
              <a:ext uri="{FF2B5EF4-FFF2-40B4-BE49-F238E27FC236}">
                <a16:creationId xmlns:a16="http://schemas.microsoft.com/office/drawing/2014/main" id="{5C656FC3-D8CE-DD71-4971-5297D7E4DD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1"/>
          <a:stretch>
            <a:fillRect/>
          </a:stretch>
        </p:blipFill>
        <p:spPr>
          <a:xfrm>
            <a:off x="587227" y="4641172"/>
            <a:ext cx="1872924" cy="1873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A1EBE8-349A-47E4-CF4D-75D518D08DC8}"/>
                  </a:ext>
                </a:extLst>
              </p:cNvPr>
              <p:cNvSpPr txBox="1"/>
              <p:nvPr/>
            </p:nvSpPr>
            <p:spPr>
              <a:xfrm>
                <a:off x="2925289" y="5762582"/>
                <a:ext cx="3480567" cy="500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A1EBE8-349A-47E4-CF4D-75D518D08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289" y="5762582"/>
                <a:ext cx="3480567" cy="500393"/>
              </a:xfrm>
              <a:prstGeom prst="rect">
                <a:avLst/>
              </a:prstGeom>
              <a:blipFill>
                <a:blip r:embed="rId6"/>
                <a:stretch>
                  <a:fillRect l="-3273" t="-197500" r="-9455" b="-2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BAE3817-C6B0-6D88-1FD9-9F9172B41874}"/>
              </a:ext>
            </a:extLst>
          </p:cNvPr>
          <p:cNvSpPr txBox="1"/>
          <p:nvPr/>
        </p:nvSpPr>
        <p:spPr>
          <a:xfrm>
            <a:off x="2765665" y="4970784"/>
            <a:ext cx="398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PDFs are defined on the light front</a:t>
            </a:r>
            <a:r>
              <a:rPr lang="en-US" dirty="0"/>
              <a:t>: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7F7B4D7-B08D-0ED9-594B-9D95B8A92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890" y="4956464"/>
            <a:ext cx="1315533" cy="132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D4A85D-3587-AEAC-4DAC-0C6E378768D9}"/>
                  </a:ext>
                </a:extLst>
              </p:cNvPr>
              <p:cNvSpPr txBox="1"/>
              <p:nvPr/>
            </p:nvSpPr>
            <p:spPr>
              <a:xfrm>
                <a:off x="1828800" y="5325762"/>
                <a:ext cx="498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D4A85D-3587-AEAC-4DAC-0C6E3787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325762"/>
                <a:ext cx="4985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1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D3488-BB34-A8C9-C42C-C983DD56F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06F4BF5-198A-F1B8-7376-08F34D570FC3}"/>
              </a:ext>
            </a:extLst>
          </p:cNvPr>
          <p:cNvCxnSpPr>
            <a:cxnSpLocks/>
          </p:cNvCxnSpPr>
          <p:nvPr/>
        </p:nvCxnSpPr>
        <p:spPr>
          <a:xfrm>
            <a:off x="7072993" y="1124812"/>
            <a:ext cx="0" cy="527598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A1AEBF9-6D61-61D4-99CD-0F88EFEE623B}"/>
              </a:ext>
            </a:extLst>
          </p:cNvPr>
          <p:cNvCxnSpPr>
            <a:cxnSpLocks/>
          </p:cNvCxnSpPr>
          <p:nvPr/>
        </p:nvCxnSpPr>
        <p:spPr>
          <a:xfrm>
            <a:off x="1579418" y="1633933"/>
            <a:ext cx="5486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1817788-C660-759A-ED8F-E97943BCFC96}"/>
              </a:ext>
            </a:extLst>
          </p:cNvPr>
          <p:cNvCxnSpPr>
            <a:cxnSpLocks/>
          </p:cNvCxnSpPr>
          <p:nvPr/>
        </p:nvCxnSpPr>
        <p:spPr>
          <a:xfrm>
            <a:off x="1574393" y="1114423"/>
            <a:ext cx="0" cy="52863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9C76917-FA1C-B8F7-612E-087287994C96}"/>
              </a:ext>
            </a:extLst>
          </p:cNvPr>
          <p:cNvCxnSpPr>
            <a:cxnSpLocks/>
          </p:cNvCxnSpPr>
          <p:nvPr/>
        </p:nvCxnSpPr>
        <p:spPr>
          <a:xfrm>
            <a:off x="4372563" y="1093640"/>
            <a:ext cx="0" cy="529676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>
            <a:extLst>
              <a:ext uri="{FF2B5EF4-FFF2-40B4-BE49-F238E27FC236}">
                <a16:creationId xmlns:a16="http://schemas.microsoft.com/office/drawing/2014/main" id="{A9537210-2671-D820-03C1-644034BD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919" y="1689394"/>
            <a:ext cx="1504950" cy="1409700"/>
          </a:xfrm>
          <a:prstGeom prst="rect">
            <a:avLst/>
          </a:prstGeom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076C4D53-807B-1107-E97A-40836ACFD5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1"/>
          <a:stretch>
            <a:fillRect/>
          </a:stretch>
        </p:blipFill>
        <p:spPr>
          <a:xfrm>
            <a:off x="5002810" y="1680500"/>
            <a:ext cx="1419225" cy="1419986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4B58BF0-B7D3-5269-AA8C-BBB7AA0F57C9}"/>
              </a:ext>
            </a:extLst>
          </p:cNvPr>
          <p:cNvCxnSpPr>
            <a:cxnSpLocks/>
          </p:cNvCxnSpPr>
          <p:nvPr/>
        </p:nvCxnSpPr>
        <p:spPr>
          <a:xfrm>
            <a:off x="1589809" y="3111578"/>
            <a:ext cx="547600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723D406-5A71-01B6-99C9-A45782F68A17}"/>
              </a:ext>
            </a:extLst>
          </p:cNvPr>
          <p:cNvCxnSpPr>
            <a:cxnSpLocks/>
          </p:cNvCxnSpPr>
          <p:nvPr/>
        </p:nvCxnSpPr>
        <p:spPr>
          <a:xfrm>
            <a:off x="1589809" y="3822599"/>
            <a:ext cx="547600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925A0CD-3C32-456E-ACCE-6F1847ACC176}"/>
              </a:ext>
            </a:extLst>
          </p:cNvPr>
          <p:cNvCxnSpPr>
            <a:cxnSpLocks/>
          </p:cNvCxnSpPr>
          <p:nvPr/>
        </p:nvCxnSpPr>
        <p:spPr>
          <a:xfrm>
            <a:off x="1579418" y="4472762"/>
            <a:ext cx="550718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DF1DCAA-BE58-6538-ABB5-CA6783FBD8C0}"/>
              </a:ext>
            </a:extLst>
          </p:cNvPr>
          <p:cNvCxnSpPr>
            <a:cxnSpLocks/>
          </p:cNvCxnSpPr>
          <p:nvPr/>
        </p:nvCxnSpPr>
        <p:spPr>
          <a:xfrm>
            <a:off x="1589809" y="5158988"/>
            <a:ext cx="549679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F8B475-74ED-4058-3720-0F42F467C4B8}"/>
                  </a:ext>
                </a:extLst>
              </p:cNvPr>
              <p:cNvSpPr txBox="1"/>
              <p:nvPr/>
            </p:nvSpPr>
            <p:spPr>
              <a:xfrm>
                <a:off x="2493780" y="3193628"/>
                <a:ext cx="9448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F8B475-74ED-4058-3720-0F42F467C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80" y="3193628"/>
                <a:ext cx="944874" cy="553998"/>
              </a:xfrm>
              <a:prstGeom prst="rect">
                <a:avLst/>
              </a:prstGeom>
              <a:blipFill>
                <a:blip r:embed="rId5"/>
                <a:stretch>
                  <a:fillRect l="-4000" t="-4444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9D8667-F167-8193-8468-9AC865034551}"/>
                  </a:ext>
                </a:extLst>
              </p:cNvPr>
              <p:cNvSpPr txBox="1"/>
              <p:nvPr/>
            </p:nvSpPr>
            <p:spPr>
              <a:xfrm>
                <a:off x="2452216" y="3892244"/>
                <a:ext cx="965425" cy="5875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69D8667-F167-8193-8468-9AC86503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16" y="3892244"/>
                <a:ext cx="965425" cy="587597"/>
              </a:xfrm>
              <a:prstGeom prst="rect">
                <a:avLst/>
              </a:prstGeom>
              <a:blipFill>
                <a:blip r:embed="rId6"/>
                <a:stretch>
                  <a:fillRect t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9C72F2-1F1A-0CE2-1DBD-9980D9827F3D}"/>
                  </a:ext>
                </a:extLst>
              </p:cNvPr>
              <p:cNvSpPr txBox="1"/>
              <p:nvPr/>
            </p:nvSpPr>
            <p:spPr>
              <a:xfrm>
                <a:off x="3699163" y="3185952"/>
                <a:ext cx="383424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9C72F2-1F1A-0CE2-1DBD-9980D9827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3185952"/>
                <a:ext cx="3834246" cy="553998"/>
              </a:xfrm>
              <a:prstGeom prst="rect">
                <a:avLst/>
              </a:prstGeom>
              <a:blipFill>
                <a:blip r:embed="rId7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7FD13E-A252-E807-D090-DB883F6309C3}"/>
                  </a:ext>
                </a:extLst>
              </p:cNvPr>
              <p:cNvSpPr txBox="1"/>
              <p:nvPr/>
            </p:nvSpPr>
            <p:spPr>
              <a:xfrm>
                <a:off x="4476443" y="3885184"/>
                <a:ext cx="228803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6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7FD13E-A252-E807-D090-DB883F630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443" y="3885184"/>
                <a:ext cx="2288039" cy="492443"/>
              </a:xfrm>
              <a:prstGeom prst="rect">
                <a:avLst/>
              </a:prstGeom>
              <a:blipFill>
                <a:blip r:embed="rId8"/>
                <a:stretch>
                  <a:fillRect l="-3315" t="-2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1">
            <a:extLst>
              <a:ext uri="{FF2B5EF4-FFF2-40B4-BE49-F238E27FC236}">
                <a16:creationId xmlns:a16="http://schemas.microsoft.com/office/drawing/2014/main" id="{1CCE420B-DEAA-4D57-7923-2E134AE4018D}"/>
              </a:ext>
            </a:extLst>
          </p:cNvPr>
          <p:cNvSpPr txBox="1">
            <a:spLocks/>
          </p:cNvSpPr>
          <p:nvPr/>
        </p:nvSpPr>
        <p:spPr>
          <a:xfrm>
            <a:off x="851992" y="205719"/>
            <a:ext cx="7350789" cy="708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Equal Time vs. Light-front Quantization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F0437-2F05-284B-28FD-6E846F5E655C}"/>
              </a:ext>
            </a:extLst>
          </p:cNvPr>
          <p:cNvSpPr txBox="1"/>
          <p:nvPr/>
        </p:nvSpPr>
        <p:spPr>
          <a:xfrm>
            <a:off x="1891531" y="1110137"/>
            <a:ext cx="2318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Equal time quantization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96A063-4908-843F-15E6-F41163185D94}"/>
              </a:ext>
            </a:extLst>
          </p:cNvPr>
          <p:cNvSpPr txBox="1"/>
          <p:nvPr/>
        </p:nvSpPr>
        <p:spPr>
          <a:xfrm>
            <a:off x="4598464" y="1116855"/>
            <a:ext cx="2319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Light-front quantization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5F840502-A5A5-CC2C-C96F-887AA2019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552" y="1308092"/>
            <a:ext cx="2203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B0F0"/>
                </a:solidFill>
              </a:rPr>
              <a:t>[Dirac, 1949]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38FC1-0CAB-6A1C-9107-97AD70AC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7</a:t>
            </a:fld>
            <a:endParaRPr lang="en-CN"/>
          </a:p>
        </p:txBody>
      </p:sp>
      <p:cxnSp>
        <p:nvCxnSpPr>
          <p:cNvPr id="22" name="直接连接符 27">
            <a:extLst>
              <a:ext uri="{FF2B5EF4-FFF2-40B4-BE49-F238E27FC236}">
                <a16:creationId xmlns:a16="http://schemas.microsoft.com/office/drawing/2014/main" id="{2EAD52AC-EE95-62AF-E4BC-5666F2ECE1BB}"/>
              </a:ext>
            </a:extLst>
          </p:cNvPr>
          <p:cNvCxnSpPr>
            <a:cxnSpLocks/>
          </p:cNvCxnSpPr>
          <p:nvPr/>
        </p:nvCxnSpPr>
        <p:spPr>
          <a:xfrm>
            <a:off x="1589809" y="5758197"/>
            <a:ext cx="547600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27">
            <a:extLst>
              <a:ext uri="{FF2B5EF4-FFF2-40B4-BE49-F238E27FC236}">
                <a16:creationId xmlns:a16="http://schemas.microsoft.com/office/drawing/2014/main" id="{AD4F1164-3AFB-72DC-1E56-B62A59FBD8E4}"/>
              </a:ext>
            </a:extLst>
          </p:cNvPr>
          <p:cNvCxnSpPr>
            <a:cxnSpLocks/>
          </p:cNvCxnSpPr>
          <p:nvPr/>
        </p:nvCxnSpPr>
        <p:spPr>
          <a:xfrm>
            <a:off x="1579418" y="6378188"/>
            <a:ext cx="5486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893267-824F-911A-241C-627E7A40D495}"/>
                  </a:ext>
                </a:extLst>
              </p:cNvPr>
              <p:cNvSpPr txBox="1"/>
              <p:nvPr/>
            </p:nvSpPr>
            <p:spPr>
              <a:xfrm>
                <a:off x="3892572" y="5884074"/>
                <a:ext cx="3506036" cy="36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893267-824F-911A-241C-627E7A40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72" y="5884074"/>
                <a:ext cx="3506036" cy="368499"/>
              </a:xfrm>
              <a:prstGeom prst="rect">
                <a:avLst/>
              </a:prstGeom>
              <a:blipFill>
                <a:blip r:embed="rId9"/>
                <a:stretch>
                  <a:fillRect t="-130000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C898B6-98E7-4733-1186-BF2A99A805C5}"/>
                  </a:ext>
                </a:extLst>
              </p:cNvPr>
              <p:cNvSpPr txBox="1"/>
              <p:nvPr/>
            </p:nvSpPr>
            <p:spPr>
              <a:xfrm>
                <a:off x="1146470" y="5880611"/>
                <a:ext cx="3506036" cy="369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C898B6-98E7-4733-1186-BF2A99A80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70" y="5880611"/>
                <a:ext cx="3506036" cy="369460"/>
              </a:xfrm>
              <a:prstGeom prst="rect">
                <a:avLst/>
              </a:prstGeom>
              <a:blipFill>
                <a:blip r:embed="rId10"/>
                <a:stretch>
                  <a:fillRect t="-133333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E5A9E9F-8011-F0E8-810F-D0249CB02986}"/>
                  </a:ext>
                </a:extLst>
              </p:cNvPr>
              <p:cNvSpPr txBox="1"/>
              <p:nvPr/>
            </p:nvSpPr>
            <p:spPr>
              <a:xfrm>
                <a:off x="1600200" y="4520044"/>
                <a:ext cx="2836226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E5A9E9F-8011-F0E8-810F-D0249CB0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20044"/>
                <a:ext cx="2836226" cy="619016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4548D65-8906-2649-0EEC-C5CC1DD37F98}"/>
                  </a:ext>
                </a:extLst>
              </p:cNvPr>
              <p:cNvSpPr txBox="1"/>
              <p:nvPr/>
            </p:nvSpPr>
            <p:spPr>
              <a:xfrm>
                <a:off x="4277591" y="4506189"/>
                <a:ext cx="2933752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4548D65-8906-2649-0EEC-C5CC1DD3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91" y="4506189"/>
                <a:ext cx="2933752" cy="619016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BBBC4E-7F99-0977-D9D0-03AF2549669D}"/>
                  </a:ext>
                </a:extLst>
              </p:cNvPr>
              <p:cNvSpPr txBox="1"/>
              <p:nvPr/>
            </p:nvSpPr>
            <p:spPr>
              <a:xfrm>
                <a:off x="2156254" y="5257799"/>
                <a:ext cx="1616468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BBBC4E-7F99-0977-D9D0-03AF25496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54" y="5257799"/>
                <a:ext cx="1616468" cy="343107"/>
              </a:xfrm>
              <a:prstGeom prst="rect">
                <a:avLst/>
              </a:prstGeom>
              <a:blipFill>
                <a:blip r:embed="rId13"/>
                <a:stretch>
                  <a:fillRect l="-2326" r="-775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ECF7176-A75A-9BA9-7772-5ED53FD9320D}"/>
                  </a:ext>
                </a:extLst>
              </p:cNvPr>
              <p:cNvSpPr txBox="1"/>
              <p:nvPr/>
            </p:nvSpPr>
            <p:spPr>
              <a:xfrm>
                <a:off x="4817075" y="5150708"/>
                <a:ext cx="1469056" cy="564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ECF7176-A75A-9BA9-7772-5ED53FD93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5" y="5150708"/>
                <a:ext cx="1469056" cy="564450"/>
              </a:xfrm>
              <a:prstGeom prst="rect">
                <a:avLst/>
              </a:prstGeom>
              <a:blipFill>
                <a:blip r:embed="rId14"/>
                <a:stretch>
                  <a:fillRect l="-3448" t="-2174" r="-172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6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id="{489B03CF-4755-873E-94A1-DC3EBC5B5F78}"/>
              </a:ext>
            </a:extLst>
          </p:cNvPr>
          <p:cNvSpPr txBox="1"/>
          <p:nvPr/>
        </p:nvSpPr>
        <p:spPr>
          <a:xfrm>
            <a:off x="145472" y="1800828"/>
            <a:ext cx="8205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Guiding principle: preserve </a:t>
            </a:r>
            <a:r>
              <a:rPr lang="en-US" sz="2400" dirty="0">
                <a:solidFill>
                  <a:srgbClr val="0432FF"/>
                </a:solidFill>
              </a:rPr>
              <a:t>symmetries</a:t>
            </a:r>
            <a:r>
              <a:rPr lang="en-US" sz="2400" dirty="0"/>
              <a:t> in </a:t>
            </a:r>
            <a:r>
              <a:rPr lang="en-US" sz="2400" dirty="0" err="1"/>
              <a:t>Hamilonian</a:t>
            </a:r>
            <a:endParaRPr lang="en-US" sz="2400" dirty="0"/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rotational symmetry in transverse directions</a:t>
            </a:r>
          </a:p>
          <a:p>
            <a:pPr marL="914400" lvl="1" indent="-457200">
              <a:buFont typeface="System Font Regular"/>
              <a:buChar char="-"/>
            </a:pPr>
            <a:r>
              <a:rPr lang="en-US" sz="2400" dirty="0"/>
              <a:t>symmetry among identical particles</a:t>
            </a:r>
          </a:p>
          <a:p>
            <a:pPr marL="914400" lvl="1" indent="-457200">
              <a:buFont typeface="System Font Regular"/>
              <a:buChar char="-"/>
            </a:pPr>
            <a:endParaRPr lang="en-US" sz="2400" dirty="0"/>
          </a:p>
          <a:p>
            <a:pPr marL="914400" lvl="1" indent="-457200">
              <a:buFont typeface="System Font Regular"/>
              <a:buChar char="-"/>
            </a:pPr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D3700F-F412-E844-8AB0-A085CFC9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36"/>
            <a:ext cx="9144000" cy="7607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Basis Light-Front Quantization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913C6-F0F8-5744-A6EA-02C2540D5020}"/>
              </a:ext>
            </a:extLst>
          </p:cNvPr>
          <p:cNvSpPr txBox="1"/>
          <p:nvPr/>
        </p:nvSpPr>
        <p:spPr>
          <a:xfrm>
            <a:off x="7242471" y="1008027"/>
            <a:ext cx="18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[Vary,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et.al</a:t>
            </a:r>
            <a:r>
              <a:rPr lang="en-US" dirty="0">
                <a:solidFill>
                  <a:srgbClr val="00B0F0"/>
                </a:solidFill>
              </a:rPr>
              <a:t>, 2010]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4FFEC2-04FF-F77B-A067-AE010DA85603}"/>
                  </a:ext>
                </a:extLst>
              </p:cNvPr>
              <p:cNvSpPr/>
              <p:nvPr/>
            </p:nvSpPr>
            <p:spPr>
              <a:xfrm>
                <a:off x="3795985" y="3675127"/>
                <a:ext cx="56105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 ⋅⋅⋅</m:t>
                      </m:r>
                      <m:r>
                        <a:rPr lang="en-US" sz="2000" i="1">
                          <a:latin typeface="Cambria Math" charset="0"/>
                        </a:rPr>
                        <m:t>⋅⋅⋅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4FFEC2-04FF-F77B-A067-AE010DA85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85" y="3675127"/>
                <a:ext cx="5610559" cy="400110"/>
              </a:xfrm>
              <a:prstGeom prst="rect">
                <a:avLst/>
              </a:prstGeom>
              <a:blipFill>
                <a:blip r:embed="rId2"/>
                <a:stretch>
                  <a:fillRect t="-112121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27F7828-0F1B-8FAE-FABF-5D0041F0289C}"/>
              </a:ext>
            </a:extLst>
          </p:cNvPr>
          <p:cNvSpPr txBox="1"/>
          <p:nvPr/>
        </p:nvSpPr>
        <p:spPr>
          <a:xfrm>
            <a:off x="177538" y="3656658"/>
            <a:ext cx="641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System Font Regular"/>
              <a:buChar char="-"/>
            </a:pPr>
            <a:r>
              <a:rPr lang="en-CN" sz="2400" dirty="0"/>
              <a:t>Fock sector expansion: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0440FF-CB78-533B-BA06-C5E1975FA440}"/>
              </a:ext>
            </a:extLst>
          </p:cNvPr>
          <p:cNvSpPr txBox="1"/>
          <p:nvPr/>
        </p:nvSpPr>
        <p:spPr>
          <a:xfrm>
            <a:off x="645346" y="4149252"/>
            <a:ext cx="366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-"/>
            </a:pPr>
            <a:r>
              <a:rPr lang="en-US" sz="2400" dirty="0"/>
              <a:t>single particle basis: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1252A1-8227-476D-AC25-BD6BC11AD582}"/>
                  </a:ext>
                </a:extLst>
              </p:cNvPr>
              <p:cNvSpPr txBox="1"/>
              <p:nvPr/>
            </p:nvSpPr>
            <p:spPr>
              <a:xfrm>
                <a:off x="1390512" y="4637492"/>
                <a:ext cx="3428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1252A1-8227-476D-AC25-BD6BC11AD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12" y="4637492"/>
                <a:ext cx="3428311" cy="307777"/>
              </a:xfrm>
              <a:prstGeom prst="rect">
                <a:avLst/>
              </a:prstGeom>
              <a:blipFill>
                <a:blip r:embed="rId3"/>
                <a:stretch>
                  <a:fillRect r="-2214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9A5D7E7-BA43-5B8B-BF72-8FAF697C7D28}"/>
              </a:ext>
            </a:extLst>
          </p:cNvPr>
          <p:cNvSpPr txBox="1"/>
          <p:nvPr/>
        </p:nvSpPr>
        <p:spPr>
          <a:xfrm>
            <a:off x="2137042" y="5013157"/>
            <a:ext cx="241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1600"/>
              <a:t>2-d</a:t>
            </a:r>
            <a:r>
              <a:rPr lang="en-US" sz="1600" dirty="0"/>
              <a:t> </a:t>
            </a:r>
            <a:r>
              <a:rPr lang="en-CN" sz="1600"/>
              <a:t> harmonic oscillator</a:t>
            </a:r>
            <a:r>
              <a:rPr lang="en-US" sz="1600" dirty="0"/>
              <a:t> (2DHO)</a:t>
            </a:r>
            <a:endParaRPr lang="en-C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D1349A-ABF3-B546-1C2C-BCC4BF8174D8}"/>
                  </a:ext>
                </a:extLst>
              </p:cNvPr>
              <p:cNvSpPr txBox="1"/>
              <p:nvPr/>
            </p:nvSpPr>
            <p:spPr>
              <a:xfrm>
                <a:off x="4817745" y="4668215"/>
                <a:ext cx="16040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D1349A-ABF3-B546-1C2C-BCC4BF817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45" y="4668215"/>
                <a:ext cx="1604093" cy="307777"/>
              </a:xfrm>
              <a:prstGeom prst="rect">
                <a:avLst/>
              </a:prstGeom>
              <a:blipFill>
                <a:blip r:embed="rId4"/>
                <a:stretch>
                  <a:fillRect l="-3937" t="-8000" r="-551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D56979-5490-58E6-058D-734187F4C3EA}"/>
                  </a:ext>
                </a:extLst>
              </p:cNvPr>
              <p:cNvSpPr txBox="1"/>
              <p:nvPr/>
            </p:nvSpPr>
            <p:spPr>
              <a:xfrm>
                <a:off x="6447241" y="4678605"/>
                <a:ext cx="16579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D56979-5490-58E6-058D-734187F4C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241" y="4678605"/>
                <a:ext cx="1657954" cy="307777"/>
              </a:xfrm>
              <a:prstGeom prst="rect">
                <a:avLst/>
              </a:prstGeom>
              <a:blipFill>
                <a:blip r:embed="rId5"/>
                <a:stretch>
                  <a:fillRect l="-3788" r="-454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5B41619-2A29-0E4D-347D-1510E615A348}"/>
              </a:ext>
            </a:extLst>
          </p:cNvPr>
          <p:cNvSpPr txBox="1"/>
          <p:nvPr/>
        </p:nvSpPr>
        <p:spPr>
          <a:xfrm>
            <a:off x="4359377" y="5031988"/>
            <a:ext cx="243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  <a:r>
              <a:rPr lang="en-CN" sz="1600" dirty="0"/>
              <a:t>iscretized longitudinal momentum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951D38-7137-E571-B954-FBCEF9A0061C}"/>
              </a:ext>
            </a:extLst>
          </p:cNvPr>
          <p:cNvSpPr txBox="1"/>
          <p:nvPr/>
        </p:nvSpPr>
        <p:spPr>
          <a:xfrm>
            <a:off x="6681920" y="5033275"/>
            <a:ext cx="1630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</a:t>
            </a:r>
            <a:r>
              <a:rPr lang="en-CN" sz="1600" dirty="0"/>
              <a:t>elicity and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3E2227-8F7C-20E6-91DD-521127DEC0F5}"/>
                  </a:ext>
                </a:extLst>
              </p:cNvPr>
              <p:cNvSpPr txBox="1"/>
              <p:nvPr/>
            </p:nvSpPr>
            <p:spPr>
              <a:xfrm>
                <a:off x="2395379" y="5590605"/>
                <a:ext cx="2161426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CN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3E2227-8F7C-20E6-91DD-521127DE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379" y="5590605"/>
                <a:ext cx="2161426" cy="522835"/>
              </a:xfrm>
              <a:prstGeom prst="rect">
                <a:avLst/>
              </a:prstGeom>
              <a:blipFill>
                <a:blip r:embed="rId6"/>
                <a:stretch>
                  <a:fillRect l="-30233" t="-145238" b="-2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366E43-6FB5-B748-240A-F624EC2E32F9}"/>
                  </a:ext>
                </a:extLst>
              </p:cNvPr>
              <p:cNvSpPr txBox="1"/>
              <p:nvPr/>
            </p:nvSpPr>
            <p:spPr>
              <a:xfrm>
                <a:off x="5104641" y="5586664"/>
                <a:ext cx="1136850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CN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366E43-6FB5-B748-240A-F624EC2E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41" y="5586664"/>
                <a:ext cx="1136850" cy="522835"/>
              </a:xfrm>
              <a:prstGeom prst="rect">
                <a:avLst/>
              </a:prstGeom>
              <a:blipFill>
                <a:blip r:embed="rId7"/>
                <a:stretch>
                  <a:fillRect l="-57143" t="-145238" b="-20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4">
            <a:extLst>
              <a:ext uri="{FF2B5EF4-FFF2-40B4-BE49-F238E27FC236}">
                <a16:creationId xmlns:a16="http://schemas.microsoft.com/office/drawing/2014/main" id="{9A9324F6-886A-3854-F236-1D4D4CE1E8D5}"/>
              </a:ext>
            </a:extLst>
          </p:cNvPr>
          <p:cNvSpPr txBox="1"/>
          <p:nvPr/>
        </p:nvSpPr>
        <p:spPr>
          <a:xfrm>
            <a:off x="131919" y="3103166"/>
            <a:ext cx="820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Basis setup and truncation: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B9177-3ACC-02C5-840D-ADC798917CDB}"/>
                  </a:ext>
                </a:extLst>
              </p:cNvPr>
              <p:cNvSpPr txBox="1"/>
              <p:nvPr/>
            </p:nvSpPr>
            <p:spPr>
              <a:xfrm>
                <a:off x="6812408" y="5592015"/>
                <a:ext cx="1444691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B9177-3ACC-02C5-840D-ADC79891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408" y="5592015"/>
                <a:ext cx="1444691" cy="522835"/>
              </a:xfrm>
              <a:prstGeom prst="rect">
                <a:avLst/>
              </a:prstGeom>
              <a:blipFill>
                <a:blip r:embed="rId8"/>
                <a:stretch>
                  <a:fillRect l="-15652" t="-145238" r="-3478" b="-2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4C9851-1641-816F-6663-91AC8E6C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7168" y="6335570"/>
            <a:ext cx="2057400" cy="365125"/>
          </a:xfrm>
        </p:spPr>
        <p:txBody>
          <a:bodyPr/>
          <a:lstStyle/>
          <a:p>
            <a:fld id="{2F44515A-1C54-7A4B-A671-FD7432BEA377}" type="slidenum">
              <a:rPr lang="en-CN" smtClean="0"/>
              <a:t>8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045B89-96FB-E066-98B5-6185EE2DA2C9}"/>
                  </a:ext>
                </a:extLst>
              </p:cNvPr>
              <p:cNvSpPr txBox="1"/>
              <p:nvPr/>
            </p:nvSpPr>
            <p:spPr>
              <a:xfrm>
                <a:off x="3454749" y="1099482"/>
                <a:ext cx="2204646" cy="442109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045B89-96FB-E066-98B5-6185EE2DA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49" y="1099482"/>
                <a:ext cx="2204646" cy="442109"/>
              </a:xfrm>
              <a:prstGeom prst="rect">
                <a:avLst/>
              </a:prstGeom>
              <a:blipFill>
                <a:blip r:embed="rId9"/>
                <a:stretch>
                  <a:fillRect t="-133333" r="-15517" b="-197222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98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918B204-2F53-21AA-69C1-7D7BF9921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55" t="763" r="5460" b="87247"/>
          <a:stretch/>
        </p:blipFill>
        <p:spPr>
          <a:xfrm>
            <a:off x="4711204" y="2084563"/>
            <a:ext cx="4120308" cy="461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9934E-1F40-AF86-2FC7-091FA628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23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QCD Light-front </a:t>
            </a:r>
            <a:r>
              <a:rPr lang="en-CN" dirty="0"/>
              <a:t>Hamiltonian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1D679-BDC6-6E21-D594-FFADEAE9B945}"/>
              </a:ext>
            </a:extLst>
          </p:cNvPr>
          <p:cNvSpPr txBox="1"/>
          <p:nvPr/>
        </p:nvSpPr>
        <p:spPr>
          <a:xfrm>
            <a:off x="89629" y="826569"/>
            <a:ext cx="725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CN" sz="2400" dirty="0"/>
              <a:t>QCD light-front </a:t>
            </a:r>
            <a:r>
              <a:rPr lang="en-CN" sz="2400"/>
              <a:t>Hamiltonian </a:t>
            </a:r>
            <a:r>
              <a:rPr lang="en-US" sz="2400" dirty="0"/>
              <a:t>from QCD </a:t>
            </a:r>
            <a:r>
              <a:rPr lang="en-US" sz="2400" dirty="0" err="1"/>
              <a:t>Lagrangian</a:t>
            </a:r>
            <a:r>
              <a:rPr lang="en-CN" sz="2400" dirty="0"/>
              <a:t>: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92625AAA-3AD3-DA3E-681C-E0998014C127}"/>
              </a:ext>
            </a:extLst>
          </p:cNvPr>
          <p:cNvSpPr/>
          <p:nvPr/>
        </p:nvSpPr>
        <p:spPr>
          <a:xfrm>
            <a:off x="3300249" y="1535817"/>
            <a:ext cx="699548" cy="19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4EBD9-14E0-A711-2F8F-44887166D912}"/>
                  </a:ext>
                </a:extLst>
              </p:cNvPr>
              <p:cNvSpPr txBox="1"/>
              <p:nvPr/>
            </p:nvSpPr>
            <p:spPr>
              <a:xfrm>
                <a:off x="4129826" y="1485808"/>
                <a:ext cx="1627946" cy="301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4EBD9-14E0-A711-2F8F-44887166D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26" y="1485808"/>
                <a:ext cx="1627946" cy="301814"/>
              </a:xfrm>
              <a:prstGeom prst="rect">
                <a:avLst/>
              </a:prstGeom>
              <a:blipFill>
                <a:blip r:embed="rId4"/>
                <a:stretch>
                  <a:fillRect l="-3846" t="-833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C887A-8D96-5519-5617-75DE05798D71}"/>
              </a:ext>
            </a:extLst>
          </p:cNvPr>
          <p:cNvGrpSpPr/>
          <p:nvPr/>
        </p:nvGrpSpPr>
        <p:grpSpPr>
          <a:xfrm>
            <a:off x="0" y="1349713"/>
            <a:ext cx="3433781" cy="461024"/>
            <a:chOff x="0" y="1532593"/>
            <a:chExt cx="3433781" cy="461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58">
                  <a:extLst>
                    <a:ext uri="{FF2B5EF4-FFF2-40B4-BE49-F238E27FC236}">
                      <a16:creationId xmlns:a16="http://schemas.microsoft.com/office/drawing/2014/main" id="{EA152424-D532-5EE4-BA68-EAECCC1E913F}"/>
                    </a:ext>
                  </a:extLst>
                </p:cNvPr>
                <p:cNvSpPr txBox="1"/>
                <p:nvPr/>
              </p:nvSpPr>
              <p:spPr>
                <a:xfrm>
                  <a:off x="0" y="1532593"/>
                  <a:ext cx="3433781" cy="461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bSup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3" name="TextBox 58">
                  <a:extLst>
                    <a:ext uri="{FF2B5EF4-FFF2-40B4-BE49-F238E27FC236}">
                      <a16:creationId xmlns:a16="http://schemas.microsoft.com/office/drawing/2014/main" id="{EA152424-D532-5EE4-BA68-EAECCC1E9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532593"/>
                  <a:ext cx="3433781" cy="461024"/>
                </a:xfrm>
                <a:prstGeom prst="rect">
                  <a:avLst/>
                </a:prstGeom>
                <a:blipFill>
                  <a:blip r:embed="rId6"/>
                  <a:stretch>
                    <a:fillRect t="-2703" b="-1351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F4A5C4A-E0B1-DFFE-B15D-5FDD289E9D5D}"/>
                </a:ext>
              </a:extLst>
            </p:cNvPr>
            <p:cNvSpPr txBox="1"/>
            <p:nvPr/>
          </p:nvSpPr>
          <p:spPr>
            <a:xfrm>
              <a:off x="1243647" y="160117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F0941D-886F-14BA-16DD-D02871564578}"/>
                  </a:ext>
                </a:extLst>
              </p:cNvPr>
              <p:cNvSpPr txBox="1"/>
              <p:nvPr/>
            </p:nvSpPr>
            <p:spPr>
              <a:xfrm>
                <a:off x="4129826" y="2150665"/>
                <a:ext cx="581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F0941D-886F-14BA-16DD-D02871564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26" y="2150665"/>
                <a:ext cx="581378" cy="276999"/>
              </a:xfrm>
              <a:prstGeom prst="rect">
                <a:avLst/>
              </a:prstGeom>
              <a:blipFill>
                <a:blip r:embed="rId7"/>
                <a:stretch>
                  <a:fillRect l="-6250" r="-2083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1BB4957-E6BA-84F0-CDF8-2AAD8C22E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1" t="11964" r="9003" b="1224"/>
          <a:stretch/>
        </p:blipFill>
        <p:spPr>
          <a:xfrm>
            <a:off x="4711204" y="2575816"/>
            <a:ext cx="4120308" cy="3338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EF4C95-E150-134A-66B9-B5410BCAD0C0}"/>
                  </a:ext>
                </a:extLst>
              </p:cNvPr>
              <p:cNvSpPr txBox="1"/>
              <p:nvPr/>
            </p:nvSpPr>
            <p:spPr>
              <a:xfrm>
                <a:off x="4176530" y="2703477"/>
                <a:ext cx="5255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EF4C95-E150-134A-66B9-B5410BCAD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30" y="2703477"/>
                <a:ext cx="525528" cy="276999"/>
              </a:xfrm>
              <a:prstGeom prst="rect">
                <a:avLst/>
              </a:prstGeom>
              <a:blipFill>
                <a:blip r:embed="rId8"/>
                <a:stretch>
                  <a:fillRect l="-9302" r="-2326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512AA4-E8F2-99B0-625C-302C1FD43F1D}"/>
                  </a:ext>
                </a:extLst>
              </p:cNvPr>
              <p:cNvSpPr txBox="1"/>
              <p:nvPr/>
            </p:nvSpPr>
            <p:spPr>
              <a:xfrm>
                <a:off x="4702058" y="6041088"/>
                <a:ext cx="2174441" cy="604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CN" sz="1600" dirty="0"/>
                  <a:t>: quark field operator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CN" sz="1600" dirty="0"/>
                  <a:t>: gluon field operator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512AA4-E8F2-99B0-625C-302C1FD4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58" y="6041088"/>
                <a:ext cx="2174441" cy="604589"/>
              </a:xfrm>
              <a:prstGeom prst="rect">
                <a:avLst/>
              </a:prstGeom>
              <a:blipFill>
                <a:blip r:embed="rId12"/>
                <a:stretch>
                  <a:fillRect t="-2041" r="-581" b="-81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E5AE5DC-9714-0C4B-7AD1-DC2C020525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087" y="3956239"/>
            <a:ext cx="1875722" cy="978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39BF00-68E7-3AB5-8036-92EDA19EFE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096" y="2506114"/>
            <a:ext cx="1855237" cy="978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6FCD3-11CF-596D-8ECD-CAF0FC8B7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alphaModFix/>
          </a:blip>
          <a:stretch>
            <a:fillRect/>
          </a:stretch>
        </p:blipFill>
        <p:spPr>
          <a:xfrm>
            <a:off x="2457741" y="3960772"/>
            <a:ext cx="1512303" cy="969364"/>
          </a:xfrm>
          <a:prstGeom prst="rect">
            <a:avLst/>
          </a:prstGeom>
          <a:ln w="38100">
            <a:noFill/>
          </a:ln>
          <a:effectLst>
            <a:softEdge rad="0"/>
          </a:effec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3DE4F502-E36A-D11F-6858-039E3985CB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14848" y="2493766"/>
            <a:ext cx="1217934" cy="990778"/>
          </a:xfrm>
          <a:prstGeom prst="rect">
            <a:avLst/>
          </a:prstGeom>
          <a:noFill/>
          <a:ln w="34925">
            <a:noFill/>
          </a:ln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1CE8EF27-2DF3-A7FD-0BE6-9A3500287E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455" y="5500820"/>
            <a:ext cx="1097523" cy="86646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EDFA197-1D7C-D662-A7CF-25B1D6C37E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5396" y="5541215"/>
            <a:ext cx="1512304" cy="751928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6724803E-40F6-BBF2-3500-48BF255CED1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007118" y="5478322"/>
            <a:ext cx="1512304" cy="877715"/>
          </a:xfrm>
          <a:custGeom>
            <a:avLst/>
            <a:gdLst>
              <a:gd name="connsiteX0" fmla="*/ 994167 w 4149995"/>
              <a:gd name="connsiteY0" fmla="*/ 1831823 h 2408581"/>
              <a:gd name="connsiteX1" fmla="*/ 994167 w 4149995"/>
              <a:gd name="connsiteY1" fmla="*/ 2311944 h 2408581"/>
              <a:gd name="connsiteX2" fmla="*/ 1530749 w 4149995"/>
              <a:gd name="connsiteY2" fmla="*/ 2311944 h 2408581"/>
              <a:gd name="connsiteX3" fmla="*/ 1530749 w 4149995"/>
              <a:gd name="connsiteY3" fmla="*/ 1831823 h 2408581"/>
              <a:gd name="connsiteX4" fmla="*/ 2959799 w 4149995"/>
              <a:gd name="connsiteY4" fmla="*/ 979529 h 2408581"/>
              <a:gd name="connsiteX5" fmla="*/ 2959799 w 4149995"/>
              <a:gd name="connsiteY5" fmla="*/ 1459650 h 2408581"/>
              <a:gd name="connsiteX6" fmla="*/ 3496381 w 4149995"/>
              <a:gd name="connsiteY6" fmla="*/ 1459650 h 2408581"/>
              <a:gd name="connsiteX7" fmla="*/ 3496381 w 4149995"/>
              <a:gd name="connsiteY7" fmla="*/ 979529 h 2408581"/>
              <a:gd name="connsiteX8" fmla="*/ 583769 w 4149995"/>
              <a:gd name="connsiteY8" fmla="*/ 889380 h 2408581"/>
              <a:gd name="connsiteX9" fmla="*/ 583769 w 4149995"/>
              <a:gd name="connsiteY9" fmla="*/ 1369501 h 2408581"/>
              <a:gd name="connsiteX10" fmla="*/ 1120351 w 4149995"/>
              <a:gd name="connsiteY10" fmla="*/ 1369501 h 2408581"/>
              <a:gd name="connsiteX11" fmla="*/ 1120351 w 4149995"/>
              <a:gd name="connsiteY11" fmla="*/ 889380 h 2408581"/>
              <a:gd name="connsiteX12" fmla="*/ 2423217 w 4149995"/>
              <a:gd name="connsiteY12" fmla="*/ 29425 h 2408581"/>
              <a:gd name="connsiteX13" fmla="*/ 2423217 w 4149995"/>
              <a:gd name="connsiteY13" fmla="*/ 509546 h 2408581"/>
              <a:gd name="connsiteX14" fmla="*/ 2959799 w 4149995"/>
              <a:gd name="connsiteY14" fmla="*/ 509546 h 2408581"/>
              <a:gd name="connsiteX15" fmla="*/ 2959799 w 4149995"/>
              <a:gd name="connsiteY15" fmla="*/ 29425 h 2408581"/>
              <a:gd name="connsiteX16" fmla="*/ 0 w 4149995"/>
              <a:gd name="connsiteY16" fmla="*/ 0 h 2408581"/>
              <a:gd name="connsiteX17" fmla="*/ 4149995 w 4149995"/>
              <a:gd name="connsiteY17" fmla="*/ 0 h 2408581"/>
              <a:gd name="connsiteX18" fmla="*/ 4149995 w 4149995"/>
              <a:gd name="connsiteY18" fmla="*/ 2408581 h 2408581"/>
              <a:gd name="connsiteX19" fmla="*/ 0 w 4149995"/>
              <a:gd name="connsiteY19" fmla="*/ 2408581 h 240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9995" h="2408581">
                <a:moveTo>
                  <a:pt x="994167" y="1831823"/>
                </a:moveTo>
                <a:lnTo>
                  <a:pt x="994167" y="2311944"/>
                </a:lnTo>
                <a:lnTo>
                  <a:pt x="1530749" y="2311944"/>
                </a:lnTo>
                <a:lnTo>
                  <a:pt x="1530749" y="1831823"/>
                </a:lnTo>
                <a:close/>
                <a:moveTo>
                  <a:pt x="2959799" y="979529"/>
                </a:moveTo>
                <a:lnTo>
                  <a:pt x="2959799" y="1459650"/>
                </a:lnTo>
                <a:lnTo>
                  <a:pt x="3496381" y="1459650"/>
                </a:lnTo>
                <a:lnTo>
                  <a:pt x="3496381" y="979529"/>
                </a:lnTo>
                <a:close/>
                <a:moveTo>
                  <a:pt x="583769" y="889380"/>
                </a:moveTo>
                <a:lnTo>
                  <a:pt x="583769" y="1369501"/>
                </a:lnTo>
                <a:lnTo>
                  <a:pt x="1120351" y="1369501"/>
                </a:lnTo>
                <a:lnTo>
                  <a:pt x="1120351" y="889380"/>
                </a:lnTo>
                <a:close/>
                <a:moveTo>
                  <a:pt x="2423217" y="29425"/>
                </a:moveTo>
                <a:lnTo>
                  <a:pt x="2423217" y="509546"/>
                </a:lnTo>
                <a:lnTo>
                  <a:pt x="2959799" y="509546"/>
                </a:lnTo>
                <a:lnTo>
                  <a:pt x="2959799" y="29425"/>
                </a:lnTo>
                <a:close/>
                <a:moveTo>
                  <a:pt x="0" y="0"/>
                </a:moveTo>
                <a:lnTo>
                  <a:pt x="4149995" y="0"/>
                </a:lnTo>
                <a:lnTo>
                  <a:pt x="4149995" y="2408581"/>
                </a:lnTo>
                <a:lnTo>
                  <a:pt x="0" y="2408581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4A1B6D-0BDE-2885-B48D-A73821703E5A}"/>
                  </a:ext>
                </a:extLst>
              </p:cNvPr>
              <p:cNvSpPr txBox="1"/>
              <p:nvPr/>
            </p:nvSpPr>
            <p:spPr>
              <a:xfrm>
                <a:off x="7817190" y="1408475"/>
                <a:ext cx="1165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4A1B6D-0BDE-2885-B48D-A73821703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90" y="1408475"/>
                <a:ext cx="116512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3B0F7-86CC-51FE-0799-B2C749BCA55D}"/>
                  </a:ext>
                </a:extLst>
              </p:cNvPr>
              <p:cNvSpPr txBox="1"/>
              <p:nvPr/>
            </p:nvSpPr>
            <p:spPr>
              <a:xfrm>
                <a:off x="7533409" y="6068291"/>
                <a:ext cx="1492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3B0F7-86CC-51FE-0799-B2C749BCA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09" y="6068291"/>
                <a:ext cx="1492909" cy="369332"/>
              </a:xfrm>
              <a:prstGeom prst="rect">
                <a:avLst/>
              </a:prstGeom>
              <a:blipFill>
                <a:blip r:embed="rId21"/>
                <a:stretch>
                  <a:fillRect l="-423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D1FC1D2-1FFE-08CC-6F0C-DF4055EA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9</a:t>
            </a:fld>
            <a:endParaRPr lang="en-C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D256EF-4580-5F19-920C-609C551C29CC}"/>
              </a:ext>
            </a:extLst>
          </p:cNvPr>
          <p:cNvSpPr txBox="1"/>
          <p:nvPr/>
        </p:nvSpPr>
        <p:spPr>
          <a:xfrm>
            <a:off x="5365337" y="605481"/>
            <a:ext cx="377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[S. Brodsky, H-C Pauli, S. Pinsky, ‘97]</a:t>
            </a:r>
          </a:p>
        </p:txBody>
      </p:sp>
    </p:spTree>
    <p:extLst>
      <p:ext uri="{BB962C8B-B14F-4D97-AF65-F5344CB8AC3E}">
        <p14:creationId xmlns:p14="http://schemas.microsoft.com/office/powerpoint/2010/main" val="409181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A1BFE-F886-9123-C0A5-37ECA5FB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1793-9DB4-F17E-5C5A-3152B25F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944"/>
            <a:ext cx="7886700" cy="932047"/>
          </a:xfrm>
        </p:spPr>
        <p:txBody>
          <a:bodyPr/>
          <a:lstStyle/>
          <a:p>
            <a:pPr algn="ctr"/>
            <a:r>
              <a:rPr lang="en-US" dirty="0"/>
              <a:t>BLFQ Algorithm Flowchart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36D0C-C704-5A2E-1397-2525D52F1EF3}"/>
              </a:ext>
            </a:extLst>
          </p:cNvPr>
          <p:cNvSpPr txBox="1"/>
          <p:nvPr/>
        </p:nvSpPr>
        <p:spPr>
          <a:xfrm>
            <a:off x="2680985" y="2321351"/>
            <a:ext cx="3568028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/>
              <a:t>Hamiltonian </a:t>
            </a:r>
            <a:r>
              <a:rPr lang="en-US" sz="2000" dirty="0"/>
              <a:t>Matrix </a:t>
            </a:r>
            <a:r>
              <a:rPr lang="en-CN" sz="2000"/>
              <a:t>Generation</a:t>
            </a:r>
            <a:endParaRPr lang="en-CN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F7745-27BA-F061-7890-047966EB048E}"/>
              </a:ext>
            </a:extLst>
          </p:cNvPr>
          <p:cNvSpPr txBox="1"/>
          <p:nvPr/>
        </p:nvSpPr>
        <p:spPr>
          <a:xfrm>
            <a:off x="2653285" y="3252521"/>
            <a:ext cx="3623428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 dirty="0"/>
              <a:t>Diagonalize Hamiltonian Matrix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77D7FC-9878-DC8E-7F23-1B66C7D13F22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4464999" y="2721461"/>
            <a:ext cx="0" cy="53106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1385572-79AB-FBA8-8BA3-B18EA45CF950}"/>
              </a:ext>
            </a:extLst>
          </p:cNvPr>
          <p:cNvSpPr txBox="1"/>
          <p:nvPr/>
        </p:nvSpPr>
        <p:spPr>
          <a:xfrm>
            <a:off x="3016942" y="4110491"/>
            <a:ext cx="2896114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Light-Front Wave Functions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520A1B-2D09-C2C9-6C85-4981EE6D1008}"/>
              </a:ext>
            </a:extLst>
          </p:cNvPr>
          <p:cNvCxnSpPr>
            <a:cxnSpLocks/>
            <a:stCxn id="11" idx="2"/>
            <a:endCxn id="33" idx="0"/>
          </p:cNvCxnSpPr>
          <p:nvPr/>
        </p:nvCxnSpPr>
        <p:spPr>
          <a:xfrm>
            <a:off x="4464999" y="3652631"/>
            <a:ext cx="0" cy="45786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7E49CC-4A86-4444-54F6-64C84A5D97EB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4464999" y="4479823"/>
            <a:ext cx="0" cy="458696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3755198-D229-E9B5-C67A-70EBBD87BB02}"/>
                  </a:ext>
                </a:extLst>
              </p:cNvPr>
              <p:cNvSpPr txBox="1"/>
              <p:nvPr/>
            </p:nvSpPr>
            <p:spPr>
              <a:xfrm>
                <a:off x="2062041" y="4938519"/>
                <a:ext cx="4805916" cy="958980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Observables</a:t>
                </a:r>
                <a:r>
                  <a:rPr lang="en-CN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CN"/>
              </a:p>
              <a:p>
                <a:pPr algn="ctr"/>
                <a:r>
                  <a:rPr lang="en-CN"/>
                  <a:t>Distribution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Functions, Form Factors, PDFs, GPDs, TMDs…</a:t>
                </a:r>
                <a:endParaRPr lang="en-CN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3755198-D229-E9B5-C67A-70EBBD87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041" y="4938519"/>
                <a:ext cx="4805916" cy="958980"/>
              </a:xfrm>
              <a:prstGeom prst="rect">
                <a:avLst/>
              </a:prstGeom>
              <a:blipFill>
                <a:blip r:embed="rId2"/>
                <a:stretch>
                  <a:fillRect b="-759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ED596DD-63EC-958F-A51C-DF5C898CEB64}"/>
              </a:ext>
            </a:extLst>
          </p:cNvPr>
          <p:cNvSpPr txBox="1"/>
          <p:nvPr/>
        </p:nvSpPr>
        <p:spPr>
          <a:xfrm>
            <a:off x="3375932" y="1363263"/>
            <a:ext cx="2258695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/>
              <a:t>Basis Enumerat</a:t>
            </a:r>
            <a:r>
              <a:rPr lang="en-US" sz="2000" dirty="0"/>
              <a:t>ion</a:t>
            </a:r>
            <a:endParaRPr lang="en-CN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21E68-8C01-1AD1-B949-1D0109C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10</a:t>
            </a:fld>
            <a:endParaRPr lang="en-C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E3A30D-AEB4-C6EA-A34B-F8D3CCCBF16C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4464999" y="1770537"/>
            <a:ext cx="3210" cy="550814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855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95*108"/>
  <p:tag name="TABLE_ENDDRAG_RECT" val="48*123*595*10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8907</TotalTime>
  <Words>2154</Words>
  <Application>Microsoft Macintosh PowerPoint</Application>
  <PresentationFormat>On-screen Show (4:3)</PresentationFormat>
  <Paragraphs>442</Paragraphs>
  <Slides>30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-apple-system</vt:lpstr>
      <vt:lpstr>-webkit-standard</vt:lpstr>
      <vt:lpstr>楷体</vt:lpstr>
      <vt:lpstr>SimSun</vt:lpstr>
      <vt:lpstr>System Font Regular</vt:lpstr>
      <vt:lpstr>Aptos</vt:lpstr>
      <vt:lpstr>Aptos Display</vt:lpstr>
      <vt:lpstr>Arial</vt:lpstr>
      <vt:lpstr>Calibri</vt:lpstr>
      <vt:lpstr>Cambria Math</vt:lpstr>
      <vt:lpstr>Courier New</vt:lpstr>
      <vt:lpstr>Franklin Gothic Medium</vt:lpstr>
      <vt:lpstr>Times New Roman</vt:lpstr>
      <vt:lpstr>Wingdings</vt:lpstr>
      <vt:lpstr>Office Theme</vt:lpstr>
      <vt:lpstr>Recent Progress  in  Basis Light-Front Quantization</vt:lpstr>
      <vt:lpstr>Outline</vt:lpstr>
      <vt:lpstr>Major Questions in Nuclear Physics</vt:lpstr>
      <vt:lpstr>Nonperturbative Approach</vt:lpstr>
      <vt:lpstr>Structure of Relativistic Bound States</vt:lpstr>
      <vt:lpstr>PowerPoint Presentation</vt:lpstr>
      <vt:lpstr>Basis Light-Front Quantization</vt:lpstr>
      <vt:lpstr>QCD Light-front Hamiltonian</vt:lpstr>
      <vt:lpstr>BLFQ Algorithm Flowchart</vt:lpstr>
      <vt:lpstr>Dimension of Basis Space</vt:lpstr>
      <vt:lpstr>PowerPoint Presentation</vt:lpstr>
      <vt:lpstr>Proton with Full QCD Hamiltonian</vt:lpstr>
      <vt:lpstr>Color Structure in Basis States</vt:lpstr>
      <vt:lpstr>Input Parameters </vt:lpstr>
      <vt:lpstr>Fock Sector Decomposition </vt:lpstr>
      <vt:lpstr>Electromagnetic Form Factors</vt:lpstr>
      <vt:lpstr>Axial Form Factor</vt:lpstr>
      <vt:lpstr>PowerPoint Presentation</vt:lpstr>
      <vt:lpstr>PowerPoint Presentation</vt:lpstr>
      <vt:lpstr>Conclusions</vt:lpstr>
      <vt:lpstr>PowerPoint Presentation</vt:lpstr>
      <vt:lpstr>Outlook</vt:lpstr>
      <vt:lpstr>BLFQ Algorithm Flowchart</vt:lpstr>
      <vt:lpstr>Fock Sector Dependent Renormalization</vt:lpstr>
      <vt:lpstr>Fock Sector Dependent Renormalization</vt:lpstr>
      <vt:lpstr>PowerPoint Presentation</vt:lpstr>
      <vt:lpstr>Dimension of Basis Space</vt:lpstr>
      <vt:lpstr>BLFQ with Heterogeneous Computing</vt:lpstr>
      <vt:lpstr>BLFQ Optimization - Hamiltonian</vt:lpstr>
      <vt:lpstr>BLFQ Optimization - Diagonalization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m533</dc:creator>
  <cp:lastModifiedBy>Zhao, Xingbo</cp:lastModifiedBy>
  <cp:revision>321</cp:revision>
  <dcterms:created xsi:type="dcterms:W3CDTF">2024-10-16T21:29:11Z</dcterms:created>
  <dcterms:modified xsi:type="dcterms:W3CDTF">2025-04-27T15:28:17Z</dcterms:modified>
</cp:coreProperties>
</file>