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587" r:id="rId2"/>
    <p:sldId id="763" r:id="rId3"/>
    <p:sldId id="768" r:id="rId4"/>
    <p:sldId id="765" r:id="rId5"/>
    <p:sldId id="764" r:id="rId6"/>
    <p:sldId id="766" r:id="rId7"/>
    <p:sldId id="767" r:id="rId8"/>
    <p:sldId id="773" r:id="rId9"/>
    <p:sldId id="772" r:id="rId10"/>
    <p:sldId id="771" r:id="rId11"/>
    <p:sldId id="770" r:id="rId12"/>
    <p:sldId id="774" r:id="rId13"/>
    <p:sldId id="775" r:id="rId14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990000"/>
    <a:srgbClr val="660066"/>
    <a:srgbClr val="6600FF"/>
    <a:srgbClr val="FF9900"/>
    <a:srgbClr val="FF3399"/>
    <a:srgbClr val="663300"/>
    <a:srgbClr val="000099"/>
    <a:srgbClr val="B7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4" autoAdjust="0"/>
    <p:restoredTop sz="94424" autoAdjust="0"/>
  </p:normalViewPr>
  <p:slideViewPr>
    <p:cSldViewPr>
      <p:cViewPr varScale="1">
        <p:scale>
          <a:sx n="74" d="100"/>
          <a:sy n="74" d="100"/>
        </p:scale>
        <p:origin x="12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915" y="-5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31BB1F13-AB06-4828-BAD2-6EE67A6569E9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A0295A5B-ED6D-41BC-BFEF-BC8A22ECBC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73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FFB13-4B3E-40D3-B029-8A437BFF0D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0923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868D56A-A8CE-46B8-8BBF-2067EEBFD4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36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75A84-3FD1-4B77-B0CD-F83439B433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407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EB8C-3E52-47B9-9672-DA69603B09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184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1BEB-79C4-4FBB-B5E5-E3318CFA8B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447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4E73-DD63-4F1B-8F3C-C54A8F4BAB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638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043D0-D73F-40AA-BB8B-968E79936C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232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2704-5D82-4D87-8C36-145643A984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71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AEA36-17B7-4F62-ABD8-F17378AC31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30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5D0D-65FB-4147-BE8A-FEB195B29E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738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1B9AB-2D15-4CAF-AEE1-D2616D27EB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42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A88C7-9B08-441B-8EF8-D6D877575A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879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21248-B9F3-48A2-816E-8F39EB321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021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503.08313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arxiv.org/abs/2401.1755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71600" y="6309320"/>
            <a:ext cx="720080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庄鹏飞，中高能核物理会议，上海，</a:t>
            </a:r>
            <a:r>
              <a:rPr kumimoji="0" lang="en-US" altLang="zh-CN" sz="120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20250424-28                                                                                    1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899592" y="2363396"/>
            <a:ext cx="75608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Electromagnetic Effect on Particle Production </a:t>
            </a:r>
          </a:p>
          <a:p>
            <a:pPr algn="ctr"/>
            <a:r>
              <a:rPr lang="en-US" altLang="zh-CN" sz="20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in Relativistic Heavy Ion Collisions                                                     </a:t>
            </a:r>
          </a:p>
          <a:p>
            <a:pPr algn="ctr"/>
            <a:endParaRPr lang="en-US" altLang="zh-CN" sz="800" dirty="0" smtClean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8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                 </a:t>
            </a:r>
          </a:p>
          <a:p>
            <a:pPr algn="ctr"/>
            <a:endParaRPr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en-US" altLang="zh-CN" sz="2000" i="1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en-US" altLang="zh-CN" sz="2000" i="1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en-US" altLang="zh-CN" sz="800" i="1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 @ Tsinghua University</a:t>
            </a:r>
            <a:r>
              <a:rPr lang="en-US" altLang="zh-CN" sz="1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939877" cy="88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5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0525" y="260648"/>
            <a:ext cx="8429625" cy="612068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   </a:t>
            </a:r>
            <a:r>
              <a:rPr lang="en-US" altLang="zh-CN" sz="2000" i="1" u="sng" kern="0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Cross section </a:t>
            </a:r>
          </a:p>
          <a:p>
            <a:pPr algn="ctr" eaLnBrk="1" hangingPunct="1">
              <a:defRPr/>
            </a:pPr>
            <a:endParaRPr lang="en-US" altLang="zh-CN" sz="2000" i="1" u="sng" kern="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zh-CN" altLang="en-US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　　　　　　　　</a:t>
            </a:r>
            <a: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endParaRPr lang="en-US" altLang="zh-CN" sz="2000" b="1" kern="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r>
              <a:rPr lang="en-US" altLang="zh-CN" sz="2000" i="1" kern="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           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With increasing energy, more decay channels open which leads </a:t>
            </a:r>
          </a:p>
          <a:p>
            <a:pPr eaLnBrk="1" hangingPunct="1">
              <a:defRPr/>
            </a:pPr>
            <a:r>
              <a:rPr lang="en-US" altLang="zh-CN" sz="1800" i="1" kern="0" dirty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             to a decreased cross section.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3" y="1124744"/>
            <a:ext cx="6000794" cy="3124223"/>
          </a:xfrm>
          <a:prstGeom prst="rect">
            <a:avLst/>
          </a:prstGeom>
        </p:spPr>
      </p:pic>
      <p:sp>
        <p:nvSpPr>
          <p:cNvPr id="4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71600" y="6309320"/>
            <a:ext cx="720080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庄鹏飞，中高能核物理会议，上海，</a:t>
            </a:r>
            <a:r>
              <a:rPr kumimoji="0" lang="en-US" altLang="zh-CN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20250424-28                                                                                  10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89" y="5373216"/>
            <a:ext cx="765114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0525" y="260648"/>
            <a:ext cx="8429625" cy="612068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   </a:t>
            </a:r>
            <a:r>
              <a:rPr lang="en-US" altLang="zh-CN" sz="2000" i="1" u="sng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Dielectron</a:t>
            </a:r>
            <a:r>
              <a:rPr lang="en-US" altLang="zh-CN" sz="2000" i="1" u="sng" kern="0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spectrum </a:t>
            </a:r>
          </a:p>
          <a:p>
            <a:pPr algn="ctr" eaLnBrk="1" hangingPunct="1">
              <a:defRPr/>
            </a:pPr>
            <a:endParaRPr lang="en-US" altLang="zh-CN" sz="2000" i="1" u="sng" kern="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zh-CN" altLang="en-US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　　　　　　　　</a:t>
            </a:r>
            <a: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endParaRPr lang="en-US" altLang="zh-CN" sz="2000" b="1" kern="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r>
              <a:rPr lang="en-US" altLang="zh-CN" sz="2000" i="1" kern="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       </a:t>
            </a:r>
          </a:p>
          <a:p>
            <a:pPr eaLnBrk="1" hangingPunct="1">
              <a:defRPr/>
            </a:pPr>
            <a:endParaRPr lang="en-US" altLang="zh-CN" sz="2000" i="1" kern="0" dirty="0">
              <a:solidFill>
                <a:srgbClr val="FF0000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i="1" kern="0" dirty="0" smtClean="0">
              <a:solidFill>
                <a:srgbClr val="FF0000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800" i="1" kern="0" dirty="0" smtClean="0">
              <a:solidFill>
                <a:srgbClr val="FF0000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r>
              <a:rPr lang="en-US" altLang="zh-CN" sz="1800" i="1" kern="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              The </a:t>
            </a:r>
            <a:r>
              <a:rPr lang="en-US" altLang="zh-CN" sz="1800" i="1" kern="0" dirty="0" err="1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Drell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-Yan process is suppressed by the photon decay</a:t>
            </a:r>
          </a:p>
          <a:p>
            <a:pPr eaLnBrk="1" hangingPunct="1">
              <a:defRPr/>
            </a:pPr>
            <a:r>
              <a:rPr lang="en-US" altLang="zh-CN" sz="1800" i="1" kern="0" dirty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             in a magnetic field!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28" y="2420888"/>
            <a:ext cx="5905543" cy="31908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925" y="894800"/>
            <a:ext cx="6048419" cy="6619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700808"/>
            <a:ext cx="5543591" cy="623892"/>
          </a:xfrm>
          <a:prstGeom prst="rect">
            <a:avLst/>
          </a:prstGeom>
        </p:spPr>
      </p:pic>
      <p:sp>
        <p:nvSpPr>
          <p:cNvPr id="6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71600" y="6309320"/>
            <a:ext cx="720080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庄鹏飞，中高能核物理会议，上海，</a:t>
            </a:r>
            <a:r>
              <a:rPr kumimoji="0" lang="en-US" altLang="zh-CN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20250424-28                                                                                  11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707904" y="620688"/>
            <a:ext cx="1388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63688" y="551723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zh-CN" alt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1380838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altLang="zh-CN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strong magnetic field in the initial stage changes dramatically the </a:t>
            </a:r>
          </a:p>
          <a:p>
            <a:r>
              <a:rPr lang="en-US" altLang="zh-CN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particle production.     </a:t>
            </a:r>
            <a:endParaRPr lang="zh-CN" altLang="en-US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03648" y="2316942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en-US" altLang="zh-CN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changes can be tested in the future heavy ion collisions at LHC. For instance, the </a:t>
            </a:r>
            <a:r>
              <a:rPr lang="en-US" altLang="zh-CN" sz="16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quarkonia</a:t>
            </a:r>
            <a:r>
              <a:rPr lang="en-US" altLang="zh-CN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might be enhanced at low </a:t>
            </a:r>
            <a:r>
              <a:rPr lang="en-US" altLang="zh-CN" sz="16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are easy to be thermalized with a larger elliptic flow.</a:t>
            </a:r>
          </a:p>
          <a:p>
            <a:endParaRPr lang="en-US" altLang="zh-CN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Looking forward to the collaboration with experimentalists!     </a:t>
            </a:r>
            <a:r>
              <a:rPr lang="en-US" altLang="zh-CN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1600" i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71600" y="6309320"/>
            <a:ext cx="720080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庄鹏飞，中高能核物理会议，上海，</a:t>
            </a:r>
            <a:r>
              <a:rPr kumimoji="0" lang="en-US" altLang="zh-CN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20250424-28                                                                                  12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652" y="3679261"/>
            <a:ext cx="2652732" cy="2486043"/>
          </a:xfrm>
          <a:prstGeom prst="rect">
            <a:avLst/>
          </a:prstGeom>
        </p:spPr>
      </p:pic>
      <p:sp>
        <p:nvSpPr>
          <p:cNvPr id="10" name="灯片编号占位符 8"/>
          <p:cNvSpPr txBox="1">
            <a:spLocks/>
          </p:cNvSpPr>
          <p:nvPr/>
        </p:nvSpPr>
        <p:spPr>
          <a:xfrm>
            <a:off x="2411760" y="4549190"/>
            <a:ext cx="2952328" cy="50405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X.Guo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S.Shi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N.Xu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Z.Xu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</a:t>
            </a: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P.Zhuang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PLB751, 215(2015)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6" y="0"/>
            <a:ext cx="4678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/>
          <p:cNvSpPr>
            <a:spLocks noGrp="1"/>
          </p:cNvSpPr>
          <p:nvPr>
            <p:ph type="title" idx="4294967295"/>
          </p:nvPr>
        </p:nvSpPr>
        <p:spPr>
          <a:xfrm>
            <a:off x="390525" y="260648"/>
            <a:ext cx="8429625" cy="5184576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   </a:t>
            </a:r>
            <a:r>
              <a:rPr lang="en-US" altLang="zh-CN" sz="20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Electromagnetic effects</a:t>
            </a:r>
            <a:r>
              <a:rPr lang="en-US" altLang="zh-CN" sz="2000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　</a:t>
            </a:r>
            <a:r>
              <a:rPr lang="zh-CN" altLang="en-US" sz="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　　　　　　　　　　　　　　　　　　</a:t>
            </a:r>
            <a:r>
              <a:rPr lang="en-US" altLang="zh-CN" sz="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18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sz="18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endParaRPr lang="zh-CN" altLang="en-US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13315" name="Picture 2" descr="LightCone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32" y="1226944"/>
            <a:ext cx="3202544" cy="306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 bwMode="auto">
          <a:xfrm>
            <a:off x="1187624" y="3119482"/>
            <a:ext cx="432048" cy="4571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395536" y="938912"/>
            <a:ext cx="2736304" cy="33541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395535" y="4509120"/>
            <a:ext cx="5816141" cy="154411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3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71600" y="6309320"/>
            <a:ext cx="720080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庄鹏飞，中高能核物理会议，上海，</a:t>
            </a:r>
            <a:r>
              <a:rPr kumimoji="0" lang="en-US" altLang="zh-CN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20250424-28                                                                                    2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544" y="1052736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on matter:</a:t>
            </a:r>
          </a:p>
          <a:p>
            <a:endParaRPr lang="en-US" altLang="zh-CN" sz="8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QCD phase structure</a:t>
            </a:r>
          </a:p>
          <a:p>
            <a:r>
              <a:rPr lang="zh-CN" altLang="en-US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黄梅</a:t>
            </a:r>
            <a:r>
              <a:rPr lang="en-US" altLang="zh-CN" sz="1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Friday afternoon; </a:t>
            </a:r>
          </a:p>
          <a:p>
            <a:r>
              <a:rPr lang="zh-CN" altLang="en-US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毛施君</a:t>
            </a:r>
            <a:r>
              <a:rPr lang="en-US" altLang="zh-CN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冯笙琴</a:t>
            </a:r>
            <a:r>
              <a:rPr lang="en-US" altLang="zh-CN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温睿</a:t>
            </a:r>
            <a:r>
              <a:rPr lang="en-US" altLang="zh-CN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en-US" altLang="zh-CN" sz="1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 morning</a:t>
            </a:r>
          </a:p>
          <a:p>
            <a:endParaRPr lang="en-US" altLang="zh-CN" sz="800" i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CME</a:t>
            </a:r>
            <a:r>
              <a:rPr lang="en-US" altLang="zh-CN" sz="1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zh-CN" altLang="en-US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申迪宇</a:t>
            </a:r>
            <a:r>
              <a:rPr lang="en-US" altLang="zh-CN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en-US" altLang="zh-CN" sz="1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 afternoon</a:t>
            </a:r>
          </a:p>
          <a:p>
            <a:endParaRPr lang="en-US" altLang="zh-CN" sz="800" i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Vorticity</a:t>
            </a:r>
            <a:r>
              <a:rPr lang="en-US" altLang="zh-CN" sz="1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zh-CN" altLang="en-US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黄安平</a:t>
            </a:r>
            <a:r>
              <a:rPr lang="en-US" altLang="zh-CN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en-US" altLang="zh-CN" sz="1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afternoon</a:t>
            </a:r>
          </a:p>
          <a:p>
            <a:endParaRPr lang="en-US" altLang="zh-CN" sz="800" i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US" altLang="zh-CN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3153544" y="2510951"/>
            <a:ext cx="1130424" cy="55436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11"/>
          <p:cNvSpPr/>
          <p:nvPr/>
        </p:nvSpPr>
        <p:spPr bwMode="auto">
          <a:xfrm>
            <a:off x="6084168" y="938912"/>
            <a:ext cx="2736304" cy="33541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56176" y="1082928"/>
            <a:ext cx="26642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on particles:</a:t>
            </a:r>
          </a:p>
          <a:p>
            <a:endParaRPr lang="en-US" altLang="zh-CN" sz="8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</a:t>
            </a:r>
          </a:p>
          <a:p>
            <a:r>
              <a:rPr lang="zh-CN" altLang="en-US" sz="14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梁作堂</a:t>
            </a:r>
            <a:r>
              <a:rPr lang="zh-CN" altLang="en-US" sz="14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14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Friday morning</a:t>
            </a:r>
          </a:p>
          <a:p>
            <a:endParaRPr lang="en-US" altLang="zh-CN" sz="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</a:p>
          <a:p>
            <a:r>
              <a:rPr lang="zh-CN" altLang="en-US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王昕杨</a:t>
            </a:r>
            <a:r>
              <a:rPr lang="en-US" altLang="zh-CN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en-US" altLang="zh-CN" sz="1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afternoon;</a:t>
            </a:r>
          </a:p>
          <a:p>
            <a:r>
              <a:rPr lang="zh-CN" altLang="en-US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魏明华</a:t>
            </a:r>
            <a:r>
              <a:rPr lang="en-US" altLang="zh-CN" sz="1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en-US" altLang="zh-CN" sz="1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 morning</a:t>
            </a:r>
          </a:p>
          <a:p>
            <a:endParaRPr lang="en-US" altLang="zh-CN" sz="800" i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US" altLang="zh-CN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H="1">
            <a:off x="4716016" y="2633263"/>
            <a:ext cx="1368152" cy="43204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文本框 21"/>
          <p:cNvSpPr txBox="1"/>
          <p:nvPr/>
        </p:nvSpPr>
        <p:spPr>
          <a:xfrm>
            <a:off x="395536" y="4581128"/>
            <a:ext cx="61926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discuss </a:t>
            </a:r>
            <a:r>
              <a:rPr lang="en-US" altLang="zh-CN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production in the initial stage.</a:t>
            </a:r>
          </a:p>
          <a:p>
            <a:endParaRPr lang="en-US" altLang="zh-CN" sz="8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1)</a:t>
            </a:r>
            <a:r>
              <a:rPr lang="en-US" altLang="zh-CN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quark production  </a:t>
            </a:r>
          </a:p>
          <a:p>
            <a:r>
              <a:rPr lang="en-US" altLang="zh-CN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en-US" altLang="zh-CN" sz="18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Drell</a:t>
            </a:r>
            <a:r>
              <a:rPr lang="en-US" altLang="zh-CN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-Yan process</a:t>
            </a:r>
          </a:p>
          <a:p>
            <a:endParaRPr lang="en-US" altLang="zh-CN" sz="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en-US" altLang="zh-CN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magnetic field here is the strongest!</a:t>
            </a:r>
          </a:p>
          <a:p>
            <a:endParaRPr lang="en-US" altLang="zh-CN" sz="1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27784" y="5291335"/>
            <a:ext cx="1705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 smtClean="0">
                <a:solidFill>
                  <a:srgbClr val="003A8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(arXiv:2503.08313</a:t>
            </a:r>
            <a:r>
              <a:rPr lang="en-US" altLang="zh-CN" sz="1400" i="1" dirty="0" smtClean="0">
                <a:solidFill>
                  <a:srgbClr val="003A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03848" y="5013176"/>
            <a:ext cx="1705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(arXiv:2401.17559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72200" y="5857527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陈诗乐          赵佳星</a:t>
            </a:r>
            <a:endParaRPr lang="zh-CN" altLang="en-US" sz="1400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93" y="4509120"/>
            <a:ext cx="1168635" cy="1339895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97" y="4509120"/>
            <a:ext cx="1212175" cy="1344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700808"/>
            <a:ext cx="3863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88232"/>
            <a:ext cx="288032" cy="1412776"/>
          </a:xfrm>
          <a:prstGeom prst="rect">
            <a:avLst/>
          </a:prstGeom>
        </p:spPr>
      </p:pic>
      <p:cxnSp>
        <p:nvCxnSpPr>
          <p:cNvPr id="24" name="直接连接符 19"/>
          <p:cNvCxnSpPr/>
          <p:nvPr/>
        </p:nvCxnSpPr>
        <p:spPr bwMode="auto">
          <a:xfrm flipV="1">
            <a:off x="4067944" y="3429000"/>
            <a:ext cx="504056" cy="108012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73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71600" y="6309320"/>
            <a:ext cx="720080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庄鹏飞，中高能核物理会议，上海，</a:t>
            </a:r>
            <a:r>
              <a:rPr kumimoji="0" lang="en-US" altLang="zh-CN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20250424-28                                                                                    3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/>
              <p:cNvSpPr txBox="1">
                <a:spLocks/>
              </p:cNvSpPr>
              <p:nvPr/>
            </p:nvSpPr>
            <p:spPr>
              <a:xfrm>
                <a:off x="390525" y="260648"/>
                <a:ext cx="8429625" cy="5184576"/>
              </a:xfrm>
            </p:spPr>
            <p:txBody>
              <a:bodyPr/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sz="2000" b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  <a:t>   </a:t>
                </a:r>
                <a:r>
                  <a:rPr lang="en-US" altLang="zh-CN" sz="2000" i="1" u="sng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What is the importance in a magnetic field</a:t>
                </a:r>
                <a:r>
                  <a:rPr lang="zh-CN" altLang="en-US" sz="2000" i="1" u="sng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？</a:t>
                </a:r>
                <a:endParaRPr lang="en-US" altLang="zh-CN" sz="2000" i="1" u="sng" kern="0" dirty="0" smtClean="0">
                  <a:solidFill>
                    <a:srgbClr val="C0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endParaRPr lang="en-US" altLang="zh-CN" sz="2000" i="1" u="sng" kern="0" dirty="0">
                  <a:solidFill>
                    <a:srgbClr val="C0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r>
                  <a:rPr lang="en-US" altLang="zh-CN" sz="1800" i="1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Symmetry breaking !</a:t>
                </a:r>
                <a:r>
                  <a:rPr lang="en-US" altLang="zh-CN" sz="18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</a:p>
              <a:p>
                <a:pPr algn="ctr" eaLnBrk="1" hangingPunct="1">
                  <a:defRPr/>
                </a:pPr>
                <a:r>
                  <a:rPr lang="en-US" altLang="zh-CN" sz="1800" i="1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The translation invariance is broken, momentum is no longer conserved.</a:t>
                </a:r>
                <a:r>
                  <a:rPr lang="zh-CN" altLang="en-US" sz="1800" i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  <a:t>　　</a:t>
                </a:r>
                <a:endParaRPr lang="en-US" altLang="zh-CN" sz="1800" i="1" kern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黑体" pitchFamily="49" charset="-122"/>
                </a:endParaRPr>
              </a:p>
              <a:p>
                <a:pPr algn="ctr" eaLnBrk="1" hangingPunct="1">
                  <a:defRPr/>
                </a:pPr>
                <a:endParaRPr lang="en-US" altLang="zh-CN" sz="1800" i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黑体" pitchFamily="49" charset="-122"/>
                </a:endParaRPr>
              </a:p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 </m:t>
                    </m:r>
                    <m:sSub>
                      <m:sSubPr>
                        <m:ctrlP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b="0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sz="1800" b="0" i="1" kern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800" i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  <a:t>　　</a:t>
                </a:r>
                <a:endParaRPr lang="en-US" altLang="zh-CN" sz="1800" i="1" kern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黑体" pitchFamily="49" charset="-122"/>
                </a:endParaRPr>
              </a:p>
              <a:p>
                <a:pPr algn="ctr" eaLnBrk="1" hangingPunct="1">
                  <a:defRPr/>
                </a:pPr>
                <a:r>
                  <a:rPr lang="zh-CN" altLang="en-US" sz="1800" i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  <a:t>　　　　　　　　　　　　　</a:t>
                </a:r>
                <a:r>
                  <a:rPr lang="en-US" altLang="zh-CN" sz="1800" i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  <a:t/>
                </a:r>
                <a:br>
                  <a:rPr lang="en-US" altLang="zh-CN" sz="1800" i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</a:br>
                <a:r>
                  <a:rPr lang="en-US" altLang="zh-CN" sz="1800" i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  <a:t/>
                </a:r>
                <a:br>
                  <a:rPr lang="en-US" altLang="zh-CN" sz="1800" i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</a:br>
                <a:r>
                  <a:rPr lang="en-US" altLang="zh-CN" sz="800" b="1" u="sng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  <a:t/>
                </a:r>
                <a:br>
                  <a:rPr lang="en-US" altLang="zh-CN" sz="800" b="1" u="sng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</a:b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/>
                </a:r>
                <a:br>
                  <a:rPr lang="en-US" altLang="zh-CN" sz="18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</a:br>
                <a:r>
                  <a:rPr lang="en-US" altLang="zh-CN" sz="2000" b="1" kern="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  <a:t/>
                </a:r>
                <a:br>
                  <a:rPr lang="en-US" altLang="zh-CN" sz="2000" b="1" kern="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</a:br>
                <a:r>
                  <a:rPr lang="en-US" altLang="zh-CN" sz="2000" b="1" kern="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  <a:t/>
                </a:r>
                <a:br>
                  <a:rPr lang="en-US" altLang="zh-CN" sz="2000" b="1" kern="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</a:br>
                <a:r>
                  <a:rPr lang="en-US" altLang="zh-CN" sz="2000" b="1" kern="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  <a:t/>
                </a:r>
                <a:br>
                  <a:rPr lang="en-US" altLang="zh-CN" sz="2000" b="1" kern="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</a:br>
                <a:r>
                  <a:rPr lang="en-US" altLang="zh-CN" sz="2000" b="1" kern="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  <a:t/>
                </a:r>
                <a:br>
                  <a:rPr lang="en-US" altLang="zh-CN" sz="2000" b="1" kern="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黑体" pitchFamily="49" charset="-122"/>
                  </a:rPr>
                </a:br>
                <a:endParaRPr lang="zh-CN" altLang="en-US" sz="2000" b="1" i="1" kern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6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260648"/>
                <a:ext cx="8429625" cy="51845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348880"/>
            <a:ext cx="4903100" cy="2996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084168" y="1988840"/>
                <a:ext cx="624658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988840"/>
                <a:ext cx="624658" cy="414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 txBox="1">
            <a:spLocks/>
          </p:cNvSpPr>
          <p:nvPr/>
        </p:nvSpPr>
        <p:spPr>
          <a:xfrm>
            <a:off x="4139952" y="5373216"/>
            <a:ext cx="4427984" cy="50405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G.Wunner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PRL42, 79(1979);                                               </a:t>
            </a: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J.K.Daugherty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</a:t>
            </a: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R.W.Bussard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Astrophys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. J.238, 296(1980)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992751" y="3471391"/>
                <a:ext cx="7952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751" y="3471391"/>
                <a:ext cx="79527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5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00" y="1135105"/>
            <a:ext cx="8221372" cy="23659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52" y="3645024"/>
            <a:ext cx="8303420" cy="2520280"/>
          </a:xfrm>
          <a:prstGeom prst="rect">
            <a:avLst/>
          </a:prstGeom>
        </p:spPr>
      </p:pic>
      <p:sp>
        <p:nvSpPr>
          <p:cNvPr id="5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71600" y="6309320"/>
            <a:ext cx="720080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庄鹏飞，中高能核物理会议，上海，</a:t>
            </a:r>
            <a:r>
              <a:rPr kumimoji="0" lang="en-US" altLang="zh-CN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20250424-28                                                                                    4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8"/>
          <p:cNvSpPr txBox="1">
            <a:spLocks/>
          </p:cNvSpPr>
          <p:nvPr/>
        </p:nvSpPr>
        <p:spPr>
          <a:xfrm>
            <a:off x="4464496" y="3501008"/>
            <a:ext cx="4427984" cy="50405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D.B.Meirose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</a:t>
            </a: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A.J.Parle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Austral. J. Phys. 36, 755(1983),                                               </a:t>
            </a: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A.Kostenko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C. Thompson, </a:t>
            </a: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Astrophys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. J. 869, 44(2018).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375047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u="sng" kern="0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Feynman rules in </a:t>
            </a:r>
            <a:r>
              <a:rPr lang="en-US" altLang="zh-CN" sz="2000" i="1" u="sng" kern="0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 magnetic field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4522113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Stationary state in an external electric field,   Xuan Zhao, in progress</a:t>
            </a:r>
            <a:endParaRPr lang="zh-CN" altLang="en-US" sz="12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1600" y="6206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76056" y="4522113"/>
            <a:ext cx="3563888" cy="461665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49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49672"/>
            <a:ext cx="8985964" cy="4555592"/>
          </a:xfrm>
          <a:prstGeom prst="rect">
            <a:avLst/>
          </a:prstGeom>
        </p:spPr>
      </p:pic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71600" y="6309320"/>
            <a:ext cx="720080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庄鹏飞，中高能核物理会议，上海，</a:t>
            </a:r>
            <a:r>
              <a:rPr kumimoji="0" lang="en-US" altLang="zh-CN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20250424-28                                                                                    5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436602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u="sng" kern="0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Heavy quark pair production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92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861048"/>
            <a:ext cx="7912508" cy="23703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50" y="476672"/>
            <a:ext cx="7339066" cy="3195661"/>
          </a:xfrm>
          <a:prstGeom prst="rect">
            <a:avLst/>
          </a:prstGeom>
        </p:spPr>
      </p:pic>
      <p:sp>
        <p:nvSpPr>
          <p:cNvPr id="6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71600" y="6309320"/>
            <a:ext cx="720080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庄鹏飞，中高能核物理会议，上海，</a:t>
            </a:r>
            <a:r>
              <a:rPr kumimoji="0" lang="en-US" altLang="zh-CN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20250424-28                                                                                    6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835696" y="5805264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momentum enhancement and high momentum suppression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7980583" cy="2217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93" y="3140968"/>
            <a:ext cx="3343299" cy="2657494"/>
          </a:xfrm>
          <a:prstGeom prst="rect">
            <a:avLst/>
          </a:prstGeom>
        </p:spPr>
      </p:pic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71600" y="6309320"/>
            <a:ext cx="720080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庄鹏飞，中高能核物理会议，上海，</a:t>
            </a:r>
            <a:r>
              <a:rPr kumimoji="0" lang="en-US" altLang="zh-CN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20250424-28                                                                                    7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0525" y="260648"/>
            <a:ext cx="8429625" cy="612068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   </a:t>
            </a:r>
            <a:r>
              <a:rPr lang="en-US" altLang="zh-CN" sz="2000" i="1" u="sng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Drell</a:t>
            </a:r>
            <a:r>
              <a:rPr lang="en-US" altLang="zh-CN" sz="2000" i="1" u="sng" kern="0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-Yan process in magnetic field</a:t>
            </a:r>
          </a:p>
          <a:p>
            <a:pPr algn="ctr" eaLnBrk="1" hangingPunct="1">
              <a:defRPr/>
            </a:pPr>
            <a:endParaRPr lang="en-US" altLang="zh-CN" sz="2000" i="1" u="sng" kern="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zh-CN" altLang="en-US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　　　　　　　　</a:t>
            </a:r>
            <a: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1800" i="1" kern="0" dirty="0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</a:rPr>
              <a:t>Cross section at LLL:</a:t>
            </a:r>
            <a:r>
              <a:rPr lang="en-US" altLang="zh-CN" sz="1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1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endParaRPr lang="en-US" altLang="zh-CN" sz="1800" b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r>
              <a:rPr lang="en-US" altLang="zh-CN" sz="1800" i="1" kern="0" dirty="0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</a:rPr>
              <a:t>Photon decay rate:</a:t>
            </a:r>
          </a:p>
          <a:p>
            <a:pPr eaLnBrk="1" hangingPunct="1">
              <a:defRPr/>
            </a:pPr>
            <a:endParaRPr lang="en-US" altLang="zh-CN" sz="2000" i="1" kern="0" dirty="0">
              <a:solidFill>
                <a:schemeClr val="tx1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i="1" kern="0" dirty="0" smtClean="0">
              <a:solidFill>
                <a:schemeClr val="tx1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i="1" kern="0" dirty="0">
              <a:solidFill>
                <a:schemeClr val="tx1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i="1" kern="0" dirty="0" smtClean="0">
              <a:solidFill>
                <a:schemeClr val="tx1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r>
              <a:rPr lang="en-US" altLang="zh-CN" sz="1600" i="1" kern="0" dirty="0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</a:rPr>
              <a:t>                       The magnetic field dependence is hidden in the decay rate.</a:t>
            </a:r>
            <a:endParaRPr lang="en-US" altLang="zh-CN" sz="1600" i="1" kern="0" dirty="0">
              <a:solidFill>
                <a:schemeClr val="tx1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i="1" kern="0" dirty="0" smtClean="0">
              <a:solidFill>
                <a:schemeClr val="folHlink"/>
              </a:solidFill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260" y="836674"/>
            <a:ext cx="2833708" cy="18002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70" y="3133723"/>
            <a:ext cx="4695859" cy="5905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569" y="4102962"/>
            <a:ext cx="5076862" cy="83820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 bwMode="auto">
          <a:xfrm flipV="1">
            <a:off x="1979712" y="4437112"/>
            <a:ext cx="288032" cy="72008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椭圆 13"/>
          <p:cNvSpPr/>
          <p:nvPr/>
        </p:nvSpPr>
        <p:spPr bwMode="auto">
          <a:xfrm>
            <a:off x="3707904" y="4149080"/>
            <a:ext cx="432048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6516216" y="4149080"/>
            <a:ext cx="432048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6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71600" y="6309320"/>
            <a:ext cx="720080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庄鹏飞，中高能核物理会议，上海，</a:t>
            </a:r>
            <a:r>
              <a:rPr kumimoji="0" lang="en-US" altLang="zh-CN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20250424-28                                                                                    8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7984" y="1609055"/>
                <a:ext cx="36724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h𝑜𝑡𝑜𝑛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𝑒𝑛𝑒𝑟𝑔𝑦</m:t>
                    </m:r>
                  </m:oMath>
                </a14:m>
                <a:r>
                  <a:rPr lang="zh-CN" altLang="en-US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l-GR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l-GR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l-GR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𝛤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altLang="zh-CN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2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609055"/>
                <a:ext cx="3672408" cy="307777"/>
              </a:xfrm>
              <a:prstGeom prst="rect">
                <a:avLst/>
              </a:prstGeom>
              <a:blipFill>
                <a:blip r:embed="rId5"/>
                <a:stretch>
                  <a:fillRect l="-2322" t="-24000" b="-5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0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0525" y="260648"/>
            <a:ext cx="8429625" cy="5976664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   </a:t>
            </a:r>
            <a:r>
              <a:rPr lang="en-US" altLang="zh-CN" sz="2000" i="1" u="sng" kern="0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Total decay rate</a:t>
            </a:r>
          </a:p>
          <a:p>
            <a:pPr algn="ctr" eaLnBrk="1" hangingPunct="1">
              <a:defRPr/>
            </a:pPr>
            <a:endParaRPr lang="en-US" altLang="zh-CN" sz="2000" i="1" u="sng" kern="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zh-CN" altLang="en-US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　　　　　　　　</a:t>
            </a:r>
            <a: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18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/>
            </a:r>
            <a:br>
              <a:rPr lang="en-US" altLang="zh-CN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</a:br>
            <a:endParaRPr lang="en-US" altLang="zh-CN" sz="2000" b="1" kern="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000" b="1" i="1" kern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r>
              <a:rPr lang="en-US" altLang="zh-CN" sz="2000" i="1" kern="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           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LLL+NLL (Landau level n=0,1) is a good approximation in strong   </a:t>
            </a:r>
          </a:p>
          <a:p>
            <a:pPr eaLnBrk="1" hangingPunct="1">
              <a:defRPr/>
            </a:pPr>
            <a:r>
              <a:rPr lang="en-US" altLang="zh-CN" sz="1800" i="1" kern="0" dirty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            magnetic field and/or at low colliding energy. </a:t>
            </a:r>
          </a:p>
          <a:p>
            <a:pPr eaLnBrk="1" hangingPunct="1">
              <a:defRPr/>
            </a:pPr>
            <a:endParaRPr lang="en-US" altLang="zh-CN" sz="1800" i="1" kern="0" dirty="0" smtClean="0">
              <a:solidFill>
                <a:srgbClr val="FF0000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1800" i="1" kern="0" dirty="0" smtClean="0">
              <a:solidFill>
                <a:schemeClr val="tx1"/>
              </a:solidFill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036" y="1108100"/>
            <a:ext cx="5810292" cy="33290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35896" y="25143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LLL</a:t>
            </a:r>
            <a:endParaRPr lang="zh-CN" alt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7904" y="17728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LLL+NLL</a:t>
            </a:r>
            <a:endParaRPr lang="zh-CN" alt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71600" y="6309320"/>
            <a:ext cx="720080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庄鹏飞，中高能核物理会议，上海，</a:t>
            </a:r>
            <a:r>
              <a:rPr kumimoji="0" lang="en-US" altLang="zh-CN" sz="1200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20250424-28                                                                                    9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Designs\Blends.pot</Template>
  <TotalTime>29464</TotalTime>
  <Words>555</Words>
  <Application>Microsoft Office PowerPoint</Application>
  <PresentationFormat>On-screen Show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黑体</vt:lpstr>
      <vt:lpstr>楷体</vt:lpstr>
      <vt:lpstr>宋体</vt:lpstr>
      <vt:lpstr>Arial</vt:lpstr>
      <vt:lpstr>Cambria Math</vt:lpstr>
      <vt:lpstr>Tahoma</vt:lpstr>
      <vt:lpstr>Times New Roman</vt:lpstr>
      <vt:lpstr>Wingdings</vt:lpstr>
      <vt:lpstr>Blends</vt:lpstr>
      <vt:lpstr>PowerPoint Presentation</vt:lpstr>
      <vt:lpstr>   Electromagnetic effects 　　　　　　　　　　　　　　　　　　　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tsinghua university  physics dep.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探索新物质形态——      夸克胶子等离子体</dc:title>
  <dc:creator>JonMMx 2000</dc:creator>
  <cp:lastModifiedBy>Windows 用户</cp:lastModifiedBy>
  <cp:revision>2258</cp:revision>
  <cp:lastPrinted>2021-06-07T23:55:46Z</cp:lastPrinted>
  <dcterms:created xsi:type="dcterms:W3CDTF">2001-10-25T05:26:40Z</dcterms:created>
  <dcterms:modified xsi:type="dcterms:W3CDTF">2025-04-27T01:40:27Z</dcterms:modified>
</cp:coreProperties>
</file>