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60" r:id="rId5"/>
    <p:sldId id="261" r:id="rId6"/>
    <p:sldId id="259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CC25A-37C3-4689-AA6D-11055F3FE136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6D91-01AC-449D-821C-89196F3D52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8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0672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5008"/>
            <a:ext cx="10515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00" b="1" i="0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00" b="1" baseline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第二十届中高能核物理大会</a:t>
            </a:r>
            <a:r>
              <a:rPr lang="en-US" altLang="zh-CN" dirty="0"/>
              <a:t>-</a:t>
            </a:r>
            <a:r>
              <a:rPr lang="zh-CN" altLang="en-US" dirty="0"/>
              <a:t>查王妹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r>
              <a:rPr lang="en-US" altLang="zh-CN" dirty="0"/>
              <a:t>/25</a:t>
            </a:r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05E093-9B89-4B4E-B0D9-7A906A59C2C5}"/>
              </a:ext>
            </a:extLst>
          </p:cNvPr>
          <p:cNvCxnSpPr>
            <a:cxnSpLocks/>
          </p:cNvCxnSpPr>
          <p:nvPr userDrawn="1"/>
        </p:nvCxnSpPr>
        <p:spPr>
          <a:xfrm>
            <a:off x="0" y="626209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2658D2D-592C-464B-B100-6C3A573A48E3}"/>
              </a:ext>
            </a:extLst>
          </p:cNvPr>
          <p:cNvCxnSpPr>
            <a:cxnSpLocks/>
          </p:cNvCxnSpPr>
          <p:nvPr userDrawn="1"/>
        </p:nvCxnSpPr>
        <p:spPr>
          <a:xfrm>
            <a:off x="0" y="121063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41.png"/><Relationship Id="rId21" Type="http://schemas.openxmlformats.org/officeDocument/2006/relationships/image" Target="../media/image54.png"/><Relationship Id="rId7" Type="http://schemas.microsoft.com/office/2017/06/relationships/model3d" Target="../media/model3d2.glb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microsoft.com/office/2017/06/relationships/model3d" Target="../media/model3d1.glb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87D6B04-40EC-45C6-8DD6-F9BD4E266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" y="1502"/>
            <a:ext cx="2505944" cy="19840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1DB4F6-E933-40F0-A9F2-01412F2EF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58" y="14098"/>
            <a:ext cx="2078860" cy="206222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2235031-1B3D-427C-8C91-7780DFBA8AA7}"/>
              </a:ext>
            </a:extLst>
          </p:cNvPr>
          <p:cNvSpPr>
            <a:spLocks noGrp="1" noChangeArrowheads="1"/>
          </p:cNvSpPr>
          <p:nvPr/>
        </p:nvSpPr>
        <p:spPr>
          <a:xfrm>
            <a:off x="19582" y="1804066"/>
            <a:ext cx="12169924" cy="1376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高能重离子碰撞中的光致产生</a:t>
            </a:r>
            <a:endParaRPr lang="en-US" altLang="zh-CN" sz="4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60AEAD-B628-4849-8CE4-63EDF5C15000}"/>
              </a:ext>
            </a:extLst>
          </p:cNvPr>
          <p:cNvSpPr>
            <a:spLocks noGrp="1" noChangeArrowheads="1"/>
          </p:cNvSpPr>
          <p:nvPr/>
        </p:nvSpPr>
        <p:spPr>
          <a:xfrm>
            <a:off x="19582" y="3179856"/>
            <a:ext cx="12152835" cy="1418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CN" altLang="en-US" sz="40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查王妹</a:t>
            </a:r>
            <a:endParaRPr lang="en-US" altLang="zh-CN" sz="32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zh-CN" altLang="en-US" sz="36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中国科学技术大学</a:t>
            </a:r>
            <a:endParaRPr lang="en-US" altLang="zh-CN" sz="36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 sz="1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618CD59-9933-4576-85D6-963B09F620CE}"/>
              </a:ext>
            </a:extLst>
          </p:cNvPr>
          <p:cNvSpPr>
            <a:spLocks noGrp="1" noChangeArrowheads="1"/>
          </p:cNvSpPr>
          <p:nvPr/>
        </p:nvSpPr>
        <p:spPr>
          <a:xfrm>
            <a:off x="0" y="4871701"/>
            <a:ext cx="12192000" cy="1418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7145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057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4003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第二十届全国中高能核物理大会</a:t>
            </a:r>
            <a:endParaRPr lang="en-US" altLang="zh-CN" sz="36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24-28</a:t>
            </a:r>
            <a:r>
              <a:rPr lang="zh-CN" alt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日，复旦大学，上海</a:t>
            </a:r>
            <a:endParaRPr lang="en-US" altLang="zh-CN" sz="32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2308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1A0E075E-7D4E-4926-9392-7031D958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722" y="3582035"/>
            <a:ext cx="3483974" cy="26608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矢量介子的线性极化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8D6ECA68-3CB3-481A-A860-1728FD0C0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84" y="1278755"/>
            <a:ext cx="4277999" cy="2150245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FA4BF159-CD95-4D0A-8516-53AC353CDFF7}"/>
              </a:ext>
            </a:extLst>
          </p:cNvPr>
          <p:cNvSpPr txBox="1"/>
          <p:nvPr/>
        </p:nvSpPr>
        <p:spPr>
          <a:xfrm>
            <a:off x="6486575" y="1483871"/>
            <a:ext cx="427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极化方向沿着碰撞参数方向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1750BCC-BD3A-4C12-9BC1-96256BE699A9}"/>
              </a:ext>
            </a:extLst>
          </p:cNvPr>
          <p:cNvSpPr txBox="1"/>
          <p:nvPr/>
        </p:nvSpPr>
        <p:spPr>
          <a:xfrm>
            <a:off x="6486575" y="2380347"/>
            <a:ext cx="356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衰变产物沿着极化方向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B29B07B-40CF-4C86-B70B-18ADDA8E1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75" y="2935085"/>
            <a:ext cx="3604591" cy="652192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E563B625-49C7-4D5A-B355-0C29F04C896B}"/>
              </a:ext>
            </a:extLst>
          </p:cNvPr>
          <p:cNvSpPr txBox="1"/>
          <p:nvPr/>
        </p:nvSpPr>
        <p:spPr>
          <a:xfrm>
            <a:off x="6486575" y="1961178"/>
            <a:ext cx="480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矢量介子继承光子的极化状态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C1FD7FB-2ACF-4F13-B4FE-0BDF92520FB8}"/>
              </a:ext>
            </a:extLst>
          </p:cNvPr>
          <p:cNvSpPr txBox="1"/>
          <p:nvPr/>
        </p:nvSpPr>
        <p:spPr>
          <a:xfrm>
            <a:off x="1989287" y="5205788"/>
            <a:ext cx="3208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Wu et al., PRR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 L042048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CDC274C-4975-4977-B536-35189556D2C5}"/>
              </a:ext>
            </a:extLst>
          </p:cNvPr>
          <p:cNvSpPr txBox="1"/>
          <p:nvPr/>
        </p:nvSpPr>
        <p:spPr>
          <a:xfrm>
            <a:off x="1521100" y="4105308"/>
            <a:ext cx="4375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利用衰变产物的方向确定碰撞参数的方向！</a:t>
            </a:r>
          </a:p>
        </p:txBody>
      </p:sp>
    </p:spTree>
    <p:extLst>
      <p:ext uri="{BB962C8B-B14F-4D97-AF65-F5344CB8AC3E}">
        <p14:creationId xmlns:p14="http://schemas.microsoft.com/office/powerpoint/2010/main" val="352162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矢量介子的双缝干涉图样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F3888B-B4E9-4D0D-B3AC-DE02934B8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9630"/>
            <a:ext cx="9144000" cy="39052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6C5DC3B-F913-48AE-B6E8-7790CC30D74C}"/>
              </a:ext>
            </a:extLst>
          </p:cNvPr>
          <p:cNvSpPr txBox="1"/>
          <p:nvPr/>
        </p:nvSpPr>
        <p:spPr>
          <a:xfrm>
            <a:off x="3595185" y="1275671"/>
            <a:ext cx="5288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Collaboration</a:t>
            </a:r>
            <a:r>
              <a:rPr lang="zh-C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Adv.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 eabq3903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80522E-5D1E-460F-B368-6BC08035C600}"/>
              </a:ext>
            </a:extLst>
          </p:cNvPr>
          <p:cNvSpPr txBox="1"/>
          <p:nvPr/>
        </p:nvSpPr>
        <p:spPr>
          <a:xfrm>
            <a:off x="4235165" y="5557442"/>
            <a:ext cx="505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清晰的干涉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衍射图样！</a:t>
            </a:r>
          </a:p>
        </p:txBody>
      </p:sp>
    </p:spTree>
    <p:extLst>
      <p:ext uri="{BB962C8B-B14F-4D97-AF65-F5344CB8AC3E}">
        <p14:creationId xmlns:p14="http://schemas.microsoft.com/office/powerpoint/2010/main" val="346074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矢量介子的双缝干涉图样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F3888B-B4E9-4D0D-B3AC-DE02934B8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9630"/>
            <a:ext cx="9144000" cy="39052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6C5DC3B-F913-48AE-B6E8-7790CC30D74C}"/>
              </a:ext>
            </a:extLst>
          </p:cNvPr>
          <p:cNvSpPr txBox="1"/>
          <p:nvPr/>
        </p:nvSpPr>
        <p:spPr>
          <a:xfrm>
            <a:off x="3595185" y="1275671"/>
            <a:ext cx="5288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Collaboration</a:t>
            </a:r>
            <a:r>
              <a:rPr lang="zh-C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Adv.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 eabq3903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80522E-5D1E-460F-B368-6BC08035C600}"/>
              </a:ext>
            </a:extLst>
          </p:cNvPr>
          <p:cNvSpPr txBox="1"/>
          <p:nvPr/>
        </p:nvSpPr>
        <p:spPr>
          <a:xfrm>
            <a:off x="4235165" y="5557442"/>
            <a:ext cx="505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清晰的干涉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衍射图样！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41C977F-EDF8-4980-86D0-82D284390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24" y="1640588"/>
            <a:ext cx="4579569" cy="355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1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极化空间的干涉现象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39FB7A-E935-4EE1-BC93-36ADB264F0CD}"/>
              </a:ext>
            </a:extLst>
          </p:cNvPr>
          <p:cNvSpPr txBox="1"/>
          <p:nvPr/>
        </p:nvSpPr>
        <p:spPr>
          <a:xfrm>
            <a:off x="4207710" y="1365310"/>
            <a:ext cx="4131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(2021) 033007 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472635A-986F-4D40-A9F1-E1DEBB72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95" y="1732939"/>
            <a:ext cx="9144000" cy="27655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2C3368C-A461-4BF9-A116-5E15A9DCFCF7}"/>
              </a:ext>
            </a:extLst>
          </p:cNvPr>
          <p:cNvSpPr txBox="1"/>
          <p:nvPr/>
        </p:nvSpPr>
        <p:spPr>
          <a:xfrm>
            <a:off x="2918512" y="4536402"/>
            <a:ext cx="234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动量空间的干涉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25E242-A70F-4F34-8B84-84E11C2D3963}"/>
              </a:ext>
            </a:extLst>
          </p:cNvPr>
          <p:cNvSpPr txBox="1"/>
          <p:nvPr/>
        </p:nvSpPr>
        <p:spPr>
          <a:xfrm>
            <a:off x="6754117" y="4582033"/>
            <a:ext cx="308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矢量介子的线性极化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181A77-88CC-4CBB-85A4-26C44341F75B}"/>
              </a:ext>
            </a:extLst>
          </p:cNvPr>
          <p:cNvSpPr txBox="1"/>
          <p:nvPr/>
        </p:nvSpPr>
        <p:spPr>
          <a:xfrm>
            <a:off x="5877585" y="4550605"/>
            <a:ext cx="49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endParaRPr lang="zh-CN" altLang="en-US" sz="2400" b="1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58A202A1-9574-4B5C-9887-5C6288ACABE5}"/>
              </a:ext>
            </a:extLst>
          </p:cNvPr>
          <p:cNvSpPr/>
          <p:nvPr/>
        </p:nvSpPr>
        <p:spPr>
          <a:xfrm rot="16200000">
            <a:off x="5861300" y="3187846"/>
            <a:ext cx="476251" cy="4156745"/>
          </a:xfrm>
          <a:prstGeom prst="leftBrace">
            <a:avLst>
              <a:gd name="adj1" fmla="val 8333"/>
              <a:gd name="adj2" fmla="val 49495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050662-4671-421E-8EEB-C308D7DA6387}"/>
              </a:ext>
            </a:extLst>
          </p:cNvPr>
          <p:cNvSpPr txBox="1"/>
          <p:nvPr/>
        </p:nvSpPr>
        <p:spPr>
          <a:xfrm>
            <a:off x="3661321" y="5664871"/>
            <a:ext cx="477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衰变角二阶余弦调制的周期性变化</a:t>
            </a:r>
          </a:p>
        </p:txBody>
      </p:sp>
    </p:spTree>
    <p:extLst>
      <p:ext uri="{BB962C8B-B14F-4D97-AF65-F5344CB8AC3E}">
        <p14:creationId xmlns:p14="http://schemas.microsoft.com/office/powerpoint/2010/main" val="285621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极化空间的干涉现象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842909-1ADB-453F-903C-DEF800BD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07" y="1485253"/>
            <a:ext cx="4505325" cy="34004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A6C467-F084-4CDE-A8F8-19C94233A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82" y="1602904"/>
            <a:ext cx="4505325" cy="30857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420EDAE-31CA-422C-9AB4-10B1DF45E314}"/>
              </a:ext>
            </a:extLst>
          </p:cNvPr>
          <p:cNvSpPr txBox="1"/>
          <p:nvPr/>
        </p:nvSpPr>
        <p:spPr>
          <a:xfrm>
            <a:off x="6307217" y="4755222"/>
            <a:ext cx="3552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二阶余弦震荡行为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DA1A7B9-0A60-483A-B7BE-6FED4F623E05}"/>
              </a:ext>
            </a:extLst>
          </p:cNvPr>
          <p:cNvSpPr txBox="1"/>
          <p:nvPr/>
        </p:nvSpPr>
        <p:spPr>
          <a:xfrm>
            <a:off x="5872426" y="5331082"/>
            <a:ext cx="5605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偶极子模型：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H. Xing </a:t>
            </a:r>
            <a:r>
              <a:rPr lang="en-US" altLang="zh-CN" sz="2000" dirty="0" err="1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etal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.,</a:t>
            </a:r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  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JHEP</a:t>
            </a:r>
            <a:r>
              <a:rPr lang="en-US" altLang="zh-CN" sz="2000" b="1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10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(2020) 064</a:t>
            </a:r>
          </a:p>
          <a:p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矢量介子主导模型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:</a:t>
            </a:r>
            <a:r>
              <a:rPr lang="zh-CN" altLang="en-US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PRD</a:t>
            </a:r>
            <a:r>
              <a:rPr lang="en-US" altLang="zh-CN" sz="2000" b="1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103</a:t>
            </a:r>
            <a:r>
              <a:rPr lang="en-US" altLang="zh-CN" sz="20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 (2021) 033007 </a:t>
            </a:r>
            <a:endParaRPr lang="zh-CN" altLang="en-US" sz="2000" dirty="0">
              <a:solidFill>
                <a:srgbClr val="2801B7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7B508AC-6441-4AE9-AB1F-25E9F47FB5EB}"/>
              </a:ext>
            </a:extLst>
          </p:cNvPr>
          <p:cNvSpPr txBox="1"/>
          <p:nvPr/>
        </p:nvSpPr>
        <p:spPr>
          <a:xfrm>
            <a:off x="1761207" y="4835654"/>
            <a:ext cx="420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2801B7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p+Au</a:t>
            </a:r>
            <a:r>
              <a:rPr lang="zh-CN" altLang="en-US" sz="2400" dirty="0">
                <a:solidFill>
                  <a:srgbClr val="2801B7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 无双缝干涉现象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17DD1B4-C36B-47C8-8C43-69237B1AF523}"/>
              </a:ext>
            </a:extLst>
          </p:cNvPr>
          <p:cNvSpPr txBox="1"/>
          <p:nvPr/>
        </p:nvSpPr>
        <p:spPr>
          <a:xfrm>
            <a:off x="1640747" y="5331993"/>
            <a:ext cx="479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801B7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未区分相干、非相干成分</a:t>
            </a:r>
          </a:p>
        </p:txBody>
      </p:sp>
    </p:spTree>
    <p:extLst>
      <p:ext uri="{BB962C8B-B14F-4D97-AF65-F5344CB8AC3E}">
        <p14:creationId xmlns:p14="http://schemas.microsoft.com/office/powerpoint/2010/main" val="2022498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光致产生的双缝干涉的特点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C68F67C-98E5-4D09-9039-544126D20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47" y="1231987"/>
            <a:ext cx="8720356" cy="377591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1242457-8499-47EA-BF5E-2775DEE4AEE4}"/>
              </a:ext>
            </a:extLst>
          </p:cNvPr>
          <p:cNvSpPr txBox="1"/>
          <p:nvPr/>
        </p:nvSpPr>
        <p:spPr>
          <a:xfrm>
            <a:off x="3493761" y="5331435"/>
            <a:ext cx="306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的寿命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~1.3fm/c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107DE63-8B4B-40CD-B588-D94953DEB17F}"/>
              </a:ext>
            </a:extLst>
          </p:cNvPr>
          <p:cNvSpPr txBox="1"/>
          <p:nvPr/>
        </p:nvSpPr>
        <p:spPr>
          <a:xfrm>
            <a:off x="3002702" y="5788381"/>
            <a:ext cx="375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碰撞的平均的距离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: ~40fm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CF6CC73-6186-4B8C-8206-A53FA16A866F}"/>
              </a:ext>
            </a:extLst>
          </p:cNvPr>
          <p:cNvSpPr txBox="1"/>
          <p:nvPr/>
        </p:nvSpPr>
        <p:spPr>
          <a:xfrm>
            <a:off x="1732307" y="5346644"/>
            <a:ext cx="203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单粒子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813C28-FD2E-4633-9082-D054FB014D54}"/>
              </a:ext>
            </a:extLst>
          </p:cNvPr>
          <p:cNvSpPr txBox="1"/>
          <p:nvPr/>
        </p:nvSpPr>
        <p:spPr>
          <a:xfrm>
            <a:off x="6840741" y="5326716"/>
            <a:ext cx="375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2801B7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干涉由衰变产物完成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FEA05BB-71F9-4276-A2BE-793F03D0B659}"/>
              </a:ext>
            </a:extLst>
          </p:cNvPr>
          <p:cNvSpPr txBox="1"/>
          <p:nvPr/>
        </p:nvSpPr>
        <p:spPr>
          <a:xfrm>
            <a:off x="6444781" y="5783662"/>
            <a:ext cx="375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量子纠缠？</a:t>
            </a:r>
          </a:p>
        </p:txBody>
      </p:sp>
    </p:spTree>
    <p:extLst>
      <p:ext uri="{BB962C8B-B14F-4D97-AF65-F5344CB8AC3E}">
        <p14:creationId xmlns:p14="http://schemas.microsoft.com/office/powerpoint/2010/main" val="2722381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基于纠缠的干涉行为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7B39175-74EE-477B-80B7-63701112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160" y="1486226"/>
            <a:ext cx="3700420" cy="29494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70F9652-48CC-49FA-B1A9-A575D37B1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49" y="1336235"/>
            <a:ext cx="3922194" cy="324941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3F45D06-6329-40C9-B012-18301C3CECC5}"/>
              </a:ext>
            </a:extLst>
          </p:cNvPr>
          <p:cNvSpPr txBox="1"/>
          <p:nvPr/>
        </p:nvSpPr>
        <p:spPr>
          <a:xfrm>
            <a:off x="1724649" y="4640000"/>
            <a:ext cx="420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Entanglement-Enabled Intensity Interferometry (E²I²)</a:t>
            </a:r>
            <a:endParaRPr lang="zh-CN" altLang="en-US" sz="2400" dirty="0">
              <a:solidFill>
                <a:srgbClr val="2801B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43DF8EA-55F9-4AD7-B956-A1285D6BE578}"/>
              </a:ext>
            </a:extLst>
          </p:cNvPr>
          <p:cNvSpPr/>
          <p:nvPr/>
        </p:nvSpPr>
        <p:spPr>
          <a:xfrm>
            <a:off x="1752220" y="5475815"/>
            <a:ext cx="3853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Cotler, F.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Wilczek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V.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Borish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Ann. Phys. (N. Y.) 424 (2021) 168346 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1C3D6E2-C7B5-4E89-AC49-BE0278B52C8B}"/>
              </a:ext>
            </a:extLst>
          </p:cNvPr>
          <p:cNvSpPr txBox="1"/>
          <p:nvPr/>
        </p:nvSpPr>
        <p:spPr>
          <a:xfrm>
            <a:off x="6696762" y="4934336"/>
            <a:ext cx="3917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2801B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双粒子的双缝干涉</a:t>
            </a:r>
          </a:p>
        </p:txBody>
      </p:sp>
    </p:spTree>
    <p:extLst>
      <p:ext uri="{BB962C8B-B14F-4D97-AF65-F5344CB8AC3E}">
        <p14:creationId xmlns:p14="http://schemas.microsoft.com/office/powerpoint/2010/main" val="417701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Drell-Soding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过程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23D3FB-A93F-41FF-9872-D186FB3A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44" y="1392232"/>
            <a:ext cx="5321928" cy="14520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A61C0-815F-4E4F-937E-24818180246B}"/>
              </a:ext>
            </a:extLst>
          </p:cNvPr>
          <p:cNvSpPr/>
          <p:nvPr/>
        </p:nvSpPr>
        <p:spPr>
          <a:xfrm>
            <a:off x="779101" y="1184461"/>
            <a:ext cx="395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S.D.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Lett. 5 (1960) 278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F638298-FA19-4B5E-82DB-5F1FBEF8449C}"/>
              </a:ext>
            </a:extLst>
          </p:cNvPr>
          <p:cNvSpPr/>
          <p:nvPr/>
        </p:nvSpPr>
        <p:spPr>
          <a:xfrm>
            <a:off x="812792" y="2782783"/>
            <a:ext cx="347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Soding Phys. Lett. 19 (1966) 702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A2CECEA-176F-41EE-AEBF-36A739BB2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5155">
            <a:off x="8057734" y="3803490"/>
            <a:ext cx="880029" cy="124542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B808B4C-D744-4F7C-8C2E-296086ED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3452">
            <a:off x="10946320" y="3845203"/>
            <a:ext cx="880029" cy="12454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194FD1-8DF9-4D65-8570-57FAF22BC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9081">
            <a:off x="9060697" y="3788588"/>
            <a:ext cx="880029" cy="1245422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0" name="3D 模型 19" descr="Red Sphere">
                <a:extLst>
                  <a:ext uri="{FF2B5EF4-FFF2-40B4-BE49-F238E27FC236}">
                    <a16:creationId xmlns:a16="http://schemas.microsoft.com/office/drawing/2014/main" id="{E51258C9-FF42-4F88-89C9-79BF25EFA3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5036123"/>
                  </p:ext>
                </p:extLst>
              </p:nvPr>
            </p:nvGraphicFramePr>
            <p:xfrm>
              <a:off x="7691093" y="4843874"/>
              <a:ext cx="565328" cy="5431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43160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0" name="3D 模型 19" descr="Red Sphere">
                <a:extLst>
                  <a:ext uri="{FF2B5EF4-FFF2-40B4-BE49-F238E27FC236}">
                    <a16:creationId xmlns:a16="http://schemas.microsoft.com/office/drawing/2014/main" id="{E51258C9-FF42-4F88-89C9-79BF25EFA3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91093" y="4843874"/>
                <a:ext cx="565328" cy="543160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6308B027-9142-4752-BB49-8C03AA89D70F}"/>
              </a:ext>
            </a:extLst>
          </p:cNvPr>
          <p:cNvSpPr/>
          <p:nvPr/>
        </p:nvSpPr>
        <p:spPr>
          <a:xfrm>
            <a:off x="6709444" y="3142513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E8C6483A-B1E1-48F4-A604-908FD68C1639}"/>
              </a:ext>
            </a:extLst>
          </p:cNvPr>
          <p:cNvSpPr/>
          <p:nvPr/>
        </p:nvSpPr>
        <p:spPr>
          <a:xfrm>
            <a:off x="9550335" y="3152115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53C91207-625B-4321-A86C-5BBBA11B45A9}"/>
              </a:ext>
            </a:extLst>
          </p:cNvPr>
          <p:cNvSpPr/>
          <p:nvPr/>
        </p:nvSpPr>
        <p:spPr>
          <a:xfrm>
            <a:off x="6708679" y="5309732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D2D962D-7572-40A1-95DA-79D4CD1ECF06}"/>
              </a:ext>
            </a:extLst>
          </p:cNvPr>
          <p:cNvSpPr/>
          <p:nvPr/>
        </p:nvSpPr>
        <p:spPr>
          <a:xfrm>
            <a:off x="9550335" y="5309731"/>
            <a:ext cx="1774843" cy="791887"/>
          </a:xfrm>
          <a:custGeom>
            <a:avLst/>
            <a:gdLst>
              <a:gd name="connsiteX0" fmla="*/ 1112332 w 2224664"/>
              <a:gd name="connsiteY0" fmla="*/ 0 h 945662"/>
              <a:gd name="connsiteX1" fmla="*/ 2220275 w 2224664"/>
              <a:gd name="connsiteY1" fmla="*/ 870022 h 945662"/>
              <a:gd name="connsiteX2" fmla="*/ 2224664 w 2224664"/>
              <a:gd name="connsiteY2" fmla="*/ 945662 h 945662"/>
              <a:gd name="connsiteX3" fmla="*/ 0 w 2224664"/>
              <a:gd name="connsiteY3" fmla="*/ 945662 h 945662"/>
              <a:gd name="connsiteX4" fmla="*/ 4389 w 2224664"/>
              <a:gd name="connsiteY4" fmla="*/ 870022 h 945662"/>
              <a:gd name="connsiteX5" fmla="*/ 1112332 w 2224664"/>
              <a:gd name="connsiteY5" fmla="*/ 0 h 94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4664" h="945662">
                <a:moveTo>
                  <a:pt x="1112332" y="0"/>
                </a:moveTo>
                <a:cubicBezTo>
                  <a:pt x="1688966" y="0"/>
                  <a:pt x="2163243" y="381344"/>
                  <a:pt x="2220275" y="870022"/>
                </a:cubicBezTo>
                <a:lnTo>
                  <a:pt x="2224664" y="945662"/>
                </a:lnTo>
                <a:lnTo>
                  <a:pt x="0" y="945662"/>
                </a:lnTo>
                <a:lnTo>
                  <a:pt x="4389" y="870022"/>
                </a:lnTo>
                <a:cubicBezTo>
                  <a:pt x="61421" y="381344"/>
                  <a:pt x="535699" y="0"/>
                  <a:pt x="1112332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4E4A6FA5-8842-42EB-9625-FC0F48A9E04B}"/>
              </a:ext>
            </a:extLst>
          </p:cNvPr>
          <p:cNvSpPr/>
          <p:nvPr/>
        </p:nvSpPr>
        <p:spPr>
          <a:xfrm>
            <a:off x="6806499" y="2718350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=""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9" name="3D 模型 28" descr="Sphere">
                <a:extLst>
                  <a:ext uri="{FF2B5EF4-FFF2-40B4-BE49-F238E27FC236}">
                    <a16:creationId xmlns:a16="http://schemas.microsoft.com/office/drawing/2014/main" id="{81746345-5BD1-4FA5-A579-93931A20A2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7908415"/>
                  </p:ext>
                </p:extLst>
              </p:nvPr>
            </p:nvGraphicFramePr>
            <p:xfrm>
              <a:off x="6913917" y="2672551"/>
              <a:ext cx="565328" cy="56532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9" name="3D 模型 28" descr="Sphere">
                <a:extLst>
                  <a:ext uri="{FF2B5EF4-FFF2-40B4-BE49-F238E27FC236}">
                    <a16:creationId xmlns:a16="http://schemas.microsoft.com/office/drawing/2014/main" id="{81746345-5BD1-4FA5-A579-93931A20A2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13917" y="2672551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0" name="3D 模型 29" descr="Red Sphere">
                <a:extLst>
                  <a:ext uri="{FF2B5EF4-FFF2-40B4-BE49-F238E27FC236}">
                    <a16:creationId xmlns:a16="http://schemas.microsoft.com/office/drawing/2014/main" id="{7060462E-2E84-43F5-9FD9-64AF9CB550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2940666"/>
                  </p:ext>
                </p:extLst>
              </p:nvPr>
            </p:nvGraphicFramePr>
            <p:xfrm>
              <a:off x="7691099" y="2672551"/>
              <a:ext cx="565328" cy="565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0" name="3D 模型 29" descr="Red Sphere">
                <a:extLst>
                  <a:ext uri="{FF2B5EF4-FFF2-40B4-BE49-F238E27FC236}">
                    <a16:creationId xmlns:a16="http://schemas.microsoft.com/office/drawing/2014/main" id="{7060462E-2E84-43F5-9FD9-64AF9CB550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91099" y="2672551"/>
                <a:ext cx="565328" cy="565328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pic>
        <p:nvPicPr>
          <p:cNvPr id="31" name="图片 30">
            <a:extLst>
              <a:ext uri="{FF2B5EF4-FFF2-40B4-BE49-F238E27FC236}">
                <a16:creationId xmlns:a16="http://schemas.microsoft.com/office/drawing/2014/main" id="{D94F2A31-8053-4A91-B1D6-AE658376DAA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 l="14888" t="9" r="76962" b="6728"/>
          <a:stretch/>
        </p:blipFill>
        <p:spPr>
          <a:xfrm rot="3807521" flipH="1">
            <a:off x="7189077" y="3062318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B393F63-DF5D-4C10-B072-746CA26C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4183">
            <a:off x="6165518" y="1666202"/>
            <a:ext cx="876893" cy="124098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F1B846A-DFE2-4489-B72D-46E410BE1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5155">
            <a:off x="8068621" y="1654604"/>
            <a:ext cx="880029" cy="1245422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2A7A2F1E-65EF-4D21-A5AF-D01819D2BB12}"/>
              </a:ext>
            </a:extLst>
          </p:cNvPr>
          <p:cNvSpPr txBox="1"/>
          <p:nvPr/>
        </p:nvSpPr>
        <p:spPr>
          <a:xfrm>
            <a:off x="6954318" y="3521927"/>
            <a:ext cx="1213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A</a:t>
            </a:r>
            <a:endParaRPr lang="zh-CN" altLang="en-US" sz="2000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BD8168E-72CC-4952-9646-02DFD813E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9081">
            <a:off x="9207195" y="1614187"/>
            <a:ext cx="880029" cy="1245422"/>
          </a:xfrm>
          <a:prstGeom prst="rect">
            <a:avLst/>
          </a:pr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088FEF92-14C5-4EFF-8A17-8D6BFBF572D2}"/>
              </a:ext>
            </a:extLst>
          </p:cNvPr>
          <p:cNvSpPr/>
          <p:nvPr/>
        </p:nvSpPr>
        <p:spPr>
          <a:xfrm>
            <a:off x="9662825" y="2722609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=""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7" name="3D 模型 36" descr="Sphere">
                <a:extLst>
                  <a:ext uri="{FF2B5EF4-FFF2-40B4-BE49-F238E27FC236}">
                    <a16:creationId xmlns:a16="http://schemas.microsoft.com/office/drawing/2014/main" id="{CC7382D4-5342-4661-82F1-240674BBD5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4293640"/>
                  </p:ext>
                </p:extLst>
              </p:nvPr>
            </p:nvGraphicFramePr>
            <p:xfrm>
              <a:off x="9770243" y="2676810"/>
              <a:ext cx="565328" cy="56532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7" name="3D 模型 36" descr="Sphere">
                <a:extLst>
                  <a:ext uri="{FF2B5EF4-FFF2-40B4-BE49-F238E27FC236}">
                    <a16:creationId xmlns:a16="http://schemas.microsoft.com/office/drawing/2014/main" id="{CC7382D4-5342-4661-82F1-240674BBD5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0243" y="2676810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8" name="3D 模型 37" descr="Red Sphere">
                <a:extLst>
                  <a:ext uri="{FF2B5EF4-FFF2-40B4-BE49-F238E27FC236}">
                    <a16:creationId xmlns:a16="http://schemas.microsoft.com/office/drawing/2014/main" id="{614E88A5-9C0D-41D3-9074-91C2571F4C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1264788"/>
                  </p:ext>
                </p:extLst>
              </p:nvPr>
            </p:nvGraphicFramePr>
            <p:xfrm>
              <a:off x="10547425" y="2676810"/>
              <a:ext cx="565328" cy="565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8" name="3D 模型 37" descr="Red Sphere">
                <a:extLst>
                  <a:ext uri="{FF2B5EF4-FFF2-40B4-BE49-F238E27FC236}">
                    <a16:creationId xmlns:a16="http://schemas.microsoft.com/office/drawing/2014/main" id="{614E88A5-9C0D-41D3-9074-91C2571F4C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47425" y="2676810"/>
                <a:ext cx="565328" cy="565328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pic>
        <p:nvPicPr>
          <p:cNvPr id="39" name="图片 38">
            <a:extLst>
              <a:ext uri="{FF2B5EF4-FFF2-40B4-BE49-F238E27FC236}">
                <a16:creationId xmlns:a16="http://schemas.microsoft.com/office/drawing/2014/main" id="{09026D10-1790-45D5-B9E8-E68DD71D2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 l="14888" t="9" r="76962" b="6728"/>
          <a:stretch/>
        </p:blipFill>
        <p:spPr>
          <a:xfrm rot="3807521" flipH="1">
            <a:off x="10041951" y="3041405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545B86A9-2028-4629-BB17-79AD2C978ABA}"/>
              </a:ext>
            </a:extLst>
          </p:cNvPr>
          <p:cNvSpPr/>
          <p:nvPr/>
        </p:nvSpPr>
        <p:spPr>
          <a:xfrm>
            <a:off x="6806499" y="4878595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=""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1" name="3D 模型 40" descr="Sphere">
                <a:extLst>
                  <a:ext uri="{FF2B5EF4-FFF2-40B4-BE49-F238E27FC236}">
                    <a16:creationId xmlns:a16="http://schemas.microsoft.com/office/drawing/2014/main" id="{7DA9066F-C727-4D7A-836C-B77613CFEB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6232064"/>
                  </p:ext>
                </p:extLst>
              </p:nvPr>
            </p:nvGraphicFramePr>
            <p:xfrm>
              <a:off x="6913917" y="4832796"/>
              <a:ext cx="565328" cy="56532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1" name="3D 模型 40" descr="Sphere">
                <a:extLst>
                  <a:ext uri="{FF2B5EF4-FFF2-40B4-BE49-F238E27FC236}">
                    <a16:creationId xmlns:a16="http://schemas.microsoft.com/office/drawing/2014/main" id="{7DA9066F-C727-4D7A-836C-B77613CFEB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13917" y="4832796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C1D895DB-D12B-42ED-956E-D103D5F692BA}"/>
              </a:ext>
            </a:extLst>
          </p:cNvPr>
          <p:cNvSpPr/>
          <p:nvPr/>
        </p:nvSpPr>
        <p:spPr>
          <a:xfrm>
            <a:off x="9663292" y="4875087"/>
            <a:ext cx="1579202" cy="516021"/>
          </a:xfrm>
          <a:custGeom>
            <a:avLst/>
            <a:gdLst>
              <a:gd name="connsiteX0" fmla="*/ 38329 w 1339435"/>
              <a:gd name="connsiteY0" fmla="*/ 353786 h 617881"/>
              <a:gd name="connsiteX1" fmla="*/ 49215 w 1339435"/>
              <a:gd name="connsiteY1" fmla="*/ 291193 h 617881"/>
              <a:gd name="connsiteX2" fmla="*/ 57379 w 1339435"/>
              <a:gd name="connsiteY2" fmla="*/ 280308 h 617881"/>
              <a:gd name="connsiteX3" fmla="*/ 68265 w 1339435"/>
              <a:gd name="connsiteY3" fmla="*/ 261258 h 617881"/>
              <a:gd name="connsiteX4" fmla="*/ 100922 w 1339435"/>
              <a:gd name="connsiteY4" fmla="*/ 223158 h 617881"/>
              <a:gd name="connsiteX5" fmla="*/ 128136 w 1339435"/>
              <a:gd name="connsiteY5" fmla="*/ 193222 h 617881"/>
              <a:gd name="connsiteX6" fmla="*/ 141743 w 1339435"/>
              <a:gd name="connsiteY6" fmla="*/ 176893 h 617881"/>
              <a:gd name="connsiteX7" fmla="*/ 160793 w 1339435"/>
              <a:gd name="connsiteY7" fmla="*/ 160565 h 617881"/>
              <a:gd name="connsiteX8" fmla="*/ 198893 w 1339435"/>
              <a:gd name="connsiteY8" fmla="*/ 125186 h 617881"/>
              <a:gd name="connsiteX9" fmla="*/ 275093 w 1339435"/>
              <a:gd name="connsiteY9" fmla="*/ 81643 h 617881"/>
              <a:gd name="connsiteX10" fmla="*/ 291422 w 1339435"/>
              <a:gd name="connsiteY10" fmla="*/ 73479 h 617881"/>
              <a:gd name="connsiteX11" fmla="*/ 307751 w 1339435"/>
              <a:gd name="connsiteY11" fmla="*/ 65315 h 617881"/>
              <a:gd name="connsiteX12" fmla="*/ 326801 w 1339435"/>
              <a:gd name="connsiteY12" fmla="*/ 57150 h 617881"/>
              <a:gd name="connsiteX13" fmla="*/ 351293 w 1339435"/>
              <a:gd name="connsiteY13" fmla="*/ 43543 h 617881"/>
              <a:gd name="connsiteX14" fmla="*/ 364901 w 1339435"/>
              <a:gd name="connsiteY14" fmla="*/ 40822 h 617881"/>
              <a:gd name="connsiteX15" fmla="*/ 430215 w 1339435"/>
              <a:gd name="connsiteY15" fmla="*/ 16329 h 617881"/>
              <a:gd name="connsiteX16" fmla="*/ 473758 w 1339435"/>
              <a:gd name="connsiteY16" fmla="*/ 8165 h 617881"/>
              <a:gd name="connsiteX17" fmla="*/ 511858 w 1339435"/>
              <a:gd name="connsiteY17" fmla="*/ 0 h 617881"/>
              <a:gd name="connsiteX18" fmla="*/ 794886 w 1339435"/>
              <a:gd name="connsiteY18" fmla="*/ 2722 h 617881"/>
              <a:gd name="connsiteX19" fmla="*/ 854758 w 1339435"/>
              <a:gd name="connsiteY19" fmla="*/ 10886 h 617881"/>
              <a:gd name="connsiteX20" fmla="*/ 898301 w 1339435"/>
              <a:gd name="connsiteY20" fmla="*/ 21772 h 617881"/>
              <a:gd name="connsiteX21" fmla="*/ 966336 w 1339435"/>
              <a:gd name="connsiteY21" fmla="*/ 48986 h 617881"/>
              <a:gd name="connsiteX22" fmla="*/ 979943 w 1339435"/>
              <a:gd name="connsiteY22" fmla="*/ 54429 h 617881"/>
              <a:gd name="connsiteX23" fmla="*/ 993551 w 1339435"/>
              <a:gd name="connsiteY23" fmla="*/ 65315 h 617881"/>
              <a:gd name="connsiteX24" fmla="*/ 1039815 w 1339435"/>
              <a:gd name="connsiteY24" fmla="*/ 95250 h 617881"/>
              <a:gd name="connsiteX25" fmla="*/ 1077915 w 1339435"/>
              <a:gd name="connsiteY25" fmla="*/ 119743 h 617881"/>
              <a:gd name="connsiteX26" fmla="*/ 1105129 w 1339435"/>
              <a:gd name="connsiteY26" fmla="*/ 141515 h 617881"/>
              <a:gd name="connsiteX27" fmla="*/ 1132343 w 1339435"/>
              <a:gd name="connsiteY27" fmla="*/ 174172 h 617881"/>
              <a:gd name="connsiteX28" fmla="*/ 1145951 w 1339435"/>
              <a:gd name="connsiteY28" fmla="*/ 187779 h 617881"/>
              <a:gd name="connsiteX29" fmla="*/ 1167722 w 1339435"/>
              <a:gd name="connsiteY29" fmla="*/ 214993 h 617881"/>
              <a:gd name="connsiteX30" fmla="*/ 1178608 w 1339435"/>
              <a:gd name="connsiteY30" fmla="*/ 228600 h 617881"/>
              <a:gd name="connsiteX31" fmla="*/ 1192215 w 1339435"/>
              <a:gd name="connsiteY31" fmla="*/ 239486 h 617881"/>
              <a:gd name="connsiteX32" fmla="*/ 1200379 w 1339435"/>
              <a:gd name="connsiteY32" fmla="*/ 244929 h 617881"/>
              <a:gd name="connsiteX33" fmla="*/ 1224872 w 1339435"/>
              <a:gd name="connsiteY33" fmla="*/ 272143 h 617881"/>
              <a:gd name="connsiteX34" fmla="*/ 1233036 w 1339435"/>
              <a:gd name="connsiteY34" fmla="*/ 280308 h 617881"/>
              <a:gd name="connsiteX35" fmla="*/ 1241201 w 1339435"/>
              <a:gd name="connsiteY35" fmla="*/ 293915 h 617881"/>
              <a:gd name="connsiteX36" fmla="*/ 1265693 w 1339435"/>
              <a:gd name="connsiteY36" fmla="*/ 321129 h 617881"/>
              <a:gd name="connsiteX37" fmla="*/ 1271136 w 1339435"/>
              <a:gd name="connsiteY37" fmla="*/ 334736 h 617881"/>
              <a:gd name="connsiteX38" fmla="*/ 1276579 w 1339435"/>
              <a:gd name="connsiteY38" fmla="*/ 342900 h 617881"/>
              <a:gd name="connsiteX39" fmla="*/ 1287465 w 1339435"/>
              <a:gd name="connsiteY39" fmla="*/ 364672 h 617881"/>
              <a:gd name="connsiteX40" fmla="*/ 1295629 w 1339435"/>
              <a:gd name="connsiteY40" fmla="*/ 378279 h 617881"/>
              <a:gd name="connsiteX41" fmla="*/ 1306515 w 1339435"/>
              <a:gd name="connsiteY41" fmla="*/ 397329 h 617881"/>
              <a:gd name="connsiteX42" fmla="*/ 1311958 w 1339435"/>
              <a:gd name="connsiteY42" fmla="*/ 413658 h 617881"/>
              <a:gd name="connsiteX43" fmla="*/ 1317401 w 1339435"/>
              <a:gd name="connsiteY43" fmla="*/ 427265 h 617881"/>
              <a:gd name="connsiteX44" fmla="*/ 1320122 w 1339435"/>
              <a:gd name="connsiteY44" fmla="*/ 438150 h 617881"/>
              <a:gd name="connsiteX45" fmla="*/ 1325565 w 1339435"/>
              <a:gd name="connsiteY45" fmla="*/ 454479 h 617881"/>
              <a:gd name="connsiteX46" fmla="*/ 1331008 w 1339435"/>
              <a:gd name="connsiteY46" fmla="*/ 481693 h 617881"/>
              <a:gd name="connsiteX47" fmla="*/ 1336451 w 1339435"/>
              <a:gd name="connsiteY47" fmla="*/ 508908 h 617881"/>
              <a:gd name="connsiteX48" fmla="*/ 1333729 w 1339435"/>
              <a:gd name="connsiteY48" fmla="*/ 582386 h 617881"/>
              <a:gd name="connsiteX49" fmla="*/ 1328286 w 1339435"/>
              <a:gd name="connsiteY49" fmla="*/ 593272 h 617881"/>
              <a:gd name="connsiteX50" fmla="*/ 1317401 w 1339435"/>
              <a:gd name="connsiteY50" fmla="*/ 606879 h 617881"/>
              <a:gd name="connsiteX51" fmla="*/ 1309236 w 1339435"/>
              <a:gd name="connsiteY51" fmla="*/ 609600 h 617881"/>
              <a:gd name="connsiteX52" fmla="*/ 1295629 w 1339435"/>
              <a:gd name="connsiteY52" fmla="*/ 612322 h 617881"/>
              <a:gd name="connsiteX53" fmla="*/ 1268415 w 1339435"/>
              <a:gd name="connsiteY53" fmla="*/ 617765 h 617881"/>
              <a:gd name="connsiteX54" fmla="*/ 1124179 w 1339435"/>
              <a:gd name="connsiteY54" fmla="*/ 609600 h 617881"/>
              <a:gd name="connsiteX55" fmla="*/ 1116015 w 1339435"/>
              <a:gd name="connsiteY55" fmla="*/ 606879 h 617881"/>
              <a:gd name="connsiteX56" fmla="*/ 1094243 w 1339435"/>
              <a:gd name="connsiteY56" fmla="*/ 601436 h 617881"/>
              <a:gd name="connsiteX57" fmla="*/ 1067029 w 1339435"/>
              <a:gd name="connsiteY57" fmla="*/ 585108 h 617881"/>
              <a:gd name="connsiteX58" fmla="*/ 1056143 w 1339435"/>
              <a:gd name="connsiteY58" fmla="*/ 576943 h 617881"/>
              <a:gd name="connsiteX59" fmla="*/ 1047979 w 1339435"/>
              <a:gd name="connsiteY59" fmla="*/ 566058 h 617881"/>
              <a:gd name="connsiteX60" fmla="*/ 1028929 w 1339435"/>
              <a:gd name="connsiteY60" fmla="*/ 549729 h 617881"/>
              <a:gd name="connsiteX61" fmla="*/ 1007158 w 1339435"/>
              <a:gd name="connsiteY61" fmla="*/ 533400 h 617881"/>
              <a:gd name="connsiteX62" fmla="*/ 982665 w 1339435"/>
              <a:gd name="connsiteY62" fmla="*/ 508908 h 617881"/>
              <a:gd name="connsiteX63" fmla="*/ 969058 w 1339435"/>
              <a:gd name="connsiteY63" fmla="*/ 500743 h 617881"/>
              <a:gd name="connsiteX64" fmla="*/ 960893 w 1339435"/>
              <a:gd name="connsiteY64" fmla="*/ 492579 h 617881"/>
              <a:gd name="connsiteX65" fmla="*/ 952729 w 1339435"/>
              <a:gd name="connsiteY65" fmla="*/ 487136 h 617881"/>
              <a:gd name="connsiteX66" fmla="*/ 939122 w 1339435"/>
              <a:gd name="connsiteY66" fmla="*/ 468086 h 617881"/>
              <a:gd name="connsiteX67" fmla="*/ 930958 w 1339435"/>
              <a:gd name="connsiteY67" fmla="*/ 462643 h 617881"/>
              <a:gd name="connsiteX68" fmla="*/ 925515 w 1339435"/>
              <a:gd name="connsiteY68" fmla="*/ 454479 h 617881"/>
              <a:gd name="connsiteX69" fmla="*/ 895579 w 1339435"/>
              <a:gd name="connsiteY69" fmla="*/ 435429 h 617881"/>
              <a:gd name="connsiteX70" fmla="*/ 879251 w 1339435"/>
              <a:gd name="connsiteY70" fmla="*/ 427265 h 617881"/>
              <a:gd name="connsiteX71" fmla="*/ 871086 w 1339435"/>
              <a:gd name="connsiteY71" fmla="*/ 421822 h 617881"/>
              <a:gd name="connsiteX72" fmla="*/ 862922 w 1339435"/>
              <a:gd name="connsiteY72" fmla="*/ 419100 h 617881"/>
              <a:gd name="connsiteX73" fmla="*/ 852036 w 1339435"/>
              <a:gd name="connsiteY73" fmla="*/ 410936 h 617881"/>
              <a:gd name="connsiteX74" fmla="*/ 835708 w 1339435"/>
              <a:gd name="connsiteY74" fmla="*/ 408215 h 617881"/>
              <a:gd name="connsiteX75" fmla="*/ 822101 w 1339435"/>
              <a:gd name="connsiteY75" fmla="*/ 402772 h 617881"/>
              <a:gd name="connsiteX76" fmla="*/ 702358 w 1339435"/>
              <a:gd name="connsiteY76" fmla="*/ 405493 h 617881"/>
              <a:gd name="connsiteX77" fmla="*/ 634322 w 1339435"/>
              <a:gd name="connsiteY77" fmla="*/ 408215 h 617881"/>
              <a:gd name="connsiteX78" fmla="*/ 579893 w 1339435"/>
              <a:gd name="connsiteY78" fmla="*/ 410936 h 617881"/>
              <a:gd name="connsiteX79" fmla="*/ 506415 w 1339435"/>
              <a:gd name="connsiteY79" fmla="*/ 416379 h 617881"/>
              <a:gd name="connsiteX80" fmla="*/ 487365 w 1339435"/>
              <a:gd name="connsiteY80" fmla="*/ 421822 h 617881"/>
              <a:gd name="connsiteX81" fmla="*/ 476479 w 1339435"/>
              <a:gd name="connsiteY81" fmla="*/ 427265 h 617881"/>
              <a:gd name="connsiteX82" fmla="*/ 460151 w 1339435"/>
              <a:gd name="connsiteY82" fmla="*/ 429986 h 617881"/>
              <a:gd name="connsiteX83" fmla="*/ 446543 w 1339435"/>
              <a:gd name="connsiteY83" fmla="*/ 438150 h 617881"/>
              <a:gd name="connsiteX84" fmla="*/ 438379 w 1339435"/>
              <a:gd name="connsiteY84" fmla="*/ 440872 h 617881"/>
              <a:gd name="connsiteX85" fmla="*/ 430215 w 1339435"/>
              <a:gd name="connsiteY85" fmla="*/ 446315 h 617881"/>
              <a:gd name="connsiteX86" fmla="*/ 419329 w 1339435"/>
              <a:gd name="connsiteY86" fmla="*/ 449036 h 617881"/>
              <a:gd name="connsiteX87" fmla="*/ 403001 w 1339435"/>
              <a:gd name="connsiteY87" fmla="*/ 454479 h 617881"/>
              <a:gd name="connsiteX88" fmla="*/ 381229 w 1339435"/>
              <a:gd name="connsiteY88" fmla="*/ 462643 h 617881"/>
              <a:gd name="connsiteX89" fmla="*/ 367622 w 1339435"/>
              <a:gd name="connsiteY89" fmla="*/ 465365 h 617881"/>
              <a:gd name="connsiteX90" fmla="*/ 345851 w 1339435"/>
              <a:gd name="connsiteY90" fmla="*/ 476250 h 617881"/>
              <a:gd name="connsiteX91" fmla="*/ 326801 w 1339435"/>
              <a:gd name="connsiteY91" fmla="*/ 484415 h 617881"/>
              <a:gd name="connsiteX92" fmla="*/ 285979 w 1339435"/>
              <a:gd name="connsiteY92" fmla="*/ 503465 h 617881"/>
              <a:gd name="connsiteX93" fmla="*/ 272372 w 1339435"/>
              <a:gd name="connsiteY93" fmla="*/ 514350 h 617881"/>
              <a:gd name="connsiteX94" fmla="*/ 261486 w 1339435"/>
              <a:gd name="connsiteY94" fmla="*/ 517072 h 617881"/>
              <a:gd name="connsiteX95" fmla="*/ 253322 w 1339435"/>
              <a:gd name="connsiteY95" fmla="*/ 519793 h 617881"/>
              <a:gd name="connsiteX96" fmla="*/ 245158 w 1339435"/>
              <a:gd name="connsiteY96" fmla="*/ 527958 h 617881"/>
              <a:gd name="connsiteX97" fmla="*/ 217943 w 1339435"/>
              <a:gd name="connsiteY97" fmla="*/ 544286 h 617881"/>
              <a:gd name="connsiteX98" fmla="*/ 179843 w 1339435"/>
              <a:gd name="connsiteY98" fmla="*/ 582386 h 617881"/>
              <a:gd name="connsiteX99" fmla="*/ 141743 w 1339435"/>
              <a:gd name="connsiteY99" fmla="*/ 595993 h 617881"/>
              <a:gd name="connsiteX100" fmla="*/ 92758 w 1339435"/>
              <a:gd name="connsiteY100" fmla="*/ 593272 h 617881"/>
              <a:gd name="connsiteX101" fmla="*/ 73708 w 1339435"/>
              <a:gd name="connsiteY101" fmla="*/ 590550 h 617881"/>
              <a:gd name="connsiteX102" fmla="*/ 51936 w 1339435"/>
              <a:gd name="connsiteY102" fmla="*/ 574222 h 617881"/>
              <a:gd name="connsiteX103" fmla="*/ 38329 w 1339435"/>
              <a:gd name="connsiteY103" fmla="*/ 566058 h 617881"/>
              <a:gd name="connsiteX104" fmla="*/ 27443 w 1339435"/>
              <a:gd name="connsiteY104" fmla="*/ 552450 h 617881"/>
              <a:gd name="connsiteX105" fmla="*/ 13836 w 1339435"/>
              <a:gd name="connsiteY105" fmla="*/ 527958 h 617881"/>
              <a:gd name="connsiteX106" fmla="*/ 8393 w 1339435"/>
              <a:gd name="connsiteY106" fmla="*/ 519793 h 617881"/>
              <a:gd name="connsiteX107" fmla="*/ 5672 w 1339435"/>
              <a:gd name="connsiteY107" fmla="*/ 506186 h 617881"/>
              <a:gd name="connsiteX108" fmla="*/ 229 w 1339435"/>
              <a:gd name="connsiteY108" fmla="*/ 489858 h 617881"/>
              <a:gd name="connsiteX109" fmla="*/ 2951 w 1339435"/>
              <a:gd name="connsiteY109" fmla="*/ 402772 h 617881"/>
              <a:gd name="connsiteX110" fmla="*/ 8393 w 1339435"/>
              <a:gd name="connsiteY110" fmla="*/ 386443 h 617881"/>
              <a:gd name="connsiteX111" fmla="*/ 24722 w 1339435"/>
              <a:gd name="connsiteY111" fmla="*/ 348343 h 617881"/>
              <a:gd name="connsiteX112" fmla="*/ 38329 w 1339435"/>
              <a:gd name="connsiteY112" fmla="*/ 353786 h 61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339435" h="617881">
                <a:moveTo>
                  <a:pt x="38329" y="353786"/>
                </a:moveTo>
                <a:cubicBezTo>
                  <a:pt x="42411" y="344261"/>
                  <a:pt x="40455" y="308714"/>
                  <a:pt x="49215" y="291193"/>
                </a:cubicBezTo>
                <a:cubicBezTo>
                  <a:pt x="51243" y="287136"/>
                  <a:pt x="54975" y="284154"/>
                  <a:pt x="57379" y="280308"/>
                </a:cubicBezTo>
                <a:cubicBezTo>
                  <a:pt x="63320" y="270802"/>
                  <a:pt x="61349" y="269326"/>
                  <a:pt x="68265" y="261258"/>
                </a:cubicBezTo>
                <a:cubicBezTo>
                  <a:pt x="88639" y="237489"/>
                  <a:pt x="73062" y="264948"/>
                  <a:pt x="100922" y="223158"/>
                </a:cubicBezTo>
                <a:cubicBezTo>
                  <a:pt x="122311" y="191074"/>
                  <a:pt x="99664" y="221695"/>
                  <a:pt x="128136" y="193222"/>
                </a:cubicBezTo>
                <a:cubicBezTo>
                  <a:pt x="133146" y="188212"/>
                  <a:pt x="136733" y="181903"/>
                  <a:pt x="141743" y="176893"/>
                </a:cubicBezTo>
                <a:cubicBezTo>
                  <a:pt x="147657" y="170979"/>
                  <a:pt x="154679" y="166271"/>
                  <a:pt x="160793" y="160565"/>
                </a:cubicBezTo>
                <a:cubicBezTo>
                  <a:pt x="177567" y="144909"/>
                  <a:pt x="181589" y="137683"/>
                  <a:pt x="198893" y="125186"/>
                </a:cubicBezTo>
                <a:cubicBezTo>
                  <a:pt x="233506" y="100188"/>
                  <a:pt x="234171" y="102104"/>
                  <a:pt x="275093" y="81643"/>
                </a:cubicBezTo>
                <a:lnTo>
                  <a:pt x="291422" y="73479"/>
                </a:lnTo>
                <a:cubicBezTo>
                  <a:pt x="296865" y="70758"/>
                  <a:pt x="302158" y="67712"/>
                  <a:pt x="307751" y="65315"/>
                </a:cubicBezTo>
                <a:cubicBezTo>
                  <a:pt x="314101" y="62593"/>
                  <a:pt x="320622" y="60240"/>
                  <a:pt x="326801" y="57150"/>
                </a:cubicBezTo>
                <a:cubicBezTo>
                  <a:pt x="333768" y="53666"/>
                  <a:pt x="343437" y="46161"/>
                  <a:pt x="351293" y="43543"/>
                </a:cubicBezTo>
                <a:cubicBezTo>
                  <a:pt x="355681" y="42080"/>
                  <a:pt x="360365" y="41729"/>
                  <a:pt x="364901" y="40822"/>
                </a:cubicBezTo>
                <a:cubicBezTo>
                  <a:pt x="376800" y="35864"/>
                  <a:pt x="416874" y="18235"/>
                  <a:pt x="430215" y="16329"/>
                </a:cubicBezTo>
                <a:cubicBezTo>
                  <a:pt x="451431" y="13299"/>
                  <a:pt x="450975" y="13861"/>
                  <a:pt x="473758" y="8165"/>
                </a:cubicBezTo>
                <a:cubicBezTo>
                  <a:pt x="507384" y="-242"/>
                  <a:pt x="478103" y="4823"/>
                  <a:pt x="511858" y="0"/>
                </a:cubicBezTo>
                <a:lnTo>
                  <a:pt x="794886" y="2722"/>
                </a:lnTo>
                <a:cubicBezTo>
                  <a:pt x="812801" y="3034"/>
                  <a:pt x="837356" y="7019"/>
                  <a:pt x="854758" y="10886"/>
                </a:cubicBezTo>
                <a:cubicBezTo>
                  <a:pt x="869363" y="14132"/>
                  <a:pt x="884108" y="17041"/>
                  <a:pt x="898301" y="21772"/>
                </a:cubicBezTo>
                <a:cubicBezTo>
                  <a:pt x="988505" y="51839"/>
                  <a:pt x="917776" y="24705"/>
                  <a:pt x="966336" y="48986"/>
                </a:cubicBezTo>
                <a:cubicBezTo>
                  <a:pt x="970705" y="51171"/>
                  <a:pt x="975754" y="51916"/>
                  <a:pt x="979943" y="54429"/>
                </a:cubicBezTo>
                <a:cubicBezTo>
                  <a:pt x="984924" y="57418"/>
                  <a:pt x="988752" y="62043"/>
                  <a:pt x="993551" y="65315"/>
                </a:cubicBezTo>
                <a:cubicBezTo>
                  <a:pt x="1008727" y="75662"/>
                  <a:pt x="1023867" y="86137"/>
                  <a:pt x="1039815" y="95250"/>
                </a:cubicBezTo>
                <a:cubicBezTo>
                  <a:pt x="1059525" y="106513"/>
                  <a:pt x="1059439" y="105614"/>
                  <a:pt x="1077915" y="119743"/>
                </a:cubicBezTo>
                <a:cubicBezTo>
                  <a:pt x="1087143" y="126800"/>
                  <a:pt x="1097692" y="132590"/>
                  <a:pt x="1105129" y="141515"/>
                </a:cubicBezTo>
                <a:cubicBezTo>
                  <a:pt x="1114200" y="152401"/>
                  <a:pt x="1122323" y="164153"/>
                  <a:pt x="1132343" y="174172"/>
                </a:cubicBezTo>
                <a:cubicBezTo>
                  <a:pt x="1136879" y="178708"/>
                  <a:pt x="1141750" y="182932"/>
                  <a:pt x="1145951" y="187779"/>
                </a:cubicBezTo>
                <a:cubicBezTo>
                  <a:pt x="1153559" y="196558"/>
                  <a:pt x="1160465" y="205922"/>
                  <a:pt x="1167722" y="214993"/>
                </a:cubicBezTo>
                <a:cubicBezTo>
                  <a:pt x="1171351" y="219529"/>
                  <a:pt x="1174072" y="224971"/>
                  <a:pt x="1178608" y="228600"/>
                </a:cubicBezTo>
                <a:cubicBezTo>
                  <a:pt x="1183144" y="232229"/>
                  <a:pt x="1187568" y="236001"/>
                  <a:pt x="1192215" y="239486"/>
                </a:cubicBezTo>
                <a:cubicBezTo>
                  <a:pt x="1194832" y="241448"/>
                  <a:pt x="1197896" y="242800"/>
                  <a:pt x="1200379" y="244929"/>
                </a:cubicBezTo>
                <a:cubicBezTo>
                  <a:pt x="1211222" y="254223"/>
                  <a:pt x="1214956" y="260987"/>
                  <a:pt x="1224872" y="272143"/>
                </a:cubicBezTo>
                <a:cubicBezTo>
                  <a:pt x="1227429" y="275020"/>
                  <a:pt x="1230727" y="277229"/>
                  <a:pt x="1233036" y="280308"/>
                </a:cubicBezTo>
                <a:cubicBezTo>
                  <a:pt x="1236210" y="284540"/>
                  <a:pt x="1237897" y="289785"/>
                  <a:pt x="1241201" y="293915"/>
                </a:cubicBezTo>
                <a:cubicBezTo>
                  <a:pt x="1253098" y="308786"/>
                  <a:pt x="1256068" y="305088"/>
                  <a:pt x="1265693" y="321129"/>
                </a:cubicBezTo>
                <a:cubicBezTo>
                  <a:pt x="1268206" y="325318"/>
                  <a:pt x="1268951" y="330367"/>
                  <a:pt x="1271136" y="334736"/>
                </a:cubicBezTo>
                <a:cubicBezTo>
                  <a:pt x="1272599" y="337661"/>
                  <a:pt x="1275013" y="340029"/>
                  <a:pt x="1276579" y="342900"/>
                </a:cubicBezTo>
                <a:cubicBezTo>
                  <a:pt x="1280464" y="350023"/>
                  <a:pt x="1283290" y="357714"/>
                  <a:pt x="1287465" y="364672"/>
                </a:cubicBezTo>
                <a:cubicBezTo>
                  <a:pt x="1290186" y="369208"/>
                  <a:pt x="1292826" y="373794"/>
                  <a:pt x="1295629" y="378279"/>
                </a:cubicBezTo>
                <a:cubicBezTo>
                  <a:pt x="1301085" y="387009"/>
                  <a:pt x="1302385" y="387003"/>
                  <a:pt x="1306515" y="397329"/>
                </a:cubicBezTo>
                <a:cubicBezTo>
                  <a:pt x="1308646" y="402656"/>
                  <a:pt x="1309997" y="408266"/>
                  <a:pt x="1311958" y="413658"/>
                </a:cubicBezTo>
                <a:cubicBezTo>
                  <a:pt x="1313627" y="418249"/>
                  <a:pt x="1315856" y="422631"/>
                  <a:pt x="1317401" y="427265"/>
                </a:cubicBezTo>
                <a:cubicBezTo>
                  <a:pt x="1318584" y="430813"/>
                  <a:pt x="1319047" y="434568"/>
                  <a:pt x="1320122" y="438150"/>
                </a:cubicBezTo>
                <a:cubicBezTo>
                  <a:pt x="1321771" y="443645"/>
                  <a:pt x="1323916" y="448984"/>
                  <a:pt x="1325565" y="454479"/>
                </a:cubicBezTo>
                <a:cubicBezTo>
                  <a:pt x="1329355" y="467112"/>
                  <a:pt x="1328068" y="466996"/>
                  <a:pt x="1331008" y="481693"/>
                </a:cubicBezTo>
                <a:cubicBezTo>
                  <a:pt x="1339126" y="522283"/>
                  <a:pt x="1327126" y="452966"/>
                  <a:pt x="1336451" y="508908"/>
                </a:cubicBezTo>
                <a:cubicBezTo>
                  <a:pt x="1338378" y="532040"/>
                  <a:pt x="1343291" y="560076"/>
                  <a:pt x="1333729" y="582386"/>
                </a:cubicBezTo>
                <a:cubicBezTo>
                  <a:pt x="1332131" y="586115"/>
                  <a:pt x="1330536" y="589896"/>
                  <a:pt x="1328286" y="593272"/>
                </a:cubicBezTo>
                <a:cubicBezTo>
                  <a:pt x="1325064" y="598105"/>
                  <a:pt x="1321811" y="603099"/>
                  <a:pt x="1317401" y="606879"/>
                </a:cubicBezTo>
                <a:cubicBezTo>
                  <a:pt x="1315223" y="608746"/>
                  <a:pt x="1312019" y="608904"/>
                  <a:pt x="1309236" y="609600"/>
                </a:cubicBezTo>
                <a:cubicBezTo>
                  <a:pt x="1304749" y="610722"/>
                  <a:pt x="1300144" y="611319"/>
                  <a:pt x="1295629" y="612322"/>
                </a:cubicBezTo>
                <a:cubicBezTo>
                  <a:pt x="1271280" y="617733"/>
                  <a:pt x="1300397" y="612433"/>
                  <a:pt x="1268415" y="617765"/>
                </a:cubicBezTo>
                <a:cubicBezTo>
                  <a:pt x="1260475" y="617434"/>
                  <a:pt x="1167008" y="620308"/>
                  <a:pt x="1124179" y="609600"/>
                </a:cubicBezTo>
                <a:cubicBezTo>
                  <a:pt x="1121396" y="608904"/>
                  <a:pt x="1118798" y="607575"/>
                  <a:pt x="1116015" y="606879"/>
                </a:cubicBezTo>
                <a:cubicBezTo>
                  <a:pt x="1109800" y="605325"/>
                  <a:pt x="1100467" y="604548"/>
                  <a:pt x="1094243" y="601436"/>
                </a:cubicBezTo>
                <a:cubicBezTo>
                  <a:pt x="1086744" y="597686"/>
                  <a:pt x="1074844" y="590690"/>
                  <a:pt x="1067029" y="585108"/>
                </a:cubicBezTo>
                <a:cubicBezTo>
                  <a:pt x="1063338" y="582472"/>
                  <a:pt x="1059350" y="580150"/>
                  <a:pt x="1056143" y="576943"/>
                </a:cubicBezTo>
                <a:cubicBezTo>
                  <a:pt x="1052936" y="573736"/>
                  <a:pt x="1050966" y="569471"/>
                  <a:pt x="1047979" y="566058"/>
                </a:cubicBezTo>
                <a:cubicBezTo>
                  <a:pt x="1026646" y="541678"/>
                  <a:pt x="1046547" y="565145"/>
                  <a:pt x="1028929" y="549729"/>
                </a:cubicBezTo>
                <a:cubicBezTo>
                  <a:pt x="1009685" y="532891"/>
                  <a:pt x="1023021" y="538689"/>
                  <a:pt x="1007158" y="533400"/>
                </a:cubicBezTo>
                <a:cubicBezTo>
                  <a:pt x="998994" y="525236"/>
                  <a:pt x="992565" y="514849"/>
                  <a:pt x="982665" y="508908"/>
                </a:cubicBezTo>
                <a:cubicBezTo>
                  <a:pt x="978129" y="506186"/>
                  <a:pt x="973290" y="503917"/>
                  <a:pt x="969058" y="500743"/>
                </a:cubicBezTo>
                <a:cubicBezTo>
                  <a:pt x="965979" y="498434"/>
                  <a:pt x="963850" y="495043"/>
                  <a:pt x="960893" y="492579"/>
                </a:cubicBezTo>
                <a:cubicBezTo>
                  <a:pt x="958380" y="490485"/>
                  <a:pt x="955450" y="488950"/>
                  <a:pt x="952729" y="487136"/>
                </a:cubicBezTo>
                <a:cubicBezTo>
                  <a:pt x="949640" y="482502"/>
                  <a:pt x="942495" y="471459"/>
                  <a:pt x="939122" y="468086"/>
                </a:cubicBezTo>
                <a:cubicBezTo>
                  <a:pt x="936809" y="465773"/>
                  <a:pt x="933679" y="464457"/>
                  <a:pt x="930958" y="462643"/>
                </a:cubicBezTo>
                <a:cubicBezTo>
                  <a:pt x="929144" y="459922"/>
                  <a:pt x="927960" y="456652"/>
                  <a:pt x="925515" y="454479"/>
                </a:cubicBezTo>
                <a:cubicBezTo>
                  <a:pt x="907723" y="438664"/>
                  <a:pt x="911074" y="444284"/>
                  <a:pt x="895579" y="435429"/>
                </a:cubicBezTo>
                <a:cubicBezTo>
                  <a:pt x="880808" y="426988"/>
                  <a:pt x="894219" y="432254"/>
                  <a:pt x="879251" y="427265"/>
                </a:cubicBezTo>
                <a:cubicBezTo>
                  <a:pt x="876529" y="425451"/>
                  <a:pt x="874012" y="423285"/>
                  <a:pt x="871086" y="421822"/>
                </a:cubicBezTo>
                <a:cubicBezTo>
                  <a:pt x="868520" y="420539"/>
                  <a:pt x="865413" y="420523"/>
                  <a:pt x="862922" y="419100"/>
                </a:cubicBezTo>
                <a:cubicBezTo>
                  <a:pt x="858984" y="416850"/>
                  <a:pt x="856247" y="412620"/>
                  <a:pt x="852036" y="410936"/>
                </a:cubicBezTo>
                <a:cubicBezTo>
                  <a:pt x="846913" y="408887"/>
                  <a:pt x="841151" y="409122"/>
                  <a:pt x="835708" y="408215"/>
                </a:cubicBezTo>
                <a:cubicBezTo>
                  <a:pt x="831172" y="406401"/>
                  <a:pt x="826780" y="404176"/>
                  <a:pt x="822101" y="402772"/>
                </a:cubicBezTo>
                <a:cubicBezTo>
                  <a:pt x="787507" y="392393"/>
                  <a:pt x="707807" y="405238"/>
                  <a:pt x="702358" y="405493"/>
                </a:cubicBezTo>
                <a:lnTo>
                  <a:pt x="634322" y="408215"/>
                </a:lnTo>
                <a:lnTo>
                  <a:pt x="579893" y="410936"/>
                </a:lnTo>
                <a:cubicBezTo>
                  <a:pt x="555383" y="412500"/>
                  <a:pt x="506415" y="416379"/>
                  <a:pt x="506415" y="416379"/>
                </a:cubicBezTo>
                <a:cubicBezTo>
                  <a:pt x="500065" y="418193"/>
                  <a:pt x="493571" y="419565"/>
                  <a:pt x="487365" y="421822"/>
                </a:cubicBezTo>
                <a:cubicBezTo>
                  <a:pt x="483552" y="423208"/>
                  <a:pt x="480365" y="426099"/>
                  <a:pt x="476479" y="427265"/>
                </a:cubicBezTo>
                <a:cubicBezTo>
                  <a:pt x="471194" y="428850"/>
                  <a:pt x="465594" y="429079"/>
                  <a:pt x="460151" y="429986"/>
                </a:cubicBezTo>
                <a:cubicBezTo>
                  <a:pt x="455615" y="432707"/>
                  <a:pt x="451274" y="435784"/>
                  <a:pt x="446543" y="438150"/>
                </a:cubicBezTo>
                <a:cubicBezTo>
                  <a:pt x="443977" y="439433"/>
                  <a:pt x="440945" y="439589"/>
                  <a:pt x="438379" y="440872"/>
                </a:cubicBezTo>
                <a:cubicBezTo>
                  <a:pt x="435454" y="442335"/>
                  <a:pt x="433221" y="445027"/>
                  <a:pt x="430215" y="446315"/>
                </a:cubicBezTo>
                <a:cubicBezTo>
                  <a:pt x="426777" y="447788"/>
                  <a:pt x="422912" y="447961"/>
                  <a:pt x="419329" y="449036"/>
                </a:cubicBezTo>
                <a:cubicBezTo>
                  <a:pt x="413834" y="450685"/>
                  <a:pt x="408404" y="452549"/>
                  <a:pt x="403001" y="454479"/>
                </a:cubicBezTo>
                <a:cubicBezTo>
                  <a:pt x="395702" y="457086"/>
                  <a:pt x="388637" y="460364"/>
                  <a:pt x="381229" y="462643"/>
                </a:cubicBezTo>
                <a:cubicBezTo>
                  <a:pt x="376808" y="464003"/>
                  <a:pt x="372052" y="464036"/>
                  <a:pt x="367622" y="465365"/>
                </a:cubicBezTo>
                <a:cubicBezTo>
                  <a:pt x="350703" y="470441"/>
                  <a:pt x="358264" y="469157"/>
                  <a:pt x="345851" y="476250"/>
                </a:cubicBezTo>
                <a:cubicBezTo>
                  <a:pt x="319954" y="491047"/>
                  <a:pt x="347613" y="474703"/>
                  <a:pt x="326801" y="484415"/>
                </a:cubicBezTo>
                <a:cubicBezTo>
                  <a:pt x="282772" y="504962"/>
                  <a:pt x="307764" y="496201"/>
                  <a:pt x="285979" y="503465"/>
                </a:cubicBezTo>
                <a:cubicBezTo>
                  <a:pt x="281443" y="507093"/>
                  <a:pt x="277449" y="511529"/>
                  <a:pt x="272372" y="514350"/>
                </a:cubicBezTo>
                <a:cubicBezTo>
                  <a:pt x="269102" y="516166"/>
                  <a:pt x="265082" y="516044"/>
                  <a:pt x="261486" y="517072"/>
                </a:cubicBezTo>
                <a:cubicBezTo>
                  <a:pt x="258728" y="517860"/>
                  <a:pt x="256043" y="518886"/>
                  <a:pt x="253322" y="519793"/>
                </a:cubicBezTo>
                <a:cubicBezTo>
                  <a:pt x="250601" y="522515"/>
                  <a:pt x="248290" y="525721"/>
                  <a:pt x="245158" y="527958"/>
                </a:cubicBezTo>
                <a:cubicBezTo>
                  <a:pt x="230119" y="538700"/>
                  <a:pt x="234909" y="527320"/>
                  <a:pt x="217943" y="544286"/>
                </a:cubicBezTo>
                <a:lnTo>
                  <a:pt x="179843" y="582386"/>
                </a:lnTo>
                <a:cubicBezTo>
                  <a:pt x="164507" y="597722"/>
                  <a:pt x="175465" y="589862"/>
                  <a:pt x="141743" y="595993"/>
                </a:cubicBezTo>
                <a:cubicBezTo>
                  <a:pt x="125415" y="595086"/>
                  <a:pt x="109059" y="594576"/>
                  <a:pt x="92758" y="593272"/>
                </a:cubicBezTo>
                <a:cubicBezTo>
                  <a:pt x="86364" y="592760"/>
                  <a:pt x="79793" y="592578"/>
                  <a:pt x="73708" y="590550"/>
                </a:cubicBezTo>
                <a:cubicBezTo>
                  <a:pt x="57806" y="585249"/>
                  <a:pt x="63110" y="582602"/>
                  <a:pt x="51936" y="574222"/>
                </a:cubicBezTo>
                <a:cubicBezTo>
                  <a:pt x="47704" y="571048"/>
                  <a:pt x="42865" y="568779"/>
                  <a:pt x="38329" y="566058"/>
                </a:cubicBezTo>
                <a:cubicBezTo>
                  <a:pt x="34700" y="561522"/>
                  <a:pt x="30774" y="557209"/>
                  <a:pt x="27443" y="552450"/>
                </a:cubicBezTo>
                <a:cubicBezTo>
                  <a:pt x="16871" y="537346"/>
                  <a:pt x="21891" y="542054"/>
                  <a:pt x="13836" y="527958"/>
                </a:cubicBezTo>
                <a:cubicBezTo>
                  <a:pt x="12213" y="525118"/>
                  <a:pt x="10207" y="522515"/>
                  <a:pt x="8393" y="519793"/>
                </a:cubicBezTo>
                <a:cubicBezTo>
                  <a:pt x="7486" y="515257"/>
                  <a:pt x="6889" y="510648"/>
                  <a:pt x="5672" y="506186"/>
                </a:cubicBezTo>
                <a:cubicBezTo>
                  <a:pt x="4162" y="500651"/>
                  <a:pt x="380" y="495593"/>
                  <a:pt x="229" y="489858"/>
                </a:cubicBezTo>
                <a:cubicBezTo>
                  <a:pt x="-535" y="460825"/>
                  <a:pt x="665" y="431725"/>
                  <a:pt x="2951" y="402772"/>
                </a:cubicBezTo>
                <a:cubicBezTo>
                  <a:pt x="3403" y="397052"/>
                  <a:pt x="6379" y="391815"/>
                  <a:pt x="8393" y="386443"/>
                </a:cubicBezTo>
                <a:cubicBezTo>
                  <a:pt x="17684" y="361665"/>
                  <a:pt x="16197" y="365392"/>
                  <a:pt x="24722" y="348343"/>
                </a:cubicBezTo>
                <a:cubicBezTo>
                  <a:pt x="27754" y="336213"/>
                  <a:pt x="34247" y="363311"/>
                  <a:pt x="38329" y="353786"/>
                </a:cubicBezTo>
                <a:close/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="" xmlns:ask="http://schemas.microsoft.com/office/drawing/2018/sketchyshapes" sd="872249661">
                  <a:custGeom>
                    <a:avLst/>
                    <a:gdLst>
                      <a:gd name="connsiteX0" fmla="*/ 38329 w 1339435"/>
                      <a:gd name="connsiteY0" fmla="*/ 353786 h 617881"/>
                      <a:gd name="connsiteX1" fmla="*/ 49215 w 1339435"/>
                      <a:gd name="connsiteY1" fmla="*/ 291193 h 617881"/>
                      <a:gd name="connsiteX2" fmla="*/ 57379 w 1339435"/>
                      <a:gd name="connsiteY2" fmla="*/ 280308 h 617881"/>
                      <a:gd name="connsiteX3" fmla="*/ 68265 w 1339435"/>
                      <a:gd name="connsiteY3" fmla="*/ 261258 h 617881"/>
                      <a:gd name="connsiteX4" fmla="*/ 100922 w 1339435"/>
                      <a:gd name="connsiteY4" fmla="*/ 223158 h 617881"/>
                      <a:gd name="connsiteX5" fmla="*/ 128136 w 1339435"/>
                      <a:gd name="connsiteY5" fmla="*/ 193222 h 617881"/>
                      <a:gd name="connsiteX6" fmla="*/ 141743 w 1339435"/>
                      <a:gd name="connsiteY6" fmla="*/ 176893 h 617881"/>
                      <a:gd name="connsiteX7" fmla="*/ 160793 w 1339435"/>
                      <a:gd name="connsiteY7" fmla="*/ 160565 h 617881"/>
                      <a:gd name="connsiteX8" fmla="*/ 198893 w 1339435"/>
                      <a:gd name="connsiteY8" fmla="*/ 125186 h 617881"/>
                      <a:gd name="connsiteX9" fmla="*/ 275093 w 1339435"/>
                      <a:gd name="connsiteY9" fmla="*/ 81643 h 617881"/>
                      <a:gd name="connsiteX10" fmla="*/ 291422 w 1339435"/>
                      <a:gd name="connsiteY10" fmla="*/ 73479 h 617881"/>
                      <a:gd name="connsiteX11" fmla="*/ 307751 w 1339435"/>
                      <a:gd name="connsiteY11" fmla="*/ 65315 h 617881"/>
                      <a:gd name="connsiteX12" fmla="*/ 326801 w 1339435"/>
                      <a:gd name="connsiteY12" fmla="*/ 57150 h 617881"/>
                      <a:gd name="connsiteX13" fmla="*/ 351293 w 1339435"/>
                      <a:gd name="connsiteY13" fmla="*/ 43543 h 617881"/>
                      <a:gd name="connsiteX14" fmla="*/ 364901 w 1339435"/>
                      <a:gd name="connsiteY14" fmla="*/ 40822 h 617881"/>
                      <a:gd name="connsiteX15" fmla="*/ 430215 w 1339435"/>
                      <a:gd name="connsiteY15" fmla="*/ 16329 h 617881"/>
                      <a:gd name="connsiteX16" fmla="*/ 473758 w 1339435"/>
                      <a:gd name="connsiteY16" fmla="*/ 8165 h 617881"/>
                      <a:gd name="connsiteX17" fmla="*/ 511858 w 1339435"/>
                      <a:gd name="connsiteY17" fmla="*/ 0 h 617881"/>
                      <a:gd name="connsiteX18" fmla="*/ 794886 w 1339435"/>
                      <a:gd name="connsiteY18" fmla="*/ 2722 h 617881"/>
                      <a:gd name="connsiteX19" fmla="*/ 854758 w 1339435"/>
                      <a:gd name="connsiteY19" fmla="*/ 10886 h 617881"/>
                      <a:gd name="connsiteX20" fmla="*/ 898301 w 1339435"/>
                      <a:gd name="connsiteY20" fmla="*/ 21772 h 617881"/>
                      <a:gd name="connsiteX21" fmla="*/ 966336 w 1339435"/>
                      <a:gd name="connsiteY21" fmla="*/ 48986 h 617881"/>
                      <a:gd name="connsiteX22" fmla="*/ 979943 w 1339435"/>
                      <a:gd name="connsiteY22" fmla="*/ 54429 h 617881"/>
                      <a:gd name="connsiteX23" fmla="*/ 993551 w 1339435"/>
                      <a:gd name="connsiteY23" fmla="*/ 65315 h 617881"/>
                      <a:gd name="connsiteX24" fmla="*/ 1039815 w 1339435"/>
                      <a:gd name="connsiteY24" fmla="*/ 95250 h 617881"/>
                      <a:gd name="connsiteX25" fmla="*/ 1077915 w 1339435"/>
                      <a:gd name="connsiteY25" fmla="*/ 119743 h 617881"/>
                      <a:gd name="connsiteX26" fmla="*/ 1105129 w 1339435"/>
                      <a:gd name="connsiteY26" fmla="*/ 141515 h 617881"/>
                      <a:gd name="connsiteX27" fmla="*/ 1132343 w 1339435"/>
                      <a:gd name="connsiteY27" fmla="*/ 174172 h 617881"/>
                      <a:gd name="connsiteX28" fmla="*/ 1145951 w 1339435"/>
                      <a:gd name="connsiteY28" fmla="*/ 187779 h 617881"/>
                      <a:gd name="connsiteX29" fmla="*/ 1167722 w 1339435"/>
                      <a:gd name="connsiteY29" fmla="*/ 214993 h 617881"/>
                      <a:gd name="connsiteX30" fmla="*/ 1178608 w 1339435"/>
                      <a:gd name="connsiteY30" fmla="*/ 228600 h 617881"/>
                      <a:gd name="connsiteX31" fmla="*/ 1192215 w 1339435"/>
                      <a:gd name="connsiteY31" fmla="*/ 239486 h 617881"/>
                      <a:gd name="connsiteX32" fmla="*/ 1200379 w 1339435"/>
                      <a:gd name="connsiteY32" fmla="*/ 244929 h 617881"/>
                      <a:gd name="connsiteX33" fmla="*/ 1224872 w 1339435"/>
                      <a:gd name="connsiteY33" fmla="*/ 272143 h 617881"/>
                      <a:gd name="connsiteX34" fmla="*/ 1233036 w 1339435"/>
                      <a:gd name="connsiteY34" fmla="*/ 280308 h 617881"/>
                      <a:gd name="connsiteX35" fmla="*/ 1241201 w 1339435"/>
                      <a:gd name="connsiteY35" fmla="*/ 293915 h 617881"/>
                      <a:gd name="connsiteX36" fmla="*/ 1265693 w 1339435"/>
                      <a:gd name="connsiteY36" fmla="*/ 321129 h 617881"/>
                      <a:gd name="connsiteX37" fmla="*/ 1271136 w 1339435"/>
                      <a:gd name="connsiteY37" fmla="*/ 334736 h 617881"/>
                      <a:gd name="connsiteX38" fmla="*/ 1276579 w 1339435"/>
                      <a:gd name="connsiteY38" fmla="*/ 342900 h 617881"/>
                      <a:gd name="connsiteX39" fmla="*/ 1287465 w 1339435"/>
                      <a:gd name="connsiteY39" fmla="*/ 364672 h 617881"/>
                      <a:gd name="connsiteX40" fmla="*/ 1295629 w 1339435"/>
                      <a:gd name="connsiteY40" fmla="*/ 378279 h 617881"/>
                      <a:gd name="connsiteX41" fmla="*/ 1306515 w 1339435"/>
                      <a:gd name="connsiteY41" fmla="*/ 397329 h 617881"/>
                      <a:gd name="connsiteX42" fmla="*/ 1311958 w 1339435"/>
                      <a:gd name="connsiteY42" fmla="*/ 413658 h 617881"/>
                      <a:gd name="connsiteX43" fmla="*/ 1317401 w 1339435"/>
                      <a:gd name="connsiteY43" fmla="*/ 427265 h 617881"/>
                      <a:gd name="connsiteX44" fmla="*/ 1320122 w 1339435"/>
                      <a:gd name="connsiteY44" fmla="*/ 438150 h 617881"/>
                      <a:gd name="connsiteX45" fmla="*/ 1325565 w 1339435"/>
                      <a:gd name="connsiteY45" fmla="*/ 454479 h 617881"/>
                      <a:gd name="connsiteX46" fmla="*/ 1331008 w 1339435"/>
                      <a:gd name="connsiteY46" fmla="*/ 481693 h 617881"/>
                      <a:gd name="connsiteX47" fmla="*/ 1336451 w 1339435"/>
                      <a:gd name="connsiteY47" fmla="*/ 508908 h 617881"/>
                      <a:gd name="connsiteX48" fmla="*/ 1333729 w 1339435"/>
                      <a:gd name="connsiteY48" fmla="*/ 582386 h 617881"/>
                      <a:gd name="connsiteX49" fmla="*/ 1328286 w 1339435"/>
                      <a:gd name="connsiteY49" fmla="*/ 593272 h 617881"/>
                      <a:gd name="connsiteX50" fmla="*/ 1317401 w 1339435"/>
                      <a:gd name="connsiteY50" fmla="*/ 606879 h 617881"/>
                      <a:gd name="connsiteX51" fmla="*/ 1309236 w 1339435"/>
                      <a:gd name="connsiteY51" fmla="*/ 609600 h 617881"/>
                      <a:gd name="connsiteX52" fmla="*/ 1295629 w 1339435"/>
                      <a:gd name="connsiteY52" fmla="*/ 612322 h 617881"/>
                      <a:gd name="connsiteX53" fmla="*/ 1268415 w 1339435"/>
                      <a:gd name="connsiteY53" fmla="*/ 617765 h 617881"/>
                      <a:gd name="connsiteX54" fmla="*/ 1124179 w 1339435"/>
                      <a:gd name="connsiteY54" fmla="*/ 609600 h 617881"/>
                      <a:gd name="connsiteX55" fmla="*/ 1116015 w 1339435"/>
                      <a:gd name="connsiteY55" fmla="*/ 606879 h 617881"/>
                      <a:gd name="connsiteX56" fmla="*/ 1094243 w 1339435"/>
                      <a:gd name="connsiteY56" fmla="*/ 601436 h 617881"/>
                      <a:gd name="connsiteX57" fmla="*/ 1067029 w 1339435"/>
                      <a:gd name="connsiteY57" fmla="*/ 585108 h 617881"/>
                      <a:gd name="connsiteX58" fmla="*/ 1056143 w 1339435"/>
                      <a:gd name="connsiteY58" fmla="*/ 576943 h 617881"/>
                      <a:gd name="connsiteX59" fmla="*/ 1047979 w 1339435"/>
                      <a:gd name="connsiteY59" fmla="*/ 566058 h 617881"/>
                      <a:gd name="connsiteX60" fmla="*/ 1028929 w 1339435"/>
                      <a:gd name="connsiteY60" fmla="*/ 549729 h 617881"/>
                      <a:gd name="connsiteX61" fmla="*/ 1007158 w 1339435"/>
                      <a:gd name="connsiteY61" fmla="*/ 533400 h 617881"/>
                      <a:gd name="connsiteX62" fmla="*/ 982665 w 1339435"/>
                      <a:gd name="connsiteY62" fmla="*/ 508908 h 617881"/>
                      <a:gd name="connsiteX63" fmla="*/ 969058 w 1339435"/>
                      <a:gd name="connsiteY63" fmla="*/ 500743 h 617881"/>
                      <a:gd name="connsiteX64" fmla="*/ 960893 w 1339435"/>
                      <a:gd name="connsiteY64" fmla="*/ 492579 h 617881"/>
                      <a:gd name="connsiteX65" fmla="*/ 952729 w 1339435"/>
                      <a:gd name="connsiteY65" fmla="*/ 487136 h 617881"/>
                      <a:gd name="connsiteX66" fmla="*/ 939122 w 1339435"/>
                      <a:gd name="connsiteY66" fmla="*/ 468086 h 617881"/>
                      <a:gd name="connsiteX67" fmla="*/ 930958 w 1339435"/>
                      <a:gd name="connsiteY67" fmla="*/ 462643 h 617881"/>
                      <a:gd name="connsiteX68" fmla="*/ 925515 w 1339435"/>
                      <a:gd name="connsiteY68" fmla="*/ 454479 h 617881"/>
                      <a:gd name="connsiteX69" fmla="*/ 895579 w 1339435"/>
                      <a:gd name="connsiteY69" fmla="*/ 435429 h 617881"/>
                      <a:gd name="connsiteX70" fmla="*/ 879251 w 1339435"/>
                      <a:gd name="connsiteY70" fmla="*/ 427265 h 617881"/>
                      <a:gd name="connsiteX71" fmla="*/ 871086 w 1339435"/>
                      <a:gd name="connsiteY71" fmla="*/ 421822 h 617881"/>
                      <a:gd name="connsiteX72" fmla="*/ 862922 w 1339435"/>
                      <a:gd name="connsiteY72" fmla="*/ 419100 h 617881"/>
                      <a:gd name="connsiteX73" fmla="*/ 852036 w 1339435"/>
                      <a:gd name="connsiteY73" fmla="*/ 410936 h 617881"/>
                      <a:gd name="connsiteX74" fmla="*/ 835708 w 1339435"/>
                      <a:gd name="connsiteY74" fmla="*/ 408215 h 617881"/>
                      <a:gd name="connsiteX75" fmla="*/ 822101 w 1339435"/>
                      <a:gd name="connsiteY75" fmla="*/ 402772 h 617881"/>
                      <a:gd name="connsiteX76" fmla="*/ 702358 w 1339435"/>
                      <a:gd name="connsiteY76" fmla="*/ 405493 h 617881"/>
                      <a:gd name="connsiteX77" fmla="*/ 634322 w 1339435"/>
                      <a:gd name="connsiteY77" fmla="*/ 408215 h 617881"/>
                      <a:gd name="connsiteX78" fmla="*/ 579893 w 1339435"/>
                      <a:gd name="connsiteY78" fmla="*/ 410936 h 617881"/>
                      <a:gd name="connsiteX79" fmla="*/ 506415 w 1339435"/>
                      <a:gd name="connsiteY79" fmla="*/ 416379 h 617881"/>
                      <a:gd name="connsiteX80" fmla="*/ 487365 w 1339435"/>
                      <a:gd name="connsiteY80" fmla="*/ 421822 h 617881"/>
                      <a:gd name="connsiteX81" fmla="*/ 476479 w 1339435"/>
                      <a:gd name="connsiteY81" fmla="*/ 427265 h 617881"/>
                      <a:gd name="connsiteX82" fmla="*/ 460151 w 1339435"/>
                      <a:gd name="connsiteY82" fmla="*/ 429986 h 617881"/>
                      <a:gd name="connsiteX83" fmla="*/ 446543 w 1339435"/>
                      <a:gd name="connsiteY83" fmla="*/ 438150 h 617881"/>
                      <a:gd name="connsiteX84" fmla="*/ 438379 w 1339435"/>
                      <a:gd name="connsiteY84" fmla="*/ 440872 h 617881"/>
                      <a:gd name="connsiteX85" fmla="*/ 430215 w 1339435"/>
                      <a:gd name="connsiteY85" fmla="*/ 446315 h 617881"/>
                      <a:gd name="connsiteX86" fmla="*/ 419329 w 1339435"/>
                      <a:gd name="connsiteY86" fmla="*/ 449036 h 617881"/>
                      <a:gd name="connsiteX87" fmla="*/ 403001 w 1339435"/>
                      <a:gd name="connsiteY87" fmla="*/ 454479 h 617881"/>
                      <a:gd name="connsiteX88" fmla="*/ 381229 w 1339435"/>
                      <a:gd name="connsiteY88" fmla="*/ 462643 h 617881"/>
                      <a:gd name="connsiteX89" fmla="*/ 367622 w 1339435"/>
                      <a:gd name="connsiteY89" fmla="*/ 465365 h 617881"/>
                      <a:gd name="connsiteX90" fmla="*/ 345851 w 1339435"/>
                      <a:gd name="connsiteY90" fmla="*/ 476250 h 617881"/>
                      <a:gd name="connsiteX91" fmla="*/ 326801 w 1339435"/>
                      <a:gd name="connsiteY91" fmla="*/ 484415 h 617881"/>
                      <a:gd name="connsiteX92" fmla="*/ 285979 w 1339435"/>
                      <a:gd name="connsiteY92" fmla="*/ 503465 h 617881"/>
                      <a:gd name="connsiteX93" fmla="*/ 272372 w 1339435"/>
                      <a:gd name="connsiteY93" fmla="*/ 514350 h 617881"/>
                      <a:gd name="connsiteX94" fmla="*/ 261486 w 1339435"/>
                      <a:gd name="connsiteY94" fmla="*/ 517072 h 617881"/>
                      <a:gd name="connsiteX95" fmla="*/ 253322 w 1339435"/>
                      <a:gd name="connsiteY95" fmla="*/ 519793 h 617881"/>
                      <a:gd name="connsiteX96" fmla="*/ 245158 w 1339435"/>
                      <a:gd name="connsiteY96" fmla="*/ 527958 h 617881"/>
                      <a:gd name="connsiteX97" fmla="*/ 217943 w 1339435"/>
                      <a:gd name="connsiteY97" fmla="*/ 544286 h 617881"/>
                      <a:gd name="connsiteX98" fmla="*/ 179843 w 1339435"/>
                      <a:gd name="connsiteY98" fmla="*/ 582386 h 617881"/>
                      <a:gd name="connsiteX99" fmla="*/ 141743 w 1339435"/>
                      <a:gd name="connsiteY99" fmla="*/ 595993 h 617881"/>
                      <a:gd name="connsiteX100" fmla="*/ 92758 w 1339435"/>
                      <a:gd name="connsiteY100" fmla="*/ 593272 h 617881"/>
                      <a:gd name="connsiteX101" fmla="*/ 73708 w 1339435"/>
                      <a:gd name="connsiteY101" fmla="*/ 590550 h 617881"/>
                      <a:gd name="connsiteX102" fmla="*/ 51936 w 1339435"/>
                      <a:gd name="connsiteY102" fmla="*/ 574222 h 617881"/>
                      <a:gd name="connsiteX103" fmla="*/ 38329 w 1339435"/>
                      <a:gd name="connsiteY103" fmla="*/ 566058 h 617881"/>
                      <a:gd name="connsiteX104" fmla="*/ 27443 w 1339435"/>
                      <a:gd name="connsiteY104" fmla="*/ 552450 h 617881"/>
                      <a:gd name="connsiteX105" fmla="*/ 13836 w 1339435"/>
                      <a:gd name="connsiteY105" fmla="*/ 527958 h 617881"/>
                      <a:gd name="connsiteX106" fmla="*/ 8393 w 1339435"/>
                      <a:gd name="connsiteY106" fmla="*/ 519793 h 617881"/>
                      <a:gd name="connsiteX107" fmla="*/ 5672 w 1339435"/>
                      <a:gd name="connsiteY107" fmla="*/ 506186 h 617881"/>
                      <a:gd name="connsiteX108" fmla="*/ 229 w 1339435"/>
                      <a:gd name="connsiteY108" fmla="*/ 489858 h 617881"/>
                      <a:gd name="connsiteX109" fmla="*/ 2951 w 1339435"/>
                      <a:gd name="connsiteY109" fmla="*/ 402772 h 617881"/>
                      <a:gd name="connsiteX110" fmla="*/ 8393 w 1339435"/>
                      <a:gd name="connsiteY110" fmla="*/ 386443 h 617881"/>
                      <a:gd name="connsiteX111" fmla="*/ 24722 w 1339435"/>
                      <a:gd name="connsiteY111" fmla="*/ 348343 h 617881"/>
                      <a:gd name="connsiteX112" fmla="*/ 38329 w 1339435"/>
                      <a:gd name="connsiteY112" fmla="*/ 353786 h 6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</a:cxnLst>
                    <a:rect l="l" t="t" r="r" b="b"/>
                    <a:pathLst>
                      <a:path w="1339435" h="617881" extrusionOk="0">
                        <a:moveTo>
                          <a:pt x="38329" y="353786"/>
                        </a:moveTo>
                        <a:cubicBezTo>
                          <a:pt x="40261" y="342901"/>
                          <a:pt x="37178" y="306528"/>
                          <a:pt x="49215" y="291193"/>
                        </a:cubicBezTo>
                        <a:cubicBezTo>
                          <a:pt x="51418" y="287152"/>
                          <a:pt x="55209" y="283958"/>
                          <a:pt x="57379" y="280308"/>
                        </a:cubicBezTo>
                        <a:cubicBezTo>
                          <a:pt x="63908" y="270908"/>
                          <a:pt x="61435" y="269292"/>
                          <a:pt x="68265" y="261258"/>
                        </a:cubicBezTo>
                        <a:cubicBezTo>
                          <a:pt x="91520" y="237496"/>
                          <a:pt x="72895" y="266686"/>
                          <a:pt x="100922" y="223158"/>
                        </a:cubicBezTo>
                        <a:cubicBezTo>
                          <a:pt x="124927" y="188851"/>
                          <a:pt x="104696" y="215596"/>
                          <a:pt x="128136" y="193222"/>
                        </a:cubicBezTo>
                        <a:cubicBezTo>
                          <a:pt x="134466" y="189290"/>
                          <a:pt x="138482" y="181710"/>
                          <a:pt x="141743" y="176893"/>
                        </a:cubicBezTo>
                        <a:cubicBezTo>
                          <a:pt x="146289" y="172307"/>
                          <a:pt x="153589" y="166931"/>
                          <a:pt x="160793" y="160565"/>
                        </a:cubicBezTo>
                        <a:cubicBezTo>
                          <a:pt x="176707" y="144593"/>
                          <a:pt x="180522" y="138992"/>
                          <a:pt x="198893" y="125186"/>
                        </a:cubicBezTo>
                        <a:cubicBezTo>
                          <a:pt x="233470" y="100081"/>
                          <a:pt x="234331" y="101960"/>
                          <a:pt x="275093" y="81643"/>
                        </a:cubicBezTo>
                        <a:cubicBezTo>
                          <a:pt x="279266" y="79920"/>
                          <a:pt x="284757" y="77651"/>
                          <a:pt x="291422" y="73479"/>
                        </a:cubicBezTo>
                        <a:cubicBezTo>
                          <a:pt x="295607" y="71234"/>
                          <a:pt x="301745" y="67977"/>
                          <a:pt x="307751" y="65315"/>
                        </a:cubicBezTo>
                        <a:cubicBezTo>
                          <a:pt x="314191" y="62436"/>
                          <a:pt x="321875" y="60183"/>
                          <a:pt x="326801" y="57150"/>
                        </a:cubicBezTo>
                        <a:cubicBezTo>
                          <a:pt x="333972" y="52921"/>
                          <a:pt x="343877" y="45814"/>
                          <a:pt x="351293" y="43543"/>
                        </a:cubicBezTo>
                        <a:cubicBezTo>
                          <a:pt x="355398" y="41789"/>
                          <a:pt x="360670" y="41816"/>
                          <a:pt x="364901" y="40822"/>
                        </a:cubicBezTo>
                        <a:cubicBezTo>
                          <a:pt x="376935" y="36576"/>
                          <a:pt x="416889" y="16632"/>
                          <a:pt x="430215" y="16329"/>
                        </a:cubicBezTo>
                        <a:cubicBezTo>
                          <a:pt x="451366" y="13369"/>
                          <a:pt x="450906" y="13772"/>
                          <a:pt x="473758" y="8165"/>
                        </a:cubicBezTo>
                        <a:cubicBezTo>
                          <a:pt x="505210" y="491"/>
                          <a:pt x="472185" y="3096"/>
                          <a:pt x="511858" y="0"/>
                        </a:cubicBezTo>
                        <a:cubicBezTo>
                          <a:pt x="648353" y="-10657"/>
                          <a:pt x="695633" y="7732"/>
                          <a:pt x="794886" y="2722"/>
                        </a:cubicBezTo>
                        <a:cubicBezTo>
                          <a:pt x="811589" y="1330"/>
                          <a:pt x="838398" y="7352"/>
                          <a:pt x="854758" y="10886"/>
                        </a:cubicBezTo>
                        <a:cubicBezTo>
                          <a:pt x="869141" y="13519"/>
                          <a:pt x="881468" y="18020"/>
                          <a:pt x="898301" y="21772"/>
                        </a:cubicBezTo>
                        <a:cubicBezTo>
                          <a:pt x="985265" y="54770"/>
                          <a:pt x="911794" y="30149"/>
                          <a:pt x="966336" y="48986"/>
                        </a:cubicBezTo>
                        <a:cubicBezTo>
                          <a:pt x="970740" y="50252"/>
                          <a:pt x="975138" y="51155"/>
                          <a:pt x="979943" y="54429"/>
                        </a:cubicBezTo>
                        <a:cubicBezTo>
                          <a:pt x="985105" y="57420"/>
                          <a:pt x="987459" y="62019"/>
                          <a:pt x="993551" y="65315"/>
                        </a:cubicBezTo>
                        <a:cubicBezTo>
                          <a:pt x="1008275" y="77432"/>
                          <a:pt x="1024408" y="86084"/>
                          <a:pt x="1039815" y="95250"/>
                        </a:cubicBezTo>
                        <a:cubicBezTo>
                          <a:pt x="1059594" y="106452"/>
                          <a:pt x="1059453" y="105743"/>
                          <a:pt x="1077915" y="119743"/>
                        </a:cubicBezTo>
                        <a:cubicBezTo>
                          <a:pt x="1086822" y="126608"/>
                          <a:pt x="1099717" y="131895"/>
                          <a:pt x="1105129" y="141515"/>
                        </a:cubicBezTo>
                        <a:cubicBezTo>
                          <a:pt x="1113522" y="153546"/>
                          <a:pt x="1122739" y="165636"/>
                          <a:pt x="1132343" y="174172"/>
                        </a:cubicBezTo>
                        <a:cubicBezTo>
                          <a:pt x="1135829" y="178245"/>
                          <a:pt x="1142003" y="182313"/>
                          <a:pt x="1145951" y="187779"/>
                        </a:cubicBezTo>
                        <a:cubicBezTo>
                          <a:pt x="1151342" y="196635"/>
                          <a:pt x="1160770" y="206641"/>
                          <a:pt x="1167722" y="214993"/>
                        </a:cubicBezTo>
                        <a:cubicBezTo>
                          <a:pt x="1171347" y="220346"/>
                          <a:pt x="1173715" y="226191"/>
                          <a:pt x="1178608" y="228600"/>
                        </a:cubicBezTo>
                        <a:cubicBezTo>
                          <a:pt x="1183596" y="233557"/>
                          <a:pt x="1187778" y="236379"/>
                          <a:pt x="1192215" y="239486"/>
                        </a:cubicBezTo>
                        <a:cubicBezTo>
                          <a:pt x="1194246" y="241353"/>
                          <a:pt x="1197452" y="242493"/>
                          <a:pt x="1200379" y="244929"/>
                        </a:cubicBezTo>
                        <a:cubicBezTo>
                          <a:pt x="1210055" y="254234"/>
                          <a:pt x="1216264" y="261645"/>
                          <a:pt x="1224872" y="272143"/>
                        </a:cubicBezTo>
                        <a:cubicBezTo>
                          <a:pt x="1227121" y="275322"/>
                          <a:pt x="1230003" y="276673"/>
                          <a:pt x="1233036" y="280308"/>
                        </a:cubicBezTo>
                        <a:cubicBezTo>
                          <a:pt x="1235536" y="283738"/>
                          <a:pt x="1237830" y="289677"/>
                          <a:pt x="1241201" y="293915"/>
                        </a:cubicBezTo>
                        <a:cubicBezTo>
                          <a:pt x="1252441" y="308011"/>
                          <a:pt x="1255791" y="304921"/>
                          <a:pt x="1265693" y="321129"/>
                        </a:cubicBezTo>
                        <a:cubicBezTo>
                          <a:pt x="1267124" y="325309"/>
                          <a:pt x="1268508" y="331326"/>
                          <a:pt x="1271136" y="334736"/>
                        </a:cubicBezTo>
                        <a:cubicBezTo>
                          <a:pt x="1272364" y="337580"/>
                          <a:pt x="1274622" y="339445"/>
                          <a:pt x="1276579" y="342900"/>
                        </a:cubicBezTo>
                        <a:cubicBezTo>
                          <a:pt x="1280927" y="350008"/>
                          <a:pt x="1283012" y="356420"/>
                          <a:pt x="1287465" y="364672"/>
                        </a:cubicBezTo>
                        <a:cubicBezTo>
                          <a:pt x="1288981" y="369382"/>
                          <a:pt x="1291799" y="374423"/>
                          <a:pt x="1295629" y="378279"/>
                        </a:cubicBezTo>
                        <a:cubicBezTo>
                          <a:pt x="1300882" y="387099"/>
                          <a:pt x="1302656" y="386925"/>
                          <a:pt x="1306515" y="397329"/>
                        </a:cubicBezTo>
                        <a:cubicBezTo>
                          <a:pt x="1308856" y="403246"/>
                          <a:pt x="1310413" y="408819"/>
                          <a:pt x="1311958" y="413658"/>
                        </a:cubicBezTo>
                        <a:cubicBezTo>
                          <a:pt x="1313565" y="417926"/>
                          <a:pt x="1315049" y="423503"/>
                          <a:pt x="1317401" y="427265"/>
                        </a:cubicBezTo>
                        <a:cubicBezTo>
                          <a:pt x="1318648" y="431025"/>
                          <a:pt x="1319034" y="434422"/>
                          <a:pt x="1320122" y="438150"/>
                        </a:cubicBezTo>
                        <a:cubicBezTo>
                          <a:pt x="1321252" y="443278"/>
                          <a:pt x="1324327" y="448882"/>
                          <a:pt x="1325565" y="454479"/>
                        </a:cubicBezTo>
                        <a:cubicBezTo>
                          <a:pt x="1329201" y="467368"/>
                          <a:pt x="1327978" y="466949"/>
                          <a:pt x="1331008" y="481693"/>
                        </a:cubicBezTo>
                        <a:cubicBezTo>
                          <a:pt x="1349102" y="530179"/>
                          <a:pt x="1338362" y="459296"/>
                          <a:pt x="1336451" y="508908"/>
                        </a:cubicBezTo>
                        <a:cubicBezTo>
                          <a:pt x="1342673" y="528977"/>
                          <a:pt x="1344664" y="564861"/>
                          <a:pt x="1333729" y="582386"/>
                        </a:cubicBezTo>
                        <a:cubicBezTo>
                          <a:pt x="1331622" y="586776"/>
                          <a:pt x="1330690" y="589893"/>
                          <a:pt x="1328286" y="593272"/>
                        </a:cubicBezTo>
                        <a:cubicBezTo>
                          <a:pt x="1324853" y="597352"/>
                          <a:pt x="1321935" y="603434"/>
                          <a:pt x="1317401" y="606879"/>
                        </a:cubicBezTo>
                        <a:cubicBezTo>
                          <a:pt x="1315381" y="608624"/>
                          <a:pt x="1312020" y="608746"/>
                          <a:pt x="1309236" y="609600"/>
                        </a:cubicBezTo>
                        <a:cubicBezTo>
                          <a:pt x="1305424" y="610184"/>
                          <a:pt x="1299988" y="611802"/>
                          <a:pt x="1295629" y="612322"/>
                        </a:cubicBezTo>
                        <a:cubicBezTo>
                          <a:pt x="1268497" y="614827"/>
                          <a:pt x="1301171" y="612764"/>
                          <a:pt x="1268415" y="617765"/>
                        </a:cubicBezTo>
                        <a:cubicBezTo>
                          <a:pt x="1255535" y="614867"/>
                          <a:pt x="1158479" y="625653"/>
                          <a:pt x="1124179" y="609600"/>
                        </a:cubicBezTo>
                        <a:cubicBezTo>
                          <a:pt x="1121568" y="608923"/>
                          <a:pt x="1118758" y="607474"/>
                          <a:pt x="1116015" y="606879"/>
                        </a:cubicBezTo>
                        <a:cubicBezTo>
                          <a:pt x="1108373" y="605672"/>
                          <a:pt x="1099602" y="604799"/>
                          <a:pt x="1094243" y="601436"/>
                        </a:cubicBezTo>
                        <a:cubicBezTo>
                          <a:pt x="1087931" y="596249"/>
                          <a:pt x="1074713" y="590215"/>
                          <a:pt x="1067029" y="585108"/>
                        </a:cubicBezTo>
                        <a:cubicBezTo>
                          <a:pt x="1063365" y="582697"/>
                          <a:pt x="1059548" y="579847"/>
                          <a:pt x="1056143" y="576943"/>
                        </a:cubicBezTo>
                        <a:cubicBezTo>
                          <a:pt x="1052342" y="573960"/>
                          <a:pt x="1050374" y="569839"/>
                          <a:pt x="1047979" y="566058"/>
                        </a:cubicBezTo>
                        <a:cubicBezTo>
                          <a:pt x="1026093" y="543496"/>
                          <a:pt x="1046153" y="565883"/>
                          <a:pt x="1028929" y="549729"/>
                        </a:cubicBezTo>
                        <a:cubicBezTo>
                          <a:pt x="1010267" y="532796"/>
                          <a:pt x="1022124" y="538628"/>
                          <a:pt x="1007158" y="533400"/>
                        </a:cubicBezTo>
                        <a:cubicBezTo>
                          <a:pt x="1000579" y="524548"/>
                          <a:pt x="993197" y="516142"/>
                          <a:pt x="982665" y="508908"/>
                        </a:cubicBezTo>
                        <a:cubicBezTo>
                          <a:pt x="978257" y="506344"/>
                          <a:pt x="972811" y="504261"/>
                          <a:pt x="969058" y="500743"/>
                        </a:cubicBezTo>
                        <a:cubicBezTo>
                          <a:pt x="965807" y="498715"/>
                          <a:pt x="964348" y="494722"/>
                          <a:pt x="960893" y="492579"/>
                        </a:cubicBezTo>
                        <a:cubicBezTo>
                          <a:pt x="958866" y="491129"/>
                          <a:pt x="955766" y="489496"/>
                          <a:pt x="952729" y="487136"/>
                        </a:cubicBezTo>
                        <a:cubicBezTo>
                          <a:pt x="949473" y="482347"/>
                          <a:pt x="942178" y="471430"/>
                          <a:pt x="939122" y="468086"/>
                        </a:cubicBezTo>
                        <a:cubicBezTo>
                          <a:pt x="936798" y="465952"/>
                          <a:pt x="933192" y="464520"/>
                          <a:pt x="930958" y="462643"/>
                        </a:cubicBezTo>
                        <a:cubicBezTo>
                          <a:pt x="929128" y="460065"/>
                          <a:pt x="927910" y="456726"/>
                          <a:pt x="925515" y="454479"/>
                        </a:cubicBezTo>
                        <a:cubicBezTo>
                          <a:pt x="907749" y="439312"/>
                          <a:pt x="910769" y="443086"/>
                          <a:pt x="895579" y="435429"/>
                        </a:cubicBezTo>
                        <a:cubicBezTo>
                          <a:pt x="883168" y="425569"/>
                          <a:pt x="892327" y="432938"/>
                          <a:pt x="879251" y="427265"/>
                        </a:cubicBezTo>
                        <a:cubicBezTo>
                          <a:pt x="875897" y="425875"/>
                          <a:pt x="874142" y="424082"/>
                          <a:pt x="871086" y="421822"/>
                        </a:cubicBezTo>
                        <a:cubicBezTo>
                          <a:pt x="868387" y="420188"/>
                          <a:pt x="865124" y="420600"/>
                          <a:pt x="862922" y="419100"/>
                        </a:cubicBezTo>
                        <a:cubicBezTo>
                          <a:pt x="858466" y="416853"/>
                          <a:pt x="856287" y="411739"/>
                          <a:pt x="852036" y="410936"/>
                        </a:cubicBezTo>
                        <a:cubicBezTo>
                          <a:pt x="845872" y="408974"/>
                          <a:pt x="841110" y="408960"/>
                          <a:pt x="835708" y="408215"/>
                        </a:cubicBezTo>
                        <a:cubicBezTo>
                          <a:pt x="832082" y="406047"/>
                          <a:pt x="826418" y="404872"/>
                          <a:pt x="822101" y="402772"/>
                        </a:cubicBezTo>
                        <a:cubicBezTo>
                          <a:pt x="786625" y="393385"/>
                          <a:pt x="707668" y="405432"/>
                          <a:pt x="702358" y="405493"/>
                        </a:cubicBezTo>
                        <a:cubicBezTo>
                          <a:pt x="670856" y="404416"/>
                          <a:pt x="650286" y="405643"/>
                          <a:pt x="634322" y="408215"/>
                        </a:cubicBezTo>
                        <a:cubicBezTo>
                          <a:pt x="622656" y="407070"/>
                          <a:pt x="599888" y="410169"/>
                          <a:pt x="579893" y="410936"/>
                        </a:cubicBezTo>
                        <a:cubicBezTo>
                          <a:pt x="555383" y="412500"/>
                          <a:pt x="506415" y="416378"/>
                          <a:pt x="506415" y="416379"/>
                        </a:cubicBezTo>
                        <a:cubicBezTo>
                          <a:pt x="500213" y="418342"/>
                          <a:pt x="493992" y="418334"/>
                          <a:pt x="487365" y="421822"/>
                        </a:cubicBezTo>
                        <a:cubicBezTo>
                          <a:pt x="483073" y="422922"/>
                          <a:pt x="480142" y="426562"/>
                          <a:pt x="476479" y="427265"/>
                        </a:cubicBezTo>
                        <a:cubicBezTo>
                          <a:pt x="471491" y="428722"/>
                          <a:pt x="464868" y="429841"/>
                          <a:pt x="460151" y="429986"/>
                        </a:cubicBezTo>
                        <a:cubicBezTo>
                          <a:pt x="456149" y="432193"/>
                          <a:pt x="451172" y="436000"/>
                          <a:pt x="446543" y="438150"/>
                        </a:cubicBezTo>
                        <a:cubicBezTo>
                          <a:pt x="444137" y="439379"/>
                          <a:pt x="440940" y="439991"/>
                          <a:pt x="438379" y="440872"/>
                        </a:cubicBezTo>
                        <a:cubicBezTo>
                          <a:pt x="435616" y="442726"/>
                          <a:pt x="432617" y="445179"/>
                          <a:pt x="430215" y="446315"/>
                        </a:cubicBezTo>
                        <a:cubicBezTo>
                          <a:pt x="426548" y="447626"/>
                          <a:pt x="422447" y="447543"/>
                          <a:pt x="419329" y="449036"/>
                        </a:cubicBezTo>
                        <a:cubicBezTo>
                          <a:pt x="413232" y="450113"/>
                          <a:pt x="408418" y="452787"/>
                          <a:pt x="403001" y="454479"/>
                        </a:cubicBezTo>
                        <a:cubicBezTo>
                          <a:pt x="395027" y="457238"/>
                          <a:pt x="388499" y="461167"/>
                          <a:pt x="381229" y="462643"/>
                        </a:cubicBezTo>
                        <a:cubicBezTo>
                          <a:pt x="376165" y="464082"/>
                          <a:pt x="372636" y="463962"/>
                          <a:pt x="367622" y="465365"/>
                        </a:cubicBezTo>
                        <a:cubicBezTo>
                          <a:pt x="351668" y="468813"/>
                          <a:pt x="358657" y="469024"/>
                          <a:pt x="345851" y="476250"/>
                        </a:cubicBezTo>
                        <a:cubicBezTo>
                          <a:pt x="319606" y="487755"/>
                          <a:pt x="343295" y="474114"/>
                          <a:pt x="326801" y="484415"/>
                        </a:cubicBezTo>
                        <a:cubicBezTo>
                          <a:pt x="286197" y="501277"/>
                          <a:pt x="307830" y="500899"/>
                          <a:pt x="285979" y="503465"/>
                        </a:cubicBezTo>
                        <a:cubicBezTo>
                          <a:pt x="282010" y="507067"/>
                          <a:pt x="278135" y="511918"/>
                          <a:pt x="272372" y="514350"/>
                        </a:cubicBezTo>
                        <a:cubicBezTo>
                          <a:pt x="269189" y="516044"/>
                          <a:pt x="265703" y="515725"/>
                          <a:pt x="261486" y="517072"/>
                        </a:cubicBezTo>
                        <a:cubicBezTo>
                          <a:pt x="258095" y="517794"/>
                          <a:pt x="255678" y="519410"/>
                          <a:pt x="253322" y="519793"/>
                        </a:cubicBezTo>
                        <a:cubicBezTo>
                          <a:pt x="249695" y="522211"/>
                          <a:pt x="248433" y="524813"/>
                          <a:pt x="245158" y="527958"/>
                        </a:cubicBezTo>
                        <a:cubicBezTo>
                          <a:pt x="229830" y="536917"/>
                          <a:pt x="236609" y="529175"/>
                          <a:pt x="217943" y="544286"/>
                        </a:cubicBezTo>
                        <a:cubicBezTo>
                          <a:pt x="198697" y="562397"/>
                          <a:pt x="188646" y="571894"/>
                          <a:pt x="179843" y="582386"/>
                        </a:cubicBezTo>
                        <a:cubicBezTo>
                          <a:pt x="166959" y="599652"/>
                          <a:pt x="177366" y="587108"/>
                          <a:pt x="141743" y="595993"/>
                        </a:cubicBezTo>
                        <a:cubicBezTo>
                          <a:pt x="124210" y="597604"/>
                          <a:pt x="107513" y="591531"/>
                          <a:pt x="92758" y="593272"/>
                        </a:cubicBezTo>
                        <a:cubicBezTo>
                          <a:pt x="85910" y="591822"/>
                          <a:pt x="79942" y="592489"/>
                          <a:pt x="73708" y="590550"/>
                        </a:cubicBezTo>
                        <a:cubicBezTo>
                          <a:pt x="57307" y="586433"/>
                          <a:pt x="62434" y="581600"/>
                          <a:pt x="51936" y="574222"/>
                        </a:cubicBezTo>
                        <a:cubicBezTo>
                          <a:pt x="47656" y="570559"/>
                          <a:pt x="42605" y="568793"/>
                          <a:pt x="38329" y="566058"/>
                        </a:cubicBezTo>
                        <a:cubicBezTo>
                          <a:pt x="33581" y="561996"/>
                          <a:pt x="30375" y="557070"/>
                          <a:pt x="27443" y="552450"/>
                        </a:cubicBezTo>
                        <a:cubicBezTo>
                          <a:pt x="17382" y="537124"/>
                          <a:pt x="22785" y="542838"/>
                          <a:pt x="13836" y="527958"/>
                        </a:cubicBezTo>
                        <a:cubicBezTo>
                          <a:pt x="12524" y="525179"/>
                          <a:pt x="10355" y="522481"/>
                          <a:pt x="8393" y="519793"/>
                        </a:cubicBezTo>
                        <a:cubicBezTo>
                          <a:pt x="7811" y="516309"/>
                          <a:pt x="6254" y="510519"/>
                          <a:pt x="5672" y="506186"/>
                        </a:cubicBezTo>
                        <a:cubicBezTo>
                          <a:pt x="4110" y="500948"/>
                          <a:pt x="116" y="495733"/>
                          <a:pt x="229" y="489858"/>
                        </a:cubicBezTo>
                        <a:cubicBezTo>
                          <a:pt x="4309" y="462107"/>
                          <a:pt x="-6228" y="432632"/>
                          <a:pt x="2951" y="402772"/>
                        </a:cubicBezTo>
                        <a:cubicBezTo>
                          <a:pt x="4585" y="396246"/>
                          <a:pt x="6334" y="391654"/>
                          <a:pt x="8393" y="386443"/>
                        </a:cubicBezTo>
                        <a:cubicBezTo>
                          <a:pt x="17942" y="362008"/>
                          <a:pt x="15686" y="364747"/>
                          <a:pt x="24722" y="348343"/>
                        </a:cubicBezTo>
                        <a:cubicBezTo>
                          <a:pt x="26590" y="336704"/>
                          <a:pt x="33612" y="361543"/>
                          <a:pt x="38329" y="35378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3" name="3D 模型 42" descr="Sphere">
                <a:extLst>
                  <a:ext uri="{FF2B5EF4-FFF2-40B4-BE49-F238E27FC236}">
                    <a16:creationId xmlns:a16="http://schemas.microsoft.com/office/drawing/2014/main" id="{502ED511-2498-4FA0-8EEE-BEF80710DF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0984564"/>
                  </p:ext>
                </p:extLst>
              </p:nvPr>
            </p:nvGraphicFramePr>
            <p:xfrm>
              <a:off x="9770710" y="4829288"/>
              <a:ext cx="565328" cy="56532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glow>
                        <a:schemeClr val="accent1">
                          <a:alpha val="30000"/>
                        </a:schemeClr>
                      </a:glow>
                      <a:softEdge rad="127000"/>
                    </a:effectLst>
                    <a:scene3d>
                      <a:camera prst="orthographicFront"/>
                      <a:lightRig rig="threePt" dir="t"/>
                    </a:scene3d>
                    <a:sp3d prstMaterial="translucentPowder"/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6166166" ay="-336981" az="-14013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967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3" name="3D 模型 42" descr="Sphere">
                <a:extLst>
                  <a:ext uri="{FF2B5EF4-FFF2-40B4-BE49-F238E27FC236}">
                    <a16:creationId xmlns:a16="http://schemas.microsoft.com/office/drawing/2014/main" id="{502ED511-2498-4FA0-8EEE-BEF80710DF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0710" y="4829288"/>
                <a:ext cx="565328" cy="565328"/>
              </a:xfrm>
              <a:prstGeom prst="rect">
                <a:avLst/>
              </a:prstGeom>
              <a:effectLst>
                <a:glow>
                  <a:schemeClr val="accent1">
                    <a:alpha val="30000"/>
                  </a:schemeClr>
                </a:glow>
                <a:softEdge rad="127000"/>
              </a:effectLst>
              <a:scene3d>
                <a:camera prst="orthographicFront"/>
                <a:lightRig rig="threePt" dir="t"/>
              </a:scene3d>
              <a:sp3d prstMaterial="translucentPowder"/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4" name="3D 模型 43" descr="Red Sphere">
                <a:extLst>
                  <a:ext uri="{FF2B5EF4-FFF2-40B4-BE49-F238E27FC236}">
                    <a16:creationId xmlns:a16="http://schemas.microsoft.com/office/drawing/2014/main" id="{62842DB5-78F1-47A8-92F1-AFD1FD0453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3870609"/>
                  </p:ext>
                </p:extLst>
              </p:nvPr>
            </p:nvGraphicFramePr>
            <p:xfrm>
              <a:off x="10547892" y="4829288"/>
              <a:ext cx="565328" cy="5653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65328" cy="565328"/>
                    </a:xfrm>
                    <a:prstGeom prst="rect">
                      <a:avLst/>
                    </a:prstGeom>
                    <a:effectLst>
                      <a:softEdge rad="139700"/>
                    </a:effectLst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8313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4" name="3D 模型 43" descr="Red Sphere">
                <a:extLst>
                  <a:ext uri="{FF2B5EF4-FFF2-40B4-BE49-F238E27FC236}">
                    <a16:creationId xmlns:a16="http://schemas.microsoft.com/office/drawing/2014/main" id="{62842DB5-78F1-47A8-92F1-AFD1FD0453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47892" y="4829288"/>
                <a:ext cx="565328" cy="565328"/>
              </a:xfrm>
              <a:prstGeom prst="rect">
                <a:avLst/>
              </a:prstGeom>
              <a:effectLst>
                <a:softEdge rad="139700"/>
              </a:effectLst>
            </p:spPr>
          </p:pic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4A3514E4-D3F4-46E4-BBD6-96F06C092C8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 l="14888" t="9" r="76962" b="6728"/>
          <a:stretch/>
        </p:blipFill>
        <p:spPr>
          <a:xfrm rot="6299756" flipH="1">
            <a:off x="10687220" y="5207261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E1328E4-5098-445C-9176-8DFFCF8FB9CB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 l="14888" t="9" r="76962" b="6728"/>
          <a:stretch/>
        </p:blipFill>
        <p:spPr>
          <a:xfrm rot="6299756" flipH="1">
            <a:off x="7798009" y="5207261"/>
            <a:ext cx="175533" cy="1509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78DB5ADD-DCF2-4863-BC8A-160F1CE7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53452">
            <a:off x="10948940" y="1665333"/>
            <a:ext cx="880029" cy="1245422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2098CD96-61AA-4758-BEBB-A60C0C57FDCB}"/>
              </a:ext>
            </a:extLst>
          </p:cNvPr>
          <p:cNvSpPr txBox="1"/>
          <p:nvPr/>
        </p:nvSpPr>
        <p:spPr>
          <a:xfrm>
            <a:off x="9876219" y="3529725"/>
            <a:ext cx="1213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B</a:t>
            </a:r>
            <a:endParaRPr lang="zh-CN" altLang="en-US" sz="20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2783B7F-D834-49EB-B811-17E4F5E81921}"/>
              </a:ext>
            </a:extLst>
          </p:cNvPr>
          <p:cNvSpPr txBox="1"/>
          <p:nvPr/>
        </p:nvSpPr>
        <p:spPr>
          <a:xfrm>
            <a:off x="6984131" y="5648648"/>
            <a:ext cx="1213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A</a:t>
            </a:r>
            <a:endParaRPr lang="zh-CN" altLang="en-US" sz="20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6A2040F-4AF6-4CFA-9B3B-056C0FCDB835}"/>
              </a:ext>
            </a:extLst>
          </p:cNvPr>
          <p:cNvSpPr txBox="1"/>
          <p:nvPr/>
        </p:nvSpPr>
        <p:spPr>
          <a:xfrm>
            <a:off x="9856662" y="5648648"/>
            <a:ext cx="1213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gold ion B</a:t>
            </a:r>
            <a:endParaRPr lang="zh-CN" altLang="en-US" sz="2000" dirty="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0CB3BDA8-ED5E-4B46-8F6F-1884FC81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64183">
            <a:off x="6132045" y="3864291"/>
            <a:ext cx="876893" cy="1240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52A71C8-D3EC-4AF6-A25D-0182E8104F56}"/>
                  </a:ext>
                </a:extLst>
              </p:cNvPr>
              <p:cNvSpPr txBox="1"/>
              <p:nvPr/>
            </p:nvSpPr>
            <p:spPr>
              <a:xfrm>
                <a:off x="7099375" y="2727634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52A71C8-D3EC-4AF6-A25D-0182E8104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375" y="2727634"/>
                <a:ext cx="333361" cy="276999"/>
              </a:xfrm>
              <a:prstGeom prst="rect">
                <a:avLst/>
              </a:prstGeom>
              <a:blipFill>
                <a:blip r:embed="rId13"/>
                <a:stretch>
                  <a:fillRect l="-11111" r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E84FD760-181D-4355-92D5-036638B703AE}"/>
                  </a:ext>
                </a:extLst>
              </p:cNvPr>
              <p:cNvSpPr txBox="1"/>
              <p:nvPr/>
            </p:nvSpPr>
            <p:spPr>
              <a:xfrm>
                <a:off x="7089967" y="4905717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E84FD760-181D-4355-92D5-036638B70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967" y="4905717"/>
                <a:ext cx="333361" cy="276999"/>
              </a:xfrm>
              <a:prstGeom prst="rect">
                <a:avLst/>
              </a:prstGeom>
              <a:blipFill>
                <a:blip r:embed="rId14"/>
                <a:stretch>
                  <a:fillRect l="-10909" r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AD7E15A6-71DE-43E9-8514-7FAB501F0FCD}"/>
                  </a:ext>
                </a:extLst>
              </p:cNvPr>
              <p:cNvSpPr txBox="1"/>
              <p:nvPr/>
            </p:nvSpPr>
            <p:spPr>
              <a:xfrm>
                <a:off x="9938172" y="2742306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AD7E15A6-71DE-43E9-8514-7FAB501F0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172" y="2742306"/>
                <a:ext cx="333361" cy="276999"/>
              </a:xfrm>
              <a:prstGeom prst="rect">
                <a:avLst/>
              </a:prstGeom>
              <a:blipFill>
                <a:blip r:embed="rId15"/>
                <a:stretch>
                  <a:fillRect l="-10909" r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A2BB4239-05BB-443C-9706-501E23966954}"/>
                  </a:ext>
                </a:extLst>
              </p:cNvPr>
              <p:cNvSpPr txBox="1"/>
              <p:nvPr/>
            </p:nvSpPr>
            <p:spPr>
              <a:xfrm>
                <a:off x="9954400" y="4909302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A2BB4239-05BB-443C-9706-501E23966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400" y="4909302"/>
                <a:ext cx="333361" cy="276999"/>
              </a:xfrm>
              <a:prstGeom prst="rect">
                <a:avLst/>
              </a:prstGeom>
              <a:blipFill>
                <a:blip r:embed="rId16"/>
                <a:stretch>
                  <a:fillRect l="-10909" r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B02FD5D4-0AAD-4C00-9D78-C871E4F92E0D}"/>
                  </a:ext>
                </a:extLst>
              </p:cNvPr>
              <p:cNvSpPr txBox="1"/>
              <p:nvPr/>
            </p:nvSpPr>
            <p:spPr>
              <a:xfrm>
                <a:off x="7893403" y="2766520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B02FD5D4-0AAD-4C00-9D78-C871E4F92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403" y="2766520"/>
                <a:ext cx="333361" cy="276999"/>
              </a:xfrm>
              <a:prstGeom prst="rect">
                <a:avLst/>
              </a:prstGeom>
              <a:blipFill>
                <a:blip r:embed="rId17"/>
                <a:stretch>
                  <a:fillRect l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0B3905A-B9AA-417B-A387-DB71DF7CA07A}"/>
                  </a:ext>
                </a:extLst>
              </p:cNvPr>
              <p:cNvSpPr txBox="1"/>
              <p:nvPr/>
            </p:nvSpPr>
            <p:spPr>
              <a:xfrm>
                <a:off x="10737125" y="2748100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0B3905A-B9AA-417B-A387-DB71DF7CA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7125" y="2748100"/>
                <a:ext cx="333361" cy="276999"/>
              </a:xfrm>
              <a:prstGeom prst="rect">
                <a:avLst/>
              </a:prstGeom>
              <a:blipFill>
                <a:blip r:embed="rId18"/>
                <a:stretch>
                  <a:fillRect l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65B7358-3746-49B1-817C-2A36891E97DB}"/>
                  </a:ext>
                </a:extLst>
              </p:cNvPr>
              <p:cNvSpPr txBox="1"/>
              <p:nvPr/>
            </p:nvSpPr>
            <p:spPr>
              <a:xfrm>
                <a:off x="7889053" y="4912909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65B7358-3746-49B1-817C-2A36891E9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53" y="4912909"/>
                <a:ext cx="333361" cy="276999"/>
              </a:xfrm>
              <a:prstGeom prst="rect">
                <a:avLst/>
              </a:prstGeom>
              <a:blipFill>
                <a:blip r:embed="rId19"/>
                <a:stretch>
                  <a:fillRect l="-1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C83E3C64-90FA-4861-B136-9DD95B1E2B20}"/>
                  </a:ext>
                </a:extLst>
              </p:cNvPr>
              <p:cNvSpPr txBox="1"/>
              <p:nvPr/>
            </p:nvSpPr>
            <p:spPr>
              <a:xfrm>
                <a:off x="10756700" y="4911625"/>
                <a:ext cx="3333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C83E3C64-90FA-4861-B136-9DD95B1E2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6700" y="4911625"/>
                <a:ext cx="333361" cy="276999"/>
              </a:xfrm>
              <a:prstGeom prst="rect">
                <a:avLst/>
              </a:prstGeom>
              <a:blipFill>
                <a:blip r:embed="rId20"/>
                <a:stretch>
                  <a:fillRect l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图片 59">
            <a:extLst>
              <a:ext uri="{FF2B5EF4-FFF2-40B4-BE49-F238E27FC236}">
                <a16:creationId xmlns:a16="http://schemas.microsoft.com/office/drawing/2014/main" id="{7FB55438-5920-454D-8B0B-4F5E180D66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7932" y="3156710"/>
            <a:ext cx="4312316" cy="30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Drell-Soding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的自旋干涉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4F8171-D718-4440-B1DB-600D3BFEA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6" y="1398402"/>
            <a:ext cx="4900924" cy="36038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0D1C66-9D4D-4412-97EB-C7C1C4548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339" y="1398402"/>
            <a:ext cx="4890657" cy="351644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7889FE3-ADE5-46B7-984A-0ED11FEA0C41}"/>
              </a:ext>
            </a:extLst>
          </p:cNvPr>
          <p:cNvSpPr txBox="1"/>
          <p:nvPr/>
        </p:nvSpPr>
        <p:spPr>
          <a:xfrm>
            <a:off x="2297488" y="5124197"/>
            <a:ext cx="233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二阶余弦调制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0549382-E39D-437E-9D82-C8454C2C1826}"/>
              </a:ext>
            </a:extLst>
          </p:cNvPr>
          <p:cNvSpPr txBox="1"/>
          <p:nvPr/>
        </p:nvSpPr>
        <p:spPr>
          <a:xfrm>
            <a:off x="6772992" y="5124196"/>
            <a:ext cx="438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存在基于纠缠的自旋干涉</a:t>
            </a:r>
          </a:p>
        </p:txBody>
      </p:sp>
    </p:spTree>
    <p:extLst>
      <p:ext uri="{BB962C8B-B14F-4D97-AF65-F5344CB8AC3E}">
        <p14:creationId xmlns:p14="http://schemas.microsoft.com/office/powerpoint/2010/main" val="1036283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J/</a:t>
            </a:r>
            <a:r>
              <a:rPr lang="en-US" altLang="zh-CN" dirty="0">
                <a:solidFill>
                  <a:srgbClr val="0000CC"/>
                </a:solidFill>
                <a:latin typeface="Symbol" panose="05050102010706020507" pitchFamily="18" charset="2"/>
                <a:ea typeface="华文楷体" panose="0201060004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的自旋干涉为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C8D122-0E97-45BE-8738-8FCB582A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9" y="1556795"/>
            <a:ext cx="3556510" cy="27137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003A64-9AA0-4D99-B2FD-641D83874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59" y="1695029"/>
            <a:ext cx="4184107" cy="30621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CE50FE-ABDC-4DA8-9276-DB4B66EF5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34"/>
          <a:stretch/>
        </p:blipFill>
        <p:spPr>
          <a:xfrm>
            <a:off x="7944712" y="1695029"/>
            <a:ext cx="3859779" cy="30070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628063-2700-418E-BE8A-7DE6CB2B0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28" y="4443190"/>
            <a:ext cx="3602931" cy="5178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62F290A-CAB4-4BDF-99A1-356BD194A65B}"/>
              </a:ext>
            </a:extLst>
          </p:cNvPr>
          <p:cNvSpPr txBox="1"/>
          <p:nvPr/>
        </p:nvSpPr>
        <p:spPr>
          <a:xfrm>
            <a:off x="570758" y="5141264"/>
            <a:ext cx="3278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二阶余弦震荡行为与</a:t>
            </a:r>
            <a:r>
              <a:rPr lang="en-US" altLang="zh-CN" sz="2400" dirty="0">
                <a:solidFill>
                  <a:srgbClr val="0000CC"/>
                </a:solidFill>
                <a:latin typeface="Symbol" panose="05050102010706020507" pitchFamily="18" charset="2"/>
                <a:ea typeface="华文楷体" panose="02010600040101010101" pitchFamily="2" charset="-122"/>
              </a:rPr>
              <a:t>r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符号相反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C0EFB13-2492-444C-A1FC-F48DEF227A28}"/>
              </a:ext>
            </a:extLst>
          </p:cNvPr>
          <p:cNvSpPr txBox="1"/>
          <p:nvPr/>
        </p:nvSpPr>
        <p:spPr>
          <a:xfrm>
            <a:off x="5832880" y="4817210"/>
            <a:ext cx="5020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观测到自旋干涉行为的迹象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探测器效应显著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Internal photon radiation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95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高能重离子碰撞中的“准实光子”</a:t>
            </a:r>
            <a:endParaRPr lang="zh-CN" alt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 descr=" 15">
                <a:extLst>
                  <a:ext uri="{FF2B5EF4-FFF2-40B4-BE49-F238E27FC236}">
                    <a16:creationId xmlns:a16="http://schemas.microsoft.com/office/drawing/2014/main" id="{ED60C5C7-489C-4A45-AFF3-19DFA71BCC98}"/>
                  </a:ext>
                </a:extLst>
              </p:cNvPr>
              <p:cNvSpPr txBox="1"/>
              <p:nvPr/>
            </p:nvSpPr>
            <p:spPr>
              <a:xfrm>
                <a:off x="5529909" y="2838854"/>
                <a:ext cx="4798789" cy="1232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0000CC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光子四动量</a:t>
                </a:r>
                <a:r>
                  <a:rPr lang="en-US" altLang="zh-CN" sz="2000" dirty="0">
                    <a:solidFill>
                      <a:srgbClr val="0000CC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altLang="zh-CN" b="0" i="1" baseline="-2500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（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准实光子</a:t>
                </a:r>
                <a:r>
                  <a:rPr lang="zh-CN" altLang="en-US" dirty="0"/>
                  <a:t>）</a:t>
                </a:r>
                <a:endParaRPr lang="en-US" altLang="zh-CN" dirty="0"/>
              </a:p>
              <a:p>
                <a:r>
                  <a:rPr lang="en-US" altLang="zh-CN" dirty="0"/>
                  <a:t>                      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4" name="文本框 3" descr=" 15">
                <a:extLst>
                  <a:ext uri="{FF2B5EF4-FFF2-40B4-BE49-F238E27FC236}">
                    <a16:creationId xmlns:a16="http://schemas.microsoft.com/office/drawing/2014/main" id="{ED60C5C7-489C-4A45-AFF3-19DFA71BC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909" y="2838854"/>
                <a:ext cx="4798789" cy="1232325"/>
              </a:xfrm>
              <a:prstGeom prst="rect">
                <a:avLst/>
              </a:prstGeom>
              <a:blipFill>
                <a:blip r:embed="rId2"/>
                <a:stretch>
                  <a:fillRect l="-1271" t="-54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 2">
            <a:extLst>
              <a:ext uri="{FF2B5EF4-FFF2-40B4-BE49-F238E27FC236}">
                <a16:creationId xmlns:a16="http://schemas.microsoft.com/office/drawing/2014/main" id="{7AD3FEF7-9FCA-4549-A7E3-D5FFAD23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41" y="3261061"/>
            <a:ext cx="2953005" cy="2593414"/>
          </a:xfrm>
          <a:prstGeom prst="rect">
            <a:avLst/>
          </a:prstGeom>
        </p:spPr>
      </p:pic>
      <p:sp>
        <p:nvSpPr>
          <p:cNvPr id="6" name="文本框 5" descr=" 8">
            <a:extLst>
              <a:ext uri="{FF2B5EF4-FFF2-40B4-BE49-F238E27FC236}">
                <a16:creationId xmlns:a16="http://schemas.microsoft.com/office/drawing/2014/main" id="{8FDCA271-3C62-4BB6-B645-97122DAED11F}"/>
              </a:ext>
            </a:extLst>
          </p:cNvPr>
          <p:cNvSpPr txBox="1"/>
          <p:nvPr/>
        </p:nvSpPr>
        <p:spPr>
          <a:xfrm>
            <a:off x="5469842" y="4108111"/>
            <a:ext cx="56211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“准实光子”也是核的部分子</a:t>
            </a:r>
            <a:endParaRPr lang="en-US" altLang="zh-CN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更大的分布半径</a:t>
            </a:r>
            <a:endParaRPr lang="en-US" altLang="zh-CN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核物质密度分布半径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Nuc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 6.3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fm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金核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photons</a:t>
            </a:r>
            <a:r>
              <a:rPr lang="en-US" altLang="zh-CN" baseline="-250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&gt;&gt; 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altLang="zh-CN" baseline="-250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Nuc</a:t>
            </a:r>
            <a:endParaRPr lang="en-US" altLang="zh-CN" baseline="-25000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Symbol" panose="05050102010706020507" pitchFamily="18" charset="2"/>
              </a:rPr>
              <a:t>核不碰上，依然有强烈的相互作用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sym typeface="Symbol" panose="05050102010706020507" pitchFamily="18" charset="2"/>
            </a:endParaRPr>
          </a:p>
        </p:txBody>
      </p:sp>
      <p:sp>
        <p:nvSpPr>
          <p:cNvPr id="7" name="矩形 6" descr=" 4">
            <a:extLst>
              <a:ext uri="{FF2B5EF4-FFF2-40B4-BE49-F238E27FC236}">
                <a16:creationId xmlns:a16="http://schemas.microsoft.com/office/drawing/2014/main" id="{FA4CA4DF-FD96-44CB-B793-735DDA01C397}"/>
              </a:ext>
            </a:extLst>
          </p:cNvPr>
          <p:cNvSpPr/>
          <p:nvPr/>
        </p:nvSpPr>
        <p:spPr>
          <a:xfrm>
            <a:off x="1178014" y="5890180"/>
            <a:ext cx="3601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Klein, Physics Today 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(10) (2017) 40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BA150B-16C8-4525-BFDE-D3A600A4C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502" y="1401730"/>
            <a:ext cx="1974219" cy="23934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E7FA349-071F-4E00-B5DF-480517C226F2}"/>
              </a:ext>
            </a:extLst>
          </p:cNvPr>
          <p:cNvSpPr txBox="1"/>
          <p:nvPr/>
        </p:nvSpPr>
        <p:spPr>
          <a:xfrm>
            <a:off x="6835730" y="1410207"/>
            <a:ext cx="418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等效光子近似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853B928-020B-4520-BD8D-D3993CDC9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136" y="1971681"/>
            <a:ext cx="4290969" cy="71888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CAA9B2D-9D37-4599-AFC6-A70CF229D2CC}"/>
              </a:ext>
            </a:extLst>
          </p:cNvPr>
          <p:cNvSpPr txBox="1"/>
          <p:nvPr/>
        </p:nvSpPr>
        <p:spPr>
          <a:xfrm>
            <a:off x="5529908" y="5771432"/>
            <a:ext cx="5792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超周边碰撞（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Ultra-peripheral collisions</a:t>
            </a:r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 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b&gt;2R</a:t>
            </a:r>
            <a:r>
              <a:rPr lang="en-US" altLang="zh-CN" sz="2000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Nuc</a:t>
            </a:r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16" name="矩形 15" descr=" 4">
            <a:extLst>
              <a:ext uri="{FF2B5EF4-FFF2-40B4-BE49-F238E27FC236}">
                <a16:creationId xmlns:a16="http://schemas.microsoft.com/office/drawing/2014/main" id="{4B7CFC4F-65EC-4EAA-88D2-89A05F51E437}"/>
              </a:ext>
            </a:extLst>
          </p:cNvPr>
          <p:cNvSpPr/>
          <p:nvPr/>
        </p:nvSpPr>
        <p:spPr>
          <a:xfrm>
            <a:off x="9353917" y="1305737"/>
            <a:ext cx="2471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C.F. von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Weizsacker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Z. Phys.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(1934) 612-625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 descr=" 4">
            <a:extLst>
              <a:ext uri="{FF2B5EF4-FFF2-40B4-BE49-F238E27FC236}">
                <a16:creationId xmlns:a16="http://schemas.microsoft.com/office/drawing/2014/main" id="{E4ADA63C-3C67-49DE-A175-DFEAFBC199D0}"/>
              </a:ext>
            </a:extLst>
          </p:cNvPr>
          <p:cNvSpPr/>
          <p:nvPr/>
        </p:nvSpPr>
        <p:spPr>
          <a:xfrm>
            <a:off x="4651778" y="1378103"/>
            <a:ext cx="2471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E.J. Williams, Phys. Rev.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(1934) 729-730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27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极化方向的实验测量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E616864-E45C-46D4-AB61-DB65720FA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4" y="1700208"/>
            <a:ext cx="4677684" cy="17287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D29528-A454-4DD5-B4CD-C917515E5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56" y="1439505"/>
            <a:ext cx="7222444" cy="32614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C6F6BA3-3DEC-4F59-BC36-4706DDAF352F}"/>
              </a:ext>
            </a:extLst>
          </p:cNvPr>
          <p:cNvSpPr txBox="1"/>
          <p:nvPr/>
        </p:nvSpPr>
        <p:spPr>
          <a:xfrm>
            <a:off x="5440450" y="5419699"/>
            <a:ext cx="611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线性极化的方向确实沿着碰撞参数的方向！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65AB1C-3F5F-4E6D-A892-44B23E5A8EA2}"/>
              </a:ext>
            </a:extLst>
          </p:cNvPr>
          <p:cNvSpPr txBox="1"/>
          <p:nvPr/>
        </p:nvSpPr>
        <p:spPr>
          <a:xfrm>
            <a:off x="6915862" y="4848956"/>
            <a:ext cx="4095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Wu et al., PRR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 L042048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 descr=" 5">
            <a:extLst>
              <a:ext uri="{FF2B5EF4-FFF2-40B4-BE49-F238E27FC236}">
                <a16:creationId xmlns:a16="http://schemas.microsoft.com/office/drawing/2014/main" id="{5474EBDE-CB46-4337-AC6B-DF4B54E52E99}"/>
              </a:ext>
            </a:extLst>
          </p:cNvPr>
          <p:cNvSpPr/>
          <p:nvPr/>
        </p:nvSpPr>
        <p:spPr>
          <a:xfrm>
            <a:off x="540050" y="3935599"/>
            <a:ext cx="46430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新的反应平面探测方法</a:t>
            </a:r>
            <a:endParaRPr lang="en-US" altLang="ja-JP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直接与碰撞初始几何关联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无逐事例涨落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无非流效应影响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统计较差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41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矢量介子光致产生的相关物理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807F1B-1567-478D-9F00-04EA07FC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" y="1332581"/>
            <a:ext cx="4111231" cy="289794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A2558D-6E62-49E9-BF54-410553FDC2AE}"/>
              </a:ext>
            </a:extLst>
          </p:cNvPr>
          <p:cNvSpPr/>
          <p:nvPr/>
        </p:nvSpPr>
        <p:spPr>
          <a:xfrm>
            <a:off x="808838" y="4424781"/>
            <a:ext cx="320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Mäntysaari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109 (2024)  024908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D1E8AC-ACE7-4D47-A8CC-E5FC72F47EB8}"/>
              </a:ext>
            </a:extLst>
          </p:cNvPr>
          <p:cNvSpPr txBox="1"/>
          <p:nvPr/>
        </p:nvSpPr>
        <p:spPr>
          <a:xfrm>
            <a:off x="1066538" y="5259465"/>
            <a:ext cx="268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核形变参数的限制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5F0272A-BFF4-4B66-89AE-EF2EC68CD152}"/>
              </a:ext>
            </a:extLst>
          </p:cNvPr>
          <p:cNvSpPr txBox="1"/>
          <p:nvPr/>
        </p:nvSpPr>
        <p:spPr>
          <a:xfrm>
            <a:off x="5238034" y="5259464"/>
            <a:ext cx="25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胶子饱和？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4AD6CB-7016-484E-9438-51B9E0D1E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087" y="1304486"/>
            <a:ext cx="4117213" cy="305504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08564D3-AAC4-4A3C-A24E-4A6EC8E1F814}"/>
              </a:ext>
            </a:extLst>
          </p:cNvPr>
          <p:cNvSpPr/>
          <p:nvPr/>
        </p:nvSpPr>
        <p:spPr>
          <a:xfrm>
            <a:off x="4953001" y="4424780"/>
            <a:ext cx="320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CMS,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Lett.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(2013) 26201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C5592FD-ED3A-4755-AACE-F9BA12680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729" y="1379996"/>
            <a:ext cx="3956584" cy="293154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AEDB0DA-A85F-4AFA-8E53-9D9D66B575DE}"/>
              </a:ext>
            </a:extLst>
          </p:cNvPr>
          <p:cNvSpPr/>
          <p:nvPr/>
        </p:nvSpPr>
        <p:spPr>
          <a:xfrm>
            <a:off x="8788168" y="4424780"/>
            <a:ext cx="3200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CMS,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arXiv2503.08903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91D80F-FBD3-4682-8CA8-2F11E91AB3E5}"/>
              </a:ext>
            </a:extLst>
          </p:cNvPr>
          <p:cNvSpPr txBox="1"/>
          <p:nvPr/>
        </p:nvSpPr>
        <p:spPr>
          <a:xfrm>
            <a:off x="9137767" y="5176970"/>
            <a:ext cx="25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nPDF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的提取</a:t>
            </a:r>
          </a:p>
        </p:txBody>
      </p:sp>
    </p:spTree>
    <p:extLst>
      <p:ext uri="{BB962C8B-B14F-4D97-AF65-F5344CB8AC3E}">
        <p14:creationId xmlns:p14="http://schemas.microsoft.com/office/powerpoint/2010/main" val="3457207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矢量介子光致产生的相关物理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CC1285-43A7-4AEA-9CA0-E7AB4D4D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99" y="1480668"/>
            <a:ext cx="5170540" cy="3871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0F1C97-0F8F-4CA1-9BFD-4C4A82C5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3574"/>
            <a:ext cx="5351204" cy="384215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7287CC0-76DD-4F49-81F9-7A86C150D69A}"/>
              </a:ext>
            </a:extLst>
          </p:cNvPr>
          <p:cNvSpPr txBox="1"/>
          <p:nvPr/>
        </p:nvSpPr>
        <p:spPr>
          <a:xfrm>
            <a:off x="0" y="5759027"/>
            <a:ext cx="1215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Symbol" panose="05050102010706020507" pitchFamily="18" charset="2"/>
                <a:ea typeface="楷体" panose="02010609060101010101" pitchFamily="49" charset="-122"/>
              </a:rPr>
              <a:t>f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介子相干光致产生的首次观测！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A147CDD-1E3A-481A-9E21-CF010F41FB1B}"/>
              </a:ext>
            </a:extLst>
          </p:cNvPr>
          <p:cNvSpPr/>
          <p:nvPr/>
        </p:nvSpPr>
        <p:spPr>
          <a:xfrm>
            <a:off x="4413310" y="5356150"/>
            <a:ext cx="3200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CMS,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arXiv2504.05193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02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正反质子对的光致产生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52891A-EC7C-4728-8769-021220EA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06" y="1594393"/>
            <a:ext cx="8288655" cy="35680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2A11CF-4377-45C5-9F0D-F5084F70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40" y="1541601"/>
            <a:ext cx="3348160" cy="377479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DC1055-1D35-4A1C-A374-6C588427C9F9}"/>
              </a:ext>
            </a:extLst>
          </p:cNvPr>
          <p:cNvSpPr txBox="1"/>
          <p:nvPr/>
        </p:nvSpPr>
        <p:spPr>
          <a:xfrm>
            <a:off x="966456" y="5219903"/>
            <a:ext cx="207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QED</a:t>
            </a:r>
            <a:r>
              <a:rPr lang="zh-CN" alt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真空激发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616D06-B921-4620-84B4-F888610AC6FD}"/>
              </a:ext>
            </a:extLst>
          </p:cNvPr>
          <p:cNvSpPr txBox="1"/>
          <p:nvPr/>
        </p:nvSpPr>
        <p:spPr>
          <a:xfrm>
            <a:off x="4160083" y="5162458"/>
            <a:ext cx="3086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A: Pu et al., arXiv:2407.06091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ACE383-9B21-4438-9F5E-FE29700D0C35}"/>
              </a:ext>
            </a:extLst>
          </p:cNvPr>
          <p:cNvSpPr txBox="1"/>
          <p:nvPr/>
        </p:nvSpPr>
        <p:spPr>
          <a:xfrm>
            <a:off x="8123247" y="5142958"/>
            <a:ext cx="3737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 B: </a:t>
            </a:r>
            <a:r>
              <a:rPr lang="da-DK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Shao et al., arXiv:2406.05618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D92B7E-B5E8-4969-821A-EEDE99E5FBAE}"/>
              </a:ext>
            </a:extLst>
          </p:cNvPr>
          <p:cNvSpPr txBox="1"/>
          <p:nvPr/>
        </p:nvSpPr>
        <p:spPr>
          <a:xfrm>
            <a:off x="4287112" y="5586908"/>
            <a:ext cx="683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重离子碰撞中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正反质子对光致产生的首次观测</a:t>
            </a:r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38679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光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光与光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核作用伴随产生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6EE688-BF55-41B1-8012-CBE9E3BBB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8320"/>
            <a:ext cx="4434151" cy="2435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5FE2D09-D850-4EC8-93FC-EE8A01243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77" y="1528320"/>
            <a:ext cx="4876668" cy="34359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C45F3F-7151-4DF3-8012-26C10DF25E5D}"/>
              </a:ext>
            </a:extLst>
          </p:cNvPr>
          <p:cNvSpPr/>
          <p:nvPr/>
        </p:nvSpPr>
        <p:spPr>
          <a:xfrm>
            <a:off x="7040304" y="4874366"/>
            <a:ext cx="2941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ATLAS, CERN-EP-2025-071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BC193B-6F5B-4733-8451-9873DB6577F3}"/>
                  </a:ext>
                </a:extLst>
              </p:cNvPr>
              <p:cNvSpPr txBox="1"/>
              <p:nvPr/>
            </p:nvSpPr>
            <p:spPr>
              <a:xfrm>
                <a:off x="1394191" y="3924583"/>
                <a:ext cx="3322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zh-CN" alt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ABC193B-6F5B-4733-8451-9873DB657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191" y="3924583"/>
                <a:ext cx="3322167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7118120-9035-42CA-A5E1-31569F24CBBE}"/>
                  </a:ext>
                </a:extLst>
              </p:cNvPr>
              <p:cNvSpPr txBox="1"/>
              <p:nvPr/>
            </p:nvSpPr>
            <p:spPr>
              <a:xfrm>
                <a:off x="1366455" y="4874366"/>
                <a:ext cx="3322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zh-CN" alt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7118120-9035-42CA-A5E1-31569F24C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455" y="4874366"/>
                <a:ext cx="3322167" cy="461665"/>
              </a:xfrm>
              <a:prstGeom prst="rect">
                <a:avLst/>
              </a:prstGeom>
              <a:blipFill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0D533A0-A15A-4085-BF0B-B4082F6D751B}"/>
                  </a:ext>
                </a:extLst>
              </p:cNvPr>
              <p:cNvSpPr txBox="1"/>
              <p:nvPr/>
            </p:nvSpPr>
            <p:spPr>
              <a:xfrm>
                <a:off x="1249427" y="4373057"/>
                <a:ext cx="33221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0D533A0-A15A-4085-BF0B-B4082F6D7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427" y="4373057"/>
                <a:ext cx="332216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6403047D-D9E6-4CC8-BF43-195EA33C4309}"/>
              </a:ext>
            </a:extLst>
          </p:cNvPr>
          <p:cNvSpPr txBox="1"/>
          <p:nvPr/>
        </p:nvSpPr>
        <p:spPr>
          <a:xfrm>
            <a:off x="3869650" y="5547264"/>
            <a:ext cx="373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多重光致过程的实验观测！</a:t>
            </a:r>
          </a:p>
        </p:txBody>
      </p:sp>
    </p:spTree>
    <p:extLst>
      <p:ext uri="{BB962C8B-B14F-4D97-AF65-F5344CB8AC3E}">
        <p14:creationId xmlns:p14="http://schemas.microsoft.com/office/powerpoint/2010/main" val="2570247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1636E9B-B825-489E-964C-0736E684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028" y="3956415"/>
            <a:ext cx="3188415" cy="229251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总结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A0A98B6-129E-4A3B-8ACA-7E985BC8F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425" y="1474501"/>
            <a:ext cx="8554117" cy="445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0">
              <a:buNone/>
            </a:pPr>
            <a:endParaRPr lang="en-US" altLang="zh-CN" sz="400" kern="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光致产生广泛存在于相对论重离子碰撞中</a:t>
            </a:r>
            <a:endParaRPr lang="en-US" altLang="zh-CN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重离子碰撞中光致产生干涉与线性极化</a:t>
            </a:r>
            <a:endParaRPr lang="en-US" altLang="zh-CN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费米尺度的双缝干涉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量子纠缠导致干涉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线性极化与反应平面的关联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二阶余弦震荡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---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自旋空间的干涉行为</a:t>
            </a:r>
            <a:endParaRPr lang="en-US" altLang="zh-CN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kern="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光光产生正反质子对的实验观测</a:t>
            </a:r>
            <a:endParaRPr lang="en-US" altLang="zh-CN" kern="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kern="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kern="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光光与光</a:t>
            </a:r>
            <a:r>
              <a:rPr lang="en-US" altLang="zh-CN" kern="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kern="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核作用的伴随产生</a:t>
            </a:r>
            <a:endParaRPr lang="en-US" altLang="zh-CN" kern="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2000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en-US" altLang="zh-CN" kern="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sz="2300" kern="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sz="2300" kern="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DA8A2F-5C40-4AA7-AC2F-EC9474986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395"/>
          <a:stretch/>
        </p:blipFill>
        <p:spPr>
          <a:xfrm>
            <a:off x="7556279" y="1303748"/>
            <a:ext cx="2939483" cy="26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高能重离子碰撞中的光致产生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6" name="Picture 5" descr=" 11">
            <a:extLst>
              <a:ext uri="{FF2B5EF4-FFF2-40B4-BE49-F238E27FC236}">
                <a16:creationId xmlns:a16="http://schemas.microsoft.com/office/drawing/2014/main" id="{C36AC82B-2653-43AA-B916-E48E8CB3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7" y="1769176"/>
            <a:ext cx="2127070" cy="19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7" name="Rectangle 11" descr=" 12">
            <a:extLst>
              <a:ext uri="{FF2B5EF4-FFF2-40B4-BE49-F238E27FC236}">
                <a16:creationId xmlns:a16="http://schemas.microsoft.com/office/drawing/2014/main" id="{12BDA143-68EC-47F3-9BAA-35A9AFAF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897" y="1863898"/>
            <a:ext cx="1828800" cy="15033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zh-CN" sz="10600"/>
          </a:p>
        </p:txBody>
      </p:sp>
      <p:pic>
        <p:nvPicPr>
          <p:cNvPr id="18" name="Picture 6" descr=" 14">
            <a:extLst>
              <a:ext uri="{FF2B5EF4-FFF2-40B4-BE49-F238E27FC236}">
                <a16:creationId xmlns:a16="http://schemas.microsoft.com/office/drawing/2014/main" id="{FF6AB3D4-49B6-4B24-8CCB-4A49E8158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34" y="1769176"/>
            <a:ext cx="1377950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" name="Text Box 14" descr=" 15">
            <a:extLst>
              <a:ext uri="{FF2B5EF4-FFF2-40B4-BE49-F238E27FC236}">
                <a16:creationId xmlns:a16="http://schemas.microsoft.com/office/drawing/2014/main" id="{2DFA1F45-2EC4-4F62-96BF-19F5D7A5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41" y="2373725"/>
            <a:ext cx="4251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=</a:t>
            </a:r>
          </a:p>
        </p:txBody>
      </p:sp>
      <p:sp>
        <p:nvSpPr>
          <p:cNvPr id="20" name="Text Box 15" descr=" 16">
            <a:extLst>
              <a:ext uri="{FF2B5EF4-FFF2-40B4-BE49-F238E27FC236}">
                <a16:creationId xmlns:a16="http://schemas.microsoft.com/office/drawing/2014/main" id="{174DC790-C404-4E99-868D-717EFAEB3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301" y="2343303"/>
            <a:ext cx="4251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>
                <a:ea typeface="MS PGothic" panose="020B0600070205080204" pitchFamily="34" charset="-128"/>
              </a:rPr>
              <a:t>+</a:t>
            </a:r>
          </a:p>
        </p:txBody>
      </p:sp>
      <p:sp>
        <p:nvSpPr>
          <p:cNvPr id="21" name="Text Box 7" descr=" 18">
            <a:extLst>
              <a:ext uri="{FF2B5EF4-FFF2-40B4-BE49-F238E27FC236}">
                <a16:creationId xmlns:a16="http://schemas.microsoft.com/office/drawing/2014/main" id="{AA9B41BD-0FC6-484D-802D-F623A848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41" y="3699936"/>
            <a:ext cx="213199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光子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光子相互作用</a:t>
            </a:r>
            <a:endParaRPr lang="en-GB" altLang="zh-CN" sz="20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Text Box 8" descr=" 19">
            <a:extLst>
              <a:ext uri="{FF2B5EF4-FFF2-40B4-BE49-F238E27FC236}">
                <a16:creationId xmlns:a16="http://schemas.microsoft.com/office/drawing/2014/main" id="{4AE53151-DF4F-4499-9614-E49FA095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050" y="3713309"/>
            <a:ext cx="1619034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核相互作用</a:t>
            </a:r>
            <a:endParaRPr lang="en-GB" altLang="zh-CN" sz="20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Text Box 10" descr=" 20">
            <a:extLst>
              <a:ext uri="{FF2B5EF4-FFF2-40B4-BE49-F238E27FC236}">
                <a16:creationId xmlns:a16="http://schemas.microsoft.com/office/drawing/2014/main" id="{D0B1548A-55CC-45CA-8D16-9EAEA7D87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625" y="2944023"/>
            <a:ext cx="1649491" cy="25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zh-CN" sz="1800" dirty="0">
                <a:solidFill>
                  <a:srgbClr val="0000CC"/>
                </a:solidFill>
              </a:rPr>
              <a:t>V=</a:t>
            </a:r>
            <a:r>
              <a:rPr lang="en-GB" altLang="zh-CN" sz="1800" dirty="0">
                <a:solidFill>
                  <a:srgbClr val="0000CC"/>
                </a:solidFill>
                <a:latin typeface="Symbol" panose="05050102010706020507" pitchFamily="18" charset="2"/>
              </a:rPr>
              <a:t>r , w  , f ,  </a:t>
            </a:r>
            <a:r>
              <a:rPr lang="en-GB" altLang="zh-CN" sz="1800" dirty="0">
                <a:solidFill>
                  <a:srgbClr val="0000CC"/>
                </a:solidFill>
              </a:rPr>
              <a:t>J/</a:t>
            </a:r>
            <a:r>
              <a:rPr lang="en-GB" altLang="zh-CN" sz="1800" dirty="0">
                <a:solidFill>
                  <a:srgbClr val="0000CC"/>
                </a:solidFill>
                <a:latin typeface="Symbol" panose="05050102010706020507" pitchFamily="18" charset="2"/>
              </a:rPr>
              <a:t>y</a:t>
            </a:r>
            <a:endParaRPr lang="en-GB" altLang="zh-CN" sz="1800" dirty="0">
              <a:solidFill>
                <a:srgbClr val="0000CC"/>
              </a:solidFill>
              <a:latin typeface="Symbol" panose="05050102010706020507" pitchFamily="18" charset="2"/>
              <a:ea typeface="Andale Mono" pitchFamily="1" charset="0"/>
              <a:cs typeface="Andale Mono" pitchFamily="1" charset="0"/>
            </a:endParaRPr>
          </a:p>
        </p:txBody>
      </p:sp>
      <p:sp>
        <p:nvSpPr>
          <p:cNvPr id="24" name="矩形 23" descr=" 5">
            <a:extLst>
              <a:ext uri="{FF2B5EF4-FFF2-40B4-BE49-F238E27FC236}">
                <a16:creationId xmlns:a16="http://schemas.microsoft.com/office/drawing/2014/main" id="{45979607-85B7-4FF2-8EEE-4C60E82B6ADE}"/>
              </a:ext>
            </a:extLst>
          </p:cNvPr>
          <p:cNvSpPr/>
          <p:nvPr/>
        </p:nvSpPr>
        <p:spPr>
          <a:xfrm>
            <a:off x="1239637" y="4465029"/>
            <a:ext cx="9299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重离子对撞机也是光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核（光）对撞机</a:t>
            </a:r>
            <a:endParaRPr lang="en-US" altLang="ja-JP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核相互作用：矢量介子产生，核激发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  <a:endParaRPr lang="en-US" altLang="zh-CN" sz="2000" dirty="0">
              <a:solidFill>
                <a:srgbClr val="0000CC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光子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光子相互作用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光光散射，粒子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反粒子对产生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</a:p>
        </p:txBody>
      </p:sp>
      <p:sp>
        <p:nvSpPr>
          <p:cNvPr id="25" name="文本框 24" descr=" 2">
            <a:extLst>
              <a:ext uri="{FF2B5EF4-FFF2-40B4-BE49-F238E27FC236}">
                <a16:creationId xmlns:a16="http://schemas.microsoft.com/office/drawing/2014/main" id="{F9C982FF-7DE2-4F3F-BC16-6D6140E765A2}"/>
              </a:ext>
            </a:extLst>
          </p:cNvPr>
          <p:cNvSpPr txBox="1"/>
          <p:nvPr/>
        </p:nvSpPr>
        <p:spPr>
          <a:xfrm>
            <a:off x="9298112" y="1840882"/>
            <a:ext cx="2409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Klein and J. </a:t>
            </a:r>
            <a:r>
              <a:rPr lang="en-US" altLang="zh-CN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Nystrand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Ann. Rev. </a:t>
            </a:r>
            <a:r>
              <a:rPr lang="en-US" altLang="zh-CN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Part. Sci.</a:t>
            </a:r>
            <a:r>
              <a:rPr lang="en-US" altLang="zh-CN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(2005) 271</a:t>
            </a:r>
          </a:p>
        </p:txBody>
      </p:sp>
    </p:spTree>
    <p:extLst>
      <p:ext uri="{BB962C8B-B14F-4D97-AF65-F5344CB8AC3E}">
        <p14:creationId xmlns:p14="http://schemas.microsoft.com/office/powerpoint/2010/main" val="90489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重核的光致解离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115119-774D-4936-B8EE-104C37070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52" y="2030829"/>
            <a:ext cx="3074565" cy="30745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014FDA-9DB2-421B-8FF8-D7542326354B}"/>
              </a:ext>
            </a:extLst>
          </p:cNvPr>
          <p:cNvSpPr txBox="1"/>
          <p:nvPr/>
        </p:nvSpPr>
        <p:spPr>
          <a:xfrm>
            <a:off x="521864" y="4915946"/>
            <a:ext cx="332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Dissociation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9C9839-0471-4008-B8BF-EC4BBBA2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184" y="1898410"/>
            <a:ext cx="4291485" cy="3797714"/>
          </a:xfrm>
          <a:prstGeom prst="rect">
            <a:avLst/>
          </a:prstGeom>
        </p:spPr>
      </p:pic>
      <p:sp>
        <p:nvSpPr>
          <p:cNvPr id="16" name="矩形 15" descr=" 4">
            <a:extLst>
              <a:ext uri="{FF2B5EF4-FFF2-40B4-BE49-F238E27FC236}">
                <a16:creationId xmlns:a16="http://schemas.microsoft.com/office/drawing/2014/main" id="{95C79CF9-1204-4670-AB81-8D04A1086290}"/>
              </a:ext>
            </a:extLst>
          </p:cNvPr>
          <p:cNvSpPr/>
          <p:nvPr/>
        </p:nvSpPr>
        <p:spPr>
          <a:xfrm>
            <a:off x="4487795" y="5566051"/>
            <a:ext cx="3505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K.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Gawenda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Phys. Rev. C 89 (2014) 054907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2EC861E-8415-4D94-8668-D41054AA5836}"/>
              </a:ext>
            </a:extLst>
          </p:cNvPr>
          <p:cNvSpPr txBox="1"/>
          <p:nvPr/>
        </p:nvSpPr>
        <p:spPr>
          <a:xfrm>
            <a:off x="5612235" y="2353112"/>
            <a:ext cx="683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 descr=" 5">
            <a:extLst>
              <a:ext uri="{FF2B5EF4-FFF2-40B4-BE49-F238E27FC236}">
                <a16:creationId xmlns:a16="http://schemas.microsoft.com/office/drawing/2014/main" id="{62B875E5-EBCD-42C3-9007-B232343E39CB}"/>
              </a:ext>
            </a:extLst>
          </p:cNvPr>
          <p:cNvSpPr/>
          <p:nvPr/>
        </p:nvSpPr>
        <p:spPr>
          <a:xfrm>
            <a:off x="8153400" y="1612447"/>
            <a:ext cx="3796145" cy="391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000" dirty="0">
              <a:solidFill>
                <a:srgbClr val="0000CC"/>
              </a:solidFill>
            </a:endParaRP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电偶极巨共振区（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GDR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准氚核机制区（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Quasi-Deuteron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QD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ü"/>
            </a:pPr>
            <a:r>
              <a:rPr lang="el-GR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Δ(1232) 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核子共振区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更高核子共振区 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(N*)</a:t>
            </a: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介子产生区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lnSpc>
                <a:spcPts val="35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深度非弹性区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9A0D31-0954-4032-9FF7-B5CDB023763B}"/>
              </a:ext>
            </a:extLst>
          </p:cNvPr>
          <p:cNvSpPr txBox="1"/>
          <p:nvPr/>
        </p:nvSpPr>
        <p:spPr>
          <a:xfrm>
            <a:off x="8167710" y="5319829"/>
            <a:ext cx="388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揭示核结构</a:t>
            </a:r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：形变、对称能与中子皮、壳结构</a:t>
            </a:r>
            <a:r>
              <a:rPr lang="en-US" altLang="zh-CN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zh-CN" altLang="en-US" sz="2400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4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720BFDE-43B3-4E65-81DA-46E79C8A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0" y="3413987"/>
            <a:ext cx="4100652" cy="27916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同质异位素的光致解离测量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009B76-B45E-43ED-9394-810182B0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5" y="1487237"/>
            <a:ext cx="3966595" cy="16216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183A06-B94A-438A-B6CC-A3476675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711" y="1287136"/>
            <a:ext cx="5665365" cy="2172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7C2F5DB-44E1-4697-8073-A8BF4D5DD36B}"/>
                  </a:ext>
                </a:extLst>
              </p:cNvPr>
              <p:cNvSpPr txBox="1"/>
              <p:nvPr/>
            </p:nvSpPr>
            <p:spPr>
              <a:xfrm>
                <a:off x="1791050" y="3168941"/>
                <a:ext cx="2281805" cy="376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zh-CN" altLang="en-US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200 GeV</a:t>
                </a:r>
                <a:endPara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7C2F5DB-44E1-4697-8073-A8BF4D5DD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050" y="3168941"/>
                <a:ext cx="2281805" cy="376578"/>
              </a:xfrm>
              <a:prstGeom prst="rect">
                <a:avLst/>
              </a:prstGeom>
              <a:blipFill>
                <a:blip r:embed="rId5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83D9795-BDAE-4766-90F2-8E6DB1391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453013"/>
              </p:ext>
            </p:extLst>
          </p:nvPr>
        </p:nvGraphicFramePr>
        <p:xfrm>
          <a:off x="5792598" y="3982891"/>
          <a:ext cx="5498985" cy="132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995">
                  <a:extLst>
                    <a:ext uri="{9D8B030D-6E8A-4147-A177-3AD203B41FA5}">
                      <a16:colId xmlns:a16="http://schemas.microsoft.com/office/drawing/2014/main" val="3781141337"/>
                    </a:ext>
                  </a:extLst>
                </a:gridCol>
                <a:gridCol w="1832995">
                  <a:extLst>
                    <a:ext uri="{9D8B030D-6E8A-4147-A177-3AD203B41FA5}">
                      <a16:colId xmlns:a16="http://schemas.microsoft.com/office/drawing/2014/main" val="2512059643"/>
                    </a:ext>
                  </a:extLst>
                </a:gridCol>
                <a:gridCol w="1832995">
                  <a:extLst>
                    <a:ext uri="{9D8B030D-6E8A-4147-A177-3AD203B41FA5}">
                      <a16:colId xmlns:a16="http://schemas.microsoft.com/office/drawing/2014/main" val="2374676852"/>
                    </a:ext>
                  </a:extLst>
                </a:gridCol>
              </a:tblGrid>
              <a:tr h="441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Ru(b)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Ru/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2120717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2.006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0.205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1.255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0.127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1.598 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0.046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438682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4.478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0.452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4.360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0.444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1.027 </a:t>
                      </a:r>
                      <a:r>
                        <a:rPr lang="en-US" altLang="zh-CN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 0.025</a:t>
                      </a:r>
                      <a:endParaRPr lang="zh-CN" altLang="en-US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3427472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27253BD7-8823-405F-BCE6-8A9863F5498E}"/>
              </a:ext>
            </a:extLst>
          </p:cNvPr>
          <p:cNvSpPr txBox="1"/>
          <p:nvPr/>
        </p:nvSpPr>
        <p:spPr>
          <a:xfrm>
            <a:off x="6270771" y="3528743"/>
            <a:ext cx="432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Coulomb Dissociation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6E0C730-70C7-48E6-967E-C6DA24FBCE33}"/>
              </a:ext>
            </a:extLst>
          </p:cNvPr>
          <p:cNvSpPr txBox="1"/>
          <p:nvPr/>
        </p:nvSpPr>
        <p:spPr>
          <a:xfrm>
            <a:off x="5142452" y="4409690"/>
            <a:ext cx="634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69700E8-6C67-4944-8020-8454870E3F58}"/>
              </a:ext>
            </a:extLst>
          </p:cNvPr>
          <p:cNvSpPr txBox="1"/>
          <p:nvPr/>
        </p:nvSpPr>
        <p:spPr>
          <a:xfrm>
            <a:off x="5142452" y="4858076"/>
            <a:ext cx="634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xn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8AB3C3D-566B-47FD-AD13-A1DC8A688054}"/>
              </a:ext>
            </a:extLst>
          </p:cNvPr>
          <p:cNvSpPr/>
          <p:nvPr/>
        </p:nvSpPr>
        <p:spPr>
          <a:xfrm>
            <a:off x="11307661" y="4334856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2E7FC59-A93D-4D3C-9595-B69A45D036A8}"/>
                  </a:ext>
                </a:extLst>
              </p:cNvPr>
              <p:cNvSpPr txBox="1"/>
              <p:nvPr/>
            </p:nvSpPr>
            <p:spPr>
              <a:xfrm>
                <a:off x="6408490" y="5570864"/>
                <a:ext cx="4404220" cy="419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𝑅𝑢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𝑅𝑢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1.21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2E7FC59-A93D-4D3C-9595-B69A45D03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490" y="5570864"/>
                <a:ext cx="4404220" cy="419987"/>
              </a:xfrm>
              <a:prstGeom prst="rect">
                <a:avLst/>
              </a:prstGeom>
              <a:blipFill>
                <a:blip r:embed="rId6"/>
                <a:stretch>
                  <a:fillRect t="-7246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326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矢量介子的光致产生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0E59414-7C93-4054-A389-6FFA02A8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42" y="1593635"/>
            <a:ext cx="4800601" cy="5624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E8FE295-5100-4A9B-B395-A0F04A5B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63" y="2221598"/>
            <a:ext cx="6032672" cy="10204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2D2FE23-B75C-4449-B852-B800F5D6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732" y="1458799"/>
            <a:ext cx="3679011" cy="220740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2AD7BEE-006D-4D47-8515-981C91ADD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732" y="3704047"/>
            <a:ext cx="3248425" cy="209461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BDA8F7CB-D176-4B87-BD9E-3B81AA56EA96}"/>
              </a:ext>
            </a:extLst>
          </p:cNvPr>
          <p:cNvSpPr/>
          <p:nvPr/>
        </p:nvSpPr>
        <p:spPr>
          <a:xfrm>
            <a:off x="6426896" y="5829575"/>
            <a:ext cx="5210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Alvensleben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Phys. Rev. Lett.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(1970) 792-796</a:t>
            </a:r>
            <a:r>
              <a:rPr lang="zh-C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288F5D6-3911-4D34-87CC-D994E1B12783}"/>
                  </a:ext>
                </a:extLst>
              </p:cNvPr>
              <p:cNvSpPr txBox="1"/>
              <p:nvPr/>
            </p:nvSpPr>
            <p:spPr>
              <a:xfrm>
                <a:off x="1295399" y="3287030"/>
                <a:ext cx="3962400" cy="758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288F5D6-3911-4D34-87CC-D994E1B12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99" y="3287030"/>
                <a:ext cx="3962400" cy="758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4257FB4B-ED41-4785-80B4-C496E12BC707}"/>
              </a:ext>
            </a:extLst>
          </p:cNvPr>
          <p:cNvSpPr/>
          <p:nvPr/>
        </p:nvSpPr>
        <p:spPr>
          <a:xfrm>
            <a:off x="2791692" y="3449783"/>
            <a:ext cx="796637" cy="5818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 descr=" 5">
            <a:extLst>
              <a:ext uri="{FF2B5EF4-FFF2-40B4-BE49-F238E27FC236}">
                <a16:creationId xmlns:a16="http://schemas.microsoft.com/office/drawing/2014/main" id="{F67BA927-6A95-462A-8FBE-7E141856CDF1}"/>
              </a:ext>
            </a:extLst>
          </p:cNvPr>
          <p:cNvSpPr/>
          <p:nvPr/>
        </p:nvSpPr>
        <p:spPr>
          <a:xfrm>
            <a:off x="1298222" y="4446900"/>
            <a:ext cx="4996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探测核中的胶子分布</a:t>
            </a:r>
            <a:endParaRPr lang="en-US" altLang="ja-JP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胶子分布函数与小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x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饱和</a:t>
            </a:r>
            <a:endParaRPr lang="en-US" altLang="zh-CN" sz="2000" dirty="0">
              <a:solidFill>
                <a:srgbClr val="0000CC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胶子密度成像与核结构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991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重离子碰撞中的“双源”干涉产生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0E8766F-9A56-457C-897E-0D0856F73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67" y="1370494"/>
            <a:ext cx="3497232" cy="206557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863310C-5C91-42A4-8579-D9E68C75269C}"/>
              </a:ext>
            </a:extLst>
          </p:cNvPr>
          <p:cNvSpPr txBox="1"/>
          <p:nvPr/>
        </p:nvSpPr>
        <p:spPr>
          <a:xfrm>
            <a:off x="7073264" y="1467476"/>
            <a:ext cx="405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双源不可区分：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哪个核是光子发射核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哪个核是靶核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D6755B2-DE22-4301-B0CD-D4133ED0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128" y="3455952"/>
            <a:ext cx="2910226" cy="27938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77BB963-B0BB-47F7-9157-125A1C41E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36" y="3343501"/>
            <a:ext cx="2903571" cy="278742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9D4CBAC-8D9D-4801-97FE-F04838475645}"/>
              </a:ext>
            </a:extLst>
          </p:cNvPr>
          <p:cNvSpPr txBox="1"/>
          <p:nvPr/>
        </p:nvSpPr>
        <p:spPr>
          <a:xfrm>
            <a:off x="4622899" y="3969892"/>
            <a:ext cx="204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金核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金核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200GeV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碰撞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121ED5-FB05-4D5F-93A8-CCCD06BFE843}"/>
              </a:ext>
            </a:extLst>
          </p:cNvPr>
          <p:cNvSpPr txBox="1"/>
          <p:nvPr/>
        </p:nvSpPr>
        <p:spPr>
          <a:xfrm>
            <a:off x="4778787" y="5056098"/>
            <a:ext cx="207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碰撞参数：</a:t>
            </a:r>
            <a:r>
              <a:rPr lang="en-US" altLang="zh-CN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15fm</a:t>
            </a:r>
            <a:endParaRPr lang="zh-CN" altLang="en-US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0BB3620B-A140-4CC5-9465-B3B6E1526997}"/>
              </a:ext>
            </a:extLst>
          </p:cNvPr>
          <p:cNvSpPr/>
          <p:nvPr/>
        </p:nvSpPr>
        <p:spPr>
          <a:xfrm>
            <a:off x="5001491" y="4637747"/>
            <a:ext cx="1378527" cy="3812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9BD0758-9978-447C-BC52-A5417153BEAA}"/>
              </a:ext>
            </a:extLst>
          </p:cNvPr>
          <p:cNvSpPr/>
          <p:nvPr/>
        </p:nvSpPr>
        <p:spPr>
          <a:xfrm>
            <a:off x="699581" y="4392411"/>
            <a:ext cx="1598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相位差</a:t>
            </a:r>
            <a:r>
              <a:rPr lang="en-US" altLang="zh-CN" dirty="0">
                <a:solidFill>
                  <a:srgbClr val="0000CC"/>
                </a:solidFill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Symbol" panose="05050102010706020507" pitchFamily="18" charset="2"/>
              </a:rPr>
              <a:t>p</a:t>
            </a:r>
          </a:p>
          <a:p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矢量介子的宇称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0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FB9FF1D-B23A-4521-9C8E-1786B2C1F48F}"/>
              </a:ext>
            </a:extLst>
          </p:cNvPr>
          <p:cNvSpPr txBox="1"/>
          <p:nvPr/>
        </p:nvSpPr>
        <p:spPr>
          <a:xfrm>
            <a:off x="9686173" y="4398661"/>
            <a:ext cx="217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(2019),061901 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3FA560B-B1AF-4FA7-A6AE-FFAC9006E438}"/>
              </a:ext>
            </a:extLst>
          </p:cNvPr>
          <p:cNvSpPr txBox="1"/>
          <p:nvPr/>
        </p:nvSpPr>
        <p:spPr>
          <a:xfrm>
            <a:off x="7073264" y="2766104"/>
            <a:ext cx="310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费米尺度的双缝干涉！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232FB2F-2631-418E-A244-FB19851F2706}"/>
              </a:ext>
            </a:extLst>
          </p:cNvPr>
          <p:cNvSpPr/>
          <p:nvPr/>
        </p:nvSpPr>
        <p:spPr>
          <a:xfrm>
            <a:off x="2722416" y="1745676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BCF221F-B15E-46DE-8910-8C6C1FBADBBB}"/>
              </a:ext>
            </a:extLst>
          </p:cNvPr>
          <p:cNvSpPr/>
          <p:nvPr/>
        </p:nvSpPr>
        <p:spPr>
          <a:xfrm>
            <a:off x="2722416" y="2716214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D41CCE8-C99F-4254-A1DF-D13E607ED4C5}"/>
              </a:ext>
            </a:extLst>
          </p:cNvPr>
          <p:cNvCxnSpPr/>
          <p:nvPr/>
        </p:nvCxnSpPr>
        <p:spPr>
          <a:xfrm>
            <a:off x="3158834" y="2119745"/>
            <a:ext cx="1940664" cy="4433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EB9C752-CB93-4ADA-80B7-918A0F5FEADA}"/>
              </a:ext>
            </a:extLst>
          </p:cNvPr>
          <p:cNvCxnSpPr/>
          <p:nvPr/>
        </p:nvCxnSpPr>
        <p:spPr>
          <a:xfrm flipV="1">
            <a:off x="3158834" y="2819400"/>
            <a:ext cx="1940664" cy="3325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954F321-1DED-4964-91DD-83BE24CFD9C6}"/>
              </a:ext>
            </a:extLst>
          </p:cNvPr>
          <p:cNvSpPr txBox="1"/>
          <p:nvPr/>
        </p:nvSpPr>
        <p:spPr>
          <a:xfrm>
            <a:off x="5192001" y="2445018"/>
            <a:ext cx="149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双源产生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082C5C-4D44-457E-9377-131A4FE4A90F}"/>
              </a:ext>
            </a:extLst>
          </p:cNvPr>
          <p:cNvSpPr/>
          <p:nvPr/>
        </p:nvSpPr>
        <p:spPr>
          <a:xfrm>
            <a:off x="5192001" y="2341418"/>
            <a:ext cx="1464065" cy="7258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36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重离子碰撞中的“双源”干涉产生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0E8766F-9A56-457C-897E-0D0856F73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67" y="1370494"/>
            <a:ext cx="3497232" cy="206557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863310C-5C91-42A4-8579-D9E68C75269C}"/>
              </a:ext>
            </a:extLst>
          </p:cNvPr>
          <p:cNvSpPr txBox="1"/>
          <p:nvPr/>
        </p:nvSpPr>
        <p:spPr>
          <a:xfrm>
            <a:off x="7073264" y="1467476"/>
            <a:ext cx="405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双源不可区分：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哪个核是光子发射核</a:t>
            </a:r>
            <a:endParaRPr lang="en-US" altLang="zh-CN" sz="24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哪个核是靶核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D4CBAC-8D9D-4801-97FE-F04838475645}"/>
              </a:ext>
            </a:extLst>
          </p:cNvPr>
          <p:cNvSpPr txBox="1"/>
          <p:nvPr/>
        </p:nvSpPr>
        <p:spPr>
          <a:xfrm>
            <a:off x="4622899" y="3969892"/>
            <a:ext cx="204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金核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金核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200GeV</a:t>
            </a:r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碰撞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121ED5-FB05-4D5F-93A8-CCCD06BFE843}"/>
              </a:ext>
            </a:extLst>
          </p:cNvPr>
          <p:cNvSpPr txBox="1"/>
          <p:nvPr/>
        </p:nvSpPr>
        <p:spPr>
          <a:xfrm>
            <a:off x="4778787" y="5056098"/>
            <a:ext cx="207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碰撞参数：</a:t>
            </a:r>
            <a:r>
              <a:rPr lang="en-US" altLang="zh-CN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15fm</a:t>
            </a:r>
            <a:endParaRPr lang="zh-CN" altLang="en-US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0BB3620B-A140-4CC5-9465-B3B6E1526997}"/>
              </a:ext>
            </a:extLst>
          </p:cNvPr>
          <p:cNvSpPr/>
          <p:nvPr/>
        </p:nvSpPr>
        <p:spPr>
          <a:xfrm>
            <a:off x="5001491" y="4637747"/>
            <a:ext cx="1378527" cy="3812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9BD0758-9978-447C-BC52-A5417153BEAA}"/>
              </a:ext>
            </a:extLst>
          </p:cNvPr>
          <p:cNvSpPr/>
          <p:nvPr/>
        </p:nvSpPr>
        <p:spPr>
          <a:xfrm>
            <a:off x="699581" y="4392411"/>
            <a:ext cx="1598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相位差</a:t>
            </a:r>
            <a:r>
              <a:rPr lang="en-US" altLang="zh-CN" dirty="0">
                <a:solidFill>
                  <a:srgbClr val="0000CC"/>
                </a:solidFill>
              </a:rPr>
              <a:t> </a:t>
            </a:r>
            <a:r>
              <a:rPr lang="en-US" altLang="zh-CN" sz="2000" dirty="0">
                <a:solidFill>
                  <a:srgbClr val="0000CC"/>
                </a:solidFill>
                <a:latin typeface="Symbol" panose="05050102010706020507" pitchFamily="18" charset="2"/>
              </a:rPr>
              <a:t>p</a:t>
            </a:r>
          </a:p>
          <a:p>
            <a:r>
              <a:rPr lang="zh-CN" altLang="en-US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矢量介子的宇称</a:t>
            </a:r>
            <a:r>
              <a:rPr lang="en-US" altLang="zh-CN" sz="2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000" dirty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FB9FF1D-B23A-4521-9C8E-1786B2C1F48F}"/>
              </a:ext>
            </a:extLst>
          </p:cNvPr>
          <p:cNvSpPr txBox="1"/>
          <p:nvPr/>
        </p:nvSpPr>
        <p:spPr>
          <a:xfrm>
            <a:off x="9686173" y="4398661"/>
            <a:ext cx="217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(2019),061901 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3FA560B-B1AF-4FA7-A6AE-FFAC9006E438}"/>
              </a:ext>
            </a:extLst>
          </p:cNvPr>
          <p:cNvSpPr txBox="1"/>
          <p:nvPr/>
        </p:nvSpPr>
        <p:spPr>
          <a:xfrm>
            <a:off x="7073264" y="2766104"/>
            <a:ext cx="310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费米尺度的双缝干涉！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232FB2F-2631-418E-A244-FB19851F2706}"/>
              </a:ext>
            </a:extLst>
          </p:cNvPr>
          <p:cNvSpPr/>
          <p:nvPr/>
        </p:nvSpPr>
        <p:spPr>
          <a:xfrm>
            <a:off x="2722416" y="1745676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BCF221F-B15E-46DE-8910-8C6C1FBADBBB}"/>
              </a:ext>
            </a:extLst>
          </p:cNvPr>
          <p:cNvSpPr/>
          <p:nvPr/>
        </p:nvSpPr>
        <p:spPr>
          <a:xfrm>
            <a:off x="2722416" y="2716214"/>
            <a:ext cx="436418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D41CCE8-C99F-4254-A1DF-D13E607ED4C5}"/>
              </a:ext>
            </a:extLst>
          </p:cNvPr>
          <p:cNvCxnSpPr/>
          <p:nvPr/>
        </p:nvCxnSpPr>
        <p:spPr>
          <a:xfrm>
            <a:off x="3158834" y="2119745"/>
            <a:ext cx="1940664" cy="4433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EB9C752-CB93-4ADA-80B7-918A0F5FEADA}"/>
              </a:ext>
            </a:extLst>
          </p:cNvPr>
          <p:cNvCxnSpPr/>
          <p:nvPr/>
        </p:nvCxnSpPr>
        <p:spPr>
          <a:xfrm flipV="1">
            <a:off x="3158834" y="2819400"/>
            <a:ext cx="1940664" cy="3325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954F321-1DED-4964-91DD-83BE24CFD9C6}"/>
              </a:ext>
            </a:extLst>
          </p:cNvPr>
          <p:cNvSpPr txBox="1"/>
          <p:nvPr/>
        </p:nvSpPr>
        <p:spPr>
          <a:xfrm>
            <a:off x="5192001" y="2445018"/>
            <a:ext cx="149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双源产生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082C5C-4D44-457E-9377-131A4FE4A90F}"/>
              </a:ext>
            </a:extLst>
          </p:cNvPr>
          <p:cNvSpPr/>
          <p:nvPr/>
        </p:nvSpPr>
        <p:spPr>
          <a:xfrm>
            <a:off x="5192001" y="2341418"/>
            <a:ext cx="1464065" cy="7258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4A4F2D3-CD8E-4556-8398-5BBD1A59EA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4729"/>
          <a:stretch/>
        </p:blipFill>
        <p:spPr>
          <a:xfrm>
            <a:off x="1776995" y="3581400"/>
            <a:ext cx="2908800" cy="25272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736971D-978B-4E16-A451-EEC15E4F00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91"/>
          <a:stretch/>
        </p:blipFill>
        <p:spPr>
          <a:xfrm>
            <a:off x="6672482" y="3519751"/>
            <a:ext cx="3022890" cy="262829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8841516A-31C9-45E1-B0CB-9F3076AC9274}"/>
              </a:ext>
            </a:extLst>
          </p:cNvPr>
          <p:cNvSpPr txBox="1"/>
          <p:nvPr/>
        </p:nvSpPr>
        <p:spPr>
          <a:xfrm>
            <a:off x="3795327" y="5836976"/>
            <a:ext cx="3845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怎么确定碰撞参数方向？</a:t>
            </a:r>
          </a:p>
        </p:txBody>
      </p:sp>
    </p:spTree>
    <p:extLst>
      <p:ext uri="{BB962C8B-B14F-4D97-AF65-F5344CB8AC3E}">
        <p14:creationId xmlns:p14="http://schemas.microsoft.com/office/powerpoint/2010/main" val="189945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45EE6-558F-464D-938D-B525348F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准实光子的线性极化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10DCF362-C7B4-4DCD-9F80-7BCD2D03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27</a:t>
            </a:r>
            <a:r>
              <a:rPr lang="zh-CN" altLang="en-US"/>
              <a:t>日</a:t>
            </a:r>
            <a:endParaRPr lang="zh-CN" altLang="en-US" dirty="0"/>
          </a:p>
        </p:txBody>
      </p:sp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3C17188D-F3A4-44E9-A473-49808B04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第二十届中高能核物理大会</a:t>
            </a:r>
            <a:r>
              <a:rPr lang="en-US" altLang="zh-CN"/>
              <a:t>-</a:t>
            </a:r>
            <a:r>
              <a:rPr lang="zh-CN" altLang="en-US"/>
              <a:t>查王妹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64784B87-05BE-431D-B0C1-693666E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CBA7FDF-C767-4DD4-982A-47034D6D5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85" y="1664979"/>
            <a:ext cx="4045302" cy="252894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6225B53-C57E-4150-90EC-B512392F3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42" y="1724735"/>
            <a:ext cx="4435454" cy="3201908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44DDB9F8-38FD-4DB0-86E0-3506AC6B5B75}"/>
              </a:ext>
            </a:extLst>
          </p:cNvPr>
          <p:cNvSpPr txBox="1"/>
          <p:nvPr/>
        </p:nvSpPr>
        <p:spPr>
          <a:xfrm>
            <a:off x="2084833" y="4328831"/>
            <a:ext cx="242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线性极化的光子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532AE24-7EBA-41B4-A1D1-603D9B307FCB}"/>
              </a:ext>
            </a:extLst>
          </p:cNvPr>
          <p:cNvSpPr txBox="1"/>
          <p:nvPr/>
        </p:nvSpPr>
        <p:spPr>
          <a:xfrm>
            <a:off x="1248530" y="5117047"/>
            <a:ext cx="377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布雷特</a:t>
            </a:r>
            <a:r>
              <a:rPr lang="en-US" altLang="zh-CN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惠勒过程产生的电子发射角的四阶余弦震荡</a:t>
            </a:r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F87AA7AF-7CAC-4103-8992-B1BF673C4CCE}"/>
              </a:ext>
            </a:extLst>
          </p:cNvPr>
          <p:cNvSpPr/>
          <p:nvPr/>
        </p:nvSpPr>
        <p:spPr>
          <a:xfrm>
            <a:off x="3051796" y="4753397"/>
            <a:ext cx="247475" cy="33855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79AF722-09AC-44C4-B5B7-C8CD57E22F0A}"/>
              </a:ext>
            </a:extLst>
          </p:cNvPr>
          <p:cNvSpPr/>
          <p:nvPr/>
        </p:nvSpPr>
        <p:spPr>
          <a:xfrm>
            <a:off x="1597763" y="5889546"/>
            <a:ext cx="3181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Li </a:t>
            </a:r>
            <a:r>
              <a:rPr lang="en-US" altLang="zh-CN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Phys. Lett. B 795 (2019) 576</a:t>
            </a:r>
            <a:endParaRPr lang="zh-CN" alt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8FFD958-A113-4479-9817-98CE0FA0ACD6}"/>
              </a:ext>
            </a:extLst>
          </p:cNvPr>
          <p:cNvSpPr/>
          <p:nvPr/>
        </p:nvSpPr>
        <p:spPr>
          <a:xfrm>
            <a:off x="5930875" y="5038640"/>
            <a:ext cx="535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Collaboration,</a:t>
            </a:r>
            <a:r>
              <a:rPr lang="zh-C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 052302  </a:t>
            </a:r>
            <a:endParaRPr lang="zh-CN" alt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F34EACD-4C37-497B-BC37-C1165D486F07}"/>
              </a:ext>
            </a:extLst>
          </p:cNvPr>
          <p:cNvSpPr txBox="1"/>
          <p:nvPr/>
        </p:nvSpPr>
        <p:spPr>
          <a:xfrm>
            <a:off x="5905672" y="5562353"/>
            <a:ext cx="522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在实验上证实了准实光子的线性极化！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90370B0-5C4B-4059-832C-D77B39921C10}"/>
              </a:ext>
            </a:extLst>
          </p:cNvPr>
          <p:cNvSpPr txBox="1"/>
          <p:nvPr/>
        </p:nvSpPr>
        <p:spPr>
          <a:xfrm>
            <a:off x="7178898" y="1295647"/>
            <a:ext cx="280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布雷特</a:t>
            </a:r>
            <a:r>
              <a:rPr lang="en-US" altLang="zh-CN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惠勒过程角分布</a:t>
            </a:r>
          </a:p>
        </p:txBody>
      </p:sp>
    </p:spTree>
    <p:extLst>
      <p:ext uri="{BB962C8B-B14F-4D97-AF65-F5344CB8AC3E}">
        <p14:creationId xmlns:p14="http://schemas.microsoft.com/office/powerpoint/2010/main" val="1047181130"/>
      </p:ext>
    </p:extLst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</TotalTime>
  <Words>1649</Words>
  <Application>Microsoft Office PowerPoint</Application>
  <PresentationFormat>宽屏</PresentationFormat>
  <Paragraphs>264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Andale Mono</vt:lpstr>
      <vt:lpstr>MS PGothic</vt:lpstr>
      <vt:lpstr>等线</vt:lpstr>
      <vt:lpstr>华文楷体</vt:lpstr>
      <vt:lpstr>楷体</vt:lpstr>
      <vt:lpstr>微软雅黑</vt:lpstr>
      <vt:lpstr>Arial</vt:lpstr>
      <vt:lpstr>Calibri</vt:lpstr>
      <vt:lpstr>Cambria Math</vt:lpstr>
      <vt:lpstr>Symbol</vt:lpstr>
      <vt:lpstr>Times New Roman</vt:lpstr>
      <vt:lpstr>Wingdings</vt:lpstr>
      <vt:lpstr>WPS</vt:lpstr>
      <vt:lpstr>PowerPoint 演示文稿</vt:lpstr>
      <vt:lpstr>高能重离子碰撞中的“准实光子”</vt:lpstr>
      <vt:lpstr>高能重离子碰撞中的光致产生</vt:lpstr>
      <vt:lpstr>重核的光致解离</vt:lpstr>
      <vt:lpstr>同质异位素的光致解离测量</vt:lpstr>
      <vt:lpstr>矢量介子的光致产生</vt:lpstr>
      <vt:lpstr>重离子碰撞中的“双源”干涉产生</vt:lpstr>
      <vt:lpstr>重离子碰撞中的“双源”干涉产生</vt:lpstr>
      <vt:lpstr>准实光子的线性极化</vt:lpstr>
      <vt:lpstr>矢量介子的线性极化</vt:lpstr>
      <vt:lpstr>矢量介子的双缝干涉图样</vt:lpstr>
      <vt:lpstr>矢量介子的双缝干涉图样</vt:lpstr>
      <vt:lpstr>极化空间的干涉现象</vt:lpstr>
      <vt:lpstr>极化空间的干涉现象</vt:lpstr>
      <vt:lpstr>光致产生的双缝干涉的特点</vt:lpstr>
      <vt:lpstr>基于纠缠的干涉行为</vt:lpstr>
      <vt:lpstr>Drell-Soding 过程</vt:lpstr>
      <vt:lpstr>Drell-Soding 的自旋干涉</vt:lpstr>
      <vt:lpstr>J/y的自旋干涉为</vt:lpstr>
      <vt:lpstr>极化方向的实验测量</vt:lpstr>
      <vt:lpstr>矢量介子光致产生的相关物理</vt:lpstr>
      <vt:lpstr>矢量介子光致产生的相关物理</vt:lpstr>
      <vt:lpstr>正反质子对的光致产生</vt:lpstr>
      <vt:lpstr>光-光与光-核作用伴随产生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ustc</dc:creator>
  <cp:lastModifiedBy>ustc</cp:lastModifiedBy>
  <cp:revision>104</cp:revision>
  <dcterms:created xsi:type="dcterms:W3CDTF">2023-08-09T12:44:55Z</dcterms:created>
  <dcterms:modified xsi:type="dcterms:W3CDTF">2025-04-27T03:03:25Z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