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67" r:id="rId1"/>
    <p:sldMasterId id="2147483686" r:id="rId2"/>
  </p:sldMasterIdLst>
  <p:notesMasterIdLst>
    <p:notesMasterId r:id="rId30"/>
  </p:notesMasterIdLst>
  <p:handoutMasterIdLst>
    <p:handoutMasterId r:id="rId31"/>
  </p:handoutMasterIdLst>
  <p:sldIdLst>
    <p:sldId id="2137" r:id="rId3"/>
    <p:sldId id="4913" r:id="rId4"/>
    <p:sldId id="10358" r:id="rId5"/>
    <p:sldId id="4859" r:id="rId6"/>
    <p:sldId id="10377" r:id="rId7"/>
    <p:sldId id="10357" r:id="rId8"/>
    <p:sldId id="10368" r:id="rId9"/>
    <p:sldId id="10359" r:id="rId10"/>
    <p:sldId id="10360" r:id="rId11"/>
    <p:sldId id="10361" r:id="rId12"/>
    <p:sldId id="4850" r:id="rId13"/>
    <p:sldId id="10355" r:id="rId14"/>
    <p:sldId id="10378" r:id="rId15"/>
    <p:sldId id="4833" r:id="rId16"/>
    <p:sldId id="5951" r:id="rId17"/>
    <p:sldId id="5952" r:id="rId18"/>
    <p:sldId id="4698" r:id="rId19"/>
    <p:sldId id="10370" r:id="rId20"/>
    <p:sldId id="4826" r:id="rId21"/>
    <p:sldId id="10371" r:id="rId22"/>
    <p:sldId id="10367" r:id="rId23"/>
    <p:sldId id="10364" r:id="rId24"/>
    <p:sldId id="5944" r:id="rId25"/>
    <p:sldId id="10366" r:id="rId26"/>
    <p:sldId id="5943" r:id="rId27"/>
    <p:sldId id="10365" r:id="rId28"/>
    <p:sldId id="4856" r:id="rId29"/>
  </p:sldIdLst>
  <p:sldSz cx="9144000" cy="5143500" type="screen16x9"/>
  <p:notesSz cx="6807200" cy="9939338"/>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Default Section" id="{5A2E275E-9DC2-B444-B0BF-2B4C465967CE}">
          <p14:sldIdLst>
            <p14:sldId id="2137"/>
            <p14:sldId id="4913"/>
            <p14:sldId id="10358"/>
            <p14:sldId id="4859"/>
            <p14:sldId id="10377"/>
            <p14:sldId id="10357"/>
            <p14:sldId id="10368"/>
            <p14:sldId id="10359"/>
            <p14:sldId id="10360"/>
            <p14:sldId id="10361"/>
            <p14:sldId id="4850"/>
            <p14:sldId id="10355"/>
            <p14:sldId id="10378"/>
            <p14:sldId id="4833"/>
            <p14:sldId id="5951"/>
            <p14:sldId id="5952"/>
            <p14:sldId id="4698"/>
            <p14:sldId id="10370"/>
            <p14:sldId id="4826"/>
            <p14:sldId id="10371"/>
            <p14:sldId id="10367"/>
            <p14:sldId id="10364"/>
            <p14:sldId id="5944"/>
            <p14:sldId id="10366"/>
            <p14:sldId id="5943"/>
            <p14:sldId id="10365"/>
            <p14:sldId id="4856"/>
          </p14:sldIdLst>
        </p14:section>
        <p14:section name="backup" id="{CAE0E747-3BFD-9043-B546-E16FD8F389D0}">
          <p14:sldIdLst/>
        </p14:section>
      </p14:sectionLst>
    </p:ext>
    <p:ext uri="{EFAFB233-063F-42B5-8137-9DF3F51BA10A}">
      <p15:sldGuideLst xmlns:p15="http://schemas.microsoft.com/office/powerpoint/2012/main">
        <p15:guide id="1" orient="horz" pos="1302"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AD8"/>
    <a:srgbClr val="008F00"/>
    <a:srgbClr val="0000FF"/>
    <a:srgbClr val="00FDFF"/>
    <a:srgbClr val="73FDD6"/>
    <a:srgbClr val="005493"/>
    <a:srgbClr val="76D6FF"/>
    <a:srgbClr val="945200"/>
    <a:srgbClr val="93D54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09" autoAdjust="0"/>
    <p:restoredTop sz="92550" autoAdjust="0"/>
  </p:normalViewPr>
  <p:slideViewPr>
    <p:cSldViewPr>
      <p:cViewPr>
        <p:scale>
          <a:sx n="130" d="100"/>
          <a:sy n="130" d="100"/>
        </p:scale>
        <p:origin x="928" y="216"/>
      </p:cViewPr>
      <p:guideLst>
        <p:guide orient="horz" pos="1302"/>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72" d="100"/>
          <a:sy n="72" d="100"/>
        </p:scale>
        <p:origin x="2640" y="2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79" name="页眉占位符 1"/>
          <p:cNvSpPr>
            <a:spLocks noGrp="1"/>
          </p:cNvSpPr>
          <p:nvPr>
            <p:ph type="hdr" sz="quarter"/>
          </p:nvPr>
        </p:nvSpPr>
        <p:spPr>
          <a:xfrm>
            <a:off x="2" y="0"/>
            <a:ext cx="2949786" cy="498693"/>
          </a:xfrm>
          <a:prstGeom prst="rect">
            <a:avLst/>
          </a:prstGeom>
        </p:spPr>
        <p:txBody>
          <a:bodyPr vert="horz" lIns="91834" tIns="45917" rIns="91834" bIns="45917" rtlCol="0"/>
          <a:lstStyle>
            <a:lvl1pPr algn="l">
              <a:defRPr sz="1200"/>
            </a:lvl1pPr>
          </a:lstStyle>
          <a:p>
            <a:endParaRPr lang="zh-CN" altLang="en-US"/>
          </a:p>
        </p:txBody>
      </p:sp>
      <p:sp>
        <p:nvSpPr>
          <p:cNvPr id="1048780" name="日期占位符 2"/>
          <p:cNvSpPr>
            <a:spLocks noGrp="1"/>
          </p:cNvSpPr>
          <p:nvPr>
            <p:ph type="dt" sz="quarter" idx="1"/>
          </p:nvPr>
        </p:nvSpPr>
        <p:spPr>
          <a:xfrm>
            <a:off x="3855839" y="0"/>
            <a:ext cx="2949786" cy="498693"/>
          </a:xfrm>
          <a:prstGeom prst="rect">
            <a:avLst/>
          </a:prstGeom>
        </p:spPr>
        <p:txBody>
          <a:bodyPr vert="horz" lIns="91834" tIns="45917" rIns="91834" bIns="45917" rtlCol="0"/>
          <a:lstStyle>
            <a:lvl1pPr algn="r">
              <a:defRPr sz="1200"/>
            </a:lvl1pPr>
          </a:lstStyle>
          <a:p>
            <a:fld id="{80E70FA6-A9F9-487D-9B5D-DC52202B3387}" type="datetimeFigureOut">
              <a:rPr lang="zh-CN" altLang="en-US" smtClean="0"/>
              <a:t>2025/4/28</a:t>
            </a:fld>
            <a:endParaRPr lang="zh-CN" altLang="en-US"/>
          </a:p>
        </p:txBody>
      </p:sp>
      <p:sp>
        <p:nvSpPr>
          <p:cNvPr id="1048781" name="页脚占位符 3"/>
          <p:cNvSpPr>
            <a:spLocks noGrp="1"/>
          </p:cNvSpPr>
          <p:nvPr>
            <p:ph type="ftr" sz="quarter" idx="2"/>
          </p:nvPr>
        </p:nvSpPr>
        <p:spPr>
          <a:xfrm>
            <a:off x="2" y="9440648"/>
            <a:ext cx="2949786" cy="498692"/>
          </a:xfrm>
          <a:prstGeom prst="rect">
            <a:avLst/>
          </a:prstGeom>
        </p:spPr>
        <p:txBody>
          <a:bodyPr vert="horz" lIns="91834" tIns="45917" rIns="91834" bIns="45917" rtlCol="0" anchor="b"/>
          <a:lstStyle>
            <a:lvl1pPr algn="l">
              <a:defRPr sz="1200"/>
            </a:lvl1pPr>
          </a:lstStyle>
          <a:p>
            <a:endParaRPr lang="zh-CN" altLang="en-US"/>
          </a:p>
        </p:txBody>
      </p:sp>
      <p:sp>
        <p:nvSpPr>
          <p:cNvPr id="1048782" name="灯片编号占位符 4"/>
          <p:cNvSpPr>
            <a:spLocks noGrp="1"/>
          </p:cNvSpPr>
          <p:nvPr>
            <p:ph type="sldNum" sz="quarter" idx="3"/>
          </p:nvPr>
        </p:nvSpPr>
        <p:spPr>
          <a:xfrm>
            <a:off x="3855839" y="9440648"/>
            <a:ext cx="2949786" cy="498692"/>
          </a:xfrm>
          <a:prstGeom prst="rect">
            <a:avLst/>
          </a:prstGeom>
        </p:spPr>
        <p:txBody>
          <a:bodyPr vert="horz" lIns="91834" tIns="45917" rIns="91834" bIns="45917" rtlCol="0" anchor="b"/>
          <a:lstStyle>
            <a:lvl1pPr algn="r">
              <a:defRPr sz="1200"/>
            </a:lvl1pPr>
          </a:lstStyle>
          <a:p>
            <a:fld id="{27BD27DC-A885-4B54-A817-9BB753D18DCA}"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73" name="页眉占位符 1"/>
          <p:cNvSpPr>
            <a:spLocks noGrp="1"/>
          </p:cNvSpPr>
          <p:nvPr>
            <p:ph type="hdr" sz="quarter"/>
          </p:nvPr>
        </p:nvSpPr>
        <p:spPr>
          <a:xfrm>
            <a:off x="2" y="0"/>
            <a:ext cx="2949786" cy="496967"/>
          </a:xfrm>
          <a:prstGeom prst="rect">
            <a:avLst/>
          </a:prstGeom>
        </p:spPr>
        <p:txBody>
          <a:bodyPr vert="horz" lIns="91834" tIns="45917" rIns="91834" bIns="45917" rtlCol="0"/>
          <a:lstStyle>
            <a:lvl1pPr algn="l">
              <a:defRPr sz="1200">
                <a:ea typeface="微软雅黑" panose="020B0503020204020204" pitchFamily="34" charset="-122"/>
              </a:defRPr>
            </a:lvl1pPr>
          </a:lstStyle>
          <a:p>
            <a:endParaRPr lang="zh-CN" altLang="en-US" dirty="0"/>
          </a:p>
        </p:txBody>
      </p:sp>
      <p:sp>
        <p:nvSpPr>
          <p:cNvPr id="1048774" name="日期占位符 2"/>
          <p:cNvSpPr>
            <a:spLocks noGrp="1"/>
          </p:cNvSpPr>
          <p:nvPr>
            <p:ph type="dt" idx="1"/>
          </p:nvPr>
        </p:nvSpPr>
        <p:spPr>
          <a:xfrm>
            <a:off x="3855839" y="0"/>
            <a:ext cx="2949786" cy="496967"/>
          </a:xfrm>
          <a:prstGeom prst="rect">
            <a:avLst/>
          </a:prstGeom>
        </p:spPr>
        <p:txBody>
          <a:bodyPr vert="horz" lIns="91834" tIns="45917" rIns="91834" bIns="45917" rtlCol="0"/>
          <a:lstStyle>
            <a:lvl1pPr algn="r">
              <a:defRPr sz="1200">
                <a:ea typeface="微软雅黑" panose="020B0503020204020204" pitchFamily="34" charset="-122"/>
              </a:defRPr>
            </a:lvl1pPr>
          </a:lstStyle>
          <a:p>
            <a:fld id="{673B58EF-4ABD-40F4-ACA4-FE81D742E6DD}" type="datetimeFigureOut">
              <a:rPr lang="zh-CN" altLang="en-US" smtClean="0"/>
              <a:t>2025/4/28</a:t>
            </a:fld>
            <a:endParaRPr lang="zh-CN" altLang="en-US" dirty="0"/>
          </a:p>
        </p:txBody>
      </p:sp>
      <p:sp>
        <p:nvSpPr>
          <p:cNvPr id="1048775" name="幻灯片图像占位符 3"/>
          <p:cNvSpPr>
            <a:spLocks noGrp="1" noRot="1" noChangeAspect="1"/>
          </p:cNvSpPr>
          <p:nvPr>
            <p:ph type="sldImg" idx="2"/>
          </p:nvPr>
        </p:nvSpPr>
        <p:spPr>
          <a:xfrm>
            <a:off x="88900" y="744538"/>
            <a:ext cx="6629400" cy="3729037"/>
          </a:xfrm>
          <a:prstGeom prst="rect">
            <a:avLst/>
          </a:prstGeom>
          <a:noFill/>
          <a:ln w="12700">
            <a:solidFill>
              <a:prstClr val="black"/>
            </a:solidFill>
          </a:ln>
        </p:spPr>
        <p:txBody>
          <a:bodyPr vert="horz" lIns="91834" tIns="45917" rIns="91834" bIns="45917" rtlCol="0" anchor="ctr"/>
          <a:lstStyle/>
          <a:p>
            <a:endParaRPr lang="zh-CN" altLang="en-US" dirty="0"/>
          </a:p>
        </p:txBody>
      </p:sp>
      <p:sp>
        <p:nvSpPr>
          <p:cNvPr id="1048776" name="备注占位符 4"/>
          <p:cNvSpPr>
            <a:spLocks noGrp="1"/>
          </p:cNvSpPr>
          <p:nvPr>
            <p:ph type="body" sz="quarter" idx="3"/>
          </p:nvPr>
        </p:nvSpPr>
        <p:spPr>
          <a:xfrm>
            <a:off x="680721" y="4721185"/>
            <a:ext cx="5445760" cy="4472702"/>
          </a:xfrm>
          <a:prstGeom prst="rect">
            <a:avLst/>
          </a:prstGeom>
        </p:spPr>
        <p:txBody>
          <a:bodyPr vert="horz" lIns="91834" tIns="45917" rIns="91834" bIns="45917"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777" name="页脚占位符 5"/>
          <p:cNvSpPr>
            <a:spLocks noGrp="1"/>
          </p:cNvSpPr>
          <p:nvPr>
            <p:ph type="ftr" sz="quarter" idx="4"/>
          </p:nvPr>
        </p:nvSpPr>
        <p:spPr>
          <a:xfrm>
            <a:off x="2" y="9440647"/>
            <a:ext cx="2949786" cy="496967"/>
          </a:xfrm>
          <a:prstGeom prst="rect">
            <a:avLst/>
          </a:prstGeom>
        </p:spPr>
        <p:txBody>
          <a:bodyPr vert="horz" lIns="91834" tIns="45917" rIns="91834" bIns="45917" rtlCol="0" anchor="b"/>
          <a:lstStyle>
            <a:lvl1pPr algn="l">
              <a:defRPr sz="1200">
                <a:ea typeface="微软雅黑" panose="020B0503020204020204" pitchFamily="34" charset="-122"/>
              </a:defRPr>
            </a:lvl1pPr>
          </a:lstStyle>
          <a:p>
            <a:endParaRPr lang="zh-CN" altLang="en-US" dirty="0"/>
          </a:p>
        </p:txBody>
      </p:sp>
      <p:sp>
        <p:nvSpPr>
          <p:cNvPr id="1048778" name="灯片编号占位符 6"/>
          <p:cNvSpPr>
            <a:spLocks noGrp="1"/>
          </p:cNvSpPr>
          <p:nvPr>
            <p:ph type="sldNum" sz="quarter" idx="5"/>
          </p:nvPr>
        </p:nvSpPr>
        <p:spPr>
          <a:xfrm>
            <a:off x="3855839" y="9440647"/>
            <a:ext cx="2949786" cy="496967"/>
          </a:xfrm>
          <a:prstGeom prst="rect">
            <a:avLst/>
          </a:prstGeom>
        </p:spPr>
        <p:txBody>
          <a:bodyPr vert="horz" lIns="91834" tIns="45917" rIns="91834" bIns="45917" rtlCol="0" anchor="b"/>
          <a:lstStyle>
            <a:lvl1pPr algn="r">
              <a:defRPr sz="1200">
                <a:ea typeface="微软雅黑" panose="020B0503020204020204" pitchFamily="34" charset="-122"/>
              </a:defRPr>
            </a:lvl1pPr>
          </a:lstStyle>
          <a:p>
            <a:fld id="{A11FC198-2D83-4DFC-8CDD-7D23AF44D411}"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29400" cy="3729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FC198-2D83-4DFC-8CDD-7D23AF44D411}" type="slidenum">
              <a:rPr lang="zh-CN" altLang="en-US" smtClean="0"/>
              <a:t>1</a:t>
            </a:fld>
            <a:endParaRPr lang="zh-CN" altLang="en-US" dirty="0"/>
          </a:p>
        </p:txBody>
      </p:sp>
    </p:spTree>
    <p:extLst>
      <p:ext uri="{BB962C8B-B14F-4D97-AF65-F5344CB8AC3E}">
        <p14:creationId xmlns:p14="http://schemas.microsoft.com/office/powerpoint/2010/main" val="1346369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FC198-2D83-4DFC-8CDD-7D23AF44D411}" type="slidenum">
              <a:rPr lang="zh-CN" altLang="en-US" smtClean="0"/>
              <a:t>4</a:t>
            </a:fld>
            <a:endParaRPr lang="zh-CN" altLang="en-US" dirty="0"/>
          </a:p>
        </p:txBody>
      </p:sp>
    </p:spTree>
    <p:extLst>
      <p:ext uri="{BB962C8B-B14F-4D97-AF65-F5344CB8AC3E}">
        <p14:creationId xmlns:p14="http://schemas.microsoft.com/office/powerpoint/2010/main" val="3752464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29400" cy="3729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FC198-2D83-4DFC-8CDD-7D23AF44D411}" type="slidenum">
              <a:rPr lang="zh-CN" altLang="en-US" smtClean="0"/>
              <a:t>11</a:t>
            </a:fld>
            <a:endParaRPr lang="zh-CN" altLang="en-US" dirty="0"/>
          </a:p>
        </p:txBody>
      </p:sp>
    </p:spTree>
    <p:extLst>
      <p:ext uri="{BB962C8B-B14F-4D97-AF65-F5344CB8AC3E}">
        <p14:creationId xmlns:p14="http://schemas.microsoft.com/office/powerpoint/2010/main" val="3131397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82CA1-3096-6741-90F7-76C2CE6B965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67590A9-B018-AFD1-1536-017B8486946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844903C-E8CF-4F9D-59FD-E33DBC5B83E3}"/>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1368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FC198-2D83-4DFC-8CDD-7D23AF44D411}" type="slidenum">
              <a:rPr lang="zh-CN" altLang="en-US" smtClean="0"/>
              <a:t>19</a:t>
            </a:fld>
            <a:endParaRPr lang="zh-CN" altLang="en-US" dirty="0"/>
          </a:p>
        </p:txBody>
      </p:sp>
    </p:spTree>
    <p:extLst>
      <p:ext uri="{BB962C8B-B14F-4D97-AF65-F5344CB8AC3E}">
        <p14:creationId xmlns:p14="http://schemas.microsoft.com/office/powerpoint/2010/main" val="1419097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FC198-2D83-4DFC-8CDD-7D23AF44D411}" type="slidenum">
              <a:rPr lang="zh-CN" altLang="en-US" smtClean="0"/>
              <a:t>20</a:t>
            </a:fld>
            <a:endParaRPr lang="zh-CN" altLang="en-US" dirty="0"/>
          </a:p>
        </p:txBody>
      </p:sp>
    </p:spTree>
    <p:extLst>
      <p:ext uri="{BB962C8B-B14F-4D97-AF65-F5344CB8AC3E}">
        <p14:creationId xmlns:p14="http://schemas.microsoft.com/office/powerpoint/2010/main" val="263554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FC198-2D83-4DFC-8CDD-7D23AF44D411}" type="slidenum">
              <a:rPr lang="zh-CN" altLang="en-US" smtClean="0"/>
              <a:t>25</a:t>
            </a:fld>
            <a:endParaRPr lang="zh-CN" altLang="en-US" dirty="0"/>
          </a:p>
        </p:txBody>
      </p:sp>
    </p:spTree>
    <p:extLst>
      <p:ext uri="{BB962C8B-B14F-4D97-AF65-F5344CB8AC3E}">
        <p14:creationId xmlns:p14="http://schemas.microsoft.com/office/powerpoint/2010/main" val="374757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29400" cy="3729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FC198-2D83-4DFC-8CDD-7D23AF44D411}" type="slidenum">
              <a:rPr lang="zh-CN" altLang="en-US" smtClean="0"/>
              <a:t>27</a:t>
            </a:fld>
            <a:endParaRPr lang="zh-CN" altLang="en-US" dirty="0"/>
          </a:p>
        </p:txBody>
      </p:sp>
    </p:spTree>
    <p:extLst>
      <p:ext uri="{BB962C8B-B14F-4D97-AF65-F5344CB8AC3E}">
        <p14:creationId xmlns:p14="http://schemas.microsoft.com/office/powerpoint/2010/main" val="3110559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med" advClick="0" advTm="0">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4/28/25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23874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CE9860-9902-8C47-ACD1-8B01FD564FBF}" type="datetime1">
              <a:rPr lang="en-US" smtClean="0"/>
              <a:pPr/>
              <a:t>4/28/25</a:t>
            </a:fld>
            <a:endParaRPr lang="en-US"/>
          </a:p>
        </p:txBody>
      </p:sp>
      <p:sp>
        <p:nvSpPr>
          <p:cNvPr id="3" name="Footer Placeholder 2"/>
          <p:cNvSpPr>
            <a:spLocks noGrp="1"/>
          </p:cNvSpPr>
          <p:nvPr>
            <p:ph type="ftr" sz="quarter" idx="11"/>
          </p:nvPr>
        </p:nvSpPr>
        <p:spPr/>
        <p:txBody>
          <a:bodyPr/>
          <a:lstStyle/>
          <a:p>
            <a:r>
              <a:rPr lang="en-US"/>
              <a:t>ATHIC 2008, Tsukuba, Japan, Oct. 13 - 15, 2008</a:t>
            </a:r>
          </a:p>
        </p:txBody>
      </p:sp>
      <p:sp>
        <p:nvSpPr>
          <p:cNvPr id="4" name="Slide Number Placeholder 3"/>
          <p:cNvSpPr>
            <a:spLocks noGrp="1"/>
          </p:cNvSpPr>
          <p:nvPr>
            <p:ph type="sldNum" sz="quarter" idx="12"/>
          </p:nvPr>
        </p:nvSpPr>
        <p:spPr/>
        <p:txBody>
          <a:bodyPr/>
          <a:lstStyle/>
          <a:p>
            <a:fld id="{562AC69B-26D9-7547-918A-9FAAA0253FB2}" type="slidenum">
              <a:rPr lang="en-US" smtClean="0"/>
              <a:pPr/>
              <a:t>‹#›</a:t>
            </a:fld>
            <a:endParaRPr lang="en-US"/>
          </a:p>
        </p:txBody>
      </p:sp>
    </p:spTree>
    <p:extLst>
      <p:ext uri="{BB962C8B-B14F-4D97-AF65-F5344CB8AC3E}">
        <p14:creationId xmlns:p14="http://schemas.microsoft.com/office/powerpoint/2010/main" val="946555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8226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97204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36135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10211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87110"/>
      </p:ext>
    </p:extLst>
  </p:cSld>
  <p:clrMapOvr>
    <a:masterClrMapping/>
  </p:clrMapOvr>
  <p:transition spd="med" advClick="0" advTm="0">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048750" name="Slide Number Placeholder 5"/>
          <p:cNvSpPr txBox="1"/>
          <p:nvPr userDrawn="1"/>
        </p:nvSpPr>
        <p:spPr>
          <a:xfrm>
            <a:off x="8532440" y="4948014"/>
            <a:ext cx="504055" cy="288032"/>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900" b="0" kern="1200" smtClean="0">
                <a:solidFill>
                  <a:schemeClr val="tx1"/>
                </a:solidFill>
                <a:latin typeface="Times" pitchFamily="2" charset="0"/>
                <a:ea typeface="微软雅黑" panose="020B0503020204020204" pitchFamily="34" charset="-122"/>
                <a:cs typeface="+mn-cs"/>
              </a:rPr>
              <a:t>‹#›</a:t>
            </a:fld>
            <a:r>
              <a:rPr lang="en-US" sz="900" b="0" kern="1200" dirty="0">
                <a:solidFill>
                  <a:schemeClr val="tx1"/>
                </a:solidFill>
                <a:latin typeface="Times" pitchFamily="2" charset="0"/>
                <a:ea typeface="微软雅黑" panose="020B0503020204020204" pitchFamily="34" charset="-122"/>
                <a:cs typeface="+mn-cs"/>
              </a:rPr>
              <a:t> / </a:t>
            </a:r>
            <a:r>
              <a:rPr lang="en-US" altLang="zh-CN" sz="900" b="0" kern="1200" dirty="0">
                <a:solidFill>
                  <a:schemeClr val="tx1"/>
                </a:solidFill>
                <a:latin typeface="Times" pitchFamily="2" charset="0"/>
                <a:ea typeface="微软雅黑" panose="020B0503020204020204" pitchFamily="34" charset="-122"/>
                <a:cs typeface="+mn-cs"/>
              </a:rPr>
              <a:t>26</a:t>
            </a:r>
            <a:endParaRPr lang="en-US" sz="900" b="0" kern="1200" dirty="0">
              <a:solidFill>
                <a:schemeClr val="tx1"/>
              </a:solidFill>
              <a:latin typeface="Times" pitchFamily="2" charset="0"/>
              <a:ea typeface="微软雅黑" panose="020B0503020204020204" pitchFamily="34" charset="-122"/>
              <a:cs typeface="+mn-cs"/>
            </a:endParaRPr>
          </a:p>
        </p:txBody>
      </p:sp>
      <p:sp>
        <p:nvSpPr>
          <p:cNvPr id="1048755" name="标题 1"/>
          <p:cNvSpPr>
            <a:spLocks noGrp="1"/>
          </p:cNvSpPr>
          <p:nvPr>
            <p:ph type="title"/>
          </p:nvPr>
        </p:nvSpPr>
        <p:spPr>
          <a:xfrm>
            <a:off x="683568" y="-56291"/>
            <a:ext cx="7848872" cy="505675"/>
          </a:xfrm>
          <a:prstGeom prst="roundRect">
            <a:avLst/>
          </a:prstGeom>
          <a:noFill/>
          <a:ln w="9525">
            <a:noFill/>
            <a:bevel/>
          </a:ln>
        </p:spPr>
        <p:txBody>
          <a:bodyPr wrap="square" lIns="68582" tIns="34292" rIns="68582" bIns="34292">
            <a:spAutoFit/>
          </a:bodyPr>
          <a:lstStyle>
            <a:lvl1pPr algn="ctr">
              <a:defRPr lang="zh-CN" altLang="en-US" sz="2800" b="0">
                <a:solidFill>
                  <a:schemeClr val="tx1"/>
                </a:solidFill>
                <a:latin typeface="Times" pitchFamily="2" charset="0"/>
                <a:cs typeface="+mn-cs"/>
              </a:defRPr>
            </a:lvl1pPr>
          </a:lstStyle>
          <a:p>
            <a:pPr lvl="0" algn="l"/>
            <a:r>
              <a:rPr lang="zh-CN" altLang="en-US" dirty="0"/>
              <a:t>单击此处编辑母版标题样式</a:t>
            </a:r>
          </a:p>
        </p:txBody>
      </p:sp>
      <p:cxnSp>
        <p:nvCxnSpPr>
          <p:cNvPr id="3" name="Straight Connector 2">
            <a:extLst>
              <a:ext uri="{FF2B5EF4-FFF2-40B4-BE49-F238E27FC236}">
                <a16:creationId xmlns:a16="http://schemas.microsoft.com/office/drawing/2014/main" id="{E4960448-1C0A-BA4B-9EC4-F86BF08E4FAB}"/>
              </a:ext>
            </a:extLst>
          </p:cNvPr>
          <p:cNvCxnSpPr>
            <a:cxnSpLocks/>
          </p:cNvCxnSpPr>
          <p:nvPr userDrawn="1"/>
        </p:nvCxnSpPr>
        <p:spPr>
          <a:xfrm>
            <a:off x="179512" y="533723"/>
            <a:ext cx="8784976"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993CC2C-F7F4-F444-AE37-B35B68E64370}"/>
              </a:ext>
            </a:extLst>
          </p:cNvPr>
          <p:cNvCxnSpPr/>
          <p:nvPr userDrawn="1"/>
        </p:nvCxnSpPr>
        <p:spPr>
          <a:xfrm>
            <a:off x="179512" y="4948014"/>
            <a:ext cx="8784976"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4422082-3542-B249-8135-7FFC5B0C166F}"/>
              </a:ext>
            </a:extLst>
          </p:cNvPr>
          <p:cNvSpPr txBox="1"/>
          <p:nvPr userDrawn="1"/>
        </p:nvSpPr>
        <p:spPr>
          <a:xfrm>
            <a:off x="179512" y="5002456"/>
            <a:ext cx="259686" cy="138499"/>
          </a:xfrm>
          <a:prstGeom prst="rect">
            <a:avLst/>
          </a:prstGeom>
          <a:noFill/>
        </p:spPr>
        <p:txBody>
          <a:bodyPr wrap="none" lIns="0" tIns="0" rIns="0" bIns="0" rtlCol="0">
            <a:spAutoFit/>
          </a:bodyPr>
          <a:lstStyle/>
          <a:p>
            <a:r>
              <a:rPr lang="en-US" sz="900" b="0" dirty="0" err="1">
                <a:solidFill>
                  <a:schemeClr val="tx1"/>
                </a:solidFill>
                <a:latin typeface="Times" pitchFamily="2" charset="0"/>
                <a:ea typeface="微软雅黑" panose="020B0503020204020204" pitchFamily="34" charset="-122"/>
              </a:rPr>
              <a:t>许</a:t>
            </a:r>
            <a:r>
              <a:rPr lang="zh-CN" altLang="en-US" sz="900" b="0" dirty="0">
                <a:solidFill>
                  <a:schemeClr val="tx1"/>
                </a:solidFill>
                <a:latin typeface="Times" pitchFamily="2" charset="0"/>
                <a:ea typeface="微软雅黑" panose="020B0503020204020204" pitchFamily="34" charset="-122"/>
              </a:rPr>
              <a:t> </a:t>
            </a:r>
            <a:r>
              <a:rPr lang="en-US" sz="900" b="0" dirty="0" err="1">
                <a:solidFill>
                  <a:schemeClr val="tx1"/>
                </a:solidFill>
                <a:latin typeface="Times" pitchFamily="2" charset="0"/>
                <a:ea typeface="微软雅黑" panose="020B0503020204020204" pitchFamily="34" charset="-122"/>
              </a:rPr>
              <a:t>怒</a:t>
            </a:r>
            <a:endParaRPr lang="en-US" sz="900" b="0" dirty="0">
              <a:solidFill>
                <a:schemeClr val="tx1"/>
              </a:solidFill>
              <a:latin typeface="Times" pitchFamily="2" charset="0"/>
              <a:ea typeface="微软雅黑" panose="020B0503020204020204" pitchFamily="34" charset="-122"/>
            </a:endParaRPr>
          </a:p>
        </p:txBody>
      </p:sp>
      <p:sp>
        <p:nvSpPr>
          <p:cNvPr id="7" name="TextBox 6">
            <a:extLst>
              <a:ext uri="{FF2B5EF4-FFF2-40B4-BE49-F238E27FC236}">
                <a16:creationId xmlns:a16="http://schemas.microsoft.com/office/drawing/2014/main" id="{61793803-28A8-0447-9C8C-60A6A8873B47}"/>
              </a:ext>
            </a:extLst>
          </p:cNvPr>
          <p:cNvSpPr txBox="1"/>
          <p:nvPr userDrawn="1"/>
        </p:nvSpPr>
        <p:spPr>
          <a:xfrm>
            <a:off x="1403648" y="4981917"/>
            <a:ext cx="6624736" cy="138499"/>
          </a:xfrm>
          <a:prstGeom prst="rect">
            <a:avLst/>
          </a:prstGeom>
          <a:noFill/>
        </p:spPr>
        <p:txBody>
          <a:bodyPr wrap="square" lIns="0" tIns="0" rIns="0" bIns="0"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lang="en-US" sz="900" b="0" kern="1200" dirty="0">
                <a:solidFill>
                  <a:schemeClr val="tx1"/>
                </a:solidFill>
                <a:latin typeface="Times" pitchFamily="2" charset="0"/>
                <a:ea typeface="微软雅黑" panose="020B0503020204020204" pitchFamily="34" charset="-122"/>
                <a:cs typeface="+mn-cs"/>
              </a:rPr>
              <a:t>“</a:t>
            </a:r>
            <a:r>
              <a:rPr lang="zh-CN" altLang="en-US" sz="900" b="0" kern="1200" dirty="0">
                <a:solidFill>
                  <a:schemeClr val="tx1"/>
                </a:solidFill>
                <a:latin typeface="Times" pitchFamily="2" charset="0"/>
                <a:ea typeface="微软雅黑" panose="020B0503020204020204" pitchFamily="34" charset="-122"/>
                <a:cs typeface="+mn-cs"/>
              </a:rPr>
              <a:t>第二十届全国中高能核物理大会暨第十四届全国中高能核物理专题研讨会</a:t>
            </a:r>
            <a:r>
              <a:rPr lang="en-US" sz="900" b="0" kern="1200" dirty="0">
                <a:solidFill>
                  <a:schemeClr val="tx1"/>
                </a:solidFill>
                <a:latin typeface="Times" pitchFamily="2" charset="0"/>
                <a:ea typeface="微软雅黑" panose="020B0503020204020204" pitchFamily="34" charset="-122"/>
                <a:cs typeface="+mn-cs"/>
              </a:rPr>
              <a:t>”, </a:t>
            </a:r>
            <a:r>
              <a:rPr lang="en-US" sz="900" b="0" kern="1200" dirty="0" err="1">
                <a:solidFill>
                  <a:schemeClr val="tx1"/>
                </a:solidFill>
                <a:latin typeface="Times" pitchFamily="2" charset="0"/>
                <a:ea typeface="微软雅黑" panose="020B0503020204020204" pitchFamily="34" charset="-122"/>
                <a:cs typeface="+mn-cs"/>
              </a:rPr>
              <a:t>上海</a:t>
            </a:r>
            <a:r>
              <a:rPr lang="en-US" altLang="zh-CN" sz="900" b="0" kern="1200" dirty="0">
                <a:solidFill>
                  <a:schemeClr val="tx1"/>
                </a:solidFill>
                <a:latin typeface="Times" pitchFamily="2" charset="0"/>
                <a:ea typeface="微软雅黑" panose="020B0503020204020204" pitchFamily="34" charset="-122"/>
                <a:cs typeface="+mn-cs"/>
              </a:rPr>
              <a:t>,</a:t>
            </a:r>
            <a:r>
              <a:rPr lang="zh-CN" altLang="en-US" sz="900" b="0" kern="1200" dirty="0">
                <a:solidFill>
                  <a:schemeClr val="tx1"/>
                </a:solidFill>
                <a:latin typeface="Times" pitchFamily="2" charset="0"/>
                <a:ea typeface="微软雅黑" panose="020B0503020204020204" pitchFamily="34" charset="-122"/>
                <a:cs typeface="+mn-cs"/>
              </a:rPr>
              <a:t> 嘉定， </a:t>
            </a:r>
            <a:r>
              <a:rPr lang="en-US" sz="900" b="0" kern="1200" dirty="0">
                <a:solidFill>
                  <a:schemeClr val="tx1"/>
                </a:solidFill>
                <a:latin typeface="Times" pitchFamily="2" charset="0"/>
                <a:ea typeface="微软雅黑" panose="020B0503020204020204" pitchFamily="34" charset="-122"/>
                <a:cs typeface="+mn-cs"/>
              </a:rPr>
              <a:t>202</a:t>
            </a:r>
            <a:r>
              <a:rPr lang="en-US" altLang="zh-CN" sz="900" b="0" kern="1200" dirty="0">
                <a:solidFill>
                  <a:schemeClr val="tx1"/>
                </a:solidFill>
                <a:latin typeface="Times" pitchFamily="2" charset="0"/>
                <a:ea typeface="微软雅黑" panose="020B0503020204020204" pitchFamily="34" charset="-122"/>
                <a:cs typeface="+mn-cs"/>
              </a:rPr>
              <a:t>5</a:t>
            </a:r>
            <a:r>
              <a:rPr lang="zh-CN" altLang="en-US" sz="900" b="0" kern="1200" dirty="0">
                <a:solidFill>
                  <a:schemeClr val="tx1"/>
                </a:solidFill>
                <a:latin typeface="Times" pitchFamily="2" charset="0"/>
                <a:ea typeface="微软雅黑" panose="020B0503020204020204" pitchFamily="34" charset="-122"/>
                <a:cs typeface="+mn-cs"/>
              </a:rPr>
              <a:t>年 </a:t>
            </a:r>
            <a:r>
              <a:rPr lang="en-US" altLang="zh-CN" sz="900" b="0" kern="1200" dirty="0">
                <a:solidFill>
                  <a:schemeClr val="tx1"/>
                </a:solidFill>
                <a:latin typeface="Times" pitchFamily="2" charset="0"/>
                <a:ea typeface="微软雅黑" panose="020B0503020204020204" pitchFamily="34" charset="-122"/>
                <a:cs typeface="+mn-cs"/>
              </a:rPr>
              <a:t>4</a:t>
            </a:r>
            <a:r>
              <a:rPr lang="zh-CN" altLang="en-US" sz="900" b="0" kern="1200" dirty="0">
                <a:solidFill>
                  <a:schemeClr val="tx1"/>
                </a:solidFill>
                <a:latin typeface="Times" pitchFamily="2" charset="0"/>
                <a:ea typeface="微软雅黑" panose="020B0503020204020204" pitchFamily="34" charset="-122"/>
                <a:cs typeface="+mn-cs"/>
              </a:rPr>
              <a:t>月</a:t>
            </a:r>
            <a:r>
              <a:rPr lang="en-US" altLang="zh-CN" sz="900" b="0" kern="1200" dirty="0">
                <a:solidFill>
                  <a:schemeClr val="tx1"/>
                </a:solidFill>
                <a:latin typeface="Times" pitchFamily="2" charset="0"/>
                <a:ea typeface="微软雅黑" panose="020B0503020204020204" pitchFamily="34" charset="-122"/>
                <a:cs typeface="+mn-cs"/>
              </a:rPr>
              <a:t>24</a:t>
            </a:r>
            <a:r>
              <a:rPr lang="zh-CN" altLang="en-US" sz="900" b="0" kern="1200" dirty="0">
                <a:solidFill>
                  <a:schemeClr val="tx1"/>
                </a:solidFill>
                <a:latin typeface="Times" pitchFamily="2" charset="0"/>
                <a:ea typeface="微软雅黑" panose="020B0503020204020204" pitchFamily="34" charset="-122"/>
                <a:cs typeface="+mn-cs"/>
              </a:rPr>
              <a:t> </a:t>
            </a:r>
            <a:r>
              <a:rPr lang="en-US" altLang="zh-CN" sz="900" b="0" kern="1200" dirty="0">
                <a:solidFill>
                  <a:schemeClr val="tx1"/>
                </a:solidFill>
                <a:latin typeface="Times" pitchFamily="2" charset="0"/>
                <a:ea typeface="微软雅黑" panose="020B0503020204020204" pitchFamily="34" charset="-122"/>
                <a:cs typeface="+mn-cs"/>
              </a:rPr>
              <a:t>–</a:t>
            </a:r>
            <a:r>
              <a:rPr lang="zh-CN" altLang="en-US" sz="900" b="0" kern="1200" dirty="0">
                <a:solidFill>
                  <a:schemeClr val="tx1"/>
                </a:solidFill>
                <a:latin typeface="Times" pitchFamily="2" charset="0"/>
                <a:ea typeface="微软雅黑" panose="020B0503020204020204" pitchFamily="34" charset="-122"/>
                <a:cs typeface="+mn-cs"/>
              </a:rPr>
              <a:t> </a:t>
            </a:r>
            <a:r>
              <a:rPr lang="en-US" altLang="zh-CN" sz="900" b="0" kern="1200" dirty="0">
                <a:solidFill>
                  <a:schemeClr val="tx1"/>
                </a:solidFill>
                <a:latin typeface="Times" pitchFamily="2" charset="0"/>
                <a:ea typeface="微软雅黑" panose="020B0503020204020204" pitchFamily="34" charset="-122"/>
                <a:cs typeface="+mn-cs"/>
              </a:rPr>
              <a:t>28</a:t>
            </a:r>
            <a:r>
              <a:rPr lang="zh-CN" altLang="en-US" sz="900" b="0" kern="1200" dirty="0">
                <a:solidFill>
                  <a:schemeClr val="tx1"/>
                </a:solidFill>
                <a:latin typeface="Times" pitchFamily="2" charset="0"/>
                <a:ea typeface="微软雅黑" panose="020B0503020204020204" pitchFamily="34" charset="-122"/>
                <a:cs typeface="+mn-cs"/>
              </a:rPr>
              <a:t> 日</a:t>
            </a:r>
            <a:endParaRPr lang="en-US" sz="900" b="0" kern="1200" dirty="0">
              <a:solidFill>
                <a:schemeClr val="tx1"/>
              </a:solidFill>
              <a:latin typeface="Times" pitchFamily="2" charset="0"/>
              <a:ea typeface="微软雅黑" panose="020B0503020204020204" pitchFamily="34" charset="-122"/>
              <a:cs typeface="+mn-cs"/>
            </a:endParaRPr>
          </a:p>
        </p:txBody>
      </p:sp>
    </p:spTree>
    <p:extLst>
      <p:ext uri="{BB962C8B-B14F-4D97-AF65-F5344CB8AC3E}">
        <p14:creationId xmlns:p14="http://schemas.microsoft.com/office/powerpoint/2010/main" val="4225662379"/>
      </p:ext>
    </p:extLst>
  </p:cSld>
  <p:clrMapOvr>
    <a:masterClrMapping/>
  </p:clrMapOvr>
  <p:transition spd="med" advClick="0" advTm="0">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048750" name="Slide Number Placeholder 5"/>
          <p:cNvSpPr txBox="1"/>
          <p:nvPr userDrawn="1"/>
        </p:nvSpPr>
        <p:spPr>
          <a:xfrm>
            <a:off x="8532442" y="4948014"/>
            <a:ext cx="504055" cy="288032"/>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51" smtClean="0">
                <a:solidFill>
                  <a:schemeClr val="tx1"/>
                </a:solidFill>
                <a:latin typeface="Times New Roman" panose="02020603050405020304" pitchFamily="18" charset="0"/>
                <a:cs typeface="Times New Roman" panose="02020603050405020304" pitchFamily="18" charset="0"/>
              </a:rPr>
              <a:t>‹#›</a:t>
            </a:fld>
            <a:r>
              <a:rPr lang="en-US" sz="1051" dirty="0">
                <a:solidFill>
                  <a:schemeClr val="tx1"/>
                </a:solidFill>
                <a:latin typeface="Times New Roman" panose="02020603050405020304" pitchFamily="18" charset="0"/>
                <a:cs typeface="Times New Roman" panose="02020603050405020304" pitchFamily="18" charset="0"/>
              </a:rPr>
              <a:t> / 25</a:t>
            </a:r>
          </a:p>
        </p:txBody>
      </p:sp>
      <p:sp>
        <p:nvSpPr>
          <p:cNvPr id="1048755" name="标题 1"/>
          <p:cNvSpPr>
            <a:spLocks noGrp="1"/>
          </p:cNvSpPr>
          <p:nvPr>
            <p:ph type="title"/>
          </p:nvPr>
        </p:nvSpPr>
        <p:spPr>
          <a:xfrm>
            <a:off x="683568" y="-20537"/>
            <a:ext cx="7848872" cy="553347"/>
          </a:xfrm>
          <a:prstGeom prst="roundRect">
            <a:avLst/>
          </a:prstGeom>
          <a:noFill/>
          <a:ln w="9525">
            <a:noFill/>
            <a:bevel/>
          </a:ln>
        </p:spPr>
        <p:txBody>
          <a:bodyPr wrap="square" lIns="68582" tIns="34292" rIns="68582" bIns="34292">
            <a:spAutoFit/>
          </a:bodyPr>
          <a:lstStyle>
            <a:lvl1pPr algn="ctr">
              <a:defRPr lang="zh-CN" altLang="en-US" sz="2800" b="0">
                <a:solidFill>
                  <a:schemeClr val="tx1"/>
                </a:solidFill>
                <a:latin typeface="Times" pitchFamily="2" charset="0"/>
                <a:cs typeface="+mn-cs"/>
              </a:defRPr>
            </a:lvl1pPr>
          </a:lstStyle>
          <a:p>
            <a:pPr lvl="0" algn="l"/>
            <a:r>
              <a:rPr lang="zh-CN" altLang="en-US" dirty="0"/>
              <a:t>单击此处编辑母版标题样式</a:t>
            </a:r>
          </a:p>
        </p:txBody>
      </p:sp>
      <p:cxnSp>
        <p:nvCxnSpPr>
          <p:cNvPr id="3" name="Straight Connector 2">
            <a:extLst>
              <a:ext uri="{FF2B5EF4-FFF2-40B4-BE49-F238E27FC236}">
                <a16:creationId xmlns:a16="http://schemas.microsoft.com/office/drawing/2014/main" id="{E4960448-1C0A-BA4B-9EC4-F86BF08E4FAB}"/>
              </a:ext>
            </a:extLst>
          </p:cNvPr>
          <p:cNvCxnSpPr>
            <a:cxnSpLocks/>
          </p:cNvCxnSpPr>
          <p:nvPr userDrawn="1"/>
        </p:nvCxnSpPr>
        <p:spPr>
          <a:xfrm>
            <a:off x="179512" y="533723"/>
            <a:ext cx="8784976"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993CC2C-F7F4-F444-AE37-B35B68E64370}"/>
              </a:ext>
            </a:extLst>
          </p:cNvPr>
          <p:cNvCxnSpPr/>
          <p:nvPr userDrawn="1"/>
        </p:nvCxnSpPr>
        <p:spPr>
          <a:xfrm>
            <a:off x="179512" y="4948014"/>
            <a:ext cx="8784976" cy="0"/>
          </a:xfrm>
          <a:prstGeom prst="line">
            <a:avLst/>
          </a:prstGeom>
          <a:ln w="412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4422082-3542-B249-8135-7FFC5B0C166F}"/>
              </a:ext>
            </a:extLst>
          </p:cNvPr>
          <p:cNvSpPr txBox="1"/>
          <p:nvPr userDrawn="1"/>
        </p:nvSpPr>
        <p:spPr>
          <a:xfrm>
            <a:off x="179512" y="5002456"/>
            <a:ext cx="363882" cy="161711"/>
          </a:xfrm>
          <a:prstGeom prst="rect">
            <a:avLst/>
          </a:prstGeom>
          <a:noFill/>
        </p:spPr>
        <p:txBody>
          <a:bodyPr wrap="none" lIns="0" tIns="0" rIns="0" bIns="0" rtlCol="0">
            <a:spAutoFit/>
          </a:bodyPr>
          <a:lstStyle/>
          <a:p>
            <a:r>
              <a:rPr lang="en-US" sz="1051" b="0" dirty="0">
                <a:solidFill>
                  <a:schemeClr val="tx1"/>
                </a:solidFill>
                <a:latin typeface="Times" pitchFamily="2" charset="0"/>
                <a:ea typeface="微软雅黑" panose="020B0503020204020204" pitchFamily="34" charset="-122"/>
              </a:rPr>
              <a:t>Nu Xu</a:t>
            </a:r>
          </a:p>
        </p:txBody>
      </p:sp>
      <p:sp>
        <p:nvSpPr>
          <p:cNvPr id="7" name="TextBox 6">
            <a:extLst>
              <a:ext uri="{FF2B5EF4-FFF2-40B4-BE49-F238E27FC236}">
                <a16:creationId xmlns:a16="http://schemas.microsoft.com/office/drawing/2014/main" id="{61793803-28A8-0447-9C8C-60A6A8873B47}"/>
              </a:ext>
            </a:extLst>
          </p:cNvPr>
          <p:cNvSpPr txBox="1"/>
          <p:nvPr userDrawn="1"/>
        </p:nvSpPr>
        <p:spPr>
          <a:xfrm>
            <a:off x="1403648" y="4981917"/>
            <a:ext cx="6408712" cy="161711"/>
          </a:xfrm>
          <a:prstGeom prst="rect">
            <a:avLst/>
          </a:prstGeom>
          <a:noFill/>
        </p:spPr>
        <p:txBody>
          <a:bodyPr wrap="square" lIns="0" tIns="0" rIns="0" bIns="0"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lang="en-US" sz="1051" b="0" kern="1200" dirty="0">
                <a:solidFill>
                  <a:schemeClr val="tx1"/>
                </a:solidFill>
                <a:latin typeface="Times" pitchFamily="2" charset="0"/>
                <a:ea typeface="宋体" panose="02010600030101010101" pitchFamily="2" charset="-122"/>
                <a:cs typeface="+mn-cs"/>
              </a:rPr>
              <a:t>“The 10</a:t>
            </a:r>
            <a:r>
              <a:rPr lang="en-US" sz="1051" b="0" kern="1200" baseline="30000" dirty="0">
                <a:solidFill>
                  <a:schemeClr val="tx1"/>
                </a:solidFill>
                <a:latin typeface="Times" pitchFamily="2" charset="0"/>
                <a:ea typeface="宋体" panose="02010600030101010101" pitchFamily="2" charset="-122"/>
                <a:cs typeface="+mn-cs"/>
              </a:rPr>
              <a:t>TH</a:t>
            </a:r>
            <a:r>
              <a:rPr lang="en-US" sz="1051" b="0" kern="1200" dirty="0">
                <a:solidFill>
                  <a:schemeClr val="tx1"/>
                </a:solidFill>
                <a:latin typeface="Times" pitchFamily="2" charset="0"/>
                <a:ea typeface="宋体" panose="02010600030101010101" pitchFamily="2" charset="-122"/>
                <a:cs typeface="+mn-cs"/>
              </a:rPr>
              <a:t> </a:t>
            </a:r>
            <a:r>
              <a:rPr lang="en-US" sz="1051" b="0" i="1" kern="1200" dirty="0">
                <a:solidFill>
                  <a:schemeClr val="tx1"/>
                </a:solidFill>
                <a:latin typeface="Times" pitchFamily="2" charset="0"/>
                <a:ea typeface="宋体" panose="02010600030101010101" pitchFamily="2" charset="-122"/>
                <a:cs typeface="+mn-cs"/>
              </a:rPr>
              <a:t>Asian Triangle Heavy Ion Collisions</a:t>
            </a:r>
            <a:r>
              <a:rPr lang="en-US" sz="1051" b="0" kern="1200" dirty="0">
                <a:solidFill>
                  <a:schemeClr val="tx1"/>
                </a:solidFill>
                <a:latin typeface="Times" pitchFamily="2" charset="0"/>
                <a:ea typeface="宋体" panose="02010600030101010101" pitchFamily="2" charset="-122"/>
                <a:cs typeface="+mn-cs"/>
              </a:rPr>
              <a:t>”, Berhampur, Odisha, India, January 13 – 16</a:t>
            </a:r>
            <a:r>
              <a:rPr lang="en-US" sz="1051" b="0" dirty="0">
                <a:latin typeface="Times" pitchFamily="2" charset="0"/>
              </a:rPr>
              <a:t>,</a:t>
            </a:r>
            <a:r>
              <a:rPr lang="en-US" sz="1051" b="0" dirty="0">
                <a:solidFill>
                  <a:schemeClr val="tx1"/>
                </a:solidFill>
                <a:latin typeface="Times" pitchFamily="2" charset="0"/>
                <a:ea typeface="微软雅黑" panose="020B0503020204020204" pitchFamily="34" charset="-122"/>
              </a:rPr>
              <a:t> 2025</a:t>
            </a:r>
          </a:p>
        </p:txBody>
      </p:sp>
    </p:spTree>
  </p:cSld>
  <p:clrMapOvr>
    <a:masterClrMapping/>
  </p:clrMapOvr>
  <p:transition spd="med" advClick="0" advTm="0">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3"/>
            <a:ext cx="8229600" cy="403621"/>
          </a:xfrm>
          <a:prstGeom prst="rect">
            <a:avLst/>
          </a:prstGeom>
        </p:spPr>
        <p:txBody>
          <a:bodyPr anchor="ctr"/>
          <a:lstStyle>
            <a:lvl1pPr algn="l">
              <a:defRPr sz="1800" b="1"/>
            </a:lvl1pPr>
          </a:lstStyle>
          <a:p>
            <a:r>
              <a:rPr lang="en-US" noProof="0" dirty="0"/>
              <a:t>Click to edit Master title style</a:t>
            </a:r>
          </a:p>
        </p:txBody>
      </p:sp>
      <p:sp>
        <p:nvSpPr>
          <p:cNvPr id="3" name="Content Placeholder 2"/>
          <p:cNvSpPr>
            <a:spLocks noGrp="1"/>
          </p:cNvSpPr>
          <p:nvPr>
            <p:ph idx="1"/>
          </p:nvPr>
        </p:nvSpPr>
        <p:spPr>
          <a:xfrm>
            <a:off x="457200" y="885372"/>
            <a:ext cx="8229600" cy="3709252"/>
          </a:xfrm>
          <a:prstGeom prst="rect">
            <a:avLst/>
          </a:prstGeom>
        </p:spPr>
        <p:txBody>
          <a:bodyPr/>
          <a:lstStyle>
            <a:lvl1pPr>
              <a:defRPr sz="1500"/>
            </a:lvl1pPr>
            <a:lvl2pPr>
              <a:defRPr sz="1351"/>
            </a:lvl2pPr>
            <a:lvl3pPr>
              <a:defRPr sz="1200"/>
            </a:lvl3pPr>
            <a:lvl4pPr>
              <a:defRPr sz="1200"/>
            </a:lvl4pPr>
            <a:lvl5pPr>
              <a:defRPr sz="1200"/>
            </a:lvl5pPr>
          </a:lstStyle>
          <a:p>
            <a:pPr lvl="0"/>
            <a:r>
              <a:rPr lang="pl-PL" dirty="0" err="1"/>
              <a:t>Click</a:t>
            </a:r>
            <a:r>
              <a:rPr lang="pl-PL" dirty="0"/>
              <a:t> to </a:t>
            </a:r>
            <a:r>
              <a:rPr lang="pl-PL" dirty="0" err="1"/>
              <a:t>edit</a:t>
            </a:r>
            <a:r>
              <a:rPr lang="pl-PL" dirty="0"/>
              <a:t> Master </a:t>
            </a:r>
            <a:r>
              <a:rPr lang="pl-PL" dirty="0" err="1"/>
              <a:t>text</a:t>
            </a:r>
            <a:r>
              <a:rPr lang="pl-PL" dirty="0"/>
              <a:t> </a:t>
            </a:r>
            <a:r>
              <a:rPr lang="pl-PL" dirty="0" err="1"/>
              <a:t>styles</a:t>
            </a:r>
            <a:endParaRPr lang="pl-PL" dirty="0"/>
          </a:p>
          <a:p>
            <a:pPr lvl="1"/>
            <a:r>
              <a:rPr lang="pl-PL" dirty="0"/>
              <a:t>Second </a:t>
            </a:r>
            <a:r>
              <a:rPr lang="pl-PL" dirty="0" err="1"/>
              <a:t>level</a:t>
            </a:r>
            <a:endParaRPr lang="pl-PL" dirty="0"/>
          </a:p>
          <a:p>
            <a:pPr lvl="2"/>
            <a:r>
              <a:rPr lang="pl-PL" dirty="0"/>
              <a:t>Third </a:t>
            </a:r>
            <a:r>
              <a:rPr lang="pl-PL" dirty="0" err="1"/>
              <a:t>level</a:t>
            </a:r>
            <a:endParaRPr lang="pl-PL" dirty="0"/>
          </a:p>
          <a:p>
            <a:pPr lvl="3"/>
            <a:r>
              <a:rPr lang="pl-PL" dirty="0" err="1"/>
              <a:t>Fourth</a:t>
            </a:r>
            <a:r>
              <a:rPr lang="pl-PL" dirty="0"/>
              <a:t> </a:t>
            </a:r>
            <a:r>
              <a:rPr lang="pl-PL" dirty="0" err="1"/>
              <a:t>level</a:t>
            </a:r>
            <a:endParaRPr lang="pl-PL" dirty="0"/>
          </a:p>
          <a:p>
            <a:pPr lvl="4"/>
            <a:r>
              <a:rPr lang="pl-PL" dirty="0" err="1"/>
              <a:t>Fifth</a:t>
            </a:r>
            <a:r>
              <a:rPr lang="pl-PL" dirty="0"/>
              <a:t> </a:t>
            </a:r>
            <a:r>
              <a:rPr lang="pl-PL" dirty="0" err="1"/>
              <a:t>level</a:t>
            </a:r>
            <a:endParaRPr lang="en-US" dirty="0"/>
          </a:p>
        </p:txBody>
      </p:sp>
      <p:sp>
        <p:nvSpPr>
          <p:cNvPr id="7" name="Date Placeholder 3">
            <a:extLst>
              <a:ext uri="{FF2B5EF4-FFF2-40B4-BE49-F238E27FC236}">
                <a16:creationId xmlns:a16="http://schemas.microsoft.com/office/drawing/2014/main" id="{71EABF99-3965-D042-914B-BC1C1092ACF5}"/>
              </a:ext>
            </a:extLst>
          </p:cNvPr>
          <p:cNvSpPr>
            <a:spLocks noGrp="1"/>
          </p:cNvSpPr>
          <p:nvPr>
            <p:ph type="dt" sz="half" idx="2"/>
          </p:nvPr>
        </p:nvSpPr>
        <p:spPr>
          <a:xfrm>
            <a:off x="87085" y="4925012"/>
            <a:ext cx="2133600" cy="218491"/>
          </a:xfrm>
          <a:prstGeom prst="rect">
            <a:avLst/>
          </a:prstGeom>
        </p:spPr>
        <p:txBody>
          <a:bodyPr vert="horz" lIns="91440" tIns="45720" rIns="91440" bIns="45720" rtlCol="0" anchor="ctr"/>
          <a:lstStyle>
            <a:lvl1pPr algn="l">
              <a:defRPr sz="900">
                <a:solidFill>
                  <a:schemeClr val="tx1">
                    <a:tint val="75000"/>
                  </a:schemeClr>
                </a:solidFill>
                <a:latin typeface="Calibri"/>
                <a:cs typeface="Calibri"/>
              </a:defRPr>
            </a:lvl1pPr>
          </a:lstStyle>
          <a:p>
            <a:r>
              <a:rPr lang="de-DE"/>
              <a:t>26.10.2020</a:t>
            </a:r>
            <a:endParaRPr lang="en-US" dirty="0"/>
          </a:p>
        </p:txBody>
      </p:sp>
      <p:sp>
        <p:nvSpPr>
          <p:cNvPr id="8" name="Footer Placeholder 4">
            <a:extLst>
              <a:ext uri="{FF2B5EF4-FFF2-40B4-BE49-F238E27FC236}">
                <a16:creationId xmlns:a16="http://schemas.microsoft.com/office/drawing/2014/main" id="{A554C6EE-F557-6F4F-A950-29AAEBA1C66F}"/>
              </a:ext>
            </a:extLst>
          </p:cNvPr>
          <p:cNvSpPr>
            <a:spLocks noGrp="1"/>
          </p:cNvSpPr>
          <p:nvPr>
            <p:ph type="ftr" sz="quarter" idx="3"/>
          </p:nvPr>
        </p:nvSpPr>
        <p:spPr>
          <a:xfrm>
            <a:off x="2663373" y="4925012"/>
            <a:ext cx="3955143" cy="218491"/>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 Gasik - ECE and ECSG meeting</a:t>
            </a:r>
            <a:endParaRPr lang="en-US" dirty="0"/>
          </a:p>
        </p:txBody>
      </p:sp>
      <p:sp>
        <p:nvSpPr>
          <p:cNvPr id="9" name="Slide Number Placeholder 5">
            <a:extLst>
              <a:ext uri="{FF2B5EF4-FFF2-40B4-BE49-F238E27FC236}">
                <a16:creationId xmlns:a16="http://schemas.microsoft.com/office/drawing/2014/main" id="{650DECA2-7D2E-1942-8916-D5E55AE7726D}"/>
              </a:ext>
            </a:extLst>
          </p:cNvPr>
          <p:cNvSpPr>
            <a:spLocks noGrp="1"/>
          </p:cNvSpPr>
          <p:nvPr>
            <p:ph type="sldNum" sz="quarter" idx="4"/>
          </p:nvPr>
        </p:nvSpPr>
        <p:spPr>
          <a:xfrm>
            <a:off x="6908801" y="4925012"/>
            <a:ext cx="2133600" cy="218491"/>
          </a:xfrm>
          <a:prstGeom prst="rect">
            <a:avLst/>
          </a:prstGeom>
        </p:spPr>
        <p:txBody>
          <a:bodyPr vert="horz" lIns="91440" tIns="45720" rIns="91440" bIns="45720" rtlCol="0" anchor="ctr"/>
          <a:lstStyle>
            <a:lvl1pPr algn="r">
              <a:defRPr sz="900">
                <a:solidFill>
                  <a:schemeClr val="tx1">
                    <a:tint val="75000"/>
                  </a:schemeClr>
                </a:solidFill>
              </a:defRPr>
            </a:lvl1pPr>
          </a:lstStyle>
          <a:p>
            <a:fld id="{CCECD4D6-CEBA-244B-964B-18F77BCC6F7C}" type="slidenum">
              <a:rPr lang="en-US" smtClean="0"/>
              <a:pPr/>
              <a:t>‹#›</a:t>
            </a:fld>
            <a:endParaRPr lang="en-US"/>
          </a:p>
        </p:txBody>
      </p:sp>
    </p:spTree>
    <p:extLst>
      <p:ext uri="{BB962C8B-B14F-4D97-AF65-F5344CB8AC3E}">
        <p14:creationId xmlns:p14="http://schemas.microsoft.com/office/powerpoint/2010/main" val="80085973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6"/>
            <a:ext cx="2133600" cy="273844"/>
          </a:xfrm>
          <a:prstGeom prst="rect">
            <a:avLst/>
          </a:prstGeom>
        </p:spPr>
        <p:txBody>
          <a:bodyPr/>
          <a:lstStyle/>
          <a:p>
            <a:fld id="{B8CE9860-9902-8C47-ACD1-8B01FD564FBF}" type="datetime1">
              <a:rPr lang="en-US" smtClean="0"/>
              <a:pPr/>
              <a:t>4/28/25</a:t>
            </a:fld>
            <a:endParaRPr lang="en-US"/>
          </a:p>
        </p:txBody>
      </p:sp>
      <p:sp>
        <p:nvSpPr>
          <p:cNvPr id="3" name="Footer Placeholder 2"/>
          <p:cNvSpPr>
            <a:spLocks noGrp="1"/>
          </p:cNvSpPr>
          <p:nvPr>
            <p:ph type="ftr" sz="quarter" idx="11"/>
          </p:nvPr>
        </p:nvSpPr>
        <p:spPr>
          <a:xfrm>
            <a:off x="1066800" y="4229103"/>
            <a:ext cx="7239000" cy="273844"/>
          </a:xfrm>
          <a:prstGeom prst="rect">
            <a:avLst/>
          </a:prstGeom>
        </p:spPr>
        <p:txBody>
          <a:bodyPr/>
          <a:lstStyle/>
          <a:p>
            <a:r>
              <a:rPr lang="en-US"/>
              <a:t>ATHIC 2008, Tsukuba, Japan, Oct. 13 - 15, 2008</a:t>
            </a:r>
          </a:p>
        </p:txBody>
      </p:sp>
      <p:sp>
        <p:nvSpPr>
          <p:cNvPr id="4" name="Slide Number Placeholder 3"/>
          <p:cNvSpPr>
            <a:spLocks noGrp="1"/>
          </p:cNvSpPr>
          <p:nvPr>
            <p:ph type="sldNum" sz="quarter" idx="12"/>
          </p:nvPr>
        </p:nvSpPr>
        <p:spPr>
          <a:xfrm>
            <a:off x="6553200" y="4767266"/>
            <a:ext cx="2133600" cy="273844"/>
          </a:xfrm>
          <a:prstGeom prst="rect">
            <a:avLst/>
          </a:prstGeom>
        </p:spPr>
        <p:txBody>
          <a:bodyPr/>
          <a:lstStyle/>
          <a:p>
            <a:fld id="{562AC69B-26D9-7547-918A-9FAAA0253FB2}" type="slidenum">
              <a:rPr lang="en-US" smtClean="0"/>
              <a:pPr/>
              <a:t>‹#›</a:t>
            </a:fld>
            <a:endParaRPr lang="en-US"/>
          </a:p>
        </p:txBody>
      </p:sp>
    </p:spTree>
    <p:extLst>
      <p:ext uri="{BB962C8B-B14F-4D97-AF65-F5344CB8AC3E}">
        <p14:creationId xmlns:p14="http://schemas.microsoft.com/office/powerpoint/2010/main" val="165197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50538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de-DE"/>
              <a:t>26.10.2020</a:t>
            </a:r>
            <a:endParaRPr lang="en-US" dirty="0"/>
          </a:p>
        </p:txBody>
      </p:sp>
      <p:sp>
        <p:nvSpPr>
          <p:cNvPr id="5" name="Footer Placeholder 4"/>
          <p:cNvSpPr>
            <a:spLocks noGrp="1"/>
          </p:cNvSpPr>
          <p:nvPr>
            <p:ph type="ftr" sz="quarter" idx="11"/>
          </p:nvPr>
        </p:nvSpPr>
        <p:spPr/>
        <p:txBody>
          <a:bodyPr/>
          <a:lstStyle/>
          <a:p>
            <a:r>
              <a:rPr lang="en-US"/>
              <a:t>P. Gasik - ECE and ECSG meeting</a:t>
            </a:r>
            <a:endParaRPr lang="en-US" dirty="0"/>
          </a:p>
        </p:txBody>
      </p:sp>
      <p:sp>
        <p:nvSpPr>
          <p:cNvPr id="6" name="Slide Number Placeholder 5"/>
          <p:cNvSpPr>
            <a:spLocks noGrp="1"/>
          </p:cNvSpPr>
          <p:nvPr>
            <p:ph type="sldNum" sz="quarter" idx="12"/>
          </p:nvPr>
        </p:nvSpPr>
        <p:spPr/>
        <p:txBody>
          <a:bodyPr/>
          <a:lstStyle/>
          <a:p>
            <a:fld id="{CCECD4D6-CEBA-244B-964B-18F77BCC6F7C}" type="slidenum">
              <a:rPr lang="en-US" smtClean="0"/>
              <a:pPr/>
              <a:t>‹#›</a:t>
            </a:fld>
            <a:endParaRPr lang="en-US"/>
          </a:p>
        </p:txBody>
      </p:sp>
    </p:spTree>
    <p:extLst>
      <p:ext uri="{BB962C8B-B14F-4D97-AF65-F5344CB8AC3E}">
        <p14:creationId xmlns:p14="http://schemas.microsoft.com/office/powerpoint/2010/main" val="33880193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5501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4/28/25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8560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4/28/25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030331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ransition spd="med" advClick="0" advTm="0">
    <p:fade/>
  </p:transition>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189"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377"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566"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754"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891" indent="-342891"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32" indent="-285744"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2971" indent="-228594"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160"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349"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4/28/25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48051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imgres?imgurl=https%3A%2F%2Fwww.research-in-germany.org%2Fdam%2Fjcr%3Ab8ad20de-5e81-40ce-9eea-ef7fdd8d3d6b%2FAvH_Logo_n7_b_rgb_640x360.jpg&amp;imgrefurl=https%3A%2F%2Fwww.research-in-germany.org%2Fen%2Fresearch-funding%2Ffunding-organisations%2Falexander-von-humboldt-foundation.html&amp;tbnid=K9YNvmxSZDIvCM&amp;vet=12ahUKEwjC3KD56Nb9AhVxXuUKHXzCDi8QMygAegUIARCuAQ..i&amp;docid=20l5c3MJ894j7M&amp;w=640&amp;h=360&amp;itg=1&amp;q=humboldt%20foundation&amp;client=firefox-b-1-d&amp;ved=2ahUKEwjC3KD56Nb9AhVxXuUKHXzCDi8QMygAegUIARCuAQ"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25.png"/><Relationship Id="rId7" Type="http://schemas.openxmlformats.org/officeDocument/2006/relationships/image" Target="../media/image400.png"/><Relationship Id="rId2"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23.emf"/><Relationship Id="rId5" Type="http://schemas.openxmlformats.org/officeDocument/2006/relationships/image" Target="../media/image380.png"/><Relationship Id="rId10" Type="http://schemas.openxmlformats.org/officeDocument/2006/relationships/image" Target="../media/image47.png"/><Relationship Id="rId4" Type="http://schemas.openxmlformats.org/officeDocument/2006/relationships/image" Target="../media/image26.png"/><Relationship Id="rId9" Type="http://schemas.openxmlformats.org/officeDocument/2006/relationships/image" Target="../media/image420.png"/></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7.tiff"/><Relationship Id="rId1" Type="http://schemas.openxmlformats.org/officeDocument/2006/relationships/slideLayout" Target="../slideLayouts/slideLayout17.xml"/><Relationship Id="rId4" Type="http://schemas.openxmlformats.org/officeDocument/2006/relationships/image" Target="../media/image130.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5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38.png"/><Relationship Id="rId7" Type="http://schemas.openxmlformats.org/officeDocument/2006/relationships/image" Target="../media/image40.wmf"/><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oleObject" Target="../embeddings/oleObject1.bin"/><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1.wmf"/></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53.jp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AFB03C-6C56-CD4A-9D03-583830CDB1DB}"/>
              </a:ext>
            </a:extLst>
          </p:cNvPr>
          <p:cNvSpPr txBox="1"/>
          <p:nvPr/>
        </p:nvSpPr>
        <p:spPr>
          <a:xfrm>
            <a:off x="1835696" y="3952677"/>
            <a:ext cx="5544616" cy="646331"/>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Nu Xu</a:t>
            </a:r>
          </a:p>
          <a:p>
            <a:pPr algn="ctr"/>
            <a:r>
              <a:rPr lang="en-US" sz="1400" dirty="0">
                <a:latin typeface="Arial" panose="020B0604020202020204" pitchFamily="34" charset="0"/>
                <a:cs typeface="Arial" panose="020B0604020202020204" pitchFamily="34" charset="0"/>
              </a:rPr>
              <a:t> </a:t>
            </a:r>
            <a:endParaRPr lang="en-US" sz="1600" dirty="0">
              <a:latin typeface="Arial" panose="020B0604020202020204" pitchFamily="34" charset="0"/>
              <a:ea typeface="微软雅黑" panose="020B0503020204020204" pitchFamily="34" charset="-122"/>
              <a:cs typeface="Arial" panose="020B0604020202020204" pitchFamily="34" charset="0"/>
            </a:endParaRPr>
          </a:p>
          <a:p>
            <a:pPr algn="ctr"/>
            <a:r>
              <a:rPr lang="en-US" sz="1400" dirty="0">
                <a:latin typeface="Arial" panose="020B0604020202020204" pitchFamily="34" charset="0"/>
                <a:cs typeface="Arial" panose="020B0604020202020204" pitchFamily="34" charset="0"/>
              </a:rPr>
              <a:t>May 16, 2022</a:t>
            </a:r>
          </a:p>
        </p:txBody>
      </p:sp>
      <p:sp>
        <p:nvSpPr>
          <p:cNvPr id="3" name="矩形 3">
            <a:extLst>
              <a:ext uri="{FF2B5EF4-FFF2-40B4-BE49-F238E27FC236}">
                <a16:creationId xmlns:a16="http://schemas.microsoft.com/office/drawing/2014/main" id="{4CAB282E-CEFB-A0EC-38F1-048B731D25E8}"/>
              </a:ext>
            </a:extLst>
          </p:cNvPr>
          <p:cNvSpPr/>
          <p:nvPr/>
        </p:nvSpPr>
        <p:spPr>
          <a:xfrm>
            <a:off x="0" y="2643758"/>
            <a:ext cx="9180512" cy="2499743"/>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sz="2000" dirty="0">
              <a:solidFill>
                <a:schemeClr val="tx1"/>
              </a:solidFill>
              <a:latin typeface="Arial" panose="020B0604020202020204" pitchFamily="34" charset="0"/>
              <a:cs typeface="Arial" panose="020B0604020202020204" pitchFamily="34" charset="0"/>
            </a:endParaRPr>
          </a:p>
          <a:p>
            <a:endParaRPr lang="en-US" altLang="en-US" sz="2000" b="1" dirty="0">
              <a:solidFill>
                <a:schemeClr val="bg1"/>
              </a:solidFill>
              <a:latin typeface="Arial" panose="020B0604020202020204" pitchFamily="34" charset="0"/>
              <a:cs typeface="Arial" panose="020B0604020202020204" pitchFamily="34" charset="0"/>
            </a:endParaRPr>
          </a:p>
          <a:p>
            <a:endParaRPr lang="en-US" altLang="en-US" sz="2000" b="1" dirty="0">
              <a:solidFill>
                <a:schemeClr val="bg1"/>
              </a:solidFill>
              <a:latin typeface="Arial" panose="020B0604020202020204" pitchFamily="34" charset="0"/>
              <a:cs typeface="Arial" panose="020B0604020202020204" pitchFamily="34" charset="0"/>
            </a:endParaRPr>
          </a:p>
          <a:p>
            <a:endParaRPr lang="en-US" altLang="en-US" sz="2000" b="1" dirty="0">
              <a:solidFill>
                <a:schemeClr val="bg1"/>
              </a:solidFill>
              <a:latin typeface="Arial" panose="020B0604020202020204" pitchFamily="34" charset="0"/>
              <a:cs typeface="Arial" panose="020B0604020202020204" pitchFamily="34" charset="0"/>
            </a:endParaRPr>
          </a:p>
          <a:p>
            <a:r>
              <a:rPr lang="en-US" altLang="en-US" sz="2000" b="1" dirty="0">
                <a:solidFill>
                  <a:schemeClr val="bg1"/>
                </a:solidFill>
                <a:latin typeface="Arial" panose="020B0604020202020204" pitchFamily="34" charset="0"/>
                <a:cs typeface="Arial" panose="020B0604020202020204" pitchFamily="34" charset="0"/>
              </a:rPr>
              <a:t>        </a:t>
            </a:r>
            <a:r>
              <a:rPr lang="en-US" altLang="en-US" sz="3200" dirty="0" err="1">
                <a:solidFill>
                  <a:schemeClr val="bg1"/>
                </a:solidFill>
                <a:latin typeface="Arial" panose="020B0604020202020204" pitchFamily="34" charset="0"/>
                <a:cs typeface="Arial" panose="020B0604020202020204" pitchFamily="34" charset="0"/>
              </a:rPr>
              <a:t>许</a:t>
            </a:r>
            <a:r>
              <a:rPr lang="zh-CN" altLang="en-US" sz="3200" dirty="0">
                <a:solidFill>
                  <a:schemeClr val="bg1"/>
                </a:solidFill>
                <a:latin typeface="Arial" panose="020B0604020202020204" pitchFamily="34" charset="0"/>
                <a:cs typeface="Arial" panose="020B0604020202020204" pitchFamily="34" charset="0"/>
              </a:rPr>
              <a:t> </a:t>
            </a:r>
            <a:r>
              <a:rPr lang="en-US" altLang="en-US" sz="3200" dirty="0" err="1">
                <a:solidFill>
                  <a:schemeClr val="bg1"/>
                </a:solidFill>
                <a:latin typeface="Arial" panose="020B0604020202020204" pitchFamily="34" charset="0"/>
                <a:cs typeface="Arial" panose="020B0604020202020204" pitchFamily="34" charset="0"/>
              </a:rPr>
              <a:t>怒</a:t>
            </a:r>
            <a:r>
              <a:rPr lang="en-US" altLang="en-US" sz="3200" dirty="0">
                <a:solidFill>
                  <a:schemeClr val="bg1"/>
                </a:solidFill>
                <a:latin typeface="Arial" panose="020B0604020202020204" pitchFamily="34" charset="0"/>
                <a:cs typeface="Arial" panose="020B0604020202020204" pitchFamily="34" charset="0"/>
              </a:rPr>
              <a:t> </a:t>
            </a:r>
            <a:r>
              <a:rPr lang="en-US" altLang="en-US" sz="2400" dirty="0">
                <a:solidFill>
                  <a:schemeClr val="bg1"/>
                </a:solidFill>
                <a:latin typeface="Arial" panose="020B0604020202020204" pitchFamily="34" charset="0"/>
                <a:cs typeface="Arial" panose="020B0604020202020204" pitchFamily="34" charset="0"/>
              </a:rPr>
              <a:t>(CCNU</a:t>
            </a:r>
            <a:r>
              <a:rPr lang="zh-CN" altLang="en-US" sz="2400" dirty="0">
                <a:solidFill>
                  <a:schemeClr val="bg1"/>
                </a:solidFill>
                <a:latin typeface="Arial" panose="020B0604020202020204" pitchFamily="34" charset="0"/>
                <a:cs typeface="Arial" panose="020B0604020202020204" pitchFamily="34" charset="0"/>
              </a:rPr>
              <a:t> </a:t>
            </a:r>
            <a:r>
              <a:rPr lang="en-US" altLang="en-US" sz="2400" dirty="0">
                <a:solidFill>
                  <a:schemeClr val="bg1"/>
                </a:solidFill>
                <a:latin typeface="Arial" panose="020B0604020202020204" pitchFamily="34" charset="0"/>
                <a:cs typeface="Arial" panose="020B0604020202020204" pitchFamily="34" charset="0"/>
              </a:rPr>
              <a:t>/</a:t>
            </a:r>
            <a:r>
              <a:rPr lang="zh-CN" altLang="en-US" sz="2400" dirty="0">
                <a:solidFill>
                  <a:schemeClr val="bg1"/>
                </a:solidFill>
                <a:latin typeface="Arial" panose="020B0604020202020204" pitchFamily="34" charset="0"/>
                <a:cs typeface="Arial" panose="020B0604020202020204" pitchFamily="34" charset="0"/>
              </a:rPr>
              <a:t> </a:t>
            </a:r>
            <a:r>
              <a:rPr lang="en-US" altLang="en-US" sz="2400" dirty="0">
                <a:solidFill>
                  <a:schemeClr val="bg1"/>
                </a:solidFill>
                <a:latin typeface="Arial" panose="020B0604020202020204" pitchFamily="34" charset="0"/>
                <a:cs typeface="Arial" panose="020B0604020202020204" pitchFamily="34" charset="0"/>
              </a:rPr>
              <a:t>IMP CAS)   </a:t>
            </a:r>
          </a:p>
          <a:p>
            <a:r>
              <a:rPr lang="en-US" altLang="en-US" sz="2000" dirty="0">
                <a:solidFill>
                  <a:schemeClr val="bg1"/>
                </a:solidFill>
                <a:latin typeface="Arial" panose="020B0604020202020204" pitchFamily="34" charset="0"/>
                <a:cs typeface="Arial" panose="020B0604020202020204" pitchFamily="34" charset="0"/>
              </a:rPr>
              <a:t>	</a:t>
            </a:r>
            <a:endParaRPr lang="en-US" sz="2000" dirty="0">
              <a:hlinkClick r:id="rId3"/>
            </a:endParaRPr>
          </a:p>
          <a:p>
            <a:endParaRPr lang="en-US" altLang="en-US" sz="2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矩形 3"/>
              <p:cNvSpPr/>
              <p:nvPr/>
            </p:nvSpPr>
            <p:spPr>
              <a:xfrm>
                <a:off x="0" y="-884633"/>
                <a:ext cx="9144000" cy="40324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600"/>
                  </a:spcAft>
                </a:pPr>
                <a:endParaRPr lang="en-US" sz="4200" b="1" dirty="0">
                  <a:solidFill>
                    <a:schemeClr val="tx1"/>
                  </a:solidFill>
                  <a:latin typeface="Arial" panose="020B0604020202020204" pitchFamily="34" charset="0"/>
                  <a:ea typeface="Times New Roman" panose="02020603050405020304" pitchFamily="18" charset="0"/>
                </a:endParaRPr>
              </a:p>
              <a:p>
                <a:pPr>
                  <a:spcBef>
                    <a:spcPts val="0"/>
                  </a:spcBef>
                  <a:spcAft>
                    <a:spcPts val="600"/>
                  </a:spcAft>
                </a:pPr>
                <a:endParaRPr lang="en-US" sz="4200" b="1" dirty="0">
                  <a:solidFill>
                    <a:schemeClr val="tx1"/>
                  </a:solidFill>
                  <a:latin typeface="Arial" panose="020B0604020202020204" pitchFamily="34" charset="0"/>
                  <a:ea typeface="Times New Roman" panose="02020603050405020304" pitchFamily="18" charset="0"/>
                </a:endParaRPr>
              </a:p>
              <a:p>
                <a:pPr>
                  <a:spcBef>
                    <a:spcPts val="0"/>
                  </a:spcBef>
                  <a:spcAft>
                    <a:spcPts val="600"/>
                  </a:spcAft>
                </a:pPr>
                <a:endParaRPr lang="en-US" sz="4200" b="1" dirty="0">
                  <a:solidFill>
                    <a:schemeClr val="tx1"/>
                  </a:solidFill>
                  <a:latin typeface="Arial" panose="020B0604020202020204" pitchFamily="34" charset="0"/>
                  <a:ea typeface="Times New Roman" panose="02020603050405020304" pitchFamily="18" charset="0"/>
                </a:endParaRPr>
              </a:p>
              <a:p>
                <a:pPr>
                  <a:spcBef>
                    <a:spcPts val="0"/>
                  </a:spcBef>
                  <a:spcAft>
                    <a:spcPts val="600"/>
                  </a:spcAft>
                </a:pPr>
                <a:r>
                  <a:rPr lang="en-US" sz="4200" b="1" dirty="0">
                    <a:solidFill>
                      <a:schemeClr val="tx1"/>
                    </a:solidFill>
                    <a:latin typeface="Arial" panose="020B0604020202020204" pitchFamily="34" charset="0"/>
                    <a:ea typeface="Times New Roman" panose="02020603050405020304" pitchFamily="18" charset="0"/>
                  </a:rPr>
                  <a:t> </a:t>
                </a:r>
              </a:p>
              <a:p>
                <a:pPr>
                  <a:spcBef>
                    <a:spcPts val="0"/>
                  </a:spcBef>
                  <a:spcAft>
                    <a:spcPts val="600"/>
                  </a:spcAft>
                </a:pPr>
                <a:r>
                  <a:rPr lang="en-US" sz="4200" b="1">
                    <a:solidFill>
                      <a:schemeClr val="tx1"/>
                    </a:solidFill>
                    <a:latin typeface="Arial" panose="020B0604020202020204" pitchFamily="34" charset="0"/>
                    <a:ea typeface="Times New Roman" panose="02020603050405020304" pitchFamily="18" charset="0"/>
                  </a:rPr>
                  <a:t> HIAF </a:t>
                </a:r>
                <a:r>
                  <a:rPr lang="en-US" sz="4200" b="1" dirty="0">
                    <a:solidFill>
                      <a:schemeClr val="tx1"/>
                    </a:solidFill>
                    <a:latin typeface="Arial" panose="020B0604020202020204" pitchFamily="34" charset="0"/>
                    <a:ea typeface="Times New Roman" panose="02020603050405020304" pitchFamily="18" charset="0"/>
                  </a:rPr>
                  <a:t>Physics</a:t>
                </a:r>
              </a:p>
              <a:p>
                <a:pPr>
                  <a:spcBef>
                    <a:spcPts val="0"/>
                  </a:spcBef>
                  <a:spcAft>
                    <a:spcPts val="600"/>
                  </a:spcAft>
                </a:pPr>
                <a:r>
                  <a:rPr lang="en-US" sz="4400" b="1" dirty="0">
                    <a:solidFill>
                      <a:schemeClr val="tx1"/>
                    </a:solidFill>
                    <a:latin typeface="Arial" panose="020B0604020202020204" pitchFamily="34" charset="0"/>
                    <a:ea typeface="Times New Roman" panose="02020603050405020304" pitchFamily="18" charset="0"/>
                  </a:rPr>
                  <a:t> </a:t>
                </a:r>
                <a:r>
                  <a:rPr lang="zh-CN" altLang="en-US" sz="4400" b="1" dirty="0">
                    <a:solidFill>
                      <a:schemeClr val="tx1"/>
                    </a:solidFill>
                    <a:latin typeface="Arial" panose="020B0604020202020204" pitchFamily="34" charset="0"/>
                    <a:ea typeface="Times New Roman" panose="02020603050405020304" pitchFamily="18" charset="0"/>
                  </a:rPr>
                  <a:t>  </a:t>
                </a:r>
                <a:r>
                  <a:rPr lang="en-US" sz="3200" dirty="0">
                    <a:solidFill>
                      <a:schemeClr val="tx1"/>
                    </a:solidFill>
                    <a:latin typeface="Arial" panose="020B0604020202020204" pitchFamily="34" charset="0"/>
                    <a:ea typeface="Times New Roman" panose="02020603050405020304" pitchFamily="18" charset="0"/>
                  </a:rPr>
                  <a:t>- Physics at High Baryon Density</a:t>
                </a:r>
              </a:p>
              <a:p>
                <a:pPr>
                  <a:spcBef>
                    <a:spcPts val="0"/>
                  </a:spcBef>
                  <a:spcAft>
                    <a:spcPts val="600"/>
                  </a:spcAft>
                </a:pPr>
                <a:r>
                  <a:rPr lang="zh-CN" altLang="en-US" sz="3200" dirty="0">
                    <a:solidFill>
                      <a:schemeClr val="tx1"/>
                    </a:solidFill>
                    <a:latin typeface="Arial" panose="020B0604020202020204" pitchFamily="34" charset="0"/>
                    <a:ea typeface="Times New Roman" panose="02020603050405020304" pitchFamily="18" charset="0"/>
                  </a:rPr>
                  <a:t>    </a:t>
                </a:r>
                <a:r>
                  <a:rPr lang="en-US" altLang="zh-CN" sz="3200" dirty="0">
                    <a:solidFill>
                      <a:schemeClr val="tx1"/>
                    </a:solidFill>
                    <a:latin typeface="Arial" panose="020B0604020202020204" pitchFamily="34" charset="0"/>
                    <a:ea typeface="Times New Roman" panose="02020603050405020304" pitchFamily="18" charset="0"/>
                  </a:rPr>
                  <a:t>-</a:t>
                </a:r>
                <a:r>
                  <a:rPr lang="zh-CN" altLang="en-US" sz="3200" dirty="0">
                    <a:solidFill>
                      <a:schemeClr val="tx1"/>
                    </a:solidFill>
                    <a:latin typeface="Arial" panose="020B0604020202020204" pitchFamily="34" charset="0"/>
                    <a:ea typeface="Times New Roman" panose="02020603050405020304" pitchFamily="18" charset="0"/>
                  </a:rPr>
                  <a:t> </a:t>
                </a:r>
                <a14:m>
                  <m:oMath xmlns:m="http://schemas.openxmlformats.org/officeDocument/2006/math">
                    <m:r>
                      <m:rPr>
                        <m:sty m:val="p"/>
                      </m:rPr>
                      <a:rPr lang="el-GR" sz="3200">
                        <a:solidFill>
                          <a:schemeClr val="tx1"/>
                        </a:solidFill>
                        <a:latin typeface="Cambria Math" panose="02040503050406030204" pitchFamily="18" charset="0"/>
                        <a:ea typeface="Times New Roman" panose="02020603050405020304" pitchFamily="18" charset="0"/>
                      </a:rPr>
                      <m:t>Λ</m:t>
                    </m:r>
                  </m:oMath>
                </a14:m>
                <a:r>
                  <a:rPr lang="en-US" sz="3200" dirty="0">
                    <a:solidFill>
                      <a:schemeClr val="tx1"/>
                    </a:solidFill>
                    <a:latin typeface="Arial" panose="020B0604020202020204" pitchFamily="34" charset="0"/>
                    <a:ea typeface="Times New Roman" panose="02020603050405020304" pitchFamily="18" charset="0"/>
                  </a:rPr>
                  <a:t> Polarization and Its Spin Structure</a:t>
                </a:r>
              </a:p>
              <a:p>
                <a:pPr marL="576262"/>
                <a:endParaRPr lang="en-US" sz="1100" dirty="0">
                  <a:latin typeface="Arial" panose="020B0604020202020204" pitchFamily="34" charset="0"/>
                  <a:cs typeface="Arial" panose="020B0604020202020204" pitchFamily="34" charset="0"/>
                </a:endParaRPr>
              </a:p>
              <a:p>
                <a:pPr>
                  <a:spcBef>
                    <a:spcPts val="0"/>
                  </a:spcBef>
                  <a:spcAft>
                    <a:spcPts val="600"/>
                  </a:spcAft>
                </a:pPr>
                <a:r>
                  <a:rPr lang="zh-CN" altLang="en-US" sz="3200" dirty="0">
                    <a:solidFill>
                      <a:schemeClr val="tx1"/>
                    </a:solidFill>
                    <a:latin typeface="Arial" panose="020B0604020202020204" pitchFamily="34" charset="0"/>
                    <a:ea typeface="Times New Roman" panose="02020603050405020304" pitchFamily="18" charset="0"/>
                  </a:rPr>
                  <a:t> </a:t>
                </a:r>
                <a:r>
                  <a:rPr lang="en-US" sz="3200" dirty="0">
                    <a:solidFill>
                      <a:schemeClr val="tx1"/>
                    </a:solidFill>
                    <a:latin typeface="Arial" panose="020B0604020202020204" pitchFamily="34" charset="0"/>
                    <a:ea typeface="Times New Roman" panose="02020603050405020304" pitchFamily="18" charset="0"/>
                  </a:rPr>
                  <a:t>    </a:t>
                </a:r>
              </a:p>
              <a:p>
                <a:pPr>
                  <a:spcBef>
                    <a:spcPts val="0"/>
                  </a:spcBef>
                  <a:spcAft>
                    <a:spcPts val="600"/>
                  </a:spcAft>
                </a:pPr>
                <a:r>
                  <a:rPr lang="en-US" sz="4000" b="1" dirty="0">
                    <a:solidFill>
                      <a:schemeClr val="tx1"/>
                    </a:solidFill>
                    <a:latin typeface="Arial" panose="020B0604020202020204" pitchFamily="34" charset="0"/>
                    <a:ea typeface="MS Mincho" panose="02020609040205080304" pitchFamily="49" charset="-128"/>
                  </a:rPr>
                  <a:t>	</a:t>
                </a:r>
                <a:endParaRPr lang="en-US" sz="3600" dirty="0">
                  <a:solidFill>
                    <a:schemeClr val="tx1"/>
                  </a:solidFill>
                  <a:latin typeface="Arial" panose="020B0604020202020204" pitchFamily="34" charset="0"/>
                  <a:ea typeface="MS Mincho" panose="02020609040205080304" pitchFamily="49" charset="-128"/>
                </a:endParaRPr>
              </a:p>
              <a:p>
                <a:pPr>
                  <a:spcBef>
                    <a:spcPts val="0"/>
                  </a:spcBef>
                  <a:spcAft>
                    <a:spcPts val="600"/>
                  </a:spcAft>
                </a:pPr>
                <a:endParaRPr lang="en-US" sz="3600" dirty="0">
                  <a:solidFill>
                    <a:schemeClr val="tx1"/>
                  </a:solidFill>
                  <a:latin typeface="Arial" panose="020B0604020202020204" pitchFamily="34" charset="0"/>
                  <a:ea typeface="MS Mincho" panose="02020609040205080304" pitchFamily="49" charset="-128"/>
                </a:endParaRPr>
              </a:p>
              <a:p>
                <a:pPr>
                  <a:spcBef>
                    <a:spcPts val="0"/>
                  </a:spcBef>
                  <a:spcAft>
                    <a:spcPts val="600"/>
                  </a:spcAft>
                </a:pPr>
                <a:r>
                  <a:rPr lang="en-US" sz="3600" dirty="0">
                    <a:solidFill>
                      <a:schemeClr val="tx1"/>
                    </a:solidFill>
                    <a:latin typeface="Arial" panose="020B0604020202020204" pitchFamily="34" charset="0"/>
                    <a:ea typeface="MS Mincho" panose="02020609040205080304" pitchFamily="49" charset="-128"/>
                  </a:rPr>
                  <a:t>   </a:t>
                </a:r>
                <a:r>
                  <a:rPr lang="zh-CN" altLang="en-US" sz="3600" dirty="0">
                    <a:solidFill>
                      <a:schemeClr val="tx1"/>
                    </a:solidFill>
                    <a:latin typeface="Arial" panose="020B0604020202020204" pitchFamily="34" charset="0"/>
                    <a:ea typeface="MS Mincho" panose="02020609040205080304" pitchFamily="49" charset="-128"/>
                  </a:rPr>
                  <a:t>  </a:t>
                </a:r>
                <a:endParaRPr lang="en-US" sz="3600" dirty="0">
                  <a:solidFill>
                    <a:schemeClr val="tx1"/>
                  </a:solidFill>
                  <a:latin typeface="Arial" panose="020B0604020202020204" pitchFamily="34" charset="0"/>
                  <a:ea typeface="MS Mincho" panose="02020609040205080304" pitchFamily="49" charset="-128"/>
                </a:endParaRPr>
              </a:p>
            </p:txBody>
          </p:sp>
        </mc:Choice>
        <mc:Fallback>
          <p:sp>
            <p:nvSpPr>
              <p:cNvPr id="4" name="矩形 3"/>
              <p:cNvSpPr>
                <a:spLocks noRot="1" noChangeAspect="1" noMove="1" noResize="1" noEditPoints="1" noAdjustHandles="1" noChangeArrowheads="1" noChangeShapeType="1" noTextEdit="1"/>
              </p:cNvSpPr>
              <p:nvPr/>
            </p:nvSpPr>
            <p:spPr>
              <a:xfrm>
                <a:off x="0" y="-884633"/>
                <a:ext cx="9144000" cy="4032448"/>
              </a:xfrm>
              <a:prstGeom prst="rect">
                <a:avLst/>
              </a:prstGeom>
              <a:blipFill>
                <a:blip r:embed="rId4"/>
                <a:stretch>
                  <a:fillRect l="-972"/>
                </a:stretch>
              </a:blipFill>
              <a:ln>
                <a:noFill/>
              </a:ln>
            </p:spPr>
            <p:txBody>
              <a:bodyPr/>
              <a:lstStyle/>
              <a:p>
                <a:r>
                  <a:rPr lang="en-US">
                    <a:noFill/>
                  </a:rPr>
                  <a:t> </a:t>
                </a:r>
              </a:p>
            </p:txBody>
          </p:sp>
        </mc:Fallback>
      </mc:AlternateContent>
    </p:spTree>
  </p:cSld>
  <p:clrMapOvr>
    <a:masterClrMapping/>
  </p:clrMapOvr>
  <p:transition spd="med" advClick="0" advTm="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164554"/>
            <a:ext cx="8280920" cy="772415"/>
          </a:xfrm>
        </p:spPr>
        <p:txBody>
          <a:bodyPr/>
          <a:lstStyle/>
          <a:p>
            <a:pPr marL="27146" algn="ctr">
              <a:lnSpc>
                <a:spcPct val="125000"/>
              </a:lnSpc>
              <a:buClr>
                <a:srgbClr val="003366"/>
              </a:buClr>
              <a:buSzPct val="60000"/>
            </a:pPr>
            <a:r>
              <a:rPr lang="en-US" altLang="zh-CN" sz="3600" dirty="0">
                <a:latin typeface="Microsoft YaHei UI" panose="020B0503020204020204" pitchFamily="34" charset="-122"/>
                <a:ea typeface="Microsoft YaHei UI" panose="020B0503020204020204" pitchFamily="34" charset="-122"/>
                <a:cs typeface="Times" panose="02020603050405020304" pitchFamily="18" charset="0"/>
              </a:rPr>
              <a:t>HIAF</a:t>
            </a:r>
            <a:r>
              <a:rPr lang="zh-CN" altLang="en-US" sz="3600" dirty="0">
                <a:latin typeface="Microsoft YaHei UI" panose="020B0503020204020204" pitchFamily="34" charset="-122"/>
                <a:ea typeface="Microsoft YaHei UI" panose="020B0503020204020204" pitchFamily="34" charset="-122"/>
                <a:cs typeface="Times" panose="02020603050405020304" pitchFamily="18" charset="0"/>
              </a:rPr>
              <a:t>未来升级计划（</a:t>
            </a:r>
            <a:r>
              <a:rPr lang="en-US" altLang="zh-CN" sz="3600" dirty="0">
                <a:latin typeface="Microsoft YaHei UI" panose="020B0503020204020204" pitchFamily="34" charset="-122"/>
                <a:ea typeface="Microsoft YaHei UI" panose="020B0503020204020204" pitchFamily="34" charset="-122"/>
                <a:cs typeface="Times" panose="02020603050405020304" pitchFamily="18" charset="0"/>
              </a:rPr>
              <a:t>HIAF-U</a:t>
            </a:r>
            <a:r>
              <a:rPr lang="zh-CN" altLang="en-US" sz="3600" dirty="0">
                <a:latin typeface="Microsoft YaHei UI" panose="020B0503020204020204" pitchFamily="34" charset="-122"/>
                <a:ea typeface="Microsoft YaHei UI" panose="020B0503020204020204" pitchFamily="34" charset="-122"/>
                <a:cs typeface="Times" panose="02020603050405020304" pitchFamily="18" charset="0"/>
              </a:rPr>
              <a:t>）</a:t>
            </a:r>
          </a:p>
        </p:txBody>
      </p:sp>
      <p:graphicFrame>
        <p:nvGraphicFramePr>
          <p:cNvPr id="5" name="表格 21">
            <a:extLst>
              <a:ext uri="{FF2B5EF4-FFF2-40B4-BE49-F238E27FC236}">
                <a16:creationId xmlns:a16="http://schemas.microsoft.com/office/drawing/2014/main" id="{50AC8765-0587-8453-C68A-9593AA0086CD}"/>
              </a:ext>
            </a:extLst>
          </p:cNvPr>
          <p:cNvGraphicFramePr>
            <a:graphicFrameLocks noGrp="1"/>
          </p:cNvGraphicFramePr>
          <p:nvPr>
            <p:extLst>
              <p:ext uri="{D42A27DB-BD31-4B8C-83A1-F6EECF244321}">
                <p14:modId xmlns:p14="http://schemas.microsoft.com/office/powerpoint/2010/main" val="1501353309"/>
              </p:ext>
            </p:extLst>
          </p:nvPr>
        </p:nvGraphicFramePr>
        <p:xfrm>
          <a:off x="265432" y="627534"/>
          <a:ext cx="8613136" cy="3650502"/>
        </p:xfrm>
        <a:graphic>
          <a:graphicData uri="http://schemas.openxmlformats.org/drawingml/2006/table">
            <a:tbl>
              <a:tblPr firstRow="1" firstCol="1" bandRow="1">
                <a:tableStyleId>{5C22544A-7EE6-4342-B048-85BDC9FD1C3A}</a:tableStyleId>
              </a:tblPr>
              <a:tblGrid>
                <a:gridCol w="1353932">
                  <a:extLst>
                    <a:ext uri="{9D8B030D-6E8A-4147-A177-3AD203B41FA5}">
                      <a16:colId xmlns:a16="http://schemas.microsoft.com/office/drawing/2014/main" val="20000"/>
                    </a:ext>
                  </a:extLst>
                </a:gridCol>
                <a:gridCol w="1353932">
                  <a:extLst>
                    <a:ext uri="{9D8B030D-6E8A-4147-A177-3AD203B41FA5}">
                      <a16:colId xmlns:a16="http://schemas.microsoft.com/office/drawing/2014/main" val="20001"/>
                    </a:ext>
                  </a:extLst>
                </a:gridCol>
                <a:gridCol w="950632">
                  <a:extLst>
                    <a:ext uri="{9D8B030D-6E8A-4147-A177-3AD203B41FA5}">
                      <a16:colId xmlns:a16="http://schemas.microsoft.com/office/drawing/2014/main" val="20002"/>
                    </a:ext>
                  </a:extLst>
                </a:gridCol>
                <a:gridCol w="1230703">
                  <a:extLst>
                    <a:ext uri="{9D8B030D-6E8A-4147-A177-3AD203B41FA5}">
                      <a16:colId xmlns:a16="http://schemas.microsoft.com/office/drawing/2014/main" val="20003"/>
                    </a:ext>
                  </a:extLst>
                </a:gridCol>
                <a:gridCol w="1730024">
                  <a:extLst>
                    <a:ext uri="{9D8B030D-6E8A-4147-A177-3AD203B41FA5}">
                      <a16:colId xmlns:a16="http://schemas.microsoft.com/office/drawing/2014/main" val="20004"/>
                    </a:ext>
                  </a:extLst>
                </a:gridCol>
                <a:gridCol w="1993913">
                  <a:extLst>
                    <a:ext uri="{9D8B030D-6E8A-4147-A177-3AD203B41FA5}">
                      <a16:colId xmlns:a16="http://schemas.microsoft.com/office/drawing/2014/main" val="20005"/>
                    </a:ext>
                  </a:extLst>
                </a:gridCol>
              </a:tblGrid>
              <a:tr h="366583">
                <a:tc>
                  <a:txBody>
                    <a:bodyPr/>
                    <a:lstStyle/>
                    <a:p>
                      <a:pPr indent="127000" algn="ctr">
                        <a:lnSpc>
                          <a:spcPct val="102000"/>
                        </a:lnSpc>
                        <a:spcAft>
                          <a:spcPts val="240"/>
                        </a:spcAft>
                      </a:pPr>
                      <a:r>
                        <a:rPr 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研究机构</a:t>
                      </a:r>
                    </a:p>
                  </a:txBody>
                  <a:tcPr marL="51435" marR="51435" marT="0" marB="0" anchor="ctr"/>
                </a:tc>
                <a:tc>
                  <a:txBody>
                    <a:bodyPr/>
                    <a:lstStyle/>
                    <a:p>
                      <a:pPr indent="127000" algn="ctr">
                        <a:lnSpc>
                          <a:spcPct val="102000"/>
                        </a:lnSpc>
                        <a:spcAft>
                          <a:spcPts val="240"/>
                        </a:spcAft>
                      </a:pPr>
                      <a:r>
                        <a:rPr 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加速器</a:t>
                      </a:r>
                    </a:p>
                  </a:txBody>
                  <a:tcPr marL="51435" marR="51435" marT="0" marB="0" anchor="ctr"/>
                </a:tc>
                <a:tc>
                  <a:txBody>
                    <a:bodyPr/>
                    <a:lstStyle/>
                    <a:p>
                      <a:pPr indent="127000" algn="ctr">
                        <a:lnSpc>
                          <a:spcPct val="102000"/>
                        </a:lnSpc>
                        <a:spcAft>
                          <a:spcPts val="240"/>
                        </a:spcAft>
                      </a:pPr>
                      <a:r>
                        <a:rPr lang="zh-CN" sz="1400" b="0">
                          <a:effectLst/>
                          <a:latin typeface="Microsoft YaHei UI" panose="020B0503020204020204" pitchFamily="34" charset="-122"/>
                          <a:ea typeface="Microsoft YaHei UI" panose="020B0503020204020204" pitchFamily="34" charset="-122"/>
                          <a:cs typeface="Times New Roman" panose="02020603050405020304" pitchFamily="18" charset="0"/>
                        </a:rPr>
                        <a:t>建成时间</a:t>
                      </a:r>
                    </a:p>
                  </a:txBody>
                  <a:tcPr marL="51435" marR="51435" marT="0" marB="0" anchor="ctr"/>
                </a:tc>
                <a:tc>
                  <a:txBody>
                    <a:bodyPr/>
                    <a:lstStyle/>
                    <a:p>
                      <a:pPr indent="127000" algn="ctr">
                        <a:lnSpc>
                          <a:spcPct val="102000"/>
                        </a:lnSpc>
                        <a:spcAft>
                          <a:spcPts val="240"/>
                        </a:spcAft>
                      </a:pPr>
                      <a:r>
                        <a:rPr lang="zh-CN" sz="1400" b="0">
                          <a:effectLst/>
                          <a:latin typeface="Microsoft YaHei UI" panose="020B0503020204020204" pitchFamily="34" charset="-122"/>
                          <a:ea typeface="Microsoft YaHei UI" panose="020B0503020204020204" pitchFamily="34" charset="-122"/>
                          <a:cs typeface="Times New Roman" panose="02020603050405020304" pitchFamily="18" charset="0"/>
                        </a:rPr>
                        <a:t>典型离子束</a:t>
                      </a:r>
                    </a:p>
                  </a:txBody>
                  <a:tcPr marL="51435" marR="51435" marT="0" marB="0" anchor="ctr"/>
                </a:tc>
                <a:tc>
                  <a:txBody>
                    <a:bodyPr/>
                    <a:lstStyle/>
                    <a:p>
                      <a:pPr indent="127000" algn="ctr">
                        <a:lnSpc>
                          <a:spcPct val="102000"/>
                        </a:lnSpc>
                        <a:spcAft>
                          <a:spcPts val="240"/>
                        </a:spcAft>
                      </a:pPr>
                      <a:r>
                        <a:rPr lang="zh-CN" sz="1400" b="0">
                          <a:effectLst/>
                          <a:latin typeface="Microsoft YaHei UI" panose="020B0503020204020204" pitchFamily="34" charset="-122"/>
                          <a:ea typeface="Microsoft YaHei UI" panose="020B0503020204020204" pitchFamily="34" charset="-122"/>
                          <a:cs typeface="Times New Roman" panose="02020603050405020304" pitchFamily="18" charset="0"/>
                        </a:rPr>
                        <a:t>典型离子束能量</a:t>
                      </a:r>
                    </a:p>
                  </a:txBody>
                  <a:tcPr marL="51435" marR="51435" marT="0" marB="0" anchor="ctr"/>
                </a:tc>
                <a:tc>
                  <a:txBody>
                    <a:bodyPr/>
                    <a:lstStyle/>
                    <a:p>
                      <a:pPr indent="127000" algn="ctr">
                        <a:lnSpc>
                          <a:spcPct val="102000"/>
                        </a:lnSpc>
                        <a:spcAft>
                          <a:spcPts val="240"/>
                        </a:spcAft>
                      </a:pPr>
                      <a:r>
                        <a:rPr 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束流强度或束流功率</a:t>
                      </a:r>
                    </a:p>
                  </a:txBody>
                  <a:tcPr marL="51435" marR="51435" marT="0" marB="0" anchor="ctr"/>
                </a:tc>
                <a:extLst>
                  <a:ext uri="{0D108BD9-81ED-4DB2-BD59-A6C34878D82A}">
                    <a16:rowId xmlns:a16="http://schemas.microsoft.com/office/drawing/2014/main" val="10000"/>
                  </a:ext>
                </a:extLst>
              </a:tr>
              <a:tr h="281151">
                <a:tc>
                  <a:txBody>
                    <a:bodyPr/>
                    <a:lstStyle/>
                    <a:p>
                      <a:pPr indent="127000" algn="ctr">
                        <a:lnSpc>
                          <a:spcPct val="102000"/>
                        </a:lnSpc>
                        <a:spcAft>
                          <a:spcPts val="240"/>
                        </a:spcAft>
                      </a:pPr>
                      <a:r>
                        <a:rPr 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德国</a:t>
                      </a:r>
                      <a:r>
                        <a:rPr lang="en-US" alt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 </a:t>
                      </a:r>
                      <a:r>
                        <a:rPr lang="en-GB"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GSI</a:t>
                      </a:r>
                      <a:endParaRPr 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FAIR SIS100</a:t>
                      </a:r>
                      <a:endParaRPr lang="zh-CN"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2025</a:t>
                      </a:r>
                      <a:endParaRPr lang="zh-CN"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aseline="300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238</a:t>
                      </a:r>
                      <a:r>
                        <a:rPr lang="en-GB"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U</a:t>
                      </a:r>
                      <a:r>
                        <a:rPr lang="en-GB" sz="1100" baseline="300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28+</a:t>
                      </a:r>
                      <a:endParaRPr lang="zh-CN"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 7 GeV/u</a:t>
                      </a:r>
                      <a:endParaRPr lang="zh-CN"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5×10</a:t>
                      </a:r>
                      <a:r>
                        <a:rPr lang="en-GB" sz="1100" baseline="300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11</a:t>
                      </a:r>
                      <a:r>
                        <a:rPr lang="en-GB"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 ppp</a:t>
                      </a:r>
                      <a:endParaRPr lang="zh-CN"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366583">
                <a:tc>
                  <a:txBody>
                    <a:bodyPr/>
                    <a:lstStyle/>
                    <a:p>
                      <a:pPr indent="127000" algn="ctr">
                        <a:lnSpc>
                          <a:spcPct val="102000"/>
                        </a:lnSpc>
                        <a:spcAft>
                          <a:spcPts val="240"/>
                        </a:spcAft>
                      </a:pPr>
                      <a:r>
                        <a:rPr 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俄罗斯</a:t>
                      </a:r>
                      <a:r>
                        <a:rPr lang="en-US" alt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 </a:t>
                      </a:r>
                      <a:r>
                        <a:rPr lang="en-GB"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JINR</a:t>
                      </a:r>
                      <a:endParaRPr 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NICA-Booster</a:t>
                      </a:r>
                      <a:endParaRPr lang="zh-CN"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2023</a:t>
                      </a:r>
                      <a:endParaRPr lang="zh-CN"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aseline="300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197</a:t>
                      </a:r>
                      <a:r>
                        <a:rPr lang="en-GB"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Au</a:t>
                      </a:r>
                      <a:r>
                        <a:rPr lang="en-GB" sz="1100" baseline="300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32+</a:t>
                      </a:r>
                      <a:endParaRPr lang="zh-CN"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4. 5 GeV/u</a:t>
                      </a:r>
                      <a:endParaRPr lang="zh-CN"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4×10</a:t>
                      </a:r>
                      <a:r>
                        <a:rPr lang="en-GB" sz="110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9</a:t>
                      </a:r>
                      <a:r>
                        <a:rPr lang="en-GB"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 </a:t>
                      </a:r>
                      <a:r>
                        <a:rPr lang="en-GB" sz="1100" dirty="0" err="1">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ppp</a:t>
                      </a:r>
                      <a:endParaRPr lang="zh-CN"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r h="214163">
                <a:tc rowSpan="10">
                  <a:txBody>
                    <a:bodyPr/>
                    <a:lstStyle/>
                    <a:p>
                      <a:pPr indent="127000" algn="ctr">
                        <a:lnSpc>
                          <a:spcPct val="102000"/>
                        </a:lnSpc>
                        <a:spcAft>
                          <a:spcPts val="240"/>
                        </a:spcAft>
                      </a:pPr>
                      <a:r>
                        <a:rPr 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中国</a:t>
                      </a:r>
                      <a:r>
                        <a:rPr lang="en-US" alt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 </a:t>
                      </a:r>
                      <a:r>
                        <a:rPr lang="en-GB" sz="1400" b="0" dirty="0">
                          <a:effectLst/>
                          <a:latin typeface="Microsoft YaHei UI" panose="020B0503020204020204" pitchFamily="34" charset="-122"/>
                          <a:ea typeface="Microsoft YaHei UI" panose="020B0503020204020204" pitchFamily="34" charset="-122"/>
                          <a:cs typeface="Times New Roman" panose="02020603050405020304" pitchFamily="18" charset="0"/>
                        </a:rPr>
                        <a:t>IMP</a:t>
                      </a:r>
                      <a:endParaRPr lang="zh-CN" sz="1400" b="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rowSpan="3">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HIAF</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rowSpan="3">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2025</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238</a:t>
                      </a:r>
                      <a:r>
                        <a:rPr lang="en-GB"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U</a:t>
                      </a:r>
                      <a:r>
                        <a:rPr lang="en-GB" sz="110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35+</a:t>
                      </a:r>
                      <a:endParaRPr lang="zh-CN"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0. 8 GeV/u</a:t>
                      </a:r>
                      <a:endParaRPr lang="zh-CN" sz="11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1.0-2. 0×10</a:t>
                      </a:r>
                      <a:r>
                        <a:rPr lang="en-GB" sz="110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11</a:t>
                      </a:r>
                      <a:r>
                        <a:rPr lang="en-GB"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 </a:t>
                      </a:r>
                      <a:r>
                        <a:rPr lang="en-GB" sz="1100" dirty="0" err="1">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ppp</a:t>
                      </a:r>
                      <a:endParaRPr lang="zh-CN" sz="1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5"/>
                  </a:ext>
                </a:extLst>
              </a:tr>
              <a:tr h="21416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indent="127000" algn="ctr">
                        <a:lnSpc>
                          <a:spcPct val="102000"/>
                        </a:lnSpc>
                        <a:spcAft>
                          <a:spcPts val="240"/>
                        </a:spcAft>
                      </a:pP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238</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U</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76+</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 45 GeV/u</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0.5-1.0×10</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11</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 </a:t>
                      </a:r>
                      <a:r>
                        <a:rPr lang="en-GB" sz="1100" b="0" dirty="0" err="1">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ppp</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6"/>
                  </a:ext>
                </a:extLst>
              </a:tr>
              <a:tr h="214163">
                <a:tc vMerge="1">
                  <a:txBody>
                    <a:bodyPr/>
                    <a:lstStyle/>
                    <a:p>
                      <a:endParaRPr lang="zh-CN" altLang="en-US"/>
                    </a:p>
                  </a:txBody>
                  <a:tcPr/>
                </a:tc>
                <a:tc vMerge="1">
                  <a:txBody>
                    <a:bodyPr/>
                    <a:lstStyle/>
                    <a:p>
                      <a:pPr indent="127000" algn="ctr">
                        <a:lnSpc>
                          <a:spcPct val="102000"/>
                        </a:lnSpc>
                        <a:spcAft>
                          <a:spcPts val="240"/>
                        </a:spcAft>
                      </a:pPr>
                      <a:endParaRPr lang="zh-CN" sz="14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vMerge="1">
                  <a:txBody>
                    <a:bodyPr/>
                    <a:lstStyle/>
                    <a:p>
                      <a:pPr indent="127000" algn="ctr">
                        <a:lnSpc>
                          <a:spcPct val="102000"/>
                        </a:lnSpc>
                        <a:spcAft>
                          <a:spcPts val="240"/>
                        </a:spcAft>
                      </a:pPr>
                      <a:endParaRPr lang="zh-CN" sz="14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a:lnSpc>
                          <a:spcPct val="102000"/>
                        </a:lnSpc>
                        <a:spcAft>
                          <a:spcPts val="240"/>
                        </a:spcAft>
                      </a:pPr>
                      <a:r>
                        <a:rPr lang="en-US" alt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rPr>
                        <a:t>p</a:t>
                      </a:r>
                      <a:endParaRPr 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marL="0" marR="0" lvl="0" indent="127000" algn="ctr" defTabSz="457200" rtl="0" eaLnBrk="1" fontAlgn="auto" latinLnBrk="0" hangingPunct="1">
                        <a:lnSpc>
                          <a:spcPct val="102000"/>
                        </a:lnSpc>
                        <a:spcBef>
                          <a:spcPts val="0"/>
                        </a:spcBef>
                        <a:spcAft>
                          <a:spcPts val="240"/>
                        </a:spcAft>
                        <a:buClrTx/>
                        <a:buSzTx/>
                        <a:buFontTx/>
                        <a:buNone/>
                        <a:tabLst/>
                        <a:defRPr/>
                      </a:pPr>
                      <a:r>
                        <a:rPr lang="en-GB" alt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rPr>
                        <a:t>9.3 GeV/u</a:t>
                      </a:r>
                      <a:endParaRPr lang="zh-CN" alt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alt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rPr>
                        <a:t>5×10</a:t>
                      </a:r>
                      <a:r>
                        <a:rPr lang="en-GB" altLang="zh-CN" sz="1100" b="0" baseline="3000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rPr>
                        <a:t>13</a:t>
                      </a:r>
                      <a:endParaRPr 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7"/>
                  </a:ext>
                </a:extLst>
              </a:tr>
              <a:tr h="214163">
                <a:tc vMerge="1">
                  <a:txBody>
                    <a:bodyPr/>
                    <a:lstStyle/>
                    <a:p>
                      <a:endParaRPr lang="zh-CN" altLang="en-US"/>
                    </a:p>
                  </a:txBody>
                  <a:tcPr/>
                </a:tc>
                <a:tc rowSpan="4">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HIAF-U</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p>
                      <a:pPr indent="127000" algn="ctr">
                        <a:lnSpc>
                          <a:spcPct val="102000"/>
                        </a:lnSpc>
                        <a:spcAft>
                          <a:spcPts val="240"/>
                        </a:spcAft>
                      </a:pPr>
                      <a:r>
                        <a:rPr lang="en-GB" sz="1100" b="0" dirty="0" err="1">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BRing</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-S</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rowSpan="4">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2027-2032</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238</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U</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35+</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 95 GeV/u</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 0×10</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12</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 </a:t>
                      </a:r>
                      <a:r>
                        <a:rPr lang="en-GB" sz="1100" b="0" dirty="0" err="1">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ppp</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8"/>
                  </a:ext>
                </a:extLst>
              </a:tr>
              <a:tr h="2151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indent="127000" algn="ctr">
                        <a:lnSpc>
                          <a:spcPct val="102000"/>
                        </a:lnSpc>
                        <a:spcAft>
                          <a:spcPts val="240"/>
                        </a:spcAft>
                      </a:pP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238</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U</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76+</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7. 3 GeV/u</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1.0×10</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12</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 </a:t>
                      </a:r>
                      <a:r>
                        <a:rPr lang="en-GB" sz="1100" b="0" dirty="0" err="1">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ppp</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9"/>
                  </a:ext>
                </a:extLst>
              </a:tr>
              <a:tr h="2151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indent="127000" algn="ctr">
                        <a:lnSpc>
                          <a:spcPct val="102000"/>
                        </a:lnSpc>
                        <a:spcAft>
                          <a:spcPts val="240"/>
                        </a:spcAft>
                      </a:pP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238</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U</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92+</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9. 1 GeV/u</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1.0×10</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12</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 </a:t>
                      </a:r>
                      <a:r>
                        <a:rPr lang="en-GB" sz="1100" b="0" dirty="0" err="1">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ppp</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10"/>
                  </a:ext>
                </a:extLst>
              </a:tr>
              <a:tr h="215125">
                <a:tc vMerge="1">
                  <a:txBody>
                    <a:bodyPr/>
                    <a:lstStyle/>
                    <a:p>
                      <a:endParaRPr lang="zh-CN" altLang="en-US"/>
                    </a:p>
                  </a:txBody>
                  <a:tcPr/>
                </a:tc>
                <a:tc vMerge="1">
                  <a:txBody>
                    <a:bodyPr/>
                    <a:lstStyle/>
                    <a:p>
                      <a:pPr indent="127000" algn="ctr">
                        <a:lnSpc>
                          <a:spcPct val="102000"/>
                        </a:lnSpc>
                        <a:spcAft>
                          <a:spcPts val="240"/>
                        </a:spcAft>
                      </a:pPr>
                      <a:endParaRPr lang="zh-CN" sz="14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vMerge="1">
                  <a:txBody>
                    <a:bodyPr/>
                    <a:lstStyle/>
                    <a:p>
                      <a:pPr indent="127000" algn="ctr">
                        <a:lnSpc>
                          <a:spcPct val="102000"/>
                        </a:lnSpc>
                        <a:spcAft>
                          <a:spcPts val="240"/>
                        </a:spcAft>
                      </a:pPr>
                      <a:endParaRPr lang="zh-CN" sz="1400" dirty="0">
                        <a:effectLst/>
                        <a:latin typeface="Times New Roman" panose="02020603050405020304" pitchFamily="18" charset="0"/>
                        <a:ea typeface="黑体" panose="02010609060101010101" pitchFamily="49" charset="-122"/>
                        <a:cs typeface="Times New Roman" panose="02020603050405020304" pitchFamily="18" charset="0"/>
                      </a:endParaRPr>
                    </a:p>
                  </a:txBody>
                  <a:tcPr marL="68580" marR="68580" marT="0" marB="0" anchor="ctr"/>
                </a:tc>
                <a:tc>
                  <a:txBody>
                    <a:bodyPr/>
                    <a:lstStyle/>
                    <a:p>
                      <a:pPr indent="127000" algn="ctr">
                        <a:lnSpc>
                          <a:spcPct val="102000"/>
                        </a:lnSpc>
                        <a:spcAft>
                          <a:spcPts val="240"/>
                        </a:spcAft>
                      </a:pPr>
                      <a:r>
                        <a:rPr lang="en-US" alt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rPr>
                        <a:t>p</a:t>
                      </a:r>
                      <a:endParaRPr 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marL="0" marR="0" lvl="0" indent="127000" algn="ctr" defTabSz="457200" rtl="0" eaLnBrk="1" fontAlgn="auto" latinLnBrk="0" hangingPunct="1">
                        <a:lnSpc>
                          <a:spcPct val="102000"/>
                        </a:lnSpc>
                        <a:spcBef>
                          <a:spcPts val="0"/>
                        </a:spcBef>
                        <a:spcAft>
                          <a:spcPts val="240"/>
                        </a:spcAft>
                        <a:buClrTx/>
                        <a:buSzTx/>
                        <a:buFontTx/>
                        <a:buNone/>
                        <a:tabLst/>
                        <a:defRPr/>
                      </a:pPr>
                      <a:r>
                        <a:rPr lang="en-GB" alt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rPr>
                        <a:t>25.0 GeV/u</a:t>
                      </a:r>
                      <a:endParaRPr lang="zh-CN" alt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alt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rPr>
                        <a:t>4.0×10</a:t>
                      </a:r>
                      <a:r>
                        <a:rPr lang="en-GB" altLang="zh-CN" sz="1100" b="0" baseline="3000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rPr>
                        <a:t>14</a:t>
                      </a:r>
                      <a:endParaRPr lang="zh-CN" sz="1100" b="0" dirty="0">
                        <a:solidFill>
                          <a:srgbClr val="FF0000"/>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11"/>
                  </a:ext>
                </a:extLst>
              </a:tr>
              <a:tr h="387977">
                <a:tc vMerge="1">
                  <a:txBody>
                    <a:bodyPr/>
                    <a:lstStyle/>
                    <a:p>
                      <a:endParaRPr lang="zh-CN" altLang="en-US"/>
                    </a:p>
                  </a:txBody>
                  <a:tcP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HIAF-U</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p>
                      <a:pPr indent="127000" algn="ctr">
                        <a:lnSpc>
                          <a:spcPct val="102000"/>
                        </a:lnSpc>
                        <a:spcAft>
                          <a:spcPts val="240"/>
                        </a:spcAft>
                      </a:pPr>
                      <a:r>
                        <a:rPr lang="en-GB" sz="1100" b="0" dirty="0" err="1">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MRing</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2027-2032</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baseline="300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238</a:t>
                      </a:r>
                      <a:r>
                        <a:rPr lang="en-GB" sz="1100" b="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U</a:t>
                      </a:r>
                      <a:r>
                        <a:rPr lang="en-GB" sz="1100" b="0" baseline="3000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92+</a:t>
                      </a:r>
                      <a:endParaRPr lang="zh-CN" sz="1100" b="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4. 4 GeV/u</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2×10</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12</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 </a:t>
                      </a:r>
                      <a:r>
                        <a:rPr lang="en-GB" sz="1100" b="0" dirty="0" err="1">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ppp</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12"/>
                  </a:ext>
                </a:extLst>
              </a:tr>
              <a:tr h="387977">
                <a:tc vMerge="1">
                  <a:txBody>
                    <a:bodyPr/>
                    <a:lstStyle/>
                    <a:p>
                      <a:endParaRPr lang="zh-CN" altLang="en-US"/>
                    </a:p>
                  </a:txBody>
                  <a:tcPr/>
                </a:tc>
                <a:tc>
                  <a:txBody>
                    <a:bodyPr/>
                    <a:lstStyle/>
                    <a:p>
                      <a:pPr indent="127000" algn="ctr">
                        <a:lnSpc>
                          <a:spcPct val="102000"/>
                        </a:lnSpc>
                        <a:spcAft>
                          <a:spcPts val="240"/>
                        </a:spcAft>
                      </a:pPr>
                      <a:r>
                        <a:rPr lang="en-GB" sz="1100" b="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HIAF-U</a:t>
                      </a:r>
                      <a:endParaRPr lang="zh-CN" sz="1100" b="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p>
                      <a:pPr indent="127000" algn="ctr">
                        <a:lnSpc>
                          <a:spcPct val="102000"/>
                        </a:lnSpc>
                        <a:spcAft>
                          <a:spcPts val="240"/>
                        </a:spcAft>
                      </a:pPr>
                      <a:r>
                        <a:rPr lang="en-GB" sz="1100" b="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iLinac</a:t>
                      </a:r>
                      <a:endParaRPr lang="zh-CN" sz="1100" b="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2027-2032</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238</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U</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46+</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150-200 MeV/u</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1 </a:t>
                      </a:r>
                      <a:r>
                        <a:rPr lang="en-GB" sz="1100" b="0" dirty="0" err="1">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emA</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13"/>
                  </a:ext>
                </a:extLst>
              </a:tr>
              <a:tr h="350486">
                <a:tc vMerge="1">
                  <a:txBody>
                    <a:bodyPr/>
                    <a:lstStyle/>
                    <a:p>
                      <a:endParaRPr lang="zh-CN" altLang="en-US"/>
                    </a:p>
                  </a:txBody>
                  <a:tcPr/>
                </a:tc>
                <a:tc>
                  <a:txBody>
                    <a:bodyPr/>
                    <a:lstStyle/>
                    <a:p>
                      <a:pPr indent="127000" algn="ctr">
                        <a:lnSpc>
                          <a:spcPct val="102000"/>
                        </a:lnSpc>
                        <a:spcAft>
                          <a:spcPts val="240"/>
                        </a:spcAft>
                      </a:pPr>
                      <a:r>
                        <a:rPr lang="en-GB" sz="1100" b="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HIAF-ISOL</a:t>
                      </a:r>
                      <a:endParaRPr lang="zh-CN" sz="1100" b="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p>
                      <a:pPr indent="127000" algn="ctr">
                        <a:lnSpc>
                          <a:spcPct val="102000"/>
                        </a:lnSpc>
                        <a:spcAft>
                          <a:spcPts val="240"/>
                        </a:spcAft>
                      </a:pPr>
                      <a:r>
                        <a:rPr lang="zh-CN" sz="1100" b="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驱动加速器</a:t>
                      </a: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2027-2032</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H</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 H</a:t>
                      </a:r>
                      <a:r>
                        <a:rPr lang="en-GB" sz="1100" b="0" baseline="300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0. 5-1. 0 GeV/u</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a:lnSpc>
                          <a:spcPct val="102000"/>
                        </a:lnSpc>
                        <a:spcAft>
                          <a:spcPts val="240"/>
                        </a:spcAft>
                      </a:pP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5-10 mA</a:t>
                      </a:r>
                      <a:endPar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p>
                      <a:pPr indent="127000" algn="ctr">
                        <a:lnSpc>
                          <a:spcPct val="102000"/>
                        </a:lnSpc>
                        <a:spcAft>
                          <a:spcPts val="240"/>
                        </a:spcAft>
                      </a:pPr>
                      <a:r>
                        <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a:t>
                      </a:r>
                      <a:r>
                        <a:rPr lang="en-GB"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2.5~10 MW</a:t>
                      </a:r>
                      <a:r>
                        <a:rPr lang="zh-CN" sz="1100" b="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rPr>
                        <a:t>）</a:t>
                      </a:r>
                    </a:p>
                  </a:txBody>
                  <a:tcPr marL="51435" marR="51435" marT="0" marB="0" anchor="ctr"/>
                </a:tc>
                <a:extLst>
                  <a:ext uri="{0D108BD9-81ED-4DB2-BD59-A6C34878D82A}">
                    <a16:rowId xmlns:a16="http://schemas.microsoft.com/office/drawing/2014/main" val="10014"/>
                  </a:ext>
                </a:extLst>
              </a:tr>
            </a:tbl>
          </a:graphicData>
        </a:graphic>
      </p:graphicFrame>
      <p:sp>
        <p:nvSpPr>
          <p:cNvPr id="7" name="TextBox 6">
            <a:extLst>
              <a:ext uri="{FF2B5EF4-FFF2-40B4-BE49-F238E27FC236}">
                <a16:creationId xmlns:a16="http://schemas.microsoft.com/office/drawing/2014/main" id="{99199493-8EFE-14B4-422A-0FF78BF46F46}"/>
              </a:ext>
            </a:extLst>
          </p:cNvPr>
          <p:cNvSpPr txBox="1"/>
          <p:nvPr/>
        </p:nvSpPr>
        <p:spPr>
          <a:xfrm>
            <a:off x="1619672" y="4515966"/>
            <a:ext cx="4641014" cy="369332"/>
          </a:xfrm>
          <a:prstGeom prst="rect">
            <a:avLst/>
          </a:prstGeom>
          <a:noFill/>
        </p:spPr>
        <p:txBody>
          <a:bodyPr wrap="none" rtlCol="0">
            <a:spAutoFit/>
          </a:bodyPr>
          <a:lstStyle/>
          <a:p>
            <a:r>
              <a:rPr lang="en-US" altLang="en-US" dirty="0" err="1">
                <a:latin typeface="Microsoft YaHei UI" panose="020B0503020204020204" pitchFamily="34" charset="-122"/>
                <a:ea typeface="Microsoft YaHei UI" panose="020B0503020204020204" pitchFamily="34" charset="-122"/>
              </a:rPr>
              <a:t>为建设</a:t>
            </a:r>
            <a:r>
              <a:rPr lang="zh-CN" altLang="en-US" dirty="0">
                <a:latin typeface="Microsoft YaHei UI" panose="020B0503020204020204" pitchFamily="34" charset="-122"/>
                <a:ea typeface="Microsoft YaHei UI" panose="020B0503020204020204" pitchFamily="34" charset="-122"/>
              </a:rPr>
              <a:t> 中国电子</a:t>
            </a:r>
            <a:r>
              <a:rPr lang="en-US" altLang="zh-CN" dirty="0">
                <a:latin typeface="Microsoft YaHei UI" panose="020B0503020204020204" pitchFamily="34" charset="-122"/>
                <a:ea typeface="Microsoft YaHei UI" panose="020B0503020204020204" pitchFamily="34" charset="-122"/>
              </a:rPr>
              <a:t>-</a:t>
            </a:r>
            <a:r>
              <a:rPr lang="zh-CN" altLang="en-US" dirty="0">
                <a:latin typeface="Microsoft YaHei UI" panose="020B0503020204020204" pitchFamily="34" charset="-122"/>
                <a:ea typeface="Microsoft YaHei UI" panose="020B0503020204020204" pitchFamily="34" charset="-122"/>
              </a:rPr>
              <a:t>粒子对撞机 </a:t>
            </a:r>
            <a:r>
              <a:rPr lang="en-US" altLang="en-US" b="1" dirty="0" err="1">
                <a:solidFill>
                  <a:srgbClr val="C00000"/>
                </a:solidFill>
                <a:latin typeface="Microsoft YaHei UI" panose="020B0503020204020204" pitchFamily="34" charset="-122"/>
                <a:ea typeface="Microsoft YaHei UI" panose="020B0503020204020204" pitchFamily="34" charset="-122"/>
              </a:rPr>
              <a:t>EicC</a:t>
            </a:r>
            <a:r>
              <a:rPr lang="zh-CN" altLang="en-US" dirty="0">
                <a:latin typeface="Microsoft YaHei UI" panose="020B0503020204020204" pitchFamily="34" charset="-122"/>
                <a:ea typeface="Microsoft YaHei UI" panose="020B0503020204020204" pitchFamily="34" charset="-122"/>
              </a:rPr>
              <a:t> 奠定基础</a:t>
            </a:r>
            <a:endParaRPr lang="en-US" altLang="en-US" dirty="0">
              <a:latin typeface="Microsoft YaHei UI" panose="020B0503020204020204" pitchFamily="34" charset="-122"/>
              <a:ea typeface="Microsoft YaHei UI" panose="020B0503020204020204" pitchFamily="34" charset="-122"/>
            </a:endParaRPr>
          </a:p>
        </p:txBody>
      </p:sp>
      <p:sp>
        <p:nvSpPr>
          <p:cNvPr id="8" name="Rectangle 7">
            <a:extLst>
              <a:ext uri="{FF2B5EF4-FFF2-40B4-BE49-F238E27FC236}">
                <a16:creationId xmlns:a16="http://schemas.microsoft.com/office/drawing/2014/main" id="{D57B78BA-1894-2A66-760F-3728BC7D4F51}"/>
              </a:ext>
            </a:extLst>
          </p:cNvPr>
          <p:cNvSpPr/>
          <p:nvPr/>
        </p:nvSpPr>
        <p:spPr>
          <a:xfrm>
            <a:off x="3851920" y="2859782"/>
            <a:ext cx="5026648" cy="3600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86AA9D6-5C70-B368-8DEB-0553F6D18D8A}"/>
              </a:ext>
            </a:extLst>
          </p:cNvPr>
          <p:cNvCxnSpPr/>
          <p:nvPr/>
        </p:nvCxnSpPr>
        <p:spPr>
          <a:xfrm flipH="1">
            <a:off x="3635896" y="3219822"/>
            <a:ext cx="2016224" cy="1296144"/>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745228"/>
      </p:ext>
    </p:extLst>
  </p:cSld>
  <p:clrMapOvr>
    <a:masterClrMapping/>
  </p:clrMapOvr>
  <p:transition spd="med" advClick="0" advTm="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F664-06C4-874E-AF62-37813220589C}"/>
              </a:ext>
            </a:extLst>
          </p:cNvPr>
          <p:cNvSpPr>
            <a:spLocks noGrp="1"/>
          </p:cNvSpPr>
          <p:nvPr>
            <p:ph type="title"/>
          </p:nvPr>
        </p:nvSpPr>
        <p:spPr>
          <a:xfrm>
            <a:off x="-180528" y="-72736"/>
            <a:ext cx="9433048" cy="628262"/>
          </a:xfrm>
        </p:spPr>
        <p:txBody>
          <a:bodyPr/>
          <a:lstStyle/>
          <a:p>
            <a:r>
              <a:rPr lang="en-US" sz="3600" dirty="0">
                <a:latin typeface="Arial" panose="020B0604020202020204" pitchFamily="34" charset="0"/>
                <a:cs typeface="Arial" panose="020B0604020202020204" pitchFamily="34" charset="0"/>
              </a:rPr>
              <a:t>Future High Rates Experiments</a:t>
            </a:r>
          </a:p>
        </p:txBody>
      </p:sp>
      <p:sp>
        <p:nvSpPr>
          <p:cNvPr id="6" name="Oval 5">
            <a:extLst>
              <a:ext uri="{FF2B5EF4-FFF2-40B4-BE49-F238E27FC236}">
                <a16:creationId xmlns:a16="http://schemas.microsoft.com/office/drawing/2014/main" id="{3AE860A7-8D73-C433-6452-BA3821C57D5B}"/>
              </a:ext>
            </a:extLst>
          </p:cNvPr>
          <p:cNvSpPr/>
          <p:nvPr/>
        </p:nvSpPr>
        <p:spPr>
          <a:xfrm>
            <a:off x="4427984" y="1707654"/>
            <a:ext cx="1637804" cy="479991"/>
          </a:xfrm>
          <a:prstGeom prst="ellipse">
            <a:avLst/>
          </a:prstGeom>
          <a:no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7ECF699-A5DD-1416-50B4-BF307EAF0A51}"/>
              </a:ext>
            </a:extLst>
          </p:cNvPr>
          <p:cNvGrpSpPr/>
          <p:nvPr/>
        </p:nvGrpSpPr>
        <p:grpSpPr>
          <a:xfrm>
            <a:off x="395536" y="553942"/>
            <a:ext cx="5832648" cy="4289904"/>
            <a:chOff x="395536" y="553942"/>
            <a:chExt cx="5832648" cy="4289904"/>
          </a:xfrm>
        </p:grpSpPr>
        <p:pic>
          <p:nvPicPr>
            <p:cNvPr id="8" name="Picture 7">
              <a:extLst>
                <a:ext uri="{FF2B5EF4-FFF2-40B4-BE49-F238E27FC236}">
                  <a16:creationId xmlns:a16="http://schemas.microsoft.com/office/drawing/2014/main" id="{4427F481-0161-70EB-4AF2-DED9471CF79B}"/>
                </a:ext>
              </a:extLst>
            </p:cNvPr>
            <p:cNvPicPr>
              <a:picLocks noChangeAspect="1"/>
            </p:cNvPicPr>
            <p:nvPr/>
          </p:nvPicPr>
          <p:blipFill rotWithShape="1">
            <a:blip r:embed="rId3">
              <a:extLst>
                <a:ext uri="{28A0092B-C50C-407E-A947-70E740481C1C}">
                  <a14:useLocalDpi xmlns:a14="http://schemas.microsoft.com/office/drawing/2010/main" val="0"/>
                </a:ext>
              </a:extLst>
            </a:blip>
            <a:srcRect t="7942" r="13483" b="10859"/>
            <a:stretch/>
          </p:blipFill>
          <p:spPr>
            <a:xfrm rot="5400000">
              <a:off x="1300600" y="-83737"/>
              <a:ext cx="4022519" cy="583264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6EB74F1-671E-83DE-32C6-C55FA30201CB}"/>
                    </a:ext>
                  </a:extLst>
                </p:cNvPr>
                <p:cNvSpPr txBox="1"/>
                <p:nvPr/>
              </p:nvSpPr>
              <p:spPr>
                <a:xfrm>
                  <a:off x="438133" y="553942"/>
                  <a:ext cx="5502019" cy="246221"/>
                </a:xfrm>
                <a:prstGeom prst="rect">
                  <a:avLst/>
                </a:prstGeom>
                <a:noFill/>
              </p:spPr>
              <p:txBody>
                <a:bodyPr wrap="none" lIns="0" tIns="0" rIns="0" bIns="0" rtlCol="0">
                  <a:spAutoFit/>
                </a:bodyPr>
                <a:lstStyle/>
                <a:p>
                  <a14:m>
                    <m:oMath xmlns:m="http://schemas.openxmlformats.org/officeDocument/2006/math">
                      <m:sSub>
                        <m:sSubPr>
                          <m:ctrlPr>
                            <a:rPr lang="en-US" sz="1600" b="1" i="1">
                              <a:latin typeface="Cambria Math" panose="02040503050406030204" pitchFamily="18" charset="0"/>
                              <a:ea typeface="微软雅黑" panose="020B0503020204020204" pitchFamily="34" charset="-122"/>
                              <a:cs typeface="Arial" panose="020B0604020202020204" pitchFamily="34" charset="0"/>
                            </a:rPr>
                          </m:ctrlPr>
                        </m:sSubPr>
                        <m:e>
                          <m:r>
                            <a:rPr lang="en-US" sz="1600" b="1" i="1">
                              <a:latin typeface="Cambria Math" panose="02040503050406030204" pitchFamily="18" charset="0"/>
                              <a:ea typeface="Cambria Math" panose="02040503050406030204" pitchFamily="18" charset="0"/>
                              <a:cs typeface="Arial" panose="020B0604020202020204" pitchFamily="34" charset="0"/>
                            </a:rPr>
                            <m:t>𝝁</m:t>
                          </m:r>
                        </m:e>
                        <m:sub>
                          <m:r>
                            <a:rPr lang="en-US" sz="1600" b="1" i="1">
                              <a:latin typeface="Cambria Math" panose="02040503050406030204" pitchFamily="18" charset="0"/>
                              <a:ea typeface="微软雅黑" panose="020B0503020204020204" pitchFamily="34" charset="-122"/>
                              <a:cs typeface="Arial" panose="020B0604020202020204" pitchFamily="34" charset="0"/>
                            </a:rPr>
                            <m:t>𝑩</m:t>
                          </m:r>
                        </m:sub>
                      </m:sSub>
                    </m:oMath>
                  </a14:m>
                  <a:r>
                    <a:rPr lang="en-US" sz="1600" b="1" dirty="0">
                      <a:latin typeface="Arial" panose="020B0604020202020204" pitchFamily="34" charset="0"/>
                      <a:ea typeface="微软雅黑" panose="020B0503020204020204" pitchFamily="34" charset="-122"/>
                      <a:cs typeface="Arial" panose="020B0604020202020204" pitchFamily="34" charset="0"/>
                    </a:rPr>
                    <a:t> </a:t>
                  </a:r>
                  <a:r>
                    <a:rPr lang="en-US" sz="1600" dirty="0">
                      <a:latin typeface="Arial" panose="020B0604020202020204" pitchFamily="34" charset="0"/>
                      <a:ea typeface="微软雅黑" panose="020B0503020204020204" pitchFamily="34" charset="-122"/>
                      <a:cs typeface="Arial" panose="020B0604020202020204" pitchFamily="34" charset="0"/>
                    </a:rPr>
                    <a:t>(MeV)</a:t>
                  </a:r>
                  <a:r>
                    <a:rPr lang="en-US" sz="1600" b="1" dirty="0">
                      <a:latin typeface="Arial" panose="020B0604020202020204" pitchFamily="34" charset="0"/>
                      <a:ea typeface="微软雅黑" panose="020B0503020204020204" pitchFamily="34" charset="-122"/>
                      <a:cs typeface="Arial" panose="020B0604020202020204" pitchFamily="34" charset="0"/>
                    </a:rPr>
                    <a:t>  </a:t>
                  </a:r>
                  <a:r>
                    <a:rPr lang="en-US" sz="1400" b="1" dirty="0">
                      <a:latin typeface="Arial" panose="020B0604020202020204" pitchFamily="34" charset="0"/>
                      <a:ea typeface="微软雅黑" panose="020B0503020204020204" pitchFamily="34" charset="-122"/>
                      <a:cs typeface="Arial" panose="020B0604020202020204" pitchFamily="34" charset="0"/>
                    </a:rPr>
                    <a:t> </a:t>
                  </a:r>
                  <a:r>
                    <a:rPr lang="en-US" sz="1400" dirty="0">
                      <a:latin typeface="Arial" panose="020B0604020202020204" pitchFamily="34" charset="0"/>
                      <a:ea typeface="微软雅黑" panose="020B0503020204020204" pitchFamily="34" charset="-122"/>
                      <a:cs typeface="Arial" panose="020B0604020202020204" pitchFamily="34" charset="0"/>
                    </a:rPr>
                    <a:t>800                                   200                                       20</a:t>
                  </a:r>
                </a:p>
              </p:txBody>
            </p:sp>
          </mc:Choice>
          <mc:Fallback xmlns="">
            <p:sp>
              <p:nvSpPr>
                <p:cNvPr id="4" name="TextBox 3">
                  <a:extLst>
                    <a:ext uri="{FF2B5EF4-FFF2-40B4-BE49-F238E27FC236}">
                      <a16:creationId xmlns:a16="http://schemas.microsoft.com/office/drawing/2014/main" id="{26EB74F1-671E-83DE-32C6-C55FA30201CB}"/>
                    </a:ext>
                  </a:extLst>
                </p:cNvPr>
                <p:cNvSpPr txBox="1">
                  <a:spLocks noRot="1" noChangeAspect="1" noMove="1" noResize="1" noEditPoints="1" noAdjustHandles="1" noChangeArrowheads="1" noChangeShapeType="1" noTextEdit="1"/>
                </p:cNvSpPr>
                <p:nvPr/>
              </p:nvSpPr>
              <p:spPr>
                <a:xfrm>
                  <a:off x="438133" y="553942"/>
                  <a:ext cx="5502019" cy="246221"/>
                </a:xfrm>
                <a:prstGeom prst="rect">
                  <a:avLst/>
                </a:prstGeom>
                <a:blipFill>
                  <a:blip r:embed="rId4"/>
                  <a:stretch>
                    <a:fillRect l="-1382" t="-25000" r="-1152" b="-55000"/>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4EBA52BC-F99A-2F80-05E8-A3AAB30B00D3}"/>
                </a:ext>
              </a:extLst>
            </p:cNvPr>
            <p:cNvSpPr/>
            <p:nvPr/>
          </p:nvSpPr>
          <p:spPr>
            <a:xfrm>
              <a:off x="1403648" y="1347614"/>
              <a:ext cx="1080119" cy="5280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a:extLst>
                <a:ext uri="{FF2B5EF4-FFF2-40B4-BE49-F238E27FC236}">
                  <a16:creationId xmlns:a16="http://schemas.microsoft.com/office/drawing/2014/main" id="{651E2564-708D-53F4-18AD-57CFBE750926}"/>
                </a:ext>
              </a:extLst>
            </p:cNvPr>
            <p:cNvSpPr/>
            <p:nvPr/>
          </p:nvSpPr>
          <p:spPr>
            <a:xfrm>
              <a:off x="1547664" y="1635646"/>
              <a:ext cx="72008" cy="64024"/>
            </a:xfrm>
            <a:prstGeom prst="cub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a:extLst>
                <a:ext uri="{FF2B5EF4-FFF2-40B4-BE49-F238E27FC236}">
                  <a16:creationId xmlns:a16="http://schemas.microsoft.com/office/drawing/2014/main" id="{AA2F0F43-06FD-9C16-DE45-A9EBE0CDEA53}"/>
                </a:ext>
              </a:extLst>
            </p:cNvPr>
            <p:cNvSpPr/>
            <p:nvPr/>
          </p:nvSpPr>
          <p:spPr>
            <a:xfrm>
              <a:off x="1619672" y="1635646"/>
              <a:ext cx="72008" cy="64024"/>
            </a:xfrm>
            <a:prstGeom prst="cub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6458972B-7C4C-A34A-2E67-B415AA09EAC5}"/>
                </a:ext>
              </a:extLst>
            </p:cNvPr>
            <p:cNvSpPr/>
            <p:nvPr/>
          </p:nvSpPr>
          <p:spPr>
            <a:xfrm>
              <a:off x="1691680" y="1635646"/>
              <a:ext cx="72008" cy="64024"/>
            </a:xfrm>
            <a:prstGeom prst="cub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02C0772F-D089-6D8E-B0E6-51D2A1A1D063}"/>
                </a:ext>
              </a:extLst>
            </p:cNvPr>
            <p:cNvSpPr/>
            <p:nvPr/>
          </p:nvSpPr>
          <p:spPr>
            <a:xfrm>
              <a:off x="1763688" y="1563638"/>
              <a:ext cx="72008" cy="64024"/>
            </a:xfrm>
            <a:prstGeom prst="cub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63772E09-5174-A9C9-601B-D1DC1EA80498}"/>
                </a:ext>
              </a:extLst>
            </p:cNvPr>
            <p:cNvSpPr/>
            <p:nvPr/>
          </p:nvSpPr>
          <p:spPr>
            <a:xfrm>
              <a:off x="1835696" y="1563638"/>
              <a:ext cx="72008" cy="64024"/>
            </a:xfrm>
            <a:prstGeom prst="cub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14036FE3-0001-3C0B-812E-482042AFB4BF}"/>
                </a:ext>
              </a:extLst>
            </p:cNvPr>
            <p:cNvSpPr/>
            <p:nvPr/>
          </p:nvSpPr>
          <p:spPr>
            <a:xfrm>
              <a:off x="1907704" y="1563638"/>
              <a:ext cx="72008" cy="64024"/>
            </a:xfrm>
            <a:prstGeom prst="cub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a:extLst>
                <a:ext uri="{FF2B5EF4-FFF2-40B4-BE49-F238E27FC236}">
                  <a16:creationId xmlns:a16="http://schemas.microsoft.com/office/drawing/2014/main" id="{3E56F3C1-FBCE-B3A8-6D5B-C7073E6F73F9}"/>
                </a:ext>
              </a:extLst>
            </p:cNvPr>
            <p:cNvSpPr/>
            <p:nvPr/>
          </p:nvSpPr>
          <p:spPr>
            <a:xfrm>
              <a:off x="1979712" y="1563638"/>
              <a:ext cx="72008" cy="64024"/>
            </a:xfrm>
            <a:prstGeom prst="cub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04F95059-9E21-C3F2-BC98-5B17EBFF03D6}"/>
                </a:ext>
              </a:extLst>
            </p:cNvPr>
            <p:cNvSpPr/>
            <p:nvPr/>
          </p:nvSpPr>
          <p:spPr>
            <a:xfrm>
              <a:off x="2051720" y="1563638"/>
              <a:ext cx="72008" cy="64024"/>
            </a:xfrm>
            <a:prstGeom prst="cub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3217B6A7-A1B1-DA5B-DE88-E726BFF595A1}"/>
                </a:ext>
              </a:extLst>
            </p:cNvPr>
            <p:cNvSpPr/>
            <p:nvPr/>
          </p:nvSpPr>
          <p:spPr>
            <a:xfrm>
              <a:off x="2123728" y="1563638"/>
              <a:ext cx="72008" cy="64024"/>
            </a:xfrm>
            <a:prstGeom prst="cub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08FFCB88-0CFD-AA2D-E502-22C13D482EF7}"/>
                </a:ext>
              </a:extLst>
            </p:cNvPr>
            <p:cNvSpPr/>
            <p:nvPr/>
          </p:nvSpPr>
          <p:spPr>
            <a:xfrm>
              <a:off x="2195736" y="1563638"/>
              <a:ext cx="72008" cy="64024"/>
            </a:xfrm>
            <a:prstGeom prst="cub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9184D30-83B7-D4BC-99F5-80443E7A9693}"/>
                </a:ext>
              </a:extLst>
            </p:cNvPr>
            <p:cNvSpPr txBox="1"/>
            <p:nvPr/>
          </p:nvSpPr>
          <p:spPr>
            <a:xfrm>
              <a:off x="1619672" y="1275606"/>
              <a:ext cx="636713" cy="369332"/>
            </a:xfrm>
            <a:prstGeom prst="rect">
              <a:avLst/>
            </a:prstGeom>
            <a:noFill/>
          </p:spPr>
          <p:txBody>
            <a:bodyPr wrap="none" rtlCol="0">
              <a:spAutoFit/>
            </a:bodyPr>
            <a:lstStyle/>
            <a:p>
              <a:r>
                <a:rPr lang="en-US" b="1" dirty="0"/>
                <a:t>HIAF</a:t>
              </a:r>
            </a:p>
          </p:txBody>
        </p:sp>
      </p:grpSp>
      <p:sp>
        <p:nvSpPr>
          <p:cNvPr id="19" name="TextBox 18">
            <a:extLst>
              <a:ext uri="{FF2B5EF4-FFF2-40B4-BE49-F238E27FC236}">
                <a16:creationId xmlns:a16="http://schemas.microsoft.com/office/drawing/2014/main" id="{61F99746-B802-0654-70B5-46A07C84CF67}"/>
              </a:ext>
            </a:extLst>
          </p:cNvPr>
          <p:cNvSpPr txBox="1"/>
          <p:nvPr/>
        </p:nvSpPr>
        <p:spPr>
          <a:xfrm>
            <a:off x="6478375" y="1725980"/>
            <a:ext cx="1755609" cy="923330"/>
          </a:xfrm>
          <a:prstGeom prst="rect">
            <a:avLst/>
          </a:prstGeom>
          <a:noFill/>
        </p:spPr>
        <p:txBody>
          <a:bodyPr wrap="none" rtlCol="0">
            <a:spAutoFit/>
          </a:bodyPr>
          <a:lstStyle/>
          <a:p>
            <a:pPr marL="342900" indent="-342900">
              <a:buAutoNum type="arabicParenR"/>
            </a:pPr>
            <a:r>
              <a:rPr lang="en-US" dirty="0"/>
              <a:t>HIAF: 2025;</a:t>
            </a:r>
          </a:p>
          <a:p>
            <a:pPr marL="342900" indent="-342900">
              <a:buAutoNum type="arabicParenR"/>
            </a:pPr>
            <a:r>
              <a:rPr lang="en-US" dirty="0"/>
              <a:t>FAIR: 2028;</a:t>
            </a:r>
          </a:p>
          <a:p>
            <a:pPr marL="342900" indent="-342900">
              <a:buAutoNum type="arabicParenR"/>
            </a:pPr>
            <a:r>
              <a:rPr lang="en-US" dirty="0"/>
              <a:t>ALICE3: 2034</a:t>
            </a:r>
          </a:p>
        </p:txBody>
      </p:sp>
    </p:spTree>
    <p:extLst>
      <p:ext uri="{BB962C8B-B14F-4D97-AF65-F5344CB8AC3E}">
        <p14:creationId xmlns:p14="http://schemas.microsoft.com/office/powerpoint/2010/main" val="476253390"/>
      </p:ext>
    </p:extLst>
  </p:cSld>
  <p:clrMapOvr>
    <a:masterClrMapping/>
  </p:clrMapOvr>
  <p:transition spd="med" advClick="0" advTm="0">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253563-402C-FAB9-9436-1F9F3289EC98}"/>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9B2F8373-E4DB-A375-FCFB-2887687990EE}"/>
              </a:ext>
            </a:extLst>
          </p:cNvPr>
          <p:cNvSpPr/>
          <p:nvPr/>
        </p:nvSpPr>
        <p:spPr>
          <a:xfrm>
            <a:off x="0" y="-20538"/>
            <a:ext cx="9144000" cy="516093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A7A2834-7BED-A5C5-7F23-D56C5BC8D387}"/>
              </a:ext>
            </a:extLst>
          </p:cNvPr>
          <p:cNvSpPr/>
          <p:nvPr/>
        </p:nvSpPr>
        <p:spPr>
          <a:xfrm>
            <a:off x="24135" y="1097288"/>
            <a:ext cx="5509454" cy="395872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a:extLst>
              <a:ext uri="{FF2B5EF4-FFF2-40B4-BE49-F238E27FC236}">
                <a16:creationId xmlns:a16="http://schemas.microsoft.com/office/drawing/2014/main" id="{9AC6CCBF-9198-1C78-52DB-D15FDAF0A0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967" y="1184481"/>
            <a:ext cx="5245986" cy="3871545"/>
          </a:xfrm>
          <a:prstGeom prst="rect">
            <a:avLst/>
          </a:prstGeom>
        </p:spPr>
      </p:pic>
      <p:sp>
        <p:nvSpPr>
          <p:cNvPr id="84" name="矩形 83">
            <a:extLst>
              <a:ext uri="{FF2B5EF4-FFF2-40B4-BE49-F238E27FC236}">
                <a16:creationId xmlns:a16="http://schemas.microsoft.com/office/drawing/2014/main" id="{88F913B7-2C6A-13A1-E4D8-7317BBAD79D6}"/>
              </a:ext>
            </a:extLst>
          </p:cNvPr>
          <p:cNvSpPr/>
          <p:nvPr/>
        </p:nvSpPr>
        <p:spPr>
          <a:xfrm>
            <a:off x="1455010" y="2922539"/>
            <a:ext cx="994183" cy="461665"/>
          </a:xfrm>
          <a:prstGeom prst="rect">
            <a:avLst/>
          </a:prstGeom>
          <a:solidFill>
            <a:srgbClr val="FFFF00"/>
          </a:solidFill>
        </p:spPr>
        <p:txBody>
          <a:bodyPr wrap="none">
            <a:spAutoFit/>
          </a:bodyPr>
          <a:lstStyle/>
          <a:p>
            <a:pPr defTabSz="685800" fontAlgn="auto">
              <a:spcBef>
                <a:spcPts val="0"/>
              </a:spcBef>
              <a:spcAft>
                <a:spcPts val="0"/>
              </a:spcAft>
              <a:defRPr/>
            </a:pPr>
            <a:r>
              <a:rPr lang="en-US" altLang="zh-CN" sz="2100" b="1" kern="0" dirty="0" err="1">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BRing</a:t>
            </a:r>
            <a:r>
              <a:rPr lang="en-US" altLang="zh-CN" sz="2400" b="1" kern="0" dirty="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en-US" sz="2400" b="1" kern="0" dirty="0">
              <a:solidFill>
                <a:srgbClr val="FFFF00"/>
              </a:solidFill>
              <a:latin typeface="Times New Roman" panose="02020603050405020304" pitchFamily="18" charset="0"/>
              <a:ea typeface="宋体"/>
              <a:cs typeface="Times New Roman" panose="02020603050405020304" pitchFamily="18" charset="0"/>
            </a:endParaRPr>
          </a:p>
        </p:txBody>
      </p:sp>
      <p:sp>
        <p:nvSpPr>
          <p:cNvPr id="86" name="矩形 85">
            <a:extLst>
              <a:ext uri="{FF2B5EF4-FFF2-40B4-BE49-F238E27FC236}">
                <a16:creationId xmlns:a16="http://schemas.microsoft.com/office/drawing/2014/main" id="{32F9C739-8553-84BE-3282-4C008BA4D1AB}"/>
              </a:ext>
            </a:extLst>
          </p:cNvPr>
          <p:cNvSpPr/>
          <p:nvPr/>
        </p:nvSpPr>
        <p:spPr>
          <a:xfrm>
            <a:off x="4572000" y="3884444"/>
            <a:ext cx="797013" cy="415498"/>
          </a:xfrm>
          <a:prstGeom prst="rect">
            <a:avLst/>
          </a:prstGeom>
          <a:solidFill>
            <a:srgbClr val="FFFF00"/>
          </a:solidFill>
        </p:spPr>
        <p:txBody>
          <a:bodyPr wrap="none">
            <a:spAutoFit/>
          </a:bodyPr>
          <a:lstStyle/>
          <a:p>
            <a:pPr fontAlgn="auto">
              <a:spcBef>
                <a:spcPts val="0"/>
              </a:spcBef>
              <a:spcAft>
                <a:spcPts val="0"/>
              </a:spcAft>
            </a:pPr>
            <a:r>
              <a:rPr lang="en-US" altLang="zh-CN" sz="1600" b="1"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SECR</a:t>
            </a:r>
            <a:r>
              <a:rPr lang="en-US" altLang="zh-CN" sz="2100" b="1"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en-US" sz="2100" b="1"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87" name="矩形 86">
            <a:extLst>
              <a:ext uri="{FF2B5EF4-FFF2-40B4-BE49-F238E27FC236}">
                <a16:creationId xmlns:a16="http://schemas.microsoft.com/office/drawing/2014/main" id="{7C53BFD4-9EAF-8ED9-70E1-85A8D77A7A86}"/>
              </a:ext>
            </a:extLst>
          </p:cNvPr>
          <p:cNvSpPr/>
          <p:nvPr/>
        </p:nvSpPr>
        <p:spPr>
          <a:xfrm>
            <a:off x="1929419" y="2389354"/>
            <a:ext cx="745717" cy="323165"/>
          </a:xfrm>
          <a:prstGeom prst="rect">
            <a:avLst/>
          </a:prstGeom>
        </p:spPr>
        <p:txBody>
          <a:bodyPr wrap="none">
            <a:spAutoFit/>
          </a:bodyPr>
          <a:lstStyle/>
          <a:p>
            <a:pPr defTabSz="685800" fontAlgn="auto">
              <a:spcBef>
                <a:spcPts val="0"/>
              </a:spcBef>
              <a:spcAft>
                <a:spcPts val="0"/>
              </a:spcAft>
              <a:defRPr/>
            </a:pPr>
            <a:r>
              <a:rPr lang="en-US" altLang="zh-CN" sz="1500" b="1"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HFRS </a:t>
            </a:r>
            <a:endParaRPr lang="zh-CN" altLang="en-US" sz="1500" b="1" kern="0" dirty="0">
              <a:solidFill>
                <a:srgbClr val="0000FF"/>
              </a:solidFill>
              <a:latin typeface="Times New Roman" panose="02020603050405020304" pitchFamily="18" charset="0"/>
              <a:ea typeface="宋体"/>
              <a:cs typeface="Times New Roman" panose="02020603050405020304" pitchFamily="18" charset="0"/>
            </a:endParaRPr>
          </a:p>
        </p:txBody>
      </p:sp>
      <p:sp>
        <p:nvSpPr>
          <p:cNvPr id="140" name="矩形 139">
            <a:extLst>
              <a:ext uri="{FF2B5EF4-FFF2-40B4-BE49-F238E27FC236}">
                <a16:creationId xmlns:a16="http://schemas.microsoft.com/office/drawing/2014/main" id="{61EDD805-A915-D3D2-2F67-AB14DF711B86}"/>
              </a:ext>
            </a:extLst>
          </p:cNvPr>
          <p:cNvSpPr/>
          <p:nvPr/>
        </p:nvSpPr>
        <p:spPr>
          <a:xfrm>
            <a:off x="271525" y="4184569"/>
            <a:ext cx="1317191" cy="716799"/>
          </a:xfrm>
          <a:prstGeom prst="rect">
            <a:avLst/>
          </a:prstGeom>
        </p:spPr>
        <p:txBody>
          <a:bodyPr wrap="square">
            <a:spAutoFit/>
          </a:bodyPr>
          <a:lstStyle/>
          <a:p>
            <a:pPr marL="27146" algn="ctr">
              <a:lnSpc>
                <a:spcPct val="125000"/>
              </a:lnSpc>
              <a:buClr>
                <a:srgbClr val="003366"/>
              </a:buClr>
              <a:buSzPct val="60000"/>
            </a:pPr>
            <a:r>
              <a:rPr lang="en-US" altLang="zh-CN" sz="3600" b="1" dirty="0">
                <a:solidFill>
                  <a:srgbClr val="C00000"/>
                </a:solidFill>
                <a:latin typeface="Arial" panose="020B0604020202020204" pitchFamily="34" charset="0"/>
                <a:ea typeface="微软雅黑" panose="020B0503020204020204" pitchFamily="34" charset="-122"/>
                <a:cs typeface="Arial" panose="020B0604020202020204" pitchFamily="34" charset="0"/>
              </a:rPr>
              <a:t>HIAF</a:t>
            </a:r>
          </a:p>
        </p:txBody>
      </p:sp>
      <p:sp>
        <p:nvSpPr>
          <p:cNvPr id="3" name="椭圆 2">
            <a:extLst>
              <a:ext uri="{FF2B5EF4-FFF2-40B4-BE49-F238E27FC236}">
                <a16:creationId xmlns:a16="http://schemas.microsoft.com/office/drawing/2014/main" id="{6DDEB2E9-218A-320F-3D45-5103B0B352A8}"/>
              </a:ext>
            </a:extLst>
          </p:cNvPr>
          <p:cNvSpPr/>
          <p:nvPr/>
        </p:nvSpPr>
        <p:spPr>
          <a:xfrm>
            <a:off x="4436985" y="4326945"/>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 5">
            <a:extLst>
              <a:ext uri="{FF2B5EF4-FFF2-40B4-BE49-F238E27FC236}">
                <a16:creationId xmlns:a16="http://schemas.microsoft.com/office/drawing/2014/main" id="{488D1173-ABC3-ABAE-C22A-50E15503CCCF}"/>
              </a:ext>
            </a:extLst>
          </p:cNvPr>
          <p:cNvSpPr/>
          <p:nvPr/>
        </p:nvSpPr>
        <p:spPr>
          <a:xfrm>
            <a:off x="4440624" y="4325505"/>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a:extLst>
              <a:ext uri="{FF2B5EF4-FFF2-40B4-BE49-F238E27FC236}">
                <a16:creationId xmlns:a16="http://schemas.microsoft.com/office/drawing/2014/main" id="{BCE9EC1F-BFD7-E75B-8C23-6BF2F17604B5}"/>
              </a:ext>
            </a:extLst>
          </p:cNvPr>
          <p:cNvSpPr/>
          <p:nvPr/>
        </p:nvSpPr>
        <p:spPr>
          <a:xfrm>
            <a:off x="4436636" y="4323431"/>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a:extLst>
              <a:ext uri="{FF2B5EF4-FFF2-40B4-BE49-F238E27FC236}">
                <a16:creationId xmlns:a16="http://schemas.microsoft.com/office/drawing/2014/main" id="{F29227AF-65D7-92E8-D343-2B572E6D9E5C}"/>
              </a:ext>
            </a:extLst>
          </p:cNvPr>
          <p:cNvSpPr/>
          <p:nvPr/>
        </p:nvSpPr>
        <p:spPr>
          <a:xfrm>
            <a:off x="4436636" y="4321895"/>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椭圆 8">
            <a:extLst>
              <a:ext uri="{FF2B5EF4-FFF2-40B4-BE49-F238E27FC236}">
                <a16:creationId xmlns:a16="http://schemas.microsoft.com/office/drawing/2014/main" id="{AED0067F-8AA8-F6B0-F79F-7B61F5AF334E}"/>
              </a:ext>
            </a:extLst>
          </p:cNvPr>
          <p:cNvSpPr/>
          <p:nvPr/>
        </p:nvSpPr>
        <p:spPr>
          <a:xfrm>
            <a:off x="1763688" y="3936749"/>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椭圆 11">
            <a:extLst>
              <a:ext uri="{FF2B5EF4-FFF2-40B4-BE49-F238E27FC236}">
                <a16:creationId xmlns:a16="http://schemas.microsoft.com/office/drawing/2014/main" id="{E78A9C01-01F6-A4D4-2247-CA6C0820B002}"/>
              </a:ext>
            </a:extLst>
          </p:cNvPr>
          <p:cNvSpPr/>
          <p:nvPr/>
        </p:nvSpPr>
        <p:spPr>
          <a:xfrm>
            <a:off x="1763688" y="3936749"/>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椭圆 12">
            <a:extLst>
              <a:ext uri="{FF2B5EF4-FFF2-40B4-BE49-F238E27FC236}">
                <a16:creationId xmlns:a16="http://schemas.microsoft.com/office/drawing/2014/main" id="{D6A7FC95-4A8E-8A4F-8B87-2644C35CA924}"/>
              </a:ext>
            </a:extLst>
          </p:cNvPr>
          <p:cNvSpPr/>
          <p:nvPr/>
        </p:nvSpPr>
        <p:spPr>
          <a:xfrm>
            <a:off x="1763688" y="3948903"/>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椭圆 13">
            <a:extLst>
              <a:ext uri="{FF2B5EF4-FFF2-40B4-BE49-F238E27FC236}">
                <a16:creationId xmlns:a16="http://schemas.microsoft.com/office/drawing/2014/main" id="{0A072ABC-503A-0F0B-1C1C-DF325DC1F6C6}"/>
              </a:ext>
            </a:extLst>
          </p:cNvPr>
          <p:cNvSpPr/>
          <p:nvPr/>
        </p:nvSpPr>
        <p:spPr>
          <a:xfrm>
            <a:off x="1763688" y="3948903"/>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a:extLst>
              <a:ext uri="{FF2B5EF4-FFF2-40B4-BE49-F238E27FC236}">
                <a16:creationId xmlns:a16="http://schemas.microsoft.com/office/drawing/2014/main" id="{3EDA61B9-64B0-58B6-935E-02407EE6F07C}"/>
              </a:ext>
            </a:extLst>
          </p:cNvPr>
          <p:cNvSpPr/>
          <p:nvPr/>
        </p:nvSpPr>
        <p:spPr>
          <a:xfrm>
            <a:off x="1763688" y="3930846"/>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椭圆 15">
            <a:extLst>
              <a:ext uri="{FF2B5EF4-FFF2-40B4-BE49-F238E27FC236}">
                <a16:creationId xmlns:a16="http://schemas.microsoft.com/office/drawing/2014/main" id="{15E27E77-0189-952D-D9D3-3BB977FAABB1}"/>
              </a:ext>
            </a:extLst>
          </p:cNvPr>
          <p:cNvSpPr/>
          <p:nvPr/>
        </p:nvSpPr>
        <p:spPr>
          <a:xfrm>
            <a:off x="1763688" y="3930846"/>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椭圆 16">
            <a:extLst>
              <a:ext uri="{FF2B5EF4-FFF2-40B4-BE49-F238E27FC236}">
                <a16:creationId xmlns:a16="http://schemas.microsoft.com/office/drawing/2014/main" id="{87ABC119-F3D5-A370-7D34-979F8A82A99B}"/>
              </a:ext>
            </a:extLst>
          </p:cNvPr>
          <p:cNvSpPr/>
          <p:nvPr/>
        </p:nvSpPr>
        <p:spPr>
          <a:xfrm>
            <a:off x="1763688" y="3943001"/>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椭圆 17">
            <a:extLst>
              <a:ext uri="{FF2B5EF4-FFF2-40B4-BE49-F238E27FC236}">
                <a16:creationId xmlns:a16="http://schemas.microsoft.com/office/drawing/2014/main" id="{47960D51-5135-836B-A46C-A303F20B28FE}"/>
              </a:ext>
            </a:extLst>
          </p:cNvPr>
          <p:cNvSpPr/>
          <p:nvPr/>
        </p:nvSpPr>
        <p:spPr>
          <a:xfrm>
            <a:off x="1763688" y="3943001"/>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椭圆 1">
            <a:extLst>
              <a:ext uri="{FF2B5EF4-FFF2-40B4-BE49-F238E27FC236}">
                <a16:creationId xmlns:a16="http://schemas.microsoft.com/office/drawing/2014/main" id="{E701FCF0-A4CF-129B-3389-A247EBF049CB}"/>
              </a:ext>
            </a:extLst>
          </p:cNvPr>
          <p:cNvSpPr/>
          <p:nvPr/>
        </p:nvSpPr>
        <p:spPr>
          <a:xfrm>
            <a:off x="1414505" y="2463738"/>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a:extLst>
              <a:ext uri="{FF2B5EF4-FFF2-40B4-BE49-F238E27FC236}">
                <a16:creationId xmlns:a16="http://schemas.microsoft.com/office/drawing/2014/main" id="{9151830C-02CB-AD28-0334-1D8190FBA805}"/>
              </a:ext>
            </a:extLst>
          </p:cNvPr>
          <p:cNvSpPr/>
          <p:nvPr/>
        </p:nvSpPr>
        <p:spPr>
          <a:xfrm>
            <a:off x="1412649" y="2463738"/>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椭圆 10">
            <a:extLst>
              <a:ext uri="{FF2B5EF4-FFF2-40B4-BE49-F238E27FC236}">
                <a16:creationId xmlns:a16="http://schemas.microsoft.com/office/drawing/2014/main" id="{25E084B2-1156-DDB9-9FD5-EB6F65740DDA}"/>
              </a:ext>
            </a:extLst>
          </p:cNvPr>
          <p:cNvSpPr/>
          <p:nvPr/>
        </p:nvSpPr>
        <p:spPr>
          <a:xfrm>
            <a:off x="1412649" y="2463738"/>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椭圆 18">
            <a:extLst>
              <a:ext uri="{FF2B5EF4-FFF2-40B4-BE49-F238E27FC236}">
                <a16:creationId xmlns:a16="http://schemas.microsoft.com/office/drawing/2014/main" id="{11454009-7ADC-C733-CE69-21BBD1C4BF26}"/>
              </a:ext>
            </a:extLst>
          </p:cNvPr>
          <p:cNvSpPr/>
          <p:nvPr/>
        </p:nvSpPr>
        <p:spPr>
          <a:xfrm>
            <a:off x="1410793" y="2463738"/>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椭圆 19">
            <a:extLst>
              <a:ext uri="{FF2B5EF4-FFF2-40B4-BE49-F238E27FC236}">
                <a16:creationId xmlns:a16="http://schemas.microsoft.com/office/drawing/2014/main" id="{1345FAEB-D2AF-23D8-368D-F2094CF5B078}"/>
              </a:ext>
            </a:extLst>
          </p:cNvPr>
          <p:cNvSpPr/>
          <p:nvPr/>
        </p:nvSpPr>
        <p:spPr>
          <a:xfrm>
            <a:off x="1412649" y="2463738"/>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椭圆 20">
            <a:extLst>
              <a:ext uri="{FF2B5EF4-FFF2-40B4-BE49-F238E27FC236}">
                <a16:creationId xmlns:a16="http://schemas.microsoft.com/office/drawing/2014/main" id="{C116E63B-7CD2-6F53-7B3D-C64D9F059012}"/>
              </a:ext>
            </a:extLst>
          </p:cNvPr>
          <p:cNvSpPr/>
          <p:nvPr/>
        </p:nvSpPr>
        <p:spPr>
          <a:xfrm>
            <a:off x="1412649" y="2463738"/>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椭圆 21">
            <a:extLst>
              <a:ext uri="{FF2B5EF4-FFF2-40B4-BE49-F238E27FC236}">
                <a16:creationId xmlns:a16="http://schemas.microsoft.com/office/drawing/2014/main" id="{06A412C3-D2E1-D44E-D1B3-06979051A08D}"/>
              </a:ext>
            </a:extLst>
          </p:cNvPr>
          <p:cNvSpPr/>
          <p:nvPr/>
        </p:nvSpPr>
        <p:spPr>
          <a:xfrm>
            <a:off x="1412649" y="2463738"/>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 name="图片 22">
            <a:extLst>
              <a:ext uri="{FF2B5EF4-FFF2-40B4-BE49-F238E27FC236}">
                <a16:creationId xmlns:a16="http://schemas.microsoft.com/office/drawing/2014/main" id="{56779220-3247-F437-BF94-D03751AAD745}"/>
              </a:ext>
            </a:extLst>
          </p:cNvPr>
          <p:cNvPicPr>
            <a:picLocks noChangeAspect="1"/>
          </p:cNvPicPr>
          <p:nvPr/>
        </p:nvPicPr>
        <p:blipFill>
          <a:blip r:embed="rId4"/>
          <a:stretch>
            <a:fillRect/>
          </a:stretch>
        </p:blipFill>
        <p:spPr>
          <a:xfrm>
            <a:off x="1720254" y="3908434"/>
            <a:ext cx="129266" cy="115514"/>
          </a:xfrm>
          <a:prstGeom prst="rect">
            <a:avLst/>
          </a:prstGeom>
        </p:spPr>
      </p:pic>
      <p:sp>
        <p:nvSpPr>
          <p:cNvPr id="25" name="爆炸形 1 93">
            <a:extLst>
              <a:ext uri="{FF2B5EF4-FFF2-40B4-BE49-F238E27FC236}">
                <a16:creationId xmlns:a16="http://schemas.microsoft.com/office/drawing/2014/main" id="{CD43DA91-F203-ECC3-E6F3-2EB98F569103}"/>
              </a:ext>
            </a:extLst>
          </p:cNvPr>
          <p:cNvSpPr/>
          <p:nvPr/>
        </p:nvSpPr>
        <p:spPr>
          <a:xfrm>
            <a:off x="1659879" y="1437624"/>
            <a:ext cx="250014" cy="203969"/>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爆炸形 1 93">
            <a:extLst>
              <a:ext uri="{FF2B5EF4-FFF2-40B4-BE49-F238E27FC236}">
                <a16:creationId xmlns:a16="http://schemas.microsoft.com/office/drawing/2014/main" id="{0AD2FD81-97B6-F86F-CEA1-7E9ED91E12BA}"/>
              </a:ext>
            </a:extLst>
          </p:cNvPr>
          <p:cNvSpPr/>
          <p:nvPr/>
        </p:nvSpPr>
        <p:spPr>
          <a:xfrm>
            <a:off x="3923928" y="1275606"/>
            <a:ext cx="250014" cy="203969"/>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F47708B3-4AFD-0CCE-68EB-1405C29CAE17}"/>
              </a:ext>
            </a:extLst>
          </p:cNvPr>
          <p:cNvSpPr/>
          <p:nvPr/>
        </p:nvSpPr>
        <p:spPr>
          <a:xfrm>
            <a:off x="1414505" y="2467145"/>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椭圆 29">
            <a:extLst>
              <a:ext uri="{FF2B5EF4-FFF2-40B4-BE49-F238E27FC236}">
                <a16:creationId xmlns:a16="http://schemas.microsoft.com/office/drawing/2014/main" id="{49C0675F-9D39-3950-631A-CCC7EE702B29}"/>
              </a:ext>
            </a:extLst>
          </p:cNvPr>
          <p:cNvSpPr/>
          <p:nvPr/>
        </p:nvSpPr>
        <p:spPr>
          <a:xfrm>
            <a:off x="1412649" y="2463738"/>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椭圆 30">
            <a:extLst>
              <a:ext uri="{FF2B5EF4-FFF2-40B4-BE49-F238E27FC236}">
                <a16:creationId xmlns:a16="http://schemas.microsoft.com/office/drawing/2014/main" id="{03D3041D-2BB9-F5C9-57FE-B6D05DF5C518}"/>
              </a:ext>
            </a:extLst>
          </p:cNvPr>
          <p:cNvSpPr/>
          <p:nvPr/>
        </p:nvSpPr>
        <p:spPr>
          <a:xfrm>
            <a:off x="1412649" y="2463738"/>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椭圆 31">
            <a:extLst>
              <a:ext uri="{FF2B5EF4-FFF2-40B4-BE49-F238E27FC236}">
                <a16:creationId xmlns:a16="http://schemas.microsoft.com/office/drawing/2014/main" id="{E9EB2776-5E8B-9C94-77D4-EF8A0B61F1C4}"/>
              </a:ext>
            </a:extLst>
          </p:cNvPr>
          <p:cNvSpPr/>
          <p:nvPr/>
        </p:nvSpPr>
        <p:spPr>
          <a:xfrm>
            <a:off x="1412649" y="2463738"/>
            <a:ext cx="81009" cy="81009"/>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2F1AF394-A832-95E8-13F3-03F5BD84EBD6}"/>
              </a:ext>
            </a:extLst>
          </p:cNvPr>
          <p:cNvPicPr>
            <a:picLocks noChangeAspect="1"/>
          </p:cNvPicPr>
          <p:nvPr/>
        </p:nvPicPr>
        <p:blipFill>
          <a:blip r:embed="rId5"/>
          <a:stretch>
            <a:fillRect/>
          </a:stretch>
        </p:blipFill>
        <p:spPr>
          <a:xfrm>
            <a:off x="1352514" y="2392792"/>
            <a:ext cx="223383" cy="191051"/>
          </a:xfrm>
          <a:prstGeom prst="rect">
            <a:avLst/>
          </a:prstGeom>
        </p:spPr>
      </p:pic>
      <p:sp>
        <p:nvSpPr>
          <p:cNvPr id="34" name="文本框 33">
            <a:extLst>
              <a:ext uri="{FF2B5EF4-FFF2-40B4-BE49-F238E27FC236}">
                <a16:creationId xmlns:a16="http://schemas.microsoft.com/office/drawing/2014/main" id="{0A88C9CF-A6DB-CFC9-9869-9FFE9EF7D217}"/>
              </a:ext>
            </a:extLst>
          </p:cNvPr>
          <p:cNvSpPr txBox="1"/>
          <p:nvPr/>
        </p:nvSpPr>
        <p:spPr>
          <a:xfrm>
            <a:off x="1014279" y="-20538"/>
            <a:ext cx="7086113" cy="1081796"/>
          </a:xfrm>
          <a:prstGeom prst="rect">
            <a:avLst/>
          </a:prstGeom>
          <a:noFill/>
          <a:ln>
            <a:noFill/>
          </a:ln>
          <a:effectLst/>
        </p:spPr>
        <p:txBody>
          <a:bodyPr wrap="square" lIns="81000" tIns="27000" rIns="81000" bIns="27000">
            <a:spAutoFit/>
          </a:bodyPr>
          <a:lstStyle>
            <a:defPPr>
              <a:defRPr lang="zh-CN"/>
            </a:defPPr>
            <a:lvl1pPr algn="just" fontAlgn="auto">
              <a:lnSpc>
                <a:spcPct val="125000"/>
              </a:lnSpc>
              <a:spcBef>
                <a:spcPct val="20000"/>
              </a:spcBef>
              <a:spcAft>
                <a:spcPts val="0"/>
              </a:spcAft>
              <a:buClr>
                <a:srgbClr val="FF6600"/>
              </a:buClr>
              <a:buFont typeface="Wingdings" pitchFamily="2" charset="2"/>
              <a:buNone/>
              <a:defRPr kumimoji="1" sz="2400" b="1" kern="0">
                <a:solidFill>
                  <a:srgbClr val="C00000"/>
                </a:solidFill>
                <a:latin typeface="微软雅黑" panose="020B0503020204020204" pitchFamily="34" charset="-122"/>
                <a:ea typeface="微软雅黑" panose="020B0503020204020204" pitchFamily="34" charset="-122"/>
                <a:cs typeface="Times New Roman" pitchFamily="18" charset="0"/>
              </a:defRPr>
            </a:lvl1pPr>
          </a:lstStyle>
          <a:p>
            <a:pPr algn="ctr"/>
            <a:r>
              <a:rPr lang="zh-CN" altLang="en-US" sz="2800" b="0" dirty="0">
                <a:solidFill>
                  <a:schemeClr val="bg1"/>
                </a:solidFill>
                <a:latin typeface="Arial" panose="020B0604020202020204" pitchFamily="34" charset="0"/>
                <a:cs typeface="Arial" panose="020B0604020202020204" pitchFamily="34" charset="0"/>
                <a:sym typeface="+mn-ea"/>
              </a:rPr>
              <a:t>强流超导直线</a:t>
            </a:r>
            <a:r>
              <a:rPr lang="en-US" altLang="zh-CN" sz="2800" b="0" dirty="0">
                <a:solidFill>
                  <a:schemeClr val="bg1"/>
                </a:solidFill>
                <a:latin typeface="Arial" panose="020B0604020202020204" pitchFamily="34" charset="0"/>
                <a:cs typeface="Arial" panose="020B0604020202020204" pitchFamily="34" charset="0"/>
                <a:sym typeface="+mn-ea"/>
              </a:rPr>
              <a:t>(</a:t>
            </a:r>
            <a:r>
              <a:rPr lang="en-US" altLang="zh-CN" sz="2800" b="0" dirty="0" err="1">
                <a:solidFill>
                  <a:schemeClr val="bg1"/>
                </a:solidFill>
                <a:latin typeface="Arial" panose="020B0604020202020204" pitchFamily="34" charset="0"/>
                <a:cs typeface="Arial" panose="020B0604020202020204" pitchFamily="34" charset="0"/>
                <a:sym typeface="+mn-ea"/>
              </a:rPr>
              <a:t>iLinac</a:t>
            </a:r>
            <a:r>
              <a:rPr lang="en-US" altLang="zh-CN" sz="2800" b="0" dirty="0">
                <a:solidFill>
                  <a:schemeClr val="bg1"/>
                </a:solidFill>
                <a:latin typeface="Arial" panose="020B0604020202020204" pitchFamily="34" charset="0"/>
                <a:cs typeface="Arial" panose="020B0604020202020204" pitchFamily="34" charset="0"/>
                <a:sym typeface="+mn-ea"/>
              </a:rPr>
              <a:t>)</a:t>
            </a:r>
            <a:r>
              <a:rPr lang="zh-CN" altLang="en-US" sz="2800" b="0" dirty="0">
                <a:solidFill>
                  <a:schemeClr val="bg1"/>
                </a:solidFill>
                <a:latin typeface="Arial" panose="020B0604020202020204" pitchFamily="34" charset="0"/>
                <a:cs typeface="Arial" panose="020B0604020202020204" pitchFamily="34" charset="0"/>
                <a:sym typeface="+mn-ea"/>
              </a:rPr>
              <a:t>、快循环同步环</a:t>
            </a:r>
            <a:r>
              <a:rPr lang="en-US" altLang="zh-CN" sz="2800" b="0" dirty="0">
                <a:solidFill>
                  <a:schemeClr val="bg1"/>
                </a:solidFill>
                <a:latin typeface="Arial" panose="020B0604020202020204" pitchFamily="34" charset="0"/>
                <a:cs typeface="Arial" panose="020B0604020202020204" pitchFamily="34" charset="0"/>
                <a:sym typeface="+mn-ea"/>
              </a:rPr>
              <a:t>(Bring)</a:t>
            </a:r>
            <a:r>
              <a:rPr lang="zh-CN" altLang="en-US" sz="2800" b="0" dirty="0">
                <a:solidFill>
                  <a:schemeClr val="bg1"/>
                </a:solidFill>
                <a:latin typeface="Arial" panose="020B0604020202020204" pitchFamily="34" charset="0"/>
                <a:cs typeface="Arial" panose="020B0604020202020204" pitchFamily="34" charset="0"/>
                <a:sym typeface="+mn-ea"/>
              </a:rPr>
              <a:t>与六大实验终端结合</a:t>
            </a:r>
            <a:endParaRPr lang="zh-CN" altLang="en-US" sz="2800" b="0" dirty="0">
              <a:solidFill>
                <a:schemeClr val="bg1"/>
              </a:solidFill>
              <a:latin typeface="Arial" panose="020B0604020202020204" pitchFamily="34" charset="0"/>
              <a:cs typeface="Arial" panose="020B0604020202020204" pitchFamily="34" charset="0"/>
            </a:endParaRPr>
          </a:p>
        </p:txBody>
      </p:sp>
      <p:sp>
        <p:nvSpPr>
          <p:cNvPr id="35" name="Rectangle 4">
            <a:extLst>
              <a:ext uri="{FF2B5EF4-FFF2-40B4-BE49-F238E27FC236}">
                <a16:creationId xmlns:a16="http://schemas.microsoft.com/office/drawing/2014/main" id="{A0E2C325-8B86-E8F1-7EA0-6565FCB70CF7}"/>
              </a:ext>
            </a:extLst>
          </p:cNvPr>
          <p:cNvSpPr>
            <a:spLocks noChangeArrowheads="1"/>
          </p:cNvSpPr>
          <p:nvPr/>
        </p:nvSpPr>
        <p:spPr bwMode="auto">
          <a:xfrm>
            <a:off x="3131840" y="4703973"/>
            <a:ext cx="1385806" cy="284117"/>
          </a:xfrm>
          <a:prstGeom prst="rect">
            <a:avLst/>
          </a:prstGeom>
          <a:solidFill>
            <a:srgbClr val="008F00"/>
          </a:solidFill>
          <a:ln w="9525">
            <a:noFill/>
            <a:miter lim="800000"/>
            <a:headEnd/>
            <a:tailEnd/>
          </a:ln>
        </p:spPr>
        <p:txBody>
          <a:bodyPr wrap="square">
            <a:spAutoFit/>
          </a:bodyPr>
          <a:lstStyle/>
          <a:p>
            <a:pPr marL="203597" indent="-203597" algn="ctr" defTabSz="685800">
              <a:lnSpc>
                <a:spcPct val="112000"/>
              </a:lnSpc>
              <a:defRPr/>
            </a:pPr>
            <a:r>
              <a:rPr lang="zh-CN" altLang="en-US" sz="1200" dirty="0">
                <a:solidFill>
                  <a:schemeClr val="bg1"/>
                </a:solidFill>
                <a:latin typeface="微软雅黑" panose="020B0503020204020204" pitchFamily="34" charset="-122"/>
                <a:ea typeface="微软雅黑" panose="020B0503020204020204" pitchFamily="34" charset="-122"/>
                <a:cs typeface="Times New Roman" pitchFamily="18" charset="0"/>
              </a:rPr>
              <a:t>① 低能综合终端</a:t>
            </a:r>
            <a:endParaRPr lang="en-US" altLang="zh-CN" sz="1200" dirty="0">
              <a:solidFill>
                <a:schemeClr val="bg1"/>
              </a:solidFill>
              <a:latin typeface="微软雅黑" panose="020B0503020204020204" pitchFamily="34" charset="-122"/>
              <a:ea typeface="微软雅黑" panose="020B0503020204020204" pitchFamily="34" charset="-122"/>
              <a:cs typeface="Times New Roman" pitchFamily="18" charset="0"/>
            </a:endParaRPr>
          </a:p>
        </p:txBody>
      </p:sp>
      <p:sp>
        <p:nvSpPr>
          <p:cNvPr id="36" name="Rectangle 4">
            <a:extLst>
              <a:ext uri="{FF2B5EF4-FFF2-40B4-BE49-F238E27FC236}">
                <a16:creationId xmlns:a16="http://schemas.microsoft.com/office/drawing/2014/main" id="{062B54B3-59CF-5852-BF1E-BE98D27AEAC4}"/>
              </a:ext>
            </a:extLst>
          </p:cNvPr>
          <p:cNvSpPr>
            <a:spLocks noChangeArrowheads="1"/>
          </p:cNvSpPr>
          <p:nvPr/>
        </p:nvSpPr>
        <p:spPr bwMode="auto">
          <a:xfrm>
            <a:off x="2583961" y="1098326"/>
            <a:ext cx="1317192" cy="284117"/>
          </a:xfrm>
          <a:prstGeom prst="rect">
            <a:avLst/>
          </a:prstGeom>
          <a:solidFill>
            <a:srgbClr val="008F00"/>
          </a:solidFill>
          <a:ln w="9525">
            <a:noFill/>
            <a:miter lim="800000"/>
            <a:headEnd/>
            <a:tailEnd/>
          </a:ln>
        </p:spPr>
        <p:txBody>
          <a:bodyPr wrap="square">
            <a:spAutoFit/>
          </a:bodyPr>
          <a:lstStyle/>
          <a:p>
            <a:pPr marL="203597" indent="-203597" algn="ctr">
              <a:lnSpc>
                <a:spcPct val="112000"/>
              </a:lnSpc>
            </a:pPr>
            <a:r>
              <a:rPr lang="zh-CN" altLang="en-US" sz="1200" dirty="0">
                <a:solidFill>
                  <a:schemeClr val="bg1"/>
                </a:solidFill>
                <a:latin typeface="微软雅黑" panose="020B0503020204020204" pitchFamily="34" charset="-122"/>
                <a:ea typeface="微软雅黑" panose="020B0503020204020204" pitchFamily="34" charset="-122"/>
                <a:cs typeface="Times New Roman" pitchFamily="18" charset="0"/>
              </a:rPr>
              <a:t>④ 外靶实验终端</a:t>
            </a:r>
            <a:endParaRPr lang="en-US" altLang="zh-CN" sz="1200" dirty="0">
              <a:solidFill>
                <a:schemeClr val="bg1"/>
              </a:solidFill>
              <a:latin typeface="微软雅黑" panose="020B0503020204020204" pitchFamily="34" charset="-122"/>
              <a:ea typeface="微软雅黑" panose="020B0503020204020204" pitchFamily="34" charset="-122"/>
              <a:cs typeface="Times New Roman" pitchFamily="18" charset="0"/>
            </a:endParaRPr>
          </a:p>
        </p:txBody>
      </p:sp>
      <p:sp>
        <p:nvSpPr>
          <p:cNvPr id="37" name="矩形 36">
            <a:extLst>
              <a:ext uri="{FF2B5EF4-FFF2-40B4-BE49-F238E27FC236}">
                <a16:creationId xmlns:a16="http://schemas.microsoft.com/office/drawing/2014/main" id="{458F7819-D0F7-155E-BF42-53D6DCEDB1DF}"/>
              </a:ext>
            </a:extLst>
          </p:cNvPr>
          <p:cNvSpPr/>
          <p:nvPr/>
        </p:nvSpPr>
        <p:spPr>
          <a:xfrm>
            <a:off x="2971551" y="3850075"/>
            <a:ext cx="880369" cy="415498"/>
          </a:xfrm>
          <a:prstGeom prst="rect">
            <a:avLst/>
          </a:prstGeom>
          <a:solidFill>
            <a:srgbClr val="FFFF00"/>
          </a:solidFill>
        </p:spPr>
        <p:txBody>
          <a:bodyPr wrap="none">
            <a:spAutoFit/>
          </a:bodyPr>
          <a:lstStyle/>
          <a:p>
            <a:pPr fontAlgn="auto">
              <a:spcBef>
                <a:spcPts val="0"/>
              </a:spcBef>
              <a:spcAft>
                <a:spcPts val="0"/>
              </a:spcAft>
            </a:pPr>
            <a:r>
              <a:rPr lang="en-US" altLang="zh-CN" b="1"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iLinac</a:t>
            </a:r>
            <a:r>
              <a:rPr lang="en-US" altLang="zh-CN" sz="2100" b="1"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en-US" sz="2100" b="1"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38" name="Rectangle 4">
            <a:extLst>
              <a:ext uri="{FF2B5EF4-FFF2-40B4-BE49-F238E27FC236}">
                <a16:creationId xmlns:a16="http://schemas.microsoft.com/office/drawing/2014/main" id="{25F3ED0B-C3B2-EB97-F02E-08E145B4783A}"/>
              </a:ext>
            </a:extLst>
          </p:cNvPr>
          <p:cNvSpPr>
            <a:spLocks noChangeArrowheads="1"/>
          </p:cNvSpPr>
          <p:nvPr/>
        </p:nvSpPr>
        <p:spPr bwMode="auto">
          <a:xfrm>
            <a:off x="448024" y="1203598"/>
            <a:ext cx="1171648" cy="557332"/>
          </a:xfrm>
          <a:prstGeom prst="rect">
            <a:avLst/>
          </a:prstGeom>
          <a:solidFill>
            <a:srgbClr val="008F00"/>
          </a:solidFill>
          <a:ln w="9525">
            <a:noFill/>
            <a:miter lim="800000"/>
            <a:headEnd/>
            <a:tailEnd/>
          </a:ln>
        </p:spPr>
        <p:txBody>
          <a:bodyPr wrap="square">
            <a:spAutoFit/>
          </a:bodyPr>
          <a:lstStyle/>
          <a:p>
            <a:pPr marL="203597" indent="-203597" algn="ctr">
              <a:lnSpc>
                <a:spcPct val="112000"/>
              </a:lnSpc>
            </a:pPr>
            <a:r>
              <a:rPr lang="zh-CN" altLang="en-US" sz="1400" dirty="0">
                <a:solidFill>
                  <a:schemeClr val="bg1"/>
                </a:solidFill>
                <a:latin typeface="微软雅黑" panose="020B0503020204020204" pitchFamily="34" charset="-122"/>
                <a:ea typeface="微软雅黑" panose="020B0503020204020204" pitchFamily="34" charset="-122"/>
                <a:cs typeface="Times New Roman" pitchFamily="18" charset="0"/>
              </a:rPr>
              <a:t>② 高能综合研究终端</a:t>
            </a:r>
          </a:p>
        </p:txBody>
      </p:sp>
      <p:sp>
        <p:nvSpPr>
          <p:cNvPr id="39" name="Rectangle 4">
            <a:extLst>
              <a:ext uri="{FF2B5EF4-FFF2-40B4-BE49-F238E27FC236}">
                <a16:creationId xmlns:a16="http://schemas.microsoft.com/office/drawing/2014/main" id="{1FC77817-03B7-2B93-F5C0-1667D954D9F8}"/>
              </a:ext>
            </a:extLst>
          </p:cNvPr>
          <p:cNvSpPr>
            <a:spLocks noChangeArrowheads="1"/>
          </p:cNvSpPr>
          <p:nvPr/>
        </p:nvSpPr>
        <p:spPr bwMode="auto">
          <a:xfrm>
            <a:off x="2449193" y="1690867"/>
            <a:ext cx="1098010" cy="490968"/>
          </a:xfrm>
          <a:prstGeom prst="rect">
            <a:avLst/>
          </a:prstGeom>
          <a:solidFill>
            <a:srgbClr val="008F00"/>
          </a:solidFill>
          <a:ln w="9525">
            <a:noFill/>
            <a:miter lim="800000"/>
            <a:headEnd/>
            <a:tailEnd/>
          </a:ln>
        </p:spPr>
        <p:txBody>
          <a:bodyPr wrap="square">
            <a:spAutoFit/>
          </a:bodyPr>
          <a:lstStyle/>
          <a:p>
            <a:pPr marL="203597" indent="-203597" algn="ctr">
              <a:lnSpc>
                <a:spcPct val="112000"/>
              </a:lnSpc>
            </a:pPr>
            <a:r>
              <a:rPr lang="zh-CN" altLang="en-US" sz="1200" dirty="0">
                <a:solidFill>
                  <a:schemeClr val="bg1"/>
                </a:solidFill>
                <a:latin typeface="微软雅黑" panose="020B0503020204020204" pitchFamily="34" charset="-122"/>
                <a:ea typeface="微软雅黑" panose="020B0503020204020204" pitchFamily="34" charset="-122"/>
                <a:cs typeface="Times New Roman" pitchFamily="18" charset="0"/>
              </a:rPr>
              <a:t>③ 放射性次</a:t>
            </a:r>
            <a:endParaRPr lang="en-US" altLang="zh-CN" sz="1200" dirty="0">
              <a:solidFill>
                <a:schemeClr val="bg1"/>
              </a:solidFill>
              <a:latin typeface="微软雅黑" panose="020B0503020204020204" pitchFamily="34" charset="-122"/>
              <a:ea typeface="微软雅黑" panose="020B0503020204020204" pitchFamily="34" charset="-122"/>
              <a:cs typeface="Times New Roman" pitchFamily="18" charset="0"/>
            </a:endParaRPr>
          </a:p>
          <a:p>
            <a:pPr marL="203597" indent="-203597" algn="ctr">
              <a:lnSpc>
                <a:spcPct val="112000"/>
              </a:lnSpc>
            </a:pPr>
            <a:r>
              <a:rPr lang="zh-CN" altLang="en-US" sz="1200" dirty="0">
                <a:solidFill>
                  <a:schemeClr val="bg1"/>
                </a:solidFill>
                <a:latin typeface="微软雅黑" panose="020B0503020204020204" pitchFamily="34" charset="-122"/>
                <a:ea typeface="微软雅黑" panose="020B0503020204020204" pitchFamily="34" charset="-122"/>
                <a:cs typeface="Times New Roman" pitchFamily="18" charset="0"/>
              </a:rPr>
              <a:t>级束分离器</a:t>
            </a:r>
          </a:p>
        </p:txBody>
      </p:sp>
      <p:sp>
        <p:nvSpPr>
          <p:cNvPr id="40" name="文本框 39">
            <a:extLst>
              <a:ext uri="{FF2B5EF4-FFF2-40B4-BE49-F238E27FC236}">
                <a16:creationId xmlns:a16="http://schemas.microsoft.com/office/drawing/2014/main" id="{AC645832-754E-0598-0F92-3021E7EA6D9F}"/>
              </a:ext>
            </a:extLst>
          </p:cNvPr>
          <p:cNvSpPr txBox="1"/>
          <p:nvPr/>
        </p:nvSpPr>
        <p:spPr>
          <a:xfrm>
            <a:off x="3547203" y="2220689"/>
            <a:ext cx="1718707" cy="284117"/>
          </a:xfrm>
          <a:prstGeom prst="rect">
            <a:avLst/>
          </a:prstGeom>
          <a:solidFill>
            <a:srgbClr val="008F00"/>
          </a:solidFill>
          <a:ln w="9525">
            <a:noFill/>
            <a:miter lim="800000"/>
            <a:headEnd/>
            <a:tailEnd/>
          </a:ln>
        </p:spPr>
        <p:txBody>
          <a:bodyPr wrap="square">
            <a:spAutoFit/>
          </a:bodyPr>
          <a:lstStyle>
            <a:defPPr>
              <a:defRPr lang="zh-CN"/>
            </a:defPPr>
            <a:lvl1pPr marL="271463" marR="0" lvl="0" indent="-271463" algn="ctr" defTabSz="914400" eaLnBrk="1" latinLnBrk="0" hangingPunct="1">
              <a:lnSpc>
                <a:spcPct val="112000"/>
              </a:lnSpc>
              <a:buClrTx/>
              <a:buSzTx/>
              <a:buFont typeface="Wingdings" panose="05000000000000000000" pitchFamily="2" charset="2"/>
              <a:buNone/>
              <a:tabLst/>
              <a:defRPr kumimoji="0" b="1" i="0" u="none" strike="noStrike" cap="none" spc="0" normalizeH="0" baseline="0">
                <a:ln>
                  <a:noFill/>
                </a:ln>
                <a:solidFill>
                  <a:srgbClr val="003399"/>
                </a:solidFill>
                <a:effectLst/>
                <a:highlight>
                  <a:srgbClr val="00FF00"/>
                </a:highlight>
                <a:uLnTx/>
                <a:uFillTx/>
                <a:latin typeface="微软雅黑" panose="020B0503020204020204" pitchFamily="34" charset="-122"/>
                <a:ea typeface="微软雅黑" panose="020B0503020204020204" pitchFamily="34" charset="-122"/>
                <a:cs typeface="Times New Roman" pitchFamily="18" charset="0"/>
              </a:defRPr>
            </a:lvl1pPr>
          </a:lstStyle>
          <a:p>
            <a:r>
              <a:rPr lang="zh-CN" altLang="en-US" sz="1200" b="0" dirty="0">
                <a:solidFill>
                  <a:schemeClr val="bg1"/>
                </a:solidFill>
              </a:rPr>
              <a:t>⑤ 电子</a:t>
            </a:r>
            <a:r>
              <a:rPr lang="en-US" altLang="zh-CN" sz="1200" b="0" dirty="0">
                <a:solidFill>
                  <a:schemeClr val="bg1"/>
                </a:solidFill>
              </a:rPr>
              <a:t>-</a:t>
            </a:r>
            <a:r>
              <a:rPr lang="zh-CN" altLang="en-US" sz="1200" b="0" dirty="0">
                <a:solidFill>
                  <a:schemeClr val="bg1"/>
                </a:solidFill>
              </a:rPr>
              <a:t>离子复合谱仪                             </a:t>
            </a:r>
            <a:endParaRPr lang="en-US" altLang="zh-CN" sz="1200" b="0" dirty="0">
              <a:solidFill>
                <a:schemeClr val="bg1"/>
              </a:solidFill>
            </a:endParaRPr>
          </a:p>
        </p:txBody>
      </p:sp>
      <p:grpSp>
        <p:nvGrpSpPr>
          <p:cNvPr id="41" name="组合 40">
            <a:extLst>
              <a:ext uri="{FF2B5EF4-FFF2-40B4-BE49-F238E27FC236}">
                <a16:creationId xmlns:a16="http://schemas.microsoft.com/office/drawing/2014/main" id="{EA872725-1589-A839-0FCE-BC8364976092}"/>
              </a:ext>
            </a:extLst>
          </p:cNvPr>
          <p:cNvGrpSpPr/>
          <p:nvPr/>
        </p:nvGrpSpPr>
        <p:grpSpPr>
          <a:xfrm>
            <a:off x="5565232" y="1097289"/>
            <a:ext cx="3341941" cy="3849181"/>
            <a:chOff x="8175434" y="1484715"/>
            <a:chExt cx="4455921" cy="5132241"/>
          </a:xfrm>
        </p:grpSpPr>
        <p:grpSp>
          <p:nvGrpSpPr>
            <p:cNvPr id="42" name="组合 41">
              <a:extLst>
                <a:ext uri="{FF2B5EF4-FFF2-40B4-BE49-F238E27FC236}">
                  <a16:creationId xmlns:a16="http://schemas.microsoft.com/office/drawing/2014/main" id="{FC916D13-48C6-4BA4-50F3-EE0C07A098AA}"/>
                </a:ext>
              </a:extLst>
            </p:cNvPr>
            <p:cNvGrpSpPr/>
            <p:nvPr/>
          </p:nvGrpSpPr>
          <p:grpSpPr>
            <a:xfrm>
              <a:off x="8175434" y="2371233"/>
              <a:ext cx="327081" cy="3702280"/>
              <a:chOff x="2217062" y="1666170"/>
              <a:chExt cx="425281" cy="5203793"/>
            </a:xfrm>
          </p:grpSpPr>
          <p:cxnSp>
            <p:nvCxnSpPr>
              <p:cNvPr id="81" name="直接连接符 80">
                <a:extLst>
                  <a:ext uri="{FF2B5EF4-FFF2-40B4-BE49-F238E27FC236}">
                    <a16:creationId xmlns:a16="http://schemas.microsoft.com/office/drawing/2014/main" id="{78452CF0-202C-D3D1-EF3B-726BD3A281BB}"/>
                  </a:ext>
                </a:extLst>
              </p:cNvPr>
              <p:cNvCxnSpPr>
                <a:cxnSpLocks/>
              </p:cNvCxnSpPr>
              <p:nvPr/>
            </p:nvCxnSpPr>
            <p:spPr>
              <a:xfrm>
                <a:off x="2239264" y="3932954"/>
                <a:ext cx="0" cy="6386"/>
              </a:xfrm>
              <a:prstGeom prst="line">
                <a:avLst/>
              </a:prstGeom>
              <a:noFill/>
              <a:ln w="19050" cap="flat" cmpd="sng" algn="ctr">
                <a:solidFill>
                  <a:sysClr val="windowText" lastClr="000000"/>
                </a:solidFill>
                <a:prstDash val="solid"/>
                <a:miter lim="800000"/>
              </a:ln>
              <a:effectLst/>
            </p:spPr>
          </p:cxnSp>
          <p:cxnSp>
            <p:nvCxnSpPr>
              <p:cNvPr id="82" name="直接连接符 81">
                <a:extLst>
                  <a:ext uri="{FF2B5EF4-FFF2-40B4-BE49-F238E27FC236}">
                    <a16:creationId xmlns:a16="http://schemas.microsoft.com/office/drawing/2014/main" id="{48115404-7842-8668-0288-575BC0949343}"/>
                  </a:ext>
                </a:extLst>
              </p:cNvPr>
              <p:cNvCxnSpPr/>
              <p:nvPr/>
            </p:nvCxnSpPr>
            <p:spPr>
              <a:xfrm flipH="1" flipV="1">
                <a:off x="2236824" y="4325872"/>
                <a:ext cx="405519" cy="1"/>
              </a:xfrm>
              <a:prstGeom prst="line">
                <a:avLst/>
              </a:prstGeom>
              <a:noFill/>
              <a:ln w="19050" cap="flat" cmpd="sng" algn="ctr">
                <a:solidFill>
                  <a:schemeClr val="bg1"/>
                </a:solidFill>
                <a:prstDash val="solid"/>
                <a:miter lim="800000"/>
              </a:ln>
              <a:effectLst/>
            </p:spPr>
          </p:cxnSp>
          <p:cxnSp>
            <p:nvCxnSpPr>
              <p:cNvPr id="83" name="直接连接符 82">
                <a:extLst>
                  <a:ext uri="{FF2B5EF4-FFF2-40B4-BE49-F238E27FC236}">
                    <a16:creationId xmlns:a16="http://schemas.microsoft.com/office/drawing/2014/main" id="{3A19B8FC-8BB7-9F9D-2650-A538FA3ED73A}"/>
                  </a:ext>
                </a:extLst>
              </p:cNvPr>
              <p:cNvCxnSpPr/>
              <p:nvPr/>
            </p:nvCxnSpPr>
            <p:spPr>
              <a:xfrm flipH="1">
                <a:off x="2222874" y="1666171"/>
                <a:ext cx="391189" cy="394"/>
              </a:xfrm>
              <a:prstGeom prst="line">
                <a:avLst/>
              </a:prstGeom>
              <a:noFill/>
              <a:ln w="19050" cap="flat" cmpd="sng" algn="ctr">
                <a:solidFill>
                  <a:schemeClr val="bg1"/>
                </a:solidFill>
                <a:prstDash val="solid"/>
                <a:miter lim="800000"/>
              </a:ln>
              <a:effectLst/>
            </p:spPr>
          </p:cxnSp>
          <p:cxnSp>
            <p:nvCxnSpPr>
              <p:cNvPr id="85" name="直接连接符 84">
                <a:extLst>
                  <a:ext uri="{FF2B5EF4-FFF2-40B4-BE49-F238E27FC236}">
                    <a16:creationId xmlns:a16="http://schemas.microsoft.com/office/drawing/2014/main" id="{855E1A65-498F-73A6-6380-4D73087FE316}"/>
                  </a:ext>
                </a:extLst>
              </p:cNvPr>
              <p:cNvCxnSpPr/>
              <p:nvPr/>
            </p:nvCxnSpPr>
            <p:spPr>
              <a:xfrm flipH="1" flipV="1">
                <a:off x="2217062" y="6869962"/>
                <a:ext cx="405519" cy="1"/>
              </a:xfrm>
              <a:prstGeom prst="line">
                <a:avLst/>
              </a:prstGeom>
              <a:noFill/>
              <a:ln w="19050" cap="flat" cmpd="sng" algn="ctr">
                <a:solidFill>
                  <a:schemeClr val="bg1"/>
                </a:solidFill>
                <a:prstDash val="solid"/>
                <a:miter lim="800000"/>
              </a:ln>
              <a:effectLst/>
            </p:spPr>
          </p:cxnSp>
          <p:cxnSp>
            <p:nvCxnSpPr>
              <p:cNvPr id="88" name="直接连接符 87">
                <a:extLst>
                  <a:ext uri="{FF2B5EF4-FFF2-40B4-BE49-F238E27FC236}">
                    <a16:creationId xmlns:a16="http://schemas.microsoft.com/office/drawing/2014/main" id="{08E5612B-4E80-C695-F98C-7A3E8394826E}"/>
                  </a:ext>
                </a:extLst>
              </p:cNvPr>
              <p:cNvCxnSpPr>
                <a:cxnSpLocks/>
              </p:cNvCxnSpPr>
              <p:nvPr/>
            </p:nvCxnSpPr>
            <p:spPr>
              <a:xfrm flipH="1">
                <a:off x="2224938" y="1666170"/>
                <a:ext cx="10316" cy="5197726"/>
              </a:xfrm>
              <a:prstGeom prst="line">
                <a:avLst/>
              </a:prstGeom>
              <a:noFill/>
              <a:ln w="19050" cap="flat" cmpd="sng" algn="ctr">
                <a:solidFill>
                  <a:schemeClr val="bg1"/>
                </a:solidFill>
                <a:prstDash val="solid"/>
                <a:miter lim="800000"/>
              </a:ln>
              <a:effectLst/>
            </p:spPr>
          </p:cxnSp>
        </p:grpSp>
        <p:sp>
          <p:nvSpPr>
            <p:cNvPr id="43" name="圆角矩形 70">
              <a:extLst>
                <a:ext uri="{FF2B5EF4-FFF2-40B4-BE49-F238E27FC236}">
                  <a16:creationId xmlns:a16="http://schemas.microsoft.com/office/drawing/2014/main" id="{49A11FE1-8B5C-1F05-127C-8933CF073D9B}"/>
                </a:ext>
              </a:extLst>
            </p:cNvPr>
            <p:cNvSpPr/>
            <p:nvPr/>
          </p:nvSpPr>
          <p:spPr>
            <a:xfrm>
              <a:off x="8507013" y="4109179"/>
              <a:ext cx="1131194" cy="301893"/>
            </a:xfrm>
            <a:prstGeom prst="roundRect">
              <a:avLst/>
            </a:prstGeom>
            <a:solidFill>
              <a:srgbClr val="8064A2">
                <a:lumMod val="20000"/>
                <a:lumOff val="80000"/>
              </a:srgbClr>
            </a:solidFill>
            <a:ln w="190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algn="ctr" defTabSz="685800" fontAlgn="auto">
                <a:spcBef>
                  <a:spcPts val="0"/>
                </a:spcBef>
                <a:spcAft>
                  <a:spcPts val="0"/>
                </a:spcAft>
                <a:defRPr/>
              </a:pPr>
              <a:r>
                <a:rPr lang="zh-CN" altLang="en-US" sz="1200" kern="0" dirty="0">
                  <a:solidFill>
                    <a:prstClr val="black"/>
                  </a:solidFill>
                  <a:latin typeface="黑体" panose="02010609060101010101" pitchFamily="49" charset="-122"/>
                  <a:ea typeface="黑体" panose="02010609060101010101" pitchFamily="49" charset="-122"/>
                </a:rPr>
                <a:t>实验终端</a:t>
              </a:r>
            </a:p>
          </p:txBody>
        </p:sp>
        <p:sp>
          <p:nvSpPr>
            <p:cNvPr id="44" name="圆角矩形 71">
              <a:extLst>
                <a:ext uri="{FF2B5EF4-FFF2-40B4-BE49-F238E27FC236}">
                  <a16:creationId xmlns:a16="http://schemas.microsoft.com/office/drawing/2014/main" id="{E19057AD-BDAB-1893-3EBA-82CD604438ED}"/>
                </a:ext>
              </a:extLst>
            </p:cNvPr>
            <p:cNvSpPr/>
            <p:nvPr/>
          </p:nvSpPr>
          <p:spPr>
            <a:xfrm>
              <a:off x="8475411" y="5937512"/>
              <a:ext cx="1131194" cy="301893"/>
            </a:xfrm>
            <a:prstGeom prst="roundRect">
              <a:avLst/>
            </a:prstGeom>
            <a:solidFill>
              <a:srgbClr val="EEECE1"/>
            </a:solidFill>
            <a:ln w="190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algn="ctr" defTabSz="685800" fontAlgn="auto">
                <a:spcBef>
                  <a:spcPts val="0"/>
                </a:spcBef>
                <a:spcAft>
                  <a:spcPts val="0"/>
                </a:spcAft>
                <a:defRPr/>
              </a:pPr>
              <a:r>
                <a:rPr lang="zh-CN" altLang="en-US" sz="1200" kern="0" dirty="0">
                  <a:solidFill>
                    <a:prstClr val="black"/>
                  </a:solidFill>
                  <a:latin typeface="黑体" panose="02010609060101010101" pitchFamily="49" charset="-122"/>
                  <a:ea typeface="黑体" panose="02010609060101010101" pitchFamily="49" charset="-122"/>
                </a:rPr>
                <a:t>配套设施</a:t>
              </a:r>
            </a:p>
          </p:txBody>
        </p:sp>
        <p:sp>
          <p:nvSpPr>
            <p:cNvPr id="45" name="圆角矩形 72">
              <a:extLst>
                <a:ext uri="{FF2B5EF4-FFF2-40B4-BE49-F238E27FC236}">
                  <a16:creationId xmlns:a16="http://schemas.microsoft.com/office/drawing/2014/main" id="{0F19E711-549A-4554-C201-A4F7BD83B0B2}"/>
                </a:ext>
              </a:extLst>
            </p:cNvPr>
            <p:cNvSpPr/>
            <p:nvPr/>
          </p:nvSpPr>
          <p:spPr>
            <a:xfrm>
              <a:off x="8475932" y="2132101"/>
              <a:ext cx="1131194" cy="301893"/>
            </a:xfrm>
            <a:prstGeom prst="roundRect">
              <a:avLst/>
            </a:prstGeom>
            <a:solidFill>
              <a:srgbClr val="9BBB59">
                <a:lumMod val="20000"/>
                <a:lumOff val="80000"/>
              </a:srgbClr>
            </a:solidFill>
            <a:ln w="190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algn="ctr" defTabSz="685800" fontAlgn="auto">
                <a:spcBef>
                  <a:spcPts val="0"/>
                </a:spcBef>
                <a:spcAft>
                  <a:spcPts val="0"/>
                </a:spcAft>
                <a:defRPr/>
              </a:pPr>
              <a:r>
                <a:rPr lang="zh-CN" altLang="en-US" sz="1200" kern="0" dirty="0">
                  <a:solidFill>
                    <a:prstClr val="black"/>
                  </a:solidFill>
                  <a:latin typeface="黑体" panose="02010609060101010101" pitchFamily="49" charset="-122"/>
                  <a:ea typeface="黑体" panose="02010609060101010101" pitchFamily="49" charset="-122"/>
                </a:rPr>
                <a:t>加速器</a:t>
              </a:r>
            </a:p>
          </p:txBody>
        </p:sp>
        <p:grpSp>
          <p:nvGrpSpPr>
            <p:cNvPr id="46" name="组合 45">
              <a:extLst>
                <a:ext uri="{FF2B5EF4-FFF2-40B4-BE49-F238E27FC236}">
                  <a16:creationId xmlns:a16="http://schemas.microsoft.com/office/drawing/2014/main" id="{80C9B58F-3D62-E7BA-3913-32045252F7E4}"/>
                </a:ext>
              </a:extLst>
            </p:cNvPr>
            <p:cNvGrpSpPr/>
            <p:nvPr/>
          </p:nvGrpSpPr>
          <p:grpSpPr>
            <a:xfrm>
              <a:off x="9633758" y="1640482"/>
              <a:ext cx="621547" cy="4829716"/>
              <a:chOff x="3212175" y="1577839"/>
              <a:chExt cx="804815" cy="4829716"/>
            </a:xfrm>
          </p:grpSpPr>
          <p:cxnSp>
            <p:nvCxnSpPr>
              <p:cNvPr id="61" name="直接连接符 60">
                <a:extLst>
                  <a:ext uri="{FF2B5EF4-FFF2-40B4-BE49-F238E27FC236}">
                    <a16:creationId xmlns:a16="http://schemas.microsoft.com/office/drawing/2014/main" id="{F7A98363-A26F-D481-176F-AFDE92EF4123}"/>
                  </a:ext>
                </a:extLst>
              </p:cNvPr>
              <p:cNvCxnSpPr/>
              <p:nvPr/>
            </p:nvCxnSpPr>
            <p:spPr>
              <a:xfrm flipH="1" flipV="1">
                <a:off x="3221054" y="2196664"/>
                <a:ext cx="371809" cy="1"/>
              </a:xfrm>
              <a:prstGeom prst="line">
                <a:avLst/>
              </a:prstGeom>
              <a:noFill/>
              <a:ln w="19050" cap="flat" cmpd="sng" algn="ctr">
                <a:solidFill>
                  <a:schemeClr val="bg1"/>
                </a:solidFill>
                <a:prstDash val="solid"/>
                <a:miter lim="800000"/>
              </a:ln>
              <a:effectLst/>
            </p:spPr>
          </p:cxnSp>
          <p:cxnSp>
            <p:nvCxnSpPr>
              <p:cNvPr id="62" name="直接连接符 61">
                <a:extLst>
                  <a:ext uri="{FF2B5EF4-FFF2-40B4-BE49-F238E27FC236}">
                    <a16:creationId xmlns:a16="http://schemas.microsoft.com/office/drawing/2014/main" id="{E9D98FBE-F6F6-B6C6-A664-E6CBB8858F0A}"/>
                  </a:ext>
                </a:extLst>
              </p:cNvPr>
              <p:cNvCxnSpPr/>
              <p:nvPr/>
            </p:nvCxnSpPr>
            <p:spPr>
              <a:xfrm flipH="1" flipV="1">
                <a:off x="3591765" y="1579798"/>
                <a:ext cx="396000" cy="1"/>
              </a:xfrm>
              <a:prstGeom prst="line">
                <a:avLst/>
              </a:prstGeom>
              <a:noFill/>
              <a:ln w="19050" cap="flat" cmpd="sng" algn="ctr">
                <a:solidFill>
                  <a:schemeClr val="bg1"/>
                </a:solidFill>
                <a:prstDash val="solid"/>
                <a:miter lim="800000"/>
              </a:ln>
              <a:effectLst/>
            </p:spPr>
          </p:cxnSp>
          <p:cxnSp>
            <p:nvCxnSpPr>
              <p:cNvPr id="63" name="直接连接符 62">
                <a:extLst>
                  <a:ext uri="{FF2B5EF4-FFF2-40B4-BE49-F238E27FC236}">
                    <a16:creationId xmlns:a16="http://schemas.microsoft.com/office/drawing/2014/main" id="{9C01B1DC-CF2F-C824-0716-A4E6B81580FE}"/>
                  </a:ext>
                </a:extLst>
              </p:cNvPr>
              <p:cNvCxnSpPr/>
              <p:nvPr/>
            </p:nvCxnSpPr>
            <p:spPr>
              <a:xfrm>
                <a:off x="3593963" y="1577839"/>
                <a:ext cx="0" cy="1166400"/>
              </a:xfrm>
              <a:prstGeom prst="line">
                <a:avLst/>
              </a:prstGeom>
              <a:noFill/>
              <a:ln w="19050" cap="flat" cmpd="sng" algn="ctr">
                <a:solidFill>
                  <a:schemeClr val="bg1"/>
                </a:solidFill>
                <a:prstDash val="solid"/>
                <a:miter lim="800000"/>
              </a:ln>
              <a:effectLst/>
            </p:spPr>
          </p:cxnSp>
          <p:cxnSp>
            <p:nvCxnSpPr>
              <p:cNvPr id="64" name="直接连接符 63">
                <a:extLst>
                  <a:ext uri="{FF2B5EF4-FFF2-40B4-BE49-F238E27FC236}">
                    <a16:creationId xmlns:a16="http://schemas.microsoft.com/office/drawing/2014/main" id="{098BF624-FDAA-E228-7DA3-72536290D49F}"/>
                  </a:ext>
                </a:extLst>
              </p:cNvPr>
              <p:cNvCxnSpPr/>
              <p:nvPr/>
            </p:nvCxnSpPr>
            <p:spPr>
              <a:xfrm flipH="1" flipV="1">
                <a:off x="3589377" y="1968063"/>
                <a:ext cx="396000" cy="1"/>
              </a:xfrm>
              <a:prstGeom prst="line">
                <a:avLst/>
              </a:prstGeom>
              <a:noFill/>
              <a:ln w="19050" cap="flat" cmpd="sng" algn="ctr">
                <a:solidFill>
                  <a:schemeClr val="bg1"/>
                </a:solidFill>
                <a:prstDash val="solid"/>
                <a:miter lim="800000"/>
              </a:ln>
              <a:effectLst/>
            </p:spPr>
          </p:cxnSp>
          <p:cxnSp>
            <p:nvCxnSpPr>
              <p:cNvPr id="65" name="直接连接符 64">
                <a:extLst>
                  <a:ext uri="{FF2B5EF4-FFF2-40B4-BE49-F238E27FC236}">
                    <a16:creationId xmlns:a16="http://schemas.microsoft.com/office/drawing/2014/main" id="{2583FED5-12D4-5942-6F2F-EC779B6BC83C}"/>
                  </a:ext>
                </a:extLst>
              </p:cNvPr>
              <p:cNvCxnSpPr/>
              <p:nvPr/>
            </p:nvCxnSpPr>
            <p:spPr>
              <a:xfrm flipH="1" flipV="1">
                <a:off x="3589377" y="2350424"/>
                <a:ext cx="396000" cy="1"/>
              </a:xfrm>
              <a:prstGeom prst="line">
                <a:avLst/>
              </a:prstGeom>
              <a:noFill/>
              <a:ln w="19050" cap="flat" cmpd="sng" algn="ctr">
                <a:solidFill>
                  <a:schemeClr val="bg1"/>
                </a:solidFill>
                <a:prstDash val="solid"/>
                <a:miter lim="800000"/>
              </a:ln>
              <a:effectLst/>
            </p:spPr>
          </p:cxnSp>
          <p:cxnSp>
            <p:nvCxnSpPr>
              <p:cNvPr id="66" name="直接连接符 65">
                <a:extLst>
                  <a:ext uri="{FF2B5EF4-FFF2-40B4-BE49-F238E27FC236}">
                    <a16:creationId xmlns:a16="http://schemas.microsoft.com/office/drawing/2014/main" id="{8BE79780-A5BB-1306-902B-F7CDD6306B02}"/>
                  </a:ext>
                </a:extLst>
              </p:cNvPr>
              <p:cNvCxnSpPr/>
              <p:nvPr/>
            </p:nvCxnSpPr>
            <p:spPr>
              <a:xfrm flipH="1" flipV="1">
                <a:off x="3589377" y="2742458"/>
                <a:ext cx="396000" cy="1"/>
              </a:xfrm>
              <a:prstGeom prst="line">
                <a:avLst/>
              </a:prstGeom>
              <a:noFill/>
              <a:ln w="19050" cap="flat" cmpd="sng" algn="ctr">
                <a:solidFill>
                  <a:schemeClr val="bg1"/>
                </a:solidFill>
                <a:prstDash val="solid"/>
                <a:miter lim="800000"/>
              </a:ln>
              <a:effectLst/>
            </p:spPr>
          </p:cxnSp>
          <p:cxnSp>
            <p:nvCxnSpPr>
              <p:cNvPr id="67" name="直接连接符 66">
                <a:extLst>
                  <a:ext uri="{FF2B5EF4-FFF2-40B4-BE49-F238E27FC236}">
                    <a16:creationId xmlns:a16="http://schemas.microsoft.com/office/drawing/2014/main" id="{655BC4C2-A5AC-50F8-AF01-05D8CB0DC375}"/>
                  </a:ext>
                </a:extLst>
              </p:cNvPr>
              <p:cNvCxnSpPr/>
              <p:nvPr/>
            </p:nvCxnSpPr>
            <p:spPr>
              <a:xfrm flipH="1" flipV="1">
                <a:off x="3584622" y="3219337"/>
                <a:ext cx="432000" cy="1"/>
              </a:xfrm>
              <a:prstGeom prst="line">
                <a:avLst/>
              </a:prstGeom>
              <a:noFill/>
              <a:ln w="19050" cap="flat" cmpd="sng" algn="ctr">
                <a:solidFill>
                  <a:schemeClr val="bg1"/>
                </a:solidFill>
                <a:prstDash val="solid"/>
                <a:miter lim="800000"/>
              </a:ln>
              <a:effectLst/>
            </p:spPr>
          </p:cxnSp>
          <p:cxnSp>
            <p:nvCxnSpPr>
              <p:cNvPr id="68" name="直接连接符 67">
                <a:extLst>
                  <a:ext uri="{FF2B5EF4-FFF2-40B4-BE49-F238E27FC236}">
                    <a16:creationId xmlns:a16="http://schemas.microsoft.com/office/drawing/2014/main" id="{50EFFDCA-3485-E7BF-6BE6-5847B3F9658A}"/>
                  </a:ext>
                </a:extLst>
              </p:cNvPr>
              <p:cNvCxnSpPr/>
              <p:nvPr/>
            </p:nvCxnSpPr>
            <p:spPr>
              <a:xfrm flipH="1" flipV="1">
                <a:off x="3591765" y="3601410"/>
                <a:ext cx="396000" cy="1"/>
              </a:xfrm>
              <a:prstGeom prst="line">
                <a:avLst/>
              </a:prstGeom>
              <a:noFill/>
              <a:ln w="19050" cap="flat" cmpd="sng" algn="ctr">
                <a:solidFill>
                  <a:schemeClr val="bg1"/>
                </a:solidFill>
                <a:prstDash val="solid"/>
                <a:miter lim="800000"/>
              </a:ln>
              <a:effectLst/>
            </p:spPr>
          </p:cxnSp>
          <p:cxnSp>
            <p:nvCxnSpPr>
              <p:cNvPr id="69" name="直接连接符 68">
                <a:extLst>
                  <a:ext uri="{FF2B5EF4-FFF2-40B4-BE49-F238E27FC236}">
                    <a16:creationId xmlns:a16="http://schemas.microsoft.com/office/drawing/2014/main" id="{D2C827A7-7BE7-0846-0F09-6901E19812B0}"/>
                  </a:ext>
                </a:extLst>
              </p:cNvPr>
              <p:cNvCxnSpPr/>
              <p:nvPr/>
            </p:nvCxnSpPr>
            <p:spPr>
              <a:xfrm flipH="1" flipV="1">
                <a:off x="3598271" y="3980773"/>
                <a:ext cx="396000" cy="1"/>
              </a:xfrm>
              <a:prstGeom prst="line">
                <a:avLst/>
              </a:prstGeom>
              <a:noFill/>
              <a:ln w="19050" cap="flat" cmpd="sng" algn="ctr">
                <a:solidFill>
                  <a:schemeClr val="bg1"/>
                </a:solidFill>
                <a:prstDash val="solid"/>
                <a:miter lim="800000"/>
              </a:ln>
              <a:effectLst/>
            </p:spPr>
          </p:cxnSp>
          <p:cxnSp>
            <p:nvCxnSpPr>
              <p:cNvPr id="70" name="直接连接符 69">
                <a:extLst>
                  <a:ext uri="{FF2B5EF4-FFF2-40B4-BE49-F238E27FC236}">
                    <a16:creationId xmlns:a16="http://schemas.microsoft.com/office/drawing/2014/main" id="{077B004A-0CBB-6837-EDFB-BC188EE82D52}"/>
                  </a:ext>
                </a:extLst>
              </p:cNvPr>
              <p:cNvCxnSpPr/>
              <p:nvPr/>
            </p:nvCxnSpPr>
            <p:spPr>
              <a:xfrm flipH="1" flipV="1">
                <a:off x="3591765" y="4378061"/>
                <a:ext cx="396000" cy="1"/>
              </a:xfrm>
              <a:prstGeom prst="line">
                <a:avLst/>
              </a:prstGeom>
              <a:noFill/>
              <a:ln w="19050" cap="flat" cmpd="sng" algn="ctr">
                <a:solidFill>
                  <a:schemeClr val="bg1"/>
                </a:solidFill>
                <a:prstDash val="solid"/>
                <a:miter lim="800000"/>
              </a:ln>
              <a:effectLst/>
            </p:spPr>
          </p:cxnSp>
          <p:cxnSp>
            <p:nvCxnSpPr>
              <p:cNvPr id="71" name="直接连接符 70">
                <a:extLst>
                  <a:ext uri="{FF2B5EF4-FFF2-40B4-BE49-F238E27FC236}">
                    <a16:creationId xmlns:a16="http://schemas.microsoft.com/office/drawing/2014/main" id="{8ABD87A6-EF63-F346-3979-50AFBBAD1322}"/>
                  </a:ext>
                </a:extLst>
              </p:cNvPr>
              <p:cNvCxnSpPr/>
              <p:nvPr/>
            </p:nvCxnSpPr>
            <p:spPr>
              <a:xfrm flipH="1" flipV="1">
                <a:off x="3591765" y="4775774"/>
                <a:ext cx="396000" cy="1"/>
              </a:xfrm>
              <a:prstGeom prst="line">
                <a:avLst/>
              </a:prstGeom>
              <a:noFill/>
              <a:ln w="19050" cap="flat" cmpd="sng" algn="ctr">
                <a:solidFill>
                  <a:schemeClr val="bg1"/>
                </a:solidFill>
                <a:prstDash val="solid"/>
                <a:miter lim="800000"/>
              </a:ln>
              <a:effectLst/>
            </p:spPr>
          </p:cxnSp>
          <p:cxnSp>
            <p:nvCxnSpPr>
              <p:cNvPr id="72" name="直接连接符 71">
                <a:extLst>
                  <a:ext uri="{FF2B5EF4-FFF2-40B4-BE49-F238E27FC236}">
                    <a16:creationId xmlns:a16="http://schemas.microsoft.com/office/drawing/2014/main" id="{AFE204B2-4545-5795-EE30-384898A3FDD8}"/>
                  </a:ext>
                </a:extLst>
              </p:cNvPr>
              <p:cNvCxnSpPr/>
              <p:nvPr/>
            </p:nvCxnSpPr>
            <p:spPr>
              <a:xfrm flipH="1" flipV="1">
                <a:off x="3584990" y="5163994"/>
                <a:ext cx="432000" cy="1"/>
              </a:xfrm>
              <a:prstGeom prst="line">
                <a:avLst/>
              </a:prstGeom>
              <a:noFill/>
              <a:ln w="19050" cap="flat" cmpd="sng" algn="ctr">
                <a:solidFill>
                  <a:schemeClr val="bg1"/>
                </a:solidFill>
                <a:prstDash val="solid"/>
                <a:miter lim="800000"/>
              </a:ln>
              <a:effectLst/>
            </p:spPr>
          </p:cxnSp>
          <p:cxnSp>
            <p:nvCxnSpPr>
              <p:cNvPr id="73" name="直接连接符 72">
                <a:extLst>
                  <a:ext uri="{FF2B5EF4-FFF2-40B4-BE49-F238E27FC236}">
                    <a16:creationId xmlns:a16="http://schemas.microsoft.com/office/drawing/2014/main" id="{353FCB57-AF08-A5B2-0104-8B7D775B2B73}"/>
                  </a:ext>
                </a:extLst>
              </p:cNvPr>
              <p:cNvCxnSpPr/>
              <p:nvPr/>
            </p:nvCxnSpPr>
            <p:spPr>
              <a:xfrm>
                <a:off x="3593963" y="3217352"/>
                <a:ext cx="0" cy="1944521"/>
              </a:xfrm>
              <a:prstGeom prst="line">
                <a:avLst/>
              </a:prstGeom>
              <a:noFill/>
              <a:ln w="19050" cap="flat" cmpd="sng" algn="ctr">
                <a:solidFill>
                  <a:schemeClr val="bg1"/>
                </a:solidFill>
                <a:prstDash val="solid"/>
                <a:miter lim="800000"/>
              </a:ln>
              <a:effectLst/>
            </p:spPr>
          </p:cxnSp>
          <p:cxnSp>
            <p:nvCxnSpPr>
              <p:cNvPr id="74" name="直接连接符 73">
                <a:extLst>
                  <a:ext uri="{FF2B5EF4-FFF2-40B4-BE49-F238E27FC236}">
                    <a16:creationId xmlns:a16="http://schemas.microsoft.com/office/drawing/2014/main" id="{CF43C458-485B-5862-961F-B3A7E979B7C2}"/>
                  </a:ext>
                </a:extLst>
              </p:cNvPr>
              <p:cNvCxnSpPr/>
              <p:nvPr/>
            </p:nvCxnSpPr>
            <p:spPr>
              <a:xfrm flipH="1" flipV="1">
                <a:off x="3262295" y="4188355"/>
                <a:ext cx="360000" cy="1"/>
              </a:xfrm>
              <a:prstGeom prst="line">
                <a:avLst/>
              </a:prstGeom>
              <a:noFill/>
              <a:ln w="19050" cap="flat" cmpd="sng" algn="ctr">
                <a:solidFill>
                  <a:schemeClr val="bg1"/>
                </a:solidFill>
                <a:prstDash val="solid"/>
                <a:miter lim="800000"/>
              </a:ln>
              <a:effectLst/>
            </p:spPr>
          </p:cxnSp>
          <p:cxnSp>
            <p:nvCxnSpPr>
              <p:cNvPr id="75" name="直接连接符 74">
                <a:extLst>
                  <a:ext uri="{FF2B5EF4-FFF2-40B4-BE49-F238E27FC236}">
                    <a16:creationId xmlns:a16="http://schemas.microsoft.com/office/drawing/2014/main" id="{DC45A7AF-B6DB-C197-7D43-82D37325275E}"/>
                  </a:ext>
                </a:extLst>
              </p:cNvPr>
              <p:cNvCxnSpPr/>
              <p:nvPr/>
            </p:nvCxnSpPr>
            <p:spPr>
              <a:xfrm flipH="1" flipV="1">
                <a:off x="3589657" y="5647808"/>
                <a:ext cx="396000" cy="1"/>
              </a:xfrm>
              <a:prstGeom prst="line">
                <a:avLst/>
              </a:prstGeom>
              <a:noFill/>
              <a:ln w="19050" cap="flat" cmpd="sng" algn="ctr">
                <a:solidFill>
                  <a:schemeClr val="bg1"/>
                </a:solidFill>
                <a:prstDash val="solid"/>
                <a:miter lim="800000"/>
              </a:ln>
              <a:effectLst/>
            </p:spPr>
          </p:cxnSp>
          <p:cxnSp>
            <p:nvCxnSpPr>
              <p:cNvPr id="76" name="直接连接符 75">
                <a:extLst>
                  <a:ext uri="{FF2B5EF4-FFF2-40B4-BE49-F238E27FC236}">
                    <a16:creationId xmlns:a16="http://schemas.microsoft.com/office/drawing/2014/main" id="{CE18A831-8CBC-5F54-6269-3F2195A1F5B7}"/>
                  </a:ext>
                </a:extLst>
              </p:cNvPr>
              <p:cNvCxnSpPr/>
              <p:nvPr/>
            </p:nvCxnSpPr>
            <p:spPr>
              <a:xfrm flipH="1" flipV="1">
                <a:off x="3591575" y="6033483"/>
                <a:ext cx="396000" cy="1"/>
              </a:xfrm>
              <a:prstGeom prst="line">
                <a:avLst/>
              </a:prstGeom>
              <a:noFill/>
              <a:ln w="19050" cap="flat" cmpd="sng" algn="ctr">
                <a:solidFill>
                  <a:schemeClr val="bg1"/>
                </a:solidFill>
                <a:prstDash val="solid"/>
                <a:miter lim="800000"/>
              </a:ln>
              <a:effectLst/>
            </p:spPr>
          </p:cxnSp>
          <p:cxnSp>
            <p:nvCxnSpPr>
              <p:cNvPr id="77" name="直接连接符 76">
                <a:extLst>
                  <a:ext uri="{FF2B5EF4-FFF2-40B4-BE49-F238E27FC236}">
                    <a16:creationId xmlns:a16="http://schemas.microsoft.com/office/drawing/2014/main" id="{ED07F558-E4E1-72AE-04FD-BAA7912C8E1E}"/>
                  </a:ext>
                </a:extLst>
              </p:cNvPr>
              <p:cNvCxnSpPr/>
              <p:nvPr/>
            </p:nvCxnSpPr>
            <p:spPr>
              <a:xfrm flipH="1" flipV="1">
                <a:off x="3583985" y="6403729"/>
                <a:ext cx="432000" cy="1"/>
              </a:xfrm>
              <a:prstGeom prst="line">
                <a:avLst/>
              </a:prstGeom>
              <a:noFill/>
              <a:ln w="19050" cap="flat" cmpd="sng" algn="ctr">
                <a:solidFill>
                  <a:schemeClr val="bg1"/>
                </a:solidFill>
                <a:prstDash val="solid"/>
                <a:miter lim="800000"/>
              </a:ln>
              <a:effectLst/>
            </p:spPr>
          </p:cxnSp>
          <p:cxnSp>
            <p:nvCxnSpPr>
              <p:cNvPr id="78" name="直接连接符 77">
                <a:extLst>
                  <a:ext uri="{FF2B5EF4-FFF2-40B4-BE49-F238E27FC236}">
                    <a16:creationId xmlns:a16="http://schemas.microsoft.com/office/drawing/2014/main" id="{55310ABE-8CF1-F3D4-1332-BBE7E6AFA772}"/>
                  </a:ext>
                </a:extLst>
              </p:cNvPr>
              <p:cNvCxnSpPr/>
              <p:nvPr/>
            </p:nvCxnSpPr>
            <p:spPr>
              <a:xfrm>
                <a:off x="3591575" y="5643045"/>
                <a:ext cx="0" cy="764510"/>
              </a:xfrm>
              <a:prstGeom prst="line">
                <a:avLst/>
              </a:prstGeom>
              <a:noFill/>
              <a:ln w="19050" cap="flat" cmpd="sng" algn="ctr">
                <a:solidFill>
                  <a:schemeClr val="bg1"/>
                </a:solidFill>
                <a:prstDash val="solid"/>
                <a:miter lim="800000"/>
              </a:ln>
              <a:effectLst/>
            </p:spPr>
          </p:cxnSp>
          <p:cxnSp>
            <p:nvCxnSpPr>
              <p:cNvPr id="79" name="直接连接符 78">
                <a:extLst>
                  <a:ext uri="{FF2B5EF4-FFF2-40B4-BE49-F238E27FC236}">
                    <a16:creationId xmlns:a16="http://schemas.microsoft.com/office/drawing/2014/main" id="{8DD61387-21A0-A141-8D5F-69AFC541E80B}"/>
                  </a:ext>
                </a:extLst>
              </p:cNvPr>
              <p:cNvCxnSpPr/>
              <p:nvPr/>
            </p:nvCxnSpPr>
            <p:spPr>
              <a:xfrm flipH="1" flipV="1">
                <a:off x="3212175" y="6033483"/>
                <a:ext cx="371809" cy="1"/>
              </a:xfrm>
              <a:prstGeom prst="line">
                <a:avLst/>
              </a:prstGeom>
              <a:noFill/>
              <a:ln w="19050" cap="flat" cmpd="sng" algn="ctr">
                <a:solidFill>
                  <a:schemeClr val="bg1"/>
                </a:solidFill>
                <a:prstDash val="solid"/>
                <a:miter lim="800000"/>
              </a:ln>
              <a:effectLst/>
            </p:spPr>
          </p:cxnSp>
        </p:grpSp>
        <p:grpSp>
          <p:nvGrpSpPr>
            <p:cNvPr id="47" name="组合 46">
              <a:extLst>
                <a:ext uri="{FF2B5EF4-FFF2-40B4-BE49-F238E27FC236}">
                  <a16:creationId xmlns:a16="http://schemas.microsoft.com/office/drawing/2014/main" id="{A5988164-0FA2-763B-5C50-1F982782876B}"/>
                </a:ext>
              </a:extLst>
            </p:cNvPr>
            <p:cNvGrpSpPr/>
            <p:nvPr/>
          </p:nvGrpSpPr>
          <p:grpSpPr>
            <a:xfrm>
              <a:off x="10243175" y="1484715"/>
              <a:ext cx="2388180" cy="5132241"/>
              <a:chOff x="11549261" y="5803692"/>
              <a:chExt cx="2554854" cy="5282963"/>
            </a:xfrm>
          </p:grpSpPr>
          <p:sp>
            <p:nvSpPr>
              <p:cNvPr id="48" name="圆角矩形 105">
                <a:extLst>
                  <a:ext uri="{FF2B5EF4-FFF2-40B4-BE49-F238E27FC236}">
                    <a16:creationId xmlns:a16="http://schemas.microsoft.com/office/drawing/2014/main" id="{692AD77F-4E2D-45D3-ECE5-CF4540BFF134}"/>
                  </a:ext>
                </a:extLst>
              </p:cNvPr>
              <p:cNvSpPr/>
              <p:nvPr/>
            </p:nvSpPr>
            <p:spPr>
              <a:xfrm>
                <a:off x="11553270" y="5803692"/>
                <a:ext cx="2547133" cy="324000"/>
              </a:xfrm>
              <a:prstGeom prst="roundRect">
                <a:avLst/>
              </a:prstGeom>
              <a:solidFill>
                <a:srgbClr val="9BBB59">
                  <a:lumMod val="20000"/>
                  <a:lumOff val="80000"/>
                </a:srgbClr>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r>
                  <a:rPr lang="zh-CN" altLang="en-US"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强流离子源系统 </a:t>
                </a:r>
                <a:r>
                  <a:rPr lang="en-US" altLang="zh-CN"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(SECR)</a:t>
                </a:r>
                <a:endParaRPr lang="zh-CN" altLang="en-US" sz="1200" kern="0" dirty="0">
                  <a:solidFill>
                    <a:prstClr val="black"/>
                  </a:solidFill>
                  <a:latin typeface="Times New Roman" panose="02020603050405020304" pitchFamily="18" charset="0"/>
                  <a:cs typeface="Times New Roman" panose="02020603050405020304" pitchFamily="18" charset="0"/>
                </a:endParaRPr>
              </a:p>
            </p:txBody>
          </p:sp>
          <p:sp>
            <p:nvSpPr>
              <p:cNvPr id="49" name="圆角矩形 106">
                <a:extLst>
                  <a:ext uri="{FF2B5EF4-FFF2-40B4-BE49-F238E27FC236}">
                    <a16:creationId xmlns:a16="http://schemas.microsoft.com/office/drawing/2014/main" id="{ABAF1EF2-B412-6E84-170B-2534F520049A}"/>
                  </a:ext>
                </a:extLst>
              </p:cNvPr>
              <p:cNvSpPr/>
              <p:nvPr/>
            </p:nvSpPr>
            <p:spPr>
              <a:xfrm>
                <a:off x="11553270" y="6588977"/>
                <a:ext cx="2547133" cy="324000"/>
              </a:xfrm>
              <a:prstGeom prst="roundRect">
                <a:avLst/>
              </a:prstGeom>
              <a:solidFill>
                <a:srgbClr val="9BBB59">
                  <a:lumMod val="20000"/>
                  <a:lumOff val="80000"/>
                </a:srgbClr>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r>
                  <a:rPr lang="zh-CN" altLang="en-US"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增强器 </a:t>
                </a:r>
                <a:r>
                  <a:rPr lang="en-US" altLang="zh-CN"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a:t>
                </a:r>
                <a:r>
                  <a:rPr lang="en-US" altLang="zh-CN" sz="1200" kern="0" dirty="0" err="1">
                    <a:solidFill>
                      <a:prstClr val="black"/>
                    </a:solidFill>
                    <a:latin typeface="Times New Roman" panose="02020603050405020304" pitchFamily="18" charset="0"/>
                    <a:ea typeface="黑体" panose="02010609060101010101" pitchFamily="2" charset="-122"/>
                    <a:cs typeface="Times New Roman" panose="02020603050405020304" pitchFamily="18" charset="0"/>
                  </a:rPr>
                  <a:t>BRing</a:t>
                </a:r>
                <a:r>
                  <a:rPr lang="en-US" altLang="zh-CN"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a:t>
                </a:r>
                <a:endParaRPr lang="zh-CN" altLang="en-US"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50" name="圆角矩形 107">
                <a:extLst>
                  <a:ext uri="{FF2B5EF4-FFF2-40B4-BE49-F238E27FC236}">
                    <a16:creationId xmlns:a16="http://schemas.microsoft.com/office/drawing/2014/main" id="{C57A3799-C0D1-CF34-870E-77FCB745B845}"/>
                  </a:ext>
                </a:extLst>
              </p:cNvPr>
              <p:cNvSpPr/>
              <p:nvPr/>
            </p:nvSpPr>
            <p:spPr>
              <a:xfrm>
                <a:off x="11553270" y="6192331"/>
                <a:ext cx="2547133" cy="324000"/>
              </a:xfrm>
              <a:prstGeom prst="roundRect">
                <a:avLst/>
              </a:prstGeom>
              <a:solidFill>
                <a:srgbClr val="9BBB59">
                  <a:lumMod val="20000"/>
                  <a:lumOff val="80000"/>
                </a:srgbClr>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r>
                  <a:rPr lang="zh-CN" altLang="en-US"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超导直线加速器 </a:t>
                </a:r>
                <a:r>
                  <a:rPr lang="en-US" altLang="zh-CN"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a:t>
                </a:r>
                <a:r>
                  <a:rPr lang="en-US" altLang="zh-CN" sz="1200" kern="0" dirty="0" err="1">
                    <a:solidFill>
                      <a:prstClr val="black"/>
                    </a:solidFill>
                    <a:latin typeface="Times New Roman" panose="02020603050405020304" pitchFamily="18" charset="0"/>
                    <a:ea typeface="黑体" panose="02010609060101010101" pitchFamily="2" charset="-122"/>
                    <a:cs typeface="Times New Roman" panose="02020603050405020304" pitchFamily="18" charset="0"/>
                  </a:rPr>
                  <a:t>iLinac</a:t>
                </a:r>
                <a:r>
                  <a:rPr lang="en-US" altLang="zh-CN"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a:t>
                </a:r>
                <a:endParaRPr lang="zh-CN" altLang="en-US"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51" name="圆角矩形 108">
                <a:extLst>
                  <a:ext uri="{FF2B5EF4-FFF2-40B4-BE49-F238E27FC236}">
                    <a16:creationId xmlns:a16="http://schemas.microsoft.com/office/drawing/2014/main" id="{D1654615-5863-3436-FDAC-A67D0E240AA2}"/>
                  </a:ext>
                </a:extLst>
              </p:cNvPr>
              <p:cNvSpPr/>
              <p:nvPr/>
            </p:nvSpPr>
            <p:spPr>
              <a:xfrm>
                <a:off x="11553270" y="6985372"/>
                <a:ext cx="2547133" cy="324000"/>
              </a:xfrm>
              <a:prstGeom prst="roundRect">
                <a:avLst/>
              </a:prstGeom>
              <a:solidFill>
                <a:srgbClr val="9BBB59">
                  <a:lumMod val="20000"/>
                  <a:lumOff val="80000"/>
                </a:srgbClr>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r>
                  <a:rPr lang="zh-CN" altLang="en-US" sz="1200" kern="0" dirty="0">
                    <a:solidFill>
                      <a:prstClr val="black"/>
                    </a:solidFill>
                    <a:latin typeface="黑体" panose="02010609060101010101" pitchFamily="2" charset="-122"/>
                    <a:ea typeface="黑体" panose="02010609060101010101" pitchFamily="2" charset="-122"/>
                  </a:rPr>
                  <a:t>束线系统</a:t>
                </a:r>
              </a:p>
            </p:txBody>
          </p:sp>
          <p:sp>
            <p:nvSpPr>
              <p:cNvPr id="52" name="圆角矩形 109">
                <a:extLst>
                  <a:ext uri="{FF2B5EF4-FFF2-40B4-BE49-F238E27FC236}">
                    <a16:creationId xmlns:a16="http://schemas.microsoft.com/office/drawing/2014/main" id="{84ED6763-161A-7896-4DEE-11CEE36533C2}"/>
                  </a:ext>
                </a:extLst>
              </p:cNvPr>
              <p:cNvSpPr/>
              <p:nvPr/>
            </p:nvSpPr>
            <p:spPr>
              <a:xfrm>
                <a:off x="11549261" y="7463941"/>
                <a:ext cx="2547133" cy="324000"/>
              </a:xfrm>
              <a:prstGeom prst="roundRect">
                <a:avLst/>
              </a:prstGeom>
              <a:solidFill>
                <a:srgbClr val="8064A2">
                  <a:lumMod val="20000"/>
                  <a:lumOff val="80000"/>
                </a:srgbClr>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r>
                  <a:rPr lang="zh-CN" altLang="en-US" sz="1200" kern="0" dirty="0">
                    <a:solidFill>
                      <a:prstClr val="black"/>
                    </a:solidFill>
                    <a:latin typeface="黑体" panose="02010609060101010101" pitchFamily="2" charset="-122"/>
                    <a:ea typeface="黑体" panose="02010609060101010101" pitchFamily="2" charset="-122"/>
                  </a:rPr>
                  <a:t>低能综合研究终端</a:t>
                </a:r>
                <a:endParaRPr lang="zh-CN" altLang="en-US" sz="1200" kern="0" dirty="0">
                  <a:solidFill>
                    <a:prstClr val="black"/>
                  </a:solidFill>
                  <a:latin typeface="Calibri" panose="020F0502020204030204"/>
                </a:endParaRPr>
              </a:p>
            </p:txBody>
          </p:sp>
          <p:sp>
            <p:nvSpPr>
              <p:cNvPr id="53" name="圆角矩形 110">
                <a:extLst>
                  <a:ext uri="{FF2B5EF4-FFF2-40B4-BE49-F238E27FC236}">
                    <a16:creationId xmlns:a16="http://schemas.microsoft.com/office/drawing/2014/main" id="{A8F7D90E-9315-3C42-9BB4-D9E45373611C}"/>
                  </a:ext>
                </a:extLst>
              </p:cNvPr>
              <p:cNvSpPr/>
              <p:nvPr/>
            </p:nvSpPr>
            <p:spPr>
              <a:xfrm>
                <a:off x="11553270" y="9985377"/>
                <a:ext cx="2547133" cy="324000"/>
              </a:xfrm>
              <a:prstGeom prst="roundRect">
                <a:avLst/>
              </a:prstGeom>
              <a:solidFill>
                <a:srgbClr val="EEECE1"/>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r>
                  <a:rPr lang="zh-CN" altLang="en-US" sz="1200" kern="0" dirty="0">
                    <a:solidFill>
                      <a:prstClr val="black"/>
                    </a:solidFill>
                    <a:latin typeface="黑体" panose="02010609060101010101" pitchFamily="2" charset="-122"/>
                    <a:ea typeface="黑体" panose="02010609060101010101" pitchFamily="2" charset="-122"/>
                  </a:rPr>
                  <a:t>公共配套设施</a:t>
                </a:r>
                <a:endParaRPr lang="zh-CN" altLang="en-US" sz="1200" kern="0" dirty="0">
                  <a:solidFill>
                    <a:prstClr val="black"/>
                  </a:solidFill>
                  <a:latin typeface="Calibri" panose="020F0502020204030204"/>
                </a:endParaRPr>
              </a:p>
            </p:txBody>
          </p:sp>
          <p:sp>
            <p:nvSpPr>
              <p:cNvPr id="54" name="圆角矩形 111">
                <a:extLst>
                  <a:ext uri="{FF2B5EF4-FFF2-40B4-BE49-F238E27FC236}">
                    <a16:creationId xmlns:a16="http://schemas.microsoft.com/office/drawing/2014/main" id="{47CAE495-6175-9AF6-3712-9BC955DD4FE7}"/>
                  </a:ext>
                </a:extLst>
              </p:cNvPr>
              <p:cNvSpPr/>
              <p:nvPr/>
            </p:nvSpPr>
            <p:spPr>
              <a:xfrm>
                <a:off x="11556982" y="8664157"/>
                <a:ext cx="2547133" cy="324000"/>
              </a:xfrm>
              <a:prstGeom prst="roundRect">
                <a:avLst/>
              </a:prstGeom>
              <a:solidFill>
                <a:srgbClr val="8064A2">
                  <a:lumMod val="20000"/>
                  <a:lumOff val="80000"/>
                </a:srgbClr>
              </a:solidFill>
              <a:ln w="12700" cap="flat" cmpd="sng" algn="ctr">
                <a:solidFill>
                  <a:sysClr val="windowText" lastClr="000000"/>
                </a:solidFill>
                <a:prstDash val="solid"/>
                <a:miter lim="800000"/>
              </a:ln>
              <a:effectLst/>
            </p:spPr>
            <p:txBody>
              <a:bodyPr rtlCol="0" anchor="ctr"/>
              <a:lstStyle/>
              <a:p>
                <a:pPr fontAlgn="auto">
                  <a:spcBef>
                    <a:spcPts val="0"/>
                  </a:spcBef>
                  <a:spcAft>
                    <a:spcPts val="0"/>
                  </a:spcAft>
                  <a:defRPr/>
                </a:pPr>
                <a:r>
                  <a:rPr lang="zh-CN" altLang="en-US" sz="1200" kern="0" dirty="0">
                    <a:solidFill>
                      <a:prstClr val="black"/>
                    </a:solidFill>
                    <a:latin typeface="黑体" panose="02010609060101010101" pitchFamily="2" charset="-122"/>
                    <a:ea typeface="黑体" panose="02010609060101010101" pitchFamily="2" charset="-122"/>
                  </a:rPr>
                  <a:t>外靶实验终端</a:t>
                </a:r>
              </a:p>
            </p:txBody>
          </p:sp>
          <p:sp>
            <p:nvSpPr>
              <p:cNvPr id="55" name="圆角矩形 112">
                <a:extLst>
                  <a:ext uri="{FF2B5EF4-FFF2-40B4-BE49-F238E27FC236}">
                    <a16:creationId xmlns:a16="http://schemas.microsoft.com/office/drawing/2014/main" id="{B6A4FA0C-5467-38F4-78CD-83B9786D1491}"/>
                  </a:ext>
                </a:extLst>
              </p:cNvPr>
              <p:cNvSpPr/>
              <p:nvPr/>
            </p:nvSpPr>
            <p:spPr>
              <a:xfrm>
                <a:off x="11549262" y="8250840"/>
                <a:ext cx="2547133" cy="324000"/>
              </a:xfrm>
              <a:prstGeom prst="roundRect">
                <a:avLst/>
              </a:prstGeom>
              <a:solidFill>
                <a:srgbClr val="8064A2">
                  <a:lumMod val="20000"/>
                  <a:lumOff val="80000"/>
                </a:srgbClr>
              </a:solidFill>
              <a:ln w="12700" cap="flat" cmpd="sng" algn="ctr">
                <a:solidFill>
                  <a:sysClr val="windowText" lastClr="000000"/>
                </a:solidFill>
                <a:prstDash val="solid"/>
                <a:miter lim="800000"/>
              </a:ln>
              <a:effectLst/>
            </p:spPr>
            <p:txBody>
              <a:bodyPr rtlCol="0" anchor="ctr"/>
              <a:lstStyle/>
              <a:p>
                <a:pPr fontAlgn="auto">
                  <a:spcBef>
                    <a:spcPts val="0"/>
                  </a:spcBef>
                  <a:spcAft>
                    <a:spcPts val="0"/>
                  </a:spcAft>
                  <a:defRPr/>
                </a:pPr>
                <a:r>
                  <a:rPr lang="zh-CN" altLang="en-US" sz="1200" kern="0" dirty="0">
                    <a:solidFill>
                      <a:prstClr val="black"/>
                    </a:solidFill>
                    <a:latin typeface="黑体" panose="02010609060101010101" pitchFamily="2" charset="-122"/>
                    <a:ea typeface="黑体" panose="02010609060101010101" pitchFamily="2" charset="-122"/>
                  </a:rPr>
                  <a:t>放射性次级束流分离器</a:t>
                </a:r>
              </a:p>
            </p:txBody>
          </p:sp>
          <p:sp>
            <p:nvSpPr>
              <p:cNvPr id="56" name="圆角矩形 113">
                <a:extLst>
                  <a:ext uri="{FF2B5EF4-FFF2-40B4-BE49-F238E27FC236}">
                    <a16:creationId xmlns:a16="http://schemas.microsoft.com/office/drawing/2014/main" id="{36C5B05B-DC4E-3961-3838-585BE3AD9617}"/>
                  </a:ext>
                </a:extLst>
              </p:cNvPr>
              <p:cNvSpPr/>
              <p:nvPr/>
            </p:nvSpPr>
            <p:spPr>
              <a:xfrm>
                <a:off x="11549261" y="7854445"/>
                <a:ext cx="2547133" cy="324000"/>
              </a:xfrm>
              <a:prstGeom prst="roundRect">
                <a:avLst/>
              </a:prstGeom>
              <a:solidFill>
                <a:srgbClr val="8064A2">
                  <a:lumMod val="20000"/>
                  <a:lumOff val="80000"/>
                </a:srgbClr>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r>
                  <a:rPr lang="zh-CN" altLang="en-US" sz="1200" kern="0" dirty="0">
                    <a:solidFill>
                      <a:prstClr val="black"/>
                    </a:solidFill>
                    <a:latin typeface="黑体" panose="02010609060101010101" pitchFamily="2" charset="-122"/>
                    <a:ea typeface="黑体" panose="02010609060101010101" pitchFamily="2" charset="-122"/>
                  </a:rPr>
                  <a:t>高能综合研究终端</a:t>
                </a:r>
              </a:p>
            </p:txBody>
          </p:sp>
          <p:sp>
            <p:nvSpPr>
              <p:cNvPr id="57" name="圆角矩形 114">
                <a:extLst>
                  <a:ext uri="{FF2B5EF4-FFF2-40B4-BE49-F238E27FC236}">
                    <a16:creationId xmlns:a16="http://schemas.microsoft.com/office/drawing/2014/main" id="{8968E5DA-F302-C08B-C83C-46963F541B90}"/>
                  </a:ext>
                </a:extLst>
              </p:cNvPr>
              <p:cNvSpPr/>
              <p:nvPr/>
            </p:nvSpPr>
            <p:spPr>
              <a:xfrm>
                <a:off x="11553270" y="9479679"/>
                <a:ext cx="2547133" cy="324000"/>
              </a:xfrm>
              <a:prstGeom prst="roundRect">
                <a:avLst/>
              </a:prstGeom>
              <a:solidFill>
                <a:srgbClr val="8064A2">
                  <a:lumMod val="20000"/>
                  <a:lumOff val="80000"/>
                </a:srgbClr>
              </a:solidFill>
              <a:ln w="12700" cap="flat" cmpd="sng" algn="ctr">
                <a:solidFill>
                  <a:sysClr val="windowText" lastClr="000000"/>
                </a:solidFill>
                <a:prstDash val="solid"/>
                <a:miter lim="800000"/>
              </a:ln>
              <a:effectLst/>
            </p:spPr>
            <p:txBody>
              <a:bodyPr rtlCol="0" anchor="ctr"/>
              <a:lstStyle/>
              <a:p>
                <a:pPr fontAlgn="auto">
                  <a:spcBef>
                    <a:spcPts val="0"/>
                  </a:spcBef>
                  <a:spcAft>
                    <a:spcPts val="0"/>
                  </a:spcAft>
                  <a:defRPr/>
                </a:pPr>
                <a:r>
                  <a:rPr lang="zh-CN" altLang="en-US" sz="1200" kern="0" dirty="0">
                    <a:solidFill>
                      <a:prstClr val="black"/>
                    </a:solidFill>
                    <a:latin typeface="黑体" panose="02010609060101010101" pitchFamily="2" charset="-122"/>
                    <a:ea typeface="黑体" panose="02010609060101010101" pitchFamily="2" charset="-122"/>
                  </a:rPr>
                  <a:t>高</a:t>
                </a:r>
                <a:r>
                  <a:rPr lang="zh-CN" altLang="en-US"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精度环谱仪</a:t>
                </a:r>
                <a:r>
                  <a:rPr lang="en-US" altLang="zh-CN"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a:t>
                </a:r>
                <a:r>
                  <a:rPr lang="en-US" altLang="zh-CN" sz="1200" kern="0" dirty="0" err="1">
                    <a:solidFill>
                      <a:prstClr val="black"/>
                    </a:solidFill>
                    <a:latin typeface="Times New Roman" panose="02020603050405020304" pitchFamily="18" charset="0"/>
                    <a:ea typeface="黑体" panose="02010609060101010101" pitchFamily="2" charset="-122"/>
                    <a:cs typeface="Times New Roman" panose="02020603050405020304" pitchFamily="18" charset="0"/>
                  </a:rPr>
                  <a:t>SRing</a:t>
                </a:r>
                <a:r>
                  <a:rPr lang="en-US" altLang="zh-CN"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a:t>
                </a:r>
                <a:endParaRPr lang="zh-CN" altLang="en-US" sz="1200" kern="0" dirty="0">
                  <a:solidFill>
                    <a:prstClr val="black"/>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58" name="圆角矩形 115">
                <a:extLst>
                  <a:ext uri="{FF2B5EF4-FFF2-40B4-BE49-F238E27FC236}">
                    <a16:creationId xmlns:a16="http://schemas.microsoft.com/office/drawing/2014/main" id="{CA96DD83-47DE-90D7-BA40-E939AB0520F0}"/>
                  </a:ext>
                </a:extLst>
              </p:cNvPr>
              <p:cNvSpPr/>
              <p:nvPr/>
            </p:nvSpPr>
            <p:spPr>
              <a:xfrm>
                <a:off x="11553270" y="10374017"/>
                <a:ext cx="2547133" cy="324000"/>
              </a:xfrm>
              <a:prstGeom prst="roundRect">
                <a:avLst/>
              </a:prstGeom>
              <a:solidFill>
                <a:srgbClr val="EEECE1"/>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r>
                  <a:rPr lang="zh-CN" altLang="en-US" sz="1200" kern="0" dirty="0">
                    <a:solidFill>
                      <a:prstClr val="black"/>
                    </a:solidFill>
                    <a:latin typeface="黑体" panose="02010609060101010101" pitchFamily="2" charset="-122"/>
                    <a:ea typeface="黑体" panose="02010609060101010101" pitchFamily="2" charset="-122"/>
                  </a:rPr>
                  <a:t>通用设施及其他</a:t>
                </a:r>
              </a:p>
            </p:txBody>
          </p:sp>
          <p:sp>
            <p:nvSpPr>
              <p:cNvPr id="59" name="圆角矩形 116">
                <a:extLst>
                  <a:ext uri="{FF2B5EF4-FFF2-40B4-BE49-F238E27FC236}">
                    <a16:creationId xmlns:a16="http://schemas.microsoft.com/office/drawing/2014/main" id="{772FC3FB-B3A1-0D00-3E19-D7D2CE211774}"/>
                  </a:ext>
                </a:extLst>
              </p:cNvPr>
              <p:cNvSpPr/>
              <p:nvPr/>
            </p:nvSpPr>
            <p:spPr>
              <a:xfrm>
                <a:off x="11553270" y="9077473"/>
                <a:ext cx="2547133" cy="324000"/>
              </a:xfrm>
              <a:prstGeom prst="roundRect">
                <a:avLst/>
              </a:prstGeom>
              <a:solidFill>
                <a:srgbClr val="8064A2">
                  <a:lumMod val="20000"/>
                  <a:lumOff val="80000"/>
                </a:srgbClr>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r>
                  <a:rPr lang="zh-CN" altLang="en-US" sz="1100" kern="0" dirty="0">
                    <a:solidFill>
                      <a:prstClr val="black"/>
                    </a:solidFill>
                    <a:latin typeface="黑体" panose="02010609060101010101" pitchFamily="2" charset="-122"/>
                    <a:ea typeface="黑体" panose="02010609060101010101" pitchFamily="2" charset="-122"/>
                  </a:rPr>
                  <a:t>电子</a:t>
                </a:r>
                <a:r>
                  <a:rPr lang="en-US" altLang="zh-CN" sz="1100" kern="0" dirty="0">
                    <a:solidFill>
                      <a:prstClr val="black"/>
                    </a:solidFill>
                    <a:latin typeface="黑体" panose="02010609060101010101" pitchFamily="2" charset="-122"/>
                    <a:ea typeface="黑体" panose="02010609060101010101" pitchFamily="2" charset="-122"/>
                  </a:rPr>
                  <a:t>-</a:t>
                </a:r>
                <a:r>
                  <a:rPr lang="zh-CN" altLang="en-US" sz="1100" kern="0" dirty="0">
                    <a:solidFill>
                      <a:prstClr val="black"/>
                    </a:solidFill>
                    <a:latin typeface="黑体" panose="02010609060101010101" pitchFamily="2" charset="-122"/>
                    <a:ea typeface="黑体" panose="02010609060101010101" pitchFamily="2" charset="-122"/>
                  </a:rPr>
                  <a:t>离子复合共振谱仪</a:t>
                </a:r>
              </a:p>
            </p:txBody>
          </p:sp>
          <p:sp>
            <p:nvSpPr>
              <p:cNvPr id="60" name="圆角矩形 117">
                <a:extLst>
                  <a:ext uri="{FF2B5EF4-FFF2-40B4-BE49-F238E27FC236}">
                    <a16:creationId xmlns:a16="http://schemas.microsoft.com/office/drawing/2014/main" id="{2D359C4C-965C-924C-C502-B49822257AB5}"/>
                  </a:ext>
                </a:extLst>
              </p:cNvPr>
              <p:cNvSpPr/>
              <p:nvPr/>
            </p:nvSpPr>
            <p:spPr>
              <a:xfrm>
                <a:off x="11553270" y="10762655"/>
                <a:ext cx="2547133" cy="324000"/>
              </a:xfrm>
              <a:prstGeom prst="roundRect">
                <a:avLst/>
              </a:prstGeom>
              <a:solidFill>
                <a:srgbClr val="EEECE1"/>
              </a:solidFill>
              <a:ln w="12700" cap="flat" cmpd="sng" algn="ctr">
                <a:solidFill>
                  <a:sysClr val="windowText" lastClr="000000"/>
                </a:solidFill>
                <a:prstDash val="solid"/>
                <a:miter lim="800000"/>
              </a:ln>
              <a:effectLst/>
            </p:spPr>
            <p:txBody>
              <a:bodyPr rtlCol="0" anchor="ctr"/>
              <a:lstStyle/>
              <a:p>
                <a:pPr defTabSz="685800" fontAlgn="auto">
                  <a:spcBef>
                    <a:spcPts val="0"/>
                  </a:spcBef>
                  <a:spcAft>
                    <a:spcPts val="0"/>
                  </a:spcAft>
                  <a:defRPr/>
                </a:pPr>
                <a:r>
                  <a:rPr lang="zh-CN" altLang="en-US" sz="1200" kern="0" dirty="0">
                    <a:solidFill>
                      <a:prstClr val="black"/>
                    </a:solidFill>
                    <a:latin typeface="黑体" panose="02010609060101010101" pitchFamily="2" charset="-122"/>
                    <a:ea typeface="黑体" panose="02010609060101010101" pitchFamily="2" charset="-122"/>
                  </a:rPr>
                  <a:t>土建工程</a:t>
                </a:r>
              </a:p>
            </p:txBody>
          </p:sp>
        </p:grpSp>
      </p:grpSp>
      <p:sp>
        <p:nvSpPr>
          <p:cNvPr id="89" name="Rectangle 4">
            <a:extLst>
              <a:ext uri="{FF2B5EF4-FFF2-40B4-BE49-F238E27FC236}">
                <a16:creationId xmlns:a16="http://schemas.microsoft.com/office/drawing/2014/main" id="{46DD5094-175B-B0ED-D30D-FF9306B183E0}"/>
              </a:ext>
            </a:extLst>
          </p:cNvPr>
          <p:cNvSpPr>
            <a:spLocks noChangeArrowheads="1"/>
          </p:cNvSpPr>
          <p:nvPr/>
        </p:nvSpPr>
        <p:spPr bwMode="auto">
          <a:xfrm>
            <a:off x="4368497" y="1131590"/>
            <a:ext cx="1171648" cy="490968"/>
          </a:xfrm>
          <a:prstGeom prst="rect">
            <a:avLst/>
          </a:prstGeom>
          <a:solidFill>
            <a:srgbClr val="008F00"/>
          </a:solidFill>
          <a:ln w="9525">
            <a:noFill/>
            <a:miter lim="800000"/>
            <a:headEnd/>
            <a:tailEnd/>
          </a:ln>
        </p:spPr>
        <p:txBody>
          <a:bodyPr wrap="square">
            <a:spAutoFit/>
          </a:bodyPr>
          <a:lstStyle/>
          <a:p>
            <a:pPr marL="203597" indent="-203597" algn="ctr">
              <a:lnSpc>
                <a:spcPct val="112000"/>
              </a:lnSpc>
            </a:pPr>
            <a:r>
              <a:rPr lang="zh-CN" altLang="en-US" sz="1200" dirty="0">
                <a:solidFill>
                  <a:schemeClr val="bg1"/>
                </a:solidFill>
                <a:latin typeface="微软雅黑" panose="020B0503020204020204" pitchFamily="34" charset="-122"/>
                <a:ea typeface="微软雅黑" panose="020B0503020204020204" pitchFamily="34" charset="-122"/>
                <a:cs typeface="Times New Roman" pitchFamily="18" charset="0"/>
              </a:rPr>
              <a:t>⑥ 高精度核质量环形谱仪</a:t>
            </a:r>
            <a:endParaRPr lang="en-US" altLang="zh-CN" sz="1200" dirty="0">
              <a:solidFill>
                <a:schemeClr val="bg1"/>
              </a:solidFill>
              <a:latin typeface="微软雅黑" panose="020B0503020204020204" pitchFamily="34" charset="-122"/>
              <a:ea typeface="微软雅黑" panose="020B0503020204020204" pitchFamily="34" charset="-122"/>
              <a:cs typeface="Times New Roman" pitchFamily="18" charset="0"/>
            </a:endParaRPr>
          </a:p>
        </p:txBody>
      </p:sp>
      <p:sp>
        <p:nvSpPr>
          <p:cNvPr id="80" name="文本框 16">
            <a:extLst>
              <a:ext uri="{FF2B5EF4-FFF2-40B4-BE49-F238E27FC236}">
                <a16:creationId xmlns:a16="http://schemas.microsoft.com/office/drawing/2014/main" id="{39C49751-A472-6FB2-F1DB-F9A4729013A4}"/>
              </a:ext>
            </a:extLst>
          </p:cNvPr>
          <p:cNvSpPr txBox="1"/>
          <p:nvPr/>
        </p:nvSpPr>
        <p:spPr>
          <a:xfrm>
            <a:off x="5652120" y="3723878"/>
            <a:ext cx="3307269" cy="1323439"/>
          </a:xfrm>
          <a:prstGeom prst="rect">
            <a:avLst/>
          </a:prstGeom>
          <a:solidFill>
            <a:srgbClr val="FFC000"/>
          </a:solidFill>
          <a:ln>
            <a:solidFill>
              <a:srgbClr val="008F00"/>
            </a:solidFill>
          </a:ln>
        </p:spPr>
        <p:txBody>
          <a:bodyPr wrap="square" rtlCol="0">
            <a:spAutoFit/>
          </a:bodyPr>
          <a:lstStyle/>
          <a:p>
            <a:r>
              <a:rPr lang="en-US" altLang="zh-CN" sz="2000" b="1" dirty="0">
                <a:solidFill>
                  <a:srgbClr val="C00000"/>
                </a:solidFill>
                <a:latin typeface="Arial" panose="020B0604020202020204" pitchFamily="34" charset="0"/>
                <a:cs typeface="Arial" panose="020B0604020202020204" pitchFamily="34" charset="0"/>
              </a:rPr>
              <a:t> HIAF</a:t>
            </a:r>
            <a:r>
              <a:rPr lang="zh-CN" altLang="en-US" sz="2000" b="1" dirty="0">
                <a:solidFill>
                  <a:srgbClr val="C00000"/>
                </a:solidFill>
                <a:latin typeface="Arial" panose="020B0604020202020204" pitchFamily="34" charset="0"/>
                <a:cs typeface="Arial" panose="020B0604020202020204" pitchFamily="34" charset="0"/>
              </a:rPr>
              <a:t> </a:t>
            </a:r>
            <a:r>
              <a:rPr lang="en-US" altLang="zh-CN" sz="2000" b="1" dirty="0">
                <a:solidFill>
                  <a:srgbClr val="C00000"/>
                </a:solidFill>
                <a:latin typeface="Arial" panose="020B0604020202020204" pitchFamily="34" charset="0"/>
                <a:cs typeface="Arial" panose="020B0604020202020204" pitchFamily="34" charset="0"/>
              </a:rPr>
              <a:t>Physics</a:t>
            </a:r>
            <a:r>
              <a:rPr lang="zh-CN" altLang="en-US" sz="2000" b="1" dirty="0">
                <a:solidFill>
                  <a:srgbClr val="C00000"/>
                </a:solidFill>
                <a:latin typeface="Arial" panose="020B0604020202020204" pitchFamily="34" charset="0"/>
                <a:cs typeface="Arial" panose="020B0604020202020204" pitchFamily="34" charset="0"/>
              </a:rPr>
              <a:t>：</a:t>
            </a:r>
            <a:endParaRPr lang="en-US" altLang="zh-CN" sz="2000" b="1" dirty="0">
              <a:solidFill>
                <a:srgbClr val="C00000"/>
              </a:solidFill>
              <a:latin typeface="Arial" panose="020B0604020202020204" pitchFamily="34" charset="0"/>
              <a:cs typeface="Arial" panose="020B0604020202020204" pitchFamily="34" charset="0"/>
            </a:endParaRPr>
          </a:p>
          <a:p>
            <a:pPr marL="346075" indent="-346075">
              <a:buAutoNum type="romanLcParenBoth"/>
            </a:pPr>
            <a:r>
              <a:rPr lang="en-US" altLang="zh-CN" sz="1500" dirty="0">
                <a:latin typeface="Arial" panose="020B0604020202020204" pitchFamily="34" charset="0"/>
                <a:cs typeface="Arial" panose="020B0604020202020204" pitchFamily="34" charset="0"/>
              </a:rPr>
              <a:t>atomic physics; </a:t>
            </a:r>
          </a:p>
          <a:p>
            <a:pPr marL="346075" indent="-346075">
              <a:buAutoNum type="romanLcParenBoth"/>
            </a:pPr>
            <a:r>
              <a:rPr lang="en-US" altLang="zh-CN" sz="1500" dirty="0">
                <a:latin typeface="Arial" panose="020B0604020202020204" pitchFamily="34" charset="0"/>
                <a:cs typeface="Arial" panose="020B0604020202020204" pitchFamily="34" charset="0"/>
              </a:rPr>
              <a:t>nuclear physics; </a:t>
            </a:r>
          </a:p>
          <a:p>
            <a:pPr marL="346075" indent="-346075">
              <a:buAutoNum type="romanLcParenBoth"/>
            </a:pPr>
            <a:r>
              <a:rPr lang="en-US" altLang="zh-CN" sz="1500" dirty="0">
                <a:latin typeface="Arial" panose="020B0604020202020204" pitchFamily="34" charset="0"/>
                <a:cs typeface="Arial" panose="020B0604020202020204" pitchFamily="34" charset="0"/>
              </a:rPr>
              <a:t>applied research in biology and material science etc.</a:t>
            </a:r>
            <a:endParaRPr lang="zh-CN" altLang="en-US" sz="1500" dirty="0">
              <a:latin typeface="Arial" panose="020B0604020202020204" pitchFamily="34" charset="0"/>
              <a:cs typeface="Arial" panose="020B0604020202020204" pitchFamily="34" charset="0"/>
            </a:endParaRPr>
          </a:p>
        </p:txBody>
      </p:sp>
      <p:sp>
        <p:nvSpPr>
          <p:cNvPr id="90" name="Rounded Rectangular Callout 89">
            <a:extLst>
              <a:ext uri="{FF2B5EF4-FFF2-40B4-BE49-F238E27FC236}">
                <a16:creationId xmlns:a16="http://schemas.microsoft.com/office/drawing/2014/main" id="{43EDC794-DD33-48E1-21EA-9DD747D4EC32}"/>
              </a:ext>
            </a:extLst>
          </p:cNvPr>
          <p:cNvSpPr/>
          <p:nvPr/>
        </p:nvSpPr>
        <p:spPr>
          <a:xfrm>
            <a:off x="3751265" y="3034912"/>
            <a:ext cx="914400" cy="612648"/>
          </a:xfrm>
          <a:prstGeom prst="wedgeRoundRectCallout">
            <a:avLst>
              <a:gd name="adj1" fmla="val -30960"/>
              <a:gd name="adj2" fmla="val 215532"/>
              <a:gd name="adj3" fmla="val 16667"/>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00000"/>
                </a:solidFill>
              </a:rPr>
              <a:t>119</a:t>
            </a:r>
            <a:r>
              <a:rPr lang="zh-CN" altLang="en-US" b="1" dirty="0">
                <a:solidFill>
                  <a:srgbClr val="C00000"/>
                </a:solidFill>
              </a:rPr>
              <a:t> </a:t>
            </a:r>
            <a:r>
              <a:rPr lang="en-US" altLang="zh-CN" b="1" dirty="0">
                <a:solidFill>
                  <a:srgbClr val="C00000"/>
                </a:solidFill>
              </a:rPr>
              <a:t>120</a:t>
            </a:r>
            <a:endParaRPr lang="en-US" b="1" dirty="0">
              <a:solidFill>
                <a:srgbClr val="C00000"/>
              </a:solidFill>
            </a:endParaRPr>
          </a:p>
        </p:txBody>
      </p:sp>
      <p:sp>
        <p:nvSpPr>
          <p:cNvPr id="91" name="Rounded Rectangular Callout 90">
            <a:extLst>
              <a:ext uri="{FF2B5EF4-FFF2-40B4-BE49-F238E27FC236}">
                <a16:creationId xmlns:a16="http://schemas.microsoft.com/office/drawing/2014/main" id="{43EDD42B-E25C-87C9-1B18-0B9082476BED}"/>
              </a:ext>
            </a:extLst>
          </p:cNvPr>
          <p:cNvSpPr/>
          <p:nvPr/>
        </p:nvSpPr>
        <p:spPr>
          <a:xfrm>
            <a:off x="167769" y="1938288"/>
            <a:ext cx="745717" cy="451066"/>
          </a:xfrm>
          <a:prstGeom prst="wedgeRoundRectCallout">
            <a:avLst>
              <a:gd name="adj1" fmla="val 27525"/>
              <a:gd name="adj2" fmla="val -89038"/>
              <a:gd name="adj3" fmla="val 16667"/>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00000"/>
                </a:solidFill>
              </a:rPr>
              <a:t>QCD</a:t>
            </a:r>
            <a:endParaRPr lang="en-US" b="1" dirty="0">
              <a:solidFill>
                <a:srgbClr val="C00000"/>
              </a:solidFill>
            </a:endParaRPr>
          </a:p>
        </p:txBody>
      </p:sp>
    </p:spTree>
    <p:extLst>
      <p:ext uri="{BB962C8B-B14F-4D97-AF65-F5344CB8AC3E}">
        <p14:creationId xmlns:p14="http://schemas.microsoft.com/office/powerpoint/2010/main" val="123852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remove" grpId="0" nodeType="withEffect">
                                  <p:stCondLst>
                                    <p:cond delay="0"/>
                                  </p:stCondLst>
                                  <p:childTnLst>
                                    <p:animMotion origin="layout" path="M -0.00052 -0.00092 L -0.23385 -0.00092 L -0.24609 -0.00347 L -0.26393 -0.01666 L -0.28398 -0.06319 L -0.29088 -0.07615 L -0.29088 -0.07615 " pathEditMode="relative" ptsTypes="AAAAAAA">
                                      <p:cBhvr>
                                        <p:cTn id="6" dur="1000" fill="hold"/>
                                        <p:tgtEl>
                                          <p:spTgt spid="3"/>
                                        </p:tgtEl>
                                        <p:attrNameLst>
                                          <p:attrName>ppt_x</p:attrName>
                                          <p:attrName>ppt_y</p:attrName>
                                        </p:attrNameLst>
                                      </p:cBhvr>
                                    </p:animMotion>
                                  </p:childTnLst>
                                </p:cTn>
                              </p:par>
                              <p:par>
                                <p:cTn id="7" presetID="0" presetClass="path" presetSubtype="0" repeatCount="indefinite" fill="remove" grpId="0" nodeType="withEffect">
                                  <p:stCondLst>
                                    <p:cond delay="50"/>
                                  </p:stCondLst>
                                  <p:childTnLst>
                                    <p:animMotion origin="layout" path="M -0.00052 -0.00092 L -0.23385 -0.00092 L -0.24609 -0.00347 L -0.26393 -0.01666 L -0.28398 -0.06319 L -0.29088 -0.07615 L -0.29088 -0.07592 " pathEditMode="relative" rAng="0" ptsTypes="AAAAAAA">
                                      <p:cBhvr>
                                        <p:cTn id="8" dur="1000" fill="hold"/>
                                        <p:tgtEl>
                                          <p:spTgt spid="6"/>
                                        </p:tgtEl>
                                        <p:attrNameLst>
                                          <p:attrName>ppt_x</p:attrName>
                                          <p:attrName>ppt_y</p:attrName>
                                        </p:attrNameLst>
                                      </p:cBhvr>
                                      <p:rCtr x="-14518" y="-3773"/>
                                    </p:animMotion>
                                  </p:childTnLst>
                                </p:cTn>
                              </p:par>
                              <p:par>
                                <p:cTn id="9" presetID="0" presetClass="path" presetSubtype="0" repeatCount="indefinite" fill="remove" grpId="0" nodeType="withEffect">
                                  <p:stCondLst>
                                    <p:cond delay="100"/>
                                  </p:stCondLst>
                                  <p:childTnLst>
                                    <p:animMotion origin="layout" path="M -0.00326 -0.00185 L -0.23659 -0.00185 L -0.24883 -0.0044 L -0.26667 -0.01759 L -0.28672 -0.06412 L -0.29362 -0.07708 L -0.29362 -0.07685 " pathEditMode="relative" rAng="0" ptsTypes="AAAAAAA">
                                      <p:cBhvr>
                                        <p:cTn id="10" dur="1000" fill="hold"/>
                                        <p:tgtEl>
                                          <p:spTgt spid="7"/>
                                        </p:tgtEl>
                                        <p:attrNameLst>
                                          <p:attrName>ppt_x</p:attrName>
                                          <p:attrName>ppt_y</p:attrName>
                                        </p:attrNameLst>
                                      </p:cBhvr>
                                      <p:rCtr x="-14518" y="-3773"/>
                                    </p:animMotion>
                                  </p:childTnLst>
                                </p:cTn>
                              </p:par>
                              <p:par>
                                <p:cTn id="11" presetID="0" presetClass="path" presetSubtype="0" repeatCount="indefinite" fill="remove" grpId="0" nodeType="withEffect">
                                  <p:stCondLst>
                                    <p:cond delay="150"/>
                                  </p:stCondLst>
                                  <p:childTnLst>
                                    <p:animMotion origin="layout" path="M -0.00325 -0.00162 L -0.23658 -0.00162 L -0.24882 -0.00417 L -0.26666 -0.01736 L -0.28671 -0.06389 L -0.29362 -0.07685 L -0.29362 -0.07662 " pathEditMode="relative" rAng="0" ptsTypes="AAAAAAA">
                                      <p:cBhvr>
                                        <p:cTn id="12" dur="1000" fill="hold"/>
                                        <p:tgtEl>
                                          <p:spTgt spid="8"/>
                                        </p:tgtEl>
                                        <p:attrNameLst>
                                          <p:attrName>ppt_x</p:attrName>
                                          <p:attrName>ppt_y</p:attrName>
                                        </p:attrNameLst>
                                      </p:cBhvr>
                                      <p:rCtr x="-14518" y="-3773"/>
                                    </p:animMotion>
                                  </p:childTnLst>
                                </p:cTn>
                              </p:par>
                              <p:par>
                                <p:cTn id="13" presetID="0" presetClass="path" presetSubtype="0" repeatCount="indefinite" fill="hold" grpId="0" nodeType="withEffect">
                                  <p:stCondLst>
                                    <p:cond delay="1000"/>
                                  </p:stCondLst>
                                  <p:childTnLst>
                                    <p:animMotion origin="layout" path="M -0.00131 -0.00162 L -0.05196 -0.02477 L -0.06797 -0.03982 L -0.08164 -0.06597 L -0.08946 -0.09144 L -0.09493 -0.12222 L -0.09493 -0.15648 L -0.08972 -0.18704 L -0.0793 -0.21435 L -0.01055 -0.33727 L 0.00455 -0.35232 L 0.02278 -0.36088 L 0.04231 -0.35926 L 0.05937 -0.34699 L 0.07434 -0.33426 L 0.08411 -0.30996 L 0.09427 -0.28449 L 0.11796 -0.11991 L 0.11875 -0.08218 L 0.1125 -0.04908 L 0.10234 -0.02014 L 0.08763 0.00116 L 0.07135 0.01574 L 0.05507 0.02222 L 0.03554 0.01805 L -0.00131 -0.00162 Z " pathEditMode="relative" ptsTypes="AAAAAAAAAAAAAAAAAAAAAAAAAA">
                                      <p:cBhvr>
                                        <p:cTn id="14" dur="2000" fill="hold"/>
                                        <p:tgtEl>
                                          <p:spTgt spid="9"/>
                                        </p:tgtEl>
                                        <p:attrNameLst>
                                          <p:attrName>ppt_x</p:attrName>
                                          <p:attrName>ppt_y</p:attrName>
                                        </p:attrNameLst>
                                      </p:cBhvr>
                                    </p:animMotion>
                                  </p:childTnLst>
                                </p:cTn>
                              </p:par>
                              <p:par>
                                <p:cTn id="15" presetID="0" presetClass="path" presetSubtype="0" repeatCount="indefinite" fill="hold" grpId="0" nodeType="withEffect">
                                  <p:stCondLst>
                                    <p:cond delay="1050"/>
                                  </p:stCondLst>
                                  <p:childTnLst>
                                    <p:animMotion origin="layout" path="M -0.00131 -0.00162 L -0.05196 -0.02477 L -0.06797 -0.03982 L -0.08164 -0.06597 L -0.08946 -0.09144 L -0.09493 -0.12222 L -0.09493 -0.15648 L -0.08972 -0.18704 L -0.0793 -0.21435 L -0.01055 -0.33727 L 0.00455 -0.35232 L 0.02278 -0.36088 L 0.04231 -0.35926 L 0.05937 -0.34699 L 0.07434 -0.33426 L 0.08411 -0.30996 L 0.09427 -0.28449 L 0.11796 -0.11991 L 0.11875 -0.08218 L 0.1125 -0.04908 L 0.10234 -0.02014 L 0.08763 0.00116 L 0.07135 0.01574 L 0.05507 0.02222 L 0.03554 0.01805 L -0.00131 -0.00162 Z " pathEditMode="relative" rAng="0" ptsTypes="AAAAAAAAAAAAAAAAAAAAAAAAAA">
                                      <p:cBhvr>
                                        <p:cTn id="16" dur="2000" fill="hold"/>
                                        <p:tgtEl>
                                          <p:spTgt spid="12"/>
                                        </p:tgtEl>
                                        <p:attrNameLst>
                                          <p:attrName>ppt_x</p:attrName>
                                          <p:attrName>ppt_y</p:attrName>
                                        </p:attrNameLst>
                                      </p:cBhvr>
                                      <p:rCtr x="1315" y="-16782"/>
                                    </p:animMotion>
                                  </p:childTnLst>
                                </p:cTn>
                              </p:par>
                              <p:par>
                                <p:cTn id="17" presetID="0" presetClass="path" presetSubtype="0" repeatCount="indefinite" fill="hold" grpId="0" nodeType="withEffect">
                                  <p:stCondLst>
                                    <p:cond delay="1100"/>
                                  </p:stCondLst>
                                  <p:childTnLst>
                                    <p:animMotion origin="layout" path="M -0.00131 -0.00162 L -0.05196 -0.02476 L -0.06797 -0.03981 L -0.08164 -0.06597 L -0.08946 -0.09143 L -0.09493 -0.12222 L -0.09493 -0.15648 L -0.08972 -0.18703 L -0.0793 -0.21435 L -0.01055 -0.33726 L 0.00455 -0.35231 L 0.02278 -0.36088 L 0.04231 -0.35925 L 0.05937 -0.34699 L 0.07434 -0.33425 L 0.08411 -0.30995 L 0.09427 -0.28449 L 0.11796 -0.1199 L 0.11875 -0.08217 L 0.1125 -0.04907 L 0.10234 -0.02013 L 0.08763 0.00116 L 0.07135 0.01575 L 0.05507 0.02223 L 0.03554 0.01806 L -0.00131 -0.00162 Z " pathEditMode="relative" rAng="0" ptsTypes="AAAAAAAAAAAAAAAAAAAAAAAAAA">
                                      <p:cBhvr>
                                        <p:cTn id="18" dur="2000" fill="hold"/>
                                        <p:tgtEl>
                                          <p:spTgt spid="13"/>
                                        </p:tgtEl>
                                        <p:attrNameLst>
                                          <p:attrName>ppt_x</p:attrName>
                                          <p:attrName>ppt_y</p:attrName>
                                        </p:attrNameLst>
                                      </p:cBhvr>
                                      <p:rCtr x="1315" y="-16782"/>
                                    </p:animMotion>
                                  </p:childTnLst>
                                </p:cTn>
                              </p:par>
                              <p:par>
                                <p:cTn id="19" presetID="0" presetClass="path" presetSubtype="0" repeatCount="indefinite" fill="hold" grpId="0" nodeType="withEffect">
                                  <p:stCondLst>
                                    <p:cond delay="1150"/>
                                  </p:stCondLst>
                                  <p:childTnLst>
                                    <p:animMotion origin="layout" path="M -0.00131 -0.00162 L -0.05196 -0.02476 L -0.06797 -0.03981 L -0.08164 -0.06597 L -0.08946 -0.09143 L -0.09493 -0.12222 L -0.09493 -0.15648 L -0.08972 -0.18703 L -0.0793 -0.21435 L -0.01055 -0.33726 L 0.00455 -0.35231 L 0.02278 -0.36088 L 0.04231 -0.35925 L 0.05937 -0.34699 L 0.07434 -0.33425 L 0.08411 -0.30995 L 0.09427 -0.28449 L 0.11796 -0.1199 L 0.11875 -0.08217 L 0.1125 -0.04907 L 0.10234 -0.02013 L 0.08763 0.00116 L 0.07135 0.01575 L 0.05507 0.02223 L 0.03554 0.01806 L -0.00131 -0.00162 Z " pathEditMode="relative" rAng="0" ptsTypes="AAAAAAAAAAAAAAAAAAAAAAAAAA">
                                      <p:cBhvr>
                                        <p:cTn id="20" dur="2000" fill="hold"/>
                                        <p:tgtEl>
                                          <p:spTgt spid="14"/>
                                        </p:tgtEl>
                                        <p:attrNameLst>
                                          <p:attrName>ppt_x</p:attrName>
                                          <p:attrName>ppt_y</p:attrName>
                                        </p:attrNameLst>
                                      </p:cBhvr>
                                      <p:rCtr x="1315" y="-16782"/>
                                    </p:animMotion>
                                  </p:childTnLst>
                                </p:cTn>
                              </p:par>
                              <p:par>
                                <p:cTn id="21" presetID="0" presetClass="path" presetSubtype="0" repeatCount="indefinite" fill="hold" grpId="0" nodeType="withEffect">
                                  <p:stCondLst>
                                    <p:cond delay="2000"/>
                                  </p:stCondLst>
                                  <p:childTnLst>
                                    <p:animMotion origin="layout" path="M -0.00131 -0.00162 L -0.05196 -0.02477 L -0.06797 -0.03981 L -0.08164 -0.06597 L -0.08946 -0.09143 L -0.09493 -0.12222 L -0.09493 -0.15648 L -0.08972 -0.18704 L -0.0793 -0.21435 L -0.01055 -0.33727 L 0.00455 -0.35231 L 0.02278 -0.36088 L 0.04231 -0.35926 L 0.05937 -0.34699 L 0.07434 -0.33426 L 0.08411 -0.30995 L 0.09427 -0.28449 L 0.11796 -0.11991 L 0.11875 -0.08218 L 0.1125 -0.04907 L 0.10234 -0.02014 L 0.08763 0.00116 L 0.07135 0.01574 L 0.05507 0.02222 L 0.03554 0.01806 L -0.00131 -0.00162 Z " pathEditMode="relative" rAng="0" ptsTypes="AAAAAAAAAAAAAAAAAAAAAAAAAA">
                                      <p:cBhvr>
                                        <p:cTn id="22" dur="2000" fill="hold"/>
                                        <p:tgtEl>
                                          <p:spTgt spid="15"/>
                                        </p:tgtEl>
                                        <p:attrNameLst>
                                          <p:attrName>ppt_x</p:attrName>
                                          <p:attrName>ppt_y</p:attrName>
                                        </p:attrNameLst>
                                      </p:cBhvr>
                                      <p:rCtr x="1315" y="-16782"/>
                                    </p:animMotion>
                                  </p:childTnLst>
                                </p:cTn>
                              </p:par>
                              <p:par>
                                <p:cTn id="23" presetID="0" presetClass="path" presetSubtype="0" repeatCount="indefinite" fill="hold" grpId="0" nodeType="withEffect">
                                  <p:stCondLst>
                                    <p:cond delay="2050"/>
                                  </p:stCondLst>
                                  <p:childTnLst>
                                    <p:animMotion origin="layout" path="M -0.00131 -0.00162 L -0.05196 -0.02477 L -0.06797 -0.03981 L -0.08164 -0.06597 L -0.08946 -0.09143 L -0.09493 -0.12222 L -0.09493 -0.15648 L -0.08972 -0.18704 L -0.0793 -0.21435 L -0.01055 -0.33727 L 0.00455 -0.35231 L 0.02278 -0.36088 L 0.04231 -0.35926 L 0.05937 -0.34699 L 0.07434 -0.33426 L 0.08411 -0.30995 L 0.09427 -0.28449 L 0.11796 -0.11991 L 0.11875 -0.08218 L 0.1125 -0.04907 L 0.10234 -0.02014 L 0.08763 0.00116 L 0.07135 0.01574 L 0.05507 0.02222 L 0.03554 0.01806 L -0.00131 -0.00162 Z " pathEditMode="relative" rAng="0" ptsTypes="AAAAAAAAAAAAAAAAAAAAAAAAAA">
                                      <p:cBhvr>
                                        <p:cTn id="24" dur="2000" fill="hold"/>
                                        <p:tgtEl>
                                          <p:spTgt spid="16"/>
                                        </p:tgtEl>
                                        <p:attrNameLst>
                                          <p:attrName>ppt_x</p:attrName>
                                          <p:attrName>ppt_y</p:attrName>
                                        </p:attrNameLst>
                                      </p:cBhvr>
                                      <p:rCtr x="1315" y="-16782"/>
                                    </p:animMotion>
                                  </p:childTnLst>
                                </p:cTn>
                              </p:par>
                              <p:par>
                                <p:cTn id="25" presetID="0" presetClass="path" presetSubtype="0" repeatCount="indefinite" fill="hold" grpId="0" nodeType="withEffect">
                                  <p:stCondLst>
                                    <p:cond delay="2100"/>
                                  </p:stCondLst>
                                  <p:childTnLst>
                                    <p:animMotion origin="layout" path="M -0.00131 -0.00162 L -0.05196 -0.02477 L -0.06797 -0.03982 L -0.08164 -0.06598 L -0.08946 -0.09144 L -0.09493 -0.12223 L -0.09493 -0.15648 L -0.08972 -0.18704 L -0.0793 -0.21435 L -0.01055 -0.33727 L 0.00455 -0.35232 L 0.02278 -0.36088 L 0.04231 -0.35926 L 0.05937 -0.34699 L 0.07434 -0.33426 L 0.08411 -0.30996 L 0.09427 -0.28449 L 0.11796 -0.11991 L 0.11875 -0.08218 L 0.1125 -0.04908 L 0.10234 -0.02014 L 0.08763 0.00115 L 0.07135 0.01574 L 0.05507 0.02222 L 0.03554 0.01805 L -0.00131 -0.00162 Z " pathEditMode="relative" rAng="0" ptsTypes="AAAAAAAAAAAAAAAAAAAAAAAAAA">
                                      <p:cBhvr>
                                        <p:cTn id="26" dur="2000" fill="hold"/>
                                        <p:tgtEl>
                                          <p:spTgt spid="17"/>
                                        </p:tgtEl>
                                        <p:attrNameLst>
                                          <p:attrName>ppt_x</p:attrName>
                                          <p:attrName>ppt_y</p:attrName>
                                        </p:attrNameLst>
                                      </p:cBhvr>
                                      <p:rCtr x="1315" y="-16782"/>
                                    </p:animMotion>
                                  </p:childTnLst>
                                </p:cTn>
                              </p:par>
                              <p:par>
                                <p:cTn id="27" presetID="0" presetClass="path" presetSubtype="0" repeatCount="indefinite" fill="hold" grpId="0" nodeType="withEffect">
                                  <p:stCondLst>
                                    <p:cond delay="2150"/>
                                  </p:stCondLst>
                                  <p:childTnLst>
                                    <p:animMotion origin="layout" path="M -0.00131 -0.00162 L -0.05196 -0.02477 L -0.06797 -0.03982 L -0.08164 -0.06598 L -0.08946 -0.09144 L -0.09493 -0.12223 L -0.09493 -0.15648 L -0.08972 -0.18704 L -0.0793 -0.21435 L -0.01055 -0.33727 L 0.00455 -0.35232 L 0.02278 -0.36088 L 0.04231 -0.35926 L 0.05937 -0.34699 L 0.07434 -0.33426 L 0.08411 -0.30996 L 0.09427 -0.28449 L 0.11796 -0.11991 L 0.11875 -0.08218 L 0.1125 -0.04908 L 0.10234 -0.02014 L 0.08763 0.00115 L 0.07135 0.01574 L 0.05507 0.02222 L 0.03554 0.01805 L -0.00131 -0.00162 Z " pathEditMode="relative" rAng="0" ptsTypes="AAAAAAAAAAAAAAAAAAAAAAAAAA">
                                      <p:cBhvr>
                                        <p:cTn id="28" dur="2000" fill="hold"/>
                                        <p:tgtEl>
                                          <p:spTgt spid="18"/>
                                        </p:tgtEl>
                                        <p:attrNameLst>
                                          <p:attrName>ppt_x</p:attrName>
                                          <p:attrName>ppt_y</p:attrName>
                                        </p:attrNameLst>
                                      </p:cBhvr>
                                      <p:rCtr x="1315" y="-16782"/>
                                    </p:animMotion>
                                  </p:childTnLst>
                                </p:cTn>
                              </p:par>
                              <p:par>
                                <p:cTn id="29" presetID="0" presetClass="path" presetSubtype="0" repeatCount="indefinite" fill="hold" grpId="0" nodeType="withEffect">
                                  <p:stCondLst>
                                    <p:cond delay="5200"/>
                                  </p:stCondLst>
                                  <p:childTnLst>
                                    <p:animMotion origin="layout" path="M -0.00026 -0.00093 L 0.01146 -0.02362 L 0.02214 -0.04862 L 0.03165 -0.08056 L 0.03581 -0.10834 L 0.03659 -0.1257 L 0.03555 -0.18658 L 0.03555 -0.18658 " pathEditMode="relative" ptsTypes="AAAAAAAA">
                                      <p:cBhvr>
                                        <p:cTn id="30" dur="500" fill="hold"/>
                                        <p:tgtEl>
                                          <p:spTgt spid="2"/>
                                        </p:tgtEl>
                                        <p:attrNameLst>
                                          <p:attrName>ppt_x</p:attrName>
                                          <p:attrName>ppt_y</p:attrName>
                                        </p:attrNameLst>
                                      </p:cBhvr>
                                    </p:animMotion>
                                  </p:childTnLst>
                                </p:cTn>
                              </p:par>
                              <p:par>
                                <p:cTn id="31" presetID="0" presetClass="path" presetSubtype="0" repeatCount="indefinite" fill="hold" grpId="0" nodeType="withEffect">
                                  <p:stCondLst>
                                    <p:cond delay="5260"/>
                                  </p:stCondLst>
                                  <p:childTnLst>
                                    <p:animMotion origin="layout" path="M -0.00026 -0.00093 L 0.01146 -0.02362 L 0.02214 -0.04862 L 0.03164 -0.08056 L 0.03581 -0.10834 L 0.03659 -0.1257 L 0.03555 -0.18658 L 0.03555 -0.18635 " pathEditMode="relative" rAng="0" ptsTypes="AAAAAAAA">
                                      <p:cBhvr>
                                        <p:cTn id="32" dur="500" fill="hold"/>
                                        <p:tgtEl>
                                          <p:spTgt spid="10"/>
                                        </p:tgtEl>
                                        <p:attrNameLst>
                                          <p:attrName>ppt_x</p:attrName>
                                          <p:attrName>ppt_y</p:attrName>
                                        </p:attrNameLst>
                                      </p:cBhvr>
                                      <p:rCtr x="1836" y="-9282"/>
                                    </p:animMotion>
                                  </p:childTnLst>
                                </p:cTn>
                              </p:par>
                              <p:par>
                                <p:cTn id="33" presetID="0" presetClass="path" presetSubtype="0" repeatCount="indefinite" fill="hold" grpId="0" nodeType="withEffect">
                                  <p:stCondLst>
                                    <p:cond delay="5320"/>
                                  </p:stCondLst>
                                  <p:childTnLst>
                                    <p:animMotion origin="layout" path="M -0.00026 -0.00093 L 0.01146 -0.02362 L 0.02214 -0.04862 L 0.03164 -0.08056 L 0.03581 -0.10834 L 0.03659 -0.1257 L 0.03555 -0.18658 L 0.03555 -0.18635 " pathEditMode="relative" rAng="0" ptsTypes="AAAAAAAA">
                                      <p:cBhvr>
                                        <p:cTn id="34" dur="500" fill="hold"/>
                                        <p:tgtEl>
                                          <p:spTgt spid="11"/>
                                        </p:tgtEl>
                                        <p:attrNameLst>
                                          <p:attrName>ppt_x</p:attrName>
                                          <p:attrName>ppt_y</p:attrName>
                                        </p:attrNameLst>
                                      </p:cBhvr>
                                      <p:rCtr x="1836" y="-9282"/>
                                    </p:animMotion>
                                  </p:childTnLst>
                                </p:cTn>
                              </p:par>
                              <p:par>
                                <p:cTn id="35" presetID="0" presetClass="path" presetSubtype="0" repeatCount="indefinite" fill="hold" grpId="0" nodeType="withEffect">
                                  <p:stCondLst>
                                    <p:cond delay="11200"/>
                                  </p:stCondLst>
                                  <p:childTnLst>
                                    <p:animMotion origin="layout" path="M -0.00052 0.00023 L 0.01446 -0.0301 L 0.02227 -0.04977 L 0.0323 -0.07871 L 0.05717 -0.15764 L 0.06302 -0.16875 L 0.10013 -0.20533 L 0.10664 -0.2088 L 0.12722 -0.20811 L 0.13412 -0.20579 L 0.15391 -0.1838 L 0.15951 -0.18264 L 0.1823 -0.18102 L 0.1892 -0.18496 L 0.20873 -0.20649 L 0.21498 -0.20811 L 0.24167 -0.2088 L 0.2642 -0.222 L 0.27461 -0.22084 L 0.28073 -0.22037 " pathEditMode="relative" ptsTypes="AAAAAAAAAAAAAAAAAAAA">
                                      <p:cBhvr>
                                        <p:cTn id="36" dur="1200" fill="hold"/>
                                        <p:tgtEl>
                                          <p:spTgt spid="19"/>
                                        </p:tgtEl>
                                        <p:attrNameLst>
                                          <p:attrName>ppt_x</p:attrName>
                                          <p:attrName>ppt_y</p:attrName>
                                        </p:attrNameLst>
                                      </p:cBhvr>
                                    </p:animMotion>
                                  </p:childTnLst>
                                </p:cTn>
                              </p:par>
                              <p:par>
                                <p:cTn id="37" presetID="0" presetClass="path" presetSubtype="0" repeatCount="indefinite" fill="hold" grpId="0" nodeType="withEffect">
                                  <p:stCondLst>
                                    <p:cond delay="11250"/>
                                  </p:stCondLst>
                                  <p:childTnLst>
                                    <p:animMotion origin="layout" path="M -0.00052 0.00023 L 0.01446 -0.0301 L 0.02227 -0.04977 L 0.0323 -0.07871 L 0.05717 -0.15764 L 0.06303 -0.16875 L 0.10013 -0.20533 L 0.10664 -0.2088 L 0.12722 -0.20811 L 0.13412 -0.20579 L 0.15391 -0.1838 L 0.15951 -0.18264 L 0.1823 -0.18102 L 0.1892 -0.18496 L 0.20873 -0.20649 L 0.21498 -0.20811 L 0.24167 -0.2088 L 0.2642 -0.222 L 0.27461 -0.22084 L 0.28073 -0.22037 " pathEditMode="relative" rAng="0" ptsTypes="AAAAAAAAAAAAAAAAAAAA">
                                      <p:cBhvr>
                                        <p:cTn id="38" dur="1200" fill="hold"/>
                                        <p:tgtEl>
                                          <p:spTgt spid="20"/>
                                        </p:tgtEl>
                                        <p:attrNameLst>
                                          <p:attrName>ppt_x</p:attrName>
                                          <p:attrName>ppt_y</p:attrName>
                                        </p:attrNameLst>
                                      </p:cBhvr>
                                      <p:rCtr x="14063" y="-11111"/>
                                    </p:animMotion>
                                  </p:childTnLst>
                                </p:cTn>
                              </p:par>
                              <p:par>
                                <p:cTn id="39" presetID="0" presetClass="path" presetSubtype="0" repeatCount="indefinite" fill="hold" grpId="0" nodeType="withEffect">
                                  <p:stCondLst>
                                    <p:cond delay="11300"/>
                                  </p:stCondLst>
                                  <p:childTnLst>
                                    <p:animMotion origin="layout" path="M -0.00052 0.00023 L 0.01446 -0.0301 L 0.02227 -0.04977 L 0.0323 -0.07871 L 0.05717 -0.15764 L 0.06303 -0.16875 L 0.10013 -0.20533 L 0.10664 -0.2088 L 0.12722 -0.20811 L 0.13412 -0.20579 L 0.15391 -0.1838 L 0.15951 -0.18264 L 0.1823 -0.18102 L 0.1892 -0.18496 L 0.20873 -0.20649 L 0.21498 -0.20811 L 0.24167 -0.2088 L 0.2642 -0.222 L 0.27461 -0.22084 L 0.28073 -0.22037 " pathEditMode="relative" rAng="0" ptsTypes="AAAAAAAAAAAAAAAAAAAA">
                                      <p:cBhvr>
                                        <p:cTn id="40" dur="1200" fill="hold"/>
                                        <p:tgtEl>
                                          <p:spTgt spid="21"/>
                                        </p:tgtEl>
                                        <p:attrNameLst>
                                          <p:attrName>ppt_x</p:attrName>
                                          <p:attrName>ppt_y</p:attrName>
                                        </p:attrNameLst>
                                      </p:cBhvr>
                                      <p:rCtr x="14063" y="-11111"/>
                                    </p:animMotion>
                                  </p:childTnLst>
                                </p:cTn>
                              </p:par>
                              <p:par>
                                <p:cTn id="41" presetID="0" presetClass="path" presetSubtype="0" repeatCount="indefinite" fill="hold" grpId="0" nodeType="withEffect">
                                  <p:stCondLst>
                                    <p:cond delay="11350"/>
                                  </p:stCondLst>
                                  <p:childTnLst>
                                    <p:animMotion origin="layout" path="M -0.00052 0.00023 L 0.01446 -0.0301 L 0.02227 -0.04977 L 0.0323 -0.07871 L 0.05717 -0.15764 L 0.06303 -0.16875 L 0.10013 -0.20533 L 0.10664 -0.2088 L 0.12722 -0.20811 L 0.13412 -0.20579 L 0.15391 -0.1838 L 0.15951 -0.18264 L 0.1823 -0.18102 L 0.1892 -0.18496 L 0.20873 -0.20649 L 0.21498 -0.20811 L 0.24167 -0.2088 L 0.2642 -0.222 L 0.27461 -0.22084 L 0.28073 -0.22037 " pathEditMode="relative" rAng="0" ptsTypes="AAAAAAAAAAAAAAAAAAAA">
                                      <p:cBhvr>
                                        <p:cTn id="42" dur="1200" fill="hold"/>
                                        <p:tgtEl>
                                          <p:spTgt spid="22"/>
                                        </p:tgtEl>
                                        <p:attrNameLst>
                                          <p:attrName>ppt_x</p:attrName>
                                          <p:attrName>ppt_y</p:attrName>
                                        </p:attrNameLst>
                                      </p:cBhvr>
                                      <p:rCtr x="14063" y="-11111"/>
                                    </p:animMotion>
                                  </p:childTnLst>
                                </p:cTn>
                              </p:par>
                              <p:par>
                                <p:cTn id="43" presetID="1" presetClass="exit" presetSubtype="0" fill="hold" nodeType="withEffect">
                                  <p:stCondLst>
                                    <p:cond delay="3000"/>
                                  </p:stCondLst>
                                  <p:childTnLst>
                                    <p:set>
                                      <p:cBhvr>
                                        <p:cTn id="44" dur="1" fill="hold">
                                          <p:stCondLst>
                                            <p:cond delay="0"/>
                                          </p:stCondLst>
                                        </p:cTn>
                                        <p:tgtEl>
                                          <p:spTgt spid="23"/>
                                        </p:tgtEl>
                                        <p:attrNameLst>
                                          <p:attrName>style.visibility</p:attrName>
                                        </p:attrNameLst>
                                      </p:cBhvr>
                                      <p:to>
                                        <p:strVal val="hidden"/>
                                      </p:to>
                                    </p:set>
                                  </p:childTnLst>
                                </p:cTn>
                              </p:par>
                              <p:par>
                                <p:cTn id="45" presetID="53" presetClass="entr" presetSubtype="16" repeatCount="indefinite" fill="remove" grpId="0" nodeType="withEffect">
                                  <p:stCondLst>
                                    <p:cond delay="5500"/>
                                  </p:stCondLst>
                                  <p:childTnLst>
                                    <p:set>
                                      <p:cBhvr>
                                        <p:cTn id="46" dur="1" fill="hold">
                                          <p:stCondLst>
                                            <p:cond delay="0"/>
                                          </p:stCondLst>
                                        </p:cTn>
                                        <p:tgtEl>
                                          <p:spTgt spid="25"/>
                                        </p:tgtEl>
                                        <p:attrNameLst>
                                          <p:attrName>style.visibility</p:attrName>
                                        </p:attrNameLst>
                                      </p:cBhvr>
                                      <p:to>
                                        <p:strVal val="visible"/>
                                      </p:to>
                                    </p:set>
                                    <p:anim calcmode="lin" valueType="num">
                                      <p:cBhvr>
                                        <p:cTn id="47" dur="250" fill="hold"/>
                                        <p:tgtEl>
                                          <p:spTgt spid="25"/>
                                        </p:tgtEl>
                                        <p:attrNameLst>
                                          <p:attrName>ppt_w</p:attrName>
                                        </p:attrNameLst>
                                      </p:cBhvr>
                                      <p:tavLst>
                                        <p:tav tm="0">
                                          <p:val>
                                            <p:fltVal val="0"/>
                                          </p:val>
                                        </p:tav>
                                        <p:tav tm="100000">
                                          <p:val>
                                            <p:strVal val="#ppt_w"/>
                                          </p:val>
                                        </p:tav>
                                      </p:tavLst>
                                    </p:anim>
                                    <p:anim calcmode="lin" valueType="num">
                                      <p:cBhvr>
                                        <p:cTn id="48" dur="250" fill="hold"/>
                                        <p:tgtEl>
                                          <p:spTgt spid="25"/>
                                        </p:tgtEl>
                                        <p:attrNameLst>
                                          <p:attrName>ppt_h</p:attrName>
                                        </p:attrNameLst>
                                      </p:cBhvr>
                                      <p:tavLst>
                                        <p:tav tm="0">
                                          <p:val>
                                            <p:fltVal val="0"/>
                                          </p:val>
                                        </p:tav>
                                        <p:tav tm="100000">
                                          <p:val>
                                            <p:strVal val="#ppt_h"/>
                                          </p:val>
                                        </p:tav>
                                      </p:tavLst>
                                    </p:anim>
                                    <p:animEffect transition="in" filter="fade">
                                      <p:cBhvr>
                                        <p:cTn id="49" dur="250"/>
                                        <p:tgtEl>
                                          <p:spTgt spid="25"/>
                                        </p:tgtEl>
                                      </p:cBhvr>
                                    </p:animEffect>
                                  </p:childTnLst>
                                </p:cTn>
                              </p:par>
                              <p:par>
                                <p:cTn id="50" presetID="53" presetClass="entr" presetSubtype="16" repeatCount="indefinite" fill="hold" grpId="0" nodeType="withEffect">
                                  <p:stCondLst>
                                    <p:cond delay="1250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fltVal val="0"/>
                                          </p:val>
                                        </p:tav>
                                        <p:tav tm="100000">
                                          <p:val>
                                            <p:strVal val="#ppt_w"/>
                                          </p:val>
                                        </p:tav>
                                      </p:tavLst>
                                    </p:anim>
                                    <p:anim calcmode="lin" valueType="num">
                                      <p:cBhvr>
                                        <p:cTn id="53" dur="250" fill="hold"/>
                                        <p:tgtEl>
                                          <p:spTgt spid="26"/>
                                        </p:tgtEl>
                                        <p:attrNameLst>
                                          <p:attrName>ppt_h</p:attrName>
                                        </p:attrNameLst>
                                      </p:cBhvr>
                                      <p:tavLst>
                                        <p:tav tm="0">
                                          <p:val>
                                            <p:fltVal val="0"/>
                                          </p:val>
                                        </p:tav>
                                        <p:tav tm="100000">
                                          <p:val>
                                            <p:strVal val="#ppt_h"/>
                                          </p:val>
                                        </p:tav>
                                      </p:tavLst>
                                    </p:anim>
                                    <p:animEffect transition="in" filter="fade">
                                      <p:cBhvr>
                                        <p:cTn id="54" dur="250"/>
                                        <p:tgtEl>
                                          <p:spTgt spid="26"/>
                                        </p:tgtEl>
                                      </p:cBhvr>
                                    </p:animEffect>
                                  </p:childTnLst>
                                </p:cTn>
                              </p:par>
                              <p:par>
                                <p:cTn id="55" presetID="0" presetClass="path" presetSubtype="0" repeatCount="indefinite" fill="hold" grpId="0" nodeType="withEffect">
                                  <p:stCondLst>
                                    <p:cond delay="18000"/>
                                  </p:stCondLst>
                                  <p:childTnLst>
                                    <p:animMotion origin="layout" path="M -4.58333E-6 -0.00046 L 0.02214 -0.05046 L 0.0306 -0.07894 L 0.05795 -0.15995 L 0.06355 -0.16991 L 0.09844 -0.20463 L 0.10652 -0.20741 L 0.12709 -0.20856 L 0.13295 -0.20579 L 0.15391 -0.18542 L 0.15938 -0.1838 L 0.17956 -0.1831 L 0.18842 -0.18611 L 0.20925 -0.20741 L 0.21446 -0.20972 L 0.24284 -0.20856 L 0.25951 -0.20926 L 0.28204 -0.19236 L 0.34362 -0.1919 L 0.35183 -0.18773 L 0.36055 -0.17569 L 0.36446 -0.16458 L 0.36745 -0.14606 L 0.3668 -0.11296 L 0.3625 -0.09676 L 0.35534 -0.08403 L 0.34688 -0.07662 L 0.26407 -0.07662 L 0.25235 -0.08125 L 0.2461 -0.09329 L 0.23959 -0.11134 L 0.23894 -0.15301 L 0.24519 -0.17731 L 0.25625 -0.19074 L 0.26771 -0.19352 L 0.28855 -0.19306 L 0.34428 -0.19236 L 0.35118 -0.18889 L 0.3629 -0.17037 L 0.36615 -0.14792 L 0.3668 -0.11829 L 0.36224 -0.0963 L 0.35013 -0.0794 L 0.34428 -0.07778 L 0.26381 -0.07662 L 0.25326 -0.08171 L 0.24154 -0.10324 L 0.23894 -0.11875 L 0.23959 -0.1537 L 0.2461 -0.17685 L 0.25795 -0.19074 L 0.28555 -0.19352 L 0.34402 -0.1919 L 0.35404 -0.18542 L 0.35795 -0.17801 L 0.36446 -0.16574 L 0.3668 -0.14907 L 0.3668 -0.11412 L 0.3625 -0.09907 L 0.35704 -0.08704 L 0.34753 -0.07824 L 0.26277 -0.07662 L 0.24935 -0.08519 L 0.24219 -0.10139 L 0.23959 -0.11875 C 0.23946 -0.13009 0.23946 -0.1412 0.23933 -0.15255 L 0.2461 -0.18079 L 0.26081 -0.19306 L 0.28659 -0.19352 L 0.34402 -0.19236 L 0.3612 -0.17685 L 0.36784 -0.14676 L 0.36641 -0.11065 L 0.35795 -0.08356 L 0.34232 -0.07361 L 0.26381 -0.07708 L 0.25131 -0.08356 L 0.24349 -0.10208 L 0.23959 -0.11481 L 0.23894 -0.15185 L 0.2461 -0.18032 L 0.26316 -0.19352 L 0.28204 -0.19352 L 0.28204 -0.19352 " pathEditMode="relative" ptsTypes="AAAAAAAAAAAAAAAAAAAAAAAAAAAAAAAAAAAAAAAAAAAAAAAAAAAAAAAAAAAAAAAAAAAAAAAAAAAAAAAAAAAA">
                                      <p:cBhvr>
                                        <p:cTn id="56" dur="5000" fill="hold"/>
                                        <p:tgtEl>
                                          <p:spTgt spid="29"/>
                                        </p:tgtEl>
                                        <p:attrNameLst>
                                          <p:attrName>ppt_x</p:attrName>
                                          <p:attrName>ppt_y</p:attrName>
                                        </p:attrNameLst>
                                      </p:cBhvr>
                                    </p:animMotion>
                                  </p:childTnLst>
                                </p:cTn>
                              </p:par>
                              <p:par>
                                <p:cTn id="57" presetID="0" presetClass="path" presetSubtype="0" repeatCount="indefinite" fill="hold" grpId="0" nodeType="withEffect">
                                  <p:stCondLst>
                                    <p:cond delay="18050"/>
                                  </p:stCondLst>
                                  <p:childTnLst>
                                    <p:animMotion origin="layout" path="M -4.16667E-6 -0.00047 L 0.02214 -0.05047 L 0.0306 -0.07894 L 0.05795 -0.15996 L 0.06355 -0.16991 L 0.09844 -0.20463 L 0.10651 -0.20741 L 0.12709 -0.20857 L 0.13295 -0.20579 L 0.15391 -0.18542 L 0.15938 -0.1838 L 0.17956 -0.18311 L 0.18842 -0.18612 L 0.20925 -0.20741 L 0.21446 -0.20973 L 0.24284 -0.20857 L 0.25951 -0.20926 L 0.28204 -0.19237 L 0.34362 -0.1919 L 0.35183 -0.18774 L 0.36055 -0.1757 L 0.36446 -0.16459 L 0.36745 -0.14607 L 0.3668 -0.11297 L 0.3625 -0.09676 L 0.35534 -0.08403 L 0.34688 -0.07662 L 0.26407 -0.07662 L 0.25235 -0.08125 L 0.2461 -0.09329 L 0.23959 -0.11135 L 0.23894 -0.15301 L 0.24519 -0.17732 L 0.25625 -0.19075 L 0.26771 -0.19352 L 0.28855 -0.19306 L 0.34428 -0.19237 L 0.35118 -0.18889 L 0.36289 -0.17037 L 0.36615 -0.14792 L 0.3668 -0.11829 L 0.36224 -0.0963 L 0.35013 -0.0794 L 0.34428 -0.07778 L 0.26381 -0.07662 L 0.25326 -0.08172 L 0.24154 -0.10325 L 0.23894 -0.11875 L 0.23959 -0.15371 L 0.2461 -0.17686 L 0.25795 -0.19075 L 0.28555 -0.19352 L 0.34401 -0.1919 L 0.35404 -0.18542 L 0.35795 -0.17801 L 0.36446 -0.16575 L 0.3668 -0.14908 L 0.3668 -0.11412 L 0.3625 -0.09908 L 0.35704 -0.08704 L 0.34753 -0.07825 L 0.26276 -0.07662 L 0.24935 -0.08519 L 0.24219 -0.10139 L 0.23959 -0.11875 C 0.23946 -0.1301 0.23946 -0.14121 0.23933 -0.15255 L 0.2461 -0.18079 L 0.26081 -0.19306 L 0.28659 -0.19352 L 0.34401 -0.19237 L 0.3612 -0.17686 L 0.36784 -0.14676 L 0.36641 -0.11065 L 0.35795 -0.08357 L 0.34232 -0.07362 L 0.26381 -0.07709 L 0.25131 -0.08357 L 0.24349 -0.10209 L 0.23959 -0.11482 L 0.23894 -0.15186 L 0.2461 -0.18033 L 0.26316 -0.19352 L 0.28204 -0.19352 L 0.28204 -0.19329 " pathEditMode="relative" rAng="0" ptsTypes="AAAAAAAAAAAAAAAAAAAAAAAAAAAAAAAAAAAAAAAAAAAAAAAAAAAAAAAAAAAAAAAAAAAAAAAAAAAAAAAAAAAA">
                                      <p:cBhvr>
                                        <p:cTn id="58" dur="5000" fill="hold"/>
                                        <p:tgtEl>
                                          <p:spTgt spid="30"/>
                                        </p:tgtEl>
                                        <p:attrNameLst>
                                          <p:attrName>ppt_x</p:attrName>
                                          <p:attrName>ppt_y</p:attrName>
                                        </p:attrNameLst>
                                      </p:cBhvr>
                                      <p:rCtr x="18385" y="-10463"/>
                                    </p:animMotion>
                                  </p:childTnLst>
                                </p:cTn>
                              </p:par>
                              <p:par>
                                <p:cTn id="59" presetID="0" presetClass="path" presetSubtype="0" repeatCount="indefinite" fill="hold" grpId="0" nodeType="withEffect">
                                  <p:stCondLst>
                                    <p:cond delay="18100"/>
                                  </p:stCondLst>
                                  <p:childTnLst>
                                    <p:animMotion origin="layout" path="M -4.16667E-6 -0.00047 L 0.02214 -0.05047 L 0.0306 -0.07894 L 0.05795 -0.15996 L 0.06355 -0.16991 L 0.09844 -0.20463 L 0.10651 -0.20741 L 0.12709 -0.20857 L 0.13295 -0.20579 L 0.15391 -0.18542 L 0.15938 -0.1838 L 0.17956 -0.18311 L 0.18842 -0.18612 L 0.20925 -0.20741 L 0.21446 -0.20973 L 0.24284 -0.20857 L 0.25951 -0.20926 L 0.28204 -0.19237 L 0.34362 -0.1919 L 0.35183 -0.18774 L 0.36055 -0.1757 L 0.36446 -0.16459 L 0.36745 -0.14607 L 0.3668 -0.11297 L 0.3625 -0.09676 L 0.35534 -0.08403 L 0.34688 -0.07662 L 0.26407 -0.07662 L 0.25235 -0.08125 L 0.2461 -0.09329 L 0.23959 -0.11135 L 0.23894 -0.15301 L 0.24519 -0.17732 L 0.25625 -0.19075 L 0.26771 -0.19352 L 0.28855 -0.19306 L 0.34428 -0.19237 L 0.35118 -0.18889 L 0.36289 -0.17037 L 0.36615 -0.14792 L 0.3668 -0.11829 L 0.36224 -0.0963 L 0.35013 -0.0794 L 0.34428 -0.07778 L 0.26381 -0.07662 L 0.25326 -0.08172 L 0.24154 -0.10325 L 0.23894 -0.11875 L 0.23959 -0.15371 L 0.2461 -0.17686 L 0.25795 -0.19075 L 0.28555 -0.19352 L 0.34401 -0.1919 L 0.35404 -0.18542 L 0.35795 -0.17801 L 0.36446 -0.16575 L 0.3668 -0.14908 L 0.3668 -0.11412 L 0.3625 -0.09908 L 0.35704 -0.08704 L 0.34753 -0.07825 L 0.26276 -0.07662 L 0.24935 -0.08519 L 0.24219 -0.10139 L 0.23959 -0.11875 C 0.23946 -0.1301 0.23946 -0.14121 0.23933 -0.15255 L 0.2461 -0.18079 L 0.26081 -0.19306 L 0.28659 -0.19352 L 0.34401 -0.19237 L 0.3612 -0.17686 L 0.36784 -0.14676 L 0.36641 -0.11065 L 0.35795 -0.08357 L 0.34232 -0.07362 L 0.26381 -0.07709 L 0.25131 -0.08357 L 0.24349 -0.10209 L 0.23959 -0.11482 L 0.23894 -0.15186 L 0.2461 -0.18033 L 0.26316 -0.19352 L 0.28204 -0.19352 L 0.28204 -0.19329 " pathEditMode="relative" rAng="0" ptsTypes="AAAAAAAAAAAAAAAAAAAAAAAAAAAAAAAAAAAAAAAAAAAAAAAAAAAAAAAAAAAAAAAAAAAAAAAAAAAAAAAAAAAA">
                                      <p:cBhvr>
                                        <p:cTn id="60" dur="5000" fill="hold"/>
                                        <p:tgtEl>
                                          <p:spTgt spid="31"/>
                                        </p:tgtEl>
                                        <p:attrNameLst>
                                          <p:attrName>ppt_x</p:attrName>
                                          <p:attrName>ppt_y</p:attrName>
                                        </p:attrNameLst>
                                      </p:cBhvr>
                                      <p:rCtr x="18385" y="-10463"/>
                                    </p:animMotion>
                                  </p:childTnLst>
                                </p:cTn>
                              </p:par>
                              <p:par>
                                <p:cTn id="61" presetID="0" presetClass="path" presetSubtype="0" repeatCount="indefinite" fill="hold" grpId="0" nodeType="withEffect">
                                  <p:stCondLst>
                                    <p:cond delay="18150"/>
                                  </p:stCondLst>
                                  <p:childTnLst>
                                    <p:animMotion origin="layout" path="M -4.16667E-6 -0.00047 L 0.02214 -0.05047 L 0.0306 -0.07894 L 0.05795 -0.15996 L 0.06355 -0.16991 L 0.09844 -0.20463 L 0.10651 -0.20741 L 0.12709 -0.20857 L 0.13295 -0.20579 L 0.15391 -0.18542 L 0.15938 -0.1838 L 0.17956 -0.18311 L 0.18842 -0.18612 L 0.20925 -0.20741 L 0.21446 -0.20973 L 0.24284 -0.20857 L 0.25951 -0.20926 L 0.28204 -0.19237 L 0.34362 -0.1919 L 0.35183 -0.18774 L 0.36055 -0.1757 L 0.36446 -0.16459 L 0.36745 -0.14607 L 0.3668 -0.11297 L 0.3625 -0.09676 L 0.35534 -0.08403 L 0.34688 -0.07662 L 0.26407 -0.07662 L 0.25235 -0.08125 L 0.2461 -0.09329 L 0.23959 -0.11135 L 0.23894 -0.15301 L 0.24519 -0.17732 L 0.25625 -0.19075 L 0.26771 -0.19352 L 0.28855 -0.19306 L 0.34428 -0.19237 L 0.35118 -0.18889 L 0.36289 -0.17037 L 0.36615 -0.14792 L 0.3668 -0.11829 L 0.36224 -0.0963 L 0.35013 -0.0794 L 0.34428 -0.07778 L 0.26381 -0.07662 L 0.25326 -0.08172 L 0.24154 -0.10325 L 0.23894 -0.11875 L 0.23959 -0.15371 L 0.2461 -0.17686 L 0.25795 -0.19075 L 0.28555 -0.19352 L 0.34401 -0.1919 L 0.35404 -0.18542 L 0.35795 -0.17801 L 0.36446 -0.16575 L 0.3668 -0.14908 L 0.3668 -0.11412 L 0.3625 -0.09908 L 0.35704 -0.08704 L 0.34753 -0.07825 L 0.26276 -0.07662 L 0.24935 -0.08519 L 0.24219 -0.10139 L 0.23959 -0.11875 C 0.23946 -0.1301 0.23946 -0.14121 0.23933 -0.15255 L 0.2461 -0.18079 L 0.26081 -0.19306 L 0.28659 -0.19352 L 0.34401 -0.19237 L 0.3612 -0.17686 L 0.36784 -0.14676 L 0.36641 -0.11065 L 0.35795 -0.08357 L 0.34232 -0.07362 L 0.26381 -0.07709 L 0.25131 -0.08357 L 0.24349 -0.10209 L 0.23959 -0.11482 L 0.23894 -0.15186 L 0.2461 -0.18033 L 0.26316 -0.19352 L 0.28204 -0.19352 L 0.28204 -0.19329 " pathEditMode="relative" rAng="0" ptsTypes="AAAAAAAAAAAAAAAAAAAAAAAAAAAAAAAAAAAAAAAAAAAAAAAAAAAAAAAAAAAAAAAAAAAAAAAAAAAAAAAAAAAA">
                                      <p:cBhvr>
                                        <p:cTn id="62" dur="5000" fill="hold"/>
                                        <p:tgtEl>
                                          <p:spTgt spid="32"/>
                                        </p:tgtEl>
                                        <p:attrNameLst>
                                          <p:attrName>ppt_x</p:attrName>
                                          <p:attrName>ppt_y</p:attrName>
                                        </p:attrNameLst>
                                      </p:cBhvr>
                                      <p:rCtr x="18385" y="-10463"/>
                                    </p:animMotion>
                                  </p:childTnLst>
                                </p:cTn>
                              </p:par>
                              <p:par>
                                <p:cTn id="63" presetID="1" presetClass="exit" presetSubtype="0" fill="hold" nodeType="withEffect">
                                  <p:stCondLst>
                                    <p:cond delay="18300"/>
                                  </p:stCondLst>
                                  <p:childTnLst>
                                    <p:set>
                                      <p:cBhvr>
                                        <p:cTn id="64" dur="1" fill="hold">
                                          <p:stCondLst>
                                            <p:cond delay="0"/>
                                          </p:stCondLst>
                                        </p:cTn>
                                        <p:tgtEl>
                                          <p:spTgt spid="3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grpId="0" nodeType="clickEffect">
                                  <p:stCondLst>
                                    <p:cond delay="0"/>
                                  </p:stCondLst>
                                  <p:childTnLst>
                                    <p:set>
                                      <p:cBhvr>
                                        <p:cTn id="68" dur="1" fill="hold">
                                          <p:stCondLst>
                                            <p:cond delay="0"/>
                                          </p:stCondLst>
                                        </p:cTn>
                                        <p:tgtEl>
                                          <p:spTgt spid="80"/>
                                        </p:tgtEl>
                                        <p:attrNameLst>
                                          <p:attrName>style.visibility</p:attrName>
                                        </p:attrNameLst>
                                      </p:cBhvr>
                                      <p:to>
                                        <p:strVal val="visible"/>
                                      </p:to>
                                    </p:set>
                                    <p:animEffect transition="in" filter="fade">
                                      <p:cBhvr>
                                        <p:cTn id="69" dur="1000"/>
                                        <p:tgtEl>
                                          <p:spTgt spid="80"/>
                                        </p:tgtEl>
                                      </p:cBhvr>
                                    </p:animEffect>
                                    <p:anim calcmode="lin" valueType="num">
                                      <p:cBhvr>
                                        <p:cTn id="70" dur="1000" fill="hold"/>
                                        <p:tgtEl>
                                          <p:spTgt spid="80"/>
                                        </p:tgtEl>
                                        <p:attrNameLst>
                                          <p:attrName>ppt_x</p:attrName>
                                        </p:attrNameLst>
                                      </p:cBhvr>
                                      <p:tavLst>
                                        <p:tav tm="0">
                                          <p:val>
                                            <p:strVal val="#ppt_x"/>
                                          </p:val>
                                        </p:tav>
                                        <p:tav tm="100000">
                                          <p:val>
                                            <p:strVal val="#ppt_x"/>
                                          </p:val>
                                        </p:tav>
                                      </p:tavLst>
                                    </p:anim>
                                    <p:anim calcmode="lin" valueType="num">
                                      <p:cBhvr>
                                        <p:cTn id="71" dur="900" decel="100000" fill="hold"/>
                                        <p:tgtEl>
                                          <p:spTgt spid="80"/>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80"/>
                                        </p:tgtEl>
                                        <p:attrNameLst>
                                          <p:attrName>ppt_y</p:attrName>
                                        </p:attrNameLst>
                                      </p:cBhvr>
                                      <p:tavLst>
                                        <p:tav tm="0">
                                          <p:val>
                                            <p:strVal val="#ppt_y-.03"/>
                                          </p:val>
                                        </p:tav>
                                        <p:tav tm="100000">
                                          <p:val>
                                            <p:strVal val="#ppt_y"/>
                                          </p:val>
                                        </p:tav>
                                      </p:tavLst>
                                    </p:anim>
                                  </p:childTnLst>
                                </p:cTn>
                              </p:par>
                            </p:childTnLst>
                          </p:cTn>
                        </p:par>
                        <p:par>
                          <p:cTn id="73" fill="hold">
                            <p:stCondLst>
                              <p:cond delay="1000"/>
                            </p:stCondLst>
                            <p:childTnLst>
                              <p:par>
                                <p:cTn id="74" presetID="37" presetClass="entr" presetSubtype="0" fill="hold" grpId="0" nodeType="afterEffect">
                                  <p:stCondLst>
                                    <p:cond delay="0"/>
                                  </p:stCondLst>
                                  <p:childTnLst>
                                    <p:set>
                                      <p:cBhvr>
                                        <p:cTn id="75" dur="1" fill="hold">
                                          <p:stCondLst>
                                            <p:cond delay="0"/>
                                          </p:stCondLst>
                                        </p:cTn>
                                        <p:tgtEl>
                                          <p:spTgt spid="90"/>
                                        </p:tgtEl>
                                        <p:attrNameLst>
                                          <p:attrName>style.visibility</p:attrName>
                                        </p:attrNameLst>
                                      </p:cBhvr>
                                      <p:to>
                                        <p:strVal val="visible"/>
                                      </p:to>
                                    </p:set>
                                    <p:animEffect transition="in" filter="fade">
                                      <p:cBhvr>
                                        <p:cTn id="76" dur="3000"/>
                                        <p:tgtEl>
                                          <p:spTgt spid="90"/>
                                        </p:tgtEl>
                                      </p:cBhvr>
                                    </p:animEffect>
                                    <p:anim calcmode="lin" valueType="num">
                                      <p:cBhvr>
                                        <p:cTn id="77" dur="3000" fill="hold"/>
                                        <p:tgtEl>
                                          <p:spTgt spid="90"/>
                                        </p:tgtEl>
                                        <p:attrNameLst>
                                          <p:attrName>ppt_x</p:attrName>
                                        </p:attrNameLst>
                                      </p:cBhvr>
                                      <p:tavLst>
                                        <p:tav tm="0">
                                          <p:val>
                                            <p:strVal val="#ppt_x"/>
                                          </p:val>
                                        </p:tav>
                                        <p:tav tm="100000">
                                          <p:val>
                                            <p:strVal val="#ppt_x"/>
                                          </p:val>
                                        </p:tav>
                                      </p:tavLst>
                                    </p:anim>
                                    <p:anim calcmode="lin" valueType="num">
                                      <p:cBhvr>
                                        <p:cTn id="78" dur="2700" decel="100000" fill="hold"/>
                                        <p:tgtEl>
                                          <p:spTgt spid="90"/>
                                        </p:tgtEl>
                                        <p:attrNameLst>
                                          <p:attrName>ppt_y</p:attrName>
                                        </p:attrNameLst>
                                      </p:cBhvr>
                                      <p:tavLst>
                                        <p:tav tm="0">
                                          <p:val>
                                            <p:strVal val="#ppt_y+1"/>
                                          </p:val>
                                        </p:tav>
                                        <p:tav tm="100000">
                                          <p:val>
                                            <p:strVal val="#ppt_y-.03"/>
                                          </p:val>
                                        </p:tav>
                                      </p:tavLst>
                                    </p:anim>
                                    <p:anim calcmode="lin" valueType="num">
                                      <p:cBhvr>
                                        <p:cTn id="79" dur="300" accel="100000" fill="hold">
                                          <p:stCondLst>
                                            <p:cond delay="2700"/>
                                          </p:stCondLst>
                                        </p:cTn>
                                        <p:tgtEl>
                                          <p:spTgt spid="90"/>
                                        </p:tgtEl>
                                        <p:attrNameLst>
                                          <p:attrName>ppt_y</p:attrName>
                                        </p:attrNameLst>
                                      </p:cBhvr>
                                      <p:tavLst>
                                        <p:tav tm="0">
                                          <p:val>
                                            <p:strVal val="#ppt_y-.03"/>
                                          </p:val>
                                        </p:tav>
                                        <p:tav tm="100000">
                                          <p:val>
                                            <p:strVal val="#ppt_y"/>
                                          </p:val>
                                        </p:tav>
                                      </p:tavLst>
                                    </p:anim>
                                  </p:childTnLst>
                                </p:cTn>
                              </p:par>
                            </p:childTnLst>
                          </p:cTn>
                        </p:par>
                        <p:par>
                          <p:cTn id="80" fill="hold">
                            <p:stCondLst>
                              <p:cond delay="4000"/>
                            </p:stCondLst>
                            <p:childTnLst>
                              <p:par>
                                <p:cTn id="81" presetID="37" presetClass="entr" presetSubtype="0" fill="hold" grpId="0" nodeType="afterEffect">
                                  <p:stCondLst>
                                    <p:cond delay="0"/>
                                  </p:stCondLst>
                                  <p:childTnLst>
                                    <p:set>
                                      <p:cBhvr>
                                        <p:cTn id="82" dur="1" fill="hold">
                                          <p:stCondLst>
                                            <p:cond delay="0"/>
                                          </p:stCondLst>
                                        </p:cTn>
                                        <p:tgtEl>
                                          <p:spTgt spid="91"/>
                                        </p:tgtEl>
                                        <p:attrNameLst>
                                          <p:attrName>style.visibility</p:attrName>
                                        </p:attrNameLst>
                                      </p:cBhvr>
                                      <p:to>
                                        <p:strVal val="visible"/>
                                      </p:to>
                                    </p:set>
                                    <p:animEffect transition="in" filter="fade">
                                      <p:cBhvr>
                                        <p:cTn id="83" dur="5000"/>
                                        <p:tgtEl>
                                          <p:spTgt spid="91"/>
                                        </p:tgtEl>
                                      </p:cBhvr>
                                    </p:animEffect>
                                    <p:anim calcmode="lin" valueType="num">
                                      <p:cBhvr>
                                        <p:cTn id="84" dur="5000" fill="hold"/>
                                        <p:tgtEl>
                                          <p:spTgt spid="91"/>
                                        </p:tgtEl>
                                        <p:attrNameLst>
                                          <p:attrName>ppt_x</p:attrName>
                                        </p:attrNameLst>
                                      </p:cBhvr>
                                      <p:tavLst>
                                        <p:tav tm="0">
                                          <p:val>
                                            <p:strVal val="#ppt_x"/>
                                          </p:val>
                                        </p:tav>
                                        <p:tav tm="100000">
                                          <p:val>
                                            <p:strVal val="#ppt_x"/>
                                          </p:val>
                                        </p:tav>
                                      </p:tavLst>
                                    </p:anim>
                                    <p:anim calcmode="lin" valueType="num">
                                      <p:cBhvr>
                                        <p:cTn id="85" dur="4500" decel="100000" fill="hold"/>
                                        <p:tgtEl>
                                          <p:spTgt spid="91"/>
                                        </p:tgtEl>
                                        <p:attrNameLst>
                                          <p:attrName>ppt_y</p:attrName>
                                        </p:attrNameLst>
                                      </p:cBhvr>
                                      <p:tavLst>
                                        <p:tav tm="0">
                                          <p:val>
                                            <p:strVal val="#ppt_y+1"/>
                                          </p:val>
                                        </p:tav>
                                        <p:tav tm="100000">
                                          <p:val>
                                            <p:strVal val="#ppt_y-.03"/>
                                          </p:val>
                                        </p:tav>
                                      </p:tavLst>
                                    </p:anim>
                                    <p:anim calcmode="lin" valueType="num">
                                      <p:cBhvr>
                                        <p:cTn id="86" dur="500" accel="100000" fill="hold">
                                          <p:stCondLst>
                                            <p:cond delay="4500"/>
                                          </p:stCondLst>
                                        </p:cTn>
                                        <p:tgtEl>
                                          <p:spTgt spid="9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2" grpId="0" animBg="1"/>
      <p:bldP spid="13" grpId="0" animBg="1"/>
      <p:bldP spid="14" grpId="0" animBg="1"/>
      <p:bldP spid="15" grpId="0" animBg="1"/>
      <p:bldP spid="16" grpId="0" animBg="1"/>
      <p:bldP spid="17" grpId="0" animBg="1"/>
      <p:bldP spid="18" grpId="0" animBg="1"/>
      <p:bldP spid="2" grpId="0" animBg="1"/>
      <p:bldP spid="10" grpId="0" animBg="1"/>
      <p:bldP spid="11" grpId="0" animBg="1"/>
      <p:bldP spid="19" grpId="0" animBg="1"/>
      <p:bldP spid="20" grpId="0" animBg="1"/>
      <p:bldP spid="21" grpId="0" animBg="1"/>
      <p:bldP spid="22" grpId="0" animBg="1"/>
      <p:bldP spid="25" grpId="0" animBg="1"/>
      <p:bldP spid="26" grpId="0" animBg="1"/>
      <p:bldP spid="29" grpId="0" animBg="1"/>
      <p:bldP spid="30" grpId="0" animBg="1"/>
      <p:bldP spid="31" grpId="0" animBg="1"/>
      <p:bldP spid="32" grpId="0" animBg="1"/>
      <p:bldP spid="80" grpId="0" animBg="1"/>
      <p:bldP spid="90" grpId="0" animBg="1"/>
      <p:bldP spid="9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92546"/>
            <a:ext cx="8280920" cy="689555"/>
          </a:xfrm>
        </p:spPr>
        <p:txBody>
          <a:bodyPr/>
          <a:lstStyle/>
          <a:p>
            <a:r>
              <a:rPr lang="en-US" sz="3600" b="1" dirty="0">
                <a:latin typeface="Arial" panose="020B0604020202020204" pitchFamily="34" charset="0"/>
                <a:cs typeface="Arial" panose="020B0604020202020204" pitchFamily="34" charset="0"/>
              </a:rPr>
              <a:t>Outline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1D3AC7-E087-9729-8B4D-DCF687AE423A}"/>
                  </a:ext>
                </a:extLst>
              </p:cNvPr>
              <p:cNvSpPr txBox="1"/>
              <p:nvPr/>
            </p:nvSpPr>
            <p:spPr>
              <a:xfrm>
                <a:off x="728421" y="987574"/>
                <a:ext cx="7948035" cy="3447098"/>
              </a:xfrm>
              <a:prstGeom prst="rect">
                <a:avLst/>
              </a:prstGeom>
              <a:noFill/>
            </p:spPr>
            <p:txBody>
              <a:bodyPr wrap="square" rtlCol="0">
                <a:spAutoFit/>
              </a:bodyPr>
              <a:lstStyle/>
              <a:p>
                <a:pPr marL="514350" indent="-514350">
                  <a:buAutoNum type="arabicParenR"/>
                </a:pPr>
                <a:r>
                  <a:rPr lang="en-US" sz="2800" dirty="0">
                    <a:latin typeface="Arial" panose="020B0604020202020204" pitchFamily="34" charset="0"/>
                    <a:cs typeface="Arial" panose="020B0604020202020204" pitchFamily="34" charset="0"/>
                  </a:rPr>
                  <a:t>Introduction</a:t>
                </a:r>
              </a:p>
              <a:p>
                <a:pPr marL="514350" indent="-514350">
                  <a:buAutoNum type="arabicParenR"/>
                </a:pPr>
                <a:endParaRPr lang="en-US" sz="1000" dirty="0">
                  <a:latin typeface="Arial" panose="020B0604020202020204" pitchFamily="34" charset="0"/>
                  <a:cs typeface="Arial" panose="020B0604020202020204" pitchFamily="34" charset="0"/>
                </a:endParaRPr>
              </a:p>
              <a:p>
                <a:pPr marL="514350" indent="-514350">
                  <a:buAutoNum type="arabicParenR"/>
                </a:pPr>
                <a:r>
                  <a:rPr lang="en-US" sz="2800" dirty="0">
                    <a:latin typeface="Arial" panose="020B0604020202020204" pitchFamily="34" charset="0"/>
                    <a:cs typeface="Arial" panose="020B0604020202020204" pitchFamily="34" charset="0"/>
                  </a:rPr>
                  <a:t>High Intensity Heavy-ion Accelerator Facility (HIAF)</a:t>
                </a:r>
              </a:p>
              <a:p>
                <a:pPr marL="514350" indent="-514350">
                  <a:buAutoNum type="arabicParenR"/>
                </a:pPr>
                <a:endParaRPr lang="en-US" sz="1000" dirty="0">
                  <a:latin typeface="Arial" panose="020B0604020202020204" pitchFamily="34" charset="0"/>
                  <a:cs typeface="Arial" panose="020B0604020202020204" pitchFamily="34" charset="0"/>
                </a:endParaRPr>
              </a:p>
              <a:p>
                <a:pPr marL="514350" indent="-514350">
                  <a:buAutoNum type="arabicParenR"/>
                </a:pPr>
                <a:r>
                  <a:rPr lang="en-US" sz="2800" b="1" dirty="0">
                    <a:solidFill>
                      <a:srgbClr val="C00000"/>
                    </a:solidFill>
                    <a:latin typeface="Arial" panose="020B0604020202020204" pitchFamily="34" charset="0"/>
                    <a:cs typeface="Arial" panose="020B0604020202020204" pitchFamily="34" charset="0"/>
                  </a:rPr>
                  <a:t>Physics</a:t>
                </a:r>
                <a:r>
                  <a:rPr lang="zh-CN" altLang="en-US" sz="2800" b="1" dirty="0">
                    <a:solidFill>
                      <a:srgbClr val="C00000"/>
                    </a:solidFill>
                    <a:latin typeface="Arial" panose="020B0604020202020204" pitchFamily="34" charset="0"/>
                    <a:cs typeface="Arial" panose="020B0604020202020204" pitchFamily="34" charset="0"/>
                  </a:rPr>
                  <a:t> </a:t>
                </a:r>
                <a:r>
                  <a:rPr lang="en-US" altLang="zh-CN" sz="2800" b="1" dirty="0">
                    <a:solidFill>
                      <a:srgbClr val="C00000"/>
                    </a:solidFill>
                    <a:latin typeface="Arial" panose="020B0604020202020204" pitchFamily="34" charset="0"/>
                    <a:cs typeface="Arial" panose="020B0604020202020204" pitchFamily="34" charset="0"/>
                  </a:rPr>
                  <a:t>cases:</a:t>
                </a:r>
              </a:p>
              <a:p>
                <a:pPr marL="1038225" indent="-461963">
                  <a:buFont typeface="Wingdings" pitchFamily="2" charset="2"/>
                  <a:buChar char="Ø"/>
                </a:pPr>
                <a:r>
                  <a:rPr lang="en-US" sz="2400" dirty="0">
                    <a:latin typeface="Arial" panose="020B0604020202020204" pitchFamily="34" charset="0"/>
                    <a:cs typeface="Arial" panose="020B0604020202020204" pitchFamily="34" charset="0"/>
                  </a:rPr>
                  <a:t>Search for QCD critical point;</a:t>
                </a:r>
              </a:p>
              <a:p>
                <a:pPr marL="1038225" indent="-461963">
                  <a:buFont typeface="Wingdings" pitchFamily="2" charset="2"/>
                  <a:buChar char="Ø"/>
                </a:pPr>
                <a14:m>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Λ</m:t>
                    </m:r>
                  </m:oMath>
                </a14:m>
                <a:r>
                  <a:rPr lang="en-US" sz="2400" dirty="0">
                    <a:latin typeface="Arial" panose="020B0604020202020204" pitchFamily="34" charset="0"/>
                    <a:cs typeface="Arial" panose="020B0604020202020204" pitchFamily="34" charset="0"/>
                  </a:rPr>
                  <a:t> polarization and spin structure</a:t>
                </a:r>
              </a:p>
              <a:p>
                <a:pPr marL="576262"/>
                <a:endParaRPr lang="en-US" sz="1000" dirty="0">
                  <a:latin typeface="Arial" panose="020B0604020202020204" pitchFamily="34" charset="0"/>
                  <a:cs typeface="Arial" panose="020B0604020202020204" pitchFamily="34" charset="0"/>
                </a:endParaRPr>
              </a:p>
              <a:p>
                <a:pPr marL="574675" indent="-563563"/>
                <a:r>
                  <a:rPr lang="en-US" sz="2800" dirty="0">
                    <a:latin typeface="Arial" panose="020B0604020202020204" pitchFamily="34" charset="0"/>
                    <a:cs typeface="Arial" panose="020B0604020202020204" pitchFamily="34" charset="0"/>
                  </a:rPr>
                  <a:t>4)	Summary</a:t>
                </a:r>
              </a:p>
            </p:txBody>
          </p:sp>
        </mc:Choice>
        <mc:Fallback xmlns="">
          <p:sp>
            <p:nvSpPr>
              <p:cNvPr id="4" name="TextBox 3">
                <a:extLst>
                  <a:ext uri="{FF2B5EF4-FFF2-40B4-BE49-F238E27FC236}">
                    <a16:creationId xmlns:a16="http://schemas.microsoft.com/office/drawing/2014/main" id="{981D3AC7-E087-9729-8B4D-DCF687AE423A}"/>
                  </a:ext>
                </a:extLst>
              </p:cNvPr>
              <p:cNvSpPr txBox="1">
                <a:spLocks noRot="1" noChangeAspect="1" noMove="1" noResize="1" noEditPoints="1" noAdjustHandles="1" noChangeArrowheads="1" noChangeShapeType="1" noTextEdit="1"/>
              </p:cNvSpPr>
              <p:nvPr/>
            </p:nvSpPr>
            <p:spPr>
              <a:xfrm>
                <a:off x="728421" y="987574"/>
                <a:ext cx="7948035" cy="3447098"/>
              </a:xfrm>
              <a:prstGeom prst="rect">
                <a:avLst/>
              </a:prstGeom>
              <a:blipFill>
                <a:blip r:embed="rId2"/>
                <a:stretch>
                  <a:fillRect l="-1435" t="-1838" b="-4044"/>
                </a:stretch>
              </a:blipFill>
            </p:spPr>
            <p:txBody>
              <a:bodyPr/>
              <a:lstStyle/>
              <a:p>
                <a:r>
                  <a:rPr lang="en-US">
                    <a:noFill/>
                  </a:rPr>
                  <a:t> </a:t>
                </a:r>
              </a:p>
            </p:txBody>
          </p:sp>
        </mc:Fallback>
      </mc:AlternateContent>
    </p:spTree>
    <p:extLst>
      <p:ext uri="{BB962C8B-B14F-4D97-AF65-F5344CB8AC3E}">
        <p14:creationId xmlns:p14="http://schemas.microsoft.com/office/powerpoint/2010/main" val="651613166"/>
      </p:ext>
    </p:extLst>
  </p:cSld>
  <p:clrMapOvr>
    <a:masterClrMapping/>
  </p:clrMapOvr>
  <p:transition spd="med" advClick="0" advTm="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5737B-5559-B848-A221-7A7093D2DE1E}"/>
              </a:ext>
            </a:extLst>
          </p:cNvPr>
          <p:cNvSpPr>
            <a:spLocks noGrp="1"/>
          </p:cNvSpPr>
          <p:nvPr>
            <p:ph type="title"/>
          </p:nvPr>
        </p:nvSpPr>
        <p:spPr>
          <a:xfrm>
            <a:off x="467544" y="-92546"/>
            <a:ext cx="8236725" cy="689555"/>
          </a:xfrm>
        </p:spPr>
        <p:txBody>
          <a:bodyPr/>
          <a:lstStyle/>
          <a:p>
            <a:r>
              <a:rPr lang="en-US" sz="3600" dirty="0">
                <a:latin typeface="Arial" panose="020B0604020202020204" pitchFamily="34" charset="0"/>
                <a:cs typeface="Arial" panose="020B0604020202020204" pitchFamily="34" charset="0"/>
              </a:rPr>
              <a:t>Disappearance of Partonic Collectivity</a:t>
            </a:r>
          </a:p>
        </p:txBody>
      </p:sp>
      <p:pic>
        <p:nvPicPr>
          <p:cNvPr id="5" name="Picture 4">
            <a:extLst>
              <a:ext uri="{FF2B5EF4-FFF2-40B4-BE49-F238E27FC236}">
                <a16:creationId xmlns:a16="http://schemas.microsoft.com/office/drawing/2014/main" id="{E5AC293D-AFD5-104E-9421-47116CB92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6275" y="627534"/>
            <a:ext cx="3700221" cy="4515966"/>
          </a:xfrm>
          <a:prstGeom prst="rect">
            <a:avLst/>
          </a:prstGeom>
        </p:spPr>
      </p:pic>
      <p:pic>
        <p:nvPicPr>
          <p:cNvPr id="7" name="Picture 6">
            <a:extLst>
              <a:ext uri="{FF2B5EF4-FFF2-40B4-BE49-F238E27FC236}">
                <a16:creationId xmlns:a16="http://schemas.microsoft.com/office/drawing/2014/main" id="{4269D62D-7478-B947-8AEF-CA97F3F1B1F1}"/>
              </a:ext>
            </a:extLst>
          </p:cNvPr>
          <p:cNvPicPr>
            <a:picLocks noChangeAspect="1"/>
          </p:cNvPicPr>
          <p:nvPr/>
        </p:nvPicPr>
        <p:blipFill>
          <a:blip r:embed="rId3"/>
          <a:stretch>
            <a:fillRect/>
          </a:stretch>
        </p:blipFill>
        <p:spPr>
          <a:xfrm>
            <a:off x="179512" y="627534"/>
            <a:ext cx="4256220" cy="2189030"/>
          </a:xfrm>
          <a:prstGeom prst="rect">
            <a:avLst/>
          </a:prstGeom>
        </p:spPr>
      </p:pic>
      <p:sp>
        <p:nvSpPr>
          <p:cNvPr id="10" name="Rectangle 9">
            <a:extLst>
              <a:ext uri="{FF2B5EF4-FFF2-40B4-BE49-F238E27FC236}">
                <a16:creationId xmlns:a16="http://schemas.microsoft.com/office/drawing/2014/main" id="{236699C1-422C-9B49-BA00-9F54049E9AB9}"/>
              </a:ext>
            </a:extLst>
          </p:cNvPr>
          <p:cNvSpPr/>
          <p:nvPr/>
        </p:nvSpPr>
        <p:spPr>
          <a:xfrm>
            <a:off x="7399838" y="2139702"/>
            <a:ext cx="1348626" cy="928999"/>
          </a:xfrm>
          <a:prstGeom prst="rect">
            <a:avLst/>
          </a:prstGeom>
          <a:gradFill flip="none" rotWithShape="1">
            <a:gsLst>
              <a:gs pos="78000">
                <a:srgbClr val="FF0000">
                  <a:alpha val="11000"/>
                </a:srgbClr>
              </a:gs>
              <a:gs pos="100000">
                <a:schemeClr val="accent1">
                  <a:lumMod val="30000"/>
                  <a:lumOff val="70000"/>
                  <a:alpha val="22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2D811C8-30BE-FD47-B387-4E0F329853AB}"/>
              </a:ext>
            </a:extLst>
          </p:cNvPr>
          <p:cNvSpPr/>
          <p:nvPr/>
        </p:nvSpPr>
        <p:spPr>
          <a:xfrm>
            <a:off x="6372200" y="843558"/>
            <a:ext cx="369345" cy="3240360"/>
          </a:xfrm>
          <a:prstGeom prst="rect">
            <a:avLst/>
          </a:prstGeom>
          <a:gradFill flip="none" rotWithShape="1">
            <a:gsLst>
              <a:gs pos="0">
                <a:srgbClr val="FFC000"/>
              </a:gs>
              <a:gs pos="22000">
                <a:schemeClr val="accent1">
                  <a:lumMod val="0"/>
                  <a:lumOff val="100000"/>
                  <a:alpha val="15000"/>
                </a:schemeClr>
              </a:gs>
              <a:gs pos="60000">
                <a:srgbClr val="FFC000">
                  <a:alpha val="44000"/>
                </a:srgb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ular Callout 11">
            <a:extLst>
              <a:ext uri="{FF2B5EF4-FFF2-40B4-BE49-F238E27FC236}">
                <a16:creationId xmlns:a16="http://schemas.microsoft.com/office/drawing/2014/main" id="{C2716D5A-03C4-3E45-9F82-61C9B5D47D27}"/>
              </a:ext>
            </a:extLst>
          </p:cNvPr>
          <p:cNvSpPr/>
          <p:nvPr/>
        </p:nvSpPr>
        <p:spPr>
          <a:xfrm>
            <a:off x="8280412" y="1695151"/>
            <a:ext cx="792088" cy="432048"/>
          </a:xfrm>
          <a:prstGeom prst="wedgeRoundRectCallout">
            <a:avLst>
              <a:gd name="adj1" fmla="val -83071"/>
              <a:gd name="adj2" fmla="val 75383"/>
              <a:gd name="adj3" fmla="val 16667"/>
            </a:avLst>
          </a:prstGeom>
          <a:solidFill>
            <a:srgbClr val="FFFF00"/>
          </a:solid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Times" pitchFamily="2" charset="0"/>
              </a:rPr>
              <a:t>QGP</a:t>
            </a:r>
          </a:p>
        </p:txBody>
      </p:sp>
      <p:sp>
        <p:nvSpPr>
          <p:cNvPr id="13" name="Rounded Rectangular Callout 12">
            <a:extLst>
              <a:ext uri="{FF2B5EF4-FFF2-40B4-BE49-F238E27FC236}">
                <a16:creationId xmlns:a16="http://schemas.microsoft.com/office/drawing/2014/main" id="{52E7CBB1-6D62-384B-BE10-BA28670D110F}"/>
              </a:ext>
            </a:extLst>
          </p:cNvPr>
          <p:cNvSpPr/>
          <p:nvPr/>
        </p:nvSpPr>
        <p:spPr>
          <a:xfrm>
            <a:off x="4435732" y="555526"/>
            <a:ext cx="1188132" cy="590273"/>
          </a:xfrm>
          <a:prstGeom prst="wedgeRoundRectCallout">
            <a:avLst>
              <a:gd name="adj1" fmla="val 120276"/>
              <a:gd name="adj2" fmla="val 295885"/>
              <a:gd name="adj3" fmla="val 16667"/>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pitchFamily="2" charset="0"/>
              </a:rPr>
              <a:t>Hadronic Matter</a:t>
            </a:r>
          </a:p>
        </p:txBody>
      </p:sp>
      <p:sp>
        <p:nvSpPr>
          <p:cNvPr id="14" name="TextBox 13">
            <a:extLst>
              <a:ext uri="{FF2B5EF4-FFF2-40B4-BE49-F238E27FC236}">
                <a16:creationId xmlns:a16="http://schemas.microsoft.com/office/drawing/2014/main" id="{B824FF65-C876-674F-A7BF-1279A611A8CF}"/>
              </a:ext>
            </a:extLst>
          </p:cNvPr>
          <p:cNvSpPr txBox="1"/>
          <p:nvPr/>
        </p:nvSpPr>
        <p:spPr>
          <a:xfrm>
            <a:off x="179512" y="2787774"/>
            <a:ext cx="4617186" cy="1969770"/>
          </a:xfrm>
          <a:prstGeom prst="rect">
            <a:avLst/>
          </a:prstGeom>
          <a:solidFill>
            <a:srgbClr val="FFC000">
              <a:alpha val="38000"/>
            </a:srgbClr>
          </a:solidFill>
        </p:spPr>
        <p:txBody>
          <a:bodyPr wrap="square" lIns="0" tIns="0" rIns="0" bIns="0" rtlCol="0">
            <a:spAutoFit/>
          </a:bodyPr>
          <a:lstStyle/>
          <a:p>
            <a:pPr marL="349250" indent="-230188">
              <a:buFont typeface="Wingdings" pitchFamily="2" charset="2"/>
              <a:buChar char="Ø"/>
            </a:pPr>
            <a:endParaRPr lang="en-US" sz="500" dirty="0">
              <a:latin typeface="Arial" panose="020B0604020202020204" pitchFamily="34" charset="0"/>
              <a:ea typeface="微软雅黑" panose="020B0503020204020204" pitchFamily="34" charset="-122"/>
              <a:cs typeface="Arial" panose="020B0604020202020204" pitchFamily="34" charset="0"/>
            </a:endParaRPr>
          </a:p>
          <a:p>
            <a:pPr marL="349250" indent="-230188">
              <a:buFont typeface="Wingdings" pitchFamily="2" charset="2"/>
              <a:buChar char="Ø"/>
            </a:pPr>
            <a:r>
              <a:rPr lang="en-US" sz="2000" dirty="0">
                <a:latin typeface="Arial" panose="020B0604020202020204" pitchFamily="34" charset="0"/>
                <a:ea typeface="微软雅黑" panose="020B0503020204020204" pitchFamily="34" charset="-122"/>
                <a:cs typeface="Arial" panose="020B0604020202020204" pitchFamily="34" charset="0"/>
              </a:rPr>
              <a:t>At </a:t>
            </a:r>
            <a:r>
              <a:rPr lang="en-US" sz="2000" b="1" dirty="0">
                <a:solidFill>
                  <a:srgbClr val="C00000"/>
                </a:solidFill>
                <a:latin typeface="Arial" panose="020B0604020202020204" pitchFamily="34" charset="0"/>
                <a:ea typeface="微软雅黑" panose="020B0503020204020204" pitchFamily="34" charset="-122"/>
                <a:cs typeface="Arial" panose="020B0604020202020204" pitchFamily="34" charset="0"/>
              </a:rPr>
              <a:t>3 GeV</a:t>
            </a:r>
            <a:r>
              <a:rPr lang="en-US" sz="2000" dirty="0">
                <a:latin typeface="Arial" panose="020B0604020202020204" pitchFamily="34" charset="0"/>
                <a:ea typeface="微软雅黑" panose="020B0503020204020204" pitchFamily="34" charset="-122"/>
                <a:cs typeface="Arial" panose="020B0604020202020204" pitchFamily="34" charset="0"/>
              </a:rPr>
              <a:t>, NCQ scaling is absent</a:t>
            </a:r>
            <a:r>
              <a:rPr lang="zh-CN" altLang="en-US" sz="2000" dirty="0">
                <a:latin typeface="Arial" panose="020B0604020202020204" pitchFamily="34" charset="0"/>
                <a:ea typeface="微软雅黑" panose="020B0503020204020204" pitchFamily="34" charset="-122"/>
                <a:cs typeface="Arial" panose="020B0604020202020204" pitchFamily="34" charset="0"/>
              </a:rPr>
              <a:t>；</a:t>
            </a:r>
            <a:r>
              <a:rPr lang="en-US" sz="2000" dirty="0">
                <a:latin typeface="Arial" panose="020B0604020202020204" pitchFamily="34" charset="0"/>
                <a:ea typeface="微软雅黑" panose="020B0503020204020204" pitchFamily="34" charset="-122"/>
                <a:cs typeface="Arial" panose="020B0604020202020204" pitchFamily="34" charset="0"/>
              </a:rPr>
              <a:t> </a:t>
            </a:r>
          </a:p>
          <a:p>
            <a:pPr marL="349250" indent="-230188">
              <a:buFont typeface="Wingdings" pitchFamily="2" charset="2"/>
              <a:buChar char="Ø"/>
            </a:pPr>
            <a:endParaRPr lang="en-US" sz="800" dirty="0">
              <a:latin typeface="Arial" panose="020B0604020202020204" pitchFamily="34" charset="0"/>
              <a:ea typeface="微软雅黑" panose="020B0503020204020204" pitchFamily="34" charset="-122"/>
              <a:cs typeface="Arial" panose="020B0604020202020204" pitchFamily="34" charset="0"/>
            </a:endParaRPr>
          </a:p>
          <a:p>
            <a:pPr marL="349250" indent="-230188">
              <a:buFont typeface="Wingdings" pitchFamily="2" charset="2"/>
              <a:buChar char="Ø"/>
            </a:pPr>
            <a:r>
              <a:rPr lang="en-US" sz="2000" dirty="0">
                <a:latin typeface="Arial" panose="020B0604020202020204" pitchFamily="34" charset="0"/>
                <a:ea typeface="微软雅黑" panose="020B0503020204020204" pitchFamily="34" charset="-122"/>
                <a:cs typeface="Arial" panose="020B0604020202020204" pitchFamily="34" charset="0"/>
              </a:rPr>
              <a:t>Transport model calculations, with baryonic mean field, reproduce both v</a:t>
            </a:r>
            <a:r>
              <a:rPr lang="en-US" sz="2000" baseline="-25000" dirty="0">
                <a:latin typeface="Arial" panose="020B0604020202020204" pitchFamily="34" charset="0"/>
                <a:ea typeface="微软雅黑" panose="020B0503020204020204" pitchFamily="34" charset="-122"/>
                <a:cs typeface="Arial" panose="020B0604020202020204" pitchFamily="34" charset="0"/>
              </a:rPr>
              <a:t>1</a:t>
            </a:r>
            <a:r>
              <a:rPr lang="en-US" sz="2000" dirty="0">
                <a:latin typeface="Arial" panose="020B0604020202020204" pitchFamily="34" charset="0"/>
                <a:ea typeface="微软雅黑" panose="020B0503020204020204" pitchFamily="34" charset="-122"/>
                <a:cs typeface="Arial" panose="020B0604020202020204" pitchFamily="34" charset="0"/>
              </a:rPr>
              <a:t> and v</a:t>
            </a:r>
            <a:r>
              <a:rPr lang="en-US" sz="2000" baseline="-25000" dirty="0">
                <a:latin typeface="Arial" panose="020B0604020202020204" pitchFamily="34" charset="0"/>
                <a:ea typeface="微软雅黑" panose="020B0503020204020204" pitchFamily="34" charset="-122"/>
                <a:cs typeface="Arial" panose="020B0604020202020204" pitchFamily="34" charset="0"/>
              </a:rPr>
              <a:t>2</a:t>
            </a:r>
            <a:r>
              <a:rPr lang="en-US" sz="2000" dirty="0">
                <a:latin typeface="Arial" panose="020B0604020202020204" pitchFamily="34" charset="0"/>
                <a:ea typeface="微软雅黑" panose="020B0503020204020204" pitchFamily="34" charset="-122"/>
                <a:cs typeface="Arial" panose="020B0604020202020204" pitchFamily="34" charset="0"/>
              </a:rPr>
              <a:t> results</a:t>
            </a:r>
            <a:r>
              <a:rPr lang="zh-CN" altLang="en-US" sz="2000" dirty="0">
                <a:latin typeface="Arial" panose="020B0604020202020204" pitchFamily="34" charset="0"/>
                <a:ea typeface="微软雅黑" panose="020B0503020204020204" pitchFamily="34" charset="-122"/>
                <a:cs typeface="Arial" panose="020B0604020202020204" pitchFamily="34" charset="0"/>
              </a:rPr>
              <a:t>；</a:t>
            </a:r>
            <a:endParaRPr lang="en-US" sz="2000" dirty="0">
              <a:latin typeface="Arial" panose="020B0604020202020204" pitchFamily="34" charset="0"/>
              <a:ea typeface="微软雅黑" panose="020B0503020204020204" pitchFamily="34" charset="-122"/>
              <a:cs typeface="Arial" panose="020B0604020202020204" pitchFamily="34" charset="0"/>
            </a:endParaRPr>
          </a:p>
          <a:p>
            <a:pPr marL="349250" indent="-230188">
              <a:buFont typeface="Wingdings" pitchFamily="2" charset="2"/>
              <a:buChar char="Ø"/>
            </a:pPr>
            <a:endParaRPr lang="en-US" sz="500" dirty="0">
              <a:latin typeface="Arial" panose="020B0604020202020204" pitchFamily="34" charset="0"/>
              <a:ea typeface="微软雅黑" panose="020B0503020204020204" pitchFamily="34" charset="-122"/>
              <a:cs typeface="Arial" panose="020B0604020202020204" pitchFamily="34" charset="0"/>
            </a:endParaRPr>
          </a:p>
          <a:p>
            <a:pPr marL="349250" indent="-230188">
              <a:buFont typeface="Wingdings" pitchFamily="2" charset="2"/>
              <a:buChar char="Ø"/>
            </a:pPr>
            <a:r>
              <a:rPr lang="en-US" sz="2000" b="1" dirty="0">
                <a:solidFill>
                  <a:srgbClr val="C00000"/>
                </a:solidFill>
                <a:latin typeface="Arial" panose="020B0604020202020204" pitchFamily="34" charset="0"/>
                <a:ea typeface="微软雅黑" panose="020B0503020204020204" pitchFamily="34" charset="-122"/>
                <a:cs typeface="Arial" panose="020B0604020202020204" pitchFamily="34" charset="0"/>
              </a:rPr>
              <a:t>hadronic interactions dominant! </a:t>
            </a:r>
          </a:p>
          <a:p>
            <a:pPr marL="119062"/>
            <a:endParaRPr lang="en-US" sz="1000" dirty="0">
              <a:latin typeface="Times" pitchFamily="2" charset="0"/>
              <a:ea typeface="微软雅黑" panose="020B0503020204020204" pitchFamily="34" charset="-122"/>
            </a:endParaRPr>
          </a:p>
        </p:txBody>
      </p:sp>
      <p:sp>
        <p:nvSpPr>
          <p:cNvPr id="4" name="Rectangle 3">
            <a:extLst>
              <a:ext uri="{FF2B5EF4-FFF2-40B4-BE49-F238E27FC236}">
                <a16:creationId xmlns:a16="http://schemas.microsoft.com/office/drawing/2014/main" id="{EE180B04-674B-2749-A690-0C15953FBEED}"/>
              </a:ext>
            </a:extLst>
          </p:cNvPr>
          <p:cNvSpPr/>
          <p:nvPr/>
        </p:nvSpPr>
        <p:spPr>
          <a:xfrm>
            <a:off x="3139590" y="4587974"/>
            <a:ext cx="2800562" cy="348805"/>
          </a:xfrm>
          <a:prstGeom prst="rect">
            <a:avLst/>
          </a:prstGeom>
          <a:solidFill>
            <a:srgbClr val="008F00"/>
          </a:solid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latin typeface="Times" pitchFamily="2" charset="0"/>
                <a:ea typeface="STHeiti" panose="02010600040101010101" pitchFamily="2" charset="-122"/>
                <a:cs typeface="Arial"/>
              </a:rPr>
              <a:t>STAR: PLB</a:t>
            </a:r>
            <a:r>
              <a:rPr lang="en-US" sz="1600" b="1" dirty="0">
                <a:latin typeface="Times" pitchFamily="2" charset="0"/>
                <a:ea typeface="STHeiti" panose="02010600040101010101" pitchFamily="2" charset="-122"/>
                <a:cs typeface="Arial"/>
              </a:rPr>
              <a:t>827</a:t>
            </a:r>
            <a:r>
              <a:rPr lang="en-US" sz="1600" dirty="0">
                <a:latin typeface="Times" pitchFamily="2" charset="0"/>
                <a:ea typeface="STHeiti" panose="02010600040101010101" pitchFamily="2" charset="-122"/>
                <a:cs typeface="Arial"/>
              </a:rPr>
              <a:t>, 137003(2022)</a:t>
            </a:r>
          </a:p>
        </p:txBody>
      </p:sp>
      <p:sp>
        <p:nvSpPr>
          <p:cNvPr id="3" name="Rectangle 2">
            <a:extLst>
              <a:ext uri="{FF2B5EF4-FFF2-40B4-BE49-F238E27FC236}">
                <a16:creationId xmlns:a16="http://schemas.microsoft.com/office/drawing/2014/main" id="{F08E11D8-145B-9E45-8061-5F8622D69829}"/>
              </a:ext>
            </a:extLst>
          </p:cNvPr>
          <p:cNvSpPr/>
          <p:nvPr/>
        </p:nvSpPr>
        <p:spPr>
          <a:xfrm>
            <a:off x="3419872" y="1491630"/>
            <a:ext cx="914400" cy="203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525975"/>
      </p:ext>
    </p:extLst>
  </p:cSld>
  <p:clrMapOvr>
    <a:masterClrMapping/>
  </p:clrMapOvr>
  <p:transition spd="med" advClick="0" advTm="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92546"/>
            <a:ext cx="8280920" cy="689555"/>
          </a:xfrm>
        </p:spPr>
        <p:txBody>
          <a:bodyPr/>
          <a:lstStyle/>
          <a:p>
            <a:r>
              <a:rPr lang="en-US" sz="3600" dirty="0">
                <a:latin typeface="Arial" panose="020B0604020202020204" pitchFamily="34" charset="0"/>
                <a:ea typeface="STHeiti" panose="02010600040101010101" pitchFamily="2" charset="-122"/>
                <a:cs typeface="Arial" panose="020B0604020202020204" pitchFamily="34" charset="0"/>
              </a:rPr>
              <a:t>Equation of State for Strong Interaction</a:t>
            </a:r>
            <a:endParaRPr lang="en-US" sz="3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512142-64D5-3415-CC48-BEAD9D8ED433}"/>
              </a:ext>
            </a:extLst>
          </p:cNvPr>
          <p:cNvPicPr>
            <a:picLocks noChangeAspect="1"/>
          </p:cNvPicPr>
          <p:nvPr/>
        </p:nvPicPr>
        <p:blipFill rotWithShape="1">
          <a:blip r:embed="rId2">
            <a:extLst>
              <a:ext uri="{28A0092B-C50C-407E-A947-70E740481C1C}">
                <a14:useLocalDpi xmlns:a14="http://schemas.microsoft.com/office/drawing/2010/main" val="0"/>
              </a:ext>
            </a:extLst>
          </a:blip>
          <a:srcRect l="2084" t="6000"/>
          <a:stretch/>
        </p:blipFill>
        <p:spPr>
          <a:xfrm rot="5400000">
            <a:off x="1148688" y="532638"/>
            <a:ext cx="3497581" cy="446907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6B6BCD4-57EC-77F3-1518-925593DCBE9F}"/>
                  </a:ext>
                </a:extLst>
              </p:cNvPr>
              <p:cNvSpPr txBox="1"/>
              <p:nvPr/>
            </p:nvSpPr>
            <p:spPr>
              <a:xfrm>
                <a:off x="5261228" y="627534"/>
                <a:ext cx="3703260" cy="4226798"/>
              </a:xfrm>
              <a:prstGeom prst="rect">
                <a:avLst/>
              </a:prstGeom>
              <a:solidFill>
                <a:srgbClr val="FFC000">
                  <a:alpha val="39545"/>
                </a:srgbClr>
              </a:solidFill>
            </p:spPr>
            <p:txBody>
              <a:bodyPr wrap="square" rtlCol="0">
                <a:spAutoFit/>
              </a:bodyPr>
              <a:lstStyle/>
              <a:p>
                <a:pPr marL="308610" indent="-308610">
                  <a:buFont typeface="+mj-lt"/>
                  <a:buAutoNum type="arabicParenR"/>
                </a:pPr>
                <a:r>
                  <a:rPr lang="en-US" sz="1600" dirty="0">
                    <a:latin typeface="Arial" panose="020B0604020202020204" pitchFamily="34" charset="0"/>
                    <a:cs typeface="Arial" panose="020B0604020202020204" pitchFamily="34" charset="0"/>
                  </a:rPr>
                  <a:t>Left-plot: Energy dependence of </a:t>
                </a:r>
                <a14:m>
                  <m:oMath xmlns:m="http://schemas.openxmlformats.org/officeDocument/2006/math">
                    <m:r>
                      <a:rPr lang="en-US" sz="1600" i="1">
                        <a:latin typeface="Cambria Math" panose="02040503050406030204" pitchFamily="18" charset="0"/>
                        <a:ea typeface="Cambria Math" panose="02040503050406030204" pitchFamily="18" charset="0"/>
                      </a:rPr>
                      <m:t>𝜂</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𝑠</m:t>
                    </m:r>
                  </m:oMath>
                </a14:m>
                <a:r>
                  <a:rPr lang="en-US" sz="1600" dirty="0">
                    <a:latin typeface="Arial" panose="020B0604020202020204" pitchFamily="34" charset="0"/>
                    <a:cs typeface="Arial" panose="020B0604020202020204" pitchFamily="34" charset="0"/>
                  </a:rPr>
                  <a:t> extracted from light-flavor hadron v</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and v</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Right-plot: extracted from Bayesian fits to R</a:t>
                </a:r>
                <a:r>
                  <a:rPr lang="en-US" sz="1600" baseline="-25000" dirty="0">
                    <a:latin typeface="Arial" panose="020B0604020202020204" pitchFamily="34" charset="0"/>
                    <a:cs typeface="Arial" panose="020B0604020202020204" pitchFamily="34" charset="0"/>
                  </a:rPr>
                  <a:t>AA</a:t>
                </a:r>
                <a:r>
                  <a:rPr lang="en-US" sz="1600" dirty="0">
                    <a:latin typeface="Arial" panose="020B0604020202020204" pitchFamily="34" charset="0"/>
                    <a:cs typeface="Arial" panose="020B0604020202020204" pitchFamily="34" charset="0"/>
                  </a:rPr>
                  <a:t> and v</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at 200GeV collisions;</a:t>
                </a:r>
              </a:p>
              <a:p>
                <a:pPr marL="308610" indent="-308610">
                  <a:buFont typeface="+mj-lt"/>
                  <a:buAutoNum type="arabicParenR"/>
                </a:pPr>
                <a:endParaRPr lang="en-US" sz="720" dirty="0">
                  <a:latin typeface="Arial" panose="020B0604020202020204" pitchFamily="34" charset="0"/>
                  <a:cs typeface="Arial" panose="020B0604020202020204" pitchFamily="34" charset="0"/>
                </a:endParaRPr>
              </a:p>
              <a:p>
                <a:pPr marL="308610" indent="-308610">
                  <a:buFont typeface="+mj-lt"/>
                  <a:buAutoNum type="arabicParenR"/>
                </a:pPr>
                <a:r>
                  <a:rPr lang="en-US" sz="1600" dirty="0">
                    <a:latin typeface="Arial" panose="020B0604020202020204" pitchFamily="34" charset="0"/>
                    <a:cs typeface="Arial" panose="020B0604020202020204" pitchFamily="34" charset="0"/>
                  </a:rPr>
                  <a:t>Both sides meet at the unity of the scaled temperature;</a:t>
                </a:r>
              </a:p>
              <a:p>
                <a:pPr marL="308610" indent="-308610">
                  <a:buFont typeface="+mj-lt"/>
                  <a:buAutoNum type="arabicParenR"/>
                </a:pPr>
                <a:endParaRPr lang="en-US" sz="720" dirty="0">
                  <a:latin typeface="Arial" panose="020B0604020202020204" pitchFamily="34" charset="0"/>
                  <a:cs typeface="Arial" panose="020B0604020202020204" pitchFamily="34" charset="0"/>
                </a:endParaRPr>
              </a:p>
              <a:p>
                <a:pPr marL="308610" indent="-308610">
                  <a:buFont typeface="+mj-lt"/>
                  <a:buAutoNum type="arabicParenR"/>
                </a:pPr>
                <a:r>
                  <a:rPr lang="en-US" sz="1600" dirty="0">
                    <a:latin typeface="Arial" panose="020B0604020202020204" pitchFamily="34" charset="0"/>
                    <a:cs typeface="Arial" panose="020B0604020202020204" pitchFamily="34" charset="0"/>
                  </a:rPr>
                  <a:t>The values of </a:t>
                </a:r>
                <a14:m>
                  <m:oMath xmlns:m="http://schemas.openxmlformats.org/officeDocument/2006/math">
                    <m:r>
                      <a:rPr lang="en-US" sz="1600" i="1">
                        <a:latin typeface="Cambria Math" panose="02040503050406030204" pitchFamily="18" charset="0"/>
                        <a:ea typeface="Cambria Math" panose="02040503050406030204" pitchFamily="18" charset="0"/>
                      </a:rPr>
                      <m:t>𝜂</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𝑠</m:t>
                    </m:r>
                  </m:oMath>
                </a14:m>
                <a:r>
                  <a:rPr lang="en-US" sz="1600" dirty="0">
                    <a:latin typeface="Arial" panose="020B0604020202020204" pitchFamily="34" charset="0"/>
                    <a:cs typeface="Arial" panose="020B0604020202020204" pitchFamily="34" charset="0"/>
                  </a:rPr>
                  <a:t> increase quickly below </a:t>
                </a:r>
                <a14:m>
                  <m:oMath xmlns:m="http://schemas.openxmlformats.org/officeDocument/2006/math">
                    <m:rad>
                      <m:radPr>
                        <m:degHide m:val="on"/>
                        <m:ctrlPr>
                          <a:rPr lang="en-US" sz="1600" i="1">
                            <a:latin typeface="Cambria Math" panose="02040503050406030204" pitchFamily="18" charset="0"/>
                          </a:rPr>
                        </m:ctrlPr>
                      </m:radPr>
                      <m:deg/>
                      <m:e>
                        <m:sSub>
                          <m:sSubPr>
                            <m:ctrlPr>
                              <a:rPr lang="en-US" sz="1600" i="1">
                                <a:latin typeface="Cambria Math" panose="02040503050406030204" pitchFamily="18" charset="0"/>
                              </a:rPr>
                            </m:ctrlPr>
                          </m:sSubPr>
                          <m:e>
                            <m:r>
                              <a:rPr lang="en-US" sz="1600" i="1">
                                <a:latin typeface="Cambria Math" panose="02040503050406030204" pitchFamily="18" charset="0"/>
                              </a:rPr>
                              <m:t>𝑠</m:t>
                            </m:r>
                          </m:e>
                          <m:sub>
                            <m:r>
                              <a:rPr lang="en-US" sz="1600" i="1">
                                <a:latin typeface="Cambria Math" panose="02040503050406030204" pitchFamily="18" charset="0"/>
                              </a:rPr>
                              <m:t>𝑁𝑁</m:t>
                            </m:r>
                          </m:sub>
                        </m:sSub>
                      </m:e>
                    </m:rad>
                    <m:r>
                      <a:rPr lang="en-US" sz="1600" i="1">
                        <a:latin typeface="Cambria Math" panose="02040503050406030204" pitchFamily="18" charset="0"/>
                      </a:rPr>
                      <m:t>=</m:t>
                    </m:r>
                  </m:oMath>
                </a14:m>
                <a:r>
                  <a:rPr lang="en-US" sz="1600" dirty="0">
                    <a:latin typeface="Arial" panose="020B0604020202020204" pitchFamily="34" charset="0"/>
                    <a:cs typeface="Arial" panose="020B0604020202020204" pitchFamily="34" charset="0"/>
                  </a:rPr>
                  <a:t> 39 GeV </a:t>
                </a:r>
                <a14:m>
                  <m:oMath xmlns:m="http://schemas.openxmlformats.org/officeDocument/2006/math">
                    <m:r>
                      <a:rPr lang="en-US" sz="1600" b="1" i="1" dirty="0" smtClean="0">
                        <a:solidFill>
                          <a:srgbClr val="C00000"/>
                        </a:solidFill>
                        <a:latin typeface="Cambria Math" panose="02040503050406030204" pitchFamily="18" charset="0"/>
                        <a:ea typeface="Cambria Math" panose="02040503050406030204" pitchFamily="18" charset="0"/>
                      </a:rPr>
                      <m:t>→</m:t>
                    </m:r>
                  </m:oMath>
                </a14:m>
                <a:r>
                  <a:rPr lang="en-US" sz="1600" dirty="0">
                    <a:latin typeface="Arial" panose="020B0604020202020204" pitchFamily="34" charset="0"/>
                    <a:cs typeface="Arial" panose="020B0604020202020204" pitchFamily="34" charset="0"/>
                  </a:rPr>
                  <a:t> QGP dominants in higher energies;</a:t>
                </a:r>
              </a:p>
              <a:p>
                <a:pPr marL="308610" indent="-308610">
                  <a:buFont typeface="+mj-lt"/>
                  <a:buAutoNum type="arabicParenR"/>
                </a:pPr>
                <a:endParaRPr lang="en-US" sz="720" dirty="0">
                  <a:latin typeface="Arial" panose="020B0604020202020204" pitchFamily="34" charset="0"/>
                  <a:cs typeface="Arial" panose="020B0604020202020204" pitchFamily="34" charset="0"/>
                </a:endParaRPr>
              </a:p>
              <a:p>
                <a:pPr marL="308610" indent="-308610">
                  <a:buFont typeface="+mj-lt"/>
                  <a:buAutoNum type="arabicParenR"/>
                </a:pPr>
                <a:r>
                  <a:rPr lang="en-US" sz="1600" b="1" dirty="0">
                    <a:solidFill>
                      <a:srgbClr val="C00000"/>
                    </a:solidFill>
                    <a:latin typeface="Arial" panose="020B0604020202020204" pitchFamily="34" charset="0"/>
                    <a:cs typeface="Arial" panose="020B0604020202020204" pitchFamily="34" charset="0"/>
                  </a:rPr>
                  <a:t>Evidence of the QCD transition!</a:t>
                </a:r>
                <a:endParaRPr lang="en-US" sz="1600" dirty="0">
                  <a:solidFill>
                    <a:srgbClr val="C00000"/>
                  </a:solidFill>
                  <a:latin typeface="Arial" panose="020B0604020202020204" pitchFamily="34" charset="0"/>
                  <a:cs typeface="Arial" panose="020B0604020202020204" pitchFamily="34" charset="0"/>
                </a:endParaRPr>
              </a:p>
              <a:p>
                <a:endParaRPr lang="en-US" sz="450" dirty="0"/>
              </a:p>
              <a:p>
                <a:pPr marL="228600" indent="-228600">
                  <a:buFont typeface="+mj-lt"/>
                  <a:buAutoNum type="arabicParenR"/>
                </a:pPr>
                <a:r>
                  <a:rPr lang="en-US" sz="945" dirty="0">
                    <a:latin typeface="Times New Roman" panose="02020603050405020304" pitchFamily="18" charset="0"/>
                    <a:cs typeface="Times New Roman" panose="02020603050405020304" pitchFamily="18" charset="0"/>
                  </a:rPr>
                  <a:t>L.P. </a:t>
                </a:r>
                <a:r>
                  <a:rPr lang="en-US" sz="945" dirty="0" err="1">
                    <a:latin typeface="Times New Roman" panose="02020603050405020304" pitchFamily="18" charset="0"/>
                    <a:cs typeface="Times New Roman" panose="02020603050405020304" pitchFamily="18" charset="0"/>
                  </a:rPr>
                  <a:t>Csernai</a:t>
                </a:r>
                <a:r>
                  <a:rPr lang="en-US" sz="945" dirty="0">
                    <a:latin typeface="Times New Roman" panose="02020603050405020304" pitchFamily="18" charset="0"/>
                    <a:cs typeface="Times New Roman" panose="02020603050405020304" pitchFamily="18" charset="0"/>
                  </a:rPr>
                  <a:t>, J.I. </a:t>
                </a:r>
                <a:r>
                  <a:rPr lang="en-US" sz="945" dirty="0" err="1">
                    <a:latin typeface="Times New Roman" panose="02020603050405020304" pitchFamily="18" charset="0"/>
                    <a:cs typeface="Times New Roman" panose="02020603050405020304" pitchFamily="18" charset="0"/>
                  </a:rPr>
                  <a:t>Kapusta</a:t>
                </a:r>
                <a:r>
                  <a:rPr lang="en-US" sz="945" dirty="0">
                    <a:latin typeface="Times New Roman" panose="02020603050405020304" pitchFamily="18" charset="0"/>
                    <a:cs typeface="Times New Roman" panose="02020603050405020304" pitchFamily="18" charset="0"/>
                  </a:rPr>
                  <a:t>, L.D. McLerran, PRL</a:t>
                </a:r>
                <a:r>
                  <a:rPr lang="en-US" sz="945" b="1" u="sng" dirty="0">
                    <a:latin typeface="Times New Roman" panose="02020603050405020304" pitchFamily="18" charset="0"/>
                    <a:cs typeface="Times New Roman" panose="02020603050405020304" pitchFamily="18" charset="0"/>
                  </a:rPr>
                  <a:t>97</a:t>
                </a:r>
                <a:r>
                  <a:rPr lang="en-US" sz="945" dirty="0">
                    <a:latin typeface="Times New Roman" panose="02020603050405020304" pitchFamily="18" charset="0"/>
                    <a:cs typeface="Times New Roman" panose="02020603050405020304" pitchFamily="18" charset="0"/>
                  </a:rPr>
                  <a:t> (2006) 152303</a:t>
                </a:r>
              </a:p>
              <a:p>
                <a:pPr marL="228600" indent="-228600">
                  <a:buFont typeface="+mj-lt"/>
                  <a:buAutoNum type="arabicParenR"/>
                </a:pPr>
                <a:r>
                  <a:rPr lang="en-US" sz="945" dirty="0" err="1">
                    <a:latin typeface="Times New Roman" panose="02020603050405020304" pitchFamily="18" charset="0"/>
                    <a:cs typeface="Times New Roman" panose="02020603050405020304" pitchFamily="18" charset="0"/>
                  </a:rPr>
                  <a:t>X.Dong</a:t>
                </a:r>
                <a:r>
                  <a:rPr lang="en-US" sz="945" dirty="0">
                    <a:latin typeface="Times New Roman" panose="02020603050405020304" pitchFamily="18" charset="0"/>
                    <a:cs typeface="Times New Roman" panose="02020603050405020304" pitchFamily="18" charset="0"/>
                  </a:rPr>
                  <a:t>, Y.J. Lee &amp; </a:t>
                </a:r>
                <a:r>
                  <a:rPr lang="en-US" sz="945" dirty="0" err="1">
                    <a:latin typeface="Times New Roman" panose="02020603050405020304" pitchFamily="18" charset="0"/>
                    <a:cs typeface="Times New Roman" panose="02020603050405020304" pitchFamily="18" charset="0"/>
                  </a:rPr>
                  <a:t>R.Rapp</a:t>
                </a:r>
                <a:r>
                  <a:rPr lang="en-US" sz="945" dirty="0">
                    <a:latin typeface="Times New Roman" panose="02020603050405020304" pitchFamily="18" charset="0"/>
                    <a:cs typeface="Times New Roman" panose="02020603050405020304" pitchFamily="18" charset="0"/>
                  </a:rPr>
                  <a:t>, ARNPS, </a:t>
                </a:r>
                <a:r>
                  <a:rPr lang="en-US" sz="945" b="1" u="sng" dirty="0">
                    <a:latin typeface="Times New Roman" panose="02020603050405020304" pitchFamily="18" charset="0"/>
                    <a:cs typeface="Times New Roman" panose="02020603050405020304" pitchFamily="18" charset="0"/>
                  </a:rPr>
                  <a:t>69</a:t>
                </a:r>
                <a:r>
                  <a:rPr lang="en-US" sz="945" dirty="0">
                    <a:latin typeface="Times New Roman" panose="02020603050405020304" pitchFamily="18" charset="0"/>
                    <a:cs typeface="Times New Roman" panose="02020603050405020304" pitchFamily="18" charset="0"/>
                  </a:rPr>
                  <a:t> (2019) 417</a:t>
                </a:r>
              </a:p>
              <a:p>
                <a:pPr marL="228600" indent="-228600">
                  <a:buFont typeface="+mj-lt"/>
                  <a:buAutoNum type="arabicParenR"/>
                </a:pPr>
                <a:r>
                  <a:rPr lang="en-US" sz="945" dirty="0" err="1">
                    <a:latin typeface="Times New Roman" panose="02020603050405020304" pitchFamily="18" charset="0"/>
                    <a:cs typeface="Times New Roman" panose="02020603050405020304" pitchFamily="18" charset="0"/>
                  </a:rPr>
                  <a:t>J.E.Bernhard</a:t>
                </a:r>
                <a:r>
                  <a:rPr lang="en-US" sz="945" dirty="0">
                    <a:latin typeface="Times New Roman" panose="02020603050405020304" pitchFamily="18" charset="0"/>
                    <a:cs typeface="Times New Roman" panose="02020603050405020304" pitchFamily="18" charset="0"/>
                  </a:rPr>
                  <a:t>, </a:t>
                </a:r>
                <a:r>
                  <a:rPr lang="en-US" sz="945" dirty="0" err="1">
                    <a:latin typeface="Times New Roman" panose="02020603050405020304" pitchFamily="18" charset="0"/>
                    <a:cs typeface="Times New Roman" panose="02020603050405020304" pitchFamily="18" charset="0"/>
                  </a:rPr>
                  <a:t>J.S.Moreland</a:t>
                </a:r>
                <a:r>
                  <a:rPr lang="en-US" sz="945" dirty="0">
                    <a:latin typeface="Times New Roman" panose="02020603050405020304" pitchFamily="18" charset="0"/>
                    <a:cs typeface="Times New Roman" panose="02020603050405020304" pitchFamily="18" charset="0"/>
                  </a:rPr>
                  <a:t> &amp; S. Bass, Nat. Phys. </a:t>
                </a:r>
                <a:r>
                  <a:rPr lang="en-US" sz="945" b="1" u="sng" dirty="0">
                    <a:latin typeface="Times New Roman" panose="02020603050405020304" pitchFamily="18" charset="0"/>
                    <a:cs typeface="Times New Roman" panose="02020603050405020304" pitchFamily="18" charset="0"/>
                  </a:rPr>
                  <a:t>15</a:t>
                </a:r>
                <a:r>
                  <a:rPr lang="en-US" sz="945" dirty="0">
                    <a:latin typeface="Times New Roman" panose="02020603050405020304" pitchFamily="18" charset="0"/>
                    <a:cs typeface="Times New Roman" panose="02020603050405020304" pitchFamily="18" charset="0"/>
                  </a:rPr>
                  <a:t> (2015) 1113</a:t>
                </a:r>
              </a:p>
              <a:p>
                <a:pPr marL="228600" indent="-228600">
                  <a:buFont typeface="+mj-lt"/>
                  <a:buAutoNum type="arabicParenR"/>
                </a:pPr>
                <a:r>
                  <a:rPr lang="en-US" sz="945" dirty="0">
                    <a:latin typeface="Times New Roman" panose="02020603050405020304" pitchFamily="18" charset="0"/>
                    <a:cs typeface="Times New Roman" panose="02020603050405020304" pitchFamily="18" charset="0"/>
                  </a:rPr>
                  <a:t>I. Karpenko, P. </a:t>
                </a:r>
                <a:r>
                  <a:rPr lang="en-US" sz="945" dirty="0" err="1">
                    <a:latin typeface="Times New Roman" panose="02020603050405020304" pitchFamily="18" charset="0"/>
                    <a:cs typeface="Times New Roman" panose="02020603050405020304" pitchFamily="18" charset="0"/>
                  </a:rPr>
                  <a:t>Huovinen</a:t>
                </a:r>
                <a:r>
                  <a:rPr lang="en-US" sz="945" dirty="0">
                    <a:latin typeface="Times New Roman" panose="02020603050405020304" pitchFamily="18" charset="0"/>
                    <a:cs typeface="Times New Roman" panose="02020603050405020304" pitchFamily="18" charset="0"/>
                  </a:rPr>
                  <a:t>, H. Petersen, and M. </a:t>
                </a:r>
                <a:r>
                  <a:rPr lang="en-US" sz="945" dirty="0" err="1">
                    <a:latin typeface="Times New Roman" panose="02020603050405020304" pitchFamily="18" charset="0"/>
                    <a:cs typeface="Times New Roman" panose="02020603050405020304" pitchFamily="18" charset="0"/>
                  </a:rPr>
                  <a:t>Bleicher</a:t>
                </a:r>
                <a:r>
                  <a:rPr lang="en-US" sz="945" dirty="0">
                    <a:latin typeface="Times New Roman" panose="02020603050405020304" pitchFamily="18" charset="0"/>
                    <a:cs typeface="Times New Roman" panose="02020603050405020304" pitchFamily="18" charset="0"/>
                  </a:rPr>
                  <a:t>, Phys.Rev.</a:t>
                </a:r>
                <a:r>
                  <a:rPr lang="en-US" sz="945" b="1" u="sng" dirty="0">
                    <a:latin typeface="Times New Roman" panose="02020603050405020304" pitchFamily="18" charset="0"/>
                    <a:cs typeface="Times New Roman" panose="02020603050405020304" pitchFamily="18" charset="0"/>
                  </a:rPr>
                  <a:t>C91</a:t>
                </a:r>
                <a:r>
                  <a:rPr lang="en-US" sz="945" dirty="0">
                    <a:latin typeface="Times New Roman" panose="02020603050405020304" pitchFamily="18" charset="0"/>
                    <a:cs typeface="Times New Roman" panose="02020603050405020304" pitchFamily="18" charset="0"/>
                  </a:rPr>
                  <a:t>, 064901 (2015).</a:t>
                </a:r>
              </a:p>
              <a:p>
                <a:pPr marL="228600" indent="-228600">
                  <a:buFont typeface="+mj-lt"/>
                  <a:buAutoNum type="arabicParenR"/>
                </a:pPr>
                <a:r>
                  <a:rPr lang="en-US" sz="945" dirty="0" err="1">
                    <a:latin typeface="Times New Roman" panose="02020603050405020304" pitchFamily="18" charset="0"/>
                    <a:cs typeface="Times New Roman" panose="02020603050405020304" pitchFamily="18" charset="0"/>
                  </a:rPr>
                  <a:t>G.Nijs</a:t>
                </a:r>
                <a:r>
                  <a:rPr lang="en-US" sz="945" dirty="0">
                    <a:latin typeface="Times New Roman" panose="02020603050405020304" pitchFamily="18" charset="0"/>
                    <a:cs typeface="Times New Roman" panose="02020603050405020304" pitchFamily="18" charset="0"/>
                  </a:rPr>
                  <a:t>, </a:t>
                </a:r>
                <a:r>
                  <a:rPr lang="en-US" sz="945" dirty="0" err="1">
                    <a:latin typeface="Times New Roman" panose="02020603050405020304" pitchFamily="18" charset="0"/>
                    <a:cs typeface="Times New Roman" panose="02020603050405020304" pitchFamily="18" charset="0"/>
                  </a:rPr>
                  <a:t>W.van</a:t>
                </a:r>
                <a:r>
                  <a:rPr lang="en-US" sz="945" dirty="0">
                    <a:latin typeface="Times New Roman" panose="02020603050405020304" pitchFamily="18" charset="0"/>
                    <a:cs typeface="Times New Roman" panose="02020603050405020304" pitchFamily="18" charset="0"/>
                  </a:rPr>
                  <a:t> der </a:t>
                </a:r>
                <a:r>
                  <a:rPr lang="en-US" sz="945" dirty="0" err="1">
                    <a:latin typeface="Times New Roman" panose="02020603050405020304" pitchFamily="18" charset="0"/>
                    <a:cs typeface="Times New Roman" panose="02020603050405020304" pitchFamily="18" charset="0"/>
                  </a:rPr>
                  <a:t>Schee</a:t>
                </a:r>
                <a:r>
                  <a:rPr lang="en-US" sz="945" dirty="0">
                    <a:latin typeface="Times New Roman" panose="02020603050405020304" pitchFamily="18" charset="0"/>
                    <a:cs typeface="Times New Roman" panose="02020603050405020304" pitchFamily="18" charset="0"/>
                  </a:rPr>
                  <a:t>, U. </a:t>
                </a:r>
                <a:r>
                  <a:rPr lang="en-US" sz="945" dirty="0" err="1">
                    <a:latin typeface="Times New Roman" panose="02020603050405020304" pitchFamily="18" charset="0"/>
                    <a:cs typeface="Times New Roman" panose="02020603050405020304" pitchFamily="18" charset="0"/>
                  </a:rPr>
                  <a:t>Gürsoy</a:t>
                </a:r>
                <a:r>
                  <a:rPr lang="en-US" sz="945" dirty="0">
                    <a:latin typeface="Times New Roman" panose="02020603050405020304" pitchFamily="18" charset="0"/>
                    <a:cs typeface="Times New Roman" panose="02020603050405020304" pitchFamily="18" charset="0"/>
                  </a:rPr>
                  <a:t> and R. Snellings, PRL</a:t>
                </a:r>
                <a:r>
                  <a:rPr lang="en-US" sz="945" b="1" u="sng" dirty="0">
                    <a:latin typeface="Times New Roman" panose="02020603050405020304" pitchFamily="18" charset="0"/>
                    <a:cs typeface="Times New Roman" panose="02020603050405020304" pitchFamily="18" charset="0"/>
                  </a:rPr>
                  <a:t>126</a:t>
                </a:r>
                <a:r>
                  <a:rPr lang="en-US" sz="945" dirty="0">
                    <a:latin typeface="Times New Roman" panose="02020603050405020304" pitchFamily="18" charset="0"/>
                    <a:cs typeface="Times New Roman" panose="02020603050405020304" pitchFamily="18" charset="0"/>
                  </a:rPr>
                  <a:t>, (2021) 202301</a:t>
                </a:r>
              </a:p>
            </p:txBody>
          </p:sp>
        </mc:Choice>
        <mc:Fallback xmlns="">
          <p:sp>
            <p:nvSpPr>
              <p:cNvPr id="7" name="TextBox 6">
                <a:extLst>
                  <a:ext uri="{FF2B5EF4-FFF2-40B4-BE49-F238E27FC236}">
                    <a16:creationId xmlns:a16="http://schemas.microsoft.com/office/drawing/2014/main" id="{26B6BCD4-57EC-77F3-1518-925593DCBE9F}"/>
                  </a:ext>
                </a:extLst>
              </p:cNvPr>
              <p:cNvSpPr txBox="1">
                <a:spLocks noRot="1" noChangeAspect="1" noMove="1" noResize="1" noEditPoints="1" noAdjustHandles="1" noChangeArrowheads="1" noChangeShapeType="1" noTextEdit="1"/>
              </p:cNvSpPr>
              <p:nvPr/>
            </p:nvSpPr>
            <p:spPr>
              <a:xfrm>
                <a:off x="5261228" y="627534"/>
                <a:ext cx="3703260" cy="4226798"/>
              </a:xfrm>
              <a:prstGeom prst="rect">
                <a:avLst/>
              </a:prstGeom>
              <a:blipFill>
                <a:blip r:embed="rId3"/>
                <a:stretch>
                  <a:fillRect l="-683" t="-29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C15723A-0051-2A10-46C6-A149EDF88F4B}"/>
              </a:ext>
            </a:extLst>
          </p:cNvPr>
          <p:cNvSpPr txBox="1"/>
          <p:nvPr/>
        </p:nvSpPr>
        <p:spPr>
          <a:xfrm>
            <a:off x="3886200" y="3007204"/>
            <a:ext cx="1140184" cy="286232"/>
          </a:xfrm>
          <a:prstGeom prst="rect">
            <a:avLst/>
          </a:prstGeom>
          <a:noFill/>
        </p:spPr>
        <p:txBody>
          <a:bodyPr wrap="none" rtlCol="0">
            <a:spAutoFit/>
          </a:bodyPr>
          <a:lstStyle/>
          <a:p>
            <a:r>
              <a:rPr lang="en-US" sz="1260" dirty="0"/>
              <a:t>Quantum limit</a:t>
            </a:r>
          </a:p>
        </p:txBody>
      </p:sp>
      <p:sp>
        <p:nvSpPr>
          <p:cNvPr id="3" name="Rounded Rectangle 2">
            <a:extLst>
              <a:ext uri="{FF2B5EF4-FFF2-40B4-BE49-F238E27FC236}">
                <a16:creationId xmlns:a16="http://schemas.microsoft.com/office/drawing/2014/main" id="{3B2C12A7-56AB-B554-24A0-D16F2A3EF272}"/>
              </a:ext>
            </a:extLst>
          </p:cNvPr>
          <p:cNvSpPr/>
          <p:nvPr/>
        </p:nvSpPr>
        <p:spPr>
          <a:xfrm>
            <a:off x="179512" y="3507854"/>
            <a:ext cx="914400" cy="288032"/>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39</a:t>
            </a:r>
            <a:r>
              <a:rPr lang="zh-CN" altLang="en-US" dirty="0">
                <a:solidFill>
                  <a:schemeClr val="tx1"/>
                </a:solidFill>
              </a:rPr>
              <a:t> </a:t>
            </a:r>
            <a:r>
              <a:rPr lang="en-US" altLang="zh-CN" dirty="0">
                <a:solidFill>
                  <a:schemeClr val="tx1"/>
                </a:solidFill>
              </a:rPr>
              <a:t>GeV</a:t>
            </a:r>
            <a:endParaRPr lang="en-US" dirty="0">
              <a:solidFill>
                <a:schemeClr val="tx1"/>
              </a:solidFill>
            </a:endParaRPr>
          </a:p>
        </p:txBody>
      </p:sp>
      <p:cxnSp>
        <p:nvCxnSpPr>
          <p:cNvPr id="5" name="Elbow Connector 4">
            <a:extLst>
              <a:ext uri="{FF2B5EF4-FFF2-40B4-BE49-F238E27FC236}">
                <a16:creationId xmlns:a16="http://schemas.microsoft.com/office/drawing/2014/main" id="{63F697B2-8704-C2C5-C962-79EEBBD64843}"/>
              </a:ext>
            </a:extLst>
          </p:cNvPr>
          <p:cNvCxnSpPr>
            <a:cxnSpLocks/>
            <a:stCxn id="3" idx="0"/>
          </p:cNvCxnSpPr>
          <p:nvPr/>
        </p:nvCxnSpPr>
        <p:spPr>
          <a:xfrm rot="5400000" flipH="1" flipV="1">
            <a:off x="1170724" y="2613802"/>
            <a:ext cx="360040" cy="1428065"/>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30469F61-E075-2740-D61B-E5CEA44531C4}"/>
              </a:ext>
            </a:extLst>
          </p:cNvPr>
          <p:cNvSpPr/>
          <p:nvPr/>
        </p:nvSpPr>
        <p:spPr>
          <a:xfrm>
            <a:off x="107504" y="1279615"/>
            <a:ext cx="1008112" cy="356031"/>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7.7 GeV</a:t>
            </a:r>
            <a:endParaRPr lang="en-US" dirty="0">
              <a:solidFill>
                <a:schemeClr val="tx1"/>
              </a:solidFill>
            </a:endParaRPr>
          </a:p>
        </p:txBody>
      </p:sp>
      <p:sp>
        <p:nvSpPr>
          <p:cNvPr id="19" name="Rounded Rectangle 18">
            <a:extLst>
              <a:ext uri="{FF2B5EF4-FFF2-40B4-BE49-F238E27FC236}">
                <a16:creationId xmlns:a16="http://schemas.microsoft.com/office/drawing/2014/main" id="{0A146650-48B8-9609-12EA-805FD7EF695F}"/>
              </a:ext>
            </a:extLst>
          </p:cNvPr>
          <p:cNvSpPr/>
          <p:nvPr/>
        </p:nvSpPr>
        <p:spPr>
          <a:xfrm>
            <a:off x="2483768" y="1347614"/>
            <a:ext cx="2088232" cy="356031"/>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200GeV &amp; 2.76TeV</a:t>
            </a:r>
            <a:endParaRPr lang="en-US" dirty="0">
              <a:solidFill>
                <a:schemeClr val="tx1"/>
              </a:solidFill>
            </a:endParaRPr>
          </a:p>
        </p:txBody>
      </p:sp>
      <p:cxnSp>
        <p:nvCxnSpPr>
          <p:cNvPr id="24" name="Straight Arrow Connector 23">
            <a:extLst>
              <a:ext uri="{FF2B5EF4-FFF2-40B4-BE49-F238E27FC236}">
                <a16:creationId xmlns:a16="http://schemas.microsoft.com/office/drawing/2014/main" id="{06ECE352-058B-E1A9-4BA8-6884E8E51B9E}"/>
              </a:ext>
            </a:extLst>
          </p:cNvPr>
          <p:cNvCxnSpPr>
            <a:cxnSpLocks/>
            <a:stCxn id="17" idx="3"/>
          </p:cNvCxnSpPr>
          <p:nvPr/>
        </p:nvCxnSpPr>
        <p:spPr>
          <a:xfrm>
            <a:off x="1115616" y="1457631"/>
            <a:ext cx="78037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3AC2CB3-6CA2-7B83-9E3E-1117E79564EF}"/>
              </a:ext>
            </a:extLst>
          </p:cNvPr>
          <p:cNvCxnSpPr>
            <a:cxnSpLocks/>
            <a:stCxn id="19" idx="2"/>
          </p:cNvCxnSpPr>
          <p:nvPr/>
        </p:nvCxnSpPr>
        <p:spPr>
          <a:xfrm>
            <a:off x="3527884" y="1703645"/>
            <a:ext cx="0" cy="58007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ACC606D6-4EF6-2FA4-D263-1F50BBA1BF8A}"/>
              </a:ext>
            </a:extLst>
          </p:cNvPr>
          <p:cNvCxnSpPr>
            <a:cxnSpLocks/>
            <a:stCxn id="19" idx="1"/>
          </p:cNvCxnSpPr>
          <p:nvPr/>
        </p:nvCxnSpPr>
        <p:spPr>
          <a:xfrm rot="10800000" flipV="1">
            <a:off x="2282238" y="1525629"/>
            <a:ext cx="201531" cy="1241521"/>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162253"/>
      </p:ext>
    </p:extLst>
  </p:cSld>
  <p:clrMapOvr>
    <a:masterClrMapping/>
  </p:clrMapOvr>
  <p:transition spd="med" advClick="0" advTm="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35028B-1BC0-C5B1-2415-042B1B9F9C42}"/>
              </a:ext>
            </a:extLst>
          </p:cNvPr>
          <p:cNvPicPr>
            <a:picLocks noChangeAspect="1"/>
          </p:cNvPicPr>
          <p:nvPr/>
        </p:nvPicPr>
        <p:blipFill rotWithShape="1">
          <a:blip r:embed="rId2">
            <a:extLst>
              <a:ext uri="{28A0092B-C50C-407E-A947-70E740481C1C}">
                <a14:useLocalDpi xmlns:a14="http://schemas.microsoft.com/office/drawing/2010/main" val="0"/>
              </a:ext>
            </a:extLst>
          </a:blip>
          <a:srcRect l="3497" t="6542"/>
          <a:stretch/>
        </p:blipFill>
        <p:spPr>
          <a:xfrm>
            <a:off x="597848" y="760187"/>
            <a:ext cx="2671183" cy="2092993"/>
          </a:xfrm>
          <a:prstGeom prst="rect">
            <a:avLst/>
          </a:prstGeom>
        </p:spPr>
      </p:pic>
      <p:sp>
        <p:nvSpPr>
          <p:cNvPr id="4" name="TextBox 3">
            <a:extLst>
              <a:ext uri="{FF2B5EF4-FFF2-40B4-BE49-F238E27FC236}">
                <a16:creationId xmlns:a16="http://schemas.microsoft.com/office/drawing/2014/main" id="{C9AB7167-03E9-49CC-9D9B-02091D538062}"/>
              </a:ext>
            </a:extLst>
          </p:cNvPr>
          <p:cNvSpPr txBox="1"/>
          <p:nvPr/>
        </p:nvSpPr>
        <p:spPr>
          <a:xfrm>
            <a:off x="1197942" y="1307149"/>
            <a:ext cx="869149" cy="369332"/>
          </a:xfrm>
          <a:prstGeom prst="rect">
            <a:avLst/>
          </a:prstGeom>
          <a:noFill/>
        </p:spPr>
        <p:txBody>
          <a:bodyPr wrap="none" rtlCol="0">
            <a:spAutoFit/>
          </a:bodyPr>
          <a:lstStyle/>
          <a:p>
            <a:r>
              <a:rPr lang="en-US" b="1" dirty="0"/>
              <a:t>Helium</a:t>
            </a:r>
          </a:p>
        </p:txBody>
      </p:sp>
      <p:pic>
        <p:nvPicPr>
          <p:cNvPr id="5" name="Picture 4">
            <a:extLst>
              <a:ext uri="{FF2B5EF4-FFF2-40B4-BE49-F238E27FC236}">
                <a16:creationId xmlns:a16="http://schemas.microsoft.com/office/drawing/2014/main" id="{4FE6762B-E7FB-7A2B-AD69-EC10CCCEC09B}"/>
              </a:ext>
            </a:extLst>
          </p:cNvPr>
          <p:cNvPicPr>
            <a:picLocks noChangeAspect="1"/>
          </p:cNvPicPr>
          <p:nvPr/>
        </p:nvPicPr>
        <p:blipFill rotWithShape="1">
          <a:blip r:embed="rId3">
            <a:extLst>
              <a:ext uri="{28A0092B-C50C-407E-A947-70E740481C1C}">
                <a14:useLocalDpi xmlns:a14="http://schemas.microsoft.com/office/drawing/2010/main" val="0"/>
              </a:ext>
            </a:extLst>
          </a:blip>
          <a:srcRect l="10919" t="3171" r="1724"/>
          <a:stretch/>
        </p:blipFill>
        <p:spPr>
          <a:xfrm>
            <a:off x="875013" y="2662785"/>
            <a:ext cx="2416140" cy="2103525"/>
          </a:xfrm>
          <a:prstGeom prst="rect">
            <a:avLst/>
          </a:prstGeom>
        </p:spPr>
      </p:pic>
      <p:pic>
        <p:nvPicPr>
          <p:cNvPr id="9" name="Picture 8">
            <a:extLst>
              <a:ext uri="{FF2B5EF4-FFF2-40B4-BE49-F238E27FC236}">
                <a16:creationId xmlns:a16="http://schemas.microsoft.com/office/drawing/2014/main" id="{F2E75A21-CC6C-6175-56EC-4C3670A5CA80}"/>
              </a:ext>
            </a:extLst>
          </p:cNvPr>
          <p:cNvPicPr>
            <a:picLocks noChangeAspect="1"/>
          </p:cNvPicPr>
          <p:nvPr/>
        </p:nvPicPr>
        <p:blipFill rotWithShape="1">
          <a:blip r:embed="rId4">
            <a:extLst>
              <a:ext uri="{28A0092B-C50C-407E-A947-70E740481C1C}">
                <a14:useLocalDpi xmlns:a14="http://schemas.microsoft.com/office/drawing/2010/main" val="0"/>
              </a:ext>
            </a:extLst>
          </a:blip>
          <a:srcRect l="12567" t="2055"/>
          <a:stretch/>
        </p:blipFill>
        <p:spPr>
          <a:xfrm>
            <a:off x="6103926" y="746726"/>
            <a:ext cx="2400300" cy="2099345"/>
          </a:xfrm>
          <a:prstGeom prst="rect">
            <a:avLst/>
          </a:prstGeom>
        </p:spPr>
      </p:pic>
      <p:sp>
        <p:nvSpPr>
          <p:cNvPr id="10" name="TextBox 9">
            <a:extLst>
              <a:ext uri="{FF2B5EF4-FFF2-40B4-BE49-F238E27FC236}">
                <a16:creationId xmlns:a16="http://schemas.microsoft.com/office/drawing/2014/main" id="{50D5EFF3-6C51-8115-394B-B365440F07F1}"/>
              </a:ext>
            </a:extLst>
          </p:cNvPr>
          <p:cNvSpPr txBox="1"/>
          <p:nvPr/>
        </p:nvSpPr>
        <p:spPr>
          <a:xfrm>
            <a:off x="1391553" y="3255378"/>
            <a:ext cx="564578" cy="369332"/>
          </a:xfrm>
          <a:prstGeom prst="rect">
            <a:avLst/>
          </a:prstGeom>
          <a:noFill/>
        </p:spPr>
        <p:txBody>
          <a:bodyPr wrap="none" rtlCol="0">
            <a:spAutoFit/>
          </a:bodyPr>
          <a:lstStyle/>
          <a:p>
            <a:r>
              <a:rPr lang="en-US" b="1" dirty="0"/>
              <a:t>H</a:t>
            </a:r>
            <a:r>
              <a:rPr lang="en-US" b="1" baseline="-25000" dirty="0"/>
              <a:t>2</a:t>
            </a:r>
            <a:r>
              <a:rPr lang="en-US" b="1" dirty="0"/>
              <a:t>O</a:t>
            </a:r>
          </a:p>
        </p:txBody>
      </p:sp>
      <p:sp>
        <p:nvSpPr>
          <p:cNvPr id="11" name="TextBox 10">
            <a:extLst>
              <a:ext uri="{FF2B5EF4-FFF2-40B4-BE49-F238E27FC236}">
                <a16:creationId xmlns:a16="http://schemas.microsoft.com/office/drawing/2014/main" id="{33F9AB14-0050-A181-58FD-12373BEC9A75}"/>
              </a:ext>
            </a:extLst>
          </p:cNvPr>
          <p:cNvSpPr txBox="1"/>
          <p:nvPr/>
        </p:nvSpPr>
        <p:spPr>
          <a:xfrm>
            <a:off x="6375783" y="1339320"/>
            <a:ext cx="538930" cy="369332"/>
          </a:xfrm>
          <a:prstGeom prst="rect">
            <a:avLst/>
          </a:prstGeom>
          <a:noFill/>
        </p:spPr>
        <p:txBody>
          <a:bodyPr wrap="none" rtlCol="0">
            <a:spAutoFit/>
          </a:bodyPr>
          <a:lstStyle/>
          <a:p>
            <a:r>
              <a:rPr lang="en-US" b="1" dirty="0"/>
              <a:t>NM</a:t>
            </a:r>
          </a:p>
        </p:txBody>
      </p:sp>
      <p:sp>
        <p:nvSpPr>
          <p:cNvPr id="12" name="TextBox 11">
            <a:extLst>
              <a:ext uri="{FF2B5EF4-FFF2-40B4-BE49-F238E27FC236}">
                <a16:creationId xmlns:a16="http://schemas.microsoft.com/office/drawing/2014/main" id="{6033E629-A848-CE16-EEA5-C89A9FB0876B}"/>
              </a:ext>
            </a:extLst>
          </p:cNvPr>
          <p:cNvSpPr txBox="1"/>
          <p:nvPr/>
        </p:nvSpPr>
        <p:spPr>
          <a:xfrm>
            <a:off x="251520" y="-79713"/>
            <a:ext cx="8563242"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Strongly-Interacting Low-Viscosity Matter</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9330B13-4391-953B-0433-5BF8596B4AD2}"/>
                  </a:ext>
                </a:extLst>
              </p:cNvPr>
              <p:cNvSpPr txBox="1"/>
              <p:nvPr/>
            </p:nvSpPr>
            <p:spPr>
              <a:xfrm rot="16200000">
                <a:off x="-1093532" y="2393675"/>
                <a:ext cx="3360421" cy="424732"/>
              </a:xfrm>
              <a:prstGeom prst="rect">
                <a:avLst/>
              </a:prstGeom>
              <a:solidFill>
                <a:schemeClr val="bg1"/>
              </a:solidFill>
            </p:spPr>
            <p:txBody>
              <a:bodyPr wrap="square" rtlCol="0">
                <a:spAutoFit/>
              </a:bodyPr>
              <a:lstStyle/>
              <a:p>
                <a:r>
                  <a:rPr lang="en-US" dirty="0">
                    <a:ea typeface="Cambria Math" panose="02040503050406030204" pitchFamily="18" charset="0"/>
                  </a:rPr>
                  <a:t>Viscosity</a:t>
                </a:r>
                <a:r>
                  <a:rPr lang="zh-CN" altLang="en-US" dirty="0">
                    <a:ea typeface="Cambria Math" panose="02040503050406030204" pitchFamily="18" charset="0"/>
                  </a:rPr>
                  <a:t> </a:t>
                </a:r>
                <a:r>
                  <a:rPr lang="en-US" altLang="zh-CN" dirty="0">
                    <a:ea typeface="Cambria Math" panose="02040503050406030204" pitchFamily="18" charset="0"/>
                  </a:rPr>
                  <a:t>over</a:t>
                </a:r>
                <a:r>
                  <a:rPr lang="zh-CN" altLang="en-US" dirty="0">
                    <a:ea typeface="Cambria Math" panose="02040503050406030204" pitchFamily="18" charset="0"/>
                  </a:rPr>
                  <a:t> </a:t>
                </a:r>
                <a:r>
                  <a:rPr lang="en-US" altLang="zh-CN" dirty="0">
                    <a:ea typeface="Cambria Math" panose="02040503050406030204" pitchFamily="18" charset="0"/>
                  </a:rPr>
                  <a:t>Entropy Ratio</a:t>
                </a:r>
                <a14:m>
                  <m:oMath xmlns:m="http://schemas.openxmlformats.org/officeDocument/2006/math">
                    <m:r>
                      <a:rPr lang="zh-CN" altLang="en-US" sz="2160">
                        <a:latin typeface="Cambria Math" panose="02040503050406030204" pitchFamily="18" charset="0"/>
                        <a:ea typeface="Cambria Math" panose="02040503050406030204" pitchFamily="18" charset="0"/>
                      </a:rPr>
                      <m:t> </m:t>
                    </m:r>
                    <m:r>
                      <a:rPr lang="en-US" sz="2160" b="1" i="1">
                        <a:latin typeface="Cambria Math" panose="02040503050406030204" pitchFamily="18" charset="0"/>
                        <a:ea typeface="Cambria Math" panose="02040503050406030204" pitchFamily="18" charset="0"/>
                      </a:rPr>
                      <m:t>𝜼</m:t>
                    </m:r>
                    <m:r>
                      <a:rPr lang="en-US" sz="2160" b="1" i="1">
                        <a:latin typeface="Cambria Math" panose="02040503050406030204" pitchFamily="18" charset="0"/>
                        <a:ea typeface="Cambria Math" panose="02040503050406030204" pitchFamily="18" charset="0"/>
                      </a:rPr>
                      <m:t>/</m:t>
                    </m:r>
                    <m:r>
                      <a:rPr lang="en-US" sz="2160" b="1" i="1">
                        <a:latin typeface="Cambria Math" panose="02040503050406030204" pitchFamily="18" charset="0"/>
                        <a:ea typeface="Cambria Math" panose="02040503050406030204" pitchFamily="18" charset="0"/>
                      </a:rPr>
                      <m:t>𝒔</m:t>
                    </m:r>
                  </m:oMath>
                </a14:m>
                <a:endParaRPr lang="en-US" sz="2160" b="1" dirty="0"/>
              </a:p>
            </p:txBody>
          </p:sp>
        </mc:Choice>
        <mc:Fallback xmlns="">
          <p:sp>
            <p:nvSpPr>
              <p:cNvPr id="13" name="TextBox 12">
                <a:extLst>
                  <a:ext uri="{FF2B5EF4-FFF2-40B4-BE49-F238E27FC236}">
                    <a16:creationId xmlns:a16="http://schemas.microsoft.com/office/drawing/2014/main" id="{69330B13-4391-953B-0433-5BF8596B4AD2}"/>
                  </a:ext>
                </a:extLst>
              </p:cNvPr>
              <p:cNvSpPr txBox="1">
                <a:spLocks noRot="1" noChangeAspect="1" noMove="1" noResize="1" noEditPoints="1" noAdjustHandles="1" noChangeArrowheads="1" noChangeShapeType="1" noTextEdit="1"/>
              </p:cNvSpPr>
              <p:nvPr/>
            </p:nvSpPr>
            <p:spPr>
              <a:xfrm rot="16200000">
                <a:off x="-1093532" y="2393675"/>
                <a:ext cx="3360421" cy="424732"/>
              </a:xfrm>
              <a:prstGeom prst="rect">
                <a:avLst/>
              </a:prstGeom>
              <a:blipFill>
                <a:blip r:embed="rId5"/>
                <a:stretch>
                  <a:fillRect r="-20588" b="-1504"/>
                </a:stretch>
              </a:blipFill>
            </p:spPr>
            <p:txBody>
              <a:bodyPr/>
              <a:lstStyle/>
              <a:p>
                <a:r>
                  <a:rPr lang="en-US">
                    <a:noFill/>
                  </a:rPr>
                  <a:t> </a:t>
                </a:r>
              </a:p>
            </p:txBody>
          </p:sp>
        </mc:Fallback>
      </mc:AlternateContent>
      <p:sp>
        <p:nvSpPr>
          <p:cNvPr id="14" name="Rounded Rectangle 13">
            <a:extLst>
              <a:ext uri="{FF2B5EF4-FFF2-40B4-BE49-F238E27FC236}">
                <a16:creationId xmlns:a16="http://schemas.microsoft.com/office/drawing/2014/main" id="{EC3A567C-52D8-C0F8-28FD-78FD1A41C688}"/>
              </a:ext>
            </a:extLst>
          </p:cNvPr>
          <p:cNvSpPr/>
          <p:nvPr/>
        </p:nvSpPr>
        <p:spPr bwMode="auto">
          <a:xfrm>
            <a:off x="323528" y="651510"/>
            <a:ext cx="3060141" cy="4224496"/>
          </a:xfrm>
          <a:prstGeom prst="roundRect">
            <a:avLst>
              <a:gd name="adj" fmla="val 3079"/>
            </a:avLst>
          </a:prstGeom>
          <a:noFill/>
          <a:ln w="57150" cap="flat" cmpd="thinThick" algn="ctr">
            <a:solidFill>
              <a:srgbClr val="C00000"/>
            </a:solidFill>
            <a:prstDash val="solid"/>
            <a:round/>
            <a:headEnd type="none" w="med" len="med"/>
            <a:tailEnd type="none" w="med" len="med"/>
          </a:ln>
          <a:effectLst/>
        </p:spPr>
        <p:txBody>
          <a:bodyPr vert="horz" wrap="square" lIns="82296" tIns="41148" rIns="82296" bIns="41148" numCol="1" rtlCol="0" anchor="t" anchorCtr="0" compatLnSpc="1">
            <a:prstTxWarp prst="textNoShape">
              <a:avLst/>
            </a:prstTxWarp>
            <a:spAutoFit/>
          </a:bodyPr>
          <a:lstStyle/>
          <a:p>
            <a:pPr defTabSz="822960"/>
            <a:endParaRPr lang="en-US" sz="1440">
              <a:latin typeface="Arial" charset="0"/>
              <a:ea typeface="宋体" charset="-122"/>
              <a:cs typeface="宋体" charset="-122"/>
            </a:endParaRPr>
          </a:p>
        </p:txBody>
      </p:sp>
      <p:pic>
        <p:nvPicPr>
          <p:cNvPr id="15" name="Picture 14">
            <a:extLst>
              <a:ext uri="{FF2B5EF4-FFF2-40B4-BE49-F238E27FC236}">
                <a16:creationId xmlns:a16="http://schemas.microsoft.com/office/drawing/2014/main" id="{63782658-656C-A098-7A3E-48CCE790E603}"/>
              </a:ext>
            </a:extLst>
          </p:cNvPr>
          <p:cNvPicPr>
            <a:picLocks noChangeAspect="1"/>
          </p:cNvPicPr>
          <p:nvPr/>
        </p:nvPicPr>
        <p:blipFill rotWithShape="1">
          <a:blip r:embed="rId6">
            <a:extLst>
              <a:ext uri="{28A0092B-C50C-407E-A947-70E740481C1C}">
                <a14:useLocalDpi xmlns:a14="http://schemas.microsoft.com/office/drawing/2010/main" val="0"/>
              </a:ext>
            </a:extLst>
          </a:blip>
          <a:srcRect l="2084" t="6000"/>
          <a:stretch/>
        </p:blipFill>
        <p:spPr>
          <a:xfrm rot="5400000">
            <a:off x="6258505" y="2568218"/>
            <a:ext cx="1878519" cy="24003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1243338-4783-52C8-B1C0-51E2085AC390}"/>
                  </a:ext>
                </a:extLst>
              </p:cNvPr>
              <p:cNvSpPr txBox="1"/>
              <p:nvPr/>
            </p:nvSpPr>
            <p:spPr>
              <a:xfrm rot="16200000">
                <a:off x="5381827" y="1364974"/>
                <a:ext cx="1028699" cy="4247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sz="2160">
                          <a:latin typeface="Cambria Math" panose="02040503050406030204" pitchFamily="18" charset="0"/>
                          <a:ea typeface="Cambria Math" panose="02040503050406030204" pitchFamily="18" charset="0"/>
                        </a:rPr>
                        <m:t> </m:t>
                      </m:r>
                      <m:r>
                        <a:rPr lang="en-US" sz="2160" b="1" i="1">
                          <a:latin typeface="Cambria Math" panose="02040503050406030204" pitchFamily="18" charset="0"/>
                          <a:ea typeface="Cambria Math" panose="02040503050406030204" pitchFamily="18" charset="0"/>
                        </a:rPr>
                        <m:t>𝜼</m:t>
                      </m:r>
                      <m:r>
                        <a:rPr lang="en-US" sz="2160" b="1" i="1">
                          <a:latin typeface="Cambria Math" panose="02040503050406030204" pitchFamily="18" charset="0"/>
                          <a:ea typeface="Cambria Math" panose="02040503050406030204" pitchFamily="18" charset="0"/>
                        </a:rPr>
                        <m:t>/</m:t>
                      </m:r>
                      <m:r>
                        <a:rPr lang="en-US" sz="2160" b="1" i="1">
                          <a:latin typeface="Cambria Math" panose="02040503050406030204" pitchFamily="18" charset="0"/>
                          <a:ea typeface="Cambria Math" panose="02040503050406030204" pitchFamily="18" charset="0"/>
                        </a:rPr>
                        <m:t>𝒔</m:t>
                      </m:r>
                    </m:oMath>
                  </m:oMathPara>
                </a14:m>
                <a:endParaRPr lang="en-US" sz="2160" b="1" dirty="0"/>
              </a:p>
            </p:txBody>
          </p:sp>
        </mc:Choice>
        <mc:Fallback xmlns="">
          <p:sp>
            <p:nvSpPr>
              <p:cNvPr id="16" name="TextBox 15">
                <a:extLst>
                  <a:ext uri="{FF2B5EF4-FFF2-40B4-BE49-F238E27FC236}">
                    <a16:creationId xmlns:a16="http://schemas.microsoft.com/office/drawing/2014/main" id="{A1243338-4783-52C8-B1C0-51E2085AC390}"/>
                  </a:ext>
                </a:extLst>
              </p:cNvPr>
              <p:cNvSpPr txBox="1">
                <a:spLocks noRot="1" noChangeAspect="1" noMove="1" noResize="1" noEditPoints="1" noAdjustHandles="1" noChangeArrowheads="1" noChangeShapeType="1" noTextEdit="1"/>
              </p:cNvSpPr>
              <p:nvPr/>
            </p:nvSpPr>
            <p:spPr>
              <a:xfrm rot="16200000">
                <a:off x="5381827" y="1364974"/>
                <a:ext cx="1028699" cy="424732"/>
              </a:xfrm>
              <a:prstGeom prst="rect">
                <a:avLst/>
              </a:prstGeom>
              <a:blipFill>
                <a:blip r:embed="rId7"/>
                <a:stretch>
                  <a:fillRect r="-20588"/>
                </a:stretch>
              </a:blipFill>
            </p:spPr>
            <p:txBody>
              <a:bodyPr/>
              <a:lstStyle/>
              <a:p>
                <a:r>
                  <a:rPr lang="en-US">
                    <a:noFill/>
                  </a:rPr>
                  <a:t> </a:t>
                </a:r>
              </a:p>
            </p:txBody>
          </p:sp>
        </mc:Fallback>
      </mc:AlternateContent>
      <p:sp>
        <p:nvSpPr>
          <p:cNvPr id="17" name="Rounded Rectangle 16">
            <a:extLst>
              <a:ext uri="{FF2B5EF4-FFF2-40B4-BE49-F238E27FC236}">
                <a16:creationId xmlns:a16="http://schemas.microsoft.com/office/drawing/2014/main" id="{EDA6D90E-4043-4E3E-9718-2B4196F8A4C1}"/>
              </a:ext>
            </a:extLst>
          </p:cNvPr>
          <p:cNvSpPr/>
          <p:nvPr/>
        </p:nvSpPr>
        <p:spPr bwMode="auto">
          <a:xfrm>
            <a:off x="5580112" y="651510"/>
            <a:ext cx="3281496" cy="4224496"/>
          </a:xfrm>
          <a:prstGeom prst="roundRect">
            <a:avLst>
              <a:gd name="adj" fmla="val 3079"/>
            </a:avLst>
          </a:prstGeom>
          <a:noFill/>
          <a:ln w="57150" cap="flat" cmpd="thinThick" algn="ctr">
            <a:solidFill>
              <a:srgbClr val="009051"/>
            </a:solidFill>
            <a:prstDash val="solid"/>
            <a:round/>
            <a:headEnd type="none" w="med" len="med"/>
            <a:tailEnd type="none" w="med" len="med"/>
          </a:ln>
          <a:effectLst/>
        </p:spPr>
        <p:txBody>
          <a:bodyPr vert="horz" wrap="square" lIns="82296" tIns="41148" rIns="82296" bIns="41148" numCol="1" rtlCol="0" anchor="t" anchorCtr="0" compatLnSpc="1">
            <a:prstTxWarp prst="textNoShape">
              <a:avLst/>
            </a:prstTxWarp>
            <a:spAutoFit/>
          </a:bodyPr>
          <a:lstStyle/>
          <a:p>
            <a:pPr defTabSz="822960"/>
            <a:endParaRPr lang="en-US" sz="1440">
              <a:latin typeface="Arial" charset="0"/>
              <a:ea typeface="宋体" charset="-122"/>
              <a:cs typeface="宋体" charset="-122"/>
            </a:endParaRPr>
          </a:p>
        </p:txBody>
      </p:sp>
      <p:sp>
        <p:nvSpPr>
          <p:cNvPr id="18" name="Rounded Rectangular Callout 17">
            <a:extLst>
              <a:ext uri="{FF2B5EF4-FFF2-40B4-BE49-F238E27FC236}">
                <a16:creationId xmlns:a16="http://schemas.microsoft.com/office/drawing/2014/main" id="{3065B261-B23E-5CB2-E9DF-1EE21314BA37}"/>
              </a:ext>
            </a:extLst>
          </p:cNvPr>
          <p:cNvSpPr/>
          <p:nvPr/>
        </p:nvSpPr>
        <p:spPr bwMode="auto">
          <a:xfrm>
            <a:off x="4136274" y="1473349"/>
            <a:ext cx="183952" cy="319433"/>
          </a:xfrm>
          <a:prstGeom prst="wedgeRoundRectCallout">
            <a:avLst/>
          </a:prstGeom>
          <a:noFill/>
          <a:ln w="9525" cap="flat" cmpd="sng" algn="ctr">
            <a:noFill/>
            <a:prstDash val="solid"/>
            <a:round/>
            <a:headEnd type="none" w="med" len="med"/>
            <a:tailEnd type="none" w="med" len="med"/>
          </a:ln>
          <a:effectLst/>
        </p:spPr>
        <p:txBody>
          <a:bodyPr vert="horz" wrap="none" lIns="82296" tIns="41148" rIns="82296" bIns="41148" numCol="1" rtlCol="0" anchor="t" anchorCtr="0" compatLnSpc="1">
            <a:prstTxWarp prst="textNoShape">
              <a:avLst/>
            </a:prstTxWarp>
            <a:spAutoFit/>
          </a:bodyPr>
          <a:lstStyle/>
          <a:p>
            <a:pPr defTabSz="822960"/>
            <a:endParaRPr lang="en-US" sz="1440">
              <a:latin typeface="Arial" charset="0"/>
              <a:ea typeface="宋体" charset="-122"/>
              <a:cs typeface="宋体" charset="-122"/>
            </a:endParaRPr>
          </a:p>
        </p:txBody>
      </p:sp>
      <mc:AlternateContent xmlns:mc="http://schemas.openxmlformats.org/markup-compatibility/2006" xmlns:a14="http://schemas.microsoft.com/office/drawing/2010/main">
        <mc:Choice Requires="a14">
          <p:sp>
            <p:nvSpPr>
              <p:cNvPr id="19" name="Rounded Rectangular Callout 18">
                <a:extLst>
                  <a:ext uri="{FF2B5EF4-FFF2-40B4-BE49-F238E27FC236}">
                    <a16:creationId xmlns:a16="http://schemas.microsoft.com/office/drawing/2014/main" id="{42C187C6-F3BF-174A-5129-FE5B68F96EAE}"/>
                  </a:ext>
                </a:extLst>
              </p:cNvPr>
              <p:cNvSpPr/>
              <p:nvPr/>
            </p:nvSpPr>
            <p:spPr bwMode="auto">
              <a:xfrm>
                <a:off x="3941726" y="724862"/>
                <a:ext cx="1078839" cy="827461"/>
              </a:xfrm>
              <a:prstGeom prst="wedgeRoundRectCallout">
                <a:avLst>
                  <a:gd name="adj1" fmla="val -124437"/>
                  <a:gd name="adj2" fmla="val 115922"/>
                  <a:gd name="adj3" fmla="val 16667"/>
                </a:avLst>
              </a:prstGeom>
              <a:solidFill>
                <a:srgbClr val="C00000"/>
              </a:solidFill>
              <a:ln w="9525" cap="flat" cmpd="sng" algn="ctr">
                <a:noFill/>
                <a:prstDash val="solid"/>
                <a:round/>
                <a:headEnd type="none" w="med" len="med"/>
                <a:tailEnd type="none" w="med" len="med"/>
              </a:ln>
              <a:effectLst/>
            </p:spPr>
            <p:txBody>
              <a:bodyPr vert="horz" wrap="none" lIns="82296" tIns="41148" rIns="82296" bIns="41148" numCol="1" rtlCol="0" anchor="t" anchorCtr="0" compatLnSpc="1">
                <a:prstTxWarp prst="textNoShape">
                  <a:avLst/>
                </a:prstTxWarp>
                <a:spAutoFit/>
              </a:bodyPr>
              <a:lstStyle/>
              <a:p>
                <a:r>
                  <a:rPr lang="en-US" sz="1440" b="1" dirty="0">
                    <a:solidFill>
                      <a:schemeClr val="bg1"/>
                    </a:solidFill>
                  </a:rPr>
                  <a:t>EM</a:t>
                </a:r>
              </a:p>
              <a:p>
                <a:r>
                  <a:rPr lang="en-US" sz="1440" b="1" dirty="0">
                    <a:solidFill>
                      <a:schemeClr val="bg1"/>
                    </a:solidFill>
                  </a:rPr>
                  <a:t>interaction</a:t>
                </a:r>
              </a:p>
              <a:p>
                <a14:m>
                  <m:oMath xmlns:m="http://schemas.openxmlformats.org/officeDocument/2006/math">
                    <m:r>
                      <a:rPr lang="en-US" sz="1440" b="1" i="1">
                        <a:solidFill>
                          <a:schemeClr val="bg1"/>
                        </a:solidFill>
                        <a:latin typeface="Cambria Math" panose="02040503050406030204" pitchFamily="18" charset="0"/>
                        <a:ea typeface="Cambria Math" panose="02040503050406030204" pitchFamily="18" charset="0"/>
                      </a:rPr>
                      <m:t>𝜼</m:t>
                    </m:r>
                    <m:r>
                      <a:rPr lang="en-US" sz="1440" b="1" i="1">
                        <a:solidFill>
                          <a:schemeClr val="bg1"/>
                        </a:solidFill>
                        <a:latin typeface="Cambria Math" panose="02040503050406030204" pitchFamily="18" charset="0"/>
                        <a:ea typeface="Cambria Math" panose="02040503050406030204" pitchFamily="18" charset="0"/>
                      </a:rPr>
                      <m:t>/</m:t>
                    </m:r>
                    <m:r>
                      <a:rPr lang="en-US" sz="1440" b="1" i="1">
                        <a:solidFill>
                          <a:schemeClr val="bg1"/>
                        </a:solidFill>
                        <a:latin typeface="Cambria Math" panose="02040503050406030204" pitchFamily="18" charset="0"/>
                        <a:ea typeface="Cambria Math" panose="02040503050406030204" pitchFamily="18" charset="0"/>
                      </a:rPr>
                      <m:t>𝒔</m:t>
                    </m:r>
                  </m:oMath>
                </a14:m>
                <a:r>
                  <a:rPr lang="en-US" sz="1440" b="1" dirty="0">
                    <a:solidFill>
                      <a:schemeClr val="bg1"/>
                    </a:solidFill>
                  </a:rPr>
                  <a:t> ~ 1</a:t>
                </a:r>
              </a:p>
            </p:txBody>
          </p:sp>
        </mc:Choice>
        <mc:Fallback xmlns="">
          <p:sp>
            <p:nvSpPr>
              <p:cNvPr id="19" name="Rounded Rectangular Callout 18">
                <a:extLst>
                  <a:ext uri="{FF2B5EF4-FFF2-40B4-BE49-F238E27FC236}">
                    <a16:creationId xmlns:a16="http://schemas.microsoft.com/office/drawing/2014/main" id="{42C187C6-F3BF-174A-5129-FE5B68F96EAE}"/>
                  </a:ext>
                </a:extLst>
              </p:cNvPr>
              <p:cNvSpPr>
                <a:spLocks noRot="1" noChangeAspect="1" noMove="1" noResize="1" noEditPoints="1" noAdjustHandles="1" noChangeArrowheads="1" noChangeShapeType="1" noTextEdit="1"/>
              </p:cNvSpPr>
              <p:nvPr/>
            </p:nvSpPr>
            <p:spPr bwMode="auto">
              <a:xfrm>
                <a:off x="3941726" y="724862"/>
                <a:ext cx="1078839" cy="827461"/>
              </a:xfrm>
              <a:prstGeom prst="wedgeRoundRectCallout">
                <a:avLst>
                  <a:gd name="adj1" fmla="val -124437"/>
                  <a:gd name="adj2" fmla="val 115922"/>
                  <a:gd name="adj3" fmla="val 16667"/>
                </a:avLst>
              </a:prstGeom>
              <a:blipFill>
                <a:blip r:embed="rId8"/>
                <a:stretch>
                  <a:fillRect/>
                </a:stretch>
              </a:blipFill>
              <a:ln w="9525" cap="flat" cmpd="sng" algn="ctr">
                <a:no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ular Callout 19">
                <a:extLst>
                  <a:ext uri="{FF2B5EF4-FFF2-40B4-BE49-F238E27FC236}">
                    <a16:creationId xmlns:a16="http://schemas.microsoft.com/office/drawing/2014/main" id="{D465FCD7-C83A-66D7-B97B-D66630F7C89A}"/>
                  </a:ext>
                </a:extLst>
              </p:cNvPr>
              <p:cNvSpPr/>
              <p:nvPr/>
            </p:nvSpPr>
            <p:spPr bwMode="auto">
              <a:xfrm>
                <a:off x="4337883" y="2047642"/>
                <a:ext cx="1084020" cy="827461"/>
              </a:xfrm>
              <a:prstGeom prst="wedgeRoundRectCallout">
                <a:avLst>
                  <a:gd name="adj1" fmla="val 120271"/>
                  <a:gd name="adj2" fmla="val 67214"/>
                  <a:gd name="adj3" fmla="val 16667"/>
                </a:avLst>
              </a:prstGeom>
              <a:solidFill>
                <a:srgbClr val="009051"/>
              </a:solidFill>
              <a:ln w="9525" cap="flat" cmpd="sng" algn="ctr">
                <a:noFill/>
                <a:prstDash val="solid"/>
                <a:round/>
                <a:headEnd type="none" w="med" len="med"/>
                <a:tailEnd type="none" w="med" len="med"/>
              </a:ln>
              <a:effectLst/>
            </p:spPr>
            <p:txBody>
              <a:bodyPr vert="horz" wrap="none" lIns="82296" tIns="41148" rIns="82296" bIns="41148" numCol="1" rtlCol="0" anchor="t" anchorCtr="0" compatLnSpc="1">
                <a:prstTxWarp prst="textNoShape">
                  <a:avLst/>
                </a:prstTxWarp>
                <a:spAutoFit/>
              </a:bodyPr>
              <a:lstStyle/>
              <a:p>
                <a:r>
                  <a:rPr lang="en-US" sz="1440" b="1" dirty="0">
                    <a:solidFill>
                      <a:schemeClr val="bg1"/>
                    </a:solidFill>
                  </a:rPr>
                  <a:t>Strong</a:t>
                </a:r>
              </a:p>
              <a:p>
                <a:r>
                  <a:rPr lang="en-US" sz="1440" b="1" dirty="0">
                    <a:solidFill>
                      <a:schemeClr val="bg1"/>
                    </a:solidFill>
                  </a:rPr>
                  <a:t>Interaction</a:t>
                </a:r>
              </a:p>
              <a:p>
                <a14:m>
                  <m:oMath xmlns:m="http://schemas.openxmlformats.org/officeDocument/2006/math">
                    <m:r>
                      <a:rPr lang="en-US" sz="1440" b="1" i="1">
                        <a:solidFill>
                          <a:schemeClr val="bg1"/>
                        </a:solidFill>
                        <a:latin typeface="Cambria Math" panose="02040503050406030204" pitchFamily="18" charset="0"/>
                        <a:ea typeface="Cambria Math" panose="02040503050406030204" pitchFamily="18" charset="0"/>
                      </a:rPr>
                      <m:t>𝜼</m:t>
                    </m:r>
                    <m:r>
                      <a:rPr lang="en-US" sz="1440" b="1" i="1">
                        <a:solidFill>
                          <a:schemeClr val="bg1"/>
                        </a:solidFill>
                        <a:latin typeface="Cambria Math" panose="02040503050406030204" pitchFamily="18" charset="0"/>
                        <a:ea typeface="Cambria Math" panose="02040503050406030204" pitchFamily="18" charset="0"/>
                      </a:rPr>
                      <m:t>/</m:t>
                    </m:r>
                    <m:r>
                      <a:rPr lang="en-US" sz="1440" b="1" i="1">
                        <a:solidFill>
                          <a:schemeClr val="bg1"/>
                        </a:solidFill>
                        <a:latin typeface="Cambria Math" panose="02040503050406030204" pitchFamily="18" charset="0"/>
                        <a:ea typeface="Cambria Math" panose="02040503050406030204" pitchFamily="18" charset="0"/>
                      </a:rPr>
                      <m:t>𝒔</m:t>
                    </m:r>
                  </m:oMath>
                </a14:m>
                <a:r>
                  <a:rPr lang="en-US" sz="1440" b="1" dirty="0">
                    <a:solidFill>
                      <a:schemeClr val="bg1"/>
                    </a:solidFill>
                  </a:rPr>
                  <a:t> ~ 0.1</a:t>
                </a:r>
              </a:p>
            </p:txBody>
          </p:sp>
        </mc:Choice>
        <mc:Fallback xmlns="">
          <p:sp>
            <p:nvSpPr>
              <p:cNvPr id="20" name="Rounded Rectangular Callout 19">
                <a:extLst>
                  <a:ext uri="{FF2B5EF4-FFF2-40B4-BE49-F238E27FC236}">
                    <a16:creationId xmlns:a16="http://schemas.microsoft.com/office/drawing/2014/main" id="{D465FCD7-C83A-66D7-B97B-D66630F7C89A}"/>
                  </a:ext>
                </a:extLst>
              </p:cNvPr>
              <p:cNvSpPr>
                <a:spLocks noRot="1" noChangeAspect="1" noMove="1" noResize="1" noEditPoints="1" noAdjustHandles="1" noChangeArrowheads="1" noChangeShapeType="1" noTextEdit="1"/>
              </p:cNvSpPr>
              <p:nvPr/>
            </p:nvSpPr>
            <p:spPr bwMode="auto">
              <a:xfrm>
                <a:off x="4337883" y="2047642"/>
                <a:ext cx="1084020" cy="827461"/>
              </a:xfrm>
              <a:prstGeom prst="wedgeRoundRectCallout">
                <a:avLst>
                  <a:gd name="adj1" fmla="val 120271"/>
                  <a:gd name="adj2" fmla="val 67214"/>
                  <a:gd name="adj3" fmla="val 16667"/>
                </a:avLst>
              </a:prstGeom>
              <a:blipFill>
                <a:blip r:embed="rId9"/>
                <a:stretch>
                  <a:fillRect/>
                </a:stretch>
              </a:blipFill>
              <a:ln w="9525" cap="flat" cmpd="sng" algn="ctr">
                <a:noFill/>
                <a:prstDash val="solid"/>
                <a:round/>
                <a:headEnd type="none" w="med" len="med"/>
                <a:tailEnd type="none" w="med" len="med"/>
              </a:ln>
              <a:effectLst/>
            </p:spPr>
            <p:txBody>
              <a:bodyPr/>
              <a:lstStyle/>
              <a:p>
                <a:r>
                  <a:rPr lang="en-US">
                    <a:noFill/>
                  </a:rPr>
                  <a:t> </a:t>
                </a:r>
              </a:p>
            </p:txBody>
          </p:sp>
        </mc:Fallback>
      </mc:AlternateContent>
      <p:sp>
        <p:nvSpPr>
          <p:cNvPr id="21" name="TextBox 20">
            <a:extLst>
              <a:ext uri="{FF2B5EF4-FFF2-40B4-BE49-F238E27FC236}">
                <a16:creationId xmlns:a16="http://schemas.microsoft.com/office/drawing/2014/main" id="{5A30F2D3-FC3E-9516-6FF8-0200CEC2E1BD}"/>
              </a:ext>
            </a:extLst>
          </p:cNvPr>
          <p:cNvSpPr txBox="1"/>
          <p:nvPr/>
        </p:nvSpPr>
        <p:spPr>
          <a:xfrm>
            <a:off x="3714260" y="1604782"/>
            <a:ext cx="1574340" cy="507831"/>
          </a:xfrm>
          <a:prstGeom prst="rect">
            <a:avLst/>
          </a:prstGeom>
          <a:noFill/>
        </p:spPr>
        <p:txBody>
          <a:bodyPr wrap="square" rtlCol="0">
            <a:spAutoFit/>
          </a:bodyPr>
          <a:lstStyle/>
          <a:p>
            <a:r>
              <a:rPr lang="en-US" sz="900" dirty="0"/>
              <a:t>L.P. </a:t>
            </a:r>
            <a:r>
              <a:rPr lang="en-US" sz="900" dirty="0" err="1"/>
              <a:t>Csernai</a:t>
            </a:r>
            <a:r>
              <a:rPr lang="en-US" sz="900" dirty="0"/>
              <a:t>, J.I. </a:t>
            </a:r>
            <a:r>
              <a:rPr lang="en-US" sz="900" dirty="0" err="1"/>
              <a:t>Kapusta</a:t>
            </a:r>
            <a:r>
              <a:rPr lang="en-US" sz="900" dirty="0"/>
              <a:t>, L.D. McLerran, PRL</a:t>
            </a:r>
            <a:r>
              <a:rPr lang="en-US" sz="900" b="1" u="sng" dirty="0"/>
              <a:t>97</a:t>
            </a:r>
            <a:r>
              <a:rPr lang="en-US" sz="900" dirty="0"/>
              <a:t> (2006) 152303</a:t>
            </a:r>
          </a:p>
        </p:txBody>
      </p:sp>
      <mc:AlternateContent xmlns:mc="http://schemas.openxmlformats.org/markup-compatibility/2006" xmlns:a14="http://schemas.microsoft.com/office/drawing/2010/main">
        <mc:Choice Requires="a14">
          <p:sp>
            <p:nvSpPr>
              <p:cNvPr id="2" name="Rounded Rectangle 1">
                <a:extLst>
                  <a:ext uri="{FF2B5EF4-FFF2-40B4-BE49-F238E27FC236}">
                    <a16:creationId xmlns:a16="http://schemas.microsoft.com/office/drawing/2014/main" id="{D8441461-1BCA-4189-AFFF-D823C15CD5A4}"/>
                  </a:ext>
                </a:extLst>
              </p:cNvPr>
              <p:cNvSpPr/>
              <p:nvPr/>
            </p:nvSpPr>
            <p:spPr>
              <a:xfrm>
                <a:off x="3466063" y="3507854"/>
                <a:ext cx="2042041" cy="1199774"/>
              </a:xfrm>
              <a:prstGeom prst="roundRect">
                <a:avLst>
                  <a:gd name="adj" fmla="val 7667"/>
                </a:avLst>
              </a:prstGeom>
              <a:solidFill>
                <a:srgbClr val="FFC000">
                  <a:alpha val="38827"/>
                </a:srgbClr>
              </a:solidFill>
              <a:ln>
                <a:solidFill>
                  <a:srgbClr val="0054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3038" indent="-173038">
                  <a:buClr>
                    <a:srgbClr val="C00000"/>
                  </a:buClr>
                  <a:buFont typeface="Wingdings" pitchFamily="2" charset="2"/>
                  <a:buChar char="Ø"/>
                </a:pPr>
                <a:r>
                  <a:rPr lang="en-US" sz="1400" dirty="0">
                    <a:solidFill>
                      <a:schemeClr val="tx1"/>
                    </a:solidFill>
                    <a:latin typeface="Arial" panose="020B0604020202020204" pitchFamily="34" charset="0"/>
                    <a:cs typeface="Arial" panose="020B0604020202020204" pitchFamily="34" charset="0"/>
                  </a:rPr>
                  <a:t>QGP matter in </a:t>
                </a:r>
                <a14:m>
                  <m:oMath xmlns:m="http://schemas.openxmlformats.org/officeDocument/2006/math">
                    <m:rad>
                      <m:radPr>
                        <m:degHide m:val="on"/>
                        <m:ctrlPr>
                          <a:rPr lang="en-US" sz="1400" i="1" smtClean="0">
                            <a:solidFill>
                              <a:schemeClr val="tx1"/>
                            </a:solidFill>
                            <a:latin typeface="Cambria Math" panose="02040503050406030204" pitchFamily="18" charset="0"/>
                            <a:cs typeface="Arial" panose="020B0604020202020204" pitchFamily="34" charset="0"/>
                          </a:rPr>
                        </m:ctrlPr>
                      </m:radPr>
                      <m:deg/>
                      <m:e>
                        <m:sSub>
                          <m:sSubPr>
                            <m:ctrlPr>
                              <a:rPr lang="en-US" sz="1400" i="1" smtClean="0">
                                <a:solidFill>
                                  <a:schemeClr val="tx1"/>
                                </a:solidFill>
                                <a:latin typeface="Cambria Math" panose="02040503050406030204" pitchFamily="18" charset="0"/>
                                <a:cs typeface="Arial" panose="020B0604020202020204" pitchFamily="34" charset="0"/>
                              </a:rPr>
                            </m:ctrlPr>
                          </m:sSubPr>
                          <m:e>
                            <m:r>
                              <a:rPr lang="en-US" sz="1400" b="0" i="1" smtClean="0">
                                <a:solidFill>
                                  <a:schemeClr val="tx1"/>
                                </a:solidFill>
                                <a:latin typeface="Cambria Math" panose="02040503050406030204" pitchFamily="18" charset="0"/>
                                <a:cs typeface="Arial" panose="020B0604020202020204" pitchFamily="34" charset="0"/>
                              </a:rPr>
                              <m:t>𝑠</m:t>
                            </m:r>
                          </m:e>
                          <m:sub>
                            <m:r>
                              <a:rPr lang="en-US" sz="1400" b="0" i="1" smtClean="0">
                                <a:solidFill>
                                  <a:schemeClr val="tx1"/>
                                </a:solidFill>
                                <a:latin typeface="Cambria Math" panose="02040503050406030204" pitchFamily="18" charset="0"/>
                                <a:cs typeface="Arial" panose="020B0604020202020204" pitchFamily="34" charset="0"/>
                              </a:rPr>
                              <m:t>𝑁𝑁</m:t>
                            </m:r>
                          </m:sub>
                        </m:sSub>
                      </m:e>
                    </m:rad>
                  </m:oMath>
                </a14:m>
                <a:r>
                  <a:rPr lang="en-US" sz="14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1400" dirty="0">
                    <a:solidFill>
                      <a:schemeClr val="tx1"/>
                    </a:solidFill>
                    <a:latin typeface="Arial" panose="020B0604020202020204" pitchFamily="34" charset="0"/>
                    <a:cs typeface="Arial" panose="020B0604020202020204" pitchFamily="34" charset="0"/>
                  </a:rPr>
                  <a:t> 39 GeV collisions!</a:t>
                </a:r>
              </a:p>
              <a:p>
                <a:pPr marL="173038" indent="-173038">
                  <a:buClr>
                    <a:srgbClr val="C00000"/>
                  </a:buClr>
                  <a:buFont typeface="Wingdings" pitchFamily="2" charset="2"/>
                  <a:buChar char="Ø"/>
                </a:pPr>
                <a:endParaRPr lang="en-US" sz="800" dirty="0">
                  <a:solidFill>
                    <a:schemeClr val="tx1"/>
                  </a:solidFill>
                  <a:latin typeface="Arial" panose="020B0604020202020204" pitchFamily="34" charset="0"/>
                  <a:cs typeface="Arial" panose="020B0604020202020204" pitchFamily="34" charset="0"/>
                </a:endParaRPr>
              </a:p>
              <a:p>
                <a:pPr marL="173038" indent="-173038">
                  <a:buClr>
                    <a:srgbClr val="C00000"/>
                  </a:buClr>
                  <a:buFont typeface="Wingdings" pitchFamily="2" charset="2"/>
                  <a:buChar char="Ø"/>
                </a:pPr>
                <a:r>
                  <a:rPr lang="en-US" sz="1400" dirty="0">
                    <a:solidFill>
                      <a:schemeClr val="tx1"/>
                    </a:solidFill>
                    <a:latin typeface="Arial" panose="020B0604020202020204" pitchFamily="34" charset="0"/>
                    <a:cs typeface="Arial" panose="020B0604020202020204" pitchFamily="34" charset="0"/>
                  </a:rPr>
                  <a:t>Universal behavior for phase transition!</a:t>
                </a:r>
              </a:p>
            </p:txBody>
          </p:sp>
        </mc:Choice>
        <mc:Fallback xmlns="">
          <p:sp>
            <p:nvSpPr>
              <p:cNvPr id="2" name="Rounded Rectangle 1">
                <a:extLst>
                  <a:ext uri="{FF2B5EF4-FFF2-40B4-BE49-F238E27FC236}">
                    <a16:creationId xmlns:a16="http://schemas.microsoft.com/office/drawing/2014/main" id="{D8441461-1BCA-4189-AFFF-D823C15CD5A4}"/>
                  </a:ext>
                </a:extLst>
              </p:cNvPr>
              <p:cNvSpPr>
                <a:spLocks noRot="1" noChangeAspect="1" noMove="1" noResize="1" noEditPoints="1" noAdjustHandles="1" noChangeArrowheads="1" noChangeShapeType="1" noTextEdit="1"/>
              </p:cNvSpPr>
              <p:nvPr/>
            </p:nvSpPr>
            <p:spPr>
              <a:xfrm>
                <a:off x="3466063" y="3507854"/>
                <a:ext cx="2042041" cy="1199774"/>
              </a:xfrm>
              <a:prstGeom prst="roundRect">
                <a:avLst>
                  <a:gd name="adj" fmla="val 7667"/>
                </a:avLst>
              </a:prstGeom>
              <a:blipFill>
                <a:blip r:embed="rId10"/>
                <a:stretch>
                  <a:fillRect/>
                </a:stretch>
              </a:blipFill>
              <a:ln>
                <a:solidFill>
                  <a:srgbClr val="005493"/>
                </a:solidFill>
              </a:ln>
            </p:spPr>
            <p:txBody>
              <a:bodyPr/>
              <a:lstStyle/>
              <a:p>
                <a:r>
                  <a:rPr lang="en-US">
                    <a:noFill/>
                  </a:rPr>
                  <a:t> </a:t>
                </a:r>
              </a:p>
            </p:txBody>
          </p:sp>
        </mc:Fallback>
      </mc:AlternateContent>
    </p:spTree>
    <p:extLst>
      <p:ext uri="{BB962C8B-B14F-4D97-AF65-F5344CB8AC3E}">
        <p14:creationId xmlns:p14="http://schemas.microsoft.com/office/powerpoint/2010/main" val="3638123920"/>
      </p:ext>
    </p:extLst>
  </p:cSld>
  <p:clrMapOvr>
    <a:masterClrMapping/>
  </p:clrMapOvr>
  <p:transition spd="med" advClick="0" advTm="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35A5C-5FE9-E340-A6BF-40FF89304CEE}"/>
              </a:ext>
            </a:extLst>
          </p:cNvPr>
          <p:cNvSpPr>
            <a:spLocks noGrp="1"/>
          </p:cNvSpPr>
          <p:nvPr>
            <p:ph type="title"/>
          </p:nvPr>
        </p:nvSpPr>
        <p:spPr>
          <a:xfrm>
            <a:off x="395536" y="-62021"/>
            <a:ext cx="8280920" cy="689555"/>
          </a:xfrm>
        </p:spPr>
        <p:txBody>
          <a:bodyPr/>
          <a:lstStyle/>
          <a:p>
            <a:r>
              <a:rPr lang="en-US" sz="3600" dirty="0">
                <a:latin typeface="Arial" panose="020B0604020202020204" pitchFamily="34" charset="0"/>
                <a:cs typeface="Arial" panose="020B0604020202020204" pitchFamily="34" charset="0"/>
              </a:rPr>
              <a:t>LGT Calculation: QCD Phase Structure</a:t>
            </a:r>
          </a:p>
        </p:txBody>
      </p:sp>
      <p:pic>
        <p:nvPicPr>
          <p:cNvPr id="3" name="Picture 2">
            <a:extLst>
              <a:ext uri="{FF2B5EF4-FFF2-40B4-BE49-F238E27FC236}">
                <a16:creationId xmlns:a16="http://schemas.microsoft.com/office/drawing/2014/main" id="{09F58775-8410-5545-8B8B-3C6B22678623}"/>
              </a:ext>
            </a:extLst>
          </p:cNvPr>
          <p:cNvPicPr>
            <a:picLocks noChangeAspect="1"/>
          </p:cNvPicPr>
          <p:nvPr/>
        </p:nvPicPr>
        <p:blipFill>
          <a:blip r:embed="rId2"/>
          <a:stretch>
            <a:fillRect/>
          </a:stretch>
        </p:blipFill>
        <p:spPr>
          <a:xfrm>
            <a:off x="380726" y="1244871"/>
            <a:ext cx="3384376" cy="3343103"/>
          </a:xfrm>
          <a:prstGeom prst="rect">
            <a:avLst/>
          </a:prstGeom>
        </p:spPr>
      </p:pic>
      <p:sp>
        <p:nvSpPr>
          <p:cNvPr id="4" name="Rounded Rectangle 3">
            <a:extLst>
              <a:ext uri="{FF2B5EF4-FFF2-40B4-BE49-F238E27FC236}">
                <a16:creationId xmlns:a16="http://schemas.microsoft.com/office/drawing/2014/main" id="{0FB70C44-2A04-354C-8C2D-C1F36BF1B5EF}"/>
              </a:ext>
            </a:extLst>
          </p:cNvPr>
          <p:cNvSpPr/>
          <p:nvPr/>
        </p:nvSpPr>
        <p:spPr>
          <a:xfrm>
            <a:off x="3045022" y="627534"/>
            <a:ext cx="914400" cy="432048"/>
          </a:xfrm>
          <a:prstGeom prst="roundRect">
            <a:avLst>
              <a:gd name="adj" fmla="val 8667"/>
            </a:avLst>
          </a:prstGeom>
          <a:solidFill>
            <a:srgbClr val="FFC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itchFamily="2" charset="0"/>
              </a:rPr>
              <a:t>T</a:t>
            </a:r>
            <a:r>
              <a:rPr lang="en-US" sz="2400" b="1" baseline="30000" dirty="0">
                <a:solidFill>
                  <a:schemeClr val="tx1"/>
                </a:solidFill>
                <a:latin typeface="Times" pitchFamily="2" charset="0"/>
              </a:rPr>
              <a:t>CEP</a:t>
            </a:r>
          </a:p>
        </p:txBody>
      </p:sp>
      <p:cxnSp>
        <p:nvCxnSpPr>
          <p:cNvPr id="8" name="Straight Arrow Connector 7">
            <a:extLst>
              <a:ext uri="{FF2B5EF4-FFF2-40B4-BE49-F238E27FC236}">
                <a16:creationId xmlns:a16="http://schemas.microsoft.com/office/drawing/2014/main" id="{A7E65BD3-A888-4544-92FB-9454C81057B4}"/>
              </a:ext>
            </a:extLst>
          </p:cNvPr>
          <p:cNvCxnSpPr>
            <a:stCxn id="4" idx="2"/>
          </p:cNvCxnSpPr>
          <p:nvPr/>
        </p:nvCxnSpPr>
        <p:spPr>
          <a:xfrm>
            <a:off x="3502222" y="1059582"/>
            <a:ext cx="0" cy="15121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03C1B12F-A055-FD41-A8FB-B403038D2524}"/>
              </a:ext>
            </a:extLst>
          </p:cNvPr>
          <p:cNvSpPr/>
          <p:nvPr/>
        </p:nvSpPr>
        <p:spPr>
          <a:xfrm>
            <a:off x="1914598" y="627534"/>
            <a:ext cx="914400" cy="432048"/>
          </a:xfrm>
          <a:prstGeom prst="roundRect">
            <a:avLst>
              <a:gd name="adj" fmla="val 8667"/>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pitchFamily="2" charset="0"/>
              </a:rPr>
              <a:t>T</a:t>
            </a:r>
            <a:r>
              <a:rPr lang="en-US" sz="2400" b="1" baseline="30000" dirty="0" err="1">
                <a:solidFill>
                  <a:schemeClr val="tx1"/>
                </a:solidFill>
                <a:latin typeface="Times" pitchFamily="2" charset="0"/>
              </a:rPr>
              <a:t>TriC</a:t>
            </a:r>
            <a:endParaRPr lang="en-US" sz="2400" b="1" baseline="30000" dirty="0">
              <a:solidFill>
                <a:schemeClr val="tx1"/>
              </a:solidFill>
              <a:latin typeface="Times" pitchFamily="2" charset="0"/>
            </a:endParaRPr>
          </a:p>
        </p:txBody>
      </p:sp>
      <p:cxnSp>
        <p:nvCxnSpPr>
          <p:cNvPr id="10" name="Straight Arrow Connector 9">
            <a:extLst>
              <a:ext uri="{FF2B5EF4-FFF2-40B4-BE49-F238E27FC236}">
                <a16:creationId xmlns:a16="http://schemas.microsoft.com/office/drawing/2014/main" id="{C04D4F5A-1F22-B240-B2EC-1FF79DA3C1D3}"/>
              </a:ext>
            </a:extLst>
          </p:cNvPr>
          <p:cNvCxnSpPr>
            <a:cxnSpLocks/>
            <a:stCxn id="9" idx="2"/>
          </p:cNvCxnSpPr>
          <p:nvPr/>
        </p:nvCxnSpPr>
        <p:spPr>
          <a:xfrm>
            <a:off x="2371798" y="1059582"/>
            <a:ext cx="0"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86AAEAC4-307E-5B49-B89A-35AA3A86C7E9}"/>
              </a:ext>
            </a:extLst>
          </p:cNvPr>
          <p:cNvSpPr/>
          <p:nvPr/>
        </p:nvSpPr>
        <p:spPr>
          <a:xfrm>
            <a:off x="1093911" y="627534"/>
            <a:ext cx="712675" cy="432048"/>
          </a:xfrm>
          <a:prstGeom prst="roundRect">
            <a:avLst>
              <a:gd name="adj" fmla="val 8667"/>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itchFamily="2" charset="0"/>
              </a:rPr>
              <a:t>T</a:t>
            </a:r>
            <a:r>
              <a:rPr lang="en-US" sz="2400" b="1" baseline="-25000" dirty="0">
                <a:solidFill>
                  <a:schemeClr val="tx1"/>
                </a:solidFill>
                <a:latin typeface="Times" pitchFamily="2" charset="0"/>
              </a:rPr>
              <a:t>PC</a:t>
            </a:r>
          </a:p>
        </p:txBody>
      </p:sp>
      <p:cxnSp>
        <p:nvCxnSpPr>
          <p:cNvPr id="14" name="Straight Arrow Connector 13">
            <a:extLst>
              <a:ext uri="{FF2B5EF4-FFF2-40B4-BE49-F238E27FC236}">
                <a16:creationId xmlns:a16="http://schemas.microsoft.com/office/drawing/2014/main" id="{2F1B4E6C-4DAA-4D40-94D0-6C7E932EC657}"/>
              </a:ext>
            </a:extLst>
          </p:cNvPr>
          <p:cNvCxnSpPr>
            <a:cxnSpLocks/>
            <a:stCxn id="13" idx="2"/>
          </p:cNvCxnSpPr>
          <p:nvPr/>
        </p:nvCxnSpPr>
        <p:spPr>
          <a:xfrm>
            <a:off x="1450249" y="1059582"/>
            <a:ext cx="715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2523674B-9AD2-8E42-B1BB-5B6B11F5BD35}"/>
                  </a:ext>
                </a:extLst>
              </p:cNvPr>
              <p:cNvSpPr/>
              <p:nvPr/>
            </p:nvSpPr>
            <p:spPr>
              <a:xfrm>
                <a:off x="179512" y="638764"/>
                <a:ext cx="604664" cy="432048"/>
              </a:xfrm>
              <a:prstGeom prst="roundRect">
                <a:avLst>
                  <a:gd name="adj" fmla="val 8667"/>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2400" b="1" i="1" dirty="0" smtClean="0">
                              <a:solidFill>
                                <a:schemeClr val="tx1"/>
                              </a:solidFill>
                              <a:latin typeface="Cambria Math" panose="02040503050406030204" pitchFamily="18" charset="0"/>
                            </a:rPr>
                          </m:ctrlPr>
                        </m:sSubSupPr>
                        <m:e>
                          <m:r>
                            <a:rPr lang="en-US" sz="2400" b="1" i="0" dirty="0" smtClean="0">
                              <a:solidFill>
                                <a:schemeClr val="tx1"/>
                              </a:solidFill>
                              <a:latin typeface="Cambria Math" panose="02040503050406030204" pitchFamily="18" charset="0"/>
                            </a:rPr>
                            <m:t>𝐓</m:t>
                          </m:r>
                        </m:e>
                        <m:sub>
                          <m:r>
                            <a:rPr lang="en-US" sz="2400" b="1" i="0" dirty="0" smtClean="0">
                              <a:solidFill>
                                <a:schemeClr val="tx1"/>
                              </a:solidFill>
                              <a:latin typeface="Cambria Math" panose="02040503050406030204" pitchFamily="18" charset="0"/>
                            </a:rPr>
                            <m:t>𝐂</m:t>
                          </m:r>
                        </m:sub>
                        <m:sup>
                          <m:r>
                            <a:rPr lang="en-US" sz="2400" b="1" i="0" dirty="0" smtClean="0">
                              <a:solidFill>
                                <a:schemeClr val="tx1"/>
                              </a:solidFill>
                              <a:latin typeface="Cambria Math" panose="02040503050406030204" pitchFamily="18" charset="0"/>
                            </a:rPr>
                            <m:t>𝟎</m:t>
                          </m:r>
                        </m:sup>
                      </m:sSubSup>
                    </m:oMath>
                  </m:oMathPara>
                </a14:m>
                <a:endParaRPr lang="en-US" sz="2400" b="1" baseline="-25000" dirty="0">
                  <a:solidFill>
                    <a:schemeClr val="tx1"/>
                  </a:solidFill>
                  <a:latin typeface="Times" pitchFamily="2" charset="0"/>
                </a:endParaRPr>
              </a:p>
            </p:txBody>
          </p:sp>
        </mc:Choice>
        <mc:Fallback xmlns="">
          <p:sp>
            <p:nvSpPr>
              <p:cNvPr id="17" name="Rounded Rectangle 16">
                <a:extLst>
                  <a:ext uri="{FF2B5EF4-FFF2-40B4-BE49-F238E27FC236}">
                    <a16:creationId xmlns:a16="http://schemas.microsoft.com/office/drawing/2014/main" id="{2523674B-9AD2-8E42-B1BB-5B6B11F5BD35}"/>
                  </a:ext>
                </a:extLst>
              </p:cNvPr>
              <p:cNvSpPr>
                <a:spLocks noRot="1" noChangeAspect="1" noMove="1" noResize="1" noEditPoints="1" noAdjustHandles="1" noChangeArrowheads="1" noChangeShapeType="1" noTextEdit="1"/>
              </p:cNvSpPr>
              <p:nvPr/>
            </p:nvSpPr>
            <p:spPr>
              <a:xfrm>
                <a:off x="179512" y="638764"/>
                <a:ext cx="604664" cy="432048"/>
              </a:xfrm>
              <a:prstGeom prst="roundRect">
                <a:avLst>
                  <a:gd name="adj" fmla="val 8667"/>
                </a:avLst>
              </a:prstGeom>
              <a:blipFill>
                <a:blip r:embed="rId3"/>
                <a:stretch>
                  <a:fillRect b="-8108"/>
                </a:stretch>
              </a:blipFill>
              <a:ln>
                <a:solidFill>
                  <a:srgbClr val="92D050"/>
                </a:solidFill>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70613C3E-F3A8-F248-BEF9-10E31AEDC7F1}"/>
              </a:ext>
            </a:extLst>
          </p:cNvPr>
          <p:cNvSpPr txBox="1"/>
          <p:nvPr/>
        </p:nvSpPr>
        <p:spPr>
          <a:xfrm>
            <a:off x="683568" y="4629785"/>
            <a:ext cx="1758174" cy="246221"/>
          </a:xfrm>
          <a:prstGeom prst="rect">
            <a:avLst/>
          </a:prstGeom>
          <a:noFill/>
        </p:spPr>
        <p:txBody>
          <a:bodyPr wrap="none" lIns="0" tIns="0" rIns="0" bIns="0" rtlCol="0">
            <a:spAutoFit/>
          </a:bodyPr>
          <a:lstStyle/>
          <a:p>
            <a:r>
              <a:rPr lang="en-US" sz="1600">
                <a:latin typeface="Times" pitchFamily="2" charset="0"/>
                <a:ea typeface="微软雅黑" panose="020B0503020204020204" pitchFamily="34" charset="-122"/>
              </a:rPr>
              <a:t>F</a:t>
            </a:r>
            <a:r>
              <a:rPr lang="en-US" sz="1600" dirty="0">
                <a:latin typeface="Times" pitchFamily="2" charset="0"/>
                <a:ea typeface="微软雅黑" panose="020B0503020204020204" pitchFamily="34" charset="-122"/>
              </a:rPr>
              <a:t>. </a:t>
            </a:r>
            <a:r>
              <a:rPr lang="en-US" sz="1600" dirty="0" err="1">
                <a:latin typeface="Times" pitchFamily="2" charset="0"/>
                <a:ea typeface="微软雅黑" panose="020B0503020204020204" pitchFamily="34" charset="-122"/>
              </a:rPr>
              <a:t>Karsch</a:t>
            </a:r>
            <a:r>
              <a:rPr lang="en-US" sz="1600" dirty="0">
                <a:latin typeface="Times" pitchFamily="2" charset="0"/>
                <a:ea typeface="微软雅黑" panose="020B0503020204020204" pitchFamily="34" charset="-122"/>
              </a:rPr>
              <a:t> </a:t>
            </a:r>
            <a:r>
              <a:rPr lang="en-US" sz="1600" i="1" dirty="0">
                <a:latin typeface="Times" pitchFamily="2" charset="0"/>
                <a:ea typeface="微软雅黑" panose="020B0503020204020204" pitchFamily="34" charset="-122"/>
              </a:rPr>
              <a:t>et al</a:t>
            </a:r>
            <a:r>
              <a:rPr lang="en-US" sz="1600" dirty="0">
                <a:latin typeface="Times" pitchFamily="2" charset="0"/>
                <a:ea typeface="微软雅黑" panose="020B0503020204020204" pitchFamily="34" charset="-122"/>
              </a:rPr>
              <a:t>., 2020</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4F7A5D2-2AC8-CB46-A288-244833CEA6E2}"/>
                  </a:ext>
                </a:extLst>
              </p:cNvPr>
              <p:cNvSpPr txBox="1"/>
              <p:nvPr/>
            </p:nvSpPr>
            <p:spPr>
              <a:xfrm>
                <a:off x="4211960" y="771550"/>
                <a:ext cx="4680520" cy="3950762"/>
              </a:xfrm>
              <a:prstGeom prst="rect">
                <a:avLst/>
              </a:prstGeom>
              <a:noFill/>
            </p:spPr>
            <p:txBody>
              <a:bodyPr wrap="square" lIns="0" tIns="0" rIns="0" bIns="0" rtlCol="0">
                <a:spAutoFit/>
              </a:bodyPr>
              <a:lstStyle/>
              <a:p>
                <a:pPr marL="400050" indent="-282575">
                  <a:buFont typeface="+mj-lt"/>
                  <a:buAutoNum type="arabicParenR"/>
                </a:pPr>
                <a:r>
                  <a:rPr lang="en-US" dirty="0">
                    <a:latin typeface="Times" pitchFamily="2" charset="0"/>
                    <a:ea typeface="微软雅黑" panose="020B0503020204020204" pitchFamily="34" charset="-122"/>
                  </a:rPr>
                  <a:t>QCD transition temperature:</a:t>
                </a:r>
              </a:p>
              <a:p>
                <a:pPr marL="117475"/>
                <a:r>
                  <a:rPr lang="en-US" dirty="0">
                    <a:latin typeface="Times" pitchFamily="2" charset="0"/>
                    <a:ea typeface="微软雅黑" panose="020B0503020204020204" pitchFamily="34" charset="-122"/>
                  </a:rPr>
                  <a:t>     </a:t>
                </a:r>
                <a14:m>
                  <m:oMath xmlns:m="http://schemas.openxmlformats.org/officeDocument/2006/math">
                    <m:sSub>
                      <m:sSubPr>
                        <m:ctrlPr>
                          <a:rPr lang="en-US" b="1" i="1" smtClean="0">
                            <a:solidFill>
                              <a:srgbClr val="C00000"/>
                            </a:solidFill>
                            <a:latin typeface="Cambria Math" panose="02040503050406030204" pitchFamily="18" charset="0"/>
                            <a:ea typeface="微软雅黑" panose="020B0503020204020204" pitchFamily="34" charset="-122"/>
                          </a:rPr>
                        </m:ctrlPr>
                      </m:sSubPr>
                      <m:e>
                        <m:r>
                          <a:rPr lang="en-US" b="1" i="0" smtClean="0">
                            <a:solidFill>
                              <a:srgbClr val="C00000"/>
                            </a:solidFill>
                            <a:latin typeface="Cambria Math" panose="02040503050406030204" pitchFamily="18" charset="0"/>
                            <a:ea typeface="微软雅黑" panose="020B0503020204020204" pitchFamily="34" charset="-122"/>
                          </a:rPr>
                          <m:t>𝐓</m:t>
                        </m:r>
                      </m:e>
                      <m:sub>
                        <m:r>
                          <a:rPr lang="en-US" b="1" i="0" smtClean="0">
                            <a:solidFill>
                              <a:srgbClr val="C00000"/>
                            </a:solidFill>
                            <a:latin typeface="Cambria Math" panose="02040503050406030204" pitchFamily="18" charset="0"/>
                            <a:ea typeface="微软雅黑" panose="020B0503020204020204" pitchFamily="34" charset="-122"/>
                          </a:rPr>
                          <m:t>𝐏𝐂</m:t>
                        </m:r>
                      </m:sub>
                    </m:sSub>
                    <m:r>
                      <a:rPr lang="en-US" b="1" i="0" smtClean="0">
                        <a:solidFill>
                          <a:srgbClr val="C00000"/>
                        </a:solidFill>
                        <a:latin typeface="Cambria Math" panose="02040503050406030204" pitchFamily="18" charset="0"/>
                        <a:ea typeface="微软雅黑" panose="020B0503020204020204" pitchFamily="34" charset="-122"/>
                      </a:rPr>
                      <m:t>=</m:t>
                    </m:r>
                    <m:r>
                      <a:rPr lang="en-US" b="1" i="0" smtClean="0">
                        <a:solidFill>
                          <a:srgbClr val="C00000"/>
                        </a:solidFill>
                        <a:latin typeface="Cambria Math" panose="02040503050406030204" pitchFamily="18" charset="0"/>
                        <a:ea typeface="微软雅黑" panose="020B0503020204020204" pitchFamily="34" charset="-122"/>
                      </a:rPr>
                      <m:t>𝟏𝟓𝟔</m:t>
                    </m:r>
                    <m:r>
                      <a:rPr lang="en-US" b="1" i="0" smtClean="0">
                        <a:solidFill>
                          <a:srgbClr val="C00000"/>
                        </a:solidFill>
                        <a:latin typeface="Cambria Math" panose="02040503050406030204" pitchFamily="18" charset="0"/>
                        <a:ea typeface="微软雅黑" panose="020B0503020204020204" pitchFamily="34" charset="-122"/>
                      </a:rPr>
                      <m:t>.</m:t>
                    </m:r>
                    <m:r>
                      <a:rPr lang="en-US" b="1" i="0" smtClean="0">
                        <a:solidFill>
                          <a:srgbClr val="C00000"/>
                        </a:solidFill>
                        <a:latin typeface="Cambria Math" panose="02040503050406030204" pitchFamily="18" charset="0"/>
                        <a:ea typeface="微软雅黑" panose="020B0503020204020204" pitchFamily="34" charset="-122"/>
                      </a:rPr>
                      <m:t>𝟓</m:t>
                    </m:r>
                    <m:r>
                      <a:rPr lang="en-US" b="1" i="0" smtClean="0">
                        <a:solidFill>
                          <a:srgbClr val="C00000"/>
                        </a:solidFill>
                        <a:latin typeface="Cambria Math" panose="02040503050406030204" pitchFamily="18" charset="0"/>
                        <a:ea typeface="Cambria Math" panose="02040503050406030204" pitchFamily="18" charset="0"/>
                      </a:rPr>
                      <m:t>±</m:t>
                    </m:r>
                    <m:r>
                      <a:rPr lang="en-US" b="1" i="0" smtClean="0">
                        <a:solidFill>
                          <a:srgbClr val="C00000"/>
                        </a:solidFill>
                        <a:latin typeface="Cambria Math" panose="02040503050406030204" pitchFamily="18" charset="0"/>
                        <a:ea typeface="Cambria Math" panose="02040503050406030204" pitchFamily="18" charset="0"/>
                      </a:rPr>
                      <m:t>𝟏</m:t>
                    </m:r>
                    <m:r>
                      <a:rPr lang="en-US" b="1" i="0" smtClean="0">
                        <a:solidFill>
                          <a:srgbClr val="C00000"/>
                        </a:solidFill>
                        <a:latin typeface="Cambria Math" panose="02040503050406030204" pitchFamily="18" charset="0"/>
                        <a:ea typeface="Cambria Math" panose="02040503050406030204" pitchFamily="18" charset="0"/>
                      </a:rPr>
                      <m:t>.</m:t>
                    </m:r>
                    <m:r>
                      <a:rPr lang="en-US" b="1" i="0" smtClean="0">
                        <a:solidFill>
                          <a:srgbClr val="C00000"/>
                        </a:solidFill>
                        <a:latin typeface="Cambria Math" panose="02040503050406030204" pitchFamily="18" charset="0"/>
                        <a:ea typeface="Cambria Math" panose="02040503050406030204" pitchFamily="18" charset="0"/>
                      </a:rPr>
                      <m:t>𝟓</m:t>
                    </m:r>
                  </m:oMath>
                </a14:m>
                <a:r>
                  <a:rPr lang="en-US" b="1" dirty="0">
                    <a:solidFill>
                      <a:srgbClr val="C00000"/>
                    </a:solidFill>
                    <a:latin typeface="Times" pitchFamily="2" charset="0"/>
                    <a:ea typeface="微软雅黑" panose="020B0503020204020204" pitchFamily="34" charset="-122"/>
                  </a:rPr>
                  <a:t> MeV</a:t>
                </a:r>
              </a:p>
              <a:p>
                <a:pPr marL="400050" indent="-282575">
                  <a:buFont typeface="+mj-lt"/>
                  <a:buAutoNum type="arabicParenR"/>
                </a:pPr>
                <a:endParaRPr lang="en-US" sz="800" b="1" dirty="0">
                  <a:solidFill>
                    <a:srgbClr val="C00000"/>
                  </a:solidFill>
                  <a:latin typeface="Times" pitchFamily="2" charset="0"/>
                  <a:ea typeface="微软雅黑" panose="020B0503020204020204" pitchFamily="34" charset="-122"/>
                </a:endParaRPr>
              </a:p>
              <a:p>
                <a:pPr marL="117475"/>
                <a:r>
                  <a:rPr lang="en-US" dirty="0">
                    <a:latin typeface="Times" pitchFamily="2" charset="0"/>
                    <a:ea typeface="微软雅黑" panose="020B0503020204020204" pitchFamily="34" charset="-122"/>
                  </a:rPr>
                  <a:t>2)  Chiral crossover line</a:t>
                </a:r>
              </a:p>
              <a:p>
                <a:pPr marL="117475"/>
                <a:r>
                  <a:rPr lang="en-US" dirty="0">
                    <a:latin typeface="Times" pitchFamily="2" charset="0"/>
                    <a:ea typeface="微软雅黑" panose="020B0503020204020204" pitchFamily="34" charset="-122"/>
                  </a:rPr>
                  <a:t>     </a:t>
                </a:r>
                <a14:m>
                  <m:oMath xmlns:m="http://schemas.openxmlformats.org/officeDocument/2006/math">
                    <m:sSub>
                      <m:sSubPr>
                        <m:ctrlPr>
                          <a:rPr lang="en-US" b="1" i="1" smtClean="0">
                            <a:solidFill>
                              <a:srgbClr val="C00000"/>
                            </a:solidFill>
                            <a:latin typeface="Cambria Math" panose="02040503050406030204" pitchFamily="18" charset="0"/>
                            <a:ea typeface="微软雅黑" panose="020B0503020204020204" pitchFamily="34" charset="-122"/>
                          </a:rPr>
                        </m:ctrlPr>
                      </m:sSubPr>
                      <m:e>
                        <m:r>
                          <a:rPr lang="en-US" b="1" i="0" smtClean="0">
                            <a:solidFill>
                              <a:srgbClr val="C00000"/>
                            </a:solidFill>
                            <a:latin typeface="Cambria Math" panose="02040503050406030204" pitchFamily="18" charset="0"/>
                            <a:ea typeface="微软雅黑" panose="020B0503020204020204" pitchFamily="34" charset="-122"/>
                          </a:rPr>
                          <m:t>𝐓</m:t>
                        </m:r>
                      </m:e>
                      <m:sub>
                        <m:r>
                          <a:rPr lang="en-US" b="1" i="0" smtClean="0">
                            <a:solidFill>
                              <a:srgbClr val="C00000"/>
                            </a:solidFill>
                            <a:latin typeface="Cambria Math" panose="02040503050406030204" pitchFamily="18" charset="0"/>
                            <a:ea typeface="微软雅黑" panose="020B0503020204020204" pitchFamily="34" charset="-122"/>
                          </a:rPr>
                          <m:t>𝐏𝐂</m:t>
                        </m:r>
                      </m:sub>
                    </m:sSub>
                    <m:d>
                      <m:dPr>
                        <m:ctrlPr>
                          <a:rPr lang="en-US" b="1" i="1" smtClean="0">
                            <a:solidFill>
                              <a:srgbClr val="C00000"/>
                            </a:solidFill>
                            <a:latin typeface="Cambria Math" panose="02040503050406030204" pitchFamily="18" charset="0"/>
                            <a:ea typeface="微软雅黑" panose="020B0503020204020204" pitchFamily="34" charset="-122"/>
                          </a:rPr>
                        </m:ctrlPr>
                      </m:dPr>
                      <m:e>
                        <m:sSub>
                          <m:sSubPr>
                            <m:ctrlPr>
                              <a:rPr lang="en-US" b="1" i="1" smtClean="0">
                                <a:solidFill>
                                  <a:srgbClr val="C00000"/>
                                </a:solidFill>
                                <a:latin typeface="Cambria Math" panose="02040503050406030204" pitchFamily="18" charset="0"/>
                                <a:ea typeface="微软雅黑" panose="020B0503020204020204" pitchFamily="34" charset="-122"/>
                              </a:rPr>
                            </m:ctrlPr>
                          </m:sSubPr>
                          <m:e>
                            <m:r>
                              <a:rPr lang="en-US" b="1" i="0" smtClean="0">
                                <a:solidFill>
                                  <a:srgbClr val="C00000"/>
                                </a:solidFill>
                                <a:latin typeface="Cambria Math" panose="02040503050406030204" pitchFamily="18" charset="0"/>
                                <a:ea typeface="Cambria Math" panose="02040503050406030204" pitchFamily="18" charset="0"/>
                              </a:rPr>
                              <m:t>𝛍</m:t>
                            </m:r>
                          </m:e>
                          <m:sub>
                            <m:r>
                              <a:rPr lang="en-US" b="1" i="0" smtClean="0">
                                <a:solidFill>
                                  <a:srgbClr val="C00000"/>
                                </a:solidFill>
                                <a:latin typeface="Cambria Math" panose="02040503050406030204" pitchFamily="18" charset="0"/>
                                <a:ea typeface="微软雅黑" panose="020B0503020204020204" pitchFamily="34" charset="-122"/>
                              </a:rPr>
                              <m:t>𝐁</m:t>
                            </m:r>
                          </m:sub>
                        </m:sSub>
                      </m:e>
                    </m:d>
                    <m:r>
                      <a:rPr lang="en-US" b="1" i="0" smtClean="0">
                        <a:solidFill>
                          <a:srgbClr val="C00000"/>
                        </a:solidFill>
                        <a:latin typeface="Cambria Math" panose="02040503050406030204" pitchFamily="18" charset="0"/>
                        <a:ea typeface="微软雅黑" panose="020B0503020204020204" pitchFamily="34" charset="-122"/>
                      </a:rPr>
                      <m:t>=</m:t>
                    </m:r>
                    <m:sSubSup>
                      <m:sSubSupPr>
                        <m:ctrlPr>
                          <a:rPr lang="en-US" b="1" i="1" smtClean="0">
                            <a:solidFill>
                              <a:srgbClr val="C00000"/>
                            </a:solidFill>
                            <a:latin typeface="Cambria Math" panose="02040503050406030204" pitchFamily="18" charset="0"/>
                            <a:ea typeface="微软雅黑" panose="020B0503020204020204" pitchFamily="34" charset="-122"/>
                          </a:rPr>
                        </m:ctrlPr>
                      </m:sSubSupPr>
                      <m:e>
                        <m:r>
                          <a:rPr lang="en-US" b="1" i="0" smtClean="0">
                            <a:solidFill>
                              <a:srgbClr val="C00000"/>
                            </a:solidFill>
                            <a:latin typeface="Cambria Math" panose="02040503050406030204" pitchFamily="18" charset="0"/>
                            <a:ea typeface="微软雅黑" panose="020B0503020204020204" pitchFamily="34" charset="-122"/>
                          </a:rPr>
                          <m:t>𝐓</m:t>
                        </m:r>
                      </m:e>
                      <m:sub>
                        <m:r>
                          <a:rPr lang="en-US" b="1" i="0" smtClean="0">
                            <a:solidFill>
                              <a:srgbClr val="C00000"/>
                            </a:solidFill>
                            <a:latin typeface="Cambria Math" panose="02040503050406030204" pitchFamily="18" charset="0"/>
                            <a:ea typeface="微软雅黑" panose="020B0503020204020204" pitchFamily="34" charset="-122"/>
                          </a:rPr>
                          <m:t>𝐏𝐂</m:t>
                        </m:r>
                      </m:sub>
                      <m:sup>
                        <m:r>
                          <a:rPr lang="en-US" b="1" i="0" smtClean="0">
                            <a:solidFill>
                              <a:srgbClr val="C00000"/>
                            </a:solidFill>
                            <a:latin typeface="Cambria Math" panose="02040503050406030204" pitchFamily="18" charset="0"/>
                            <a:ea typeface="微软雅黑" panose="020B0503020204020204" pitchFamily="34" charset="-122"/>
                          </a:rPr>
                          <m:t>𝟎</m:t>
                        </m:r>
                      </m:sup>
                    </m:sSubSup>
                    <m:d>
                      <m:dPr>
                        <m:begChr m:val="["/>
                        <m:endChr m:val="]"/>
                        <m:ctrlPr>
                          <a:rPr lang="en-US" b="1" i="1" smtClean="0">
                            <a:solidFill>
                              <a:srgbClr val="C00000"/>
                            </a:solidFill>
                            <a:latin typeface="Cambria Math" panose="02040503050406030204" pitchFamily="18" charset="0"/>
                            <a:ea typeface="微软雅黑" panose="020B0503020204020204" pitchFamily="34" charset="-122"/>
                          </a:rPr>
                        </m:ctrlPr>
                      </m:dPr>
                      <m:e>
                        <m:r>
                          <a:rPr lang="en-US" b="1" i="0" smtClean="0">
                            <a:solidFill>
                              <a:srgbClr val="C00000"/>
                            </a:solidFill>
                            <a:latin typeface="Cambria Math" panose="02040503050406030204" pitchFamily="18" charset="0"/>
                            <a:ea typeface="微软雅黑" panose="020B0503020204020204" pitchFamily="34" charset="-122"/>
                          </a:rPr>
                          <m:t>𝟏</m:t>
                        </m:r>
                        <m:r>
                          <a:rPr lang="en-US" b="1" i="0" smtClean="0">
                            <a:solidFill>
                              <a:srgbClr val="C00000"/>
                            </a:solidFill>
                            <a:latin typeface="Cambria Math" panose="02040503050406030204" pitchFamily="18" charset="0"/>
                            <a:ea typeface="微软雅黑" panose="020B0503020204020204" pitchFamily="34" charset="-122"/>
                          </a:rPr>
                          <m:t>−</m:t>
                        </m:r>
                        <m:sSub>
                          <m:sSubPr>
                            <m:ctrlPr>
                              <a:rPr lang="en-US" b="1" i="1" smtClean="0">
                                <a:solidFill>
                                  <a:srgbClr val="C00000"/>
                                </a:solidFill>
                                <a:latin typeface="Cambria Math" panose="02040503050406030204" pitchFamily="18" charset="0"/>
                                <a:ea typeface="微软雅黑" panose="020B0503020204020204" pitchFamily="34" charset="-122"/>
                              </a:rPr>
                            </m:ctrlPr>
                          </m:sSubPr>
                          <m:e>
                            <m:r>
                              <a:rPr lang="en-US" b="1" i="0" smtClean="0">
                                <a:solidFill>
                                  <a:srgbClr val="C00000"/>
                                </a:solidFill>
                                <a:latin typeface="Cambria Math" panose="02040503050406030204" pitchFamily="18" charset="0"/>
                                <a:ea typeface="Cambria Math" panose="02040503050406030204" pitchFamily="18" charset="0"/>
                              </a:rPr>
                              <m:t>𝛋</m:t>
                            </m:r>
                          </m:e>
                          <m:sub>
                            <m:r>
                              <a:rPr lang="en-US" b="1" i="0" smtClean="0">
                                <a:solidFill>
                                  <a:srgbClr val="C00000"/>
                                </a:solidFill>
                                <a:latin typeface="Cambria Math" panose="02040503050406030204" pitchFamily="18" charset="0"/>
                                <a:ea typeface="微软雅黑" panose="020B0503020204020204" pitchFamily="34" charset="-122"/>
                              </a:rPr>
                              <m:t>𝟐</m:t>
                            </m:r>
                          </m:sub>
                        </m:sSub>
                        <m:sSup>
                          <m:sSupPr>
                            <m:ctrlPr>
                              <a:rPr lang="en-US" b="1" i="1" smtClean="0">
                                <a:solidFill>
                                  <a:srgbClr val="C00000"/>
                                </a:solidFill>
                                <a:latin typeface="Cambria Math" panose="02040503050406030204" pitchFamily="18" charset="0"/>
                                <a:ea typeface="微软雅黑" panose="020B0503020204020204" pitchFamily="34" charset="-122"/>
                              </a:rPr>
                            </m:ctrlPr>
                          </m:sSupPr>
                          <m:e>
                            <m:d>
                              <m:dPr>
                                <m:ctrlPr>
                                  <a:rPr lang="en-US" b="1" i="1" smtClean="0">
                                    <a:solidFill>
                                      <a:srgbClr val="C00000"/>
                                    </a:solidFill>
                                    <a:latin typeface="Cambria Math" panose="02040503050406030204" pitchFamily="18" charset="0"/>
                                    <a:ea typeface="微软雅黑" panose="020B0503020204020204" pitchFamily="34" charset="-122"/>
                                  </a:rPr>
                                </m:ctrlPr>
                              </m:dPr>
                              <m:e>
                                <m:f>
                                  <m:fPr>
                                    <m:ctrlPr>
                                      <a:rPr lang="en-US" b="1" i="1" smtClean="0">
                                        <a:solidFill>
                                          <a:srgbClr val="C00000"/>
                                        </a:solidFill>
                                        <a:latin typeface="Cambria Math" panose="02040503050406030204" pitchFamily="18" charset="0"/>
                                        <a:ea typeface="微软雅黑" panose="020B0503020204020204" pitchFamily="34" charset="-122"/>
                                      </a:rPr>
                                    </m:ctrlPr>
                                  </m:fPr>
                                  <m:num>
                                    <m:sSub>
                                      <m:sSubPr>
                                        <m:ctrlPr>
                                          <a:rPr lang="en-US" b="1" i="1">
                                            <a:solidFill>
                                              <a:srgbClr val="C00000"/>
                                            </a:solidFill>
                                            <a:latin typeface="Cambria Math" panose="02040503050406030204" pitchFamily="18" charset="0"/>
                                            <a:ea typeface="微软雅黑" panose="020B0503020204020204" pitchFamily="34" charset="-122"/>
                                          </a:rPr>
                                        </m:ctrlPr>
                                      </m:sSubPr>
                                      <m:e>
                                        <m:r>
                                          <a:rPr lang="en-US" b="1" i="0">
                                            <a:solidFill>
                                              <a:srgbClr val="C00000"/>
                                            </a:solidFill>
                                            <a:latin typeface="Cambria Math" panose="02040503050406030204" pitchFamily="18" charset="0"/>
                                            <a:ea typeface="Cambria Math" panose="02040503050406030204" pitchFamily="18" charset="0"/>
                                          </a:rPr>
                                          <m:t>𝛍</m:t>
                                        </m:r>
                                      </m:e>
                                      <m:sub>
                                        <m:r>
                                          <a:rPr lang="en-US" b="1" i="0">
                                            <a:solidFill>
                                              <a:srgbClr val="C00000"/>
                                            </a:solidFill>
                                            <a:latin typeface="Cambria Math" panose="02040503050406030204" pitchFamily="18" charset="0"/>
                                            <a:ea typeface="微软雅黑" panose="020B0503020204020204" pitchFamily="34" charset="-122"/>
                                          </a:rPr>
                                          <m:t>𝐁</m:t>
                                        </m:r>
                                      </m:sub>
                                    </m:sSub>
                                  </m:num>
                                  <m:den>
                                    <m:sSubSup>
                                      <m:sSubSupPr>
                                        <m:ctrlPr>
                                          <a:rPr lang="en-US" b="1" i="1">
                                            <a:solidFill>
                                              <a:srgbClr val="C00000"/>
                                            </a:solidFill>
                                            <a:latin typeface="Cambria Math" panose="02040503050406030204" pitchFamily="18" charset="0"/>
                                            <a:ea typeface="微软雅黑" panose="020B0503020204020204" pitchFamily="34" charset="-122"/>
                                          </a:rPr>
                                        </m:ctrlPr>
                                      </m:sSubSupPr>
                                      <m:e>
                                        <m:r>
                                          <a:rPr lang="en-US" b="1" i="0">
                                            <a:solidFill>
                                              <a:srgbClr val="C00000"/>
                                            </a:solidFill>
                                            <a:latin typeface="Cambria Math" panose="02040503050406030204" pitchFamily="18" charset="0"/>
                                            <a:ea typeface="微软雅黑" panose="020B0503020204020204" pitchFamily="34" charset="-122"/>
                                          </a:rPr>
                                          <m:t>𝐓</m:t>
                                        </m:r>
                                      </m:e>
                                      <m:sub>
                                        <m:r>
                                          <a:rPr lang="en-US" b="1" i="0">
                                            <a:solidFill>
                                              <a:srgbClr val="C00000"/>
                                            </a:solidFill>
                                            <a:latin typeface="Cambria Math" panose="02040503050406030204" pitchFamily="18" charset="0"/>
                                            <a:ea typeface="微软雅黑" panose="020B0503020204020204" pitchFamily="34" charset="-122"/>
                                          </a:rPr>
                                          <m:t>𝐏𝐂</m:t>
                                        </m:r>
                                      </m:sub>
                                      <m:sup>
                                        <m:r>
                                          <a:rPr lang="en-US" b="1" i="0">
                                            <a:solidFill>
                                              <a:srgbClr val="C00000"/>
                                            </a:solidFill>
                                            <a:latin typeface="Cambria Math" panose="02040503050406030204" pitchFamily="18" charset="0"/>
                                            <a:ea typeface="微软雅黑" panose="020B0503020204020204" pitchFamily="34" charset="-122"/>
                                          </a:rPr>
                                          <m:t>𝟎</m:t>
                                        </m:r>
                                      </m:sup>
                                    </m:sSubSup>
                                  </m:den>
                                </m:f>
                              </m:e>
                            </m:d>
                          </m:e>
                          <m:sup>
                            <m:r>
                              <a:rPr lang="en-US" b="1" i="0" smtClean="0">
                                <a:solidFill>
                                  <a:srgbClr val="C00000"/>
                                </a:solidFill>
                                <a:latin typeface="Cambria Math" panose="02040503050406030204" pitchFamily="18" charset="0"/>
                                <a:ea typeface="微软雅黑" panose="020B0503020204020204" pitchFamily="34" charset="-122"/>
                              </a:rPr>
                              <m:t>𝟐</m:t>
                            </m:r>
                          </m:sup>
                        </m:sSup>
                        <m:r>
                          <a:rPr lang="en-US" b="1" i="0" smtClean="0">
                            <a:solidFill>
                              <a:srgbClr val="C00000"/>
                            </a:solidFill>
                            <a:latin typeface="Cambria Math" panose="02040503050406030204" pitchFamily="18" charset="0"/>
                            <a:ea typeface="微软雅黑" panose="020B0503020204020204" pitchFamily="34" charset="-122"/>
                          </a:rPr>
                          <m:t>−</m:t>
                        </m:r>
                        <m:sSub>
                          <m:sSubPr>
                            <m:ctrlPr>
                              <a:rPr lang="en-US" b="1" i="1">
                                <a:solidFill>
                                  <a:srgbClr val="C00000"/>
                                </a:solidFill>
                                <a:latin typeface="Cambria Math" panose="02040503050406030204" pitchFamily="18" charset="0"/>
                                <a:ea typeface="微软雅黑" panose="020B0503020204020204" pitchFamily="34" charset="-122"/>
                              </a:rPr>
                            </m:ctrlPr>
                          </m:sSubPr>
                          <m:e>
                            <m:r>
                              <a:rPr lang="en-US" b="1" i="0">
                                <a:solidFill>
                                  <a:srgbClr val="C00000"/>
                                </a:solidFill>
                                <a:latin typeface="Cambria Math" panose="02040503050406030204" pitchFamily="18" charset="0"/>
                                <a:ea typeface="Cambria Math" panose="02040503050406030204" pitchFamily="18" charset="0"/>
                              </a:rPr>
                              <m:t>𝛋</m:t>
                            </m:r>
                          </m:e>
                          <m:sub>
                            <m:r>
                              <a:rPr lang="en-US" b="1" i="0" smtClean="0">
                                <a:solidFill>
                                  <a:srgbClr val="C00000"/>
                                </a:solidFill>
                                <a:latin typeface="Cambria Math" panose="02040503050406030204" pitchFamily="18" charset="0"/>
                                <a:ea typeface="Cambria Math" panose="02040503050406030204" pitchFamily="18" charset="0"/>
                              </a:rPr>
                              <m:t>𝟒</m:t>
                            </m:r>
                          </m:sub>
                        </m:sSub>
                        <m:sSup>
                          <m:sSupPr>
                            <m:ctrlPr>
                              <a:rPr lang="en-US" b="1" i="1">
                                <a:solidFill>
                                  <a:srgbClr val="C00000"/>
                                </a:solidFill>
                                <a:latin typeface="Cambria Math" panose="02040503050406030204" pitchFamily="18" charset="0"/>
                                <a:ea typeface="微软雅黑" panose="020B0503020204020204" pitchFamily="34" charset="-122"/>
                              </a:rPr>
                            </m:ctrlPr>
                          </m:sSupPr>
                          <m:e>
                            <m:d>
                              <m:dPr>
                                <m:ctrlPr>
                                  <a:rPr lang="en-US" b="1" i="1">
                                    <a:solidFill>
                                      <a:srgbClr val="C00000"/>
                                    </a:solidFill>
                                    <a:latin typeface="Cambria Math" panose="02040503050406030204" pitchFamily="18" charset="0"/>
                                    <a:ea typeface="微软雅黑" panose="020B0503020204020204" pitchFamily="34" charset="-122"/>
                                  </a:rPr>
                                </m:ctrlPr>
                              </m:dPr>
                              <m:e>
                                <m:f>
                                  <m:fPr>
                                    <m:ctrlPr>
                                      <a:rPr lang="en-US" b="1" i="1">
                                        <a:solidFill>
                                          <a:srgbClr val="C00000"/>
                                        </a:solidFill>
                                        <a:latin typeface="Cambria Math" panose="02040503050406030204" pitchFamily="18" charset="0"/>
                                        <a:ea typeface="微软雅黑" panose="020B0503020204020204" pitchFamily="34" charset="-122"/>
                                      </a:rPr>
                                    </m:ctrlPr>
                                  </m:fPr>
                                  <m:num>
                                    <m:sSub>
                                      <m:sSubPr>
                                        <m:ctrlPr>
                                          <a:rPr lang="en-US" b="1" i="1">
                                            <a:solidFill>
                                              <a:srgbClr val="C00000"/>
                                            </a:solidFill>
                                            <a:latin typeface="Cambria Math" panose="02040503050406030204" pitchFamily="18" charset="0"/>
                                            <a:ea typeface="微软雅黑" panose="020B0503020204020204" pitchFamily="34" charset="-122"/>
                                          </a:rPr>
                                        </m:ctrlPr>
                                      </m:sSubPr>
                                      <m:e>
                                        <m:r>
                                          <a:rPr lang="en-US" b="1" i="0">
                                            <a:solidFill>
                                              <a:srgbClr val="C00000"/>
                                            </a:solidFill>
                                            <a:latin typeface="Cambria Math" panose="02040503050406030204" pitchFamily="18" charset="0"/>
                                            <a:ea typeface="Cambria Math" panose="02040503050406030204" pitchFamily="18" charset="0"/>
                                          </a:rPr>
                                          <m:t>𝛍</m:t>
                                        </m:r>
                                      </m:e>
                                      <m:sub>
                                        <m:r>
                                          <a:rPr lang="en-US" b="1" i="0">
                                            <a:solidFill>
                                              <a:srgbClr val="C00000"/>
                                            </a:solidFill>
                                            <a:latin typeface="Cambria Math" panose="02040503050406030204" pitchFamily="18" charset="0"/>
                                            <a:ea typeface="微软雅黑" panose="020B0503020204020204" pitchFamily="34" charset="-122"/>
                                          </a:rPr>
                                          <m:t>𝐁</m:t>
                                        </m:r>
                                      </m:sub>
                                    </m:sSub>
                                  </m:num>
                                  <m:den>
                                    <m:sSubSup>
                                      <m:sSubSupPr>
                                        <m:ctrlPr>
                                          <a:rPr lang="en-US" b="1" i="1">
                                            <a:solidFill>
                                              <a:srgbClr val="C00000"/>
                                            </a:solidFill>
                                            <a:latin typeface="Cambria Math" panose="02040503050406030204" pitchFamily="18" charset="0"/>
                                            <a:ea typeface="微软雅黑" panose="020B0503020204020204" pitchFamily="34" charset="-122"/>
                                          </a:rPr>
                                        </m:ctrlPr>
                                      </m:sSubSupPr>
                                      <m:e>
                                        <m:r>
                                          <a:rPr lang="en-US" b="1" i="0">
                                            <a:solidFill>
                                              <a:srgbClr val="C00000"/>
                                            </a:solidFill>
                                            <a:latin typeface="Cambria Math" panose="02040503050406030204" pitchFamily="18" charset="0"/>
                                            <a:ea typeface="微软雅黑" panose="020B0503020204020204" pitchFamily="34" charset="-122"/>
                                          </a:rPr>
                                          <m:t>𝐓</m:t>
                                        </m:r>
                                      </m:e>
                                      <m:sub>
                                        <m:r>
                                          <a:rPr lang="en-US" b="1" i="0">
                                            <a:solidFill>
                                              <a:srgbClr val="C00000"/>
                                            </a:solidFill>
                                            <a:latin typeface="Cambria Math" panose="02040503050406030204" pitchFamily="18" charset="0"/>
                                            <a:ea typeface="微软雅黑" panose="020B0503020204020204" pitchFamily="34" charset="-122"/>
                                          </a:rPr>
                                          <m:t>𝐏𝐂</m:t>
                                        </m:r>
                                      </m:sub>
                                      <m:sup>
                                        <m:r>
                                          <a:rPr lang="en-US" b="1" i="0">
                                            <a:solidFill>
                                              <a:srgbClr val="C00000"/>
                                            </a:solidFill>
                                            <a:latin typeface="Cambria Math" panose="02040503050406030204" pitchFamily="18" charset="0"/>
                                            <a:ea typeface="微软雅黑" panose="020B0503020204020204" pitchFamily="34" charset="-122"/>
                                          </a:rPr>
                                          <m:t>𝟎</m:t>
                                        </m:r>
                                      </m:sup>
                                    </m:sSubSup>
                                  </m:den>
                                </m:f>
                              </m:e>
                            </m:d>
                          </m:e>
                          <m:sup>
                            <m:r>
                              <a:rPr lang="en-US" b="1" i="0" smtClean="0">
                                <a:solidFill>
                                  <a:srgbClr val="C00000"/>
                                </a:solidFill>
                                <a:latin typeface="Cambria Math" panose="02040503050406030204" pitchFamily="18" charset="0"/>
                                <a:ea typeface="微软雅黑" panose="020B0503020204020204" pitchFamily="34" charset="-122"/>
                              </a:rPr>
                              <m:t>𝟒</m:t>
                            </m:r>
                          </m:sup>
                        </m:sSup>
                      </m:e>
                    </m:d>
                  </m:oMath>
                </a14:m>
                <a:endParaRPr lang="en-US" b="1" dirty="0">
                  <a:solidFill>
                    <a:srgbClr val="C00000"/>
                  </a:solidFill>
                  <a:latin typeface="Times" pitchFamily="2" charset="0"/>
                  <a:ea typeface="微软雅黑" panose="020B0503020204020204" pitchFamily="34" charset="-122"/>
                </a:endParaRPr>
              </a:p>
              <a:p>
                <a:pPr marL="117475"/>
                <a:r>
                  <a:rPr lang="en-US" dirty="0">
                    <a:latin typeface="Times" pitchFamily="2" charset="0"/>
                    <a:ea typeface="微软雅黑" panose="020B0503020204020204" pitchFamily="34" charset="-122"/>
                  </a:rPr>
                  <a:t> </a:t>
                </a:r>
                <a14:m>
                  <m:oMath xmlns:m="http://schemas.openxmlformats.org/officeDocument/2006/math">
                    <m:sSub>
                      <m:sSubPr>
                        <m:ctrlPr>
                          <a:rPr lang="en-US" sz="1600" i="1" smtClean="0">
                            <a:solidFill>
                              <a:schemeClr val="tx1"/>
                            </a:solidFill>
                            <a:latin typeface="Cambria Math" panose="02040503050406030204" pitchFamily="18" charset="0"/>
                            <a:ea typeface="微软雅黑" panose="020B0503020204020204" pitchFamily="34" charset="-122"/>
                          </a:rPr>
                        </m:ctrlPr>
                      </m:sSubPr>
                      <m:e>
                        <m:r>
                          <a:rPr lang="en-US" sz="1600" b="0" i="0" smtClean="0">
                            <a:solidFill>
                              <a:schemeClr val="tx1"/>
                            </a:solidFill>
                            <a:latin typeface="Cambria Math" panose="02040503050406030204" pitchFamily="18" charset="0"/>
                            <a:ea typeface="微软雅黑" panose="020B0503020204020204" pitchFamily="34" charset="-122"/>
                          </a:rPr>
                          <m:t>                           </m:t>
                        </m:r>
                        <m:r>
                          <a:rPr lang="en-US" sz="1600" b="0" i="1" smtClean="0">
                            <a:solidFill>
                              <a:schemeClr val="tx1"/>
                            </a:solidFill>
                            <a:latin typeface="Cambria Math" panose="02040503050406030204" pitchFamily="18" charset="0"/>
                            <a:ea typeface="微软雅黑" panose="020B0503020204020204" pitchFamily="34" charset="-122"/>
                          </a:rPr>
                          <m:t>     </m:t>
                        </m:r>
                        <m:r>
                          <m:rPr>
                            <m:sty m:val="p"/>
                          </m:rPr>
                          <a:rPr lang="en-US" sz="1600" b="0" i="1">
                            <a:solidFill>
                              <a:schemeClr val="tx1"/>
                            </a:solidFill>
                            <a:latin typeface="Cambria Math" panose="02040503050406030204" pitchFamily="18" charset="0"/>
                            <a:ea typeface="Cambria Math" panose="02040503050406030204" pitchFamily="18" charset="0"/>
                          </a:rPr>
                          <m:t>κ</m:t>
                        </m:r>
                      </m:e>
                      <m:sub>
                        <m:r>
                          <a:rPr lang="en-US" sz="1600" b="0" i="1">
                            <a:solidFill>
                              <a:schemeClr val="tx1"/>
                            </a:solidFill>
                            <a:latin typeface="Cambria Math" panose="02040503050406030204" pitchFamily="18" charset="0"/>
                            <a:ea typeface="微软雅黑" panose="020B0503020204020204" pitchFamily="34" charset="-122"/>
                          </a:rPr>
                          <m:t>2</m:t>
                        </m:r>
                      </m:sub>
                    </m:sSub>
                    <m:r>
                      <a:rPr lang="en-US" sz="1600" b="0" i="1" smtClean="0">
                        <a:solidFill>
                          <a:schemeClr val="tx1"/>
                        </a:solidFill>
                        <a:latin typeface="Cambria Math" panose="02040503050406030204" pitchFamily="18" charset="0"/>
                        <a:ea typeface="微软雅黑" panose="020B0503020204020204" pitchFamily="34" charset="-122"/>
                      </a:rPr>
                      <m:t>=0.012</m:t>
                    </m:r>
                    <m:d>
                      <m:dPr>
                        <m:ctrlPr>
                          <a:rPr lang="en-US" sz="1600" i="1" smtClean="0">
                            <a:solidFill>
                              <a:schemeClr val="tx1"/>
                            </a:solidFill>
                            <a:latin typeface="Cambria Math" panose="02040503050406030204" pitchFamily="18" charset="0"/>
                            <a:ea typeface="微软雅黑" panose="020B0503020204020204" pitchFamily="34" charset="-122"/>
                          </a:rPr>
                        </m:ctrlPr>
                      </m:dPr>
                      <m:e>
                        <m:r>
                          <a:rPr lang="en-US" sz="1600" b="0" i="1" smtClean="0">
                            <a:solidFill>
                              <a:schemeClr val="tx1"/>
                            </a:solidFill>
                            <a:latin typeface="Cambria Math" panose="02040503050406030204" pitchFamily="18" charset="0"/>
                            <a:ea typeface="微软雅黑" panose="020B0503020204020204" pitchFamily="34" charset="-122"/>
                          </a:rPr>
                          <m:t>4</m:t>
                        </m:r>
                      </m:e>
                    </m:d>
                    <m:r>
                      <a:rPr lang="en-US" sz="1600" b="0" i="1" smtClean="0">
                        <a:solidFill>
                          <a:schemeClr val="tx1"/>
                        </a:solidFill>
                        <a:latin typeface="Cambria Math" panose="02040503050406030204" pitchFamily="18" charset="0"/>
                        <a:ea typeface="微软雅黑" panose="020B0503020204020204" pitchFamily="34" charset="-122"/>
                      </a:rPr>
                      <m:t>,</m:t>
                    </m:r>
                  </m:oMath>
                </a14:m>
                <a:r>
                  <a:rPr lang="en-US" sz="1600" dirty="0">
                    <a:solidFill>
                      <a:schemeClr val="tx1"/>
                    </a:solidFill>
                    <a:latin typeface="Times" pitchFamily="2" charset="0"/>
                    <a:ea typeface="微软雅黑" panose="020B0503020204020204" pitchFamily="34" charset="-122"/>
                  </a:rPr>
                  <a:t> </a:t>
                </a:r>
                <a14:m>
                  <m:oMath xmlns:m="http://schemas.openxmlformats.org/officeDocument/2006/math">
                    <m:sSub>
                      <m:sSubPr>
                        <m:ctrlPr>
                          <a:rPr lang="en-US" sz="1600" i="1">
                            <a:solidFill>
                              <a:schemeClr val="tx1"/>
                            </a:solidFill>
                            <a:latin typeface="Cambria Math" panose="02040503050406030204" pitchFamily="18" charset="0"/>
                            <a:ea typeface="微软雅黑" panose="020B0503020204020204" pitchFamily="34" charset="-122"/>
                          </a:rPr>
                        </m:ctrlPr>
                      </m:sSubPr>
                      <m:e>
                        <m:r>
                          <a:rPr lang="en-US" sz="1600" b="0">
                            <a:solidFill>
                              <a:schemeClr val="tx1"/>
                            </a:solidFill>
                            <a:latin typeface="Cambria Math" panose="02040503050406030204" pitchFamily="18" charset="0"/>
                            <a:ea typeface="微软雅黑" panose="020B0503020204020204" pitchFamily="34" charset="-122"/>
                          </a:rPr>
                          <m:t> </m:t>
                        </m:r>
                        <m:r>
                          <m:rPr>
                            <m:sty m:val="p"/>
                          </m:rPr>
                          <a:rPr lang="en-US" sz="1600" b="0" i="1">
                            <a:solidFill>
                              <a:schemeClr val="tx1"/>
                            </a:solidFill>
                            <a:latin typeface="Cambria Math" panose="02040503050406030204" pitchFamily="18" charset="0"/>
                            <a:ea typeface="Cambria Math" panose="02040503050406030204" pitchFamily="18" charset="0"/>
                          </a:rPr>
                          <m:t>κ</m:t>
                        </m:r>
                      </m:e>
                      <m:sub>
                        <m:r>
                          <a:rPr lang="en-US" sz="1600" b="0" i="1" smtClean="0">
                            <a:solidFill>
                              <a:schemeClr val="tx1"/>
                            </a:solidFill>
                            <a:latin typeface="Cambria Math" panose="02040503050406030204" pitchFamily="18" charset="0"/>
                            <a:ea typeface="Cambria Math" panose="02040503050406030204" pitchFamily="18" charset="0"/>
                          </a:rPr>
                          <m:t>4</m:t>
                        </m:r>
                      </m:sub>
                    </m:sSub>
                    <m:r>
                      <a:rPr lang="en-US" sz="1600" b="0" i="1">
                        <a:solidFill>
                          <a:schemeClr val="tx1"/>
                        </a:solidFill>
                        <a:latin typeface="Cambria Math" panose="02040503050406030204" pitchFamily="18" charset="0"/>
                        <a:ea typeface="微软雅黑" panose="020B0503020204020204" pitchFamily="34" charset="-122"/>
                      </a:rPr>
                      <m:t>=0.0</m:t>
                    </m:r>
                    <m:r>
                      <a:rPr lang="en-US" sz="1600" b="0" i="1" smtClean="0">
                        <a:solidFill>
                          <a:schemeClr val="tx1"/>
                        </a:solidFill>
                        <a:latin typeface="Cambria Math" panose="02040503050406030204" pitchFamily="18" charset="0"/>
                        <a:ea typeface="微软雅黑" panose="020B0503020204020204" pitchFamily="34" charset="-122"/>
                      </a:rPr>
                      <m:t>0</m:t>
                    </m:r>
                    <m:d>
                      <m:dPr>
                        <m:ctrlPr>
                          <a:rPr lang="en-US" sz="1600" i="1">
                            <a:solidFill>
                              <a:schemeClr val="tx1"/>
                            </a:solidFill>
                            <a:latin typeface="Cambria Math" panose="02040503050406030204" pitchFamily="18" charset="0"/>
                            <a:ea typeface="微软雅黑" panose="020B0503020204020204" pitchFamily="34" charset="-122"/>
                          </a:rPr>
                        </m:ctrlPr>
                      </m:dPr>
                      <m:e>
                        <m:r>
                          <a:rPr lang="en-US" sz="1600" b="0" i="1">
                            <a:solidFill>
                              <a:schemeClr val="tx1"/>
                            </a:solidFill>
                            <a:latin typeface="Cambria Math" panose="02040503050406030204" pitchFamily="18" charset="0"/>
                            <a:ea typeface="微软雅黑" panose="020B0503020204020204" pitchFamily="34" charset="-122"/>
                          </a:rPr>
                          <m:t>4</m:t>
                        </m:r>
                      </m:e>
                    </m:d>
                  </m:oMath>
                </a14:m>
                <a:endParaRPr lang="en-US" sz="1600" dirty="0">
                  <a:solidFill>
                    <a:schemeClr val="tx1"/>
                  </a:solidFill>
                  <a:latin typeface="Times" pitchFamily="2" charset="0"/>
                  <a:ea typeface="微软雅黑" panose="020B0503020204020204" pitchFamily="34" charset="-122"/>
                </a:endParaRPr>
              </a:p>
              <a:p>
                <a:pPr marL="117475"/>
                <a:endParaRPr lang="en-US" sz="800" dirty="0">
                  <a:latin typeface="Times" pitchFamily="2" charset="0"/>
                  <a:ea typeface="微软雅黑" panose="020B0503020204020204" pitchFamily="34" charset="-122"/>
                </a:endParaRPr>
              </a:p>
              <a:p>
                <a:pPr marL="117475"/>
                <a:r>
                  <a:rPr lang="en-US" dirty="0">
                    <a:latin typeface="Times" pitchFamily="2" charset="0"/>
                    <a:ea typeface="微软雅黑" panose="020B0503020204020204" pitchFamily="34" charset="-122"/>
                  </a:rPr>
                  <a:t>3)  Chiral transition temperature:</a:t>
                </a:r>
              </a:p>
              <a:p>
                <a:pPr marL="117475"/>
                <a14:m>
                  <m:oMath xmlns:m="http://schemas.openxmlformats.org/officeDocument/2006/math">
                    <m:sSub>
                      <m:sSubPr>
                        <m:ctrlPr>
                          <a:rPr lang="en-US" b="1" i="1">
                            <a:solidFill>
                              <a:srgbClr val="C00000"/>
                            </a:solidFill>
                            <a:latin typeface="Cambria Math" panose="02040503050406030204" pitchFamily="18" charset="0"/>
                            <a:ea typeface="微软雅黑" panose="020B0503020204020204" pitchFamily="34" charset="-122"/>
                          </a:rPr>
                        </m:ctrlPr>
                      </m:sSubPr>
                      <m:e>
                        <m:r>
                          <a:rPr lang="en-US" b="1" i="0" smtClean="0">
                            <a:solidFill>
                              <a:srgbClr val="C00000"/>
                            </a:solidFill>
                            <a:latin typeface="Cambria Math" panose="02040503050406030204" pitchFamily="18" charset="0"/>
                            <a:ea typeface="微软雅黑" panose="020B0503020204020204" pitchFamily="34" charset="-122"/>
                          </a:rPr>
                          <m:t>       </m:t>
                        </m:r>
                        <m:r>
                          <a:rPr lang="en-US" b="1">
                            <a:solidFill>
                              <a:srgbClr val="C00000"/>
                            </a:solidFill>
                            <a:latin typeface="Cambria Math" panose="02040503050406030204" pitchFamily="18" charset="0"/>
                            <a:ea typeface="微软雅黑" panose="020B0503020204020204" pitchFamily="34" charset="-122"/>
                          </a:rPr>
                          <m:t>𝐓</m:t>
                        </m:r>
                      </m:e>
                      <m:sub>
                        <m:r>
                          <a:rPr lang="en-US" b="1">
                            <a:solidFill>
                              <a:srgbClr val="C00000"/>
                            </a:solidFill>
                            <a:latin typeface="Cambria Math" panose="02040503050406030204" pitchFamily="18" charset="0"/>
                            <a:ea typeface="微软雅黑" panose="020B0503020204020204" pitchFamily="34" charset="-122"/>
                          </a:rPr>
                          <m:t>𝐂</m:t>
                        </m:r>
                      </m:sub>
                    </m:sSub>
                    <m:r>
                      <a:rPr lang="en-US" b="1">
                        <a:solidFill>
                          <a:srgbClr val="C00000"/>
                        </a:solidFill>
                        <a:latin typeface="Cambria Math" panose="02040503050406030204" pitchFamily="18" charset="0"/>
                        <a:ea typeface="微软雅黑" panose="020B0503020204020204" pitchFamily="34" charset="-122"/>
                      </a:rPr>
                      <m:t>=</m:t>
                    </m:r>
                    <m:sSubSup>
                      <m:sSubSupPr>
                        <m:ctrlPr>
                          <a:rPr lang="en-US" b="1" i="1" smtClean="0">
                            <a:solidFill>
                              <a:srgbClr val="C00000"/>
                            </a:solidFill>
                            <a:latin typeface="Cambria Math" panose="02040503050406030204" pitchFamily="18" charset="0"/>
                            <a:ea typeface="微软雅黑" panose="020B0503020204020204" pitchFamily="34" charset="-122"/>
                          </a:rPr>
                        </m:ctrlPr>
                      </m:sSubSupPr>
                      <m:e>
                        <m:r>
                          <a:rPr lang="en-US" b="1" i="1" smtClean="0">
                            <a:solidFill>
                              <a:srgbClr val="C00000"/>
                            </a:solidFill>
                            <a:latin typeface="Cambria Math" panose="02040503050406030204" pitchFamily="18" charset="0"/>
                            <a:ea typeface="微软雅黑" panose="020B0503020204020204" pitchFamily="34" charset="-122"/>
                          </a:rPr>
                          <m:t>𝟏𝟑𝟐</m:t>
                        </m:r>
                      </m:e>
                      <m:sub>
                        <m:r>
                          <a:rPr lang="en-US" b="1" i="1" smtClean="0">
                            <a:solidFill>
                              <a:srgbClr val="C00000"/>
                            </a:solidFill>
                            <a:latin typeface="Cambria Math" panose="02040503050406030204" pitchFamily="18" charset="0"/>
                            <a:ea typeface="微软雅黑" panose="020B0503020204020204" pitchFamily="34" charset="-122"/>
                          </a:rPr>
                          <m:t>−</m:t>
                        </m:r>
                        <m:r>
                          <a:rPr lang="en-US" b="1" i="1" smtClean="0">
                            <a:solidFill>
                              <a:srgbClr val="C00000"/>
                            </a:solidFill>
                            <a:latin typeface="Cambria Math" panose="02040503050406030204" pitchFamily="18" charset="0"/>
                            <a:ea typeface="微软雅黑" panose="020B0503020204020204" pitchFamily="34" charset="-122"/>
                          </a:rPr>
                          <m:t>𝟔</m:t>
                        </m:r>
                      </m:sub>
                      <m:sup>
                        <m:r>
                          <a:rPr lang="en-US" b="1" i="1" smtClean="0">
                            <a:solidFill>
                              <a:srgbClr val="C00000"/>
                            </a:solidFill>
                            <a:latin typeface="Cambria Math" panose="02040503050406030204" pitchFamily="18" charset="0"/>
                            <a:ea typeface="微软雅黑" panose="020B0503020204020204" pitchFamily="34" charset="-122"/>
                          </a:rPr>
                          <m:t>+</m:t>
                        </m:r>
                        <m:r>
                          <a:rPr lang="en-US" b="1" i="1" smtClean="0">
                            <a:solidFill>
                              <a:srgbClr val="C00000"/>
                            </a:solidFill>
                            <a:latin typeface="Cambria Math" panose="02040503050406030204" pitchFamily="18" charset="0"/>
                            <a:ea typeface="微软雅黑" panose="020B0503020204020204" pitchFamily="34" charset="-122"/>
                          </a:rPr>
                          <m:t>𝟑</m:t>
                        </m:r>
                      </m:sup>
                    </m:sSubSup>
                  </m:oMath>
                </a14:m>
                <a:r>
                  <a:rPr lang="en-US" b="1" dirty="0">
                    <a:solidFill>
                      <a:srgbClr val="C00000"/>
                    </a:solidFill>
                    <a:latin typeface="Times" pitchFamily="2" charset="0"/>
                    <a:ea typeface="微软雅黑" panose="020B0503020204020204" pitchFamily="34" charset="-122"/>
                  </a:rPr>
                  <a:t> MeV</a:t>
                </a:r>
              </a:p>
              <a:p>
                <a:pPr marL="117475"/>
                <a:endParaRPr lang="en-US" sz="800" b="1" dirty="0">
                  <a:solidFill>
                    <a:srgbClr val="C00000"/>
                  </a:solidFill>
                  <a:latin typeface="Times" pitchFamily="2" charset="0"/>
                  <a:ea typeface="微软雅黑" panose="020B0503020204020204" pitchFamily="34" charset="-122"/>
                </a:endParaRPr>
              </a:p>
              <a:p>
                <a:pPr marL="117475"/>
                <a:r>
                  <a:rPr lang="en-US" dirty="0">
                    <a:latin typeface="Times" pitchFamily="2" charset="0"/>
                    <a:ea typeface="微软雅黑" panose="020B0503020204020204" pitchFamily="34" charset="-122"/>
                  </a:rPr>
                  <a:t>4)  QCD critical end point, if exits:</a:t>
                </a:r>
              </a:p>
              <a:p>
                <a:pPr marL="117475"/>
                <a14:m>
                  <m:oMath xmlns:m="http://schemas.openxmlformats.org/officeDocument/2006/math">
                    <m:sSup>
                      <m:sSupPr>
                        <m:ctrlPr>
                          <a:rPr lang="en-US" b="1" i="1" smtClean="0">
                            <a:solidFill>
                              <a:srgbClr val="C00000"/>
                            </a:solidFill>
                            <a:latin typeface="Cambria Math" panose="02040503050406030204" pitchFamily="18" charset="0"/>
                            <a:ea typeface="微软雅黑" panose="020B0503020204020204" pitchFamily="34" charset="-122"/>
                          </a:rPr>
                        </m:ctrlPr>
                      </m:sSupPr>
                      <m:e>
                        <m:r>
                          <a:rPr lang="en-US" b="1" i="0" smtClean="0">
                            <a:solidFill>
                              <a:srgbClr val="C00000"/>
                            </a:solidFill>
                            <a:latin typeface="Cambria Math" panose="02040503050406030204" pitchFamily="18" charset="0"/>
                            <a:ea typeface="微软雅黑" panose="020B0503020204020204" pitchFamily="34" charset="-122"/>
                          </a:rPr>
                          <m:t>       </m:t>
                        </m:r>
                        <m:r>
                          <a:rPr lang="en-US" b="1" i="0" smtClean="0">
                            <a:solidFill>
                              <a:srgbClr val="C00000"/>
                            </a:solidFill>
                            <a:latin typeface="Cambria Math" panose="02040503050406030204" pitchFamily="18" charset="0"/>
                            <a:ea typeface="微软雅黑" panose="020B0503020204020204" pitchFamily="34" charset="-122"/>
                          </a:rPr>
                          <m:t>𝐓</m:t>
                        </m:r>
                      </m:e>
                      <m:sup>
                        <m:r>
                          <a:rPr lang="en-US" b="1" i="0" smtClean="0">
                            <a:solidFill>
                              <a:srgbClr val="C00000"/>
                            </a:solidFill>
                            <a:latin typeface="Cambria Math" panose="02040503050406030204" pitchFamily="18" charset="0"/>
                            <a:ea typeface="微软雅黑" panose="020B0503020204020204" pitchFamily="34" charset="-122"/>
                          </a:rPr>
                          <m:t>𝐂𝐄𝐏</m:t>
                        </m:r>
                      </m:sup>
                    </m:sSup>
                    <m:r>
                      <a:rPr lang="en-US" b="1" i="0" smtClean="0">
                        <a:solidFill>
                          <a:srgbClr val="C00000"/>
                        </a:solidFill>
                        <a:latin typeface="Cambria Math" panose="02040503050406030204" pitchFamily="18" charset="0"/>
                        <a:ea typeface="Cambria Math" panose="02040503050406030204" pitchFamily="18" charset="0"/>
                      </a:rPr>
                      <m:t>&lt;</m:t>
                    </m:r>
                    <m:sSub>
                      <m:sSubPr>
                        <m:ctrlPr>
                          <a:rPr lang="en-US" b="1" i="1" smtClean="0">
                            <a:solidFill>
                              <a:srgbClr val="C00000"/>
                            </a:solidFill>
                            <a:latin typeface="Cambria Math" panose="02040503050406030204" pitchFamily="18" charset="0"/>
                            <a:ea typeface="微软雅黑" panose="020B0503020204020204" pitchFamily="34" charset="-122"/>
                          </a:rPr>
                        </m:ctrlPr>
                      </m:sSubPr>
                      <m:e>
                        <m:r>
                          <a:rPr lang="en-US" b="1" i="0">
                            <a:solidFill>
                              <a:srgbClr val="C00000"/>
                            </a:solidFill>
                            <a:latin typeface="Cambria Math" panose="02040503050406030204" pitchFamily="18" charset="0"/>
                            <a:ea typeface="微软雅黑" panose="020B0503020204020204" pitchFamily="34" charset="-122"/>
                          </a:rPr>
                          <m:t>𝐓</m:t>
                        </m:r>
                      </m:e>
                      <m:sub>
                        <m:r>
                          <a:rPr lang="en-US" b="1" i="0">
                            <a:solidFill>
                              <a:srgbClr val="C00000"/>
                            </a:solidFill>
                            <a:latin typeface="Cambria Math" panose="02040503050406030204" pitchFamily="18" charset="0"/>
                            <a:ea typeface="微软雅黑" panose="020B0503020204020204" pitchFamily="34" charset="-122"/>
                          </a:rPr>
                          <m:t>𝐂</m:t>
                        </m:r>
                      </m:sub>
                    </m:sSub>
                  </m:oMath>
                </a14:m>
                <a:r>
                  <a:rPr lang="en-US" b="1" dirty="0">
                    <a:solidFill>
                      <a:srgbClr val="C00000"/>
                    </a:solidFill>
                    <a:latin typeface="Times" pitchFamily="2" charset="0"/>
                    <a:ea typeface="微软雅黑" panose="020B0503020204020204" pitchFamily="34" charset="-122"/>
                  </a:rPr>
                  <a:t>,        </a:t>
                </a:r>
                <a14:m>
                  <m:oMath xmlns:m="http://schemas.openxmlformats.org/officeDocument/2006/math">
                    <m:sSubSup>
                      <m:sSubSupPr>
                        <m:ctrlPr>
                          <a:rPr lang="en-US" b="1" i="1" smtClean="0">
                            <a:solidFill>
                              <a:srgbClr val="C00000"/>
                            </a:solidFill>
                            <a:latin typeface="Cambria Math" panose="02040503050406030204" pitchFamily="18" charset="0"/>
                            <a:ea typeface="微软雅黑" panose="020B0503020204020204" pitchFamily="34" charset="-122"/>
                          </a:rPr>
                        </m:ctrlPr>
                      </m:sSubSupPr>
                      <m:e>
                        <m:r>
                          <a:rPr lang="en-US" b="1" i="0" smtClean="0">
                            <a:solidFill>
                              <a:srgbClr val="C00000"/>
                            </a:solidFill>
                            <a:latin typeface="Cambria Math" panose="02040503050406030204" pitchFamily="18" charset="0"/>
                            <a:ea typeface="Cambria Math" panose="02040503050406030204" pitchFamily="18" charset="0"/>
                          </a:rPr>
                          <m:t>𝛍</m:t>
                        </m:r>
                      </m:e>
                      <m:sub>
                        <m:r>
                          <a:rPr lang="en-US" b="1" i="0" smtClean="0">
                            <a:solidFill>
                              <a:srgbClr val="C00000"/>
                            </a:solidFill>
                            <a:latin typeface="Cambria Math" panose="02040503050406030204" pitchFamily="18" charset="0"/>
                            <a:ea typeface="微软雅黑" panose="020B0503020204020204" pitchFamily="34" charset="-122"/>
                          </a:rPr>
                          <m:t>𝐁</m:t>
                        </m:r>
                      </m:sub>
                      <m:sup>
                        <m:r>
                          <a:rPr lang="en-US" b="1" i="0" smtClean="0">
                            <a:solidFill>
                              <a:srgbClr val="C00000"/>
                            </a:solidFill>
                            <a:latin typeface="Cambria Math" panose="02040503050406030204" pitchFamily="18" charset="0"/>
                            <a:ea typeface="微软雅黑" panose="020B0503020204020204" pitchFamily="34" charset="-122"/>
                          </a:rPr>
                          <m:t>𝐂𝐄𝐏</m:t>
                        </m:r>
                      </m:sup>
                    </m:sSubSup>
                    <m:r>
                      <a:rPr lang="en-US" b="1" i="0" smtClean="0">
                        <a:solidFill>
                          <a:srgbClr val="C00000"/>
                        </a:solidFill>
                        <a:latin typeface="Cambria Math" panose="02040503050406030204" pitchFamily="18" charset="0"/>
                        <a:ea typeface="Cambria Math" panose="02040503050406030204" pitchFamily="18" charset="0"/>
                      </a:rPr>
                      <m:t>≳</m:t>
                    </m:r>
                    <m:r>
                      <a:rPr lang="en-US" b="1" i="0" smtClean="0">
                        <a:solidFill>
                          <a:srgbClr val="C00000"/>
                        </a:solidFill>
                        <a:latin typeface="Cambria Math" panose="02040503050406030204" pitchFamily="18" charset="0"/>
                        <a:ea typeface="Cambria Math" panose="02040503050406030204" pitchFamily="18" charset="0"/>
                      </a:rPr>
                      <m:t>𝟑</m:t>
                    </m:r>
                    <m:sSub>
                      <m:sSubPr>
                        <m:ctrlPr>
                          <a:rPr lang="en-US" b="1" i="1">
                            <a:solidFill>
                              <a:srgbClr val="C00000"/>
                            </a:solidFill>
                            <a:latin typeface="Cambria Math" panose="02040503050406030204" pitchFamily="18" charset="0"/>
                            <a:ea typeface="微软雅黑" panose="020B0503020204020204" pitchFamily="34" charset="-122"/>
                          </a:rPr>
                        </m:ctrlPr>
                      </m:sSubPr>
                      <m:e>
                        <m:r>
                          <a:rPr lang="en-US" b="1" i="0">
                            <a:solidFill>
                              <a:srgbClr val="C00000"/>
                            </a:solidFill>
                            <a:latin typeface="Cambria Math" panose="02040503050406030204" pitchFamily="18" charset="0"/>
                            <a:ea typeface="微软雅黑" panose="020B0503020204020204" pitchFamily="34" charset="-122"/>
                          </a:rPr>
                          <m:t>𝐓</m:t>
                        </m:r>
                      </m:e>
                      <m:sub>
                        <m:r>
                          <a:rPr lang="en-US" b="1" i="0">
                            <a:solidFill>
                              <a:srgbClr val="C00000"/>
                            </a:solidFill>
                            <a:latin typeface="Cambria Math" panose="02040503050406030204" pitchFamily="18" charset="0"/>
                            <a:ea typeface="微软雅黑" panose="020B0503020204020204" pitchFamily="34" charset="-122"/>
                          </a:rPr>
                          <m:t>𝐂</m:t>
                        </m:r>
                      </m:sub>
                    </m:sSub>
                  </m:oMath>
                </a14:m>
                <a:endParaRPr lang="en-US" b="1" dirty="0">
                  <a:solidFill>
                    <a:srgbClr val="C00000"/>
                  </a:solidFill>
                  <a:latin typeface="Times" pitchFamily="2" charset="0"/>
                  <a:ea typeface="微软雅黑" panose="020B0503020204020204" pitchFamily="34" charset="-122"/>
                </a:endParaRPr>
              </a:p>
              <a:p>
                <a:pPr marL="117475"/>
                <a:endParaRPr lang="en-US" b="1" dirty="0">
                  <a:latin typeface="Times" pitchFamily="2" charset="0"/>
                  <a:ea typeface="微软雅黑" panose="020B0503020204020204" pitchFamily="34" charset="-122"/>
                </a:endParaRPr>
              </a:p>
              <a:p>
                <a:pPr marL="117475"/>
                <a:r>
                  <a:rPr lang="en-US" sz="1400" dirty="0">
                    <a:latin typeface="Times" pitchFamily="2" charset="0"/>
                    <a:ea typeface="微软雅黑" panose="020B0503020204020204" pitchFamily="34" charset="-122"/>
                  </a:rPr>
                  <a:t>	</a:t>
                </a:r>
                <a:r>
                  <a:rPr lang="en-US" sz="1400" dirty="0" err="1">
                    <a:latin typeface="Times" pitchFamily="2" charset="0"/>
                    <a:ea typeface="微软雅黑" panose="020B0503020204020204" pitchFamily="34" charset="-122"/>
                  </a:rPr>
                  <a:t>HotQCD</a:t>
                </a:r>
                <a:r>
                  <a:rPr lang="en-US" sz="1400" dirty="0">
                    <a:latin typeface="Times" pitchFamily="2" charset="0"/>
                    <a:ea typeface="微软雅黑" panose="020B0503020204020204" pitchFamily="34" charset="-122"/>
                  </a:rPr>
                  <a:t>: 	Phys.Lett.</a:t>
                </a:r>
                <a:r>
                  <a:rPr lang="en-US" sz="1400" b="1" u="sng" dirty="0">
                    <a:latin typeface="Times" pitchFamily="2" charset="0"/>
                    <a:ea typeface="微软雅黑" panose="020B0503020204020204" pitchFamily="34" charset="-122"/>
                  </a:rPr>
                  <a:t>B795</a:t>
                </a:r>
                <a:r>
                  <a:rPr lang="en-US" sz="1400" dirty="0">
                    <a:latin typeface="Times" pitchFamily="2" charset="0"/>
                    <a:ea typeface="微软雅黑" panose="020B0503020204020204" pitchFamily="34" charset="-122"/>
                  </a:rPr>
                  <a:t>, 15(2019);  </a:t>
                </a:r>
              </a:p>
              <a:p>
                <a:pPr marL="117475"/>
                <a:r>
                  <a:rPr lang="en-US" sz="1400" dirty="0">
                    <a:latin typeface="Times" pitchFamily="2" charset="0"/>
                    <a:ea typeface="微软雅黑" panose="020B0503020204020204" pitchFamily="34" charset="-122"/>
                  </a:rPr>
                  <a:t>                		Phys. Rev. Lett. </a:t>
                </a:r>
                <a:r>
                  <a:rPr lang="en-US" sz="1400" b="1" u="sng" dirty="0">
                    <a:latin typeface="Times" pitchFamily="2" charset="0"/>
                    <a:ea typeface="微软雅黑" panose="020B0503020204020204" pitchFamily="34" charset="-122"/>
                  </a:rPr>
                  <a:t>123</a:t>
                </a:r>
                <a:r>
                  <a:rPr lang="en-US" sz="1400" dirty="0">
                    <a:latin typeface="Times" pitchFamily="2" charset="0"/>
                    <a:ea typeface="微软雅黑" panose="020B0503020204020204" pitchFamily="34" charset="-122"/>
                  </a:rPr>
                  <a:t>, 062002(2019)</a:t>
                </a:r>
              </a:p>
            </p:txBody>
          </p:sp>
        </mc:Choice>
        <mc:Fallback xmlns="">
          <p:sp>
            <p:nvSpPr>
              <p:cNvPr id="20" name="TextBox 19">
                <a:extLst>
                  <a:ext uri="{FF2B5EF4-FFF2-40B4-BE49-F238E27FC236}">
                    <a16:creationId xmlns:a16="http://schemas.microsoft.com/office/drawing/2014/main" id="{B4F7A5D2-2AC8-CB46-A288-244833CEA6E2}"/>
                  </a:ext>
                </a:extLst>
              </p:cNvPr>
              <p:cNvSpPr txBox="1">
                <a:spLocks noRot="1" noChangeAspect="1" noMove="1" noResize="1" noEditPoints="1" noAdjustHandles="1" noChangeArrowheads="1" noChangeShapeType="1" noTextEdit="1"/>
              </p:cNvSpPr>
              <p:nvPr/>
            </p:nvSpPr>
            <p:spPr>
              <a:xfrm>
                <a:off x="4211960" y="771550"/>
                <a:ext cx="4680520" cy="3950762"/>
              </a:xfrm>
              <a:prstGeom prst="rect">
                <a:avLst/>
              </a:prstGeom>
              <a:blipFill>
                <a:blip r:embed="rId4"/>
                <a:stretch>
                  <a:fillRect l="-541" t="-1603" b="-1923"/>
                </a:stretch>
              </a:blipFill>
            </p:spPr>
            <p:txBody>
              <a:bodyPr/>
              <a:lstStyle/>
              <a:p>
                <a:r>
                  <a:rPr lang="en-US">
                    <a:noFill/>
                  </a:rPr>
                  <a:t> </a:t>
                </a:r>
              </a:p>
            </p:txBody>
          </p:sp>
        </mc:Fallback>
      </mc:AlternateContent>
      <p:sp>
        <p:nvSpPr>
          <p:cNvPr id="23" name="Rounded Rectangle 22">
            <a:extLst>
              <a:ext uri="{FF2B5EF4-FFF2-40B4-BE49-F238E27FC236}">
                <a16:creationId xmlns:a16="http://schemas.microsoft.com/office/drawing/2014/main" id="{824D97C9-8E3C-E44E-98D7-1B169A091560}"/>
              </a:ext>
            </a:extLst>
          </p:cNvPr>
          <p:cNvSpPr/>
          <p:nvPr/>
        </p:nvSpPr>
        <p:spPr>
          <a:xfrm>
            <a:off x="4222302" y="555526"/>
            <a:ext cx="4670178" cy="4320480"/>
          </a:xfrm>
          <a:prstGeom prst="roundRect">
            <a:avLst>
              <a:gd name="adj" fmla="val 2157"/>
            </a:avLst>
          </a:prstGeom>
          <a:noFill/>
          <a:ln cmpd="thinThick">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BE78506-DE2D-F341-891F-B2E7C4A76641}"/>
              </a:ext>
            </a:extLst>
          </p:cNvPr>
          <p:cNvSpPr/>
          <p:nvPr/>
        </p:nvSpPr>
        <p:spPr>
          <a:xfrm>
            <a:off x="4502866" y="824746"/>
            <a:ext cx="2805437" cy="738892"/>
          </a:xfrm>
          <a:prstGeom prst="ellipse">
            <a:avLst/>
          </a:prstGeom>
          <a:noFill/>
          <a:ln w="38100">
            <a:solidFill>
              <a:srgbClr val="008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A445C6-C86D-FC47-8BE5-1E5C8FBFC480}"/>
              </a:ext>
            </a:extLst>
          </p:cNvPr>
          <p:cNvSpPr/>
          <p:nvPr/>
        </p:nvSpPr>
        <p:spPr>
          <a:xfrm>
            <a:off x="5940152" y="3507854"/>
            <a:ext cx="1440160" cy="648072"/>
          </a:xfrm>
          <a:prstGeom prst="ellipse">
            <a:avLst/>
          </a:prstGeom>
          <a:noFill/>
          <a:ln w="127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56926"/>
      </p:ext>
    </p:extLst>
  </p:cSld>
  <p:clrMapOvr>
    <a:masterClrMapping/>
  </p:clrMapOvr>
  <p:transition spd="med" advClick="0" advTm="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61900"/>
            <a:ext cx="8280920" cy="628262"/>
          </a:xfrm>
        </p:spPr>
        <p:txBody>
          <a:bodyPr/>
          <a:lstStyle/>
          <a:p>
            <a:pPr algn="ctr"/>
            <a:r>
              <a:rPr lang="en-US" altLang="zh-CN" sz="3600" dirty="0">
                <a:effectLst/>
                <a:latin typeface="ArialMT"/>
              </a:rPr>
              <a:t>Search</a:t>
            </a:r>
            <a:r>
              <a:rPr lang="zh-CN" altLang="en-US" sz="3600" dirty="0">
                <a:effectLst/>
                <a:latin typeface="ArialMT"/>
              </a:rPr>
              <a:t> </a:t>
            </a:r>
            <a:r>
              <a:rPr lang="en-US" altLang="zh-CN" sz="3600" dirty="0">
                <a:effectLst/>
                <a:latin typeface="ArialMT"/>
              </a:rPr>
              <a:t>for</a:t>
            </a:r>
            <a:r>
              <a:rPr lang="zh-CN" altLang="en-US" sz="3600" dirty="0">
                <a:effectLst/>
                <a:latin typeface="ArialMT"/>
              </a:rPr>
              <a:t> </a:t>
            </a:r>
            <a:r>
              <a:rPr lang="en-US" altLang="zh-CN" sz="3600" dirty="0">
                <a:latin typeface="ArialMT"/>
              </a:rPr>
              <a:t>the</a:t>
            </a:r>
            <a:r>
              <a:rPr lang="zh-CN" altLang="en-US" sz="3600" dirty="0">
                <a:latin typeface="ArialMT"/>
              </a:rPr>
              <a:t> </a:t>
            </a:r>
            <a:r>
              <a:rPr lang="en-US" altLang="zh-CN" sz="3600" dirty="0">
                <a:latin typeface="ArialMT"/>
              </a:rPr>
              <a:t>QCD</a:t>
            </a:r>
            <a:r>
              <a:rPr lang="zh-CN" altLang="en-US" sz="3600" dirty="0">
                <a:latin typeface="ArialMT"/>
              </a:rPr>
              <a:t> </a:t>
            </a:r>
            <a:r>
              <a:rPr lang="en-US" altLang="zh-CN" sz="3600" dirty="0">
                <a:latin typeface="ArialMT"/>
              </a:rPr>
              <a:t>Critical</a:t>
            </a:r>
            <a:r>
              <a:rPr lang="zh-CN" altLang="en-US" sz="3600" dirty="0">
                <a:latin typeface="ArialMT"/>
              </a:rPr>
              <a:t> </a:t>
            </a:r>
            <a:r>
              <a:rPr lang="en-US" altLang="zh-CN" sz="3600" dirty="0">
                <a:latin typeface="ArialMT"/>
              </a:rPr>
              <a:t>Point</a:t>
            </a:r>
            <a:endParaRPr lang="en-CN" sz="20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TextBox 2">
            <a:extLst>
              <a:ext uri="{FF2B5EF4-FFF2-40B4-BE49-F238E27FC236}">
                <a16:creationId xmlns:a16="http://schemas.microsoft.com/office/drawing/2014/main" id="{96F975E9-3053-100C-74E9-F459200BE72F}"/>
              </a:ext>
            </a:extLst>
          </p:cNvPr>
          <p:cNvSpPr txBox="1"/>
          <p:nvPr/>
        </p:nvSpPr>
        <p:spPr>
          <a:xfrm>
            <a:off x="611560" y="4045009"/>
            <a:ext cx="8064896" cy="830997"/>
          </a:xfrm>
          <a:prstGeom prst="rect">
            <a:avLst/>
          </a:prstGeom>
          <a:noFill/>
        </p:spPr>
        <p:txBody>
          <a:bodyPr wrap="square" lIns="0" tIns="0" rIns="0" bIns="0" rtlCol="0">
            <a:spAutoFit/>
          </a:bodyPr>
          <a:lstStyle/>
          <a:p>
            <a:pPr marL="342900" indent="-342900">
              <a:buFont typeface="+mj-lt"/>
              <a:buAutoNum type="arabicParenR"/>
            </a:pPr>
            <a:r>
              <a:rPr lang="en-US" altLang="zh-CN" sz="1800" dirty="0">
                <a:effectLst/>
                <a:latin typeface="Helvetica" pitchFamily="2" charset="0"/>
              </a:rPr>
              <a:t>Experimental</a:t>
            </a:r>
            <a:r>
              <a:rPr lang="zh-CN" altLang="en-US" sz="1800" dirty="0">
                <a:effectLst/>
                <a:latin typeface="Helvetica" pitchFamily="2" charset="0"/>
              </a:rPr>
              <a:t> </a:t>
            </a:r>
            <a:r>
              <a:rPr lang="en-US" altLang="zh-CN" sz="1800" dirty="0">
                <a:effectLst/>
                <a:latin typeface="Helvetica" pitchFamily="2" charset="0"/>
              </a:rPr>
              <a:t>results</a:t>
            </a:r>
            <a:r>
              <a:rPr lang="zh-CN" altLang="en-US" sz="1800" dirty="0">
                <a:effectLst/>
                <a:latin typeface="Helvetica" pitchFamily="2" charset="0"/>
              </a:rPr>
              <a:t> </a:t>
            </a:r>
            <a:r>
              <a:rPr lang="en-US" altLang="zh-CN" sz="1800" dirty="0">
                <a:effectLst/>
                <a:latin typeface="Helvetica" pitchFamily="2" charset="0"/>
              </a:rPr>
              <a:t>between</a:t>
            </a:r>
            <a:r>
              <a:rPr lang="zh-CN" altLang="en-US" sz="1800" dirty="0">
                <a:effectLst/>
                <a:latin typeface="Helvetica" pitchFamily="2" charset="0"/>
              </a:rPr>
              <a:t> </a:t>
            </a:r>
            <a:r>
              <a:rPr lang="en-US" altLang="zh-CN" dirty="0">
                <a:latin typeface="Helvetica" pitchFamily="2" charset="0"/>
              </a:rPr>
              <a:t>3.5</a:t>
            </a:r>
            <a:r>
              <a:rPr lang="zh-CN" altLang="en-US" sz="1800" dirty="0">
                <a:effectLst/>
                <a:latin typeface="Helvetica" pitchFamily="2" charset="0"/>
              </a:rPr>
              <a:t> </a:t>
            </a:r>
            <a:r>
              <a:rPr lang="en-US" altLang="zh-CN" sz="1800" dirty="0">
                <a:effectLst/>
                <a:latin typeface="Helvetica" pitchFamily="2" charset="0"/>
              </a:rPr>
              <a:t>–</a:t>
            </a:r>
            <a:r>
              <a:rPr lang="zh-CN" altLang="en-US" sz="1800" dirty="0">
                <a:effectLst/>
                <a:latin typeface="Helvetica" pitchFamily="2" charset="0"/>
              </a:rPr>
              <a:t> </a:t>
            </a:r>
            <a:r>
              <a:rPr lang="en-US" altLang="zh-CN" sz="1800" dirty="0">
                <a:effectLst/>
                <a:latin typeface="Helvetica" pitchFamily="2" charset="0"/>
              </a:rPr>
              <a:t>8</a:t>
            </a:r>
            <a:r>
              <a:rPr lang="zh-CN" altLang="en-US" sz="1800" dirty="0">
                <a:effectLst/>
                <a:latin typeface="Helvetica" pitchFamily="2" charset="0"/>
              </a:rPr>
              <a:t> </a:t>
            </a:r>
            <a:r>
              <a:rPr lang="en-US" altLang="zh-CN" sz="1800" dirty="0">
                <a:effectLst/>
                <a:latin typeface="Helvetica" pitchFamily="2" charset="0"/>
              </a:rPr>
              <a:t>GeV</a:t>
            </a:r>
            <a:r>
              <a:rPr lang="zh-CN" altLang="en-US" sz="1800" dirty="0">
                <a:effectLst/>
                <a:latin typeface="Helvetica" pitchFamily="2" charset="0"/>
              </a:rPr>
              <a:t> </a:t>
            </a:r>
            <a:r>
              <a:rPr lang="en-US" altLang="zh-CN" sz="1800" dirty="0">
                <a:effectLst/>
                <a:latin typeface="Helvetica" pitchFamily="2" charset="0"/>
              </a:rPr>
              <a:t>are</a:t>
            </a:r>
            <a:r>
              <a:rPr lang="zh-CN" altLang="en-US" sz="1800" dirty="0">
                <a:effectLst/>
                <a:latin typeface="Helvetica" pitchFamily="2" charset="0"/>
              </a:rPr>
              <a:t> </a:t>
            </a:r>
            <a:r>
              <a:rPr lang="en-US" altLang="zh-CN" dirty="0">
                <a:latin typeface="Helvetica" pitchFamily="2" charset="0"/>
              </a:rPr>
              <a:t>crucial;</a:t>
            </a:r>
          </a:p>
          <a:p>
            <a:pPr marL="342900" indent="-342900">
              <a:buFont typeface="+mj-lt"/>
              <a:buAutoNum type="arabicParenR"/>
            </a:pPr>
            <a:r>
              <a:rPr lang="en-US" sz="1800" dirty="0">
                <a:effectLst/>
                <a:latin typeface="Helvetica" pitchFamily="2" charset="0"/>
              </a:rPr>
              <a:t>CEE at HIRFL and HNS at HIAF will play important role for the search of the QCD critical point</a:t>
            </a:r>
          </a:p>
        </p:txBody>
      </p:sp>
      <p:pic>
        <p:nvPicPr>
          <p:cNvPr id="4" name="Picture 1" descr="page26image45071808">
            <a:extLst>
              <a:ext uri="{FF2B5EF4-FFF2-40B4-BE49-F238E27FC236}">
                <a16:creationId xmlns:a16="http://schemas.microsoft.com/office/drawing/2014/main" id="{562565D5-0775-973E-A99C-521573F37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99" y="724017"/>
            <a:ext cx="4365287" cy="3071869"/>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4">
            <a:extLst>
              <a:ext uri="{FF2B5EF4-FFF2-40B4-BE49-F238E27FC236}">
                <a16:creationId xmlns:a16="http://schemas.microsoft.com/office/drawing/2014/main" id="{3A119E36-C2BF-3B81-389E-8A6DF12145B8}"/>
              </a:ext>
            </a:extLst>
          </p:cNvPr>
          <p:cNvSpPr/>
          <p:nvPr/>
        </p:nvSpPr>
        <p:spPr>
          <a:xfrm>
            <a:off x="1691680" y="1491630"/>
            <a:ext cx="720080" cy="1800200"/>
          </a:xfrm>
          <a:prstGeom prst="rect">
            <a:avLst/>
          </a:prstGeom>
          <a:solidFill>
            <a:srgbClr val="FFC000">
              <a:alpha val="50588"/>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 name="Picture 5">
            <a:extLst>
              <a:ext uri="{FF2B5EF4-FFF2-40B4-BE49-F238E27FC236}">
                <a16:creationId xmlns:a16="http://schemas.microsoft.com/office/drawing/2014/main" id="{C82949B8-F18C-2284-937C-27F0AD76A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107" y="868195"/>
            <a:ext cx="4004365" cy="3006811"/>
          </a:xfrm>
          <a:prstGeom prst="rect">
            <a:avLst/>
          </a:prstGeom>
        </p:spPr>
      </p:pic>
      <p:sp>
        <p:nvSpPr>
          <p:cNvPr id="7" name="Rectangle 6">
            <a:extLst>
              <a:ext uri="{FF2B5EF4-FFF2-40B4-BE49-F238E27FC236}">
                <a16:creationId xmlns:a16="http://schemas.microsoft.com/office/drawing/2014/main" id="{6094BA83-49C2-7E84-C34B-637F660B7A48}"/>
              </a:ext>
            </a:extLst>
          </p:cNvPr>
          <p:cNvSpPr/>
          <p:nvPr/>
        </p:nvSpPr>
        <p:spPr>
          <a:xfrm>
            <a:off x="5903889" y="1347614"/>
            <a:ext cx="396303" cy="1224136"/>
          </a:xfrm>
          <a:prstGeom prst="rect">
            <a:avLst/>
          </a:prstGeom>
          <a:solidFill>
            <a:srgbClr val="FFC000">
              <a:alpha val="65892"/>
            </a:srgbClr>
          </a:solidFill>
          <a:ln>
            <a:solidFill>
              <a:srgbClr val="FFC000">
                <a:alpha val="7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708C49-C02A-CED9-4388-E56A691F0BF8}"/>
              </a:ext>
            </a:extLst>
          </p:cNvPr>
          <p:cNvSpPr txBox="1"/>
          <p:nvPr/>
        </p:nvSpPr>
        <p:spPr>
          <a:xfrm>
            <a:off x="899592" y="555526"/>
            <a:ext cx="7488832" cy="369332"/>
          </a:xfrm>
          <a:prstGeom prst="rect">
            <a:avLst/>
          </a:prstGeom>
          <a:solidFill>
            <a:schemeClr val="bg1"/>
          </a:solidFill>
        </p:spPr>
        <p:txBody>
          <a:bodyPr wrap="square" rtlCol="0">
            <a:spAutoFit/>
          </a:bodyPr>
          <a:lstStyle/>
          <a:p>
            <a:pPr algn="ctr"/>
            <a:r>
              <a:rPr lang="en-US" dirty="0"/>
              <a:t>0-5% </a:t>
            </a:r>
            <a:r>
              <a:rPr lang="en-US" dirty="0" err="1"/>
              <a:t>Au+Au</a:t>
            </a:r>
            <a:r>
              <a:rPr lang="en-US" dirty="0"/>
              <a:t> Collisions at RHIC</a:t>
            </a:r>
          </a:p>
        </p:txBody>
      </p:sp>
      <p:sp>
        <p:nvSpPr>
          <p:cNvPr id="9" name="TextBox 8">
            <a:extLst>
              <a:ext uri="{FF2B5EF4-FFF2-40B4-BE49-F238E27FC236}">
                <a16:creationId xmlns:a16="http://schemas.microsoft.com/office/drawing/2014/main" id="{9534016A-DB85-FF62-9A8D-E5DF45A6DAE8}"/>
              </a:ext>
            </a:extLst>
          </p:cNvPr>
          <p:cNvSpPr txBox="1"/>
          <p:nvPr/>
        </p:nvSpPr>
        <p:spPr>
          <a:xfrm>
            <a:off x="395536" y="618193"/>
            <a:ext cx="723275" cy="307777"/>
          </a:xfrm>
          <a:prstGeom prst="rect">
            <a:avLst/>
          </a:prstGeom>
          <a:solidFill>
            <a:srgbClr val="008F00"/>
          </a:solidFill>
        </p:spPr>
        <p:txBody>
          <a:bodyPr wrap="none" rtlCol="0">
            <a:spAutoFit/>
          </a:bodyPr>
          <a:lstStyle/>
          <a:p>
            <a:r>
              <a:rPr lang="zh-CN" altLang="en-US" sz="1400" dirty="0">
                <a:solidFill>
                  <a:schemeClr val="bg1"/>
                </a:solidFill>
                <a:latin typeface="Microsoft YaHei UI" panose="020B0503020204020204" pitchFamily="34" charset="-122"/>
                <a:ea typeface="Microsoft YaHei UI" panose="020B0503020204020204" pitchFamily="34" charset="-122"/>
              </a:rPr>
              <a:t>罗晓峰</a:t>
            </a:r>
            <a:endParaRPr lang="en-US" sz="1400" dirty="0">
              <a:solidFill>
                <a:schemeClr val="bg1"/>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901192684"/>
      </p:ext>
    </p:extLst>
  </p:cSld>
  <p:clrMapOvr>
    <a:masterClrMapping/>
  </p:clrMapOvr>
  <p:transition spd="med" advClick="0" advTm="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2B75-1C8D-8A42-B0F4-1292C130616A}"/>
              </a:ext>
            </a:extLst>
          </p:cNvPr>
          <p:cNvSpPr>
            <a:spLocks noGrp="1"/>
          </p:cNvSpPr>
          <p:nvPr>
            <p:ph type="title"/>
          </p:nvPr>
        </p:nvSpPr>
        <p:spPr>
          <a:xfrm>
            <a:off x="827584" y="-92546"/>
            <a:ext cx="7992888" cy="689555"/>
          </a:xfrm>
        </p:spPr>
        <p:txBody>
          <a:bodyPr/>
          <a:lstStyle/>
          <a:p>
            <a:r>
              <a:rPr lang="en-US" sz="3600" dirty="0">
                <a:latin typeface="Arial" panose="020B0604020202020204" pitchFamily="34" charset="0"/>
                <a:cs typeface="Arial" panose="020B0604020202020204" pitchFamily="34" charset="0"/>
              </a:rPr>
              <a:t>STAR BES-I and BES-II Data Sets</a:t>
            </a:r>
          </a:p>
        </p:txBody>
      </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5C7FD042-7979-B34E-8AA7-6B7BABB766BB}"/>
                  </a:ext>
                </a:extLst>
              </p:cNvPr>
              <p:cNvGraphicFramePr>
                <a:graphicFrameLocks noGrp="1"/>
              </p:cNvGraphicFramePr>
              <p:nvPr/>
            </p:nvGraphicFramePr>
            <p:xfrm>
              <a:off x="251520" y="627534"/>
              <a:ext cx="8568952" cy="3417761"/>
            </p:xfrm>
            <a:graphic>
              <a:graphicData uri="http://schemas.openxmlformats.org/drawingml/2006/table">
                <a:tbl>
                  <a:tblPr firstRow="1" bandRow="1">
                    <a:tableStyleId>{5C22544A-7EE6-4342-B048-85BDC9FD1C3A}</a:tableStyleId>
                  </a:tblPr>
                  <a:tblGrid>
                    <a:gridCol w="404281">
                      <a:extLst>
                        <a:ext uri="{9D8B030D-6E8A-4147-A177-3AD203B41FA5}">
                          <a16:colId xmlns:a16="http://schemas.microsoft.com/office/drawing/2014/main" val="185857874"/>
                        </a:ext>
                      </a:extLst>
                    </a:gridCol>
                    <a:gridCol w="724123">
                      <a:extLst>
                        <a:ext uri="{9D8B030D-6E8A-4147-A177-3AD203B41FA5}">
                          <a16:colId xmlns:a16="http://schemas.microsoft.com/office/drawing/2014/main" val="3824240636"/>
                        </a:ext>
                      </a:extLst>
                    </a:gridCol>
                    <a:gridCol w="815679">
                      <a:extLst>
                        <a:ext uri="{9D8B030D-6E8A-4147-A177-3AD203B41FA5}">
                          <a16:colId xmlns:a16="http://schemas.microsoft.com/office/drawing/2014/main" val="1818425779"/>
                        </a:ext>
                      </a:extLst>
                    </a:gridCol>
                    <a:gridCol w="792221">
                      <a:extLst>
                        <a:ext uri="{9D8B030D-6E8A-4147-A177-3AD203B41FA5}">
                          <a16:colId xmlns:a16="http://schemas.microsoft.com/office/drawing/2014/main" val="2271612053"/>
                        </a:ext>
                      </a:extLst>
                    </a:gridCol>
                    <a:gridCol w="720080">
                      <a:extLst>
                        <a:ext uri="{9D8B030D-6E8A-4147-A177-3AD203B41FA5}">
                          <a16:colId xmlns:a16="http://schemas.microsoft.com/office/drawing/2014/main" val="483068758"/>
                        </a:ext>
                      </a:extLst>
                    </a:gridCol>
                    <a:gridCol w="864096">
                      <a:extLst>
                        <a:ext uri="{9D8B030D-6E8A-4147-A177-3AD203B41FA5}">
                          <a16:colId xmlns:a16="http://schemas.microsoft.com/office/drawing/2014/main" val="2785581947"/>
                        </a:ext>
                      </a:extLst>
                    </a:gridCol>
                    <a:gridCol w="432048">
                      <a:extLst>
                        <a:ext uri="{9D8B030D-6E8A-4147-A177-3AD203B41FA5}">
                          <a16:colId xmlns:a16="http://schemas.microsoft.com/office/drawing/2014/main" val="39137049"/>
                        </a:ext>
                      </a:extLst>
                    </a:gridCol>
                    <a:gridCol w="792088">
                      <a:extLst>
                        <a:ext uri="{9D8B030D-6E8A-4147-A177-3AD203B41FA5}">
                          <a16:colId xmlns:a16="http://schemas.microsoft.com/office/drawing/2014/main" val="249424159"/>
                        </a:ext>
                      </a:extLst>
                    </a:gridCol>
                    <a:gridCol w="720080">
                      <a:extLst>
                        <a:ext uri="{9D8B030D-6E8A-4147-A177-3AD203B41FA5}">
                          <a16:colId xmlns:a16="http://schemas.microsoft.com/office/drawing/2014/main" val="1146449398"/>
                        </a:ext>
                      </a:extLst>
                    </a:gridCol>
                    <a:gridCol w="720080">
                      <a:extLst>
                        <a:ext uri="{9D8B030D-6E8A-4147-A177-3AD203B41FA5}">
                          <a16:colId xmlns:a16="http://schemas.microsoft.com/office/drawing/2014/main" val="1290044949"/>
                        </a:ext>
                      </a:extLst>
                    </a:gridCol>
                    <a:gridCol w="648072">
                      <a:extLst>
                        <a:ext uri="{9D8B030D-6E8A-4147-A177-3AD203B41FA5}">
                          <a16:colId xmlns:a16="http://schemas.microsoft.com/office/drawing/2014/main" val="4112929163"/>
                        </a:ext>
                      </a:extLst>
                    </a:gridCol>
                    <a:gridCol w="936104">
                      <a:extLst>
                        <a:ext uri="{9D8B030D-6E8A-4147-A177-3AD203B41FA5}">
                          <a16:colId xmlns:a16="http://schemas.microsoft.com/office/drawing/2014/main" val="1176304002"/>
                        </a:ext>
                      </a:extLst>
                    </a:gridCol>
                  </a:tblGrid>
                  <a:tr h="254603">
                    <a:tc gridSpan="1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err="1">
                              <a:solidFill>
                                <a:schemeClr val="tx1"/>
                              </a:solidFill>
                              <a:latin typeface="Times" pitchFamily="2" charset="0"/>
                            </a:rPr>
                            <a:t>Au+Au</a:t>
                          </a:r>
                          <a:r>
                            <a:rPr lang="en-US" sz="1500" b="1" dirty="0">
                              <a:solidFill>
                                <a:schemeClr val="tx1"/>
                              </a:solidFill>
                              <a:latin typeface="Times" pitchFamily="2" charset="0"/>
                            </a:rPr>
                            <a:t> Collisions at RHIC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extLst>
                      <a:ext uri="{0D108BD9-81ED-4DB2-BD59-A6C34878D82A}">
                        <a16:rowId xmlns:a16="http://schemas.microsoft.com/office/drawing/2014/main" val="1320652181"/>
                      </a:ext>
                    </a:extLst>
                  </a:tr>
                  <a:tr h="228600">
                    <a:tc gridSpan="6">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Times" pitchFamily="2" charset="0"/>
                            </a:rPr>
                            <a:t>Collider Runs</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gridSpan="6">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rgbClr val="C00000"/>
                              </a:solidFill>
                              <a:latin typeface="Times" pitchFamily="2" charset="0"/>
                              <a:ea typeface="+mn-ea"/>
                              <a:cs typeface="+mn-cs"/>
                            </a:rPr>
                            <a:t>Fixed-Target Runs</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extLst>
                      <a:ext uri="{0D108BD9-81ED-4DB2-BD59-A6C34878D82A}">
                        <a16:rowId xmlns:a16="http://schemas.microsoft.com/office/drawing/2014/main" val="1541713234"/>
                      </a:ext>
                    </a:extLst>
                  </a:tr>
                  <a:tr h="392049">
                    <a:tc>
                      <a:txBody>
                        <a:bodyPr/>
                        <a:lstStyle/>
                        <a:p>
                          <a:endParaRPr lang="en-US" sz="12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ad>
                                  <m:radPr>
                                    <m:degHide m:val="on"/>
                                    <m:ctrlPr>
                                      <a:rPr lang="en-US" sz="1400" i="1" dirty="0" smtClean="0">
                                        <a:latin typeface="Cambria Math" panose="02040503050406030204" pitchFamily="18" charset="0"/>
                                      </a:rPr>
                                    </m:ctrlPr>
                                  </m:radPr>
                                  <m:deg/>
                                  <m:e>
                                    <m:sSub>
                                      <m:sSubPr>
                                        <m:ctrlPr>
                                          <a:rPr lang="en-US" sz="1400" i="1" dirty="0" smtClean="0">
                                            <a:latin typeface="Cambria Math" panose="02040503050406030204" pitchFamily="18" charset="0"/>
                                          </a:rPr>
                                        </m:ctrlPr>
                                      </m:sSubPr>
                                      <m:e>
                                        <m:r>
                                          <a:rPr lang="en-US" sz="1400" b="1" i="0" dirty="0" smtClean="0">
                                            <a:latin typeface="Cambria Math" panose="02040503050406030204" pitchFamily="18" charset="0"/>
                                          </a:rPr>
                                          <m:t>𝐬</m:t>
                                        </m:r>
                                      </m:e>
                                      <m:sub>
                                        <m:r>
                                          <a:rPr lang="en-US" sz="1400" b="1" i="0" dirty="0" smtClean="0">
                                            <a:latin typeface="Cambria Math" panose="02040503050406030204" pitchFamily="18" charset="0"/>
                                          </a:rPr>
                                          <m:t>𝐍𝐍</m:t>
                                        </m:r>
                                      </m:sub>
                                    </m:sSub>
                                  </m:e>
                                </m:rad>
                                <m:r>
                                  <a:rPr lang="en-US" sz="1400" i="0" dirty="0" smtClean="0">
                                    <a:latin typeface="Cambria Math" panose="02040503050406030204" pitchFamily="18" charset="0"/>
                                  </a:rPr>
                                  <m:t> </m:t>
                                </m:r>
                              </m:oMath>
                            </m:oMathPara>
                          </a14:m>
                          <a:endParaRPr lang="en-US" sz="1400" dirty="0">
                            <a:latin typeface="Times"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Times" pitchFamily="2" charset="0"/>
                            </a:rPr>
                            <a:t>(GeV)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400" dirty="0">
                              <a:latin typeface="Times" pitchFamily="2" charset="0"/>
                            </a:rPr>
                            <a:t>#Events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𝜇</m:t>
                                    </m:r>
                                  </m:e>
                                  <m:sub>
                                    <m:r>
                                      <a:rPr lang="en-US" sz="1400" b="0" i="1" smtClean="0">
                                        <a:latin typeface="Cambria Math" panose="02040503050406030204" pitchFamily="18" charset="0"/>
                                      </a:rPr>
                                      <m:t>𝐵</m:t>
                                    </m:r>
                                  </m:sub>
                                </m:sSub>
                              </m:oMath>
                            </m:oMathPara>
                          </a14:m>
                          <a:endParaRPr lang="en-US" sz="1400" dirty="0">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𝑏𝑒𝑎𝑚</m:t>
                                    </m:r>
                                  </m:sub>
                                </m:sSub>
                              </m:oMath>
                            </m:oMathPara>
                          </a14:m>
                          <a:endParaRPr lang="en-US" sz="1400" b="0" dirty="0">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400" dirty="0">
                              <a:latin typeface="Times" pitchFamily="2" charset="0"/>
                            </a:rPr>
                            <a:t>run</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sz="1400" dirty="0"/>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ad>
                                <m:radPr>
                                  <m:degHide m:val="on"/>
                                  <m:ctrlPr>
                                    <a:rPr lang="en-US" sz="1400" i="1" dirty="0" smtClean="0">
                                      <a:latin typeface="Cambria Math" panose="02040503050406030204" pitchFamily="18" charset="0"/>
                                    </a:rPr>
                                  </m:ctrlPr>
                                </m:radPr>
                                <m:deg/>
                                <m:e>
                                  <m:sSub>
                                    <m:sSubPr>
                                      <m:ctrlPr>
                                        <a:rPr lang="en-US" sz="1400" i="1" dirty="0" smtClean="0">
                                          <a:latin typeface="Cambria Math" panose="02040503050406030204" pitchFamily="18" charset="0"/>
                                        </a:rPr>
                                      </m:ctrlPr>
                                    </m:sSubPr>
                                    <m:e>
                                      <m:r>
                                        <a:rPr lang="en-US" sz="1400" b="1" i="0" dirty="0" smtClean="0">
                                          <a:latin typeface="Cambria Math" panose="02040503050406030204" pitchFamily="18" charset="0"/>
                                        </a:rPr>
                                        <m:t>𝐬</m:t>
                                      </m:r>
                                    </m:e>
                                    <m:sub>
                                      <m:r>
                                        <a:rPr lang="en-US" sz="1400" b="1" i="0" dirty="0" smtClean="0">
                                          <a:latin typeface="Cambria Math" panose="02040503050406030204" pitchFamily="18" charset="0"/>
                                        </a:rPr>
                                        <m:t>𝐍𝐍</m:t>
                                      </m:r>
                                    </m:sub>
                                  </m:sSub>
                                </m:e>
                              </m:rad>
                            </m:oMath>
                          </a14:m>
                          <a:r>
                            <a:rPr lang="en-US" sz="1400" dirty="0">
                              <a:latin typeface="Times" pitchFamily="2"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Times" pitchFamily="2" charset="0"/>
                            </a:rPr>
                            <a:t>(GeV)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FDFF"/>
                            </a:gs>
                            <a:gs pos="0">
                              <a:srgbClr val="76D6FF"/>
                            </a:gs>
                          </a:gsLst>
                          <a:lin ang="5400000" scaled="1"/>
                          <a:tileRect/>
                        </a:gradFill>
                      </a:tcPr>
                    </a:tc>
                    <a:tc>
                      <a:txBody>
                        <a:bodyPr/>
                        <a:lstStyle/>
                        <a:p>
                          <a:pPr algn="ctr"/>
                          <a:r>
                            <a:rPr lang="en-US" sz="1400" dirty="0">
                              <a:latin typeface="Times" pitchFamily="2" charset="0"/>
                            </a:rPr>
                            <a:t>#Events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FDFF"/>
                            </a:gs>
                            <a:gs pos="0">
                              <a:srgbClr val="76D6FF"/>
                            </a:gs>
                          </a:gsLst>
                          <a:lin ang="5400000" scaled="1"/>
                          <a:tileRect/>
                        </a:gra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𝜇</m:t>
                                    </m:r>
                                  </m:e>
                                  <m:sub>
                                    <m:r>
                                      <a:rPr lang="en-US" sz="1400" b="0" i="1" smtClean="0">
                                        <a:latin typeface="Cambria Math" panose="02040503050406030204" pitchFamily="18" charset="0"/>
                                      </a:rPr>
                                      <m:t>𝐵</m:t>
                                    </m:r>
                                  </m:sub>
                                </m:sSub>
                              </m:oMath>
                            </m:oMathPara>
                          </a14:m>
                          <a:endParaRPr lang="en-US" sz="1400" dirty="0">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FDFF"/>
                            </a:gs>
                            <a:gs pos="0">
                              <a:srgbClr val="76D6FF"/>
                            </a:gs>
                          </a:gsLst>
                          <a:lin ang="5400000" scaled="1"/>
                          <a:tileRect/>
                        </a:gra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𝑦</m:t>
                                    </m:r>
                                  </m:e>
                                  <m:sub>
                                    <m:r>
                                      <a:rPr lang="en-US" sz="1400" b="0" i="1" smtClean="0">
                                        <a:latin typeface="Cambria Math" panose="02040503050406030204" pitchFamily="18" charset="0"/>
                                      </a:rPr>
                                      <m:t>𝑏𝑒𝑎𝑚</m:t>
                                    </m:r>
                                  </m:sub>
                                </m:sSub>
                              </m:oMath>
                            </m:oMathPara>
                          </a14:m>
                          <a:endParaRPr lang="en-US" sz="1400" dirty="0">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FDFF"/>
                            </a:gs>
                            <a:gs pos="0">
                              <a:srgbClr val="76D6FF"/>
                            </a:gs>
                          </a:gsLst>
                          <a:lin ang="5400000" scaled="1"/>
                          <a:tileRect/>
                        </a:gradFill>
                      </a:tcPr>
                    </a:tc>
                    <a:tc>
                      <a:txBody>
                        <a:bodyPr/>
                        <a:lstStyle/>
                        <a:p>
                          <a:pPr algn="ctr"/>
                          <a:r>
                            <a:rPr lang="en-US" sz="1400" dirty="0">
                              <a:latin typeface="Times" pitchFamily="2" charset="0"/>
                            </a:rPr>
                            <a:t>run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FDFF"/>
                            </a:gs>
                            <a:gs pos="0">
                              <a:srgbClr val="76D6FF"/>
                            </a:gs>
                          </a:gsLst>
                          <a:lin ang="5400000" scaled="1"/>
                          <a:tileRect/>
                        </a:gradFill>
                      </a:tcPr>
                    </a:tc>
                    <a:extLst>
                      <a:ext uri="{0D108BD9-81ED-4DB2-BD59-A6C34878D82A}">
                        <a16:rowId xmlns:a16="http://schemas.microsoft.com/office/drawing/2014/main" val="3088410873"/>
                      </a:ext>
                    </a:extLst>
                  </a:tr>
                  <a:tr h="182880">
                    <a:tc>
                      <a:txBody>
                        <a:bodyPr/>
                        <a:lstStyle/>
                        <a:p>
                          <a:pPr algn="ctr"/>
                          <a:r>
                            <a:rPr lang="en-US" sz="800" dirty="0">
                              <a:solidFill>
                                <a:schemeClr val="tx1"/>
                              </a:solidFill>
                              <a:latin typeface="Times" pitchFamily="2" charset="0"/>
                            </a:rPr>
                            <a:t>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srgbClr val="FF0000"/>
                              </a:solidFill>
                              <a:latin typeface="Times" pitchFamily="2" charset="0"/>
                            </a:rPr>
                            <a:t>200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rgbClr val="FF0000"/>
                              </a:solidFill>
                              <a:latin typeface="Times" pitchFamily="2" charset="0"/>
                            </a:rPr>
                            <a:t>380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FF0000"/>
                              </a:solidFill>
                              <a:latin typeface="Times" pitchFamily="2" charset="0"/>
                            </a:rPr>
                            <a:t>25</a:t>
                          </a:r>
                          <a:r>
                            <a:rPr lang="en-US" sz="800" dirty="0">
                              <a:solidFill>
                                <a:srgbClr val="FF0000"/>
                              </a:solidFill>
                              <a:latin typeface="Times" pitchFamily="2" charset="0"/>
                            </a:rPr>
                            <a:t>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5.3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a:t>
                          </a:r>
                          <a:r>
                            <a:rPr lang="en-US" altLang="zh-CN" sz="800" dirty="0">
                              <a:solidFill>
                                <a:schemeClr val="tx1"/>
                              </a:solidFill>
                              <a:latin typeface="Times" pitchFamily="2" charset="0"/>
                            </a:rPr>
                            <a:t>10, </a:t>
                          </a:r>
                          <a:r>
                            <a:rPr lang="en-US" sz="800" dirty="0">
                              <a:solidFill>
                                <a:srgbClr val="C00000"/>
                              </a:solidFill>
                              <a:latin typeface="Times" pitchFamily="2" charset="0"/>
                            </a:rPr>
                            <a:t>19</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1</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13.7 (100)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50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280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-2.69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9210364"/>
                      </a:ext>
                    </a:extLst>
                  </a:tr>
                  <a:tr h="182880">
                    <a:tc>
                      <a:txBody>
                        <a:bodyPr/>
                        <a:lstStyle/>
                        <a:p>
                          <a:pPr algn="ctr"/>
                          <a:r>
                            <a:rPr lang="en-US" sz="800" dirty="0">
                              <a:solidFill>
                                <a:schemeClr val="tx1"/>
                              </a:solidFill>
                              <a:latin typeface="Times" pitchFamily="2" charset="0"/>
                            </a:rPr>
                            <a:t>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62.4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46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75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Run-10</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2</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11.5 (70)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50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320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-2.51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5358119"/>
                      </a:ext>
                    </a:extLst>
                  </a:tr>
                  <a:tr h="182880">
                    <a:tc>
                      <a:txBody>
                        <a:bodyPr/>
                        <a:lstStyle/>
                        <a:p>
                          <a:pPr algn="ctr"/>
                          <a:r>
                            <a:rPr lang="en-US" sz="800" dirty="0">
                              <a:solidFill>
                                <a:schemeClr val="tx1"/>
                              </a:solidFill>
                              <a:latin typeface="Times" pitchFamily="2" charset="0"/>
                            </a:rPr>
                            <a:t>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54.4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1200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85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Run-17</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3</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9.2 (44.5)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50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370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-2.28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2877979"/>
                      </a:ext>
                    </a:extLst>
                  </a:tr>
                  <a:tr h="182880">
                    <a:tc>
                      <a:txBody>
                        <a:bodyPr/>
                        <a:lstStyle/>
                        <a:p>
                          <a:pPr algn="ctr"/>
                          <a:r>
                            <a:rPr lang="en-US" sz="800" dirty="0">
                              <a:solidFill>
                                <a:schemeClr val="tx1"/>
                              </a:solidFill>
                              <a:latin typeface="Times" pitchFamily="2" charset="0"/>
                            </a:rPr>
                            <a:t>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39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86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112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Run-10</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4</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7.7 (31.2)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260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420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18, 19, 20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8129684"/>
                      </a:ext>
                    </a:extLst>
                  </a:tr>
                  <a:tr h="182880">
                    <a:tc>
                      <a:txBody>
                        <a:bodyPr/>
                        <a:lstStyle/>
                        <a:p>
                          <a:pPr algn="ctr"/>
                          <a:r>
                            <a:rPr lang="en-US" sz="800" dirty="0">
                              <a:solidFill>
                                <a:schemeClr val="tx1"/>
                              </a:solidFill>
                              <a:latin typeface="Times" pitchFamily="2" charset="0"/>
                            </a:rPr>
                            <a:t>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27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585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156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3.36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Run-11, </a:t>
                          </a:r>
                          <a:r>
                            <a:rPr lang="en-US" sz="800" dirty="0">
                              <a:solidFill>
                                <a:srgbClr val="C00000"/>
                              </a:solidFill>
                              <a:latin typeface="Times" pitchFamily="2" charset="0"/>
                            </a:rPr>
                            <a:t>18</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5</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7.2 (26.5)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470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440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-2.02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18, 20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3714703"/>
                      </a:ext>
                    </a:extLst>
                  </a:tr>
                  <a:tr h="182880">
                    <a:tc>
                      <a:txBody>
                        <a:bodyPr/>
                        <a:lstStyle/>
                        <a:p>
                          <a:pPr algn="ctr"/>
                          <a:r>
                            <a:rPr lang="en-US" sz="800" dirty="0">
                              <a:solidFill>
                                <a:schemeClr val="tx1"/>
                              </a:solidFill>
                              <a:latin typeface="Times" pitchFamily="2" charset="0"/>
                            </a:rPr>
                            <a:t>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19.6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595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206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3.1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Run-11, </a:t>
                          </a:r>
                          <a:r>
                            <a:rPr lang="en-US" sz="800" dirty="0">
                              <a:solidFill>
                                <a:srgbClr val="C00000"/>
                              </a:solidFill>
                              <a:latin typeface="Times" pitchFamily="2" charset="0"/>
                            </a:rPr>
                            <a:t>19</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6</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6.2 (19.5)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120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490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1.87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394612"/>
                      </a:ext>
                    </a:extLst>
                  </a:tr>
                  <a:tr h="182880">
                    <a:tc>
                      <a:txBody>
                        <a:bodyPr/>
                        <a:lstStyle/>
                        <a:p>
                          <a:pPr algn="ctr"/>
                          <a:r>
                            <a:rPr lang="en-US" sz="800" dirty="0">
                              <a:solidFill>
                                <a:schemeClr val="tx1"/>
                              </a:solidFill>
                              <a:latin typeface="Times" pitchFamily="2" charset="0"/>
                            </a:rPr>
                            <a:t>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17.3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256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230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7</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5.2 (13.5)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100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540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-1.68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3159114"/>
                      </a:ext>
                    </a:extLst>
                  </a:tr>
                  <a:tr h="182880">
                    <a:tc>
                      <a:txBody>
                        <a:bodyPr/>
                        <a:lstStyle/>
                        <a:p>
                          <a:pPr algn="ctr"/>
                          <a:r>
                            <a:rPr lang="en-US" sz="800" dirty="0">
                              <a:solidFill>
                                <a:schemeClr val="tx1"/>
                              </a:solidFill>
                              <a:latin typeface="Times" pitchFamily="2" charset="0"/>
                            </a:rPr>
                            <a:t>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14.6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340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262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Run-14, </a:t>
                          </a:r>
                          <a:r>
                            <a:rPr lang="en-US" sz="800" dirty="0">
                              <a:solidFill>
                                <a:srgbClr val="C00000"/>
                              </a:solidFill>
                              <a:latin typeface="Times" pitchFamily="2" charset="0"/>
                            </a:rPr>
                            <a:t>19</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8</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4.5 (9.8)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110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590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-1.52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6035030"/>
                      </a:ext>
                    </a:extLst>
                  </a:tr>
                  <a:tr h="182880">
                    <a:tc>
                      <a:txBody>
                        <a:bodyPr/>
                        <a:lstStyle/>
                        <a:p>
                          <a:pPr algn="ctr"/>
                          <a:r>
                            <a:rPr lang="en-US" sz="800" dirty="0">
                              <a:solidFill>
                                <a:schemeClr val="tx1"/>
                              </a:solidFill>
                              <a:latin typeface="Times" pitchFamily="2" charset="0"/>
                            </a:rPr>
                            <a:t>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b="0" dirty="0">
                              <a:solidFill>
                                <a:schemeClr val="tx1"/>
                              </a:solidFill>
                              <a:latin typeface="Times" pitchFamily="2" charset="0"/>
                            </a:rPr>
                            <a:t>11.5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57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316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Run-10, </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9</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3.9 (7.3)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120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633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-1.37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1252534"/>
                      </a:ext>
                    </a:extLst>
                  </a:tr>
                  <a:tr h="182880">
                    <a:tc>
                      <a:txBody>
                        <a:bodyPr/>
                        <a:lstStyle/>
                        <a:p>
                          <a:pPr algn="ctr"/>
                          <a:r>
                            <a:rPr lang="en-US" sz="800" dirty="0">
                              <a:solidFill>
                                <a:schemeClr val="tx1"/>
                              </a:solidFill>
                              <a:latin typeface="Times" pitchFamily="2" charset="0"/>
                            </a:rPr>
                            <a:t>10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b="0" dirty="0">
                              <a:solidFill>
                                <a:schemeClr val="tx1"/>
                              </a:solidFill>
                              <a:latin typeface="Times" pitchFamily="2" charset="0"/>
                            </a:rPr>
                            <a:t>9.2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160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372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Run-10, </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10</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3.5 (5.75)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120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670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0631756"/>
                      </a:ext>
                    </a:extLst>
                  </a:tr>
                  <a:tr h="182880">
                    <a:tc>
                      <a:txBody>
                        <a:bodyPr/>
                        <a:lstStyle/>
                        <a:p>
                          <a:pPr algn="ctr"/>
                          <a:r>
                            <a:rPr lang="en-US" sz="800" dirty="0">
                              <a:solidFill>
                                <a:schemeClr val="tx1"/>
                              </a:solidFill>
                              <a:latin typeface="Times" pitchFamily="2" charset="0"/>
                            </a:rPr>
                            <a:t>11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b="0" dirty="0">
                              <a:solidFill>
                                <a:schemeClr val="tx1"/>
                              </a:solidFill>
                              <a:latin typeface="Times" pitchFamily="2" charset="0"/>
                            </a:rPr>
                            <a:t>7.7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104 M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420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11</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3.2 (4.59)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200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699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-1.13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19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3979096"/>
                      </a:ext>
                    </a:extLst>
                  </a:tr>
                  <a:tr h="182880">
                    <a:tc>
                      <a:txBody>
                        <a:bodyPr/>
                        <a:lstStyle/>
                        <a:p>
                          <a:endParaRPr lang="en-US" sz="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sz="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800" dirty="0"/>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12</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1" dirty="0">
                              <a:solidFill>
                                <a:srgbClr val="FF0000"/>
                              </a:solidFill>
                              <a:latin typeface="Times" pitchFamily="2" charset="0"/>
                            </a:rPr>
                            <a:t>3.0</a:t>
                          </a:r>
                          <a:r>
                            <a:rPr lang="en-US" sz="800" dirty="0">
                              <a:solidFill>
                                <a:srgbClr val="FF0000"/>
                              </a:solidFill>
                              <a:latin typeface="Times" pitchFamily="2" charset="0"/>
                            </a:rPr>
                            <a:t> (3.85)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srgbClr val="FF0000"/>
                              </a:solidFill>
                              <a:latin typeface="Times" pitchFamily="2" charset="0"/>
                            </a:rPr>
                            <a:t>260</a:t>
                          </a:r>
                          <a:r>
                            <a:rPr lang="en-US" sz="800" dirty="0">
                              <a:solidFill>
                                <a:srgbClr val="FF0000"/>
                              </a:solidFill>
                              <a:latin typeface="Times" pitchFamily="2" charset="0"/>
                            </a:rPr>
                            <a:t> + 2000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FF0000"/>
                              </a:solidFill>
                              <a:latin typeface="Times" pitchFamily="2" charset="0"/>
                            </a:rPr>
                            <a:t>760</a:t>
                          </a:r>
                          <a:r>
                            <a:rPr lang="en-US" sz="800" dirty="0">
                              <a:solidFill>
                                <a:srgbClr val="FF0000"/>
                              </a:solidFill>
                              <a:latin typeface="Times" pitchFamily="2" charset="0"/>
                            </a:rPr>
                            <a:t>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-1.05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Run-18, </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9427914"/>
                      </a:ext>
                    </a:extLst>
                  </a:tr>
                  <a:tr h="120161">
                    <a:tc gridSpan="6">
                      <a:txBody>
                        <a:bodyPr/>
                        <a:lstStyle/>
                        <a:p>
                          <a:pPr algn="ctr"/>
                          <a:endParaRPr lang="en-US" sz="500" dirty="0">
                            <a:solidFill>
                              <a:srgbClr val="C00000"/>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hMerge="1">
                      <a:txBody>
                        <a:bodyPr/>
                        <a:lstStyle/>
                        <a:p>
                          <a:pPr algn="ctr"/>
                          <a:endParaRPr lang="en-US" sz="1200" dirty="0">
                            <a:solidFill>
                              <a:srgbClr val="C0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solidFill>
                              <a:schemeClr val="tx1"/>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solidFill>
                              <a:schemeClr val="tx1"/>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solidFill>
                              <a:schemeClr val="tx1"/>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solidFill>
                              <a:schemeClr val="tx1"/>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endParaRPr lang="en-US" sz="500" kern="1200" dirty="0">
                            <a:solidFill>
                              <a:srgbClr val="C00000"/>
                            </a:solidFill>
                            <a:latin typeface="Times" pitchFamily="2" charset="0"/>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hMerge="1">
                      <a:txBody>
                        <a:bodyPr/>
                        <a:lstStyle/>
                        <a:p>
                          <a:pPr algn="ctr"/>
                          <a:endParaRPr lang="en-US" sz="1200" kern="1200" dirty="0">
                            <a:solidFill>
                              <a:srgbClr val="C0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1078843"/>
                      </a:ext>
                    </a:extLst>
                  </a:tr>
                </a:tbl>
              </a:graphicData>
            </a:graphic>
          </p:graphicFrame>
        </mc:Choice>
        <mc:Fallback xmlns="">
          <p:graphicFrame>
            <p:nvGraphicFramePr>
              <p:cNvPr id="12" name="Table 11">
                <a:extLst>
                  <a:ext uri="{FF2B5EF4-FFF2-40B4-BE49-F238E27FC236}">
                    <a16:creationId xmlns:a16="http://schemas.microsoft.com/office/drawing/2014/main" id="{5C7FD042-7979-B34E-8AA7-6B7BABB766BB}"/>
                  </a:ext>
                </a:extLst>
              </p:cNvPr>
              <p:cNvGraphicFramePr>
                <a:graphicFrameLocks noGrp="1"/>
              </p:cNvGraphicFramePr>
              <p:nvPr>
                <p:extLst>
                  <p:ext uri="{D42A27DB-BD31-4B8C-83A1-F6EECF244321}">
                    <p14:modId xmlns:p14="http://schemas.microsoft.com/office/powerpoint/2010/main" val="4244099746"/>
                  </p:ext>
                </p:extLst>
              </p:nvPr>
            </p:nvGraphicFramePr>
            <p:xfrm>
              <a:off x="251520" y="627534"/>
              <a:ext cx="8568952" cy="3417761"/>
            </p:xfrm>
            <a:graphic>
              <a:graphicData uri="http://schemas.openxmlformats.org/drawingml/2006/table">
                <a:tbl>
                  <a:tblPr firstRow="1" bandRow="1">
                    <a:tableStyleId>{5C22544A-7EE6-4342-B048-85BDC9FD1C3A}</a:tableStyleId>
                  </a:tblPr>
                  <a:tblGrid>
                    <a:gridCol w="404281">
                      <a:extLst>
                        <a:ext uri="{9D8B030D-6E8A-4147-A177-3AD203B41FA5}">
                          <a16:colId xmlns:a16="http://schemas.microsoft.com/office/drawing/2014/main" val="185857874"/>
                        </a:ext>
                      </a:extLst>
                    </a:gridCol>
                    <a:gridCol w="724123">
                      <a:extLst>
                        <a:ext uri="{9D8B030D-6E8A-4147-A177-3AD203B41FA5}">
                          <a16:colId xmlns:a16="http://schemas.microsoft.com/office/drawing/2014/main" val="3824240636"/>
                        </a:ext>
                      </a:extLst>
                    </a:gridCol>
                    <a:gridCol w="815679">
                      <a:extLst>
                        <a:ext uri="{9D8B030D-6E8A-4147-A177-3AD203B41FA5}">
                          <a16:colId xmlns:a16="http://schemas.microsoft.com/office/drawing/2014/main" val="1818425779"/>
                        </a:ext>
                      </a:extLst>
                    </a:gridCol>
                    <a:gridCol w="792221">
                      <a:extLst>
                        <a:ext uri="{9D8B030D-6E8A-4147-A177-3AD203B41FA5}">
                          <a16:colId xmlns:a16="http://schemas.microsoft.com/office/drawing/2014/main" val="2271612053"/>
                        </a:ext>
                      </a:extLst>
                    </a:gridCol>
                    <a:gridCol w="720080">
                      <a:extLst>
                        <a:ext uri="{9D8B030D-6E8A-4147-A177-3AD203B41FA5}">
                          <a16:colId xmlns:a16="http://schemas.microsoft.com/office/drawing/2014/main" val="483068758"/>
                        </a:ext>
                      </a:extLst>
                    </a:gridCol>
                    <a:gridCol w="864096">
                      <a:extLst>
                        <a:ext uri="{9D8B030D-6E8A-4147-A177-3AD203B41FA5}">
                          <a16:colId xmlns:a16="http://schemas.microsoft.com/office/drawing/2014/main" val="2785581947"/>
                        </a:ext>
                      </a:extLst>
                    </a:gridCol>
                    <a:gridCol w="432048">
                      <a:extLst>
                        <a:ext uri="{9D8B030D-6E8A-4147-A177-3AD203B41FA5}">
                          <a16:colId xmlns:a16="http://schemas.microsoft.com/office/drawing/2014/main" val="39137049"/>
                        </a:ext>
                      </a:extLst>
                    </a:gridCol>
                    <a:gridCol w="792088">
                      <a:extLst>
                        <a:ext uri="{9D8B030D-6E8A-4147-A177-3AD203B41FA5}">
                          <a16:colId xmlns:a16="http://schemas.microsoft.com/office/drawing/2014/main" val="249424159"/>
                        </a:ext>
                      </a:extLst>
                    </a:gridCol>
                    <a:gridCol w="720080">
                      <a:extLst>
                        <a:ext uri="{9D8B030D-6E8A-4147-A177-3AD203B41FA5}">
                          <a16:colId xmlns:a16="http://schemas.microsoft.com/office/drawing/2014/main" val="1146449398"/>
                        </a:ext>
                      </a:extLst>
                    </a:gridCol>
                    <a:gridCol w="720080">
                      <a:extLst>
                        <a:ext uri="{9D8B030D-6E8A-4147-A177-3AD203B41FA5}">
                          <a16:colId xmlns:a16="http://schemas.microsoft.com/office/drawing/2014/main" val="1290044949"/>
                        </a:ext>
                      </a:extLst>
                    </a:gridCol>
                    <a:gridCol w="648072">
                      <a:extLst>
                        <a:ext uri="{9D8B030D-6E8A-4147-A177-3AD203B41FA5}">
                          <a16:colId xmlns:a16="http://schemas.microsoft.com/office/drawing/2014/main" val="4112929163"/>
                        </a:ext>
                      </a:extLst>
                    </a:gridCol>
                    <a:gridCol w="936104">
                      <a:extLst>
                        <a:ext uri="{9D8B030D-6E8A-4147-A177-3AD203B41FA5}">
                          <a16:colId xmlns:a16="http://schemas.microsoft.com/office/drawing/2014/main" val="1176304002"/>
                        </a:ext>
                      </a:extLst>
                    </a:gridCol>
                  </a:tblGrid>
                  <a:tr h="297180">
                    <a:tc gridSpan="1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dirty="0" err="1">
                              <a:solidFill>
                                <a:schemeClr val="tx1"/>
                              </a:solidFill>
                              <a:latin typeface="Times" pitchFamily="2" charset="0"/>
                            </a:rPr>
                            <a:t>Au+Au</a:t>
                          </a:r>
                          <a:r>
                            <a:rPr lang="en-US" sz="1500" b="1" dirty="0">
                              <a:solidFill>
                                <a:schemeClr val="tx1"/>
                              </a:solidFill>
                              <a:latin typeface="Times" pitchFamily="2" charset="0"/>
                            </a:rPr>
                            <a:t> Collisions at RHIC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extLst>
                      <a:ext uri="{0D108BD9-81ED-4DB2-BD59-A6C34878D82A}">
                        <a16:rowId xmlns:a16="http://schemas.microsoft.com/office/drawing/2014/main" val="1320652181"/>
                      </a:ext>
                    </a:extLst>
                  </a:tr>
                  <a:tr h="251460">
                    <a:tc gridSpan="6">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Times" pitchFamily="2" charset="0"/>
                            </a:rPr>
                            <a:t>Collider Runs</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gridSpan="6">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rgbClr val="C00000"/>
                              </a:solidFill>
                              <a:latin typeface="Times" pitchFamily="2" charset="0"/>
                              <a:ea typeface="+mn-ea"/>
                              <a:cs typeface="+mn-cs"/>
                            </a:rPr>
                            <a:t>Fixed-Target Runs</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tc hMerge="1">
                      <a:txBody>
                        <a:bodyPr/>
                        <a:lstStyle/>
                        <a:p>
                          <a:pPr algn="ctr"/>
                          <a:endParaRPr lang="en-US" sz="16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43000"/>
                          </a:srgbClr>
                        </a:solidFill>
                      </a:tcPr>
                    </a:tc>
                    <a:extLst>
                      <a:ext uri="{0D108BD9-81ED-4DB2-BD59-A6C34878D82A}">
                        <a16:rowId xmlns:a16="http://schemas.microsoft.com/office/drawing/2014/main" val="1541713234"/>
                      </a:ext>
                    </a:extLst>
                  </a:tr>
                  <a:tr h="438341">
                    <a:tc>
                      <a:txBody>
                        <a:bodyPr/>
                        <a:lstStyle/>
                        <a:p>
                          <a:endParaRPr lang="en-US" sz="12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6140" t="-128571" r="-1031579" b="-551429"/>
                          </a:stretch>
                        </a:blipFill>
                      </a:tcPr>
                    </a:tc>
                    <a:tc>
                      <a:txBody>
                        <a:bodyPr/>
                        <a:lstStyle/>
                        <a:p>
                          <a:pPr algn="ctr"/>
                          <a:r>
                            <a:rPr lang="en-US" sz="1400" dirty="0">
                              <a:latin typeface="Times" pitchFamily="2" charset="0"/>
                            </a:rPr>
                            <a:t>#Events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42857" t="-128571" r="-731746" b="-551429"/>
                          </a:stretch>
                        </a:blipFill>
                      </a:tcPr>
                    </a:tc>
                    <a:tc>
                      <a:txBody>
                        <a:bodyPr/>
                        <a:lstStyle/>
                        <a:p>
                          <a:endParaRPr lang="en-US"/>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78947" t="-128571" r="-708772" b="-551429"/>
                          </a:stretch>
                        </a:blipFill>
                      </a:tcPr>
                    </a:tc>
                    <a:tc>
                      <a:txBody>
                        <a:bodyPr/>
                        <a:lstStyle/>
                        <a:p>
                          <a:pPr algn="ctr"/>
                          <a:r>
                            <a:rPr lang="en-US" sz="1400" dirty="0">
                              <a:latin typeface="Times" pitchFamily="2" charset="0"/>
                            </a:rPr>
                            <a:t>run</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sz="1400" dirty="0"/>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endParaRPr lang="en-US"/>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04839" t="-128571" r="-387097" b="-551429"/>
                          </a:stretch>
                        </a:blipFill>
                      </a:tcPr>
                    </a:tc>
                    <a:tc>
                      <a:txBody>
                        <a:bodyPr/>
                        <a:lstStyle/>
                        <a:p>
                          <a:pPr algn="ctr"/>
                          <a:r>
                            <a:rPr lang="en-US" sz="1400" dirty="0">
                              <a:latin typeface="Times" pitchFamily="2" charset="0"/>
                            </a:rPr>
                            <a:t>#Events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FDFF"/>
                            </a:gs>
                            <a:gs pos="0">
                              <a:srgbClr val="76D6FF"/>
                            </a:gs>
                          </a:gsLst>
                          <a:lin ang="5400000" scaled="1"/>
                          <a:tileRect/>
                        </a:gradFill>
                      </a:tcPr>
                    </a:tc>
                    <a:tc>
                      <a:txBody>
                        <a:bodyPr/>
                        <a:lstStyle/>
                        <a:p>
                          <a:endParaRPr lang="en-US"/>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866667" t="-128571" r="-221053" b="-551429"/>
                          </a:stretch>
                        </a:blipFill>
                      </a:tcPr>
                    </a:tc>
                    <a:tc>
                      <a:txBody>
                        <a:bodyPr/>
                        <a:lstStyle/>
                        <a:p>
                          <a:endParaRPr lang="en-US"/>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80392" t="-128571" r="-147059" b="-551429"/>
                          </a:stretch>
                        </a:blipFill>
                      </a:tcPr>
                    </a:tc>
                    <a:tc>
                      <a:txBody>
                        <a:bodyPr/>
                        <a:lstStyle/>
                        <a:p>
                          <a:pPr algn="ctr"/>
                          <a:r>
                            <a:rPr lang="en-US" sz="1400" dirty="0">
                              <a:latin typeface="Times" pitchFamily="2" charset="0"/>
                            </a:rPr>
                            <a:t>run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FDFF"/>
                            </a:gs>
                            <a:gs pos="0">
                              <a:srgbClr val="76D6FF"/>
                            </a:gs>
                          </a:gsLst>
                          <a:lin ang="5400000" scaled="1"/>
                          <a:tileRect/>
                        </a:gradFill>
                      </a:tcPr>
                    </a:tc>
                    <a:extLst>
                      <a:ext uri="{0D108BD9-81ED-4DB2-BD59-A6C34878D82A}">
                        <a16:rowId xmlns:a16="http://schemas.microsoft.com/office/drawing/2014/main" val="3088410873"/>
                      </a:ext>
                    </a:extLst>
                  </a:tr>
                  <a:tr h="190500">
                    <a:tc>
                      <a:txBody>
                        <a:bodyPr/>
                        <a:lstStyle/>
                        <a:p>
                          <a:pPr algn="ctr"/>
                          <a:r>
                            <a:rPr lang="en-US" sz="800" dirty="0">
                              <a:solidFill>
                                <a:schemeClr val="tx1"/>
                              </a:solidFill>
                              <a:latin typeface="Times" pitchFamily="2" charset="0"/>
                            </a:rPr>
                            <a:t>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srgbClr val="FF0000"/>
                              </a:solidFill>
                              <a:latin typeface="Times" pitchFamily="2" charset="0"/>
                            </a:rPr>
                            <a:t>200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rgbClr val="FF0000"/>
                              </a:solidFill>
                              <a:latin typeface="Times" pitchFamily="2" charset="0"/>
                            </a:rPr>
                            <a:t>380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FF0000"/>
                              </a:solidFill>
                              <a:latin typeface="Times" pitchFamily="2" charset="0"/>
                            </a:rPr>
                            <a:t>25</a:t>
                          </a:r>
                          <a:r>
                            <a:rPr lang="en-US" sz="800" dirty="0">
                              <a:solidFill>
                                <a:srgbClr val="FF0000"/>
                              </a:solidFill>
                              <a:latin typeface="Times" pitchFamily="2" charset="0"/>
                            </a:rPr>
                            <a:t>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5.3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a:t>
                          </a:r>
                          <a:r>
                            <a:rPr lang="en-US" altLang="zh-CN" sz="800" dirty="0">
                              <a:solidFill>
                                <a:schemeClr val="tx1"/>
                              </a:solidFill>
                              <a:latin typeface="Times" pitchFamily="2" charset="0"/>
                            </a:rPr>
                            <a:t>10, </a:t>
                          </a:r>
                          <a:r>
                            <a:rPr lang="en-US" sz="800" dirty="0">
                              <a:solidFill>
                                <a:srgbClr val="C00000"/>
                              </a:solidFill>
                              <a:latin typeface="Times" pitchFamily="2" charset="0"/>
                            </a:rPr>
                            <a:t>19</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1</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13.7 (100)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50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280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-2.69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9210364"/>
                      </a:ext>
                    </a:extLst>
                  </a:tr>
                  <a:tr h="190500">
                    <a:tc>
                      <a:txBody>
                        <a:bodyPr/>
                        <a:lstStyle/>
                        <a:p>
                          <a:pPr algn="ctr"/>
                          <a:r>
                            <a:rPr lang="en-US" sz="800" dirty="0">
                              <a:solidFill>
                                <a:schemeClr val="tx1"/>
                              </a:solidFill>
                              <a:latin typeface="Times" pitchFamily="2" charset="0"/>
                            </a:rPr>
                            <a:t>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62.4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46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75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Run-10</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2</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11.5 (70)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50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320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-2.51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5358119"/>
                      </a:ext>
                    </a:extLst>
                  </a:tr>
                  <a:tr h="190500">
                    <a:tc>
                      <a:txBody>
                        <a:bodyPr/>
                        <a:lstStyle/>
                        <a:p>
                          <a:pPr algn="ctr"/>
                          <a:r>
                            <a:rPr lang="en-US" sz="800" dirty="0">
                              <a:solidFill>
                                <a:schemeClr val="tx1"/>
                              </a:solidFill>
                              <a:latin typeface="Times" pitchFamily="2" charset="0"/>
                            </a:rPr>
                            <a:t>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54.4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1200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85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Run-17</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3</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9.2 (44.5)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50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370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-2.28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2877979"/>
                      </a:ext>
                    </a:extLst>
                  </a:tr>
                  <a:tr h="190500">
                    <a:tc>
                      <a:txBody>
                        <a:bodyPr/>
                        <a:lstStyle/>
                        <a:p>
                          <a:pPr algn="ctr"/>
                          <a:r>
                            <a:rPr lang="en-US" sz="800" dirty="0">
                              <a:solidFill>
                                <a:schemeClr val="tx1"/>
                              </a:solidFill>
                              <a:latin typeface="Times" pitchFamily="2" charset="0"/>
                            </a:rPr>
                            <a:t>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39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86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112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Run-10</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4</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7.7 (31.2)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260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420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18, 19, 20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8129684"/>
                      </a:ext>
                    </a:extLst>
                  </a:tr>
                  <a:tr h="190500">
                    <a:tc>
                      <a:txBody>
                        <a:bodyPr/>
                        <a:lstStyle/>
                        <a:p>
                          <a:pPr algn="ctr"/>
                          <a:r>
                            <a:rPr lang="en-US" sz="800" dirty="0">
                              <a:solidFill>
                                <a:schemeClr val="tx1"/>
                              </a:solidFill>
                              <a:latin typeface="Times" pitchFamily="2" charset="0"/>
                            </a:rPr>
                            <a:t>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27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585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156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3.36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Run-11, </a:t>
                          </a:r>
                          <a:r>
                            <a:rPr lang="en-US" sz="800" dirty="0">
                              <a:solidFill>
                                <a:srgbClr val="C00000"/>
                              </a:solidFill>
                              <a:latin typeface="Times" pitchFamily="2" charset="0"/>
                            </a:rPr>
                            <a:t>18</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5</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7.2 (26.5)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470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440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-2.02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18, 20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3714703"/>
                      </a:ext>
                    </a:extLst>
                  </a:tr>
                  <a:tr h="190500">
                    <a:tc>
                      <a:txBody>
                        <a:bodyPr/>
                        <a:lstStyle/>
                        <a:p>
                          <a:pPr algn="ctr"/>
                          <a:r>
                            <a:rPr lang="en-US" sz="800" dirty="0">
                              <a:solidFill>
                                <a:schemeClr val="tx1"/>
                              </a:solidFill>
                              <a:latin typeface="Times" pitchFamily="2" charset="0"/>
                            </a:rPr>
                            <a:t>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19.6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595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206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3.1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Run-11, </a:t>
                          </a:r>
                          <a:r>
                            <a:rPr lang="en-US" sz="800" dirty="0">
                              <a:solidFill>
                                <a:srgbClr val="C00000"/>
                              </a:solidFill>
                              <a:latin typeface="Times" pitchFamily="2" charset="0"/>
                            </a:rPr>
                            <a:t>19</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6</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6.2 (19.5)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120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490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1.87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394612"/>
                      </a:ext>
                    </a:extLst>
                  </a:tr>
                  <a:tr h="190500">
                    <a:tc>
                      <a:txBody>
                        <a:bodyPr/>
                        <a:lstStyle/>
                        <a:p>
                          <a:pPr algn="ctr"/>
                          <a:r>
                            <a:rPr lang="en-US" sz="800" dirty="0">
                              <a:solidFill>
                                <a:schemeClr val="tx1"/>
                              </a:solidFill>
                              <a:latin typeface="Times" pitchFamily="2" charset="0"/>
                            </a:rPr>
                            <a:t>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17.3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256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230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7</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5.2 (13.5)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100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540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-1.68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3159114"/>
                      </a:ext>
                    </a:extLst>
                  </a:tr>
                  <a:tr h="190500">
                    <a:tc>
                      <a:txBody>
                        <a:bodyPr/>
                        <a:lstStyle/>
                        <a:p>
                          <a:pPr algn="ctr"/>
                          <a:r>
                            <a:rPr lang="en-US" sz="800" dirty="0">
                              <a:solidFill>
                                <a:schemeClr val="tx1"/>
                              </a:solidFill>
                              <a:latin typeface="Times" pitchFamily="2" charset="0"/>
                            </a:rPr>
                            <a:t>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dirty="0">
                              <a:solidFill>
                                <a:schemeClr val="tx1"/>
                              </a:solidFill>
                              <a:latin typeface="Times" pitchFamily="2" charset="0"/>
                            </a:rPr>
                            <a:t>14.6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340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262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Run-14, </a:t>
                          </a:r>
                          <a:r>
                            <a:rPr lang="en-US" sz="800" dirty="0">
                              <a:solidFill>
                                <a:srgbClr val="C00000"/>
                              </a:solidFill>
                              <a:latin typeface="Times" pitchFamily="2" charset="0"/>
                            </a:rPr>
                            <a:t>19</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8</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4.5 (9.8)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110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590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-1.52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6035030"/>
                      </a:ext>
                    </a:extLst>
                  </a:tr>
                  <a:tr h="190500">
                    <a:tc>
                      <a:txBody>
                        <a:bodyPr/>
                        <a:lstStyle/>
                        <a:p>
                          <a:pPr algn="ctr"/>
                          <a:r>
                            <a:rPr lang="en-US" sz="800" dirty="0">
                              <a:solidFill>
                                <a:schemeClr val="tx1"/>
                              </a:solidFill>
                              <a:latin typeface="Times" pitchFamily="2" charset="0"/>
                            </a:rPr>
                            <a:t>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b="0" dirty="0">
                              <a:solidFill>
                                <a:schemeClr val="tx1"/>
                              </a:solidFill>
                              <a:latin typeface="Times" pitchFamily="2" charset="0"/>
                            </a:rPr>
                            <a:t>11.5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57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316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Run-10, </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9</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3.9 (7.3)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120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633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-1.37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1252534"/>
                      </a:ext>
                    </a:extLst>
                  </a:tr>
                  <a:tr h="190500">
                    <a:tc>
                      <a:txBody>
                        <a:bodyPr/>
                        <a:lstStyle/>
                        <a:p>
                          <a:pPr algn="ctr"/>
                          <a:r>
                            <a:rPr lang="en-US" sz="800" dirty="0">
                              <a:solidFill>
                                <a:schemeClr val="tx1"/>
                              </a:solidFill>
                              <a:latin typeface="Times" pitchFamily="2" charset="0"/>
                            </a:rPr>
                            <a:t>10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b="0" dirty="0">
                              <a:solidFill>
                                <a:schemeClr val="tx1"/>
                              </a:solidFill>
                              <a:latin typeface="Times" pitchFamily="2" charset="0"/>
                            </a:rPr>
                            <a:t>9.2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160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372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Run-10, </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10</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3.5 (5.75)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120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670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20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0631756"/>
                      </a:ext>
                    </a:extLst>
                  </a:tr>
                  <a:tr h="190500">
                    <a:tc>
                      <a:txBody>
                        <a:bodyPr/>
                        <a:lstStyle/>
                        <a:p>
                          <a:pPr algn="ctr"/>
                          <a:r>
                            <a:rPr lang="en-US" sz="800" dirty="0">
                              <a:solidFill>
                                <a:schemeClr val="tx1"/>
                              </a:solidFill>
                              <a:latin typeface="Times" pitchFamily="2" charset="0"/>
                            </a:rPr>
                            <a:t>11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800" b="0" dirty="0">
                              <a:solidFill>
                                <a:schemeClr val="tx1"/>
                              </a:solidFill>
                              <a:latin typeface="Times" pitchFamily="2" charset="0"/>
                            </a:rPr>
                            <a:t>7.7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104 M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Times" pitchFamily="2" charset="0"/>
                            </a:rPr>
                            <a:t>420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800" dirty="0">
                            <a:solidFill>
                              <a:schemeClr val="tx1"/>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11</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0" dirty="0">
                              <a:solidFill>
                                <a:schemeClr val="tx1"/>
                              </a:solidFill>
                              <a:latin typeface="Times" pitchFamily="2" charset="0"/>
                            </a:rPr>
                            <a:t>3.2 (4.59)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200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699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latin typeface="Times" pitchFamily="2" charset="0"/>
                            </a:rPr>
                            <a:t>-1.13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Times" pitchFamily="2" charset="0"/>
                            </a:rPr>
                            <a:t>Run-</a:t>
                          </a:r>
                          <a:r>
                            <a:rPr lang="en-US" sz="800" dirty="0">
                              <a:solidFill>
                                <a:srgbClr val="C00000"/>
                              </a:solidFill>
                              <a:latin typeface="Times" pitchFamily="2" charset="0"/>
                            </a:rPr>
                            <a:t>19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3979096"/>
                      </a:ext>
                    </a:extLst>
                  </a:tr>
                  <a:tr h="190500">
                    <a:tc>
                      <a:txBody>
                        <a:bodyPr/>
                        <a:lstStyle/>
                        <a:p>
                          <a:endParaRPr lang="en-US" sz="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sz="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sz="800" dirty="0"/>
                        </a:p>
                      </a:txBody>
                      <a:tcPr marL="68580" marR="68580" marT="34290" marB="34290" anchor="ct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 dirty="0">
                              <a:latin typeface="Times" pitchFamily="2" charset="0"/>
                            </a:rPr>
                            <a:t>12</a:t>
                          </a:r>
                        </a:p>
                      </a:txBody>
                      <a:tcPr marL="68580" marR="68580" marT="34290" marB="34290" anchor="ctr">
                        <a:lnL w="762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6D6FF"/>
                        </a:solidFill>
                      </a:tcPr>
                    </a:tc>
                    <a:tc>
                      <a:txBody>
                        <a:bodyPr/>
                        <a:lstStyle/>
                        <a:p>
                          <a:pPr algn="ctr"/>
                          <a:r>
                            <a:rPr lang="en-US" sz="800" b="1" dirty="0">
                              <a:solidFill>
                                <a:srgbClr val="FF0000"/>
                              </a:solidFill>
                              <a:latin typeface="Times" pitchFamily="2" charset="0"/>
                            </a:rPr>
                            <a:t>3.0</a:t>
                          </a:r>
                          <a:r>
                            <a:rPr lang="en-US" sz="800" dirty="0">
                              <a:solidFill>
                                <a:srgbClr val="FF0000"/>
                              </a:solidFill>
                              <a:latin typeface="Times" pitchFamily="2" charset="0"/>
                            </a:rPr>
                            <a:t> (3.85)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 b="1" dirty="0">
                              <a:solidFill>
                                <a:srgbClr val="FF0000"/>
                              </a:solidFill>
                              <a:latin typeface="Times" pitchFamily="2" charset="0"/>
                            </a:rPr>
                            <a:t>260</a:t>
                          </a:r>
                          <a:r>
                            <a:rPr lang="en-US" sz="800" dirty="0">
                              <a:solidFill>
                                <a:srgbClr val="FF0000"/>
                              </a:solidFill>
                              <a:latin typeface="Times" pitchFamily="2" charset="0"/>
                            </a:rPr>
                            <a:t> + 2000 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1" dirty="0">
                              <a:solidFill>
                                <a:srgbClr val="FF0000"/>
                              </a:solidFill>
                              <a:latin typeface="Times" pitchFamily="2" charset="0"/>
                            </a:rPr>
                            <a:t>760</a:t>
                          </a:r>
                          <a:r>
                            <a:rPr lang="en-US" sz="800" dirty="0">
                              <a:solidFill>
                                <a:srgbClr val="FF0000"/>
                              </a:solidFill>
                              <a:latin typeface="Times" pitchFamily="2" charset="0"/>
                            </a:rPr>
                            <a:t> MeV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a:solidFill>
                                <a:schemeClr val="tx1"/>
                              </a:solidFill>
                              <a:latin typeface="Times" pitchFamily="2" charset="0"/>
                            </a:rPr>
                            <a:t>-1.05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solidFill>
                                <a:schemeClr val="tx1"/>
                              </a:solidFill>
                              <a:latin typeface="Times" pitchFamily="2" charset="0"/>
                            </a:rPr>
                            <a:t>Run-18, </a:t>
                          </a:r>
                          <a:r>
                            <a:rPr lang="en-US" sz="800" dirty="0">
                              <a:solidFill>
                                <a:srgbClr val="C00000"/>
                              </a:solidFill>
                              <a:latin typeface="Times" pitchFamily="2" charset="0"/>
                            </a:rPr>
                            <a:t>21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9427914"/>
                      </a:ext>
                    </a:extLst>
                  </a:tr>
                  <a:tr h="144780">
                    <a:tc gridSpan="6">
                      <a:txBody>
                        <a:bodyPr/>
                        <a:lstStyle/>
                        <a:p>
                          <a:pPr algn="ctr"/>
                          <a:endParaRPr lang="en-US" sz="500" dirty="0">
                            <a:solidFill>
                              <a:srgbClr val="C00000"/>
                            </a:solidFill>
                            <a:latin typeface="Times" pitchFamily="2"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hMerge="1">
                      <a:txBody>
                        <a:bodyPr/>
                        <a:lstStyle/>
                        <a:p>
                          <a:pPr algn="ctr"/>
                          <a:endParaRPr lang="en-US" sz="1200" dirty="0">
                            <a:solidFill>
                              <a:srgbClr val="C00000"/>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solidFill>
                              <a:schemeClr val="tx1"/>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solidFill>
                              <a:schemeClr val="tx1"/>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solidFill>
                              <a:schemeClr val="tx1"/>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solidFill>
                              <a:schemeClr val="tx1"/>
                            </a:solidFill>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endParaRPr lang="en-US" sz="500" kern="1200" dirty="0">
                            <a:solidFill>
                              <a:srgbClr val="C00000"/>
                            </a:solidFill>
                            <a:latin typeface="Times" pitchFamily="2" charset="0"/>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39000"/>
                          </a:srgbClr>
                        </a:solidFill>
                      </a:tcPr>
                    </a:tc>
                    <a:tc hMerge="1">
                      <a:txBody>
                        <a:bodyPr/>
                        <a:lstStyle/>
                        <a:p>
                          <a:pPr algn="ctr"/>
                          <a:endParaRPr lang="en-US" sz="1200" kern="1200" dirty="0">
                            <a:solidFill>
                              <a:srgbClr val="C00000"/>
                            </a:solidFill>
                            <a:latin typeface="Times" pitchFamily="2"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dirty="0">
                            <a:latin typeface="Times"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1078843"/>
                      </a:ext>
                    </a:extLst>
                  </a:tr>
                </a:tbl>
              </a:graphicData>
            </a:graphic>
          </p:graphicFrame>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575ED21-E91C-9F42-99E4-FE1E28DC9676}"/>
                  </a:ext>
                </a:extLst>
              </p:cNvPr>
              <p:cNvSpPr txBox="1"/>
              <p:nvPr/>
            </p:nvSpPr>
            <p:spPr>
              <a:xfrm>
                <a:off x="251520" y="4130417"/>
                <a:ext cx="8568952" cy="752963"/>
              </a:xfrm>
              <a:prstGeom prst="rect">
                <a:avLst/>
              </a:prstGeom>
              <a:solidFill>
                <a:srgbClr val="FFC000">
                  <a:alpha val="41000"/>
                </a:srgbClr>
              </a:solidFill>
            </p:spPr>
            <p:txBody>
              <a:bodyPr wrap="square" lIns="0" tIns="0" rIns="0" bIns="0" rtlCol="0">
                <a:spAutoFit/>
              </a:bodyPr>
              <a:lstStyle/>
              <a:p>
                <a:pPr marL="114300" algn="ctr"/>
                <a:r>
                  <a:rPr lang="en-US" sz="2400" b="1" dirty="0">
                    <a:solidFill>
                      <a:schemeClr val="tx1"/>
                    </a:solidFill>
                    <a:latin typeface="Arial" panose="020B0604020202020204" pitchFamily="34" charset="0"/>
                    <a:ea typeface="微软雅黑" panose="020B0503020204020204" pitchFamily="34" charset="-122"/>
                    <a:cs typeface="Arial" panose="020B0604020202020204" pitchFamily="34" charset="0"/>
                  </a:rPr>
                  <a:t>Most precise data to map the QCD phase diagram</a:t>
                </a:r>
              </a:p>
              <a:p>
                <a:pPr marL="114300" algn="ctr"/>
                <a:r>
                  <a:rPr lang="en-US" sz="2400" b="1" dirty="0">
                    <a:solidFill>
                      <a:schemeClr val="tx1"/>
                    </a:solidFill>
                    <a:latin typeface="Arial" panose="020B0604020202020204" pitchFamily="34" charset="0"/>
                    <a:ea typeface="微软雅黑" panose="020B0503020204020204" pitchFamily="34" charset="-122"/>
                    <a:cs typeface="Arial" panose="020B0604020202020204" pitchFamily="34" charset="0"/>
                  </a:rPr>
                  <a:t>3 </a:t>
                </a:r>
                <a14:m>
                  <m:oMath xmlns:m="http://schemas.openxmlformats.org/officeDocument/2006/math">
                    <m:r>
                      <a:rPr lang="en-US" sz="2400" b="1" i="0" smtClean="0">
                        <a:solidFill>
                          <a:schemeClr val="tx1"/>
                        </a:solidFill>
                        <a:latin typeface="Cambria Math" panose="02040503050406030204" pitchFamily="18" charset="0"/>
                        <a:ea typeface="微软雅黑" panose="020B0503020204020204" pitchFamily="34" charset="-122"/>
                      </a:rPr>
                      <m:t>&lt; </m:t>
                    </m:r>
                    <m:rad>
                      <m:radPr>
                        <m:degHide m:val="on"/>
                        <m:ctrlPr>
                          <a:rPr lang="en-US" sz="2400" b="1" i="1" smtClean="0">
                            <a:solidFill>
                              <a:srgbClr val="C00000"/>
                            </a:solidFill>
                            <a:latin typeface="Cambria Math" panose="02040503050406030204" pitchFamily="18" charset="0"/>
                            <a:ea typeface="微软雅黑" panose="020B0503020204020204" pitchFamily="34" charset="-122"/>
                          </a:rPr>
                        </m:ctrlPr>
                      </m:radPr>
                      <m:deg/>
                      <m:e>
                        <m:sSub>
                          <m:sSubPr>
                            <m:ctrlPr>
                              <a:rPr lang="en-US" sz="2400" b="1" i="1" smtClean="0">
                                <a:solidFill>
                                  <a:srgbClr val="C00000"/>
                                </a:solidFill>
                                <a:latin typeface="Cambria Math" panose="02040503050406030204" pitchFamily="18" charset="0"/>
                                <a:ea typeface="微软雅黑" panose="020B0503020204020204" pitchFamily="34" charset="-122"/>
                              </a:rPr>
                            </m:ctrlPr>
                          </m:sSubPr>
                          <m:e>
                            <m:r>
                              <a:rPr lang="en-US" sz="2400" b="1" i="1" smtClean="0">
                                <a:solidFill>
                                  <a:srgbClr val="C00000"/>
                                </a:solidFill>
                                <a:latin typeface="Cambria Math" panose="02040503050406030204" pitchFamily="18" charset="0"/>
                                <a:ea typeface="微软雅黑" panose="020B0503020204020204" pitchFamily="34" charset="-122"/>
                              </a:rPr>
                              <m:t>𝒔</m:t>
                            </m:r>
                          </m:e>
                          <m:sub>
                            <m:r>
                              <a:rPr lang="en-US" sz="2400" b="1" i="1" smtClean="0">
                                <a:solidFill>
                                  <a:srgbClr val="C00000"/>
                                </a:solidFill>
                                <a:latin typeface="Cambria Math" panose="02040503050406030204" pitchFamily="18" charset="0"/>
                                <a:ea typeface="微软雅黑" panose="020B0503020204020204" pitchFamily="34" charset="-122"/>
                              </a:rPr>
                              <m:t>𝑵𝑵</m:t>
                            </m:r>
                          </m:sub>
                        </m:sSub>
                      </m:e>
                    </m:rad>
                    <m:r>
                      <a:rPr lang="en-US" sz="2400" b="1" i="1" smtClean="0">
                        <a:solidFill>
                          <a:schemeClr val="tx1"/>
                        </a:solidFill>
                        <a:latin typeface="Cambria Math" panose="02040503050406030204" pitchFamily="18" charset="0"/>
                        <a:ea typeface="微软雅黑" panose="020B0503020204020204" pitchFamily="34" charset="-122"/>
                      </a:rPr>
                      <m:t>&lt;</m:t>
                    </m:r>
                    <m:r>
                      <a:rPr lang="en-US" sz="2400" b="1" i="1" smtClean="0">
                        <a:solidFill>
                          <a:schemeClr val="tx1"/>
                        </a:solidFill>
                        <a:latin typeface="Cambria Math" panose="02040503050406030204" pitchFamily="18" charset="0"/>
                        <a:ea typeface="微软雅黑" panose="020B0503020204020204" pitchFamily="34" charset="-122"/>
                      </a:rPr>
                      <m:t>𝟐𝟎𝟎</m:t>
                    </m:r>
                    <m:r>
                      <a:rPr lang="en-US" sz="2400" b="1" i="1" smtClean="0">
                        <a:solidFill>
                          <a:schemeClr val="tx1"/>
                        </a:solidFill>
                        <a:latin typeface="Cambria Math" panose="02040503050406030204" pitchFamily="18" charset="0"/>
                        <a:ea typeface="微软雅黑" panose="020B0503020204020204" pitchFamily="34" charset="-122"/>
                      </a:rPr>
                      <m:t> </m:t>
                    </m:r>
                    <m:r>
                      <a:rPr lang="en-US" sz="2400" b="1" i="0" smtClean="0">
                        <a:solidFill>
                          <a:schemeClr val="tx1"/>
                        </a:solidFill>
                        <a:latin typeface="Cambria Math" panose="02040503050406030204" pitchFamily="18" charset="0"/>
                        <a:ea typeface="微软雅黑" panose="020B0503020204020204" pitchFamily="34" charset="-122"/>
                      </a:rPr>
                      <m:t>𝐆𝐞𝐕</m:t>
                    </m:r>
                    <m:r>
                      <a:rPr lang="en-US" sz="2400" b="1" i="1" smtClean="0">
                        <a:solidFill>
                          <a:schemeClr val="tx1"/>
                        </a:solidFill>
                        <a:latin typeface="Cambria Math" panose="02040503050406030204" pitchFamily="18" charset="0"/>
                        <a:ea typeface="微软雅黑" panose="020B0503020204020204" pitchFamily="34" charset="-122"/>
                      </a:rPr>
                      <m:t>;   </m:t>
                    </m:r>
                    <m:r>
                      <a:rPr lang="en-US" sz="2400" b="1" i="1" smtClean="0">
                        <a:solidFill>
                          <a:schemeClr val="tx1"/>
                        </a:solidFill>
                        <a:latin typeface="Cambria Math" panose="02040503050406030204" pitchFamily="18" charset="0"/>
                        <a:ea typeface="微软雅黑" panose="020B0503020204020204" pitchFamily="34" charset="-122"/>
                      </a:rPr>
                      <m:t>𝟕𝟔𝟎</m:t>
                    </m:r>
                    <m:r>
                      <a:rPr lang="en-US" sz="2400" b="1" i="1" smtClean="0">
                        <a:solidFill>
                          <a:schemeClr val="tx1"/>
                        </a:solidFill>
                        <a:latin typeface="Cambria Math" panose="02040503050406030204" pitchFamily="18" charset="0"/>
                        <a:ea typeface="微软雅黑" panose="020B0503020204020204" pitchFamily="34" charset="-122"/>
                      </a:rPr>
                      <m:t>&gt; </m:t>
                    </m:r>
                    <m:sSub>
                      <m:sSubPr>
                        <m:ctrlPr>
                          <a:rPr lang="en-US" sz="2400" b="1" i="1" smtClean="0">
                            <a:solidFill>
                              <a:srgbClr val="C00000"/>
                            </a:solidFill>
                            <a:latin typeface="Cambria Math" panose="02040503050406030204" pitchFamily="18" charset="0"/>
                            <a:ea typeface="Cambria Math" panose="02040503050406030204" pitchFamily="18" charset="0"/>
                          </a:rPr>
                        </m:ctrlPr>
                      </m:sSubPr>
                      <m:e>
                        <m:r>
                          <a:rPr lang="en-US" sz="2400" b="1" i="1" smtClean="0">
                            <a:solidFill>
                              <a:srgbClr val="C00000"/>
                            </a:solidFill>
                            <a:latin typeface="Cambria Math" panose="02040503050406030204" pitchFamily="18" charset="0"/>
                            <a:ea typeface="Cambria Math" panose="02040503050406030204" pitchFamily="18" charset="0"/>
                          </a:rPr>
                          <m:t>𝝁</m:t>
                        </m:r>
                      </m:e>
                      <m:sub>
                        <m:r>
                          <a:rPr lang="en-US" sz="2400" b="1" i="1" smtClean="0">
                            <a:solidFill>
                              <a:srgbClr val="C00000"/>
                            </a:solidFill>
                            <a:latin typeface="Cambria Math" panose="02040503050406030204" pitchFamily="18" charset="0"/>
                            <a:ea typeface="Cambria Math" panose="02040503050406030204" pitchFamily="18" charset="0"/>
                          </a:rPr>
                          <m:t>𝑩</m:t>
                        </m:r>
                      </m:sub>
                    </m:sSub>
                    <m:r>
                      <a:rPr lang="en-US" sz="2400" b="1" i="1" smtClean="0">
                        <a:solidFill>
                          <a:schemeClr val="tx1"/>
                        </a:solidFill>
                        <a:latin typeface="Cambria Math" panose="02040503050406030204" pitchFamily="18" charset="0"/>
                        <a:ea typeface="Cambria Math" panose="02040503050406030204" pitchFamily="18" charset="0"/>
                      </a:rPr>
                      <m:t>&gt;</m:t>
                    </m:r>
                    <m:r>
                      <a:rPr lang="en-US" sz="2400" b="1" i="1" smtClean="0">
                        <a:solidFill>
                          <a:schemeClr val="tx1"/>
                        </a:solidFill>
                        <a:latin typeface="Cambria Math" panose="02040503050406030204" pitchFamily="18" charset="0"/>
                        <a:ea typeface="Cambria Math" panose="02040503050406030204" pitchFamily="18" charset="0"/>
                      </a:rPr>
                      <m:t>𝟐𝟓</m:t>
                    </m:r>
                    <m:r>
                      <a:rPr lang="en-US" sz="2400" b="1" i="1" smtClean="0">
                        <a:solidFill>
                          <a:schemeClr val="tx1"/>
                        </a:solidFill>
                        <a:latin typeface="Cambria Math" panose="02040503050406030204" pitchFamily="18" charset="0"/>
                        <a:ea typeface="Cambria Math" panose="02040503050406030204" pitchFamily="18" charset="0"/>
                      </a:rPr>
                      <m:t> </m:t>
                    </m:r>
                    <m:r>
                      <a:rPr lang="en-US" sz="2400" b="1" i="0" smtClean="0">
                        <a:solidFill>
                          <a:schemeClr val="tx1"/>
                        </a:solidFill>
                        <a:latin typeface="Cambria Math" panose="02040503050406030204" pitchFamily="18" charset="0"/>
                        <a:ea typeface="Cambria Math" panose="02040503050406030204" pitchFamily="18" charset="0"/>
                      </a:rPr>
                      <m:t>𝐌𝐞𝐕</m:t>
                    </m:r>
                  </m:oMath>
                </a14:m>
                <a:endParaRPr lang="en-US" sz="24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3" name="TextBox 2">
                <a:extLst>
                  <a:ext uri="{FF2B5EF4-FFF2-40B4-BE49-F238E27FC236}">
                    <a16:creationId xmlns:a16="http://schemas.microsoft.com/office/drawing/2014/main" id="{4575ED21-E91C-9F42-99E4-FE1E28DC9676}"/>
                  </a:ext>
                </a:extLst>
              </p:cNvPr>
              <p:cNvSpPr txBox="1">
                <a:spLocks noRot="1" noChangeAspect="1" noMove="1" noResize="1" noEditPoints="1" noAdjustHandles="1" noChangeArrowheads="1" noChangeShapeType="1" noTextEdit="1"/>
              </p:cNvSpPr>
              <p:nvPr/>
            </p:nvSpPr>
            <p:spPr>
              <a:xfrm>
                <a:off x="251520" y="4130417"/>
                <a:ext cx="8568952" cy="752963"/>
              </a:xfrm>
              <a:prstGeom prst="rect">
                <a:avLst/>
              </a:prstGeom>
              <a:blipFill>
                <a:blip r:embed="rId4"/>
                <a:stretch>
                  <a:fillRect t="-13333" b="-20000"/>
                </a:stretch>
              </a:blipFill>
            </p:spPr>
            <p:txBody>
              <a:bodyPr/>
              <a:lstStyle/>
              <a:p>
                <a:r>
                  <a:rPr lang="en-US">
                    <a:noFill/>
                  </a:rPr>
                  <a:t> </a:t>
                </a:r>
              </a:p>
            </p:txBody>
          </p:sp>
        </mc:Fallback>
      </mc:AlternateContent>
    </p:spTree>
    <p:extLst>
      <p:ext uri="{BB962C8B-B14F-4D97-AF65-F5344CB8AC3E}">
        <p14:creationId xmlns:p14="http://schemas.microsoft.com/office/powerpoint/2010/main" val="2164009459"/>
      </p:ext>
    </p:extLst>
  </p:cSld>
  <p:clrMapOvr>
    <a:masterClrMapping/>
  </p:clrMapOvr>
  <p:transition spd="med" advClick="0" advTm="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92546"/>
            <a:ext cx="8280920" cy="689555"/>
          </a:xfrm>
        </p:spPr>
        <p:txBody>
          <a:bodyPr/>
          <a:lstStyle/>
          <a:p>
            <a:r>
              <a:rPr lang="en-US" sz="3600" b="1" dirty="0">
                <a:latin typeface="Arial" panose="020B0604020202020204" pitchFamily="34" charset="0"/>
                <a:cs typeface="Arial" panose="020B0604020202020204" pitchFamily="34" charset="0"/>
              </a:rPr>
              <a:t>Outline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1D3AC7-E087-9729-8B4D-DCF687AE423A}"/>
                  </a:ext>
                </a:extLst>
              </p:cNvPr>
              <p:cNvSpPr txBox="1"/>
              <p:nvPr/>
            </p:nvSpPr>
            <p:spPr>
              <a:xfrm>
                <a:off x="728421" y="987574"/>
                <a:ext cx="7948035" cy="3447098"/>
              </a:xfrm>
              <a:prstGeom prst="rect">
                <a:avLst/>
              </a:prstGeom>
              <a:noFill/>
            </p:spPr>
            <p:txBody>
              <a:bodyPr wrap="square" rtlCol="0">
                <a:spAutoFit/>
              </a:bodyPr>
              <a:lstStyle/>
              <a:p>
                <a:pPr marL="514350" indent="-514350">
                  <a:buAutoNum type="arabicParenR"/>
                </a:pPr>
                <a:r>
                  <a:rPr lang="en-US" sz="2800" b="1" dirty="0">
                    <a:solidFill>
                      <a:srgbClr val="C00000"/>
                    </a:solidFill>
                    <a:latin typeface="Arial" panose="020B0604020202020204" pitchFamily="34" charset="0"/>
                    <a:cs typeface="Arial" panose="020B0604020202020204" pitchFamily="34" charset="0"/>
                  </a:rPr>
                  <a:t>Introduction</a:t>
                </a:r>
              </a:p>
              <a:p>
                <a:pPr marL="514350" indent="-514350">
                  <a:buAutoNum type="arabicParenR"/>
                </a:pPr>
                <a:endParaRPr lang="en-US" sz="1000" dirty="0">
                  <a:latin typeface="Arial" panose="020B0604020202020204" pitchFamily="34" charset="0"/>
                  <a:cs typeface="Arial" panose="020B0604020202020204" pitchFamily="34" charset="0"/>
                </a:endParaRPr>
              </a:p>
              <a:p>
                <a:pPr marL="514350" indent="-514350">
                  <a:buAutoNum type="arabicParenR"/>
                </a:pPr>
                <a:r>
                  <a:rPr lang="en-US" sz="2800" dirty="0">
                    <a:latin typeface="Arial" panose="020B0604020202020204" pitchFamily="34" charset="0"/>
                    <a:cs typeface="Arial" panose="020B0604020202020204" pitchFamily="34" charset="0"/>
                  </a:rPr>
                  <a:t>High Intensity Heavy-ion Accelerator Facility (HIAF)</a:t>
                </a:r>
              </a:p>
              <a:p>
                <a:pPr marL="514350" indent="-514350">
                  <a:buAutoNum type="arabicParenR"/>
                </a:pPr>
                <a:endParaRPr lang="en-US" sz="1000" dirty="0">
                  <a:latin typeface="Arial" panose="020B0604020202020204" pitchFamily="34" charset="0"/>
                  <a:cs typeface="Arial" panose="020B0604020202020204" pitchFamily="34" charset="0"/>
                </a:endParaRPr>
              </a:p>
              <a:p>
                <a:pPr marL="514350" indent="-514350">
                  <a:buAutoNum type="arabicParenR"/>
                </a:pPr>
                <a:r>
                  <a:rPr lang="en-US" sz="2800" dirty="0">
                    <a:latin typeface="Arial" panose="020B0604020202020204" pitchFamily="34" charset="0"/>
                    <a:cs typeface="Arial" panose="020B0604020202020204" pitchFamily="34" charset="0"/>
                  </a:rPr>
                  <a:t>Physics</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cases:</a:t>
                </a:r>
              </a:p>
              <a:p>
                <a:pPr marL="1038225" indent="-461963">
                  <a:buFont typeface="Wingdings" pitchFamily="2" charset="2"/>
                  <a:buChar char="Ø"/>
                </a:pPr>
                <a:r>
                  <a:rPr lang="en-US" sz="2400" dirty="0">
                    <a:latin typeface="Arial" panose="020B0604020202020204" pitchFamily="34" charset="0"/>
                    <a:cs typeface="Arial" panose="020B0604020202020204" pitchFamily="34" charset="0"/>
                  </a:rPr>
                  <a:t>Search for QCD critical point;</a:t>
                </a:r>
              </a:p>
              <a:p>
                <a:pPr marL="1038225" indent="-461963">
                  <a:buFont typeface="Wingdings" pitchFamily="2" charset="2"/>
                  <a:buChar char="Ø"/>
                </a:pPr>
                <a14:m>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Λ</m:t>
                    </m:r>
                  </m:oMath>
                </a14:m>
                <a:r>
                  <a:rPr lang="en-US" sz="2400" dirty="0">
                    <a:latin typeface="Arial" panose="020B0604020202020204" pitchFamily="34" charset="0"/>
                    <a:cs typeface="Arial" panose="020B0604020202020204" pitchFamily="34" charset="0"/>
                  </a:rPr>
                  <a:t> polarization and spin structure</a:t>
                </a:r>
              </a:p>
              <a:p>
                <a:pPr marL="576262"/>
                <a:endParaRPr lang="en-US" sz="1000" dirty="0">
                  <a:latin typeface="Arial" panose="020B0604020202020204" pitchFamily="34" charset="0"/>
                  <a:cs typeface="Arial" panose="020B0604020202020204" pitchFamily="34" charset="0"/>
                </a:endParaRPr>
              </a:p>
              <a:p>
                <a:pPr marL="574675" indent="-563563"/>
                <a:r>
                  <a:rPr lang="en-US" sz="2800" dirty="0">
                    <a:latin typeface="Arial" panose="020B0604020202020204" pitchFamily="34" charset="0"/>
                    <a:cs typeface="Arial" panose="020B0604020202020204" pitchFamily="34" charset="0"/>
                  </a:rPr>
                  <a:t>4)	Summary</a:t>
                </a:r>
              </a:p>
            </p:txBody>
          </p:sp>
        </mc:Choice>
        <mc:Fallback xmlns="">
          <p:sp>
            <p:nvSpPr>
              <p:cNvPr id="4" name="TextBox 3">
                <a:extLst>
                  <a:ext uri="{FF2B5EF4-FFF2-40B4-BE49-F238E27FC236}">
                    <a16:creationId xmlns:a16="http://schemas.microsoft.com/office/drawing/2014/main" id="{981D3AC7-E087-9729-8B4D-DCF687AE423A}"/>
                  </a:ext>
                </a:extLst>
              </p:cNvPr>
              <p:cNvSpPr txBox="1">
                <a:spLocks noRot="1" noChangeAspect="1" noMove="1" noResize="1" noEditPoints="1" noAdjustHandles="1" noChangeArrowheads="1" noChangeShapeType="1" noTextEdit="1"/>
              </p:cNvSpPr>
              <p:nvPr/>
            </p:nvSpPr>
            <p:spPr>
              <a:xfrm>
                <a:off x="728421" y="987574"/>
                <a:ext cx="7948035" cy="3447098"/>
              </a:xfrm>
              <a:prstGeom prst="rect">
                <a:avLst/>
              </a:prstGeom>
              <a:blipFill>
                <a:blip r:embed="rId2"/>
                <a:stretch>
                  <a:fillRect l="-1435" t="-1838" b="-4044"/>
                </a:stretch>
              </a:blipFill>
            </p:spPr>
            <p:txBody>
              <a:bodyPr/>
              <a:lstStyle/>
              <a:p>
                <a:r>
                  <a:rPr lang="en-US">
                    <a:noFill/>
                  </a:rPr>
                  <a:t> </a:t>
                </a:r>
              </a:p>
            </p:txBody>
          </p:sp>
        </mc:Fallback>
      </mc:AlternateContent>
    </p:spTree>
    <p:extLst>
      <p:ext uri="{BB962C8B-B14F-4D97-AF65-F5344CB8AC3E}">
        <p14:creationId xmlns:p14="http://schemas.microsoft.com/office/powerpoint/2010/main" val="1432499137"/>
      </p:ext>
    </p:extLst>
  </p:cSld>
  <p:clrMapOvr>
    <a:masterClrMapping/>
  </p:clrMapOvr>
  <p:transition spd="med" advClick="0" advTm="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72C04D-54F4-95CA-5F1A-B922F86E091B}"/>
              </a:ext>
            </a:extLst>
          </p:cNvPr>
          <p:cNvSpPr/>
          <p:nvPr/>
        </p:nvSpPr>
        <p:spPr>
          <a:xfrm>
            <a:off x="0" y="627534"/>
            <a:ext cx="9144000" cy="45128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61900"/>
            <a:ext cx="8280920" cy="628262"/>
          </a:xfrm>
        </p:spPr>
        <p:txBody>
          <a:bodyPr/>
          <a:lstStyle/>
          <a:p>
            <a:pPr algn="ctr"/>
            <a:r>
              <a:rPr lang="en-US" altLang="zh-CN" sz="3600" dirty="0">
                <a:latin typeface="ArialMT"/>
              </a:rPr>
              <a:t>Estimations</a:t>
            </a:r>
            <a:r>
              <a:rPr lang="zh-CN" altLang="en-US" sz="3600" dirty="0">
                <a:latin typeface="ArialMT"/>
              </a:rPr>
              <a:t> </a:t>
            </a:r>
            <a:r>
              <a:rPr lang="en-US" altLang="zh-CN" sz="3600" dirty="0">
                <a:latin typeface="ArialMT"/>
              </a:rPr>
              <a:t>on QCD</a:t>
            </a:r>
            <a:r>
              <a:rPr lang="zh-CN" altLang="en-US" sz="3600" dirty="0">
                <a:latin typeface="ArialMT"/>
              </a:rPr>
              <a:t> </a:t>
            </a:r>
            <a:r>
              <a:rPr lang="en-US" altLang="zh-CN" sz="3600" dirty="0">
                <a:latin typeface="ArialMT"/>
              </a:rPr>
              <a:t>Critical</a:t>
            </a:r>
            <a:r>
              <a:rPr lang="zh-CN" altLang="en-US" sz="3600" dirty="0">
                <a:latin typeface="ArialMT"/>
              </a:rPr>
              <a:t> </a:t>
            </a:r>
            <a:r>
              <a:rPr lang="en-US" altLang="zh-CN" sz="3600" dirty="0">
                <a:latin typeface="ArialMT"/>
              </a:rPr>
              <a:t>Point</a:t>
            </a:r>
            <a:endParaRPr lang="en-CN" sz="2000" dirty="0">
              <a:latin typeface="Arial" panose="020B0604020202020204" pitchFamily="34" charset="0"/>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A55D05B7-E6D5-C97A-8BFE-7F178CFD5B5F}"/>
              </a:ext>
            </a:extLst>
          </p:cNvPr>
          <p:cNvPicPr>
            <a:picLocks noChangeAspect="1"/>
          </p:cNvPicPr>
          <p:nvPr/>
        </p:nvPicPr>
        <p:blipFill rotWithShape="1">
          <a:blip r:embed="rId3">
            <a:extLst>
              <a:ext uri="{28A0092B-C50C-407E-A947-70E740481C1C}">
                <a14:useLocalDpi xmlns:a14="http://schemas.microsoft.com/office/drawing/2010/main" val="0"/>
              </a:ext>
            </a:extLst>
          </a:blip>
          <a:srcRect l="53827" t="2589" r="1656"/>
          <a:stretch/>
        </p:blipFill>
        <p:spPr>
          <a:xfrm>
            <a:off x="6180996" y="795322"/>
            <a:ext cx="2855500" cy="2234390"/>
          </a:xfrm>
          <a:prstGeom prst="rect">
            <a:avLst/>
          </a:prstGeom>
        </p:spPr>
      </p:pic>
      <p:pic>
        <p:nvPicPr>
          <p:cNvPr id="13" name="Picture 12">
            <a:extLst>
              <a:ext uri="{FF2B5EF4-FFF2-40B4-BE49-F238E27FC236}">
                <a16:creationId xmlns:a16="http://schemas.microsoft.com/office/drawing/2014/main" id="{EE6CD422-5F57-2297-E30A-39A2939AE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32" y="795324"/>
            <a:ext cx="3050234" cy="2280482"/>
          </a:xfrm>
          <a:prstGeom prst="rect">
            <a:avLst/>
          </a:prstGeom>
        </p:spPr>
      </p:pic>
      <p:pic>
        <p:nvPicPr>
          <p:cNvPr id="15" name="Picture 14">
            <a:extLst>
              <a:ext uri="{FF2B5EF4-FFF2-40B4-BE49-F238E27FC236}">
                <a16:creationId xmlns:a16="http://schemas.microsoft.com/office/drawing/2014/main" id="{9103E414-36B2-3C47-EBB5-724D7A63768E}"/>
              </a:ext>
            </a:extLst>
          </p:cNvPr>
          <p:cNvPicPr>
            <a:picLocks noChangeAspect="1"/>
          </p:cNvPicPr>
          <p:nvPr/>
        </p:nvPicPr>
        <p:blipFill rotWithShape="1">
          <a:blip r:embed="rId5">
            <a:extLst>
              <a:ext uri="{28A0092B-C50C-407E-A947-70E740481C1C}">
                <a14:useLocalDpi xmlns:a14="http://schemas.microsoft.com/office/drawing/2010/main" val="0"/>
              </a:ext>
            </a:extLst>
          </a:blip>
          <a:srcRect l="7934" t="5618" r="4781" b="2711"/>
          <a:stretch/>
        </p:blipFill>
        <p:spPr>
          <a:xfrm>
            <a:off x="3378066" y="795322"/>
            <a:ext cx="2730922" cy="2234390"/>
          </a:xfrm>
          <a:prstGeom prst="rect">
            <a:avLst/>
          </a:prstGeom>
        </p:spPr>
      </p:pic>
      <p:sp>
        <p:nvSpPr>
          <p:cNvPr id="11" name="TextBox 10">
            <a:extLst>
              <a:ext uri="{FF2B5EF4-FFF2-40B4-BE49-F238E27FC236}">
                <a16:creationId xmlns:a16="http://schemas.microsoft.com/office/drawing/2014/main" id="{9AF21388-8B5F-7995-723E-576FF433515B}"/>
              </a:ext>
            </a:extLst>
          </p:cNvPr>
          <p:cNvSpPr txBox="1"/>
          <p:nvPr/>
        </p:nvSpPr>
        <p:spPr>
          <a:xfrm>
            <a:off x="251520" y="2761346"/>
            <a:ext cx="543739" cy="307777"/>
          </a:xfrm>
          <a:prstGeom prst="rect">
            <a:avLst/>
          </a:prstGeom>
          <a:solidFill>
            <a:srgbClr val="008F00"/>
          </a:solidFill>
        </p:spPr>
        <p:txBody>
          <a:bodyPr wrap="none" rtlCol="0">
            <a:spAutoFit/>
          </a:bodyPr>
          <a:lstStyle/>
          <a:p>
            <a:r>
              <a:rPr lang="en-US" sz="1400" dirty="0" err="1">
                <a:solidFill>
                  <a:schemeClr val="bg1"/>
                </a:solidFill>
                <a:latin typeface="Microsoft YaHei UI" panose="020B0503020204020204" pitchFamily="34" charset="-122"/>
                <a:ea typeface="Microsoft YaHei UI" panose="020B0503020204020204" pitchFamily="34" charset="-122"/>
              </a:rPr>
              <a:t>黄梅</a:t>
            </a:r>
            <a:endParaRPr lang="en-US" sz="1400" dirty="0">
              <a:solidFill>
                <a:schemeClr val="bg1"/>
              </a:solidFill>
              <a:latin typeface="Microsoft YaHei UI" panose="020B0503020204020204" pitchFamily="34" charset="-122"/>
              <a:ea typeface="Microsoft YaHei UI" panose="020B0503020204020204" pitchFamily="34" charset="-122"/>
            </a:endParaRPr>
          </a:p>
        </p:txBody>
      </p:sp>
      <p:sp>
        <p:nvSpPr>
          <p:cNvPr id="18" name="TextBox 17">
            <a:extLst>
              <a:ext uri="{FF2B5EF4-FFF2-40B4-BE49-F238E27FC236}">
                <a16:creationId xmlns:a16="http://schemas.microsoft.com/office/drawing/2014/main" id="{2FE82A5D-4EA6-8A93-7ABF-5C608DF8CA45}"/>
              </a:ext>
            </a:extLst>
          </p:cNvPr>
          <p:cNvSpPr txBox="1"/>
          <p:nvPr/>
        </p:nvSpPr>
        <p:spPr>
          <a:xfrm>
            <a:off x="3431840" y="2714078"/>
            <a:ext cx="543739" cy="307777"/>
          </a:xfrm>
          <a:prstGeom prst="rect">
            <a:avLst/>
          </a:prstGeom>
          <a:solidFill>
            <a:srgbClr val="008F00"/>
          </a:solidFill>
        </p:spPr>
        <p:txBody>
          <a:bodyPr wrap="none" rtlCol="0">
            <a:spAutoFit/>
          </a:bodyPr>
          <a:lstStyle/>
          <a:p>
            <a:r>
              <a:rPr lang="zh-CN" altLang="en-US" sz="1400" dirty="0">
                <a:solidFill>
                  <a:schemeClr val="bg1"/>
                </a:solidFill>
                <a:latin typeface="Microsoft YaHei UI" panose="020B0503020204020204" pitchFamily="34" charset="-122"/>
                <a:ea typeface="Microsoft YaHei UI" panose="020B0503020204020204" pitchFamily="34" charset="-122"/>
              </a:rPr>
              <a:t>高飞</a:t>
            </a:r>
            <a:endParaRPr lang="en-US" sz="1400" dirty="0">
              <a:solidFill>
                <a:schemeClr val="bg1"/>
              </a:solidFill>
              <a:latin typeface="Microsoft YaHei UI" panose="020B0503020204020204" pitchFamily="34" charset="-122"/>
              <a:ea typeface="Microsoft YaHei UI" panose="020B0503020204020204" pitchFamily="34" charset="-122"/>
            </a:endParaRPr>
          </a:p>
        </p:txBody>
      </p:sp>
      <p:sp>
        <p:nvSpPr>
          <p:cNvPr id="19" name="TextBox 18">
            <a:extLst>
              <a:ext uri="{FF2B5EF4-FFF2-40B4-BE49-F238E27FC236}">
                <a16:creationId xmlns:a16="http://schemas.microsoft.com/office/drawing/2014/main" id="{5598F7C6-A092-F364-51B6-41EEB7261245}"/>
              </a:ext>
            </a:extLst>
          </p:cNvPr>
          <p:cNvSpPr txBox="1"/>
          <p:nvPr/>
        </p:nvSpPr>
        <p:spPr>
          <a:xfrm>
            <a:off x="6240550" y="2712749"/>
            <a:ext cx="1261884" cy="307777"/>
          </a:xfrm>
          <a:prstGeom prst="rect">
            <a:avLst/>
          </a:prstGeom>
          <a:solidFill>
            <a:srgbClr val="008F00"/>
          </a:solidFill>
        </p:spPr>
        <p:txBody>
          <a:bodyPr wrap="none" rtlCol="0">
            <a:spAutoFit/>
          </a:bodyPr>
          <a:lstStyle/>
          <a:p>
            <a:r>
              <a:rPr lang="en-US" sz="1400" dirty="0" err="1">
                <a:solidFill>
                  <a:schemeClr val="bg1"/>
                </a:solidFill>
                <a:latin typeface="Microsoft YaHei UI" panose="020B0503020204020204" pitchFamily="34" charset="-122"/>
                <a:ea typeface="Microsoft YaHei UI" panose="020B0503020204020204" pitchFamily="34" charset="-122"/>
              </a:rPr>
              <a:t>黄梅</a:t>
            </a:r>
            <a:r>
              <a:rPr lang="zh-CN" altLang="en-US" sz="1400" dirty="0">
                <a:solidFill>
                  <a:schemeClr val="bg1"/>
                </a:solidFill>
                <a:latin typeface="Microsoft YaHei UI" panose="020B0503020204020204" pitchFamily="34" charset="-122"/>
                <a:ea typeface="Microsoft YaHei UI" panose="020B0503020204020204" pitchFamily="34" charset="-122"/>
              </a:rPr>
              <a:t>，周凯等</a:t>
            </a:r>
            <a:endParaRPr lang="en-US" sz="1400" dirty="0">
              <a:solidFill>
                <a:schemeClr val="bg1"/>
              </a:solidFill>
              <a:latin typeface="Microsoft YaHei UI" panose="020B0503020204020204" pitchFamily="34" charset="-122"/>
              <a:ea typeface="Microsoft YaHei UI" panose="020B0503020204020204" pitchFamily="34" charset="-122"/>
            </a:endParaRPr>
          </a:p>
        </p:txBody>
      </p:sp>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9D62A55F-7884-CFAE-C749-85E83F2773ED}"/>
                  </a:ext>
                </a:extLst>
              </p:cNvPr>
              <p:cNvSpPr/>
              <p:nvPr/>
            </p:nvSpPr>
            <p:spPr>
              <a:xfrm>
                <a:off x="204332" y="3208986"/>
                <a:ext cx="8782050" cy="1739028"/>
              </a:xfrm>
              <a:prstGeom prst="roundRect">
                <a:avLst>
                  <a:gd name="adj" fmla="val 778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3600" dirty="0">
                    <a:solidFill>
                      <a:schemeClr val="tx1"/>
                    </a:solidFill>
                    <a:latin typeface="ArialMT"/>
                    <a:ea typeface="+mj-ea"/>
                  </a:rPr>
                  <a:t> </a:t>
                </a:r>
                <a:r>
                  <a:rPr lang="en-US" altLang="en-US" sz="3600" dirty="0">
                    <a:solidFill>
                      <a:schemeClr val="tx1"/>
                    </a:solidFill>
                    <a:latin typeface="ArialMT"/>
                    <a:ea typeface="+mj-ea"/>
                  </a:rPr>
                  <a:t>Predictions:   </a:t>
                </a:r>
                <a14:m>
                  <m:oMath xmlns:m="http://schemas.openxmlformats.org/officeDocument/2006/math">
                    <m:sSub>
                      <m:sSubPr>
                        <m:ctrlPr>
                          <a:rPr lang="en-US" altLang="en-US" sz="3200" i="1" dirty="0">
                            <a:solidFill>
                              <a:schemeClr val="tx1"/>
                            </a:solidFill>
                            <a:latin typeface="Cambria Math" panose="02040503050406030204" pitchFamily="18" charset="0"/>
                            <a:ea typeface="+mj-ea"/>
                          </a:rPr>
                        </m:ctrlPr>
                      </m:sSubPr>
                      <m:e>
                        <m:r>
                          <a:rPr lang="en-US" altLang="en-US" sz="3200" dirty="0">
                            <a:solidFill>
                              <a:schemeClr val="tx1"/>
                            </a:solidFill>
                            <a:latin typeface="Cambria Math" panose="02040503050406030204" pitchFamily="18" charset="0"/>
                            <a:ea typeface="+mj-ea"/>
                          </a:rPr>
                          <m:t>𝑇</m:t>
                        </m:r>
                      </m:e>
                      <m:sub>
                        <m:r>
                          <a:rPr lang="en-US" altLang="en-US" sz="3200" dirty="0">
                            <a:solidFill>
                              <a:schemeClr val="tx1"/>
                            </a:solidFill>
                            <a:latin typeface="Cambria Math" panose="02040503050406030204" pitchFamily="18" charset="0"/>
                            <a:ea typeface="+mj-ea"/>
                          </a:rPr>
                          <m:t>𝐶</m:t>
                        </m:r>
                      </m:sub>
                    </m:sSub>
                    <m:r>
                      <a:rPr lang="en-US" altLang="en-US" sz="3200">
                        <a:solidFill>
                          <a:schemeClr val="tx1"/>
                        </a:solidFill>
                        <a:latin typeface="Cambria Math" panose="02040503050406030204" pitchFamily="18" charset="0"/>
                        <a:ea typeface="+mj-ea"/>
                      </a:rPr>
                      <m:t>=155</m:t>
                    </m:r>
                  </m:oMath>
                </a14:m>
                <a:r>
                  <a:rPr lang="en-US" altLang="en-US" sz="3200" dirty="0">
                    <a:solidFill>
                      <a:schemeClr val="tx1"/>
                    </a:solidFill>
                    <a:latin typeface="ArialMT"/>
                    <a:ea typeface="+mj-ea"/>
                  </a:rPr>
                  <a:t> MeV and </a:t>
                </a:r>
                <a14:m>
                  <m:oMath xmlns:m="http://schemas.openxmlformats.org/officeDocument/2006/math">
                    <m:r>
                      <a:rPr lang="en-US" altLang="en-US" sz="3200">
                        <a:solidFill>
                          <a:schemeClr val="tx1"/>
                        </a:solidFill>
                        <a:latin typeface="Cambria Math" panose="02040503050406030204" pitchFamily="18" charset="0"/>
                        <a:ea typeface="+mj-ea"/>
                      </a:rPr>
                      <m:t>𝜅</m:t>
                    </m:r>
                    <m:r>
                      <a:rPr lang="en-US" altLang="en-US" sz="3200">
                        <a:solidFill>
                          <a:schemeClr val="tx1"/>
                        </a:solidFill>
                        <a:latin typeface="Cambria Math" panose="02040503050406030204" pitchFamily="18" charset="0"/>
                        <a:ea typeface="+mj-ea"/>
                      </a:rPr>
                      <m:t>~0.016</m:t>
                    </m:r>
                  </m:oMath>
                </a14:m>
                <a:endParaRPr lang="en-US" altLang="en-US" sz="3200" dirty="0">
                  <a:solidFill>
                    <a:schemeClr val="tx1"/>
                  </a:solidFill>
                  <a:latin typeface="ArialMT"/>
                  <a:ea typeface="+mj-ea"/>
                </a:endParaRPr>
              </a:p>
              <a:p>
                <a:r>
                  <a:rPr lang="en-US" altLang="en-US" sz="3200" dirty="0">
                    <a:solidFill>
                      <a:schemeClr val="tx1"/>
                    </a:solidFill>
                    <a:latin typeface="ArialMT"/>
                    <a:ea typeface="+mj-ea"/>
                  </a:rPr>
                  <a:t>   </a:t>
                </a:r>
                <a14:m>
                  <m:oMath xmlns:m="http://schemas.openxmlformats.org/officeDocument/2006/math">
                    <m:r>
                      <a:rPr lang="en-US" altLang="en-US" sz="3200">
                        <a:solidFill>
                          <a:schemeClr val="tx1"/>
                        </a:solidFill>
                        <a:latin typeface="Cambria Math" panose="02040503050406030204" pitchFamily="18" charset="0"/>
                        <a:ea typeface="+mj-ea"/>
                      </a:rPr>
                      <m:t>𝑇</m:t>
                    </m:r>
                    <m:r>
                      <a:rPr lang="en-US" altLang="en-US" sz="3200">
                        <a:solidFill>
                          <a:schemeClr val="tx1"/>
                        </a:solidFill>
                        <a:latin typeface="Cambria Math" panose="02040503050406030204" pitchFamily="18" charset="0"/>
                        <a:ea typeface="+mj-ea"/>
                      </a:rPr>
                      <m:t>∈(100, 120)</m:t>
                    </m:r>
                  </m:oMath>
                </a14:m>
                <a:r>
                  <a:rPr lang="en-US" altLang="en-US" sz="3200" dirty="0">
                    <a:solidFill>
                      <a:schemeClr val="tx1"/>
                    </a:solidFill>
                    <a:latin typeface="ArialMT"/>
                    <a:ea typeface="+mj-ea"/>
                  </a:rPr>
                  <a:t> MeV, </a:t>
                </a:r>
                <a14:m>
                  <m:oMath xmlns:m="http://schemas.openxmlformats.org/officeDocument/2006/math">
                    <m:sSub>
                      <m:sSubPr>
                        <m:ctrlPr>
                          <a:rPr lang="en-US" altLang="en-US" sz="3200" i="1">
                            <a:solidFill>
                              <a:schemeClr val="tx1"/>
                            </a:solidFill>
                            <a:latin typeface="Cambria Math" panose="02040503050406030204" pitchFamily="18" charset="0"/>
                            <a:ea typeface="+mj-ea"/>
                          </a:rPr>
                        </m:ctrlPr>
                      </m:sSubPr>
                      <m:e>
                        <m:r>
                          <a:rPr lang="en-US" altLang="en-US" sz="3200">
                            <a:solidFill>
                              <a:schemeClr val="tx1"/>
                            </a:solidFill>
                            <a:latin typeface="Cambria Math" panose="02040503050406030204" pitchFamily="18" charset="0"/>
                            <a:ea typeface="+mj-ea"/>
                          </a:rPr>
                          <m:t>    </m:t>
                        </m:r>
                        <m:r>
                          <a:rPr lang="en-US" altLang="en-US" sz="3200">
                            <a:solidFill>
                              <a:schemeClr val="tx1"/>
                            </a:solidFill>
                            <a:latin typeface="Cambria Math" panose="02040503050406030204" pitchFamily="18" charset="0"/>
                            <a:ea typeface="+mj-ea"/>
                          </a:rPr>
                          <m:t>𝜇</m:t>
                        </m:r>
                      </m:e>
                      <m:sub>
                        <m:r>
                          <a:rPr lang="en-US" altLang="en-US" sz="3200">
                            <a:solidFill>
                              <a:schemeClr val="tx1"/>
                            </a:solidFill>
                            <a:latin typeface="Cambria Math" panose="02040503050406030204" pitchFamily="18" charset="0"/>
                            <a:ea typeface="+mj-ea"/>
                          </a:rPr>
                          <m:t>𝐵</m:t>
                        </m:r>
                      </m:sub>
                    </m:sSub>
                    <m:r>
                      <a:rPr lang="en-US" altLang="en-US" sz="3200">
                        <a:solidFill>
                          <a:schemeClr val="tx1"/>
                        </a:solidFill>
                        <a:latin typeface="Cambria Math" panose="02040503050406030204" pitchFamily="18" charset="0"/>
                        <a:ea typeface="+mj-ea"/>
                      </a:rPr>
                      <m:t>∈</m:t>
                    </m:r>
                    <m:d>
                      <m:dPr>
                        <m:ctrlPr>
                          <a:rPr lang="en-US" altLang="en-US" sz="3200" i="1">
                            <a:solidFill>
                              <a:schemeClr val="tx1"/>
                            </a:solidFill>
                            <a:latin typeface="Cambria Math" panose="02040503050406030204" pitchFamily="18" charset="0"/>
                            <a:ea typeface="+mj-ea"/>
                          </a:rPr>
                        </m:ctrlPr>
                      </m:dPr>
                      <m:e>
                        <m:r>
                          <a:rPr lang="en-US" altLang="en-US" sz="3200">
                            <a:solidFill>
                              <a:schemeClr val="tx1"/>
                            </a:solidFill>
                            <a:latin typeface="Cambria Math" panose="02040503050406030204" pitchFamily="18" charset="0"/>
                            <a:ea typeface="+mj-ea"/>
                          </a:rPr>
                          <m:t>600, 700</m:t>
                        </m:r>
                      </m:e>
                    </m:d>
                    <m:r>
                      <a:rPr lang="en-US" altLang="en-US" sz="3200">
                        <a:solidFill>
                          <a:schemeClr val="tx1"/>
                        </a:solidFill>
                        <a:latin typeface="Cambria Math" panose="02040503050406030204" pitchFamily="18" charset="0"/>
                        <a:ea typeface="+mj-ea"/>
                      </a:rPr>
                      <m:t> </m:t>
                    </m:r>
                  </m:oMath>
                </a14:m>
                <a:r>
                  <a:rPr lang="en-US" altLang="en-US" sz="3200" dirty="0">
                    <a:solidFill>
                      <a:schemeClr val="tx1"/>
                    </a:solidFill>
                    <a:latin typeface="ArialMT"/>
                    <a:ea typeface="+mj-ea"/>
                  </a:rPr>
                  <a:t>MeV</a:t>
                </a:r>
              </a:p>
              <a:p>
                <a:r>
                  <a:rPr lang="en-US" altLang="en-US" sz="3200" dirty="0">
                    <a:solidFill>
                      <a:schemeClr val="tx1"/>
                    </a:solidFill>
                    <a:latin typeface="ArialMT"/>
                    <a:ea typeface="+mj-ea"/>
                  </a:rPr>
                  <a:t>   </a:t>
                </a:r>
                <a:r>
                  <a:rPr lang="en-US" altLang="en-US" sz="2400" b="1" dirty="0" err="1">
                    <a:solidFill>
                      <a:srgbClr val="FF0000"/>
                    </a:solidFill>
                    <a:latin typeface="ArialMT"/>
                    <a:ea typeface="+mj-ea"/>
                  </a:rPr>
                  <a:t>如果热化</a:t>
                </a:r>
                <a:r>
                  <a:rPr lang="zh-CN" altLang="en-US" sz="3200" dirty="0">
                    <a:solidFill>
                      <a:schemeClr val="tx1"/>
                    </a:solidFill>
                    <a:latin typeface="ArialMT"/>
                    <a:ea typeface="+mj-ea"/>
                  </a:rPr>
                  <a:t>，</a:t>
                </a:r>
                <a14:m>
                  <m:oMath xmlns:m="http://schemas.openxmlformats.org/officeDocument/2006/math">
                    <m:rad>
                      <m:radPr>
                        <m:degHide m:val="on"/>
                        <m:ctrlPr>
                          <a:rPr lang="zh-CN" altLang="en-US" sz="3200" i="1" smtClean="0">
                            <a:solidFill>
                              <a:schemeClr val="tx1"/>
                            </a:solidFill>
                            <a:latin typeface="Cambria Math" panose="02040503050406030204" pitchFamily="18" charset="0"/>
                            <a:ea typeface="+mj-ea"/>
                          </a:rPr>
                        </m:ctrlPr>
                      </m:radPr>
                      <m:deg/>
                      <m:e>
                        <m:sSub>
                          <m:sSubPr>
                            <m:ctrlPr>
                              <a:rPr lang="en-US" altLang="zh-CN" sz="3200" i="1" smtClean="0">
                                <a:solidFill>
                                  <a:schemeClr val="tx1"/>
                                </a:solidFill>
                                <a:latin typeface="Cambria Math" panose="02040503050406030204" pitchFamily="18" charset="0"/>
                                <a:ea typeface="+mj-ea"/>
                              </a:rPr>
                            </m:ctrlPr>
                          </m:sSubPr>
                          <m:e>
                            <m:r>
                              <m:rPr>
                                <m:sty m:val="p"/>
                              </m:rPr>
                              <a:rPr lang="en-US" altLang="zh-CN" sz="3200" i="1">
                                <a:solidFill>
                                  <a:schemeClr val="tx1"/>
                                </a:solidFill>
                                <a:latin typeface="Cambria Math" panose="02040503050406030204" pitchFamily="18" charset="0"/>
                                <a:ea typeface="+mj-ea"/>
                              </a:rPr>
                              <m:t>s</m:t>
                            </m:r>
                          </m:e>
                          <m:sub>
                            <m:r>
                              <m:rPr>
                                <m:sty m:val="p"/>
                              </m:rPr>
                              <a:rPr lang="en-US" altLang="zh-CN" sz="3200" i="1">
                                <a:solidFill>
                                  <a:schemeClr val="tx1"/>
                                </a:solidFill>
                                <a:latin typeface="Cambria Math" panose="02040503050406030204" pitchFamily="18" charset="0"/>
                                <a:ea typeface="+mj-ea"/>
                              </a:rPr>
                              <m:t>NN</m:t>
                            </m:r>
                          </m:sub>
                        </m:sSub>
                      </m:e>
                    </m:rad>
                    <m:r>
                      <a:rPr lang="en-US" altLang="en-US" sz="3200">
                        <a:solidFill>
                          <a:schemeClr val="tx1"/>
                        </a:solidFill>
                        <a:latin typeface="Cambria Math" panose="02040503050406030204" pitchFamily="18" charset="0"/>
                      </a:rPr>
                      <m:t>∈</m:t>
                    </m:r>
                    <m:r>
                      <a:rPr lang="en-US" altLang="en-US" sz="3200" b="0" i="1" smtClean="0">
                        <a:solidFill>
                          <a:schemeClr val="tx1"/>
                        </a:solidFill>
                        <a:latin typeface="Cambria Math" panose="02040503050406030204" pitchFamily="18" charset="0"/>
                      </a:rPr>
                      <m:t>(</m:t>
                    </m:r>
                    <m:r>
                      <a:rPr lang="en-US" altLang="zh-CN" sz="3200" b="0" i="1" smtClean="0">
                        <a:solidFill>
                          <a:schemeClr val="tx1"/>
                        </a:solidFill>
                        <a:latin typeface="Cambria Math" panose="02040503050406030204" pitchFamily="18" charset="0"/>
                      </a:rPr>
                      <m:t>5</m:t>
                    </m:r>
                    <m:r>
                      <a:rPr lang="en-US" altLang="zh-CN" sz="3200" b="0" i="1" smtClean="0">
                        <a:solidFill>
                          <a:schemeClr val="tx1"/>
                        </a:solidFill>
                        <a:latin typeface="Cambria Math" panose="02040503050406030204" pitchFamily="18" charset="0"/>
                        <a:ea typeface="+mj-ea"/>
                      </a:rPr>
                      <m:t>, 3.5)</m:t>
                    </m:r>
                  </m:oMath>
                </a14:m>
                <a:r>
                  <a:rPr lang="zh-CN" altLang="en-US" sz="3200" dirty="0">
                    <a:solidFill>
                      <a:schemeClr val="tx1"/>
                    </a:solidFill>
                    <a:latin typeface="ArialMT"/>
                    <a:ea typeface="+mj-ea"/>
                  </a:rPr>
                  <a:t> </a:t>
                </a:r>
                <a:r>
                  <a:rPr lang="en-US" altLang="zh-CN" sz="3200" dirty="0">
                    <a:solidFill>
                      <a:schemeClr val="tx1"/>
                    </a:solidFill>
                    <a:latin typeface="ArialMT"/>
                    <a:ea typeface="+mj-ea"/>
                  </a:rPr>
                  <a:t>GeV</a:t>
                </a:r>
                <a:endParaRPr lang="en-US" altLang="en-US" sz="3200" dirty="0">
                  <a:solidFill>
                    <a:schemeClr val="tx1"/>
                  </a:solidFill>
                  <a:latin typeface="ArialMT"/>
                  <a:ea typeface="+mj-ea"/>
                </a:endParaRPr>
              </a:p>
            </p:txBody>
          </p:sp>
        </mc:Choice>
        <mc:Fallback xmlns="">
          <p:sp>
            <p:nvSpPr>
              <p:cNvPr id="20" name="Rounded Rectangle 19">
                <a:extLst>
                  <a:ext uri="{FF2B5EF4-FFF2-40B4-BE49-F238E27FC236}">
                    <a16:creationId xmlns:a16="http://schemas.microsoft.com/office/drawing/2014/main" id="{9D62A55F-7884-CFAE-C749-85E83F2773ED}"/>
                  </a:ext>
                </a:extLst>
              </p:cNvPr>
              <p:cNvSpPr>
                <a:spLocks noRot="1" noChangeAspect="1" noMove="1" noResize="1" noEditPoints="1" noAdjustHandles="1" noChangeArrowheads="1" noChangeShapeType="1" noTextEdit="1"/>
              </p:cNvSpPr>
              <p:nvPr/>
            </p:nvSpPr>
            <p:spPr>
              <a:xfrm>
                <a:off x="204332" y="3208986"/>
                <a:ext cx="8782050" cy="1739028"/>
              </a:xfrm>
              <a:prstGeom prst="roundRect">
                <a:avLst>
                  <a:gd name="adj" fmla="val 7780"/>
                </a:avLst>
              </a:prstGeom>
              <a:blipFill>
                <a:blip r:embed="rId6"/>
                <a:stretch>
                  <a:fillRect l="-144" t="-2158" b="-7194"/>
                </a:stretch>
              </a:blipFill>
            </p:spPr>
            <p:txBody>
              <a:bodyPr/>
              <a:lstStyle/>
              <a:p>
                <a:r>
                  <a:rPr lang="en-US">
                    <a:noFill/>
                  </a:rPr>
                  <a:t> </a:t>
                </a:r>
              </a:p>
            </p:txBody>
          </p:sp>
        </mc:Fallback>
      </mc:AlternateContent>
    </p:spTree>
    <p:extLst>
      <p:ext uri="{BB962C8B-B14F-4D97-AF65-F5344CB8AC3E}">
        <p14:creationId xmlns:p14="http://schemas.microsoft.com/office/powerpoint/2010/main" val="2336189538"/>
      </p:ext>
    </p:extLst>
  </p:cSld>
  <p:clrMapOvr>
    <a:masterClrMapping/>
  </p:clrMapOvr>
  <p:transition spd="med" advClick="0" advTm="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E7D519-F7FC-DC36-D109-332AD03A594B}"/>
              </a:ext>
            </a:extLst>
          </p:cNvPr>
          <p:cNvSpPr/>
          <p:nvPr/>
        </p:nvSpPr>
        <p:spPr>
          <a:xfrm>
            <a:off x="0" y="91928"/>
            <a:ext cx="9144000" cy="516093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2987824" y="287304"/>
            <a:ext cx="5688632" cy="628262"/>
          </a:xfrm>
        </p:spPr>
        <p:txBody>
          <a:bodyPr/>
          <a:lstStyle/>
          <a:p>
            <a:r>
              <a:rPr lang="en-US" sz="3600" dirty="0" err="1">
                <a:solidFill>
                  <a:schemeClr val="bg1"/>
                </a:solidFill>
                <a:latin typeface="Arial" panose="020B0604020202020204" pitchFamily="34" charset="0"/>
                <a:cs typeface="Arial" panose="020B0604020202020204" pitchFamily="34" charset="0"/>
              </a:rPr>
              <a:t>强相互作用与强子自旋</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A742ACC-7A31-E95F-5114-C7F23777E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592"/>
            <a:ext cx="2490550" cy="500143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EBBB77F-A192-516C-E504-92B0E31F9CF1}"/>
                  </a:ext>
                </a:extLst>
              </p:cNvPr>
              <p:cNvSpPr txBox="1"/>
              <p:nvPr/>
            </p:nvSpPr>
            <p:spPr>
              <a:xfrm>
                <a:off x="3059832" y="1293737"/>
                <a:ext cx="5472608" cy="3888885"/>
              </a:xfrm>
              <a:prstGeom prst="rect">
                <a:avLst/>
              </a:prstGeom>
              <a:noFill/>
            </p:spPr>
            <p:txBody>
              <a:bodyPr wrap="square" rtlCol="0">
                <a:spAutoFit/>
              </a:bodyPr>
              <a:lstStyle/>
              <a:p>
                <a:r>
                  <a:rPr lang="en-US" altLang="en-US" sz="2800" dirty="0" err="1">
                    <a:solidFill>
                      <a:schemeClr val="bg1"/>
                    </a:solidFill>
                    <a:latin typeface="Microsoft YaHei UI" panose="020B0503020204020204" pitchFamily="34" charset="-122"/>
                    <a:ea typeface="Microsoft YaHei UI" panose="020B0503020204020204" pitchFamily="34" charset="-122"/>
                  </a:rPr>
                  <a:t>自旋是每个强子的</a:t>
                </a:r>
                <a:r>
                  <a:rPr lang="zh-CN" altLang="en-US" sz="2800" dirty="0">
                    <a:solidFill>
                      <a:schemeClr val="bg1"/>
                    </a:solidFill>
                    <a:latin typeface="Microsoft YaHei UI" panose="020B0503020204020204" pitchFamily="34" charset="-122"/>
                    <a:ea typeface="Microsoft YaHei UI" panose="020B0503020204020204" pitchFamily="34" charset="-122"/>
                  </a:rPr>
                  <a:t>内禀量子数</a:t>
                </a:r>
                <a:endParaRPr lang="en-US" altLang="zh-CN" sz="2800" dirty="0">
                  <a:solidFill>
                    <a:schemeClr val="bg1"/>
                  </a:solidFill>
                  <a:latin typeface="Microsoft YaHei UI" panose="020B0503020204020204" pitchFamily="34" charset="-122"/>
                  <a:ea typeface="Microsoft YaHei UI" panose="020B0503020204020204" pitchFamily="34" charset="-122"/>
                </a:endParaRPr>
              </a:p>
              <a:p>
                <a:endParaRPr lang="en-US" altLang="zh-CN" sz="1200" dirty="0">
                  <a:solidFill>
                    <a:schemeClr val="bg1"/>
                  </a:solidFill>
                  <a:latin typeface="ArialMT"/>
                  <a:ea typeface="+mj-ea"/>
                </a:endParaRPr>
              </a:p>
              <a:p>
                <a:r>
                  <a:rPr lang="zh-CN" altLang="en-US" sz="2800" dirty="0">
                    <a:solidFill>
                      <a:schemeClr val="bg1"/>
                    </a:solidFill>
                    <a:latin typeface="Microsoft YaHei UI" panose="020B0503020204020204" pitchFamily="34" charset="-122"/>
                    <a:ea typeface="Microsoft YaHei UI" panose="020B0503020204020204" pitchFamily="34" charset="-122"/>
                  </a:rPr>
                  <a:t>强相互作用与自旋紧密相关</a:t>
                </a:r>
                <a:endParaRPr lang="en-US" altLang="zh-CN" sz="2800" dirty="0">
                  <a:solidFill>
                    <a:schemeClr val="bg1"/>
                  </a:solidFill>
                  <a:latin typeface="Microsoft YaHei UI" panose="020B0503020204020204" pitchFamily="34" charset="-122"/>
                  <a:ea typeface="Microsoft YaHei UI" panose="020B0503020204020204" pitchFamily="34" charset="-122"/>
                </a:endParaRPr>
              </a:p>
              <a:p>
                <a:endParaRPr lang="en-US" altLang="en-US" sz="2800" dirty="0">
                  <a:solidFill>
                    <a:schemeClr val="bg1"/>
                  </a:solidFill>
                  <a:latin typeface="Microsoft YaHei UI" panose="020B0503020204020204" pitchFamily="34" charset="-122"/>
                  <a:ea typeface="Microsoft YaHei UI" panose="020B0503020204020204" pitchFamily="34" charset="-122"/>
                </a:endParaRPr>
              </a:p>
              <a:p>
                <a:pPr marL="576263" indent="-403225">
                  <a:buFont typeface="Wingdings" pitchFamily="2" charset="2"/>
                  <a:buChar char="Ø"/>
                </a:pPr>
                <a14:m>
                  <m:oMath xmlns:m="http://schemas.openxmlformats.org/officeDocument/2006/math">
                    <m:r>
                      <m:rPr>
                        <m:sty m:val="p"/>
                      </m:rPr>
                      <a:rPr lang="el-GR" altLang="zh-CN" sz="2800" i="1" dirty="0" smtClean="0">
                        <a:solidFill>
                          <a:schemeClr val="bg1"/>
                        </a:solidFill>
                        <a:latin typeface="Cambria Math" panose="02040503050406030204" pitchFamily="18" charset="0"/>
                        <a:ea typeface="Cambria Math" panose="02040503050406030204" pitchFamily="18" charset="0"/>
                      </a:rPr>
                      <m:t>Λ</m:t>
                    </m:r>
                  </m:oMath>
                </a14:m>
                <a:r>
                  <a:rPr lang="zh-CN" altLang="en-US" sz="2400" dirty="0">
                    <a:solidFill>
                      <a:schemeClr val="bg1"/>
                    </a:solidFill>
                    <a:latin typeface="Microsoft YaHei UI" panose="020B0503020204020204" pitchFamily="34" charset="-122"/>
                    <a:ea typeface="Microsoft YaHei UI" panose="020B0503020204020204" pitchFamily="34" charset="-122"/>
                  </a:rPr>
                  <a:t> 极化起源、自旋结构？</a:t>
                </a:r>
                <a:endParaRPr lang="en-US" altLang="zh-CN" sz="2400" dirty="0">
                  <a:solidFill>
                    <a:schemeClr val="bg1"/>
                  </a:solidFill>
                  <a:latin typeface="Microsoft YaHei UI" panose="020B0503020204020204" pitchFamily="34" charset="-122"/>
                  <a:ea typeface="Microsoft YaHei UI" panose="020B0503020204020204" pitchFamily="34" charset="-122"/>
                </a:endParaRPr>
              </a:p>
              <a:p>
                <a:pPr marL="576263" indent="-403225">
                  <a:buFont typeface="Wingdings" pitchFamily="2" charset="2"/>
                  <a:buChar char="Ø"/>
                </a:pPr>
                <a:r>
                  <a:rPr lang="zh-CN" altLang="en-US" sz="2400" dirty="0">
                    <a:solidFill>
                      <a:schemeClr val="bg1"/>
                    </a:solidFill>
                    <a:latin typeface="Microsoft YaHei UI" panose="020B0503020204020204" pitchFamily="34" charset="-122"/>
                    <a:ea typeface="Microsoft YaHei UI" panose="020B0503020204020204" pitchFamily="34" charset="-122"/>
                  </a:rPr>
                  <a:t>其他重子极化吗，</a:t>
                </a:r>
                <a:r>
                  <a:rPr lang="en-US" altLang="zh-CN" sz="2400" i="1" dirty="0">
                    <a:solidFill>
                      <a:schemeClr val="bg1"/>
                    </a:solidFill>
                    <a:latin typeface="Microsoft YaHei UI" panose="020B0503020204020204" pitchFamily="34" charset="-122"/>
                    <a:ea typeface="Microsoft YaHei UI" panose="020B0503020204020204" pitchFamily="34" charset="-122"/>
                  </a:rPr>
                  <a:t>p</a:t>
                </a:r>
                <a:r>
                  <a:rPr lang="zh-CN" altLang="en-US" sz="2400" dirty="0">
                    <a:solidFill>
                      <a:schemeClr val="bg1"/>
                    </a:solidFill>
                    <a:latin typeface="Microsoft YaHei UI" panose="020B0503020204020204" pitchFamily="34" charset="-122"/>
                    <a:ea typeface="Microsoft YaHei UI" panose="020B0503020204020204" pitchFamily="34" charset="-122"/>
                  </a:rPr>
                  <a:t>？</a:t>
                </a:r>
                <a:endParaRPr lang="en-US" altLang="zh-CN" sz="2400" dirty="0">
                  <a:solidFill>
                    <a:schemeClr val="bg1"/>
                  </a:solidFill>
                  <a:latin typeface="Microsoft YaHei UI" panose="020B0503020204020204" pitchFamily="34" charset="-122"/>
                  <a:ea typeface="Microsoft YaHei UI" panose="020B0503020204020204" pitchFamily="34" charset="-122"/>
                </a:endParaRPr>
              </a:p>
              <a:p>
                <a:pPr marL="576263" indent="-403225">
                  <a:buFont typeface="Wingdings" pitchFamily="2" charset="2"/>
                  <a:buChar char="Ø"/>
                </a:pPr>
                <a14:m>
                  <m:oMath xmlns:m="http://schemas.openxmlformats.org/officeDocument/2006/math">
                    <m:r>
                      <m:rPr>
                        <m:sty m:val="p"/>
                      </m:rPr>
                      <a:rPr lang="el-GR" altLang="zh-CN" sz="2400" i="1" dirty="0" smtClean="0">
                        <a:solidFill>
                          <a:schemeClr val="bg1"/>
                        </a:solidFill>
                        <a:latin typeface="Cambria Math" panose="02040503050406030204" pitchFamily="18" charset="0"/>
                        <a:ea typeface="Cambria Math" panose="02040503050406030204" pitchFamily="18" charset="0"/>
                      </a:rPr>
                      <m:t>Λ</m:t>
                    </m:r>
                  </m:oMath>
                </a14:m>
                <a:r>
                  <a:rPr lang="zh-CN" altLang="en-US" sz="2400" dirty="0">
                    <a:solidFill>
                      <a:schemeClr val="bg1"/>
                    </a:solidFill>
                    <a:latin typeface="Microsoft YaHei UI" panose="020B0503020204020204" pitchFamily="34" charset="-122"/>
                    <a:ea typeface="Microsoft YaHei UI" panose="020B0503020204020204" pitchFamily="34" charset="-122"/>
                  </a:rPr>
                  <a:t> 全局极化，局域极化与</a:t>
                </a:r>
                <a14:m>
                  <m:oMath xmlns:m="http://schemas.openxmlformats.org/officeDocument/2006/math">
                    <m:r>
                      <m:rPr>
                        <m:sty m:val="p"/>
                      </m:rPr>
                      <a:rPr lang="el-GR" altLang="zh-CN" sz="2800" i="1" dirty="0">
                        <a:solidFill>
                          <a:schemeClr val="bg1"/>
                        </a:solidFill>
                        <a:latin typeface="Cambria Math" panose="02040503050406030204" pitchFamily="18" charset="0"/>
                        <a:ea typeface="Cambria Math" panose="02040503050406030204" pitchFamily="18" charset="0"/>
                      </a:rPr>
                      <m:t>Λ</m:t>
                    </m:r>
                  </m:oMath>
                </a14:m>
                <a:r>
                  <a:rPr lang="zh-CN" altLang="en-US" sz="2400" dirty="0">
                    <a:solidFill>
                      <a:schemeClr val="bg1"/>
                    </a:solidFill>
                    <a:latin typeface="Microsoft YaHei UI" panose="020B0503020204020204" pitchFamily="34" charset="-122"/>
                    <a:ea typeface="Microsoft YaHei UI" panose="020B0503020204020204" pitchFamily="34" charset="-122"/>
                  </a:rPr>
                  <a:t> 极化的联系？</a:t>
                </a:r>
                <a:endParaRPr lang="en-US" altLang="zh-CN" sz="2400" dirty="0">
                  <a:solidFill>
                    <a:schemeClr val="bg1"/>
                  </a:solidFill>
                  <a:latin typeface="Microsoft YaHei UI" panose="020B0503020204020204" pitchFamily="34" charset="-122"/>
                  <a:ea typeface="Microsoft YaHei UI" panose="020B0503020204020204" pitchFamily="34" charset="-122"/>
                </a:endParaRPr>
              </a:p>
              <a:p>
                <a:pPr marL="576263" indent="-403225">
                  <a:buFont typeface="Wingdings" pitchFamily="2" charset="2"/>
                  <a:buChar char="Ø"/>
                </a:pPr>
                <a:r>
                  <a:rPr lang="en-US" altLang="zh-CN" sz="2400" dirty="0">
                    <a:solidFill>
                      <a:schemeClr val="bg1"/>
                    </a:solidFill>
                    <a:latin typeface="Microsoft YaHei UI" panose="020B0503020204020204" pitchFamily="34" charset="-122"/>
                    <a:ea typeface="Microsoft YaHei UI" panose="020B0503020204020204" pitchFamily="34" charset="-122"/>
                  </a:rPr>
                  <a:t>…</a:t>
                </a:r>
              </a:p>
              <a:p>
                <a:pPr marL="576263" indent="-403225">
                  <a:buFont typeface="Wingdings" pitchFamily="2" charset="2"/>
                  <a:buChar char="Ø"/>
                </a:pPr>
                <a:endParaRPr lang="en-US" altLang="en-US" sz="2400" dirty="0">
                  <a:solidFill>
                    <a:schemeClr val="bg1"/>
                  </a:solidFill>
                  <a:latin typeface="Microsoft YaHei UI" panose="020B0503020204020204" pitchFamily="34" charset="-122"/>
                  <a:ea typeface="Microsoft YaHei UI" panose="020B0503020204020204" pitchFamily="34" charset="-122"/>
                </a:endParaRPr>
              </a:p>
            </p:txBody>
          </p:sp>
        </mc:Choice>
        <mc:Fallback xmlns="">
          <p:sp>
            <p:nvSpPr>
              <p:cNvPr id="5" name="TextBox 4">
                <a:extLst>
                  <a:ext uri="{FF2B5EF4-FFF2-40B4-BE49-F238E27FC236}">
                    <a16:creationId xmlns:a16="http://schemas.microsoft.com/office/drawing/2014/main" id="{3EBBB77F-A192-516C-E504-92B0E31F9CF1}"/>
                  </a:ext>
                </a:extLst>
              </p:cNvPr>
              <p:cNvSpPr txBox="1">
                <a:spLocks noRot="1" noChangeAspect="1" noMove="1" noResize="1" noEditPoints="1" noAdjustHandles="1" noChangeArrowheads="1" noChangeShapeType="1" noTextEdit="1"/>
              </p:cNvSpPr>
              <p:nvPr/>
            </p:nvSpPr>
            <p:spPr>
              <a:xfrm>
                <a:off x="3059832" y="1293737"/>
                <a:ext cx="5472608" cy="3888885"/>
              </a:xfrm>
              <a:prstGeom prst="rect">
                <a:avLst/>
              </a:prstGeom>
              <a:blipFill>
                <a:blip r:embed="rId3"/>
                <a:stretch>
                  <a:fillRect l="-2315" t="-162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AFE7EEF6-2616-081D-6408-6C999EF8E854}"/>
              </a:ext>
            </a:extLst>
          </p:cNvPr>
          <p:cNvSpPr txBox="1"/>
          <p:nvPr/>
        </p:nvSpPr>
        <p:spPr>
          <a:xfrm>
            <a:off x="5580112" y="4702307"/>
            <a:ext cx="3478132" cy="307777"/>
          </a:xfrm>
          <a:prstGeom prst="rect">
            <a:avLst/>
          </a:prstGeom>
          <a:solidFill>
            <a:srgbClr val="008F00"/>
          </a:solidFill>
        </p:spPr>
        <p:txBody>
          <a:bodyPr wrap="none" rtlCol="0">
            <a:spAutoFit/>
          </a:bodyPr>
          <a:lstStyle/>
          <a:p>
            <a:r>
              <a:rPr lang="en-US" altLang="zh-CN" sz="1400" dirty="0">
                <a:solidFill>
                  <a:schemeClr val="bg1"/>
                </a:solidFill>
                <a:latin typeface="Microsoft YaHei UI" panose="020B0503020204020204" pitchFamily="34" charset="-122"/>
                <a:ea typeface="Microsoft YaHei UI" panose="020B0503020204020204" pitchFamily="34" charset="-122"/>
              </a:rPr>
              <a:t>Z.T. Liang, Y.T. Liang, Q.H. Xu, Y.X. Zhao</a:t>
            </a:r>
            <a:endParaRPr lang="en-US" sz="1400" dirty="0">
              <a:solidFill>
                <a:schemeClr val="bg1"/>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662408074"/>
      </p:ext>
    </p:extLst>
  </p:cSld>
  <p:clrMapOvr>
    <a:masterClrMapping/>
  </p:clrMapOvr>
  <p:transition spd="med" advClick="0" advTm="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61900"/>
                <a:ext cx="8280920" cy="628262"/>
              </a:xfrm>
            </p:spPr>
            <p:txBody>
              <a:bodyPr/>
              <a:lstStyle/>
              <a:p>
                <a14:m>
                  <m:oMath xmlns:m="http://schemas.openxmlformats.org/officeDocument/2006/math">
                    <m:r>
                      <a:rPr lang="en-US" sz="3600" b="0" i="1" dirty="0" smtClean="0">
                        <a:latin typeface="Cambria Math" panose="02040503050406030204" pitchFamily="18" charset="0"/>
                        <a:ea typeface="Cambria Math" panose="02040503050406030204" pitchFamily="18" charset="0"/>
                        <a:cs typeface="Arial" panose="020B0604020202020204" pitchFamily="34" charset="0"/>
                      </a:rPr>
                      <m:t>𝛬</m:t>
                    </m:r>
                  </m:oMath>
                </a14:m>
                <a:r>
                  <a:rPr lang="en-US" sz="3600" dirty="0">
                    <a:latin typeface="Arial" panose="020B0604020202020204" pitchFamily="34" charset="0"/>
                    <a:cs typeface="Arial" panose="020B0604020202020204" pitchFamily="34" charset="0"/>
                  </a:rPr>
                  <a:t> Production and Polarization</a:t>
                </a:r>
              </a:p>
            </p:txBody>
          </p:sp>
        </mc:Choice>
        <mc:Fallback xmlns="">
          <p:sp>
            <p:nvSpPr>
              <p:cNvPr id="2" name="Title 1">
                <a:extLst>
                  <a:ext uri="{FF2B5EF4-FFF2-40B4-BE49-F238E27FC236}">
                    <a16:creationId xmlns:a16="http://schemas.microsoft.com/office/drawing/2014/main" id="{50FD07DE-2D94-9D42-8C79-08B28BB81830}"/>
                  </a:ext>
                </a:extLst>
              </p:cNvPr>
              <p:cNvSpPr>
                <a:spLocks noGrp="1" noRot="1" noChangeAspect="1" noMove="1" noResize="1" noEditPoints="1" noAdjustHandles="1" noChangeArrowheads="1" noChangeShapeType="1" noTextEdit="1"/>
              </p:cNvSpPr>
              <p:nvPr>
                <p:ph type="title"/>
              </p:nvPr>
            </p:nvSpPr>
            <p:spPr>
              <a:xfrm>
                <a:off x="395536" y="-61900"/>
                <a:ext cx="8280920" cy="628262"/>
              </a:xfrm>
              <a:blipFill>
                <a:blip r:embed="rId2"/>
                <a:stretch>
                  <a:fillRect t="-20000" b="-32000"/>
                </a:stretch>
              </a:blipFill>
            </p:spPr>
            <p:txBody>
              <a:bodyPr/>
              <a:lstStyle/>
              <a:p>
                <a:r>
                  <a:rPr lang="en-US">
                    <a:noFill/>
                  </a:rPr>
                  <a:t> </a:t>
                </a:r>
              </a:p>
            </p:txBody>
          </p:sp>
        </mc:Fallback>
      </mc:AlternateContent>
      <p:pic>
        <p:nvPicPr>
          <p:cNvPr id="3" name="图片 5">
            <a:extLst>
              <a:ext uri="{FF2B5EF4-FFF2-40B4-BE49-F238E27FC236}">
                <a16:creationId xmlns:a16="http://schemas.microsoft.com/office/drawing/2014/main" id="{1503D1FB-4482-B19C-3E55-7DAED1809B57}"/>
              </a:ext>
            </a:extLst>
          </p:cNvPr>
          <p:cNvPicPr>
            <a:picLocks noChangeAspect="1"/>
          </p:cNvPicPr>
          <p:nvPr/>
        </p:nvPicPr>
        <p:blipFill>
          <a:blip r:embed="rId3"/>
          <a:stretch>
            <a:fillRect/>
          </a:stretch>
        </p:blipFill>
        <p:spPr>
          <a:xfrm>
            <a:off x="251520" y="843558"/>
            <a:ext cx="4666636" cy="3339024"/>
          </a:xfrm>
          <a:prstGeom prst="rect">
            <a:avLst/>
          </a:prstGeom>
        </p:spPr>
      </p:pic>
      <p:pic>
        <p:nvPicPr>
          <p:cNvPr id="4" name="图片 5">
            <a:extLst>
              <a:ext uri="{FF2B5EF4-FFF2-40B4-BE49-F238E27FC236}">
                <a16:creationId xmlns:a16="http://schemas.microsoft.com/office/drawing/2014/main" id="{E1D9198F-073C-361F-DA7A-5FA0E283A7E7}"/>
              </a:ext>
            </a:extLst>
          </p:cNvPr>
          <p:cNvPicPr>
            <a:picLocks noChangeAspect="1"/>
          </p:cNvPicPr>
          <p:nvPr/>
        </p:nvPicPr>
        <p:blipFill rotWithShape="1">
          <a:blip r:embed="rId4">
            <a:extLst>
              <a:ext uri="{28A0092B-C50C-407E-A947-70E740481C1C}">
                <a14:useLocalDpi xmlns:a14="http://schemas.microsoft.com/office/drawing/2010/main" val="0"/>
              </a:ext>
            </a:extLst>
          </a:blip>
          <a:srcRect r="16923" b="11479"/>
          <a:stretch/>
        </p:blipFill>
        <p:spPr>
          <a:xfrm>
            <a:off x="4644008" y="699542"/>
            <a:ext cx="4104456" cy="235626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5C58935-A08F-2314-C4B4-BC792E88696C}"/>
                  </a:ext>
                </a:extLst>
              </p:cNvPr>
              <p:cNvSpPr txBox="1"/>
              <p:nvPr/>
            </p:nvSpPr>
            <p:spPr>
              <a:xfrm>
                <a:off x="4788024" y="3259252"/>
                <a:ext cx="4104456" cy="1569660"/>
              </a:xfrm>
              <a:prstGeom prst="rect">
                <a:avLst/>
              </a:prstGeom>
              <a:noFill/>
            </p:spPr>
            <p:txBody>
              <a:bodyPr wrap="square" rtlCol="0">
                <a:spAutoFit/>
              </a:bodyPr>
              <a:lstStyle/>
              <a:p>
                <a:pPr marL="342900" indent="-342900">
                  <a:buAutoNum type="arabicParenR"/>
                </a:pPr>
                <a:r>
                  <a:rPr lang="en-US" sz="1800" b="0" dirty="0">
                    <a:ea typeface="Cambria Math" panose="02040503050406030204" pitchFamily="18" charset="0"/>
                    <a:cs typeface="Arial" panose="020B0604020202020204" pitchFamily="34" charset="0"/>
                  </a:rPr>
                  <a:t>The energy dependence of the  </a:t>
                </a:r>
                <a14:m>
                  <m:oMath xmlns:m="http://schemas.openxmlformats.org/officeDocument/2006/math">
                    <m:r>
                      <a:rPr lang="en-US" sz="1800" b="0" i="1" dirty="0" smtClean="0">
                        <a:latin typeface="Cambria Math" panose="02040503050406030204" pitchFamily="18" charset="0"/>
                        <a:ea typeface="Cambria Math" panose="02040503050406030204" pitchFamily="18" charset="0"/>
                        <a:cs typeface="Arial" panose="020B0604020202020204" pitchFamily="34" charset="0"/>
                      </a:rPr>
                      <m:t>𝛬</m:t>
                    </m:r>
                  </m:oMath>
                </a14:m>
                <a:r>
                  <a:rPr lang="en-US" sz="1800" b="0" dirty="0">
                    <a:ea typeface="Cambria Math" panose="02040503050406030204" pitchFamily="18" charset="0"/>
                    <a:cs typeface="Arial" panose="020B0604020202020204" pitchFamily="34" charset="0"/>
                  </a:rPr>
                  <a:t> production is not fully understood; </a:t>
                </a:r>
              </a:p>
              <a:p>
                <a:pPr marL="342900" indent="-342900">
                  <a:buAutoNum type="arabicParenR"/>
                </a:pPr>
                <a:r>
                  <a:rPr lang="en-US" dirty="0">
                    <a:ea typeface="Cambria Math" panose="02040503050406030204" pitchFamily="18" charset="0"/>
                    <a:cs typeface="Arial" panose="020B0604020202020204" pitchFamily="34" charset="0"/>
                  </a:rPr>
                  <a:t>T</a:t>
                </a:r>
                <a:r>
                  <a:rPr lang="en-US" dirty="0">
                    <a:latin typeface="Arial" panose="020B0604020202020204" pitchFamily="34" charset="0"/>
                    <a:cs typeface="Arial" panose="020B0604020202020204" pitchFamily="34" charset="0"/>
                  </a:rPr>
                  <a:t>ransverse polarization of </a:t>
                </a:r>
                <a14:m>
                  <m:oMath xmlns:m="http://schemas.openxmlformats.org/officeDocument/2006/math">
                    <m:r>
                      <a:rPr lang="en-US" sz="1800" b="0" i="1" dirty="0" smtClean="0">
                        <a:latin typeface="Cambria Math" panose="02040503050406030204" pitchFamily="18" charset="0"/>
                        <a:ea typeface="Cambria Math" panose="02040503050406030204" pitchFamily="18" charset="0"/>
                        <a:cs typeface="Arial" panose="020B0604020202020204" pitchFamily="34" charset="0"/>
                      </a:rPr>
                      <m:t>𝛬</m:t>
                    </m:r>
                  </m:oMath>
                </a14:m>
                <a:r>
                  <a:rPr lang="en-US" dirty="0">
                    <a:latin typeface="Arial" panose="020B0604020202020204" pitchFamily="34" charset="0"/>
                    <a:cs typeface="Arial" panose="020B0604020202020204" pitchFamily="34" charset="0"/>
                  </a:rPr>
                  <a:t> has been observed since 70’s!</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G. Bunce et al., </a:t>
                </a:r>
                <a:r>
                  <a:rPr lang="en-US" sz="1200" dirty="0" err="1">
                    <a:latin typeface="Arial" panose="020B0604020202020204" pitchFamily="34" charset="0"/>
                    <a:cs typeface="Arial" panose="020B0604020202020204" pitchFamily="34" charset="0"/>
                  </a:rPr>
                  <a:t>Phys.Rev</a:t>
                </a:r>
                <a:r>
                  <a:rPr lang="en-US" sz="1200" dirty="0">
                    <a:latin typeface="Arial" panose="020B0604020202020204" pitchFamily="34" charset="0"/>
                    <a:cs typeface="Arial" panose="020B0604020202020204" pitchFamily="34" charset="0"/>
                  </a:rPr>
                  <a:t>. Lett. </a:t>
                </a:r>
                <a:r>
                  <a:rPr lang="en-US" sz="1200" b="1" u="sng" dirty="0">
                    <a:latin typeface="Arial" panose="020B0604020202020204" pitchFamily="34" charset="0"/>
                    <a:cs typeface="Arial" panose="020B0604020202020204" pitchFamily="34" charset="0"/>
                  </a:rPr>
                  <a:t>36</a:t>
                </a:r>
                <a:r>
                  <a:rPr lang="en-US" sz="1200" dirty="0">
                    <a:latin typeface="Arial" panose="020B0604020202020204" pitchFamily="34" charset="0"/>
                    <a:cs typeface="Arial" panose="020B0604020202020204" pitchFamily="34" charset="0"/>
                  </a:rPr>
                  <a:t>, 1113 (1976)</a:t>
                </a:r>
              </a:p>
            </p:txBody>
          </p:sp>
        </mc:Choice>
        <mc:Fallback xmlns="">
          <p:sp>
            <p:nvSpPr>
              <p:cNvPr id="7" name="TextBox 6">
                <a:extLst>
                  <a:ext uri="{FF2B5EF4-FFF2-40B4-BE49-F238E27FC236}">
                    <a16:creationId xmlns:a16="http://schemas.microsoft.com/office/drawing/2014/main" id="{D5C58935-A08F-2314-C4B4-BC792E88696C}"/>
                  </a:ext>
                </a:extLst>
              </p:cNvPr>
              <p:cNvSpPr txBox="1">
                <a:spLocks noRot="1" noChangeAspect="1" noMove="1" noResize="1" noEditPoints="1" noAdjustHandles="1" noChangeArrowheads="1" noChangeShapeType="1" noTextEdit="1"/>
              </p:cNvSpPr>
              <p:nvPr/>
            </p:nvSpPr>
            <p:spPr>
              <a:xfrm>
                <a:off x="4788024" y="3259252"/>
                <a:ext cx="4104456" cy="1569660"/>
              </a:xfrm>
              <a:prstGeom prst="rect">
                <a:avLst/>
              </a:prstGeom>
              <a:blipFill>
                <a:blip r:embed="rId5"/>
                <a:stretch>
                  <a:fillRect l="-1231" t="-1600" b="-1600"/>
                </a:stretch>
              </a:blipFill>
            </p:spPr>
            <p:txBody>
              <a:bodyPr/>
              <a:lstStyle/>
              <a:p>
                <a:r>
                  <a:rPr lang="en-US">
                    <a:noFill/>
                  </a:rPr>
                  <a:t> </a:t>
                </a:r>
              </a:p>
            </p:txBody>
          </p:sp>
        </mc:Fallback>
      </mc:AlternateContent>
      <p:graphicFrame>
        <p:nvGraphicFramePr>
          <p:cNvPr id="8" name="对象 11">
            <a:extLst>
              <a:ext uri="{FF2B5EF4-FFF2-40B4-BE49-F238E27FC236}">
                <a16:creationId xmlns:a16="http://schemas.microsoft.com/office/drawing/2014/main" id="{0F6456D2-273B-5E9B-8330-CECFD3E59562}"/>
              </a:ext>
            </a:extLst>
          </p:cNvPr>
          <p:cNvGraphicFramePr>
            <a:graphicFrameLocks noChangeAspect="1"/>
          </p:cNvGraphicFramePr>
          <p:nvPr>
            <p:extLst>
              <p:ext uri="{D42A27DB-BD31-4B8C-83A1-F6EECF244321}">
                <p14:modId xmlns:p14="http://schemas.microsoft.com/office/powerpoint/2010/main" val="3775338722"/>
              </p:ext>
            </p:extLst>
          </p:nvPr>
        </p:nvGraphicFramePr>
        <p:xfrm>
          <a:off x="3260898" y="3107992"/>
          <a:ext cx="1080121" cy="302519"/>
        </p:xfrm>
        <a:graphic>
          <a:graphicData uri="http://schemas.openxmlformats.org/presentationml/2006/ole">
            <mc:AlternateContent xmlns:mc="http://schemas.openxmlformats.org/markup-compatibility/2006">
              <mc:Choice xmlns:v="urn:schemas-microsoft-com:vml" Requires="v">
                <p:oleObj name="AxMath" r:id="rId6" imgW="812160" imgH="227160" progId="Equation.AxMath">
                  <p:embed/>
                </p:oleObj>
              </mc:Choice>
              <mc:Fallback>
                <p:oleObj name="AxMath" r:id="rId6" imgW="812160" imgH="227160" progId="Equation.AxMath">
                  <p:embed/>
                  <p:pic>
                    <p:nvPicPr>
                      <p:cNvPr id="12" name="对象 11">
                        <a:extLst>
                          <a:ext uri="{FF2B5EF4-FFF2-40B4-BE49-F238E27FC236}">
                            <a16:creationId xmlns:a16="http://schemas.microsoft.com/office/drawing/2014/main" id="{E927E638-F34D-4A8E-BB37-E557C7C65DE2}"/>
                          </a:ext>
                        </a:extLst>
                      </p:cNvPr>
                      <p:cNvPicPr/>
                      <p:nvPr/>
                    </p:nvPicPr>
                    <p:blipFill>
                      <a:blip r:embed="rId7"/>
                      <a:stretch>
                        <a:fillRect/>
                      </a:stretch>
                    </p:blipFill>
                    <p:spPr>
                      <a:xfrm>
                        <a:off x="3260898" y="3107992"/>
                        <a:ext cx="1080121" cy="302519"/>
                      </a:xfrm>
                      <a:prstGeom prst="rect">
                        <a:avLst/>
                      </a:prstGeom>
                    </p:spPr>
                  </p:pic>
                </p:oleObj>
              </mc:Fallback>
            </mc:AlternateContent>
          </a:graphicData>
        </a:graphic>
      </p:graphicFrame>
      <p:graphicFrame>
        <p:nvGraphicFramePr>
          <p:cNvPr id="9" name="对象 10">
            <a:extLst>
              <a:ext uri="{FF2B5EF4-FFF2-40B4-BE49-F238E27FC236}">
                <a16:creationId xmlns:a16="http://schemas.microsoft.com/office/drawing/2014/main" id="{9E7F23C3-ADF3-375B-0849-C96D0A01A279}"/>
              </a:ext>
            </a:extLst>
          </p:cNvPr>
          <p:cNvGraphicFramePr>
            <a:graphicFrameLocks noChangeAspect="1"/>
          </p:cNvGraphicFramePr>
          <p:nvPr>
            <p:extLst>
              <p:ext uri="{D42A27DB-BD31-4B8C-83A1-F6EECF244321}">
                <p14:modId xmlns:p14="http://schemas.microsoft.com/office/powerpoint/2010/main" val="3734168821"/>
              </p:ext>
            </p:extLst>
          </p:nvPr>
        </p:nvGraphicFramePr>
        <p:xfrm>
          <a:off x="2843807" y="1808825"/>
          <a:ext cx="1080121" cy="346085"/>
        </p:xfrm>
        <a:graphic>
          <a:graphicData uri="http://schemas.openxmlformats.org/presentationml/2006/ole">
            <mc:AlternateContent xmlns:mc="http://schemas.openxmlformats.org/markup-compatibility/2006">
              <mc:Choice xmlns:v="urn:schemas-microsoft-com:vml" Requires="v">
                <p:oleObj name="AxMath" r:id="rId8" imgW="709200" imgH="227160" progId="Equation.AxMath">
                  <p:embed/>
                </p:oleObj>
              </mc:Choice>
              <mc:Fallback>
                <p:oleObj name="AxMath" r:id="rId8" imgW="709200" imgH="227160" progId="Equation.AxMath">
                  <p:embed/>
                  <p:pic>
                    <p:nvPicPr>
                      <p:cNvPr id="11" name="对象 10">
                        <a:extLst>
                          <a:ext uri="{FF2B5EF4-FFF2-40B4-BE49-F238E27FC236}">
                            <a16:creationId xmlns:a16="http://schemas.microsoft.com/office/drawing/2014/main" id="{FD7F1463-C80D-4646-A037-2F51BF3B8F8B}"/>
                          </a:ext>
                        </a:extLst>
                      </p:cNvPr>
                      <p:cNvPicPr/>
                      <p:nvPr/>
                    </p:nvPicPr>
                    <p:blipFill>
                      <a:blip r:embed="rId9"/>
                      <a:stretch>
                        <a:fillRect/>
                      </a:stretch>
                    </p:blipFill>
                    <p:spPr>
                      <a:xfrm>
                        <a:off x="2843807" y="1808825"/>
                        <a:ext cx="1080121" cy="346085"/>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6A1170F0-45BD-F085-6EA9-AD17C937730B}"/>
              </a:ext>
            </a:extLst>
          </p:cNvPr>
          <p:cNvSpPr txBox="1"/>
          <p:nvPr/>
        </p:nvSpPr>
        <p:spPr>
          <a:xfrm>
            <a:off x="257006" y="4515966"/>
            <a:ext cx="723275" cy="307777"/>
          </a:xfrm>
          <a:prstGeom prst="rect">
            <a:avLst/>
          </a:prstGeom>
          <a:solidFill>
            <a:srgbClr val="008F00"/>
          </a:solidFill>
        </p:spPr>
        <p:txBody>
          <a:bodyPr wrap="none" rtlCol="0">
            <a:spAutoFit/>
          </a:bodyPr>
          <a:lstStyle/>
          <a:p>
            <a:r>
              <a:rPr lang="en-US" sz="1400" dirty="0" err="1">
                <a:solidFill>
                  <a:schemeClr val="bg1"/>
                </a:solidFill>
                <a:latin typeface="Microsoft YaHei UI" panose="020B0503020204020204" pitchFamily="34" charset="-122"/>
                <a:ea typeface="Microsoft YaHei UI" panose="020B0503020204020204" pitchFamily="34" charset="-122"/>
              </a:rPr>
              <a:t>赵宇翔</a:t>
            </a:r>
            <a:endParaRPr lang="en-US" sz="1400" dirty="0">
              <a:solidFill>
                <a:schemeClr val="bg1"/>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689304912"/>
      </p:ext>
    </p:extLst>
  </p:cSld>
  <p:clrMapOvr>
    <a:masterClrMapping/>
  </p:clrMapOvr>
  <p:transition spd="med" advClick="0" advTm="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2D869FE-9623-1C86-9974-B71D0EC136F9}"/>
                  </a:ext>
                </a:extLst>
              </p:cNvPr>
              <p:cNvSpPr>
                <a:spLocks noGrp="1"/>
              </p:cNvSpPr>
              <p:nvPr>
                <p:ph type="title"/>
              </p:nvPr>
            </p:nvSpPr>
            <p:spPr>
              <a:xfrm>
                <a:off x="35496" y="-61453"/>
                <a:ext cx="9108504" cy="688987"/>
              </a:xfrm>
            </p:spPr>
            <p:txBody>
              <a:bodyPr/>
              <a:lstStyle/>
              <a:p>
                <a14:m>
                  <m:oMath xmlns:m="http://schemas.openxmlformats.org/officeDocument/2006/math">
                    <m:r>
                      <m:rPr>
                        <m:sty m:val="p"/>
                      </m:rPr>
                      <a:rPr lang="el-GR" sz="3600" i="1" smtClean="0">
                        <a:latin typeface="Cambria Math" panose="02040503050406030204" pitchFamily="18" charset="0"/>
                        <a:ea typeface="Cambria Math" panose="02040503050406030204" pitchFamily="18" charset="0"/>
                      </a:rPr>
                      <m:t>Λ</m:t>
                    </m:r>
                    <m:r>
                      <a:rPr lang="en-US" sz="3600" b="0" i="1" smtClean="0">
                        <a:latin typeface="Cambria Math" panose="02040503050406030204" pitchFamily="18" charset="0"/>
                        <a:ea typeface="Cambria Math" panose="02040503050406030204" pitchFamily="18" charset="0"/>
                      </a:rPr>
                      <m:t>−</m:t>
                    </m:r>
                  </m:oMath>
                </a14:m>
                <a:r>
                  <a:rPr lang="en-US" sz="3600" dirty="0">
                    <a:latin typeface="Arial" panose="020B0604020202020204" pitchFamily="34" charset="0"/>
                    <a:cs typeface="Arial" panose="020B0604020202020204" pitchFamily="34" charset="0"/>
                  </a:rPr>
                  <a:t>Polarization: </a:t>
                </a:r>
                <a14:m>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𝑥</m:t>
                        </m:r>
                      </m:e>
                      <m:sub>
                        <m:r>
                          <a:rPr lang="en-US" sz="3600" b="0" i="1" smtClean="0">
                            <a:latin typeface="Cambria Math" panose="02040503050406030204" pitchFamily="18" charset="0"/>
                          </a:rPr>
                          <m:t>𝑓</m:t>
                        </m:r>
                      </m:sub>
                    </m:sSub>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anf</a:t>
                </a:r>
                <a:r>
                  <a:rPr lang="en-US" sz="3600" dirty="0">
                    <a:latin typeface="Arial" panose="020B0604020202020204" pitchFamily="34" charset="0"/>
                    <a:cs typeface="Arial" panose="020B0604020202020204" pitchFamily="34" charset="0"/>
                  </a:rPr>
                  <a:t> </a:t>
                </a:r>
                <a14:m>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𝑝</m:t>
                        </m:r>
                      </m:e>
                      <m:sub>
                        <m:r>
                          <a:rPr lang="en-US" sz="3600" b="0" i="1" smtClean="0">
                            <a:latin typeface="Cambria Math" panose="02040503050406030204" pitchFamily="18" charset="0"/>
                          </a:rPr>
                          <m:t>𝑇</m:t>
                        </m:r>
                      </m:sub>
                    </m:sSub>
                  </m:oMath>
                </a14:m>
                <a:r>
                  <a:rPr lang="en-US" sz="3600" dirty="0">
                    <a:latin typeface="Arial" panose="020B0604020202020204" pitchFamily="34" charset="0"/>
                    <a:cs typeface="Arial" panose="020B0604020202020204" pitchFamily="34" charset="0"/>
                  </a:rPr>
                  <a:t>-scaling (?)</a:t>
                </a:r>
              </a:p>
            </p:txBody>
          </p:sp>
        </mc:Choice>
        <mc:Fallback xmlns="">
          <p:sp>
            <p:nvSpPr>
              <p:cNvPr id="2" name="Title 1">
                <a:extLst>
                  <a:ext uri="{FF2B5EF4-FFF2-40B4-BE49-F238E27FC236}">
                    <a16:creationId xmlns:a16="http://schemas.microsoft.com/office/drawing/2014/main" id="{72D869FE-9623-1C86-9974-B71D0EC136F9}"/>
                  </a:ext>
                </a:extLst>
              </p:cNvPr>
              <p:cNvSpPr>
                <a:spLocks noGrp="1" noRot="1" noChangeAspect="1" noMove="1" noResize="1" noEditPoints="1" noAdjustHandles="1" noChangeArrowheads="1" noChangeShapeType="1" noTextEdit="1"/>
              </p:cNvSpPr>
              <p:nvPr>
                <p:ph type="title"/>
              </p:nvPr>
            </p:nvSpPr>
            <p:spPr>
              <a:xfrm>
                <a:off x="35496" y="-61453"/>
                <a:ext cx="9108504" cy="688987"/>
              </a:xfrm>
              <a:blipFill>
                <a:blip r:embed="rId2"/>
                <a:stretch>
                  <a:fillRect t="-18182" b="-21818"/>
                </a:stretch>
              </a:blipFill>
            </p:spPr>
            <p:txBody>
              <a:bodyPr/>
              <a:lstStyle/>
              <a:p>
                <a:r>
                  <a:rPr lang="en-US">
                    <a:noFill/>
                  </a:rPr>
                  <a:t> </a:t>
                </a:r>
              </a:p>
            </p:txBody>
          </p:sp>
        </mc:Fallback>
      </mc:AlternateContent>
      <p:pic>
        <p:nvPicPr>
          <p:cNvPr id="3" name="图片 4">
            <a:extLst>
              <a:ext uri="{FF2B5EF4-FFF2-40B4-BE49-F238E27FC236}">
                <a16:creationId xmlns:a16="http://schemas.microsoft.com/office/drawing/2014/main" id="{9EC5788F-4FC1-BF07-BC85-648071E66463}"/>
              </a:ext>
            </a:extLst>
          </p:cNvPr>
          <p:cNvPicPr>
            <a:picLocks noChangeAspect="1"/>
          </p:cNvPicPr>
          <p:nvPr/>
        </p:nvPicPr>
        <p:blipFill>
          <a:blip r:embed="rId3"/>
          <a:stretch>
            <a:fillRect/>
          </a:stretch>
        </p:blipFill>
        <p:spPr>
          <a:xfrm>
            <a:off x="5687629" y="910011"/>
            <a:ext cx="3132843" cy="2381819"/>
          </a:xfrm>
          <a:prstGeom prst="rect">
            <a:avLst/>
          </a:prstGeom>
        </p:spPr>
      </p:pic>
      <p:sp>
        <p:nvSpPr>
          <p:cNvPr id="4" name="文本框 5">
            <a:extLst>
              <a:ext uri="{FF2B5EF4-FFF2-40B4-BE49-F238E27FC236}">
                <a16:creationId xmlns:a16="http://schemas.microsoft.com/office/drawing/2014/main" id="{D1E35E6C-F32D-6AF4-0E61-AF309D45C48C}"/>
              </a:ext>
            </a:extLst>
          </p:cNvPr>
          <p:cNvSpPr txBox="1"/>
          <p:nvPr/>
        </p:nvSpPr>
        <p:spPr>
          <a:xfrm>
            <a:off x="887948" y="699542"/>
            <a:ext cx="2675940" cy="276999"/>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R608: 10.1016/0370-2693(87)91556-5</a:t>
            </a:r>
          </a:p>
        </p:txBody>
      </p:sp>
      <p:pic>
        <p:nvPicPr>
          <p:cNvPr id="5" name="Picture 4">
            <a:extLst>
              <a:ext uri="{FF2B5EF4-FFF2-40B4-BE49-F238E27FC236}">
                <a16:creationId xmlns:a16="http://schemas.microsoft.com/office/drawing/2014/main" id="{E71B681F-05A7-CE16-DB58-7EA419A767F9}"/>
              </a:ext>
            </a:extLst>
          </p:cNvPr>
          <p:cNvPicPr>
            <a:picLocks noChangeAspect="1"/>
          </p:cNvPicPr>
          <p:nvPr/>
        </p:nvPicPr>
        <p:blipFill rotWithShape="1">
          <a:blip r:embed="rId4">
            <a:extLst>
              <a:ext uri="{28A0092B-C50C-407E-A947-70E740481C1C}">
                <a14:useLocalDpi xmlns:a14="http://schemas.microsoft.com/office/drawing/2010/main" val="0"/>
              </a:ext>
            </a:extLst>
          </a:blip>
          <a:srcRect t="2988"/>
          <a:stretch/>
        </p:blipFill>
        <p:spPr>
          <a:xfrm>
            <a:off x="3851920" y="910010"/>
            <a:ext cx="1742164" cy="2381819"/>
          </a:xfrm>
          <a:prstGeom prst="rect">
            <a:avLst/>
          </a:prstGeom>
        </p:spPr>
      </p:pic>
      <p:pic>
        <p:nvPicPr>
          <p:cNvPr id="6" name="Picture 5">
            <a:extLst>
              <a:ext uri="{FF2B5EF4-FFF2-40B4-BE49-F238E27FC236}">
                <a16:creationId xmlns:a16="http://schemas.microsoft.com/office/drawing/2014/main" id="{C63A3C3E-E847-6C20-ED6F-64A97B114E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233" y="910009"/>
            <a:ext cx="3545687" cy="2382854"/>
          </a:xfrm>
          <a:prstGeom prst="rect">
            <a:avLst/>
          </a:prstGeom>
        </p:spPr>
      </p:pic>
      <p:sp>
        <p:nvSpPr>
          <p:cNvPr id="7" name="Rounded Rectangle 6">
            <a:extLst>
              <a:ext uri="{FF2B5EF4-FFF2-40B4-BE49-F238E27FC236}">
                <a16:creationId xmlns:a16="http://schemas.microsoft.com/office/drawing/2014/main" id="{BAE49E8D-8D52-F833-8ED3-7BF0E759B81F}"/>
              </a:ext>
            </a:extLst>
          </p:cNvPr>
          <p:cNvSpPr/>
          <p:nvPr/>
        </p:nvSpPr>
        <p:spPr>
          <a:xfrm>
            <a:off x="306233" y="627534"/>
            <a:ext cx="8586247" cy="2952328"/>
          </a:xfrm>
          <a:prstGeom prst="roundRect">
            <a:avLst>
              <a:gd name="adj" fmla="val 4345"/>
            </a:avLst>
          </a:prstGeom>
          <a:noFill/>
          <a:ln w="57150">
            <a:solidFill>
              <a:srgbClr val="008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8BFFD5-5FDF-7307-9CA7-8C6561049FC3}"/>
                  </a:ext>
                </a:extLst>
              </p:cNvPr>
              <p:cNvSpPr txBox="1"/>
              <p:nvPr/>
            </p:nvSpPr>
            <p:spPr>
              <a:xfrm>
                <a:off x="1811469" y="3075806"/>
                <a:ext cx="5965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𝒑</m:t>
                          </m:r>
                        </m:e>
                        <m:sub>
                          <m:r>
                            <a:rPr lang="en-US" sz="2400" b="1" i="1" smtClean="0">
                              <a:latin typeface="Cambria Math" panose="02040503050406030204" pitchFamily="18" charset="0"/>
                            </a:rPr>
                            <m:t>𝑻</m:t>
                          </m:r>
                        </m:sub>
                      </m:sSub>
                    </m:oMath>
                  </m:oMathPara>
                </a14:m>
                <a:endParaRPr lang="en-US" sz="2400" b="1" dirty="0"/>
              </a:p>
            </p:txBody>
          </p:sp>
        </mc:Choice>
        <mc:Fallback xmlns="">
          <p:sp>
            <p:nvSpPr>
              <p:cNvPr id="8" name="TextBox 7">
                <a:extLst>
                  <a:ext uri="{FF2B5EF4-FFF2-40B4-BE49-F238E27FC236}">
                    <a16:creationId xmlns:a16="http://schemas.microsoft.com/office/drawing/2014/main" id="{138BFFD5-5FDF-7307-9CA7-8C6561049FC3}"/>
                  </a:ext>
                </a:extLst>
              </p:cNvPr>
              <p:cNvSpPr txBox="1">
                <a:spLocks noRot="1" noChangeAspect="1" noMove="1" noResize="1" noEditPoints="1" noAdjustHandles="1" noChangeArrowheads="1" noChangeShapeType="1" noTextEdit="1"/>
              </p:cNvSpPr>
              <p:nvPr/>
            </p:nvSpPr>
            <p:spPr>
              <a:xfrm>
                <a:off x="1811469" y="3075806"/>
                <a:ext cx="596574" cy="461665"/>
              </a:xfrm>
              <a:prstGeom prst="rect">
                <a:avLst/>
              </a:prstGeom>
              <a:blipFill>
                <a:blip r:embed="rId6"/>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6A3CE5E-664B-5F22-2052-7F97BAADB699}"/>
                  </a:ext>
                </a:extLst>
              </p:cNvPr>
              <p:cNvSpPr txBox="1"/>
              <p:nvPr/>
            </p:nvSpPr>
            <p:spPr>
              <a:xfrm>
                <a:off x="4590440" y="3075806"/>
                <a:ext cx="570926" cy="4966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𝒙</m:t>
                          </m:r>
                        </m:e>
                        <m:sub>
                          <m:r>
                            <a:rPr lang="en-US" sz="2400" b="1" i="1" smtClean="0">
                              <a:latin typeface="Cambria Math" panose="02040503050406030204" pitchFamily="18" charset="0"/>
                            </a:rPr>
                            <m:t>𝒇</m:t>
                          </m:r>
                        </m:sub>
                      </m:sSub>
                    </m:oMath>
                  </m:oMathPara>
                </a14:m>
                <a:endParaRPr lang="en-US" sz="2400" b="1" dirty="0"/>
              </a:p>
            </p:txBody>
          </p:sp>
        </mc:Choice>
        <mc:Fallback xmlns="">
          <p:sp>
            <p:nvSpPr>
              <p:cNvPr id="9" name="TextBox 8">
                <a:extLst>
                  <a:ext uri="{FF2B5EF4-FFF2-40B4-BE49-F238E27FC236}">
                    <a16:creationId xmlns:a16="http://schemas.microsoft.com/office/drawing/2014/main" id="{96A3CE5E-664B-5F22-2052-7F97BAADB699}"/>
                  </a:ext>
                </a:extLst>
              </p:cNvPr>
              <p:cNvSpPr txBox="1">
                <a:spLocks noRot="1" noChangeAspect="1" noMove="1" noResize="1" noEditPoints="1" noAdjustHandles="1" noChangeArrowheads="1" noChangeShapeType="1" noTextEdit="1"/>
              </p:cNvSpPr>
              <p:nvPr/>
            </p:nvSpPr>
            <p:spPr>
              <a:xfrm>
                <a:off x="4590440" y="3075806"/>
                <a:ext cx="570926" cy="496674"/>
              </a:xfrm>
              <a:prstGeom prst="rect">
                <a:avLst/>
              </a:prstGeom>
              <a:blipFill>
                <a:blip r:embed="rId7"/>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5F3601-36F9-58DF-E6F0-04989772AB98}"/>
                  </a:ext>
                </a:extLst>
              </p:cNvPr>
              <p:cNvSpPr txBox="1"/>
              <p:nvPr/>
            </p:nvSpPr>
            <p:spPr>
              <a:xfrm>
                <a:off x="6660232" y="3075806"/>
                <a:ext cx="160806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𝒔𝒄𝒂𝒍𝒊𝒏𝒈</m:t>
                          </m:r>
                        </m:e>
                        <m:sub/>
                      </m:sSub>
                    </m:oMath>
                  </m:oMathPara>
                </a14:m>
                <a:endParaRPr lang="en-US" sz="2400" b="1" dirty="0"/>
              </a:p>
            </p:txBody>
          </p:sp>
        </mc:Choice>
        <mc:Fallback xmlns="">
          <p:sp>
            <p:nvSpPr>
              <p:cNvPr id="10" name="TextBox 9">
                <a:extLst>
                  <a:ext uri="{FF2B5EF4-FFF2-40B4-BE49-F238E27FC236}">
                    <a16:creationId xmlns:a16="http://schemas.microsoft.com/office/drawing/2014/main" id="{855F3601-36F9-58DF-E6F0-04989772AB98}"/>
                  </a:ext>
                </a:extLst>
              </p:cNvPr>
              <p:cNvSpPr txBox="1">
                <a:spLocks noRot="1" noChangeAspect="1" noMove="1" noResize="1" noEditPoints="1" noAdjustHandles="1" noChangeArrowheads="1" noChangeShapeType="1" noTextEdit="1"/>
              </p:cNvSpPr>
              <p:nvPr/>
            </p:nvSpPr>
            <p:spPr>
              <a:xfrm>
                <a:off x="6660232" y="3075806"/>
                <a:ext cx="1608068" cy="461665"/>
              </a:xfrm>
              <a:prstGeom prst="rect">
                <a:avLst/>
              </a:prstGeom>
              <a:blipFill>
                <a:blip r:embed="rId8"/>
                <a:stretch>
                  <a:fillRect l="-787" b="-18919"/>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5C7F3DB-222A-6BA3-E31A-321018764F8B}"/>
              </a:ext>
            </a:extLst>
          </p:cNvPr>
          <p:cNvSpPr txBox="1"/>
          <p:nvPr/>
        </p:nvSpPr>
        <p:spPr>
          <a:xfrm>
            <a:off x="395536" y="3147814"/>
            <a:ext cx="723275" cy="307777"/>
          </a:xfrm>
          <a:prstGeom prst="rect">
            <a:avLst/>
          </a:prstGeom>
          <a:solidFill>
            <a:srgbClr val="008F00"/>
          </a:solidFill>
        </p:spPr>
        <p:txBody>
          <a:bodyPr wrap="none" rtlCol="0">
            <a:spAutoFit/>
          </a:bodyPr>
          <a:lstStyle/>
          <a:p>
            <a:r>
              <a:rPr lang="en-US" sz="1400" dirty="0" err="1">
                <a:solidFill>
                  <a:schemeClr val="bg1"/>
                </a:solidFill>
                <a:latin typeface="Microsoft YaHei UI" panose="020B0503020204020204" pitchFamily="34" charset="-122"/>
                <a:ea typeface="Microsoft YaHei UI" panose="020B0503020204020204" pitchFamily="34" charset="-122"/>
              </a:rPr>
              <a:t>赵宇翔</a:t>
            </a:r>
            <a:endParaRPr lang="en-US" sz="1400" dirty="0">
              <a:solidFill>
                <a:schemeClr val="bg1"/>
              </a:solidFill>
              <a:latin typeface="Microsoft YaHei UI" panose="020B0503020204020204" pitchFamily="34" charset="-122"/>
              <a:ea typeface="Microsoft YaHei UI" panose="020B0503020204020204" pitchFamily="34" charset="-122"/>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733F2C7-E20D-E49D-8F4F-3427AB8BD568}"/>
                  </a:ext>
                </a:extLst>
              </p:cNvPr>
              <p:cNvSpPr txBox="1"/>
              <p:nvPr/>
            </p:nvSpPr>
            <p:spPr>
              <a:xfrm>
                <a:off x="306233" y="3675677"/>
                <a:ext cx="8514239" cy="1200329"/>
              </a:xfrm>
              <a:prstGeom prst="rect">
                <a:avLst/>
              </a:prstGeom>
              <a:solidFill>
                <a:srgbClr val="FFC000">
                  <a:alpha val="42000"/>
                </a:srgbClr>
              </a:solidFill>
            </p:spPr>
            <p:txBody>
              <a:bodyPr wrap="square" rtlCol="0">
                <a:spAutoFit/>
              </a:bodyPr>
              <a:lstStyle/>
              <a:p>
                <a:r>
                  <a:rPr lang="en-US" altLang="zh-CN" b="1" dirty="0">
                    <a:latin typeface="Arial" panose="020B0604020202020204" pitchFamily="34" charset="0"/>
                    <a:cs typeface="Arial" panose="020B0604020202020204" pitchFamily="34" charset="0"/>
                  </a:rPr>
                  <a:t>Questions:</a:t>
                </a:r>
              </a:p>
              <a:p>
                <a:pPr marL="342900" indent="-342900">
                  <a:buAutoNum type="arabicParenR"/>
                </a:pPr>
                <a:r>
                  <a:rPr lang="en-US" altLang="zh-CN" dirty="0">
                    <a:latin typeface="Arial" panose="020B0604020202020204" pitchFamily="34" charset="0"/>
                    <a:cs typeface="Arial" panose="020B0604020202020204" pitchFamily="34" charset="0"/>
                  </a:rPr>
                  <a:t>Origin of the </a:t>
                </a:r>
                <a14:m>
                  <m:oMath xmlns:m="http://schemas.openxmlformats.org/officeDocument/2006/math">
                    <m:r>
                      <m:rPr>
                        <m:sty m:val="p"/>
                      </m:rPr>
                      <a:rPr lang="el-GR" sz="1800" i="1" smtClean="0">
                        <a:latin typeface="Cambria Math" panose="02040503050406030204" pitchFamily="18" charset="0"/>
                        <a:ea typeface="Cambria Math" panose="02040503050406030204" pitchFamily="18" charset="0"/>
                      </a:rPr>
                      <m:t>Λ</m:t>
                    </m:r>
                    <m:r>
                      <a:rPr lang="en-US" sz="1800" b="0" i="1" smtClean="0">
                        <a:latin typeface="Cambria Math" panose="02040503050406030204" pitchFamily="18" charset="0"/>
                        <a:ea typeface="Cambria Math" panose="02040503050406030204" pitchFamily="18" charset="0"/>
                      </a:rPr>
                      <m:t> </m:t>
                    </m:r>
                    <m:r>
                      <m:rPr>
                        <m:sty m:val="p"/>
                      </m:rPr>
                      <a:rPr lang="en-US" sz="1800" b="0" i="0" smtClean="0">
                        <a:latin typeface="Cambria Math" panose="02040503050406030204" pitchFamily="18" charset="0"/>
                        <a:ea typeface="Cambria Math" panose="02040503050406030204" pitchFamily="18" charset="0"/>
                      </a:rPr>
                      <m:t>p</m:t>
                    </m:r>
                  </m:oMath>
                </a14:m>
                <a:r>
                  <a:rPr lang="en-US" sz="1800" dirty="0">
                    <a:latin typeface="Arial" panose="020B0604020202020204" pitchFamily="34" charset="0"/>
                    <a:cs typeface="Arial" panose="020B0604020202020204" pitchFamily="34" charset="0"/>
                  </a:rPr>
                  <a:t>olarization: </a:t>
                </a:r>
                <a:r>
                  <a:rPr lang="en-US" sz="1800" b="1" dirty="0">
                    <a:latin typeface="Arial" panose="020B0604020202020204" pitchFamily="34" charset="0"/>
                    <a:cs typeface="Arial" panose="020B0604020202020204" pitchFamily="34" charset="0"/>
                  </a:rPr>
                  <a:t>Collision dynamics? Intrinsic spin structure?</a:t>
                </a:r>
              </a:p>
              <a:p>
                <a:pPr marL="342900" indent="-342900">
                  <a:buAutoNum type="arabicParenR"/>
                </a:pPr>
                <a:r>
                  <a:rPr lang="en-US" dirty="0">
                    <a:latin typeface="Arial" panose="020B0604020202020204" pitchFamily="34" charset="0"/>
                    <a:cs typeface="Arial" panose="020B0604020202020204" pitchFamily="34" charset="0"/>
                  </a:rPr>
                  <a:t>In </a:t>
                </a:r>
                <a:r>
                  <a:rPr lang="en-US" dirty="0" err="1">
                    <a:latin typeface="Arial" panose="020B0604020202020204" pitchFamily="34" charset="0"/>
                    <a:cs typeface="Arial" panose="020B0604020202020204" pitchFamily="34" charset="0"/>
                  </a:rPr>
                  <a:t>p+A</a:t>
                </a:r>
                <a:r>
                  <a:rPr lang="en-US" dirty="0">
                    <a:latin typeface="Arial" panose="020B0604020202020204" pitchFamily="34" charset="0"/>
                    <a:cs typeface="Arial" panose="020B0604020202020204" pitchFamily="34" charset="0"/>
                  </a:rPr>
                  <a:t> and A+A collisions, </a:t>
                </a:r>
                <a14:m>
                  <m:oMath xmlns:m="http://schemas.openxmlformats.org/officeDocument/2006/math">
                    <m:r>
                      <m:rPr>
                        <m:sty m:val="p"/>
                      </m:rPr>
                      <a:rPr lang="el-GR" sz="1800" i="1" smtClean="0">
                        <a:latin typeface="Cambria Math" panose="02040503050406030204" pitchFamily="18" charset="0"/>
                        <a:ea typeface="Cambria Math" panose="02040503050406030204" pitchFamily="18" charset="0"/>
                      </a:rPr>
                      <m:t>Λ</m:t>
                    </m:r>
                    <m:r>
                      <a:rPr lang="en-US" sz="1800" b="0" i="1" smtClean="0">
                        <a:latin typeface="Cambria Math" panose="02040503050406030204" pitchFamily="18" charset="0"/>
                        <a:ea typeface="Cambria Math" panose="02040503050406030204" pitchFamily="18" charset="0"/>
                      </a:rPr>
                      <m:t>−</m:t>
                    </m:r>
                  </m:oMath>
                </a14:m>
                <a:r>
                  <a:rPr lang="en-US" dirty="0">
                    <a:latin typeface="Arial" panose="020B0604020202020204" pitchFamily="34" charset="0"/>
                    <a:cs typeface="Arial" panose="020B0604020202020204" pitchFamily="34" charset="0"/>
                  </a:rPr>
                  <a:t>global polarization,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Λ</m:t>
                    </m:r>
                    <m:r>
                      <a:rPr lang="el-GR" i="1">
                        <a:latin typeface="Cambria Math" panose="02040503050406030204" pitchFamily="18" charset="0"/>
                        <a:ea typeface="Cambria Math" panose="02040503050406030204" pitchFamily="18" charset="0"/>
                      </a:rPr>
                      <m:t> </m:t>
                    </m:r>
                  </m:oMath>
                </a14:m>
                <a:r>
                  <a:rPr lang="en-US" dirty="0">
                    <a:latin typeface="Arial" panose="020B0604020202020204" pitchFamily="34" charset="0"/>
                    <a:cs typeface="Arial" panose="020B0604020202020204" pitchFamily="34" charset="0"/>
                  </a:rPr>
                  <a:t>–local polarization have been observed. What is the relation between those to </a:t>
                </a:r>
                <a14:m>
                  <m:oMath xmlns:m="http://schemas.openxmlformats.org/officeDocument/2006/math">
                    <m:r>
                      <m:rPr>
                        <m:sty m:val="p"/>
                      </m:rPr>
                      <a:rPr lang="el-GR" i="1">
                        <a:latin typeface="Cambria Math" panose="02040503050406030204" pitchFamily="18" charset="0"/>
                        <a:ea typeface="Cambria Math" panose="02040503050406030204" pitchFamily="18" charset="0"/>
                      </a:rPr>
                      <m:t>Λ</m:t>
                    </m:r>
                    <m:r>
                      <a:rPr lang="el-GR" i="1">
                        <a:latin typeface="Cambria Math" panose="02040503050406030204" pitchFamily="18" charset="0"/>
                        <a:ea typeface="Cambria Math" panose="02040503050406030204" pitchFamily="18" charset="0"/>
                      </a:rPr>
                      <m:t> </m:t>
                    </m:r>
                  </m:oMath>
                </a14:m>
                <a:r>
                  <a:rPr lang="en-US" dirty="0">
                    <a:latin typeface="Arial" panose="020B0604020202020204" pitchFamily="34" charset="0"/>
                    <a:cs typeface="Arial" panose="020B0604020202020204" pitchFamily="34" charset="0"/>
                  </a:rPr>
                  <a:t>polarization? </a:t>
                </a:r>
              </a:p>
            </p:txBody>
          </p:sp>
        </mc:Choice>
        <mc:Fallback xmlns="">
          <p:sp>
            <p:nvSpPr>
              <p:cNvPr id="12" name="TextBox 11">
                <a:extLst>
                  <a:ext uri="{FF2B5EF4-FFF2-40B4-BE49-F238E27FC236}">
                    <a16:creationId xmlns:a16="http://schemas.microsoft.com/office/drawing/2014/main" id="{7733F2C7-E20D-E49D-8F4F-3427AB8BD568}"/>
                  </a:ext>
                </a:extLst>
              </p:cNvPr>
              <p:cNvSpPr txBox="1">
                <a:spLocks noRot="1" noChangeAspect="1" noMove="1" noResize="1" noEditPoints="1" noAdjustHandles="1" noChangeArrowheads="1" noChangeShapeType="1" noTextEdit="1"/>
              </p:cNvSpPr>
              <p:nvPr/>
            </p:nvSpPr>
            <p:spPr>
              <a:xfrm>
                <a:off x="306233" y="3675677"/>
                <a:ext cx="8514239" cy="1200329"/>
              </a:xfrm>
              <a:prstGeom prst="rect">
                <a:avLst/>
              </a:prstGeom>
              <a:blipFill>
                <a:blip r:embed="rId9"/>
                <a:stretch>
                  <a:fillRect l="-596" t="-2105" b="-7368"/>
                </a:stretch>
              </a:blipFill>
            </p:spPr>
            <p:txBody>
              <a:bodyPr/>
              <a:lstStyle/>
              <a:p>
                <a:r>
                  <a:rPr lang="en-US">
                    <a:noFill/>
                  </a:rPr>
                  <a:t> </a:t>
                </a:r>
              </a:p>
            </p:txBody>
          </p:sp>
        </mc:Fallback>
      </mc:AlternateContent>
    </p:spTree>
    <p:extLst>
      <p:ext uri="{BB962C8B-B14F-4D97-AF65-F5344CB8AC3E}">
        <p14:creationId xmlns:p14="http://schemas.microsoft.com/office/powerpoint/2010/main" val="461425135"/>
      </p:ext>
    </p:extLst>
  </p:cSld>
  <p:clrMapOvr>
    <a:masterClrMapping/>
  </p:clrMapOvr>
  <p:transition spd="med" advClick="0" advTm="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61900"/>
            <a:ext cx="8280920" cy="628262"/>
          </a:xfrm>
        </p:spPr>
        <p:txBody>
          <a:bodyPr/>
          <a:lstStyle/>
          <a:p>
            <a:r>
              <a:rPr lang="en-US" sz="3600" dirty="0" err="1">
                <a:latin typeface="Microsoft YaHei UI" panose="020B0503020204020204" pitchFamily="34" charset="-122"/>
                <a:ea typeface="Microsoft YaHei UI" panose="020B0503020204020204" pitchFamily="34" charset="-122"/>
                <a:cs typeface="Arial" panose="020B0604020202020204" pitchFamily="34" charset="0"/>
              </a:rPr>
              <a:t>超子</a:t>
            </a:r>
            <a:r>
              <a:rPr lang="en-US" altLang="zh-CN" sz="3600" dirty="0">
                <a:latin typeface="Microsoft YaHei UI" panose="020B0503020204020204" pitchFamily="34" charset="-122"/>
                <a:ea typeface="Microsoft YaHei UI" panose="020B0503020204020204" pitchFamily="34" charset="-122"/>
                <a:cs typeface="Arial" panose="020B0604020202020204" pitchFamily="34" charset="0"/>
              </a:rPr>
              <a:t>-</a:t>
            </a:r>
            <a:r>
              <a:rPr lang="zh-CN" altLang="en-US" sz="3600" dirty="0">
                <a:latin typeface="Microsoft YaHei UI" panose="020B0503020204020204" pitchFamily="34" charset="-122"/>
                <a:ea typeface="Microsoft YaHei UI" panose="020B0503020204020204" pitchFamily="34" charset="-122"/>
                <a:cs typeface="Arial" panose="020B0604020202020204" pitchFamily="34" charset="0"/>
              </a:rPr>
              <a:t>核子谱仪 概念设计</a:t>
            </a:r>
            <a:endParaRPr lang="en-US" altLang="en-US" sz="3600" dirty="0">
              <a:latin typeface="Microsoft YaHei UI" panose="020B0503020204020204" pitchFamily="34" charset="-122"/>
              <a:ea typeface="Microsoft YaHei UI" panose="020B0503020204020204" pitchFamily="34" charset="-122"/>
              <a:cs typeface="Arial" panose="020B0604020202020204" pitchFamily="34" charset="0"/>
            </a:endParaRPr>
          </a:p>
        </p:txBody>
      </p:sp>
      <p:pic>
        <p:nvPicPr>
          <p:cNvPr id="4" name="图片 4">
            <a:extLst>
              <a:ext uri="{FF2B5EF4-FFF2-40B4-BE49-F238E27FC236}">
                <a16:creationId xmlns:a16="http://schemas.microsoft.com/office/drawing/2014/main" id="{C39079B4-172B-FDE1-316E-C748016091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54" b="8400"/>
          <a:stretch/>
        </p:blipFill>
        <p:spPr>
          <a:xfrm>
            <a:off x="2038949" y="822473"/>
            <a:ext cx="6349475" cy="3672408"/>
          </a:xfrm>
          <a:prstGeom prst="rect">
            <a:avLst/>
          </a:prstGeom>
        </p:spPr>
      </p:pic>
      <mc:AlternateContent xmlns:mc="http://schemas.openxmlformats.org/markup-compatibility/2006" xmlns:a14="http://schemas.microsoft.com/office/drawing/2010/main">
        <mc:Choice Requires="a14">
          <p:sp>
            <p:nvSpPr>
              <p:cNvPr id="5" name="Rounded Rectangular Callout 4">
                <a:extLst>
                  <a:ext uri="{FF2B5EF4-FFF2-40B4-BE49-F238E27FC236}">
                    <a16:creationId xmlns:a16="http://schemas.microsoft.com/office/drawing/2014/main" id="{F5B4CC88-9D5D-A41B-575F-73E14CFFAB9A}"/>
                  </a:ext>
                </a:extLst>
              </p:cNvPr>
              <p:cNvSpPr/>
              <p:nvPr/>
            </p:nvSpPr>
            <p:spPr>
              <a:xfrm>
                <a:off x="7356702" y="1275606"/>
                <a:ext cx="1800200" cy="648071"/>
              </a:xfrm>
              <a:prstGeom prst="wedgeRoundRectCallout">
                <a:avLst>
                  <a:gd name="adj1" fmla="val -50322"/>
                  <a:gd name="adj2" fmla="val -25094"/>
                  <a:gd name="adj3" fmla="val 16667"/>
                </a:avLst>
              </a:prstGeom>
              <a:solidFill>
                <a:srgbClr val="FFC000"/>
              </a:solidFill>
              <a:ln>
                <a:solidFill>
                  <a:srgbClr val="FF8A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6538" indent="-236538">
                  <a:buAutoNum type="arabicParenR"/>
                </a:pPr>
                <a:r>
                  <a:rPr lang="en-US" dirty="0">
                    <a:solidFill>
                      <a:schemeClr val="tx1"/>
                    </a:solidFill>
                  </a:rPr>
                  <a:t>photons;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i="1" smtClean="0">
                            <a:solidFill>
                              <a:schemeClr val="tx1"/>
                            </a:solidFill>
                            <a:latin typeface="Cambria Math" panose="02040503050406030204" pitchFamily="18" charset="0"/>
                            <a:ea typeface="Cambria Math" panose="02040503050406030204" pitchFamily="18" charset="0"/>
                          </a:rPr>
                          <m:t>𝜋</m:t>
                        </m:r>
                      </m:e>
                      <m:sup>
                        <m:r>
                          <a:rPr lang="en-US" b="0" i="1" smtClean="0">
                            <a:solidFill>
                              <a:schemeClr val="tx1"/>
                            </a:solidFill>
                            <a:latin typeface="Cambria Math" panose="02040503050406030204" pitchFamily="18" charset="0"/>
                          </a:rPr>
                          <m:t>0</m:t>
                        </m:r>
                      </m:sup>
                    </m:sSup>
                  </m:oMath>
                </a14:m>
                <a:r>
                  <a:rPr lang="en-US" dirty="0">
                    <a:solidFill>
                      <a:schemeClr val="tx1"/>
                    </a:solidFill>
                  </a:rPr>
                  <a:t>;</a:t>
                </a:r>
              </a:p>
              <a:p>
                <a:pPr marL="236538" indent="-236538">
                  <a:buAutoNum type="arabicParenR"/>
                </a:pPr>
                <a:r>
                  <a:rPr lang="en-US" dirty="0">
                    <a:solidFill>
                      <a:schemeClr val="tx1"/>
                    </a:solidFill>
                  </a:rPr>
                  <a:t>neutrons</a:t>
                </a:r>
              </a:p>
            </p:txBody>
          </p:sp>
        </mc:Choice>
        <mc:Fallback xmlns="">
          <p:sp>
            <p:nvSpPr>
              <p:cNvPr id="5" name="Rounded Rectangular Callout 4">
                <a:extLst>
                  <a:ext uri="{FF2B5EF4-FFF2-40B4-BE49-F238E27FC236}">
                    <a16:creationId xmlns:a16="http://schemas.microsoft.com/office/drawing/2014/main" id="{F5B4CC88-9D5D-A41B-575F-73E14CFFAB9A}"/>
                  </a:ext>
                </a:extLst>
              </p:cNvPr>
              <p:cNvSpPr>
                <a:spLocks noRot="1" noChangeAspect="1" noMove="1" noResize="1" noEditPoints="1" noAdjustHandles="1" noChangeArrowheads="1" noChangeShapeType="1" noTextEdit="1"/>
              </p:cNvSpPr>
              <p:nvPr/>
            </p:nvSpPr>
            <p:spPr>
              <a:xfrm>
                <a:off x="7356702" y="1275606"/>
                <a:ext cx="1800200" cy="648071"/>
              </a:xfrm>
              <a:prstGeom prst="wedgeRoundRectCallout">
                <a:avLst>
                  <a:gd name="adj1" fmla="val -50322"/>
                  <a:gd name="adj2" fmla="val -25094"/>
                  <a:gd name="adj3" fmla="val 16667"/>
                </a:avLst>
              </a:prstGeom>
              <a:blipFill>
                <a:blip r:embed="rId3"/>
                <a:stretch>
                  <a:fillRect l="-694" t="-1852" b="-11111"/>
                </a:stretch>
              </a:blipFill>
              <a:ln>
                <a:solidFill>
                  <a:srgbClr val="FF8AD8"/>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99BCA5C7-8370-4FF8-ECFA-184A7E90AE2D}"/>
              </a:ext>
            </a:extLst>
          </p:cNvPr>
          <p:cNvSpPr txBox="1"/>
          <p:nvPr/>
        </p:nvSpPr>
        <p:spPr>
          <a:xfrm>
            <a:off x="5859405" y="4597103"/>
            <a:ext cx="2961067" cy="307777"/>
          </a:xfrm>
          <a:prstGeom prst="rect">
            <a:avLst/>
          </a:prstGeom>
          <a:solidFill>
            <a:srgbClr val="008F00"/>
          </a:solidFill>
        </p:spPr>
        <p:txBody>
          <a:bodyPr wrap="none" rtlCol="0">
            <a:spAutoFit/>
          </a:bodyPr>
          <a:lstStyle/>
          <a:p>
            <a:r>
              <a:rPr lang="en-US" sz="1400" dirty="0" err="1">
                <a:solidFill>
                  <a:schemeClr val="bg1"/>
                </a:solidFill>
                <a:latin typeface="Microsoft YaHei UI" panose="020B0503020204020204" pitchFamily="34" charset="-122"/>
                <a:ea typeface="Microsoft YaHei UI" panose="020B0503020204020204" pitchFamily="34" charset="-122"/>
              </a:rPr>
              <a:t>梁羽铁</a:t>
            </a:r>
            <a:r>
              <a:rPr lang="zh-CN" altLang="en-US" sz="1400" dirty="0">
                <a:solidFill>
                  <a:schemeClr val="bg1"/>
                </a:solidFill>
                <a:latin typeface="Microsoft YaHei UI" panose="020B0503020204020204" pitchFamily="34" charset="-122"/>
                <a:ea typeface="Microsoft YaHei UI" panose="020B0503020204020204" pitchFamily="34" charset="-122"/>
              </a:rPr>
              <a:t>、</a:t>
            </a:r>
            <a:r>
              <a:rPr lang="en-US" sz="1400" dirty="0" err="1">
                <a:solidFill>
                  <a:schemeClr val="bg1"/>
                </a:solidFill>
                <a:latin typeface="Microsoft YaHei UI" panose="020B0503020204020204" pitchFamily="34" charset="-122"/>
                <a:ea typeface="Microsoft YaHei UI" panose="020B0503020204020204" pitchFamily="34" charset="-122"/>
              </a:rPr>
              <a:t>赵宇翔</a:t>
            </a:r>
            <a:r>
              <a:rPr lang="zh-CN" altLang="en-US" sz="1400" dirty="0">
                <a:solidFill>
                  <a:schemeClr val="bg1"/>
                </a:solidFill>
                <a:latin typeface="Microsoft YaHei UI" panose="020B0503020204020204" pitchFamily="34" charset="-122"/>
                <a:ea typeface="Microsoft YaHei UI" panose="020B0503020204020204" pitchFamily="34" charset="-122"/>
              </a:rPr>
              <a:t> </a:t>
            </a:r>
            <a:r>
              <a:rPr lang="en-US" altLang="zh-CN" sz="1400" dirty="0">
                <a:solidFill>
                  <a:schemeClr val="bg1"/>
                </a:solidFill>
                <a:latin typeface="Microsoft YaHei UI" panose="020B0503020204020204" pitchFamily="34" charset="-122"/>
                <a:ea typeface="Microsoft YaHei UI" panose="020B0503020204020204" pitchFamily="34" charset="-122"/>
              </a:rPr>
              <a:t>HNS</a:t>
            </a:r>
            <a:r>
              <a:rPr lang="zh-CN" altLang="en-US" sz="1400" dirty="0">
                <a:solidFill>
                  <a:schemeClr val="bg1"/>
                </a:solidFill>
                <a:latin typeface="Microsoft YaHei UI" panose="020B0503020204020204" pitchFamily="34" charset="-122"/>
                <a:ea typeface="Microsoft YaHei UI" panose="020B0503020204020204" pitchFamily="34" charset="-122"/>
              </a:rPr>
              <a:t> </a:t>
            </a:r>
            <a:r>
              <a:rPr lang="en-US" altLang="zh-CN" sz="1400" dirty="0">
                <a:solidFill>
                  <a:schemeClr val="bg1"/>
                </a:solidFill>
                <a:latin typeface="Microsoft YaHei UI" panose="020B0503020204020204" pitchFamily="34" charset="-122"/>
                <a:ea typeface="Microsoft YaHei UI" panose="020B0503020204020204" pitchFamily="34" charset="-122"/>
              </a:rPr>
              <a:t>/</a:t>
            </a:r>
            <a:r>
              <a:rPr lang="zh-CN" altLang="en-US" sz="1400" dirty="0">
                <a:solidFill>
                  <a:schemeClr val="bg1"/>
                </a:solidFill>
                <a:latin typeface="Microsoft YaHei UI" panose="020B0503020204020204" pitchFamily="34" charset="-122"/>
                <a:ea typeface="Microsoft YaHei UI" panose="020B0503020204020204" pitchFamily="34" charset="-122"/>
              </a:rPr>
              <a:t> 仇浩 </a:t>
            </a:r>
            <a:r>
              <a:rPr lang="en-US" altLang="zh-CN" sz="1400" dirty="0" err="1">
                <a:solidFill>
                  <a:schemeClr val="bg1"/>
                </a:solidFill>
                <a:latin typeface="Microsoft YaHei UI" panose="020B0503020204020204" pitchFamily="34" charset="-122"/>
                <a:ea typeface="Microsoft YaHei UI" panose="020B0503020204020204" pitchFamily="34" charset="-122"/>
              </a:rPr>
              <a:t>HHaS</a:t>
            </a:r>
            <a:endParaRPr lang="en-US" sz="1400" dirty="0">
              <a:solidFill>
                <a:schemeClr val="bg1"/>
              </a:solidFill>
              <a:latin typeface="Microsoft YaHei UI" panose="020B0503020204020204" pitchFamily="34" charset="-122"/>
              <a:ea typeface="Microsoft YaHei UI" panose="020B0503020204020204" pitchFamily="34" charset="-122"/>
            </a:endParaRPr>
          </a:p>
        </p:txBody>
      </p:sp>
      <mc:AlternateContent xmlns:mc="http://schemas.openxmlformats.org/markup-compatibility/2006" xmlns:a14="http://schemas.microsoft.com/office/drawing/2010/main">
        <mc:Choice Requires="a14">
          <p:sp>
            <p:nvSpPr>
              <p:cNvPr id="7" name="文本框 1">
                <a:extLst>
                  <a:ext uri="{FF2B5EF4-FFF2-40B4-BE49-F238E27FC236}">
                    <a16:creationId xmlns:a16="http://schemas.microsoft.com/office/drawing/2014/main" id="{C008C869-4FE5-3B63-27D8-BA6C60C6FA40}"/>
                  </a:ext>
                </a:extLst>
              </p:cNvPr>
              <p:cNvSpPr txBox="1"/>
              <p:nvPr/>
            </p:nvSpPr>
            <p:spPr>
              <a:xfrm>
                <a:off x="179512" y="3052129"/>
                <a:ext cx="2880320" cy="1852751"/>
              </a:xfrm>
              <a:prstGeom prst="rect">
                <a:avLst/>
              </a:prstGeom>
              <a:solidFill>
                <a:srgbClr val="FFC000">
                  <a:alpha val="37000"/>
                </a:srgbClr>
              </a:solidFill>
            </p:spPr>
            <p:txBody>
              <a:bodyPr wrap="square" rtlCol="0">
                <a:spAutoFit/>
              </a:bodyPr>
              <a:lstStyle/>
              <a:p>
                <a:pPr>
                  <a:lnSpc>
                    <a:spcPts val="1950"/>
                  </a:lnSpc>
                </a:pPr>
                <a:r>
                  <a:rPr lang="en-US" altLang="zh-CN" sz="1200" b="1" dirty="0">
                    <a:latin typeface="Arial" panose="020B0604020202020204" pitchFamily="34" charset="0"/>
                    <a:cs typeface="Arial" panose="020B0604020202020204" pitchFamily="34" charset="0"/>
                  </a:rPr>
                  <a:t>Participating Institutes</a:t>
                </a:r>
                <a:r>
                  <a:rPr lang="en-US" altLang="zh-CN" sz="1200" dirty="0">
                    <a:latin typeface="Arial" panose="020B0604020202020204" pitchFamily="34" charset="0"/>
                    <a:cs typeface="Arial" panose="020B0604020202020204" pitchFamily="34" charset="0"/>
                  </a:rPr>
                  <a:t>: </a:t>
                </a:r>
                <a14:m>
                  <m:oMath xmlns:m="http://schemas.openxmlformats.org/officeDocument/2006/math">
                    <m:r>
                      <a:rPr lang="en-US" altLang="zh-CN" sz="1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altLang="zh-CN" sz="1000" dirty="0">
                    <a:latin typeface="宋体" panose="02010600030101010101" pitchFamily="2" charset="-122"/>
                  </a:rPr>
                  <a:t> </a:t>
                </a:r>
                <a:r>
                  <a:rPr lang="en-US" altLang="zh-CN" sz="1000" dirty="0">
                    <a:latin typeface="Arial" panose="020B0604020202020204" pitchFamily="34" charset="0"/>
                    <a:cs typeface="Arial" panose="020B0604020202020204" pitchFamily="34" charset="0"/>
                  </a:rPr>
                  <a:t>15 (China), more are welcome!</a:t>
                </a:r>
                <a:endParaRPr lang="en-US" altLang="zh-CN" sz="1000" dirty="0">
                  <a:latin typeface="宋体" panose="02010600030101010101" pitchFamily="2" charset="-122"/>
                </a:endParaRPr>
              </a:p>
              <a:p>
                <a:pPr>
                  <a:lnSpc>
                    <a:spcPts val="1950"/>
                  </a:lnSpc>
                </a:pPr>
                <a:r>
                  <a:rPr lang="en-US" altLang="zh-CN" sz="1200" b="1" dirty="0">
                    <a:latin typeface="Arial" panose="020B0604020202020204" pitchFamily="34" charset="0"/>
                    <a:cs typeface="Arial" panose="020B0604020202020204" pitchFamily="34" charset="0"/>
                  </a:rPr>
                  <a:t>R&amp;D Efforts</a:t>
                </a:r>
                <a:r>
                  <a:rPr lang="en-US" altLang="zh-CN" sz="12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(1) Pixel tracker; (2) AC-LGAD; (3) </a:t>
                </a:r>
                <a:r>
                  <a:rPr lang="en-US" altLang="zh-CN" sz="1000" b="1" dirty="0">
                    <a:solidFill>
                      <a:srgbClr val="C00000"/>
                    </a:solidFill>
                    <a:latin typeface="Arial" panose="020B0604020202020204" pitchFamily="34" charset="0"/>
                    <a:cs typeface="Arial" panose="020B0604020202020204" pitchFamily="34" charset="0"/>
                  </a:rPr>
                  <a:t>Baryon Polarimeter; </a:t>
                </a:r>
                <a:r>
                  <a:rPr lang="en-US" altLang="zh-CN" sz="1000" dirty="0">
                    <a:latin typeface="Arial" panose="020B0604020202020204" pitchFamily="34" charset="0"/>
                    <a:cs typeface="Arial" panose="020B0604020202020204" pitchFamily="34" charset="0"/>
                  </a:rPr>
                  <a:t>(4) Target systems; (5) Calorimeter; (6) FEE; (7) DAQ; (8) Magnet; (9) Beam line; (10) Mechanical structure design</a:t>
                </a:r>
              </a:p>
            </p:txBody>
          </p:sp>
        </mc:Choice>
        <mc:Fallback xmlns="">
          <p:sp>
            <p:nvSpPr>
              <p:cNvPr id="7" name="文本框 1">
                <a:extLst>
                  <a:ext uri="{FF2B5EF4-FFF2-40B4-BE49-F238E27FC236}">
                    <a16:creationId xmlns:a16="http://schemas.microsoft.com/office/drawing/2014/main" id="{C008C869-4FE5-3B63-27D8-BA6C60C6FA40}"/>
                  </a:ext>
                </a:extLst>
              </p:cNvPr>
              <p:cNvSpPr txBox="1">
                <a:spLocks noRot="1" noChangeAspect="1" noMove="1" noResize="1" noEditPoints="1" noAdjustHandles="1" noChangeArrowheads="1" noChangeShapeType="1" noTextEdit="1"/>
              </p:cNvSpPr>
              <p:nvPr/>
            </p:nvSpPr>
            <p:spPr>
              <a:xfrm>
                <a:off x="179512" y="3052129"/>
                <a:ext cx="2880320" cy="1852751"/>
              </a:xfrm>
              <a:prstGeom prst="rect">
                <a:avLst/>
              </a:prstGeom>
              <a:blipFill>
                <a:blip r:embed="rId4"/>
                <a:stretch>
                  <a:fillRect b="-68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C292D6D-B6DC-6B4A-0D9B-06CF21B0B679}"/>
              </a:ext>
            </a:extLst>
          </p:cNvPr>
          <p:cNvSpPr txBox="1"/>
          <p:nvPr/>
        </p:nvSpPr>
        <p:spPr>
          <a:xfrm>
            <a:off x="3972183" y="4597103"/>
            <a:ext cx="1853392" cy="307777"/>
          </a:xfrm>
          <a:prstGeom prst="rect">
            <a:avLst/>
          </a:prstGeom>
          <a:solidFill>
            <a:srgbClr val="008F00"/>
          </a:solidFill>
        </p:spPr>
        <p:txBody>
          <a:bodyPr wrap="none" rtlCol="0">
            <a:spAutoFit/>
          </a:bodyPr>
          <a:lstStyle/>
          <a:p>
            <a:r>
              <a:rPr lang="en-US" sz="1400" dirty="0" err="1">
                <a:solidFill>
                  <a:schemeClr val="bg1"/>
                </a:solidFill>
                <a:latin typeface="Microsoft YaHei UI" panose="020B0503020204020204" pitchFamily="34" charset="-122"/>
                <a:ea typeface="Microsoft YaHei UI" panose="020B0503020204020204" pitchFamily="34" charset="-122"/>
              </a:rPr>
              <a:t>梁羽铁</a:t>
            </a:r>
            <a:r>
              <a:rPr lang="zh-CN" altLang="en-US" sz="1400" dirty="0">
                <a:solidFill>
                  <a:schemeClr val="bg1"/>
                </a:solidFill>
                <a:latin typeface="Microsoft YaHei UI" panose="020B0503020204020204" pitchFamily="34" charset="-122"/>
                <a:ea typeface="Microsoft YaHei UI" panose="020B0503020204020204" pitchFamily="34" charset="-122"/>
              </a:rPr>
              <a:t> 重子极化测量</a:t>
            </a:r>
            <a:endParaRPr lang="en-US" sz="1400" dirty="0">
              <a:solidFill>
                <a:schemeClr val="bg1"/>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809226411"/>
      </p:ext>
    </p:extLst>
  </p:cSld>
  <p:clrMapOvr>
    <a:masterClrMapping/>
  </p:clrMapOvr>
  <p:transition spd="med" advClick="0" advTm="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6">
                <a:extLst>
                  <a:ext uri="{FF2B5EF4-FFF2-40B4-BE49-F238E27FC236}">
                    <a16:creationId xmlns:a16="http://schemas.microsoft.com/office/drawing/2014/main" id="{D9C919A1-DAB0-D136-B6A6-00447CD61D86}"/>
                  </a:ext>
                </a:extLst>
              </p:cNvPr>
              <p:cNvSpPr txBox="1"/>
              <p:nvPr/>
            </p:nvSpPr>
            <p:spPr>
              <a:xfrm>
                <a:off x="-36512" y="-20538"/>
                <a:ext cx="9180512" cy="5303952"/>
              </a:xfrm>
              <a:prstGeom prst="rect">
                <a:avLst/>
              </a:prstGeom>
              <a:solidFill>
                <a:schemeClr val="tx1"/>
              </a:solidFill>
              <a:ln>
                <a:solidFill>
                  <a:schemeClr val="bg1">
                    <a:lumMod val="85000"/>
                  </a:schemeClr>
                </a:solidFill>
              </a:ln>
            </p:spPr>
            <p:txBody>
              <a:bodyPr wrap="square" lIns="0" tIns="0" rIns="0" bIns="0" rtlCol="0">
                <a:spAutoFit/>
              </a:bodyPr>
              <a:lstStyle/>
              <a:p>
                <a:pPr marL="90488">
                  <a:lnSpc>
                    <a:spcPts val="2550"/>
                  </a:lnSpc>
                  <a:tabLst>
                    <a:tab pos="2508250" algn="l"/>
                  </a:tabLst>
                </a:pPr>
                <a:endParaRPr lang="en-US" sz="800" b="1" dirty="0">
                  <a:solidFill>
                    <a:srgbClr val="FFC000"/>
                  </a:solidFill>
                  <a:latin typeface="Arial" panose="020B0604020202020204" pitchFamily="34" charset="0"/>
                  <a:ea typeface="微软雅黑" panose="020B0503020204020204" pitchFamily="34" charset="-122"/>
                  <a:cs typeface="Arial" panose="020B0604020202020204" pitchFamily="34" charset="0"/>
                </a:endParaRPr>
              </a:p>
              <a:p>
                <a:pPr marL="90488">
                  <a:lnSpc>
                    <a:spcPts val="2550"/>
                  </a:lnSpc>
                  <a:tabLst>
                    <a:tab pos="2508250" algn="l"/>
                  </a:tabLst>
                </a:pPr>
                <a:endParaRPr lang="en-US" sz="800" b="1" dirty="0">
                  <a:solidFill>
                    <a:srgbClr val="FFC000"/>
                  </a:solidFill>
                  <a:latin typeface="Arial" panose="020B0604020202020204" pitchFamily="34" charset="0"/>
                  <a:ea typeface="微软雅黑" panose="020B0503020204020204" pitchFamily="34" charset="-122"/>
                  <a:cs typeface="Arial" panose="020B0604020202020204" pitchFamily="34" charset="0"/>
                </a:endParaRPr>
              </a:p>
              <a:p>
                <a:pPr marL="90488">
                  <a:lnSpc>
                    <a:spcPts val="2550"/>
                  </a:lnSpc>
                  <a:tabLst>
                    <a:tab pos="2508250" algn="l"/>
                  </a:tabLst>
                </a:pPr>
                <a:r>
                  <a:rPr lang="en-US" b="1" dirty="0">
                    <a:solidFill>
                      <a:srgbClr val="FFC000"/>
                    </a:solidFill>
                    <a:latin typeface="Arial" panose="020B0604020202020204" pitchFamily="34" charset="0"/>
                    <a:ea typeface="微软雅黑" panose="020B0503020204020204" pitchFamily="34" charset="-122"/>
                    <a:cs typeface="Arial" panose="020B0604020202020204" pitchFamily="34" charset="0"/>
                  </a:rPr>
                  <a:t>I. Physics</a:t>
                </a:r>
                <a:r>
                  <a:rPr lang="zh-CN" altLang="en-US" b="1" dirty="0">
                    <a:solidFill>
                      <a:srgbClr val="FFC000"/>
                    </a:solidFill>
                    <a:latin typeface="Arial" panose="020B0604020202020204" pitchFamily="34" charset="0"/>
                    <a:ea typeface="微软雅黑" panose="020B0503020204020204" pitchFamily="34" charset="-122"/>
                    <a:cs typeface="Arial" panose="020B0604020202020204" pitchFamily="34" charset="0"/>
                  </a:rPr>
                  <a:t>：</a:t>
                </a:r>
                <a:endParaRPr lang="en-US" altLang="zh-CN" b="1" dirty="0">
                  <a:solidFill>
                    <a:srgbClr val="FFC000"/>
                  </a:solidFill>
                  <a:latin typeface="Arial" panose="020B0604020202020204" pitchFamily="34" charset="0"/>
                  <a:ea typeface="微软雅黑" panose="020B0503020204020204" pitchFamily="34" charset="-122"/>
                  <a:cs typeface="Arial" panose="020B0604020202020204" pitchFamily="34" charset="0"/>
                </a:endParaRPr>
              </a:p>
              <a:p>
                <a:pPr marL="347663" indent="-257175">
                  <a:lnSpc>
                    <a:spcPts val="2550"/>
                  </a:lnSpc>
                  <a:buFont typeface="Wingdings" panose="05000000000000000000" pitchFamily="2" charset="2"/>
                  <a:buChar char="Ø"/>
                </a:pPr>
                <a14:m>
                  <m:oMath xmlns:m="http://schemas.openxmlformats.org/officeDocument/2006/math">
                    <m:r>
                      <m:rPr>
                        <m:sty m:val="p"/>
                      </m:rPr>
                      <a:rPr lang="el-GR" altLang="zh-CN" sz="1500" i="1" dirty="0">
                        <a:solidFill>
                          <a:schemeClr val="bg1"/>
                        </a:solidFill>
                        <a:latin typeface="Cambria Math" panose="02040503050406030204" pitchFamily="18" charset="0"/>
                        <a:ea typeface="Cambria Math" panose="02040503050406030204" pitchFamily="18" charset="0"/>
                        <a:cs typeface="Arial" panose="020B0604020202020204" pitchFamily="34" charset="0"/>
                      </a:rPr>
                      <m:t>Λ</m:t>
                    </m:r>
                  </m:oMath>
                </a14:m>
                <a:r>
                  <a:rPr lang="en-US" altLang="zh-CN" sz="1500" dirty="0">
                    <a:solidFill>
                      <a:schemeClr val="bg1"/>
                    </a:solidFill>
                    <a:latin typeface="Arial" panose="020B0604020202020204" pitchFamily="34" charset="0"/>
                    <a:ea typeface="微软雅黑" panose="020B0503020204020204" pitchFamily="34" charset="-122"/>
                    <a:cs typeface="Arial" panose="020B0604020202020204" pitchFamily="34" charset="0"/>
                  </a:rPr>
                  <a:t> production and polarization ( </a:t>
                </a:r>
                <a:r>
                  <a:rPr lang="en-US" altLang="zh-CN" sz="1500" i="1" dirty="0" err="1">
                    <a:solidFill>
                      <a:schemeClr val="bg1"/>
                    </a:solidFill>
                    <a:latin typeface="Arial" panose="020B0604020202020204" pitchFamily="34" charset="0"/>
                    <a:ea typeface="微软雅黑" panose="020B0503020204020204" pitchFamily="34" charset="-122"/>
                    <a:cs typeface="Arial" panose="020B0604020202020204" pitchFamily="34" charset="0"/>
                  </a:rPr>
                  <a:t>p+p</a:t>
                </a:r>
                <a:r>
                  <a:rPr lang="en-US" altLang="zh-CN" sz="1500" i="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dirty="0">
                    <a:solidFill>
                      <a:schemeClr val="bg1"/>
                    </a:solidFill>
                    <a:latin typeface="Arial" panose="020B0604020202020204" pitchFamily="34" charset="0"/>
                    <a:ea typeface="微软雅黑" panose="020B0503020204020204" pitchFamily="34" charset="-122"/>
                    <a:cs typeface="Arial" panose="020B0604020202020204" pitchFamily="34" charset="0"/>
                  </a:rPr>
                  <a:t>)</a:t>
                </a:r>
              </a:p>
              <a:p>
                <a:pPr marL="690563" lvl="1" indent="-257175">
                  <a:lnSpc>
                    <a:spcPts val="2550"/>
                  </a:lnSpc>
                  <a:buFont typeface="Wingdings" panose="05000000000000000000" pitchFamily="2" charset="2"/>
                  <a:buChar char="u"/>
                </a:pPr>
                <a:r>
                  <a:rPr lang="en-US" sz="1500" dirty="0">
                    <a:solidFill>
                      <a:schemeClr val="bg1"/>
                    </a:solidFill>
                    <a:latin typeface="Arial" panose="020B0604020202020204" pitchFamily="34" charset="0"/>
                    <a:ea typeface="微软雅黑" panose="020B0503020204020204" pitchFamily="34" charset="-122"/>
                    <a:cs typeface="Arial" panose="020B0604020202020204" pitchFamily="34" charset="0"/>
                  </a:rPr>
                  <a:t>  Medium effect ( </a:t>
                </a:r>
                <a:r>
                  <a:rPr lang="en-US" sz="1500" i="1" dirty="0" err="1">
                    <a:solidFill>
                      <a:schemeClr val="bg1"/>
                    </a:solidFill>
                    <a:latin typeface="Arial" panose="020B0604020202020204" pitchFamily="34" charset="0"/>
                    <a:ea typeface="微软雅黑" panose="020B0503020204020204" pitchFamily="34" charset="-122"/>
                    <a:cs typeface="Arial" panose="020B0604020202020204" pitchFamily="34" charset="0"/>
                  </a:rPr>
                  <a:t>p+A</a:t>
                </a:r>
                <a:r>
                  <a:rPr lang="en-US" sz="1500" i="1"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sz="1500" dirty="0">
                    <a:solidFill>
                      <a:schemeClr val="bg1"/>
                    </a:solidFill>
                    <a:latin typeface="Arial" panose="020B0604020202020204" pitchFamily="34" charset="0"/>
                    <a:ea typeface="微软雅黑" panose="020B0503020204020204" pitchFamily="34" charset="-122"/>
                    <a:cs typeface="Arial" panose="020B0604020202020204" pitchFamily="34" charset="0"/>
                  </a:rPr>
                  <a:t>)</a:t>
                </a:r>
              </a:p>
              <a:p>
                <a:pPr marL="690563" lvl="1" indent="-257175">
                  <a:lnSpc>
                    <a:spcPts val="2550"/>
                  </a:lnSpc>
                  <a:buFont typeface="Wingdings" panose="05000000000000000000" pitchFamily="2" charset="2"/>
                  <a:buChar char="u"/>
                </a:pPr>
                <a:r>
                  <a:rPr lang="en-US" sz="1500" dirty="0">
                    <a:solidFill>
                      <a:schemeClr val="bg1"/>
                    </a:solidFill>
                    <a:latin typeface="Arial" panose="020B0604020202020204" pitchFamily="34" charset="0"/>
                    <a:ea typeface="微软雅黑" panose="020B0503020204020204" pitchFamily="34" charset="-122"/>
                    <a:cs typeface="Arial" panose="020B0604020202020204" pitchFamily="34" charset="0"/>
                  </a:rPr>
                  <a:t>  Global polarization of </a:t>
                </a:r>
                <a14:m>
                  <m:oMath xmlns:m="http://schemas.openxmlformats.org/officeDocument/2006/math">
                    <m:r>
                      <m:rPr>
                        <m:sty m:val="p"/>
                      </m:rPr>
                      <a:rPr lang="el-GR" altLang="zh-CN" sz="1500" i="1" dirty="0">
                        <a:solidFill>
                          <a:schemeClr val="bg1"/>
                        </a:solidFill>
                        <a:latin typeface="Cambria Math" panose="02040503050406030204" pitchFamily="18" charset="0"/>
                        <a:ea typeface="Cambria Math" panose="02040503050406030204" pitchFamily="18" charset="0"/>
                        <a:cs typeface="Arial" panose="020B0604020202020204" pitchFamily="34" charset="0"/>
                      </a:rPr>
                      <m:t>Λ</m:t>
                    </m:r>
                  </m:oMath>
                </a14:m>
                <a:r>
                  <a:rPr lang="en-US" sz="1500" dirty="0">
                    <a:solidFill>
                      <a:schemeClr val="bg1"/>
                    </a:solidFill>
                    <a:latin typeface="Arial" panose="020B0604020202020204" pitchFamily="34" charset="0"/>
                    <a:ea typeface="微软雅黑" panose="020B0503020204020204" pitchFamily="34" charset="-122"/>
                    <a:cs typeface="Arial" panose="020B0604020202020204" pitchFamily="34" charset="0"/>
                  </a:rPr>
                  <a:t> hyperon ( </a:t>
                </a:r>
                <a:r>
                  <a:rPr lang="en-US" sz="1500" i="1" dirty="0">
                    <a:solidFill>
                      <a:schemeClr val="bg1"/>
                    </a:solidFill>
                    <a:latin typeface="Arial" panose="020B0604020202020204" pitchFamily="34" charset="0"/>
                    <a:ea typeface="微软雅黑" panose="020B0503020204020204" pitchFamily="34" charset="-122"/>
                    <a:cs typeface="Arial" panose="020B0604020202020204" pitchFamily="34" charset="0"/>
                  </a:rPr>
                  <a:t>A+A </a:t>
                </a:r>
                <a:r>
                  <a:rPr lang="en-US" sz="1500" dirty="0">
                    <a:solidFill>
                      <a:schemeClr val="bg1"/>
                    </a:solidFill>
                    <a:latin typeface="Arial" panose="020B0604020202020204" pitchFamily="34" charset="0"/>
                    <a:ea typeface="微软雅黑" panose="020B0503020204020204" pitchFamily="34" charset="-122"/>
                    <a:cs typeface="Arial" panose="020B0604020202020204" pitchFamily="34" charset="0"/>
                  </a:rPr>
                  <a:t>)</a:t>
                </a:r>
              </a:p>
              <a:p>
                <a:pPr marL="347663" lvl="1" indent="-257175">
                  <a:lnSpc>
                    <a:spcPts val="2550"/>
                  </a:lnSpc>
                  <a:buFont typeface="Wingdings" panose="05000000000000000000" pitchFamily="2" charset="2"/>
                  <a:buChar char="Ø"/>
                </a:pPr>
                <a:r>
                  <a:rPr lang="en-US" sz="1500" dirty="0">
                    <a:solidFill>
                      <a:schemeClr val="bg1"/>
                    </a:solidFill>
                    <a:latin typeface="Arial" panose="020B0604020202020204" pitchFamily="34" charset="0"/>
                    <a:ea typeface="微软雅黑" panose="020B0503020204020204" pitchFamily="34" charset="-122"/>
                    <a:cs typeface="Arial" panose="020B0604020202020204" pitchFamily="34" charset="0"/>
                  </a:rPr>
                  <a:t>Hadron physics via </a:t>
                </a:r>
                <a:r>
                  <a:rPr lang="en-US" sz="1500" i="1" dirty="0" err="1">
                    <a:solidFill>
                      <a:schemeClr val="bg1"/>
                    </a:solidFill>
                    <a:latin typeface="Arial" panose="020B0604020202020204" pitchFamily="34" charset="0"/>
                    <a:ea typeface="微软雅黑" panose="020B0503020204020204" pitchFamily="34" charset="-122"/>
                    <a:cs typeface="Arial" panose="020B0604020202020204" pitchFamily="34" charset="0"/>
                  </a:rPr>
                  <a:t>p+p</a:t>
                </a:r>
                <a:endParaRPr lang="en-US" sz="1500" i="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marL="347663" lvl="1" indent="-257175">
                  <a:lnSpc>
                    <a:spcPts val="2550"/>
                  </a:lnSpc>
                  <a:buFont typeface="Wingdings" panose="05000000000000000000" pitchFamily="2" charset="2"/>
                  <a:buChar char="Ø"/>
                </a:pPr>
                <a:r>
                  <a:rPr lang="en-US" sz="1500" dirty="0">
                    <a:solidFill>
                      <a:schemeClr val="bg1"/>
                    </a:solidFill>
                    <a:latin typeface="Arial" panose="020B0604020202020204" pitchFamily="34" charset="0"/>
                    <a:ea typeface="微软雅黑" panose="020B0503020204020204" pitchFamily="34" charset="-122"/>
                    <a:cs typeface="Arial" panose="020B0604020202020204" pitchFamily="34" charset="0"/>
                  </a:rPr>
                  <a:t>A+A</a:t>
                </a:r>
                <a:r>
                  <a:rPr lang="zh-CN" altLang="en-US" sz="15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500" dirty="0">
                    <a:solidFill>
                      <a:schemeClr val="bg1"/>
                    </a:solidFill>
                    <a:latin typeface="Arial" panose="020B0604020202020204" pitchFamily="34" charset="0"/>
                    <a:ea typeface="微软雅黑" panose="020B0503020204020204" pitchFamily="34" charset="-122"/>
                    <a:cs typeface="Arial" panose="020B0604020202020204" pitchFamily="34" charset="0"/>
                  </a:rPr>
                  <a:t>collisions: Search for QCD critical point and more</a:t>
                </a:r>
                <a:endParaRPr lang="en-US" sz="15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marL="90488">
                  <a:lnSpc>
                    <a:spcPts val="2550"/>
                  </a:lnSpc>
                </a:pPr>
                <a:r>
                  <a:rPr lang="en-US" altLang="zh-CN" b="1" dirty="0">
                    <a:solidFill>
                      <a:srgbClr val="FFC000"/>
                    </a:solidFill>
                    <a:latin typeface="Arial" panose="020B0604020202020204" pitchFamily="34" charset="0"/>
                    <a:ea typeface="微软雅黑" panose="020B0503020204020204" pitchFamily="34" charset="-122"/>
                    <a:cs typeface="Arial" panose="020B0604020202020204" pitchFamily="34" charset="0"/>
                  </a:rPr>
                  <a:t>II. Community</a:t>
                </a:r>
                <a:r>
                  <a:rPr lang="zh-CN" altLang="en-US" b="1" dirty="0">
                    <a:solidFill>
                      <a:srgbClr val="FFC000"/>
                    </a:solidFill>
                    <a:latin typeface="Arial" panose="020B0604020202020204" pitchFamily="34" charset="0"/>
                    <a:ea typeface="微软雅黑" panose="020B0503020204020204" pitchFamily="34" charset="-122"/>
                    <a:cs typeface="Arial" panose="020B0604020202020204" pitchFamily="34" charset="0"/>
                  </a:rPr>
                  <a:t>：</a:t>
                </a:r>
                <a:endParaRPr lang="en-US" altLang="zh-CN" b="1" dirty="0">
                  <a:solidFill>
                    <a:srgbClr val="FFC000"/>
                  </a:solidFill>
                  <a:latin typeface="Arial" panose="020B0604020202020204" pitchFamily="34" charset="0"/>
                  <a:ea typeface="微软雅黑" panose="020B0503020204020204" pitchFamily="34" charset="-122"/>
                  <a:cs typeface="Arial" panose="020B0604020202020204" pitchFamily="34" charset="0"/>
                </a:endParaRPr>
              </a:p>
              <a:p>
                <a:pPr marL="347663" indent="-257175">
                  <a:lnSpc>
                    <a:spcPts val="2550"/>
                  </a:lnSpc>
                  <a:buFont typeface="Wingdings" panose="05000000000000000000" pitchFamily="2" charset="2"/>
                  <a:buChar char="Ø"/>
                </a:pPr>
                <a:r>
                  <a:rPr lang="en-US" altLang="zh-CN" sz="1500" dirty="0">
                    <a:solidFill>
                      <a:schemeClr val="bg1"/>
                    </a:solidFill>
                    <a:latin typeface="Arial" panose="020B0604020202020204" pitchFamily="34" charset="0"/>
                    <a:ea typeface="微软雅黑" panose="020B0503020204020204" pitchFamily="34" charset="-122"/>
                    <a:cs typeface="Arial" panose="020B0604020202020204" pitchFamily="34" charset="0"/>
                  </a:rPr>
                  <a:t>Supports both communities of hadron structure and heavy-ion physics</a:t>
                </a:r>
              </a:p>
              <a:p>
                <a:pPr marL="347663" indent="-257175">
                  <a:lnSpc>
                    <a:spcPts val="2550"/>
                  </a:lnSpc>
                  <a:buFont typeface="Wingdings" panose="05000000000000000000" pitchFamily="2" charset="2"/>
                  <a:buChar char="Ø"/>
                </a:pPr>
                <a:r>
                  <a:rPr lang="en-US" sz="1500" dirty="0">
                    <a:solidFill>
                      <a:schemeClr val="bg1"/>
                    </a:solidFill>
                    <a:latin typeface="Arial" panose="020B0604020202020204" pitchFamily="34" charset="0"/>
                    <a:ea typeface="微软雅黑" panose="020B0503020204020204" pitchFamily="34" charset="-122"/>
                    <a:cs typeface="Arial" panose="020B0604020202020204" pitchFamily="34" charset="0"/>
                  </a:rPr>
                  <a:t>I</a:t>
                </a:r>
                <a:r>
                  <a:rPr lang="en-US" altLang="zh-CN" sz="1500" dirty="0">
                    <a:solidFill>
                      <a:schemeClr val="bg1"/>
                    </a:solidFill>
                    <a:latin typeface="Arial" panose="020B0604020202020204" pitchFamily="34" charset="0"/>
                    <a:ea typeface="微软雅黑" panose="020B0503020204020204" pitchFamily="34" charset="-122"/>
                    <a:cs typeface="Arial" panose="020B0604020202020204" pitchFamily="34" charset="0"/>
                  </a:rPr>
                  <a:t>nternational interest</a:t>
                </a:r>
                <a:r>
                  <a:rPr lang="en-US" sz="1500" dirty="0">
                    <a:solidFill>
                      <a:schemeClr val="bg1"/>
                    </a:solidFill>
                    <a:latin typeface="Arial" panose="020B0604020202020204" pitchFamily="34" charset="0"/>
                    <a:ea typeface="微软雅黑" panose="020B0503020204020204" pitchFamily="34" charset="-122"/>
                    <a:cs typeface="Arial" panose="020B0604020202020204" pitchFamily="34" charset="0"/>
                  </a:rPr>
                  <a:t>s are expected</a:t>
                </a:r>
                <a:endParaRPr lang="en-US" sz="15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marL="90488">
                  <a:lnSpc>
                    <a:spcPts val="2550"/>
                  </a:lnSpc>
                </a:pPr>
                <a:r>
                  <a:rPr lang="en-US" altLang="zh-CN" b="1" dirty="0">
                    <a:solidFill>
                      <a:srgbClr val="FFC000"/>
                    </a:solidFill>
                    <a:latin typeface="Arial" panose="020B0604020202020204" pitchFamily="34" charset="0"/>
                    <a:ea typeface="微软雅黑" panose="020B0503020204020204" pitchFamily="34" charset="-122"/>
                    <a:cs typeface="Arial" panose="020B0604020202020204" pitchFamily="34" charset="0"/>
                  </a:rPr>
                  <a:t>III. Detector R&amp;D</a:t>
                </a:r>
              </a:p>
              <a:p>
                <a:pPr marL="347663" indent="-257175">
                  <a:lnSpc>
                    <a:spcPts val="2550"/>
                  </a:lnSpc>
                  <a:buFont typeface="Wingdings" panose="05000000000000000000" pitchFamily="2" charset="2"/>
                  <a:buChar char="Ø"/>
                </a:pPr>
                <a:r>
                  <a:rPr lang="en-US" altLang="zh-CN" sz="1500" dirty="0">
                    <a:solidFill>
                      <a:schemeClr val="bg1"/>
                    </a:solidFill>
                    <a:latin typeface="Arial" panose="020B0604020202020204" pitchFamily="34" charset="0"/>
                    <a:ea typeface="微软雅黑" panose="020B0503020204020204" pitchFamily="34" charset="-122"/>
                    <a:cs typeface="Arial" panose="020B0604020202020204" pitchFamily="34" charset="0"/>
                  </a:rPr>
                  <a:t>Many parts are similar for CEPC, </a:t>
                </a:r>
                <a:r>
                  <a:rPr lang="en-US" altLang="zh-CN" sz="1500" i="1" dirty="0">
                    <a:solidFill>
                      <a:schemeClr val="bg1"/>
                    </a:solidFill>
                    <a:latin typeface="Arial" panose="020B0604020202020204" pitchFamily="34" charset="0"/>
                    <a:ea typeface="微软雅黑" panose="020B0503020204020204" pitchFamily="34" charset="-122"/>
                    <a:cs typeface="Arial" panose="020B0604020202020204" pitchFamily="34" charset="0"/>
                  </a:rPr>
                  <a:t>HNS</a:t>
                </a:r>
                <a:r>
                  <a:rPr lang="en-US" altLang="zh-CN" sz="1500" dirty="0">
                    <a:solidFill>
                      <a:schemeClr val="bg1"/>
                    </a:solidFill>
                    <a:latin typeface="Arial" panose="020B0604020202020204" pitchFamily="34" charset="0"/>
                    <a:ea typeface="微软雅黑" panose="020B0503020204020204" pitchFamily="34" charset="-122"/>
                    <a:cs typeface="Arial" panose="020B0604020202020204" pitchFamily="34" charset="0"/>
                  </a:rPr>
                  <a:t>, EicC, and STCF. Save resources.</a:t>
                </a:r>
              </a:p>
              <a:p>
                <a:pPr marL="347663" indent="-257175">
                  <a:lnSpc>
                    <a:spcPts val="2550"/>
                  </a:lnSpc>
                  <a:buFont typeface="Wingdings" panose="05000000000000000000" pitchFamily="2" charset="2"/>
                  <a:buChar char="Ø"/>
                </a:pPr>
                <a:r>
                  <a:rPr lang="en-US" altLang="zh-CN" sz="1500" dirty="0">
                    <a:solidFill>
                      <a:schemeClr val="bg1"/>
                    </a:solidFill>
                    <a:latin typeface="Arial" panose="020B0604020202020204" pitchFamily="34" charset="0"/>
                    <a:ea typeface="微软雅黑" panose="020B0503020204020204" pitchFamily="34" charset="-122"/>
                    <a:cs typeface="Arial" panose="020B0604020202020204" pitchFamily="34" charset="0"/>
                  </a:rPr>
                  <a:t>HNS: a detector R&amp;D platform for </a:t>
                </a:r>
                <a:r>
                  <a:rPr lang="en-US" altLang="zh-CN" sz="1500" dirty="0" err="1">
                    <a:solidFill>
                      <a:schemeClr val="bg1"/>
                    </a:solidFill>
                    <a:latin typeface="Arial" panose="020B0604020202020204" pitchFamily="34" charset="0"/>
                    <a:ea typeface="微软雅黑" panose="020B0503020204020204" pitchFamily="34" charset="-122"/>
                    <a:cs typeface="Arial" panose="020B0604020202020204" pitchFamily="34" charset="0"/>
                  </a:rPr>
                  <a:t>EicC</a:t>
                </a:r>
                <a:r>
                  <a:rPr lang="en-US" altLang="zh-CN" sz="1500" dirty="0">
                    <a:solidFill>
                      <a:schemeClr val="bg1"/>
                    </a:solidFill>
                    <a:latin typeface="Arial" panose="020B0604020202020204" pitchFamily="34" charset="0"/>
                    <a:ea typeface="微软雅黑" panose="020B0503020204020204" pitchFamily="34" charset="-122"/>
                    <a:cs typeface="Arial" panose="020B0604020202020204" pitchFamily="34" charset="0"/>
                  </a:rPr>
                  <a:t> (½ </a:t>
                </a:r>
                <a:r>
                  <a:rPr lang="en-US" altLang="zh-CN" sz="1500" dirty="0" err="1">
                    <a:solidFill>
                      <a:schemeClr val="bg1"/>
                    </a:solidFill>
                    <a:latin typeface="Arial" panose="020B0604020202020204" pitchFamily="34" charset="0"/>
                    <a:ea typeface="微软雅黑" panose="020B0503020204020204" pitchFamily="34" charset="-122"/>
                    <a:cs typeface="Arial" panose="020B0604020202020204" pitchFamily="34" charset="0"/>
                  </a:rPr>
                  <a:t>EicC</a:t>
                </a:r>
                <a:r>
                  <a:rPr lang="en-US" altLang="zh-CN" sz="1500" dirty="0">
                    <a:solidFill>
                      <a:schemeClr val="bg1"/>
                    </a:solidFill>
                    <a:latin typeface="Arial" panose="020B0604020202020204" pitchFamily="34" charset="0"/>
                    <a:ea typeface="微软雅黑" panose="020B0503020204020204" pitchFamily="34" charset="-122"/>
                    <a:cs typeface="Arial" panose="020B0604020202020204" pitchFamily="34" charset="0"/>
                  </a:rPr>
                  <a:t>)</a:t>
                </a:r>
              </a:p>
              <a:p>
                <a:pPr marL="90488">
                  <a:lnSpc>
                    <a:spcPts val="2550"/>
                  </a:lnSpc>
                </a:pPr>
                <a:r>
                  <a:rPr lang="en-US" altLang="zh-CN" b="1" dirty="0">
                    <a:solidFill>
                      <a:srgbClr val="FFC000"/>
                    </a:solidFill>
                    <a:latin typeface="Arial" panose="020B0604020202020204" pitchFamily="34" charset="0"/>
                    <a:ea typeface="微软雅黑" panose="020B0503020204020204" pitchFamily="34" charset="-122"/>
                    <a:cs typeface="Arial" panose="020B0604020202020204" pitchFamily="34" charset="0"/>
                  </a:rPr>
                  <a:t>IV. Complete the Whitepaper in 2025</a:t>
                </a:r>
              </a:p>
              <a:p>
                <a:pPr marL="90488">
                  <a:lnSpc>
                    <a:spcPts val="2550"/>
                  </a:lnSpc>
                </a:pPr>
                <a:endParaRPr lang="en-US" altLang="zh-CN" b="1" dirty="0">
                  <a:solidFill>
                    <a:srgbClr val="FFC000"/>
                  </a:solidFill>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5" name="TextBox 6">
                <a:extLst>
                  <a:ext uri="{FF2B5EF4-FFF2-40B4-BE49-F238E27FC236}">
                    <a16:creationId xmlns:a16="http://schemas.microsoft.com/office/drawing/2014/main" id="{D9C919A1-DAB0-D136-B6A6-00447CD61D86}"/>
                  </a:ext>
                </a:extLst>
              </p:cNvPr>
              <p:cNvSpPr txBox="1">
                <a:spLocks noRot="1" noChangeAspect="1" noMove="1" noResize="1" noEditPoints="1" noAdjustHandles="1" noChangeArrowheads="1" noChangeShapeType="1" noTextEdit="1"/>
              </p:cNvSpPr>
              <p:nvPr/>
            </p:nvSpPr>
            <p:spPr>
              <a:xfrm>
                <a:off x="-36512" y="-20538"/>
                <a:ext cx="9180512" cy="5303952"/>
              </a:xfrm>
              <a:prstGeom prst="rect">
                <a:avLst/>
              </a:prstGeom>
              <a:blipFill>
                <a:blip r:embed="rId3"/>
                <a:stretch>
                  <a:fillRect l="-552"/>
                </a:stretch>
              </a:blipFill>
              <a:ln>
                <a:solidFill>
                  <a:schemeClr val="bg1">
                    <a:lumMod val="85000"/>
                  </a:schemeClr>
                </a:solid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72D869FE-9623-1C86-9974-B71D0EC136F9}"/>
              </a:ext>
            </a:extLst>
          </p:cNvPr>
          <p:cNvSpPr>
            <a:spLocks noGrp="1"/>
          </p:cNvSpPr>
          <p:nvPr>
            <p:ph type="title"/>
          </p:nvPr>
        </p:nvSpPr>
        <p:spPr>
          <a:xfrm>
            <a:off x="2267744" y="-45530"/>
            <a:ext cx="3904262" cy="628262"/>
          </a:xfrm>
        </p:spPr>
        <p:txBody>
          <a:bodyPr/>
          <a:lstStyle/>
          <a:p>
            <a:r>
              <a:rPr lang="en-US" altLang="zh-CN" sz="3600" b="1" dirty="0">
                <a:solidFill>
                  <a:schemeClr val="bg1"/>
                </a:solidFill>
                <a:latin typeface="Arial" panose="020B0604020202020204" pitchFamily="34" charset="0"/>
                <a:cs typeface="Arial" panose="020B0604020202020204" pitchFamily="34" charset="0"/>
              </a:rPr>
              <a:t>HNS</a:t>
            </a:r>
            <a:endParaRPr lang="en-US" sz="3600" dirty="0">
              <a:latin typeface="Arial" panose="020B0604020202020204" pitchFamily="34" charset="0"/>
              <a:cs typeface="Arial" panose="020B0604020202020204" pitchFamily="34" charset="0"/>
            </a:endParaRPr>
          </a:p>
        </p:txBody>
      </p:sp>
      <p:pic>
        <p:nvPicPr>
          <p:cNvPr id="3" name="图片 6">
            <a:extLst>
              <a:ext uri="{FF2B5EF4-FFF2-40B4-BE49-F238E27FC236}">
                <a16:creationId xmlns:a16="http://schemas.microsoft.com/office/drawing/2014/main" id="{D0D2B2C6-BEF0-696D-A769-D9EC487B9A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8" t="11381" b="6677"/>
          <a:stretch/>
        </p:blipFill>
        <p:spPr>
          <a:xfrm>
            <a:off x="5551913" y="123478"/>
            <a:ext cx="3268559" cy="2011178"/>
          </a:xfrm>
          <a:prstGeom prst="rect">
            <a:avLst/>
          </a:prstGeom>
        </p:spPr>
      </p:pic>
      <p:pic>
        <p:nvPicPr>
          <p:cNvPr id="7" name="Picture 6">
            <a:extLst>
              <a:ext uri="{FF2B5EF4-FFF2-40B4-BE49-F238E27FC236}">
                <a16:creationId xmlns:a16="http://schemas.microsoft.com/office/drawing/2014/main" id="{5ADF9BDB-FEFC-DC0E-4123-80361CFB31BA}"/>
              </a:ext>
            </a:extLst>
          </p:cNvPr>
          <p:cNvPicPr>
            <a:picLocks noChangeAspect="1"/>
          </p:cNvPicPr>
          <p:nvPr/>
        </p:nvPicPr>
        <p:blipFill rotWithShape="1">
          <a:blip r:embed="rId5">
            <a:extLst>
              <a:ext uri="{28A0092B-C50C-407E-A947-70E740481C1C}">
                <a14:useLocalDpi xmlns:a14="http://schemas.microsoft.com/office/drawing/2010/main" val="0"/>
              </a:ext>
            </a:extLst>
          </a:blip>
          <a:srcRect l="20233" t="11165" r="10310" b="5987"/>
          <a:stretch/>
        </p:blipFill>
        <p:spPr>
          <a:xfrm>
            <a:off x="6588224" y="2427734"/>
            <a:ext cx="2405758" cy="1571107"/>
          </a:xfrm>
          <a:prstGeom prst="rect">
            <a:avLst/>
          </a:prstGeom>
        </p:spPr>
      </p:pic>
      <p:cxnSp>
        <p:nvCxnSpPr>
          <p:cNvPr id="9" name="Straight Connector 8">
            <a:extLst>
              <a:ext uri="{FF2B5EF4-FFF2-40B4-BE49-F238E27FC236}">
                <a16:creationId xmlns:a16="http://schemas.microsoft.com/office/drawing/2014/main" id="{9C7B5C80-0791-1A72-4966-09E7E4F15A7A}"/>
              </a:ext>
            </a:extLst>
          </p:cNvPr>
          <p:cNvCxnSpPr/>
          <p:nvPr/>
        </p:nvCxnSpPr>
        <p:spPr>
          <a:xfrm>
            <a:off x="6372200" y="1491630"/>
            <a:ext cx="813992" cy="1517215"/>
          </a:xfrm>
          <a:prstGeom prst="line">
            <a:avLst/>
          </a:prstGeom>
          <a:ln w="22225">
            <a:solidFill>
              <a:srgbClr val="FFFF00"/>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DFA902-D5E4-FC0B-DF23-B66BE4D0BB32}"/>
              </a:ext>
            </a:extLst>
          </p:cNvPr>
          <p:cNvCxnSpPr>
            <a:cxnSpLocks/>
          </p:cNvCxnSpPr>
          <p:nvPr/>
        </p:nvCxnSpPr>
        <p:spPr>
          <a:xfrm>
            <a:off x="8244408" y="1129067"/>
            <a:ext cx="144016" cy="1298667"/>
          </a:xfrm>
          <a:prstGeom prst="line">
            <a:avLst/>
          </a:prstGeom>
          <a:ln w="22225">
            <a:solidFill>
              <a:srgbClr val="FFFF00"/>
            </a:solidFill>
            <a:prstDash val="lgDashDot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A38523-EBF4-3179-3ABF-393E8CEFE5F2}"/>
              </a:ext>
            </a:extLst>
          </p:cNvPr>
          <p:cNvCxnSpPr>
            <a:cxnSpLocks/>
          </p:cNvCxnSpPr>
          <p:nvPr/>
        </p:nvCxnSpPr>
        <p:spPr>
          <a:xfrm flipV="1">
            <a:off x="6372200" y="3008845"/>
            <a:ext cx="2520280" cy="354993"/>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19AC9C4-C715-FCE8-7F0A-6FAB449B9BF1}"/>
              </a:ext>
            </a:extLst>
          </p:cNvPr>
          <p:cNvCxnSpPr>
            <a:cxnSpLocks/>
          </p:cNvCxnSpPr>
          <p:nvPr/>
        </p:nvCxnSpPr>
        <p:spPr>
          <a:xfrm flipH="1">
            <a:off x="8532440" y="2931790"/>
            <a:ext cx="360040" cy="72008"/>
          </a:xfrm>
          <a:prstGeom prst="straightConnector1">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305AF68-EDF3-9647-AD09-B8F6404BE4A8}"/>
              </a:ext>
            </a:extLst>
          </p:cNvPr>
          <p:cNvSpPr txBox="1"/>
          <p:nvPr/>
        </p:nvSpPr>
        <p:spPr>
          <a:xfrm>
            <a:off x="8643149" y="2638346"/>
            <a:ext cx="300082" cy="369332"/>
          </a:xfrm>
          <a:prstGeom prst="rect">
            <a:avLst/>
          </a:prstGeom>
          <a:noFill/>
        </p:spPr>
        <p:txBody>
          <a:bodyPr wrap="none" rtlCol="0">
            <a:spAutoFit/>
          </a:bodyPr>
          <a:lstStyle/>
          <a:p>
            <a:r>
              <a:rPr lang="en-US" dirty="0"/>
              <a:t>e</a:t>
            </a:r>
          </a:p>
        </p:txBody>
      </p:sp>
      <p:cxnSp>
        <p:nvCxnSpPr>
          <p:cNvPr id="21" name="Straight Arrow Connector 20">
            <a:extLst>
              <a:ext uri="{FF2B5EF4-FFF2-40B4-BE49-F238E27FC236}">
                <a16:creationId xmlns:a16="http://schemas.microsoft.com/office/drawing/2014/main" id="{01CDC54E-E604-BE5E-9C55-28CD2EDF0AF8}"/>
              </a:ext>
            </a:extLst>
          </p:cNvPr>
          <p:cNvCxnSpPr>
            <a:cxnSpLocks/>
          </p:cNvCxnSpPr>
          <p:nvPr/>
        </p:nvCxnSpPr>
        <p:spPr>
          <a:xfrm flipV="1">
            <a:off x="6594984" y="3357274"/>
            <a:ext cx="368424" cy="57089"/>
          </a:xfrm>
          <a:prstGeom prst="straightConnector1">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2C0458B-8E0D-82A4-3EA5-5AEEA223BA93}"/>
              </a:ext>
            </a:extLst>
          </p:cNvPr>
          <p:cNvSpPr txBox="1"/>
          <p:nvPr/>
        </p:nvSpPr>
        <p:spPr>
          <a:xfrm>
            <a:off x="6516216" y="3354546"/>
            <a:ext cx="306494" cy="369332"/>
          </a:xfrm>
          <a:prstGeom prst="rect">
            <a:avLst/>
          </a:prstGeom>
          <a:noFill/>
        </p:spPr>
        <p:txBody>
          <a:bodyPr wrap="none" rtlCol="0">
            <a:spAutoFit/>
          </a:bodyPr>
          <a:lstStyle/>
          <a:p>
            <a:r>
              <a:rPr lang="en-US" dirty="0"/>
              <a:t>p</a:t>
            </a:r>
          </a:p>
        </p:txBody>
      </p:sp>
    </p:spTree>
    <p:extLst>
      <p:ext uri="{BB962C8B-B14F-4D97-AF65-F5344CB8AC3E}">
        <p14:creationId xmlns:p14="http://schemas.microsoft.com/office/powerpoint/2010/main" val="974997957"/>
      </p:ext>
    </p:extLst>
  </p:cSld>
  <p:clrMapOvr>
    <a:masterClrMapping/>
  </p:clrMapOvr>
  <p:transition spd="med" advClick="0" advTm="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61900"/>
            <a:ext cx="8280920" cy="628262"/>
          </a:xfrm>
        </p:spPr>
        <p:txBody>
          <a:bodyPr/>
          <a:lstStyle/>
          <a:p>
            <a:r>
              <a:rPr lang="en-US" sz="3600" dirty="0">
                <a:latin typeface="Arial" panose="020B0604020202020204" pitchFamily="34" charset="0"/>
                <a:cs typeface="Arial" panose="020B0604020202020204" pitchFamily="34" charset="0"/>
              </a:rPr>
              <a:t>HIAF Physics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3EE7FE8-4D7D-6D3F-17DB-AC63F19A7C71}"/>
                  </a:ext>
                </a:extLst>
              </p:cNvPr>
              <p:cNvSpPr txBox="1"/>
              <p:nvPr/>
            </p:nvSpPr>
            <p:spPr>
              <a:xfrm>
                <a:off x="251520" y="699542"/>
                <a:ext cx="8784976" cy="2462213"/>
              </a:xfrm>
              <a:prstGeom prst="rect">
                <a:avLst/>
              </a:prstGeom>
              <a:noFill/>
            </p:spPr>
            <p:txBody>
              <a:bodyPr wrap="square" rtlCol="0">
                <a:spAutoFit/>
              </a:bodyPr>
              <a:lstStyle/>
              <a:p>
                <a:pPr marL="457200" indent="-457200">
                  <a:buAutoNum type="arabicParenR"/>
                </a:pPr>
                <a:r>
                  <a:rPr lang="en-US" altLang="zh-CN" sz="2400" dirty="0">
                    <a:latin typeface="Microsoft YaHei UI" panose="020B0503020204020204" pitchFamily="34" charset="-122"/>
                    <a:ea typeface="Microsoft YaHei UI" panose="020B0503020204020204" pitchFamily="34" charset="-122"/>
                  </a:rPr>
                  <a:t>HIAF </a:t>
                </a:r>
                <a:r>
                  <a:rPr lang="zh-CN" altLang="en-US" sz="2400" dirty="0">
                    <a:latin typeface="Microsoft YaHei UI" panose="020B0503020204020204" pitchFamily="34" charset="-122"/>
                    <a:ea typeface="Microsoft YaHei UI" panose="020B0503020204020204" pitchFamily="34" charset="-122"/>
                  </a:rPr>
                  <a:t>计划在</a:t>
                </a:r>
                <a:r>
                  <a:rPr lang="en-US" altLang="zh-CN" sz="2400" dirty="0">
                    <a:latin typeface="Microsoft YaHei UI" panose="020B0503020204020204" pitchFamily="34" charset="-122"/>
                    <a:ea typeface="Microsoft YaHei UI" panose="020B0503020204020204" pitchFamily="34" charset="-122"/>
                  </a:rPr>
                  <a:t>2025</a:t>
                </a:r>
                <a:r>
                  <a:rPr lang="zh-CN" altLang="en-US" sz="2400" dirty="0">
                    <a:latin typeface="Microsoft YaHei UI" panose="020B0503020204020204" pitchFamily="34" charset="-122"/>
                    <a:ea typeface="Microsoft YaHei UI" panose="020B0503020204020204" pitchFamily="34" charset="-122"/>
                  </a:rPr>
                  <a:t>年开始调试；</a:t>
                </a:r>
                <a:endParaRPr lang="en-US" altLang="zh-CN" sz="2400" dirty="0">
                  <a:latin typeface="Microsoft YaHei UI" panose="020B0503020204020204" pitchFamily="34" charset="-122"/>
                  <a:ea typeface="Microsoft YaHei UI" panose="020B0503020204020204" pitchFamily="34" charset="-122"/>
                </a:endParaRPr>
              </a:p>
              <a:p>
                <a:pPr marL="457200" indent="-457200">
                  <a:buAutoNum type="arabicParenR"/>
                </a:pPr>
                <a:endParaRPr lang="en-US" altLang="zh-CN" sz="1000" dirty="0">
                  <a:latin typeface="Microsoft YaHei UI" panose="020B0503020204020204" pitchFamily="34" charset="-122"/>
                  <a:ea typeface="Microsoft YaHei UI" panose="020B0503020204020204" pitchFamily="34" charset="-122"/>
                </a:endParaRPr>
              </a:p>
              <a:p>
                <a:pPr marL="457200" indent="-457200">
                  <a:buAutoNum type="arabicParenR"/>
                </a:pPr>
                <a:r>
                  <a:rPr lang="en-US" altLang="zh-CN" sz="2400" dirty="0">
                    <a:latin typeface="Microsoft YaHei UI" panose="020B0503020204020204" pitchFamily="34" charset="-122"/>
                    <a:ea typeface="Microsoft YaHei UI" panose="020B0503020204020204" pitchFamily="34" charset="-122"/>
                  </a:rPr>
                  <a:t>HIAF</a:t>
                </a:r>
                <a:r>
                  <a:rPr lang="zh-CN" altLang="en-US" sz="2400" dirty="0">
                    <a:latin typeface="Microsoft YaHei UI" panose="020B0503020204020204" pitchFamily="34" charset="-122"/>
                    <a:ea typeface="Microsoft YaHei UI" panose="020B0503020204020204" pitchFamily="34" charset="-122"/>
                  </a:rPr>
                  <a:t> </a:t>
                </a:r>
                <a:r>
                  <a:rPr lang="en-US" altLang="zh-CN" sz="2400" dirty="0">
                    <a:latin typeface="Microsoft YaHei UI" panose="020B0503020204020204" pitchFamily="34" charset="-122"/>
                    <a:ea typeface="Microsoft YaHei UI" panose="020B0503020204020204" pitchFamily="34" charset="-122"/>
                  </a:rPr>
                  <a:t>+</a:t>
                </a:r>
                <a:r>
                  <a:rPr lang="zh-CN" altLang="en-US" sz="2400" dirty="0">
                    <a:latin typeface="Microsoft YaHei UI" panose="020B0503020204020204" pitchFamily="34" charset="-122"/>
                    <a:ea typeface="Microsoft YaHei UI" panose="020B0503020204020204" pitchFamily="34" charset="-122"/>
                  </a:rPr>
                  <a:t> 超核谱仪</a:t>
                </a:r>
                <a:r>
                  <a:rPr lang="en-US" altLang="zh-CN" sz="2400" dirty="0">
                    <a:latin typeface="Microsoft YaHei UI" panose="020B0503020204020204" pitchFamily="34" charset="-122"/>
                    <a:ea typeface="Microsoft YaHei UI" panose="020B0503020204020204" pitchFamily="34" charset="-122"/>
                  </a:rPr>
                  <a:t> (HNS)</a:t>
                </a:r>
                <a:r>
                  <a:rPr lang="zh-CN" altLang="en-US" sz="2400" dirty="0">
                    <a:latin typeface="Microsoft YaHei UI" panose="020B0503020204020204" pitchFamily="34" charset="-122"/>
                    <a:ea typeface="Microsoft YaHei UI" panose="020B0503020204020204" pitchFamily="34" charset="-122"/>
                  </a:rPr>
                  <a:t> </a:t>
                </a:r>
                <a:r>
                  <a:rPr lang="en-US" altLang="zh-CN" sz="2400" dirty="0">
                    <a:latin typeface="Microsoft YaHei UI" panose="020B0503020204020204" pitchFamily="34" charset="-122"/>
                    <a:ea typeface="Microsoft YaHei UI" panose="020B0503020204020204" pitchFamily="34" charset="-122"/>
                  </a:rPr>
                  <a:t>+</a:t>
                </a:r>
                <a:r>
                  <a:rPr lang="zh-CN" altLang="en-US" sz="2400" dirty="0">
                    <a:latin typeface="Microsoft YaHei UI" panose="020B0503020204020204" pitchFamily="34" charset="-122"/>
                    <a:ea typeface="Microsoft YaHei UI" panose="020B0503020204020204" pitchFamily="34" charset="-122"/>
                  </a:rPr>
                  <a:t> </a:t>
                </a:r>
                <a:r>
                  <a:rPr lang="el-GR" sz="2400" dirty="0" err="1">
                    <a:latin typeface="Microsoft YaHei UI" panose="020B0503020204020204" pitchFamily="34" charset="-122"/>
                    <a:ea typeface="Microsoft YaHei UI" panose="020B0503020204020204" pitchFamily="34" charset="-122"/>
                  </a:rPr>
                  <a:t>能量扫描</a:t>
                </a:r>
                <a:r>
                  <a:rPr lang="zh-CN" altLang="en-US" sz="2400" dirty="0">
                    <a:latin typeface="Microsoft YaHei UI" panose="020B0503020204020204" pitchFamily="34" charset="-122"/>
                    <a:ea typeface="Microsoft YaHei UI" panose="020B0503020204020204" pitchFamily="34" charset="-122"/>
                  </a:rPr>
                  <a:t> </a:t>
                </a:r>
                <a:r>
                  <a:rPr lang="en-US" sz="2400" dirty="0">
                    <a:ea typeface="Cambria Math" panose="02040503050406030204" pitchFamily="18" charset="0"/>
                  </a:rPr>
                  <a:t>(3 – </a:t>
                </a:r>
                <a:r>
                  <a:rPr lang="en-US" altLang="zh-CN" sz="2400" dirty="0">
                    <a:ea typeface="Cambria Math" panose="02040503050406030204" pitchFamily="18" charset="0"/>
                  </a:rPr>
                  <a:t>9</a:t>
                </a:r>
                <a:r>
                  <a:rPr lang="zh-CN" altLang="en-US" sz="2400" dirty="0">
                    <a:ea typeface="Cambria Math" panose="02040503050406030204" pitchFamily="18" charset="0"/>
                  </a:rPr>
                  <a:t> </a:t>
                </a:r>
                <a:r>
                  <a:rPr lang="en-US" altLang="zh-CN" sz="2400" dirty="0">
                    <a:ea typeface="Cambria Math" panose="02040503050406030204" pitchFamily="18" charset="0"/>
                  </a:rPr>
                  <a:t>–</a:t>
                </a:r>
                <a:r>
                  <a:rPr lang="zh-CN" altLang="en-US" sz="2400" dirty="0">
                    <a:ea typeface="Cambria Math" panose="02040503050406030204" pitchFamily="18" charset="0"/>
                  </a:rPr>
                  <a:t> </a:t>
                </a:r>
                <a:r>
                  <a:rPr lang="en-US" sz="2400" dirty="0">
                    <a:ea typeface="Cambria Math" panose="02040503050406030204" pitchFamily="18" charset="0"/>
                  </a:rPr>
                  <a:t>2</a:t>
                </a:r>
                <a:r>
                  <a:rPr lang="en-US" altLang="zh-CN" sz="2400" dirty="0">
                    <a:ea typeface="Cambria Math" panose="02040503050406030204" pitchFamily="18" charset="0"/>
                  </a:rPr>
                  <a:t>5</a:t>
                </a:r>
                <a:r>
                  <a:rPr lang="en-US" sz="2400" dirty="0">
                    <a:ea typeface="Cambria Math" panose="02040503050406030204" pitchFamily="18" charset="0"/>
                  </a:rPr>
                  <a:t>GeV) </a:t>
                </a:r>
                <a:r>
                  <a:rPr lang="en-US" altLang="zh-CN" sz="2400" dirty="0">
                    <a:latin typeface="Microsoft YaHei UI" panose="020B0503020204020204" pitchFamily="34" charset="-122"/>
                    <a:ea typeface="Microsoft YaHei UI" panose="020B0503020204020204" pitchFamily="34" charset="-122"/>
                  </a:rPr>
                  <a:t>:</a:t>
                </a:r>
              </a:p>
              <a:p>
                <a:pPr marL="920750" indent="-455613">
                  <a:buFont typeface="Wingdings" pitchFamily="2" charset="2"/>
                  <a:buChar char="Ø"/>
                </a:pPr>
                <a:r>
                  <a:rPr lang="zh-CN" altLang="en-US" sz="2400" dirty="0">
                    <a:latin typeface="Microsoft YaHei UI" panose="020B0503020204020204" pitchFamily="34" charset="-122"/>
                    <a:ea typeface="Microsoft YaHei UI" panose="020B0503020204020204" pitchFamily="34" charset="-122"/>
                  </a:rPr>
                  <a:t>测量</a:t>
                </a:r>
                <a14:m>
                  <m:oMath xmlns:m="http://schemas.openxmlformats.org/officeDocument/2006/math">
                    <m:r>
                      <m:rPr>
                        <m:sty m:val="p"/>
                      </m:rPr>
                      <a:rPr lang="el-GR" sz="2400" i="1">
                        <a:latin typeface="Cambria Math" panose="02040503050406030204" pitchFamily="18" charset="0"/>
                        <a:ea typeface="Cambria Math" panose="02040503050406030204" pitchFamily="18" charset="0"/>
                      </a:rPr>
                      <m:t>Λ</m:t>
                    </m:r>
                    <m:r>
                      <a:rPr lang="el-GR" sz="2400" i="1">
                        <a:latin typeface="Cambria Math" panose="02040503050406030204" pitchFamily="18" charset="0"/>
                        <a:ea typeface="Cambria Math" panose="02040503050406030204" pitchFamily="18" charset="0"/>
                      </a:rPr>
                      <m:t> </m:t>
                    </m:r>
                  </m:oMath>
                </a14:m>
                <a:r>
                  <a:rPr lang="en-US" sz="2400" dirty="0" err="1">
                    <a:latin typeface="Microsoft YaHei UI" panose="020B0503020204020204" pitchFamily="34" charset="-122"/>
                    <a:ea typeface="Microsoft YaHei UI" panose="020B0503020204020204" pitchFamily="34" charset="-122"/>
                  </a:rPr>
                  <a:t>产额和极化</a:t>
                </a:r>
                <a:r>
                  <a:rPr lang="zh-CN" altLang="en-US" sz="2400" dirty="0">
                    <a:latin typeface="Microsoft YaHei UI" panose="020B0503020204020204" pitchFamily="34" charset="-122"/>
                    <a:ea typeface="Microsoft YaHei UI" panose="020B0503020204020204" pitchFamily="34" charset="-122"/>
                  </a:rPr>
                  <a:t>，理解极化机制、内禀自旋结构等</a:t>
                </a:r>
                <a:r>
                  <a:rPr lang="en-US" sz="2400" dirty="0">
                    <a:latin typeface="Microsoft YaHei UI" panose="020B0503020204020204" pitchFamily="34" charset="-122"/>
                    <a:ea typeface="Microsoft YaHei UI" panose="020B0503020204020204" pitchFamily="34" charset="-122"/>
                  </a:rPr>
                  <a:t>;</a:t>
                </a:r>
              </a:p>
              <a:p>
                <a:pPr marL="920750" indent="-455613">
                  <a:buFont typeface="Wingdings" pitchFamily="2" charset="2"/>
                  <a:buChar char="Ø"/>
                </a:pPr>
                <a:r>
                  <a:rPr lang="en-US" sz="2400" dirty="0" err="1">
                    <a:latin typeface="Microsoft YaHei UI" panose="020B0503020204020204" pitchFamily="34" charset="-122"/>
                    <a:ea typeface="Microsoft YaHei UI" panose="020B0503020204020204" pitchFamily="34" charset="-122"/>
                  </a:rPr>
                  <a:t>测量高阶关联</a:t>
                </a:r>
                <a:r>
                  <a:rPr lang="zh-CN" altLang="en-US" sz="2400" dirty="0">
                    <a:latin typeface="Microsoft YaHei UI" panose="020B0503020204020204" pitchFamily="34" charset="-122"/>
                    <a:ea typeface="Microsoft YaHei UI" panose="020B0503020204020204" pitchFamily="34" charset="-122"/>
                  </a:rPr>
                  <a:t>，</a:t>
                </a:r>
                <a:r>
                  <a:rPr lang="en-US" sz="2400" dirty="0" err="1">
                    <a:latin typeface="Microsoft YaHei UI" panose="020B0503020204020204" pitchFamily="34" charset="-122"/>
                    <a:ea typeface="Microsoft YaHei UI" panose="020B0503020204020204" pitchFamily="34" charset="-122"/>
                  </a:rPr>
                  <a:t>寻找QCD相变临界点</a:t>
                </a:r>
                <a:r>
                  <a:rPr lang="zh-CN" altLang="en-US" sz="2400" dirty="0">
                    <a:latin typeface="Microsoft YaHei UI" panose="020B0503020204020204" pitchFamily="34" charset="-122"/>
                    <a:ea typeface="Microsoft YaHei UI" panose="020B0503020204020204" pitchFamily="34" charset="-122"/>
                  </a:rPr>
                  <a:t>、理解</a:t>
                </a:r>
                <a:r>
                  <a:rPr lang="en-US" altLang="zh-CN" sz="2400" dirty="0">
                    <a:latin typeface="Microsoft YaHei UI" panose="020B0503020204020204" pitchFamily="34" charset="-122"/>
                    <a:ea typeface="Microsoft YaHei UI" panose="020B0503020204020204" pitchFamily="34" charset="-122"/>
                  </a:rPr>
                  <a:t>QCD</a:t>
                </a:r>
                <a:r>
                  <a:rPr lang="zh-CN" altLang="en-US" sz="2400" dirty="0">
                    <a:latin typeface="Microsoft YaHei UI" panose="020B0503020204020204" pitchFamily="34" charset="-122"/>
                    <a:ea typeface="Microsoft YaHei UI" panose="020B0503020204020204" pitchFamily="34" charset="-122"/>
                  </a:rPr>
                  <a:t>相图；</a:t>
                </a:r>
                <a:endParaRPr lang="en-US" altLang="zh-CN" sz="2400" dirty="0">
                  <a:latin typeface="Microsoft YaHei UI" panose="020B0503020204020204" pitchFamily="34" charset="-122"/>
                  <a:ea typeface="Microsoft YaHei UI" panose="020B0503020204020204" pitchFamily="34" charset="-122"/>
                </a:endParaRPr>
              </a:p>
              <a:p>
                <a:pPr marL="920750" indent="-455613">
                  <a:buFont typeface="Wingdings" pitchFamily="2" charset="2"/>
                  <a:buChar char="Ø"/>
                </a:pPr>
                <a:r>
                  <a:rPr lang="zh-CN" altLang="en-US" sz="2400" dirty="0">
                    <a:latin typeface="Microsoft YaHei UI" panose="020B0503020204020204" pitchFamily="34" charset="-122"/>
                    <a:ea typeface="Microsoft YaHei UI" panose="020B0503020204020204" pitchFamily="34" charset="-122"/>
                  </a:rPr>
                  <a:t>测量重子关联、超核</a:t>
                </a:r>
                <a:r>
                  <a:rPr lang="en-US" sz="2400" dirty="0" err="1">
                    <a:latin typeface="Microsoft YaHei UI" panose="020B0503020204020204" pitchFamily="34" charset="-122"/>
                    <a:ea typeface="Microsoft YaHei UI" panose="020B0503020204020204" pitchFamily="34" charset="-122"/>
                  </a:rPr>
                  <a:t>产额</a:t>
                </a:r>
                <a:r>
                  <a:rPr lang="zh-CN" altLang="en-US" sz="2400" dirty="0">
                    <a:latin typeface="Microsoft YaHei UI" panose="020B0503020204020204" pitchFamily="34" charset="-122"/>
                    <a:ea typeface="Microsoft YaHei UI" panose="020B0503020204020204" pitchFamily="34" charset="-122"/>
                  </a:rPr>
                  <a:t>，精确确定</a:t>
                </a:r>
                <a:r>
                  <a:rPr lang="en-US" altLang="zh-CN" sz="2400" dirty="0">
                    <a:latin typeface="Microsoft YaHei UI" panose="020B0503020204020204" pitchFamily="34" charset="-122"/>
                    <a:ea typeface="Microsoft YaHei UI" panose="020B0503020204020204" pitchFamily="34" charset="-122"/>
                  </a:rPr>
                  <a:t>YN</a:t>
                </a:r>
                <a:r>
                  <a:rPr lang="zh-CN" altLang="en-US" sz="2400" dirty="0">
                    <a:latin typeface="Microsoft YaHei UI" panose="020B0503020204020204" pitchFamily="34" charset="-122"/>
                    <a:ea typeface="Microsoft YaHei UI" panose="020B0503020204020204" pitchFamily="34" charset="-122"/>
                  </a:rPr>
                  <a:t>相互作用；</a:t>
                </a:r>
                <a:endParaRPr lang="en-US" altLang="zh-CN" sz="2400" dirty="0">
                  <a:latin typeface="Microsoft YaHei UI" panose="020B0503020204020204" pitchFamily="34" charset="-122"/>
                  <a:ea typeface="Microsoft YaHei UI" panose="020B0503020204020204" pitchFamily="34" charset="-122"/>
                </a:endParaRPr>
              </a:p>
              <a:p>
                <a:pPr marL="920750" indent="-455613">
                  <a:buFont typeface="Wingdings" pitchFamily="2" charset="2"/>
                  <a:buChar char="Ø"/>
                </a:pPr>
                <a:r>
                  <a:rPr lang="en-US" sz="2400" dirty="0">
                    <a:latin typeface="Microsoft YaHei UI" panose="020B0503020204020204" pitchFamily="34" charset="-122"/>
                    <a:ea typeface="Microsoft YaHei UI" panose="020B0503020204020204" pitchFamily="34" charset="-122"/>
                  </a:rPr>
                  <a:t>… </a:t>
                </a:r>
              </a:p>
            </p:txBody>
          </p:sp>
        </mc:Choice>
        <mc:Fallback xmlns="">
          <p:sp>
            <p:nvSpPr>
              <p:cNvPr id="3" name="TextBox 2">
                <a:extLst>
                  <a:ext uri="{FF2B5EF4-FFF2-40B4-BE49-F238E27FC236}">
                    <a16:creationId xmlns:a16="http://schemas.microsoft.com/office/drawing/2014/main" id="{33EE7FE8-4D7D-6D3F-17DB-AC63F19A7C71}"/>
                  </a:ext>
                </a:extLst>
              </p:cNvPr>
              <p:cNvSpPr txBox="1">
                <a:spLocks noRot="1" noChangeAspect="1" noMove="1" noResize="1" noEditPoints="1" noAdjustHandles="1" noChangeArrowheads="1" noChangeShapeType="1" noTextEdit="1"/>
              </p:cNvSpPr>
              <p:nvPr/>
            </p:nvSpPr>
            <p:spPr>
              <a:xfrm>
                <a:off x="251520" y="699542"/>
                <a:ext cx="8784976" cy="2462213"/>
              </a:xfrm>
              <a:prstGeom prst="rect">
                <a:avLst/>
              </a:prstGeom>
              <a:blipFill>
                <a:blip r:embed="rId2"/>
                <a:stretch>
                  <a:fillRect l="-1010" t="-3077" b="-461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B49E941-9ED6-7A3F-0EAD-63B3F54E5C34}"/>
              </a:ext>
            </a:extLst>
          </p:cNvPr>
          <p:cNvSpPr txBox="1"/>
          <p:nvPr/>
        </p:nvSpPr>
        <p:spPr>
          <a:xfrm>
            <a:off x="179512" y="3357448"/>
            <a:ext cx="8784976" cy="1446550"/>
          </a:xfrm>
          <a:prstGeom prst="rect">
            <a:avLst/>
          </a:prstGeom>
          <a:solidFill>
            <a:srgbClr val="FFC000">
              <a:alpha val="40099"/>
            </a:srgbClr>
          </a:solidFill>
        </p:spPr>
        <p:txBody>
          <a:bodyPr wrap="square" rtlCol="0">
            <a:spAutoFit/>
          </a:bodyPr>
          <a:lstStyle/>
          <a:p>
            <a:endParaRPr lang="en-US" sz="1200" dirty="0">
              <a:latin typeface="Microsoft YaHei UI" panose="020B0503020204020204" pitchFamily="34" charset="-122"/>
              <a:ea typeface="Microsoft YaHei UI" panose="020B0503020204020204" pitchFamily="34" charset="-122"/>
            </a:endParaRPr>
          </a:p>
          <a:p>
            <a:pPr marL="463550" indent="-454025" algn="ctr"/>
            <a:r>
              <a:rPr lang="en-US" sz="3200" dirty="0">
                <a:latin typeface="Microsoft YaHei UI" panose="020B0503020204020204" pitchFamily="34" charset="-122"/>
                <a:ea typeface="Microsoft YaHei UI" panose="020B0503020204020204" pitchFamily="34" charset="-122"/>
              </a:rPr>
              <a:t>HIAF </a:t>
            </a:r>
            <a:r>
              <a:rPr lang="en-US" sz="3200" dirty="0" err="1">
                <a:latin typeface="Microsoft YaHei UI" panose="020B0503020204020204" pitchFamily="34" charset="-122"/>
                <a:ea typeface="Microsoft YaHei UI" panose="020B0503020204020204" pitchFamily="34" charset="-122"/>
              </a:rPr>
              <a:t>将极大促进中国核物理研究的发展</a:t>
            </a:r>
            <a:r>
              <a:rPr lang="zh-CN" altLang="en-US" sz="3200" dirty="0">
                <a:latin typeface="Microsoft YaHei UI" panose="020B0503020204020204" pitchFamily="34" charset="-122"/>
                <a:ea typeface="Microsoft YaHei UI" panose="020B0503020204020204" pitchFamily="34" charset="-122"/>
              </a:rPr>
              <a:t>！</a:t>
            </a:r>
            <a:endParaRPr lang="en-US" sz="3200" dirty="0">
              <a:latin typeface="Microsoft YaHei UI" panose="020B0503020204020204" pitchFamily="34" charset="-122"/>
              <a:ea typeface="Microsoft YaHei UI" panose="020B0503020204020204" pitchFamily="34" charset="-122"/>
            </a:endParaRPr>
          </a:p>
          <a:p>
            <a:pPr marL="463550" indent="-454025" algn="ctr"/>
            <a:endParaRPr lang="en-US" sz="1200" dirty="0">
              <a:latin typeface="Microsoft YaHei UI" panose="020B0503020204020204" pitchFamily="34" charset="-122"/>
              <a:ea typeface="Microsoft YaHei UI" panose="020B0503020204020204" pitchFamily="34" charset="-122"/>
            </a:endParaRPr>
          </a:p>
          <a:p>
            <a:pPr marL="463550" indent="-454025" algn="ctr"/>
            <a:r>
              <a:rPr lang="en-US" sz="3200" b="1" dirty="0" err="1">
                <a:solidFill>
                  <a:srgbClr val="C00000"/>
                </a:solidFill>
                <a:latin typeface="Microsoft YaHei UI" panose="020B0503020204020204" pitchFamily="34" charset="-122"/>
                <a:ea typeface="Microsoft YaHei UI" panose="020B0503020204020204" pitchFamily="34" charset="-122"/>
              </a:rPr>
              <a:t>让我们欢迎中高能核物理新的春天</a:t>
            </a:r>
            <a:r>
              <a:rPr lang="zh-CN" altLang="en-US" sz="3200" b="1" dirty="0">
                <a:solidFill>
                  <a:srgbClr val="C00000"/>
                </a:solidFill>
                <a:latin typeface="Microsoft YaHei UI" panose="020B0503020204020204" pitchFamily="34" charset="-122"/>
                <a:ea typeface="Microsoft YaHei UI" panose="020B0503020204020204" pitchFamily="34" charset="-122"/>
              </a:rPr>
              <a:t>！</a:t>
            </a:r>
            <a:endParaRPr lang="en-US" sz="3200" b="1" dirty="0">
              <a:solidFill>
                <a:srgbClr val="C00000"/>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168581795"/>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anim calcmode="lin" valueType="num">
                                      <p:cBhvr>
                                        <p:cTn id="8" dur="5000" fill="hold"/>
                                        <p:tgtEl>
                                          <p:spTgt spid="4"/>
                                        </p:tgtEl>
                                        <p:attrNameLst>
                                          <p:attrName>ppt_x</p:attrName>
                                        </p:attrNameLst>
                                      </p:cBhvr>
                                      <p:tavLst>
                                        <p:tav tm="0">
                                          <p:val>
                                            <p:strVal val="#ppt_x"/>
                                          </p:val>
                                        </p:tav>
                                        <p:tav tm="100000">
                                          <p:val>
                                            <p:strVal val="#ppt_x"/>
                                          </p:val>
                                        </p:tav>
                                      </p:tavLst>
                                    </p:anim>
                                    <p:anim calcmode="lin" valueType="num">
                                      <p:cBhvr>
                                        <p:cTn id="9" dur="4500" decel="100000" fill="hold"/>
                                        <p:tgtEl>
                                          <p:spTgt spid="4"/>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098"/>
            <a:ext cx="9144000" cy="4559261"/>
          </a:xfrm>
          <a:prstGeom prst="rect">
            <a:avLst/>
          </a:prstGeom>
          <a:solidFill>
            <a:srgbClr val="FFC000">
              <a:alpha val="41857"/>
            </a:srgbClr>
          </a:solidFill>
        </p:spPr>
        <p:txBody>
          <a:bodyPr wrap="square" rtlCol="0">
            <a:spAutoFit/>
          </a:bodyPr>
          <a:lstStyle/>
          <a:p>
            <a:pPr marL="457189"/>
            <a:r>
              <a:rPr lang="en-US" altLang="zh-CN" sz="4267" b="1" dirty="0">
                <a:solidFill>
                  <a:srgbClr val="C00000"/>
                </a:solidFill>
                <a:latin typeface="Arial" panose="020B0604020202020204" pitchFamily="34" charset="0"/>
                <a:ea typeface="STHeiti" panose="02010600040101010101" pitchFamily="2" charset="-122"/>
                <a:cs typeface="Arial" panose="020B0604020202020204" pitchFamily="34" charset="0"/>
              </a:rPr>
              <a:t> </a:t>
            </a:r>
            <a:endParaRPr lang="en-US" altLang="zh-CN" sz="3200" b="1" dirty="0">
              <a:latin typeface="Arial" panose="020B0604020202020204" pitchFamily="34" charset="0"/>
              <a:ea typeface="STHeiti" panose="02010600040101010101" pitchFamily="2" charset="-122"/>
              <a:cs typeface="Arial" panose="020B0604020202020204" pitchFamily="34" charset="0"/>
            </a:endParaRPr>
          </a:p>
          <a:p>
            <a:pPr marL="457189"/>
            <a:r>
              <a:rPr lang="en-US" altLang="zh-CN" sz="3200" b="1" dirty="0">
                <a:latin typeface="Arial" panose="020B0604020202020204" pitchFamily="34" charset="0"/>
                <a:ea typeface="STHeiti" panose="02010600040101010101" pitchFamily="2" charset="-122"/>
                <a:cs typeface="Arial" panose="020B0604020202020204" pitchFamily="34" charset="0"/>
              </a:rPr>
              <a:t>Acknowledgements:</a:t>
            </a:r>
          </a:p>
          <a:p>
            <a:pPr marL="457189"/>
            <a:endParaRPr lang="en-US" sz="720" dirty="0">
              <a:solidFill>
                <a:srgbClr val="800000"/>
              </a:solidFill>
              <a:latin typeface="Arial" panose="020B0604020202020204" pitchFamily="34" charset="0"/>
              <a:cs typeface="Arial" panose="020B0604020202020204" pitchFamily="34" charset="0"/>
            </a:endParaRPr>
          </a:p>
          <a:p>
            <a:pPr marL="688957"/>
            <a:endParaRPr lang="en-US" sz="500" dirty="0">
              <a:solidFill>
                <a:srgbClr val="800000"/>
              </a:solidFill>
              <a:latin typeface="Arial" panose="020B0604020202020204" pitchFamily="34" charset="0"/>
              <a:ea typeface="STHeiti" panose="02010600040101010101" pitchFamily="2" charset="-122"/>
              <a:cs typeface="Arial" panose="020B0604020202020204" pitchFamily="34" charset="0"/>
            </a:endParaRPr>
          </a:p>
          <a:p>
            <a:pPr marL="574660"/>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P. Braun-</a:t>
            </a:r>
            <a:r>
              <a:rPr lang="en-US" dirty="0" err="1">
                <a:solidFill>
                  <a:srgbClr val="800000"/>
                </a:solidFill>
                <a:latin typeface="Arial" panose="020B0604020202020204" pitchFamily="34" charset="0"/>
                <a:ea typeface="STHeiti" panose="02010600040101010101" pitchFamily="2" charset="-122"/>
                <a:cs typeface="Arial" panose="020B0604020202020204" pitchFamily="34" charset="0"/>
              </a:rPr>
              <a:t>Munzinger</a:t>
            </a:r>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 X. Dong,</a:t>
            </a:r>
            <a:r>
              <a:rPr lang="en-US" dirty="0">
                <a:latin typeface="Arial" panose="020B0604020202020204" pitchFamily="34" charset="0"/>
                <a:ea typeface="STHeiti" panose="02010600040101010101" pitchFamily="2" charset="-122"/>
                <a:cs typeface="Arial" panose="020B0604020202020204" pitchFamily="34" charset="0"/>
              </a:rPr>
              <a:t> </a:t>
            </a:r>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S. </a:t>
            </a:r>
            <a:r>
              <a:rPr lang="en-US" dirty="0" err="1">
                <a:solidFill>
                  <a:srgbClr val="800000"/>
                </a:solidFill>
                <a:latin typeface="Arial" panose="020B0604020202020204" pitchFamily="34" charset="0"/>
                <a:ea typeface="STHeiti" panose="02010600040101010101" pitchFamily="2" charset="-122"/>
                <a:cs typeface="Arial" panose="020B0604020202020204" pitchFamily="34" charset="0"/>
              </a:rPr>
              <a:t>Esumi</a:t>
            </a:r>
            <a:r>
              <a:rPr lang="en-US" dirty="0">
                <a:latin typeface="Arial" panose="020B0604020202020204" pitchFamily="34" charset="0"/>
                <a:ea typeface="STHeiti" panose="02010600040101010101" pitchFamily="2" charset="-122"/>
                <a:cs typeface="Arial" panose="020B0604020202020204" pitchFamily="34" charset="0"/>
              </a:rPr>
              <a:t>, </a:t>
            </a:r>
            <a:r>
              <a:rPr lang="en-US" dirty="0">
                <a:solidFill>
                  <a:srgbClr val="000090"/>
                </a:solidFill>
                <a:latin typeface="Arial" panose="020B0604020202020204" pitchFamily="34" charset="0"/>
                <a:ea typeface="STHeiti" panose="02010600040101010101" pitchFamily="2" charset="-122"/>
                <a:cs typeface="Arial" panose="020B0604020202020204" pitchFamily="34" charset="0"/>
              </a:rPr>
              <a:t>F. </a:t>
            </a:r>
            <a:r>
              <a:rPr lang="en-US" dirty="0" err="1">
                <a:solidFill>
                  <a:srgbClr val="000090"/>
                </a:solidFill>
                <a:latin typeface="Arial" panose="020B0604020202020204" pitchFamily="34" charset="0"/>
                <a:ea typeface="STHeiti" panose="02010600040101010101" pitchFamily="2" charset="-122"/>
                <a:cs typeface="Arial" panose="020B0604020202020204" pitchFamily="34" charset="0"/>
              </a:rPr>
              <a:t>Karsch</a:t>
            </a:r>
            <a:r>
              <a:rPr lang="en-US" dirty="0">
                <a:solidFill>
                  <a:srgbClr val="000090"/>
                </a:solidFill>
                <a:latin typeface="Arial" panose="020B0604020202020204" pitchFamily="34" charset="0"/>
                <a:ea typeface="STHeiti" panose="02010600040101010101" pitchFamily="2" charset="-122"/>
                <a:cs typeface="Arial" panose="020B0604020202020204" pitchFamily="34" charset="0"/>
              </a:rPr>
              <a:t>,</a:t>
            </a:r>
            <a:r>
              <a:rPr lang="en-US" dirty="0">
                <a:latin typeface="Arial" panose="020B0604020202020204" pitchFamily="34" charset="0"/>
                <a:ea typeface="STHeiti" panose="02010600040101010101" pitchFamily="2" charset="-122"/>
                <a:cs typeface="Arial" panose="020B0604020202020204" pitchFamily="34" charset="0"/>
              </a:rPr>
              <a:t> </a:t>
            </a:r>
            <a:r>
              <a:rPr lang="en-US" dirty="0">
                <a:solidFill>
                  <a:srgbClr val="000090"/>
                </a:solidFill>
                <a:latin typeface="Arial" panose="020B0604020202020204" pitchFamily="34" charset="0"/>
                <a:ea typeface="STHeiti" panose="02010600040101010101" pitchFamily="2" charset="-122"/>
                <a:cs typeface="Arial" panose="020B0604020202020204" pitchFamily="34" charset="0"/>
              </a:rPr>
              <a:t>V. Koch</a:t>
            </a:r>
            <a:r>
              <a:rPr lang="en-US" dirty="0">
                <a:latin typeface="Arial" panose="020B0604020202020204" pitchFamily="34" charset="0"/>
                <a:ea typeface="STHeiti" panose="02010600040101010101" pitchFamily="2" charset="-122"/>
                <a:cs typeface="Arial" panose="020B0604020202020204" pitchFamily="34" charset="0"/>
              </a:rPr>
              <a:t>, </a:t>
            </a:r>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XF. Luo</a:t>
            </a:r>
            <a:r>
              <a:rPr lang="en-US" dirty="0">
                <a:latin typeface="Arial" panose="020B0604020202020204" pitchFamily="34" charset="0"/>
                <a:ea typeface="STHeiti" panose="02010600040101010101" pitchFamily="2" charset="-122"/>
                <a:cs typeface="Arial" panose="020B0604020202020204" pitchFamily="34" charset="0"/>
              </a:rPr>
              <a:t>, </a:t>
            </a:r>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B. Mohanty</a:t>
            </a:r>
            <a:r>
              <a:rPr lang="en-US" dirty="0">
                <a:latin typeface="Arial" panose="020B0604020202020204" pitchFamily="34" charset="0"/>
                <a:ea typeface="STHeiti" panose="02010600040101010101" pitchFamily="2" charset="-122"/>
                <a:cs typeface="Arial" panose="020B0604020202020204" pitchFamily="34" charset="0"/>
              </a:rPr>
              <a:t>, </a:t>
            </a:r>
            <a:r>
              <a:rPr lang="en-US" b="1" i="1" dirty="0">
                <a:solidFill>
                  <a:srgbClr val="800000"/>
                </a:solidFill>
                <a:latin typeface="Arial" panose="020B0604020202020204" pitchFamily="34" charset="0"/>
                <a:ea typeface="STHeiti" panose="02010600040101010101" pitchFamily="2" charset="-122"/>
                <a:cs typeface="Arial" panose="020B0604020202020204" pitchFamily="34" charset="0"/>
              </a:rPr>
              <a:t>A. </a:t>
            </a:r>
            <a:r>
              <a:rPr lang="en-US" b="1" i="1" dirty="0" err="1">
                <a:solidFill>
                  <a:srgbClr val="800000"/>
                </a:solidFill>
                <a:latin typeface="Arial" panose="020B0604020202020204" pitchFamily="34" charset="0"/>
                <a:ea typeface="STHeiti" panose="02010600040101010101" pitchFamily="2" charset="-122"/>
                <a:cs typeface="Arial" panose="020B0604020202020204" pitchFamily="34" charset="0"/>
              </a:rPr>
              <a:t>Pandav</a:t>
            </a:r>
            <a:r>
              <a:rPr lang="en-US" dirty="0">
                <a:latin typeface="Arial" panose="020B0604020202020204" pitchFamily="34" charset="0"/>
                <a:ea typeface="STHeiti" panose="02010600040101010101" pitchFamily="2" charset="-122"/>
                <a:cs typeface="Arial" panose="020B0604020202020204" pitchFamily="34" charset="0"/>
              </a:rPr>
              <a:t>, </a:t>
            </a:r>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A. Rustamov</a:t>
            </a:r>
            <a:r>
              <a:rPr lang="en-US" dirty="0">
                <a:latin typeface="Arial" panose="020B0604020202020204" pitchFamily="34" charset="0"/>
                <a:ea typeface="STHeiti" panose="02010600040101010101" pitchFamily="2" charset="-122"/>
                <a:cs typeface="Arial" panose="020B0604020202020204" pitchFamily="34" charset="0"/>
              </a:rPr>
              <a:t>, </a:t>
            </a:r>
            <a:r>
              <a:rPr lang="en-US" dirty="0"/>
              <a:t> </a:t>
            </a:r>
            <a:r>
              <a:rPr lang="en-US" dirty="0">
                <a:solidFill>
                  <a:srgbClr val="000090"/>
                </a:solidFill>
                <a:latin typeface="Arial" panose="020B0604020202020204" pitchFamily="34" charset="0"/>
                <a:ea typeface="STHeiti" panose="02010600040101010101" pitchFamily="2" charset="-122"/>
                <a:cs typeface="Arial" panose="020B0604020202020204" pitchFamily="34" charset="0"/>
              </a:rPr>
              <a:t>K. Redlich</a:t>
            </a:r>
            <a:r>
              <a:rPr lang="en-US" dirty="0">
                <a:latin typeface="Arial" panose="020B0604020202020204" pitchFamily="34" charset="0"/>
                <a:ea typeface="STHeiti" panose="02010600040101010101" pitchFamily="2" charset="-122"/>
                <a:cs typeface="Arial" panose="020B0604020202020204" pitchFamily="34" charset="0"/>
              </a:rPr>
              <a:t>, </a:t>
            </a:r>
            <a:r>
              <a:rPr lang="en-US" dirty="0">
                <a:solidFill>
                  <a:srgbClr val="000090"/>
                </a:solidFill>
                <a:latin typeface="Arial" panose="020B0604020202020204" pitchFamily="34" charset="0"/>
                <a:ea typeface="STHeiti" panose="02010600040101010101" pitchFamily="2" charset="-122"/>
                <a:cs typeface="Arial" panose="020B0604020202020204" pitchFamily="34" charset="0"/>
              </a:rPr>
              <a:t>M. </a:t>
            </a:r>
            <a:r>
              <a:rPr lang="en-US" dirty="0" err="1">
                <a:solidFill>
                  <a:srgbClr val="000090"/>
                </a:solidFill>
                <a:latin typeface="Arial" panose="020B0604020202020204" pitchFamily="34" charset="0"/>
                <a:ea typeface="STHeiti" panose="02010600040101010101" pitchFamily="2" charset="-122"/>
                <a:cs typeface="Arial" panose="020B0604020202020204" pitchFamily="34" charset="0"/>
              </a:rPr>
              <a:t>Stephanov</a:t>
            </a:r>
            <a:r>
              <a:rPr lang="en-US" dirty="0">
                <a:latin typeface="Arial" panose="020B0604020202020204" pitchFamily="34" charset="0"/>
                <a:ea typeface="STHeiti" panose="02010600040101010101" pitchFamily="2" charset="-122"/>
                <a:cs typeface="Arial" panose="020B0604020202020204" pitchFamily="34" charset="0"/>
              </a:rPr>
              <a:t>, </a:t>
            </a:r>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J. </a:t>
            </a:r>
            <a:r>
              <a:rPr lang="en-US" dirty="0" err="1">
                <a:solidFill>
                  <a:srgbClr val="800000"/>
                </a:solidFill>
                <a:latin typeface="Arial" panose="020B0604020202020204" pitchFamily="34" charset="0"/>
                <a:ea typeface="STHeiti" panose="02010600040101010101" pitchFamily="2" charset="-122"/>
                <a:cs typeface="Arial" panose="020B0604020202020204" pitchFamily="34" charset="0"/>
              </a:rPr>
              <a:t>Stachel</a:t>
            </a:r>
            <a:r>
              <a:rPr lang="en-US" dirty="0">
                <a:latin typeface="Arial" panose="020B0604020202020204" pitchFamily="34" charset="0"/>
                <a:ea typeface="STHeiti" panose="02010600040101010101" pitchFamily="2" charset="-122"/>
                <a:cs typeface="Arial" panose="020B0604020202020204" pitchFamily="34" charset="0"/>
              </a:rPr>
              <a:t>, </a:t>
            </a:r>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J. </a:t>
            </a:r>
            <a:r>
              <a:rPr lang="en-US" dirty="0" err="1">
                <a:solidFill>
                  <a:srgbClr val="800000"/>
                </a:solidFill>
                <a:latin typeface="Arial" panose="020B0604020202020204" pitchFamily="34" charset="0"/>
                <a:ea typeface="STHeiti" panose="02010600040101010101" pitchFamily="2" charset="-122"/>
                <a:cs typeface="Arial" panose="020B0604020202020204" pitchFamily="34" charset="0"/>
              </a:rPr>
              <a:t>Stroth</a:t>
            </a:r>
            <a:r>
              <a:rPr lang="en-US" dirty="0">
                <a:latin typeface="Arial" panose="020B0604020202020204" pitchFamily="34" charset="0"/>
                <a:ea typeface="STHeiti" panose="02010600040101010101" pitchFamily="2" charset="-122"/>
                <a:cs typeface="Arial" panose="020B0604020202020204" pitchFamily="34" charset="0"/>
              </a:rPr>
              <a:t>,</a:t>
            </a:r>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 </a:t>
            </a:r>
            <a:r>
              <a:rPr lang="en-US" dirty="0">
                <a:solidFill>
                  <a:srgbClr val="000090"/>
                </a:solidFill>
                <a:latin typeface="Arial" panose="020B0604020202020204" pitchFamily="34" charset="0"/>
                <a:ea typeface="STHeiti" panose="02010600040101010101" pitchFamily="2" charset="-122"/>
                <a:cs typeface="Arial" panose="020B0604020202020204" pitchFamily="34" charset="0"/>
              </a:rPr>
              <a:t>V. </a:t>
            </a:r>
            <a:r>
              <a:rPr lang="en-US" dirty="0" err="1">
                <a:solidFill>
                  <a:srgbClr val="000090"/>
                </a:solidFill>
                <a:latin typeface="Arial" panose="020B0604020202020204" pitchFamily="34" charset="0"/>
                <a:ea typeface="STHeiti" panose="02010600040101010101" pitchFamily="2" charset="-122"/>
                <a:cs typeface="Arial" panose="020B0604020202020204" pitchFamily="34" charset="0"/>
              </a:rPr>
              <a:t>Vovchenko</a:t>
            </a:r>
            <a:r>
              <a:rPr lang="en-US" dirty="0">
                <a:latin typeface="Arial" panose="020B0604020202020204" pitchFamily="34" charset="0"/>
                <a:ea typeface="STHeiti" panose="02010600040101010101" pitchFamily="2" charset="-122"/>
                <a:cs typeface="Arial" panose="020B0604020202020204" pitchFamily="34" charset="0"/>
              </a:rPr>
              <a:t>,</a:t>
            </a:r>
            <a:r>
              <a:rPr lang="en-US" b="1" i="1" dirty="0">
                <a:solidFill>
                  <a:srgbClr val="800000"/>
                </a:solidFill>
                <a:latin typeface="Arial" panose="020B0604020202020204" pitchFamily="34" charset="0"/>
                <a:ea typeface="STHeiti" panose="02010600040101010101" pitchFamily="2" charset="-122"/>
                <a:cs typeface="Arial" panose="020B0604020202020204" pitchFamily="34" charset="0"/>
              </a:rPr>
              <a:t> Y. Zhang</a:t>
            </a:r>
            <a:r>
              <a:rPr lang="en-US" dirty="0">
                <a:solidFill>
                  <a:srgbClr val="000090"/>
                </a:solidFill>
                <a:latin typeface="Arial" panose="020B0604020202020204" pitchFamily="34" charset="0"/>
                <a:ea typeface="STHeiti" panose="02010600040101010101" pitchFamily="2" charset="-122"/>
                <a:cs typeface="Arial" panose="020B0604020202020204" pitchFamily="34" charset="0"/>
              </a:rPr>
              <a:t> </a:t>
            </a:r>
          </a:p>
          <a:p>
            <a:pPr marL="574660"/>
            <a:endParaRPr lang="en-US" dirty="0">
              <a:solidFill>
                <a:srgbClr val="000090"/>
              </a:solidFill>
              <a:latin typeface="Arial" panose="020B0604020202020204" pitchFamily="34" charset="0"/>
              <a:ea typeface="STHeiti" panose="02010600040101010101" pitchFamily="2" charset="-122"/>
              <a:cs typeface="Arial" panose="020B0604020202020204" pitchFamily="34" charset="0"/>
            </a:endParaRPr>
          </a:p>
          <a:p>
            <a:pPr marL="574660"/>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A.Q. Guo, Y.T. Liang, </a:t>
            </a:r>
            <a:r>
              <a:rPr lang="en-US" dirty="0">
                <a:solidFill>
                  <a:srgbClr val="000090"/>
                </a:solidFill>
                <a:latin typeface="Arial" panose="020B0604020202020204" pitchFamily="34" charset="0"/>
                <a:ea typeface="STHeiti" panose="02010600040101010101" pitchFamily="2" charset="-122"/>
                <a:cs typeface="Arial" panose="020B0604020202020204" pitchFamily="34" charset="0"/>
              </a:rPr>
              <a:t>Z.T. Laing</a:t>
            </a:r>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 </a:t>
            </a:r>
            <a:r>
              <a:rPr lang="en-US" dirty="0">
                <a:solidFill>
                  <a:srgbClr val="000090"/>
                </a:solidFill>
                <a:latin typeface="Arial" panose="020B0604020202020204" pitchFamily="34" charset="0"/>
                <a:ea typeface="STHeiti" panose="02010600040101010101" pitchFamily="2" charset="-122"/>
                <a:cs typeface="Arial" panose="020B0604020202020204" pitchFamily="34" charset="0"/>
              </a:rPr>
              <a:t>J.J. Wu</a:t>
            </a:r>
            <a:r>
              <a:rPr lang="en-US" dirty="0">
                <a:solidFill>
                  <a:srgbClr val="800000"/>
                </a:solidFill>
                <a:latin typeface="Arial" panose="020B0604020202020204" pitchFamily="34" charset="0"/>
                <a:ea typeface="STHeiti" panose="02010600040101010101" pitchFamily="2" charset="-122"/>
                <a:cs typeface="Arial" panose="020B0604020202020204" pitchFamily="34" charset="0"/>
              </a:rPr>
              <a:t>, Q.H. Xu, Y.X. Zhao</a:t>
            </a:r>
          </a:p>
          <a:p>
            <a:pPr marL="574660"/>
            <a:endParaRPr lang="en-US" sz="945" dirty="0">
              <a:latin typeface="Arial" panose="020B0604020202020204" pitchFamily="34" charset="0"/>
              <a:ea typeface="STHeiti" panose="02010600040101010101" pitchFamily="2" charset="-122"/>
              <a:cs typeface="Arial" panose="020B0604020202020204" pitchFamily="34" charset="0"/>
            </a:endParaRPr>
          </a:p>
          <a:p>
            <a:pPr marL="574660"/>
            <a:r>
              <a:rPr lang="en-US" sz="945" dirty="0">
                <a:latin typeface="Arial" panose="020B0604020202020204" pitchFamily="34" charset="0"/>
                <a:ea typeface="STHeiti" panose="02010600040101010101" pitchFamily="2" charset="-122"/>
                <a:cs typeface="Arial" panose="020B0604020202020204" pitchFamily="34" charset="0"/>
              </a:rPr>
              <a:t>// </a:t>
            </a:r>
            <a:r>
              <a:rPr lang="en-US" sz="945" dirty="0">
                <a:solidFill>
                  <a:srgbClr val="000090"/>
                </a:solidFill>
                <a:latin typeface="Arial" panose="020B0604020202020204" pitchFamily="34" charset="0"/>
                <a:ea typeface="STHeiti" panose="02010600040101010101" pitchFamily="2" charset="-122"/>
                <a:cs typeface="Arial" panose="020B0604020202020204" pitchFamily="34" charset="0"/>
              </a:rPr>
              <a:t>BLUE: </a:t>
            </a:r>
            <a:r>
              <a:rPr lang="en-US" sz="945" dirty="0">
                <a:latin typeface="Arial" panose="020B0604020202020204" pitchFamily="34" charset="0"/>
                <a:ea typeface="STHeiti" panose="02010600040101010101" pitchFamily="2" charset="-122"/>
                <a:cs typeface="Arial" panose="020B0604020202020204" pitchFamily="34" charset="0"/>
              </a:rPr>
              <a:t>Theory  //  </a:t>
            </a:r>
            <a:r>
              <a:rPr lang="en-US" sz="945" b="1" dirty="0">
                <a:solidFill>
                  <a:srgbClr val="800000"/>
                </a:solidFill>
                <a:latin typeface="Arial" panose="020B0604020202020204" pitchFamily="34" charset="0"/>
                <a:ea typeface="STHeiti" panose="02010600040101010101" pitchFamily="2" charset="-122"/>
                <a:cs typeface="Arial" panose="020B0604020202020204" pitchFamily="34" charset="0"/>
              </a:rPr>
              <a:t>RED</a:t>
            </a:r>
            <a:r>
              <a:rPr lang="en-US" sz="945" dirty="0">
                <a:latin typeface="Arial" panose="020B0604020202020204" pitchFamily="34" charset="0"/>
                <a:ea typeface="STHeiti" panose="02010600040101010101" pitchFamily="2" charset="-122"/>
                <a:cs typeface="Arial" panose="020B0604020202020204" pitchFamily="34" charset="0"/>
              </a:rPr>
              <a:t>: Exp.  //</a:t>
            </a:r>
          </a:p>
          <a:p>
            <a:endParaRPr lang="en-US" sz="945" dirty="0">
              <a:latin typeface="Arial" panose="020B0604020202020204" pitchFamily="34" charset="0"/>
              <a:ea typeface="STHeiti" panose="02010600040101010101" pitchFamily="2" charset="-122"/>
              <a:cs typeface="Arial" panose="020B0604020202020204" pitchFamily="34" charset="0"/>
            </a:endParaRPr>
          </a:p>
          <a:p>
            <a:endParaRPr lang="en-US" sz="945" dirty="0">
              <a:latin typeface="Arial" panose="020B0604020202020204" pitchFamily="34" charset="0"/>
              <a:ea typeface="STHeiti" panose="02010600040101010101" pitchFamily="2" charset="-122"/>
              <a:cs typeface="Arial" panose="020B0604020202020204" pitchFamily="34" charset="0"/>
            </a:endParaRPr>
          </a:p>
          <a:p>
            <a:endParaRPr lang="en-US" sz="945" dirty="0">
              <a:latin typeface="Arial" panose="020B0604020202020204" pitchFamily="34" charset="0"/>
              <a:ea typeface="STHeiti" panose="02010600040101010101" pitchFamily="2" charset="-122"/>
              <a:cs typeface="Arial" panose="020B0604020202020204" pitchFamily="34" charset="0"/>
            </a:endParaRPr>
          </a:p>
          <a:p>
            <a:endParaRPr lang="en-US" sz="945" dirty="0">
              <a:latin typeface="Arial" panose="020B0604020202020204" pitchFamily="34" charset="0"/>
              <a:ea typeface="STHeiti" panose="02010600040101010101" pitchFamily="2" charset="-122"/>
              <a:cs typeface="Arial" panose="020B0604020202020204" pitchFamily="34" charset="0"/>
            </a:endParaRPr>
          </a:p>
          <a:p>
            <a:endParaRPr lang="en-US" sz="945" dirty="0">
              <a:latin typeface="Arial" panose="020B0604020202020204" pitchFamily="34" charset="0"/>
              <a:ea typeface="STHeiti" panose="02010600040101010101" pitchFamily="2" charset="-122"/>
              <a:cs typeface="Arial" panose="020B0604020202020204" pitchFamily="34" charset="0"/>
            </a:endParaRPr>
          </a:p>
          <a:p>
            <a:endParaRPr lang="en-US" sz="945" dirty="0">
              <a:latin typeface="Arial" panose="020B0604020202020204" pitchFamily="34" charset="0"/>
              <a:ea typeface="STHeiti" panose="02010600040101010101" pitchFamily="2" charset="-122"/>
              <a:cs typeface="Arial" panose="020B0604020202020204" pitchFamily="34" charset="0"/>
            </a:endParaRPr>
          </a:p>
          <a:p>
            <a:endParaRPr lang="en-US" sz="945" dirty="0">
              <a:latin typeface="Arial" panose="020B0604020202020204" pitchFamily="34" charset="0"/>
              <a:ea typeface="STHeiti" panose="02010600040101010101" pitchFamily="2" charset="-122"/>
              <a:cs typeface="Arial" panose="020B0604020202020204" pitchFamily="34" charset="0"/>
            </a:endParaRPr>
          </a:p>
          <a:p>
            <a:endParaRPr lang="en-US" sz="945" dirty="0">
              <a:latin typeface="Arial" panose="020B0604020202020204" pitchFamily="34" charset="0"/>
              <a:ea typeface="STHeiti" panose="02010600040101010101" pitchFamily="2" charset="-122"/>
              <a:cs typeface="Arial" panose="020B0604020202020204" pitchFamily="34" charset="0"/>
            </a:endParaRPr>
          </a:p>
          <a:p>
            <a:endParaRPr lang="en-US" sz="945" dirty="0">
              <a:latin typeface="Arial" panose="020B0604020202020204" pitchFamily="34" charset="0"/>
              <a:ea typeface="STHeiti" panose="02010600040101010101" pitchFamily="2" charset="-122"/>
              <a:cs typeface="Arial" panose="020B0604020202020204" pitchFamily="34" charset="0"/>
            </a:endParaRPr>
          </a:p>
          <a:p>
            <a:endParaRPr lang="en-US" sz="945" dirty="0">
              <a:latin typeface="Arial" panose="020B0604020202020204" pitchFamily="34" charset="0"/>
              <a:ea typeface="STHeiti" panose="02010600040101010101" pitchFamily="2" charset="-122"/>
              <a:cs typeface="Arial" panose="020B0604020202020204" pitchFamily="34" charset="0"/>
            </a:endParaRPr>
          </a:p>
        </p:txBody>
      </p:sp>
      <p:sp>
        <p:nvSpPr>
          <p:cNvPr id="5" name="矩形 3">
            <a:extLst>
              <a:ext uri="{FF2B5EF4-FFF2-40B4-BE49-F238E27FC236}">
                <a16:creationId xmlns:a16="http://schemas.microsoft.com/office/drawing/2014/main" id="{768CD4D8-F0B9-658F-D121-15E5093853EE}"/>
              </a:ext>
            </a:extLst>
          </p:cNvPr>
          <p:cNvSpPr/>
          <p:nvPr/>
        </p:nvSpPr>
        <p:spPr>
          <a:xfrm>
            <a:off x="0" y="3934125"/>
            <a:ext cx="9144000" cy="1229913"/>
          </a:xfrm>
          <a:prstGeom prst="rect">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800" b="1" dirty="0">
                <a:solidFill>
                  <a:schemeClr val="bg1"/>
                </a:solidFill>
                <a:latin typeface="Arial" panose="020B0604020202020204" pitchFamily="34" charset="0"/>
                <a:cs typeface="Arial" panose="020B0604020202020204" pitchFamily="34" charset="0"/>
              </a:rPr>
              <a:t>Thank you for your attention!</a:t>
            </a:r>
          </a:p>
        </p:txBody>
      </p:sp>
    </p:spTree>
    <p:extLst>
      <p:ext uri="{BB962C8B-B14F-4D97-AF65-F5344CB8AC3E}">
        <p14:creationId xmlns:p14="http://schemas.microsoft.com/office/powerpoint/2010/main" val="888545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61900"/>
            <a:ext cx="8280920" cy="628262"/>
          </a:xfrm>
        </p:spPr>
        <p:txBody>
          <a:bodyPr/>
          <a:lstStyle/>
          <a:p>
            <a:r>
              <a:rPr lang="en-US" sz="3600" dirty="0">
                <a:latin typeface="Arial" panose="020B0604020202020204" pitchFamily="34" charset="0"/>
                <a:cs typeface="Arial" panose="020B0604020202020204" pitchFamily="34" charset="0"/>
              </a:rPr>
              <a:t>Introduction</a:t>
            </a:r>
          </a:p>
        </p:txBody>
      </p:sp>
      <p:pic>
        <p:nvPicPr>
          <p:cNvPr id="3" name="图片 1">
            <a:extLst>
              <a:ext uri="{FF2B5EF4-FFF2-40B4-BE49-F238E27FC236}">
                <a16:creationId xmlns:a16="http://schemas.microsoft.com/office/drawing/2014/main" id="{7C1D1F97-E05F-5E4C-520C-9D24709703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9512" y="747995"/>
            <a:ext cx="3818480" cy="2514406"/>
          </a:xfrm>
          <a:prstGeom prst="rect">
            <a:avLst/>
          </a:prstGeom>
        </p:spPr>
      </p:pic>
      <p:pic>
        <p:nvPicPr>
          <p:cNvPr id="4" name="图片 2">
            <a:extLst>
              <a:ext uri="{FF2B5EF4-FFF2-40B4-BE49-F238E27FC236}">
                <a16:creationId xmlns:a16="http://schemas.microsoft.com/office/drawing/2014/main" id="{F55A0D97-7618-C85E-8A8D-8B2D68EF1F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1558" y="868129"/>
            <a:ext cx="4954938" cy="2319840"/>
          </a:xfrm>
          <a:prstGeom prst="rect">
            <a:avLst/>
          </a:prstGeom>
        </p:spPr>
      </p:pic>
      <p:sp>
        <p:nvSpPr>
          <p:cNvPr id="5" name="TextBox 5">
            <a:extLst>
              <a:ext uri="{FF2B5EF4-FFF2-40B4-BE49-F238E27FC236}">
                <a16:creationId xmlns:a16="http://schemas.microsoft.com/office/drawing/2014/main" id="{A7740448-12A1-FBD5-0C8C-FCCF00243AB3}"/>
              </a:ext>
            </a:extLst>
          </p:cNvPr>
          <p:cNvSpPr txBox="1"/>
          <p:nvPr/>
        </p:nvSpPr>
        <p:spPr>
          <a:xfrm>
            <a:off x="17748" y="3593162"/>
            <a:ext cx="9036496" cy="1118832"/>
          </a:xfrm>
          <a:prstGeom prst="rect">
            <a:avLst/>
          </a:prstGeom>
          <a:solidFill>
            <a:srgbClr val="FFC000">
              <a:alpha val="41000"/>
            </a:srgbClr>
          </a:solidFill>
        </p:spPr>
        <p:txBody>
          <a:bodyPr wrap="square">
            <a:spAutoFit/>
          </a:bodyPr>
          <a:lstStyle/>
          <a:p>
            <a:pPr defTabSz="342900" fontAlgn="auto">
              <a:lnSpc>
                <a:spcPct val="114000"/>
              </a:lnSpc>
              <a:spcBef>
                <a:spcPts val="0"/>
              </a:spcBef>
              <a:spcAft>
                <a:spcPts val="0"/>
              </a:spcAft>
              <a:defRPr/>
            </a:pPr>
            <a:r>
              <a:rPr lang="en-US" altLang="zh-CN" sz="2000" dirty="0">
                <a:latin typeface="Microsoft YaHei UI" panose="020B0503020204020204" pitchFamily="34" charset="-122"/>
                <a:ea typeface="Microsoft YaHei UI" panose="020B0503020204020204" pitchFamily="34" charset="-122"/>
                <a:cs typeface="Times New Roman" panose="02020603050405020304" pitchFamily="18" charset="0"/>
              </a:rPr>
              <a:t>1)</a:t>
            </a:r>
            <a:r>
              <a:rPr lang="zh-CN" altLang="en-US" sz="2000" dirty="0">
                <a:latin typeface="Microsoft YaHei UI" panose="020B0503020204020204" pitchFamily="34" charset="-122"/>
                <a:ea typeface="Microsoft YaHei UI" panose="020B0503020204020204" pitchFamily="34" charset="-122"/>
                <a:cs typeface="Times New Roman" panose="02020603050405020304" pitchFamily="18" charset="0"/>
              </a:rPr>
              <a:t>可见物质</a:t>
            </a:r>
            <a:r>
              <a:rPr lang="en-US" altLang="zh-CN" sz="2000" dirty="0">
                <a:latin typeface="Microsoft YaHei UI" panose="020B0503020204020204" pitchFamily="34" charset="-122"/>
                <a:ea typeface="Microsoft YaHei UI" panose="020B0503020204020204" pitchFamily="34" charset="-122"/>
                <a:cs typeface="Times New Roman" panose="02020603050405020304" pitchFamily="18" charset="0"/>
              </a:rPr>
              <a:t>(</a:t>
            </a:r>
            <a:r>
              <a:rPr lang="zh-CN" altLang="en-US" sz="2000" dirty="0">
                <a:latin typeface="Microsoft YaHei UI" panose="020B0503020204020204" pitchFamily="34" charset="-122"/>
                <a:ea typeface="Microsoft YaHei UI" panose="020B0503020204020204" pitchFamily="34" charset="-122"/>
                <a:cs typeface="Times New Roman" panose="02020603050405020304" pitchFamily="18" charset="0"/>
              </a:rPr>
              <a:t>核物质</a:t>
            </a:r>
            <a:r>
              <a:rPr lang="en-US" altLang="zh-CN" sz="2000" dirty="0">
                <a:latin typeface="Microsoft YaHei UI" panose="020B0503020204020204" pitchFamily="34" charset="-122"/>
                <a:ea typeface="Microsoft YaHei UI" panose="020B0503020204020204" pitchFamily="34" charset="-122"/>
                <a:cs typeface="Times New Roman" panose="02020603050405020304" pitchFamily="18" charset="0"/>
              </a:rPr>
              <a:t>)</a:t>
            </a:r>
            <a:r>
              <a:rPr lang="zh-CN" altLang="en-US" sz="2000" dirty="0">
                <a:latin typeface="Microsoft YaHei UI" panose="020B0503020204020204" pitchFamily="34" charset="-122"/>
                <a:ea typeface="Microsoft YaHei UI" panose="020B0503020204020204" pitchFamily="34" charset="-122"/>
                <a:cs typeface="Times New Roman" panose="02020603050405020304" pitchFamily="18" charset="0"/>
              </a:rPr>
              <a:t> 质量</a:t>
            </a:r>
            <a:r>
              <a:rPr lang="en-US" altLang="zh-CN" sz="2000" dirty="0">
                <a:latin typeface="Microsoft YaHei UI" panose="020B0503020204020204" pitchFamily="34" charset="-122"/>
                <a:ea typeface="Microsoft YaHei UI" panose="020B0503020204020204" pitchFamily="34" charset="-122"/>
                <a:cs typeface="Times New Roman" panose="02020603050405020304" pitchFamily="18" charset="0"/>
              </a:rPr>
              <a:t> </a:t>
            </a:r>
            <a:r>
              <a:rPr lang="zh-CN" altLang="en-US" sz="2000" dirty="0">
                <a:latin typeface="Microsoft YaHei UI" panose="020B0503020204020204" pitchFamily="34" charset="-122"/>
                <a:ea typeface="Microsoft YaHei UI" panose="020B0503020204020204" pitchFamily="34" charset="-122"/>
                <a:cs typeface="Times New Roman" panose="02020603050405020304" pitchFamily="18" charset="0"/>
              </a:rPr>
              <a:t>自旋起源、结构、性质和演化的研究是物质科学前沿；</a:t>
            </a:r>
            <a:endParaRPr lang="en-US" altLang="zh-CN" sz="2000" dirty="0">
              <a:latin typeface="Microsoft YaHei UI" panose="020B0503020204020204" pitchFamily="34" charset="-122"/>
              <a:ea typeface="Microsoft YaHei UI" panose="020B0503020204020204" pitchFamily="34" charset="-122"/>
              <a:cs typeface="Times New Roman" panose="02020603050405020304" pitchFamily="18" charset="0"/>
            </a:endParaRPr>
          </a:p>
          <a:p>
            <a:pPr defTabSz="342900" fontAlgn="auto">
              <a:lnSpc>
                <a:spcPct val="114000"/>
              </a:lnSpc>
              <a:spcBef>
                <a:spcPts val="0"/>
              </a:spcBef>
              <a:spcAft>
                <a:spcPts val="0"/>
              </a:spcAft>
              <a:defRPr/>
            </a:pPr>
            <a:r>
              <a:rPr lang="en-US" altLang="zh-CN" sz="2000" dirty="0">
                <a:latin typeface="Microsoft YaHei UI" panose="020B0503020204020204" pitchFamily="34" charset="-122"/>
                <a:ea typeface="Microsoft YaHei UI" panose="020B0503020204020204" pitchFamily="34" charset="-122"/>
                <a:cs typeface="Times New Roman" panose="02020603050405020304" pitchFamily="18" charset="0"/>
              </a:rPr>
              <a:t>2) </a:t>
            </a:r>
            <a:r>
              <a:rPr lang="zh-CN" altLang="en-US" sz="2000" dirty="0">
                <a:latin typeface="Microsoft YaHei UI" panose="020B0503020204020204" pitchFamily="34" charset="-122"/>
                <a:ea typeface="Microsoft YaHei UI" panose="020B0503020204020204" pitchFamily="34" charset="-122"/>
                <a:cs typeface="Times New Roman" panose="02020603050405020304" pitchFamily="18" charset="0"/>
              </a:rPr>
              <a:t>重离子碰撞是实验室产生和研究核物质的最佳手段之一；</a:t>
            </a:r>
            <a:endParaRPr lang="en-US" altLang="zh-CN" sz="2000" dirty="0">
              <a:latin typeface="Microsoft YaHei UI" panose="020B0503020204020204" pitchFamily="34" charset="-122"/>
              <a:ea typeface="Microsoft YaHei UI" panose="020B0503020204020204" pitchFamily="34" charset="-122"/>
              <a:cs typeface="Times New Roman" panose="02020603050405020304" pitchFamily="18" charset="0"/>
            </a:endParaRPr>
          </a:p>
          <a:p>
            <a:pPr defTabSz="342900" fontAlgn="auto">
              <a:lnSpc>
                <a:spcPct val="114000"/>
              </a:lnSpc>
              <a:spcBef>
                <a:spcPts val="0"/>
              </a:spcBef>
              <a:spcAft>
                <a:spcPts val="0"/>
              </a:spcAft>
              <a:defRPr/>
            </a:pPr>
            <a:r>
              <a:rPr lang="en-US" altLang="zh-CN" sz="2000" dirty="0">
                <a:latin typeface="Microsoft YaHei UI" panose="020B0503020204020204" pitchFamily="34" charset="-122"/>
                <a:ea typeface="Microsoft YaHei UI" panose="020B0503020204020204" pitchFamily="34" charset="-122"/>
                <a:cs typeface="Times New Roman" panose="02020603050405020304" pitchFamily="18" charset="0"/>
              </a:rPr>
              <a:t>3) </a:t>
            </a:r>
            <a:r>
              <a:rPr lang="zh-CN" altLang="en-US" sz="2000" dirty="0">
                <a:latin typeface="Microsoft YaHei UI" panose="020B0503020204020204" pitchFamily="34" charset="-122"/>
                <a:ea typeface="Microsoft YaHei UI" panose="020B0503020204020204" pitchFamily="34" charset="-122"/>
                <a:cs typeface="Times New Roman" panose="02020603050405020304" pitchFamily="18" charset="0"/>
              </a:rPr>
              <a:t>世界科技强国正在或者计划建造下一代强流离子加速器大科学装置 </a:t>
            </a:r>
            <a:endParaRPr lang="en-US" altLang="zh-CN" sz="2000" dirty="0">
              <a:latin typeface="Microsoft YaHei UI" panose="020B0503020204020204" pitchFamily="34" charset="-122"/>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40999773"/>
      </p:ext>
    </p:extLst>
  </p:cSld>
  <p:clrMapOvr>
    <a:masterClrMapping/>
  </p:clrMapOvr>
  <p:transition spd="med" advClick="0" advTm="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7E614F4-C6C4-CB47-8222-2A5F153E4AAD}"/>
              </a:ext>
            </a:extLst>
          </p:cNvPr>
          <p:cNvPicPr>
            <a:picLocks noChangeAspect="1"/>
          </p:cNvPicPr>
          <p:nvPr/>
        </p:nvPicPr>
        <p:blipFill rotWithShape="1">
          <a:blip r:embed="rId3">
            <a:extLst>
              <a:ext uri="{28A0092B-C50C-407E-A947-70E740481C1C}">
                <a14:useLocalDpi xmlns:a14="http://schemas.microsoft.com/office/drawing/2010/main" val="0"/>
              </a:ext>
            </a:extLst>
          </a:blip>
          <a:srcRect l="5813" t="6601" r="20015" b="3800"/>
          <a:stretch/>
        </p:blipFill>
        <p:spPr>
          <a:xfrm rot="5400000">
            <a:off x="2357283" y="-114503"/>
            <a:ext cx="3643941" cy="4961959"/>
          </a:xfrm>
          <a:prstGeom prst="rect">
            <a:avLst/>
          </a:prstGeom>
        </p:spPr>
      </p:pic>
      <p:sp>
        <p:nvSpPr>
          <p:cNvPr id="2" name="Title 1">
            <a:extLst>
              <a:ext uri="{FF2B5EF4-FFF2-40B4-BE49-F238E27FC236}">
                <a16:creationId xmlns:a16="http://schemas.microsoft.com/office/drawing/2014/main" id="{28BAF664-06C4-874E-AF62-37813220589C}"/>
              </a:ext>
            </a:extLst>
          </p:cNvPr>
          <p:cNvSpPr>
            <a:spLocks noGrp="1"/>
          </p:cNvSpPr>
          <p:nvPr>
            <p:ph type="title"/>
          </p:nvPr>
        </p:nvSpPr>
        <p:spPr>
          <a:xfrm>
            <a:off x="-36512" y="-20538"/>
            <a:ext cx="9289032" cy="566968"/>
          </a:xfrm>
        </p:spPr>
        <p:txBody>
          <a:bodyPr/>
          <a:lstStyle/>
          <a:p>
            <a:r>
              <a:rPr lang="en-US" sz="3200" dirty="0">
                <a:solidFill>
                  <a:schemeClr val="tx1"/>
                </a:solidFill>
                <a:latin typeface="Arial" panose="020B0604020202020204" pitchFamily="34" charset="0"/>
                <a:cs typeface="Arial" panose="020B0604020202020204" pitchFamily="34" charset="0"/>
              </a:rPr>
              <a:t>Nuclear Collisions and QCD Phase Diagram</a:t>
            </a:r>
          </a:p>
        </p:txBody>
      </p:sp>
      <p:pic>
        <p:nvPicPr>
          <p:cNvPr id="5" name="Picture 4">
            <a:extLst>
              <a:ext uri="{FF2B5EF4-FFF2-40B4-BE49-F238E27FC236}">
                <a16:creationId xmlns:a16="http://schemas.microsoft.com/office/drawing/2014/main" id="{54F55A0B-866B-6445-8930-BD16561D7459}"/>
              </a:ext>
            </a:extLst>
          </p:cNvPr>
          <p:cNvPicPr>
            <a:picLocks noChangeAspect="1"/>
          </p:cNvPicPr>
          <p:nvPr/>
        </p:nvPicPr>
        <p:blipFill rotWithShape="1">
          <a:blip r:embed="rId4"/>
          <a:srcRect r="8760"/>
          <a:stretch/>
        </p:blipFill>
        <p:spPr>
          <a:xfrm>
            <a:off x="6732240" y="2392115"/>
            <a:ext cx="2016224" cy="1115739"/>
          </a:xfrm>
          <a:prstGeom prst="rect">
            <a:avLst/>
          </a:prstGeom>
          <a:ln w="38100">
            <a:solidFill>
              <a:srgbClr val="FFC000"/>
            </a:solidFill>
          </a:ln>
        </p:spPr>
      </p:pic>
      <p:sp>
        <p:nvSpPr>
          <p:cNvPr id="6" name="TextBox 5">
            <a:extLst>
              <a:ext uri="{FF2B5EF4-FFF2-40B4-BE49-F238E27FC236}">
                <a16:creationId xmlns:a16="http://schemas.microsoft.com/office/drawing/2014/main" id="{7410BE07-7C92-563E-86BA-E2CEF822D331}"/>
              </a:ext>
            </a:extLst>
          </p:cNvPr>
          <p:cNvSpPr txBox="1"/>
          <p:nvPr/>
        </p:nvSpPr>
        <p:spPr>
          <a:xfrm>
            <a:off x="6732240" y="1545054"/>
            <a:ext cx="2088232" cy="738664"/>
          </a:xfrm>
          <a:prstGeom prst="rect">
            <a:avLst/>
          </a:prstGeom>
          <a:noFill/>
        </p:spPr>
        <p:txBody>
          <a:bodyPr wrap="square" lIns="0" tIns="0" rIns="0" bIns="0" rtlCol="0" anchor="ctr">
            <a:spAutoFit/>
          </a:bodyPr>
          <a:lstStyle/>
          <a:p>
            <a:r>
              <a:rPr lang="en-US" sz="1600" dirty="0">
                <a:solidFill>
                  <a:srgbClr val="000000"/>
                </a:solidFill>
                <a:latin typeface="华文细黑"/>
                <a:ea typeface="华文细黑"/>
              </a:rPr>
              <a:t>High baryon density:</a:t>
            </a:r>
          </a:p>
          <a:p>
            <a:r>
              <a:rPr lang="en-US" sz="1600" dirty="0">
                <a:solidFill>
                  <a:srgbClr val="000000"/>
                </a:solidFill>
                <a:latin typeface="华文细黑"/>
                <a:ea typeface="华文细黑"/>
              </a:rPr>
              <a:t>Inner structure of </a:t>
            </a:r>
          </a:p>
          <a:p>
            <a:r>
              <a:rPr lang="en-US" sz="1600" dirty="0">
                <a:solidFill>
                  <a:srgbClr val="000000"/>
                </a:solidFill>
                <a:latin typeface="华文细黑"/>
                <a:ea typeface="华文细黑"/>
              </a:rPr>
              <a:t>compact stars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A4EB517-2E10-B73E-EED3-F993F061AE0C}"/>
                  </a:ext>
                </a:extLst>
              </p:cNvPr>
              <p:cNvSpPr txBox="1"/>
              <p:nvPr/>
            </p:nvSpPr>
            <p:spPr>
              <a:xfrm>
                <a:off x="251520" y="4188445"/>
                <a:ext cx="8712968" cy="615553"/>
              </a:xfrm>
              <a:prstGeom prst="rect">
                <a:avLst/>
              </a:prstGeom>
              <a:solidFill>
                <a:srgbClr val="FFC000">
                  <a:alpha val="38000"/>
                </a:srgbClr>
              </a:solidFill>
            </p:spPr>
            <p:txBody>
              <a:bodyPr wrap="square" lIns="0" tIns="0" rIns="0" bIns="0" rtlCol="0">
                <a:spAutoFit/>
              </a:bodyPr>
              <a:lstStyle/>
              <a:p>
                <a:pPr marL="342900" indent="-225425">
                  <a:buFont typeface="+mj-lt"/>
                  <a:buAutoNum type="arabicParenR"/>
                </a:pPr>
                <a:r>
                  <a:rPr kumimoji="1" lang="en-US" sz="2000" dirty="0">
                    <a:latin typeface="Arial" panose="020B0604020202020204" pitchFamily="34" charset="0"/>
                    <a:cs typeface="Arial" panose="020B0604020202020204" pitchFamily="34" charset="0"/>
                  </a:rPr>
                  <a:t> </a:t>
                </a:r>
                <a:r>
                  <a:rPr kumimoji="1" lang="en-US" sz="1900" dirty="0">
                    <a:latin typeface="Arial" panose="020B0604020202020204" pitchFamily="34" charset="0"/>
                    <a:cs typeface="Arial" panose="020B0604020202020204" pitchFamily="34" charset="0"/>
                  </a:rPr>
                  <a:t>RHIC BES: </a:t>
                </a:r>
                <a14:m>
                  <m:oMath xmlns:m="http://schemas.openxmlformats.org/officeDocument/2006/math">
                    <m:r>
                      <a:rPr kumimoji="1" lang="en-US" altLang="zh-CN" sz="1900" i="1">
                        <a:latin typeface="Cambria Math" panose="02040503050406030204" pitchFamily="18" charset="0"/>
                        <a:ea typeface="Cambria Math" panose="02040503050406030204" pitchFamily="18" charset="0"/>
                        <a:cs typeface="Arial"/>
                      </a:rPr>
                      <m:t>→</m:t>
                    </m:r>
                  </m:oMath>
                </a14:m>
                <a:r>
                  <a:rPr kumimoji="1" lang="zh-CN" altLang="en-US" sz="1900" dirty="0">
                    <a:latin typeface="Arial" panose="020B0604020202020204" pitchFamily="34" charset="0"/>
                    <a:cs typeface="Arial" panose="020B0604020202020204" pitchFamily="34" charset="0"/>
                  </a:rPr>
                  <a:t> </a:t>
                </a:r>
                <a:r>
                  <a:rPr kumimoji="1" lang="en-US" altLang="zh-CN" sz="1900" dirty="0">
                    <a:latin typeface="Arial" panose="020B0604020202020204" pitchFamily="34" charset="0"/>
                    <a:cs typeface="Arial" panose="020B0604020202020204" pitchFamily="34" charset="0"/>
                  </a:rPr>
                  <a:t>search for 1</a:t>
                </a:r>
                <a:r>
                  <a:rPr kumimoji="1" lang="en-US" altLang="zh-CN" sz="1900" baseline="30000" dirty="0">
                    <a:latin typeface="Arial" panose="020B0604020202020204" pitchFamily="34" charset="0"/>
                    <a:cs typeface="Arial" panose="020B0604020202020204" pitchFamily="34" charset="0"/>
                  </a:rPr>
                  <a:t>st</a:t>
                </a:r>
                <a:r>
                  <a:rPr kumimoji="1" lang="en-US" altLang="zh-CN" sz="1900" dirty="0">
                    <a:latin typeface="Arial" panose="020B0604020202020204" pitchFamily="34" charset="0"/>
                    <a:cs typeface="Arial" panose="020B0604020202020204" pitchFamily="34" charset="0"/>
                  </a:rPr>
                  <a:t>-order</a:t>
                </a:r>
                <a:r>
                  <a:rPr kumimoji="1" lang="zh-CN" altLang="en-US" sz="1900" dirty="0">
                    <a:latin typeface="Arial" panose="020B0604020202020204" pitchFamily="34" charset="0"/>
                    <a:cs typeface="Arial" panose="020B0604020202020204" pitchFamily="34" charset="0"/>
                  </a:rPr>
                  <a:t> </a:t>
                </a:r>
                <a:r>
                  <a:rPr kumimoji="1" lang="en-US" altLang="zh-CN" sz="1900" dirty="0">
                    <a:latin typeface="Arial" panose="020B0604020202020204" pitchFamily="34" charset="0"/>
                    <a:cs typeface="Arial" panose="020B0604020202020204" pitchFamily="34" charset="0"/>
                  </a:rPr>
                  <a:t>phase</a:t>
                </a:r>
                <a:r>
                  <a:rPr kumimoji="1" lang="zh-CN" altLang="en-US" sz="1900" dirty="0">
                    <a:latin typeface="Arial" panose="020B0604020202020204" pitchFamily="34" charset="0"/>
                    <a:cs typeface="Arial" panose="020B0604020202020204" pitchFamily="34" charset="0"/>
                  </a:rPr>
                  <a:t> </a:t>
                </a:r>
                <a:r>
                  <a:rPr kumimoji="1" lang="en-US" altLang="zh-CN" sz="1900" dirty="0">
                    <a:latin typeface="Arial" panose="020B0604020202020204" pitchFamily="34" charset="0"/>
                    <a:cs typeface="Arial" panose="020B0604020202020204" pitchFamily="34" charset="0"/>
                  </a:rPr>
                  <a:t>transition and </a:t>
                </a:r>
                <a:r>
                  <a:rPr kumimoji="1" lang="en-US" altLang="zh-CN" sz="1900" b="1" dirty="0">
                    <a:solidFill>
                      <a:srgbClr val="C00000"/>
                    </a:solidFill>
                    <a:latin typeface="Arial" panose="020B0604020202020204" pitchFamily="34" charset="0"/>
                    <a:cs typeface="Arial" panose="020B0604020202020204" pitchFamily="34" charset="0"/>
                  </a:rPr>
                  <a:t>QCD</a:t>
                </a:r>
                <a:r>
                  <a:rPr kumimoji="1" lang="zh-CN" altLang="en-US" sz="1900" b="1" dirty="0">
                    <a:solidFill>
                      <a:srgbClr val="C00000"/>
                    </a:solidFill>
                    <a:latin typeface="Arial" panose="020B0604020202020204" pitchFamily="34" charset="0"/>
                    <a:cs typeface="Arial" panose="020B0604020202020204" pitchFamily="34" charset="0"/>
                  </a:rPr>
                  <a:t> </a:t>
                </a:r>
                <a:r>
                  <a:rPr kumimoji="1" lang="en-US" altLang="zh-CN" sz="1900" b="1" dirty="0">
                    <a:solidFill>
                      <a:srgbClr val="C00000"/>
                    </a:solidFill>
                    <a:latin typeface="Arial" panose="020B0604020202020204" pitchFamily="34" charset="0"/>
                    <a:cs typeface="Arial" panose="020B0604020202020204" pitchFamily="34" charset="0"/>
                  </a:rPr>
                  <a:t>critical</a:t>
                </a:r>
                <a:r>
                  <a:rPr kumimoji="1" lang="zh-CN" altLang="en-US" sz="1900" b="1" dirty="0">
                    <a:solidFill>
                      <a:srgbClr val="C00000"/>
                    </a:solidFill>
                    <a:latin typeface="Arial" panose="020B0604020202020204" pitchFamily="34" charset="0"/>
                    <a:cs typeface="Arial" panose="020B0604020202020204" pitchFamily="34" charset="0"/>
                  </a:rPr>
                  <a:t> </a:t>
                </a:r>
                <a:r>
                  <a:rPr kumimoji="1" lang="en-US" altLang="zh-CN" sz="1900" b="1" dirty="0">
                    <a:solidFill>
                      <a:srgbClr val="C00000"/>
                    </a:solidFill>
                    <a:latin typeface="Arial" panose="020B0604020202020204" pitchFamily="34" charset="0"/>
                    <a:cs typeface="Arial" panose="020B0604020202020204" pitchFamily="34" charset="0"/>
                  </a:rPr>
                  <a:t>point</a:t>
                </a:r>
                <a:r>
                  <a:rPr kumimoji="1" lang="en-US" altLang="zh-CN" sz="1900" dirty="0">
                    <a:latin typeface="Arial" panose="020B0604020202020204" pitchFamily="34" charset="0"/>
                    <a:cs typeface="Arial" panose="020B0604020202020204" pitchFamily="34" charset="0"/>
                  </a:rPr>
                  <a:t>;</a:t>
                </a:r>
              </a:p>
              <a:p>
                <a:pPr marL="342900" indent="-225425">
                  <a:buFont typeface="+mj-lt"/>
                  <a:buAutoNum type="arabicParenR"/>
                </a:pPr>
                <a:r>
                  <a:rPr kumimoji="1" lang="en-US" sz="1900" dirty="0">
                    <a:latin typeface="Arial" panose="020B0604020202020204" pitchFamily="34" charset="0"/>
                    <a:cs typeface="Arial" panose="020B0604020202020204" pitchFamily="34" charset="0"/>
                  </a:rPr>
                  <a:t> Baryon interactions (</a:t>
                </a:r>
                <a:r>
                  <a:rPr kumimoji="1" lang="en-US" sz="1900" i="1" dirty="0">
                    <a:latin typeface="Arial" panose="020B0604020202020204" pitchFamily="34" charset="0"/>
                    <a:cs typeface="Arial" panose="020B0604020202020204" pitchFamily="34" charset="0"/>
                  </a:rPr>
                  <a:t>e.g. </a:t>
                </a:r>
                <a14:m>
                  <m:oMath xmlns:m="http://schemas.openxmlformats.org/officeDocument/2006/math">
                    <m:r>
                      <a:rPr kumimoji="1" lang="en-US" sz="1900" i="1" dirty="0" smtClean="0">
                        <a:latin typeface="Cambria Math" panose="02040503050406030204" pitchFamily="18" charset="0"/>
                        <a:cs typeface="Arial"/>
                      </a:rPr>
                      <m:t>𝑁</m:t>
                    </m:r>
                    <m:r>
                      <a:rPr kumimoji="1" lang="en-US" sz="1900" b="0" i="1" dirty="0" smtClean="0">
                        <a:latin typeface="Cambria Math" panose="02040503050406030204" pitchFamily="18" charset="0"/>
                        <a:cs typeface="Arial"/>
                      </a:rPr>
                      <m:t>−</m:t>
                    </m:r>
                    <m:r>
                      <a:rPr kumimoji="1" lang="en-US" sz="1900" i="1" dirty="0" smtClean="0">
                        <a:latin typeface="Cambria Math" panose="02040503050406030204" pitchFamily="18" charset="0"/>
                        <a:cs typeface="Arial"/>
                      </a:rPr>
                      <m:t>𝑁</m:t>
                    </m:r>
                    <m:r>
                      <a:rPr kumimoji="1" lang="en-US" sz="1900" b="0" i="0" dirty="0" smtClean="0">
                        <a:latin typeface="Cambria Math" panose="02040503050406030204" pitchFamily="18" charset="0"/>
                        <a:cs typeface="Arial"/>
                      </a:rPr>
                      <m:t>,</m:t>
                    </m:r>
                  </m:oMath>
                </a14:m>
                <a:r>
                  <a:rPr kumimoji="1" lang="en-US" sz="1900" dirty="0">
                    <a:latin typeface="Arial" panose="020B0604020202020204" pitchFamily="34" charset="0"/>
                    <a:cs typeface="Arial" panose="020B0604020202020204" pitchFamily="34" charset="0"/>
                  </a:rPr>
                  <a:t> </a:t>
                </a:r>
                <a14:m>
                  <m:oMath xmlns:m="http://schemas.openxmlformats.org/officeDocument/2006/math">
                    <m:r>
                      <m:rPr>
                        <m:sty m:val="p"/>
                      </m:rPr>
                      <a:rPr kumimoji="1" lang="en-US" sz="1900" i="1">
                        <a:latin typeface="Cambria Math" panose="02040503050406030204" pitchFamily="18" charset="0"/>
                        <a:ea typeface="Cambria Math" panose="02040503050406030204" pitchFamily="18" charset="0"/>
                        <a:cs typeface="Arial"/>
                      </a:rPr>
                      <m:t>Y</m:t>
                    </m:r>
                    <m:r>
                      <a:rPr kumimoji="1" lang="en-US" sz="1900" b="0" i="1" smtClean="0">
                        <a:latin typeface="Cambria Math" panose="02040503050406030204" pitchFamily="18" charset="0"/>
                        <a:ea typeface="Cambria Math" panose="02040503050406030204" pitchFamily="18" charset="0"/>
                        <a:cs typeface="Arial"/>
                      </a:rPr>
                      <m:t>−</m:t>
                    </m:r>
                    <m:r>
                      <a:rPr kumimoji="1" lang="en-US" sz="1900" b="0" i="1" smtClean="0">
                        <a:latin typeface="Cambria Math" panose="02040503050406030204" pitchFamily="18" charset="0"/>
                        <a:ea typeface="Cambria Math" panose="02040503050406030204" pitchFamily="18" charset="0"/>
                        <a:cs typeface="Arial"/>
                      </a:rPr>
                      <m:t>𝑁</m:t>
                    </m:r>
                  </m:oMath>
                </a14:m>
                <a:r>
                  <a:rPr kumimoji="1" lang="en-US" sz="1900" dirty="0">
                    <a:latin typeface="Arial" panose="020B0604020202020204" pitchFamily="34" charset="0"/>
                    <a:cs typeface="Arial" panose="020B0604020202020204" pitchFamily="34" charset="0"/>
                  </a:rPr>
                  <a:t>) </a:t>
                </a:r>
                <a14:m>
                  <m:oMath xmlns:m="http://schemas.openxmlformats.org/officeDocument/2006/math">
                    <m:r>
                      <a:rPr kumimoji="1" lang="en-US" altLang="zh-CN" sz="1900" i="1">
                        <a:latin typeface="Cambria Math" panose="02040503050406030204" pitchFamily="18" charset="0"/>
                        <a:ea typeface="Cambria Math" panose="02040503050406030204" pitchFamily="18" charset="0"/>
                        <a:cs typeface="Arial"/>
                      </a:rPr>
                      <m:t>→</m:t>
                    </m:r>
                  </m:oMath>
                </a14:m>
                <a:r>
                  <a:rPr kumimoji="1" lang="en-US" sz="1900" dirty="0">
                    <a:latin typeface="Arial" panose="020B0604020202020204" pitchFamily="34" charset="0"/>
                    <a:cs typeface="Arial" panose="020B0604020202020204" pitchFamily="34" charset="0"/>
                  </a:rPr>
                  <a:t> inner structure of compact stars</a:t>
                </a:r>
                <a:endParaRPr kumimoji="1" lang="en-CN" sz="190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9A4EB517-2E10-B73E-EED3-F993F061AE0C}"/>
                  </a:ext>
                </a:extLst>
              </p:cNvPr>
              <p:cNvSpPr txBox="1">
                <a:spLocks noRot="1" noChangeAspect="1" noMove="1" noResize="1" noEditPoints="1" noAdjustHandles="1" noChangeArrowheads="1" noChangeShapeType="1" noTextEdit="1"/>
              </p:cNvSpPr>
              <p:nvPr/>
            </p:nvSpPr>
            <p:spPr>
              <a:xfrm>
                <a:off x="251520" y="4188445"/>
                <a:ext cx="8712968" cy="615553"/>
              </a:xfrm>
              <a:prstGeom prst="rect">
                <a:avLst/>
              </a:prstGeom>
              <a:blipFill>
                <a:blip r:embed="rId5"/>
                <a:stretch>
                  <a:fillRect l="-291" t="-10000" b="-18000"/>
                </a:stretch>
              </a:blipFill>
            </p:spPr>
            <p:txBody>
              <a:bodyPr/>
              <a:lstStyle/>
              <a:p>
                <a:r>
                  <a:rPr lang="en-US">
                    <a:noFill/>
                  </a:rPr>
                  <a:t> </a:t>
                </a:r>
              </a:p>
            </p:txBody>
          </p:sp>
        </mc:Fallback>
      </mc:AlternateContent>
      <p:sp>
        <p:nvSpPr>
          <p:cNvPr id="8" name="Rounded Rectangular Callout 7">
            <a:extLst>
              <a:ext uri="{FF2B5EF4-FFF2-40B4-BE49-F238E27FC236}">
                <a16:creationId xmlns:a16="http://schemas.microsoft.com/office/drawing/2014/main" id="{A2EFD1AC-F2B3-6975-4161-82802ADF4D91}"/>
              </a:ext>
            </a:extLst>
          </p:cNvPr>
          <p:cNvSpPr/>
          <p:nvPr/>
        </p:nvSpPr>
        <p:spPr>
          <a:xfrm>
            <a:off x="128128" y="657895"/>
            <a:ext cx="1333499" cy="551608"/>
          </a:xfrm>
          <a:prstGeom prst="wedgeRoundRectCallout">
            <a:avLst>
              <a:gd name="adj1" fmla="val 124333"/>
              <a:gd name="adj2" fmla="val 108074"/>
              <a:gd name="adj3" fmla="val 1666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1"/>
              </a:solidFill>
            </a:endParaRPr>
          </a:p>
          <a:p>
            <a:pPr algn="ctr"/>
            <a:r>
              <a:rPr lang="en-US" altLang="zh-CN" sz="1600" dirty="0">
                <a:solidFill>
                  <a:srgbClr val="000000"/>
                </a:solidFill>
                <a:latin typeface="华文细黑"/>
                <a:ea typeface="华文细黑"/>
                <a:cs typeface="华文细黑"/>
              </a:rPr>
              <a:t>Early Universe</a:t>
            </a:r>
            <a:endParaRPr lang="en-US" sz="1600" dirty="0">
              <a:solidFill>
                <a:srgbClr val="000000"/>
              </a:solidFill>
              <a:latin typeface="华文细黑"/>
              <a:ea typeface="华文细黑"/>
              <a:cs typeface="华文细黑"/>
            </a:endParaRPr>
          </a:p>
          <a:p>
            <a:pPr marL="114300" algn="ctr"/>
            <a:endParaRPr lang="en-US" sz="1400" dirty="0">
              <a:solidFill>
                <a:srgbClr val="000000"/>
              </a:solidFill>
            </a:endParaRPr>
          </a:p>
        </p:txBody>
      </p:sp>
    </p:spTree>
    <p:extLst>
      <p:ext uri="{BB962C8B-B14F-4D97-AF65-F5344CB8AC3E}">
        <p14:creationId xmlns:p14="http://schemas.microsoft.com/office/powerpoint/2010/main" val="1591380955"/>
      </p:ext>
    </p:extLst>
  </p:cSld>
  <p:clrMapOvr>
    <a:masterClrMapping/>
  </p:clrMapOvr>
  <p:transition spd="med" advClick="0" advTm="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92546"/>
            <a:ext cx="8280920" cy="689555"/>
          </a:xfrm>
        </p:spPr>
        <p:txBody>
          <a:bodyPr/>
          <a:lstStyle/>
          <a:p>
            <a:r>
              <a:rPr lang="en-US" sz="3600" b="1" dirty="0">
                <a:latin typeface="Arial" panose="020B0604020202020204" pitchFamily="34" charset="0"/>
                <a:cs typeface="Arial" panose="020B0604020202020204" pitchFamily="34" charset="0"/>
              </a:rPr>
              <a:t>Outline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1D3AC7-E087-9729-8B4D-DCF687AE423A}"/>
                  </a:ext>
                </a:extLst>
              </p:cNvPr>
              <p:cNvSpPr txBox="1"/>
              <p:nvPr/>
            </p:nvSpPr>
            <p:spPr>
              <a:xfrm>
                <a:off x="728421" y="987574"/>
                <a:ext cx="7948035" cy="3447098"/>
              </a:xfrm>
              <a:prstGeom prst="rect">
                <a:avLst/>
              </a:prstGeom>
              <a:noFill/>
            </p:spPr>
            <p:txBody>
              <a:bodyPr wrap="square" rtlCol="0">
                <a:spAutoFit/>
              </a:bodyPr>
              <a:lstStyle/>
              <a:p>
                <a:pPr marL="514350" indent="-514350">
                  <a:buAutoNum type="arabicParenR"/>
                </a:pPr>
                <a:r>
                  <a:rPr lang="en-US" sz="2800" dirty="0">
                    <a:latin typeface="Arial" panose="020B0604020202020204" pitchFamily="34" charset="0"/>
                    <a:cs typeface="Arial" panose="020B0604020202020204" pitchFamily="34" charset="0"/>
                  </a:rPr>
                  <a:t>Introduction</a:t>
                </a:r>
              </a:p>
              <a:p>
                <a:pPr marL="514350" indent="-514350">
                  <a:buAutoNum type="arabicParenR"/>
                </a:pPr>
                <a:endParaRPr lang="en-US" sz="1000" dirty="0">
                  <a:latin typeface="Arial" panose="020B0604020202020204" pitchFamily="34" charset="0"/>
                  <a:cs typeface="Arial" panose="020B0604020202020204" pitchFamily="34" charset="0"/>
                </a:endParaRPr>
              </a:p>
              <a:p>
                <a:pPr marL="514350" indent="-514350">
                  <a:buAutoNum type="arabicParenR"/>
                </a:pPr>
                <a:r>
                  <a:rPr lang="en-US" sz="2800" b="1" dirty="0">
                    <a:solidFill>
                      <a:srgbClr val="C00000"/>
                    </a:solidFill>
                    <a:latin typeface="Arial" panose="020B0604020202020204" pitchFamily="34" charset="0"/>
                    <a:cs typeface="Arial" panose="020B0604020202020204" pitchFamily="34" charset="0"/>
                  </a:rPr>
                  <a:t>High Intensity Heavy-ion Accelerator Facility (HIAF)</a:t>
                </a:r>
              </a:p>
              <a:p>
                <a:pPr marL="514350" indent="-514350">
                  <a:buAutoNum type="arabicParenR"/>
                </a:pPr>
                <a:endParaRPr lang="en-US" sz="1000" dirty="0">
                  <a:latin typeface="Arial" panose="020B0604020202020204" pitchFamily="34" charset="0"/>
                  <a:cs typeface="Arial" panose="020B0604020202020204" pitchFamily="34" charset="0"/>
                </a:endParaRPr>
              </a:p>
              <a:p>
                <a:pPr marL="514350" indent="-514350">
                  <a:buAutoNum type="arabicParenR"/>
                </a:pPr>
                <a:r>
                  <a:rPr lang="en-US" sz="2800" dirty="0">
                    <a:latin typeface="Arial" panose="020B0604020202020204" pitchFamily="34" charset="0"/>
                    <a:cs typeface="Arial" panose="020B0604020202020204" pitchFamily="34" charset="0"/>
                  </a:rPr>
                  <a:t>Physics</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cases:</a:t>
                </a:r>
              </a:p>
              <a:p>
                <a:pPr marL="1038225" indent="-461963">
                  <a:buFont typeface="Wingdings" pitchFamily="2" charset="2"/>
                  <a:buChar char="Ø"/>
                </a:pPr>
                <a:r>
                  <a:rPr lang="en-US" sz="2400" dirty="0">
                    <a:latin typeface="Arial" panose="020B0604020202020204" pitchFamily="34" charset="0"/>
                    <a:cs typeface="Arial" panose="020B0604020202020204" pitchFamily="34" charset="0"/>
                  </a:rPr>
                  <a:t>Search for QCD critical point;</a:t>
                </a:r>
              </a:p>
              <a:p>
                <a:pPr marL="1038225" indent="-461963">
                  <a:buFont typeface="Wingdings" pitchFamily="2" charset="2"/>
                  <a:buChar char="Ø"/>
                </a:pPr>
                <a14:m>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Λ</m:t>
                    </m:r>
                  </m:oMath>
                </a14:m>
                <a:r>
                  <a:rPr lang="en-US" sz="2400" dirty="0">
                    <a:latin typeface="Arial" panose="020B0604020202020204" pitchFamily="34" charset="0"/>
                    <a:cs typeface="Arial" panose="020B0604020202020204" pitchFamily="34" charset="0"/>
                  </a:rPr>
                  <a:t> polarization and spin structure</a:t>
                </a:r>
              </a:p>
              <a:p>
                <a:pPr marL="576262"/>
                <a:endParaRPr lang="en-US" sz="1000" dirty="0">
                  <a:latin typeface="Arial" panose="020B0604020202020204" pitchFamily="34" charset="0"/>
                  <a:cs typeface="Arial" panose="020B0604020202020204" pitchFamily="34" charset="0"/>
                </a:endParaRPr>
              </a:p>
              <a:p>
                <a:pPr marL="574675" indent="-563563"/>
                <a:r>
                  <a:rPr lang="en-US" sz="2800" dirty="0">
                    <a:latin typeface="Arial" panose="020B0604020202020204" pitchFamily="34" charset="0"/>
                    <a:cs typeface="Arial" panose="020B0604020202020204" pitchFamily="34" charset="0"/>
                  </a:rPr>
                  <a:t>4)	Summary</a:t>
                </a:r>
              </a:p>
            </p:txBody>
          </p:sp>
        </mc:Choice>
        <mc:Fallback xmlns="">
          <p:sp>
            <p:nvSpPr>
              <p:cNvPr id="4" name="TextBox 3">
                <a:extLst>
                  <a:ext uri="{FF2B5EF4-FFF2-40B4-BE49-F238E27FC236}">
                    <a16:creationId xmlns:a16="http://schemas.microsoft.com/office/drawing/2014/main" id="{981D3AC7-E087-9729-8B4D-DCF687AE423A}"/>
                  </a:ext>
                </a:extLst>
              </p:cNvPr>
              <p:cNvSpPr txBox="1">
                <a:spLocks noRot="1" noChangeAspect="1" noMove="1" noResize="1" noEditPoints="1" noAdjustHandles="1" noChangeArrowheads="1" noChangeShapeType="1" noTextEdit="1"/>
              </p:cNvSpPr>
              <p:nvPr/>
            </p:nvSpPr>
            <p:spPr>
              <a:xfrm>
                <a:off x="728421" y="987574"/>
                <a:ext cx="7948035" cy="3447098"/>
              </a:xfrm>
              <a:prstGeom prst="rect">
                <a:avLst/>
              </a:prstGeom>
              <a:blipFill>
                <a:blip r:embed="rId2"/>
                <a:stretch>
                  <a:fillRect l="-1435" t="-1838" b="-4044"/>
                </a:stretch>
              </a:blipFill>
            </p:spPr>
            <p:txBody>
              <a:bodyPr/>
              <a:lstStyle/>
              <a:p>
                <a:r>
                  <a:rPr lang="en-US">
                    <a:noFill/>
                  </a:rPr>
                  <a:t> </a:t>
                </a:r>
              </a:p>
            </p:txBody>
          </p:sp>
        </mc:Fallback>
      </mc:AlternateContent>
    </p:spTree>
    <p:extLst>
      <p:ext uri="{BB962C8B-B14F-4D97-AF65-F5344CB8AC3E}">
        <p14:creationId xmlns:p14="http://schemas.microsoft.com/office/powerpoint/2010/main" val="3466762019"/>
      </p:ext>
    </p:extLst>
  </p:cSld>
  <p:clrMapOvr>
    <a:masterClrMapping/>
  </p:clrMapOvr>
  <p:transition spd="med" advClick="0" advTm="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92546"/>
            <a:ext cx="8280920" cy="689555"/>
          </a:xfrm>
        </p:spPr>
        <p:txBody>
          <a:bodyPr/>
          <a:lstStyle/>
          <a:p>
            <a:r>
              <a:rPr lang="en-US" sz="3600" b="1" dirty="0">
                <a:latin typeface="Arial" panose="020B0604020202020204" pitchFamily="34" charset="0"/>
                <a:cs typeface="Arial" panose="020B0604020202020204" pitchFamily="34" charset="0"/>
              </a:rPr>
              <a:t>Outline</a:t>
            </a:r>
          </a:p>
        </p:txBody>
      </p:sp>
      <p:pic>
        <p:nvPicPr>
          <p:cNvPr id="3" name="图片 7">
            <a:extLst>
              <a:ext uri="{FF2B5EF4-FFF2-40B4-BE49-F238E27FC236}">
                <a16:creationId xmlns:a16="http://schemas.microsoft.com/office/drawing/2014/main" id="{9D78D0D1-1DCB-FE80-51BE-12300A989A2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12899" t="-532" r="6790" b="296"/>
          <a:stretch/>
        </p:blipFill>
        <p:spPr>
          <a:xfrm>
            <a:off x="-204245" y="20538"/>
            <a:ext cx="9600781" cy="5143500"/>
          </a:xfrm>
          <a:prstGeom prst="rect">
            <a:avLst/>
          </a:prstGeom>
        </p:spPr>
      </p:pic>
      <p:sp>
        <p:nvSpPr>
          <p:cNvPr id="11" name="Rounded Rectangle 10">
            <a:extLst>
              <a:ext uri="{FF2B5EF4-FFF2-40B4-BE49-F238E27FC236}">
                <a16:creationId xmlns:a16="http://schemas.microsoft.com/office/drawing/2014/main" id="{69674F8A-C36E-AC8A-2A16-9B9D59D8D7BB}"/>
              </a:ext>
            </a:extLst>
          </p:cNvPr>
          <p:cNvSpPr/>
          <p:nvPr/>
        </p:nvSpPr>
        <p:spPr>
          <a:xfrm>
            <a:off x="5580112" y="3574418"/>
            <a:ext cx="3448266" cy="1468014"/>
          </a:xfrm>
          <a:prstGeom prst="roundRect">
            <a:avLst>
              <a:gd name="adj" fmla="val 8125"/>
            </a:avLst>
          </a:prstGeom>
          <a:solidFill>
            <a:schemeClr val="bg1"/>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tx1"/>
                </a:solidFill>
                <a:latin typeface="微软雅黑" panose="020B0503020204020204" pitchFamily="34" charset="-122"/>
                <a:ea typeface="微软雅黑" panose="020B0503020204020204" pitchFamily="34" charset="-122"/>
              </a:rPr>
              <a:t>“</a:t>
            </a:r>
            <a:r>
              <a:rPr lang="zh-CN" altLang="en-US" sz="2200" dirty="0">
                <a:solidFill>
                  <a:schemeClr val="tx1"/>
                </a:solidFill>
                <a:latin typeface="微软雅黑" panose="020B0503020204020204" pitchFamily="34" charset="-122"/>
                <a:ea typeface="微软雅黑" panose="020B0503020204020204" pitchFamily="34" charset="-122"/>
              </a:rPr>
              <a:t>十二五</a:t>
            </a:r>
            <a:r>
              <a:rPr lang="en-US" altLang="zh-CN" sz="2200" dirty="0">
                <a:solidFill>
                  <a:schemeClr val="tx1"/>
                </a:solidFill>
                <a:latin typeface="微软雅黑" panose="020B0503020204020204" pitchFamily="34" charset="-122"/>
                <a:ea typeface="微软雅黑" panose="020B0503020204020204" pitchFamily="34" charset="-122"/>
              </a:rPr>
              <a:t>”</a:t>
            </a:r>
            <a:r>
              <a:rPr lang="zh-CN" altLang="en-US" sz="2200" dirty="0">
                <a:solidFill>
                  <a:schemeClr val="tx1"/>
                </a:solidFill>
                <a:latin typeface="微软雅黑" panose="020B0503020204020204" pitchFamily="34" charset="-122"/>
                <a:ea typeface="微软雅黑" panose="020B0503020204020204" pitchFamily="34" charset="-122"/>
              </a:rPr>
              <a:t>国家重大科技</a:t>
            </a:r>
            <a:endParaRPr lang="en-US" altLang="zh-CN" sz="2200" dirty="0">
              <a:solidFill>
                <a:schemeClr val="tx1"/>
              </a:solidFill>
              <a:latin typeface="微软雅黑" panose="020B0503020204020204" pitchFamily="34" charset="-122"/>
              <a:ea typeface="微软雅黑" panose="020B0503020204020204" pitchFamily="34" charset="-122"/>
            </a:endParaRPr>
          </a:p>
          <a:p>
            <a:pPr algn="ctr"/>
            <a:r>
              <a:rPr lang="zh-CN" altLang="en-US" sz="2200" dirty="0">
                <a:solidFill>
                  <a:schemeClr val="tx1"/>
                </a:solidFill>
                <a:latin typeface="微软雅黑" panose="020B0503020204020204" pitchFamily="34" charset="-122"/>
                <a:ea typeface="微软雅黑" panose="020B0503020204020204" pitchFamily="34" charset="-122"/>
              </a:rPr>
              <a:t>基础设施建设项目</a:t>
            </a:r>
            <a:endParaRPr lang="en-US" altLang="zh-CN" sz="2200" dirty="0">
              <a:solidFill>
                <a:schemeClr val="tx1"/>
              </a:solidFill>
              <a:latin typeface="微软雅黑" panose="020B0503020204020204" pitchFamily="34" charset="-122"/>
              <a:ea typeface="微软雅黑" panose="020B0503020204020204" pitchFamily="34" charset="-122"/>
            </a:endParaRPr>
          </a:p>
          <a:p>
            <a:pPr algn="ctr"/>
            <a:endParaRPr lang="en-US" altLang="zh-CN" sz="2000" dirty="0">
              <a:solidFill>
                <a:schemeClr val="tx1"/>
              </a:solidFill>
              <a:effectLst/>
              <a:latin typeface="Microsoft YaHei UI" panose="020B0503020204020204" pitchFamily="34" charset="-122"/>
              <a:ea typeface="Microsoft YaHei UI" panose="020B0503020204020204" pitchFamily="34" charset="-122"/>
              <a:cs typeface="Arial" panose="020B0604020202020204" pitchFamily="34" charset="0"/>
            </a:endParaRPr>
          </a:p>
          <a:p>
            <a:pPr algn="ctr"/>
            <a:r>
              <a:rPr lang="zh-CN" altLang="en-US" sz="2000" dirty="0">
                <a:solidFill>
                  <a:schemeClr val="tx1"/>
                </a:solidFill>
                <a:effectLst/>
                <a:latin typeface="Microsoft YaHei UI" panose="020B0503020204020204" pitchFamily="34" charset="-122"/>
                <a:ea typeface="Microsoft YaHei UI" panose="020B0503020204020204" pitchFamily="34" charset="-122"/>
                <a:cs typeface="Arial" panose="020B0604020202020204" pitchFamily="34" charset="0"/>
              </a:rPr>
              <a:t>计划</a:t>
            </a:r>
            <a:r>
              <a:rPr lang="en-US" altLang="zh-CN" sz="2000" dirty="0">
                <a:solidFill>
                  <a:schemeClr val="tx1"/>
                </a:solidFill>
                <a:effectLst/>
                <a:latin typeface="Microsoft YaHei UI" panose="020B0503020204020204" pitchFamily="34" charset="-122"/>
                <a:ea typeface="Microsoft YaHei UI" panose="020B0503020204020204" pitchFamily="34" charset="-122"/>
                <a:cs typeface="Arial" panose="020B0604020202020204" pitchFamily="34" charset="0"/>
              </a:rPr>
              <a:t>2025</a:t>
            </a:r>
            <a:r>
              <a:rPr lang="zh-CN" altLang="en-US" sz="2000" dirty="0">
                <a:solidFill>
                  <a:schemeClr val="tx1"/>
                </a:solidFill>
                <a:effectLst/>
                <a:latin typeface="Microsoft YaHei UI" panose="020B0503020204020204" pitchFamily="34" charset="-122"/>
                <a:ea typeface="Microsoft YaHei UI" panose="020B0503020204020204" pitchFamily="34" charset="-122"/>
                <a:cs typeface="Arial" panose="020B0604020202020204" pitchFamily="34" charset="0"/>
              </a:rPr>
              <a:t>年</a:t>
            </a:r>
            <a:r>
              <a:rPr lang="zh-CN" altLang="en-US" sz="2000"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开始</a:t>
            </a:r>
            <a:r>
              <a:rPr lang="zh-CN" altLang="en-US" sz="2000" dirty="0">
                <a:solidFill>
                  <a:schemeClr val="tx1"/>
                </a:solidFill>
                <a:effectLst/>
                <a:latin typeface="Microsoft YaHei UI" panose="020B0503020204020204" pitchFamily="34" charset="-122"/>
                <a:ea typeface="Microsoft YaHei UI" panose="020B0503020204020204" pitchFamily="34" charset="-122"/>
                <a:cs typeface="Arial" panose="020B0604020202020204" pitchFamily="34" charset="0"/>
              </a:rPr>
              <a:t>调束</a:t>
            </a:r>
            <a:endParaRPr lang="en-US" sz="2000" dirty="0">
              <a:solidFill>
                <a:schemeClr val="tx1"/>
              </a:solidFill>
              <a:effectLst/>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12" name="Rounded Rectangle 11">
            <a:extLst>
              <a:ext uri="{FF2B5EF4-FFF2-40B4-BE49-F238E27FC236}">
                <a16:creationId xmlns:a16="http://schemas.microsoft.com/office/drawing/2014/main" id="{E8B0A938-6AA7-7EDE-1AD2-82A35C7340F5}"/>
              </a:ext>
            </a:extLst>
          </p:cNvPr>
          <p:cNvSpPr/>
          <p:nvPr/>
        </p:nvSpPr>
        <p:spPr>
          <a:xfrm>
            <a:off x="107504" y="51470"/>
            <a:ext cx="8928992" cy="1035966"/>
          </a:xfrm>
          <a:prstGeom prst="roundRect">
            <a:avLst>
              <a:gd name="adj" fmla="val 8125"/>
            </a:avLst>
          </a:prstGeom>
          <a:solidFill>
            <a:schemeClr val="bg1"/>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C00000"/>
                </a:solidFill>
                <a:latin typeface="微软雅黑" charset="0"/>
                <a:ea typeface="微软雅黑" charset="0"/>
              </a:rPr>
              <a:t>强流重离子加速器装置</a:t>
            </a:r>
            <a:r>
              <a:rPr lang="en-US" altLang="zh-CN" sz="2400" dirty="0">
                <a:solidFill>
                  <a:srgbClr val="C00000"/>
                </a:solidFill>
                <a:latin typeface="微软雅黑" charset="0"/>
                <a:ea typeface="微软雅黑" charset="0"/>
              </a:rPr>
              <a:t>   </a:t>
            </a:r>
            <a:r>
              <a:rPr lang="en-US" altLang="zh-CN" dirty="0">
                <a:solidFill>
                  <a:schemeClr val="tx1"/>
                </a:solidFill>
                <a:latin typeface="微软雅黑" charset="0"/>
                <a:ea typeface="微软雅黑" charset="0"/>
              </a:rPr>
              <a:t>( </a:t>
            </a:r>
            <a:r>
              <a:rPr lang="en-US" dirty="0" err="1">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广东</a:t>
            </a:r>
            <a:r>
              <a:rPr lang="zh-CN" altLang="en-US"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 </a:t>
            </a:r>
            <a:r>
              <a:rPr lang="en-US" altLang="zh-CN"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  </a:t>
            </a:r>
            <a:r>
              <a:rPr lang="zh-CN" altLang="en-US"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惠州</a:t>
            </a:r>
            <a:r>
              <a:rPr lang="en-US" altLang="zh-CN"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 )</a:t>
            </a:r>
            <a:r>
              <a:rPr lang="zh-CN" altLang="en-US" dirty="0">
                <a:solidFill>
                  <a:schemeClr val="tx1"/>
                </a:solidFill>
                <a:latin typeface="微软雅黑" charset="0"/>
                <a:ea typeface="微软雅黑" charset="0"/>
              </a:rPr>
              <a:t> </a:t>
            </a:r>
            <a:endParaRPr lang="en-US" altLang="zh-CN" dirty="0">
              <a:solidFill>
                <a:schemeClr val="tx1"/>
              </a:solidFill>
              <a:latin typeface="微软雅黑" charset="0"/>
              <a:ea typeface="微软雅黑" charset="0"/>
            </a:endParaRPr>
          </a:p>
          <a:p>
            <a:pPr algn="ctr"/>
            <a:r>
              <a:rPr lang="en-US" altLang="zh-CN" sz="2600" b="1" dirty="0">
                <a:solidFill>
                  <a:schemeClr val="tx1"/>
                </a:solidFill>
                <a:latin typeface="微软雅黑" charset="0"/>
                <a:ea typeface="微软雅黑" charset="0"/>
              </a:rPr>
              <a:t>High Intensity Heavy-ion Accelerator Facility (HIAF)</a:t>
            </a:r>
            <a:endParaRPr lang="en-US" altLang="zh-CN" sz="2600" b="1"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36510048"/>
      </p:ext>
    </p:extLst>
  </p:cSld>
  <p:clrMapOvr>
    <a:masterClrMapping/>
  </p:clrMapOvr>
  <p:transition spd="med" advClick="0" advTm="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8990B5-44E3-447D-7740-52A6F5B81257}"/>
              </a:ext>
            </a:extLst>
          </p:cNvPr>
          <p:cNvSpPr/>
          <p:nvPr/>
        </p:nvSpPr>
        <p:spPr>
          <a:xfrm>
            <a:off x="0" y="-20538"/>
            <a:ext cx="9144000" cy="516093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305FC79-DC9E-80A9-4247-8CCB101D3CA8}"/>
              </a:ext>
            </a:extLst>
          </p:cNvPr>
          <p:cNvSpPr txBox="1">
            <a:spLocks/>
          </p:cNvSpPr>
          <p:nvPr/>
        </p:nvSpPr>
        <p:spPr>
          <a:xfrm>
            <a:off x="395536" y="-380578"/>
            <a:ext cx="8280920" cy="566968"/>
          </a:xfrm>
          <a:prstGeom prst="roundRect">
            <a:avLst/>
          </a:prstGeom>
          <a:noFill/>
          <a:ln w="9525">
            <a:noFill/>
            <a:bevel/>
          </a:ln>
        </p:spPr>
        <p:txBody>
          <a:bodyPr vert="horz" wrap="square" lIns="68582" tIns="34292" rIns="68582" bIns="34292" rtlCol="0" anchor="ctr">
            <a:spAutoFit/>
          </a:bodyPr>
          <a:lstStyle>
            <a:lvl1pPr algn="ctr" defTabSz="685800" rtl="0" eaLnBrk="1" latinLnBrk="0" hangingPunct="1">
              <a:lnSpc>
                <a:spcPct val="90000"/>
              </a:lnSpc>
              <a:spcBef>
                <a:spcPct val="0"/>
              </a:spcBef>
              <a:buNone/>
              <a:defRPr lang="zh-CN" altLang="en-US" sz="2800" b="0" kern="1200">
                <a:solidFill>
                  <a:schemeClr val="tx1"/>
                </a:solidFill>
                <a:latin typeface="Times" pitchFamily="2" charset="0"/>
                <a:ea typeface="+mj-ea"/>
                <a:cs typeface="+mn-cs"/>
              </a:defRPr>
            </a:lvl1pPr>
          </a:lstStyle>
          <a:p>
            <a:pPr fontAlgn="auto">
              <a:spcAft>
                <a:spcPts val="0"/>
              </a:spcAft>
              <a:defRPr/>
            </a:pPr>
            <a:endParaRPr lang="zh-CN" altLang="en-US" sz="3200" kern="0" dirty="0">
              <a:latin typeface="微软雅黑" panose="020B0503020204020204" pitchFamily="34" charset="-122"/>
              <a:ea typeface="微软雅黑" panose="020B0503020204020204" pitchFamily="34" charset="-122"/>
              <a:cs typeface="宋体" pitchFamily="-105" charset="-122"/>
            </a:endParaRPr>
          </a:p>
        </p:txBody>
      </p:sp>
      <p:sp>
        <p:nvSpPr>
          <p:cNvPr id="7" name="Title 6">
            <a:extLst>
              <a:ext uri="{FF2B5EF4-FFF2-40B4-BE49-F238E27FC236}">
                <a16:creationId xmlns:a16="http://schemas.microsoft.com/office/drawing/2014/main" id="{3AB9E1EE-1707-1A8C-AC2B-92812F82D7E2}"/>
              </a:ext>
            </a:extLst>
          </p:cNvPr>
          <p:cNvSpPr>
            <a:spLocks noGrp="1"/>
          </p:cNvSpPr>
          <p:nvPr>
            <p:ph type="title"/>
          </p:nvPr>
        </p:nvSpPr>
        <p:spPr>
          <a:xfrm>
            <a:off x="683568" y="-728"/>
            <a:ext cx="7848872" cy="628262"/>
          </a:xfrm>
        </p:spPr>
        <p:txBody>
          <a:bodyPr/>
          <a:lstStyle/>
          <a:p>
            <a:r>
              <a:rPr lang="en-US" altLang="zh-CN" sz="3600" kern="0" dirty="0">
                <a:latin typeface="微软雅黑" panose="020B0503020204020204" pitchFamily="34" charset="-122"/>
                <a:ea typeface="微软雅黑" panose="020B0503020204020204" pitchFamily="34" charset="-122"/>
                <a:cs typeface="宋体" pitchFamily="-105" charset="-122"/>
              </a:rPr>
              <a:t>HIAF</a:t>
            </a:r>
            <a:endParaRPr lang="en-US" sz="3600" dirty="0"/>
          </a:p>
        </p:txBody>
      </p:sp>
      <p:pic>
        <p:nvPicPr>
          <p:cNvPr id="4" name="Picture 3">
            <a:extLst>
              <a:ext uri="{FF2B5EF4-FFF2-40B4-BE49-F238E27FC236}">
                <a16:creationId xmlns:a16="http://schemas.microsoft.com/office/drawing/2014/main" id="{6ABB51F4-E8A3-4540-583D-B44B29B6D62F}"/>
              </a:ext>
            </a:extLst>
          </p:cNvPr>
          <p:cNvPicPr>
            <a:picLocks noChangeAspect="1"/>
          </p:cNvPicPr>
          <p:nvPr/>
        </p:nvPicPr>
        <p:blipFill rotWithShape="1">
          <a:blip r:embed="rId2">
            <a:extLst>
              <a:ext uri="{28A0092B-C50C-407E-A947-70E740481C1C}">
                <a14:useLocalDpi xmlns:a14="http://schemas.microsoft.com/office/drawing/2010/main" val="0"/>
              </a:ext>
            </a:extLst>
          </a:blip>
          <a:srcRect l="9661" r="7111" b="1636"/>
          <a:stretch/>
        </p:blipFill>
        <p:spPr>
          <a:xfrm>
            <a:off x="251520" y="72008"/>
            <a:ext cx="8683588" cy="3147814"/>
          </a:xfrm>
          <a:prstGeom prst="rect">
            <a:avLst/>
          </a:prstGeom>
        </p:spPr>
      </p:pic>
      <p:pic>
        <p:nvPicPr>
          <p:cNvPr id="6" name="图片 9">
            <a:extLst>
              <a:ext uri="{FF2B5EF4-FFF2-40B4-BE49-F238E27FC236}">
                <a16:creationId xmlns:a16="http://schemas.microsoft.com/office/drawing/2014/main" id="{3931C71F-FC4F-83C9-745D-9A5EFFE2BE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20" y="3363579"/>
            <a:ext cx="2520280" cy="1613418"/>
          </a:xfrm>
          <a:prstGeom prst="rect">
            <a:avLst/>
          </a:prstGeom>
        </p:spPr>
      </p:pic>
      <p:pic>
        <p:nvPicPr>
          <p:cNvPr id="10" name="图片 11">
            <a:extLst>
              <a:ext uri="{FF2B5EF4-FFF2-40B4-BE49-F238E27FC236}">
                <a16:creationId xmlns:a16="http://schemas.microsoft.com/office/drawing/2014/main" id="{6B4C4DF9-0F73-D017-9380-1CB3963125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16088" y="3368454"/>
            <a:ext cx="2736032" cy="1609646"/>
          </a:xfrm>
          <a:prstGeom prst="rect">
            <a:avLst/>
          </a:prstGeom>
        </p:spPr>
      </p:pic>
      <p:pic>
        <p:nvPicPr>
          <p:cNvPr id="11" name="图片 13">
            <a:extLst>
              <a:ext uri="{FF2B5EF4-FFF2-40B4-BE49-F238E27FC236}">
                <a16:creationId xmlns:a16="http://schemas.microsoft.com/office/drawing/2014/main" id="{2F4B2D86-6716-445D-C21F-95CD0935E6FF}"/>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5796136" y="3363580"/>
            <a:ext cx="3138972" cy="1609646"/>
          </a:xfrm>
          <a:prstGeom prst="rect">
            <a:avLst/>
          </a:prstGeom>
        </p:spPr>
      </p:pic>
      <p:sp>
        <p:nvSpPr>
          <p:cNvPr id="12" name="TextBox 11">
            <a:extLst>
              <a:ext uri="{FF2B5EF4-FFF2-40B4-BE49-F238E27FC236}">
                <a16:creationId xmlns:a16="http://schemas.microsoft.com/office/drawing/2014/main" id="{CD7A9179-34EF-E61E-A866-8E502A2B8098}"/>
              </a:ext>
            </a:extLst>
          </p:cNvPr>
          <p:cNvSpPr txBox="1"/>
          <p:nvPr/>
        </p:nvSpPr>
        <p:spPr>
          <a:xfrm>
            <a:off x="5610982" y="2573491"/>
            <a:ext cx="3310522" cy="646331"/>
          </a:xfrm>
          <a:prstGeom prst="rect">
            <a:avLst/>
          </a:prstGeom>
          <a:noFill/>
        </p:spPr>
        <p:txBody>
          <a:bodyPr wrap="none" rtlCol="0">
            <a:spAutoFit/>
          </a:bodyPr>
          <a:lstStyle/>
          <a:p>
            <a:pPr algn="ctr"/>
            <a:r>
              <a:rPr lang="en-US" altLang="en-US" sz="3600" b="1" dirty="0">
                <a:solidFill>
                  <a:srgbClr val="FF0000"/>
                </a:solidFill>
                <a:latin typeface="Microsoft YaHei UI" panose="020B0503020204020204" pitchFamily="34" charset="-122"/>
                <a:ea typeface="Microsoft YaHei UI" panose="020B0503020204020204" pitchFamily="34" charset="-122"/>
              </a:rPr>
              <a:t>HIAF</a:t>
            </a:r>
            <a:r>
              <a:rPr lang="zh-CN" altLang="en-US" sz="3600" b="1" dirty="0">
                <a:solidFill>
                  <a:srgbClr val="FF0000"/>
                </a:solidFill>
                <a:latin typeface="Microsoft YaHei UI" panose="020B0503020204020204" pitchFamily="34" charset="-122"/>
                <a:ea typeface="Microsoft YaHei UI" panose="020B0503020204020204" pitchFamily="34" charset="-122"/>
              </a:rPr>
              <a:t> 安装进展</a:t>
            </a:r>
            <a:endParaRPr lang="en-US" altLang="en-US" sz="3600" b="1" dirty="0">
              <a:solidFill>
                <a:srgbClr val="FF0000"/>
              </a:solidFill>
              <a:latin typeface="Microsoft YaHei UI" panose="020B0503020204020204" pitchFamily="34" charset="-122"/>
              <a:ea typeface="Microsoft YaHei UI" panose="020B0503020204020204" pitchFamily="34" charset="-122"/>
            </a:endParaRPr>
          </a:p>
        </p:txBody>
      </p:sp>
      <p:sp>
        <p:nvSpPr>
          <p:cNvPr id="13" name="TextBox 12">
            <a:extLst>
              <a:ext uri="{FF2B5EF4-FFF2-40B4-BE49-F238E27FC236}">
                <a16:creationId xmlns:a16="http://schemas.microsoft.com/office/drawing/2014/main" id="{FBE02B3D-C631-B995-C91E-DD4A0A56CE09}"/>
              </a:ext>
            </a:extLst>
          </p:cNvPr>
          <p:cNvSpPr txBox="1"/>
          <p:nvPr/>
        </p:nvSpPr>
        <p:spPr>
          <a:xfrm>
            <a:off x="395536" y="4546914"/>
            <a:ext cx="954107" cy="400110"/>
          </a:xfrm>
          <a:prstGeom prst="rect">
            <a:avLst/>
          </a:prstGeom>
          <a:solidFill>
            <a:schemeClr val="bg1"/>
          </a:solidFill>
        </p:spPr>
        <p:txBody>
          <a:bodyPr wrap="none" rtlCol="0">
            <a:spAutoFit/>
          </a:bodyPr>
          <a:lstStyle/>
          <a:p>
            <a:r>
              <a:rPr lang="en-US" altLang="en-US" sz="2000" dirty="0" err="1">
                <a:latin typeface="Microsoft YaHei UI" panose="020B0503020204020204" pitchFamily="34" charset="-122"/>
                <a:ea typeface="Microsoft YaHei UI" panose="020B0503020204020204" pitchFamily="34" charset="-122"/>
              </a:rPr>
              <a:t>粒子源</a:t>
            </a:r>
            <a:endParaRPr lang="en-US" altLang="en-US" sz="2000" dirty="0">
              <a:latin typeface="Microsoft YaHei UI" panose="020B0503020204020204" pitchFamily="34" charset="-122"/>
              <a:ea typeface="Microsoft YaHei UI" panose="020B0503020204020204" pitchFamily="34" charset="-122"/>
            </a:endParaRPr>
          </a:p>
        </p:txBody>
      </p:sp>
      <p:sp>
        <p:nvSpPr>
          <p:cNvPr id="14" name="TextBox 13">
            <a:extLst>
              <a:ext uri="{FF2B5EF4-FFF2-40B4-BE49-F238E27FC236}">
                <a16:creationId xmlns:a16="http://schemas.microsoft.com/office/drawing/2014/main" id="{CF2EECEF-616B-26B7-36F8-1AAC17DBD99B}"/>
              </a:ext>
            </a:extLst>
          </p:cNvPr>
          <p:cNvSpPr txBox="1"/>
          <p:nvPr/>
        </p:nvSpPr>
        <p:spPr>
          <a:xfrm>
            <a:off x="3040999" y="4546914"/>
            <a:ext cx="1467068" cy="400110"/>
          </a:xfrm>
          <a:prstGeom prst="rect">
            <a:avLst/>
          </a:prstGeom>
          <a:solidFill>
            <a:schemeClr val="bg1"/>
          </a:solidFill>
        </p:spPr>
        <p:txBody>
          <a:bodyPr wrap="none" rtlCol="0">
            <a:spAutoFit/>
          </a:bodyPr>
          <a:lstStyle/>
          <a:p>
            <a:r>
              <a:rPr lang="en-US" altLang="en-US" sz="2000" dirty="0" err="1">
                <a:latin typeface="Microsoft YaHei UI" panose="020B0503020204020204" pitchFamily="34" charset="-122"/>
                <a:ea typeface="Microsoft YaHei UI" panose="020B0503020204020204" pitchFamily="34" charset="-122"/>
              </a:rPr>
              <a:t>直线加速器</a:t>
            </a:r>
            <a:endParaRPr lang="en-US" altLang="en-US" sz="2000" dirty="0">
              <a:latin typeface="Microsoft YaHei UI" panose="020B0503020204020204" pitchFamily="34" charset="-122"/>
              <a:ea typeface="Microsoft YaHei UI" panose="020B0503020204020204" pitchFamily="34" charset="-122"/>
            </a:endParaRPr>
          </a:p>
        </p:txBody>
      </p:sp>
      <p:sp>
        <p:nvSpPr>
          <p:cNvPr id="15" name="TextBox 14">
            <a:extLst>
              <a:ext uri="{FF2B5EF4-FFF2-40B4-BE49-F238E27FC236}">
                <a16:creationId xmlns:a16="http://schemas.microsoft.com/office/drawing/2014/main" id="{A8668BFD-22D1-7E54-A864-4ECE1A4EB916}"/>
              </a:ext>
            </a:extLst>
          </p:cNvPr>
          <p:cNvSpPr txBox="1"/>
          <p:nvPr/>
        </p:nvSpPr>
        <p:spPr>
          <a:xfrm>
            <a:off x="5897965" y="4546914"/>
            <a:ext cx="1467068" cy="400110"/>
          </a:xfrm>
          <a:prstGeom prst="rect">
            <a:avLst/>
          </a:prstGeom>
          <a:solidFill>
            <a:schemeClr val="bg1"/>
          </a:solidFill>
        </p:spPr>
        <p:txBody>
          <a:bodyPr wrap="none" rtlCol="0">
            <a:spAutoFit/>
          </a:bodyPr>
          <a:lstStyle/>
          <a:p>
            <a:r>
              <a:rPr lang="en-US" altLang="en-US" sz="2000" dirty="0" err="1">
                <a:latin typeface="Microsoft YaHei UI" panose="020B0503020204020204" pitchFamily="34" charset="-122"/>
                <a:ea typeface="Microsoft YaHei UI" panose="020B0503020204020204" pitchFamily="34" charset="-122"/>
              </a:rPr>
              <a:t>回旋加速器</a:t>
            </a:r>
            <a:endParaRPr lang="en-US" altLang="en-US" sz="20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423118305"/>
      </p:ext>
    </p:extLst>
  </p:cSld>
  <p:clrMapOvr>
    <a:masterClrMapping/>
  </p:clrMapOvr>
  <p:transition spd="med" advClick="0" advTm="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31252"/>
            <a:ext cx="8280920" cy="566968"/>
          </a:xfrm>
        </p:spPr>
        <p:txBody>
          <a:bodyPr/>
          <a:lstStyle/>
          <a:p>
            <a:pPr algn="ctr">
              <a:defRPr/>
            </a:pPr>
            <a:r>
              <a:rPr lang="en-US" altLang="zh-CN" sz="3200" kern="0" dirty="0">
                <a:latin typeface="微软雅黑" panose="020B0503020204020204" pitchFamily="34" charset="-122"/>
                <a:ea typeface="微软雅黑" panose="020B0503020204020204" pitchFamily="34" charset="-122"/>
                <a:cs typeface="宋体" pitchFamily="-105" charset="-122"/>
              </a:rPr>
              <a:t>HIAF </a:t>
            </a:r>
            <a:r>
              <a:rPr lang="zh-CN" altLang="en-US" sz="3200" kern="0" dirty="0">
                <a:latin typeface="微软雅黑" panose="020B0503020204020204" pitchFamily="34" charset="-122"/>
                <a:ea typeface="微软雅黑" panose="020B0503020204020204" pitchFamily="34" charset="-122"/>
                <a:cs typeface="宋体" pitchFamily="-105" charset="-122"/>
              </a:rPr>
              <a:t>和</a:t>
            </a:r>
            <a:r>
              <a:rPr lang="en-US" altLang="zh-CN" sz="3200" kern="0" dirty="0">
                <a:latin typeface="微软雅黑" panose="020B0503020204020204" pitchFamily="34" charset="-122"/>
                <a:ea typeface="微软雅黑" panose="020B0503020204020204" pitchFamily="34" charset="-122"/>
                <a:cs typeface="宋体" pitchFamily="-105" charset="-122"/>
              </a:rPr>
              <a:t> FAIR </a:t>
            </a:r>
            <a:r>
              <a:rPr lang="zh-CN" altLang="en-US" sz="3200" kern="0" dirty="0">
                <a:latin typeface="微软雅黑" panose="020B0503020204020204" pitchFamily="34" charset="-122"/>
                <a:ea typeface="微软雅黑" panose="020B0503020204020204" pitchFamily="34" charset="-122"/>
                <a:cs typeface="宋体" pitchFamily="-105" charset="-122"/>
              </a:rPr>
              <a:t>重离子加速器装置</a:t>
            </a:r>
          </a:p>
        </p:txBody>
      </p:sp>
      <p:pic>
        <p:nvPicPr>
          <p:cNvPr id="3" name="图片 34">
            <a:extLst>
              <a:ext uri="{FF2B5EF4-FFF2-40B4-BE49-F238E27FC236}">
                <a16:creationId xmlns:a16="http://schemas.microsoft.com/office/drawing/2014/main" id="{967E2148-6C24-A9F4-C1B5-57F5B7738E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11585" y="2662577"/>
            <a:ext cx="3752449" cy="1849600"/>
          </a:xfrm>
          <a:prstGeom prst="rect">
            <a:avLst/>
          </a:prstGeom>
          <a:ln w="9525">
            <a:solidFill>
              <a:srgbClr val="002060"/>
            </a:solidFill>
          </a:ln>
        </p:spPr>
      </p:pic>
      <p:sp>
        <p:nvSpPr>
          <p:cNvPr id="4" name="文本框 32">
            <a:extLst>
              <a:ext uri="{FF2B5EF4-FFF2-40B4-BE49-F238E27FC236}">
                <a16:creationId xmlns:a16="http://schemas.microsoft.com/office/drawing/2014/main" id="{EB6D884D-3206-64E1-5EA5-EAD6097F7F31}"/>
              </a:ext>
            </a:extLst>
          </p:cNvPr>
          <p:cNvSpPr txBox="1"/>
          <p:nvPr/>
        </p:nvSpPr>
        <p:spPr>
          <a:xfrm>
            <a:off x="7308304" y="3452090"/>
            <a:ext cx="1368152" cy="338554"/>
          </a:xfrm>
          <a:prstGeom prst="rect">
            <a:avLst/>
          </a:prstGeom>
          <a:noFill/>
        </p:spPr>
        <p:txBody>
          <a:bodyPr wrap="square">
            <a:spAutoFit/>
          </a:bodyPr>
          <a:lstStyle>
            <a:defPPr>
              <a:defRPr lang="zh-CN"/>
            </a:defPPr>
            <a:lvl1pPr>
              <a:defRPr sz="1800" b="1">
                <a:solidFill>
                  <a:schemeClr val="accent6">
                    <a:lumMod val="75000"/>
                  </a:schemeClr>
                </a:solidFill>
                <a:latin typeface="微软雅黑" panose="020B0503020204020204" pitchFamily="34" charset="-122"/>
                <a:ea typeface="微软雅黑" panose="020B0503020204020204" pitchFamily="34" charset="-122"/>
              </a:defRPr>
            </a:lvl1pPr>
          </a:lstStyle>
          <a:p>
            <a:pPr algn="ctr"/>
            <a:r>
              <a:rPr lang="zh-CN" altLang="en-US" sz="1600" b="0" dirty="0">
                <a:solidFill>
                  <a:prstClr val="black"/>
                </a:solidFill>
              </a:rPr>
              <a:t>中国</a:t>
            </a:r>
            <a:r>
              <a:rPr lang="zh-CN" altLang="en-US" sz="1600" dirty="0">
                <a:solidFill>
                  <a:prstClr val="black"/>
                </a:solidFill>
              </a:rPr>
              <a:t> </a:t>
            </a:r>
            <a:r>
              <a:rPr lang="en-US" altLang="zh-CN" sz="1600" dirty="0">
                <a:solidFill>
                  <a:prstClr val="black"/>
                </a:solidFill>
              </a:rPr>
              <a:t>-</a:t>
            </a:r>
            <a:r>
              <a:rPr lang="zh-CN" altLang="en-US" sz="1600" dirty="0">
                <a:solidFill>
                  <a:prstClr val="black"/>
                </a:solidFill>
              </a:rPr>
              <a:t> </a:t>
            </a:r>
            <a:r>
              <a:rPr lang="en-US" altLang="zh-CN" sz="1600" dirty="0">
                <a:solidFill>
                  <a:srgbClr val="C00000"/>
                </a:solidFill>
              </a:rPr>
              <a:t>HIAF</a:t>
            </a:r>
            <a:endParaRPr lang="zh-CN" altLang="en-US" sz="1600" dirty="0">
              <a:solidFill>
                <a:srgbClr val="C00000"/>
              </a:solidFill>
            </a:endParaRPr>
          </a:p>
        </p:txBody>
      </p:sp>
      <p:grpSp>
        <p:nvGrpSpPr>
          <p:cNvPr id="5" name="组合 1">
            <a:extLst>
              <a:ext uri="{FF2B5EF4-FFF2-40B4-BE49-F238E27FC236}">
                <a16:creationId xmlns:a16="http://schemas.microsoft.com/office/drawing/2014/main" id="{6E90ECEB-33EE-8523-93BB-D23FF786FAB5}"/>
              </a:ext>
            </a:extLst>
          </p:cNvPr>
          <p:cNvGrpSpPr/>
          <p:nvPr/>
        </p:nvGrpSpPr>
        <p:grpSpPr>
          <a:xfrm>
            <a:off x="5012277" y="915566"/>
            <a:ext cx="3752449" cy="1689998"/>
            <a:chOff x="6719193" y="1496993"/>
            <a:chExt cx="5003265" cy="2253330"/>
          </a:xfrm>
        </p:grpSpPr>
        <p:pic>
          <p:nvPicPr>
            <p:cNvPr id="6" name="图片 24">
              <a:extLst>
                <a:ext uri="{FF2B5EF4-FFF2-40B4-BE49-F238E27FC236}">
                  <a16:creationId xmlns:a16="http://schemas.microsoft.com/office/drawing/2014/main" id="{08F6AD87-AB19-0A61-F232-38ECF0C933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9193" y="1496993"/>
              <a:ext cx="5003265" cy="2253330"/>
            </a:xfrm>
            <a:prstGeom prst="rect">
              <a:avLst/>
            </a:prstGeom>
            <a:ln w="9525">
              <a:solidFill>
                <a:srgbClr val="002060"/>
              </a:solidFill>
            </a:ln>
          </p:spPr>
        </p:pic>
        <p:sp>
          <p:nvSpPr>
            <p:cNvPr id="7" name="文本框 33">
              <a:extLst>
                <a:ext uri="{FF2B5EF4-FFF2-40B4-BE49-F238E27FC236}">
                  <a16:creationId xmlns:a16="http://schemas.microsoft.com/office/drawing/2014/main" id="{583FA816-7D20-A9EA-6DF0-CD5639128CAB}"/>
                </a:ext>
              </a:extLst>
            </p:cNvPr>
            <p:cNvSpPr txBox="1"/>
            <p:nvPr/>
          </p:nvSpPr>
          <p:spPr>
            <a:xfrm>
              <a:off x="6719193" y="1527284"/>
              <a:ext cx="1885944" cy="492443"/>
            </a:xfrm>
            <a:prstGeom prst="rect">
              <a:avLst/>
            </a:prstGeom>
            <a:noFill/>
          </p:spPr>
          <p:txBody>
            <a:bodyPr wrap="square">
              <a:spAutoFit/>
            </a:bodyPr>
            <a:lstStyle/>
            <a:p>
              <a:r>
                <a:rPr lang="zh-CN" altLang="en-US" dirty="0">
                  <a:solidFill>
                    <a:prstClr val="black"/>
                  </a:solidFill>
                  <a:latin typeface="微软雅黑" panose="020B0503020204020204" pitchFamily="34" charset="-122"/>
                  <a:ea typeface="微软雅黑" panose="020B0503020204020204" pitchFamily="34" charset="-122"/>
                </a:rPr>
                <a:t>德国 </a:t>
              </a:r>
              <a:r>
                <a:rPr lang="en-US" altLang="zh-CN" b="1" dirty="0">
                  <a:solidFill>
                    <a:prstClr val="black"/>
                  </a:solidFill>
                  <a:latin typeface="微软雅黑" panose="020B0503020204020204" pitchFamily="34" charset="-122"/>
                  <a:ea typeface="微软雅黑" panose="020B0503020204020204" pitchFamily="34" charset="-122"/>
                </a:rPr>
                <a:t>-</a:t>
              </a:r>
              <a:r>
                <a:rPr lang="zh-CN" altLang="en-US" b="1" dirty="0">
                  <a:solidFill>
                    <a:prstClr val="black"/>
                  </a:solidFill>
                  <a:latin typeface="微软雅黑" panose="020B0503020204020204" pitchFamily="34" charset="-122"/>
                  <a:ea typeface="微软雅黑" panose="020B0503020204020204" pitchFamily="34" charset="-122"/>
                </a:rPr>
                <a:t> </a:t>
              </a:r>
              <a:r>
                <a:rPr lang="en-US" altLang="zh-CN" b="1" dirty="0">
                  <a:solidFill>
                    <a:srgbClr val="C00000"/>
                  </a:solidFill>
                  <a:latin typeface="微软雅黑" panose="020B0503020204020204" pitchFamily="34" charset="-122"/>
                  <a:ea typeface="微软雅黑" panose="020B0503020204020204" pitchFamily="34" charset="-122"/>
                </a:rPr>
                <a:t>FAIR</a:t>
              </a:r>
              <a:endParaRPr lang="zh-CN" altLang="en-US" dirty="0">
                <a:solidFill>
                  <a:srgbClr val="C00000"/>
                </a:solidFill>
              </a:endParaRPr>
            </a:p>
          </p:txBody>
        </p:sp>
      </p:grpSp>
      <p:sp>
        <p:nvSpPr>
          <p:cNvPr id="8" name="文本框 18">
            <a:extLst>
              <a:ext uri="{FF2B5EF4-FFF2-40B4-BE49-F238E27FC236}">
                <a16:creationId xmlns:a16="http://schemas.microsoft.com/office/drawing/2014/main" id="{0322374D-0D35-10B2-F1E2-09E95313D23D}"/>
              </a:ext>
            </a:extLst>
          </p:cNvPr>
          <p:cNvSpPr txBox="1"/>
          <p:nvPr/>
        </p:nvSpPr>
        <p:spPr>
          <a:xfrm>
            <a:off x="5076056" y="2283718"/>
            <a:ext cx="1944216" cy="276999"/>
          </a:xfrm>
          <a:prstGeom prst="rect">
            <a:avLst/>
          </a:prstGeom>
          <a:solidFill>
            <a:schemeClr val="bg1"/>
          </a:solidFill>
          <a:ln w="3175">
            <a:solidFill>
              <a:schemeClr val="tx1"/>
            </a:solidFill>
          </a:ln>
        </p:spPr>
        <p:txBody>
          <a:bodyPr wrap="square">
            <a:spAutoFit/>
          </a:bodyPr>
          <a:lstStyle/>
          <a:p>
            <a:pPr algn="ctr"/>
            <a:r>
              <a:rPr lang="en-US" altLang="zh-CN" sz="1200" dirty="0">
                <a:latin typeface="微软雅黑" panose="020B0503020204020204" pitchFamily="34" charset="-122"/>
                <a:ea typeface="微软雅黑" panose="020B0503020204020204" pitchFamily="34" charset="-122"/>
              </a:rPr>
              <a:t>33</a:t>
            </a:r>
            <a:r>
              <a:rPr lang="zh-CN" altLang="en-US" sz="1200" dirty="0">
                <a:latin typeface="微软雅黑" panose="020B0503020204020204" pitchFamily="34" charset="-122"/>
                <a:ea typeface="微软雅黑" panose="020B0503020204020204" pitchFamily="34" charset="-122"/>
              </a:rPr>
              <a:t>亿欧元，</a:t>
            </a:r>
            <a:r>
              <a:rPr lang="en-US" altLang="zh-CN" sz="1200" dirty="0">
                <a:latin typeface="微软雅黑" panose="020B0503020204020204" pitchFamily="34" charset="-122"/>
                <a:ea typeface="微软雅黑" panose="020B0503020204020204" pitchFamily="34" charset="-122"/>
              </a:rPr>
              <a:t>~2028</a:t>
            </a:r>
            <a:r>
              <a:rPr lang="zh-CN" altLang="en-US" sz="1200" dirty="0">
                <a:latin typeface="微软雅黑" panose="020B0503020204020204" pitchFamily="34" charset="-122"/>
                <a:ea typeface="微软雅黑" panose="020B0503020204020204" pitchFamily="34" charset="-122"/>
              </a:rPr>
              <a:t>调试</a:t>
            </a:r>
            <a:endParaRPr lang="zh-CN" altLang="en-US" sz="1200" dirty="0"/>
          </a:p>
        </p:txBody>
      </p:sp>
      <p:sp>
        <p:nvSpPr>
          <p:cNvPr id="9" name="文本框 20">
            <a:extLst>
              <a:ext uri="{FF2B5EF4-FFF2-40B4-BE49-F238E27FC236}">
                <a16:creationId xmlns:a16="http://schemas.microsoft.com/office/drawing/2014/main" id="{492C2BF2-BE1F-1C1D-3B86-DA6A4B00D86E}"/>
              </a:ext>
            </a:extLst>
          </p:cNvPr>
          <p:cNvSpPr txBox="1"/>
          <p:nvPr/>
        </p:nvSpPr>
        <p:spPr>
          <a:xfrm>
            <a:off x="5148064" y="4310975"/>
            <a:ext cx="1872208" cy="276999"/>
          </a:xfrm>
          <a:prstGeom prst="rect">
            <a:avLst/>
          </a:prstGeom>
          <a:solidFill>
            <a:schemeClr val="bg1"/>
          </a:solidFill>
          <a:ln w="3175">
            <a:solidFill>
              <a:schemeClr val="tx1"/>
            </a:solidFill>
          </a:ln>
        </p:spPr>
        <p:txBody>
          <a:bodyPr wrap="square">
            <a:spAutoFit/>
          </a:bodyPr>
          <a:lstStyle/>
          <a:p>
            <a:pPr algn="ctr"/>
            <a:r>
              <a:rPr lang="en-US" altLang="zh-CN" sz="1200" dirty="0">
                <a:latin typeface="微软雅黑" panose="020B0503020204020204" pitchFamily="34" charset="-122"/>
                <a:ea typeface="微软雅黑" panose="020B0503020204020204" pitchFamily="34" charset="-122"/>
              </a:rPr>
              <a:t>28</a:t>
            </a:r>
            <a:r>
              <a:rPr lang="zh-CN" altLang="en-US" sz="1200" dirty="0">
                <a:latin typeface="微软雅黑" panose="020B0503020204020204" pitchFamily="34" charset="-122"/>
                <a:ea typeface="微软雅黑" panose="020B0503020204020204" pitchFamily="34" charset="-122"/>
              </a:rPr>
              <a:t>亿人民，</a:t>
            </a:r>
            <a:r>
              <a:rPr lang="en-US" altLang="zh-CN" sz="1200" dirty="0">
                <a:latin typeface="微软雅黑" panose="020B0503020204020204" pitchFamily="34" charset="-122"/>
                <a:ea typeface="微软雅黑" panose="020B0503020204020204" pitchFamily="34" charset="-122"/>
              </a:rPr>
              <a:t>2025</a:t>
            </a:r>
            <a:r>
              <a:rPr lang="zh-CN" altLang="en-US" sz="1200" dirty="0">
                <a:latin typeface="微软雅黑" panose="020B0503020204020204" pitchFamily="34" charset="-122"/>
                <a:ea typeface="微软雅黑" panose="020B0503020204020204" pitchFamily="34" charset="-122"/>
              </a:rPr>
              <a:t>调试</a:t>
            </a:r>
          </a:p>
        </p:txBody>
      </p:sp>
      <p:graphicFrame>
        <p:nvGraphicFramePr>
          <p:cNvPr id="10" name="Group 81">
            <a:extLst>
              <a:ext uri="{FF2B5EF4-FFF2-40B4-BE49-F238E27FC236}">
                <a16:creationId xmlns:a16="http://schemas.microsoft.com/office/drawing/2014/main" id="{86BBC8FB-C88D-8AAE-DD03-608909A2E65A}"/>
              </a:ext>
            </a:extLst>
          </p:cNvPr>
          <p:cNvGraphicFramePr>
            <a:graphicFrameLocks noGrp="1"/>
          </p:cNvGraphicFramePr>
          <p:nvPr>
            <p:extLst>
              <p:ext uri="{D42A27DB-BD31-4B8C-83A1-F6EECF244321}">
                <p14:modId xmlns:p14="http://schemas.microsoft.com/office/powerpoint/2010/main" val="4240646717"/>
              </p:ext>
            </p:extLst>
          </p:nvPr>
        </p:nvGraphicFramePr>
        <p:xfrm>
          <a:off x="372365" y="1175369"/>
          <a:ext cx="4415658" cy="2605072"/>
        </p:xfrm>
        <a:graphic>
          <a:graphicData uri="http://schemas.openxmlformats.org/drawingml/2006/table">
            <a:tbl>
              <a:tblPr firstRow="1">
                <a:tableStyleId>{616DA210-FB5B-4158-B5E0-FEB733F419BA}</a:tableStyleId>
              </a:tblPr>
              <a:tblGrid>
                <a:gridCol w="581233">
                  <a:extLst>
                    <a:ext uri="{9D8B030D-6E8A-4147-A177-3AD203B41FA5}">
                      <a16:colId xmlns:a16="http://schemas.microsoft.com/office/drawing/2014/main" val="20000"/>
                    </a:ext>
                  </a:extLst>
                </a:gridCol>
                <a:gridCol w="959351">
                  <a:extLst>
                    <a:ext uri="{9D8B030D-6E8A-4147-A177-3AD203B41FA5}">
                      <a16:colId xmlns:a16="http://schemas.microsoft.com/office/drawing/2014/main" val="20001"/>
                    </a:ext>
                  </a:extLst>
                </a:gridCol>
                <a:gridCol w="610410">
                  <a:extLst>
                    <a:ext uri="{9D8B030D-6E8A-4147-A177-3AD203B41FA5}">
                      <a16:colId xmlns:a16="http://schemas.microsoft.com/office/drawing/2014/main" val="114898195"/>
                    </a:ext>
                  </a:extLst>
                </a:gridCol>
                <a:gridCol w="536473">
                  <a:extLst>
                    <a:ext uri="{9D8B030D-6E8A-4147-A177-3AD203B41FA5}">
                      <a16:colId xmlns:a16="http://schemas.microsoft.com/office/drawing/2014/main" val="794782957"/>
                    </a:ext>
                  </a:extLst>
                </a:gridCol>
                <a:gridCol w="999111">
                  <a:extLst>
                    <a:ext uri="{9D8B030D-6E8A-4147-A177-3AD203B41FA5}">
                      <a16:colId xmlns:a16="http://schemas.microsoft.com/office/drawing/2014/main" val="20002"/>
                    </a:ext>
                  </a:extLst>
                </a:gridCol>
                <a:gridCol w="729080">
                  <a:extLst>
                    <a:ext uri="{9D8B030D-6E8A-4147-A177-3AD203B41FA5}">
                      <a16:colId xmlns:a16="http://schemas.microsoft.com/office/drawing/2014/main" val="20003"/>
                    </a:ext>
                  </a:extLst>
                </a:gridCol>
              </a:tblGrid>
              <a:tr h="473760">
                <a:tc>
                  <a:txBody>
                    <a:bodyPr/>
                    <a:lstStyle>
                      <a:lvl1pPr marL="0" algn="l" defTabSz="457200" rtl="0" eaLnBrk="1" latinLnBrk="0" hangingPunct="1">
                        <a:defRPr sz="1800" b="1" kern="1200">
                          <a:solidFill>
                            <a:schemeClr val="lt1"/>
                          </a:solidFill>
                          <a:latin typeface="Calibri"/>
                          <a:ea typeface="宋体"/>
                          <a:cs typeface=""/>
                        </a:defRPr>
                      </a:lvl1pPr>
                      <a:lvl2pPr marL="457200" algn="l" defTabSz="457200" rtl="0" eaLnBrk="1" latinLnBrk="0" hangingPunct="1">
                        <a:defRPr sz="1800" b="1" kern="1200">
                          <a:solidFill>
                            <a:schemeClr val="lt1"/>
                          </a:solidFill>
                          <a:latin typeface="Calibri"/>
                          <a:ea typeface="宋体"/>
                          <a:cs typeface=""/>
                        </a:defRPr>
                      </a:lvl2pPr>
                      <a:lvl3pPr marL="914400" algn="l" defTabSz="457200" rtl="0" eaLnBrk="1" latinLnBrk="0" hangingPunct="1">
                        <a:defRPr sz="1800" b="1" kern="1200">
                          <a:solidFill>
                            <a:schemeClr val="lt1"/>
                          </a:solidFill>
                          <a:latin typeface="Calibri"/>
                          <a:ea typeface="宋体"/>
                          <a:cs typeface=""/>
                        </a:defRPr>
                      </a:lvl3pPr>
                      <a:lvl4pPr marL="1371600" algn="l" defTabSz="457200" rtl="0" eaLnBrk="1" latinLnBrk="0" hangingPunct="1">
                        <a:defRPr sz="1800" b="1" kern="1200">
                          <a:solidFill>
                            <a:schemeClr val="lt1"/>
                          </a:solidFill>
                          <a:latin typeface="Calibri"/>
                          <a:ea typeface="宋体"/>
                          <a:cs typeface=""/>
                        </a:defRPr>
                      </a:lvl4pPr>
                      <a:lvl5pPr marL="1828800" algn="l" defTabSz="457200" rtl="0" eaLnBrk="1" latinLnBrk="0" hangingPunct="1">
                        <a:defRPr sz="1800" b="1" kern="1200">
                          <a:solidFill>
                            <a:schemeClr val="lt1"/>
                          </a:solidFill>
                          <a:latin typeface="Calibri"/>
                          <a:ea typeface="宋体"/>
                          <a:cs typeface=""/>
                        </a:defRPr>
                      </a:lvl5pPr>
                      <a:lvl6pPr marL="2286000" algn="l" defTabSz="457200" rtl="0" eaLnBrk="1" latinLnBrk="0" hangingPunct="1">
                        <a:defRPr sz="1800" b="1" kern="1200">
                          <a:solidFill>
                            <a:schemeClr val="lt1"/>
                          </a:solidFill>
                          <a:latin typeface="Calibri"/>
                          <a:ea typeface="宋体"/>
                          <a:cs typeface=""/>
                        </a:defRPr>
                      </a:lvl6pPr>
                      <a:lvl7pPr marL="2743200" algn="l" defTabSz="457200" rtl="0" eaLnBrk="1" latinLnBrk="0" hangingPunct="1">
                        <a:defRPr sz="1800" b="1" kern="1200">
                          <a:solidFill>
                            <a:schemeClr val="lt1"/>
                          </a:solidFill>
                          <a:latin typeface="Calibri"/>
                          <a:ea typeface="宋体"/>
                          <a:cs typeface=""/>
                        </a:defRPr>
                      </a:lvl7pPr>
                      <a:lvl8pPr marL="3200400" algn="l" defTabSz="457200" rtl="0" eaLnBrk="1" latinLnBrk="0" hangingPunct="1">
                        <a:defRPr sz="1800" b="1" kern="1200">
                          <a:solidFill>
                            <a:schemeClr val="lt1"/>
                          </a:solidFill>
                          <a:latin typeface="Calibri"/>
                          <a:ea typeface="宋体"/>
                          <a:cs typeface=""/>
                        </a:defRPr>
                      </a:lvl8pPr>
                      <a:lvl9pPr marL="3657600" algn="l" defTabSz="457200" rtl="0" eaLnBrk="1" latinLnBrk="0" hangingPunct="1">
                        <a:defRPr sz="1800" b="1" kern="1200">
                          <a:solidFill>
                            <a:schemeClr val="lt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rPr>
                        <a:t>研究所</a:t>
                      </a:r>
                      <a:endParaRPr kumimoji="0" lang="en-US" altLang="de-DE"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ea typeface="宋体"/>
                          <a:cs typeface=""/>
                        </a:defRPr>
                      </a:lvl1pPr>
                      <a:lvl2pPr marL="457200" algn="l" defTabSz="457200" rtl="0" eaLnBrk="1" latinLnBrk="0" hangingPunct="1">
                        <a:defRPr sz="1800" b="1" kern="1200">
                          <a:solidFill>
                            <a:schemeClr val="lt1"/>
                          </a:solidFill>
                          <a:latin typeface="Calibri"/>
                          <a:ea typeface="宋体"/>
                          <a:cs typeface=""/>
                        </a:defRPr>
                      </a:lvl2pPr>
                      <a:lvl3pPr marL="914400" algn="l" defTabSz="457200" rtl="0" eaLnBrk="1" latinLnBrk="0" hangingPunct="1">
                        <a:defRPr sz="1800" b="1" kern="1200">
                          <a:solidFill>
                            <a:schemeClr val="lt1"/>
                          </a:solidFill>
                          <a:latin typeface="Calibri"/>
                          <a:ea typeface="宋体"/>
                          <a:cs typeface=""/>
                        </a:defRPr>
                      </a:lvl3pPr>
                      <a:lvl4pPr marL="1371600" algn="l" defTabSz="457200" rtl="0" eaLnBrk="1" latinLnBrk="0" hangingPunct="1">
                        <a:defRPr sz="1800" b="1" kern="1200">
                          <a:solidFill>
                            <a:schemeClr val="lt1"/>
                          </a:solidFill>
                          <a:latin typeface="Calibri"/>
                          <a:ea typeface="宋体"/>
                          <a:cs typeface=""/>
                        </a:defRPr>
                      </a:lvl4pPr>
                      <a:lvl5pPr marL="1828800" algn="l" defTabSz="457200" rtl="0" eaLnBrk="1" latinLnBrk="0" hangingPunct="1">
                        <a:defRPr sz="1800" b="1" kern="1200">
                          <a:solidFill>
                            <a:schemeClr val="lt1"/>
                          </a:solidFill>
                          <a:latin typeface="Calibri"/>
                          <a:ea typeface="宋体"/>
                          <a:cs typeface=""/>
                        </a:defRPr>
                      </a:lvl5pPr>
                      <a:lvl6pPr marL="2286000" algn="l" defTabSz="457200" rtl="0" eaLnBrk="1" latinLnBrk="0" hangingPunct="1">
                        <a:defRPr sz="1800" b="1" kern="1200">
                          <a:solidFill>
                            <a:schemeClr val="lt1"/>
                          </a:solidFill>
                          <a:latin typeface="Calibri"/>
                          <a:ea typeface="宋体"/>
                          <a:cs typeface=""/>
                        </a:defRPr>
                      </a:lvl6pPr>
                      <a:lvl7pPr marL="2743200" algn="l" defTabSz="457200" rtl="0" eaLnBrk="1" latinLnBrk="0" hangingPunct="1">
                        <a:defRPr sz="1800" b="1" kern="1200">
                          <a:solidFill>
                            <a:schemeClr val="lt1"/>
                          </a:solidFill>
                          <a:latin typeface="Calibri"/>
                          <a:ea typeface="宋体"/>
                          <a:cs typeface=""/>
                        </a:defRPr>
                      </a:lvl7pPr>
                      <a:lvl8pPr marL="3200400" algn="l" defTabSz="457200" rtl="0" eaLnBrk="1" latinLnBrk="0" hangingPunct="1">
                        <a:defRPr sz="1800" b="1" kern="1200">
                          <a:solidFill>
                            <a:schemeClr val="lt1"/>
                          </a:solidFill>
                          <a:latin typeface="Calibri"/>
                          <a:ea typeface="宋体"/>
                          <a:cs typeface=""/>
                        </a:defRPr>
                      </a:lvl8pPr>
                      <a:lvl9pPr marL="3657600" algn="l" defTabSz="457200" rtl="0" eaLnBrk="1" latinLnBrk="0" hangingPunct="1">
                        <a:defRPr sz="1800" b="1" kern="1200">
                          <a:solidFill>
                            <a:schemeClr val="lt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rPr>
                        <a:t>装置</a:t>
                      </a:r>
                      <a:endParaRPr kumimoji="0" lang="en-US" altLang="de-DE"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ea typeface="宋体"/>
                          <a:cs typeface=""/>
                        </a:defRPr>
                      </a:lvl1pPr>
                      <a:lvl2pPr marL="457200" algn="l" defTabSz="457200" rtl="0" eaLnBrk="1" latinLnBrk="0" hangingPunct="1">
                        <a:defRPr sz="1800" b="1" kern="1200">
                          <a:solidFill>
                            <a:schemeClr val="lt1"/>
                          </a:solidFill>
                          <a:latin typeface="Calibri"/>
                          <a:ea typeface="宋体"/>
                          <a:cs typeface=""/>
                        </a:defRPr>
                      </a:lvl2pPr>
                      <a:lvl3pPr marL="914400" algn="l" defTabSz="457200" rtl="0" eaLnBrk="1" latinLnBrk="0" hangingPunct="1">
                        <a:defRPr sz="1800" b="1" kern="1200">
                          <a:solidFill>
                            <a:schemeClr val="lt1"/>
                          </a:solidFill>
                          <a:latin typeface="Calibri"/>
                          <a:ea typeface="宋体"/>
                          <a:cs typeface=""/>
                        </a:defRPr>
                      </a:lvl3pPr>
                      <a:lvl4pPr marL="1371600" algn="l" defTabSz="457200" rtl="0" eaLnBrk="1" latinLnBrk="0" hangingPunct="1">
                        <a:defRPr sz="1800" b="1" kern="1200">
                          <a:solidFill>
                            <a:schemeClr val="lt1"/>
                          </a:solidFill>
                          <a:latin typeface="Calibri"/>
                          <a:ea typeface="宋体"/>
                          <a:cs typeface=""/>
                        </a:defRPr>
                      </a:lvl4pPr>
                      <a:lvl5pPr marL="1828800" algn="l" defTabSz="457200" rtl="0" eaLnBrk="1" latinLnBrk="0" hangingPunct="1">
                        <a:defRPr sz="1800" b="1" kern="1200">
                          <a:solidFill>
                            <a:schemeClr val="lt1"/>
                          </a:solidFill>
                          <a:latin typeface="Calibri"/>
                          <a:ea typeface="宋体"/>
                          <a:cs typeface=""/>
                        </a:defRPr>
                      </a:lvl5pPr>
                      <a:lvl6pPr marL="2286000" algn="l" defTabSz="457200" rtl="0" eaLnBrk="1" latinLnBrk="0" hangingPunct="1">
                        <a:defRPr sz="1800" b="1" kern="1200">
                          <a:solidFill>
                            <a:schemeClr val="lt1"/>
                          </a:solidFill>
                          <a:latin typeface="Calibri"/>
                          <a:ea typeface="宋体"/>
                          <a:cs typeface=""/>
                        </a:defRPr>
                      </a:lvl6pPr>
                      <a:lvl7pPr marL="2743200" algn="l" defTabSz="457200" rtl="0" eaLnBrk="1" latinLnBrk="0" hangingPunct="1">
                        <a:defRPr sz="1800" b="1" kern="1200">
                          <a:solidFill>
                            <a:schemeClr val="lt1"/>
                          </a:solidFill>
                          <a:latin typeface="Calibri"/>
                          <a:ea typeface="宋体"/>
                          <a:cs typeface=""/>
                        </a:defRPr>
                      </a:lvl7pPr>
                      <a:lvl8pPr marL="3200400" algn="l" defTabSz="457200" rtl="0" eaLnBrk="1" latinLnBrk="0" hangingPunct="1">
                        <a:defRPr sz="1800" b="1" kern="1200">
                          <a:solidFill>
                            <a:schemeClr val="lt1"/>
                          </a:solidFill>
                          <a:latin typeface="Calibri"/>
                          <a:ea typeface="宋体"/>
                          <a:cs typeface=""/>
                        </a:defRPr>
                      </a:lvl8pPr>
                      <a:lvl9pPr marL="3657600" algn="l" defTabSz="457200" rtl="0" eaLnBrk="1" latinLnBrk="0" hangingPunct="1">
                        <a:defRPr sz="1800" b="1" kern="1200">
                          <a:solidFill>
                            <a:schemeClr val="lt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rPr>
                        <a:t>重复</a:t>
                      </a:r>
                      <a:endParaRPr kumimoji="0" lang="en-US" altLang="zh-CN"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rPr>
                        <a:t>频率</a:t>
                      </a:r>
                      <a:endParaRPr kumimoji="0" lang="en-US" altLang="zh-CN"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ea typeface="宋体"/>
                          <a:cs typeface=""/>
                        </a:defRPr>
                      </a:lvl1pPr>
                      <a:lvl2pPr marL="457200" algn="l" defTabSz="457200" rtl="0" eaLnBrk="1" latinLnBrk="0" hangingPunct="1">
                        <a:defRPr sz="1800" b="1" kern="1200">
                          <a:solidFill>
                            <a:schemeClr val="lt1"/>
                          </a:solidFill>
                          <a:latin typeface="Calibri"/>
                          <a:ea typeface="宋体"/>
                          <a:cs typeface=""/>
                        </a:defRPr>
                      </a:lvl2pPr>
                      <a:lvl3pPr marL="914400" algn="l" defTabSz="457200" rtl="0" eaLnBrk="1" latinLnBrk="0" hangingPunct="1">
                        <a:defRPr sz="1800" b="1" kern="1200">
                          <a:solidFill>
                            <a:schemeClr val="lt1"/>
                          </a:solidFill>
                          <a:latin typeface="Calibri"/>
                          <a:ea typeface="宋体"/>
                          <a:cs typeface=""/>
                        </a:defRPr>
                      </a:lvl3pPr>
                      <a:lvl4pPr marL="1371600" algn="l" defTabSz="457200" rtl="0" eaLnBrk="1" latinLnBrk="0" hangingPunct="1">
                        <a:defRPr sz="1800" b="1" kern="1200">
                          <a:solidFill>
                            <a:schemeClr val="lt1"/>
                          </a:solidFill>
                          <a:latin typeface="Calibri"/>
                          <a:ea typeface="宋体"/>
                          <a:cs typeface=""/>
                        </a:defRPr>
                      </a:lvl4pPr>
                      <a:lvl5pPr marL="1828800" algn="l" defTabSz="457200" rtl="0" eaLnBrk="1" latinLnBrk="0" hangingPunct="1">
                        <a:defRPr sz="1800" b="1" kern="1200">
                          <a:solidFill>
                            <a:schemeClr val="lt1"/>
                          </a:solidFill>
                          <a:latin typeface="Calibri"/>
                          <a:ea typeface="宋体"/>
                          <a:cs typeface=""/>
                        </a:defRPr>
                      </a:lvl5pPr>
                      <a:lvl6pPr marL="2286000" algn="l" defTabSz="457200" rtl="0" eaLnBrk="1" latinLnBrk="0" hangingPunct="1">
                        <a:defRPr sz="1800" b="1" kern="1200">
                          <a:solidFill>
                            <a:schemeClr val="lt1"/>
                          </a:solidFill>
                          <a:latin typeface="Calibri"/>
                          <a:ea typeface="宋体"/>
                          <a:cs typeface=""/>
                        </a:defRPr>
                      </a:lvl6pPr>
                      <a:lvl7pPr marL="2743200" algn="l" defTabSz="457200" rtl="0" eaLnBrk="1" latinLnBrk="0" hangingPunct="1">
                        <a:defRPr sz="1800" b="1" kern="1200">
                          <a:solidFill>
                            <a:schemeClr val="lt1"/>
                          </a:solidFill>
                          <a:latin typeface="Calibri"/>
                          <a:ea typeface="宋体"/>
                          <a:cs typeface=""/>
                        </a:defRPr>
                      </a:lvl7pPr>
                      <a:lvl8pPr marL="3200400" algn="l" defTabSz="457200" rtl="0" eaLnBrk="1" latinLnBrk="0" hangingPunct="1">
                        <a:defRPr sz="1800" b="1" kern="1200">
                          <a:solidFill>
                            <a:schemeClr val="lt1"/>
                          </a:solidFill>
                          <a:latin typeface="Calibri"/>
                          <a:ea typeface="宋体"/>
                          <a:cs typeface=""/>
                        </a:defRPr>
                      </a:lvl8pPr>
                      <a:lvl9pPr marL="3657600" algn="l" defTabSz="457200" rtl="0" eaLnBrk="1" latinLnBrk="0" hangingPunct="1">
                        <a:defRPr sz="1800" b="1" kern="1200">
                          <a:solidFill>
                            <a:schemeClr val="lt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rPr>
                        <a:t>离子</a:t>
                      </a:r>
                      <a:endParaRPr kumimoji="0" lang="en-US" altLang="zh-CN"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rPr>
                        <a:t>种类</a:t>
                      </a:r>
                      <a:endParaRPr kumimoji="0" lang="en-US" altLang="de-DE"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ea typeface="宋体"/>
                          <a:cs typeface=""/>
                        </a:defRPr>
                      </a:lvl1pPr>
                      <a:lvl2pPr marL="457200" algn="l" defTabSz="457200" rtl="0" eaLnBrk="1" latinLnBrk="0" hangingPunct="1">
                        <a:defRPr sz="1800" b="1" kern="1200">
                          <a:solidFill>
                            <a:schemeClr val="lt1"/>
                          </a:solidFill>
                          <a:latin typeface="Calibri"/>
                          <a:ea typeface="宋体"/>
                          <a:cs typeface=""/>
                        </a:defRPr>
                      </a:lvl2pPr>
                      <a:lvl3pPr marL="914400" algn="l" defTabSz="457200" rtl="0" eaLnBrk="1" latinLnBrk="0" hangingPunct="1">
                        <a:defRPr sz="1800" b="1" kern="1200">
                          <a:solidFill>
                            <a:schemeClr val="lt1"/>
                          </a:solidFill>
                          <a:latin typeface="Calibri"/>
                          <a:ea typeface="宋体"/>
                          <a:cs typeface=""/>
                        </a:defRPr>
                      </a:lvl3pPr>
                      <a:lvl4pPr marL="1371600" algn="l" defTabSz="457200" rtl="0" eaLnBrk="1" latinLnBrk="0" hangingPunct="1">
                        <a:defRPr sz="1800" b="1" kern="1200">
                          <a:solidFill>
                            <a:schemeClr val="lt1"/>
                          </a:solidFill>
                          <a:latin typeface="Calibri"/>
                          <a:ea typeface="宋体"/>
                          <a:cs typeface=""/>
                        </a:defRPr>
                      </a:lvl4pPr>
                      <a:lvl5pPr marL="1828800" algn="l" defTabSz="457200" rtl="0" eaLnBrk="1" latinLnBrk="0" hangingPunct="1">
                        <a:defRPr sz="1800" b="1" kern="1200">
                          <a:solidFill>
                            <a:schemeClr val="lt1"/>
                          </a:solidFill>
                          <a:latin typeface="Calibri"/>
                          <a:ea typeface="宋体"/>
                          <a:cs typeface=""/>
                        </a:defRPr>
                      </a:lvl5pPr>
                      <a:lvl6pPr marL="2286000" algn="l" defTabSz="457200" rtl="0" eaLnBrk="1" latinLnBrk="0" hangingPunct="1">
                        <a:defRPr sz="1800" b="1" kern="1200">
                          <a:solidFill>
                            <a:schemeClr val="lt1"/>
                          </a:solidFill>
                          <a:latin typeface="Calibri"/>
                          <a:ea typeface="宋体"/>
                          <a:cs typeface=""/>
                        </a:defRPr>
                      </a:lvl6pPr>
                      <a:lvl7pPr marL="2743200" algn="l" defTabSz="457200" rtl="0" eaLnBrk="1" latinLnBrk="0" hangingPunct="1">
                        <a:defRPr sz="1800" b="1" kern="1200">
                          <a:solidFill>
                            <a:schemeClr val="lt1"/>
                          </a:solidFill>
                          <a:latin typeface="Calibri"/>
                          <a:ea typeface="宋体"/>
                          <a:cs typeface=""/>
                        </a:defRPr>
                      </a:lvl7pPr>
                      <a:lvl8pPr marL="3200400" algn="l" defTabSz="457200" rtl="0" eaLnBrk="1" latinLnBrk="0" hangingPunct="1">
                        <a:defRPr sz="1800" b="1" kern="1200">
                          <a:solidFill>
                            <a:schemeClr val="lt1"/>
                          </a:solidFill>
                          <a:latin typeface="Calibri"/>
                          <a:ea typeface="宋体"/>
                          <a:cs typeface=""/>
                        </a:defRPr>
                      </a:lvl8pPr>
                      <a:lvl9pPr marL="3657600" algn="l" defTabSz="457200" rtl="0" eaLnBrk="1" latinLnBrk="0" hangingPunct="1">
                        <a:defRPr sz="1800" b="1" kern="1200">
                          <a:solidFill>
                            <a:schemeClr val="lt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rPr>
                        <a:t>设计</a:t>
                      </a:r>
                      <a:endParaRPr kumimoji="0" lang="en-US" altLang="zh-CN"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rPr>
                        <a:t>流强</a:t>
                      </a:r>
                      <a:endParaRPr kumimoji="0" lang="en-US" altLang="de-DE"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b="1" kern="1200">
                          <a:solidFill>
                            <a:schemeClr val="lt1"/>
                          </a:solidFill>
                          <a:latin typeface="Calibri"/>
                          <a:ea typeface="宋体"/>
                          <a:cs typeface=""/>
                        </a:defRPr>
                      </a:lvl1pPr>
                      <a:lvl2pPr marL="457200" algn="l" defTabSz="457200" rtl="0" eaLnBrk="1" latinLnBrk="0" hangingPunct="1">
                        <a:defRPr sz="1800" b="1" kern="1200">
                          <a:solidFill>
                            <a:schemeClr val="lt1"/>
                          </a:solidFill>
                          <a:latin typeface="Calibri"/>
                          <a:ea typeface="宋体"/>
                          <a:cs typeface=""/>
                        </a:defRPr>
                      </a:lvl2pPr>
                      <a:lvl3pPr marL="914400" algn="l" defTabSz="457200" rtl="0" eaLnBrk="1" latinLnBrk="0" hangingPunct="1">
                        <a:defRPr sz="1800" b="1" kern="1200">
                          <a:solidFill>
                            <a:schemeClr val="lt1"/>
                          </a:solidFill>
                          <a:latin typeface="Calibri"/>
                          <a:ea typeface="宋体"/>
                          <a:cs typeface=""/>
                        </a:defRPr>
                      </a:lvl3pPr>
                      <a:lvl4pPr marL="1371600" algn="l" defTabSz="457200" rtl="0" eaLnBrk="1" latinLnBrk="0" hangingPunct="1">
                        <a:defRPr sz="1800" b="1" kern="1200">
                          <a:solidFill>
                            <a:schemeClr val="lt1"/>
                          </a:solidFill>
                          <a:latin typeface="Calibri"/>
                          <a:ea typeface="宋体"/>
                          <a:cs typeface=""/>
                        </a:defRPr>
                      </a:lvl4pPr>
                      <a:lvl5pPr marL="1828800" algn="l" defTabSz="457200" rtl="0" eaLnBrk="1" latinLnBrk="0" hangingPunct="1">
                        <a:defRPr sz="1800" b="1" kern="1200">
                          <a:solidFill>
                            <a:schemeClr val="lt1"/>
                          </a:solidFill>
                          <a:latin typeface="Calibri"/>
                          <a:ea typeface="宋体"/>
                          <a:cs typeface=""/>
                        </a:defRPr>
                      </a:lvl5pPr>
                      <a:lvl6pPr marL="2286000" algn="l" defTabSz="457200" rtl="0" eaLnBrk="1" latinLnBrk="0" hangingPunct="1">
                        <a:defRPr sz="1800" b="1" kern="1200">
                          <a:solidFill>
                            <a:schemeClr val="lt1"/>
                          </a:solidFill>
                          <a:latin typeface="Calibri"/>
                          <a:ea typeface="宋体"/>
                          <a:cs typeface=""/>
                        </a:defRPr>
                      </a:lvl6pPr>
                      <a:lvl7pPr marL="2743200" algn="l" defTabSz="457200" rtl="0" eaLnBrk="1" latinLnBrk="0" hangingPunct="1">
                        <a:defRPr sz="1800" b="1" kern="1200">
                          <a:solidFill>
                            <a:schemeClr val="lt1"/>
                          </a:solidFill>
                          <a:latin typeface="Calibri"/>
                          <a:ea typeface="宋体"/>
                          <a:cs typeface=""/>
                        </a:defRPr>
                      </a:lvl7pPr>
                      <a:lvl8pPr marL="3200400" algn="l" defTabSz="457200" rtl="0" eaLnBrk="1" latinLnBrk="0" hangingPunct="1">
                        <a:defRPr sz="1800" b="1" kern="1200">
                          <a:solidFill>
                            <a:schemeClr val="lt1"/>
                          </a:solidFill>
                          <a:latin typeface="Calibri"/>
                          <a:ea typeface="宋体"/>
                          <a:cs typeface=""/>
                        </a:defRPr>
                      </a:lvl8pPr>
                      <a:lvl9pPr marL="3657600" algn="l" defTabSz="457200" rtl="0" eaLnBrk="1" latinLnBrk="0" hangingPunct="1">
                        <a:defRPr sz="1800" b="1" kern="1200">
                          <a:solidFill>
                            <a:schemeClr val="lt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rPr>
                        <a:t>达到</a:t>
                      </a:r>
                      <a:endParaRPr kumimoji="0" lang="en-US" altLang="zh-CN"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rPr>
                        <a:t>流强</a:t>
                      </a:r>
                      <a:endParaRPr kumimoji="0" lang="en-US" altLang="de-DE" sz="1200" b="1" u="none" strike="noStrike" kern="1200" cap="none" normalizeH="0" baseline="0" noProof="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9470">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BNL</a:t>
                      </a:r>
                      <a:endParaRPr kumimoji="0" lang="en-US" altLang="de-DE" sz="1100" b="0" i="0" u="none" strike="noStrike" cap="none" normalizeH="0" baseline="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AGS Booster</a:t>
                      </a:r>
                      <a:endParaRPr kumimoji="0" lang="en-US" altLang="de-DE" sz="1100" b="0" i="0" u="none" strike="noStrike" cap="none" normalizeH="0" baseline="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0" u="none" strike="noStrike" cap="none" normalizeH="0" baseline="0" noProof="0" dirty="0">
                          <a:ln>
                            <a:noFill/>
                          </a:ln>
                          <a:effectLst/>
                          <a:latin typeface="Times New Roman" panose="02020603050405020304" pitchFamily="18" charset="0"/>
                          <a:cs typeface="Times New Roman" panose="02020603050405020304" pitchFamily="18" charset="0"/>
                        </a:rPr>
                        <a:t>/</a:t>
                      </a:r>
                      <a:endParaRPr kumimoji="0" lang="en-US" altLang="de-DE" sz="1100" b="0" i="0" u="none" strike="noStrike" cap="none" normalizeH="0" baseline="0" noProof="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Au</a:t>
                      </a:r>
                      <a:r>
                        <a:rPr kumimoji="0" lang="en-US" altLang="de-DE" sz="1100" b="0" u="none" strike="noStrike" cap="none" normalizeH="0" baseline="30000" noProof="0" dirty="0">
                          <a:ln>
                            <a:noFill/>
                          </a:ln>
                          <a:effectLst/>
                          <a:latin typeface="Times New Roman" panose="02020603050405020304" pitchFamily="18" charset="0"/>
                          <a:cs typeface="Times New Roman" panose="02020603050405020304" pitchFamily="18" charset="0"/>
                        </a:rPr>
                        <a:t>32+</a:t>
                      </a:r>
                      <a:endParaRPr kumimoji="0" lang="en-US" altLang="de-DE" sz="1100" b="0" i="0" u="none" strike="noStrike" cap="none" normalizeH="0" baseline="3000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0" u="none" strike="noStrike" cap="none" normalizeH="0" baseline="0" noProof="0" dirty="0">
                          <a:ln>
                            <a:noFill/>
                          </a:ln>
                          <a:effectLst/>
                          <a:latin typeface="Times New Roman" panose="02020603050405020304" pitchFamily="18" charset="0"/>
                          <a:cs typeface="Times New Roman" panose="02020603050405020304" pitchFamily="18" charset="0"/>
                        </a:rPr>
                        <a:t>/</a:t>
                      </a:r>
                      <a:endParaRPr kumimoji="0" lang="en-US" altLang="de-DE" sz="1100" b="0" i="0" u="none" strike="noStrike" cap="none" normalizeH="0" baseline="0" noProof="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5</a:t>
                      </a:r>
                      <a:r>
                        <a:rPr lang="en-US" altLang="zh-CN" sz="1100" b="0" kern="0" dirty="0">
                          <a:latin typeface="Times New Roman" panose="02020603050405020304" pitchFamily="18" charset="0"/>
                          <a:cs typeface="Times New Roman" panose="02020603050405020304" pitchFamily="18" charset="0"/>
                        </a:rPr>
                        <a:t>×</a:t>
                      </a: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10</a:t>
                      </a:r>
                      <a:r>
                        <a:rPr kumimoji="0" lang="en-US" altLang="de-DE" sz="1100" b="0" u="none" strike="noStrike" cap="none" normalizeH="0" baseline="30000" noProof="0" dirty="0">
                          <a:ln>
                            <a:noFill/>
                          </a:ln>
                          <a:effectLst/>
                          <a:latin typeface="Times New Roman" panose="02020603050405020304" pitchFamily="18" charset="0"/>
                          <a:cs typeface="Times New Roman" panose="02020603050405020304" pitchFamily="18" charset="0"/>
                        </a:rPr>
                        <a:t>9</a:t>
                      </a:r>
                      <a:endParaRPr kumimoji="0" lang="en-US" altLang="de-DE" sz="1100" b="0" i="0" u="none" strike="noStrike" cap="none" normalizeH="0" baseline="3000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0307">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CERN</a:t>
                      </a:r>
                      <a:endParaRPr kumimoji="0" lang="en-US" altLang="de-DE" sz="1100" b="0" i="0" u="none" strike="noStrike" cap="none" normalizeH="0" baseline="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LEIR</a:t>
                      </a:r>
                      <a:endParaRPr kumimoji="0" lang="en-US" altLang="de-DE" sz="1100" b="0" i="0" u="none" strike="noStrike" cap="none" normalizeH="0" baseline="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0" u="none" strike="noStrike" cap="none" normalizeH="0" baseline="0" noProof="0" dirty="0">
                          <a:ln>
                            <a:noFill/>
                          </a:ln>
                          <a:effectLst/>
                          <a:latin typeface="Times New Roman" panose="02020603050405020304" pitchFamily="18" charset="0"/>
                          <a:cs typeface="Times New Roman" panose="02020603050405020304" pitchFamily="18" charset="0"/>
                        </a:rPr>
                        <a:t>/</a:t>
                      </a:r>
                      <a:endParaRPr kumimoji="0" lang="en-US" altLang="de-DE" sz="1100" b="0" i="0" u="none" strike="noStrike" cap="none" normalizeH="0" baseline="0" noProof="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Pb</a:t>
                      </a:r>
                      <a:r>
                        <a:rPr kumimoji="0" lang="en-US" altLang="de-DE" sz="1100" b="0" u="none" strike="noStrike" cap="none" normalizeH="0" baseline="30000" noProof="0" dirty="0">
                          <a:ln>
                            <a:noFill/>
                          </a:ln>
                          <a:effectLst/>
                          <a:latin typeface="Times New Roman" panose="02020603050405020304" pitchFamily="18" charset="0"/>
                          <a:cs typeface="Times New Roman" panose="02020603050405020304" pitchFamily="18" charset="0"/>
                        </a:rPr>
                        <a:t>54+</a:t>
                      </a:r>
                      <a:endParaRPr kumimoji="0" lang="en-US" altLang="de-DE" sz="1100" b="0" i="0" u="none" strike="noStrike" cap="none" normalizeH="0" baseline="3000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0" u="none" strike="noStrike" cap="none" normalizeH="0" baseline="0" noProof="0" dirty="0">
                          <a:ln>
                            <a:noFill/>
                          </a:ln>
                          <a:effectLst/>
                          <a:latin typeface="Times New Roman" panose="02020603050405020304" pitchFamily="18" charset="0"/>
                          <a:cs typeface="Times New Roman" panose="02020603050405020304" pitchFamily="18" charset="0"/>
                        </a:rPr>
                        <a:t>/</a:t>
                      </a:r>
                      <a:endParaRPr kumimoji="0" lang="en-US" altLang="de-DE" sz="1100" b="0" i="0" u="none" strike="noStrike" cap="none" normalizeH="0" baseline="0" noProof="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9</a:t>
                      </a:r>
                      <a:r>
                        <a:rPr lang="en-US" altLang="zh-CN" sz="1100" b="0" kern="0" dirty="0">
                          <a:latin typeface="Times New Roman" panose="02020603050405020304" pitchFamily="18" charset="0"/>
                          <a:cs typeface="Times New Roman" panose="02020603050405020304" pitchFamily="18" charset="0"/>
                        </a:rPr>
                        <a:t>×</a:t>
                      </a:r>
                      <a:r>
                        <a:rPr kumimoji="0" lang="en-US" altLang="zh-CN" sz="1100" b="0" u="none" strike="noStrike" kern="1200" cap="none" normalizeH="0" baseline="0" noProof="0" dirty="0">
                          <a:ln>
                            <a:noFill/>
                          </a:ln>
                          <a:effectLst/>
                          <a:latin typeface="Times New Roman" panose="02020603050405020304" pitchFamily="18" charset="0"/>
                          <a:cs typeface="Times New Roman" panose="02020603050405020304" pitchFamily="18" charset="0"/>
                        </a:rPr>
                        <a:t>10</a:t>
                      </a:r>
                      <a:r>
                        <a:rPr kumimoji="0" lang="en-US" altLang="de-DE" sz="1100" b="0" u="none" strike="noStrike" cap="none" normalizeH="0" baseline="30000" noProof="0" dirty="0">
                          <a:ln>
                            <a:noFill/>
                          </a:ln>
                          <a:effectLst/>
                          <a:latin typeface="Times New Roman" panose="02020603050405020304" pitchFamily="18" charset="0"/>
                          <a:cs typeface="Times New Roman" panose="02020603050405020304" pitchFamily="18" charset="0"/>
                        </a:rPr>
                        <a:t>8</a:t>
                      </a:r>
                      <a:endParaRPr kumimoji="0" lang="en-US" altLang="de-DE" sz="1100" b="0" i="0" u="none" strike="noStrike" cap="none" normalizeH="0" baseline="3000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0307">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JINR</a:t>
                      </a:r>
                      <a:endParaRPr kumimoji="0" lang="en-US" altLang="de-DE" sz="1100" b="0" i="0" u="none" strike="noStrike" cap="none" normalizeH="0" baseline="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NICA</a:t>
                      </a:r>
                      <a:endParaRPr kumimoji="0" lang="en-US" altLang="de-DE" sz="1100" b="0" i="0" u="none" strike="noStrike" cap="none" normalizeH="0" baseline="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0" u="none" strike="noStrike" cap="none" normalizeH="0" baseline="0" noProof="0" dirty="0">
                          <a:ln>
                            <a:noFill/>
                          </a:ln>
                          <a:effectLst/>
                          <a:latin typeface="Times New Roman" panose="02020603050405020304" pitchFamily="18" charset="0"/>
                          <a:cs typeface="Times New Roman" panose="02020603050405020304" pitchFamily="18" charset="0"/>
                        </a:rPr>
                        <a:t>/</a:t>
                      </a:r>
                      <a:endParaRPr kumimoji="0" lang="en-US" altLang="de-DE" sz="1100" b="0" i="0" u="none" strike="noStrike" cap="none" normalizeH="0" baseline="0" noProof="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Au</a:t>
                      </a:r>
                      <a:r>
                        <a:rPr kumimoji="0" lang="en-US" altLang="de-DE" sz="1100" b="0" u="none" strike="noStrike" cap="none" normalizeH="0" baseline="30000" noProof="0" dirty="0">
                          <a:ln>
                            <a:noFill/>
                          </a:ln>
                          <a:effectLst/>
                          <a:latin typeface="Times New Roman" panose="02020603050405020304" pitchFamily="18" charset="0"/>
                          <a:cs typeface="Times New Roman" panose="02020603050405020304" pitchFamily="18" charset="0"/>
                        </a:rPr>
                        <a:t>32+</a:t>
                      </a:r>
                      <a:endParaRPr kumimoji="0" lang="en-US" altLang="de-DE" sz="1100" b="0" i="0" u="none" strike="noStrike" cap="none" normalizeH="0" baseline="3000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4</a:t>
                      </a:r>
                      <a:r>
                        <a:rPr lang="en-US" altLang="zh-CN" sz="1100" b="0" kern="0" dirty="0">
                          <a:latin typeface="Times New Roman" panose="02020603050405020304" pitchFamily="18" charset="0"/>
                          <a:cs typeface="Times New Roman" panose="02020603050405020304" pitchFamily="18" charset="0"/>
                        </a:rPr>
                        <a:t>×</a:t>
                      </a: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10</a:t>
                      </a:r>
                      <a:r>
                        <a:rPr kumimoji="0" lang="en-US" altLang="de-DE" sz="1100" b="0" u="none" strike="noStrike" cap="none" normalizeH="0" baseline="30000" noProof="0" dirty="0">
                          <a:ln>
                            <a:noFill/>
                          </a:ln>
                          <a:effectLst/>
                          <a:latin typeface="Times New Roman" panose="02020603050405020304" pitchFamily="18" charset="0"/>
                          <a:cs typeface="Times New Roman" panose="02020603050405020304" pitchFamily="18" charset="0"/>
                        </a:rPr>
                        <a:t>9</a:t>
                      </a:r>
                      <a:endParaRPr kumimoji="0" lang="en-US" altLang="de-DE" sz="1100" b="0" i="0" u="none" strike="noStrike" cap="none" normalizeH="0" baseline="3000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0" u="none" strike="noStrike" cap="none" normalizeH="0" baseline="0" noProof="0" dirty="0">
                          <a:ln>
                            <a:noFill/>
                          </a:ln>
                          <a:effectLst/>
                          <a:latin typeface="Times New Roman" panose="02020603050405020304" pitchFamily="18" charset="0"/>
                          <a:cs typeface="Times New Roman" panose="02020603050405020304" pitchFamily="18" charset="0"/>
                        </a:rPr>
                        <a:t>/</a:t>
                      </a:r>
                      <a:endParaRPr kumimoji="0" lang="en-US" altLang="de-DE" sz="1100" b="0" i="0" u="none" strike="noStrike" cap="none" normalizeH="0" baseline="0" noProof="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0307">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GSI</a:t>
                      </a:r>
                      <a:endParaRPr kumimoji="0" lang="en-US" altLang="de-DE" sz="1100" b="0" i="0" u="none" strike="noStrike" cap="none" normalizeH="0" baseline="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SIS18</a:t>
                      </a:r>
                      <a:endParaRPr kumimoji="0" lang="en-US" altLang="de-DE" sz="1100" b="0" i="0" u="none" strike="noStrike" cap="none" normalizeH="0" baseline="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2.7</a:t>
                      </a:r>
                      <a:r>
                        <a:rPr kumimoji="0" lang="en-US" altLang="zh-CN" sz="1100" b="0" u="none" strike="noStrike" cap="none" normalizeH="0" baseline="0" noProof="0" dirty="0">
                          <a:ln>
                            <a:noFill/>
                          </a:ln>
                          <a:effectLst/>
                          <a:latin typeface="Times New Roman" panose="02020603050405020304" pitchFamily="18" charset="0"/>
                          <a:cs typeface="Times New Roman" panose="02020603050405020304" pitchFamily="18" charset="0"/>
                        </a:rPr>
                        <a:t>Hz</a:t>
                      </a:r>
                      <a:endParaRPr kumimoji="0" lang="en-US" altLang="de-DE" sz="1100" b="0" i="0" u="none" strike="noStrike" cap="none" normalizeH="0" baseline="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U</a:t>
                      </a:r>
                      <a:r>
                        <a:rPr kumimoji="0" lang="en-US" altLang="de-DE" sz="1100" b="0" u="none" strike="noStrike" cap="none" normalizeH="0" baseline="30000" noProof="0" dirty="0">
                          <a:ln>
                            <a:noFill/>
                          </a:ln>
                          <a:effectLst/>
                          <a:latin typeface="Times New Roman" panose="02020603050405020304" pitchFamily="18" charset="0"/>
                          <a:cs typeface="Times New Roman" panose="02020603050405020304" pitchFamily="18" charset="0"/>
                        </a:rPr>
                        <a:t>28+</a:t>
                      </a:r>
                      <a:endParaRPr kumimoji="0" lang="en-US" altLang="de-DE" sz="1100" b="0" i="0" u="none" strike="noStrike" cap="none" normalizeH="0" baseline="3000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1" u="none" strike="noStrike" cap="none" normalizeH="0" baseline="0" noProof="0" dirty="0">
                          <a:ln>
                            <a:noFill/>
                          </a:ln>
                          <a:solidFill>
                            <a:srgbClr val="FF0000"/>
                          </a:solidFill>
                          <a:effectLst/>
                          <a:latin typeface="Times New Roman" panose="02020603050405020304" pitchFamily="18" charset="0"/>
                          <a:cs typeface="Times New Roman" panose="02020603050405020304" pitchFamily="18" charset="0"/>
                        </a:rPr>
                        <a:t>1.0</a:t>
                      </a:r>
                      <a:r>
                        <a:rPr lang="en-US" altLang="zh-CN" sz="1100" b="1" kern="0" dirty="0">
                          <a:solidFill>
                            <a:srgbClr val="FF0000"/>
                          </a:solidFill>
                          <a:latin typeface="Times New Roman" panose="02020603050405020304" pitchFamily="18" charset="0"/>
                          <a:cs typeface="Times New Roman" panose="02020603050405020304" pitchFamily="18" charset="0"/>
                        </a:rPr>
                        <a:t>×</a:t>
                      </a:r>
                      <a:r>
                        <a:rPr kumimoji="0" lang="en-US" altLang="de-DE" sz="1100" b="1" u="none" strike="noStrike" cap="none" normalizeH="0" baseline="0" noProof="0" dirty="0">
                          <a:ln>
                            <a:noFill/>
                          </a:ln>
                          <a:solidFill>
                            <a:srgbClr val="FF0000"/>
                          </a:solidFill>
                          <a:effectLst/>
                          <a:latin typeface="Times New Roman" panose="02020603050405020304" pitchFamily="18" charset="0"/>
                          <a:cs typeface="Times New Roman" panose="02020603050405020304" pitchFamily="18" charset="0"/>
                        </a:rPr>
                        <a:t>10</a:t>
                      </a:r>
                      <a:r>
                        <a:rPr kumimoji="0" lang="en-US" altLang="de-DE" sz="1100" b="1" u="none" strike="noStrike" cap="none" normalizeH="0" baseline="30000" noProof="0" dirty="0">
                          <a:ln>
                            <a:noFill/>
                          </a:ln>
                          <a:solidFill>
                            <a:srgbClr val="FF0000"/>
                          </a:solidFill>
                          <a:effectLst/>
                          <a:latin typeface="Times New Roman" panose="02020603050405020304" pitchFamily="18" charset="0"/>
                          <a:cs typeface="Times New Roman" panose="02020603050405020304" pitchFamily="18" charset="0"/>
                        </a:rPr>
                        <a:t>11</a:t>
                      </a:r>
                      <a:endParaRPr kumimoji="0" lang="en-US" altLang="de-DE" sz="1100" b="1" i="0" u="none" strike="noStrike" cap="none" normalizeH="0" baseline="0" noProof="0" dirty="0">
                        <a:ln>
                          <a:noFill/>
                        </a:ln>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3</a:t>
                      </a:r>
                      <a:r>
                        <a:rPr lang="en-US" altLang="zh-CN" sz="1100" b="0" kern="0" dirty="0">
                          <a:latin typeface="Times New Roman" panose="02020603050405020304" pitchFamily="18" charset="0"/>
                          <a:cs typeface="Times New Roman" panose="02020603050405020304" pitchFamily="18" charset="0"/>
                        </a:rPr>
                        <a:t>×</a:t>
                      </a:r>
                      <a:r>
                        <a:rPr kumimoji="0" lang="en-US" altLang="de-DE" sz="1100" b="0" u="none" strike="noStrike" cap="none" normalizeH="0" baseline="0" noProof="0" dirty="0">
                          <a:ln>
                            <a:noFill/>
                          </a:ln>
                          <a:effectLst/>
                          <a:latin typeface="Times New Roman" panose="02020603050405020304" pitchFamily="18" charset="0"/>
                          <a:cs typeface="Times New Roman" panose="02020603050405020304" pitchFamily="18" charset="0"/>
                        </a:rPr>
                        <a:t>10</a:t>
                      </a:r>
                      <a:r>
                        <a:rPr kumimoji="0" lang="en-US" altLang="de-DE" sz="1100" b="0" u="none" strike="noStrike" cap="none" normalizeH="0" baseline="30000" noProof="0" dirty="0">
                          <a:ln>
                            <a:noFill/>
                          </a:ln>
                          <a:effectLst/>
                          <a:latin typeface="Times New Roman" panose="02020603050405020304" pitchFamily="18" charset="0"/>
                          <a:cs typeface="Times New Roman" panose="02020603050405020304" pitchFamily="18" charset="0"/>
                        </a:rPr>
                        <a:t>10</a:t>
                      </a:r>
                      <a:endParaRPr kumimoji="0" lang="en-US" altLang="de-DE" sz="1100" b="0" i="0" u="none" strike="noStrike" cap="none" normalizeH="0" baseline="0" noProof="0" dirty="0">
                        <a:ln>
                          <a:noFill/>
                        </a:ln>
                        <a:solidFill>
                          <a:schemeClr val="bg2"/>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0307">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1" u="none" strike="noStrike" cap="none" normalizeH="0" baseline="0" noProof="0" dirty="0">
                          <a:ln>
                            <a:noFill/>
                          </a:ln>
                          <a:solidFill>
                            <a:srgbClr val="0070C0"/>
                          </a:solidFill>
                          <a:effectLst/>
                          <a:latin typeface="Times New Roman" panose="02020603050405020304" pitchFamily="18" charset="0"/>
                          <a:cs typeface="Times New Roman" panose="02020603050405020304" pitchFamily="18" charset="0"/>
                        </a:rPr>
                        <a:t>FAIR</a:t>
                      </a:r>
                      <a:endParaRPr kumimoji="0" lang="en-US" altLang="de-DE" sz="1100" b="1" i="0" u="none" strike="noStrike" cap="none" normalizeH="0" baseline="0" noProof="0" dirty="0">
                        <a:ln>
                          <a:noFill/>
                        </a:ln>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1" u="none" strike="noStrike" cap="none" normalizeH="0" baseline="0" noProof="0" dirty="0">
                          <a:ln>
                            <a:noFill/>
                          </a:ln>
                          <a:solidFill>
                            <a:srgbClr val="0070C0"/>
                          </a:solidFill>
                          <a:effectLst/>
                          <a:latin typeface="Times New Roman" panose="02020603050405020304" pitchFamily="18" charset="0"/>
                          <a:cs typeface="Times New Roman" panose="02020603050405020304" pitchFamily="18" charset="0"/>
                        </a:rPr>
                        <a:t>SIS100</a:t>
                      </a:r>
                      <a:endParaRPr kumimoji="0" lang="en-US" altLang="de-DE" sz="1100" b="1" i="0" u="none" strike="noStrike" cap="none" normalizeH="0" baseline="0" noProof="0" dirty="0">
                        <a:ln>
                          <a:noFill/>
                        </a:ln>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1" u="none" strike="noStrike" cap="none" normalizeH="0" baseline="0" noProof="0" dirty="0">
                          <a:ln>
                            <a:noFill/>
                          </a:ln>
                          <a:solidFill>
                            <a:srgbClr val="0070C0"/>
                          </a:solidFill>
                          <a:effectLst/>
                          <a:latin typeface="Times New Roman" panose="02020603050405020304" pitchFamily="18" charset="0"/>
                          <a:cs typeface="Times New Roman" panose="02020603050405020304" pitchFamily="18" charset="0"/>
                        </a:rPr>
                        <a:t>2.7</a:t>
                      </a:r>
                      <a:r>
                        <a:rPr kumimoji="0" lang="en-US" altLang="zh-CN" sz="1100" b="1" u="none" strike="noStrike" cap="none" normalizeH="0" baseline="0" noProof="0" dirty="0">
                          <a:ln>
                            <a:noFill/>
                          </a:ln>
                          <a:solidFill>
                            <a:srgbClr val="0070C0"/>
                          </a:solidFill>
                          <a:effectLst/>
                          <a:latin typeface="Times New Roman" panose="02020603050405020304" pitchFamily="18" charset="0"/>
                          <a:cs typeface="Times New Roman" panose="02020603050405020304" pitchFamily="18" charset="0"/>
                        </a:rPr>
                        <a:t>Hz</a:t>
                      </a:r>
                      <a:endParaRPr kumimoji="0" lang="en-US" altLang="de-DE" sz="1100" b="1" i="0" u="none" strike="noStrike" cap="none" normalizeH="0" baseline="0" noProof="0" dirty="0">
                        <a:ln>
                          <a:noFill/>
                        </a:ln>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1" u="none" strike="noStrike" cap="none" normalizeH="0" baseline="0" noProof="0" dirty="0">
                          <a:ln>
                            <a:noFill/>
                          </a:ln>
                          <a:solidFill>
                            <a:srgbClr val="0070C0"/>
                          </a:solidFill>
                          <a:effectLst/>
                          <a:latin typeface="Times New Roman" panose="02020603050405020304" pitchFamily="18" charset="0"/>
                          <a:cs typeface="Times New Roman" panose="02020603050405020304" pitchFamily="18" charset="0"/>
                        </a:rPr>
                        <a:t>U</a:t>
                      </a:r>
                      <a:r>
                        <a:rPr kumimoji="0" lang="en-US" altLang="de-DE" sz="1100" b="1" u="none" strike="noStrike" cap="none" normalizeH="0" baseline="30000" noProof="0" dirty="0">
                          <a:ln>
                            <a:noFill/>
                          </a:ln>
                          <a:solidFill>
                            <a:srgbClr val="0070C0"/>
                          </a:solidFill>
                          <a:effectLst/>
                          <a:latin typeface="Times New Roman" panose="02020603050405020304" pitchFamily="18" charset="0"/>
                          <a:cs typeface="Times New Roman" panose="02020603050405020304" pitchFamily="18" charset="0"/>
                        </a:rPr>
                        <a:t>28+</a:t>
                      </a:r>
                      <a:endParaRPr kumimoji="0" lang="en-US" altLang="de-DE" sz="1100" b="1" i="0" u="none" strike="noStrike" cap="none" normalizeH="0" baseline="30000" noProof="0" dirty="0">
                        <a:ln>
                          <a:noFill/>
                        </a:ln>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0" latinLnBrk="0" hangingPunct="0">
                        <a:spcBef>
                          <a:spcPct val="20000"/>
                        </a:spcBef>
                        <a:defRPr sz="2800" kern="1200">
                          <a:solidFill>
                            <a:schemeClr val="tx1"/>
                          </a:solidFill>
                          <a:latin typeface="Arial" charset="0"/>
                          <a:ea typeface="宋体"/>
                          <a:cs typeface=""/>
                        </a:defRPr>
                      </a:lvl1pPr>
                      <a:lvl2pPr marL="742950" indent="-285750" algn="l" defTabSz="457200" rtl="0" eaLnBrk="0" latinLnBrk="0" hangingPunct="0">
                        <a:spcBef>
                          <a:spcPct val="20000"/>
                        </a:spcBef>
                        <a:defRPr sz="2400" kern="1200">
                          <a:solidFill>
                            <a:schemeClr val="tx1"/>
                          </a:solidFill>
                          <a:latin typeface="Arial" charset="0"/>
                          <a:ea typeface="宋体"/>
                          <a:cs typeface=""/>
                        </a:defRPr>
                      </a:lvl2pPr>
                      <a:lvl3pPr marL="1143000" indent="-228600" algn="l" defTabSz="457200" rtl="0" eaLnBrk="0" latinLnBrk="0" hangingPunct="0">
                        <a:spcBef>
                          <a:spcPct val="20000"/>
                        </a:spcBef>
                        <a:defRPr sz="2000" kern="1200">
                          <a:solidFill>
                            <a:schemeClr val="tx1"/>
                          </a:solidFill>
                          <a:latin typeface="Arial" charset="0"/>
                          <a:ea typeface="宋体"/>
                          <a:cs typeface=""/>
                        </a:defRPr>
                      </a:lvl3pPr>
                      <a:lvl4pPr marL="1600200" indent="-228600" algn="l" defTabSz="457200" rtl="0" eaLnBrk="0" latinLnBrk="0" hangingPunct="0">
                        <a:spcBef>
                          <a:spcPct val="20000"/>
                        </a:spcBef>
                        <a:defRPr sz="1800" kern="1200">
                          <a:solidFill>
                            <a:schemeClr val="tx1"/>
                          </a:solidFill>
                          <a:latin typeface="Arial" charset="0"/>
                          <a:ea typeface="宋体"/>
                          <a:cs typeface=""/>
                        </a:defRPr>
                      </a:lvl4pPr>
                      <a:lvl5pPr marL="2057400" indent="-228600" algn="l" defTabSz="457200" rtl="0" eaLnBrk="0" latinLnBrk="0" hangingPunct="0">
                        <a:spcBef>
                          <a:spcPct val="20000"/>
                        </a:spcBef>
                        <a:defRPr sz="1800" kern="1200">
                          <a:solidFill>
                            <a:schemeClr val="tx1"/>
                          </a:solidFill>
                          <a:latin typeface="Arial" charset="0"/>
                          <a:ea typeface="宋体"/>
                          <a:cs typeface=""/>
                        </a:defRPr>
                      </a:lvl5pPr>
                      <a:lvl6pPr marL="25146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6pPr>
                      <a:lvl7pPr marL="29718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7pPr>
                      <a:lvl8pPr marL="34290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8pPr>
                      <a:lvl9pPr marL="3886200" indent="-228600" algn="l" defTabSz="457200" rtl="0" eaLnBrk="0" fontAlgn="base" latinLnBrk="0" hangingPunct="0">
                        <a:spcBef>
                          <a:spcPct val="20000"/>
                        </a:spcBef>
                        <a:spcAft>
                          <a:spcPct val="0"/>
                        </a:spcAft>
                        <a:defRPr sz="1800" kern="1200">
                          <a:solidFill>
                            <a:schemeClr val="tx1"/>
                          </a:solidFill>
                          <a:latin typeface="Arial" charset="0"/>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u="none" strike="noStrike" kern="1200" cap="none" normalizeH="0" baseline="0" noProof="0" dirty="0">
                          <a:ln>
                            <a:noFill/>
                          </a:ln>
                          <a:solidFill>
                            <a:srgbClr val="0070C0"/>
                          </a:solidFill>
                          <a:effectLst/>
                          <a:latin typeface="Times New Roman" panose="02020603050405020304" pitchFamily="18" charset="0"/>
                          <a:cs typeface="Times New Roman" panose="02020603050405020304" pitchFamily="18" charset="0"/>
                        </a:rPr>
                        <a:t>(1.0-2.0)</a:t>
                      </a:r>
                      <a:r>
                        <a:rPr lang="en-US" altLang="zh-CN" sz="1100" b="1" kern="0" dirty="0">
                          <a:solidFill>
                            <a:srgbClr val="0070C0"/>
                          </a:solidFill>
                          <a:latin typeface="Times New Roman" panose="02020603050405020304" pitchFamily="18" charset="0"/>
                          <a:cs typeface="Times New Roman" panose="02020603050405020304" pitchFamily="18" charset="0"/>
                        </a:rPr>
                        <a:t>×1</a:t>
                      </a:r>
                      <a:r>
                        <a:rPr kumimoji="0" lang="en-US" altLang="de-DE" sz="1100" b="1" u="none" strike="noStrike" cap="none" normalizeH="0" baseline="0" noProof="0" dirty="0">
                          <a:ln>
                            <a:noFill/>
                          </a:ln>
                          <a:solidFill>
                            <a:srgbClr val="0070C0"/>
                          </a:solidFill>
                          <a:effectLst/>
                          <a:latin typeface="Times New Roman" panose="02020603050405020304" pitchFamily="18" charset="0"/>
                          <a:cs typeface="Times New Roman" panose="02020603050405020304" pitchFamily="18" charset="0"/>
                        </a:rPr>
                        <a:t>0</a:t>
                      </a:r>
                      <a:r>
                        <a:rPr kumimoji="0" lang="en-US" altLang="de-DE" sz="1100" b="1" u="none" strike="noStrike" cap="none" normalizeH="0" baseline="30000" noProof="0" dirty="0">
                          <a:ln>
                            <a:noFill/>
                          </a:ln>
                          <a:solidFill>
                            <a:srgbClr val="0070C0"/>
                          </a:solidFill>
                          <a:effectLst/>
                          <a:latin typeface="Times New Roman" panose="02020603050405020304" pitchFamily="18" charset="0"/>
                          <a:cs typeface="Times New Roman" panose="02020603050405020304" pitchFamily="18" charset="0"/>
                        </a:rPr>
                        <a:t>11</a:t>
                      </a:r>
                      <a:endParaRPr kumimoji="0" lang="en-US" altLang="de-DE" sz="1100" b="1" i="0" u="none" strike="noStrike" cap="none" normalizeH="0" baseline="30000" noProof="0" dirty="0">
                        <a:ln>
                          <a:noFill/>
                        </a:ln>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1" u="none" strike="noStrike" cap="none" normalizeH="0" baseline="0" noProof="0" dirty="0">
                          <a:ln>
                            <a:noFill/>
                          </a:ln>
                          <a:solidFill>
                            <a:srgbClr val="0070C0"/>
                          </a:solidFill>
                          <a:effectLst/>
                          <a:latin typeface="Times New Roman" panose="02020603050405020304" pitchFamily="18" charset="0"/>
                          <a:cs typeface="Times New Roman" panose="02020603050405020304" pitchFamily="18" charset="0"/>
                        </a:rPr>
                        <a:t>/</a:t>
                      </a:r>
                      <a:endParaRPr kumimoji="0" lang="en-US" altLang="de-DE" sz="1100" b="1" i="0" u="none" strike="noStrike" cap="none" normalizeH="0" baseline="0" noProof="0" dirty="0">
                        <a:ln>
                          <a:noFill/>
                        </a:ln>
                        <a:solidFill>
                          <a:srgbClr val="0070C0"/>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0307">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IMP</a:t>
                      </a:r>
                      <a:endParaRPr kumimoji="0" lang="en-US" altLang="de-DE" sz="1100" b="1" i="0" u="none" strike="noStrike" cap="none" normalizeH="0" baseline="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HIA</a:t>
                      </a:r>
                      <a:r>
                        <a:rPr kumimoji="0" lang="en-US" altLang="zh-CN"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F-</a:t>
                      </a:r>
                      <a:r>
                        <a:rPr kumimoji="0" lang="en-US" altLang="zh-CN" sz="1100" b="1" u="none" strike="noStrike" cap="none" normalizeH="0" baseline="0" noProof="0" dirty="0" err="1">
                          <a:ln>
                            <a:noFill/>
                          </a:ln>
                          <a:solidFill>
                            <a:srgbClr val="0000FF"/>
                          </a:solidFill>
                          <a:effectLst/>
                          <a:latin typeface="Times New Roman" panose="02020603050405020304" pitchFamily="18" charset="0"/>
                          <a:cs typeface="Times New Roman" panose="02020603050405020304" pitchFamily="18" charset="0"/>
                        </a:rPr>
                        <a:t>BRing</a:t>
                      </a:r>
                      <a:endParaRPr kumimoji="0" lang="en-US" altLang="de-DE" sz="1100" b="1" i="0" u="none" strike="noStrike" cap="none" normalizeH="0" baseline="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3-5Hz</a:t>
                      </a:r>
                      <a:endParaRPr kumimoji="0" lang="en-US" altLang="de-DE" sz="1100" b="1" i="0" u="none" strike="noStrike" cap="none" normalizeH="0" baseline="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U</a:t>
                      </a:r>
                      <a:r>
                        <a:rPr kumimoji="0" lang="en-US" altLang="de-DE" sz="1100" b="1" u="none" strike="noStrike" cap="none" normalizeH="0" baseline="30000" noProof="0" dirty="0">
                          <a:ln>
                            <a:noFill/>
                          </a:ln>
                          <a:solidFill>
                            <a:srgbClr val="0000FF"/>
                          </a:solidFill>
                          <a:effectLst/>
                          <a:latin typeface="Times New Roman" panose="02020603050405020304" pitchFamily="18" charset="0"/>
                          <a:cs typeface="Times New Roman" panose="02020603050405020304" pitchFamily="18" charset="0"/>
                        </a:rPr>
                        <a:t>45+</a:t>
                      </a:r>
                      <a:endParaRPr kumimoji="0" lang="en-US" altLang="de-DE" sz="1100" b="1" i="0" u="none" strike="noStrike" cap="none" normalizeH="0" baseline="3000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2.0</a:t>
                      </a:r>
                      <a:r>
                        <a:rPr lang="en-US" altLang="zh-CN" sz="1100" b="1" kern="0" dirty="0">
                          <a:solidFill>
                            <a:srgbClr val="0000FF"/>
                          </a:solidFill>
                          <a:latin typeface="Times New Roman" panose="02020603050405020304" pitchFamily="18" charset="0"/>
                          <a:cs typeface="Times New Roman" panose="02020603050405020304" pitchFamily="18" charset="0"/>
                        </a:rPr>
                        <a:t>×</a:t>
                      </a:r>
                      <a:r>
                        <a:rPr kumimoji="0" lang="en-US" altLang="de-DE"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10</a:t>
                      </a:r>
                      <a:r>
                        <a:rPr kumimoji="0" lang="en-US" altLang="de-DE" sz="1100" b="1" u="none" strike="noStrike" cap="none" normalizeH="0" baseline="30000" noProof="0" dirty="0">
                          <a:ln>
                            <a:noFill/>
                          </a:ln>
                          <a:solidFill>
                            <a:srgbClr val="0000FF"/>
                          </a:solidFill>
                          <a:effectLst/>
                          <a:latin typeface="Times New Roman" panose="02020603050405020304" pitchFamily="18" charset="0"/>
                          <a:cs typeface="Times New Roman" panose="02020603050405020304" pitchFamily="18" charset="0"/>
                        </a:rPr>
                        <a:t>11</a:t>
                      </a:r>
                      <a:endParaRPr kumimoji="0" lang="en-US" altLang="de-DE" sz="1100" b="1" i="0" u="none" strike="noStrike" cap="none" normalizeH="0" baseline="3000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a:t>
                      </a:r>
                      <a:endParaRPr kumimoji="0" lang="en-US" altLang="de-DE" sz="1100" b="1" i="0" u="none" strike="noStrike" cap="none" normalizeH="0" baseline="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2105810"/>
                  </a:ext>
                </a:extLst>
              </a:tr>
              <a:tr h="280307">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IMP</a:t>
                      </a:r>
                      <a:endParaRPr kumimoji="0" lang="en-US" altLang="de-DE" sz="1100" b="1" i="0" u="none" strike="noStrike" cap="none" normalizeH="0" baseline="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HIA</a:t>
                      </a:r>
                      <a:r>
                        <a:rPr kumimoji="0" lang="en-US" altLang="zh-CN"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F-</a:t>
                      </a:r>
                      <a:r>
                        <a:rPr kumimoji="0" lang="en-US" altLang="zh-CN" sz="1100" b="1" u="none" strike="noStrike" cap="none" normalizeH="0" baseline="0" noProof="0" dirty="0" err="1">
                          <a:ln>
                            <a:noFill/>
                          </a:ln>
                          <a:solidFill>
                            <a:srgbClr val="0000FF"/>
                          </a:solidFill>
                          <a:effectLst/>
                          <a:latin typeface="Times New Roman" panose="02020603050405020304" pitchFamily="18" charset="0"/>
                          <a:cs typeface="Times New Roman" panose="02020603050405020304" pitchFamily="18" charset="0"/>
                        </a:rPr>
                        <a:t>SRing</a:t>
                      </a:r>
                      <a:endParaRPr kumimoji="0" lang="en-US" altLang="zh-CN" sz="1100" b="1" i="0" u="none" strike="noStrike" cap="none" normalizeH="0" baseline="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a:t>
                      </a:r>
                      <a:endParaRPr kumimoji="0" lang="en-US" altLang="de-DE" sz="1100" b="1" i="0" u="none" strike="noStrike" cap="none" normalizeH="0" baseline="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U</a:t>
                      </a:r>
                      <a:r>
                        <a:rPr kumimoji="0" lang="en-US" altLang="de-DE" sz="1100" b="1" u="none" strike="noStrike" cap="none" normalizeH="0" baseline="30000" noProof="0" dirty="0">
                          <a:ln>
                            <a:noFill/>
                          </a:ln>
                          <a:solidFill>
                            <a:srgbClr val="0000FF"/>
                          </a:solidFill>
                          <a:effectLst/>
                          <a:latin typeface="Times New Roman" panose="02020603050405020304" pitchFamily="18" charset="0"/>
                          <a:cs typeface="Times New Roman" panose="02020603050405020304" pitchFamily="18" charset="0"/>
                        </a:rPr>
                        <a:t>45+</a:t>
                      </a:r>
                      <a:endParaRPr kumimoji="0" lang="en-US" altLang="de-DE" sz="1100" b="1" i="0" u="none" strike="noStrike" cap="none" normalizeH="0" baseline="3000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1.0</a:t>
                      </a:r>
                      <a:r>
                        <a:rPr lang="en-US" altLang="zh-CN" sz="1100" b="1" kern="0" dirty="0">
                          <a:solidFill>
                            <a:srgbClr val="0000FF"/>
                          </a:solidFill>
                          <a:latin typeface="Times New Roman" panose="02020603050405020304" pitchFamily="18" charset="0"/>
                          <a:cs typeface="Times New Roman" panose="02020603050405020304" pitchFamily="18" charset="0"/>
                        </a:rPr>
                        <a:t>×</a:t>
                      </a:r>
                      <a:r>
                        <a:rPr kumimoji="0" lang="en-US" altLang="de-DE"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10</a:t>
                      </a:r>
                      <a:r>
                        <a:rPr kumimoji="0" lang="en-US" altLang="de-DE" sz="1100" b="1" u="none" strike="noStrike" cap="none" normalizeH="0" baseline="30000" noProof="0" dirty="0">
                          <a:ln>
                            <a:noFill/>
                          </a:ln>
                          <a:solidFill>
                            <a:srgbClr val="0000FF"/>
                          </a:solidFill>
                          <a:effectLst/>
                          <a:latin typeface="Times New Roman" panose="02020603050405020304" pitchFamily="18" charset="0"/>
                          <a:cs typeface="Times New Roman" panose="02020603050405020304" pitchFamily="18" charset="0"/>
                        </a:rPr>
                        <a:t>12</a:t>
                      </a:r>
                      <a:endParaRPr kumimoji="0" lang="en-US" altLang="de-DE" sz="1100" b="1" u="none" strike="noStrike" cap="none" normalizeH="0" baseline="3000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ea typeface="宋体"/>
                          <a:cs typeface=""/>
                        </a:defRPr>
                      </a:lvl1pPr>
                      <a:lvl2pPr marL="457200" algn="l" defTabSz="457200" rtl="0" eaLnBrk="1" latinLnBrk="0" hangingPunct="1">
                        <a:defRPr sz="1800" kern="1200">
                          <a:solidFill>
                            <a:schemeClr val="dk1"/>
                          </a:solidFill>
                          <a:latin typeface="Calibri"/>
                          <a:ea typeface="宋体"/>
                          <a:cs typeface=""/>
                        </a:defRPr>
                      </a:lvl2pPr>
                      <a:lvl3pPr marL="914400" algn="l" defTabSz="457200" rtl="0" eaLnBrk="1" latinLnBrk="0" hangingPunct="1">
                        <a:defRPr sz="1800" kern="1200">
                          <a:solidFill>
                            <a:schemeClr val="dk1"/>
                          </a:solidFill>
                          <a:latin typeface="Calibri"/>
                          <a:ea typeface="宋体"/>
                          <a:cs typeface=""/>
                        </a:defRPr>
                      </a:lvl3pPr>
                      <a:lvl4pPr marL="1371600" algn="l" defTabSz="457200" rtl="0" eaLnBrk="1" latinLnBrk="0" hangingPunct="1">
                        <a:defRPr sz="1800" kern="1200">
                          <a:solidFill>
                            <a:schemeClr val="dk1"/>
                          </a:solidFill>
                          <a:latin typeface="Calibri"/>
                          <a:ea typeface="宋体"/>
                          <a:cs typeface=""/>
                        </a:defRPr>
                      </a:lvl4pPr>
                      <a:lvl5pPr marL="1828800" algn="l" defTabSz="457200" rtl="0" eaLnBrk="1" latinLnBrk="0" hangingPunct="1">
                        <a:defRPr sz="1800" kern="1200">
                          <a:solidFill>
                            <a:schemeClr val="dk1"/>
                          </a:solidFill>
                          <a:latin typeface="Calibri"/>
                          <a:ea typeface="宋体"/>
                          <a:cs typeface=""/>
                        </a:defRPr>
                      </a:lvl5pPr>
                      <a:lvl6pPr marL="2286000" algn="l" defTabSz="457200" rtl="0" eaLnBrk="1" latinLnBrk="0" hangingPunct="1">
                        <a:defRPr sz="1800" kern="1200">
                          <a:solidFill>
                            <a:schemeClr val="dk1"/>
                          </a:solidFill>
                          <a:latin typeface="Calibri"/>
                          <a:ea typeface="宋体"/>
                          <a:cs typeface=""/>
                        </a:defRPr>
                      </a:lvl6pPr>
                      <a:lvl7pPr marL="2743200" algn="l" defTabSz="457200" rtl="0" eaLnBrk="1" latinLnBrk="0" hangingPunct="1">
                        <a:defRPr sz="1800" kern="1200">
                          <a:solidFill>
                            <a:schemeClr val="dk1"/>
                          </a:solidFill>
                          <a:latin typeface="Calibri"/>
                          <a:ea typeface="宋体"/>
                          <a:cs typeface=""/>
                        </a:defRPr>
                      </a:lvl7pPr>
                      <a:lvl8pPr marL="3200400" algn="l" defTabSz="457200" rtl="0" eaLnBrk="1" latinLnBrk="0" hangingPunct="1">
                        <a:defRPr sz="1800" kern="1200">
                          <a:solidFill>
                            <a:schemeClr val="dk1"/>
                          </a:solidFill>
                          <a:latin typeface="Calibri"/>
                          <a:ea typeface="宋体"/>
                          <a:cs typeface=""/>
                        </a:defRPr>
                      </a:lvl8pPr>
                      <a:lvl9pPr marL="3657600" algn="l" defTabSz="457200" rtl="0" eaLnBrk="1" latinLnBrk="0" hangingPunct="1">
                        <a:defRPr sz="1800" kern="1200">
                          <a:solidFill>
                            <a:schemeClr val="dk1"/>
                          </a:solidFill>
                          <a:latin typeface="Calibri"/>
                          <a:ea typeface="宋体"/>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00" b="1" u="none" strike="noStrike" cap="none" normalizeH="0" baseline="0" noProof="0" dirty="0">
                          <a:ln>
                            <a:noFill/>
                          </a:ln>
                          <a:solidFill>
                            <a:srgbClr val="0000FF"/>
                          </a:solidFill>
                          <a:effectLst/>
                          <a:latin typeface="Times New Roman" panose="02020603050405020304" pitchFamily="18" charset="0"/>
                          <a:cs typeface="Times New Roman" panose="02020603050405020304" pitchFamily="18" charset="0"/>
                        </a:rPr>
                        <a:t>/</a:t>
                      </a:r>
                      <a:endParaRPr kumimoji="0" lang="en-US" altLang="de-DE" sz="1100" b="1" i="0" u="none" strike="noStrike" cap="none" normalizeH="0" baseline="0" noProof="0" dirty="0">
                        <a:ln>
                          <a:noFill/>
                        </a:ln>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54000" marR="54000" marT="54000" marB="54000" anchor="ctr" anchorCtr="1"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9682586"/>
                  </a:ext>
                </a:extLst>
              </a:tr>
            </a:tbl>
          </a:graphicData>
        </a:graphic>
      </p:graphicFrame>
      <p:sp>
        <p:nvSpPr>
          <p:cNvPr id="11" name="矩形 3">
            <a:extLst>
              <a:ext uri="{FF2B5EF4-FFF2-40B4-BE49-F238E27FC236}">
                <a16:creationId xmlns:a16="http://schemas.microsoft.com/office/drawing/2014/main" id="{DF869745-A95B-4506-6B52-6DAC0614F7C5}"/>
              </a:ext>
            </a:extLst>
          </p:cNvPr>
          <p:cNvSpPr/>
          <p:nvPr/>
        </p:nvSpPr>
        <p:spPr>
          <a:xfrm>
            <a:off x="356038" y="771550"/>
            <a:ext cx="3845925" cy="346249"/>
          </a:xfrm>
          <a:prstGeom prst="rect">
            <a:avLst/>
          </a:prstGeom>
        </p:spPr>
        <p:txBody>
          <a:bodyPr wrap="none">
            <a:spAutoFit/>
          </a:bodyPr>
          <a:lstStyle/>
          <a:p>
            <a:r>
              <a:rPr kumimoji="1" lang="en-US" altLang="zh-CN" sz="1650" kern="0" dirty="0">
                <a:latin typeface="微软雅黑" panose="020B0503020204020204" pitchFamily="34" charset="-122"/>
                <a:ea typeface="微软雅黑" panose="020B0503020204020204" pitchFamily="34" charset="-122"/>
                <a:cs typeface="Times New Roman" pitchFamily="18" charset="0"/>
              </a:rPr>
              <a:t>HIAF</a:t>
            </a:r>
            <a:r>
              <a:rPr kumimoji="1" lang="zh-CN" altLang="en-US" sz="1650" kern="0" dirty="0">
                <a:latin typeface="微软雅黑" panose="020B0503020204020204" pitchFamily="34" charset="-122"/>
                <a:ea typeface="微软雅黑" panose="020B0503020204020204" pitchFamily="34" charset="-122"/>
                <a:cs typeface="Times New Roman" pitchFamily="18" charset="0"/>
              </a:rPr>
              <a:t>特色和优势：束流指标和时间窗口</a:t>
            </a:r>
          </a:p>
        </p:txBody>
      </p:sp>
      <p:sp>
        <p:nvSpPr>
          <p:cNvPr id="12" name="矩形 10">
            <a:extLst>
              <a:ext uri="{FF2B5EF4-FFF2-40B4-BE49-F238E27FC236}">
                <a16:creationId xmlns:a16="http://schemas.microsoft.com/office/drawing/2014/main" id="{3314BC02-1A99-222E-B285-4DBA28EBF8AC}"/>
              </a:ext>
            </a:extLst>
          </p:cNvPr>
          <p:cNvSpPr/>
          <p:nvPr/>
        </p:nvSpPr>
        <p:spPr>
          <a:xfrm>
            <a:off x="263911" y="4032777"/>
            <a:ext cx="4524112" cy="753220"/>
          </a:xfrm>
          <a:prstGeom prst="rect">
            <a:avLst/>
          </a:prstGeom>
        </p:spPr>
        <p:txBody>
          <a:bodyPr wrap="square">
            <a:spAutoFit/>
          </a:bodyPr>
          <a:lstStyle/>
          <a:p>
            <a:pPr algn="just" fontAlgn="auto">
              <a:lnSpc>
                <a:spcPct val="125000"/>
              </a:lnSpc>
              <a:spcBef>
                <a:spcPct val="20000"/>
              </a:spcBef>
              <a:spcAft>
                <a:spcPts val="0"/>
              </a:spcAft>
              <a:defRPr/>
            </a:pPr>
            <a:r>
              <a:rPr kumimoji="1" lang="zh-CN" altLang="en-US" kern="0" dirty="0">
                <a:solidFill>
                  <a:prstClr val="black"/>
                </a:solidFill>
                <a:latin typeface="微软雅黑" panose="020B0503020204020204" pitchFamily="34" charset="-122"/>
                <a:ea typeface="微软雅黑" panose="020B0503020204020204" pitchFamily="34" charset="-122"/>
                <a:cs typeface="Times New Roman" pitchFamily="18" charset="0"/>
              </a:rPr>
              <a:t>国际上</a:t>
            </a:r>
            <a:r>
              <a:rPr kumimoji="1" lang="zh-CN" altLang="en-US" kern="0" dirty="0">
                <a:solidFill>
                  <a:srgbClr val="C00000"/>
                </a:solidFill>
                <a:latin typeface="微软雅黑" panose="020B0503020204020204" pitchFamily="34" charset="-122"/>
                <a:ea typeface="微软雅黑" panose="020B0503020204020204" pitchFamily="34" charset="-122"/>
                <a:cs typeface="Times New Roman" pitchFamily="18" charset="0"/>
              </a:rPr>
              <a:t>脉冲流强最高</a:t>
            </a:r>
            <a:r>
              <a:rPr kumimoji="1" lang="zh-CN" altLang="en-US" kern="0" dirty="0">
                <a:solidFill>
                  <a:prstClr val="black"/>
                </a:solidFill>
                <a:latin typeface="微软雅黑" panose="020B0503020204020204" pitchFamily="34" charset="-122"/>
                <a:ea typeface="微软雅黑" panose="020B0503020204020204" pitchFamily="34" charset="-122"/>
                <a:cs typeface="Times New Roman" pitchFamily="18" charset="0"/>
              </a:rPr>
              <a:t>的快循环重离子同步加速器、</a:t>
            </a:r>
            <a:r>
              <a:rPr kumimoji="1" lang="zh-CN" altLang="en-US" kern="0" dirty="0">
                <a:solidFill>
                  <a:srgbClr val="C00000"/>
                </a:solidFill>
                <a:latin typeface="微软雅黑" panose="020B0503020204020204" pitchFamily="34" charset="-122"/>
                <a:ea typeface="微软雅黑" panose="020B0503020204020204" pitchFamily="34" charset="-122"/>
                <a:cs typeface="Times New Roman" pitchFamily="18" charset="0"/>
              </a:rPr>
              <a:t>精度最高</a:t>
            </a:r>
            <a:r>
              <a:rPr kumimoji="1" lang="zh-CN" altLang="en-US" kern="0" dirty="0">
                <a:solidFill>
                  <a:prstClr val="black"/>
                </a:solidFill>
                <a:latin typeface="微软雅黑" panose="020B0503020204020204" pitchFamily="34" charset="-122"/>
                <a:ea typeface="微软雅黑" panose="020B0503020204020204" pitchFamily="34" charset="-122"/>
                <a:cs typeface="Times New Roman" pitchFamily="18" charset="0"/>
              </a:rPr>
              <a:t>的核质量环形谱仪</a:t>
            </a:r>
            <a:endParaRPr kumimoji="1" lang="en-US" altLang="zh-CN" kern="0" dirty="0">
              <a:solidFill>
                <a:prstClr val="black"/>
              </a:solidFill>
              <a:latin typeface="微软雅黑" panose="020B0503020204020204" pitchFamily="34" charset="-122"/>
              <a:ea typeface="微软雅黑" panose="020B0503020204020204" pitchFamily="34" charset="-122"/>
              <a:cs typeface="Times New Roman" pitchFamily="18" charset="0"/>
            </a:endParaRPr>
          </a:p>
        </p:txBody>
      </p:sp>
      <p:sp>
        <p:nvSpPr>
          <p:cNvPr id="14" name="Rectangle 13">
            <a:extLst>
              <a:ext uri="{FF2B5EF4-FFF2-40B4-BE49-F238E27FC236}">
                <a16:creationId xmlns:a16="http://schemas.microsoft.com/office/drawing/2014/main" id="{724E3BF1-2212-F813-A112-AF8FC23FD958}"/>
              </a:ext>
            </a:extLst>
          </p:cNvPr>
          <p:cNvSpPr/>
          <p:nvPr/>
        </p:nvSpPr>
        <p:spPr>
          <a:xfrm>
            <a:off x="335920" y="2931790"/>
            <a:ext cx="4524112" cy="576064"/>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452123"/>
      </p:ext>
    </p:extLst>
  </p:cSld>
  <p:clrMapOvr>
    <a:masterClrMapping/>
  </p:clrMapOvr>
  <p:transition spd="med" advClick="0" advTm="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07DE-2D94-9D42-8C79-08B28BB81830}"/>
              </a:ext>
            </a:extLst>
          </p:cNvPr>
          <p:cNvSpPr>
            <a:spLocks noGrp="1"/>
          </p:cNvSpPr>
          <p:nvPr>
            <p:ph type="title"/>
          </p:nvPr>
        </p:nvSpPr>
        <p:spPr>
          <a:xfrm>
            <a:off x="395536" y="123478"/>
            <a:ext cx="8280920" cy="485244"/>
          </a:xfrm>
        </p:spPr>
        <p:txBody>
          <a:bodyPr/>
          <a:lstStyle/>
          <a:p>
            <a:pPr indent="127000" algn="ctr" fontAlgn="ctr">
              <a:lnSpc>
                <a:spcPts val="2400"/>
              </a:lnSpc>
              <a:spcAft>
                <a:spcPts val="0"/>
              </a:spcAft>
            </a:pPr>
            <a:r>
              <a:rPr kumimoji="1" lang="en-US" altLang="zh-CN" sz="3600" b="0" kern="0" dirty="0">
                <a:solidFill>
                  <a:schemeClr val="tx1"/>
                </a:solidFill>
                <a:latin typeface="Arial" panose="020B0604020202020204" pitchFamily="34" charset="0"/>
                <a:ea typeface="微软雅黑" panose="020B0503020204020204" pitchFamily="34" charset="-122"/>
                <a:cs typeface="Arial" panose="020B0604020202020204" pitchFamily="34" charset="0"/>
              </a:rPr>
              <a:t>HIAF Beam Parameters</a:t>
            </a:r>
            <a:endParaRPr kumimoji="1" lang="zh-CN" altLang="en-US" sz="3600" b="0" kern="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3" name="表格 12">
            <a:extLst>
              <a:ext uri="{FF2B5EF4-FFF2-40B4-BE49-F238E27FC236}">
                <a16:creationId xmlns:a16="http://schemas.microsoft.com/office/drawing/2014/main" id="{467DBA46-A9AE-06E7-4F70-C2EFB24EB075}"/>
              </a:ext>
            </a:extLst>
          </p:cNvPr>
          <p:cNvGraphicFramePr>
            <a:graphicFrameLocks noGrp="1"/>
          </p:cNvGraphicFramePr>
          <p:nvPr>
            <p:extLst>
              <p:ext uri="{D42A27DB-BD31-4B8C-83A1-F6EECF244321}">
                <p14:modId xmlns:p14="http://schemas.microsoft.com/office/powerpoint/2010/main" val="1222771951"/>
              </p:ext>
            </p:extLst>
          </p:nvPr>
        </p:nvGraphicFramePr>
        <p:xfrm>
          <a:off x="479188" y="977439"/>
          <a:ext cx="8053252" cy="3394511"/>
        </p:xfrm>
        <a:graphic>
          <a:graphicData uri="http://schemas.openxmlformats.org/drawingml/2006/table">
            <a:tbl>
              <a:tblPr firstRow="1" firstCol="1" bandRow="1" bandCol="1">
                <a:tableStyleId>{5940675A-B579-460E-94D1-54222C63F5DA}</a:tableStyleId>
              </a:tblPr>
              <a:tblGrid>
                <a:gridCol w="2425396">
                  <a:extLst>
                    <a:ext uri="{9D8B030D-6E8A-4147-A177-3AD203B41FA5}">
                      <a16:colId xmlns:a16="http://schemas.microsoft.com/office/drawing/2014/main" val="20000"/>
                    </a:ext>
                  </a:extLst>
                </a:gridCol>
                <a:gridCol w="2966987">
                  <a:extLst>
                    <a:ext uri="{9D8B030D-6E8A-4147-A177-3AD203B41FA5}">
                      <a16:colId xmlns:a16="http://schemas.microsoft.com/office/drawing/2014/main" val="20001"/>
                    </a:ext>
                  </a:extLst>
                </a:gridCol>
                <a:gridCol w="2660869">
                  <a:extLst>
                    <a:ext uri="{9D8B030D-6E8A-4147-A177-3AD203B41FA5}">
                      <a16:colId xmlns:a16="http://schemas.microsoft.com/office/drawing/2014/main" val="20002"/>
                    </a:ext>
                  </a:extLst>
                </a:gridCol>
              </a:tblGrid>
              <a:tr h="521235">
                <a:tc>
                  <a:txBody>
                    <a:bodyPr/>
                    <a:lstStyle/>
                    <a:p>
                      <a:pPr indent="127000" algn="ctr" fontAlgn="ctr">
                        <a:lnSpc>
                          <a:spcPts val="2400"/>
                        </a:lnSpc>
                        <a:spcAft>
                          <a:spcPts val="0"/>
                        </a:spcAft>
                      </a:pPr>
                      <a:r>
                        <a:rPr lang="en-US" altLang="zh-CN" sz="1800" kern="100" dirty="0">
                          <a:effectLst/>
                          <a:latin typeface="Microsoft YaHei UI" panose="020B0503020204020204" pitchFamily="34" charset="-122"/>
                          <a:ea typeface="Microsoft YaHei UI" panose="020B0503020204020204" pitchFamily="34" charset="-122"/>
                        </a:rPr>
                        <a:t>Ion </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0" algn="ctr" fontAlgn="ctr">
                        <a:lnSpc>
                          <a:spcPts val="2000"/>
                        </a:lnSpc>
                        <a:spcAft>
                          <a:spcPts val="0"/>
                        </a:spcAft>
                      </a:pPr>
                      <a:r>
                        <a:rPr lang="en-US" sz="1800" kern="100" dirty="0">
                          <a:effectLst/>
                          <a:latin typeface="Microsoft YaHei UI" panose="020B0503020204020204" pitchFamily="34" charset="-122"/>
                          <a:ea typeface="Microsoft YaHei UI" panose="020B0503020204020204" pitchFamily="34" charset="-122"/>
                        </a:rPr>
                        <a:t>Intensity (</a:t>
                      </a:r>
                      <a:r>
                        <a:rPr lang="en-US" sz="1800" kern="100" dirty="0" err="1">
                          <a:effectLst/>
                          <a:latin typeface="Microsoft YaHei UI" panose="020B0503020204020204" pitchFamily="34" charset="-122"/>
                          <a:ea typeface="Microsoft YaHei UI" panose="020B0503020204020204" pitchFamily="34" charset="-122"/>
                        </a:rPr>
                        <a:t>ppp</a:t>
                      </a:r>
                      <a:r>
                        <a:rPr lang="en-US" sz="1800" kern="100" dirty="0">
                          <a:effectLst/>
                          <a:latin typeface="Microsoft YaHei UI" panose="020B0503020204020204" pitchFamily="34" charset="-122"/>
                          <a:ea typeface="Microsoft YaHei UI" panose="020B0503020204020204" pitchFamily="34" charset="-122"/>
                        </a:rPr>
                        <a:t>)</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0" algn="ctr" fontAlgn="ctr">
                        <a:lnSpc>
                          <a:spcPts val="2000"/>
                        </a:lnSpc>
                        <a:spcAft>
                          <a:spcPts val="0"/>
                        </a:spcAft>
                      </a:pPr>
                      <a:r>
                        <a:rPr lang="en-US" altLang="zh-CN" sz="1800" kern="100" dirty="0">
                          <a:solidFill>
                            <a:schemeClr val="tx1"/>
                          </a:solidFill>
                          <a:effectLst/>
                          <a:latin typeface="Microsoft YaHei UI" panose="020B0503020204020204" pitchFamily="34" charset="-122"/>
                          <a:ea typeface="Microsoft YaHei UI" panose="020B0503020204020204" pitchFamily="34" charset="-122"/>
                        </a:rPr>
                        <a:t>Kinetic Energy (G</a:t>
                      </a:r>
                      <a:r>
                        <a:rPr lang="en-US" sz="1800" kern="100" dirty="0">
                          <a:solidFill>
                            <a:schemeClr val="tx1"/>
                          </a:solidFill>
                          <a:effectLst/>
                          <a:latin typeface="Microsoft YaHei UI" panose="020B0503020204020204" pitchFamily="34" charset="-122"/>
                          <a:ea typeface="Microsoft YaHei UI" panose="020B0503020204020204" pitchFamily="34" charset="-122"/>
                        </a:rPr>
                        <a:t>eV/u)</a:t>
                      </a:r>
                      <a:endParaRPr lang="zh-CN" sz="1800" kern="100" dirty="0">
                        <a:solidFill>
                          <a:schemeClr val="tx1"/>
                        </a:solidFill>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1"/>
                  </a:ext>
                </a:extLst>
              </a:tr>
              <a:tr h="410468">
                <a:tc>
                  <a:txBody>
                    <a:bodyPr/>
                    <a:lstStyle/>
                    <a:p>
                      <a:pPr indent="127000" algn="ctr" fontAlgn="ctr">
                        <a:lnSpc>
                          <a:spcPts val="2400"/>
                        </a:lnSpc>
                        <a:spcAft>
                          <a:spcPts val="0"/>
                        </a:spcAft>
                      </a:pPr>
                      <a:r>
                        <a:rPr lang="en-US" sz="1800" kern="100" baseline="30000" dirty="0">
                          <a:effectLst/>
                          <a:latin typeface="Microsoft YaHei UI" panose="020B0503020204020204" pitchFamily="34" charset="-122"/>
                          <a:ea typeface="Microsoft YaHei UI" panose="020B0503020204020204" pitchFamily="34" charset="-122"/>
                        </a:rPr>
                        <a:t>238</a:t>
                      </a:r>
                      <a:r>
                        <a:rPr lang="en-US" sz="1800" kern="100" dirty="0">
                          <a:effectLst/>
                          <a:latin typeface="Microsoft YaHei UI" panose="020B0503020204020204" pitchFamily="34" charset="-122"/>
                          <a:ea typeface="Microsoft YaHei UI" panose="020B0503020204020204" pitchFamily="34" charset="-122"/>
                        </a:rPr>
                        <a:t>U</a:t>
                      </a:r>
                      <a:r>
                        <a:rPr lang="en-US" sz="1800" kern="100" baseline="30000" dirty="0">
                          <a:effectLst/>
                          <a:latin typeface="Microsoft YaHei UI" panose="020B0503020204020204" pitchFamily="34" charset="-122"/>
                          <a:ea typeface="Microsoft YaHei UI" panose="020B0503020204020204" pitchFamily="34" charset="-122"/>
                        </a:rPr>
                        <a:t>35+</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solidFill>
                      <a:srgbClr val="FFC000">
                        <a:alpha val="32000"/>
                      </a:srgbClr>
                    </a:solidFill>
                  </a:tcPr>
                </a:tc>
                <a:tc>
                  <a:txBody>
                    <a:bodyPr/>
                    <a:lstStyle/>
                    <a:p>
                      <a:pPr indent="127000" algn="ctr" fontAlgn="ctr">
                        <a:lnSpc>
                          <a:spcPts val="2400"/>
                        </a:lnSpc>
                        <a:spcAft>
                          <a:spcPts val="0"/>
                        </a:spcAft>
                      </a:pPr>
                      <a:r>
                        <a:rPr lang="en-US" sz="1800" kern="0" dirty="0">
                          <a:effectLst/>
                          <a:latin typeface="Microsoft YaHei UI" panose="020B0503020204020204" pitchFamily="34" charset="-122"/>
                          <a:ea typeface="Microsoft YaHei UI" panose="020B0503020204020204" pitchFamily="34" charset="-122"/>
                          <a:sym typeface="Symbol" panose="05050102010706020507" pitchFamily="18" charset="2"/>
                        </a:rPr>
                        <a:t>2.0</a:t>
                      </a:r>
                      <a:r>
                        <a:rPr lang="en-US" sz="1800" kern="0" dirty="0">
                          <a:effectLst/>
                          <a:latin typeface="Microsoft YaHei UI" panose="020B0503020204020204" pitchFamily="34" charset="-122"/>
                          <a:ea typeface="Microsoft YaHei UI" panose="020B0503020204020204" pitchFamily="34" charset="-122"/>
                        </a:rPr>
                        <a:t>10</a:t>
                      </a:r>
                      <a:r>
                        <a:rPr lang="en-US" sz="1800" kern="0" baseline="30000" dirty="0">
                          <a:effectLst/>
                          <a:latin typeface="Microsoft YaHei UI" panose="020B0503020204020204" pitchFamily="34" charset="-122"/>
                          <a:ea typeface="Microsoft YaHei UI" panose="020B0503020204020204" pitchFamily="34" charset="-122"/>
                        </a:rPr>
                        <a:t>11</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solidFill>
                      <a:srgbClr val="FFC000">
                        <a:alpha val="32000"/>
                      </a:srgbClr>
                    </a:solidFill>
                  </a:tcPr>
                </a:tc>
                <a:tc>
                  <a:txBody>
                    <a:bodyPr/>
                    <a:lstStyle/>
                    <a:p>
                      <a:pPr indent="127000" algn="ctr" fontAlgn="ctr">
                        <a:lnSpc>
                          <a:spcPts val="2400"/>
                        </a:lnSpc>
                        <a:spcAft>
                          <a:spcPts val="0"/>
                        </a:spcAft>
                      </a:pPr>
                      <a:r>
                        <a:rPr lang="en-US" altLang="zh-CN" sz="1800" kern="100" dirty="0">
                          <a:effectLst/>
                          <a:latin typeface="Microsoft YaHei UI" panose="020B0503020204020204" pitchFamily="34" charset="-122"/>
                          <a:ea typeface="Microsoft YaHei UI" panose="020B0503020204020204" pitchFamily="34" charset="-122"/>
                        </a:rPr>
                        <a:t>0.84</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solidFill>
                      <a:srgbClr val="FFC000">
                        <a:alpha val="32000"/>
                      </a:srgbClr>
                    </a:solidFill>
                  </a:tcPr>
                </a:tc>
                <a:extLst>
                  <a:ext uri="{0D108BD9-81ED-4DB2-BD59-A6C34878D82A}">
                    <a16:rowId xmlns:a16="http://schemas.microsoft.com/office/drawing/2014/main" val="10002"/>
                  </a:ext>
                </a:extLst>
              </a:tr>
              <a:tr h="410468">
                <a:tc>
                  <a:txBody>
                    <a:bodyPr/>
                    <a:lstStyle/>
                    <a:p>
                      <a:pPr indent="127000" algn="ctr" fontAlgn="ctr">
                        <a:lnSpc>
                          <a:spcPts val="2400"/>
                        </a:lnSpc>
                        <a:spcAft>
                          <a:spcPts val="0"/>
                        </a:spcAft>
                      </a:pPr>
                      <a:r>
                        <a:rPr lang="en-US" sz="1800" kern="100" baseline="30000">
                          <a:effectLst/>
                          <a:latin typeface="Microsoft YaHei UI" panose="020B0503020204020204" pitchFamily="34" charset="-122"/>
                          <a:ea typeface="Microsoft YaHei UI" panose="020B0503020204020204" pitchFamily="34" charset="-122"/>
                        </a:rPr>
                        <a:t>238</a:t>
                      </a:r>
                      <a:r>
                        <a:rPr lang="en-US" sz="1800" kern="100">
                          <a:effectLst/>
                          <a:latin typeface="Microsoft YaHei UI" panose="020B0503020204020204" pitchFamily="34" charset="-122"/>
                          <a:ea typeface="Microsoft YaHei UI" panose="020B0503020204020204" pitchFamily="34" charset="-122"/>
                        </a:rPr>
                        <a:t>U</a:t>
                      </a:r>
                      <a:r>
                        <a:rPr lang="en-US" sz="1800" kern="100" baseline="30000">
                          <a:effectLst/>
                          <a:latin typeface="Microsoft YaHei UI" panose="020B0503020204020204" pitchFamily="34" charset="-122"/>
                          <a:ea typeface="Microsoft YaHei UI" panose="020B0503020204020204" pitchFamily="34" charset="-122"/>
                        </a:rPr>
                        <a:t>76+</a:t>
                      </a:r>
                      <a:endParaRPr lang="zh-CN" sz="1800" kern="10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fontAlgn="ctr">
                        <a:lnSpc>
                          <a:spcPts val="2400"/>
                        </a:lnSpc>
                        <a:spcAft>
                          <a:spcPts val="0"/>
                        </a:spcAft>
                      </a:pPr>
                      <a:r>
                        <a:rPr lang="en-US" sz="1800" kern="0" dirty="0">
                          <a:effectLst/>
                          <a:latin typeface="Microsoft YaHei UI" panose="020B0503020204020204" pitchFamily="34" charset="-122"/>
                          <a:ea typeface="Microsoft YaHei UI" panose="020B0503020204020204" pitchFamily="34" charset="-122"/>
                        </a:rPr>
                        <a:t>5.0</a:t>
                      </a:r>
                      <a:r>
                        <a:rPr lang="en-US" sz="1800" kern="0" dirty="0">
                          <a:effectLst/>
                          <a:latin typeface="Microsoft YaHei UI" panose="020B0503020204020204" pitchFamily="34" charset="-122"/>
                          <a:ea typeface="Microsoft YaHei UI" panose="020B0503020204020204" pitchFamily="34" charset="-122"/>
                          <a:sym typeface="Symbol" panose="05050102010706020507" pitchFamily="18" charset="2"/>
                        </a:rPr>
                        <a:t></a:t>
                      </a:r>
                      <a:r>
                        <a:rPr lang="en-US" sz="1800" kern="0" dirty="0">
                          <a:effectLst/>
                          <a:latin typeface="Microsoft YaHei UI" panose="020B0503020204020204" pitchFamily="34" charset="-122"/>
                          <a:ea typeface="Microsoft YaHei UI" panose="020B0503020204020204" pitchFamily="34" charset="-122"/>
                        </a:rPr>
                        <a:t>10</a:t>
                      </a:r>
                      <a:r>
                        <a:rPr lang="en-US" sz="1800" kern="0" baseline="30000" dirty="0">
                          <a:effectLst/>
                          <a:latin typeface="Microsoft YaHei UI" panose="020B0503020204020204" pitchFamily="34" charset="-122"/>
                          <a:ea typeface="Microsoft YaHei UI" panose="020B0503020204020204" pitchFamily="34" charset="-122"/>
                        </a:rPr>
                        <a:t>10</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fontAlgn="ctr">
                        <a:lnSpc>
                          <a:spcPts val="2400"/>
                        </a:lnSpc>
                        <a:spcAft>
                          <a:spcPts val="0"/>
                        </a:spcAft>
                      </a:pPr>
                      <a:r>
                        <a:rPr lang="en-US" altLang="zh-CN" sz="1800" kern="100" dirty="0">
                          <a:effectLst/>
                          <a:latin typeface="Microsoft YaHei UI" panose="020B0503020204020204" pitchFamily="34" charset="-122"/>
                          <a:ea typeface="Microsoft YaHei UI" panose="020B0503020204020204" pitchFamily="34" charset="-122"/>
                        </a:rPr>
                        <a:t>2.5</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3"/>
                  </a:ext>
                </a:extLst>
              </a:tr>
              <a:tr h="410468">
                <a:tc>
                  <a:txBody>
                    <a:bodyPr/>
                    <a:lstStyle/>
                    <a:p>
                      <a:pPr indent="127000" algn="ctr" fontAlgn="ctr">
                        <a:lnSpc>
                          <a:spcPts val="2400"/>
                        </a:lnSpc>
                        <a:spcAft>
                          <a:spcPts val="0"/>
                        </a:spcAft>
                      </a:pPr>
                      <a:r>
                        <a:rPr lang="en-US" sz="1800" kern="100" baseline="30000">
                          <a:effectLst/>
                          <a:latin typeface="Microsoft YaHei UI" panose="020B0503020204020204" pitchFamily="34" charset="-122"/>
                          <a:ea typeface="Microsoft YaHei UI" panose="020B0503020204020204" pitchFamily="34" charset="-122"/>
                        </a:rPr>
                        <a:t>129</a:t>
                      </a:r>
                      <a:r>
                        <a:rPr lang="en-US" sz="1800" kern="100">
                          <a:effectLst/>
                          <a:latin typeface="Microsoft YaHei UI" panose="020B0503020204020204" pitchFamily="34" charset="-122"/>
                          <a:ea typeface="Microsoft YaHei UI" panose="020B0503020204020204" pitchFamily="34" charset="-122"/>
                        </a:rPr>
                        <a:t>Xe</a:t>
                      </a:r>
                      <a:r>
                        <a:rPr lang="en-US" sz="1800" kern="100" baseline="30000">
                          <a:effectLst/>
                          <a:latin typeface="Microsoft YaHei UI" panose="020B0503020204020204" pitchFamily="34" charset="-122"/>
                          <a:ea typeface="Microsoft YaHei UI" panose="020B0503020204020204" pitchFamily="34" charset="-122"/>
                        </a:rPr>
                        <a:t>27+</a:t>
                      </a:r>
                      <a:endParaRPr lang="zh-CN" sz="1800" kern="10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fontAlgn="ctr">
                        <a:lnSpc>
                          <a:spcPts val="2400"/>
                        </a:lnSpc>
                        <a:spcAft>
                          <a:spcPts val="0"/>
                        </a:spcAft>
                      </a:pPr>
                      <a:r>
                        <a:rPr lang="en-US" sz="1800" kern="0" dirty="0">
                          <a:effectLst/>
                          <a:latin typeface="Microsoft YaHei UI" panose="020B0503020204020204" pitchFamily="34" charset="-122"/>
                          <a:ea typeface="Microsoft YaHei UI" panose="020B0503020204020204" pitchFamily="34" charset="-122"/>
                        </a:rPr>
                        <a:t>3.6</a:t>
                      </a:r>
                      <a:r>
                        <a:rPr lang="en-US" sz="1800" kern="0" dirty="0">
                          <a:effectLst/>
                          <a:latin typeface="Microsoft YaHei UI" panose="020B0503020204020204" pitchFamily="34" charset="-122"/>
                          <a:ea typeface="Microsoft YaHei UI" panose="020B0503020204020204" pitchFamily="34" charset="-122"/>
                          <a:sym typeface="Symbol" panose="05050102010706020507" pitchFamily="18" charset="2"/>
                        </a:rPr>
                        <a:t></a:t>
                      </a:r>
                      <a:r>
                        <a:rPr lang="en-US" sz="1800" kern="0" dirty="0">
                          <a:effectLst/>
                          <a:latin typeface="Microsoft YaHei UI" panose="020B0503020204020204" pitchFamily="34" charset="-122"/>
                          <a:ea typeface="Microsoft YaHei UI" panose="020B0503020204020204" pitchFamily="34" charset="-122"/>
                        </a:rPr>
                        <a:t>10</a:t>
                      </a:r>
                      <a:r>
                        <a:rPr lang="en-US" sz="1800" kern="0" baseline="30000" dirty="0">
                          <a:effectLst/>
                          <a:latin typeface="Microsoft YaHei UI" panose="020B0503020204020204" pitchFamily="34" charset="-122"/>
                          <a:ea typeface="Microsoft YaHei UI" panose="020B0503020204020204" pitchFamily="34" charset="-122"/>
                        </a:rPr>
                        <a:t>11</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fontAlgn="ctr">
                        <a:lnSpc>
                          <a:spcPts val="2400"/>
                        </a:lnSpc>
                        <a:spcAft>
                          <a:spcPts val="0"/>
                        </a:spcAft>
                      </a:pPr>
                      <a:r>
                        <a:rPr lang="en-US" altLang="zh-CN" sz="1800" kern="100" dirty="0">
                          <a:effectLst/>
                          <a:latin typeface="Microsoft YaHei UI" panose="020B0503020204020204" pitchFamily="34" charset="-122"/>
                          <a:ea typeface="Microsoft YaHei UI" panose="020B0503020204020204" pitchFamily="34" charset="-122"/>
                        </a:rPr>
                        <a:t>1.4</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r h="410468">
                <a:tc>
                  <a:txBody>
                    <a:bodyPr/>
                    <a:lstStyle/>
                    <a:p>
                      <a:pPr indent="127000" algn="ctr" fontAlgn="ctr">
                        <a:lnSpc>
                          <a:spcPts val="2400"/>
                        </a:lnSpc>
                        <a:spcAft>
                          <a:spcPts val="0"/>
                        </a:spcAft>
                      </a:pPr>
                      <a:r>
                        <a:rPr lang="en-US" sz="1800" kern="100" baseline="30000">
                          <a:effectLst/>
                          <a:latin typeface="Microsoft YaHei UI" panose="020B0503020204020204" pitchFamily="34" charset="-122"/>
                          <a:ea typeface="Microsoft YaHei UI" panose="020B0503020204020204" pitchFamily="34" charset="-122"/>
                        </a:rPr>
                        <a:t>78</a:t>
                      </a:r>
                      <a:r>
                        <a:rPr lang="en-US" sz="1800" kern="100">
                          <a:effectLst/>
                          <a:latin typeface="Microsoft YaHei UI" panose="020B0503020204020204" pitchFamily="34" charset="-122"/>
                          <a:ea typeface="Microsoft YaHei UI" panose="020B0503020204020204" pitchFamily="34" charset="-122"/>
                        </a:rPr>
                        <a:t>Kr</a:t>
                      </a:r>
                      <a:r>
                        <a:rPr lang="en-US" sz="1800" kern="100" baseline="30000">
                          <a:effectLst/>
                          <a:latin typeface="Microsoft YaHei UI" panose="020B0503020204020204" pitchFamily="34" charset="-122"/>
                          <a:ea typeface="Microsoft YaHei UI" panose="020B0503020204020204" pitchFamily="34" charset="-122"/>
                        </a:rPr>
                        <a:t>19+</a:t>
                      </a:r>
                      <a:endParaRPr lang="zh-CN" sz="1800" kern="10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fontAlgn="ctr">
                        <a:lnSpc>
                          <a:spcPts val="2400"/>
                        </a:lnSpc>
                        <a:spcAft>
                          <a:spcPts val="0"/>
                        </a:spcAft>
                      </a:pPr>
                      <a:r>
                        <a:rPr lang="en-US" sz="1800" kern="0">
                          <a:effectLst/>
                          <a:latin typeface="Microsoft YaHei UI" panose="020B0503020204020204" pitchFamily="34" charset="-122"/>
                          <a:ea typeface="Microsoft YaHei UI" panose="020B0503020204020204" pitchFamily="34" charset="-122"/>
                        </a:rPr>
                        <a:t>5.0</a:t>
                      </a:r>
                      <a:r>
                        <a:rPr lang="en-US" sz="1800" kern="0">
                          <a:effectLst/>
                          <a:latin typeface="Microsoft YaHei UI" panose="020B0503020204020204" pitchFamily="34" charset="-122"/>
                          <a:ea typeface="Microsoft YaHei UI" panose="020B0503020204020204" pitchFamily="34" charset="-122"/>
                          <a:sym typeface="Symbol" panose="05050102010706020507" pitchFamily="18" charset="2"/>
                        </a:rPr>
                        <a:t></a:t>
                      </a:r>
                      <a:r>
                        <a:rPr lang="en-US" sz="1800" kern="0">
                          <a:effectLst/>
                          <a:latin typeface="Microsoft YaHei UI" panose="020B0503020204020204" pitchFamily="34" charset="-122"/>
                          <a:ea typeface="Microsoft YaHei UI" panose="020B0503020204020204" pitchFamily="34" charset="-122"/>
                        </a:rPr>
                        <a:t>10</a:t>
                      </a:r>
                      <a:r>
                        <a:rPr lang="en-US" sz="1800" kern="0" baseline="30000">
                          <a:effectLst/>
                          <a:latin typeface="Microsoft YaHei UI" panose="020B0503020204020204" pitchFamily="34" charset="-122"/>
                          <a:ea typeface="Microsoft YaHei UI" panose="020B0503020204020204" pitchFamily="34" charset="-122"/>
                        </a:rPr>
                        <a:t>11</a:t>
                      </a:r>
                      <a:endParaRPr lang="zh-CN" sz="1800" kern="10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fontAlgn="ctr">
                        <a:lnSpc>
                          <a:spcPts val="2400"/>
                        </a:lnSpc>
                        <a:spcAft>
                          <a:spcPts val="0"/>
                        </a:spcAft>
                      </a:pPr>
                      <a:r>
                        <a:rPr lang="en-US" altLang="zh-CN" sz="1800" kern="100" dirty="0">
                          <a:effectLst/>
                          <a:latin typeface="Microsoft YaHei UI" panose="020B0503020204020204" pitchFamily="34" charset="-122"/>
                          <a:ea typeface="Microsoft YaHei UI" panose="020B0503020204020204" pitchFamily="34" charset="-122"/>
                        </a:rPr>
                        <a:t>1.7</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5"/>
                  </a:ext>
                </a:extLst>
              </a:tr>
              <a:tr h="410468">
                <a:tc>
                  <a:txBody>
                    <a:bodyPr/>
                    <a:lstStyle/>
                    <a:p>
                      <a:pPr indent="127000" algn="ctr" fontAlgn="ctr">
                        <a:lnSpc>
                          <a:spcPts val="2400"/>
                        </a:lnSpc>
                        <a:spcAft>
                          <a:spcPts val="0"/>
                        </a:spcAft>
                      </a:pPr>
                      <a:r>
                        <a:rPr lang="en-US" sz="1800" kern="100" baseline="30000">
                          <a:effectLst/>
                          <a:latin typeface="Microsoft YaHei UI" panose="020B0503020204020204" pitchFamily="34" charset="-122"/>
                          <a:ea typeface="Microsoft YaHei UI" panose="020B0503020204020204" pitchFamily="34" charset="-122"/>
                        </a:rPr>
                        <a:t>40</a:t>
                      </a:r>
                      <a:r>
                        <a:rPr lang="en-US" sz="1800" kern="100">
                          <a:effectLst/>
                          <a:latin typeface="Microsoft YaHei UI" panose="020B0503020204020204" pitchFamily="34" charset="-122"/>
                          <a:ea typeface="Microsoft YaHei UI" panose="020B0503020204020204" pitchFamily="34" charset="-122"/>
                        </a:rPr>
                        <a:t>Ar</a:t>
                      </a:r>
                      <a:r>
                        <a:rPr lang="en-US" sz="1800" kern="100" baseline="30000">
                          <a:effectLst/>
                          <a:latin typeface="Microsoft YaHei UI" panose="020B0503020204020204" pitchFamily="34" charset="-122"/>
                          <a:ea typeface="Microsoft YaHei UI" panose="020B0503020204020204" pitchFamily="34" charset="-122"/>
                        </a:rPr>
                        <a:t>12+</a:t>
                      </a:r>
                      <a:endParaRPr lang="zh-CN" sz="1800" kern="10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fontAlgn="ctr">
                        <a:lnSpc>
                          <a:spcPts val="2400"/>
                        </a:lnSpc>
                        <a:spcAft>
                          <a:spcPts val="0"/>
                        </a:spcAft>
                      </a:pPr>
                      <a:r>
                        <a:rPr lang="en-US" sz="1800" kern="0">
                          <a:effectLst/>
                          <a:latin typeface="Microsoft YaHei UI" panose="020B0503020204020204" pitchFamily="34" charset="-122"/>
                          <a:ea typeface="Microsoft YaHei UI" panose="020B0503020204020204" pitchFamily="34" charset="-122"/>
                        </a:rPr>
                        <a:t>7.0</a:t>
                      </a:r>
                      <a:r>
                        <a:rPr lang="en-US" sz="1800" kern="0">
                          <a:effectLst/>
                          <a:latin typeface="Microsoft YaHei UI" panose="020B0503020204020204" pitchFamily="34" charset="-122"/>
                          <a:ea typeface="Microsoft YaHei UI" panose="020B0503020204020204" pitchFamily="34" charset="-122"/>
                          <a:sym typeface="Symbol" panose="05050102010706020507" pitchFamily="18" charset="2"/>
                        </a:rPr>
                        <a:t></a:t>
                      </a:r>
                      <a:r>
                        <a:rPr lang="en-US" sz="1800" kern="0">
                          <a:effectLst/>
                          <a:latin typeface="Microsoft YaHei UI" panose="020B0503020204020204" pitchFamily="34" charset="-122"/>
                          <a:ea typeface="Microsoft YaHei UI" panose="020B0503020204020204" pitchFamily="34" charset="-122"/>
                        </a:rPr>
                        <a:t>10</a:t>
                      </a:r>
                      <a:r>
                        <a:rPr lang="en-US" sz="1800" kern="0" baseline="30000">
                          <a:effectLst/>
                          <a:latin typeface="Microsoft YaHei UI" panose="020B0503020204020204" pitchFamily="34" charset="-122"/>
                          <a:ea typeface="Microsoft YaHei UI" panose="020B0503020204020204" pitchFamily="34" charset="-122"/>
                        </a:rPr>
                        <a:t>11</a:t>
                      </a:r>
                      <a:endParaRPr lang="zh-CN" sz="1800" kern="10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tc>
                  <a:txBody>
                    <a:bodyPr/>
                    <a:lstStyle/>
                    <a:p>
                      <a:pPr indent="127000" algn="ctr" fontAlgn="ctr">
                        <a:lnSpc>
                          <a:spcPts val="2400"/>
                        </a:lnSpc>
                        <a:spcAft>
                          <a:spcPts val="0"/>
                        </a:spcAft>
                      </a:pPr>
                      <a:r>
                        <a:rPr lang="en-US" altLang="zh-CN" sz="1800" kern="100" dirty="0">
                          <a:effectLst/>
                          <a:latin typeface="Microsoft YaHei UI" panose="020B0503020204020204" pitchFamily="34" charset="-122"/>
                          <a:ea typeface="Microsoft YaHei UI" panose="020B0503020204020204" pitchFamily="34" charset="-122"/>
                        </a:rPr>
                        <a:t>2.3</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006"/>
                  </a:ext>
                </a:extLst>
              </a:tr>
              <a:tr h="410468">
                <a:tc>
                  <a:txBody>
                    <a:bodyPr/>
                    <a:lstStyle/>
                    <a:p>
                      <a:pPr indent="127000" algn="ctr" fontAlgn="ctr">
                        <a:lnSpc>
                          <a:spcPts val="2400"/>
                        </a:lnSpc>
                        <a:spcAft>
                          <a:spcPts val="0"/>
                        </a:spcAft>
                      </a:pPr>
                      <a:r>
                        <a:rPr lang="en-US" sz="1800" kern="100" baseline="30000" dirty="0">
                          <a:effectLst/>
                          <a:latin typeface="Microsoft YaHei UI" panose="020B0503020204020204" pitchFamily="34" charset="-122"/>
                          <a:ea typeface="Microsoft YaHei UI" panose="020B0503020204020204" pitchFamily="34" charset="-122"/>
                        </a:rPr>
                        <a:t>18</a:t>
                      </a:r>
                      <a:r>
                        <a:rPr lang="en-US" sz="1800" kern="100" dirty="0">
                          <a:effectLst/>
                          <a:latin typeface="Microsoft YaHei UI" panose="020B0503020204020204" pitchFamily="34" charset="-122"/>
                          <a:ea typeface="Microsoft YaHei UI" panose="020B0503020204020204" pitchFamily="34" charset="-122"/>
                        </a:rPr>
                        <a:t>O</a:t>
                      </a:r>
                      <a:r>
                        <a:rPr lang="en-US" sz="1800" kern="100" baseline="30000" dirty="0">
                          <a:effectLst/>
                          <a:latin typeface="Microsoft YaHei UI" panose="020B0503020204020204" pitchFamily="34" charset="-122"/>
                          <a:ea typeface="Microsoft YaHei UI" panose="020B0503020204020204" pitchFamily="34" charset="-122"/>
                        </a:rPr>
                        <a:t>6+</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solidFill>
                      <a:srgbClr val="FFC000">
                        <a:alpha val="35104"/>
                      </a:srgbClr>
                    </a:solidFill>
                  </a:tcPr>
                </a:tc>
                <a:tc>
                  <a:txBody>
                    <a:bodyPr/>
                    <a:lstStyle/>
                    <a:p>
                      <a:pPr indent="127000" algn="ctr" fontAlgn="ctr">
                        <a:lnSpc>
                          <a:spcPts val="2400"/>
                        </a:lnSpc>
                        <a:spcAft>
                          <a:spcPts val="0"/>
                        </a:spcAft>
                      </a:pPr>
                      <a:r>
                        <a:rPr lang="en-US" sz="1800" kern="0" dirty="0">
                          <a:effectLst/>
                          <a:latin typeface="Microsoft YaHei UI" panose="020B0503020204020204" pitchFamily="34" charset="-122"/>
                          <a:ea typeface="Microsoft YaHei UI" panose="020B0503020204020204" pitchFamily="34" charset="-122"/>
                        </a:rPr>
                        <a:t>8.0</a:t>
                      </a:r>
                      <a:r>
                        <a:rPr lang="en-US" sz="1800" kern="0" dirty="0">
                          <a:effectLst/>
                          <a:latin typeface="Microsoft YaHei UI" panose="020B0503020204020204" pitchFamily="34" charset="-122"/>
                          <a:ea typeface="Microsoft YaHei UI" panose="020B0503020204020204" pitchFamily="34" charset="-122"/>
                          <a:sym typeface="Symbol" panose="05050102010706020507" pitchFamily="18" charset="2"/>
                        </a:rPr>
                        <a:t></a:t>
                      </a:r>
                      <a:r>
                        <a:rPr lang="en-US" sz="1800" kern="0" dirty="0">
                          <a:effectLst/>
                          <a:latin typeface="Microsoft YaHei UI" panose="020B0503020204020204" pitchFamily="34" charset="-122"/>
                          <a:ea typeface="Microsoft YaHei UI" panose="020B0503020204020204" pitchFamily="34" charset="-122"/>
                        </a:rPr>
                        <a:t>10</a:t>
                      </a:r>
                      <a:r>
                        <a:rPr lang="en-US" sz="1800" kern="0" baseline="30000" dirty="0">
                          <a:effectLst/>
                          <a:latin typeface="Microsoft YaHei UI" panose="020B0503020204020204" pitchFamily="34" charset="-122"/>
                          <a:ea typeface="Microsoft YaHei UI" panose="020B0503020204020204" pitchFamily="34" charset="-122"/>
                        </a:rPr>
                        <a:t>11</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solidFill>
                      <a:srgbClr val="FFC000">
                        <a:alpha val="35104"/>
                      </a:srgbClr>
                    </a:solidFill>
                  </a:tcPr>
                </a:tc>
                <a:tc>
                  <a:txBody>
                    <a:bodyPr/>
                    <a:lstStyle/>
                    <a:p>
                      <a:pPr indent="127000" algn="ctr" fontAlgn="ctr">
                        <a:lnSpc>
                          <a:spcPts val="2400"/>
                        </a:lnSpc>
                        <a:spcAft>
                          <a:spcPts val="0"/>
                        </a:spcAft>
                      </a:pPr>
                      <a:r>
                        <a:rPr lang="en-US" altLang="zh-CN" sz="1800" kern="100" dirty="0">
                          <a:effectLst/>
                          <a:latin typeface="Microsoft YaHei UI" panose="020B0503020204020204" pitchFamily="34" charset="-122"/>
                          <a:ea typeface="Microsoft YaHei UI" panose="020B0503020204020204" pitchFamily="34" charset="-122"/>
                        </a:rPr>
                        <a:t>2.6</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solidFill>
                      <a:srgbClr val="FFC000">
                        <a:alpha val="35104"/>
                      </a:srgbClr>
                    </a:solidFill>
                  </a:tcPr>
                </a:tc>
                <a:extLst>
                  <a:ext uri="{0D108BD9-81ED-4DB2-BD59-A6C34878D82A}">
                    <a16:rowId xmlns:a16="http://schemas.microsoft.com/office/drawing/2014/main" val="10007"/>
                  </a:ext>
                </a:extLst>
              </a:tr>
              <a:tr h="410468">
                <a:tc>
                  <a:txBody>
                    <a:bodyPr/>
                    <a:lstStyle/>
                    <a:p>
                      <a:pPr indent="127000" algn="ctr" fontAlgn="ctr">
                        <a:lnSpc>
                          <a:spcPts val="24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kern="100" dirty="0">
                          <a:effectLst/>
                          <a:latin typeface="Microsoft YaHei UI" panose="020B0503020204020204" pitchFamily="34" charset="-122"/>
                          <a:ea typeface="Microsoft YaHei UI" panose="020B0503020204020204" pitchFamily="34" charset="-122"/>
                        </a:rPr>
                        <a:t>p</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solidFill>
                      <a:srgbClr val="FFC000"/>
                    </a:solidFill>
                  </a:tcPr>
                </a:tc>
                <a:tc>
                  <a:txBody>
                    <a:bodyPr/>
                    <a:lstStyle/>
                    <a:p>
                      <a:pPr indent="127000" algn="ctr" fontAlgn="ctr">
                        <a:lnSpc>
                          <a:spcPts val="2400"/>
                        </a:lnSpc>
                        <a:spcAft>
                          <a:spcPts val="0"/>
                        </a:spcAft>
                      </a:pPr>
                      <a:r>
                        <a:rPr lang="en-US" sz="1800" kern="0" dirty="0">
                          <a:effectLst/>
                          <a:latin typeface="Microsoft YaHei UI" panose="020B0503020204020204" pitchFamily="34" charset="-122"/>
                          <a:ea typeface="Microsoft YaHei UI" panose="020B0503020204020204" pitchFamily="34" charset="-122"/>
                        </a:rPr>
                        <a:t>5.0</a:t>
                      </a:r>
                      <a:r>
                        <a:rPr lang="en-US" sz="1800" kern="0" dirty="0">
                          <a:effectLst/>
                          <a:latin typeface="Microsoft YaHei UI" panose="020B0503020204020204" pitchFamily="34" charset="-122"/>
                          <a:ea typeface="Microsoft YaHei UI" panose="020B0503020204020204" pitchFamily="34" charset="-122"/>
                          <a:sym typeface="Symbol" panose="05050102010706020507" pitchFamily="18" charset="2"/>
                        </a:rPr>
                        <a:t></a:t>
                      </a:r>
                      <a:r>
                        <a:rPr lang="en-US" sz="1800" kern="0" dirty="0">
                          <a:effectLst/>
                          <a:latin typeface="Microsoft YaHei UI" panose="020B0503020204020204" pitchFamily="34" charset="-122"/>
                          <a:ea typeface="Microsoft YaHei UI" panose="020B0503020204020204" pitchFamily="34" charset="-122"/>
                        </a:rPr>
                        <a:t>10</a:t>
                      </a:r>
                      <a:r>
                        <a:rPr lang="en-US" sz="1800" kern="0" baseline="30000" dirty="0">
                          <a:effectLst/>
                          <a:latin typeface="Microsoft YaHei UI" panose="020B0503020204020204" pitchFamily="34" charset="-122"/>
                          <a:ea typeface="Microsoft YaHei UI" panose="020B0503020204020204" pitchFamily="34" charset="-122"/>
                        </a:rPr>
                        <a:t>12</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solidFill>
                      <a:srgbClr val="FFC000"/>
                    </a:solidFill>
                  </a:tcPr>
                </a:tc>
                <a:tc>
                  <a:txBody>
                    <a:bodyPr/>
                    <a:lstStyle/>
                    <a:p>
                      <a:pPr indent="127000" algn="ctr" fontAlgn="ctr">
                        <a:lnSpc>
                          <a:spcPts val="2400"/>
                        </a:lnSpc>
                        <a:spcAft>
                          <a:spcPts val="0"/>
                        </a:spcAft>
                      </a:pPr>
                      <a:r>
                        <a:rPr lang="en-US" sz="1800" kern="100" dirty="0">
                          <a:effectLst/>
                          <a:latin typeface="Microsoft YaHei UI" panose="020B0503020204020204" pitchFamily="34" charset="-122"/>
                          <a:ea typeface="Microsoft YaHei UI" panose="020B0503020204020204" pitchFamily="34" charset="-122"/>
                        </a:rPr>
                        <a:t>9.3</a:t>
                      </a:r>
                      <a:endParaRPr lang="zh-CN" sz="1800" kern="100" dirty="0">
                        <a:effectLst/>
                        <a:latin typeface="Microsoft YaHei UI" panose="020B0503020204020204" pitchFamily="34" charset="-122"/>
                        <a:ea typeface="Microsoft YaHei UI" panose="020B0503020204020204" pitchFamily="34" charset="-122"/>
                        <a:cs typeface="Times New Roman" panose="02020603050405020304" pitchFamily="18" charset="0"/>
                      </a:endParaRPr>
                    </a:p>
                  </a:txBody>
                  <a:tcPr marL="51435" marR="51435" marT="0" marB="0" anchor="ctr">
                    <a:solidFill>
                      <a:srgbClr val="FFC000"/>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71605044"/>
      </p:ext>
    </p:extLst>
  </p:cSld>
  <p:clrMapOvr>
    <a:masterClrMapping/>
  </p:clrMapOvr>
  <p:transition spd="med" advClick="0" advTm="0">
    <p:fade/>
  </p:transition>
</p:sld>
</file>

<file path=ppt/theme/theme1.xml><?xml version="1.0" encoding="utf-8"?>
<a:theme xmlns:a="http://schemas.openxmlformats.org/drawingml/2006/main" name="5_Office 主题​​">
  <a:themeElements>
    <a:clrScheme name="自定义 201">
      <a:dk1>
        <a:sysClr val="windowText" lastClr="000000"/>
      </a:dk1>
      <a:lt1>
        <a:sysClr val="window" lastClr="FFFFFF"/>
      </a:lt1>
      <a:dk2>
        <a:srgbClr val="7F7F7F"/>
      </a:dk2>
      <a:lt2>
        <a:srgbClr val="7F7F7F"/>
      </a:lt2>
      <a:accent1>
        <a:srgbClr val="1B2946"/>
      </a:accent1>
      <a:accent2>
        <a:srgbClr val="FA284B"/>
      </a:accent2>
      <a:accent3>
        <a:srgbClr val="1B2946"/>
      </a:accent3>
      <a:accent4>
        <a:srgbClr val="FA284B"/>
      </a:accent4>
      <a:accent5>
        <a:srgbClr val="1B2946"/>
      </a:accent5>
      <a:accent6>
        <a:srgbClr val="FA284B"/>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2204</Words>
  <Application>Microsoft Macintosh PowerPoint</Application>
  <PresentationFormat>On-screen Show (16:9)</PresentationFormat>
  <Paragraphs>578</Paragraphs>
  <Slides>27</Slides>
  <Notes>8</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44" baseType="lpstr">
      <vt:lpstr>ArialMT</vt:lpstr>
      <vt:lpstr>微软雅黑</vt:lpstr>
      <vt:lpstr>Microsoft YaHei UI</vt:lpstr>
      <vt:lpstr>黑体</vt:lpstr>
      <vt:lpstr>宋体</vt:lpstr>
      <vt:lpstr>华文细黑</vt:lpstr>
      <vt:lpstr>Times</vt:lpstr>
      <vt:lpstr>Arial</vt:lpstr>
      <vt:lpstr>Calibri</vt:lpstr>
      <vt:lpstr>Calibri Light</vt:lpstr>
      <vt:lpstr>Cambria Math</vt:lpstr>
      <vt:lpstr>Helvetica</vt:lpstr>
      <vt:lpstr>Times New Roman</vt:lpstr>
      <vt:lpstr>Wingdings</vt:lpstr>
      <vt:lpstr>5_Office 主题​​</vt:lpstr>
      <vt:lpstr>Office Theme</vt:lpstr>
      <vt:lpstr>AxMath</vt:lpstr>
      <vt:lpstr>PowerPoint Presentation</vt:lpstr>
      <vt:lpstr>Outline</vt:lpstr>
      <vt:lpstr>Introduction</vt:lpstr>
      <vt:lpstr>Nuclear Collisions and QCD Phase Diagram</vt:lpstr>
      <vt:lpstr>Outline</vt:lpstr>
      <vt:lpstr>Outline</vt:lpstr>
      <vt:lpstr>HIAF</vt:lpstr>
      <vt:lpstr>HIAF 和 FAIR 重离子加速器装置</vt:lpstr>
      <vt:lpstr>HIAF Beam Parameters</vt:lpstr>
      <vt:lpstr>HIAF未来升级计划（HIAF-U）</vt:lpstr>
      <vt:lpstr>Future High Rates Experiments</vt:lpstr>
      <vt:lpstr>PowerPoint Presentation</vt:lpstr>
      <vt:lpstr>Outline</vt:lpstr>
      <vt:lpstr>Disappearance of Partonic Collectivity</vt:lpstr>
      <vt:lpstr>Equation of State for Strong Interaction</vt:lpstr>
      <vt:lpstr>PowerPoint Presentation</vt:lpstr>
      <vt:lpstr>LGT Calculation: QCD Phase Structure</vt:lpstr>
      <vt:lpstr>Search for the QCD Critical Point</vt:lpstr>
      <vt:lpstr>STAR BES-I and BES-II Data Sets</vt:lpstr>
      <vt:lpstr>Estimations on QCD Critical Point</vt:lpstr>
      <vt:lpstr>强相互作用与强子自旋</vt:lpstr>
      <vt:lpstr>Λ Production and Polarization</vt:lpstr>
      <vt:lpstr>Λ-Polarization: x_f- anf p_T-scaling (?)</vt:lpstr>
      <vt:lpstr>超子-核子谱仪 概念设计</vt:lpstr>
      <vt:lpstr>HNS</vt:lpstr>
      <vt:lpstr>HIAF Physics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专项名称：核物质相结构与重元素产生的研究</dc:title>
  <dc:creator/>
  <cp:lastModifiedBy/>
  <cp:revision>40</cp:revision>
  <cp:lastPrinted>2025-01-14T04:59:16Z</cp:lastPrinted>
  <dcterms:created xsi:type="dcterms:W3CDTF">2019-04-25T10:06:00Z</dcterms:created>
  <dcterms:modified xsi:type="dcterms:W3CDTF">2025-04-27T22:50:25Z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2052-11.1.0.9145</vt:lpwstr>
  </property>
</Properties>
</file>