
<file path=[Content_Types].xml><?xml version="1.0" encoding="utf-8"?>
<Types xmlns="http://schemas.openxmlformats.org/package/2006/content-types">
  <Default Extension="emf" ContentType="image/x-emf"/>
  <Default Extension="jpeg" ContentType="image/jpeg"/>
  <Default Extension="jpg" ContentType="image/pn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handoutMasterIdLst>
    <p:handoutMasterId r:id="rId36"/>
  </p:handoutMasterIdLst>
  <p:sldIdLst>
    <p:sldId id="309" r:id="rId2"/>
    <p:sldId id="944" r:id="rId3"/>
    <p:sldId id="941" r:id="rId4"/>
    <p:sldId id="942" r:id="rId5"/>
    <p:sldId id="943" r:id="rId6"/>
    <p:sldId id="945" r:id="rId7"/>
    <p:sldId id="946" r:id="rId8"/>
    <p:sldId id="947" r:id="rId9"/>
    <p:sldId id="948" r:id="rId10"/>
    <p:sldId id="940" r:id="rId11"/>
    <p:sldId id="972" r:id="rId12"/>
    <p:sldId id="949" r:id="rId13"/>
    <p:sldId id="958" r:id="rId14"/>
    <p:sldId id="973" r:id="rId15"/>
    <p:sldId id="975" r:id="rId16"/>
    <p:sldId id="970" r:id="rId17"/>
    <p:sldId id="966" r:id="rId18"/>
    <p:sldId id="954" r:id="rId19"/>
    <p:sldId id="967" r:id="rId20"/>
    <p:sldId id="965" r:id="rId21"/>
    <p:sldId id="963" r:id="rId22"/>
    <p:sldId id="959" r:id="rId23"/>
    <p:sldId id="960" r:id="rId24"/>
    <p:sldId id="962" r:id="rId25"/>
    <p:sldId id="961" r:id="rId26"/>
    <p:sldId id="957" r:id="rId27"/>
    <p:sldId id="867" r:id="rId28"/>
    <p:sldId id="951" r:id="rId29"/>
    <p:sldId id="952" r:id="rId30"/>
    <p:sldId id="968" r:id="rId31"/>
    <p:sldId id="974" r:id="rId32"/>
    <p:sldId id="955" r:id="rId33"/>
    <p:sldId id="950" r:id="rId34"/>
  </p:sldIdLst>
  <p:sldSz cx="12192000" cy="6858000"/>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ng Shengyi" initials="ZS" lastIdx="1" clrIdx="0">
    <p:extLst>
      <p:ext uri="{19B8F6BF-5375-455C-9EA6-DF929625EA0E}">
        <p15:presenceInfo xmlns:p15="http://schemas.microsoft.com/office/powerpoint/2012/main" userId="061b2da0134ae9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72"/>
    <a:srgbClr val="2020FE"/>
    <a:srgbClr val="C8161E"/>
    <a:srgbClr val="044875"/>
    <a:srgbClr val="F2F2F2"/>
    <a:srgbClr val="055D99"/>
    <a:srgbClr val="0776C1"/>
    <a:srgbClr val="DDDDDD"/>
    <a:srgbClr val="00409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512688-3899-4F9C-965E-F89484948AE2}" v="22" dt="2025-01-01T11:33:30.883"/>
    <p1510:client id="{C5FE83F8-CC62-4068-8273-76E9C14D3844}" v="21" dt="2025-01-01T14:49:02.085"/>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0" autoAdjust="0"/>
    <p:restoredTop sz="83703" autoAdjust="0"/>
  </p:normalViewPr>
  <p:slideViewPr>
    <p:cSldViewPr snapToGrid="0">
      <p:cViewPr varScale="1">
        <p:scale>
          <a:sx n="89" d="100"/>
          <a:sy n="89" d="100"/>
        </p:scale>
        <p:origin x="63" y="39"/>
      </p:cViewPr>
      <p:guideLst/>
    </p:cSldViewPr>
  </p:slideViewPr>
  <p:notesTextViewPr>
    <p:cViewPr>
      <p:scale>
        <a:sx n="3" d="2"/>
        <a:sy n="3" d="2"/>
      </p:scale>
      <p:origin x="0" y="0"/>
    </p:cViewPr>
  </p:notesTextViewPr>
  <p:sorterViewPr>
    <p:cViewPr>
      <p:scale>
        <a:sx n="150" d="100"/>
        <a:sy n="150" d="100"/>
      </p:scale>
      <p:origin x="0" y="-3787"/>
    </p:cViewPr>
  </p:sorterViewPr>
  <p:notesViewPr>
    <p:cSldViewPr snapToGrid="0" showGuides="1">
      <p:cViewPr varScale="1">
        <p:scale>
          <a:sx n="62" d="100"/>
          <a:sy n="62" d="100"/>
        </p:scale>
        <p:origin x="160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厚齐 黄" userId="a738a8288bfc6523" providerId="LiveId" clId="{52512688-3899-4F9C-965E-F89484948AE2}"/>
    <pc:docChg chg="custSel modSld">
      <pc:chgData name="厚齐 黄" userId="a738a8288bfc6523" providerId="LiveId" clId="{52512688-3899-4F9C-965E-F89484948AE2}" dt="2025-01-01T11:33:30.883" v="101" actId="14861"/>
      <pc:docMkLst>
        <pc:docMk/>
      </pc:docMkLst>
      <pc:sldChg chg="modSp mod">
        <pc:chgData name="厚齐 黄" userId="a738a8288bfc6523" providerId="LiveId" clId="{52512688-3899-4F9C-965E-F89484948AE2}" dt="2025-01-01T10:12:59.579" v="4" actId="20577"/>
        <pc:sldMkLst>
          <pc:docMk/>
          <pc:sldMk cId="702415946" sldId="309"/>
        </pc:sldMkLst>
        <pc:spChg chg="mod">
          <ac:chgData name="厚齐 黄" userId="a738a8288bfc6523" providerId="LiveId" clId="{52512688-3899-4F9C-965E-F89484948AE2}" dt="2025-01-01T10:12:59.579" v="4" actId="20577"/>
          <ac:spMkLst>
            <pc:docMk/>
            <pc:sldMk cId="702415946" sldId="309"/>
            <ac:spMk id="19" creationId="{B2EAB17C-FD7C-4A52-942E-BCA6E1AE6F60}"/>
          </ac:spMkLst>
        </pc:spChg>
      </pc:sldChg>
      <pc:sldChg chg="modSp mod">
        <pc:chgData name="厚齐 黄" userId="a738a8288bfc6523" providerId="LiveId" clId="{52512688-3899-4F9C-965E-F89484948AE2}" dt="2025-01-01T09:24:47.531" v="1"/>
        <pc:sldMkLst>
          <pc:docMk/>
          <pc:sldMk cId="3985791518" sldId="631"/>
        </pc:sldMkLst>
        <pc:spChg chg="mod">
          <ac:chgData name="厚齐 黄" userId="a738a8288bfc6523" providerId="LiveId" clId="{52512688-3899-4F9C-965E-F89484948AE2}" dt="2025-01-01T09:24:47.531" v="1"/>
          <ac:spMkLst>
            <pc:docMk/>
            <pc:sldMk cId="3985791518" sldId="631"/>
            <ac:spMk id="4" creationId="{7005A63C-EFC2-54FE-AEDE-5E03DAAE6D1F}"/>
          </ac:spMkLst>
        </pc:spChg>
      </pc:sldChg>
      <pc:sldChg chg="modSp">
        <pc:chgData name="厚齐 黄" userId="a738a8288bfc6523" providerId="LiveId" clId="{52512688-3899-4F9C-965E-F89484948AE2}" dt="2025-01-01T10:15:40.049" v="5"/>
        <pc:sldMkLst>
          <pc:docMk/>
          <pc:sldMk cId="3764382362" sldId="728"/>
        </pc:sldMkLst>
        <pc:picChg chg="mod">
          <ac:chgData name="厚齐 黄" userId="a738a8288bfc6523" providerId="LiveId" clId="{52512688-3899-4F9C-965E-F89484948AE2}" dt="2025-01-01T10:15:40.049" v="5"/>
          <ac:picMkLst>
            <pc:docMk/>
            <pc:sldMk cId="3764382362" sldId="728"/>
            <ac:picMk id="27" creationId="{7364F63C-59B8-AD85-D829-93CA3AD820C9}"/>
          </ac:picMkLst>
        </pc:picChg>
      </pc:sldChg>
      <pc:sldChg chg="modSp">
        <pc:chgData name="厚齐 黄" userId="a738a8288bfc6523" providerId="LiveId" clId="{52512688-3899-4F9C-965E-F89484948AE2}" dt="2025-01-01T10:15:56.868" v="7"/>
        <pc:sldMkLst>
          <pc:docMk/>
          <pc:sldMk cId="2866369647" sldId="735"/>
        </pc:sldMkLst>
        <pc:picChg chg="mod">
          <ac:chgData name="厚齐 黄" userId="a738a8288bfc6523" providerId="LiveId" clId="{52512688-3899-4F9C-965E-F89484948AE2}" dt="2025-01-01T10:15:50.856" v="6"/>
          <ac:picMkLst>
            <pc:docMk/>
            <pc:sldMk cId="2866369647" sldId="735"/>
            <ac:picMk id="30" creationId="{65D2C86D-772F-B6EC-10A5-664789B2361C}"/>
          </ac:picMkLst>
        </pc:picChg>
        <pc:picChg chg="mod">
          <ac:chgData name="厚齐 黄" userId="a738a8288bfc6523" providerId="LiveId" clId="{52512688-3899-4F9C-965E-F89484948AE2}" dt="2025-01-01T10:15:56.868" v="7"/>
          <ac:picMkLst>
            <pc:docMk/>
            <pc:sldMk cId="2866369647" sldId="735"/>
            <ac:picMk id="38" creationId="{18DBB250-74A7-9B8E-50C5-8241B0E39E79}"/>
          </ac:picMkLst>
        </pc:picChg>
      </pc:sldChg>
      <pc:sldChg chg="addSp delSp modSp mod">
        <pc:chgData name="厚齐 黄" userId="a738a8288bfc6523" providerId="LiveId" clId="{52512688-3899-4F9C-965E-F89484948AE2}" dt="2025-01-01T11:33:30.883" v="101" actId="14861"/>
        <pc:sldMkLst>
          <pc:docMk/>
          <pc:sldMk cId="2665726603" sldId="921"/>
        </pc:sldMkLst>
        <pc:spChg chg="add mod">
          <ac:chgData name="厚齐 黄" userId="a738a8288bfc6523" providerId="LiveId" clId="{52512688-3899-4F9C-965E-F89484948AE2}" dt="2025-01-01T10:51:39.442" v="69" actId="1076"/>
          <ac:spMkLst>
            <pc:docMk/>
            <pc:sldMk cId="2665726603" sldId="921"/>
            <ac:spMk id="26" creationId="{C90CFBF4-B397-9CB3-7F39-0D9D97F4D183}"/>
          </ac:spMkLst>
        </pc:spChg>
        <pc:spChg chg="add mod">
          <ac:chgData name="厚齐 黄" userId="a738a8288bfc6523" providerId="LiveId" clId="{52512688-3899-4F9C-965E-F89484948AE2}" dt="2025-01-01T10:51:37.313" v="68" actId="1076"/>
          <ac:spMkLst>
            <pc:docMk/>
            <pc:sldMk cId="2665726603" sldId="921"/>
            <ac:spMk id="27" creationId="{F1195AE3-81BF-8D5A-ED81-2F574C6D4046}"/>
          </ac:spMkLst>
        </pc:spChg>
        <pc:grpChg chg="del">
          <ac:chgData name="厚齐 黄" userId="a738a8288bfc6523" providerId="LiveId" clId="{52512688-3899-4F9C-965E-F89484948AE2}" dt="2025-01-01T11:31:22.070" v="80" actId="478"/>
          <ac:grpSpMkLst>
            <pc:docMk/>
            <pc:sldMk cId="2665726603" sldId="921"/>
            <ac:grpSpMk id="15" creationId="{AE5E3CF2-822C-9D8C-99CB-8EC12B07D22C}"/>
          </ac:grpSpMkLst>
        </pc:grpChg>
        <pc:grpChg chg="add mod">
          <ac:chgData name="厚齐 黄" userId="a738a8288bfc6523" providerId="LiveId" clId="{52512688-3899-4F9C-965E-F89484948AE2}" dt="2025-01-01T11:33:30.883" v="101" actId="14861"/>
          <ac:grpSpMkLst>
            <pc:docMk/>
            <pc:sldMk cId="2665726603" sldId="921"/>
            <ac:grpSpMk id="33" creationId="{F3391283-E362-E6F1-B16E-C7785F8F9145}"/>
          </ac:grpSpMkLst>
        </pc:grpChg>
        <pc:picChg chg="del">
          <ac:chgData name="厚齐 黄" userId="a738a8288bfc6523" providerId="LiveId" clId="{52512688-3899-4F9C-965E-F89484948AE2}" dt="2025-01-01T10:44:15.708" v="8" actId="478"/>
          <ac:picMkLst>
            <pc:docMk/>
            <pc:sldMk cId="2665726603" sldId="921"/>
            <ac:picMk id="17" creationId="{1490C019-4D21-8BAA-1A3F-F2DA0E3A6F79}"/>
          </ac:picMkLst>
        </pc:picChg>
        <pc:picChg chg="add del mod">
          <ac:chgData name="厚齐 黄" userId="a738a8288bfc6523" providerId="LiveId" clId="{52512688-3899-4F9C-965E-F89484948AE2}" dt="2025-01-01T10:49:21.726" v="14" actId="478"/>
          <ac:picMkLst>
            <pc:docMk/>
            <pc:sldMk cId="2665726603" sldId="921"/>
            <ac:picMk id="20" creationId="{204EAEED-EF7A-AB6F-8561-D69BAF19E3EE}"/>
          </ac:picMkLst>
        </pc:picChg>
        <pc:picChg chg="add mod modCrop">
          <ac:chgData name="厚齐 黄" userId="a738a8288bfc6523" providerId="LiveId" clId="{52512688-3899-4F9C-965E-F89484948AE2}" dt="2025-01-01T10:54:49.707" v="79" actId="14100"/>
          <ac:picMkLst>
            <pc:docMk/>
            <pc:sldMk cId="2665726603" sldId="921"/>
            <ac:picMk id="22" creationId="{5A8753B9-BD7F-C168-7DFD-EB60BB0745CC}"/>
          </ac:picMkLst>
        </pc:picChg>
        <pc:picChg chg="add del mod modCrop">
          <ac:chgData name="厚齐 黄" userId="a738a8288bfc6523" providerId="LiveId" clId="{52512688-3899-4F9C-965E-F89484948AE2}" dt="2025-01-01T10:54:18.883" v="74" actId="478"/>
          <ac:picMkLst>
            <pc:docMk/>
            <pc:sldMk cId="2665726603" sldId="921"/>
            <ac:picMk id="24" creationId="{CD151CE8-BA71-2752-971D-C6094B8776F3}"/>
          </ac:picMkLst>
        </pc:picChg>
        <pc:picChg chg="add mod modCrop">
          <ac:chgData name="厚齐 黄" userId="a738a8288bfc6523" providerId="LiveId" clId="{52512688-3899-4F9C-965E-F89484948AE2}" dt="2025-01-01T10:54:43.882" v="78" actId="14100"/>
          <ac:picMkLst>
            <pc:docMk/>
            <pc:sldMk cId="2665726603" sldId="921"/>
            <ac:picMk id="29" creationId="{B2B3605D-82CA-27C9-6306-324FD6AC862A}"/>
          </ac:picMkLst>
        </pc:picChg>
        <pc:picChg chg="add mod">
          <ac:chgData name="厚齐 黄" userId="a738a8288bfc6523" providerId="LiveId" clId="{52512688-3899-4F9C-965E-F89484948AE2}" dt="2025-01-01T11:33:26.610" v="100" actId="164"/>
          <ac:picMkLst>
            <pc:docMk/>
            <pc:sldMk cId="2665726603" sldId="921"/>
            <ac:picMk id="30" creationId="{995B8B7A-78E9-5D33-2074-2190A2F25274}"/>
          </ac:picMkLst>
        </pc:picChg>
        <pc:picChg chg="add mod">
          <ac:chgData name="厚齐 黄" userId="a738a8288bfc6523" providerId="LiveId" clId="{52512688-3899-4F9C-965E-F89484948AE2}" dt="2025-01-01T11:33:26.610" v="100" actId="164"/>
          <ac:picMkLst>
            <pc:docMk/>
            <pc:sldMk cId="2665726603" sldId="921"/>
            <ac:picMk id="32" creationId="{0A1726C6-FC9B-8477-AE40-26C0C94BF0A7}"/>
          </ac:picMkLst>
        </pc:picChg>
        <pc:picChg chg="add del mod">
          <ac:chgData name="厚齐 黄" userId="a738a8288bfc6523" providerId="LiveId" clId="{52512688-3899-4F9C-965E-F89484948AE2}" dt="2025-01-01T11:33:16.007" v="95" actId="478"/>
          <ac:picMkLst>
            <pc:docMk/>
            <pc:sldMk cId="2665726603" sldId="921"/>
            <ac:picMk id="1026" creationId="{7D6D726A-7E85-0C3D-3619-EA40F2205681}"/>
          </ac:picMkLst>
        </pc:picChg>
      </pc:sldChg>
    </pc:docChg>
  </pc:docChgLst>
  <pc:docChgLst>
    <pc:chgData name="厚齐 黄" userId="a738a8288bfc6523" providerId="LiveId" clId="{C5FE83F8-CC62-4068-8273-76E9C14D3844}"/>
    <pc:docChg chg="addSld delSld modSld">
      <pc:chgData name="厚齐 黄" userId="a738a8288bfc6523" providerId="LiveId" clId="{C5FE83F8-CC62-4068-8273-76E9C14D3844}" dt="2025-01-01T14:49:45.575" v="170" actId="208"/>
      <pc:docMkLst>
        <pc:docMk/>
      </pc:docMkLst>
      <pc:sldChg chg="modSp mod">
        <pc:chgData name="厚齐 黄" userId="a738a8288bfc6523" providerId="LiveId" clId="{C5FE83F8-CC62-4068-8273-76E9C14D3844}" dt="2025-01-01T12:27:05.761" v="93" actId="20577"/>
        <pc:sldMkLst>
          <pc:docMk/>
          <pc:sldMk cId="3985791518" sldId="631"/>
        </pc:sldMkLst>
        <pc:spChg chg="mod">
          <ac:chgData name="厚齐 黄" userId="a738a8288bfc6523" providerId="LiveId" clId="{C5FE83F8-CC62-4068-8273-76E9C14D3844}" dt="2025-01-01T12:27:05.761" v="93" actId="20577"/>
          <ac:spMkLst>
            <pc:docMk/>
            <pc:sldMk cId="3985791518" sldId="631"/>
            <ac:spMk id="28" creationId="{513AD996-3157-7BF5-1CC4-B1BE5D0A1802}"/>
          </ac:spMkLst>
        </pc:spChg>
        <pc:spChg chg="mod">
          <ac:chgData name="厚齐 黄" userId="a738a8288bfc6523" providerId="LiveId" clId="{C5FE83F8-CC62-4068-8273-76E9C14D3844}" dt="2025-01-01T12:27:02.446" v="88" actId="20577"/>
          <ac:spMkLst>
            <pc:docMk/>
            <pc:sldMk cId="3985791518" sldId="631"/>
            <ac:spMk id="29" creationId="{C110F321-7065-4F03-66DF-B571C4C1E7B3}"/>
          </ac:spMkLst>
        </pc:spChg>
      </pc:sldChg>
      <pc:sldChg chg="modSp mod">
        <pc:chgData name="厚齐 黄" userId="a738a8288bfc6523" providerId="LiveId" clId="{C5FE83F8-CC62-4068-8273-76E9C14D3844}" dt="2025-01-01T12:12:59.108" v="62" actId="20577"/>
        <pc:sldMkLst>
          <pc:docMk/>
          <pc:sldMk cId="2866369647" sldId="735"/>
        </pc:sldMkLst>
        <pc:spChg chg="mod">
          <ac:chgData name="厚齐 黄" userId="a738a8288bfc6523" providerId="LiveId" clId="{C5FE83F8-CC62-4068-8273-76E9C14D3844}" dt="2025-01-01T12:12:59.108" v="62" actId="20577"/>
          <ac:spMkLst>
            <pc:docMk/>
            <pc:sldMk cId="2866369647" sldId="735"/>
            <ac:spMk id="34" creationId="{4E76BDAB-143F-5857-0951-DAC4F79916EF}"/>
          </ac:spMkLst>
        </pc:spChg>
      </pc:sldChg>
      <pc:sldChg chg="modSp mod">
        <pc:chgData name="厚齐 黄" userId="a738a8288bfc6523" providerId="LiveId" clId="{C5FE83F8-CC62-4068-8273-76E9C14D3844}" dt="2025-01-01T12:24:09.631" v="83" actId="20577"/>
        <pc:sldMkLst>
          <pc:docMk/>
          <pc:sldMk cId="0" sldId="867"/>
        </pc:sldMkLst>
        <pc:spChg chg="mod">
          <ac:chgData name="厚齐 黄" userId="a738a8288bfc6523" providerId="LiveId" clId="{C5FE83F8-CC62-4068-8273-76E9C14D3844}" dt="2025-01-01T12:21:20.711" v="77" actId="20578"/>
          <ac:spMkLst>
            <pc:docMk/>
            <pc:sldMk cId="0" sldId="867"/>
            <ac:spMk id="13" creationId="{00000000-0000-0000-0000-000000000000}"/>
          </ac:spMkLst>
        </pc:spChg>
        <pc:spChg chg="mod">
          <ac:chgData name="厚齐 黄" userId="a738a8288bfc6523" providerId="LiveId" clId="{C5FE83F8-CC62-4068-8273-76E9C14D3844}" dt="2025-01-01T12:24:09.631" v="83" actId="20577"/>
          <ac:spMkLst>
            <pc:docMk/>
            <pc:sldMk cId="0" sldId="867"/>
            <ac:spMk id="24" creationId="{00000000-0000-0000-0000-000000000000}"/>
          </ac:spMkLst>
        </pc:spChg>
      </pc:sldChg>
      <pc:sldChg chg="modSp mod">
        <pc:chgData name="厚齐 黄" userId="a738a8288bfc6523" providerId="LiveId" clId="{C5FE83F8-CC62-4068-8273-76E9C14D3844}" dt="2025-01-01T12:14:53.566" v="76" actId="1076"/>
        <pc:sldMkLst>
          <pc:docMk/>
          <pc:sldMk cId="3315826016" sldId="915"/>
        </pc:sldMkLst>
        <pc:picChg chg="mod">
          <ac:chgData name="厚齐 黄" userId="a738a8288bfc6523" providerId="LiveId" clId="{C5FE83F8-CC62-4068-8273-76E9C14D3844}" dt="2025-01-01T12:14:53.566" v="76" actId="1076"/>
          <ac:picMkLst>
            <pc:docMk/>
            <pc:sldMk cId="3315826016" sldId="915"/>
            <ac:picMk id="12" creationId="{EFCBEDDD-8980-420B-6037-802C06AE71D1}"/>
          </ac:picMkLst>
        </pc:picChg>
      </pc:sldChg>
      <pc:sldChg chg="modSp mod">
        <pc:chgData name="厚齐 黄" userId="a738a8288bfc6523" providerId="LiveId" clId="{C5FE83F8-CC62-4068-8273-76E9C14D3844}" dt="2025-01-01T13:43:31.511" v="161" actId="20577"/>
        <pc:sldMkLst>
          <pc:docMk/>
          <pc:sldMk cId="53758111" sldId="920"/>
        </pc:sldMkLst>
        <pc:spChg chg="mod">
          <ac:chgData name="厚齐 黄" userId="a738a8288bfc6523" providerId="LiveId" clId="{C5FE83F8-CC62-4068-8273-76E9C14D3844}" dt="2025-01-01T13:43:31.511" v="161" actId="20577"/>
          <ac:spMkLst>
            <pc:docMk/>
            <pc:sldMk cId="53758111" sldId="920"/>
            <ac:spMk id="19" creationId="{8620C9E3-FE51-8919-BEEF-4D1DE7F0CA3C}"/>
          </ac:spMkLst>
        </pc:spChg>
      </pc:sldChg>
      <pc:sldChg chg="addSp modSp del mod">
        <pc:chgData name="厚齐 黄" userId="a738a8288bfc6523" providerId="LiveId" clId="{C5FE83F8-CC62-4068-8273-76E9C14D3844}" dt="2025-01-01T13:37:48.906" v="97" actId="47"/>
        <pc:sldMkLst>
          <pc:docMk/>
          <pc:sldMk cId="2665726603" sldId="921"/>
        </pc:sldMkLst>
        <pc:spChg chg="add mod">
          <ac:chgData name="厚齐 黄" userId="a738a8288bfc6523" providerId="LiveId" clId="{C5FE83F8-CC62-4068-8273-76E9C14D3844}" dt="2025-01-01T12:10:54.221" v="43" actId="207"/>
          <ac:spMkLst>
            <pc:docMk/>
            <pc:sldMk cId="2665726603" sldId="921"/>
            <ac:spMk id="9" creationId="{D861B0A8-2104-841C-1B7B-D2E885A0745F}"/>
          </ac:spMkLst>
        </pc:spChg>
        <pc:spChg chg="mod">
          <ac:chgData name="厚齐 黄" userId="a738a8288bfc6523" providerId="LiveId" clId="{C5FE83F8-CC62-4068-8273-76E9C14D3844}" dt="2025-01-01T12:10:27.171" v="23" actId="1037"/>
          <ac:spMkLst>
            <pc:docMk/>
            <pc:sldMk cId="2665726603" sldId="921"/>
            <ac:spMk id="26" creationId="{C90CFBF4-B397-9CB3-7F39-0D9D97F4D183}"/>
          </ac:spMkLst>
        </pc:spChg>
        <pc:spChg chg="mod">
          <ac:chgData name="厚齐 黄" userId="a738a8288bfc6523" providerId="LiveId" clId="{C5FE83F8-CC62-4068-8273-76E9C14D3844}" dt="2025-01-01T12:10:33.956" v="39" actId="1037"/>
          <ac:spMkLst>
            <pc:docMk/>
            <pc:sldMk cId="2665726603" sldId="921"/>
            <ac:spMk id="27" creationId="{F1195AE3-81BF-8D5A-ED81-2F574C6D4046}"/>
          </ac:spMkLst>
        </pc:spChg>
        <pc:picChg chg="mod">
          <ac:chgData name="厚齐 黄" userId="a738a8288bfc6523" providerId="LiveId" clId="{C5FE83F8-CC62-4068-8273-76E9C14D3844}" dt="2025-01-01T12:10:27.171" v="23" actId="1037"/>
          <ac:picMkLst>
            <pc:docMk/>
            <pc:sldMk cId="2665726603" sldId="921"/>
            <ac:picMk id="22" creationId="{5A8753B9-BD7F-C168-7DFD-EB60BB0745CC}"/>
          </ac:picMkLst>
        </pc:picChg>
        <pc:picChg chg="mod">
          <ac:chgData name="厚齐 黄" userId="a738a8288bfc6523" providerId="LiveId" clId="{C5FE83F8-CC62-4068-8273-76E9C14D3844}" dt="2025-01-01T12:10:33.956" v="39" actId="1037"/>
          <ac:picMkLst>
            <pc:docMk/>
            <pc:sldMk cId="2665726603" sldId="921"/>
            <ac:picMk id="29" creationId="{B2B3605D-82CA-27C9-6306-324FD6AC862A}"/>
          </ac:picMkLst>
        </pc:picChg>
      </pc:sldChg>
      <pc:sldChg chg="modSp mod">
        <pc:chgData name="厚齐 黄" userId="a738a8288bfc6523" providerId="LiveId" clId="{C5FE83F8-CC62-4068-8273-76E9C14D3844}" dt="2025-01-01T12:14:17.552" v="75" actId="1037"/>
        <pc:sldMkLst>
          <pc:docMk/>
          <pc:sldMk cId="2061651239" sldId="926"/>
        </pc:sldMkLst>
        <pc:spChg chg="mod">
          <ac:chgData name="厚齐 黄" userId="a738a8288bfc6523" providerId="LiveId" clId="{C5FE83F8-CC62-4068-8273-76E9C14D3844}" dt="2025-01-01T12:13:51.235" v="67" actId="1037"/>
          <ac:spMkLst>
            <pc:docMk/>
            <pc:sldMk cId="2061651239" sldId="926"/>
            <ac:spMk id="30" creationId="{11FC5044-9464-C060-3C35-79155B790D7F}"/>
          </ac:spMkLst>
        </pc:spChg>
        <pc:spChg chg="mod">
          <ac:chgData name="厚齐 黄" userId="a738a8288bfc6523" providerId="LiveId" clId="{C5FE83F8-CC62-4068-8273-76E9C14D3844}" dt="2025-01-01T12:14:13.224" v="72" actId="404"/>
          <ac:spMkLst>
            <pc:docMk/>
            <pc:sldMk cId="2061651239" sldId="926"/>
            <ac:spMk id="32" creationId="{537FE901-103B-16B6-154D-403AEB8E6CC0}"/>
          </ac:spMkLst>
        </pc:spChg>
        <pc:spChg chg="mod">
          <ac:chgData name="厚齐 黄" userId="a738a8288bfc6523" providerId="LiveId" clId="{C5FE83F8-CC62-4068-8273-76E9C14D3844}" dt="2025-01-01T12:14:17.552" v="75" actId="1037"/>
          <ac:spMkLst>
            <pc:docMk/>
            <pc:sldMk cId="2061651239" sldId="926"/>
            <ac:spMk id="34" creationId="{F25DECC0-D7C1-3DD8-E6AB-BC665AADB1BF}"/>
          </ac:spMkLst>
        </pc:spChg>
      </pc:sldChg>
      <pc:sldChg chg="modSp">
        <pc:chgData name="厚齐 黄" userId="a738a8288bfc6523" providerId="LiveId" clId="{C5FE83F8-CC62-4068-8273-76E9C14D3844}" dt="2025-01-01T12:23:57.570" v="79" actId="20578"/>
        <pc:sldMkLst>
          <pc:docMk/>
          <pc:sldMk cId="758850587" sldId="927"/>
        </pc:sldMkLst>
        <pc:spChg chg="mod">
          <ac:chgData name="厚齐 黄" userId="a738a8288bfc6523" providerId="LiveId" clId="{C5FE83F8-CC62-4068-8273-76E9C14D3844}" dt="2025-01-01T12:23:57.570" v="79" actId="20578"/>
          <ac:spMkLst>
            <pc:docMk/>
            <pc:sldMk cId="758850587" sldId="927"/>
            <ac:spMk id="25" creationId="{CF42BDD7-FBBC-EE6A-458E-DA01D6308AE7}"/>
          </ac:spMkLst>
        </pc:spChg>
      </pc:sldChg>
      <pc:sldChg chg="modSp mod modAnim">
        <pc:chgData name="厚齐 黄" userId="a738a8288bfc6523" providerId="LiveId" clId="{C5FE83F8-CC62-4068-8273-76E9C14D3844}" dt="2025-01-01T14:49:45.575" v="170" actId="208"/>
        <pc:sldMkLst>
          <pc:docMk/>
          <pc:sldMk cId="2266414188" sldId="929"/>
        </pc:sldMkLst>
        <pc:spChg chg="mod">
          <ac:chgData name="厚齐 黄" userId="a738a8288bfc6523" providerId="LiveId" clId="{C5FE83F8-CC62-4068-8273-76E9C14D3844}" dt="2025-01-01T14:49:45.575" v="170" actId="208"/>
          <ac:spMkLst>
            <pc:docMk/>
            <pc:sldMk cId="2266414188" sldId="929"/>
            <ac:spMk id="151" creationId="{BC8BAA05-D8BE-DAD5-7977-AD323B769688}"/>
          </ac:spMkLst>
        </pc:spChg>
        <pc:picChg chg="mod">
          <ac:chgData name="厚齐 黄" userId="a738a8288bfc6523" providerId="LiveId" clId="{C5FE83F8-CC62-4068-8273-76E9C14D3844}" dt="2025-01-01T12:30:10.608" v="95" actId="14100"/>
          <ac:picMkLst>
            <pc:docMk/>
            <pc:sldMk cId="2266414188" sldId="929"/>
            <ac:picMk id="148" creationId="{3BCAD13E-A2AD-025D-C4FF-C96B199744F6}"/>
          </ac:picMkLst>
        </pc:picChg>
      </pc:sldChg>
      <pc:sldChg chg="modSp mod">
        <pc:chgData name="厚齐 黄" userId="a738a8288bfc6523" providerId="LiveId" clId="{C5FE83F8-CC62-4068-8273-76E9C14D3844}" dt="2025-01-01T12:22:50.951" v="78"/>
        <pc:sldMkLst>
          <pc:docMk/>
          <pc:sldMk cId="303990928" sldId="939"/>
        </pc:sldMkLst>
        <pc:spChg chg="mod">
          <ac:chgData name="厚齐 黄" userId="a738a8288bfc6523" providerId="LiveId" clId="{C5FE83F8-CC62-4068-8273-76E9C14D3844}" dt="2025-01-01T12:22:50.951" v="78"/>
          <ac:spMkLst>
            <pc:docMk/>
            <pc:sldMk cId="303990928" sldId="939"/>
            <ac:spMk id="71" creationId="{4C4ECFF5-5215-38F5-3D4B-642E1318A8B3}"/>
          </ac:spMkLst>
        </pc:spChg>
      </pc:sldChg>
      <pc:sldChg chg="modSp add mod modAnim">
        <pc:chgData name="厚齐 黄" userId="a738a8288bfc6523" providerId="LiveId" clId="{C5FE83F8-CC62-4068-8273-76E9C14D3844}" dt="2025-01-01T14:22:52.283" v="165" actId="1037"/>
        <pc:sldMkLst>
          <pc:docMk/>
          <pc:sldMk cId="3213130521" sldId="940"/>
        </pc:sldMkLst>
        <pc:spChg chg="mod">
          <ac:chgData name="厚齐 黄" userId="a738a8288bfc6523" providerId="LiveId" clId="{C5FE83F8-CC62-4068-8273-76E9C14D3844}" dt="2025-01-01T13:38:07.494" v="112" actId="1036"/>
          <ac:spMkLst>
            <pc:docMk/>
            <pc:sldMk cId="3213130521" sldId="940"/>
            <ac:spMk id="7" creationId="{FB0BDA64-1927-5A3A-AD17-35377046CA76}"/>
          </ac:spMkLst>
        </pc:spChg>
        <pc:spChg chg="mod">
          <ac:chgData name="厚齐 黄" userId="a738a8288bfc6523" providerId="LiveId" clId="{C5FE83F8-CC62-4068-8273-76E9C14D3844}" dt="2025-01-01T13:38:07.494" v="112" actId="1036"/>
          <ac:spMkLst>
            <pc:docMk/>
            <pc:sldMk cId="3213130521" sldId="940"/>
            <ac:spMk id="8" creationId="{B2CA3982-3D05-759B-20A9-2432D33370F2}"/>
          </ac:spMkLst>
        </pc:spChg>
        <pc:spChg chg="mod">
          <ac:chgData name="厚齐 黄" userId="a738a8288bfc6523" providerId="LiveId" clId="{C5FE83F8-CC62-4068-8273-76E9C14D3844}" dt="2025-01-01T13:38:07.494" v="112" actId="1036"/>
          <ac:spMkLst>
            <pc:docMk/>
            <pc:sldMk cId="3213130521" sldId="940"/>
            <ac:spMk id="14" creationId="{179DAF64-F04E-CF16-61B1-87A0A218B987}"/>
          </ac:spMkLst>
        </pc:spChg>
        <pc:spChg chg="mod">
          <ac:chgData name="厚齐 黄" userId="a738a8288bfc6523" providerId="LiveId" clId="{C5FE83F8-CC62-4068-8273-76E9C14D3844}" dt="2025-01-01T13:38:07.494" v="112" actId="1036"/>
          <ac:spMkLst>
            <pc:docMk/>
            <pc:sldMk cId="3213130521" sldId="940"/>
            <ac:spMk id="15" creationId="{935AE563-FAA7-39BD-21CD-09873DBA5AA4}"/>
          </ac:spMkLst>
        </pc:spChg>
        <pc:spChg chg="mod">
          <ac:chgData name="厚齐 黄" userId="a738a8288bfc6523" providerId="LiveId" clId="{C5FE83F8-CC62-4068-8273-76E9C14D3844}" dt="2025-01-01T13:38:07.494" v="112" actId="1036"/>
          <ac:spMkLst>
            <pc:docMk/>
            <pc:sldMk cId="3213130521" sldId="940"/>
            <ac:spMk id="16" creationId="{AE05251C-7DB3-B6D5-1F55-7BBD55D3EBFF}"/>
          </ac:spMkLst>
        </pc:spChg>
        <pc:spChg chg="mod">
          <ac:chgData name="厚齐 黄" userId="a738a8288bfc6523" providerId="LiveId" clId="{C5FE83F8-CC62-4068-8273-76E9C14D3844}" dt="2025-01-01T13:38:07.494" v="112" actId="1036"/>
          <ac:spMkLst>
            <pc:docMk/>
            <pc:sldMk cId="3213130521" sldId="940"/>
            <ac:spMk id="19" creationId="{57C61942-89C0-1E78-29A0-33C6DD1B66EA}"/>
          </ac:spMkLst>
        </pc:spChg>
        <pc:spChg chg="mod">
          <ac:chgData name="厚齐 黄" userId="a738a8288bfc6523" providerId="LiveId" clId="{C5FE83F8-CC62-4068-8273-76E9C14D3844}" dt="2025-01-01T13:38:07.494" v="112" actId="1036"/>
          <ac:spMkLst>
            <pc:docMk/>
            <pc:sldMk cId="3213130521" sldId="940"/>
            <ac:spMk id="20" creationId="{F8D09851-B9C2-DB8E-909C-D179335C2996}"/>
          </ac:spMkLst>
        </pc:spChg>
        <pc:spChg chg="mod">
          <ac:chgData name="厚齐 黄" userId="a738a8288bfc6523" providerId="LiveId" clId="{C5FE83F8-CC62-4068-8273-76E9C14D3844}" dt="2025-01-01T13:38:07.494" v="112" actId="1036"/>
          <ac:spMkLst>
            <pc:docMk/>
            <pc:sldMk cId="3213130521" sldId="940"/>
            <ac:spMk id="21" creationId="{720B76A4-BDF7-4B2E-666A-9576108A6446}"/>
          </ac:spMkLst>
        </pc:spChg>
        <pc:spChg chg="mod">
          <ac:chgData name="厚齐 黄" userId="a738a8288bfc6523" providerId="LiveId" clId="{C5FE83F8-CC62-4068-8273-76E9C14D3844}" dt="2025-01-01T13:38:07.494" v="112" actId="1036"/>
          <ac:spMkLst>
            <pc:docMk/>
            <pc:sldMk cId="3213130521" sldId="940"/>
            <ac:spMk id="26" creationId="{5764DB40-013F-64D2-EE59-FB6D0C622AB1}"/>
          </ac:spMkLst>
        </pc:spChg>
        <pc:spChg chg="mod">
          <ac:chgData name="厚齐 黄" userId="a738a8288bfc6523" providerId="LiveId" clId="{C5FE83F8-CC62-4068-8273-76E9C14D3844}" dt="2025-01-01T13:38:07.494" v="112" actId="1036"/>
          <ac:spMkLst>
            <pc:docMk/>
            <pc:sldMk cId="3213130521" sldId="940"/>
            <ac:spMk id="27" creationId="{8E8AA842-9AD0-29A3-9763-08EB690DB75C}"/>
          </ac:spMkLst>
        </pc:spChg>
        <pc:grpChg chg="mod">
          <ac:chgData name="厚齐 黄" userId="a738a8288bfc6523" providerId="LiveId" clId="{C5FE83F8-CC62-4068-8273-76E9C14D3844}" dt="2025-01-01T13:38:14.019" v="113" actId="1076"/>
          <ac:grpSpMkLst>
            <pc:docMk/>
            <pc:sldMk cId="3213130521" sldId="940"/>
            <ac:grpSpMk id="2" creationId="{0816B567-5DCF-FE96-9D12-A66E33CA1AB6}"/>
          </ac:grpSpMkLst>
        </pc:grpChg>
        <pc:grpChg chg="mod">
          <ac:chgData name="厚齐 黄" userId="a738a8288bfc6523" providerId="LiveId" clId="{C5FE83F8-CC62-4068-8273-76E9C14D3844}" dt="2025-01-01T13:38:07.494" v="112" actId="1036"/>
          <ac:grpSpMkLst>
            <pc:docMk/>
            <pc:sldMk cId="3213130521" sldId="940"/>
            <ac:grpSpMk id="12" creationId="{AD670C2F-322D-BAB9-F455-EB51B6B3FF12}"/>
          </ac:grpSpMkLst>
        </pc:grpChg>
        <pc:grpChg chg="mod">
          <ac:chgData name="厚齐 黄" userId="a738a8288bfc6523" providerId="LiveId" clId="{C5FE83F8-CC62-4068-8273-76E9C14D3844}" dt="2025-01-01T13:38:07.494" v="112" actId="1036"/>
          <ac:grpSpMkLst>
            <pc:docMk/>
            <pc:sldMk cId="3213130521" sldId="940"/>
            <ac:grpSpMk id="33" creationId="{F4669CC7-509D-3DF1-F67C-44134AE8E908}"/>
          </ac:grpSpMkLst>
        </pc:grpChg>
        <pc:picChg chg="mod">
          <ac:chgData name="厚齐 黄" userId="a738a8288bfc6523" providerId="LiveId" clId="{C5FE83F8-CC62-4068-8273-76E9C14D3844}" dt="2025-01-01T14:22:52.283" v="165" actId="1037"/>
          <ac:picMkLst>
            <pc:docMk/>
            <pc:sldMk cId="3213130521" sldId="940"/>
            <ac:picMk id="9" creationId="{D76DC276-FB41-8390-85A5-3906596AB5A2}"/>
          </ac:picMkLst>
        </pc:picChg>
        <pc:picChg chg="mod">
          <ac:chgData name="厚齐 黄" userId="a738a8288bfc6523" providerId="LiveId" clId="{C5FE83F8-CC62-4068-8273-76E9C14D3844}" dt="2025-01-01T13:38:07.494" v="112" actId="1036"/>
          <ac:picMkLst>
            <pc:docMk/>
            <pc:sldMk cId="3213130521" sldId="940"/>
            <ac:picMk id="10" creationId="{2FC801B9-6FC3-FE43-EB9B-7345C146F14E}"/>
          </ac:picMkLst>
        </pc:picChg>
        <pc:picChg chg="mod">
          <ac:chgData name="厚齐 黄" userId="a738a8288bfc6523" providerId="LiveId" clId="{C5FE83F8-CC62-4068-8273-76E9C14D3844}" dt="2025-01-01T13:38:07.494" v="112" actId="1036"/>
          <ac:picMkLst>
            <pc:docMk/>
            <pc:sldMk cId="3213130521" sldId="940"/>
            <ac:picMk id="11" creationId="{78CE8227-A394-FA68-8B22-9B0017A1143C}"/>
          </ac:picMkLst>
        </pc:picChg>
        <pc:picChg chg="mod">
          <ac:chgData name="厚齐 黄" userId="a738a8288bfc6523" providerId="LiveId" clId="{C5FE83F8-CC62-4068-8273-76E9C14D3844}" dt="2025-01-01T13:38:07.494" v="112" actId="1036"/>
          <ac:picMkLst>
            <pc:docMk/>
            <pc:sldMk cId="3213130521" sldId="940"/>
            <ac:picMk id="13" creationId="{98F952FE-F991-E49B-C2B6-8666120D7023}"/>
          </ac:picMkLst>
        </pc:picChg>
        <pc:picChg chg="mod">
          <ac:chgData name="厚齐 黄" userId="a738a8288bfc6523" providerId="LiveId" clId="{C5FE83F8-CC62-4068-8273-76E9C14D3844}" dt="2025-01-01T13:38:07.494" v="112" actId="1036"/>
          <ac:picMkLst>
            <pc:docMk/>
            <pc:sldMk cId="3213130521" sldId="940"/>
            <ac:picMk id="30" creationId="{C8E6D454-6851-7487-9BB9-AAC3A6475313}"/>
          </ac:picMkLst>
        </pc:picChg>
        <pc:picChg chg="mod">
          <ac:chgData name="厚齐 黄" userId="a738a8288bfc6523" providerId="LiveId" clId="{C5FE83F8-CC62-4068-8273-76E9C14D3844}" dt="2025-01-01T13:38:07.494" v="112" actId="1036"/>
          <ac:picMkLst>
            <pc:docMk/>
            <pc:sldMk cId="3213130521" sldId="940"/>
            <ac:picMk id="32" creationId="{D9EA176E-3F89-ABCF-3D9B-98A85ACE209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3C9B9-635B-8147-ABF5-6EF72C60235C}" type="doc">
      <dgm:prSet loTypeId="urn:microsoft.com/office/officeart/2009/3/layout/StepUpProcess" loCatId="" qsTypeId="urn:microsoft.com/office/officeart/2005/8/quickstyle/simple2" qsCatId="simple" csTypeId="urn:microsoft.com/office/officeart/2005/8/colors/colorful1" csCatId="colorful" phldr="1"/>
      <dgm:spPr/>
    </dgm:pt>
    <dgm:pt modelId="{C67C50A3-FD71-0047-9313-1D0FB6D4E5BF}">
      <dgm:prSet phldrT="[文本]" custT="1"/>
      <dgm:spPr/>
      <dgm:t>
        <a:bodyPr/>
        <a:lstStyle/>
        <a:p>
          <a:endParaRPr lang="zh-CN" altLang="en-US" sz="2000" dirty="0">
            <a:solidFill>
              <a:srgbClr val="C00000"/>
            </a:solidFill>
          </a:endParaRPr>
        </a:p>
      </dgm:t>
    </dgm:pt>
    <dgm:pt modelId="{7C33216B-BA08-E041-A8AA-0B0452E2AE1D}" type="parTrans" cxnId="{1E21EFC8-5001-604A-A229-2183DA2965BA}">
      <dgm:prSet/>
      <dgm:spPr/>
      <dgm:t>
        <a:bodyPr/>
        <a:lstStyle/>
        <a:p>
          <a:endParaRPr lang="zh-CN" altLang="en-US"/>
        </a:p>
      </dgm:t>
    </dgm:pt>
    <dgm:pt modelId="{5901E336-5D71-A245-A15A-A71B0E08F004}" type="sibTrans" cxnId="{1E21EFC8-5001-604A-A229-2183DA2965BA}">
      <dgm:prSet/>
      <dgm:spPr/>
      <dgm:t>
        <a:bodyPr/>
        <a:lstStyle/>
        <a:p>
          <a:endParaRPr lang="zh-CN" altLang="en-US"/>
        </a:p>
      </dgm:t>
    </dgm:pt>
    <dgm:pt modelId="{250C190B-C99B-A946-9497-0102C1B3A86F}">
      <dgm:prSet phldrT="[文本]" custT="1"/>
      <dgm:spPr/>
      <dgm:t>
        <a:bodyPr/>
        <a:lstStyle/>
        <a:p>
          <a:endParaRPr lang="zh-CN" altLang="en-US" sz="2000" dirty="0"/>
        </a:p>
      </dgm:t>
    </dgm:pt>
    <dgm:pt modelId="{AB94F96D-51C0-6042-AE5D-E2190EF151D1}" type="parTrans" cxnId="{F9749F2B-0EB7-EC41-9A65-CA9D3F56FEC3}">
      <dgm:prSet/>
      <dgm:spPr/>
      <dgm:t>
        <a:bodyPr/>
        <a:lstStyle/>
        <a:p>
          <a:endParaRPr lang="zh-CN" altLang="en-US"/>
        </a:p>
      </dgm:t>
    </dgm:pt>
    <dgm:pt modelId="{5C1DC8F4-F3B8-7848-972F-D7AC2427590B}" type="sibTrans" cxnId="{F9749F2B-0EB7-EC41-9A65-CA9D3F56FEC3}">
      <dgm:prSet/>
      <dgm:spPr/>
      <dgm:t>
        <a:bodyPr/>
        <a:lstStyle/>
        <a:p>
          <a:endParaRPr lang="zh-CN" altLang="en-US"/>
        </a:p>
      </dgm:t>
    </dgm:pt>
    <dgm:pt modelId="{6BAF7B1E-2174-2B43-85AC-AE211B41D211}">
      <dgm:prSet phldrT="[文本]" custT="1"/>
      <dgm:spPr/>
      <dgm:t>
        <a:bodyPr/>
        <a:lstStyle/>
        <a:p>
          <a:endParaRPr lang="zh-CN" altLang="en-US" sz="2000" dirty="0"/>
        </a:p>
      </dgm:t>
    </dgm:pt>
    <dgm:pt modelId="{E93EA096-063E-B343-A47F-F54AADE41350}" type="parTrans" cxnId="{1511E633-1759-AD4C-A372-CD46F49031A7}">
      <dgm:prSet/>
      <dgm:spPr/>
      <dgm:t>
        <a:bodyPr/>
        <a:lstStyle/>
        <a:p>
          <a:endParaRPr lang="zh-CN" altLang="en-US"/>
        </a:p>
      </dgm:t>
    </dgm:pt>
    <dgm:pt modelId="{898DF5F7-B91A-1142-A498-8AEE87AC9BEF}" type="sibTrans" cxnId="{1511E633-1759-AD4C-A372-CD46F49031A7}">
      <dgm:prSet/>
      <dgm:spPr/>
      <dgm:t>
        <a:bodyPr/>
        <a:lstStyle/>
        <a:p>
          <a:endParaRPr lang="zh-CN" altLang="en-US"/>
        </a:p>
      </dgm:t>
    </dgm:pt>
    <dgm:pt modelId="{00684595-6BBD-4241-AF7F-5BF0915C0744}">
      <dgm:prSet custT="1"/>
      <dgm:spPr/>
      <dgm:t>
        <a:bodyPr/>
        <a:lstStyle/>
        <a:p>
          <a:endParaRPr lang="zh-CN" altLang="en-US" sz="2000" dirty="0">
            <a:solidFill>
              <a:srgbClr val="C00000"/>
            </a:solidFill>
          </a:endParaRPr>
        </a:p>
      </dgm:t>
    </dgm:pt>
    <dgm:pt modelId="{874EAEF3-9157-4DAA-8CAC-A1079CF4C182}" type="parTrans" cxnId="{B68B7AA6-B622-4C8D-83C0-0E8D90335471}">
      <dgm:prSet/>
      <dgm:spPr/>
      <dgm:t>
        <a:bodyPr/>
        <a:lstStyle/>
        <a:p>
          <a:endParaRPr lang="zh-CN" altLang="en-US"/>
        </a:p>
      </dgm:t>
    </dgm:pt>
    <dgm:pt modelId="{BC3A9636-4EFC-45BA-B984-219B7C4C86A1}" type="sibTrans" cxnId="{B68B7AA6-B622-4C8D-83C0-0E8D90335471}">
      <dgm:prSet/>
      <dgm:spPr/>
      <dgm:t>
        <a:bodyPr/>
        <a:lstStyle/>
        <a:p>
          <a:endParaRPr lang="zh-CN" altLang="en-US"/>
        </a:p>
      </dgm:t>
    </dgm:pt>
    <dgm:pt modelId="{1A734B33-E8E2-F841-96F3-87D52B0FCE87}" type="pres">
      <dgm:prSet presAssocID="{38E3C9B9-635B-8147-ABF5-6EF72C60235C}" presName="rootnode" presStyleCnt="0">
        <dgm:presLayoutVars>
          <dgm:chMax/>
          <dgm:chPref/>
          <dgm:dir/>
          <dgm:animLvl val="lvl"/>
        </dgm:presLayoutVars>
      </dgm:prSet>
      <dgm:spPr/>
    </dgm:pt>
    <dgm:pt modelId="{61E1CCDF-12AC-0C48-BC5E-357EF11C28BB}" type="pres">
      <dgm:prSet presAssocID="{C67C50A3-FD71-0047-9313-1D0FB6D4E5BF}" presName="composite" presStyleCnt="0"/>
      <dgm:spPr/>
    </dgm:pt>
    <dgm:pt modelId="{8154B365-20A6-9248-9A1D-E366F0C688C9}" type="pres">
      <dgm:prSet presAssocID="{C67C50A3-FD71-0047-9313-1D0FB6D4E5BF}" presName="LShape" presStyleLbl="alignNode1" presStyleIdx="0" presStyleCnt="7"/>
      <dgm:spPr/>
    </dgm:pt>
    <dgm:pt modelId="{CF660A44-89DA-1E4D-99FC-204A528CA2AF}" type="pres">
      <dgm:prSet presAssocID="{C67C50A3-FD71-0047-9313-1D0FB6D4E5BF}" presName="ParentText" presStyleLbl="revTx" presStyleIdx="0" presStyleCnt="4" custLinFactNeighborX="-6958" custLinFactNeighborY="-45892">
        <dgm:presLayoutVars>
          <dgm:chMax val="0"/>
          <dgm:chPref val="0"/>
          <dgm:bulletEnabled val="1"/>
        </dgm:presLayoutVars>
      </dgm:prSet>
      <dgm:spPr/>
    </dgm:pt>
    <dgm:pt modelId="{33F8E753-574F-CC48-B202-994D17A31686}" type="pres">
      <dgm:prSet presAssocID="{C67C50A3-FD71-0047-9313-1D0FB6D4E5BF}" presName="Triangle" presStyleLbl="alignNode1" presStyleIdx="1" presStyleCnt="7"/>
      <dgm:spPr/>
    </dgm:pt>
    <dgm:pt modelId="{DD2B12D9-FDB7-064F-BA8A-18EEFC03A04F}" type="pres">
      <dgm:prSet presAssocID="{5901E336-5D71-A245-A15A-A71B0E08F004}" presName="sibTrans" presStyleCnt="0"/>
      <dgm:spPr/>
    </dgm:pt>
    <dgm:pt modelId="{44F6E8AC-7AC4-AD4B-80BB-A0AD6EE89A4B}" type="pres">
      <dgm:prSet presAssocID="{5901E336-5D71-A245-A15A-A71B0E08F004}" presName="space" presStyleCnt="0"/>
      <dgm:spPr/>
    </dgm:pt>
    <dgm:pt modelId="{3775E253-E40F-1C42-805D-D5E045A974AA}" type="pres">
      <dgm:prSet presAssocID="{250C190B-C99B-A946-9497-0102C1B3A86F}" presName="composite" presStyleCnt="0"/>
      <dgm:spPr/>
    </dgm:pt>
    <dgm:pt modelId="{5E30A969-D4BD-AA4E-898C-9C5ECA7392F9}" type="pres">
      <dgm:prSet presAssocID="{250C190B-C99B-A946-9497-0102C1B3A86F}" presName="LShape" presStyleLbl="alignNode1" presStyleIdx="2" presStyleCnt="7"/>
      <dgm:spPr/>
    </dgm:pt>
    <dgm:pt modelId="{D75E2A91-1CD4-FC46-A908-A5A220BA6DBF}" type="pres">
      <dgm:prSet presAssocID="{250C190B-C99B-A946-9497-0102C1B3A86F}" presName="ParentText" presStyleLbl="revTx" presStyleIdx="1" presStyleCnt="4" custScaleX="119515" custLinFactNeighborX="9152" custLinFactNeighborY="-59312">
        <dgm:presLayoutVars>
          <dgm:chMax val="0"/>
          <dgm:chPref val="0"/>
          <dgm:bulletEnabled val="1"/>
        </dgm:presLayoutVars>
      </dgm:prSet>
      <dgm:spPr/>
    </dgm:pt>
    <dgm:pt modelId="{1468F0DA-59E7-7945-8E9D-D73FC744FE5F}" type="pres">
      <dgm:prSet presAssocID="{250C190B-C99B-A946-9497-0102C1B3A86F}" presName="Triangle" presStyleLbl="alignNode1" presStyleIdx="3" presStyleCnt="7"/>
      <dgm:spPr/>
    </dgm:pt>
    <dgm:pt modelId="{00A66E11-B838-2245-9F1D-054A70F97A7D}" type="pres">
      <dgm:prSet presAssocID="{5C1DC8F4-F3B8-7848-972F-D7AC2427590B}" presName="sibTrans" presStyleCnt="0"/>
      <dgm:spPr/>
    </dgm:pt>
    <dgm:pt modelId="{B08CE8BC-301E-364C-B649-56EF280F3757}" type="pres">
      <dgm:prSet presAssocID="{5C1DC8F4-F3B8-7848-972F-D7AC2427590B}" presName="space" presStyleCnt="0"/>
      <dgm:spPr/>
    </dgm:pt>
    <dgm:pt modelId="{C1F5E8EB-A621-7C4B-AD03-91483EF726AC}" type="pres">
      <dgm:prSet presAssocID="{6BAF7B1E-2174-2B43-85AC-AE211B41D211}" presName="composite" presStyleCnt="0"/>
      <dgm:spPr/>
    </dgm:pt>
    <dgm:pt modelId="{B7A1BC8E-BBE6-3A49-B42A-C5A939868945}" type="pres">
      <dgm:prSet presAssocID="{6BAF7B1E-2174-2B43-85AC-AE211B41D211}" presName="LShape" presStyleLbl="alignNode1" presStyleIdx="4" presStyleCnt="7" custLinFactNeighborY="1185"/>
      <dgm:spPr/>
    </dgm:pt>
    <dgm:pt modelId="{0BFE0844-00B7-894E-A85D-2636F295EC46}" type="pres">
      <dgm:prSet presAssocID="{6BAF7B1E-2174-2B43-85AC-AE211B41D211}" presName="ParentText" presStyleLbl="revTx" presStyleIdx="2" presStyleCnt="4" custScaleX="126278" custLinFactNeighborX="7478" custLinFactNeighborY="-55021">
        <dgm:presLayoutVars>
          <dgm:chMax val="0"/>
          <dgm:chPref val="0"/>
          <dgm:bulletEnabled val="1"/>
        </dgm:presLayoutVars>
      </dgm:prSet>
      <dgm:spPr/>
    </dgm:pt>
    <dgm:pt modelId="{7EBA8591-EFDD-0A42-8E5C-F1E395012E26}" type="pres">
      <dgm:prSet presAssocID="{6BAF7B1E-2174-2B43-85AC-AE211B41D211}" presName="Triangle" presStyleLbl="alignNode1" presStyleIdx="5" presStyleCnt="7" custLinFactNeighborY="-7990"/>
      <dgm:spPr/>
    </dgm:pt>
    <dgm:pt modelId="{24E6ED3E-9188-DF4A-90B2-0298607761BD}" type="pres">
      <dgm:prSet presAssocID="{898DF5F7-B91A-1142-A498-8AEE87AC9BEF}" presName="sibTrans" presStyleCnt="0"/>
      <dgm:spPr/>
    </dgm:pt>
    <dgm:pt modelId="{737C9915-2229-7744-910A-B0B126BA47C9}" type="pres">
      <dgm:prSet presAssocID="{898DF5F7-B91A-1142-A498-8AEE87AC9BEF}" presName="space" presStyleCnt="0"/>
      <dgm:spPr/>
    </dgm:pt>
    <dgm:pt modelId="{EC17505B-EF78-425D-9889-E72B41BF1B77}" type="pres">
      <dgm:prSet presAssocID="{00684595-6BBD-4241-AF7F-5BF0915C0744}" presName="composite" presStyleCnt="0"/>
      <dgm:spPr/>
    </dgm:pt>
    <dgm:pt modelId="{041FAEC7-E058-41CA-8FBB-A0ABDBFF8449}" type="pres">
      <dgm:prSet presAssocID="{00684595-6BBD-4241-AF7F-5BF0915C0744}" presName="LShape" presStyleLbl="alignNode1" presStyleIdx="6" presStyleCnt="7" custLinFactNeighborY="-1493"/>
      <dgm:spPr/>
    </dgm:pt>
    <dgm:pt modelId="{3CC661CE-D23A-4405-B084-868318D58735}" type="pres">
      <dgm:prSet presAssocID="{00684595-6BBD-4241-AF7F-5BF0915C0744}" presName="ParentText" presStyleLbl="revTx" presStyleIdx="3" presStyleCnt="4">
        <dgm:presLayoutVars>
          <dgm:chMax val="0"/>
          <dgm:chPref val="0"/>
          <dgm:bulletEnabled val="1"/>
        </dgm:presLayoutVars>
      </dgm:prSet>
      <dgm:spPr/>
    </dgm:pt>
  </dgm:ptLst>
  <dgm:cxnLst>
    <dgm:cxn modelId="{72624717-B2EC-E743-8EDD-83B3CDE4761A}" type="presOf" srcId="{6BAF7B1E-2174-2B43-85AC-AE211B41D211}" destId="{0BFE0844-00B7-894E-A85D-2636F295EC46}" srcOrd="0" destOrd="0" presId="urn:microsoft.com/office/officeart/2009/3/layout/StepUpProcess"/>
    <dgm:cxn modelId="{F9749F2B-0EB7-EC41-9A65-CA9D3F56FEC3}" srcId="{38E3C9B9-635B-8147-ABF5-6EF72C60235C}" destId="{250C190B-C99B-A946-9497-0102C1B3A86F}" srcOrd="1" destOrd="0" parTransId="{AB94F96D-51C0-6042-AE5D-E2190EF151D1}" sibTransId="{5C1DC8F4-F3B8-7848-972F-D7AC2427590B}"/>
    <dgm:cxn modelId="{B59F6D31-5F85-8A46-A574-0675B71344D2}" type="presOf" srcId="{38E3C9B9-635B-8147-ABF5-6EF72C60235C}" destId="{1A734B33-E8E2-F841-96F3-87D52B0FCE87}" srcOrd="0" destOrd="0" presId="urn:microsoft.com/office/officeart/2009/3/layout/StepUpProcess"/>
    <dgm:cxn modelId="{1511E633-1759-AD4C-A372-CD46F49031A7}" srcId="{38E3C9B9-635B-8147-ABF5-6EF72C60235C}" destId="{6BAF7B1E-2174-2B43-85AC-AE211B41D211}" srcOrd="2" destOrd="0" parTransId="{E93EA096-063E-B343-A47F-F54AADE41350}" sibTransId="{898DF5F7-B91A-1142-A498-8AEE87AC9BEF}"/>
    <dgm:cxn modelId="{D9167598-4750-4A2F-89C8-7CB54837DB4B}" type="presOf" srcId="{00684595-6BBD-4241-AF7F-5BF0915C0744}" destId="{3CC661CE-D23A-4405-B084-868318D58735}" srcOrd="0" destOrd="0" presId="urn:microsoft.com/office/officeart/2009/3/layout/StepUpProcess"/>
    <dgm:cxn modelId="{B68B7AA6-B622-4C8D-83C0-0E8D90335471}" srcId="{38E3C9B9-635B-8147-ABF5-6EF72C60235C}" destId="{00684595-6BBD-4241-AF7F-5BF0915C0744}" srcOrd="3" destOrd="0" parTransId="{874EAEF3-9157-4DAA-8CAC-A1079CF4C182}" sibTransId="{BC3A9636-4EFC-45BA-B984-219B7C4C86A1}"/>
    <dgm:cxn modelId="{1E21EFC8-5001-604A-A229-2183DA2965BA}" srcId="{38E3C9B9-635B-8147-ABF5-6EF72C60235C}" destId="{C67C50A3-FD71-0047-9313-1D0FB6D4E5BF}" srcOrd="0" destOrd="0" parTransId="{7C33216B-BA08-E041-A8AA-0B0452E2AE1D}" sibTransId="{5901E336-5D71-A245-A15A-A71B0E08F004}"/>
    <dgm:cxn modelId="{8E0595D5-9CD3-3E4E-A4E4-BFBE927B89D7}" type="presOf" srcId="{250C190B-C99B-A946-9497-0102C1B3A86F}" destId="{D75E2A91-1CD4-FC46-A908-A5A220BA6DBF}" srcOrd="0" destOrd="0" presId="urn:microsoft.com/office/officeart/2009/3/layout/StepUpProcess"/>
    <dgm:cxn modelId="{D97EF7EB-8340-FF47-A257-8C5A9106BAA7}" type="presOf" srcId="{C67C50A3-FD71-0047-9313-1D0FB6D4E5BF}" destId="{CF660A44-89DA-1E4D-99FC-204A528CA2AF}" srcOrd="0" destOrd="0" presId="urn:microsoft.com/office/officeart/2009/3/layout/StepUpProcess"/>
    <dgm:cxn modelId="{2F19231C-2881-8942-A544-C9AF51F58DD1}" type="presParOf" srcId="{1A734B33-E8E2-F841-96F3-87D52B0FCE87}" destId="{61E1CCDF-12AC-0C48-BC5E-357EF11C28BB}" srcOrd="0" destOrd="0" presId="urn:microsoft.com/office/officeart/2009/3/layout/StepUpProcess"/>
    <dgm:cxn modelId="{E71FA1C4-234D-8549-A20F-F3B03BFE0952}" type="presParOf" srcId="{61E1CCDF-12AC-0C48-BC5E-357EF11C28BB}" destId="{8154B365-20A6-9248-9A1D-E366F0C688C9}" srcOrd="0" destOrd="0" presId="urn:microsoft.com/office/officeart/2009/3/layout/StepUpProcess"/>
    <dgm:cxn modelId="{3D05DC8B-2E46-C143-8623-BDF7ECCD748F}" type="presParOf" srcId="{61E1CCDF-12AC-0C48-BC5E-357EF11C28BB}" destId="{CF660A44-89DA-1E4D-99FC-204A528CA2AF}" srcOrd="1" destOrd="0" presId="urn:microsoft.com/office/officeart/2009/3/layout/StepUpProcess"/>
    <dgm:cxn modelId="{C78D6E33-D2A3-EE45-9590-CBFE89385124}" type="presParOf" srcId="{61E1CCDF-12AC-0C48-BC5E-357EF11C28BB}" destId="{33F8E753-574F-CC48-B202-994D17A31686}" srcOrd="2" destOrd="0" presId="urn:microsoft.com/office/officeart/2009/3/layout/StepUpProcess"/>
    <dgm:cxn modelId="{AD0C1A88-7546-0B47-9207-E455D7F40EF9}" type="presParOf" srcId="{1A734B33-E8E2-F841-96F3-87D52B0FCE87}" destId="{DD2B12D9-FDB7-064F-BA8A-18EEFC03A04F}" srcOrd="1" destOrd="0" presId="urn:microsoft.com/office/officeart/2009/3/layout/StepUpProcess"/>
    <dgm:cxn modelId="{D0A4387E-5008-0241-AA3B-B75E7A8AFEE0}" type="presParOf" srcId="{DD2B12D9-FDB7-064F-BA8A-18EEFC03A04F}" destId="{44F6E8AC-7AC4-AD4B-80BB-A0AD6EE89A4B}" srcOrd="0" destOrd="0" presId="urn:microsoft.com/office/officeart/2009/3/layout/StepUpProcess"/>
    <dgm:cxn modelId="{33D0A922-583B-954C-941D-F8D8756B5046}" type="presParOf" srcId="{1A734B33-E8E2-F841-96F3-87D52B0FCE87}" destId="{3775E253-E40F-1C42-805D-D5E045A974AA}" srcOrd="2" destOrd="0" presId="urn:microsoft.com/office/officeart/2009/3/layout/StepUpProcess"/>
    <dgm:cxn modelId="{B0C6E794-DCB8-EE44-A76B-B9FAA84E5FA1}" type="presParOf" srcId="{3775E253-E40F-1C42-805D-D5E045A974AA}" destId="{5E30A969-D4BD-AA4E-898C-9C5ECA7392F9}" srcOrd="0" destOrd="0" presId="urn:microsoft.com/office/officeart/2009/3/layout/StepUpProcess"/>
    <dgm:cxn modelId="{99C37694-A733-3447-926D-E550CE9CE059}" type="presParOf" srcId="{3775E253-E40F-1C42-805D-D5E045A974AA}" destId="{D75E2A91-1CD4-FC46-A908-A5A220BA6DBF}" srcOrd="1" destOrd="0" presId="urn:microsoft.com/office/officeart/2009/3/layout/StepUpProcess"/>
    <dgm:cxn modelId="{91C45ED0-7954-9448-9BB8-2C6CCC891DB0}" type="presParOf" srcId="{3775E253-E40F-1C42-805D-D5E045A974AA}" destId="{1468F0DA-59E7-7945-8E9D-D73FC744FE5F}" srcOrd="2" destOrd="0" presId="urn:microsoft.com/office/officeart/2009/3/layout/StepUpProcess"/>
    <dgm:cxn modelId="{80B689A7-CCC8-9541-85D8-467036218612}" type="presParOf" srcId="{1A734B33-E8E2-F841-96F3-87D52B0FCE87}" destId="{00A66E11-B838-2245-9F1D-054A70F97A7D}" srcOrd="3" destOrd="0" presId="urn:microsoft.com/office/officeart/2009/3/layout/StepUpProcess"/>
    <dgm:cxn modelId="{BA065503-0A9D-B641-896D-0D1CDAC0CF48}" type="presParOf" srcId="{00A66E11-B838-2245-9F1D-054A70F97A7D}" destId="{B08CE8BC-301E-364C-B649-56EF280F3757}" srcOrd="0" destOrd="0" presId="urn:microsoft.com/office/officeart/2009/3/layout/StepUpProcess"/>
    <dgm:cxn modelId="{FF696112-85A0-0949-9FED-6EEA38CC9FB4}" type="presParOf" srcId="{1A734B33-E8E2-F841-96F3-87D52B0FCE87}" destId="{C1F5E8EB-A621-7C4B-AD03-91483EF726AC}" srcOrd="4" destOrd="0" presId="urn:microsoft.com/office/officeart/2009/3/layout/StepUpProcess"/>
    <dgm:cxn modelId="{AF6BE73A-4843-164A-B9E0-8940992691B4}" type="presParOf" srcId="{C1F5E8EB-A621-7C4B-AD03-91483EF726AC}" destId="{B7A1BC8E-BBE6-3A49-B42A-C5A939868945}" srcOrd="0" destOrd="0" presId="urn:microsoft.com/office/officeart/2009/3/layout/StepUpProcess"/>
    <dgm:cxn modelId="{C8B81EC4-C824-C144-AAEC-9F48DF4D9D88}" type="presParOf" srcId="{C1F5E8EB-A621-7C4B-AD03-91483EF726AC}" destId="{0BFE0844-00B7-894E-A85D-2636F295EC46}" srcOrd="1" destOrd="0" presId="urn:microsoft.com/office/officeart/2009/3/layout/StepUpProcess"/>
    <dgm:cxn modelId="{0732CC67-BD1C-0746-8BAC-B36AB4807D7D}" type="presParOf" srcId="{C1F5E8EB-A621-7C4B-AD03-91483EF726AC}" destId="{7EBA8591-EFDD-0A42-8E5C-F1E395012E26}" srcOrd="2" destOrd="0" presId="urn:microsoft.com/office/officeart/2009/3/layout/StepUpProcess"/>
    <dgm:cxn modelId="{C58A5A68-E1C5-A144-80FF-4E0764B71D03}" type="presParOf" srcId="{1A734B33-E8E2-F841-96F3-87D52B0FCE87}" destId="{24E6ED3E-9188-DF4A-90B2-0298607761BD}" srcOrd="5" destOrd="0" presId="urn:microsoft.com/office/officeart/2009/3/layout/StepUpProcess"/>
    <dgm:cxn modelId="{40E4E8AA-7FDE-2348-B0ED-7BC0D0588F78}" type="presParOf" srcId="{24E6ED3E-9188-DF4A-90B2-0298607761BD}" destId="{737C9915-2229-7744-910A-B0B126BA47C9}" srcOrd="0" destOrd="0" presId="urn:microsoft.com/office/officeart/2009/3/layout/StepUpProcess"/>
    <dgm:cxn modelId="{2C0AE184-0F0A-4F7F-B3AB-A5C8A4FC0195}" type="presParOf" srcId="{1A734B33-E8E2-F841-96F3-87D52B0FCE87}" destId="{EC17505B-EF78-425D-9889-E72B41BF1B77}" srcOrd="6" destOrd="0" presId="urn:microsoft.com/office/officeart/2009/3/layout/StepUpProcess"/>
    <dgm:cxn modelId="{5CC52C0A-5A10-4F54-BD20-4B8B812D3372}" type="presParOf" srcId="{EC17505B-EF78-425D-9889-E72B41BF1B77}" destId="{041FAEC7-E058-41CA-8FBB-A0ABDBFF8449}" srcOrd="0" destOrd="0" presId="urn:microsoft.com/office/officeart/2009/3/layout/StepUpProcess"/>
    <dgm:cxn modelId="{C3213160-1160-45BE-BD36-878CE92F78CC}" type="presParOf" srcId="{EC17505B-EF78-425D-9889-E72B41BF1B77}" destId="{3CC661CE-D23A-4405-B084-868318D5873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4B365-20A6-9248-9A1D-E366F0C688C9}">
      <dsp:nvSpPr>
        <dsp:cNvPr id="0" name=""/>
        <dsp:cNvSpPr/>
      </dsp:nvSpPr>
      <dsp:spPr>
        <a:xfrm rot="5400000">
          <a:off x="1207226" y="1264917"/>
          <a:ext cx="1223128" cy="2035257"/>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F660A44-89DA-1E4D-99FC-204A528CA2AF}">
      <dsp:nvSpPr>
        <dsp:cNvPr id="0" name=""/>
        <dsp:cNvSpPr/>
      </dsp:nvSpPr>
      <dsp:spPr>
        <a:xfrm>
          <a:off x="875206" y="1133872"/>
          <a:ext cx="1837442" cy="161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solidFill>
              <a:srgbClr val="C00000"/>
            </a:solidFill>
          </a:endParaRPr>
        </a:p>
      </dsp:txBody>
      <dsp:txXfrm>
        <a:off x="875206" y="1133872"/>
        <a:ext cx="1837442" cy="1610625"/>
      </dsp:txXfrm>
    </dsp:sp>
    <dsp:sp modelId="{33F8E753-574F-CC48-B202-994D17A31686}">
      <dsp:nvSpPr>
        <dsp:cNvPr id="0" name=""/>
        <dsp:cNvSpPr/>
      </dsp:nvSpPr>
      <dsp:spPr>
        <a:xfrm>
          <a:off x="2493811" y="1115079"/>
          <a:ext cx="346687" cy="346687"/>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E30A969-D4BD-AA4E-898C-9C5ECA7392F9}">
      <dsp:nvSpPr>
        <dsp:cNvPr id="0" name=""/>
        <dsp:cNvSpPr/>
      </dsp:nvSpPr>
      <dsp:spPr>
        <a:xfrm rot="5400000">
          <a:off x="3456614" y="708303"/>
          <a:ext cx="1223128" cy="2035257"/>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75E2A91-1CD4-FC46-A908-A5A220BA6DBF}">
      <dsp:nvSpPr>
        <dsp:cNvPr id="0" name=""/>
        <dsp:cNvSpPr/>
      </dsp:nvSpPr>
      <dsp:spPr>
        <a:xfrm>
          <a:off x="3241318" y="361113"/>
          <a:ext cx="2196019" cy="161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p>
      </dsp:txBody>
      <dsp:txXfrm>
        <a:off x="3241318" y="361113"/>
        <a:ext cx="2196019" cy="1610625"/>
      </dsp:txXfrm>
    </dsp:sp>
    <dsp:sp modelId="{1468F0DA-59E7-7945-8E9D-D73FC744FE5F}">
      <dsp:nvSpPr>
        <dsp:cNvPr id="0" name=""/>
        <dsp:cNvSpPr/>
      </dsp:nvSpPr>
      <dsp:spPr>
        <a:xfrm>
          <a:off x="4743199" y="558466"/>
          <a:ext cx="346687" cy="346687"/>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7A1BC8E-BBE6-3A49-B42A-C5A939868945}">
      <dsp:nvSpPr>
        <dsp:cNvPr id="0" name=""/>
        <dsp:cNvSpPr/>
      </dsp:nvSpPr>
      <dsp:spPr>
        <a:xfrm rot="5400000">
          <a:off x="5745530" y="166184"/>
          <a:ext cx="1223128" cy="2035257"/>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FE0844-00B7-894E-A85D-2636F295EC46}">
      <dsp:nvSpPr>
        <dsp:cNvPr id="0" name=""/>
        <dsp:cNvSpPr/>
      </dsp:nvSpPr>
      <dsp:spPr>
        <a:xfrm>
          <a:off x="5437342" y="0"/>
          <a:ext cx="2320285" cy="161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p>
      </dsp:txBody>
      <dsp:txXfrm>
        <a:off x="5437342" y="0"/>
        <a:ext cx="2320285" cy="1610625"/>
      </dsp:txXfrm>
    </dsp:sp>
    <dsp:sp modelId="{7EBA8591-EFDD-0A42-8E5C-F1E395012E26}">
      <dsp:nvSpPr>
        <dsp:cNvPr id="0" name=""/>
        <dsp:cNvSpPr/>
      </dsp:nvSpPr>
      <dsp:spPr>
        <a:xfrm>
          <a:off x="7032114" y="0"/>
          <a:ext cx="346687" cy="346687"/>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41FAEC7-E058-41CA-8FBB-A0ABDBFF8449}">
      <dsp:nvSpPr>
        <dsp:cNvPr id="0" name=""/>
        <dsp:cNvSpPr/>
      </dsp:nvSpPr>
      <dsp:spPr>
        <a:xfrm rot="5400000">
          <a:off x="7955391" y="-423184"/>
          <a:ext cx="1223128" cy="2035257"/>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C661CE-D23A-4405-B084-868318D58735}">
      <dsp:nvSpPr>
        <dsp:cNvPr id="0" name=""/>
        <dsp:cNvSpPr/>
      </dsp:nvSpPr>
      <dsp:spPr>
        <a:xfrm>
          <a:off x="7751220" y="203180"/>
          <a:ext cx="1837442" cy="161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zh-CN" altLang="en-US" sz="2000" kern="1200" dirty="0">
            <a:solidFill>
              <a:srgbClr val="C00000"/>
            </a:solidFill>
          </a:endParaRPr>
        </a:p>
      </dsp:txBody>
      <dsp:txXfrm>
        <a:off x="7751220" y="203180"/>
        <a:ext cx="1837442" cy="161062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C24299B-1E46-F930-1B14-86222EC83D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BEB2C486-88EF-230E-BB51-23AFBFD457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56C758-D851-4063-B3C1-8A2A8FD2D8DA}" type="datetimeFigureOut">
              <a:rPr lang="zh-CN" altLang="en-US" smtClean="0"/>
              <a:t>2025/4/27</a:t>
            </a:fld>
            <a:endParaRPr lang="zh-CN" altLang="en-US"/>
          </a:p>
        </p:txBody>
      </p:sp>
      <p:sp>
        <p:nvSpPr>
          <p:cNvPr id="4" name="页脚占位符 3">
            <a:extLst>
              <a:ext uri="{FF2B5EF4-FFF2-40B4-BE49-F238E27FC236}">
                <a16:creationId xmlns:a16="http://schemas.microsoft.com/office/drawing/2014/main" id="{120C684C-1D49-AE27-70DB-2CEDD51BCC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AA30799-5EC1-110B-5D24-1A8EEA9842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810D9E-D7E5-46FF-AC37-CE3773AF7A6B}" type="slidenum">
              <a:rPr lang="zh-CN" altLang="en-US" smtClean="0"/>
              <a:t>‹#›</a:t>
            </a:fld>
            <a:endParaRPr lang="zh-CN" altLang="en-US"/>
          </a:p>
        </p:txBody>
      </p:sp>
    </p:spTree>
    <p:extLst>
      <p:ext uri="{BB962C8B-B14F-4D97-AF65-F5344CB8AC3E}">
        <p14:creationId xmlns:p14="http://schemas.microsoft.com/office/powerpoint/2010/main" val="124668989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5E8AC-FF88-42B3-B357-7A99A6CF09F8}" type="datetimeFigureOut">
              <a:rPr lang="zh-CN" altLang="en-US" smtClean="0"/>
              <a:t>2025/4/27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FB54B-EF5E-4475-93A0-CDFA13BD4712}" type="slidenum">
              <a:rPr lang="zh-CN" altLang="en-US" smtClean="0"/>
              <a:t>‹#›</a:t>
            </a:fld>
            <a:endParaRPr lang="zh-CN" altLang="en-US"/>
          </a:p>
        </p:txBody>
      </p:sp>
    </p:spTree>
    <p:extLst>
      <p:ext uri="{BB962C8B-B14F-4D97-AF65-F5344CB8AC3E}">
        <p14:creationId xmlns:p14="http://schemas.microsoft.com/office/powerpoint/2010/main" val="185223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a:t>
            </a:fld>
            <a:endParaRPr lang="zh-CN" altLang="en-US"/>
          </a:p>
        </p:txBody>
      </p:sp>
    </p:spTree>
    <p:extLst>
      <p:ext uri="{BB962C8B-B14F-4D97-AF65-F5344CB8AC3E}">
        <p14:creationId xmlns:p14="http://schemas.microsoft.com/office/powerpoint/2010/main" val="350883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0A7C-E298-27AA-A31D-A226A76E9D1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541CC12-971C-A9CA-7699-5D340D70D3B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A07C26F-B838-8C1B-E3EC-1624C79A2AB7}"/>
              </a:ext>
            </a:extLst>
          </p:cNvPr>
          <p:cNvSpPr>
            <a:spLocks noGrp="1"/>
          </p:cNvSpPr>
          <p:nvPr>
            <p:ph type="body" idx="1"/>
          </p:nvPr>
        </p:nvSpPr>
        <p:spPr/>
        <p:txBody>
          <a:bodyPr/>
          <a:lstStyle/>
          <a:p>
            <a:pPr marL="0" lvl="0" indent="0" algn="just">
              <a:buFont typeface="+mj-lt"/>
              <a:buNone/>
              <a:tabLst>
                <a:tab pos="457200" algn="l"/>
              </a:tabLst>
            </a:pP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9F5D4540-E344-70EA-B88C-E73567798FA9}"/>
              </a:ext>
            </a:extLst>
          </p:cNvPr>
          <p:cNvSpPr>
            <a:spLocks noGrp="1"/>
          </p:cNvSpPr>
          <p:nvPr>
            <p:ph type="sldNum" sz="quarter" idx="5"/>
          </p:nvPr>
        </p:nvSpPr>
        <p:spPr/>
        <p:txBody>
          <a:bodyPr/>
          <a:lstStyle/>
          <a:p>
            <a:fld id="{004FB54B-EF5E-4475-93A0-CDFA13BD4712}" type="slidenum">
              <a:rPr lang="zh-CN" altLang="en-US" smtClean="0"/>
              <a:t>10</a:t>
            </a:fld>
            <a:endParaRPr lang="zh-CN" altLang="en-US"/>
          </a:p>
        </p:txBody>
      </p:sp>
    </p:spTree>
    <p:extLst>
      <p:ext uri="{BB962C8B-B14F-4D97-AF65-F5344CB8AC3E}">
        <p14:creationId xmlns:p14="http://schemas.microsoft.com/office/powerpoint/2010/main" val="417274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11</a:t>
            </a:fld>
            <a:endParaRPr lang="zh-CN" altLang="en-US"/>
          </a:p>
        </p:txBody>
      </p:sp>
    </p:spTree>
    <p:extLst>
      <p:ext uri="{BB962C8B-B14F-4D97-AF65-F5344CB8AC3E}">
        <p14:creationId xmlns:p14="http://schemas.microsoft.com/office/powerpoint/2010/main" val="164236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12</a:t>
            </a:fld>
            <a:endParaRPr lang="zh-CN" altLang="en-US"/>
          </a:p>
        </p:txBody>
      </p:sp>
    </p:spTree>
    <p:extLst>
      <p:ext uri="{BB962C8B-B14F-4D97-AF65-F5344CB8AC3E}">
        <p14:creationId xmlns:p14="http://schemas.microsoft.com/office/powerpoint/2010/main" val="77463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13</a:t>
            </a:fld>
            <a:endParaRPr lang="zh-CN" altLang="en-US"/>
          </a:p>
        </p:txBody>
      </p:sp>
    </p:spTree>
    <p:extLst>
      <p:ext uri="{BB962C8B-B14F-4D97-AF65-F5344CB8AC3E}">
        <p14:creationId xmlns:p14="http://schemas.microsoft.com/office/powerpoint/2010/main" val="3006990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14</a:t>
            </a:fld>
            <a:endParaRPr lang="zh-CN" altLang="en-US"/>
          </a:p>
        </p:txBody>
      </p:sp>
    </p:spTree>
    <p:extLst>
      <p:ext uri="{BB962C8B-B14F-4D97-AF65-F5344CB8AC3E}">
        <p14:creationId xmlns:p14="http://schemas.microsoft.com/office/powerpoint/2010/main" val="3176595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15</a:t>
            </a:fld>
            <a:endParaRPr lang="zh-CN" altLang="en-US"/>
          </a:p>
        </p:txBody>
      </p:sp>
    </p:spTree>
    <p:extLst>
      <p:ext uri="{BB962C8B-B14F-4D97-AF65-F5344CB8AC3E}">
        <p14:creationId xmlns:p14="http://schemas.microsoft.com/office/powerpoint/2010/main" val="3205913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16</a:t>
            </a:fld>
            <a:endParaRPr lang="zh-CN" altLang="en-US"/>
          </a:p>
        </p:txBody>
      </p:sp>
    </p:spTree>
    <p:extLst>
      <p:ext uri="{BB962C8B-B14F-4D97-AF65-F5344CB8AC3E}">
        <p14:creationId xmlns:p14="http://schemas.microsoft.com/office/powerpoint/2010/main" val="316252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17</a:t>
            </a:fld>
            <a:endParaRPr lang="zh-CN" altLang="en-US"/>
          </a:p>
        </p:txBody>
      </p:sp>
    </p:spTree>
    <p:extLst>
      <p:ext uri="{BB962C8B-B14F-4D97-AF65-F5344CB8AC3E}">
        <p14:creationId xmlns:p14="http://schemas.microsoft.com/office/powerpoint/2010/main" val="39489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18</a:t>
            </a:fld>
            <a:endParaRPr lang="zh-CN" altLang="en-US"/>
          </a:p>
        </p:txBody>
      </p:sp>
    </p:spTree>
    <p:extLst>
      <p:ext uri="{BB962C8B-B14F-4D97-AF65-F5344CB8AC3E}">
        <p14:creationId xmlns:p14="http://schemas.microsoft.com/office/powerpoint/2010/main" val="1922545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19</a:t>
            </a:fld>
            <a:endParaRPr lang="zh-CN" altLang="en-US"/>
          </a:p>
        </p:txBody>
      </p:sp>
    </p:spTree>
    <p:extLst>
      <p:ext uri="{BB962C8B-B14F-4D97-AF65-F5344CB8AC3E}">
        <p14:creationId xmlns:p14="http://schemas.microsoft.com/office/powerpoint/2010/main" val="322166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a:t>
            </a:fld>
            <a:endParaRPr lang="zh-CN" altLang="en-US"/>
          </a:p>
        </p:txBody>
      </p:sp>
    </p:spTree>
    <p:extLst>
      <p:ext uri="{BB962C8B-B14F-4D97-AF65-F5344CB8AC3E}">
        <p14:creationId xmlns:p14="http://schemas.microsoft.com/office/powerpoint/2010/main" val="3131643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20</a:t>
            </a:fld>
            <a:endParaRPr lang="zh-CN" altLang="en-US"/>
          </a:p>
        </p:txBody>
      </p:sp>
    </p:spTree>
    <p:extLst>
      <p:ext uri="{BB962C8B-B14F-4D97-AF65-F5344CB8AC3E}">
        <p14:creationId xmlns:p14="http://schemas.microsoft.com/office/powerpoint/2010/main" val="1431951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21</a:t>
            </a:fld>
            <a:endParaRPr lang="zh-CN" altLang="en-US"/>
          </a:p>
        </p:txBody>
      </p:sp>
    </p:spTree>
    <p:extLst>
      <p:ext uri="{BB962C8B-B14F-4D97-AF65-F5344CB8AC3E}">
        <p14:creationId xmlns:p14="http://schemas.microsoft.com/office/powerpoint/2010/main" val="105253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22</a:t>
            </a:fld>
            <a:endParaRPr lang="zh-CN" altLang="en-US"/>
          </a:p>
        </p:txBody>
      </p:sp>
    </p:spTree>
    <p:extLst>
      <p:ext uri="{BB962C8B-B14F-4D97-AF65-F5344CB8AC3E}">
        <p14:creationId xmlns:p14="http://schemas.microsoft.com/office/powerpoint/2010/main" val="427517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23</a:t>
            </a:fld>
            <a:endParaRPr lang="zh-CN" altLang="en-US"/>
          </a:p>
        </p:txBody>
      </p:sp>
    </p:spTree>
    <p:extLst>
      <p:ext uri="{BB962C8B-B14F-4D97-AF65-F5344CB8AC3E}">
        <p14:creationId xmlns:p14="http://schemas.microsoft.com/office/powerpoint/2010/main" val="127057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24</a:t>
            </a:fld>
            <a:endParaRPr lang="zh-CN" altLang="en-US"/>
          </a:p>
        </p:txBody>
      </p:sp>
    </p:spTree>
    <p:extLst>
      <p:ext uri="{BB962C8B-B14F-4D97-AF65-F5344CB8AC3E}">
        <p14:creationId xmlns:p14="http://schemas.microsoft.com/office/powerpoint/2010/main" val="151368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25</a:t>
            </a:fld>
            <a:endParaRPr lang="zh-CN" altLang="en-US"/>
          </a:p>
        </p:txBody>
      </p:sp>
    </p:spTree>
    <p:extLst>
      <p:ext uri="{BB962C8B-B14F-4D97-AF65-F5344CB8AC3E}">
        <p14:creationId xmlns:p14="http://schemas.microsoft.com/office/powerpoint/2010/main" val="259460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26</a:t>
            </a:fld>
            <a:endParaRPr lang="zh-CN" altLang="en-US"/>
          </a:p>
        </p:txBody>
      </p:sp>
    </p:spTree>
    <p:extLst>
      <p:ext uri="{BB962C8B-B14F-4D97-AF65-F5344CB8AC3E}">
        <p14:creationId xmlns:p14="http://schemas.microsoft.com/office/powerpoint/2010/main" val="573588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27</a:t>
            </a:fld>
            <a:endParaRPr lang="zh-CN" altLang="en-US"/>
          </a:p>
        </p:txBody>
      </p:sp>
    </p:spTree>
    <p:extLst>
      <p:ext uri="{BB962C8B-B14F-4D97-AF65-F5344CB8AC3E}">
        <p14:creationId xmlns:p14="http://schemas.microsoft.com/office/powerpoint/2010/main" val="1383317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28</a:t>
            </a:fld>
            <a:endParaRPr lang="zh-CN" altLang="en-US"/>
          </a:p>
        </p:txBody>
      </p:sp>
    </p:spTree>
    <p:extLst>
      <p:ext uri="{BB962C8B-B14F-4D97-AF65-F5344CB8AC3E}">
        <p14:creationId xmlns:p14="http://schemas.microsoft.com/office/powerpoint/2010/main" val="3700227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29</a:t>
            </a:fld>
            <a:endParaRPr lang="zh-CN" altLang="en-US"/>
          </a:p>
        </p:txBody>
      </p:sp>
    </p:spTree>
    <p:extLst>
      <p:ext uri="{BB962C8B-B14F-4D97-AF65-F5344CB8AC3E}">
        <p14:creationId xmlns:p14="http://schemas.microsoft.com/office/powerpoint/2010/main" val="335412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3</a:t>
            </a:fld>
            <a:endParaRPr lang="zh-CN" altLang="en-US"/>
          </a:p>
        </p:txBody>
      </p:sp>
    </p:spTree>
    <p:extLst>
      <p:ext uri="{BB962C8B-B14F-4D97-AF65-F5344CB8AC3E}">
        <p14:creationId xmlns:p14="http://schemas.microsoft.com/office/powerpoint/2010/main" val="4248258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30</a:t>
            </a:fld>
            <a:endParaRPr lang="zh-CN" altLang="en-US"/>
          </a:p>
        </p:txBody>
      </p:sp>
    </p:spTree>
    <p:extLst>
      <p:ext uri="{BB962C8B-B14F-4D97-AF65-F5344CB8AC3E}">
        <p14:creationId xmlns:p14="http://schemas.microsoft.com/office/powerpoint/2010/main" val="2227810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31</a:t>
            </a:fld>
            <a:endParaRPr lang="zh-CN" altLang="en-US"/>
          </a:p>
        </p:txBody>
      </p:sp>
    </p:spTree>
    <p:extLst>
      <p:ext uri="{BB962C8B-B14F-4D97-AF65-F5344CB8AC3E}">
        <p14:creationId xmlns:p14="http://schemas.microsoft.com/office/powerpoint/2010/main" val="3361533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32</a:t>
            </a:fld>
            <a:endParaRPr lang="zh-CN" altLang="en-US"/>
          </a:p>
        </p:txBody>
      </p:sp>
    </p:spTree>
    <p:extLst>
      <p:ext uri="{BB962C8B-B14F-4D97-AF65-F5344CB8AC3E}">
        <p14:creationId xmlns:p14="http://schemas.microsoft.com/office/powerpoint/2010/main" val="414753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33</a:t>
            </a:fld>
            <a:endParaRPr lang="zh-CN" altLang="en-US"/>
          </a:p>
        </p:txBody>
      </p:sp>
    </p:spTree>
    <p:extLst>
      <p:ext uri="{BB962C8B-B14F-4D97-AF65-F5344CB8AC3E}">
        <p14:creationId xmlns:p14="http://schemas.microsoft.com/office/powerpoint/2010/main" val="284146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4</a:t>
            </a:fld>
            <a:endParaRPr lang="zh-CN" altLang="en-US"/>
          </a:p>
        </p:txBody>
      </p:sp>
    </p:spTree>
    <p:extLst>
      <p:ext uri="{BB962C8B-B14F-4D97-AF65-F5344CB8AC3E}">
        <p14:creationId xmlns:p14="http://schemas.microsoft.com/office/powerpoint/2010/main" val="3352293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5</a:t>
            </a:fld>
            <a:endParaRPr lang="zh-CN" altLang="en-US"/>
          </a:p>
        </p:txBody>
      </p:sp>
    </p:spTree>
    <p:extLst>
      <p:ext uri="{BB962C8B-B14F-4D97-AF65-F5344CB8AC3E}">
        <p14:creationId xmlns:p14="http://schemas.microsoft.com/office/powerpoint/2010/main" val="3793132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6</a:t>
            </a:fld>
            <a:endParaRPr lang="zh-CN" altLang="en-US"/>
          </a:p>
        </p:txBody>
      </p:sp>
    </p:spTree>
    <p:extLst>
      <p:ext uri="{BB962C8B-B14F-4D97-AF65-F5344CB8AC3E}">
        <p14:creationId xmlns:p14="http://schemas.microsoft.com/office/powerpoint/2010/main" val="185200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7</a:t>
            </a:fld>
            <a:endParaRPr lang="zh-CN" altLang="en-US"/>
          </a:p>
        </p:txBody>
      </p:sp>
    </p:spTree>
    <p:extLst>
      <p:ext uri="{BB962C8B-B14F-4D97-AF65-F5344CB8AC3E}">
        <p14:creationId xmlns:p14="http://schemas.microsoft.com/office/powerpoint/2010/main" val="593764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8</a:t>
            </a:fld>
            <a:endParaRPr lang="zh-CN" altLang="en-US"/>
          </a:p>
        </p:txBody>
      </p:sp>
    </p:spTree>
    <p:extLst>
      <p:ext uri="{BB962C8B-B14F-4D97-AF65-F5344CB8AC3E}">
        <p14:creationId xmlns:p14="http://schemas.microsoft.com/office/powerpoint/2010/main" val="366848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4FB54B-EF5E-4475-93A0-CDFA13BD4712}" type="slidenum">
              <a:rPr lang="zh-CN" altLang="en-US" smtClean="0"/>
              <a:t>9</a:t>
            </a:fld>
            <a:endParaRPr lang="zh-CN" altLang="en-US"/>
          </a:p>
        </p:txBody>
      </p:sp>
    </p:spTree>
    <p:extLst>
      <p:ext uri="{BB962C8B-B14F-4D97-AF65-F5344CB8AC3E}">
        <p14:creationId xmlns:p14="http://schemas.microsoft.com/office/powerpoint/2010/main" val="745938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903D41C-A235-4820-A305-59941FF75590}" type="datetime1">
              <a:rPr lang="en-US" altLang="zh-CN" smtClean="0"/>
              <a:t>4/27/2025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382569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594183D-668C-4E91-A3C6-015E7F15E258}" type="datetime1">
              <a:rPr lang="en-US" altLang="zh-CN" smtClean="0"/>
              <a:t>4/27/2025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493298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821918F-2CCA-4983-AD60-007675140955}" type="datetime1">
              <a:rPr lang="en-US" altLang="zh-CN" smtClean="0"/>
              <a:t>4/27/2025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3907062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16DCEC0-E133-4548-9F79-44359886C6A2}" type="datetime1">
              <a:rPr lang="en-US" altLang="zh-CN" smtClean="0"/>
              <a:t>4/27/2025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3571808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081B4EB5-55FE-4D7F-AD55-CA427939F812}" type="datetime1">
              <a:rPr lang="en-US" altLang="zh-CN" smtClean="0"/>
              <a:t>4/27/2025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1281931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1419E1F-D3DD-4413-A385-D89F73BA4969}"/>
              </a:ext>
            </a:extLst>
          </p:cNvPr>
          <p:cNvSpPr/>
          <p:nvPr userDrawn="1"/>
        </p:nvSpPr>
        <p:spPr>
          <a:xfrm>
            <a:off x="0" y="6649498"/>
            <a:ext cx="12192000" cy="208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4" name="Slide Number Placeholder 3"/>
          <p:cNvSpPr>
            <a:spLocks noGrp="1"/>
          </p:cNvSpPr>
          <p:nvPr>
            <p:ph type="sldNum" sz="quarter" idx="12"/>
          </p:nvPr>
        </p:nvSpPr>
        <p:spPr>
          <a:xfrm>
            <a:off x="9327095" y="6642987"/>
            <a:ext cx="2743200" cy="208502"/>
          </a:xfrm>
        </p:spPr>
        <p:txBody>
          <a:bodyPr/>
          <a:lstStyle>
            <a:lvl1pPr>
              <a:defRPr sz="1400" b="1">
                <a:solidFill>
                  <a:schemeClr val="bg1">
                    <a:lumMod val="95000"/>
                  </a:schemeClr>
                </a:solidFill>
                <a:latin typeface="微软雅黑" panose="020B0503020204020204" pitchFamily="34" charset="-122"/>
                <a:ea typeface="微软雅黑" panose="020B0503020204020204" pitchFamily="34" charset="-122"/>
              </a:defRPr>
            </a:lvl1pPr>
          </a:lstStyle>
          <a:p>
            <a:fld id="{9BD7ADC6-30BD-4A57-B412-79A6F3368C20}" type="slidenum">
              <a:rPr lang="zh-CN" altLang="en-US" smtClean="0"/>
              <a:pPr/>
              <a:t>‹#›</a:t>
            </a:fld>
            <a:endParaRPr lang="zh-CN" altLang="en-US" dirty="0"/>
          </a:p>
        </p:txBody>
      </p:sp>
      <p:grpSp>
        <p:nvGrpSpPr>
          <p:cNvPr id="6" name="Group 4">
            <a:extLst>
              <a:ext uri="{FF2B5EF4-FFF2-40B4-BE49-F238E27FC236}">
                <a16:creationId xmlns:a16="http://schemas.microsoft.com/office/drawing/2014/main" id="{E23F4C9C-07DD-488A-8651-B4508446B093}"/>
              </a:ext>
            </a:extLst>
          </p:cNvPr>
          <p:cNvGrpSpPr>
            <a:grpSpLocks noChangeAspect="1"/>
          </p:cNvGrpSpPr>
          <p:nvPr userDrawn="1"/>
        </p:nvGrpSpPr>
        <p:grpSpPr bwMode="auto">
          <a:xfrm>
            <a:off x="9188008" y="397033"/>
            <a:ext cx="3003993" cy="356370"/>
            <a:chOff x="768" y="1292"/>
            <a:chExt cx="5241" cy="829"/>
          </a:xfrm>
          <a:solidFill>
            <a:schemeClr val="accent1"/>
          </a:solidFill>
        </p:grpSpPr>
        <p:sp>
          <p:nvSpPr>
            <p:cNvPr id="7" name="Freeform 5">
              <a:extLst>
                <a:ext uri="{FF2B5EF4-FFF2-40B4-BE49-F238E27FC236}">
                  <a16:creationId xmlns:a16="http://schemas.microsoft.com/office/drawing/2014/main" id="{F18C24A8-2831-4F04-884E-0847105FBB4E}"/>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9" name="Freeform 6">
              <a:extLst>
                <a:ext uri="{FF2B5EF4-FFF2-40B4-BE49-F238E27FC236}">
                  <a16:creationId xmlns:a16="http://schemas.microsoft.com/office/drawing/2014/main" id="{F8764515-1A21-4CFE-942D-F5EDB888710A}"/>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7">
              <a:extLst>
                <a:ext uri="{FF2B5EF4-FFF2-40B4-BE49-F238E27FC236}">
                  <a16:creationId xmlns:a16="http://schemas.microsoft.com/office/drawing/2014/main" id="{96854D57-8272-4F64-91CB-712411A2C61A}"/>
                </a:ext>
              </a:extLst>
            </p:cNvPr>
            <p:cNvSpPr>
              <a:spLocks noEditPoints="1"/>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8">
              <a:extLst>
                <a:ext uri="{FF2B5EF4-FFF2-40B4-BE49-F238E27FC236}">
                  <a16:creationId xmlns:a16="http://schemas.microsoft.com/office/drawing/2014/main" id="{F4947446-6CC3-429B-80D8-061AFF55E4E0}"/>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9">
              <a:extLst>
                <a:ext uri="{FF2B5EF4-FFF2-40B4-BE49-F238E27FC236}">
                  <a16:creationId xmlns:a16="http://schemas.microsoft.com/office/drawing/2014/main" id="{A9A5456A-34FB-44B4-9D41-BF50EF16FED1}"/>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10">
              <a:extLst>
                <a:ext uri="{FF2B5EF4-FFF2-40B4-BE49-F238E27FC236}">
                  <a16:creationId xmlns:a16="http://schemas.microsoft.com/office/drawing/2014/main" id="{FDA0AFED-EE3B-4976-B6C3-0DFFE50ED8A9}"/>
                </a:ext>
              </a:extLst>
            </p:cNvPr>
            <p:cNvSpPr>
              <a:spLocks noEditPoints="1"/>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dirty="0"/>
            </a:p>
          </p:txBody>
        </p:sp>
        <p:sp>
          <p:nvSpPr>
            <p:cNvPr id="15" name="Freeform 11">
              <a:extLst>
                <a:ext uri="{FF2B5EF4-FFF2-40B4-BE49-F238E27FC236}">
                  <a16:creationId xmlns:a16="http://schemas.microsoft.com/office/drawing/2014/main" id="{A7A052AC-FED6-4428-805B-D80B41625AF7}"/>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2">
              <a:extLst>
                <a:ext uri="{FF2B5EF4-FFF2-40B4-BE49-F238E27FC236}">
                  <a16:creationId xmlns:a16="http://schemas.microsoft.com/office/drawing/2014/main" id="{F18636DB-FF5F-4E4F-AF66-D1CD4012A8C4}"/>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3">
              <a:extLst>
                <a:ext uri="{FF2B5EF4-FFF2-40B4-BE49-F238E27FC236}">
                  <a16:creationId xmlns:a16="http://schemas.microsoft.com/office/drawing/2014/main" id="{E3DBC815-0778-4113-B7CC-5E61560BA8B1}"/>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4">
              <a:extLst>
                <a:ext uri="{FF2B5EF4-FFF2-40B4-BE49-F238E27FC236}">
                  <a16:creationId xmlns:a16="http://schemas.microsoft.com/office/drawing/2014/main" id="{B1F286A0-3E9D-4986-A8DB-0D0E36E4F1D5}"/>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grpSp>
      <p:cxnSp>
        <p:nvCxnSpPr>
          <p:cNvPr id="5" name="直接连接符 4">
            <a:extLst>
              <a:ext uri="{FF2B5EF4-FFF2-40B4-BE49-F238E27FC236}">
                <a16:creationId xmlns:a16="http://schemas.microsoft.com/office/drawing/2014/main" id="{C6BA99E1-CD11-4847-A020-B241E3A89EFB}"/>
              </a:ext>
            </a:extLst>
          </p:cNvPr>
          <p:cNvCxnSpPr>
            <a:cxnSpLocks/>
            <a:stCxn id="10" idx="36"/>
          </p:cNvCxnSpPr>
          <p:nvPr userDrawn="1"/>
        </p:nvCxnSpPr>
        <p:spPr>
          <a:xfrm flipH="1" flipV="1">
            <a:off x="2" y="751684"/>
            <a:ext cx="9462661" cy="978"/>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1953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8" name="平行四边形 17">
            <a:extLst>
              <a:ext uri="{FF2B5EF4-FFF2-40B4-BE49-F238E27FC236}">
                <a16:creationId xmlns:a16="http://schemas.microsoft.com/office/drawing/2014/main" id="{55B5EF86-CD68-45F5-B469-E0C751A7F1CE}"/>
              </a:ext>
            </a:extLst>
          </p:cNvPr>
          <p:cNvSpPr/>
          <p:nvPr userDrawn="1"/>
        </p:nvSpPr>
        <p:spPr>
          <a:xfrm>
            <a:off x="1" y="-20298"/>
            <a:ext cx="12192000" cy="685800"/>
          </a:xfrm>
          <a:prstGeom prst="parallelogram">
            <a:avLst>
              <a:gd name="adj" fmla="val 4444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
        <p:nvSpPr>
          <p:cNvPr id="8" name="文本占位符 31">
            <a:extLst>
              <a:ext uri="{FF2B5EF4-FFF2-40B4-BE49-F238E27FC236}">
                <a16:creationId xmlns:a16="http://schemas.microsoft.com/office/drawing/2014/main" id="{0E3A7107-0A14-4195-8DEB-51F0B46D6BB5}"/>
              </a:ext>
            </a:extLst>
          </p:cNvPr>
          <p:cNvSpPr>
            <a:spLocks noGrp="1"/>
          </p:cNvSpPr>
          <p:nvPr>
            <p:ph type="body" sz="quarter" idx="11"/>
          </p:nvPr>
        </p:nvSpPr>
        <p:spPr>
          <a:xfrm>
            <a:off x="1075351"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
        <p:nvSpPr>
          <p:cNvPr id="17" name="文本占位符 16">
            <a:extLst>
              <a:ext uri="{FF2B5EF4-FFF2-40B4-BE49-F238E27FC236}">
                <a16:creationId xmlns:a16="http://schemas.microsoft.com/office/drawing/2014/main" id="{2FF6FEE6-2A34-4756-8F6B-3232EC375278}"/>
              </a:ext>
            </a:extLst>
          </p:cNvPr>
          <p:cNvSpPr>
            <a:spLocks noGrp="1"/>
          </p:cNvSpPr>
          <p:nvPr>
            <p:ph type="body" sz="quarter" idx="14"/>
          </p:nvPr>
        </p:nvSpPr>
        <p:spPr>
          <a:xfrm>
            <a:off x="319056" y="766710"/>
            <a:ext cx="11568144" cy="4765791"/>
          </a:xfrm>
          <a:prstGeom prst="rect">
            <a:avLst/>
          </a:prstGeom>
        </p:spPr>
        <p:txBody>
          <a:bodyPr/>
          <a:lstStyle>
            <a:lvl1pPr marL="228600" indent="-228600">
              <a:lnSpc>
                <a:spcPct val="130000"/>
              </a:lnSpc>
              <a:buFontTx/>
              <a:buBlip>
                <a:blip r:embed="rId2"/>
              </a:buBlip>
              <a:defRPr sz="2000">
                <a:solidFill>
                  <a:schemeClr val="accent2"/>
                </a:solidFill>
              </a:defRPr>
            </a:lvl1pPr>
            <a:lvl2pPr>
              <a:lnSpc>
                <a:spcPct val="130000"/>
              </a:lnSpc>
              <a:defRPr sz="2000">
                <a:solidFill>
                  <a:schemeClr val="accent2"/>
                </a:solidFill>
              </a:defRPr>
            </a:lvl2pPr>
            <a:lvl3pPr>
              <a:lnSpc>
                <a:spcPct val="130000"/>
              </a:lnSpc>
              <a:defRPr sz="1800">
                <a:solidFill>
                  <a:schemeClr val="accent2"/>
                </a:solidFill>
              </a:defRPr>
            </a:lvl3pPr>
            <a:lvl4pPr>
              <a:lnSpc>
                <a:spcPct val="130000"/>
              </a:lnSpc>
              <a:defRPr sz="1600">
                <a:solidFill>
                  <a:schemeClr val="accent2"/>
                </a:solidFill>
              </a:defRPr>
            </a:lvl4pPr>
            <a:lvl5pPr>
              <a:lnSpc>
                <a:spcPct val="130000"/>
              </a:lnSpc>
              <a:defRPr sz="1600">
                <a:solidFill>
                  <a:schemeClr val="accent2"/>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2" name="图片 1" descr="图片包含 户外, 标牌, 黑色&#10;&#10;自动生成的说明">
            <a:extLst>
              <a:ext uri="{FF2B5EF4-FFF2-40B4-BE49-F238E27FC236}">
                <a16:creationId xmlns:a16="http://schemas.microsoft.com/office/drawing/2014/main" id="{E85C8D66-A7E7-CAB8-1080-0FEBDEF108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Tree>
    <p:extLst>
      <p:ext uri="{BB962C8B-B14F-4D97-AF65-F5344CB8AC3E}">
        <p14:creationId xmlns:p14="http://schemas.microsoft.com/office/powerpoint/2010/main" val="161870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C7F868-9830-44AC-A407-E8F8BA39DA01}" type="datetime1">
              <a:rPr lang="en-US" altLang="zh-CN" smtClean="0"/>
              <a:t>4/27/2025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194005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F9D05908-F729-4202-9CCB-CC2BF9379892}" type="datetime1">
              <a:rPr lang="en-US" altLang="zh-CN" smtClean="0"/>
              <a:t>4/27/2025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208290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59230930-762D-4B06-B5AB-6251C59D0DEA}" type="datetime1">
              <a:rPr lang="en-US" altLang="zh-CN" smtClean="0"/>
              <a:t>4/27/2025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34751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F65247D-8820-4A70-BEB3-703D383A7A74}" type="datetime1">
              <a:rPr lang="en-US" altLang="zh-CN" smtClean="0"/>
              <a:t>4/27/2025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189858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99377" y="261257"/>
            <a:ext cx="10879137" cy="488043"/>
          </a:xfrm>
        </p:spPr>
        <p:txBody>
          <a:bodyPr>
            <a:noAutofit/>
          </a:bodyPr>
          <a:lstStyle>
            <a:lvl1pPr>
              <a:defRPr sz="3200" b="1"/>
            </a:lvl1p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B111F50-A00E-45F5-9BF2-625D6B9D1704}" type="datetime1">
              <a:rPr lang="en-US" altLang="zh-CN" smtClean="0"/>
              <a:t>4/27/2025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ABBEA52-83FF-49B7-BA50-E50A0E8A1A17}" type="slidenum">
              <a:rPr lang="zh-CN" altLang="en-US" smtClean="0"/>
              <a:t>‹#›</a:t>
            </a:fld>
            <a:endParaRPr lang="zh-CN" altLang="en-US"/>
          </a:p>
        </p:txBody>
      </p:sp>
      <p:sp>
        <p:nvSpPr>
          <p:cNvPr id="6" name="矩形 5">
            <a:extLst>
              <a:ext uri="{FF2B5EF4-FFF2-40B4-BE49-F238E27FC236}">
                <a16:creationId xmlns:a16="http://schemas.microsoft.com/office/drawing/2014/main" id="{ACE0E2C8-2F7D-80A5-607D-AD593A83612F}"/>
              </a:ext>
            </a:extLst>
          </p:cNvPr>
          <p:cNvSpPr/>
          <p:nvPr userDrawn="1"/>
        </p:nvSpPr>
        <p:spPr>
          <a:xfrm>
            <a:off x="0" y="6649498"/>
            <a:ext cx="12192000" cy="2085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grpSp>
        <p:nvGrpSpPr>
          <p:cNvPr id="7" name="Group 4">
            <a:extLst>
              <a:ext uri="{FF2B5EF4-FFF2-40B4-BE49-F238E27FC236}">
                <a16:creationId xmlns:a16="http://schemas.microsoft.com/office/drawing/2014/main" id="{466299AC-8DA7-3173-A46A-A8396097310C}"/>
              </a:ext>
            </a:extLst>
          </p:cNvPr>
          <p:cNvGrpSpPr>
            <a:grpSpLocks noChangeAspect="1"/>
          </p:cNvGrpSpPr>
          <p:nvPr userDrawn="1"/>
        </p:nvGrpSpPr>
        <p:grpSpPr bwMode="auto">
          <a:xfrm>
            <a:off x="9188008" y="397033"/>
            <a:ext cx="3003993" cy="356370"/>
            <a:chOff x="768" y="1292"/>
            <a:chExt cx="5241" cy="829"/>
          </a:xfrm>
          <a:solidFill>
            <a:schemeClr val="accent1"/>
          </a:solidFill>
        </p:grpSpPr>
        <p:sp>
          <p:nvSpPr>
            <p:cNvPr id="8" name="Freeform 5">
              <a:extLst>
                <a:ext uri="{FF2B5EF4-FFF2-40B4-BE49-F238E27FC236}">
                  <a16:creationId xmlns:a16="http://schemas.microsoft.com/office/drawing/2014/main" id="{D700F7D0-214E-9F52-95EC-2BEF97B61478}"/>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9" name="Freeform 6">
              <a:extLst>
                <a:ext uri="{FF2B5EF4-FFF2-40B4-BE49-F238E27FC236}">
                  <a16:creationId xmlns:a16="http://schemas.microsoft.com/office/drawing/2014/main" id="{203A877C-51FB-FE06-5163-459EFFCB2A07}"/>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7">
              <a:extLst>
                <a:ext uri="{FF2B5EF4-FFF2-40B4-BE49-F238E27FC236}">
                  <a16:creationId xmlns:a16="http://schemas.microsoft.com/office/drawing/2014/main" id="{41DCB49C-5C76-BF9F-0055-0BD26113B1F1}"/>
                </a:ext>
              </a:extLst>
            </p:cNvPr>
            <p:cNvSpPr>
              <a:spLocks noEditPoints="1"/>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8">
              <a:extLst>
                <a:ext uri="{FF2B5EF4-FFF2-40B4-BE49-F238E27FC236}">
                  <a16:creationId xmlns:a16="http://schemas.microsoft.com/office/drawing/2014/main" id="{77AEF6E5-5E13-7A67-7F79-1B5E42AE8EA1}"/>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9">
              <a:extLst>
                <a:ext uri="{FF2B5EF4-FFF2-40B4-BE49-F238E27FC236}">
                  <a16:creationId xmlns:a16="http://schemas.microsoft.com/office/drawing/2014/main" id="{734C0664-A723-464E-6F9A-2FAC76593B9A}"/>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10">
              <a:extLst>
                <a:ext uri="{FF2B5EF4-FFF2-40B4-BE49-F238E27FC236}">
                  <a16:creationId xmlns:a16="http://schemas.microsoft.com/office/drawing/2014/main" id="{3C498C03-DE95-32F5-DE0A-47A723F66076}"/>
                </a:ext>
              </a:extLst>
            </p:cNvPr>
            <p:cNvSpPr>
              <a:spLocks noEditPoints="1"/>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dirty="0"/>
            </a:p>
          </p:txBody>
        </p:sp>
        <p:sp>
          <p:nvSpPr>
            <p:cNvPr id="14" name="Freeform 11">
              <a:extLst>
                <a:ext uri="{FF2B5EF4-FFF2-40B4-BE49-F238E27FC236}">
                  <a16:creationId xmlns:a16="http://schemas.microsoft.com/office/drawing/2014/main" id="{81DFE322-9581-BD1F-93B4-9B9BBF59F75B}"/>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2">
              <a:extLst>
                <a:ext uri="{FF2B5EF4-FFF2-40B4-BE49-F238E27FC236}">
                  <a16:creationId xmlns:a16="http://schemas.microsoft.com/office/drawing/2014/main" id="{143BD95D-ABFD-3121-208B-CC92C8BFD68A}"/>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3">
              <a:extLst>
                <a:ext uri="{FF2B5EF4-FFF2-40B4-BE49-F238E27FC236}">
                  <a16:creationId xmlns:a16="http://schemas.microsoft.com/office/drawing/2014/main" id="{02056383-9E70-0EA6-A6AD-BEE3D2C0F932}"/>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4">
              <a:extLst>
                <a:ext uri="{FF2B5EF4-FFF2-40B4-BE49-F238E27FC236}">
                  <a16:creationId xmlns:a16="http://schemas.microsoft.com/office/drawing/2014/main" id="{BDB1086E-7845-F0FB-6919-8293E86062A8}"/>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grpSp>
      <p:cxnSp>
        <p:nvCxnSpPr>
          <p:cNvPr id="18" name="直接连接符 17">
            <a:extLst>
              <a:ext uri="{FF2B5EF4-FFF2-40B4-BE49-F238E27FC236}">
                <a16:creationId xmlns:a16="http://schemas.microsoft.com/office/drawing/2014/main" id="{C58C9EA9-EC8A-3943-FF98-807596C14001}"/>
              </a:ext>
            </a:extLst>
          </p:cNvPr>
          <p:cNvCxnSpPr>
            <a:cxnSpLocks/>
            <a:stCxn id="11" idx="36"/>
          </p:cNvCxnSpPr>
          <p:nvPr userDrawn="1"/>
        </p:nvCxnSpPr>
        <p:spPr>
          <a:xfrm flipH="1" flipV="1">
            <a:off x="2" y="751684"/>
            <a:ext cx="9462661" cy="978"/>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413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18" name="Group 4">
            <a:extLst>
              <a:ext uri="{FF2B5EF4-FFF2-40B4-BE49-F238E27FC236}">
                <a16:creationId xmlns:a16="http://schemas.microsoft.com/office/drawing/2014/main" id="{A7E9C838-8EA2-745B-68A6-4FA204064C3C}"/>
              </a:ext>
            </a:extLst>
          </p:cNvPr>
          <p:cNvGrpSpPr>
            <a:grpSpLocks noChangeAspect="1"/>
          </p:cNvGrpSpPr>
          <p:nvPr userDrawn="1"/>
        </p:nvGrpSpPr>
        <p:grpSpPr bwMode="auto">
          <a:xfrm>
            <a:off x="9188008" y="390191"/>
            <a:ext cx="3003993" cy="356370"/>
            <a:chOff x="768" y="1292"/>
            <a:chExt cx="5241" cy="829"/>
          </a:xfrm>
          <a:solidFill>
            <a:schemeClr val="accent1"/>
          </a:solidFill>
        </p:grpSpPr>
        <p:sp>
          <p:nvSpPr>
            <p:cNvPr id="19" name="Freeform 5">
              <a:extLst>
                <a:ext uri="{FF2B5EF4-FFF2-40B4-BE49-F238E27FC236}">
                  <a16:creationId xmlns:a16="http://schemas.microsoft.com/office/drawing/2014/main" id="{574101D6-2D71-21DC-C70B-4DE10D225B67}"/>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6">
              <a:extLst>
                <a:ext uri="{FF2B5EF4-FFF2-40B4-BE49-F238E27FC236}">
                  <a16:creationId xmlns:a16="http://schemas.microsoft.com/office/drawing/2014/main" id="{C8CF9AC7-E4FD-377D-12EC-95685A49B068}"/>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7">
              <a:extLst>
                <a:ext uri="{FF2B5EF4-FFF2-40B4-BE49-F238E27FC236}">
                  <a16:creationId xmlns:a16="http://schemas.microsoft.com/office/drawing/2014/main" id="{F29A8CB7-D1B0-1DC3-08F5-32F72E8990A1}"/>
                </a:ext>
              </a:extLst>
            </p:cNvPr>
            <p:cNvSpPr>
              <a:spLocks noEditPoints="1"/>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8">
              <a:extLst>
                <a:ext uri="{FF2B5EF4-FFF2-40B4-BE49-F238E27FC236}">
                  <a16:creationId xmlns:a16="http://schemas.microsoft.com/office/drawing/2014/main" id="{64DC309B-DAB6-6F3C-9255-117EF47627D6}"/>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9">
              <a:extLst>
                <a:ext uri="{FF2B5EF4-FFF2-40B4-BE49-F238E27FC236}">
                  <a16:creationId xmlns:a16="http://schemas.microsoft.com/office/drawing/2014/main" id="{7CA454D7-9223-2FB8-AA33-63BDF8001FCE}"/>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7" name="Freeform 10">
              <a:extLst>
                <a:ext uri="{FF2B5EF4-FFF2-40B4-BE49-F238E27FC236}">
                  <a16:creationId xmlns:a16="http://schemas.microsoft.com/office/drawing/2014/main" id="{96E6EDE5-9548-0E9F-85AC-1352443461C0}"/>
                </a:ext>
              </a:extLst>
            </p:cNvPr>
            <p:cNvSpPr>
              <a:spLocks noEditPoints="1"/>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dirty="0"/>
            </a:p>
          </p:txBody>
        </p:sp>
        <p:sp>
          <p:nvSpPr>
            <p:cNvPr id="28" name="Freeform 11">
              <a:extLst>
                <a:ext uri="{FF2B5EF4-FFF2-40B4-BE49-F238E27FC236}">
                  <a16:creationId xmlns:a16="http://schemas.microsoft.com/office/drawing/2014/main" id="{89C8C66D-E1BD-4C57-760A-5A333BE2DC9F}"/>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12">
              <a:extLst>
                <a:ext uri="{FF2B5EF4-FFF2-40B4-BE49-F238E27FC236}">
                  <a16:creationId xmlns:a16="http://schemas.microsoft.com/office/drawing/2014/main" id="{7AD35F96-9A3B-4814-383A-A862F89F7AE6}"/>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13">
              <a:extLst>
                <a:ext uri="{FF2B5EF4-FFF2-40B4-BE49-F238E27FC236}">
                  <a16:creationId xmlns:a16="http://schemas.microsoft.com/office/drawing/2014/main" id="{CFCFA969-96F7-A608-47A7-A1338BA46932}"/>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14">
              <a:extLst>
                <a:ext uri="{FF2B5EF4-FFF2-40B4-BE49-F238E27FC236}">
                  <a16:creationId xmlns:a16="http://schemas.microsoft.com/office/drawing/2014/main" id="{F539ABF5-5184-2646-129F-E876FF9B4F30}"/>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rgbClr val="044875"/>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grpSp>
      <p:sp>
        <p:nvSpPr>
          <p:cNvPr id="5" name="矩形 4">
            <a:extLst>
              <a:ext uri="{FF2B5EF4-FFF2-40B4-BE49-F238E27FC236}">
                <a16:creationId xmlns:a16="http://schemas.microsoft.com/office/drawing/2014/main" id="{C9C34C07-F0BA-A1E9-D0F9-1D1EE2B549C2}"/>
              </a:ext>
            </a:extLst>
          </p:cNvPr>
          <p:cNvSpPr/>
          <p:nvPr userDrawn="1"/>
        </p:nvSpPr>
        <p:spPr>
          <a:xfrm>
            <a:off x="11696700" y="6606000"/>
            <a:ext cx="4953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accent6">
                  <a:lumMod val="75000"/>
                </a:schemeClr>
              </a:solidFill>
            </a:endParaRPr>
          </a:p>
        </p:txBody>
      </p:sp>
      <p:sp>
        <p:nvSpPr>
          <p:cNvPr id="2" name="Date Placeholder 1"/>
          <p:cNvSpPr>
            <a:spLocks noGrp="1"/>
          </p:cNvSpPr>
          <p:nvPr>
            <p:ph type="dt" sz="half" idx="10"/>
          </p:nvPr>
        </p:nvSpPr>
        <p:spPr/>
        <p:txBody>
          <a:bodyPr/>
          <a:lstStyle/>
          <a:p>
            <a:fld id="{C1F50CEB-6713-4AAB-8618-2B51825778F0}" type="datetime1">
              <a:rPr lang="en-US" altLang="zh-CN" smtClean="0"/>
              <a:t>4/27/2025</a:t>
            </a:fld>
            <a:endParaRPr lang="en-US" dirty="0"/>
          </a:p>
        </p:txBody>
      </p:sp>
      <p:sp>
        <p:nvSpPr>
          <p:cNvPr id="3" name="Footer Placeholder 2"/>
          <p:cNvSpPr>
            <a:spLocks noGrp="1"/>
          </p:cNvSpPr>
          <p:nvPr>
            <p:ph type="ftr" sz="quarter" idx="11"/>
          </p:nvPr>
        </p:nvSpPr>
        <p:spPr/>
        <p:txBody>
          <a:bodyPr/>
          <a:lstStyle/>
          <a:p>
            <a:endParaRPr lang="en-US" dirty="0"/>
          </a:p>
        </p:txBody>
      </p:sp>
      <p:grpSp>
        <p:nvGrpSpPr>
          <p:cNvPr id="6" name="Group 4" hidden="1">
            <a:extLst>
              <a:ext uri="{FF2B5EF4-FFF2-40B4-BE49-F238E27FC236}">
                <a16:creationId xmlns:a16="http://schemas.microsoft.com/office/drawing/2014/main" id="{BC50E8A8-7728-CF06-05AC-C34FBE544DC8}"/>
              </a:ext>
            </a:extLst>
          </p:cNvPr>
          <p:cNvGrpSpPr>
            <a:grpSpLocks noChangeAspect="1"/>
          </p:cNvGrpSpPr>
          <p:nvPr userDrawn="1"/>
        </p:nvGrpSpPr>
        <p:grpSpPr bwMode="auto">
          <a:xfrm>
            <a:off x="9188008" y="397033"/>
            <a:ext cx="3003993" cy="356370"/>
            <a:chOff x="768" y="1292"/>
            <a:chExt cx="5241" cy="829"/>
          </a:xfrm>
          <a:solidFill>
            <a:schemeClr val="accent1"/>
          </a:solidFill>
        </p:grpSpPr>
        <p:sp>
          <p:nvSpPr>
            <p:cNvPr id="7" name="Freeform 5">
              <a:extLst>
                <a:ext uri="{FF2B5EF4-FFF2-40B4-BE49-F238E27FC236}">
                  <a16:creationId xmlns:a16="http://schemas.microsoft.com/office/drawing/2014/main" id="{C26EBFA5-6D5A-3112-2618-4453FD679CAE}"/>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8" name="Freeform 6">
              <a:extLst>
                <a:ext uri="{FF2B5EF4-FFF2-40B4-BE49-F238E27FC236}">
                  <a16:creationId xmlns:a16="http://schemas.microsoft.com/office/drawing/2014/main" id="{25C63127-0A01-F107-AE4D-73F5524EF237}"/>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9" name="Freeform 7">
              <a:extLst>
                <a:ext uri="{FF2B5EF4-FFF2-40B4-BE49-F238E27FC236}">
                  <a16:creationId xmlns:a16="http://schemas.microsoft.com/office/drawing/2014/main" id="{E0964090-4D03-9933-C630-8FA04D71469C}"/>
                </a:ext>
              </a:extLst>
            </p:cNvPr>
            <p:cNvSpPr>
              <a:spLocks/>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8">
              <a:extLst>
                <a:ext uri="{FF2B5EF4-FFF2-40B4-BE49-F238E27FC236}">
                  <a16:creationId xmlns:a16="http://schemas.microsoft.com/office/drawing/2014/main" id="{E99CDBC0-C970-1B4E-71EB-FB72020A4542}"/>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9">
              <a:extLst>
                <a:ext uri="{FF2B5EF4-FFF2-40B4-BE49-F238E27FC236}">
                  <a16:creationId xmlns:a16="http://schemas.microsoft.com/office/drawing/2014/main" id="{ECECDDCF-0502-5B7B-7583-FA2D421E5EE9}"/>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10">
              <a:extLst>
                <a:ext uri="{FF2B5EF4-FFF2-40B4-BE49-F238E27FC236}">
                  <a16:creationId xmlns:a16="http://schemas.microsoft.com/office/drawing/2014/main" id="{482D52EC-BD50-E13D-52EF-1C13BEE293E9}"/>
                </a:ext>
              </a:extLst>
            </p:cNvPr>
            <p:cNvSpPr>
              <a:spLocks/>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dirty="0"/>
            </a:p>
          </p:txBody>
        </p:sp>
        <p:sp>
          <p:nvSpPr>
            <p:cNvPr id="13" name="Freeform 11">
              <a:extLst>
                <a:ext uri="{FF2B5EF4-FFF2-40B4-BE49-F238E27FC236}">
                  <a16:creationId xmlns:a16="http://schemas.microsoft.com/office/drawing/2014/main" id="{B9A069B5-C1F6-73A0-A447-35E7D7A52E62}"/>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12">
              <a:extLst>
                <a:ext uri="{FF2B5EF4-FFF2-40B4-BE49-F238E27FC236}">
                  <a16:creationId xmlns:a16="http://schemas.microsoft.com/office/drawing/2014/main" id="{BDCBA054-1E8E-EF5A-301D-F487D505291D}"/>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3">
              <a:extLst>
                <a:ext uri="{FF2B5EF4-FFF2-40B4-BE49-F238E27FC236}">
                  <a16:creationId xmlns:a16="http://schemas.microsoft.com/office/drawing/2014/main" id="{4A25C0AB-4F1C-0AEC-CBD2-EC9574AC7DD3}"/>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4">
              <a:extLst>
                <a:ext uri="{FF2B5EF4-FFF2-40B4-BE49-F238E27FC236}">
                  <a16:creationId xmlns:a16="http://schemas.microsoft.com/office/drawing/2014/main" id="{605DFDA7-35A7-6479-4293-C2061B8DA93B}"/>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grpSp>
      <p:cxnSp>
        <p:nvCxnSpPr>
          <p:cNvPr id="17" name="直接连接符 16">
            <a:extLst>
              <a:ext uri="{FF2B5EF4-FFF2-40B4-BE49-F238E27FC236}">
                <a16:creationId xmlns:a16="http://schemas.microsoft.com/office/drawing/2014/main" id="{6C6AB378-9B13-377B-EFA8-492938C4F947}"/>
              </a:ext>
            </a:extLst>
          </p:cNvPr>
          <p:cNvCxnSpPr>
            <a:cxnSpLocks/>
          </p:cNvCxnSpPr>
          <p:nvPr userDrawn="1"/>
        </p:nvCxnSpPr>
        <p:spPr>
          <a:xfrm flipH="1">
            <a:off x="0" y="744180"/>
            <a:ext cx="9415580" cy="13194"/>
          </a:xfrm>
          <a:prstGeom prst="line">
            <a:avLst/>
          </a:prstGeom>
          <a:ln w="15875">
            <a:solidFill>
              <a:srgbClr val="044875"/>
            </a:solidFill>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6B31D57A-0EC7-CE2A-B61C-067A00D27CA5}"/>
              </a:ext>
            </a:extLst>
          </p:cNvPr>
          <p:cNvSpPr/>
          <p:nvPr userDrawn="1"/>
        </p:nvSpPr>
        <p:spPr>
          <a:xfrm>
            <a:off x="0" y="1"/>
            <a:ext cx="178676" cy="6858000"/>
          </a:xfrm>
          <a:prstGeom prst="rect">
            <a:avLst/>
          </a:prstGeom>
          <a:gradFill>
            <a:gsLst>
              <a:gs pos="0">
                <a:srgbClr val="044875"/>
              </a:gs>
              <a:gs pos="100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F198A736-B309-6B7C-9078-599934659543}"/>
              </a:ext>
            </a:extLst>
          </p:cNvPr>
          <p:cNvSpPr/>
          <p:nvPr userDrawn="1"/>
        </p:nvSpPr>
        <p:spPr>
          <a:xfrm>
            <a:off x="12012000" y="0"/>
            <a:ext cx="180000" cy="685800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灯片编号占位符 22">
            <a:extLst>
              <a:ext uri="{FF2B5EF4-FFF2-40B4-BE49-F238E27FC236}">
                <a16:creationId xmlns:a16="http://schemas.microsoft.com/office/drawing/2014/main" id="{2D2BD114-4588-0B15-C8B0-76047F652C74}"/>
              </a:ext>
            </a:extLst>
          </p:cNvPr>
          <p:cNvSpPr>
            <a:spLocks noGrp="1"/>
          </p:cNvSpPr>
          <p:nvPr>
            <p:ph type="sldNum" sz="quarter" idx="12"/>
          </p:nvPr>
        </p:nvSpPr>
        <p:spPr>
          <a:xfrm>
            <a:off x="8656320" y="6538595"/>
            <a:ext cx="3413234" cy="365125"/>
          </a:xfrm>
        </p:spPr>
        <p:txBody>
          <a:bodyPr/>
          <a:lstStyle>
            <a:lvl1pPr>
              <a:defRPr sz="1600">
                <a:solidFill>
                  <a:schemeClr val="tx1"/>
                </a:solidFill>
              </a:defRPr>
            </a:lvl1pPr>
          </a:lstStyle>
          <a:p>
            <a:fld id="{DABBEA52-83FF-49B7-BA50-E50A0E8A1A17}" type="slidenum">
              <a:rPr lang="zh-CN" altLang="en-US" smtClean="0"/>
              <a:pPr/>
              <a:t>‹#›</a:t>
            </a:fld>
            <a:endParaRPr lang="zh-CN" altLang="en-US"/>
          </a:p>
        </p:txBody>
      </p:sp>
      <p:sp>
        <p:nvSpPr>
          <p:cNvPr id="4" name="矩形 3">
            <a:extLst>
              <a:ext uri="{FF2B5EF4-FFF2-40B4-BE49-F238E27FC236}">
                <a16:creationId xmlns:a16="http://schemas.microsoft.com/office/drawing/2014/main" id="{9702195B-9AA0-FDD5-64C7-4460C6C8793C}"/>
              </a:ext>
            </a:extLst>
          </p:cNvPr>
          <p:cNvSpPr/>
          <p:nvPr userDrawn="1"/>
        </p:nvSpPr>
        <p:spPr>
          <a:xfrm rot="10800000">
            <a:off x="12009784" y="0"/>
            <a:ext cx="178676" cy="6858000"/>
          </a:xfrm>
          <a:prstGeom prst="rect">
            <a:avLst/>
          </a:prstGeom>
          <a:gradFill>
            <a:gsLst>
              <a:gs pos="0">
                <a:srgbClr val="044875"/>
              </a:gs>
              <a:gs pos="100000">
                <a:schemeClr val="accent5">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5070210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grpSp>
        <p:nvGrpSpPr>
          <p:cNvPr id="19" name="Group 4">
            <a:extLst>
              <a:ext uri="{FF2B5EF4-FFF2-40B4-BE49-F238E27FC236}">
                <a16:creationId xmlns:a16="http://schemas.microsoft.com/office/drawing/2014/main" id="{E3CEA4DF-EC70-1A70-603B-211F38CD9926}"/>
              </a:ext>
            </a:extLst>
          </p:cNvPr>
          <p:cNvGrpSpPr>
            <a:grpSpLocks noChangeAspect="1"/>
          </p:cNvGrpSpPr>
          <p:nvPr userDrawn="1"/>
        </p:nvGrpSpPr>
        <p:grpSpPr bwMode="auto">
          <a:xfrm>
            <a:off x="9188008" y="390191"/>
            <a:ext cx="3003993" cy="356370"/>
            <a:chOff x="768" y="1292"/>
            <a:chExt cx="5241" cy="829"/>
          </a:xfrm>
          <a:solidFill>
            <a:schemeClr val="accent1"/>
          </a:solidFill>
        </p:grpSpPr>
        <p:sp>
          <p:nvSpPr>
            <p:cNvPr id="20" name="Freeform 5">
              <a:extLst>
                <a:ext uri="{FF2B5EF4-FFF2-40B4-BE49-F238E27FC236}">
                  <a16:creationId xmlns:a16="http://schemas.microsoft.com/office/drawing/2014/main" id="{43037665-58E6-F912-04AC-D4E25C4C49D5}"/>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6">
              <a:extLst>
                <a:ext uri="{FF2B5EF4-FFF2-40B4-BE49-F238E27FC236}">
                  <a16:creationId xmlns:a16="http://schemas.microsoft.com/office/drawing/2014/main" id="{707D8D84-26D0-CFC1-6787-5B006071FB12}"/>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7">
              <a:extLst>
                <a:ext uri="{FF2B5EF4-FFF2-40B4-BE49-F238E27FC236}">
                  <a16:creationId xmlns:a16="http://schemas.microsoft.com/office/drawing/2014/main" id="{A1074AA3-1560-33DF-7AEE-02F66C59E213}"/>
                </a:ext>
              </a:extLst>
            </p:cNvPr>
            <p:cNvSpPr>
              <a:spLocks noEditPoints="1"/>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8">
              <a:extLst>
                <a:ext uri="{FF2B5EF4-FFF2-40B4-BE49-F238E27FC236}">
                  <a16:creationId xmlns:a16="http://schemas.microsoft.com/office/drawing/2014/main" id="{B6E6E41A-2232-869B-CCF9-6DD6CB0DF55D}"/>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7" name="Freeform 9">
              <a:extLst>
                <a:ext uri="{FF2B5EF4-FFF2-40B4-BE49-F238E27FC236}">
                  <a16:creationId xmlns:a16="http://schemas.microsoft.com/office/drawing/2014/main" id="{E231A1B3-F93A-741B-8BC2-985ABDFE1FAD}"/>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28" name="Freeform 10">
              <a:extLst>
                <a:ext uri="{FF2B5EF4-FFF2-40B4-BE49-F238E27FC236}">
                  <a16:creationId xmlns:a16="http://schemas.microsoft.com/office/drawing/2014/main" id="{AF582874-9A83-54B9-E6F2-D3C2859DED51}"/>
                </a:ext>
              </a:extLst>
            </p:cNvPr>
            <p:cNvSpPr>
              <a:spLocks noEditPoints="1"/>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dirty="0"/>
            </a:p>
          </p:txBody>
        </p:sp>
        <p:sp>
          <p:nvSpPr>
            <p:cNvPr id="29" name="Freeform 11">
              <a:extLst>
                <a:ext uri="{FF2B5EF4-FFF2-40B4-BE49-F238E27FC236}">
                  <a16:creationId xmlns:a16="http://schemas.microsoft.com/office/drawing/2014/main" id="{4CA4DACE-650B-4B44-BE44-49703E4D1F41}"/>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12">
              <a:extLst>
                <a:ext uri="{FF2B5EF4-FFF2-40B4-BE49-F238E27FC236}">
                  <a16:creationId xmlns:a16="http://schemas.microsoft.com/office/drawing/2014/main" id="{0EE0627B-AEB8-8F60-3646-83621E94B45F}"/>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13">
              <a:extLst>
                <a:ext uri="{FF2B5EF4-FFF2-40B4-BE49-F238E27FC236}">
                  <a16:creationId xmlns:a16="http://schemas.microsoft.com/office/drawing/2014/main" id="{C6ED63C4-E6B7-1CCA-1C63-C49F8F474816}"/>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14">
              <a:extLst>
                <a:ext uri="{FF2B5EF4-FFF2-40B4-BE49-F238E27FC236}">
                  <a16:creationId xmlns:a16="http://schemas.microsoft.com/office/drawing/2014/main" id="{1B357C3E-B05D-5C34-CA5D-54DFDC8B3D46}"/>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grpSp>
      <p:sp>
        <p:nvSpPr>
          <p:cNvPr id="5" name="矩形 4">
            <a:extLst>
              <a:ext uri="{FF2B5EF4-FFF2-40B4-BE49-F238E27FC236}">
                <a16:creationId xmlns:a16="http://schemas.microsoft.com/office/drawing/2014/main" id="{C9C34C07-F0BA-A1E9-D0F9-1D1EE2B549C2}"/>
              </a:ext>
            </a:extLst>
          </p:cNvPr>
          <p:cNvSpPr/>
          <p:nvPr userDrawn="1"/>
        </p:nvSpPr>
        <p:spPr>
          <a:xfrm>
            <a:off x="11696700" y="6606000"/>
            <a:ext cx="495300" cy="25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schemeClr val="accent6">
                  <a:lumMod val="75000"/>
                </a:schemeClr>
              </a:solidFill>
            </a:endParaRPr>
          </a:p>
        </p:txBody>
      </p:sp>
      <p:sp>
        <p:nvSpPr>
          <p:cNvPr id="2" name="Date Placeholder 1"/>
          <p:cNvSpPr>
            <a:spLocks noGrp="1"/>
          </p:cNvSpPr>
          <p:nvPr>
            <p:ph type="dt" sz="half" idx="10"/>
          </p:nvPr>
        </p:nvSpPr>
        <p:spPr/>
        <p:txBody>
          <a:bodyPr/>
          <a:lstStyle/>
          <a:p>
            <a:fld id="{C1F50CEB-6713-4AAB-8618-2B51825778F0}" type="datetime1">
              <a:rPr lang="en-US" altLang="zh-CN" smtClean="0"/>
              <a:t>4/27/2025</a:t>
            </a:fld>
            <a:endParaRPr lang="en-US" dirty="0"/>
          </a:p>
        </p:txBody>
      </p:sp>
      <p:sp>
        <p:nvSpPr>
          <p:cNvPr id="3" name="Footer Placeholder 2"/>
          <p:cNvSpPr>
            <a:spLocks noGrp="1"/>
          </p:cNvSpPr>
          <p:nvPr>
            <p:ph type="ftr" sz="quarter" idx="11"/>
          </p:nvPr>
        </p:nvSpPr>
        <p:spPr/>
        <p:txBody>
          <a:bodyPr/>
          <a:lstStyle/>
          <a:p>
            <a:endParaRPr lang="en-US" dirty="0"/>
          </a:p>
        </p:txBody>
      </p:sp>
      <p:grpSp>
        <p:nvGrpSpPr>
          <p:cNvPr id="6" name="Group 4" hidden="1">
            <a:extLst>
              <a:ext uri="{FF2B5EF4-FFF2-40B4-BE49-F238E27FC236}">
                <a16:creationId xmlns:a16="http://schemas.microsoft.com/office/drawing/2014/main" id="{BC50E8A8-7728-CF06-05AC-C34FBE544DC8}"/>
              </a:ext>
            </a:extLst>
          </p:cNvPr>
          <p:cNvGrpSpPr>
            <a:grpSpLocks noChangeAspect="1"/>
          </p:cNvGrpSpPr>
          <p:nvPr userDrawn="1"/>
        </p:nvGrpSpPr>
        <p:grpSpPr bwMode="auto">
          <a:xfrm>
            <a:off x="9188008" y="397033"/>
            <a:ext cx="3003993" cy="356370"/>
            <a:chOff x="768" y="1292"/>
            <a:chExt cx="5241" cy="829"/>
          </a:xfrm>
          <a:solidFill>
            <a:schemeClr val="accent1"/>
          </a:solidFill>
        </p:grpSpPr>
        <p:sp>
          <p:nvSpPr>
            <p:cNvPr id="7" name="Freeform 5">
              <a:extLst>
                <a:ext uri="{FF2B5EF4-FFF2-40B4-BE49-F238E27FC236}">
                  <a16:creationId xmlns:a16="http://schemas.microsoft.com/office/drawing/2014/main" id="{C26EBFA5-6D5A-3112-2618-4453FD679CAE}"/>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8" name="Freeform 6">
              <a:extLst>
                <a:ext uri="{FF2B5EF4-FFF2-40B4-BE49-F238E27FC236}">
                  <a16:creationId xmlns:a16="http://schemas.microsoft.com/office/drawing/2014/main" id="{25C63127-0A01-F107-AE4D-73F5524EF237}"/>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9" name="Freeform 7">
              <a:extLst>
                <a:ext uri="{FF2B5EF4-FFF2-40B4-BE49-F238E27FC236}">
                  <a16:creationId xmlns:a16="http://schemas.microsoft.com/office/drawing/2014/main" id="{E0964090-4D03-9933-C630-8FA04D71469C}"/>
                </a:ext>
              </a:extLst>
            </p:cNvPr>
            <p:cNvSpPr>
              <a:spLocks/>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8">
              <a:extLst>
                <a:ext uri="{FF2B5EF4-FFF2-40B4-BE49-F238E27FC236}">
                  <a16:creationId xmlns:a16="http://schemas.microsoft.com/office/drawing/2014/main" id="{E99CDBC0-C970-1B4E-71EB-FB72020A4542}"/>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9">
              <a:extLst>
                <a:ext uri="{FF2B5EF4-FFF2-40B4-BE49-F238E27FC236}">
                  <a16:creationId xmlns:a16="http://schemas.microsoft.com/office/drawing/2014/main" id="{ECECDDCF-0502-5B7B-7583-FA2D421E5EE9}"/>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10">
              <a:extLst>
                <a:ext uri="{FF2B5EF4-FFF2-40B4-BE49-F238E27FC236}">
                  <a16:creationId xmlns:a16="http://schemas.microsoft.com/office/drawing/2014/main" id="{482D52EC-BD50-E13D-52EF-1C13BEE293E9}"/>
                </a:ext>
              </a:extLst>
            </p:cNvPr>
            <p:cNvSpPr>
              <a:spLocks/>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dirty="0"/>
            </a:p>
          </p:txBody>
        </p:sp>
        <p:sp>
          <p:nvSpPr>
            <p:cNvPr id="13" name="Freeform 11">
              <a:extLst>
                <a:ext uri="{FF2B5EF4-FFF2-40B4-BE49-F238E27FC236}">
                  <a16:creationId xmlns:a16="http://schemas.microsoft.com/office/drawing/2014/main" id="{B9A069B5-C1F6-73A0-A447-35E7D7A52E62}"/>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12">
              <a:extLst>
                <a:ext uri="{FF2B5EF4-FFF2-40B4-BE49-F238E27FC236}">
                  <a16:creationId xmlns:a16="http://schemas.microsoft.com/office/drawing/2014/main" id="{BDCBA054-1E8E-EF5A-301D-F487D505291D}"/>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3">
              <a:extLst>
                <a:ext uri="{FF2B5EF4-FFF2-40B4-BE49-F238E27FC236}">
                  <a16:creationId xmlns:a16="http://schemas.microsoft.com/office/drawing/2014/main" id="{4A25C0AB-4F1C-0AEC-CBD2-EC9574AC7DD3}"/>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4">
              <a:extLst>
                <a:ext uri="{FF2B5EF4-FFF2-40B4-BE49-F238E27FC236}">
                  <a16:creationId xmlns:a16="http://schemas.microsoft.com/office/drawing/2014/main" id="{605DFDA7-35A7-6479-4293-C2061B8DA93B}"/>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grpSp>
      <p:cxnSp>
        <p:nvCxnSpPr>
          <p:cNvPr id="17" name="直接连接符 16">
            <a:extLst>
              <a:ext uri="{FF2B5EF4-FFF2-40B4-BE49-F238E27FC236}">
                <a16:creationId xmlns:a16="http://schemas.microsoft.com/office/drawing/2014/main" id="{6C6AB378-9B13-377B-EFA8-492938C4F947}"/>
              </a:ext>
            </a:extLst>
          </p:cNvPr>
          <p:cNvCxnSpPr>
            <a:cxnSpLocks/>
            <a:stCxn id="25" idx="8"/>
          </p:cNvCxnSpPr>
          <p:nvPr userDrawn="1"/>
        </p:nvCxnSpPr>
        <p:spPr>
          <a:xfrm flipH="1">
            <a:off x="0" y="742854"/>
            <a:ext cx="9188008" cy="883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6B31D57A-0EC7-CE2A-B61C-067A00D27CA5}"/>
              </a:ext>
            </a:extLst>
          </p:cNvPr>
          <p:cNvSpPr/>
          <p:nvPr userDrawn="1"/>
        </p:nvSpPr>
        <p:spPr>
          <a:xfrm>
            <a:off x="0" y="1"/>
            <a:ext cx="178676" cy="6858000"/>
          </a:xfrm>
          <a:prstGeom prst="rect">
            <a:avLst/>
          </a:prstGeom>
          <a:gradFill>
            <a:gsLst>
              <a:gs pos="0">
                <a:schemeClr val="accent1">
                  <a:lumMod val="75000"/>
                </a:schemeClr>
              </a:gs>
              <a:gs pos="100000">
                <a:schemeClr val="accent1">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灯片编号占位符 22">
            <a:extLst>
              <a:ext uri="{FF2B5EF4-FFF2-40B4-BE49-F238E27FC236}">
                <a16:creationId xmlns:a16="http://schemas.microsoft.com/office/drawing/2014/main" id="{2D2BD114-4588-0B15-C8B0-76047F652C74}"/>
              </a:ext>
            </a:extLst>
          </p:cNvPr>
          <p:cNvSpPr>
            <a:spLocks noGrp="1"/>
          </p:cNvSpPr>
          <p:nvPr>
            <p:ph type="sldNum" sz="quarter" idx="12"/>
          </p:nvPr>
        </p:nvSpPr>
        <p:spPr>
          <a:xfrm>
            <a:off x="8656320" y="6538595"/>
            <a:ext cx="3413234" cy="365125"/>
          </a:xfrm>
        </p:spPr>
        <p:txBody>
          <a:bodyPr/>
          <a:lstStyle/>
          <a:p>
            <a:fld id="{DABBEA52-83FF-49B7-BA50-E50A0E8A1A17}" type="slidenum">
              <a:rPr lang="zh-CN" altLang="en-US" smtClean="0"/>
              <a:t>‹#›</a:t>
            </a:fld>
            <a:endParaRPr lang="zh-CN" altLang="en-US"/>
          </a:p>
        </p:txBody>
      </p:sp>
      <p:sp>
        <p:nvSpPr>
          <p:cNvPr id="18" name="矩形 17">
            <a:extLst>
              <a:ext uri="{FF2B5EF4-FFF2-40B4-BE49-F238E27FC236}">
                <a16:creationId xmlns:a16="http://schemas.microsoft.com/office/drawing/2014/main" id="{5E2BA51C-BB8C-1FF3-96FA-7B73D03CCFD4}"/>
              </a:ext>
            </a:extLst>
          </p:cNvPr>
          <p:cNvSpPr/>
          <p:nvPr userDrawn="1"/>
        </p:nvSpPr>
        <p:spPr>
          <a:xfrm rot="10800000">
            <a:off x="12013324" y="0"/>
            <a:ext cx="178676" cy="6858000"/>
          </a:xfrm>
          <a:prstGeom prst="rect">
            <a:avLst/>
          </a:prstGeom>
          <a:gradFill>
            <a:gsLst>
              <a:gs pos="0">
                <a:schemeClr val="accent1">
                  <a:lumMod val="75000"/>
                </a:schemeClr>
              </a:gs>
              <a:gs pos="100000">
                <a:schemeClr val="accent1">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880745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9C34C07-F0BA-A1E9-D0F9-1D1EE2B549C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2" name="Date Placeholder 1"/>
          <p:cNvSpPr>
            <a:spLocks noGrp="1"/>
          </p:cNvSpPr>
          <p:nvPr>
            <p:ph type="dt" sz="half" idx="10"/>
          </p:nvPr>
        </p:nvSpPr>
        <p:spPr/>
        <p:txBody>
          <a:bodyPr/>
          <a:lstStyle/>
          <a:p>
            <a:fld id="{3086A854-7D9E-4FCE-B3D0-B494A862271E}" type="datetime1">
              <a:rPr lang="en-US" altLang="zh-CN" smtClean="0"/>
              <a:t>4/27/2025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9448800" y="6536943"/>
            <a:ext cx="2743200" cy="365125"/>
          </a:xfrm>
        </p:spPr>
        <p:txBody>
          <a:bodyPr/>
          <a:lstStyle>
            <a:lvl1pPr>
              <a:defRPr>
                <a:solidFill>
                  <a:schemeClr val="bg1"/>
                </a:solidFill>
              </a:defRPr>
            </a:lvl1pPr>
          </a:lstStyle>
          <a:p>
            <a:fld id="{9BD7ADC6-30BD-4A57-B412-79A6F3368C20}" type="slidenum">
              <a:rPr lang="zh-CN" altLang="en-US" smtClean="0"/>
              <a:pPr/>
              <a:t>‹#›</a:t>
            </a:fld>
            <a:endParaRPr lang="zh-CN" altLang="en-US" dirty="0"/>
          </a:p>
        </p:txBody>
      </p:sp>
      <p:sp>
        <p:nvSpPr>
          <p:cNvPr id="18" name="矩形: 圆角 17">
            <a:extLst>
              <a:ext uri="{FF2B5EF4-FFF2-40B4-BE49-F238E27FC236}">
                <a16:creationId xmlns:a16="http://schemas.microsoft.com/office/drawing/2014/main" id="{E81C048F-5532-55BF-4AAD-E17128CD5DA9}"/>
              </a:ext>
            </a:extLst>
          </p:cNvPr>
          <p:cNvSpPr/>
          <p:nvPr userDrawn="1"/>
        </p:nvSpPr>
        <p:spPr>
          <a:xfrm>
            <a:off x="139547" y="154236"/>
            <a:ext cx="11912906" cy="6549530"/>
          </a:xfrm>
          <a:prstGeom prst="roundRect">
            <a:avLst>
              <a:gd name="adj" fmla="val 8593"/>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787516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A13E7-9176-4AFC-8365-19A42DF46F39}" type="datetime1">
              <a:rPr lang="en-US" altLang="zh-CN" smtClean="0"/>
              <a:t>4/27/2025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BEA52-83FF-49B7-BA50-E50A0E8A1A17}" type="slidenum">
              <a:rPr lang="zh-CN" altLang="en-US" smtClean="0"/>
              <a:t>‹#›</a:t>
            </a:fld>
            <a:endParaRPr lang="zh-CN" altLang="en-US"/>
          </a:p>
        </p:txBody>
      </p:sp>
    </p:spTree>
    <p:extLst>
      <p:ext uri="{BB962C8B-B14F-4D97-AF65-F5344CB8AC3E}">
        <p14:creationId xmlns:p14="http://schemas.microsoft.com/office/powerpoint/2010/main" val="3278690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5" r:id="rId8"/>
    <p:sldLayoutId id="2147483684" r:id="rId9"/>
    <p:sldLayoutId id="2147483680" r:id="rId10"/>
    <p:sldLayoutId id="2147483681" r:id="rId11"/>
    <p:sldLayoutId id="2147483682" r:id="rId12"/>
    <p:sldLayoutId id="2147483683" r:id="rId13"/>
    <p:sldLayoutId id="2147483667" r:id="rId14"/>
    <p:sldLayoutId id="214748368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4" userDrawn="1">
          <p15:clr>
            <a:srgbClr val="F26B43"/>
          </p15:clr>
        </p15:guide>
        <p15:guide id="2" pos="7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indico.ihep.ac.cn/event/23976/contributions/18734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0.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5.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95.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microsoft.com/office/2007/relationships/hdphoto" Target="../media/hdphoto1.wdp"/><Relationship Id="rId5" Type="http://schemas.openxmlformats.org/officeDocument/2006/relationships/diagramQuickStyle" Target="../diagrams/quickStyle1.xml"/><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5C80CFA-230F-3E28-BC47-AFBB454AEF9D}"/>
              </a:ext>
            </a:extLst>
          </p:cNvPr>
          <p:cNvSpPr/>
          <p:nvPr/>
        </p:nvSpPr>
        <p:spPr>
          <a:xfrm>
            <a:off x="0" y="1541417"/>
            <a:ext cx="12192000" cy="2024743"/>
          </a:xfrm>
          <a:prstGeom prst="rect">
            <a:avLst/>
          </a:prstGeom>
          <a:solidFill>
            <a:srgbClr val="044875"/>
          </a:solidFill>
          <a:ln>
            <a:solidFill>
              <a:srgbClr val="0040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ndParaRPr>
          </a:p>
        </p:txBody>
      </p:sp>
      <p:sp>
        <p:nvSpPr>
          <p:cNvPr id="20" name="文本框 19">
            <a:extLst>
              <a:ext uri="{FF2B5EF4-FFF2-40B4-BE49-F238E27FC236}">
                <a16:creationId xmlns:a16="http://schemas.microsoft.com/office/drawing/2014/main" id="{64063B9F-ED55-4EB9-9BDA-F58912B2AF4C}"/>
              </a:ext>
            </a:extLst>
          </p:cNvPr>
          <p:cNvSpPr txBox="1"/>
          <p:nvPr/>
        </p:nvSpPr>
        <p:spPr>
          <a:xfrm>
            <a:off x="-1" y="3708052"/>
            <a:ext cx="12179715" cy="2243050"/>
          </a:xfrm>
          <a:prstGeom prst="rect">
            <a:avLst/>
          </a:prstGeom>
          <a:noFill/>
        </p:spPr>
        <p:txBody>
          <a:bodyPr wrap="square" rtlCol="0">
            <a:spAutoFit/>
          </a:bodyPr>
          <a:lstStyle/>
          <a:p>
            <a:pPr algn="ctr">
              <a:lnSpc>
                <a:spcPct val="150000"/>
              </a:lnSpc>
            </a:pPr>
            <a:r>
              <a:rPr lang="zh-CN" altLang="en-US" sz="2400" b="1" spc="600" dirty="0">
                <a:latin typeface="微软雅黑" panose="020B0503020204020204" pitchFamily="34" charset="-122"/>
                <a:ea typeface="微软雅黑" panose="020B0503020204020204" pitchFamily="34" charset="-122"/>
              </a:rPr>
              <a:t>王少博</a:t>
            </a:r>
            <a:endParaRPr lang="en-US" altLang="zh-CN" sz="2400" b="1" spc="600" dirty="0">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上海交通大学</a:t>
            </a:r>
            <a:endParaRPr lang="en-US" altLang="zh-CN" sz="2400" b="1" dirty="0">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代表</a:t>
            </a:r>
            <a:r>
              <a:rPr lang="en-US" altLang="zh-CN" sz="2400" b="1" dirty="0" err="1">
                <a:latin typeface="微软雅黑" panose="020B0503020204020204" pitchFamily="34" charset="-122"/>
                <a:ea typeface="微软雅黑" panose="020B0503020204020204" pitchFamily="34" charset="-122"/>
              </a:rPr>
              <a:t>PandaX</a:t>
            </a:r>
            <a:r>
              <a:rPr lang="zh-CN" altLang="en-US" sz="2400" b="1" dirty="0">
                <a:latin typeface="微软雅黑" panose="020B0503020204020204" pitchFamily="34" charset="-122"/>
                <a:ea typeface="微软雅黑" panose="020B0503020204020204" pitchFamily="34" charset="-122"/>
              </a:rPr>
              <a:t>合作组</a:t>
            </a:r>
            <a:endParaRPr lang="en-US" altLang="zh-CN" sz="2400" b="1" dirty="0">
              <a:latin typeface="微软雅黑" panose="020B0503020204020204" pitchFamily="34" charset="-122"/>
              <a:ea typeface="微软雅黑" panose="020B0503020204020204" pitchFamily="34" charset="-122"/>
            </a:endParaRPr>
          </a:p>
          <a:p>
            <a:pPr algn="ctr">
              <a:lnSpc>
                <a:spcPct val="150000"/>
              </a:lnSpc>
            </a:pPr>
            <a:endParaRPr lang="en-US" altLang="zh-CN" sz="2400" b="1"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B2EAB17C-FD7C-4A52-942E-BCA6E1AE6F60}"/>
              </a:ext>
            </a:extLst>
          </p:cNvPr>
          <p:cNvSpPr txBox="1"/>
          <p:nvPr/>
        </p:nvSpPr>
        <p:spPr>
          <a:xfrm>
            <a:off x="4865001" y="5493847"/>
            <a:ext cx="2449710" cy="400110"/>
          </a:xfrm>
          <a:prstGeom prst="rect">
            <a:avLst/>
          </a:prstGeom>
          <a:noFill/>
        </p:spPr>
        <p:txBody>
          <a:bodyPr wrap="none" rtlCol="0">
            <a:spAutoFit/>
          </a:bodyPr>
          <a:lstStyle/>
          <a:p>
            <a:pPr algn="ctr"/>
            <a:r>
              <a:rPr lang="en-US" altLang="zh-CN" sz="2000" b="1" dirty="0">
                <a:solidFill>
                  <a:srgbClr val="044875"/>
                </a:solidFill>
                <a:latin typeface="微软雅黑" panose="020B0503020204020204" pitchFamily="34" charset="-122"/>
                <a:ea typeface="微软雅黑" panose="020B0503020204020204" pitchFamily="34" charset="-122"/>
              </a:rPr>
              <a:t>2025 </a:t>
            </a:r>
            <a:r>
              <a:rPr lang="zh-CN" altLang="en-US" sz="2000" b="1" dirty="0">
                <a:solidFill>
                  <a:srgbClr val="044875"/>
                </a:solidFill>
                <a:latin typeface="微软雅黑" panose="020B0503020204020204" pitchFamily="34" charset="-122"/>
                <a:ea typeface="微软雅黑" panose="020B0503020204020204" pitchFamily="34" charset="-122"/>
              </a:rPr>
              <a:t>年 </a:t>
            </a:r>
            <a:r>
              <a:rPr lang="en-US" altLang="zh-CN" sz="2000" b="1" dirty="0">
                <a:solidFill>
                  <a:srgbClr val="044875"/>
                </a:solidFill>
                <a:latin typeface="微软雅黑" panose="020B0503020204020204" pitchFamily="34" charset="-122"/>
                <a:ea typeface="微软雅黑" panose="020B0503020204020204" pitchFamily="34" charset="-122"/>
              </a:rPr>
              <a:t>4 </a:t>
            </a:r>
            <a:r>
              <a:rPr lang="zh-CN" altLang="en-US" sz="2000" b="1" dirty="0">
                <a:solidFill>
                  <a:srgbClr val="044875"/>
                </a:solidFill>
                <a:latin typeface="微软雅黑" panose="020B0503020204020204" pitchFamily="34" charset="-122"/>
                <a:ea typeface="微软雅黑" panose="020B0503020204020204" pitchFamily="34" charset="-122"/>
              </a:rPr>
              <a:t>月 </a:t>
            </a:r>
            <a:r>
              <a:rPr lang="en-US" altLang="zh-CN" sz="2000" b="1" dirty="0">
                <a:solidFill>
                  <a:srgbClr val="044875"/>
                </a:solidFill>
                <a:latin typeface="微软雅黑" panose="020B0503020204020204" pitchFamily="34" charset="-122"/>
                <a:ea typeface="微软雅黑" panose="020B0503020204020204" pitchFamily="34" charset="-122"/>
              </a:rPr>
              <a:t>28 </a:t>
            </a:r>
            <a:r>
              <a:rPr lang="zh-CN" altLang="en-US" sz="2000" b="1" dirty="0">
                <a:solidFill>
                  <a:srgbClr val="044875"/>
                </a:solidFill>
                <a:latin typeface="微软雅黑" panose="020B0503020204020204" pitchFamily="34" charset="-122"/>
                <a:ea typeface="微软雅黑" panose="020B0503020204020204" pitchFamily="34" charset="-122"/>
              </a:rPr>
              <a:t>日</a:t>
            </a:r>
          </a:p>
        </p:txBody>
      </p:sp>
      <p:sp>
        <p:nvSpPr>
          <p:cNvPr id="4" name="文本框 3">
            <a:extLst>
              <a:ext uri="{FF2B5EF4-FFF2-40B4-BE49-F238E27FC236}">
                <a16:creationId xmlns:a16="http://schemas.microsoft.com/office/drawing/2014/main" id="{4C066B37-EB7F-6F48-4808-0E0B564938AE}"/>
              </a:ext>
            </a:extLst>
          </p:cNvPr>
          <p:cNvSpPr txBox="1"/>
          <p:nvPr/>
        </p:nvSpPr>
        <p:spPr>
          <a:xfrm>
            <a:off x="141909" y="2085198"/>
            <a:ext cx="12037806" cy="937180"/>
          </a:xfrm>
          <a:prstGeom prst="rect">
            <a:avLst/>
          </a:prstGeom>
          <a:noFill/>
        </p:spPr>
        <p:txBody>
          <a:bodyPr wrap="square">
            <a:spAutoFit/>
          </a:bodyPr>
          <a:lstStyle/>
          <a:p>
            <a:pPr marL="0" lvl="0" indent="0" algn="ctr" defTabSz="889000">
              <a:lnSpc>
                <a:spcPct val="125000"/>
              </a:lnSpc>
              <a:spcBef>
                <a:spcPct val="0"/>
              </a:spcBef>
              <a:spcAft>
                <a:spcPct val="35000"/>
              </a:spcAft>
              <a:buNone/>
            </a:pPr>
            <a:r>
              <a:rPr lang="zh-CN" altLang="en-US" sz="4800" b="0" i="0" u="sng" strike="noStrike" dirty="0">
                <a:solidFill>
                  <a:schemeClr val="bg1"/>
                </a:solidFill>
                <a:effectLst/>
                <a:latin typeface="Roboto" panose="02000000000000000000" pitchFamily="2" charset="0"/>
                <a:hlinkClick r:id="rId3">
                  <a:extLst>
                    <a:ext uri="{A12FA001-AC4F-418D-AE19-62706E023703}">
                      <ahyp:hlinkClr xmlns:ahyp="http://schemas.microsoft.com/office/drawing/2018/hyperlinkcolor" val="tx"/>
                    </a:ext>
                  </a:extLst>
                </a:hlinkClick>
              </a:rPr>
              <a:t>基于</a:t>
            </a:r>
            <a:r>
              <a:rPr lang="en-US" altLang="zh-CN" sz="4800" b="0" i="0" u="sng" strike="noStrike" dirty="0" err="1">
                <a:solidFill>
                  <a:schemeClr val="bg1"/>
                </a:solidFill>
                <a:effectLst/>
                <a:latin typeface="Roboto" panose="02000000000000000000" pitchFamily="2" charset="0"/>
                <a:hlinkClick r:id="rId3">
                  <a:extLst>
                    <a:ext uri="{A12FA001-AC4F-418D-AE19-62706E023703}">
                      <ahyp:hlinkClr xmlns:ahyp="http://schemas.microsoft.com/office/drawing/2018/hyperlinkcolor" val="tx"/>
                    </a:ext>
                  </a:extLst>
                </a:hlinkClick>
              </a:rPr>
              <a:t>PandaX</a:t>
            </a:r>
            <a:r>
              <a:rPr lang="zh-CN" altLang="en-US" sz="4800" b="0" i="0" u="sng" strike="noStrike" dirty="0">
                <a:solidFill>
                  <a:schemeClr val="bg1"/>
                </a:solidFill>
                <a:effectLst/>
                <a:latin typeface="Roboto" panose="02000000000000000000" pitchFamily="2" charset="0"/>
                <a:hlinkClick r:id="rId3">
                  <a:extLst>
                    <a:ext uri="{A12FA001-AC4F-418D-AE19-62706E023703}">
                      <ahyp:hlinkClr xmlns:ahyp="http://schemas.microsoft.com/office/drawing/2018/hyperlinkcolor" val="tx"/>
                    </a:ext>
                  </a:extLst>
                </a:hlinkClick>
              </a:rPr>
              <a:t>深地液氙实验的稀有衰变搜寻</a:t>
            </a:r>
            <a:endParaRPr lang="zh-CN" altLang="en-US" sz="3600" b="1" u="sng" kern="1200" dirty="0">
              <a:ln>
                <a:noFill/>
              </a:ln>
              <a:solidFill>
                <a:schemeClr val="bg1"/>
              </a:solidFill>
              <a:effectLst/>
              <a:uLnTx/>
              <a:uFillTx/>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0CA10834-932E-4A51-9A0B-B29EBAA6C7D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393870" y="125193"/>
            <a:ext cx="2559372" cy="841372"/>
          </a:xfrm>
          <a:prstGeom prst="rect">
            <a:avLst/>
          </a:prstGeom>
        </p:spPr>
      </p:pic>
      <p:pic>
        <p:nvPicPr>
          <p:cNvPr id="5" name="图片 4">
            <a:extLst>
              <a:ext uri="{FF2B5EF4-FFF2-40B4-BE49-F238E27FC236}">
                <a16:creationId xmlns:a16="http://schemas.microsoft.com/office/drawing/2014/main" id="{FAD7E7D6-760D-D059-2B19-EC2707AA8D65}"/>
              </a:ext>
            </a:extLst>
          </p:cNvPr>
          <p:cNvPicPr>
            <a:picLocks noChangeAspect="1"/>
          </p:cNvPicPr>
          <p:nvPr/>
        </p:nvPicPr>
        <p:blipFill>
          <a:blip r:embed="rId5"/>
          <a:stretch>
            <a:fillRect/>
          </a:stretch>
        </p:blipFill>
        <p:spPr>
          <a:xfrm>
            <a:off x="324447" y="113937"/>
            <a:ext cx="2871114" cy="891968"/>
          </a:xfrm>
          <a:prstGeom prst="rect">
            <a:avLst/>
          </a:prstGeom>
        </p:spPr>
      </p:pic>
      <p:sp>
        <p:nvSpPr>
          <p:cNvPr id="6" name="文本框 5">
            <a:extLst>
              <a:ext uri="{FF2B5EF4-FFF2-40B4-BE49-F238E27FC236}">
                <a16:creationId xmlns:a16="http://schemas.microsoft.com/office/drawing/2014/main" id="{1133297E-F80D-21FE-7711-7D681CB795D8}"/>
              </a:ext>
            </a:extLst>
          </p:cNvPr>
          <p:cNvSpPr txBox="1"/>
          <p:nvPr/>
        </p:nvSpPr>
        <p:spPr>
          <a:xfrm>
            <a:off x="12286" y="6214730"/>
            <a:ext cx="12179714" cy="400110"/>
          </a:xfrm>
          <a:prstGeom prst="rect">
            <a:avLst/>
          </a:prstGeom>
          <a:noFill/>
        </p:spPr>
        <p:txBody>
          <a:bodyPr wrap="square" rtlCol="0">
            <a:spAutoFit/>
          </a:bodyPr>
          <a:lstStyle/>
          <a:p>
            <a:pPr algn="ctr"/>
            <a:r>
              <a:rPr lang="zh-CN" altLang="en-US" sz="2000" dirty="0">
                <a:solidFill>
                  <a:srgbClr val="002060"/>
                </a:solidFill>
              </a:rPr>
              <a:t>第二十届全国中高能核物理大学暨第十四届全国中高能核物理专题研讨会</a:t>
            </a:r>
          </a:p>
        </p:txBody>
      </p:sp>
    </p:spTree>
    <p:extLst>
      <p:ext uri="{BB962C8B-B14F-4D97-AF65-F5344CB8AC3E}">
        <p14:creationId xmlns:p14="http://schemas.microsoft.com/office/powerpoint/2010/main" val="702415946"/>
      </p:ext>
    </p:extLst>
  </p:cSld>
  <p:clrMapOvr>
    <a:masterClrMapping/>
  </p:clrMapOvr>
  <mc:AlternateContent xmlns:mc="http://schemas.openxmlformats.org/markup-compatibility/2006" xmlns:p14="http://schemas.microsoft.com/office/powerpoint/2010/main">
    <mc:Choice Requires="p14">
      <p:transition spd="slow" p14:dur="2000" advTm="6594"/>
    </mc:Choice>
    <mc:Fallback xmlns="">
      <p:transition spd="slow" advTm="65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AC208-FF29-4FDE-0B4E-AAB2F97CE560}"/>
            </a:ext>
          </a:extLst>
        </p:cNvPr>
        <p:cNvGrpSpPr/>
        <p:nvPr/>
      </p:nvGrpSpPr>
      <p:grpSpPr>
        <a:xfrm>
          <a:off x="0" y="0"/>
          <a:ext cx="0" cy="0"/>
          <a:chOff x="0" y="0"/>
          <a:chExt cx="0" cy="0"/>
        </a:xfrm>
      </p:grpSpPr>
      <p:sp>
        <p:nvSpPr>
          <p:cNvPr id="20" name="圆角矩形 30">
            <a:extLst>
              <a:ext uri="{FF2B5EF4-FFF2-40B4-BE49-F238E27FC236}">
                <a16:creationId xmlns:a16="http://schemas.microsoft.com/office/drawing/2014/main" id="{F8D09851-B9C2-DB8E-909C-D179335C2996}"/>
              </a:ext>
            </a:extLst>
          </p:cNvPr>
          <p:cNvSpPr/>
          <p:nvPr/>
        </p:nvSpPr>
        <p:spPr>
          <a:xfrm>
            <a:off x="7194148" y="1780686"/>
            <a:ext cx="4534249" cy="4833744"/>
          </a:xfrm>
          <a:prstGeom prst="roundRect">
            <a:avLst>
              <a:gd name="adj" fmla="val 3569"/>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30">
            <a:extLst>
              <a:ext uri="{FF2B5EF4-FFF2-40B4-BE49-F238E27FC236}">
                <a16:creationId xmlns:a16="http://schemas.microsoft.com/office/drawing/2014/main" id="{57C61942-89C0-1E78-29A0-33C6DD1B66EA}"/>
              </a:ext>
            </a:extLst>
          </p:cNvPr>
          <p:cNvSpPr/>
          <p:nvPr/>
        </p:nvSpPr>
        <p:spPr>
          <a:xfrm>
            <a:off x="365865" y="3218025"/>
            <a:ext cx="6524977" cy="3395722"/>
          </a:xfrm>
          <a:prstGeom prst="roundRect">
            <a:avLst>
              <a:gd name="adj" fmla="val 3569"/>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C8C36545-7D8D-8F73-7B69-579AC44A3C96}"/>
              </a:ext>
            </a:extLst>
          </p:cNvPr>
          <p:cNvSpPr txBox="1"/>
          <p:nvPr/>
        </p:nvSpPr>
        <p:spPr>
          <a:xfrm>
            <a:off x="492760" y="226080"/>
            <a:ext cx="8570558" cy="523220"/>
          </a:xfrm>
          <a:prstGeom prst="rect">
            <a:avLst/>
          </a:prstGeom>
          <a:noFill/>
        </p:spPr>
        <p:txBody>
          <a:bodyPr wrap="square" rtlCol="0">
            <a:spAutoFit/>
          </a:bodyPr>
          <a:lstStyle/>
          <a:p>
            <a:r>
              <a:rPr lang="zh-CN" altLang="en-US" sz="2800" b="1" dirty="0">
                <a:solidFill>
                  <a:srgbClr val="044875"/>
                </a:solidFill>
                <a:latin typeface="微软雅黑" panose="020B0503020204020204" pitchFamily="34" charset="-122"/>
                <a:ea typeface="微软雅黑" panose="020B0503020204020204" pitchFamily="34" charset="-122"/>
              </a:rPr>
              <a:t>无中微子双贝塔衰变</a:t>
            </a:r>
          </a:p>
        </p:txBody>
      </p:sp>
      <p:sp>
        <p:nvSpPr>
          <p:cNvPr id="18" name="灯片编号占位符 17">
            <a:extLst>
              <a:ext uri="{FF2B5EF4-FFF2-40B4-BE49-F238E27FC236}">
                <a16:creationId xmlns:a16="http://schemas.microsoft.com/office/drawing/2014/main" id="{FAF034B8-E152-A791-4A56-AC3C82FB1C9E}"/>
              </a:ext>
            </a:extLst>
          </p:cNvPr>
          <p:cNvSpPr>
            <a:spLocks noGrp="1"/>
          </p:cNvSpPr>
          <p:nvPr>
            <p:ph type="sldNum" sz="quarter" idx="12"/>
          </p:nvPr>
        </p:nvSpPr>
        <p:spPr/>
        <p:txBody>
          <a:bodyPr vert="horz" lIns="91440" tIns="45720" rIns="91440" bIns="45720" rtlCol="0" anchor="ctr"/>
          <a:lstStyle/>
          <a:p>
            <a:fld id="{DABBEA52-83FF-49B7-BA50-E50A0E8A1A17}" type="slidenum">
              <a:rPr lang="zh-CN" altLang="en-US" sz="2000" i="1"/>
              <a:pPr/>
              <a:t>10</a:t>
            </a:fld>
            <a:endParaRPr lang="zh-CN" altLang="en-US" sz="2000" i="1" dirty="0"/>
          </a:p>
        </p:txBody>
      </p:sp>
      <p:grpSp>
        <p:nvGrpSpPr>
          <p:cNvPr id="2" name="组合 1">
            <a:extLst>
              <a:ext uri="{FF2B5EF4-FFF2-40B4-BE49-F238E27FC236}">
                <a16:creationId xmlns:a16="http://schemas.microsoft.com/office/drawing/2014/main" id="{0816B567-5DCF-FE96-9D12-A66E33CA1AB6}"/>
              </a:ext>
            </a:extLst>
          </p:cNvPr>
          <p:cNvGrpSpPr/>
          <p:nvPr/>
        </p:nvGrpSpPr>
        <p:grpSpPr>
          <a:xfrm>
            <a:off x="365865" y="1689544"/>
            <a:ext cx="6704170" cy="1421463"/>
            <a:chOff x="730804" y="913866"/>
            <a:chExt cx="10617635" cy="666233"/>
          </a:xfrm>
        </p:grpSpPr>
        <p:sp>
          <p:nvSpPr>
            <p:cNvPr id="3" name="圆角矩形 30">
              <a:extLst>
                <a:ext uri="{FF2B5EF4-FFF2-40B4-BE49-F238E27FC236}">
                  <a16:creationId xmlns:a16="http://schemas.microsoft.com/office/drawing/2014/main" id="{EE31FB70-A2AD-D5EE-3726-11E1D3662AD3}"/>
                </a:ext>
              </a:extLst>
            </p:cNvPr>
            <p:cNvSpPr/>
            <p:nvPr/>
          </p:nvSpPr>
          <p:spPr>
            <a:xfrm>
              <a:off x="730804" y="913866"/>
              <a:ext cx="10617635" cy="648000"/>
            </a:xfrm>
            <a:prstGeom prst="roundRect">
              <a:avLst>
                <a:gd name="adj" fmla="val 20484"/>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28AA3E4-D749-D6F2-F56C-996806C50150}"/>
                    </a:ext>
                  </a:extLst>
                </p:cNvPr>
                <p:cNvSpPr txBox="1"/>
                <p:nvPr/>
              </p:nvSpPr>
              <p:spPr>
                <a:xfrm>
                  <a:off x="1038307" y="949592"/>
                  <a:ext cx="9827321" cy="630507"/>
                </a:xfrm>
                <a:prstGeom prst="rect">
                  <a:avLst/>
                </a:prstGeom>
                <a:noFill/>
              </p:spPr>
              <p:txBody>
                <a:bodyPr wrap="square">
                  <a:spAutoFit/>
                </a:bodyPr>
                <a:lstStyle/>
                <a:p>
                  <a:pPr algn="ctr"/>
                  <a:r>
                    <a:rPr lang="zh-CN" altLang="en-US" sz="2400" b="1" dirty="0">
                      <a:solidFill>
                        <a:srgbClr val="002060"/>
                      </a:solidFill>
                    </a:rPr>
                    <a:t>实验上已经发现</a:t>
                  </a:r>
                  <a:r>
                    <a:rPr lang="en-US" altLang="zh-CN" sz="2400" b="1" dirty="0">
                      <a:solidFill>
                        <a:srgbClr val="002060"/>
                      </a:solidFill>
                    </a:rPr>
                    <a:t>11</a:t>
                  </a:r>
                  <a:r>
                    <a:rPr lang="zh-CN" altLang="en-US" sz="2400" b="1" dirty="0">
                      <a:solidFill>
                        <a:srgbClr val="002060"/>
                      </a:solidFill>
                    </a:rPr>
                    <a:t>中双贝塔衰变核素</a:t>
                  </a:r>
                  <a:endParaRPr lang="en-US" altLang="zh-CN" sz="2400" b="1" dirty="0">
                    <a:solidFill>
                      <a:srgbClr val="002060"/>
                    </a:solidFill>
                  </a:endParaRPr>
                </a:p>
                <a:p>
                  <a:pPr algn="ctr"/>
                  <a:r>
                    <a:rPr lang="zh-CN" altLang="en-US" sz="2400" b="1" dirty="0">
                      <a:solidFill>
                        <a:srgbClr val="C00000"/>
                      </a:solidFill>
                    </a:rPr>
                    <a:t>无中微子双贝塔衰变尚未发现</a:t>
                  </a:r>
                  <a:r>
                    <a:rPr lang="en-US" altLang="zh-CN" sz="2400" b="1" dirty="0">
                      <a:solidFill>
                        <a:srgbClr val="C00000"/>
                      </a:solidFill>
                    </a:rPr>
                    <a:t>:</a:t>
                  </a:r>
                </a:p>
                <a:p>
                  <a:pPr algn="ctr"/>
                  <a14:m>
                    <m:oMath xmlns:m="http://schemas.openxmlformats.org/officeDocument/2006/math">
                      <m:sSubSup>
                        <m:sSubSupPr>
                          <m:ctrlPr>
                            <a:rPr lang="en-US" altLang="zh-CN" sz="2400" b="1" i="1" smtClean="0">
                              <a:solidFill>
                                <a:schemeClr val="accent1"/>
                              </a:solidFill>
                              <a:latin typeface="Cambria Math" panose="02040503050406030204" pitchFamily="18" charset="0"/>
                            </a:rPr>
                          </m:ctrlPr>
                        </m:sSubSupPr>
                        <m:e>
                          <m:r>
                            <a:rPr lang="en-US" altLang="zh-CN" sz="2400" b="1" i="1">
                              <a:solidFill>
                                <a:schemeClr val="accent1"/>
                              </a:solidFill>
                              <a:latin typeface="Cambria Math" panose="02040503050406030204" pitchFamily="18" charset="0"/>
                            </a:rPr>
                            <m:t>𝑻</m:t>
                          </m:r>
                        </m:e>
                        <m:sub>
                          <m:r>
                            <a:rPr lang="en-US" altLang="zh-CN" sz="2400" b="1" i="1">
                              <a:solidFill>
                                <a:schemeClr val="accent1"/>
                              </a:solidFill>
                              <a:latin typeface="Cambria Math" panose="02040503050406030204" pitchFamily="18" charset="0"/>
                            </a:rPr>
                            <m:t>𝟏</m:t>
                          </m:r>
                          <m:r>
                            <a:rPr lang="en-US" altLang="zh-CN" sz="2400" b="1" i="1">
                              <a:solidFill>
                                <a:schemeClr val="accent1"/>
                              </a:solidFill>
                              <a:latin typeface="Cambria Math" panose="02040503050406030204" pitchFamily="18" charset="0"/>
                            </a:rPr>
                            <m:t>/</m:t>
                          </m:r>
                          <m:r>
                            <a:rPr lang="en-US" altLang="zh-CN" sz="2400" b="1" i="1">
                              <a:solidFill>
                                <a:schemeClr val="accent1"/>
                              </a:solidFill>
                              <a:latin typeface="Cambria Math" panose="02040503050406030204" pitchFamily="18" charset="0"/>
                            </a:rPr>
                            <m:t>𝟐</m:t>
                          </m:r>
                        </m:sub>
                        <m:sup>
                          <m:r>
                            <a:rPr lang="en-US" altLang="zh-CN" sz="2400" b="1" i="1">
                              <a:solidFill>
                                <a:schemeClr val="accent1"/>
                              </a:solidFill>
                              <a:latin typeface="Cambria Math" panose="02040503050406030204" pitchFamily="18" charset="0"/>
                            </a:rPr>
                            <m:t>𝟎</m:t>
                          </m:r>
                          <m:r>
                            <a:rPr lang="zh-CN" altLang="en-US" sz="2400" b="1" i="1">
                              <a:solidFill>
                                <a:schemeClr val="accent1"/>
                              </a:solidFill>
                              <a:latin typeface="Cambria Math" panose="02040503050406030204" pitchFamily="18" charset="0"/>
                            </a:rPr>
                            <m:t>𝝂𝜷𝜷</m:t>
                          </m:r>
                        </m:sup>
                      </m:sSubSup>
                      <m:r>
                        <a:rPr lang="en-US" altLang="zh-CN" sz="2400" b="1" i="1">
                          <a:solidFill>
                            <a:schemeClr val="accent1"/>
                          </a:solidFill>
                          <a:latin typeface="Cambria Math" panose="02040503050406030204" pitchFamily="18" charset="0"/>
                        </a:rPr>
                        <m:t>&gt;</m:t>
                      </m:r>
                      <m:r>
                        <a:rPr lang="en-US" altLang="zh-CN" sz="2400" b="1" i="1">
                          <a:solidFill>
                            <a:schemeClr val="accent1"/>
                          </a:solidFill>
                          <a:latin typeface="Cambria Math" panose="02040503050406030204" pitchFamily="18" charset="0"/>
                          <a:ea typeface="Cambria Math" panose="02040503050406030204" pitchFamily="18" charset="0"/>
                        </a:rPr>
                        <m:t>𝟏𝟎</m:t>
                      </m:r>
                      <m:r>
                        <a:rPr lang="en-US" altLang="zh-CN" sz="2400" b="1" i="1" baseline="30000">
                          <a:solidFill>
                            <a:schemeClr val="accent1"/>
                          </a:solidFill>
                          <a:latin typeface="Cambria Math" panose="02040503050406030204" pitchFamily="18" charset="0"/>
                          <a:ea typeface="Cambria Math" panose="02040503050406030204" pitchFamily="18" charset="0"/>
                        </a:rPr>
                        <m:t>𝟐</m:t>
                      </m:r>
                      <m:r>
                        <a:rPr lang="en-US" altLang="zh-CN" sz="2400" b="1" i="0" baseline="30000" smtClean="0">
                          <a:solidFill>
                            <a:schemeClr val="accent1"/>
                          </a:solidFill>
                          <a:latin typeface="Cambria Math" panose="02040503050406030204" pitchFamily="18" charset="0"/>
                          <a:ea typeface="Cambria Math" panose="02040503050406030204" pitchFamily="18" charset="0"/>
                        </a:rPr>
                        <m:t>𝟔</m:t>
                      </m:r>
                      <m:r>
                        <a:rPr lang="en-US" altLang="zh-CN" sz="2400" b="1" baseline="30000">
                          <a:solidFill>
                            <a:schemeClr val="accent1"/>
                          </a:solidFill>
                          <a:latin typeface="Cambria Math" panose="02040503050406030204" pitchFamily="18" charset="0"/>
                          <a:ea typeface="Cambria Math" panose="02040503050406030204" pitchFamily="18" charset="0"/>
                        </a:rPr>
                        <m:t> </m:t>
                      </m:r>
                      <m:r>
                        <a:rPr lang="en-US" altLang="zh-CN" sz="2400" b="1" i="1">
                          <a:solidFill>
                            <a:schemeClr val="accent1"/>
                          </a:solidFill>
                          <a:latin typeface="Cambria Math" panose="02040503050406030204" pitchFamily="18" charset="0"/>
                          <a:ea typeface="Cambria Math" panose="02040503050406030204" pitchFamily="18" charset="0"/>
                        </a:rPr>
                        <m:t>𝒚𝒓</m:t>
                      </m:r>
                    </m:oMath>
                  </a14:m>
                  <a:r>
                    <a:rPr kumimoji="1" lang="zh-CN" altLang="en-US" sz="2400" b="1" dirty="0">
                      <a:solidFill>
                        <a:schemeClr val="accent1"/>
                      </a:solidFill>
                    </a:rPr>
                    <a:t> </a:t>
                  </a:r>
                  <a:endParaRPr lang="zh-CN" altLang="en-US" sz="2400" b="1" dirty="0">
                    <a:solidFill>
                      <a:schemeClr val="accent1"/>
                    </a:solidFill>
                  </a:endParaRPr>
                </a:p>
              </p:txBody>
            </p:sp>
          </mc:Choice>
          <mc:Fallback xmlns="">
            <p:sp>
              <p:nvSpPr>
                <p:cNvPr id="6" name="文本框 5">
                  <a:extLst>
                    <a:ext uri="{FF2B5EF4-FFF2-40B4-BE49-F238E27FC236}">
                      <a16:creationId xmlns:a16="http://schemas.microsoft.com/office/drawing/2014/main" id="{528AA3E4-D749-D6F2-F56C-996806C50150}"/>
                    </a:ext>
                  </a:extLst>
                </p:cNvPr>
                <p:cNvSpPr txBox="1">
                  <a:spLocks noRot="1" noChangeAspect="1" noMove="1" noResize="1" noEditPoints="1" noAdjustHandles="1" noChangeArrowheads="1" noChangeShapeType="1" noTextEdit="1"/>
                </p:cNvSpPr>
                <p:nvPr/>
              </p:nvSpPr>
              <p:spPr>
                <a:xfrm>
                  <a:off x="1038307" y="949592"/>
                  <a:ext cx="9827321" cy="630507"/>
                </a:xfrm>
                <a:prstGeom prst="rect">
                  <a:avLst/>
                </a:prstGeom>
                <a:blipFill>
                  <a:blip r:embed="rId3"/>
                  <a:stretch>
                    <a:fillRect t="-3636"/>
                  </a:stretch>
                </a:blipFill>
              </p:spPr>
              <p:txBody>
                <a:bodyPr/>
                <a:lstStyle/>
                <a:p>
                  <a:r>
                    <a:rPr lang="zh-CN" altLang="en-US">
                      <a:noFill/>
                    </a:rPr>
                    <a:t> </a:t>
                  </a:r>
                </a:p>
              </p:txBody>
            </p:sp>
          </mc:Fallback>
        </mc:AlternateContent>
      </p:grpSp>
      <p:pic>
        <p:nvPicPr>
          <p:cNvPr id="9" name="图片 8">
            <a:extLst>
              <a:ext uri="{FF2B5EF4-FFF2-40B4-BE49-F238E27FC236}">
                <a16:creationId xmlns:a16="http://schemas.microsoft.com/office/drawing/2014/main" id="{D76DC276-FB41-8390-85A5-3906596AB5A2}"/>
              </a:ext>
            </a:extLst>
          </p:cNvPr>
          <p:cNvPicPr>
            <a:picLocks noChangeAspect="1"/>
          </p:cNvPicPr>
          <p:nvPr/>
        </p:nvPicPr>
        <p:blipFill>
          <a:blip r:embed="rId4"/>
          <a:stretch>
            <a:fillRect/>
          </a:stretch>
        </p:blipFill>
        <p:spPr>
          <a:xfrm>
            <a:off x="575199" y="3571985"/>
            <a:ext cx="3087405" cy="2977978"/>
          </a:xfrm>
          <a:prstGeom prst="rect">
            <a:avLst/>
          </a:prstGeom>
        </p:spPr>
      </p:pic>
      <p:sp>
        <p:nvSpPr>
          <p:cNvPr id="14" name="文本框 13">
            <a:extLst>
              <a:ext uri="{FF2B5EF4-FFF2-40B4-BE49-F238E27FC236}">
                <a16:creationId xmlns:a16="http://schemas.microsoft.com/office/drawing/2014/main" id="{179DAF64-F04E-CF16-61B1-87A0A218B987}"/>
              </a:ext>
            </a:extLst>
          </p:cNvPr>
          <p:cNvSpPr txBox="1"/>
          <p:nvPr/>
        </p:nvSpPr>
        <p:spPr>
          <a:xfrm>
            <a:off x="5515728" y="4196875"/>
            <a:ext cx="646331" cy="369332"/>
          </a:xfrm>
          <a:prstGeom prst="rect">
            <a:avLst/>
          </a:prstGeom>
          <a:noFill/>
        </p:spPr>
        <p:txBody>
          <a:bodyPr wrap="none" rtlCol="0">
            <a:spAutoFit/>
          </a:bodyPr>
          <a:lstStyle/>
          <a:p>
            <a:r>
              <a:rPr lang="zh-CN" altLang="en-US" b="1" dirty="0"/>
              <a:t>湮灭</a:t>
            </a:r>
          </a:p>
        </p:txBody>
      </p:sp>
      <p:sp>
        <p:nvSpPr>
          <p:cNvPr id="16" name="文本框 15">
            <a:extLst>
              <a:ext uri="{FF2B5EF4-FFF2-40B4-BE49-F238E27FC236}">
                <a16:creationId xmlns:a16="http://schemas.microsoft.com/office/drawing/2014/main" id="{AE05251C-7DB3-B6D5-1F55-7BBD55D3EBFF}"/>
              </a:ext>
            </a:extLst>
          </p:cNvPr>
          <p:cNvSpPr txBox="1"/>
          <p:nvPr/>
        </p:nvSpPr>
        <p:spPr>
          <a:xfrm>
            <a:off x="3918124" y="5275924"/>
            <a:ext cx="1102659" cy="369332"/>
          </a:xfrm>
          <a:prstGeom prst="rect">
            <a:avLst/>
          </a:prstGeom>
          <a:noFill/>
        </p:spPr>
        <p:txBody>
          <a:bodyPr wrap="square" rtlCol="0">
            <a:spAutoFit/>
          </a:bodyPr>
          <a:lstStyle/>
          <a:p>
            <a:pPr algn="ctr"/>
            <a:r>
              <a:rPr lang="zh-CN" altLang="en-US" dirty="0"/>
              <a:t>原子核</a:t>
            </a:r>
          </a:p>
        </p:txBody>
      </p:sp>
      <p:pic>
        <p:nvPicPr>
          <p:cNvPr id="17" name="图片 16">
            <a:extLst>
              <a:ext uri="{FF2B5EF4-FFF2-40B4-BE49-F238E27FC236}">
                <a16:creationId xmlns:a16="http://schemas.microsoft.com/office/drawing/2014/main" id="{571970F7-CE9A-9BFB-B17E-B6BB5C024E3E}"/>
              </a:ext>
            </a:extLst>
          </p:cNvPr>
          <p:cNvPicPr>
            <a:picLocks noChangeAspect="1"/>
          </p:cNvPicPr>
          <p:nvPr/>
        </p:nvPicPr>
        <p:blipFill rotWithShape="1">
          <a:blip r:embed="rId5">
            <a:alphaModFix/>
          </a:blip>
          <a:srcRect l="3839" t="11838" r="5362" b="9564"/>
          <a:stretch/>
        </p:blipFill>
        <p:spPr>
          <a:xfrm>
            <a:off x="3712991" y="3560617"/>
            <a:ext cx="3070217" cy="2977978"/>
          </a:xfrm>
          <a:prstGeom prst="rect">
            <a:avLst/>
          </a:prstGeom>
        </p:spPr>
      </p:pic>
      <p:sp>
        <p:nvSpPr>
          <p:cNvPr id="22" name="文本框 21">
            <a:extLst>
              <a:ext uri="{FF2B5EF4-FFF2-40B4-BE49-F238E27FC236}">
                <a16:creationId xmlns:a16="http://schemas.microsoft.com/office/drawing/2014/main" id="{9C79C902-36E2-AC0D-8BE3-4E5D693A2974}"/>
              </a:ext>
            </a:extLst>
          </p:cNvPr>
          <p:cNvSpPr txBox="1"/>
          <p:nvPr/>
        </p:nvSpPr>
        <p:spPr>
          <a:xfrm>
            <a:off x="970927" y="5922403"/>
            <a:ext cx="879810" cy="369332"/>
          </a:xfrm>
          <a:prstGeom prst="rect">
            <a:avLst/>
          </a:prstGeom>
          <a:solidFill>
            <a:schemeClr val="bg1"/>
          </a:solidFill>
        </p:spPr>
        <p:txBody>
          <a:bodyPr wrap="square" rtlCol="0">
            <a:spAutoFit/>
          </a:bodyPr>
          <a:lstStyle/>
          <a:p>
            <a:pPr algn="ctr"/>
            <a:r>
              <a:rPr lang="zh-CN" altLang="en-US" dirty="0"/>
              <a:t>原子核</a:t>
            </a:r>
          </a:p>
        </p:txBody>
      </p:sp>
      <p:sp>
        <p:nvSpPr>
          <p:cNvPr id="23" name="文本框 22">
            <a:extLst>
              <a:ext uri="{FF2B5EF4-FFF2-40B4-BE49-F238E27FC236}">
                <a16:creationId xmlns:a16="http://schemas.microsoft.com/office/drawing/2014/main" id="{4BBCC35E-C597-7D76-C6E1-835D24663E59}"/>
              </a:ext>
            </a:extLst>
          </p:cNvPr>
          <p:cNvSpPr txBox="1"/>
          <p:nvPr/>
        </p:nvSpPr>
        <p:spPr>
          <a:xfrm>
            <a:off x="3976660" y="5922403"/>
            <a:ext cx="1102659" cy="369332"/>
          </a:xfrm>
          <a:prstGeom prst="rect">
            <a:avLst/>
          </a:prstGeom>
          <a:noFill/>
        </p:spPr>
        <p:txBody>
          <a:bodyPr wrap="square" rtlCol="0">
            <a:spAutoFit/>
          </a:bodyPr>
          <a:lstStyle/>
          <a:p>
            <a:pPr algn="ctr"/>
            <a:r>
              <a:rPr lang="zh-CN" altLang="en-US" dirty="0"/>
              <a:t>原子核</a:t>
            </a:r>
          </a:p>
        </p:txBody>
      </p:sp>
      <p:pic>
        <p:nvPicPr>
          <p:cNvPr id="34" name="图片 33">
            <a:extLst>
              <a:ext uri="{FF2B5EF4-FFF2-40B4-BE49-F238E27FC236}">
                <a16:creationId xmlns:a16="http://schemas.microsoft.com/office/drawing/2014/main" id="{AF9A1E95-9EE7-273E-0E0B-2B021812FCD2}"/>
              </a:ext>
            </a:extLst>
          </p:cNvPr>
          <p:cNvPicPr>
            <a:picLocks noChangeAspect="1"/>
          </p:cNvPicPr>
          <p:nvPr/>
        </p:nvPicPr>
        <p:blipFill>
          <a:blip r:embed="rId6"/>
          <a:stretch>
            <a:fillRect/>
          </a:stretch>
        </p:blipFill>
        <p:spPr>
          <a:xfrm>
            <a:off x="7285518" y="1939778"/>
            <a:ext cx="4177669" cy="2316732"/>
          </a:xfrm>
          <a:prstGeom prst="rect">
            <a:avLst/>
          </a:prstGeom>
        </p:spPr>
      </p:pic>
      <p:pic>
        <p:nvPicPr>
          <p:cNvPr id="35" name="Content Placeholder 6">
            <a:extLst>
              <a:ext uri="{FF2B5EF4-FFF2-40B4-BE49-F238E27FC236}">
                <a16:creationId xmlns:a16="http://schemas.microsoft.com/office/drawing/2014/main" id="{1F4E27A1-9F3B-5EA9-0FF6-E515C43B09E4}"/>
              </a:ext>
            </a:extLst>
          </p:cNvPr>
          <p:cNvPicPr>
            <a:picLocks noChangeAspect="1"/>
          </p:cNvPicPr>
          <p:nvPr/>
        </p:nvPicPr>
        <p:blipFill rotWithShape="1">
          <a:blip r:embed="rId7"/>
          <a:srcRect r="13928"/>
          <a:stretch/>
        </p:blipFill>
        <p:spPr>
          <a:xfrm>
            <a:off x="7194148" y="4416925"/>
            <a:ext cx="4464466" cy="2214995"/>
          </a:xfrm>
          <a:prstGeom prst="rect">
            <a:avLst/>
          </a:prstGeom>
        </p:spPr>
      </p:pic>
      <p:sp>
        <p:nvSpPr>
          <p:cNvPr id="36" name="Rectangle 6">
            <a:extLst>
              <a:ext uri="{FF2B5EF4-FFF2-40B4-BE49-F238E27FC236}">
                <a16:creationId xmlns:a16="http://schemas.microsoft.com/office/drawing/2014/main" id="{AD75231B-313F-44AF-72D2-B81A1DC4B757}"/>
              </a:ext>
            </a:extLst>
          </p:cNvPr>
          <p:cNvSpPr/>
          <p:nvPr/>
        </p:nvSpPr>
        <p:spPr>
          <a:xfrm>
            <a:off x="7805529" y="4559580"/>
            <a:ext cx="3815611" cy="654269"/>
          </a:xfrm>
          <a:prstGeom prst="rect">
            <a:avLst/>
          </a:prstGeom>
          <a:gradFill flip="none" rotWithShape="1">
            <a:gsLst>
              <a:gs pos="0">
                <a:schemeClr val="accent1">
                  <a:lumMod val="5000"/>
                  <a:lumOff val="95000"/>
                  <a:alpha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Current Experiments</a:t>
            </a:r>
          </a:p>
        </p:txBody>
      </p:sp>
      <p:sp>
        <p:nvSpPr>
          <p:cNvPr id="37" name="文本框 36">
            <a:extLst>
              <a:ext uri="{FF2B5EF4-FFF2-40B4-BE49-F238E27FC236}">
                <a16:creationId xmlns:a16="http://schemas.microsoft.com/office/drawing/2014/main" id="{5764DB40-013F-64D2-EE59-FB6D0C622AB1}"/>
              </a:ext>
            </a:extLst>
          </p:cNvPr>
          <p:cNvSpPr txBox="1"/>
          <p:nvPr/>
        </p:nvSpPr>
        <p:spPr>
          <a:xfrm>
            <a:off x="234042" y="3639975"/>
            <a:ext cx="2852675" cy="369332"/>
          </a:xfrm>
          <a:prstGeom prst="rect">
            <a:avLst/>
          </a:prstGeom>
          <a:noFill/>
        </p:spPr>
        <p:txBody>
          <a:bodyPr wrap="square">
            <a:spAutoFit/>
          </a:bodyPr>
          <a:lstStyle/>
          <a:p>
            <a:pPr algn="ctr"/>
            <a:r>
              <a:rPr lang="zh-CN" altLang="en-US" b="1" dirty="0">
                <a:solidFill>
                  <a:srgbClr val="044875"/>
                </a:solidFill>
              </a:rPr>
              <a:t>双贝塔衰变</a:t>
            </a:r>
          </a:p>
        </p:txBody>
      </p:sp>
      <p:sp>
        <p:nvSpPr>
          <p:cNvPr id="38" name="文本框 37">
            <a:extLst>
              <a:ext uri="{FF2B5EF4-FFF2-40B4-BE49-F238E27FC236}">
                <a16:creationId xmlns:a16="http://schemas.microsoft.com/office/drawing/2014/main" id="{8E8AA842-9AD0-29A3-9763-08EB690DB75C}"/>
              </a:ext>
            </a:extLst>
          </p:cNvPr>
          <p:cNvSpPr txBox="1"/>
          <p:nvPr/>
        </p:nvSpPr>
        <p:spPr>
          <a:xfrm>
            <a:off x="3263632" y="3577717"/>
            <a:ext cx="2852675" cy="369332"/>
          </a:xfrm>
          <a:prstGeom prst="rect">
            <a:avLst/>
          </a:prstGeom>
          <a:noFill/>
        </p:spPr>
        <p:txBody>
          <a:bodyPr wrap="square">
            <a:spAutoFit/>
          </a:bodyPr>
          <a:lstStyle/>
          <a:p>
            <a:pPr algn="ctr"/>
            <a:r>
              <a:rPr lang="zh-CN" altLang="en-US" b="1" dirty="0">
                <a:solidFill>
                  <a:srgbClr val="044875"/>
                </a:solidFill>
              </a:rPr>
              <a:t>无中微子双贝塔衰变</a:t>
            </a:r>
          </a:p>
        </p:txBody>
      </p:sp>
      <p:grpSp>
        <p:nvGrpSpPr>
          <p:cNvPr id="39" name="组合 38">
            <a:extLst>
              <a:ext uri="{FF2B5EF4-FFF2-40B4-BE49-F238E27FC236}">
                <a16:creationId xmlns:a16="http://schemas.microsoft.com/office/drawing/2014/main" id="{E1D40764-392F-73FC-9992-6532DA2BCE89}"/>
              </a:ext>
            </a:extLst>
          </p:cNvPr>
          <p:cNvGrpSpPr/>
          <p:nvPr/>
        </p:nvGrpSpPr>
        <p:grpSpPr>
          <a:xfrm>
            <a:off x="414733" y="893308"/>
            <a:ext cx="11362533" cy="648000"/>
            <a:chOff x="634060" y="697153"/>
            <a:chExt cx="10617635" cy="648000"/>
          </a:xfrm>
        </p:grpSpPr>
        <p:sp>
          <p:nvSpPr>
            <p:cNvPr id="40" name="圆角矩形 30">
              <a:extLst>
                <a:ext uri="{FF2B5EF4-FFF2-40B4-BE49-F238E27FC236}">
                  <a16:creationId xmlns:a16="http://schemas.microsoft.com/office/drawing/2014/main" id="{A868EA24-F87E-CC7B-979F-472061DC9511}"/>
                </a:ext>
              </a:extLst>
            </p:cNvPr>
            <p:cNvSpPr/>
            <p:nvPr/>
          </p:nvSpPr>
          <p:spPr>
            <a:xfrm>
              <a:off x="634060" y="697153"/>
              <a:ext cx="10617635" cy="648000"/>
            </a:xfrm>
            <a:prstGeom prst="roundRect">
              <a:avLst>
                <a:gd name="adj" fmla="val 20484"/>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DE86FDED-1845-D551-CF77-FE9456354D42}"/>
                </a:ext>
              </a:extLst>
            </p:cNvPr>
            <p:cNvSpPr txBox="1"/>
            <p:nvPr/>
          </p:nvSpPr>
          <p:spPr>
            <a:xfrm>
              <a:off x="1029216" y="768914"/>
              <a:ext cx="9827321" cy="497316"/>
            </a:xfrm>
            <a:prstGeom prst="rect">
              <a:avLst/>
            </a:prstGeom>
            <a:noFill/>
          </p:spPr>
          <p:txBody>
            <a:bodyPr wrap="square">
              <a:spAutoFit/>
            </a:bodyPr>
            <a:lstStyle/>
            <a:p>
              <a:pPr algn="ctr">
                <a:lnSpc>
                  <a:spcPct val="120000"/>
                </a:lnSpc>
              </a:pPr>
              <a:r>
                <a:rPr lang="zh-CN" altLang="en-US" sz="2400" b="1" dirty="0">
                  <a:solidFill>
                    <a:srgbClr val="002060"/>
                  </a:solidFill>
                </a:rPr>
                <a:t>轻子数破缺过程，直接验证马约拉纳中微子，揭示中微子质量形成机制</a:t>
              </a:r>
            </a:p>
          </p:txBody>
        </p:sp>
      </p:grpSp>
    </p:spTree>
    <p:extLst>
      <p:ext uri="{BB962C8B-B14F-4D97-AF65-F5344CB8AC3E}">
        <p14:creationId xmlns:p14="http://schemas.microsoft.com/office/powerpoint/2010/main" val="3213130521"/>
      </p:ext>
    </p:extLst>
  </p:cSld>
  <p:clrMapOvr>
    <a:masterClrMapping/>
  </p:clrMapOvr>
  <mc:AlternateContent xmlns:mc="http://schemas.openxmlformats.org/markup-compatibility/2006" xmlns:p14="http://schemas.microsoft.com/office/powerpoint/2010/main">
    <mc:Choice Requires="p14">
      <p:transition spd="slow" p14:dur="2000" advTm="27825"/>
    </mc:Choice>
    <mc:Fallback xmlns="">
      <p:transition spd="slow" advTm="2782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B6D9D3E-30CC-D323-DAC1-D8AC163977C5}"/>
              </a:ext>
            </a:extLst>
          </p:cNvPr>
          <p:cNvSpPr>
            <a:spLocks noGrp="1"/>
          </p:cNvSpPr>
          <p:nvPr>
            <p:ph type="sldNum" sz="quarter" idx="12"/>
          </p:nvPr>
        </p:nvSpPr>
        <p:spPr/>
        <p:txBody>
          <a:bodyPr/>
          <a:lstStyle/>
          <a:p>
            <a:fld id="{DABBEA52-83FF-49B7-BA50-E50A0E8A1A17}" type="slidenum">
              <a:rPr lang="zh-CN" altLang="en-US" smtClean="0"/>
              <a:pPr/>
              <a:t>11</a:t>
            </a:fld>
            <a:endParaRPr lang="zh-CN" altLang="en-US"/>
          </a:p>
        </p:txBody>
      </p:sp>
      <p:sp>
        <p:nvSpPr>
          <p:cNvPr id="3" name="文本框 2">
            <a:extLst>
              <a:ext uri="{FF2B5EF4-FFF2-40B4-BE49-F238E27FC236}">
                <a16:creationId xmlns:a16="http://schemas.microsoft.com/office/drawing/2014/main" id="{4DD2F7DA-A193-293A-930B-5506A8B52DF9}"/>
              </a:ext>
            </a:extLst>
          </p:cNvPr>
          <p:cNvSpPr txBox="1"/>
          <p:nvPr/>
        </p:nvSpPr>
        <p:spPr>
          <a:xfrm>
            <a:off x="492760" y="245958"/>
            <a:ext cx="10122231" cy="523220"/>
          </a:xfrm>
          <a:prstGeom prst="rect">
            <a:avLst/>
          </a:prstGeom>
          <a:noFill/>
        </p:spPr>
        <p:txBody>
          <a:bodyPr wrap="square" rtlCol="0">
            <a:spAutoFit/>
          </a:bodyPr>
          <a:lstStyle/>
          <a:p>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PandaX-4T</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：双贝塔衰变研究</a:t>
            </a:r>
          </a:p>
        </p:txBody>
      </p:sp>
      <p:sp>
        <p:nvSpPr>
          <p:cNvPr id="4" name="文本框 3">
            <a:extLst>
              <a:ext uri="{FF2B5EF4-FFF2-40B4-BE49-F238E27FC236}">
                <a16:creationId xmlns:a16="http://schemas.microsoft.com/office/drawing/2014/main" id="{A20DFCE6-6F9D-C540-03EF-E15F66189729}"/>
              </a:ext>
            </a:extLst>
          </p:cNvPr>
          <p:cNvSpPr txBox="1"/>
          <p:nvPr/>
        </p:nvSpPr>
        <p:spPr>
          <a:xfrm>
            <a:off x="773595" y="877082"/>
            <a:ext cx="10644810" cy="16884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400" dirty="0">
                <a:solidFill>
                  <a:srgbClr val="002060"/>
                </a:solidFill>
              </a:rPr>
              <a:t>keV-MeV</a:t>
            </a:r>
            <a:r>
              <a:rPr lang="zh-CN" altLang="en-US" sz="2400" dirty="0">
                <a:solidFill>
                  <a:srgbClr val="002060"/>
                </a:solidFill>
              </a:rPr>
              <a:t>宽能谱覆盖范围，高精度团簇化成像</a:t>
            </a:r>
            <a:endParaRPr lang="en-US" altLang="zh-CN" sz="2400" dirty="0">
              <a:solidFill>
                <a:srgbClr val="002060"/>
              </a:solidFill>
            </a:endParaRPr>
          </a:p>
          <a:p>
            <a:pPr marL="285750" indent="-285750">
              <a:lnSpc>
                <a:spcPct val="150000"/>
              </a:lnSpc>
              <a:buFont typeface="Arial" panose="020B0604020202020204" pitchFamily="34" charset="0"/>
              <a:buChar char="•"/>
            </a:pPr>
            <a:r>
              <a:rPr lang="zh-CN" altLang="en-US" sz="2400" dirty="0">
                <a:solidFill>
                  <a:srgbClr val="002060"/>
                </a:solidFill>
              </a:rPr>
              <a:t>灵敏体积</a:t>
            </a:r>
            <a:r>
              <a:rPr lang="en-US" altLang="zh-CN" sz="2400" dirty="0">
                <a:solidFill>
                  <a:srgbClr val="002060"/>
                </a:solidFill>
              </a:rPr>
              <a:t>3.7</a:t>
            </a:r>
            <a:r>
              <a:rPr lang="zh-CN" altLang="en-US" sz="2400" dirty="0">
                <a:solidFill>
                  <a:srgbClr val="002060"/>
                </a:solidFill>
              </a:rPr>
              <a:t>吨自然氙</a:t>
            </a:r>
            <a:r>
              <a:rPr lang="en-US" altLang="zh-CN" sz="2400" dirty="0">
                <a:solidFill>
                  <a:srgbClr val="002060"/>
                </a:solidFill>
              </a:rPr>
              <a:t>,</a:t>
            </a:r>
            <a:r>
              <a:rPr lang="zh-CN" altLang="en-US" sz="2400" dirty="0">
                <a:solidFill>
                  <a:srgbClr val="002060"/>
                </a:solidFill>
              </a:rPr>
              <a:t>自屏蔽效应显著</a:t>
            </a:r>
            <a:endParaRPr lang="en-US" altLang="zh-CN" sz="2400" dirty="0">
              <a:solidFill>
                <a:srgbClr val="002060"/>
              </a:solidFill>
            </a:endParaRPr>
          </a:p>
          <a:p>
            <a:pPr marL="285750" indent="-285750">
              <a:lnSpc>
                <a:spcPct val="150000"/>
              </a:lnSpc>
              <a:buFont typeface="Arial" panose="020B0604020202020204" pitchFamily="34" charset="0"/>
              <a:buChar char="•"/>
            </a:pPr>
            <a:r>
              <a:rPr lang="zh-CN" altLang="en-US" sz="2400" dirty="0">
                <a:solidFill>
                  <a:srgbClr val="002060"/>
                </a:solidFill>
              </a:rPr>
              <a:t>多双贝塔衰变目标核素：氙</a:t>
            </a:r>
            <a:r>
              <a:rPr lang="en-US" altLang="zh-CN" sz="2400" dirty="0">
                <a:solidFill>
                  <a:srgbClr val="002060"/>
                </a:solidFill>
              </a:rPr>
              <a:t>-136</a:t>
            </a:r>
            <a:r>
              <a:rPr lang="zh-CN" altLang="en-US" sz="2400" dirty="0">
                <a:solidFill>
                  <a:srgbClr val="002060"/>
                </a:solidFill>
              </a:rPr>
              <a:t>（</a:t>
            </a:r>
            <a:r>
              <a:rPr lang="en-US" altLang="zh-CN" sz="2400" dirty="0">
                <a:solidFill>
                  <a:srgbClr val="002060"/>
                </a:solidFill>
              </a:rPr>
              <a:t>9%</a:t>
            </a:r>
            <a:r>
              <a:rPr lang="zh-CN" altLang="en-US" sz="2400" dirty="0">
                <a:solidFill>
                  <a:srgbClr val="002060"/>
                </a:solidFill>
              </a:rPr>
              <a:t>），氙</a:t>
            </a:r>
            <a:r>
              <a:rPr lang="en-US" altLang="zh-CN" sz="2400" dirty="0">
                <a:solidFill>
                  <a:srgbClr val="002060"/>
                </a:solidFill>
              </a:rPr>
              <a:t>-134</a:t>
            </a:r>
            <a:r>
              <a:rPr lang="zh-CN" altLang="en-US" sz="2400" dirty="0">
                <a:solidFill>
                  <a:srgbClr val="002060"/>
                </a:solidFill>
              </a:rPr>
              <a:t>（</a:t>
            </a:r>
            <a:r>
              <a:rPr lang="en-US" altLang="zh-CN" sz="2400" dirty="0">
                <a:solidFill>
                  <a:srgbClr val="002060"/>
                </a:solidFill>
              </a:rPr>
              <a:t>10%</a:t>
            </a:r>
            <a:r>
              <a:rPr lang="zh-CN" altLang="en-US" sz="2400" dirty="0">
                <a:solidFill>
                  <a:srgbClr val="002060"/>
                </a:solidFill>
              </a:rPr>
              <a:t>），氙</a:t>
            </a:r>
            <a:r>
              <a:rPr lang="en-US" altLang="zh-CN" sz="2400" dirty="0">
                <a:solidFill>
                  <a:srgbClr val="002060"/>
                </a:solidFill>
              </a:rPr>
              <a:t>-124</a:t>
            </a:r>
            <a:r>
              <a:rPr lang="zh-CN" altLang="en-US" sz="2400" dirty="0">
                <a:solidFill>
                  <a:srgbClr val="002060"/>
                </a:solidFill>
              </a:rPr>
              <a:t>（</a:t>
            </a:r>
            <a:r>
              <a:rPr lang="en-US" altLang="zh-CN" sz="2400" dirty="0">
                <a:solidFill>
                  <a:srgbClr val="002060"/>
                </a:solidFill>
              </a:rPr>
              <a:t>0.1%</a:t>
            </a:r>
            <a:r>
              <a:rPr lang="zh-CN" altLang="en-US" sz="2400" dirty="0">
                <a:solidFill>
                  <a:srgbClr val="002060"/>
                </a:solidFill>
              </a:rPr>
              <a:t>）</a:t>
            </a:r>
            <a:endParaRPr lang="en-US" altLang="zh-CN" sz="2400" dirty="0">
              <a:solidFill>
                <a:srgbClr val="002060"/>
              </a:solidFill>
            </a:endParaRPr>
          </a:p>
        </p:txBody>
      </p:sp>
      <p:pic>
        <p:nvPicPr>
          <p:cNvPr id="7" name="Picture 2" descr="Atomic Weight of Xenon | Commission on Isotopic Abundances and Atomic  Weights">
            <a:extLst>
              <a:ext uri="{FF2B5EF4-FFF2-40B4-BE49-F238E27FC236}">
                <a16:creationId xmlns:a16="http://schemas.microsoft.com/office/drawing/2014/main" id="{E9E00633-4054-A2CF-6914-ED08FCFBC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17" y="2878806"/>
            <a:ext cx="3140884" cy="346544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38A491A2-20B8-D61C-D1EF-1E1655915252}"/>
              </a:ext>
            </a:extLst>
          </p:cNvPr>
          <p:cNvPicPr>
            <a:picLocks noChangeAspect="1"/>
          </p:cNvPicPr>
          <p:nvPr/>
        </p:nvPicPr>
        <p:blipFill>
          <a:blip r:embed="rId4"/>
          <a:srcRect r="50585"/>
          <a:stretch/>
        </p:blipFill>
        <p:spPr>
          <a:xfrm>
            <a:off x="4261368" y="2715241"/>
            <a:ext cx="3669264" cy="2321228"/>
          </a:xfrm>
          <a:prstGeom prst="rect">
            <a:avLst/>
          </a:prstGeom>
        </p:spPr>
      </p:pic>
      <p:pic>
        <p:nvPicPr>
          <p:cNvPr id="11" name="图片 10">
            <a:extLst>
              <a:ext uri="{FF2B5EF4-FFF2-40B4-BE49-F238E27FC236}">
                <a16:creationId xmlns:a16="http://schemas.microsoft.com/office/drawing/2014/main" id="{5DD394A4-294A-6EE8-D58E-BCFF5A568841}"/>
              </a:ext>
            </a:extLst>
          </p:cNvPr>
          <p:cNvPicPr>
            <a:picLocks noChangeAspect="1"/>
          </p:cNvPicPr>
          <p:nvPr/>
        </p:nvPicPr>
        <p:blipFill>
          <a:blip r:embed="rId5"/>
          <a:stretch>
            <a:fillRect/>
          </a:stretch>
        </p:blipFill>
        <p:spPr>
          <a:xfrm>
            <a:off x="8416649" y="2729740"/>
            <a:ext cx="3194626" cy="1994099"/>
          </a:xfrm>
          <a:prstGeom prst="rect">
            <a:avLst/>
          </a:prstGeom>
        </p:spPr>
      </p:pic>
      <p:grpSp>
        <p:nvGrpSpPr>
          <p:cNvPr id="12" name="组合 11">
            <a:extLst>
              <a:ext uri="{FF2B5EF4-FFF2-40B4-BE49-F238E27FC236}">
                <a16:creationId xmlns:a16="http://schemas.microsoft.com/office/drawing/2014/main" id="{81E4D48B-2DE1-DF22-5DB7-C5AABA4CCC05}"/>
              </a:ext>
            </a:extLst>
          </p:cNvPr>
          <p:cNvGrpSpPr/>
          <p:nvPr/>
        </p:nvGrpSpPr>
        <p:grpSpPr>
          <a:xfrm>
            <a:off x="6036366" y="5036469"/>
            <a:ext cx="4644624" cy="1688410"/>
            <a:chOff x="435359" y="963918"/>
            <a:chExt cx="6044954" cy="2207844"/>
          </a:xfrm>
        </p:grpSpPr>
        <p:pic>
          <p:nvPicPr>
            <p:cNvPr id="13" name="图片 12">
              <a:extLst>
                <a:ext uri="{FF2B5EF4-FFF2-40B4-BE49-F238E27FC236}">
                  <a16:creationId xmlns:a16="http://schemas.microsoft.com/office/drawing/2014/main" id="{0B767A2D-3212-25D2-1E3C-83D84BC33482}"/>
                </a:ext>
              </a:extLst>
            </p:cNvPr>
            <p:cNvPicPr>
              <a:picLocks noChangeAspect="1"/>
            </p:cNvPicPr>
            <p:nvPr/>
          </p:nvPicPr>
          <p:blipFill>
            <a:blip r:embed="rId6"/>
            <a:stretch>
              <a:fillRect/>
            </a:stretch>
          </p:blipFill>
          <p:spPr>
            <a:xfrm>
              <a:off x="435359" y="1022087"/>
              <a:ext cx="5951490" cy="2149675"/>
            </a:xfrm>
            <a:prstGeom prst="rect">
              <a:avLst/>
            </a:prstGeom>
          </p:spPr>
        </p:pic>
        <p:sp>
          <p:nvSpPr>
            <p:cNvPr id="14" name="矩形 13">
              <a:extLst>
                <a:ext uri="{FF2B5EF4-FFF2-40B4-BE49-F238E27FC236}">
                  <a16:creationId xmlns:a16="http://schemas.microsoft.com/office/drawing/2014/main" id="{E1A44D81-9CB5-3F2E-50BD-C601CA7A452C}"/>
                </a:ext>
              </a:extLst>
            </p:cNvPr>
            <p:cNvSpPr/>
            <p:nvPr/>
          </p:nvSpPr>
          <p:spPr>
            <a:xfrm>
              <a:off x="5553875" y="963918"/>
              <a:ext cx="926438" cy="87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5488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BDE28BE-0C3B-077B-2052-1C60A1F41BEB}"/>
              </a:ext>
            </a:extLst>
          </p:cNvPr>
          <p:cNvSpPr>
            <a:spLocks noGrp="1"/>
          </p:cNvSpPr>
          <p:nvPr>
            <p:ph type="sldNum" sz="quarter" idx="12"/>
          </p:nvPr>
        </p:nvSpPr>
        <p:spPr/>
        <p:txBody>
          <a:bodyPr/>
          <a:lstStyle/>
          <a:p>
            <a:fld id="{DABBEA52-83FF-49B7-BA50-E50A0E8A1A17}" type="slidenum">
              <a:rPr lang="zh-CN" altLang="en-US" smtClean="0"/>
              <a:pPr/>
              <a:t>12</a:t>
            </a:fld>
            <a:endParaRPr lang="zh-CN" altLang="en-US"/>
          </a:p>
        </p:txBody>
      </p:sp>
      <p:graphicFrame>
        <p:nvGraphicFramePr>
          <p:cNvPr id="16" name="Table 1">
            <a:extLst>
              <a:ext uri="{FF2B5EF4-FFF2-40B4-BE49-F238E27FC236}">
                <a16:creationId xmlns:a16="http://schemas.microsoft.com/office/drawing/2014/main" id="{7227B049-395D-1D38-2A05-1E66F667D5AD}"/>
              </a:ext>
            </a:extLst>
          </p:cNvPr>
          <p:cNvGraphicFramePr>
            <a:graphicFrameLocks noGrp="1"/>
          </p:cNvGraphicFramePr>
          <p:nvPr>
            <p:extLst>
              <p:ext uri="{D42A27DB-BD31-4B8C-83A1-F6EECF244321}">
                <p14:modId xmlns:p14="http://schemas.microsoft.com/office/powerpoint/2010/main" val="3816744694"/>
              </p:ext>
            </p:extLst>
          </p:nvPr>
        </p:nvGraphicFramePr>
        <p:xfrm>
          <a:off x="55290" y="1232887"/>
          <a:ext cx="12081419" cy="4035214"/>
        </p:xfrm>
        <a:graphic>
          <a:graphicData uri="http://schemas.openxmlformats.org/drawingml/2006/table">
            <a:tbl>
              <a:tblPr firstRow="1" bandRow="1">
                <a:tableStyleId>{6E25E649-3F16-4E02-A733-19D2CDBF48F0}</a:tableStyleId>
              </a:tblPr>
              <a:tblGrid>
                <a:gridCol w="1725917">
                  <a:extLst>
                    <a:ext uri="{9D8B030D-6E8A-4147-A177-3AD203B41FA5}">
                      <a16:colId xmlns:a16="http://schemas.microsoft.com/office/drawing/2014/main" val="3325800248"/>
                    </a:ext>
                  </a:extLst>
                </a:gridCol>
                <a:gridCol w="1725917">
                  <a:extLst>
                    <a:ext uri="{9D8B030D-6E8A-4147-A177-3AD203B41FA5}">
                      <a16:colId xmlns:a16="http://schemas.microsoft.com/office/drawing/2014/main" val="4270339164"/>
                    </a:ext>
                  </a:extLst>
                </a:gridCol>
                <a:gridCol w="1725917">
                  <a:extLst>
                    <a:ext uri="{9D8B030D-6E8A-4147-A177-3AD203B41FA5}">
                      <a16:colId xmlns:a16="http://schemas.microsoft.com/office/drawing/2014/main" val="1493456037"/>
                    </a:ext>
                  </a:extLst>
                </a:gridCol>
                <a:gridCol w="1725917">
                  <a:extLst>
                    <a:ext uri="{9D8B030D-6E8A-4147-A177-3AD203B41FA5}">
                      <a16:colId xmlns:a16="http://schemas.microsoft.com/office/drawing/2014/main" val="759886357"/>
                    </a:ext>
                  </a:extLst>
                </a:gridCol>
                <a:gridCol w="1725917">
                  <a:extLst>
                    <a:ext uri="{9D8B030D-6E8A-4147-A177-3AD203B41FA5}">
                      <a16:colId xmlns:a16="http://schemas.microsoft.com/office/drawing/2014/main" val="2373988221"/>
                    </a:ext>
                  </a:extLst>
                </a:gridCol>
                <a:gridCol w="1725917">
                  <a:extLst>
                    <a:ext uri="{9D8B030D-6E8A-4147-A177-3AD203B41FA5}">
                      <a16:colId xmlns:a16="http://schemas.microsoft.com/office/drawing/2014/main" val="4230637940"/>
                    </a:ext>
                  </a:extLst>
                </a:gridCol>
                <a:gridCol w="1725917">
                  <a:extLst>
                    <a:ext uri="{9D8B030D-6E8A-4147-A177-3AD203B41FA5}">
                      <a16:colId xmlns:a16="http://schemas.microsoft.com/office/drawing/2014/main" val="1962256850"/>
                    </a:ext>
                  </a:extLst>
                </a:gridCol>
              </a:tblGrid>
              <a:tr h="621528">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sub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10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100 keV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1MeV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tc>
                  <a:txBody>
                    <a:bodyPr/>
                    <a:lstStyle/>
                    <a:p>
                      <a:pPr algn="ctr"/>
                      <a:r>
                        <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10 MeV</a:t>
                      </a:r>
                    </a:p>
                  </a:txBody>
                  <a:tcPr anchor="ctr">
                    <a:lnL>
                      <a:noFill/>
                    </a:lnL>
                    <a:lnR>
                      <a:noFill/>
                    </a:lnR>
                    <a:lnT w="25400" cmpd="sng">
                      <a:noFill/>
                    </a:lnT>
                    <a:lnB w="25400" cmpd="sng">
                      <a:noFill/>
                    </a:lnB>
                    <a:lnTlToBr w="12700" cmpd="sng">
                      <a:noFill/>
                      <a:prstDash val="solid"/>
                    </a:lnTlToBr>
                    <a:lnBlToTr w="12700" cmpd="sng">
                      <a:noFill/>
                      <a:prstDash val="solid"/>
                    </a:lnBlToTr>
                    <a:gradFill>
                      <a:gsLst>
                        <a:gs pos="57000">
                          <a:srgbClr val="00243E"/>
                        </a:gs>
                        <a:gs pos="100000">
                          <a:srgbClr val="0070C0"/>
                        </a:gs>
                        <a:gs pos="0">
                          <a:schemeClr val="tx1"/>
                        </a:gs>
                      </a:gsLst>
                      <a:lin ang="10800000" scaled="1"/>
                    </a:gradFill>
                  </a:tcPr>
                </a:tc>
                <a:extLst>
                  <a:ext uri="{0D108BD9-81ED-4DB2-BD59-A6C34878D82A}">
                    <a16:rowId xmlns:a16="http://schemas.microsoft.com/office/drawing/2014/main" val="1144176986"/>
                  </a:ext>
                </a:extLst>
              </a:tr>
              <a:tr h="621528">
                <a:tc>
                  <a:txBody>
                    <a:bodyPr/>
                    <a:lstStyle/>
                    <a:p>
                      <a:pPr algn="ctr"/>
                      <a:r>
                        <a:rPr lang="en-CN" sz="2400" b="1" i="0" baseline="3000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136</a:t>
                      </a:r>
                      <a:r>
                        <a:rPr lang="en-CN" sz="2400" b="1" i="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Xe</a:t>
                      </a:r>
                      <a:r>
                        <a:rPr lang="en-CN" sz="1800" b="1" i="0">
                          <a:solidFill>
                            <a:schemeClr val="bg1">
                              <a:lumMod val="6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(~9%)</a:t>
                      </a:r>
                      <a:endParaRPr lang="en-CN" sz="2400" b="1" i="0">
                        <a:solidFill>
                          <a:schemeClr val="bg1">
                            <a:lumMod val="6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25400" cmpd="sng">
                      <a:noFill/>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25400" cmpd="sng">
                      <a:noFill/>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25400" cmpd="sng">
                      <a:noFill/>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25400" cmpd="sng">
                      <a:noFill/>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25400" cmpd="sng">
                      <a:noFill/>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25400" cmpd="sng">
                      <a:noFill/>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25400" cmpd="sng">
                      <a:noFill/>
                    </a:lnT>
                    <a:solidFill>
                      <a:schemeClr val="bg1"/>
                    </a:solidFill>
                  </a:tcPr>
                </a:tc>
                <a:extLst>
                  <a:ext uri="{0D108BD9-81ED-4DB2-BD59-A6C34878D82A}">
                    <a16:rowId xmlns:a16="http://schemas.microsoft.com/office/drawing/2014/main" val="2857548992"/>
                  </a:ext>
                </a:extLst>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sz="2400" b="1" i="0" baseline="3000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13</a:t>
                      </a:r>
                      <a:r>
                        <a:rPr lang="en-US" altLang="zh-CN" sz="2400" b="1" i="0" baseline="3000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4</a:t>
                      </a:r>
                      <a:r>
                        <a:rPr lang="en-CN" sz="2400" b="1" i="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Xe</a:t>
                      </a:r>
                      <a:r>
                        <a:rPr lang="en-CN" sz="1800" b="1" i="0">
                          <a:solidFill>
                            <a:schemeClr val="bg1">
                              <a:lumMod val="6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(~10%)</a:t>
                      </a:r>
                      <a:endParaRPr lang="en-CN" sz="2400" b="1" i="0">
                        <a:solidFill>
                          <a:schemeClr val="bg1">
                            <a:lumMod val="6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solidFill>
                      <a:schemeClr val="bg1"/>
                    </a:solidFill>
                  </a:tcPr>
                </a:tc>
                <a:tc>
                  <a:txBody>
                    <a:bodyPr/>
                    <a:lstStyle/>
                    <a:p>
                      <a:pPr algn="ctr"/>
                      <a:endParaRPr lang="en-CN" sz="2400" b="1" i="0"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solidFill>
                      <a:schemeClr val="bg1"/>
                    </a:solidFill>
                  </a:tcPr>
                </a:tc>
                <a:tc>
                  <a:txBody>
                    <a:bodyPr/>
                    <a:lstStyle/>
                    <a:p>
                      <a:pPr algn="ctr"/>
                      <a:endParaRPr lang="en-CN" sz="2400" b="1" i="0"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solidFill>
                      <a:schemeClr val="bg1"/>
                    </a:solidFill>
                  </a:tcPr>
                </a:tc>
                <a:extLst>
                  <a:ext uri="{0D108BD9-81ED-4DB2-BD59-A6C34878D82A}">
                    <a16:rowId xmlns:a16="http://schemas.microsoft.com/office/drawing/2014/main" val="2675298729"/>
                  </a:ext>
                </a:extLst>
              </a:tr>
              <a:tr h="6215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N" sz="2400" b="1" i="0" baseline="3000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1</a:t>
                      </a:r>
                      <a:r>
                        <a:rPr lang="en-US" altLang="zh-CN" sz="2400" b="1" i="0" baseline="3000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24</a:t>
                      </a:r>
                      <a:r>
                        <a:rPr lang="en-CN" sz="2400" b="1" i="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Xe</a:t>
                      </a:r>
                      <a:r>
                        <a:rPr lang="en-CN" sz="1800" b="1" i="0">
                          <a:solidFill>
                            <a:schemeClr val="bg1">
                              <a:lumMod val="6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(~0.1%)</a:t>
                      </a:r>
                      <a:endParaRPr lang="en-CN" sz="2400" b="1" i="0">
                        <a:solidFill>
                          <a:schemeClr val="bg1">
                            <a:lumMod val="65000"/>
                          </a:schemeClr>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B w="12700" cap="flat" cmpd="sng" algn="ctr">
                      <a:solidFill>
                        <a:schemeClr val="tx1"/>
                      </a:solidFill>
                      <a:prstDash val="dashDot"/>
                      <a:round/>
                      <a:headEnd type="none" w="med" len="med"/>
                      <a:tailEnd type="none" w="med" len="med"/>
                    </a:lnB>
                    <a:solidFill>
                      <a:schemeClr val="bg1"/>
                    </a:solidFill>
                  </a:tcPr>
                </a:tc>
                <a:extLst>
                  <a:ext uri="{0D108BD9-81ED-4DB2-BD59-A6C34878D82A}">
                    <a16:rowId xmlns:a16="http://schemas.microsoft.com/office/drawing/2014/main" val="2451550053"/>
                  </a:ext>
                </a:extLst>
              </a:tr>
              <a:tr h="1549102">
                <a:tc>
                  <a:txBody>
                    <a:bodyPr/>
                    <a:lstStyle/>
                    <a:p>
                      <a:pPr algn="ctr"/>
                      <a:r>
                        <a:rPr lang="en-CN" sz="2400" b="1" i="0">
                          <a:solidFill>
                            <a:srgbClr val="073155"/>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Natural Xenon</a:t>
                      </a: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CN" sz="2400" b="1" i="0"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CN" sz="2400" b="1" i="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tc>
                  <a:txBody>
                    <a:bodyPr/>
                    <a:lstStyle/>
                    <a:p>
                      <a:pPr algn="ctr"/>
                      <a:endParaRPr lang="en-CN" sz="2400" b="1" i="0"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a:txBody>
                  <a:tcPr anchor="ctr">
                    <a:lnT w="12700" cap="flat" cmpd="sng" algn="ctr">
                      <a:solidFill>
                        <a:schemeClr val="tx1"/>
                      </a:solidFill>
                      <a:prstDash val="dashDot"/>
                      <a:round/>
                      <a:headEnd type="none" w="med" len="med"/>
                      <a:tailEnd type="none" w="med" len="med"/>
                    </a:lnT>
                    <a:solidFill>
                      <a:schemeClr val="bg1"/>
                    </a:solidFill>
                  </a:tcPr>
                </a:tc>
                <a:extLst>
                  <a:ext uri="{0D108BD9-81ED-4DB2-BD59-A6C34878D82A}">
                    <a16:rowId xmlns:a16="http://schemas.microsoft.com/office/drawing/2014/main" val="4225264959"/>
                  </a:ext>
                </a:extLst>
              </a:tr>
            </a:tbl>
          </a:graphicData>
        </a:graphic>
      </p:graphicFrame>
      <p:sp>
        <p:nvSpPr>
          <p:cNvPr id="17" name="Terminator 7">
            <a:extLst>
              <a:ext uri="{FF2B5EF4-FFF2-40B4-BE49-F238E27FC236}">
                <a16:creationId xmlns:a16="http://schemas.microsoft.com/office/drawing/2014/main" id="{30AD4690-89A0-88B9-898C-117B70191AE4}"/>
              </a:ext>
            </a:extLst>
          </p:cNvPr>
          <p:cNvSpPr/>
          <p:nvPr/>
        </p:nvSpPr>
        <p:spPr>
          <a:xfrm>
            <a:off x="1864934" y="3804514"/>
            <a:ext cx="6909931"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WIMPs, </a:t>
            </a:r>
            <a:r>
              <a:rPr lang="en-CN"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ALPs, DPs</a:t>
            </a:r>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CN"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boosted dark matters</a:t>
            </a:r>
            <a:r>
              <a:rPr lang="en-US"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endParaRPr lang="en-CN"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p:sp>
        <p:nvSpPr>
          <p:cNvPr id="18" name="Terminator 8">
            <a:extLst>
              <a:ext uri="{FF2B5EF4-FFF2-40B4-BE49-F238E27FC236}">
                <a16:creationId xmlns:a16="http://schemas.microsoft.com/office/drawing/2014/main" id="{D44D707B-34DB-DA3B-96F7-0687F47412D3}"/>
              </a:ext>
            </a:extLst>
          </p:cNvPr>
          <p:cNvSpPr/>
          <p:nvPr/>
        </p:nvSpPr>
        <p:spPr>
          <a:xfrm>
            <a:off x="3693049" y="4273568"/>
            <a:ext cx="2081759" cy="382992"/>
          </a:xfrm>
          <a:prstGeom prst="flowChartTerminator">
            <a:avLst/>
          </a:prstGeom>
          <a:gradFill>
            <a:gsLst>
              <a:gs pos="57000">
                <a:srgbClr val="00243E"/>
              </a:gs>
              <a:gs pos="100000">
                <a:srgbClr val="0070C0"/>
              </a:gs>
              <a:gs pos="0">
                <a:schemeClr val="tx1"/>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Solar</a:t>
            </a:r>
            <a:r>
              <a:rPr lang="zh-CN" altLang="en-US"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 </a:t>
            </a:r>
            <a:r>
              <a:rPr lang="en-CN"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Axion</a:t>
            </a:r>
          </a:p>
        </p:txBody>
      </p:sp>
      <mc:AlternateContent xmlns:mc="http://schemas.openxmlformats.org/markup-compatibility/2006" xmlns:a14="http://schemas.microsoft.com/office/drawing/2010/main">
        <mc:Choice Requires="a14">
          <p:sp>
            <p:nvSpPr>
              <p:cNvPr id="19" name="Terminator 11">
                <a:extLst>
                  <a:ext uri="{FF2B5EF4-FFF2-40B4-BE49-F238E27FC236}">
                    <a16:creationId xmlns:a16="http://schemas.microsoft.com/office/drawing/2014/main" id="{6AF2CB8A-0086-B296-230B-9C073ED7C475}"/>
                  </a:ext>
                </a:extLst>
              </p:cNvPr>
              <p:cNvSpPr/>
              <p:nvPr/>
            </p:nvSpPr>
            <p:spPr>
              <a:xfrm>
                <a:off x="5640868" y="4741526"/>
                <a:ext cx="2161508" cy="382992"/>
              </a:xfrm>
              <a:prstGeom prst="flowChartTerminator">
                <a:avLst/>
              </a:prstGeom>
              <a:gradFill>
                <a:gsLst>
                  <a:gs pos="57000">
                    <a:srgbClr val="00243E"/>
                  </a:gs>
                  <a:gs pos="100000">
                    <a:srgbClr val="0070C0">
                      <a:alpha val="70000"/>
                    </a:srgbClr>
                  </a:gs>
                  <a:gs pos="0">
                    <a:schemeClr val="tx1">
                      <a:alpha val="70000"/>
                    </a:schemeClr>
                  </a:gs>
                </a:gsLst>
                <a:lin ang="10800000" scaled="1"/>
              </a:gra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N"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Solar pp </a:t>
                </a:r>
                <a14:m>
                  <m:oMath xmlns:m="http://schemas.openxmlformats.org/officeDocument/2006/math">
                    <m:r>
                      <a:rPr lang="en-CN" b="1" i="0">
                        <a:latin typeface="Cambria Math" panose="02040503050406030204" pitchFamily="18" charset="0"/>
                        <a:ea typeface="Cambria Math" panose="02040503050406030204" pitchFamily="18" charset="0"/>
                      </a:rPr>
                      <m:t>𝛎</m:t>
                    </m:r>
                  </m:oMath>
                </a14:m>
                <a:endParaRPr lang="en-CN"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mc:Choice>
        <mc:Fallback xmlns="">
          <p:sp>
            <p:nvSpPr>
              <p:cNvPr id="19" name="Terminator 11">
                <a:extLst>
                  <a:ext uri="{FF2B5EF4-FFF2-40B4-BE49-F238E27FC236}">
                    <a16:creationId xmlns:a16="http://schemas.microsoft.com/office/drawing/2014/main" id="{6AF2CB8A-0086-B296-230B-9C073ED7C475}"/>
                  </a:ext>
                </a:extLst>
              </p:cNvPr>
              <p:cNvSpPr>
                <a:spLocks noRot="1" noChangeAspect="1" noMove="1" noResize="1" noEditPoints="1" noAdjustHandles="1" noChangeArrowheads="1" noChangeShapeType="1" noTextEdit="1"/>
              </p:cNvSpPr>
              <p:nvPr/>
            </p:nvSpPr>
            <p:spPr>
              <a:xfrm>
                <a:off x="5640868" y="4741526"/>
                <a:ext cx="2161508" cy="382992"/>
              </a:xfrm>
              <a:prstGeom prst="flowChartTerminator">
                <a:avLst/>
              </a:prstGeom>
              <a:blipFill>
                <a:blip r:embed="rId3"/>
                <a:stretch>
                  <a:fillRect t="-6349" b="-22222"/>
                </a:stretch>
              </a:blipFill>
              <a:ln>
                <a:noFill/>
              </a:ln>
              <a:effectLst>
                <a:outerShdw sx="1000" sy="1000" algn="ctr" rotWithShape="0">
                  <a:srgbClr val="000000"/>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Terminator 13">
                <a:extLst>
                  <a:ext uri="{FF2B5EF4-FFF2-40B4-BE49-F238E27FC236}">
                    <a16:creationId xmlns:a16="http://schemas.microsoft.com/office/drawing/2014/main" id="{21E37C1E-0F57-3920-8D4A-F63415D4E6C9}"/>
                  </a:ext>
                </a:extLst>
              </p:cNvPr>
              <p:cNvSpPr/>
              <p:nvPr/>
            </p:nvSpPr>
            <p:spPr>
              <a:xfrm>
                <a:off x="5640868" y="3250494"/>
                <a:ext cx="1644127" cy="382992"/>
              </a:xfrm>
              <a:prstGeom prst="flowChartTerminator">
                <a:avLst/>
              </a:prstGeom>
              <a:solidFill>
                <a:srgbClr val="C0000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b="1" i="0">
                        <a:latin typeface="Cambria Math" panose="02040503050406030204" pitchFamily="18" charset="0"/>
                      </a:rPr>
                      <m:t>𝟐</m:t>
                    </m:r>
                    <m:r>
                      <a:rPr lang="en-US" b="1" i="0">
                        <a:latin typeface="Cambria Math" panose="02040503050406030204" pitchFamily="18" charset="0"/>
                        <a:ea typeface="Cambria Math" panose="02040503050406030204" pitchFamily="18" charset="0"/>
                      </a:rPr>
                      <m:t>𝛎</m:t>
                    </m:r>
                  </m:oMath>
                </a14:m>
                <a:r>
                  <a:rPr lang="en-CN"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DEC</a:t>
                </a:r>
              </a:p>
            </p:txBody>
          </p:sp>
        </mc:Choice>
        <mc:Fallback xmlns="">
          <p:sp>
            <p:nvSpPr>
              <p:cNvPr id="21" name="Terminator 13">
                <a:extLst>
                  <a:ext uri="{FF2B5EF4-FFF2-40B4-BE49-F238E27FC236}">
                    <a16:creationId xmlns:a16="http://schemas.microsoft.com/office/drawing/2014/main" id="{21E37C1E-0F57-3920-8D4A-F63415D4E6C9}"/>
                  </a:ext>
                </a:extLst>
              </p:cNvPr>
              <p:cNvSpPr>
                <a:spLocks noRot="1" noChangeAspect="1" noMove="1" noResize="1" noEditPoints="1" noAdjustHandles="1" noChangeArrowheads="1" noChangeShapeType="1" noTextEdit="1"/>
              </p:cNvSpPr>
              <p:nvPr/>
            </p:nvSpPr>
            <p:spPr>
              <a:xfrm>
                <a:off x="5640868" y="3250494"/>
                <a:ext cx="1644127" cy="382992"/>
              </a:xfrm>
              <a:prstGeom prst="flowChartTerminator">
                <a:avLst/>
              </a:prstGeom>
              <a:blipFill>
                <a:blip r:embed="rId4"/>
                <a:stretch>
                  <a:fillRect t="-6349" b="-23810"/>
                </a:stretch>
              </a:blipFill>
              <a:ln>
                <a:noFill/>
              </a:ln>
              <a:effectLst>
                <a:outerShdw sx="1000" sy="1000" algn="ctr" rotWithShape="0">
                  <a:srgbClr val="000000"/>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Terminator 17">
                <a:extLst>
                  <a:ext uri="{FF2B5EF4-FFF2-40B4-BE49-F238E27FC236}">
                    <a16:creationId xmlns:a16="http://schemas.microsoft.com/office/drawing/2014/main" id="{B7C68149-981F-DBD7-ACB8-2901F6E7EFA4}"/>
                  </a:ext>
                </a:extLst>
              </p:cNvPr>
              <p:cNvSpPr/>
              <p:nvPr/>
            </p:nvSpPr>
            <p:spPr>
              <a:xfrm>
                <a:off x="6235148" y="2606631"/>
                <a:ext cx="2519175" cy="382992"/>
              </a:xfrm>
              <a:prstGeom prst="flowChartTerminator">
                <a:avLst/>
              </a:prstGeom>
              <a:solidFill>
                <a:srgbClr val="C00000"/>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0">
                          <a:latin typeface="Cambria Math" panose="02040503050406030204" pitchFamily="18" charset="0"/>
                        </a:rPr>
                        <m:t>𝟐</m:t>
                      </m:r>
                      <m:r>
                        <a:rPr lang="en-US" b="1" i="0">
                          <a:latin typeface="Cambria Math" panose="02040503050406030204" pitchFamily="18" charset="0"/>
                          <a:ea typeface="Cambria Math" panose="02040503050406030204" pitchFamily="18" charset="0"/>
                        </a:rPr>
                        <m:t>𝛎𝛃𝛃</m:t>
                      </m:r>
                      <m:r>
                        <a:rPr lang="en-US" b="1" i="0">
                          <a:latin typeface="Cambria Math" panose="02040503050406030204" pitchFamily="18" charset="0"/>
                          <a:ea typeface="Cambria Math" panose="02040503050406030204" pitchFamily="18" charset="0"/>
                        </a:rPr>
                        <m:t>/</m:t>
                      </m:r>
                      <m:r>
                        <a:rPr lang="en-US" b="1" i="0">
                          <a:latin typeface="Cambria Math" panose="02040503050406030204" pitchFamily="18" charset="0"/>
                          <a:ea typeface="Cambria Math" panose="02040503050406030204" pitchFamily="18" charset="0"/>
                        </a:rPr>
                        <m:t>𝟎</m:t>
                      </m:r>
                      <m:r>
                        <a:rPr lang="en-US" b="1" i="0">
                          <a:latin typeface="Cambria Math" panose="02040503050406030204" pitchFamily="18" charset="0"/>
                          <a:ea typeface="Cambria Math" panose="02040503050406030204" pitchFamily="18" charset="0"/>
                        </a:rPr>
                        <m:t>𝛎𝛃𝛃</m:t>
                      </m:r>
                    </m:oMath>
                  </m:oMathPara>
                </a14:m>
                <a:endParaRPr lang="en-CN" b="1" dirty="0">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mc:Choice>
        <mc:Fallback xmlns="">
          <p:sp>
            <p:nvSpPr>
              <p:cNvPr id="22" name="Terminator 17">
                <a:extLst>
                  <a:ext uri="{FF2B5EF4-FFF2-40B4-BE49-F238E27FC236}">
                    <a16:creationId xmlns:a16="http://schemas.microsoft.com/office/drawing/2014/main" id="{B7C68149-981F-DBD7-ACB8-2901F6E7EFA4}"/>
                  </a:ext>
                </a:extLst>
              </p:cNvPr>
              <p:cNvSpPr>
                <a:spLocks noRot="1" noChangeAspect="1" noMove="1" noResize="1" noEditPoints="1" noAdjustHandles="1" noChangeArrowheads="1" noChangeShapeType="1" noTextEdit="1"/>
              </p:cNvSpPr>
              <p:nvPr/>
            </p:nvSpPr>
            <p:spPr>
              <a:xfrm>
                <a:off x="6235148" y="2606631"/>
                <a:ext cx="2519175" cy="382992"/>
              </a:xfrm>
              <a:prstGeom prst="flowChartTerminator">
                <a:avLst/>
              </a:prstGeom>
              <a:blipFill>
                <a:blip r:embed="rId5"/>
                <a:stretch>
                  <a:fillRect b="-14516"/>
                </a:stretch>
              </a:blipFill>
              <a:ln>
                <a:noFill/>
              </a:ln>
              <a:effectLst>
                <a:outerShdw sx="1000" sy="1000" algn="ctr" rotWithShape="0">
                  <a:srgbClr val="000000"/>
                </a:outerShdw>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rminator 18">
                <a:extLst>
                  <a:ext uri="{FF2B5EF4-FFF2-40B4-BE49-F238E27FC236}">
                    <a16:creationId xmlns:a16="http://schemas.microsoft.com/office/drawing/2014/main" id="{7FD6E552-2921-B778-20AF-2850B564A4A9}"/>
                  </a:ext>
                </a:extLst>
              </p:cNvPr>
              <p:cNvSpPr/>
              <p:nvPr/>
            </p:nvSpPr>
            <p:spPr>
              <a:xfrm>
                <a:off x="7012467" y="1989660"/>
                <a:ext cx="3602524" cy="382992"/>
              </a:xfrm>
              <a:prstGeom prst="flowChartTerminator">
                <a:avLst/>
              </a:prstGeom>
              <a:solidFill>
                <a:srgbClr val="C8161E"/>
              </a:solidFill>
              <a:ln>
                <a:noFill/>
              </a:ln>
              <a:effectLst>
                <a:outerShdw sx="1000" sy="1000" algn="ctr" rotWithShape="0">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0">
                          <a:latin typeface="Cambria Math" panose="02040503050406030204" pitchFamily="18" charset="0"/>
                        </a:rPr>
                        <m:t>𝟐</m:t>
                      </m:r>
                      <m:r>
                        <a:rPr lang="en-US" b="1" i="0">
                          <a:latin typeface="Cambria Math" panose="02040503050406030204" pitchFamily="18" charset="0"/>
                          <a:ea typeface="Cambria Math" panose="02040503050406030204" pitchFamily="18" charset="0"/>
                        </a:rPr>
                        <m:t>𝛎𝛃𝛃</m:t>
                      </m:r>
                      <m:r>
                        <a:rPr lang="en-US" b="1" i="0">
                          <a:latin typeface="Cambria Math" panose="02040503050406030204" pitchFamily="18" charset="0"/>
                          <a:ea typeface="Cambria Math" panose="02040503050406030204" pitchFamily="18" charset="0"/>
                        </a:rPr>
                        <m:t>/</m:t>
                      </m:r>
                      <m:r>
                        <a:rPr lang="en-US" b="1" i="0">
                          <a:latin typeface="Cambria Math" panose="02040503050406030204" pitchFamily="18" charset="0"/>
                          <a:ea typeface="Cambria Math" panose="02040503050406030204" pitchFamily="18" charset="0"/>
                        </a:rPr>
                        <m:t>𝟎</m:t>
                      </m:r>
                      <m:r>
                        <a:rPr lang="en-US" b="1" i="0">
                          <a:latin typeface="Cambria Math" panose="02040503050406030204" pitchFamily="18" charset="0"/>
                          <a:ea typeface="Cambria Math" panose="02040503050406030204" pitchFamily="18" charset="0"/>
                        </a:rPr>
                        <m:t>𝛎𝛃𝛃</m:t>
                      </m:r>
                    </m:oMath>
                  </m:oMathPara>
                </a14:m>
                <a:endParaRPr lang="en-CN" b="1">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endParaRPr>
              </a:p>
            </p:txBody>
          </p:sp>
        </mc:Choice>
        <mc:Fallback xmlns="">
          <p:sp>
            <p:nvSpPr>
              <p:cNvPr id="23" name="Terminator 18">
                <a:extLst>
                  <a:ext uri="{FF2B5EF4-FFF2-40B4-BE49-F238E27FC236}">
                    <a16:creationId xmlns:a16="http://schemas.microsoft.com/office/drawing/2014/main" id="{7FD6E552-2921-B778-20AF-2850B564A4A9}"/>
                  </a:ext>
                </a:extLst>
              </p:cNvPr>
              <p:cNvSpPr>
                <a:spLocks noRot="1" noChangeAspect="1" noMove="1" noResize="1" noEditPoints="1" noAdjustHandles="1" noChangeArrowheads="1" noChangeShapeType="1" noTextEdit="1"/>
              </p:cNvSpPr>
              <p:nvPr/>
            </p:nvSpPr>
            <p:spPr>
              <a:xfrm>
                <a:off x="7012467" y="1989660"/>
                <a:ext cx="3602524" cy="382992"/>
              </a:xfrm>
              <a:prstGeom prst="flowChartTerminator">
                <a:avLst/>
              </a:prstGeom>
              <a:blipFill>
                <a:blip r:embed="rId6"/>
                <a:stretch>
                  <a:fillRect b="-12698"/>
                </a:stretch>
              </a:blipFill>
              <a:ln>
                <a:noFill/>
              </a:ln>
              <a:effectLst>
                <a:outerShdw sx="1000" sy="1000" algn="ctr" rotWithShape="0">
                  <a:srgbClr val="000000"/>
                </a:outerShdw>
              </a:effectLst>
            </p:spPr>
            <p:txBody>
              <a:bodyPr/>
              <a:lstStyle/>
              <a:p>
                <a:r>
                  <a:rPr lang="zh-CN" altLang="en-US">
                    <a:noFill/>
                  </a:rPr>
                  <a:t> </a:t>
                </a:r>
              </a:p>
            </p:txBody>
          </p:sp>
        </mc:Fallback>
      </mc:AlternateContent>
      <p:sp>
        <p:nvSpPr>
          <p:cNvPr id="27" name="文本框 26">
            <a:extLst>
              <a:ext uri="{FF2B5EF4-FFF2-40B4-BE49-F238E27FC236}">
                <a16:creationId xmlns:a16="http://schemas.microsoft.com/office/drawing/2014/main" id="{B05B71D8-FEBE-B0D3-02C6-1A537A8A565E}"/>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科学目标拓展：从暗物质到双贝塔衰变</a:t>
            </a:r>
          </a:p>
        </p:txBody>
      </p:sp>
      <p:sp>
        <p:nvSpPr>
          <p:cNvPr id="5" name="箭头: 右 4">
            <a:extLst>
              <a:ext uri="{FF2B5EF4-FFF2-40B4-BE49-F238E27FC236}">
                <a16:creationId xmlns:a16="http://schemas.microsoft.com/office/drawing/2014/main" id="{3E874893-A611-5DFA-58AA-162DC795EF15}"/>
              </a:ext>
            </a:extLst>
          </p:cNvPr>
          <p:cNvSpPr/>
          <p:nvPr/>
        </p:nvSpPr>
        <p:spPr>
          <a:xfrm>
            <a:off x="9336157" y="2798127"/>
            <a:ext cx="477078" cy="33129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89F8103-D7F0-E8B9-7291-85948FC091CB}"/>
              </a:ext>
            </a:extLst>
          </p:cNvPr>
          <p:cNvSpPr txBox="1"/>
          <p:nvPr/>
        </p:nvSpPr>
        <p:spPr>
          <a:xfrm>
            <a:off x="9992139" y="2758790"/>
            <a:ext cx="1433406" cy="461665"/>
          </a:xfrm>
          <a:prstGeom prst="rect">
            <a:avLst/>
          </a:prstGeom>
          <a:noFill/>
        </p:spPr>
        <p:txBody>
          <a:bodyPr wrap="none" rtlCol="0">
            <a:spAutoFit/>
          </a:bodyPr>
          <a:lstStyle/>
          <a:p>
            <a:r>
              <a:rPr lang="en-US" altLang="zh-CN" sz="2400" b="1" dirty="0">
                <a:solidFill>
                  <a:schemeClr val="accent1"/>
                </a:solidFill>
              </a:rPr>
              <a:t>MeV</a:t>
            </a:r>
            <a:r>
              <a:rPr lang="zh-CN" altLang="en-US" sz="2400" b="1" dirty="0">
                <a:solidFill>
                  <a:schemeClr val="accent1"/>
                </a:solidFill>
              </a:rPr>
              <a:t>能区</a:t>
            </a:r>
          </a:p>
        </p:txBody>
      </p:sp>
      <p:sp>
        <p:nvSpPr>
          <p:cNvPr id="7" name="箭头: 右 6">
            <a:extLst>
              <a:ext uri="{FF2B5EF4-FFF2-40B4-BE49-F238E27FC236}">
                <a16:creationId xmlns:a16="http://schemas.microsoft.com/office/drawing/2014/main" id="{00A7A8C6-DED6-A6A7-C4C7-4FAC6A8EF389}"/>
              </a:ext>
            </a:extLst>
          </p:cNvPr>
          <p:cNvSpPr/>
          <p:nvPr/>
        </p:nvSpPr>
        <p:spPr>
          <a:xfrm rot="10800000">
            <a:off x="4220817" y="4793877"/>
            <a:ext cx="477078" cy="331298"/>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1E83415-46B5-B3EF-9412-3AF489DA5BDE}"/>
              </a:ext>
            </a:extLst>
          </p:cNvPr>
          <p:cNvSpPr txBox="1"/>
          <p:nvPr/>
        </p:nvSpPr>
        <p:spPr>
          <a:xfrm>
            <a:off x="2630556" y="4702189"/>
            <a:ext cx="1348446" cy="461665"/>
          </a:xfrm>
          <a:prstGeom prst="rect">
            <a:avLst/>
          </a:prstGeom>
          <a:noFill/>
        </p:spPr>
        <p:txBody>
          <a:bodyPr wrap="none" rtlCol="0">
            <a:spAutoFit/>
          </a:bodyPr>
          <a:lstStyle/>
          <a:p>
            <a:r>
              <a:rPr lang="en-US" altLang="zh-CN" sz="2400" b="1" dirty="0">
                <a:solidFill>
                  <a:srgbClr val="002060"/>
                </a:solidFill>
              </a:rPr>
              <a:t>keV</a:t>
            </a:r>
            <a:r>
              <a:rPr lang="zh-CN" altLang="en-US" sz="2400" b="1" dirty="0">
                <a:solidFill>
                  <a:srgbClr val="002060"/>
                </a:solidFill>
              </a:rPr>
              <a:t>能区</a:t>
            </a:r>
          </a:p>
        </p:txBody>
      </p:sp>
    </p:spTree>
    <p:extLst>
      <p:ext uri="{BB962C8B-B14F-4D97-AF65-F5344CB8AC3E}">
        <p14:creationId xmlns:p14="http://schemas.microsoft.com/office/powerpoint/2010/main" val="1612083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F3FA70A-6779-2DD8-3810-539D314920FE}"/>
              </a:ext>
            </a:extLst>
          </p:cNvPr>
          <p:cNvSpPr>
            <a:spLocks noGrp="1"/>
          </p:cNvSpPr>
          <p:nvPr>
            <p:ph type="sldNum" sz="quarter" idx="12"/>
          </p:nvPr>
        </p:nvSpPr>
        <p:spPr/>
        <p:txBody>
          <a:bodyPr/>
          <a:lstStyle/>
          <a:p>
            <a:fld id="{DABBEA52-83FF-49B7-BA50-E50A0E8A1A17}" type="slidenum">
              <a:rPr lang="zh-CN" altLang="en-US" smtClean="0"/>
              <a:pPr/>
              <a:t>13</a:t>
            </a:fld>
            <a:endParaRPr lang="zh-CN" altLang="en-US"/>
          </a:p>
        </p:txBody>
      </p:sp>
      <p:pic>
        <p:nvPicPr>
          <p:cNvPr id="4" name="图片 3">
            <a:extLst>
              <a:ext uri="{FF2B5EF4-FFF2-40B4-BE49-F238E27FC236}">
                <a16:creationId xmlns:a16="http://schemas.microsoft.com/office/drawing/2014/main" id="{D5630400-E296-5047-5DD3-776E4415AF14}"/>
              </a:ext>
            </a:extLst>
          </p:cNvPr>
          <p:cNvPicPr>
            <a:picLocks noChangeAspect="1"/>
          </p:cNvPicPr>
          <p:nvPr/>
        </p:nvPicPr>
        <p:blipFill>
          <a:blip r:embed="rId3"/>
          <a:stretch>
            <a:fillRect/>
          </a:stretch>
        </p:blipFill>
        <p:spPr>
          <a:xfrm>
            <a:off x="508947" y="3978634"/>
            <a:ext cx="6769127" cy="2398644"/>
          </a:xfrm>
          <a:prstGeom prst="rect">
            <a:avLst/>
          </a:prstGeom>
        </p:spPr>
      </p:pic>
      <p:sp>
        <p:nvSpPr>
          <p:cNvPr id="6" name="文本框 5">
            <a:extLst>
              <a:ext uri="{FF2B5EF4-FFF2-40B4-BE49-F238E27FC236}">
                <a16:creationId xmlns:a16="http://schemas.microsoft.com/office/drawing/2014/main" id="{699A1681-871E-7131-A726-ACE537B2B36F}"/>
              </a:ext>
            </a:extLst>
          </p:cNvPr>
          <p:cNvSpPr txBox="1"/>
          <p:nvPr/>
        </p:nvSpPr>
        <p:spPr>
          <a:xfrm>
            <a:off x="492760" y="226080"/>
            <a:ext cx="10122231" cy="523220"/>
          </a:xfrm>
          <a:prstGeom prst="rect">
            <a:avLst/>
          </a:prstGeom>
          <a:noFill/>
        </p:spPr>
        <p:txBody>
          <a:bodyPr wrap="square" rtlCol="0">
            <a:spAutoFit/>
          </a:bodyPr>
          <a:lstStyle/>
          <a:p>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keV-MeV</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能区的拓展</a:t>
            </a:r>
          </a:p>
        </p:txBody>
      </p:sp>
      <p:pic>
        <p:nvPicPr>
          <p:cNvPr id="7" name="图片 6">
            <a:extLst>
              <a:ext uri="{FF2B5EF4-FFF2-40B4-BE49-F238E27FC236}">
                <a16:creationId xmlns:a16="http://schemas.microsoft.com/office/drawing/2014/main" id="{3F32BF34-BAF6-5F5E-42F7-DF5173558B1E}"/>
              </a:ext>
            </a:extLst>
          </p:cNvPr>
          <p:cNvPicPr>
            <a:picLocks noChangeAspect="1"/>
          </p:cNvPicPr>
          <p:nvPr/>
        </p:nvPicPr>
        <p:blipFill>
          <a:blip r:embed="rId4"/>
          <a:stretch>
            <a:fillRect/>
          </a:stretch>
        </p:blipFill>
        <p:spPr>
          <a:xfrm>
            <a:off x="7394467" y="840785"/>
            <a:ext cx="4320455" cy="6017215"/>
          </a:xfrm>
          <a:prstGeom prst="rect">
            <a:avLst/>
          </a:prstGeom>
        </p:spPr>
      </p:pic>
      <p:sp>
        <p:nvSpPr>
          <p:cNvPr id="8" name="箭头: 下 7">
            <a:extLst>
              <a:ext uri="{FF2B5EF4-FFF2-40B4-BE49-F238E27FC236}">
                <a16:creationId xmlns:a16="http://schemas.microsoft.com/office/drawing/2014/main" id="{81B86E58-B9B1-3229-ABD0-D4F9CF3FAEDE}"/>
              </a:ext>
            </a:extLst>
          </p:cNvPr>
          <p:cNvSpPr/>
          <p:nvPr/>
        </p:nvSpPr>
        <p:spPr>
          <a:xfrm>
            <a:off x="8967623" y="3687086"/>
            <a:ext cx="642730" cy="291548"/>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9412145-EE2A-8744-6362-130872BB815B}"/>
              </a:ext>
            </a:extLst>
          </p:cNvPr>
          <p:cNvSpPr txBox="1"/>
          <p:nvPr/>
        </p:nvSpPr>
        <p:spPr>
          <a:xfrm>
            <a:off x="633908" y="1036453"/>
            <a:ext cx="6455466" cy="279377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400" dirty="0">
                <a:solidFill>
                  <a:srgbClr val="002060"/>
                </a:solidFill>
              </a:rPr>
              <a:t>MeV</a:t>
            </a:r>
            <a:r>
              <a:rPr lang="zh-CN" altLang="en-US" sz="2400" dirty="0">
                <a:solidFill>
                  <a:srgbClr val="002060"/>
                </a:solidFill>
              </a:rPr>
              <a:t>能区光电探测阵列存在严重饱和现象</a:t>
            </a:r>
            <a:endParaRPr lang="en-US" altLang="zh-CN" sz="2400" dirty="0">
              <a:solidFill>
                <a:srgbClr val="002060"/>
              </a:solidFill>
            </a:endParaRPr>
          </a:p>
          <a:p>
            <a:pPr marL="285750" indent="-285750">
              <a:lnSpc>
                <a:spcPct val="150000"/>
              </a:lnSpc>
              <a:buFont typeface="Arial" panose="020B0604020202020204" pitchFamily="34" charset="0"/>
              <a:buChar char="•"/>
            </a:pPr>
            <a:r>
              <a:rPr lang="zh-CN" altLang="en-US" sz="2400" dirty="0">
                <a:solidFill>
                  <a:srgbClr val="002060"/>
                </a:solidFill>
              </a:rPr>
              <a:t>开发波形匹配方法，还原信号饱和前光电探测梯度信息</a:t>
            </a:r>
            <a:endParaRPr lang="en-US" altLang="zh-CN" sz="2400" dirty="0">
              <a:solidFill>
                <a:srgbClr val="002060"/>
              </a:solidFill>
            </a:endParaRPr>
          </a:p>
          <a:p>
            <a:pPr marL="285750" indent="-285750">
              <a:lnSpc>
                <a:spcPct val="150000"/>
              </a:lnSpc>
              <a:buFont typeface="Arial" panose="020B0604020202020204" pitchFamily="34" charset="0"/>
              <a:buChar char="•"/>
            </a:pPr>
            <a:r>
              <a:rPr lang="en-US" altLang="zh-CN" sz="2400" dirty="0">
                <a:solidFill>
                  <a:srgbClr val="002060"/>
                </a:solidFill>
                <a:latin typeface="+mn-ea"/>
              </a:rPr>
              <a:t>keV-MeV</a:t>
            </a:r>
            <a:r>
              <a:rPr lang="zh-CN" altLang="en-US" sz="2400" dirty="0">
                <a:solidFill>
                  <a:srgbClr val="002060"/>
                </a:solidFill>
                <a:latin typeface="+mn-ea"/>
              </a:rPr>
              <a:t>能量重建线性度</a:t>
            </a:r>
            <a:r>
              <a:rPr lang="en-US" altLang="zh-CN" sz="2400" dirty="0">
                <a:solidFill>
                  <a:srgbClr val="002060"/>
                </a:solidFill>
                <a:latin typeface="+mn-ea"/>
              </a:rPr>
              <a:t>1%</a:t>
            </a:r>
            <a:r>
              <a:rPr lang="zh-CN" altLang="en-US" sz="2400" dirty="0">
                <a:solidFill>
                  <a:srgbClr val="002060"/>
                </a:solidFill>
                <a:latin typeface="+mn-ea"/>
              </a:rPr>
              <a:t>， 能量分辨率</a:t>
            </a:r>
            <a:r>
              <a:rPr lang="en-US" altLang="zh-CN" sz="2400" dirty="0">
                <a:solidFill>
                  <a:srgbClr val="002060"/>
                </a:solidFill>
                <a:latin typeface="+mn-ea"/>
              </a:rPr>
              <a:t>1.9%@2.5 MeV</a:t>
            </a:r>
          </a:p>
        </p:txBody>
      </p:sp>
    </p:spTree>
    <p:extLst>
      <p:ext uri="{BB962C8B-B14F-4D97-AF65-F5344CB8AC3E}">
        <p14:creationId xmlns:p14="http://schemas.microsoft.com/office/powerpoint/2010/main" val="299102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061979E-AFA6-2CAC-6841-7ACF8DA5D2F7}"/>
              </a:ext>
            </a:extLst>
          </p:cNvPr>
          <p:cNvSpPr>
            <a:spLocks noGrp="1"/>
          </p:cNvSpPr>
          <p:nvPr>
            <p:ph type="sldNum" sz="quarter" idx="12"/>
          </p:nvPr>
        </p:nvSpPr>
        <p:spPr/>
        <p:txBody>
          <a:bodyPr/>
          <a:lstStyle/>
          <a:p>
            <a:fld id="{DABBEA52-83FF-49B7-BA50-E50A0E8A1A17}" type="slidenum">
              <a:rPr lang="zh-CN" altLang="en-US" smtClean="0"/>
              <a:pPr/>
              <a:t>14</a:t>
            </a:fld>
            <a:endParaRPr lang="zh-CN" altLang="en-US"/>
          </a:p>
        </p:txBody>
      </p:sp>
      <p:pic>
        <p:nvPicPr>
          <p:cNvPr id="5" name="图片 4">
            <a:extLst>
              <a:ext uri="{FF2B5EF4-FFF2-40B4-BE49-F238E27FC236}">
                <a16:creationId xmlns:a16="http://schemas.microsoft.com/office/drawing/2014/main" id="{DDA26B33-D347-BCA2-C2A6-D9CDF268722F}"/>
              </a:ext>
            </a:extLst>
          </p:cNvPr>
          <p:cNvPicPr>
            <a:picLocks noChangeAspect="1"/>
          </p:cNvPicPr>
          <p:nvPr/>
        </p:nvPicPr>
        <p:blipFill>
          <a:blip r:embed="rId3"/>
          <a:stretch>
            <a:fillRect/>
          </a:stretch>
        </p:blipFill>
        <p:spPr>
          <a:xfrm>
            <a:off x="7299277" y="1011335"/>
            <a:ext cx="4445442" cy="5767152"/>
          </a:xfrm>
          <a:prstGeom prst="rect">
            <a:avLst/>
          </a:prstGeom>
        </p:spPr>
      </p:pic>
      <p:sp>
        <p:nvSpPr>
          <p:cNvPr id="6" name="文本框 5">
            <a:extLst>
              <a:ext uri="{FF2B5EF4-FFF2-40B4-BE49-F238E27FC236}">
                <a16:creationId xmlns:a16="http://schemas.microsoft.com/office/drawing/2014/main" id="{0B64841C-06C1-5E73-CE40-6DFF10413C3B}"/>
              </a:ext>
            </a:extLst>
          </p:cNvPr>
          <p:cNvSpPr txBox="1"/>
          <p:nvPr/>
        </p:nvSpPr>
        <p:spPr>
          <a:xfrm>
            <a:off x="492760" y="226080"/>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团簇化分析</a:t>
            </a:r>
          </a:p>
        </p:txBody>
      </p:sp>
      <p:pic>
        <p:nvPicPr>
          <p:cNvPr id="8" name="图片 7">
            <a:extLst>
              <a:ext uri="{FF2B5EF4-FFF2-40B4-BE49-F238E27FC236}">
                <a16:creationId xmlns:a16="http://schemas.microsoft.com/office/drawing/2014/main" id="{E1442940-713A-0A69-4509-68E8EE62C3BB}"/>
              </a:ext>
            </a:extLst>
          </p:cNvPr>
          <p:cNvPicPr>
            <a:picLocks noChangeAspect="1"/>
          </p:cNvPicPr>
          <p:nvPr/>
        </p:nvPicPr>
        <p:blipFill>
          <a:blip r:embed="rId4"/>
          <a:stretch>
            <a:fillRect/>
          </a:stretch>
        </p:blipFill>
        <p:spPr>
          <a:xfrm>
            <a:off x="1059960" y="3578498"/>
            <a:ext cx="5407102" cy="3082125"/>
          </a:xfrm>
          <a:prstGeom prst="rect">
            <a:avLst/>
          </a:prstGeom>
        </p:spPr>
      </p:pic>
      <p:sp>
        <p:nvSpPr>
          <p:cNvPr id="9" name="文本框 8">
            <a:extLst>
              <a:ext uri="{FF2B5EF4-FFF2-40B4-BE49-F238E27FC236}">
                <a16:creationId xmlns:a16="http://schemas.microsoft.com/office/drawing/2014/main" id="{A7BF6770-93E4-8E3A-0CDC-F4E239F00239}"/>
              </a:ext>
            </a:extLst>
          </p:cNvPr>
          <p:cNvSpPr txBox="1"/>
          <p:nvPr/>
        </p:nvSpPr>
        <p:spPr>
          <a:xfrm>
            <a:off x="633908" y="1036453"/>
            <a:ext cx="6455466" cy="279704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400" dirty="0">
                <a:solidFill>
                  <a:srgbClr val="002060"/>
                </a:solidFill>
              </a:rPr>
              <a:t>双贝塔衰变信号：单团簇事件（</a:t>
            </a:r>
            <a:r>
              <a:rPr lang="en-US" altLang="zh-CN" sz="2400" dirty="0">
                <a:solidFill>
                  <a:srgbClr val="002060"/>
                </a:solidFill>
              </a:rPr>
              <a:t>SS</a:t>
            </a:r>
            <a:r>
              <a:rPr lang="zh-CN" altLang="en-US" sz="2400" dirty="0">
                <a:solidFill>
                  <a:srgbClr val="002060"/>
                </a:solidFill>
              </a:rPr>
              <a:t>）</a:t>
            </a:r>
            <a:endParaRPr lang="en-US" altLang="zh-CN" sz="2400" dirty="0">
              <a:solidFill>
                <a:srgbClr val="002060"/>
              </a:solidFill>
            </a:endParaRPr>
          </a:p>
          <a:p>
            <a:pPr marL="285750" indent="-285750">
              <a:lnSpc>
                <a:spcPct val="150000"/>
              </a:lnSpc>
              <a:buFont typeface="Arial" panose="020B0604020202020204" pitchFamily="34" charset="0"/>
              <a:buChar char="•"/>
            </a:pPr>
            <a:r>
              <a:rPr lang="zh-CN" altLang="en-US" sz="2400" dirty="0">
                <a:solidFill>
                  <a:srgbClr val="002060"/>
                </a:solidFill>
              </a:rPr>
              <a:t>伽马本底：发生多次康普顿散射，多团簇事件（</a:t>
            </a:r>
            <a:r>
              <a:rPr lang="en-US" altLang="zh-CN" sz="2400" dirty="0">
                <a:solidFill>
                  <a:srgbClr val="002060"/>
                </a:solidFill>
              </a:rPr>
              <a:t>MS</a:t>
            </a:r>
            <a:r>
              <a:rPr lang="zh-CN" altLang="en-US" sz="2400" dirty="0">
                <a:solidFill>
                  <a:srgbClr val="002060"/>
                </a:solidFill>
              </a:rPr>
              <a:t>）</a:t>
            </a:r>
            <a:endParaRPr lang="en-US" altLang="zh-CN" sz="2400" dirty="0">
              <a:solidFill>
                <a:srgbClr val="002060"/>
              </a:solidFill>
            </a:endParaRPr>
          </a:p>
          <a:p>
            <a:pPr marL="285750" indent="-285750">
              <a:lnSpc>
                <a:spcPct val="150000"/>
              </a:lnSpc>
              <a:buFont typeface="Arial" panose="020B0604020202020204" pitchFamily="34" charset="0"/>
              <a:buChar char="•"/>
            </a:pPr>
            <a:r>
              <a:rPr lang="zh-CN" altLang="en-US" sz="2400" dirty="0">
                <a:solidFill>
                  <a:srgbClr val="002060"/>
                </a:solidFill>
                <a:latin typeface="+mn-ea"/>
              </a:rPr>
              <a:t>开发基于</a:t>
            </a:r>
            <a:r>
              <a:rPr lang="en-US" altLang="zh-CN" sz="2400" dirty="0">
                <a:solidFill>
                  <a:srgbClr val="002060"/>
                </a:solidFill>
                <a:latin typeface="+mn-ea"/>
              </a:rPr>
              <a:t>S2</a:t>
            </a:r>
            <a:r>
              <a:rPr lang="zh-CN" altLang="en-US" sz="2400" dirty="0">
                <a:solidFill>
                  <a:srgbClr val="002060"/>
                </a:solidFill>
                <a:latin typeface="+mn-ea"/>
              </a:rPr>
              <a:t>波形的</a:t>
            </a:r>
            <a:r>
              <a:rPr lang="en-US" altLang="zh-CN" sz="2400" dirty="0">
                <a:solidFill>
                  <a:srgbClr val="002060"/>
                </a:solidFill>
                <a:latin typeface="+mn-ea"/>
              </a:rPr>
              <a:t>SS/MS</a:t>
            </a:r>
            <a:r>
              <a:rPr lang="zh-CN" altLang="en-US" sz="2400" dirty="0">
                <a:solidFill>
                  <a:srgbClr val="002060"/>
                </a:solidFill>
                <a:latin typeface="+mn-ea"/>
              </a:rPr>
              <a:t>团簇化方法</a:t>
            </a:r>
            <a:endParaRPr lang="en-US" altLang="zh-CN" sz="2400" dirty="0">
              <a:solidFill>
                <a:srgbClr val="002060"/>
              </a:solidFill>
              <a:latin typeface="+mn-ea"/>
            </a:endParaRPr>
          </a:p>
          <a:p>
            <a:pPr marL="285750" indent="-285750">
              <a:lnSpc>
                <a:spcPct val="150000"/>
              </a:lnSpc>
              <a:buFont typeface="Arial" panose="020B0604020202020204" pitchFamily="34" charset="0"/>
              <a:buChar char="•"/>
            </a:pPr>
            <a:endParaRPr lang="en-US" altLang="zh-CN" sz="2400" dirty="0">
              <a:solidFill>
                <a:srgbClr val="002060"/>
              </a:solidFill>
              <a:latin typeface="+mn-ea"/>
            </a:endParaRPr>
          </a:p>
        </p:txBody>
      </p:sp>
    </p:spTree>
    <p:extLst>
      <p:ext uri="{BB962C8B-B14F-4D97-AF65-F5344CB8AC3E}">
        <p14:creationId xmlns:p14="http://schemas.microsoft.com/office/powerpoint/2010/main" val="2559529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5233C2F6-3B07-0499-D28A-6D5044B236BB}"/>
              </a:ext>
            </a:extLst>
          </p:cNvPr>
          <p:cNvSpPr>
            <a:spLocks noGrp="1"/>
          </p:cNvSpPr>
          <p:nvPr>
            <p:ph type="sldNum" sz="quarter" idx="12"/>
          </p:nvPr>
        </p:nvSpPr>
        <p:spPr>
          <a:xfrm>
            <a:off x="8649694" y="6492875"/>
            <a:ext cx="3413234" cy="365125"/>
          </a:xfrm>
        </p:spPr>
        <p:txBody>
          <a:bodyPr/>
          <a:lstStyle/>
          <a:p>
            <a:fld id="{DABBEA52-83FF-49B7-BA50-E50A0E8A1A17}" type="slidenum">
              <a:rPr lang="zh-CN" altLang="en-US" smtClean="0"/>
              <a:pPr/>
              <a:t>15</a:t>
            </a:fld>
            <a:endParaRPr lang="zh-CN" altLang="en-US"/>
          </a:p>
        </p:txBody>
      </p:sp>
      <p:pic>
        <p:nvPicPr>
          <p:cNvPr id="3" name="图片 2">
            <a:extLst>
              <a:ext uri="{FF2B5EF4-FFF2-40B4-BE49-F238E27FC236}">
                <a16:creationId xmlns:a16="http://schemas.microsoft.com/office/drawing/2014/main" id="{D11843F0-16BB-5EE4-EEF9-C01801D08E78}"/>
              </a:ext>
            </a:extLst>
          </p:cNvPr>
          <p:cNvPicPr>
            <a:picLocks noChangeAspect="1"/>
          </p:cNvPicPr>
          <p:nvPr/>
        </p:nvPicPr>
        <p:blipFill>
          <a:blip r:embed="rId3"/>
          <a:stretch>
            <a:fillRect/>
          </a:stretch>
        </p:blipFill>
        <p:spPr>
          <a:xfrm>
            <a:off x="218917" y="1441683"/>
            <a:ext cx="6168631" cy="4206272"/>
          </a:xfrm>
          <a:prstGeom prst="rect">
            <a:avLst/>
          </a:prstGeom>
        </p:spPr>
      </p:pic>
      <p:pic>
        <p:nvPicPr>
          <p:cNvPr id="6" name="图片 5">
            <a:extLst>
              <a:ext uri="{FF2B5EF4-FFF2-40B4-BE49-F238E27FC236}">
                <a16:creationId xmlns:a16="http://schemas.microsoft.com/office/drawing/2014/main" id="{7A4AB872-B596-E112-8286-25F720B5877F}"/>
              </a:ext>
            </a:extLst>
          </p:cNvPr>
          <p:cNvPicPr>
            <a:picLocks noChangeAspect="1"/>
          </p:cNvPicPr>
          <p:nvPr/>
        </p:nvPicPr>
        <p:blipFill>
          <a:blip r:embed="rId4"/>
          <a:stretch>
            <a:fillRect/>
          </a:stretch>
        </p:blipFill>
        <p:spPr>
          <a:xfrm>
            <a:off x="6201067" y="1528025"/>
            <a:ext cx="5772016" cy="3185926"/>
          </a:xfrm>
          <a:prstGeom prst="rect">
            <a:avLst/>
          </a:prstGeom>
        </p:spPr>
      </p:pic>
      <p:sp>
        <p:nvSpPr>
          <p:cNvPr id="9" name="文本框 8">
            <a:extLst>
              <a:ext uri="{FF2B5EF4-FFF2-40B4-BE49-F238E27FC236}">
                <a16:creationId xmlns:a16="http://schemas.microsoft.com/office/drawing/2014/main" id="{37D1981C-D398-4CEF-CB89-76D554A36C78}"/>
              </a:ext>
            </a:extLst>
          </p:cNvPr>
          <p:cNvSpPr txBox="1"/>
          <p:nvPr/>
        </p:nvSpPr>
        <p:spPr>
          <a:xfrm>
            <a:off x="492760" y="226080"/>
            <a:ext cx="10122231" cy="523220"/>
          </a:xfrm>
          <a:prstGeom prst="rect">
            <a:avLst/>
          </a:prstGeom>
          <a:noFill/>
        </p:spPr>
        <p:txBody>
          <a:bodyPr wrap="square" rtlCol="0">
            <a:spAutoFit/>
          </a:bodyPr>
          <a:lstStyle/>
          <a:p>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MeV</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能区探测器响应</a:t>
            </a:r>
          </a:p>
        </p:txBody>
      </p:sp>
      <p:sp>
        <p:nvSpPr>
          <p:cNvPr id="10" name="文本框 9">
            <a:extLst>
              <a:ext uri="{FF2B5EF4-FFF2-40B4-BE49-F238E27FC236}">
                <a16:creationId xmlns:a16="http://schemas.microsoft.com/office/drawing/2014/main" id="{43E9BF8A-3EF9-F73F-6D85-89508B39C5CA}"/>
              </a:ext>
            </a:extLst>
          </p:cNvPr>
          <p:cNvSpPr txBox="1"/>
          <p:nvPr/>
        </p:nvSpPr>
        <p:spPr>
          <a:xfrm>
            <a:off x="6911009" y="4713951"/>
            <a:ext cx="4538869" cy="369332"/>
          </a:xfrm>
          <a:prstGeom prst="rect">
            <a:avLst/>
          </a:prstGeom>
          <a:noFill/>
        </p:spPr>
        <p:txBody>
          <a:bodyPr wrap="square" rtlCol="0">
            <a:spAutoFit/>
          </a:bodyPr>
          <a:lstStyle/>
          <a:p>
            <a:pPr algn="ctr"/>
            <a:r>
              <a:rPr lang="zh-CN" altLang="en-US" dirty="0">
                <a:latin typeface="+mn-ea"/>
              </a:rPr>
              <a:t>钍</a:t>
            </a:r>
            <a:r>
              <a:rPr lang="en-US" altLang="zh-CN" dirty="0">
                <a:latin typeface="+mn-ea"/>
              </a:rPr>
              <a:t>-232 </a:t>
            </a:r>
            <a:r>
              <a:rPr lang="zh-CN" altLang="en-US" dirty="0">
                <a:latin typeface="+mn-ea"/>
              </a:rPr>
              <a:t>伽马刻度数据</a:t>
            </a:r>
          </a:p>
        </p:txBody>
      </p:sp>
    </p:spTree>
    <p:extLst>
      <p:ext uri="{BB962C8B-B14F-4D97-AF65-F5344CB8AC3E}">
        <p14:creationId xmlns:p14="http://schemas.microsoft.com/office/powerpoint/2010/main" val="22117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A07AC2-0D46-840B-FEA3-D9EA5C6E92C1}"/>
              </a:ext>
            </a:extLst>
          </p:cNvPr>
          <p:cNvPicPr>
            <a:picLocks noChangeAspect="1"/>
          </p:cNvPicPr>
          <p:nvPr/>
        </p:nvPicPr>
        <p:blipFill>
          <a:blip r:embed="rId3"/>
          <a:stretch>
            <a:fillRect/>
          </a:stretch>
        </p:blipFill>
        <p:spPr>
          <a:xfrm>
            <a:off x="4478302" y="1547734"/>
            <a:ext cx="3878889" cy="2421218"/>
          </a:xfrm>
          <a:prstGeom prst="rect">
            <a:avLst/>
          </a:prstGeom>
        </p:spPr>
      </p:pic>
      <p:sp>
        <p:nvSpPr>
          <p:cNvPr id="2" name="灯片编号占位符 1">
            <a:extLst>
              <a:ext uri="{FF2B5EF4-FFF2-40B4-BE49-F238E27FC236}">
                <a16:creationId xmlns:a16="http://schemas.microsoft.com/office/drawing/2014/main" id="{84F51095-413A-3B0A-BB3F-58A56E441912}"/>
              </a:ext>
            </a:extLst>
          </p:cNvPr>
          <p:cNvSpPr>
            <a:spLocks noGrp="1"/>
          </p:cNvSpPr>
          <p:nvPr>
            <p:ph type="sldNum" sz="quarter" idx="12"/>
          </p:nvPr>
        </p:nvSpPr>
        <p:spPr/>
        <p:txBody>
          <a:bodyPr/>
          <a:lstStyle/>
          <a:p>
            <a:fld id="{DABBEA52-83FF-49B7-BA50-E50A0E8A1A17}" type="slidenum">
              <a:rPr lang="zh-CN" altLang="en-US" smtClean="0"/>
              <a:pPr/>
              <a:t>16</a:t>
            </a:fld>
            <a:endParaRPr lang="zh-CN" altLang="en-US"/>
          </a:p>
        </p:txBody>
      </p:sp>
      <p:sp>
        <p:nvSpPr>
          <p:cNvPr id="3" name="文本框 2">
            <a:extLst>
              <a:ext uri="{FF2B5EF4-FFF2-40B4-BE49-F238E27FC236}">
                <a16:creationId xmlns:a16="http://schemas.microsoft.com/office/drawing/2014/main" id="{E1E78584-DDA5-C77C-DF43-EC1296631BD9}"/>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-134</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a:t>
            </a:r>
          </a:p>
        </p:txBody>
      </p:sp>
      <mc:AlternateContent xmlns:mc="http://schemas.openxmlformats.org/markup-compatibility/2006" xmlns:a14="http://schemas.microsoft.com/office/drawing/2010/main">
        <mc:Choice Requires="a14">
          <p:sp>
            <p:nvSpPr>
              <p:cNvPr id="4" name="文本占位符 3">
                <a:extLst>
                  <a:ext uri="{FF2B5EF4-FFF2-40B4-BE49-F238E27FC236}">
                    <a16:creationId xmlns:a16="http://schemas.microsoft.com/office/drawing/2014/main" id="{0E5DD327-00BC-5DBE-2329-531F3FF6F2A3}"/>
                  </a:ext>
                </a:extLst>
              </p:cNvPr>
              <p:cNvSpPr txBox="1">
                <a:spLocks/>
              </p:cNvSpPr>
              <p:nvPr/>
            </p:nvSpPr>
            <p:spPr>
              <a:xfrm>
                <a:off x="418333" y="863651"/>
                <a:ext cx="11568144" cy="5748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baseline="30000" dirty="0">
                    <a:solidFill>
                      <a:srgbClr val="002060"/>
                    </a:solidFill>
                  </a:rPr>
                  <a:t>134</a:t>
                </a:r>
                <a:r>
                  <a:rPr lang="en-US" altLang="zh-CN" dirty="0">
                    <a:solidFill>
                      <a:srgbClr val="002060"/>
                    </a:solidFill>
                  </a:rPr>
                  <a:t>Xe</a:t>
                </a:r>
                <a:r>
                  <a:rPr lang="zh-CN" altLang="en-US" dirty="0">
                    <a:solidFill>
                      <a:srgbClr val="002060"/>
                    </a:solidFill>
                  </a:rPr>
                  <a:t>双贝塔衰变 </a:t>
                </a:r>
                <a:r>
                  <a:rPr lang="en-US" altLang="zh-CN" dirty="0">
                    <a:solidFill>
                      <a:srgbClr val="002060"/>
                    </a:solidFill>
                  </a:rPr>
                  <a:t>(Q</a:t>
                </a:r>
                <a:r>
                  <a:rPr lang="zh-CN" altLang="en-US" dirty="0">
                    <a:solidFill>
                      <a:srgbClr val="002060"/>
                    </a:solidFill>
                  </a:rPr>
                  <a:t>值</a:t>
                </a:r>
                <a:r>
                  <a:rPr lang="en-US" altLang="zh-CN" dirty="0">
                    <a:solidFill>
                      <a:srgbClr val="002060"/>
                    </a:solidFill>
                  </a:rPr>
                  <a:t>825.8±0.9 keV)</a:t>
                </a:r>
                <a:r>
                  <a:rPr lang="zh-CN" altLang="en-US" dirty="0">
                    <a:solidFill>
                      <a:srgbClr val="002060"/>
                    </a:solidFill>
                  </a:rPr>
                  <a:t>，理论半衰期 </a:t>
                </a:r>
                <a:r>
                  <a:rPr lang="en-US" altLang="zh-CN" dirty="0">
                    <a:solidFill>
                      <a:srgbClr val="002060"/>
                    </a:solidFill>
                  </a:rPr>
                  <a:t>~10</a:t>
                </a:r>
                <a:r>
                  <a:rPr lang="en-US" altLang="zh-CN" baseline="30000" dirty="0">
                    <a:solidFill>
                      <a:srgbClr val="002060"/>
                    </a:solidFill>
                  </a:rPr>
                  <a:t>24</a:t>
                </a:r>
                <a:r>
                  <a:rPr lang="en-US" altLang="zh-CN" dirty="0">
                    <a:solidFill>
                      <a:srgbClr val="002060"/>
                    </a:solidFill>
                  </a:rPr>
                  <a:t> yr</a:t>
                </a:r>
              </a:p>
              <a:p>
                <a:pPr>
                  <a:lnSpc>
                    <a:spcPct val="150000"/>
                  </a:lnSpc>
                </a:pPr>
                <a:endParaRPr lang="en-US" altLang="zh-CN" sz="1800" dirty="0">
                  <a:solidFill>
                    <a:srgbClr val="002060"/>
                  </a:solidFill>
                </a:endParaRPr>
              </a:p>
              <a:p>
                <a:pPr>
                  <a:lnSpc>
                    <a:spcPct val="150000"/>
                  </a:lnSpc>
                </a:pPr>
                <a:endParaRPr lang="en-US" altLang="zh-CN" sz="1800" dirty="0">
                  <a:solidFill>
                    <a:srgbClr val="002060"/>
                  </a:solidFill>
                </a:endParaRPr>
              </a:p>
              <a:p>
                <a:pPr>
                  <a:lnSpc>
                    <a:spcPct val="150000"/>
                  </a:lnSpc>
                </a:pPr>
                <a:r>
                  <a:rPr lang="zh-CN" altLang="en-US" dirty="0">
                    <a:solidFill>
                      <a:srgbClr val="002060"/>
                    </a:solidFill>
                  </a:rPr>
                  <a:t>当前的实验状态：</a:t>
                </a:r>
                <a:endParaRPr lang="en-US" altLang="zh-CN" dirty="0">
                  <a:solidFill>
                    <a:srgbClr val="002060"/>
                  </a:solidFill>
                </a:endParaRPr>
              </a:p>
              <a:p>
                <a:pPr lvl="1">
                  <a:lnSpc>
                    <a:spcPct val="150000"/>
                  </a:lnSpc>
                </a:pPr>
                <a:r>
                  <a:rPr lang="zh-CN" altLang="en-US" sz="1800" b="1" dirty="0">
                    <a:solidFill>
                      <a:srgbClr val="002060"/>
                    </a:solidFill>
                  </a:rPr>
                  <a:t>目标当前最长半衰期的稀有事件测量</a:t>
                </a:r>
                <a:endParaRPr lang="en-US" altLang="zh-CN" sz="1800" i="1" dirty="0">
                  <a:solidFill>
                    <a:srgbClr val="002060"/>
                  </a:solidFill>
                  <a:latin typeface="Cambria Math" panose="02040503050406030204" pitchFamily="18" charset="0"/>
                </a:endParaRPr>
              </a:p>
              <a:p>
                <a:pPr lvl="1">
                  <a:lnSpc>
                    <a:spcPct val="150000"/>
                  </a:lnSpc>
                </a:pPr>
                <a14:m>
                  <m:oMath xmlns:m="http://schemas.openxmlformats.org/officeDocument/2006/math">
                    <m:sSubSup>
                      <m:sSubSupPr>
                        <m:ctrlPr>
                          <a:rPr lang="en-US" altLang="zh-CN" sz="1800" i="1" smtClean="0">
                            <a:solidFill>
                              <a:srgbClr val="002060"/>
                            </a:solidFill>
                            <a:latin typeface="Cambria Math" panose="02040503050406030204" pitchFamily="18" charset="0"/>
                          </a:rPr>
                        </m:ctrlPr>
                      </m:sSubSupPr>
                      <m:e>
                        <m:r>
                          <a:rPr lang="en-US" altLang="zh-CN" sz="1800" i="1" smtClean="0">
                            <a:solidFill>
                              <a:srgbClr val="002060"/>
                            </a:solidFill>
                            <a:latin typeface="Cambria Math" panose="02040503050406030204" pitchFamily="18" charset="0"/>
                          </a:rPr>
                          <m:t>𝑇</m:t>
                        </m:r>
                      </m:e>
                      <m:sub>
                        <m:r>
                          <a:rPr lang="en-US" altLang="zh-CN" sz="1800" i="1" smtClean="0">
                            <a:solidFill>
                              <a:srgbClr val="002060"/>
                            </a:solidFill>
                            <a:latin typeface="Cambria Math" panose="02040503050406030204" pitchFamily="18" charset="0"/>
                          </a:rPr>
                          <m:t>1/2</m:t>
                        </m:r>
                      </m:sub>
                      <m:sup>
                        <m:r>
                          <a:rPr lang="en-US" altLang="zh-CN" sz="1800" i="1" smtClean="0">
                            <a:solidFill>
                              <a:srgbClr val="002060"/>
                            </a:solidFill>
                            <a:latin typeface="Cambria Math" panose="02040503050406030204" pitchFamily="18" charset="0"/>
                          </a:rPr>
                          <m:t>2</m:t>
                        </m:r>
                        <m:r>
                          <a:rPr lang="zh-CN" altLang="en-US" sz="1800" i="1" smtClean="0">
                            <a:solidFill>
                              <a:srgbClr val="002060"/>
                            </a:solidFill>
                            <a:latin typeface="Cambria Math" panose="02040503050406030204" pitchFamily="18" charset="0"/>
                          </a:rPr>
                          <m:t>𝜈𝛽𝛽</m:t>
                        </m:r>
                      </m:sup>
                    </m:sSubSup>
                    <m:r>
                      <a:rPr lang="en-US" altLang="zh-CN" sz="1800" i="1" smtClean="0">
                        <a:solidFill>
                          <a:srgbClr val="002060"/>
                        </a:solidFill>
                        <a:latin typeface="Cambria Math" panose="02040503050406030204" pitchFamily="18" charset="0"/>
                      </a:rPr>
                      <m:t>&gt;8.7</m:t>
                    </m:r>
                    <m:r>
                      <a:rPr lang="en-US" altLang="zh-CN" sz="1800" i="1" smtClean="0">
                        <a:solidFill>
                          <a:srgbClr val="002060"/>
                        </a:solidFill>
                        <a:latin typeface="Cambria Math" panose="02040503050406030204" pitchFamily="18" charset="0"/>
                        <a:ea typeface="Cambria Math" panose="02040503050406030204" pitchFamily="18" charset="0"/>
                      </a:rPr>
                      <m:t>∙10</m:t>
                    </m:r>
                    <m:r>
                      <a:rPr lang="en-US" altLang="zh-CN" sz="1800" i="1" baseline="30000">
                        <a:solidFill>
                          <a:srgbClr val="002060"/>
                        </a:solidFill>
                        <a:latin typeface="Cambria Math" panose="02040503050406030204" pitchFamily="18" charset="0"/>
                        <a:ea typeface="Cambria Math" panose="02040503050406030204" pitchFamily="18" charset="0"/>
                      </a:rPr>
                      <m:t>20</m:t>
                    </m:r>
                    <m:r>
                      <a:rPr lang="en-US" altLang="zh-CN" sz="1800" baseline="30000" smtClean="0">
                        <a:solidFill>
                          <a:srgbClr val="002060"/>
                        </a:solidFill>
                        <a:latin typeface="Cambria Math" panose="02040503050406030204" pitchFamily="18" charset="0"/>
                        <a:ea typeface="Cambria Math" panose="02040503050406030204" pitchFamily="18" charset="0"/>
                      </a:rPr>
                      <m:t>  </m:t>
                    </m:r>
                    <m:r>
                      <m:rPr>
                        <m:sty m:val="p"/>
                      </m:rPr>
                      <a:rPr lang="en-US" altLang="zh-CN" sz="1800" i="1">
                        <a:solidFill>
                          <a:srgbClr val="002060"/>
                        </a:solidFill>
                        <a:latin typeface="Cambria Math" panose="02040503050406030204" pitchFamily="18" charset="0"/>
                        <a:ea typeface="Cambria Math" panose="02040503050406030204" pitchFamily="18" charset="0"/>
                      </a:rPr>
                      <m:t>yr</m:t>
                    </m:r>
                  </m:oMath>
                </a14:m>
                <a:r>
                  <a:rPr lang="en-US" altLang="zh-CN" sz="1800" dirty="0">
                    <a:solidFill>
                      <a:srgbClr val="002060"/>
                    </a:solidFill>
                  </a:rPr>
                  <a:t> @ 90% CL</a:t>
                </a:r>
                <a:r>
                  <a:rPr lang="zh-CN" altLang="en-US" sz="1800" dirty="0">
                    <a:solidFill>
                      <a:srgbClr val="002060"/>
                    </a:solidFill>
                  </a:rPr>
                  <a:t>，</a:t>
                </a:r>
                <a14:m>
                  <m:oMath xmlns:m="http://schemas.openxmlformats.org/officeDocument/2006/math">
                    <m:sSubSup>
                      <m:sSubSupPr>
                        <m:ctrlPr>
                          <a:rPr lang="en-US" altLang="zh-CN" sz="1800" i="1" smtClean="0">
                            <a:solidFill>
                              <a:srgbClr val="002060"/>
                            </a:solidFill>
                            <a:latin typeface="Cambria Math" panose="02040503050406030204" pitchFamily="18" charset="0"/>
                          </a:rPr>
                        </m:ctrlPr>
                      </m:sSubSupPr>
                      <m:e>
                        <m:r>
                          <a:rPr lang="en-US" altLang="zh-CN" sz="1800" i="1">
                            <a:solidFill>
                              <a:srgbClr val="002060"/>
                            </a:solidFill>
                            <a:latin typeface="Cambria Math" panose="02040503050406030204" pitchFamily="18" charset="0"/>
                          </a:rPr>
                          <m:t>𝑇</m:t>
                        </m:r>
                      </m:e>
                      <m:sub>
                        <m:r>
                          <a:rPr lang="en-US" altLang="zh-CN" sz="1800" i="1">
                            <a:solidFill>
                              <a:srgbClr val="002060"/>
                            </a:solidFill>
                            <a:latin typeface="Cambria Math" panose="02040503050406030204" pitchFamily="18" charset="0"/>
                          </a:rPr>
                          <m:t>1/2</m:t>
                        </m:r>
                      </m:sub>
                      <m:sup>
                        <m:r>
                          <a:rPr lang="en-US" altLang="zh-CN" sz="1800" i="1" smtClean="0">
                            <a:solidFill>
                              <a:srgbClr val="002060"/>
                            </a:solidFill>
                            <a:latin typeface="Cambria Math" panose="02040503050406030204" pitchFamily="18" charset="0"/>
                          </a:rPr>
                          <m:t>0</m:t>
                        </m:r>
                        <m:r>
                          <a:rPr lang="zh-CN" altLang="en-US" sz="1800" i="1">
                            <a:solidFill>
                              <a:srgbClr val="002060"/>
                            </a:solidFill>
                            <a:latin typeface="Cambria Math" panose="02040503050406030204" pitchFamily="18" charset="0"/>
                          </a:rPr>
                          <m:t>𝜈𝛽𝛽</m:t>
                        </m:r>
                      </m:sup>
                    </m:sSubSup>
                    <m:r>
                      <a:rPr lang="en-US" altLang="zh-CN" sz="1800" i="1">
                        <a:solidFill>
                          <a:srgbClr val="002060"/>
                        </a:solidFill>
                        <a:latin typeface="Cambria Math" panose="02040503050406030204" pitchFamily="18" charset="0"/>
                      </a:rPr>
                      <m:t>&gt;</m:t>
                    </m:r>
                    <m:r>
                      <a:rPr lang="en-US" altLang="zh-CN" sz="1800" i="1" smtClean="0">
                        <a:solidFill>
                          <a:srgbClr val="002060"/>
                        </a:solidFill>
                        <a:latin typeface="Cambria Math" panose="02040503050406030204" pitchFamily="18" charset="0"/>
                      </a:rPr>
                      <m:t>1.1</m:t>
                    </m:r>
                    <m:r>
                      <a:rPr lang="en-US" altLang="zh-CN" sz="1800" i="1">
                        <a:solidFill>
                          <a:srgbClr val="002060"/>
                        </a:solidFill>
                        <a:latin typeface="Cambria Math" panose="02040503050406030204" pitchFamily="18" charset="0"/>
                        <a:ea typeface="Cambria Math" panose="02040503050406030204" pitchFamily="18" charset="0"/>
                      </a:rPr>
                      <m:t>∙10</m:t>
                    </m:r>
                    <m:r>
                      <a:rPr lang="en-US" altLang="zh-CN" sz="1800" i="1" baseline="30000">
                        <a:solidFill>
                          <a:srgbClr val="002060"/>
                        </a:solidFill>
                        <a:latin typeface="Cambria Math" panose="02040503050406030204" pitchFamily="18" charset="0"/>
                        <a:ea typeface="Cambria Math" panose="02040503050406030204" pitchFamily="18" charset="0"/>
                      </a:rPr>
                      <m:t>2</m:t>
                    </m:r>
                    <m:r>
                      <a:rPr lang="en-US" altLang="zh-CN" sz="1800" baseline="30000" smtClean="0">
                        <a:solidFill>
                          <a:srgbClr val="002060"/>
                        </a:solidFill>
                        <a:latin typeface="Cambria Math" panose="02040503050406030204" pitchFamily="18" charset="0"/>
                        <a:ea typeface="Cambria Math" panose="02040503050406030204" pitchFamily="18" charset="0"/>
                      </a:rPr>
                      <m:t>3</m:t>
                    </m:r>
                    <m:r>
                      <a:rPr lang="en-US" altLang="zh-CN" sz="1800" baseline="30000">
                        <a:solidFill>
                          <a:srgbClr val="002060"/>
                        </a:solidFill>
                        <a:latin typeface="Cambria Math" panose="02040503050406030204" pitchFamily="18" charset="0"/>
                        <a:ea typeface="Cambria Math" panose="02040503050406030204" pitchFamily="18" charset="0"/>
                      </a:rPr>
                      <m:t>  </m:t>
                    </m:r>
                    <m:r>
                      <m:rPr>
                        <m:sty m:val="p"/>
                      </m:rPr>
                      <a:rPr lang="en-US" altLang="zh-CN" sz="1800" i="1">
                        <a:solidFill>
                          <a:srgbClr val="002060"/>
                        </a:solidFill>
                        <a:latin typeface="Cambria Math" panose="02040503050406030204" pitchFamily="18" charset="0"/>
                        <a:ea typeface="Cambria Math" panose="02040503050406030204" pitchFamily="18" charset="0"/>
                      </a:rPr>
                      <m:t>yr</m:t>
                    </m:r>
                  </m:oMath>
                </a14:m>
                <a:r>
                  <a:rPr lang="en-US" altLang="zh-CN" sz="1800" dirty="0">
                    <a:solidFill>
                      <a:srgbClr val="002060"/>
                    </a:solidFill>
                  </a:rPr>
                  <a:t> @ 90% CL </a:t>
                </a:r>
                <a:r>
                  <a:rPr lang="zh-CN" altLang="en-US" sz="1800" dirty="0">
                    <a:solidFill>
                      <a:srgbClr val="002060"/>
                    </a:solidFill>
                  </a:rPr>
                  <a:t>（</a:t>
                </a:r>
                <a:r>
                  <a:rPr lang="en-US" altLang="zh-CN" sz="1800" dirty="0">
                    <a:solidFill>
                      <a:srgbClr val="002060"/>
                    </a:solidFill>
                  </a:rPr>
                  <a:t>EXO-200</a:t>
                </a:r>
                <a:r>
                  <a:rPr lang="zh-CN" altLang="en-US" sz="1800" dirty="0">
                    <a:solidFill>
                      <a:srgbClr val="002060"/>
                    </a:solidFill>
                  </a:rPr>
                  <a:t>）</a:t>
                </a:r>
                <a:endParaRPr lang="en-US" altLang="zh-CN" sz="1800" dirty="0">
                  <a:solidFill>
                    <a:srgbClr val="002060"/>
                  </a:solidFill>
                </a:endParaRPr>
              </a:p>
              <a:p>
                <a:pPr>
                  <a:lnSpc>
                    <a:spcPct val="150000"/>
                  </a:lnSpc>
                </a:pPr>
                <a:r>
                  <a:rPr lang="zh-CN" altLang="en-US" dirty="0">
                    <a:solidFill>
                      <a:srgbClr val="002060"/>
                    </a:solidFill>
                  </a:rPr>
                  <a:t>自然氙在寻找</a:t>
                </a:r>
                <a:r>
                  <a:rPr lang="en-US" altLang="zh-CN" baseline="30000" dirty="0">
                    <a:solidFill>
                      <a:srgbClr val="002060"/>
                    </a:solidFill>
                  </a:rPr>
                  <a:t>134</a:t>
                </a:r>
                <a:r>
                  <a:rPr lang="en-US" altLang="zh-CN" dirty="0">
                    <a:solidFill>
                      <a:srgbClr val="002060"/>
                    </a:solidFill>
                  </a:rPr>
                  <a:t>Xe</a:t>
                </a:r>
                <a:r>
                  <a:rPr lang="zh-CN" altLang="en-US" dirty="0">
                    <a:solidFill>
                      <a:srgbClr val="002060"/>
                    </a:solidFill>
                  </a:rPr>
                  <a:t>双贝塔衰变的优势</a:t>
                </a:r>
                <a:r>
                  <a:rPr lang="en-US" altLang="zh-CN" dirty="0">
                    <a:solidFill>
                      <a:srgbClr val="002060"/>
                    </a:solidFill>
                  </a:rPr>
                  <a:t>:</a:t>
                </a:r>
              </a:p>
              <a:p>
                <a:pPr lvl="1">
                  <a:lnSpc>
                    <a:spcPct val="150000"/>
                  </a:lnSpc>
                </a:pPr>
                <a:r>
                  <a:rPr lang="zh-CN" altLang="en-US" sz="1800" dirty="0">
                    <a:solidFill>
                      <a:srgbClr val="002060"/>
                    </a:solidFill>
                  </a:rPr>
                  <a:t>大体量的探测器和更</a:t>
                </a:r>
                <a:r>
                  <a:rPr lang="zh-CN" altLang="en-US" sz="1800" b="1" dirty="0">
                    <a:solidFill>
                      <a:srgbClr val="002060"/>
                    </a:solidFill>
                  </a:rPr>
                  <a:t>低的能量阈值，</a:t>
                </a:r>
                <a:r>
                  <a:rPr lang="zh-CN" altLang="en-US" sz="1800" dirty="0">
                    <a:solidFill>
                      <a:srgbClr val="002060"/>
                    </a:solidFill>
                  </a:rPr>
                  <a:t>高精度的团簇区分</a:t>
                </a:r>
                <a:endParaRPr lang="en-US" altLang="zh-CN" sz="1800" b="1" dirty="0">
                  <a:solidFill>
                    <a:srgbClr val="002060"/>
                  </a:solidFill>
                </a:endParaRPr>
              </a:p>
              <a:p>
                <a:pPr lvl="1">
                  <a:lnSpc>
                    <a:spcPct val="150000"/>
                  </a:lnSpc>
                </a:pPr>
                <a:r>
                  <a:rPr lang="zh-CN" altLang="en-US" sz="1800" b="1" dirty="0">
                    <a:solidFill>
                      <a:srgbClr val="002060"/>
                    </a:solidFill>
                  </a:rPr>
                  <a:t>高丰度的</a:t>
                </a:r>
                <a:r>
                  <a:rPr lang="en-US" altLang="zh-CN" sz="1800" b="1" baseline="30000" dirty="0">
                    <a:solidFill>
                      <a:srgbClr val="002060"/>
                    </a:solidFill>
                  </a:rPr>
                  <a:t>134</a:t>
                </a:r>
                <a:r>
                  <a:rPr lang="en-US" altLang="zh-CN" sz="1800" b="1" dirty="0">
                    <a:solidFill>
                      <a:srgbClr val="002060"/>
                    </a:solidFill>
                  </a:rPr>
                  <a:t>Xe </a:t>
                </a:r>
                <a:r>
                  <a:rPr lang="zh-CN" altLang="en-US" sz="1800" b="1" dirty="0">
                    <a:solidFill>
                      <a:srgbClr val="002060"/>
                    </a:solidFill>
                  </a:rPr>
                  <a:t>（</a:t>
                </a:r>
                <a:r>
                  <a:rPr lang="en-US" altLang="zh-CN" sz="1800" b="1" dirty="0">
                    <a:solidFill>
                      <a:srgbClr val="002060"/>
                    </a:solidFill>
                  </a:rPr>
                  <a:t>10%</a:t>
                </a:r>
                <a:r>
                  <a:rPr lang="zh-CN" altLang="en-US" sz="1800" b="1" dirty="0">
                    <a:solidFill>
                      <a:srgbClr val="002060"/>
                    </a:solidFill>
                  </a:rPr>
                  <a:t>），更低的</a:t>
                </a:r>
                <a:r>
                  <a:rPr lang="en-US" altLang="zh-CN" sz="1800" b="1" baseline="30000" dirty="0">
                    <a:solidFill>
                      <a:srgbClr val="002060"/>
                    </a:solidFill>
                  </a:rPr>
                  <a:t>136</a:t>
                </a:r>
                <a:r>
                  <a:rPr lang="en-US" altLang="zh-CN" sz="1800" b="1" dirty="0">
                    <a:solidFill>
                      <a:srgbClr val="002060"/>
                    </a:solidFill>
                  </a:rPr>
                  <a:t>Xe </a:t>
                </a:r>
                <a:r>
                  <a:rPr lang="zh-CN" altLang="en-US" sz="1800" b="1" dirty="0">
                    <a:solidFill>
                      <a:srgbClr val="002060"/>
                    </a:solidFill>
                  </a:rPr>
                  <a:t>（</a:t>
                </a:r>
                <a:r>
                  <a:rPr lang="en-US" altLang="zh-CN" sz="1800" b="1" dirty="0">
                    <a:solidFill>
                      <a:srgbClr val="002060"/>
                    </a:solidFill>
                  </a:rPr>
                  <a:t>9%</a:t>
                </a:r>
                <a:r>
                  <a:rPr lang="zh-CN" altLang="en-US" sz="1800" b="1" dirty="0">
                    <a:solidFill>
                      <a:srgbClr val="002060"/>
                    </a:solidFill>
                  </a:rPr>
                  <a:t>）</a:t>
                </a:r>
                <a:r>
                  <a:rPr lang="zh-CN" altLang="en-US" sz="1800" dirty="0">
                    <a:solidFill>
                      <a:srgbClr val="002060"/>
                    </a:solidFill>
                  </a:rPr>
                  <a:t>双贝塔衰变的影响</a:t>
                </a:r>
                <a:endParaRPr lang="en-US" altLang="zh-CN" sz="1800" dirty="0">
                  <a:solidFill>
                    <a:srgbClr val="002060"/>
                  </a:solidFill>
                </a:endParaRPr>
              </a:p>
              <a:p>
                <a:endParaRPr lang="en-US" altLang="zh-CN" sz="1800" dirty="0">
                  <a:latin typeface="+mj-ea"/>
                  <a:ea typeface="+mj-ea"/>
                </a:endParaRPr>
              </a:p>
            </p:txBody>
          </p:sp>
        </mc:Choice>
        <mc:Fallback xmlns="">
          <p:sp>
            <p:nvSpPr>
              <p:cNvPr id="4" name="文本占位符 3">
                <a:extLst>
                  <a:ext uri="{FF2B5EF4-FFF2-40B4-BE49-F238E27FC236}">
                    <a16:creationId xmlns:a16="http://schemas.microsoft.com/office/drawing/2014/main" id="{0E5DD327-00BC-5DBE-2329-531F3FF6F2A3}"/>
                  </a:ext>
                </a:extLst>
              </p:cNvPr>
              <p:cNvSpPr txBox="1">
                <a:spLocks noRot="1" noChangeAspect="1" noMove="1" noResize="1" noEditPoints="1" noAdjustHandles="1" noChangeArrowheads="1" noChangeShapeType="1" noTextEdit="1"/>
              </p:cNvSpPr>
              <p:nvPr/>
            </p:nvSpPr>
            <p:spPr>
              <a:xfrm>
                <a:off x="418333" y="863651"/>
                <a:ext cx="11568144" cy="5748391"/>
              </a:xfrm>
              <a:prstGeom prst="rect">
                <a:avLst/>
              </a:prstGeom>
              <a:blipFill>
                <a:blip r:embed="rId4"/>
                <a:stretch>
                  <a:fillRect l="-9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7937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E12AEB7-B665-380C-E262-E7F2B6FEF454}"/>
              </a:ext>
            </a:extLst>
          </p:cNvPr>
          <p:cNvSpPr txBox="1"/>
          <p:nvPr/>
        </p:nvSpPr>
        <p:spPr>
          <a:xfrm>
            <a:off x="622852" y="963669"/>
            <a:ext cx="10946296" cy="765503"/>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gn="ctr"/>
            <a:endParaRPr lang="zh-CN" altLang="en-US" sz="2400" b="1" dirty="0">
              <a:solidFill>
                <a:srgbClr val="C00000"/>
              </a:solidFill>
            </a:endParaRPr>
          </a:p>
        </p:txBody>
      </p:sp>
      <p:sp>
        <p:nvSpPr>
          <p:cNvPr id="2" name="灯片编号占位符 1">
            <a:extLst>
              <a:ext uri="{FF2B5EF4-FFF2-40B4-BE49-F238E27FC236}">
                <a16:creationId xmlns:a16="http://schemas.microsoft.com/office/drawing/2014/main" id="{3F30E517-DF43-E9FA-EE09-8544613EF25D}"/>
              </a:ext>
            </a:extLst>
          </p:cNvPr>
          <p:cNvSpPr>
            <a:spLocks noGrp="1"/>
          </p:cNvSpPr>
          <p:nvPr>
            <p:ph type="sldNum" sz="quarter" idx="12"/>
          </p:nvPr>
        </p:nvSpPr>
        <p:spPr/>
        <p:txBody>
          <a:bodyPr/>
          <a:lstStyle/>
          <a:p>
            <a:fld id="{DABBEA52-83FF-49B7-BA50-E50A0E8A1A17}" type="slidenum">
              <a:rPr lang="zh-CN" altLang="en-US" smtClean="0"/>
              <a:pPr/>
              <a:t>17</a:t>
            </a:fld>
            <a:endParaRPr lang="zh-CN" altLang="en-US"/>
          </a:p>
        </p:txBody>
      </p:sp>
      <p:graphicFrame>
        <p:nvGraphicFramePr>
          <p:cNvPr id="3" name="Table 17">
            <a:extLst>
              <a:ext uri="{FF2B5EF4-FFF2-40B4-BE49-F238E27FC236}">
                <a16:creationId xmlns:a16="http://schemas.microsoft.com/office/drawing/2014/main" id="{73DFAC63-3B86-C72A-E3BD-51B729C2E317}"/>
              </a:ext>
            </a:extLst>
          </p:cNvPr>
          <p:cNvGraphicFramePr>
            <a:graphicFrameLocks noGrp="1"/>
          </p:cNvGraphicFramePr>
          <p:nvPr>
            <p:extLst>
              <p:ext uri="{D42A27DB-BD31-4B8C-83A1-F6EECF244321}">
                <p14:modId xmlns:p14="http://schemas.microsoft.com/office/powerpoint/2010/main" val="4076081353"/>
              </p:ext>
            </p:extLst>
          </p:nvPr>
        </p:nvGraphicFramePr>
        <p:xfrm>
          <a:off x="1002409" y="1969862"/>
          <a:ext cx="9917455" cy="1381760"/>
        </p:xfrm>
        <a:graphic>
          <a:graphicData uri="http://schemas.openxmlformats.org/drawingml/2006/table">
            <a:tbl>
              <a:tblPr firstRow="1" bandRow="1">
                <a:tableStyleId>{5C22544A-7EE6-4342-B048-85BDC9FD1C3A}</a:tableStyleId>
              </a:tblPr>
              <a:tblGrid>
                <a:gridCol w="1983491">
                  <a:extLst>
                    <a:ext uri="{9D8B030D-6E8A-4147-A177-3AD203B41FA5}">
                      <a16:colId xmlns:a16="http://schemas.microsoft.com/office/drawing/2014/main" val="2245928951"/>
                    </a:ext>
                  </a:extLst>
                </a:gridCol>
                <a:gridCol w="1983491">
                  <a:extLst>
                    <a:ext uri="{9D8B030D-6E8A-4147-A177-3AD203B41FA5}">
                      <a16:colId xmlns:a16="http://schemas.microsoft.com/office/drawing/2014/main" val="660696503"/>
                    </a:ext>
                  </a:extLst>
                </a:gridCol>
                <a:gridCol w="1983491">
                  <a:extLst>
                    <a:ext uri="{9D8B030D-6E8A-4147-A177-3AD203B41FA5}">
                      <a16:colId xmlns:a16="http://schemas.microsoft.com/office/drawing/2014/main" val="540988413"/>
                    </a:ext>
                  </a:extLst>
                </a:gridCol>
                <a:gridCol w="1983491">
                  <a:extLst>
                    <a:ext uri="{9D8B030D-6E8A-4147-A177-3AD203B41FA5}">
                      <a16:colId xmlns:a16="http://schemas.microsoft.com/office/drawing/2014/main" val="596121593"/>
                    </a:ext>
                  </a:extLst>
                </a:gridCol>
                <a:gridCol w="1983491">
                  <a:extLst>
                    <a:ext uri="{9D8B030D-6E8A-4147-A177-3AD203B41FA5}">
                      <a16:colId xmlns:a16="http://schemas.microsoft.com/office/drawing/2014/main" val="2718713610"/>
                    </a:ext>
                  </a:extLst>
                </a:gridCol>
              </a:tblGrid>
              <a:tr h="422208">
                <a:tc>
                  <a:txBody>
                    <a:bodyPr/>
                    <a:lstStyle/>
                    <a:p>
                      <a:pPr algn="ctr"/>
                      <a:endParaRPr lang="en-US" dirty="0"/>
                    </a:p>
                  </a:txBody>
                  <a:tcPr>
                    <a:solidFill>
                      <a:srgbClr val="002060"/>
                    </a:solidFill>
                  </a:tcPr>
                </a:tc>
                <a:tc>
                  <a:txBody>
                    <a:bodyPr/>
                    <a:lstStyle/>
                    <a:p>
                      <a:pPr algn="ctr"/>
                      <a:r>
                        <a:rPr lang="en-US" baseline="30000" dirty="0"/>
                        <a:t>134</a:t>
                      </a:r>
                      <a:r>
                        <a:rPr lang="en-US" dirty="0"/>
                        <a:t>Xe mass</a:t>
                      </a:r>
                    </a:p>
                  </a:txBody>
                  <a:tcPr>
                    <a:solidFill>
                      <a:srgbClr val="002060"/>
                    </a:solidFill>
                  </a:tcPr>
                </a:tc>
                <a:tc>
                  <a:txBody>
                    <a:bodyPr/>
                    <a:lstStyle/>
                    <a:p>
                      <a:pPr algn="ctr"/>
                      <a:r>
                        <a:rPr lang="en-US" baseline="30000" dirty="0"/>
                        <a:t>136</a:t>
                      </a:r>
                      <a:r>
                        <a:rPr lang="en-US" dirty="0"/>
                        <a:t>Xe abundance</a:t>
                      </a:r>
                    </a:p>
                  </a:txBody>
                  <a:tcPr>
                    <a:solidFill>
                      <a:srgbClr val="002060"/>
                    </a:solidFill>
                  </a:tcPr>
                </a:tc>
                <a:tc>
                  <a:txBody>
                    <a:bodyPr/>
                    <a:lstStyle/>
                    <a:p>
                      <a:pPr algn="ctr"/>
                      <a:r>
                        <a:rPr lang="en-US" dirty="0"/>
                        <a:t>Analysis threshold</a:t>
                      </a:r>
                    </a:p>
                  </a:txBody>
                  <a:tcPr>
                    <a:solidFill>
                      <a:srgbClr val="002060"/>
                    </a:solidFill>
                  </a:tcPr>
                </a:tc>
                <a:tc>
                  <a:txBody>
                    <a:bodyPr/>
                    <a:lstStyle/>
                    <a:p>
                      <a:pPr algn="ctr"/>
                      <a:r>
                        <a:rPr lang="en-US" dirty="0"/>
                        <a:t>Live Time </a:t>
                      </a:r>
                    </a:p>
                  </a:txBody>
                  <a:tcPr>
                    <a:solidFill>
                      <a:srgbClr val="002060"/>
                    </a:solidFill>
                  </a:tcPr>
                </a:tc>
                <a:extLst>
                  <a:ext uri="{0D108BD9-81ED-4DB2-BD59-A6C34878D82A}">
                    <a16:rowId xmlns:a16="http://schemas.microsoft.com/office/drawing/2014/main" val="991832356"/>
                  </a:ext>
                </a:extLst>
              </a:tr>
              <a:tr h="370840">
                <a:tc>
                  <a:txBody>
                    <a:bodyPr/>
                    <a:lstStyle/>
                    <a:p>
                      <a:pPr algn="ctr"/>
                      <a:r>
                        <a:rPr lang="en-US" dirty="0"/>
                        <a:t>PandaX</a:t>
                      </a:r>
                      <a:r>
                        <a:rPr lang="en-US" altLang="zh-CN" dirty="0"/>
                        <a:t>-4T</a:t>
                      </a:r>
                      <a:endParaRPr lang="en-US" dirty="0"/>
                    </a:p>
                  </a:txBody>
                  <a:tcPr>
                    <a:solidFill>
                      <a:schemeClr val="bg1"/>
                    </a:solidFill>
                  </a:tcPr>
                </a:tc>
                <a:tc>
                  <a:txBody>
                    <a:bodyPr/>
                    <a:lstStyle/>
                    <a:p>
                      <a:pPr algn="ctr"/>
                      <a:r>
                        <a:rPr lang="en-US" dirty="0">
                          <a:solidFill>
                            <a:srgbClr val="C00000"/>
                          </a:solidFill>
                        </a:rPr>
                        <a:t>68.7 kg</a:t>
                      </a:r>
                    </a:p>
                  </a:txBody>
                  <a:tcPr>
                    <a:solidFill>
                      <a:schemeClr val="bg1"/>
                    </a:solidFill>
                  </a:tcPr>
                </a:tc>
                <a:tc>
                  <a:txBody>
                    <a:bodyPr/>
                    <a:lstStyle/>
                    <a:p>
                      <a:pPr algn="ctr"/>
                      <a:r>
                        <a:rPr lang="en-US" dirty="0">
                          <a:solidFill>
                            <a:srgbClr val="C00000"/>
                          </a:solidFill>
                        </a:rPr>
                        <a:t>8.9%</a:t>
                      </a:r>
                    </a:p>
                  </a:txBody>
                  <a:tcPr>
                    <a:solidFill>
                      <a:schemeClr val="bg1"/>
                    </a:solidFill>
                  </a:tcPr>
                </a:tc>
                <a:tc>
                  <a:txBody>
                    <a:bodyPr/>
                    <a:lstStyle/>
                    <a:p>
                      <a:pPr algn="ctr"/>
                      <a:r>
                        <a:rPr lang="en-US" dirty="0">
                          <a:solidFill>
                            <a:srgbClr val="C00000"/>
                          </a:solidFill>
                        </a:rPr>
                        <a:t>200 keV</a:t>
                      </a:r>
                    </a:p>
                  </a:txBody>
                  <a:tcPr>
                    <a:solidFill>
                      <a:schemeClr val="bg1"/>
                    </a:solidFill>
                  </a:tcPr>
                </a:tc>
                <a:tc>
                  <a:txBody>
                    <a:bodyPr/>
                    <a:lstStyle/>
                    <a:p>
                      <a:pPr algn="ctr"/>
                      <a:r>
                        <a:rPr lang="en-US" dirty="0"/>
                        <a:t>94.9 days</a:t>
                      </a:r>
                    </a:p>
                  </a:txBody>
                  <a:tcPr>
                    <a:solidFill>
                      <a:schemeClr val="bg1"/>
                    </a:solidFill>
                  </a:tcPr>
                </a:tc>
                <a:extLst>
                  <a:ext uri="{0D108BD9-81ED-4DB2-BD59-A6C34878D82A}">
                    <a16:rowId xmlns:a16="http://schemas.microsoft.com/office/drawing/2014/main" val="2247625565"/>
                  </a:ext>
                </a:extLst>
              </a:tr>
              <a:tr h="370840">
                <a:tc>
                  <a:txBody>
                    <a:bodyPr/>
                    <a:lstStyle/>
                    <a:p>
                      <a:pPr algn="ctr"/>
                      <a:r>
                        <a:rPr lang="en-US" dirty="0"/>
                        <a:t>EXO-200</a:t>
                      </a:r>
                    </a:p>
                  </a:txBody>
                  <a:tcPr>
                    <a:solidFill>
                      <a:schemeClr val="bg1"/>
                    </a:solidFill>
                  </a:tcPr>
                </a:tc>
                <a:tc>
                  <a:txBody>
                    <a:bodyPr/>
                    <a:lstStyle/>
                    <a:p>
                      <a:pPr algn="ctr"/>
                      <a:r>
                        <a:rPr lang="en-US" dirty="0"/>
                        <a:t>18.1 kg</a:t>
                      </a:r>
                    </a:p>
                  </a:txBody>
                  <a:tcPr>
                    <a:solidFill>
                      <a:schemeClr val="bg1"/>
                    </a:solidFill>
                  </a:tcPr>
                </a:tc>
                <a:tc>
                  <a:txBody>
                    <a:bodyPr/>
                    <a:lstStyle/>
                    <a:p>
                      <a:pPr algn="ctr"/>
                      <a:r>
                        <a:rPr lang="en-US" dirty="0"/>
                        <a:t>81%</a:t>
                      </a:r>
                    </a:p>
                  </a:txBody>
                  <a:tcPr>
                    <a:solidFill>
                      <a:schemeClr val="bg1"/>
                    </a:solidFill>
                  </a:tcPr>
                </a:tc>
                <a:tc>
                  <a:txBody>
                    <a:bodyPr/>
                    <a:lstStyle/>
                    <a:p>
                      <a:pPr algn="ctr"/>
                      <a:r>
                        <a:rPr lang="en-US" dirty="0"/>
                        <a:t>4</a:t>
                      </a:r>
                      <a:r>
                        <a:rPr lang="en-US" altLang="zh-CN" dirty="0"/>
                        <a:t>7</a:t>
                      </a:r>
                      <a:r>
                        <a:rPr lang="en-US" dirty="0"/>
                        <a:t>0 keV</a:t>
                      </a:r>
                    </a:p>
                  </a:txBody>
                  <a:tcPr>
                    <a:solidFill>
                      <a:schemeClr val="bg1"/>
                    </a:solidFill>
                  </a:tcPr>
                </a:tc>
                <a:tc>
                  <a:txBody>
                    <a:bodyPr/>
                    <a:lstStyle/>
                    <a:p>
                      <a:pPr algn="ctr"/>
                      <a:r>
                        <a:rPr lang="en-US" dirty="0">
                          <a:solidFill>
                            <a:srgbClr val="C00000"/>
                          </a:solidFill>
                        </a:rPr>
                        <a:t>600 days</a:t>
                      </a:r>
                    </a:p>
                  </a:txBody>
                  <a:tcPr>
                    <a:solidFill>
                      <a:schemeClr val="bg1"/>
                    </a:solidFill>
                  </a:tcPr>
                </a:tc>
                <a:extLst>
                  <a:ext uri="{0D108BD9-81ED-4DB2-BD59-A6C34878D82A}">
                    <a16:rowId xmlns:a16="http://schemas.microsoft.com/office/drawing/2014/main" val="3822269769"/>
                  </a:ext>
                </a:extLst>
              </a:tr>
            </a:tbl>
          </a:graphicData>
        </a:graphic>
      </p:graphicFrame>
      <p:pic>
        <p:nvPicPr>
          <p:cNvPr id="4" name="Picture 13">
            <a:extLst>
              <a:ext uri="{FF2B5EF4-FFF2-40B4-BE49-F238E27FC236}">
                <a16:creationId xmlns:a16="http://schemas.microsoft.com/office/drawing/2014/main" id="{1A971FE1-C9B7-0970-0AA3-8E2F0491B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56" y="3322659"/>
            <a:ext cx="5141904" cy="3427936"/>
          </a:xfrm>
          <a:prstGeom prst="rect">
            <a:avLst/>
          </a:prstGeom>
        </p:spPr>
      </p:pic>
      <p:pic>
        <p:nvPicPr>
          <p:cNvPr id="5" name="Picture 15">
            <a:extLst>
              <a:ext uri="{FF2B5EF4-FFF2-40B4-BE49-F238E27FC236}">
                <a16:creationId xmlns:a16="http://schemas.microsoft.com/office/drawing/2014/main" id="{2EDB0A74-E3EE-E13B-8BE1-52F50E02F67C}"/>
              </a:ext>
            </a:extLst>
          </p:cNvPr>
          <p:cNvPicPr>
            <a:picLocks noChangeAspect="1"/>
          </p:cNvPicPr>
          <p:nvPr/>
        </p:nvPicPr>
        <p:blipFill>
          <a:blip r:embed="rId4"/>
          <a:stretch>
            <a:fillRect/>
          </a:stretch>
        </p:blipFill>
        <p:spPr>
          <a:xfrm>
            <a:off x="6096000" y="3429000"/>
            <a:ext cx="4671391" cy="3051975"/>
          </a:xfrm>
          <a:prstGeom prst="rect">
            <a:avLst/>
          </a:prstGeom>
        </p:spPr>
      </p:pic>
      <p:sp>
        <p:nvSpPr>
          <p:cNvPr id="7" name="文本框 6">
            <a:extLst>
              <a:ext uri="{FF2B5EF4-FFF2-40B4-BE49-F238E27FC236}">
                <a16:creationId xmlns:a16="http://schemas.microsoft.com/office/drawing/2014/main" id="{26AA09CC-BE4E-F3E0-15E1-01BF523C6AC3}"/>
              </a:ext>
            </a:extLst>
          </p:cNvPr>
          <p:cNvSpPr txBox="1"/>
          <p:nvPr/>
        </p:nvSpPr>
        <p:spPr>
          <a:xfrm>
            <a:off x="781879" y="1062631"/>
            <a:ext cx="11163515" cy="461665"/>
          </a:xfrm>
          <a:prstGeom prst="rect">
            <a:avLst/>
          </a:prstGeom>
          <a:noFill/>
        </p:spPr>
        <p:txBody>
          <a:bodyPr wrap="square">
            <a:spAutoFit/>
          </a:bodyPr>
          <a:lstStyle/>
          <a:p>
            <a:r>
              <a:rPr kumimoji="1" lang="zh-CN" altLang="en-US" sz="2400" b="1" dirty="0">
                <a:solidFill>
                  <a:srgbClr val="002060"/>
                </a:solidFill>
              </a:rPr>
              <a:t>下一个最有可能被发现的双贝塔衰变核素，自然丰度</a:t>
            </a:r>
            <a:r>
              <a:rPr kumimoji="1" lang="en-US" altLang="zh-CN" sz="2400" b="1" dirty="0">
                <a:solidFill>
                  <a:srgbClr val="002060"/>
                </a:solidFill>
              </a:rPr>
              <a:t>10.4%, </a:t>
            </a:r>
            <a:r>
              <a:rPr kumimoji="1" lang="en-US" altLang="zh-CN" sz="2400" b="1" dirty="0" err="1">
                <a:solidFill>
                  <a:srgbClr val="002060"/>
                </a:solidFill>
              </a:rPr>
              <a:t>Q</a:t>
            </a:r>
            <a:r>
              <a:rPr kumimoji="1" lang="en-US" altLang="zh-CN" sz="2400" b="1" baseline="-25000" dirty="0" err="1">
                <a:solidFill>
                  <a:srgbClr val="002060"/>
                </a:solidFill>
                <a:latin typeface="Symbol" pitchFamily="2" charset="2"/>
              </a:rPr>
              <a:t>bb</a:t>
            </a:r>
            <a:r>
              <a:rPr kumimoji="1" lang="en-US" altLang="zh-CN" sz="2400" b="1" dirty="0">
                <a:solidFill>
                  <a:srgbClr val="002060"/>
                </a:solidFill>
              </a:rPr>
              <a:t> = 0.83 MeV</a:t>
            </a:r>
          </a:p>
        </p:txBody>
      </p:sp>
      <p:sp>
        <p:nvSpPr>
          <p:cNvPr id="8" name="文本框 7">
            <a:extLst>
              <a:ext uri="{FF2B5EF4-FFF2-40B4-BE49-F238E27FC236}">
                <a16:creationId xmlns:a16="http://schemas.microsoft.com/office/drawing/2014/main" id="{C7D0C8E8-4528-05B0-D8DA-58EA7B7AB88F}"/>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-134</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a:t>
            </a:r>
          </a:p>
        </p:txBody>
      </p:sp>
    </p:spTree>
    <p:extLst>
      <p:ext uri="{BB962C8B-B14F-4D97-AF65-F5344CB8AC3E}">
        <p14:creationId xmlns:p14="http://schemas.microsoft.com/office/powerpoint/2010/main" val="177240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9627BE64-3316-D55C-FE2E-7FE6A14A30C3}"/>
              </a:ext>
            </a:extLst>
          </p:cNvPr>
          <p:cNvSpPr txBox="1"/>
          <p:nvPr/>
        </p:nvSpPr>
        <p:spPr>
          <a:xfrm>
            <a:off x="675792" y="863194"/>
            <a:ext cx="10906608" cy="1201250"/>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nSpc>
                <a:spcPct val="120000"/>
              </a:lnSpc>
            </a:pPr>
            <a:endParaRPr lang="en-US" altLang="zh-CN" sz="2800" dirty="0">
              <a:solidFill>
                <a:srgbClr val="002060"/>
              </a:solidFill>
            </a:endParaRPr>
          </a:p>
        </p:txBody>
      </p:sp>
      <p:sp>
        <p:nvSpPr>
          <p:cNvPr id="2" name="灯片编号占位符 1">
            <a:extLst>
              <a:ext uri="{FF2B5EF4-FFF2-40B4-BE49-F238E27FC236}">
                <a16:creationId xmlns:a16="http://schemas.microsoft.com/office/drawing/2014/main" id="{9AB4F104-E421-0942-5EFB-947EA3308383}"/>
              </a:ext>
            </a:extLst>
          </p:cNvPr>
          <p:cNvSpPr>
            <a:spLocks noGrp="1"/>
          </p:cNvSpPr>
          <p:nvPr>
            <p:ph type="sldNum" sz="quarter" idx="12"/>
          </p:nvPr>
        </p:nvSpPr>
        <p:spPr/>
        <p:txBody>
          <a:bodyPr/>
          <a:lstStyle/>
          <a:p>
            <a:fld id="{DABBEA52-83FF-49B7-BA50-E50A0E8A1A17}" type="slidenum">
              <a:rPr lang="zh-CN" altLang="en-US" smtClean="0"/>
              <a:pPr/>
              <a:t>18</a:t>
            </a:fld>
            <a:endParaRPr lang="zh-CN" altLang="en-US" dirty="0"/>
          </a:p>
        </p:txBody>
      </p:sp>
      <mc:AlternateContent xmlns:mc="http://schemas.openxmlformats.org/markup-compatibility/2006" xmlns:a14="http://schemas.microsoft.com/office/drawing/2010/main">
        <mc:Choice Requires="a14">
          <p:sp>
            <p:nvSpPr>
              <p:cNvPr id="3" name="内容占位符 3">
                <a:extLst>
                  <a:ext uri="{FF2B5EF4-FFF2-40B4-BE49-F238E27FC236}">
                    <a16:creationId xmlns:a16="http://schemas.microsoft.com/office/drawing/2014/main" id="{B6C39E80-2EC6-28BB-04C8-CF3219F89A21}"/>
                  </a:ext>
                </a:extLst>
              </p:cNvPr>
              <p:cNvSpPr txBox="1">
                <a:spLocks/>
              </p:cNvSpPr>
              <p:nvPr/>
            </p:nvSpPr>
            <p:spPr>
              <a:xfrm>
                <a:off x="384314" y="876446"/>
                <a:ext cx="11423372" cy="5969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1" lang="zh-CN" altLang="en-US" dirty="0">
                    <a:solidFill>
                      <a:srgbClr val="002060"/>
                    </a:solidFill>
                    <a:latin typeface="Times New Roman" panose="02020603050405020304" pitchFamily="18" charset="0"/>
                    <a:cs typeface="Times New Roman" panose="02020603050405020304" pitchFamily="18" charset="0"/>
                  </a:rPr>
                  <a:t>最灵敏的氙</a:t>
                </a:r>
                <a:r>
                  <a:rPr kumimoji="1" lang="en-US" altLang="zh-CN" dirty="0">
                    <a:solidFill>
                      <a:srgbClr val="002060"/>
                    </a:solidFill>
                    <a:latin typeface="Times New Roman" panose="02020603050405020304" pitchFamily="18" charset="0"/>
                    <a:cs typeface="Times New Roman" panose="02020603050405020304" pitchFamily="18" charset="0"/>
                  </a:rPr>
                  <a:t>-134</a:t>
                </a:r>
                <a:r>
                  <a:rPr kumimoji="1" lang="zh-CN" altLang="en-US" dirty="0">
                    <a:solidFill>
                      <a:srgbClr val="002060"/>
                    </a:solidFill>
                    <a:latin typeface="Times New Roman" panose="02020603050405020304" pitchFamily="18" charset="0"/>
                    <a:cs typeface="Times New Roman" panose="02020603050405020304" pitchFamily="18" charset="0"/>
                  </a:rPr>
                  <a:t>双贝塔衰变实验研究（</a:t>
                </a:r>
                <a:r>
                  <a:rPr kumimoji="1" lang="en-US" altLang="zh-CN" dirty="0">
                    <a:solidFill>
                      <a:srgbClr val="002060"/>
                    </a:solidFill>
                    <a:latin typeface="Times New Roman" panose="02020603050405020304" pitchFamily="18" charset="0"/>
                    <a:cs typeface="Times New Roman" panose="02020603050405020304" pitchFamily="18" charset="0"/>
                  </a:rPr>
                  <a:t>Run0</a:t>
                </a:r>
                <a:r>
                  <a:rPr kumimoji="1" lang="zh-CN" altLang="en-US" dirty="0">
                    <a:solidFill>
                      <a:srgbClr val="002060"/>
                    </a:solidFill>
                    <a:latin typeface="Times New Roman" panose="02020603050405020304" pitchFamily="18" charset="0"/>
                    <a:cs typeface="Times New Roman" panose="02020603050405020304" pitchFamily="18" charset="0"/>
                  </a:rPr>
                  <a:t>）</a:t>
                </a:r>
                <a:endParaRPr kumimoji="1" lang="en-US" altLang="zh-CN" dirty="0">
                  <a:solidFill>
                    <a:srgbClr val="002060"/>
                  </a:solidFill>
                  <a:latin typeface="Times New Roman" panose="02020603050405020304" pitchFamily="18" charset="0"/>
                  <a:cs typeface="Times New Roman" panose="02020603050405020304" pitchFamily="18" charset="0"/>
                </a:endParaRPr>
              </a:p>
              <a:p>
                <a:pPr marL="457200" lvl="1" indent="0" algn="ctr">
                  <a:lnSpc>
                    <a:spcPct val="120000"/>
                  </a:lnSpc>
                  <a:buNone/>
                </a:pPr>
                <a14:m>
                  <m:oMath xmlns:m="http://schemas.openxmlformats.org/officeDocument/2006/math">
                    <m:sSubSup>
                      <m:sSubSupPr>
                        <m:ctrlPr>
                          <a:rPr lang="en-US" altLang="zh-CN" i="1" smtClean="0">
                            <a:solidFill>
                              <a:srgbClr val="002060"/>
                            </a:solidFill>
                            <a:latin typeface="Cambria Math" panose="02040503050406030204" pitchFamily="18" charset="0"/>
                          </a:rPr>
                        </m:ctrlPr>
                      </m:sSubSupPr>
                      <m:e>
                        <m:r>
                          <a:rPr lang="en-US" altLang="zh-CN" i="1" smtClean="0">
                            <a:solidFill>
                              <a:srgbClr val="002060"/>
                            </a:solidFill>
                            <a:latin typeface="Cambria Math" panose="02040503050406030204" pitchFamily="18" charset="0"/>
                          </a:rPr>
                          <m:t>𝑇</m:t>
                        </m:r>
                      </m:e>
                      <m:sub>
                        <m:r>
                          <a:rPr lang="en-US" altLang="zh-CN" i="1" smtClean="0">
                            <a:solidFill>
                              <a:srgbClr val="002060"/>
                            </a:solidFill>
                            <a:latin typeface="Cambria Math" panose="02040503050406030204" pitchFamily="18" charset="0"/>
                          </a:rPr>
                          <m:t>1/2</m:t>
                        </m:r>
                      </m:sub>
                      <m:sup>
                        <m:r>
                          <a:rPr lang="en-US" altLang="zh-CN" i="1" smtClean="0">
                            <a:solidFill>
                              <a:srgbClr val="002060"/>
                            </a:solidFill>
                            <a:latin typeface="Cambria Math" panose="02040503050406030204" pitchFamily="18" charset="0"/>
                          </a:rPr>
                          <m:t>2</m:t>
                        </m:r>
                        <m:r>
                          <a:rPr lang="zh-CN" altLang="en-US" i="1" smtClean="0">
                            <a:solidFill>
                              <a:srgbClr val="002060"/>
                            </a:solidFill>
                            <a:latin typeface="Cambria Math" panose="02040503050406030204" pitchFamily="18" charset="0"/>
                          </a:rPr>
                          <m:t>𝜈𝛽𝛽</m:t>
                        </m:r>
                      </m:sup>
                    </m:sSubSup>
                    <m:r>
                      <a:rPr lang="en-US" altLang="zh-CN" i="1" smtClean="0">
                        <a:solidFill>
                          <a:srgbClr val="002060"/>
                        </a:solidFill>
                        <a:latin typeface="Cambria Math" panose="02040503050406030204" pitchFamily="18" charset="0"/>
                      </a:rPr>
                      <m:t>&gt;2.8∙10</m:t>
                    </m:r>
                    <m:r>
                      <a:rPr lang="en-US" altLang="zh-CN" i="1" baseline="30000" smtClean="0">
                        <a:solidFill>
                          <a:srgbClr val="002060"/>
                        </a:solidFill>
                        <a:latin typeface="Cambria Math" panose="02040503050406030204" pitchFamily="18" charset="0"/>
                      </a:rPr>
                      <m:t>2</m:t>
                    </m:r>
                    <m:r>
                      <a:rPr lang="en-US" altLang="zh-CN" baseline="30000" smtClean="0">
                        <a:solidFill>
                          <a:srgbClr val="002060"/>
                        </a:solidFill>
                        <a:latin typeface="Cambria Math" panose="02040503050406030204" pitchFamily="18" charset="0"/>
                      </a:rPr>
                      <m:t>2  </m:t>
                    </m:r>
                    <m:r>
                      <m:rPr>
                        <m:sty m:val="p"/>
                      </m:rPr>
                      <a:rPr lang="en-US" altLang="zh-CN" b="0" i="0" smtClean="0">
                        <a:solidFill>
                          <a:srgbClr val="002060"/>
                        </a:solidFill>
                        <a:latin typeface="Cambria Math" panose="02040503050406030204" pitchFamily="18" charset="0"/>
                      </a:rPr>
                      <m:t>yr</m:t>
                    </m:r>
                  </m:oMath>
                </a14:m>
                <a:r>
                  <a:rPr kumimoji="1" lang="zh-CN" altLang="en-US" dirty="0">
                    <a:solidFill>
                      <a:srgbClr val="002060"/>
                    </a:solidFill>
                    <a:latin typeface="Times New Roman" panose="02020603050405020304" pitchFamily="18" charset="0"/>
                    <a:cs typeface="Times New Roman" panose="02020603050405020304" pitchFamily="18" charset="0"/>
                  </a:rPr>
                  <a:t> </a:t>
                </a:r>
                <a:r>
                  <a:rPr kumimoji="1" lang="en-US" altLang="zh-CN" dirty="0">
                    <a:solidFill>
                      <a:srgbClr val="002060"/>
                    </a:solidFill>
                    <a:latin typeface="Times New Roman" panose="02020603050405020304" pitchFamily="18" charset="0"/>
                    <a:cs typeface="Times New Roman" panose="02020603050405020304" pitchFamily="18" charset="0"/>
                  </a:rPr>
                  <a:t>&amp; </a:t>
                </a:r>
                <a14:m>
                  <m:oMath xmlns:m="http://schemas.openxmlformats.org/officeDocument/2006/math">
                    <m:sSubSup>
                      <m:sSubSupPr>
                        <m:ctrlPr>
                          <a:rPr lang="en-US" altLang="zh-CN" i="1">
                            <a:solidFill>
                              <a:srgbClr val="002060"/>
                            </a:solidFill>
                            <a:latin typeface="Cambria Math" panose="02040503050406030204" pitchFamily="18" charset="0"/>
                          </a:rPr>
                        </m:ctrlPr>
                      </m:sSubSupPr>
                      <m:e>
                        <m:r>
                          <a:rPr lang="en-US" altLang="zh-CN" i="1">
                            <a:solidFill>
                              <a:srgbClr val="002060"/>
                            </a:solidFill>
                            <a:latin typeface="Cambria Math" panose="02040503050406030204" pitchFamily="18" charset="0"/>
                          </a:rPr>
                          <m:t>𝑇</m:t>
                        </m:r>
                      </m:e>
                      <m:sub>
                        <m:r>
                          <a:rPr lang="en-US" altLang="zh-CN" i="1">
                            <a:solidFill>
                              <a:srgbClr val="002060"/>
                            </a:solidFill>
                            <a:latin typeface="Cambria Math" panose="02040503050406030204" pitchFamily="18" charset="0"/>
                          </a:rPr>
                          <m:t>1/2</m:t>
                        </m:r>
                      </m:sub>
                      <m:sup>
                        <m:r>
                          <a:rPr lang="en-US" altLang="zh-CN" i="1">
                            <a:solidFill>
                              <a:srgbClr val="002060"/>
                            </a:solidFill>
                            <a:latin typeface="Cambria Math" panose="02040503050406030204" pitchFamily="18" charset="0"/>
                          </a:rPr>
                          <m:t>0</m:t>
                        </m:r>
                        <m:r>
                          <a:rPr lang="zh-CN" altLang="en-US" i="1">
                            <a:solidFill>
                              <a:srgbClr val="002060"/>
                            </a:solidFill>
                            <a:latin typeface="Cambria Math" panose="02040503050406030204" pitchFamily="18" charset="0"/>
                          </a:rPr>
                          <m:t>𝜈𝛽𝛽</m:t>
                        </m:r>
                      </m:sup>
                    </m:sSubSup>
                    <m:r>
                      <a:rPr lang="en-US" altLang="zh-CN" i="1">
                        <a:solidFill>
                          <a:srgbClr val="002060"/>
                        </a:solidFill>
                        <a:latin typeface="Cambria Math" panose="02040503050406030204" pitchFamily="18" charset="0"/>
                      </a:rPr>
                      <m:t>&gt;3.0∙10</m:t>
                    </m:r>
                    <m:r>
                      <a:rPr lang="en-US" altLang="zh-CN" i="1" baseline="30000">
                        <a:solidFill>
                          <a:srgbClr val="002060"/>
                        </a:solidFill>
                        <a:latin typeface="Cambria Math" panose="02040503050406030204" pitchFamily="18" charset="0"/>
                      </a:rPr>
                      <m:t>2</m:t>
                    </m:r>
                    <m:r>
                      <a:rPr lang="en-US" altLang="zh-CN" baseline="30000">
                        <a:solidFill>
                          <a:srgbClr val="002060"/>
                        </a:solidFill>
                        <a:latin typeface="Cambria Math" panose="02040503050406030204" pitchFamily="18" charset="0"/>
                      </a:rPr>
                      <m:t>3  </m:t>
                    </m:r>
                    <m:r>
                      <m:rPr>
                        <m:sty m:val="p"/>
                      </m:rPr>
                      <a:rPr lang="en-US" altLang="zh-CN" i="1">
                        <a:solidFill>
                          <a:srgbClr val="002060"/>
                        </a:solidFill>
                        <a:latin typeface="Cambria Math" panose="02040503050406030204" pitchFamily="18" charset="0"/>
                      </a:rPr>
                      <m:t>yr</m:t>
                    </m:r>
                  </m:oMath>
                </a14:m>
                <a:r>
                  <a:rPr kumimoji="1" lang="zh-CN" altLang="en-US" dirty="0">
                    <a:solidFill>
                      <a:srgbClr val="002060"/>
                    </a:solidFill>
                    <a:latin typeface="Times New Roman" panose="02020603050405020304" pitchFamily="18" charset="0"/>
                    <a:cs typeface="Times New Roman" panose="02020603050405020304" pitchFamily="18" charset="0"/>
                  </a:rPr>
                  <a:t> </a:t>
                </a:r>
                <a:r>
                  <a:rPr kumimoji="1" lang="en-US" altLang="zh-CN" dirty="0">
                    <a:solidFill>
                      <a:srgbClr val="002060"/>
                    </a:solidFill>
                    <a:latin typeface="Times New Roman" panose="02020603050405020304" pitchFamily="18" charset="0"/>
                    <a:cs typeface="Times New Roman" panose="02020603050405020304" pitchFamily="18" charset="0"/>
                  </a:rPr>
                  <a:t>@90% CL</a:t>
                </a:r>
              </a:p>
            </p:txBody>
          </p:sp>
        </mc:Choice>
        <mc:Fallback xmlns="">
          <p:sp>
            <p:nvSpPr>
              <p:cNvPr id="3" name="内容占位符 3">
                <a:extLst>
                  <a:ext uri="{FF2B5EF4-FFF2-40B4-BE49-F238E27FC236}">
                    <a16:creationId xmlns:a16="http://schemas.microsoft.com/office/drawing/2014/main" id="{B6C39E80-2EC6-28BB-04C8-CF3219F89A21}"/>
                  </a:ext>
                </a:extLst>
              </p:cNvPr>
              <p:cNvSpPr txBox="1">
                <a:spLocks noRot="1" noChangeAspect="1" noMove="1" noResize="1" noEditPoints="1" noAdjustHandles="1" noChangeArrowheads="1" noChangeShapeType="1" noTextEdit="1"/>
              </p:cNvSpPr>
              <p:nvPr/>
            </p:nvSpPr>
            <p:spPr>
              <a:xfrm>
                <a:off x="384314" y="876446"/>
                <a:ext cx="11423372" cy="5969702"/>
              </a:xfrm>
              <a:prstGeom prst="rect">
                <a:avLst/>
              </a:prstGeom>
              <a:blipFill>
                <a:blip r:embed="rId3"/>
                <a:stretch>
                  <a:fillRect t="-1839"/>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D4425360-4C03-8844-A1D2-77D4A1DDA7EF}"/>
              </a:ext>
            </a:extLst>
          </p:cNvPr>
          <p:cNvPicPr>
            <a:picLocks noChangeAspect="1"/>
          </p:cNvPicPr>
          <p:nvPr/>
        </p:nvPicPr>
        <p:blipFill>
          <a:blip r:embed="rId4"/>
          <a:stretch>
            <a:fillRect/>
          </a:stretch>
        </p:blipFill>
        <p:spPr>
          <a:xfrm>
            <a:off x="646637" y="2132340"/>
            <a:ext cx="6597689" cy="4174049"/>
          </a:xfrm>
          <a:prstGeom prst="rect">
            <a:avLst/>
          </a:prstGeom>
        </p:spPr>
      </p:pic>
      <p:sp>
        <p:nvSpPr>
          <p:cNvPr id="6" name="文本框 5">
            <a:extLst>
              <a:ext uri="{FF2B5EF4-FFF2-40B4-BE49-F238E27FC236}">
                <a16:creationId xmlns:a16="http://schemas.microsoft.com/office/drawing/2014/main" id="{0813DE64-638A-5C89-D8B7-D7FDD7754943}"/>
              </a:ext>
            </a:extLst>
          </p:cNvPr>
          <p:cNvSpPr txBox="1"/>
          <p:nvPr/>
        </p:nvSpPr>
        <p:spPr>
          <a:xfrm>
            <a:off x="384314" y="6368736"/>
            <a:ext cx="5420138" cy="369332"/>
          </a:xfrm>
          <a:prstGeom prst="rect">
            <a:avLst/>
          </a:prstGeom>
          <a:noFill/>
        </p:spPr>
        <p:txBody>
          <a:bodyPr wrap="square" rtlCol="0">
            <a:spAutoFit/>
          </a:bodyPr>
          <a:lstStyle/>
          <a:p>
            <a:r>
              <a:rPr kumimoji="1" lang="en-US" altLang="zh-CN" b="1" dirty="0" err="1">
                <a:solidFill>
                  <a:srgbClr val="C00000"/>
                </a:solidFill>
                <a:latin typeface="Times New Roman" panose="02020603050405020304" pitchFamily="18" charset="0"/>
                <a:cs typeface="Times New Roman" panose="02020603050405020304" pitchFamily="18" charset="0"/>
              </a:rPr>
              <a:t>PandaX</a:t>
            </a:r>
            <a:r>
              <a:rPr kumimoji="1" lang="en-US" altLang="zh-CN" b="1" dirty="0">
                <a:solidFill>
                  <a:srgbClr val="C00000"/>
                </a:solidFill>
                <a:latin typeface="Times New Roman" panose="02020603050405020304" pitchFamily="18" charset="0"/>
                <a:cs typeface="Times New Roman" panose="02020603050405020304" pitchFamily="18" charset="0"/>
              </a:rPr>
              <a:t> Collaboration: PRL 132, 152402 (2024)</a:t>
            </a:r>
            <a:endParaRPr kumimoji="1" lang="zh-CN" altLang="en-US" b="1" dirty="0">
              <a:solidFill>
                <a:srgbClr val="C00000"/>
              </a:solidFill>
              <a:latin typeface="Times New Roman" panose="02020603050405020304" pitchFamily="18" charset="0"/>
              <a:cs typeface="Times New Roman" panose="02020603050405020304" pitchFamily="18" charset="0"/>
            </a:endParaRPr>
          </a:p>
        </p:txBody>
      </p:sp>
      <p:pic>
        <p:nvPicPr>
          <p:cNvPr id="7" name="图片 10">
            <a:extLst>
              <a:ext uri="{FF2B5EF4-FFF2-40B4-BE49-F238E27FC236}">
                <a16:creationId xmlns:a16="http://schemas.microsoft.com/office/drawing/2014/main" id="{C421AA90-F979-4930-54C3-9C28C124C3FE}"/>
              </a:ext>
            </a:extLst>
          </p:cNvPr>
          <p:cNvPicPr>
            <a:picLocks noChangeAspect="1"/>
          </p:cNvPicPr>
          <p:nvPr/>
        </p:nvPicPr>
        <p:blipFill>
          <a:blip r:embed="rId5"/>
          <a:stretch>
            <a:fillRect/>
          </a:stretch>
        </p:blipFill>
        <p:spPr>
          <a:xfrm>
            <a:off x="7670518" y="2264801"/>
            <a:ext cx="3710975" cy="3730005"/>
          </a:xfrm>
          <a:prstGeom prst="rect">
            <a:avLst/>
          </a:prstGeom>
        </p:spPr>
      </p:pic>
      <p:sp>
        <p:nvSpPr>
          <p:cNvPr id="8" name="文本框 7">
            <a:extLst>
              <a:ext uri="{FF2B5EF4-FFF2-40B4-BE49-F238E27FC236}">
                <a16:creationId xmlns:a16="http://schemas.microsoft.com/office/drawing/2014/main" id="{81A1C828-57D1-DE25-BF5E-050AA410A331}"/>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-134</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a:t>
            </a:r>
          </a:p>
        </p:txBody>
      </p:sp>
    </p:spTree>
    <p:extLst>
      <p:ext uri="{BB962C8B-B14F-4D97-AF65-F5344CB8AC3E}">
        <p14:creationId xmlns:p14="http://schemas.microsoft.com/office/powerpoint/2010/main" val="368140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623C49B-FB34-9C2C-1740-6AEBA4782E74}"/>
              </a:ext>
            </a:extLst>
          </p:cNvPr>
          <p:cNvSpPr>
            <a:spLocks noGrp="1"/>
          </p:cNvSpPr>
          <p:nvPr>
            <p:ph type="sldNum" sz="quarter" idx="12"/>
          </p:nvPr>
        </p:nvSpPr>
        <p:spPr/>
        <p:txBody>
          <a:bodyPr/>
          <a:lstStyle/>
          <a:p>
            <a:fld id="{DABBEA52-83FF-49B7-BA50-E50A0E8A1A17}" type="slidenum">
              <a:rPr lang="zh-CN" altLang="en-US" smtClean="0"/>
              <a:pPr/>
              <a:t>19</a:t>
            </a:fld>
            <a:endParaRPr lang="zh-CN" altLang="en-US"/>
          </a:p>
        </p:txBody>
      </p:sp>
      <p:pic>
        <p:nvPicPr>
          <p:cNvPr id="3" name="图片 2">
            <a:extLst>
              <a:ext uri="{FF2B5EF4-FFF2-40B4-BE49-F238E27FC236}">
                <a16:creationId xmlns:a16="http://schemas.microsoft.com/office/drawing/2014/main" id="{E99DFD47-F63B-9908-FF41-DABD6D726F4F}"/>
              </a:ext>
            </a:extLst>
          </p:cNvPr>
          <p:cNvPicPr>
            <a:picLocks noChangeAspect="1"/>
          </p:cNvPicPr>
          <p:nvPr/>
        </p:nvPicPr>
        <p:blipFill>
          <a:blip r:embed="rId3"/>
          <a:stretch>
            <a:fillRect/>
          </a:stretch>
        </p:blipFill>
        <p:spPr>
          <a:xfrm>
            <a:off x="6668790" y="963918"/>
            <a:ext cx="4942467" cy="2097335"/>
          </a:xfrm>
          <a:prstGeom prst="rect">
            <a:avLst/>
          </a:prstGeom>
        </p:spPr>
      </p:pic>
      <p:pic>
        <p:nvPicPr>
          <p:cNvPr id="4" name="图片 7">
            <a:extLst>
              <a:ext uri="{FF2B5EF4-FFF2-40B4-BE49-F238E27FC236}">
                <a16:creationId xmlns:a16="http://schemas.microsoft.com/office/drawing/2014/main" id="{78BDF3AF-7038-27B6-6056-3D73D0D2C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1399" y="3429000"/>
            <a:ext cx="4462914" cy="3046797"/>
          </a:xfrm>
          <a:prstGeom prst="rect">
            <a:avLst/>
          </a:prstGeom>
        </p:spPr>
      </p:pic>
      <p:sp>
        <p:nvSpPr>
          <p:cNvPr id="6" name="文本框 5">
            <a:extLst>
              <a:ext uri="{FF2B5EF4-FFF2-40B4-BE49-F238E27FC236}">
                <a16:creationId xmlns:a16="http://schemas.microsoft.com/office/drawing/2014/main" id="{BC5AAFAD-3EB2-7B3B-3126-A29FAC5B9E6F}"/>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-124</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双中微子双电子俘获</a:t>
            </a:r>
          </a:p>
        </p:txBody>
      </p:sp>
      <p:sp>
        <p:nvSpPr>
          <p:cNvPr id="7" name="内容占位符 2">
            <a:extLst>
              <a:ext uri="{FF2B5EF4-FFF2-40B4-BE49-F238E27FC236}">
                <a16:creationId xmlns:a16="http://schemas.microsoft.com/office/drawing/2014/main" id="{755B3D9D-031A-FE1B-B786-54A8A91D7768}"/>
              </a:ext>
            </a:extLst>
          </p:cNvPr>
          <p:cNvSpPr txBox="1">
            <a:spLocks/>
          </p:cNvSpPr>
          <p:nvPr/>
        </p:nvSpPr>
        <p:spPr>
          <a:xfrm>
            <a:off x="258932" y="3533046"/>
            <a:ext cx="7520094" cy="3078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6667A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667A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667A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6667A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6667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rgbClr val="002060"/>
                </a:solidFill>
                <a:sym typeface="Symbol" panose="05050102010706020507" pitchFamily="18" charset="2"/>
              </a:rPr>
              <a:t>氙</a:t>
            </a:r>
            <a:r>
              <a:rPr lang="en-US" altLang="zh-CN" sz="2400" dirty="0">
                <a:solidFill>
                  <a:srgbClr val="002060"/>
                </a:solidFill>
                <a:sym typeface="Symbol" panose="05050102010706020507" pitchFamily="18" charset="2"/>
              </a:rPr>
              <a:t>-124</a:t>
            </a:r>
            <a:r>
              <a:rPr lang="zh-CN" altLang="en-US" sz="2400" dirty="0">
                <a:solidFill>
                  <a:srgbClr val="002060"/>
                </a:solidFill>
                <a:sym typeface="Symbol" panose="05050102010706020507" pitchFamily="18" charset="2"/>
              </a:rPr>
              <a:t>双电子俘获，目前测量的最长半衰期</a:t>
            </a:r>
            <a:endParaRPr lang="en-US" altLang="zh-CN" sz="2400" dirty="0">
              <a:solidFill>
                <a:srgbClr val="002060"/>
              </a:solidFill>
              <a:sym typeface="Symbol" panose="05050102010706020507" pitchFamily="18" charset="2"/>
            </a:endParaRPr>
          </a:p>
          <a:p>
            <a:pPr lvl="1"/>
            <a:r>
              <a:rPr lang="en-US" altLang="zh-CN" sz="2200" dirty="0">
                <a:solidFill>
                  <a:srgbClr val="002060"/>
                </a:solidFill>
                <a:sym typeface="Symbol" panose="05050102010706020507" pitchFamily="18" charset="2"/>
              </a:rPr>
              <a:t>Q = 2857 keV</a:t>
            </a:r>
          </a:p>
          <a:p>
            <a:pPr lvl="1"/>
            <a:r>
              <a:rPr lang="en-US" altLang="zh-CN" sz="2200" dirty="0">
                <a:solidFill>
                  <a:srgbClr val="002060"/>
                </a:solidFill>
              </a:rPr>
              <a:t>Auger electron &amp; X-ray cascades</a:t>
            </a:r>
            <a:endParaRPr lang="en-US" altLang="zh-CN" sz="2400" dirty="0">
              <a:solidFill>
                <a:srgbClr val="002060"/>
              </a:solidFill>
              <a:sym typeface="Symbol" panose="05050102010706020507" pitchFamily="18" charset="2"/>
            </a:endParaRPr>
          </a:p>
          <a:p>
            <a:r>
              <a:rPr lang="en-US" altLang="zh-CN" sz="2400" dirty="0" err="1">
                <a:solidFill>
                  <a:srgbClr val="002060"/>
                </a:solidFill>
                <a:latin typeface="Times New Roman" panose="02020603050405020304" pitchFamily="18" charset="0"/>
                <a:cs typeface="Times New Roman" panose="02020603050405020304" pitchFamily="18" charset="0"/>
                <a:sym typeface="Symbol" panose="05050102010706020507" pitchFamily="18" charset="2"/>
              </a:rPr>
              <a:t>XENONnT</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T</a:t>
            </a:r>
            <a:r>
              <a:rPr lang="en-US" altLang="zh-CN" sz="2400" baseline="-25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1/2</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 (1.18  0.13</a:t>
            </a:r>
            <a:r>
              <a:rPr lang="en-US" altLang="zh-CN" sz="2400" baseline="-25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stat</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 0.14</a:t>
            </a:r>
            <a:r>
              <a:rPr lang="en-US" altLang="zh-CN" sz="2400" baseline="-25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sys</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 10</a:t>
            </a:r>
            <a:r>
              <a:rPr lang="en-US" altLang="zh-CN" sz="2400" baseline="30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22</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2400" dirty="0" err="1">
                <a:solidFill>
                  <a:srgbClr val="002060"/>
                </a:solidFill>
                <a:latin typeface="Times New Roman" panose="02020603050405020304" pitchFamily="18" charset="0"/>
                <a:cs typeface="Times New Roman" panose="02020603050405020304" pitchFamily="18" charset="0"/>
                <a:sym typeface="Symbol" panose="05050102010706020507" pitchFamily="18" charset="2"/>
              </a:rPr>
              <a:t>yr</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p>
          <a:p>
            <a:pPr marL="0" indent="0">
              <a:buFont typeface="Arial" panose="020B0604020202020204" pitchFamily="34" charset="0"/>
              <a:buNone/>
            </a:pPr>
            <a:r>
              <a:rPr lang="en-US" altLang="zh-CN" sz="24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[PRL 129, 161805 (2022)]</a:t>
            </a:r>
          </a:p>
          <a:p>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LZ: T</a:t>
            </a:r>
            <a:r>
              <a:rPr lang="en-US" altLang="zh-CN" sz="2400" baseline="-25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1/2</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 (1.09  0.14</a:t>
            </a:r>
            <a:r>
              <a:rPr lang="en-US" altLang="zh-CN" sz="2400" baseline="-25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stat</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 0.05</a:t>
            </a:r>
            <a:r>
              <a:rPr lang="en-US" altLang="zh-CN" sz="2400" baseline="-25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sys</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 10</a:t>
            </a:r>
            <a:r>
              <a:rPr lang="en-US" altLang="zh-CN" sz="2400" baseline="300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22</a:t>
            </a:r>
            <a:r>
              <a:rPr lang="en-US" altLang="zh-CN" sz="2400" dirty="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yr </a:t>
            </a:r>
          </a:p>
          <a:p>
            <a:pPr marL="0" indent="0">
              <a:buFont typeface="Arial" panose="020B0604020202020204" pitchFamily="34" charset="0"/>
              <a:buNone/>
            </a:pPr>
            <a:r>
              <a:rPr lang="en-US" altLang="zh-CN" sz="24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dirty="0" err="1">
                <a:solidFill>
                  <a:srgbClr val="C00000"/>
                </a:solidFill>
                <a:latin typeface="Times New Roman" panose="02020603050405020304" pitchFamily="18" charset="0"/>
                <a:cs typeface="Times New Roman" panose="02020603050405020304" pitchFamily="18" charset="0"/>
                <a:sym typeface="Symbol" panose="05050102010706020507" pitchFamily="18" charset="2"/>
              </a:rPr>
              <a:t>J.Phys.G</a:t>
            </a:r>
            <a:r>
              <a:rPr lang="en-US" altLang="zh-CN" dirty="0">
                <a:solidFill>
                  <a:srgbClr val="C00000"/>
                </a:solidFill>
                <a:latin typeface="Times New Roman" panose="02020603050405020304" pitchFamily="18" charset="0"/>
                <a:cs typeface="Times New Roman" panose="02020603050405020304" pitchFamily="18" charset="0"/>
                <a:sym typeface="Symbol" panose="05050102010706020507" pitchFamily="18" charset="2"/>
              </a:rPr>
              <a:t> 52 (2025) 1, 015103]</a:t>
            </a:r>
            <a:endParaRPr lang="en-US" altLang="zh-CN" sz="2400" dirty="0">
              <a:solidFill>
                <a:srgbClr val="C00000"/>
              </a:solidFill>
              <a:latin typeface="Times New Roman" panose="02020603050405020304" pitchFamily="18" charset="0"/>
              <a:cs typeface="Times New Roman" panose="02020603050405020304" pitchFamily="18" charset="0"/>
              <a:sym typeface="Symbol" panose="05050102010706020507" pitchFamily="18" charset="2"/>
            </a:endParaRPr>
          </a:p>
          <a:p>
            <a:endParaRPr lang="en-US" altLang="zh-CN" sz="2400" dirty="0">
              <a:sym typeface="Symbol" panose="05050102010706020507" pitchFamily="18" charset="2"/>
            </a:endParaRPr>
          </a:p>
        </p:txBody>
      </p:sp>
      <p:grpSp>
        <p:nvGrpSpPr>
          <p:cNvPr id="11" name="组合 10">
            <a:extLst>
              <a:ext uri="{FF2B5EF4-FFF2-40B4-BE49-F238E27FC236}">
                <a16:creationId xmlns:a16="http://schemas.microsoft.com/office/drawing/2014/main" id="{36CD8E64-00BB-3300-5FF5-28CEF1B9F3BB}"/>
              </a:ext>
            </a:extLst>
          </p:cNvPr>
          <p:cNvGrpSpPr/>
          <p:nvPr/>
        </p:nvGrpSpPr>
        <p:grpSpPr>
          <a:xfrm>
            <a:off x="435359" y="963918"/>
            <a:ext cx="6044954" cy="2207844"/>
            <a:chOff x="435359" y="963918"/>
            <a:chExt cx="6044954" cy="2207844"/>
          </a:xfrm>
        </p:grpSpPr>
        <p:pic>
          <p:nvPicPr>
            <p:cNvPr id="9" name="图片 8">
              <a:extLst>
                <a:ext uri="{FF2B5EF4-FFF2-40B4-BE49-F238E27FC236}">
                  <a16:creationId xmlns:a16="http://schemas.microsoft.com/office/drawing/2014/main" id="{0B03481E-D796-3D0B-D9C2-05AAA98C29BF}"/>
                </a:ext>
              </a:extLst>
            </p:cNvPr>
            <p:cNvPicPr>
              <a:picLocks noChangeAspect="1"/>
            </p:cNvPicPr>
            <p:nvPr/>
          </p:nvPicPr>
          <p:blipFill>
            <a:blip r:embed="rId5"/>
            <a:stretch>
              <a:fillRect/>
            </a:stretch>
          </p:blipFill>
          <p:spPr>
            <a:xfrm>
              <a:off x="435359" y="1022087"/>
              <a:ext cx="5951490" cy="2149675"/>
            </a:xfrm>
            <a:prstGeom prst="rect">
              <a:avLst/>
            </a:prstGeom>
          </p:spPr>
        </p:pic>
        <p:sp>
          <p:nvSpPr>
            <p:cNvPr id="10" name="矩形 9">
              <a:extLst>
                <a:ext uri="{FF2B5EF4-FFF2-40B4-BE49-F238E27FC236}">
                  <a16:creationId xmlns:a16="http://schemas.microsoft.com/office/drawing/2014/main" id="{A6DD0A45-9ACC-81F7-AB79-982618629A1B}"/>
                </a:ext>
              </a:extLst>
            </p:cNvPr>
            <p:cNvSpPr/>
            <p:nvPr/>
          </p:nvSpPr>
          <p:spPr>
            <a:xfrm>
              <a:off x="5553875" y="963918"/>
              <a:ext cx="926438" cy="87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80300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9A2BAD3-177C-6CA4-9263-1246736D05A8}"/>
              </a:ext>
            </a:extLst>
          </p:cNvPr>
          <p:cNvSpPr>
            <a:spLocks noGrp="1"/>
          </p:cNvSpPr>
          <p:nvPr>
            <p:ph type="sldNum" sz="quarter" idx="12"/>
          </p:nvPr>
        </p:nvSpPr>
        <p:spPr/>
        <p:txBody>
          <a:bodyPr/>
          <a:lstStyle/>
          <a:p>
            <a:fld id="{DABBEA52-83FF-49B7-BA50-E50A0E8A1A17}" type="slidenum">
              <a:rPr lang="zh-CN" altLang="en-US" smtClean="0"/>
              <a:pPr/>
              <a:t>2</a:t>
            </a:fld>
            <a:endParaRPr lang="zh-CN" altLang="en-US"/>
          </a:p>
        </p:txBody>
      </p:sp>
      <p:pic>
        <p:nvPicPr>
          <p:cNvPr id="3" name="图片 2">
            <a:extLst>
              <a:ext uri="{FF2B5EF4-FFF2-40B4-BE49-F238E27FC236}">
                <a16:creationId xmlns:a16="http://schemas.microsoft.com/office/drawing/2014/main" id="{FDDFA44F-A712-7C16-035F-233342578B89}"/>
              </a:ext>
            </a:extLst>
          </p:cNvPr>
          <p:cNvPicPr>
            <a:picLocks noChangeAspect="1"/>
          </p:cNvPicPr>
          <p:nvPr/>
        </p:nvPicPr>
        <p:blipFill rotWithShape="1">
          <a:blip r:embed="rId3"/>
          <a:srcRect t="13656"/>
          <a:stretch/>
        </p:blipFill>
        <p:spPr>
          <a:xfrm>
            <a:off x="0" y="0"/>
            <a:ext cx="12191999" cy="6858000"/>
          </a:xfrm>
          <a:prstGeom prst="rect">
            <a:avLst/>
          </a:prstGeom>
        </p:spPr>
      </p:pic>
      <p:sp>
        <p:nvSpPr>
          <p:cNvPr id="4" name="TextBox 11">
            <a:extLst>
              <a:ext uri="{FF2B5EF4-FFF2-40B4-BE49-F238E27FC236}">
                <a16:creationId xmlns:a16="http://schemas.microsoft.com/office/drawing/2014/main" id="{FC9C1566-0A35-FAE1-207E-860FF12F7AF0}"/>
              </a:ext>
            </a:extLst>
          </p:cNvPr>
          <p:cNvSpPr txBox="1"/>
          <p:nvPr/>
        </p:nvSpPr>
        <p:spPr>
          <a:xfrm>
            <a:off x="3334224" y="340817"/>
            <a:ext cx="7592194" cy="523220"/>
          </a:xfrm>
          <a:prstGeom prst="rect">
            <a:avLst/>
          </a:prstGeom>
          <a:noFill/>
        </p:spPr>
        <p:txBody>
          <a:bodyPr wrap="square" rtlCol="0">
            <a:spAutoFit/>
          </a:bodyPr>
          <a:lstStyle/>
          <a:p>
            <a:pPr algn="ctr"/>
            <a:r>
              <a:rPr kumimoji="1" lang="zh-CN" altLang="en-US" sz="2800" b="1" dirty="0">
                <a:latin typeface="Times New Roman" panose="02020603050405020304" pitchFamily="18" charset="0"/>
                <a:cs typeface="Times New Roman" panose="02020603050405020304" pitchFamily="18" charset="0"/>
              </a:rPr>
              <a:t>合作组包含了来自</a:t>
            </a:r>
            <a:r>
              <a:rPr kumimoji="1" lang="en-US" altLang="zh-CN" sz="2800" b="1" dirty="0">
                <a:latin typeface="Times New Roman" panose="02020603050405020304" pitchFamily="18" charset="0"/>
                <a:cs typeface="Times New Roman" panose="02020603050405020304" pitchFamily="18" charset="0"/>
              </a:rPr>
              <a:t>15</a:t>
            </a:r>
            <a:r>
              <a:rPr kumimoji="1" lang="zh-CN" altLang="en-US" sz="2800" b="1" dirty="0">
                <a:latin typeface="Times New Roman" panose="02020603050405020304" pitchFamily="18" charset="0"/>
                <a:cs typeface="Times New Roman" panose="02020603050405020304" pitchFamily="18" charset="0"/>
              </a:rPr>
              <a:t>家单位的</a:t>
            </a:r>
            <a:r>
              <a:rPr kumimoji="1" lang="en-US" altLang="zh-CN" sz="2800" b="1" dirty="0">
                <a:latin typeface="Times New Roman" panose="02020603050405020304" pitchFamily="18" charset="0"/>
                <a:cs typeface="Times New Roman" panose="02020603050405020304" pitchFamily="18" charset="0"/>
              </a:rPr>
              <a:t>100</a:t>
            </a:r>
            <a:r>
              <a:rPr kumimoji="1" lang="zh-CN" altLang="en-US" sz="2800" b="1" dirty="0">
                <a:latin typeface="Times New Roman" panose="02020603050405020304" pitchFamily="18" charset="0"/>
                <a:cs typeface="Times New Roman" panose="02020603050405020304" pitchFamily="18" charset="0"/>
              </a:rPr>
              <a:t>余名合作者</a:t>
            </a:r>
          </a:p>
        </p:txBody>
      </p:sp>
      <p:pic>
        <p:nvPicPr>
          <p:cNvPr id="6" name="图片 5">
            <a:extLst>
              <a:ext uri="{FF2B5EF4-FFF2-40B4-BE49-F238E27FC236}">
                <a16:creationId xmlns:a16="http://schemas.microsoft.com/office/drawing/2014/main" id="{6781AF6C-7DA0-0FC8-5330-BD5707FCFC5A}"/>
              </a:ext>
            </a:extLst>
          </p:cNvPr>
          <p:cNvPicPr>
            <a:picLocks noChangeAspect="1"/>
          </p:cNvPicPr>
          <p:nvPr/>
        </p:nvPicPr>
        <p:blipFill>
          <a:blip r:embed="rId4"/>
          <a:stretch>
            <a:fillRect/>
          </a:stretch>
        </p:blipFill>
        <p:spPr>
          <a:xfrm>
            <a:off x="313496" y="86560"/>
            <a:ext cx="2871114" cy="891968"/>
          </a:xfrm>
          <a:prstGeom prst="rect">
            <a:avLst/>
          </a:prstGeom>
        </p:spPr>
      </p:pic>
    </p:spTree>
    <p:extLst>
      <p:ext uri="{BB962C8B-B14F-4D97-AF65-F5344CB8AC3E}">
        <p14:creationId xmlns:p14="http://schemas.microsoft.com/office/powerpoint/2010/main" val="258658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0A06FC5-8F21-583D-55A6-88BE71AE27E9}"/>
              </a:ext>
            </a:extLst>
          </p:cNvPr>
          <p:cNvSpPr>
            <a:spLocks noGrp="1"/>
          </p:cNvSpPr>
          <p:nvPr>
            <p:ph type="sldNum" sz="quarter" idx="12"/>
          </p:nvPr>
        </p:nvSpPr>
        <p:spPr/>
        <p:txBody>
          <a:bodyPr/>
          <a:lstStyle/>
          <a:p>
            <a:fld id="{DABBEA52-83FF-49B7-BA50-E50A0E8A1A17}" type="slidenum">
              <a:rPr lang="zh-CN" altLang="en-US" smtClean="0"/>
              <a:pPr/>
              <a:t>20</a:t>
            </a:fld>
            <a:endParaRPr lang="zh-CN" altLang="en-US"/>
          </a:p>
        </p:txBody>
      </p:sp>
      <p:pic>
        <p:nvPicPr>
          <p:cNvPr id="4" name="图片 3">
            <a:extLst>
              <a:ext uri="{FF2B5EF4-FFF2-40B4-BE49-F238E27FC236}">
                <a16:creationId xmlns:a16="http://schemas.microsoft.com/office/drawing/2014/main" id="{CDD7B474-4A45-6FCF-4360-DD1E06EE09E6}"/>
              </a:ext>
            </a:extLst>
          </p:cNvPr>
          <p:cNvPicPr>
            <a:picLocks noChangeAspect="1"/>
          </p:cNvPicPr>
          <p:nvPr/>
        </p:nvPicPr>
        <p:blipFill>
          <a:blip r:embed="rId3"/>
          <a:stretch>
            <a:fillRect/>
          </a:stretch>
        </p:blipFill>
        <p:spPr>
          <a:xfrm>
            <a:off x="6386922" y="3369942"/>
            <a:ext cx="4987400" cy="3306417"/>
          </a:xfrm>
          <a:prstGeom prst="rect">
            <a:avLst/>
          </a:prstGeom>
        </p:spPr>
      </p:pic>
      <p:pic>
        <p:nvPicPr>
          <p:cNvPr id="5" name="图片 4">
            <a:extLst>
              <a:ext uri="{FF2B5EF4-FFF2-40B4-BE49-F238E27FC236}">
                <a16:creationId xmlns:a16="http://schemas.microsoft.com/office/drawing/2014/main" id="{525214A4-518E-EFAE-637F-01420522667B}"/>
              </a:ext>
            </a:extLst>
          </p:cNvPr>
          <p:cNvPicPr>
            <a:picLocks noChangeAspect="1"/>
          </p:cNvPicPr>
          <p:nvPr/>
        </p:nvPicPr>
        <p:blipFill>
          <a:blip r:embed="rId4"/>
          <a:stretch>
            <a:fillRect/>
          </a:stretch>
        </p:blipFill>
        <p:spPr>
          <a:xfrm>
            <a:off x="199620" y="802548"/>
            <a:ext cx="6268468" cy="5622235"/>
          </a:xfrm>
          <a:prstGeom prst="rect">
            <a:avLst/>
          </a:prstGeom>
        </p:spPr>
      </p:pic>
      <p:cxnSp>
        <p:nvCxnSpPr>
          <p:cNvPr id="6" name="直接连接符 5">
            <a:extLst>
              <a:ext uri="{FF2B5EF4-FFF2-40B4-BE49-F238E27FC236}">
                <a16:creationId xmlns:a16="http://schemas.microsoft.com/office/drawing/2014/main" id="{592B6CC3-E639-F4DC-4902-D45E7F10EA8A}"/>
              </a:ext>
            </a:extLst>
          </p:cNvPr>
          <p:cNvCxnSpPr>
            <a:cxnSpLocks/>
          </p:cNvCxnSpPr>
          <p:nvPr/>
        </p:nvCxnSpPr>
        <p:spPr>
          <a:xfrm>
            <a:off x="9833113" y="3429000"/>
            <a:ext cx="0" cy="2872409"/>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C6D94A4A-2DC7-DD85-AD70-C97A902D6A76}"/>
              </a:ext>
            </a:extLst>
          </p:cNvPr>
          <p:cNvSpPr txBox="1"/>
          <p:nvPr/>
        </p:nvSpPr>
        <p:spPr>
          <a:xfrm>
            <a:off x="7548324" y="3798332"/>
            <a:ext cx="1107996" cy="369332"/>
          </a:xfrm>
          <a:prstGeom prst="rect">
            <a:avLst/>
          </a:prstGeom>
          <a:noFill/>
        </p:spPr>
        <p:txBody>
          <a:bodyPr wrap="none" rtlCol="0">
            <a:spAutoFit/>
          </a:bodyPr>
          <a:lstStyle/>
          <a:p>
            <a:r>
              <a:rPr lang="zh-CN" altLang="en-US" dirty="0"/>
              <a:t>理论模型</a:t>
            </a:r>
          </a:p>
        </p:txBody>
      </p:sp>
      <p:sp>
        <p:nvSpPr>
          <p:cNvPr id="9" name="文本框 8">
            <a:extLst>
              <a:ext uri="{FF2B5EF4-FFF2-40B4-BE49-F238E27FC236}">
                <a16:creationId xmlns:a16="http://schemas.microsoft.com/office/drawing/2014/main" id="{61966BE3-7EFF-B9D0-B6FA-00F4DEB0AF3F}"/>
              </a:ext>
            </a:extLst>
          </p:cNvPr>
          <p:cNvSpPr txBox="1"/>
          <p:nvPr/>
        </p:nvSpPr>
        <p:spPr>
          <a:xfrm>
            <a:off x="10489095" y="3429000"/>
            <a:ext cx="1107996" cy="369332"/>
          </a:xfrm>
          <a:prstGeom prst="rect">
            <a:avLst/>
          </a:prstGeom>
          <a:noFill/>
        </p:spPr>
        <p:txBody>
          <a:bodyPr wrap="none" rtlCol="0">
            <a:spAutoFit/>
          </a:bodyPr>
          <a:lstStyle/>
          <a:p>
            <a:r>
              <a:rPr lang="zh-CN" altLang="en-US" dirty="0"/>
              <a:t>实验测量</a:t>
            </a:r>
          </a:p>
        </p:txBody>
      </p:sp>
      <p:sp>
        <p:nvSpPr>
          <p:cNvPr id="10" name="文本框 6">
            <a:extLst>
              <a:ext uri="{FF2B5EF4-FFF2-40B4-BE49-F238E27FC236}">
                <a16:creationId xmlns:a16="http://schemas.microsoft.com/office/drawing/2014/main" id="{DC4D0EA5-C51E-05F6-5945-84D1975BA682}"/>
              </a:ext>
            </a:extLst>
          </p:cNvPr>
          <p:cNvSpPr txBox="1"/>
          <p:nvPr/>
        </p:nvSpPr>
        <p:spPr>
          <a:xfrm>
            <a:off x="353852" y="6399926"/>
            <a:ext cx="7127000" cy="458074"/>
          </a:xfrm>
          <a:prstGeom prst="rect">
            <a:avLst/>
          </a:prstGeom>
          <a:noFill/>
        </p:spPr>
        <p:txBody>
          <a:bodyPr wrap="square" rtlCol="0">
            <a:spAutoFit/>
          </a:bodyPr>
          <a:lstStyle/>
          <a:p>
            <a:pPr>
              <a:lnSpc>
                <a:spcPct val="150000"/>
              </a:lnSpc>
            </a:pPr>
            <a:r>
              <a:rPr kumimoji="1" lang="en-US" altLang="zh-CN" b="1" dirty="0" err="1">
                <a:solidFill>
                  <a:srgbClr val="C8161E"/>
                </a:solidFill>
                <a:latin typeface="Times New Roman" panose="02020603050405020304" pitchFamily="18" charset="0"/>
                <a:cs typeface="Times New Roman" panose="02020603050405020304" pitchFamily="18" charset="0"/>
              </a:rPr>
              <a:t>PandaX</a:t>
            </a:r>
            <a:r>
              <a:rPr kumimoji="1" lang="en-US" altLang="zh-CN" b="1" dirty="0">
                <a:solidFill>
                  <a:srgbClr val="C8161E"/>
                </a:solidFill>
                <a:latin typeface="Times New Roman" panose="02020603050405020304" pitchFamily="18" charset="0"/>
                <a:cs typeface="Times New Roman" panose="02020603050405020304" pitchFamily="18" charset="0"/>
              </a:rPr>
              <a:t> Collaboration: JHEP 2025 accepted (</a:t>
            </a:r>
            <a:r>
              <a:rPr kumimoji="1" lang="en-US" altLang="zh-CN" b="1" dirty="0" err="1">
                <a:solidFill>
                  <a:srgbClr val="C8161E"/>
                </a:solidFill>
                <a:latin typeface="Times New Roman" panose="02020603050405020304" pitchFamily="18" charset="0"/>
                <a:cs typeface="Times New Roman" panose="02020603050405020304" pitchFamily="18" charset="0"/>
              </a:rPr>
              <a:t>arXiv</a:t>
            </a:r>
            <a:r>
              <a:rPr kumimoji="1" lang="en-US" altLang="zh-CN" b="1" dirty="0">
                <a:solidFill>
                  <a:srgbClr val="C8161E"/>
                </a:solidFill>
                <a:latin typeface="Times New Roman" panose="02020603050405020304" pitchFamily="18" charset="0"/>
                <a:cs typeface="Times New Roman" panose="02020603050405020304" pitchFamily="18" charset="0"/>
              </a:rPr>
              <a:t>: 2411.14355)</a:t>
            </a:r>
          </a:p>
        </p:txBody>
      </p:sp>
      <p:sp>
        <p:nvSpPr>
          <p:cNvPr id="11" name="文本框 10">
            <a:extLst>
              <a:ext uri="{FF2B5EF4-FFF2-40B4-BE49-F238E27FC236}">
                <a16:creationId xmlns:a16="http://schemas.microsoft.com/office/drawing/2014/main" id="{7DA2155F-5D9D-79AC-5F59-042801ADFBFC}"/>
              </a:ext>
            </a:extLst>
          </p:cNvPr>
          <p:cNvSpPr txBox="1"/>
          <p:nvPr/>
        </p:nvSpPr>
        <p:spPr>
          <a:xfrm>
            <a:off x="6553713" y="1775791"/>
            <a:ext cx="5159052" cy="1498326"/>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gn="ctr">
              <a:lnSpc>
                <a:spcPct val="120000"/>
              </a:lnSpc>
            </a:pPr>
            <a:r>
              <a:rPr lang="zh-CN" altLang="en-US" sz="2400" dirty="0">
                <a:solidFill>
                  <a:srgbClr val="002060"/>
                </a:solidFill>
              </a:rPr>
              <a:t>半衰期测量（</a:t>
            </a:r>
            <a:r>
              <a:rPr lang="en-US" altLang="zh-CN" sz="2400" dirty="0">
                <a:solidFill>
                  <a:srgbClr val="002060"/>
                </a:solidFill>
              </a:rPr>
              <a:t>Run0+Run1</a:t>
            </a:r>
            <a:r>
              <a:rPr lang="zh-CN" altLang="en-US" sz="2400" dirty="0">
                <a:solidFill>
                  <a:srgbClr val="002060"/>
                </a:solidFill>
              </a:rPr>
              <a:t>）：</a:t>
            </a:r>
            <a:r>
              <a:rPr lang="en-US" altLang="zh-CN" sz="2400" dirty="0">
                <a:solidFill>
                  <a:srgbClr val="002060"/>
                </a:solidFill>
              </a:rPr>
              <a:t> (1.03±0.15</a:t>
            </a:r>
            <a:r>
              <a:rPr lang="en-US" altLang="zh-CN" sz="2400" baseline="-25000" dirty="0">
                <a:solidFill>
                  <a:srgbClr val="002060"/>
                </a:solidFill>
              </a:rPr>
              <a:t>stat</a:t>
            </a:r>
            <a:r>
              <a:rPr lang="en-US" altLang="zh-CN" sz="2400" dirty="0">
                <a:solidFill>
                  <a:srgbClr val="002060"/>
                </a:solidFill>
              </a:rPr>
              <a:t>±0.08</a:t>
            </a:r>
            <a:r>
              <a:rPr lang="en-US" altLang="zh-CN" sz="2400" baseline="-25000" dirty="0">
                <a:solidFill>
                  <a:srgbClr val="002060"/>
                </a:solidFill>
              </a:rPr>
              <a:t>sys</a:t>
            </a:r>
            <a:r>
              <a:rPr lang="en-US" altLang="zh-CN" sz="2400" dirty="0">
                <a:solidFill>
                  <a:srgbClr val="002060"/>
                </a:solidFill>
              </a:rPr>
              <a:t>)×10</a:t>
            </a:r>
            <a:r>
              <a:rPr lang="en-US" altLang="zh-CN" sz="2400" baseline="30000" dirty="0">
                <a:solidFill>
                  <a:srgbClr val="002060"/>
                </a:solidFill>
              </a:rPr>
              <a:t>22</a:t>
            </a:r>
            <a:r>
              <a:rPr lang="en-US" altLang="zh-CN" sz="2400" dirty="0">
                <a:solidFill>
                  <a:srgbClr val="002060"/>
                </a:solidFill>
              </a:rPr>
              <a:t> yr</a:t>
            </a:r>
          </a:p>
          <a:p>
            <a:pPr algn="ctr">
              <a:lnSpc>
                <a:spcPct val="120000"/>
              </a:lnSpc>
            </a:pPr>
            <a:r>
              <a:rPr lang="en-US" altLang="zh-CN" sz="2400" dirty="0">
                <a:solidFill>
                  <a:srgbClr val="002060"/>
                </a:solidFill>
              </a:rPr>
              <a:t>KK shell fraction: </a:t>
            </a:r>
            <a:r>
              <a:rPr lang="zh-CN" altLang="en-US" sz="2400" dirty="0">
                <a:solidFill>
                  <a:srgbClr val="002060"/>
                </a:solidFill>
              </a:rPr>
              <a:t>（</a:t>
            </a:r>
            <a:r>
              <a:rPr lang="en-US" altLang="zh-CN" sz="2400" dirty="0">
                <a:solidFill>
                  <a:srgbClr val="002060"/>
                </a:solidFill>
              </a:rPr>
              <a:t>65±5</a:t>
            </a:r>
            <a:r>
              <a:rPr lang="zh-CN" altLang="en-US" sz="2400" dirty="0">
                <a:solidFill>
                  <a:srgbClr val="002060"/>
                </a:solidFill>
              </a:rPr>
              <a:t>）</a:t>
            </a:r>
            <a:r>
              <a:rPr lang="en-US" altLang="zh-CN" sz="2400" dirty="0">
                <a:solidFill>
                  <a:srgbClr val="002060"/>
                </a:solidFill>
              </a:rPr>
              <a:t>%</a:t>
            </a:r>
            <a:endParaRPr lang="en-US" altLang="zh-CN" sz="2000" dirty="0">
              <a:solidFill>
                <a:srgbClr val="002060"/>
              </a:solidFill>
            </a:endParaRPr>
          </a:p>
        </p:txBody>
      </p:sp>
      <p:sp>
        <p:nvSpPr>
          <p:cNvPr id="12" name="文本框 11">
            <a:extLst>
              <a:ext uri="{FF2B5EF4-FFF2-40B4-BE49-F238E27FC236}">
                <a16:creationId xmlns:a16="http://schemas.microsoft.com/office/drawing/2014/main" id="{6BF3EADB-756F-BE86-5605-A429B78C7A01}"/>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-124</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双中微子双电子俘获</a:t>
            </a:r>
          </a:p>
        </p:txBody>
      </p:sp>
      <p:sp>
        <p:nvSpPr>
          <p:cNvPr id="16" name="文本框 15">
            <a:extLst>
              <a:ext uri="{FF2B5EF4-FFF2-40B4-BE49-F238E27FC236}">
                <a16:creationId xmlns:a16="http://schemas.microsoft.com/office/drawing/2014/main" id="{6595C217-3587-7562-C352-403D93BDCF83}"/>
              </a:ext>
            </a:extLst>
          </p:cNvPr>
          <p:cNvSpPr txBox="1"/>
          <p:nvPr/>
        </p:nvSpPr>
        <p:spPr>
          <a:xfrm>
            <a:off x="6468088" y="907360"/>
            <a:ext cx="5323678" cy="58041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400" dirty="0">
                <a:solidFill>
                  <a:srgbClr val="002060"/>
                </a:solidFill>
              </a:rPr>
              <a:t>2D</a:t>
            </a:r>
            <a:r>
              <a:rPr lang="zh-CN" altLang="en-US" sz="2400" dirty="0">
                <a:solidFill>
                  <a:srgbClr val="002060"/>
                </a:solidFill>
              </a:rPr>
              <a:t>能量</a:t>
            </a:r>
            <a:r>
              <a:rPr lang="en-US" altLang="zh-CN" sz="2400" dirty="0">
                <a:solidFill>
                  <a:srgbClr val="002060"/>
                </a:solidFill>
              </a:rPr>
              <a:t>+</a:t>
            </a:r>
            <a:r>
              <a:rPr lang="zh-CN" altLang="en-US" sz="2400" dirty="0">
                <a:solidFill>
                  <a:srgbClr val="002060"/>
                </a:solidFill>
              </a:rPr>
              <a:t>时间演化的信号本底模型</a:t>
            </a:r>
          </a:p>
        </p:txBody>
      </p:sp>
      <p:sp>
        <p:nvSpPr>
          <p:cNvPr id="17" name="文本框 16">
            <a:extLst>
              <a:ext uri="{FF2B5EF4-FFF2-40B4-BE49-F238E27FC236}">
                <a16:creationId xmlns:a16="http://schemas.microsoft.com/office/drawing/2014/main" id="{C75195D5-BCE8-0247-2919-B32C2154B927}"/>
              </a:ext>
            </a:extLst>
          </p:cNvPr>
          <p:cNvSpPr txBox="1"/>
          <p:nvPr/>
        </p:nvSpPr>
        <p:spPr>
          <a:xfrm>
            <a:off x="976764" y="5325109"/>
            <a:ext cx="968127" cy="369332"/>
          </a:xfrm>
          <a:prstGeom prst="rect">
            <a:avLst/>
          </a:prstGeom>
          <a:noFill/>
        </p:spPr>
        <p:txBody>
          <a:bodyPr wrap="square" rtlCol="0">
            <a:spAutoFit/>
          </a:bodyPr>
          <a:lstStyle/>
          <a:p>
            <a:r>
              <a:rPr lang="en-US" altLang="zh-CN" dirty="0"/>
              <a:t>Run 0</a:t>
            </a:r>
            <a:endParaRPr lang="zh-CN" altLang="en-US" dirty="0"/>
          </a:p>
        </p:txBody>
      </p:sp>
      <p:sp>
        <p:nvSpPr>
          <p:cNvPr id="18" name="文本框 17">
            <a:extLst>
              <a:ext uri="{FF2B5EF4-FFF2-40B4-BE49-F238E27FC236}">
                <a16:creationId xmlns:a16="http://schemas.microsoft.com/office/drawing/2014/main" id="{E943AE84-D2F3-51D8-6EA7-BB9ED124DB9E}"/>
              </a:ext>
            </a:extLst>
          </p:cNvPr>
          <p:cNvSpPr txBox="1"/>
          <p:nvPr/>
        </p:nvSpPr>
        <p:spPr>
          <a:xfrm>
            <a:off x="3681843" y="5277262"/>
            <a:ext cx="968127" cy="369332"/>
          </a:xfrm>
          <a:prstGeom prst="rect">
            <a:avLst/>
          </a:prstGeom>
          <a:noFill/>
        </p:spPr>
        <p:txBody>
          <a:bodyPr wrap="square" rtlCol="0">
            <a:spAutoFit/>
          </a:bodyPr>
          <a:lstStyle/>
          <a:p>
            <a:r>
              <a:rPr lang="en-US" altLang="zh-CN" dirty="0"/>
              <a:t>Run 1</a:t>
            </a:r>
            <a:endParaRPr lang="zh-CN" altLang="en-US" dirty="0"/>
          </a:p>
        </p:txBody>
      </p:sp>
    </p:spTree>
    <p:extLst>
      <p:ext uri="{BB962C8B-B14F-4D97-AF65-F5344CB8AC3E}">
        <p14:creationId xmlns:p14="http://schemas.microsoft.com/office/powerpoint/2010/main" val="137203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54FB74D2-8814-D684-F054-C1A52877E448}"/>
              </a:ext>
            </a:extLst>
          </p:cNvPr>
          <p:cNvSpPr txBox="1"/>
          <p:nvPr/>
        </p:nvSpPr>
        <p:spPr>
          <a:xfrm>
            <a:off x="6023124" y="2064763"/>
            <a:ext cx="5947787" cy="1018150"/>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nSpc>
                <a:spcPct val="120000"/>
              </a:lnSpc>
            </a:pPr>
            <a:endParaRPr lang="en-US" altLang="zh-CN" sz="2800" dirty="0">
              <a:solidFill>
                <a:srgbClr val="002060"/>
              </a:solidFill>
            </a:endParaRPr>
          </a:p>
        </p:txBody>
      </p:sp>
      <p:sp>
        <p:nvSpPr>
          <p:cNvPr id="13" name="文本框 12">
            <a:extLst>
              <a:ext uri="{FF2B5EF4-FFF2-40B4-BE49-F238E27FC236}">
                <a16:creationId xmlns:a16="http://schemas.microsoft.com/office/drawing/2014/main" id="{D27BEE75-E152-4B42-627E-21810F981178}"/>
              </a:ext>
            </a:extLst>
          </p:cNvPr>
          <p:cNvSpPr txBox="1"/>
          <p:nvPr/>
        </p:nvSpPr>
        <p:spPr>
          <a:xfrm>
            <a:off x="6023124" y="886681"/>
            <a:ext cx="5914656" cy="1018150"/>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nSpc>
                <a:spcPct val="120000"/>
              </a:lnSpc>
            </a:pPr>
            <a:endParaRPr lang="en-US" altLang="zh-CN" sz="2800" dirty="0">
              <a:solidFill>
                <a:srgbClr val="002060"/>
              </a:solidFill>
            </a:endParaRPr>
          </a:p>
        </p:txBody>
      </p:sp>
      <p:pic>
        <p:nvPicPr>
          <p:cNvPr id="5" name="图片 2">
            <a:extLst>
              <a:ext uri="{FF2B5EF4-FFF2-40B4-BE49-F238E27FC236}">
                <a16:creationId xmlns:a16="http://schemas.microsoft.com/office/drawing/2014/main" id="{82F53BD9-7001-2C9F-4CF0-81CD643C7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25" y="2900484"/>
            <a:ext cx="5139417" cy="3446901"/>
          </a:xfrm>
          <a:prstGeom prst="rect">
            <a:avLst/>
          </a:prstGeom>
        </p:spPr>
      </p:pic>
      <p:sp>
        <p:nvSpPr>
          <p:cNvPr id="2" name="灯片编号占位符 1">
            <a:extLst>
              <a:ext uri="{FF2B5EF4-FFF2-40B4-BE49-F238E27FC236}">
                <a16:creationId xmlns:a16="http://schemas.microsoft.com/office/drawing/2014/main" id="{746D53AC-CB45-F54D-7EDA-67FA85F5ABB9}"/>
              </a:ext>
            </a:extLst>
          </p:cNvPr>
          <p:cNvSpPr>
            <a:spLocks noGrp="1"/>
          </p:cNvSpPr>
          <p:nvPr>
            <p:ph type="sldNum" sz="quarter" idx="12"/>
          </p:nvPr>
        </p:nvSpPr>
        <p:spPr/>
        <p:txBody>
          <a:bodyPr/>
          <a:lstStyle/>
          <a:p>
            <a:fld id="{DABBEA52-83FF-49B7-BA50-E50A0E8A1A17}" type="slidenum">
              <a:rPr lang="zh-CN" altLang="en-US" smtClean="0"/>
              <a:pPr/>
              <a:t>21</a:t>
            </a:fld>
            <a:endParaRPr lang="zh-CN" altLang="en-US"/>
          </a:p>
        </p:txBody>
      </p:sp>
      <p:pic>
        <p:nvPicPr>
          <p:cNvPr id="3" name="图片 2">
            <a:extLst>
              <a:ext uri="{FF2B5EF4-FFF2-40B4-BE49-F238E27FC236}">
                <a16:creationId xmlns:a16="http://schemas.microsoft.com/office/drawing/2014/main" id="{874371E7-705B-3D69-87DA-B6B57DE16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6506" y="3073463"/>
            <a:ext cx="6325632" cy="3446901"/>
          </a:xfrm>
          <a:prstGeom prst="rect">
            <a:avLst/>
          </a:prstGeom>
        </p:spPr>
      </p:pic>
      <p:sp>
        <p:nvSpPr>
          <p:cNvPr id="4" name="矩形 8">
            <a:extLst>
              <a:ext uri="{FF2B5EF4-FFF2-40B4-BE49-F238E27FC236}">
                <a16:creationId xmlns:a16="http://schemas.microsoft.com/office/drawing/2014/main" id="{FB2B6C98-B68D-1FF5-FAA9-D1D7B60643ED}"/>
              </a:ext>
            </a:extLst>
          </p:cNvPr>
          <p:cNvSpPr/>
          <p:nvPr/>
        </p:nvSpPr>
        <p:spPr>
          <a:xfrm>
            <a:off x="1867183" y="3586891"/>
            <a:ext cx="1107996" cy="369332"/>
          </a:xfrm>
          <a:prstGeom prst="rect">
            <a:avLst/>
          </a:prstGeom>
        </p:spPr>
        <p:txBody>
          <a:bodyPr wrap="none">
            <a:spAutoFit/>
          </a:bodyPr>
          <a:lstStyle/>
          <a:p>
            <a:r>
              <a:rPr lang="zh-CN" altLang="en-US" dirty="0">
                <a:solidFill>
                  <a:srgbClr val="C00000"/>
                </a:solidFill>
                <a:latin typeface="Arial" panose="020B0604020202020204" pitchFamily="34" charset="0"/>
                <a:cs typeface="Arial" panose="020B0604020202020204" pitchFamily="34" charset="0"/>
              </a:rPr>
              <a:t>Region 1</a:t>
            </a:r>
          </a:p>
        </p:txBody>
      </p:sp>
      <p:sp>
        <p:nvSpPr>
          <p:cNvPr id="8" name="文本框 7">
            <a:extLst>
              <a:ext uri="{FF2B5EF4-FFF2-40B4-BE49-F238E27FC236}">
                <a16:creationId xmlns:a16="http://schemas.microsoft.com/office/drawing/2014/main" id="{83A76642-C6EE-031E-F633-7A0FC5D0698C}"/>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-136</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双贝塔衰变半衰期精确测量</a:t>
            </a:r>
          </a:p>
        </p:txBody>
      </p:sp>
      <p:sp>
        <p:nvSpPr>
          <p:cNvPr id="9" name="文本框 8">
            <a:extLst>
              <a:ext uri="{FF2B5EF4-FFF2-40B4-BE49-F238E27FC236}">
                <a16:creationId xmlns:a16="http://schemas.microsoft.com/office/drawing/2014/main" id="{95A0FA41-3B59-74F8-94E7-B168A9019BEE}"/>
              </a:ext>
            </a:extLst>
          </p:cNvPr>
          <p:cNvSpPr txBox="1"/>
          <p:nvPr/>
        </p:nvSpPr>
        <p:spPr>
          <a:xfrm>
            <a:off x="380356" y="6399926"/>
            <a:ext cx="7127000" cy="458074"/>
          </a:xfrm>
          <a:prstGeom prst="rect">
            <a:avLst/>
          </a:prstGeom>
          <a:noFill/>
        </p:spPr>
        <p:txBody>
          <a:bodyPr wrap="square" rtlCol="0">
            <a:spAutoFit/>
          </a:bodyPr>
          <a:lstStyle/>
          <a:p>
            <a:pPr>
              <a:lnSpc>
                <a:spcPct val="150000"/>
              </a:lnSpc>
            </a:pPr>
            <a:r>
              <a:rPr kumimoji="1" lang="en-US" altLang="zh-CN" b="1" dirty="0" err="1">
                <a:solidFill>
                  <a:srgbClr val="C8161E"/>
                </a:solidFill>
                <a:latin typeface="Times New Roman" panose="02020603050405020304" pitchFamily="18" charset="0"/>
                <a:cs typeface="Times New Roman" panose="02020603050405020304" pitchFamily="18" charset="0"/>
              </a:rPr>
              <a:t>PandaX</a:t>
            </a:r>
            <a:r>
              <a:rPr kumimoji="1" lang="en-US" altLang="zh-CN" b="1" dirty="0">
                <a:solidFill>
                  <a:srgbClr val="C8161E"/>
                </a:solidFill>
                <a:latin typeface="Times New Roman" panose="02020603050405020304" pitchFamily="18" charset="0"/>
                <a:cs typeface="Times New Roman" panose="02020603050405020304" pitchFamily="18" charset="0"/>
              </a:rPr>
              <a:t> Collaboration: Research 2022</a:t>
            </a:r>
          </a:p>
        </p:txBody>
      </p:sp>
      <p:pic>
        <p:nvPicPr>
          <p:cNvPr id="10" name="图片 9">
            <a:extLst>
              <a:ext uri="{FF2B5EF4-FFF2-40B4-BE49-F238E27FC236}">
                <a16:creationId xmlns:a16="http://schemas.microsoft.com/office/drawing/2014/main" id="{84AE4CE8-3872-AF50-C20B-A51E3EBC9C6A}"/>
              </a:ext>
            </a:extLst>
          </p:cNvPr>
          <p:cNvPicPr>
            <a:picLocks noChangeAspect="1"/>
          </p:cNvPicPr>
          <p:nvPr/>
        </p:nvPicPr>
        <p:blipFill>
          <a:blip r:embed="rId5"/>
          <a:stretch>
            <a:fillRect/>
          </a:stretch>
        </p:blipFill>
        <p:spPr>
          <a:xfrm>
            <a:off x="221091" y="1037243"/>
            <a:ext cx="5753476" cy="1798589"/>
          </a:xfrm>
          <a:prstGeom prst="rect">
            <a:avLst/>
          </a:prstGeom>
        </p:spPr>
      </p:pic>
      <p:sp>
        <p:nvSpPr>
          <p:cNvPr id="12" name="文本框 11">
            <a:extLst>
              <a:ext uri="{FF2B5EF4-FFF2-40B4-BE49-F238E27FC236}">
                <a16:creationId xmlns:a16="http://schemas.microsoft.com/office/drawing/2014/main" id="{5BBAA184-7CE7-E93B-B493-1B81370628C7}"/>
              </a:ext>
            </a:extLst>
          </p:cNvPr>
          <p:cNvSpPr txBox="1"/>
          <p:nvPr/>
        </p:nvSpPr>
        <p:spPr>
          <a:xfrm>
            <a:off x="5947429" y="994733"/>
            <a:ext cx="6066045" cy="830997"/>
          </a:xfrm>
          <a:prstGeom prst="rect">
            <a:avLst/>
          </a:prstGeom>
          <a:noFill/>
        </p:spPr>
        <p:txBody>
          <a:bodyPr wrap="square">
            <a:spAutoFit/>
          </a:bodyPr>
          <a:lstStyle/>
          <a:p>
            <a:pPr algn="ctr"/>
            <a:r>
              <a:rPr lang="en-US" altLang="zh-CN" sz="2400" baseline="30000" dirty="0">
                <a:solidFill>
                  <a:srgbClr val="002060"/>
                </a:solidFill>
              </a:rPr>
              <a:t>136</a:t>
            </a:r>
            <a:r>
              <a:rPr lang="en-US" altLang="zh-CN" sz="2400" dirty="0">
                <a:solidFill>
                  <a:srgbClr val="002060"/>
                </a:solidFill>
              </a:rPr>
              <a:t>Xe 2</a:t>
            </a:r>
            <a:r>
              <a:rPr lang="zh-CN" altLang="en-US" sz="2400" dirty="0">
                <a:solidFill>
                  <a:srgbClr val="002060"/>
                </a:solidFill>
              </a:rPr>
              <a:t>𝜈𝛽𝛽 半衰期测量（</a:t>
            </a:r>
            <a:r>
              <a:rPr lang="en-US" altLang="zh-CN" sz="2400" dirty="0">
                <a:solidFill>
                  <a:srgbClr val="002060"/>
                </a:solidFill>
              </a:rPr>
              <a:t>Run0</a:t>
            </a:r>
            <a:r>
              <a:rPr lang="zh-CN" altLang="en-US" sz="2400" dirty="0">
                <a:solidFill>
                  <a:srgbClr val="002060"/>
                </a:solidFill>
              </a:rPr>
              <a:t>）</a:t>
            </a:r>
            <a:r>
              <a:rPr lang="en-US" altLang="zh-CN" sz="2400" dirty="0">
                <a:solidFill>
                  <a:srgbClr val="002060"/>
                </a:solidFill>
              </a:rPr>
              <a:t>:</a:t>
            </a:r>
          </a:p>
          <a:p>
            <a:pPr algn="ctr"/>
            <a:r>
              <a:rPr lang="en-US" altLang="zh-CN" sz="2400" dirty="0">
                <a:solidFill>
                  <a:srgbClr val="002060"/>
                </a:solidFill>
              </a:rPr>
              <a:t> </a:t>
            </a:r>
            <a:r>
              <a:rPr lang="en-US" altLang="zh-CN" sz="2400" b="1" dirty="0">
                <a:solidFill>
                  <a:srgbClr val="002060"/>
                </a:solidFill>
              </a:rPr>
              <a:t>2.27 ± 0.03(stat.) ± 0.10(syst.) × 10</a:t>
            </a:r>
            <a:r>
              <a:rPr lang="en-US" altLang="zh-CN" sz="2400" b="1" baseline="30000" dirty="0">
                <a:solidFill>
                  <a:srgbClr val="002060"/>
                </a:solidFill>
              </a:rPr>
              <a:t>21</a:t>
            </a:r>
            <a:r>
              <a:rPr lang="en-US" altLang="zh-CN" sz="2400" b="1" dirty="0">
                <a:solidFill>
                  <a:srgbClr val="002060"/>
                </a:solidFill>
              </a:rPr>
              <a:t> yr</a:t>
            </a:r>
          </a:p>
        </p:txBody>
      </p:sp>
      <p:sp>
        <p:nvSpPr>
          <p:cNvPr id="14" name="文本框 13">
            <a:extLst>
              <a:ext uri="{FF2B5EF4-FFF2-40B4-BE49-F238E27FC236}">
                <a16:creationId xmlns:a16="http://schemas.microsoft.com/office/drawing/2014/main" id="{8E220E67-9968-C391-FB13-D2078EA4148E}"/>
              </a:ext>
            </a:extLst>
          </p:cNvPr>
          <p:cNvSpPr txBox="1"/>
          <p:nvPr/>
        </p:nvSpPr>
        <p:spPr>
          <a:xfrm>
            <a:off x="6155129" y="2187443"/>
            <a:ext cx="5683776" cy="830997"/>
          </a:xfrm>
          <a:prstGeom prst="rect">
            <a:avLst/>
          </a:prstGeom>
          <a:noFill/>
        </p:spPr>
        <p:txBody>
          <a:bodyPr wrap="square">
            <a:spAutoFit/>
          </a:bodyPr>
          <a:lstStyle/>
          <a:p>
            <a:pPr algn="ctr"/>
            <a:r>
              <a:rPr lang="zh-CN" altLang="en-US" sz="2400" dirty="0">
                <a:solidFill>
                  <a:srgbClr val="002060"/>
                </a:solidFill>
              </a:rPr>
              <a:t>首个基于自然氙实验的测量结果</a:t>
            </a:r>
            <a:r>
              <a:rPr lang="en-US" altLang="zh-CN" sz="2400" dirty="0">
                <a:solidFill>
                  <a:srgbClr val="002060"/>
                </a:solidFill>
              </a:rPr>
              <a:t> </a:t>
            </a:r>
          </a:p>
          <a:p>
            <a:pPr algn="ctr"/>
            <a:r>
              <a:rPr lang="zh-CN" altLang="en-US" sz="2400" dirty="0">
                <a:solidFill>
                  <a:srgbClr val="002060"/>
                </a:solidFill>
              </a:rPr>
              <a:t>当前最宽的衰变能谱：</a:t>
            </a:r>
            <a:r>
              <a:rPr lang="en-US" altLang="zh-CN" sz="2400" dirty="0">
                <a:solidFill>
                  <a:srgbClr val="002060"/>
                </a:solidFill>
              </a:rPr>
              <a:t>440keV-2800keV</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D91999D0-48E6-E9BF-EB6D-A086F64184DE}"/>
                  </a:ext>
                </a:extLst>
              </p:cNvPr>
              <p:cNvSpPr/>
              <p:nvPr/>
            </p:nvSpPr>
            <p:spPr>
              <a:xfrm>
                <a:off x="4649817" y="1159081"/>
                <a:ext cx="946689" cy="23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i="1" smtClean="0">
                          <a:solidFill>
                            <a:srgbClr val="2020FE"/>
                          </a:solidFill>
                          <a:latin typeface="Cambria Math" panose="02040503050406030204" pitchFamily="18" charset="0"/>
                        </a:rPr>
                        <m:t>2</m:t>
                      </m:r>
                      <m:r>
                        <a:rPr lang="zh-CN" altLang="en-US" sz="1800" i="1">
                          <a:solidFill>
                            <a:srgbClr val="2020FE"/>
                          </a:solidFill>
                          <a:latin typeface="Cambria Math" panose="02040503050406030204" pitchFamily="18" charset="0"/>
                        </a:rPr>
                        <m:t>𝜈𝛽𝛽</m:t>
                      </m:r>
                    </m:oMath>
                  </m:oMathPara>
                </a14:m>
                <a:endParaRPr lang="zh-CN" altLang="en-US" dirty="0">
                  <a:solidFill>
                    <a:srgbClr val="2020FE"/>
                  </a:solidFill>
                </a:endParaRPr>
              </a:p>
            </p:txBody>
          </p:sp>
        </mc:Choice>
        <mc:Fallback xmlns="">
          <p:sp>
            <p:nvSpPr>
              <p:cNvPr id="16" name="矩形 15">
                <a:extLst>
                  <a:ext uri="{FF2B5EF4-FFF2-40B4-BE49-F238E27FC236}">
                    <a16:creationId xmlns:a16="http://schemas.microsoft.com/office/drawing/2014/main" id="{D91999D0-48E6-E9BF-EB6D-A086F64184DE}"/>
                  </a:ext>
                </a:extLst>
              </p:cNvPr>
              <p:cNvSpPr>
                <a:spLocks noRot="1" noChangeAspect="1" noMove="1" noResize="1" noEditPoints="1" noAdjustHandles="1" noChangeArrowheads="1" noChangeShapeType="1" noTextEdit="1"/>
              </p:cNvSpPr>
              <p:nvPr/>
            </p:nvSpPr>
            <p:spPr>
              <a:xfrm>
                <a:off x="4649817" y="1159081"/>
                <a:ext cx="946689" cy="236675"/>
              </a:xfrm>
              <a:prstGeom prst="rect">
                <a:avLst/>
              </a:prstGeom>
              <a:blipFill>
                <a:blip r:embed="rId6"/>
                <a:stretch>
                  <a:fillRect t="-7692" b="-51282"/>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717A2ACF-9949-F0EC-8437-3A85769208A4}"/>
                  </a:ext>
                </a:extLst>
              </p:cNvPr>
              <p:cNvSpPr/>
              <p:nvPr/>
            </p:nvSpPr>
            <p:spPr>
              <a:xfrm>
                <a:off x="5090031" y="1898573"/>
                <a:ext cx="735496" cy="23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800" i="1" smtClean="0">
                          <a:solidFill>
                            <a:srgbClr val="FF0000"/>
                          </a:solidFill>
                          <a:latin typeface="Cambria Math" panose="02040503050406030204" pitchFamily="18" charset="0"/>
                        </a:rPr>
                        <m:t>0</m:t>
                      </m:r>
                      <m:r>
                        <a:rPr lang="zh-CN" altLang="en-US" sz="1800" i="1">
                          <a:solidFill>
                            <a:srgbClr val="FF0000"/>
                          </a:solidFill>
                          <a:latin typeface="Cambria Math" panose="02040503050406030204" pitchFamily="18" charset="0"/>
                        </a:rPr>
                        <m:t>𝜈𝛽𝛽</m:t>
                      </m:r>
                    </m:oMath>
                  </m:oMathPara>
                </a14:m>
                <a:endParaRPr lang="zh-CN" altLang="en-US" dirty="0">
                  <a:solidFill>
                    <a:srgbClr val="FF0000"/>
                  </a:solidFill>
                </a:endParaRPr>
              </a:p>
            </p:txBody>
          </p:sp>
        </mc:Choice>
        <mc:Fallback xmlns="">
          <p:sp>
            <p:nvSpPr>
              <p:cNvPr id="17" name="矩形 16">
                <a:extLst>
                  <a:ext uri="{FF2B5EF4-FFF2-40B4-BE49-F238E27FC236}">
                    <a16:creationId xmlns:a16="http://schemas.microsoft.com/office/drawing/2014/main" id="{717A2ACF-9949-F0EC-8437-3A85769208A4}"/>
                  </a:ext>
                </a:extLst>
              </p:cNvPr>
              <p:cNvSpPr>
                <a:spLocks noRot="1" noChangeAspect="1" noMove="1" noResize="1" noEditPoints="1" noAdjustHandles="1" noChangeArrowheads="1" noChangeShapeType="1" noTextEdit="1"/>
              </p:cNvSpPr>
              <p:nvPr/>
            </p:nvSpPr>
            <p:spPr>
              <a:xfrm>
                <a:off x="5090031" y="1898573"/>
                <a:ext cx="735496" cy="236675"/>
              </a:xfrm>
              <a:prstGeom prst="rect">
                <a:avLst/>
              </a:prstGeom>
              <a:blipFill>
                <a:blip r:embed="rId7"/>
                <a:stretch>
                  <a:fillRect l="-1653" t="-7692" b="-51282"/>
                </a:stretch>
              </a:blipFill>
              <a:ln>
                <a:noFill/>
              </a:ln>
            </p:spPr>
            <p:txBody>
              <a:bodyPr/>
              <a:lstStyle/>
              <a:p>
                <a:r>
                  <a:rPr lang="zh-CN" altLang="en-US">
                    <a:noFill/>
                  </a:rPr>
                  <a:t> </a:t>
                </a:r>
              </a:p>
            </p:txBody>
          </p:sp>
        </mc:Fallback>
      </mc:AlternateContent>
      <p:sp>
        <p:nvSpPr>
          <p:cNvPr id="18" name="箭头: 下 17">
            <a:extLst>
              <a:ext uri="{FF2B5EF4-FFF2-40B4-BE49-F238E27FC236}">
                <a16:creationId xmlns:a16="http://schemas.microsoft.com/office/drawing/2014/main" id="{3F661D92-A5C2-2884-5575-5AB2E0981ADC}"/>
              </a:ext>
            </a:extLst>
          </p:cNvPr>
          <p:cNvSpPr/>
          <p:nvPr/>
        </p:nvSpPr>
        <p:spPr>
          <a:xfrm rot="10800000">
            <a:off x="4922923" y="1469823"/>
            <a:ext cx="152400" cy="361713"/>
          </a:xfrm>
          <a:prstGeom prst="downArrow">
            <a:avLst/>
          </a:prstGeom>
          <a:solidFill>
            <a:srgbClr val="2020FE"/>
          </a:solidFill>
          <a:ln>
            <a:solidFill>
              <a:srgbClr val="202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1569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5AFA4B9-FF62-8E43-C997-ACA05A6AE1EB}"/>
              </a:ext>
            </a:extLst>
          </p:cNvPr>
          <p:cNvSpPr>
            <a:spLocks noGrp="1"/>
          </p:cNvSpPr>
          <p:nvPr>
            <p:ph type="sldNum" sz="quarter" idx="12"/>
          </p:nvPr>
        </p:nvSpPr>
        <p:spPr/>
        <p:txBody>
          <a:bodyPr/>
          <a:lstStyle/>
          <a:p>
            <a:fld id="{DABBEA52-83FF-49B7-BA50-E50A0E8A1A17}" type="slidenum">
              <a:rPr lang="zh-CN" altLang="en-US" smtClean="0"/>
              <a:pPr/>
              <a:t>22</a:t>
            </a:fld>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ED8F1DFD-A334-4708-46A5-C789408CAA3E}"/>
                  </a:ext>
                </a:extLst>
              </p:cNvPr>
              <p:cNvSpPr txBox="1"/>
              <p:nvPr/>
            </p:nvSpPr>
            <p:spPr>
              <a:xfrm>
                <a:off x="732181" y="963221"/>
                <a:ext cx="10644810" cy="224593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2400" baseline="30000" dirty="0">
                    <a:solidFill>
                      <a:srgbClr val="002060"/>
                    </a:solidFill>
                  </a:rPr>
                  <a:t>136</a:t>
                </a:r>
                <a:r>
                  <a:rPr lang="en-US" altLang="zh-CN" sz="2400" dirty="0">
                    <a:solidFill>
                      <a:srgbClr val="002060"/>
                    </a:solidFill>
                  </a:rPr>
                  <a:t>Xe</a:t>
                </a:r>
                <a:r>
                  <a:rPr lang="zh-CN" altLang="en-US" sz="2400" dirty="0">
                    <a:solidFill>
                      <a:srgbClr val="002060"/>
                    </a:solidFill>
                  </a:rPr>
                  <a:t>双贝塔衰变到子核激发态有助于理解双贝塔衰变的核矩阵元</a:t>
                </a:r>
                <a:endParaRPr lang="en-US" altLang="zh-CN" sz="2400" dirty="0">
                  <a:solidFill>
                    <a:srgbClr val="002060"/>
                  </a:solidFill>
                </a:endParaRPr>
              </a:p>
              <a:p>
                <a:pPr marL="285750" indent="-285750">
                  <a:lnSpc>
                    <a:spcPct val="150000"/>
                  </a:lnSpc>
                  <a:buFont typeface="Arial" panose="020B0604020202020204" pitchFamily="34" charset="0"/>
                  <a:buChar char="•"/>
                </a:pPr>
                <a:r>
                  <a:rPr lang="zh-CN" altLang="en-US" sz="2400" dirty="0">
                    <a:solidFill>
                      <a:srgbClr val="002060"/>
                    </a:solidFill>
                  </a:rPr>
                  <a:t>理论半衰期</a:t>
                </a:r>
                <a:r>
                  <a:rPr lang="en-US" altLang="zh-CN" sz="2400" dirty="0">
                    <a:solidFill>
                      <a:srgbClr val="002060"/>
                    </a:solidFill>
                  </a:rPr>
                  <a:t>&gt;10</a:t>
                </a:r>
                <a:r>
                  <a:rPr lang="en-US" altLang="zh-CN" sz="2400" baseline="30000" dirty="0">
                    <a:solidFill>
                      <a:srgbClr val="002060"/>
                    </a:solidFill>
                  </a:rPr>
                  <a:t>24</a:t>
                </a:r>
                <a:r>
                  <a:rPr lang="en-US" altLang="zh-CN" sz="2400" dirty="0">
                    <a:solidFill>
                      <a:srgbClr val="002060"/>
                    </a:solidFill>
                  </a:rPr>
                  <a:t>yr</a:t>
                </a:r>
              </a:p>
              <a:p>
                <a:pPr marL="285750" indent="-285750">
                  <a:lnSpc>
                    <a:spcPct val="150000"/>
                  </a:lnSpc>
                  <a:buFont typeface="Arial" panose="020B0604020202020204" pitchFamily="34" charset="0"/>
                  <a:buChar char="•"/>
                </a:pPr>
                <a:r>
                  <a:rPr lang="zh-CN" altLang="en-US" sz="2400" dirty="0">
                    <a:solidFill>
                      <a:srgbClr val="002060"/>
                    </a:solidFill>
                  </a:rPr>
                  <a:t>级联衰变的特征提取：</a:t>
                </a:r>
                <a:r>
                  <a:rPr lang="zh-CN" altLang="en-US" sz="2400" b="1" dirty="0">
                    <a:solidFill>
                      <a:srgbClr val="002060"/>
                    </a:solidFill>
                  </a:rPr>
                  <a:t>高显著度的信号本底鉴别</a:t>
                </a:r>
                <a:endParaRPr lang="en-US" altLang="zh-CN" sz="2400" b="1" dirty="0">
                  <a:solidFill>
                    <a:srgbClr val="002060"/>
                  </a:solidFill>
                </a:endParaRPr>
              </a:p>
              <a:p>
                <a:pPr marL="285750" indent="-285750">
                  <a:lnSpc>
                    <a:spcPct val="150000"/>
                  </a:lnSpc>
                  <a:buFont typeface="Arial" panose="020B0604020202020204" pitchFamily="34" charset="0"/>
                  <a:buChar char="•"/>
                </a:pPr>
                <a:r>
                  <a:rPr lang="zh-CN" altLang="en-US" sz="2400" dirty="0">
                    <a:solidFill>
                      <a:srgbClr val="002060"/>
                    </a:solidFill>
                  </a:rPr>
                  <a:t>实验对</a:t>
                </a:r>
                <a14:m>
                  <m:oMath xmlns:m="http://schemas.openxmlformats.org/officeDocument/2006/math">
                    <m:sSubSup>
                      <m:sSubSupPr>
                        <m:ctrlPr>
                          <a:rPr lang="en-US" altLang="zh-CN" sz="2400" b="1" i="1" smtClean="0">
                            <a:solidFill>
                              <a:srgbClr val="002060"/>
                            </a:solidFill>
                            <a:latin typeface="Cambria Math" panose="02040503050406030204" pitchFamily="18" charset="0"/>
                          </a:rPr>
                        </m:ctrlPr>
                      </m:sSubSupPr>
                      <m:e>
                        <m:r>
                          <a:rPr lang="en-US" altLang="zh-CN" sz="2400" b="1" i="1" smtClean="0">
                            <a:solidFill>
                              <a:srgbClr val="002060"/>
                            </a:solidFill>
                            <a:latin typeface="Cambria Math" panose="02040503050406030204" pitchFamily="18" charset="0"/>
                          </a:rPr>
                          <m:t>𝟎</m:t>
                        </m:r>
                      </m:e>
                      <m:sub>
                        <m:r>
                          <a:rPr lang="en-US" altLang="zh-CN" sz="2400" b="1" i="1" smtClean="0">
                            <a:solidFill>
                              <a:srgbClr val="002060"/>
                            </a:solidFill>
                            <a:latin typeface="Cambria Math" panose="02040503050406030204" pitchFamily="18" charset="0"/>
                          </a:rPr>
                          <m:t>𝟏</m:t>
                        </m:r>
                      </m:sub>
                      <m:sup>
                        <m:r>
                          <a:rPr lang="en-US" altLang="zh-CN" sz="2400" b="1" i="1" smtClean="0">
                            <a:solidFill>
                              <a:srgbClr val="002060"/>
                            </a:solidFill>
                            <a:latin typeface="Cambria Math" panose="02040503050406030204" pitchFamily="18" charset="0"/>
                          </a:rPr>
                          <m:t>+</m:t>
                        </m:r>
                      </m:sup>
                    </m:sSubSup>
                  </m:oMath>
                </a14:m>
                <a:r>
                  <a:rPr lang="zh-CN" altLang="en-US" sz="2400" dirty="0">
                    <a:solidFill>
                      <a:srgbClr val="002060"/>
                    </a:solidFill>
                  </a:rPr>
                  <a:t>激发态的限制，</a:t>
                </a:r>
                <a:r>
                  <a:rPr lang="zh-CN" altLang="en-US" sz="2400" b="1" dirty="0">
                    <a:solidFill>
                      <a:srgbClr val="002060"/>
                    </a:solidFill>
                  </a:rPr>
                  <a:t>已经在被发现的边缘</a:t>
                </a:r>
                <a:r>
                  <a:rPr lang="zh-CN" altLang="en-US" sz="2400" dirty="0">
                    <a:solidFill>
                      <a:srgbClr val="002060"/>
                    </a:solidFill>
                  </a:rPr>
                  <a:t>：</a:t>
                </a:r>
                <a:r>
                  <a:rPr lang="en" altLang="zh-CN" sz="2400" dirty="0">
                    <a:solidFill>
                      <a:srgbClr val="002060"/>
                    </a:solidFill>
                    <a:latin typeface="Cambria" panose="02040503050406030204" pitchFamily="18" charset="0"/>
                    <a:ea typeface="Cambria" panose="02040503050406030204" pitchFamily="18" charset="0"/>
                  </a:rPr>
                  <a:t> &gt; 1.</a:t>
                </a:r>
                <a:r>
                  <a:rPr lang="en-US" altLang="zh-CN" sz="2400" dirty="0">
                    <a:solidFill>
                      <a:srgbClr val="002060"/>
                    </a:solidFill>
                    <a:latin typeface="Cambria" panose="02040503050406030204" pitchFamily="18" charset="0"/>
                    <a:ea typeface="Cambria" panose="02040503050406030204" pitchFamily="18" charset="0"/>
                  </a:rPr>
                  <a:t>7</a:t>
                </a:r>
                <a:r>
                  <a:rPr lang="en" altLang="zh-CN" sz="2400" dirty="0">
                    <a:solidFill>
                      <a:srgbClr val="002060"/>
                    </a:solidFill>
                    <a:latin typeface="Cambria" panose="02040503050406030204" pitchFamily="18" charset="0"/>
                    <a:ea typeface="Cambria" panose="02040503050406030204" pitchFamily="18" charset="0"/>
                  </a:rPr>
                  <a:t> × 10</a:t>
                </a:r>
                <a:r>
                  <a:rPr lang="en" altLang="zh-CN" sz="2400" baseline="30000" dirty="0">
                    <a:solidFill>
                      <a:srgbClr val="002060"/>
                    </a:solidFill>
                    <a:latin typeface="Cambria" panose="02040503050406030204" pitchFamily="18" charset="0"/>
                    <a:ea typeface="Cambria" panose="02040503050406030204" pitchFamily="18" charset="0"/>
                  </a:rPr>
                  <a:t>24</a:t>
                </a:r>
                <a:r>
                  <a:rPr lang="en" altLang="zh-CN"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yr</a:t>
                </a:r>
                <a:r>
                  <a:rPr lang="zh-CN" altLang="en-US"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EXO-200</a:t>
                </a:r>
                <a:r>
                  <a:rPr lang="zh-CN" altLang="en-US" sz="2400" dirty="0">
                    <a:solidFill>
                      <a:srgbClr val="002060"/>
                    </a:solidFill>
                    <a:latin typeface="Cambria" panose="02040503050406030204" pitchFamily="18" charset="0"/>
                    <a:ea typeface="Cambria" panose="02040503050406030204" pitchFamily="18" charset="0"/>
                  </a:rPr>
                  <a:t>）</a:t>
                </a:r>
                <a:endParaRPr lang="en-US" altLang="zh-CN" sz="2400" dirty="0">
                  <a:solidFill>
                    <a:srgbClr val="002060"/>
                  </a:solidFill>
                  <a:latin typeface="Cambria" panose="02040503050406030204" pitchFamily="18" charset="0"/>
                  <a:ea typeface="Cambria" panose="02040503050406030204" pitchFamily="18" charset="0"/>
                </a:endParaRPr>
              </a:p>
            </p:txBody>
          </p:sp>
        </mc:Choice>
        <mc:Fallback xmlns="">
          <p:sp>
            <p:nvSpPr>
              <p:cNvPr id="5" name="文本框 4">
                <a:extLst>
                  <a:ext uri="{FF2B5EF4-FFF2-40B4-BE49-F238E27FC236}">
                    <a16:creationId xmlns:a16="http://schemas.microsoft.com/office/drawing/2014/main" id="{ED8F1DFD-A334-4708-46A5-C789408CAA3E}"/>
                  </a:ext>
                </a:extLst>
              </p:cNvPr>
              <p:cNvSpPr txBox="1">
                <a:spLocks noRot="1" noChangeAspect="1" noMove="1" noResize="1" noEditPoints="1" noAdjustHandles="1" noChangeArrowheads="1" noChangeShapeType="1" noTextEdit="1"/>
              </p:cNvSpPr>
              <p:nvPr/>
            </p:nvSpPr>
            <p:spPr>
              <a:xfrm>
                <a:off x="732181" y="963221"/>
                <a:ext cx="10644810" cy="2245936"/>
              </a:xfrm>
              <a:prstGeom prst="rect">
                <a:avLst/>
              </a:prstGeom>
              <a:blipFill>
                <a:blip r:embed="rId3"/>
                <a:stretch>
                  <a:fillRect l="-745" r="-3723" b="-5435"/>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5B88F0DE-0AE8-CD87-117A-DD5F53E0F154}"/>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-136</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双贝塔衰变到子核激发态</a:t>
            </a:r>
          </a:p>
        </p:txBody>
      </p:sp>
      <p:grpSp>
        <p:nvGrpSpPr>
          <p:cNvPr id="11" name="组合 10">
            <a:extLst>
              <a:ext uri="{FF2B5EF4-FFF2-40B4-BE49-F238E27FC236}">
                <a16:creationId xmlns:a16="http://schemas.microsoft.com/office/drawing/2014/main" id="{B69BB4C6-38C2-4767-FEBE-9314B5B7771A}"/>
              </a:ext>
            </a:extLst>
          </p:cNvPr>
          <p:cNvGrpSpPr/>
          <p:nvPr/>
        </p:nvGrpSpPr>
        <p:grpSpPr>
          <a:xfrm>
            <a:off x="868888" y="3325359"/>
            <a:ext cx="10454224" cy="3280171"/>
            <a:chOff x="868888" y="3325359"/>
            <a:chExt cx="10454224" cy="3280171"/>
          </a:xfrm>
        </p:grpSpPr>
        <p:pic>
          <p:nvPicPr>
            <p:cNvPr id="6" name="图片 5">
              <a:extLst>
                <a:ext uri="{FF2B5EF4-FFF2-40B4-BE49-F238E27FC236}">
                  <a16:creationId xmlns:a16="http://schemas.microsoft.com/office/drawing/2014/main" id="{6D430273-7CC3-2A35-D0EB-7E663158D138}"/>
                </a:ext>
              </a:extLst>
            </p:cNvPr>
            <p:cNvPicPr>
              <a:picLocks noChangeAspect="1"/>
            </p:cNvPicPr>
            <p:nvPr/>
          </p:nvPicPr>
          <p:blipFill rotWithShape="1">
            <a:blip r:embed="rId4"/>
            <a:srcRect l="5431"/>
            <a:stretch/>
          </p:blipFill>
          <p:spPr>
            <a:xfrm>
              <a:off x="868888" y="3325359"/>
              <a:ext cx="4001286" cy="3163971"/>
            </a:xfrm>
            <a:prstGeom prst="rect">
              <a:avLst/>
            </a:prstGeom>
          </p:spPr>
        </p:pic>
        <p:pic>
          <p:nvPicPr>
            <p:cNvPr id="7" name="图片 6">
              <a:extLst>
                <a:ext uri="{FF2B5EF4-FFF2-40B4-BE49-F238E27FC236}">
                  <a16:creationId xmlns:a16="http://schemas.microsoft.com/office/drawing/2014/main" id="{A66EE599-2FB1-5FAF-906F-4A83867572B0}"/>
                </a:ext>
              </a:extLst>
            </p:cNvPr>
            <p:cNvPicPr>
              <a:picLocks noChangeAspect="1"/>
            </p:cNvPicPr>
            <p:nvPr/>
          </p:nvPicPr>
          <p:blipFill>
            <a:blip r:embed="rId5"/>
            <a:stretch>
              <a:fillRect/>
            </a:stretch>
          </p:blipFill>
          <p:spPr>
            <a:xfrm>
              <a:off x="5170760" y="3546024"/>
              <a:ext cx="6152352" cy="2722639"/>
            </a:xfrm>
            <a:prstGeom prst="rect">
              <a:avLst/>
            </a:prstGeom>
          </p:spPr>
        </p:pic>
        <p:sp>
          <p:nvSpPr>
            <p:cNvPr id="9" name="矩形 8">
              <a:extLst>
                <a:ext uri="{FF2B5EF4-FFF2-40B4-BE49-F238E27FC236}">
                  <a16:creationId xmlns:a16="http://schemas.microsoft.com/office/drawing/2014/main" id="{E1EB969A-E211-05B9-B650-118120E68BBC}"/>
                </a:ext>
              </a:extLst>
            </p:cNvPr>
            <p:cNvSpPr/>
            <p:nvPr/>
          </p:nvSpPr>
          <p:spPr>
            <a:xfrm>
              <a:off x="5360504" y="5970104"/>
              <a:ext cx="735496" cy="519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B438D21-C207-A803-05CD-6D15B65977DB}"/>
                </a:ext>
              </a:extLst>
            </p:cNvPr>
            <p:cNvSpPr/>
            <p:nvPr/>
          </p:nvSpPr>
          <p:spPr>
            <a:xfrm>
              <a:off x="9501808" y="6086304"/>
              <a:ext cx="1179443" cy="519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8818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59B1231-9F2E-E37F-B593-34B33560ECF6}"/>
              </a:ext>
            </a:extLst>
          </p:cNvPr>
          <p:cNvSpPr>
            <a:spLocks noGrp="1"/>
          </p:cNvSpPr>
          <p:nvPr>
            <p:ph type="sldNum" sz="quarter" idx="12"/>
          </p:nvPr>
        </p:nvSpPr>
        <p:spPr/>
        <p:txBody>
          <a:bodyPr/>
          <a:lstStyle/>
          <a:p>
            <a:fld id="{DABBEA52-83FF-49B7-BA50-E50A0E8A1A17}" type="slidenum">
              <a:rPr lang="zh-CN" altLang="en-US" smtClean="0"/>
              <a:pPr/>
              <a:t>23</a:t>
            </a:fld>
            <a:endParaRPr lang="zh-CN" altLang="en-US"/>
          </a:p>
        </p:txBody>
      </p:sp>
      <p:pic>
        <p:nvPicPr>
          <p:cNvPr id="6" name="图片 5">
            <a:extLst>
              <a:ext uri="{FF2B5EF4-FFF2-40B4-BE49-F238E27FC236}">
                <a16:creationId xmlns:a16="http://schemas.microsoft.com/office/drawing/2014/main" id="{8623021D-F9DF-E52B-5A4E-CDE670B2E1D4}"/>
              </a:ext>
            </a:extLst>
          </p:cNvPr>
          <p:cNvPicPr>
            <a:picLocks noChangeAspect="1"/>
          </p:cNvPicPr>
          <p:nvPr/>
        </p:nvPicPr>
        <p:blipFill>
          <a:blip r:embed="rId3"/>
          <a:stretch>
            <a:fillRect/>
          </a:stretch>
        </p:blipFill>
        <p:spPr>
          <a:xfrm>
            <a:off x="458180" y="897200"/>
            <a:ext cx="10954679" cy="5641395"/>
          </a:xfrm>
          <a:prstGeom prst="rect">
            <a:avLst/>
          </a:prstGeom>
        </p:spPr>
      </p:pic>
      <p:sp>
        <p:nvSpPr>
          <p:cNvPr id="3" name="文本框 2">
            <a:extLst>
              <a:ext uri="{FF2B5EF4-FFF2-40B4-BE49-F238E27FC236}">
                <a16:creationId xmlns:a16="http://schemas.microsoft.com/office/drawing/2014/main" id="{1136A5BF-FF72-EC0B-2159-52DA3B4D288B}"/>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-136</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双贝塔衰变到子核激发态</a:t>
            </a:r>
          </a:p>
        </p:txBody>
      </p:sp>
    </p:spTree>
    <p:extLst>
      <p:ext uri="{BB962C8B-B14F-4D97-AF65-F5344CB8AC3E}">
        <p14:creationId xmlns:p14="http://schemas.microsoft.com/office/powerpoint/2010/main" val="3397983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5E24D57-4CA8-56F8-4A73-CB3996565ED2}"/>
              </a:ext>
            </a:extLst>
          </p:cNvPr>
          <p:cNvSpPr>
            <a:spLocks noGrp="1"/>
          </p:cNvSpPr>
          <p:nvPr>
            <p:ph type="sldNum" sz="quarter" idx="12"/>
          </p:nvPr>
        </p:nvSpPr>
        <p:spPr/>
        <p:txBody>
          <a:bodyPr/>
          <a:lstStyle/>
          <a:p>
            <a:fld id="{DABBEA52-83FF-49B7-BA50-E50A0E8A1A17}" type="slidenum">
              <a:rPr lang="zh-CN" altLang="en-US" smtClean="0"/>
              <a:pPr/>
              <a:t>24</a:t>
            </a:fld>
            <a:endParaRPr lang="zh-CN" altLang="en-US"/>
          </a:p>
        </p:txBody>
      </p:sp>
      <p:pic>
        <p:nvPicPr>
          <p:cNvPr id="6" name="图片 5">
            <a:extLst>
              <a:ext uri="{FF2B5EF4-FFF2-40B4-BE49-F238E27FC236}">
                <a16:creationId xmlns:a16="http://schemas.microsoft.com/office/drawing/2014/main" id="{77B2EC58-182F-3E96-3457-53E2B82C9933}"/>
              </a:ext>
            </a:extLst>
          </p:cNvPr>
          <p:cNvPicPr>
            <a:picLocks noChangeAspect="1"/>
          </p:cNvPicPr>
          <p:nvPr/>
        </p:nvPicPr>
        <p:blipFill>
          <a:blip r:embed="rId3"/>
          <a:stretch>
            <a:fillRect/>
          </a:stretch>
        </p:blipFill>
        <p:spPr>
          <a:xfrm>
            <a:off x="859844" y="2177043"/>
            <a:ext cx="6369219" cy="4726677"/>
          </a:xfrm>
          <a:prstGeom prst="rect">
            <a:avLst/>
          </a:prstGeom>
        </p:spPr>
      </p:pic>
      <p:sp>
        <p:nvSpPr>
          <p:cNvPr id="3" name="文本框 2">
            <a:extLst>
              <a:ext uri="{FF2B5EF4-FFF2-40B4-BE49-F238E27FC236}">
                <a16:creationId xmlns:a16="http://schemas.microsoft.com/office/drawing/2014/main" id="{11562BB5-40E6-8C1F-E90E-2D2D7BCFFAD1}"/>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-136</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双贝塔衰变到子核激发态</a:t>
            </a:r>
          </a:p>
        </p:txBody>
      </p:sp>
      <p:pic>
        <p:nvPicPr>
          <p:cNvPr id="5" name="图片 4">
            <a:extLst>
              <a:ext uri="{FF2B5EF4-FFF2-40B4-BE49-F238E27FC236}">
                <a16:creationId xmlns:a16="http://schemas.microsoft.com/office/drawing/2014/main" id="{385B4FF7-DC48-BA4A-4CC4-46E30DA5E4CB}"/>
              </a:ext>
            </a:extLst>
          </p:cNvPr>
          <p:cNvPicPr>
            <a:picLocks noChangeAspect="1"/>
          </p:cNvPicPr>
          <p:nvPr/>
        </p:nvPicPr>
        <p:blipFill>
          <a:blip r:embed="rId4"/>
          <a:stretch>
            <a:fillRect/>
          </a:stretch>
        </p:blipFill>
        <p:spPr>
          <a:xfrm>
            <a:off x="7435916" y="2333680"/>
            <a:ext cx="3646755" cy="3958163"/>
          </a:xfrm>
          <a:prstGeom prst="rect">
            <a:avLst/>
          </a:prstGeom>
        </p:spPr>
      </p:pic>
      <p:sp>
        <p:nvSpPr>
          <p:cNvPr id="7" name="文本框 6">
            <a:extLst>
              <a:ext uri="{FF2B5EF4-FFF2-40B4-BE49-F238E27FC236}">
                <a16:creationId xmlns:a16="http://schemas.microsoft.com/office/drawing/2014/main" id="{59FFF586-696C-7EC4-0612-D7A7791B5A1F}"/>
              </a:ext>
            </a:extLst>
          </p:cNvPr>
          <p:cNvSpPr txBox="1"/>
          <p:nvPr/>
        </p:nvSpPr>
        <p:spPr>
          <a:xfrm>
            <a:off x="732181" y="963221"/>
            <a:ext cx="10644810" cy="113441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2400" dirty="0">
                <a:solidFill>
                  <a:srgbClr val="002060"/>
                </a:solidFill>
              </a:rPr>
              <a:t>单团簇和多团簇联合分析 </a:t>
            </a:r>
            <a:r>
              <a:rPr lang="en-US" altLang="zh-CN" sz="2400" dirty="0">
                <a:solidFill>
                  <a:srgbClr val="002060"/>
                </a:solidFill>
              </a:rPr>
              <a:t>(Run0)</a:t>
            </a:r>
          </a:p>
          <a:p>
            <a:pPr marL="285750" indent="-285750">
              <a:lnSpc>
                <a:spcPct val="150000"/>
              </a:lnSpc>
              <a:buFont typeface="Arial" panose="020B0604020202020204" pitchFamily="34" charset="0"/>
              <a:buChar char="•"/>
            </a:pPr>
            <a:r>
              <a:rPr lang="zh-CN" altLang="en-US" sz="2400" dirty="0">
                <a:solidFill>
                  <a:srgbClr val="002060"/>
                </a:solidFill>
              </a:rPr>
              <a:t>首次评估了探测器外部环境的放射性，构建精确本底模型</a:t>
            </a:r>
            <a:endParaRPr lang="en-US" altLang="zh-CN" sz="2400" dirty="0">
              <a:solidFill>
                <a:srgbClr val="002060"/>
              </a:solidFill>
            </a:endParaRPr>
          </a:p>
        </p:txBody>
      </p:sp>
    </p:spTree>
    <p:extLst>
      <p:ext uri="{BB962C8B-B14F-4D97-AF65-F5344CB8AC3E}">
        <p14:creationId xmlns:p14="http://schemas.microsoft.com/office/powerpoint/2010/main" val="3030154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C28F2529-429C-7685-8190-96DB245A1AE5}"/>
              </a:ext>
            </a:extLst>
          </p:cNvPr>
          <p:cNvSpPr txBox="1"/>
          <p:nvPr/>
        </p:nvSpPr>
        <p:spPr>
          <a:xfrm>
            <a:off x="5068967" y="827936"/>
            <a:ext cx="6574812" cy="1464689"/>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nSpc>
                <a:spcPct val="120000"/>
              </a:lnSpc>
            </a:pPr>
            <a:endParaRPr lang="en-US" altLang="zh-CN" sz="2800" dirty="0">
              <a:solidFill>
                <a:srgbClr val="002060"/>
              </a:solidFill>
            </a:endParaRPr>
          </a:p>
        </p:txBody>
      </p:sp>
      <p:sp>
        <p:nvSpPr>
          <p:cNvPr id="2" name="灯片编号占位符 1">
            <a:extLst>
              <a:ext uri="{FF2B5EF4-FFF2-40B4-BE49-F238E27FC236}">
                <a16:creationId xmlns:a16="http://schemas.microsoft.com/office/drawing/2014/main" id="{2EF6AAF2-455F-471F-80AD-F4367E34B5CD}"/>
              </a:ext>
            </a:extLst>
          </p:cNvPr>
          <p:cNvSpPr>
            <a:spLocks noGrp="1"/>
          </p:cNvSpPr>
          <p:nvPr>
            <p:ph type="sldNum" sz="quarter" idx="12"/>
          </p:nvPr>
        </p:nvSpPr>
        <p:spPr/>
        <p:txBody>
          <a:bodyPr/>
          <a:lstStyle/>
          <a:p>
            <a:fld id="{DABBEA52-83FF-49B7-BA50-E50A0E8A1A17}" type="slidenum">
              <a:rPr lang="zh-CN" altLang="en-US" smtClean="0"/>
              <a:pPr/>
              <a:t>25</a:t>
            </a:fld>
            <a:endParaRPr lang="zh-CN" altLang="en-US"/>
          </a:p>
        </p:txBody>
      </p:sp>
      <p:pic>
        <p:nvPicPr>
          <p:cNvPr id="8" name="图片 7">
            <a:extLst>
              <a:ext uri="{FF2B5EF4-FFF2-40B4-BE49-F238E27FC236}">
                <a16:creationId xmlns:a16="http://schemas.microsoft.com/office/drawing/2014/main" id="{AE3DABBE-D4A4-D798-33FB-DCDAAB013EB1}"/>
              </a:ext>
            </a:extLst>
          </p:cNvPr>
          <p:cNvPicPr>
            <a:picLocks noChangeAspect="1"/>
          </p:cNvPicPr>
          <p:nvPr/>
        </p:nvPicPr>
        <p:blipFill>
          <a:blip r:embed="rId3"/>
          <a:stretch>
            <a:fillRect/>
          </a:stretch>
        </p:blipFill>
        <p:spPr>
          <a:xfrm>
            <a:off x="5204791" y="2515051"/>
            <a:ext cx="6023111" cy="3884875"/>
          </a:xfrm>
          <a:prstGeom prst="rect">
            <a:avLst/>
          </a:prstGeom>
        </p:spPr>
      </p:pic>
      <p:pic>
        <p:nvPicPr>
          <p:cNvPr id="4" name="图片 3">
            <a:extLst>
              <a:ext uri="{FF2B5EF4-FFF2-40B4-BE49-F238E27FC236}">
                <a16:creationId xmlns:a16="http://schemas.microsoft.com/office/drawing/2014/main" id="{F62A2EA3-F92D-19EF-B191-495E61AA4387}"/>
              </a:ext>
            </a:extLst>
          </p:cNvPr>
          <p:cNvPicPr>
            <a:picLocks noChangeAspect="1"/>
          </p:cNvPicPr>
          <p:nvPr/>
        </p:nvPicPr>
        <p:blipFill>
          <a:blip r:embed="rId4"/>
          <a:stretch>
            <a:fillRect/>
          </a:stretch>
        </p:blipFill>
        <p:spPr>
          <a:xfrm>
            <a:off x="408483" y="815561"/>
            <a:ext cx="4281041" cy="5605637"/>
          </a:xfrm>
          <a:prstGeom prst="rect">
            <a:avLst/>
          </a:prstGeom>
        </p:spPr>
      </p:pic>
      <p:sp>
        <p:nvSpPr>
          <p:cNvPr id="3" name="文本框 2">
            <a:extLst>
              <a:ext uri="{FF2B5EF4-FFF2-40B4-BE49-F238E27FC236}">
                <a16:creationId xmlns:a16="http://schemas.microsoft.com/office/drawing/2014/main" id="{8C5913A4-B40E-BDAC-8E69-C95389C02ECF}"/>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-136</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双贝塔衰变到子核激发态</a:t>
            </a:r>
          </a:p>
        </p:txBody>
      </p:sp>
      <p:sp>
        <p:nvSpPr>
          <p:cNvPr id="5" name="文本框 4">
            <a:extLst>
              <a:ext uri="{FF2B5EF4-FFF2-40B4-BE49-F238E27FC236}">
                <a16:creationId xmlns:a16="http://schemas.microsoft.com/office/drawing/2014/main" id="{6EA90384-4E62-9401-0628-2442F174269B}"/>
              </a:ext>
            </a:extLst>
          </p:cNvPr>
          <p:cNvSpPr txBox="1"/>
          <p:nvPr/>
        </p:nvSpPr>
        <p:spPr>
          <a:xfrm>
            <a:off x="4956313" y="963221"/>
            <a:ext cx="6420677" cy="1134413"/>
          </a:xfrm>
          <a:prstGeom prst="rect">
            <a:avLst/>
          </a:prstGeom>
          <a:noFill/>
        </p:spPr>
        <p:txBody>
          <a:bodyPr wrap="square">
            <a:spAutoFit/>
          </a:bodyPr>
          <a:lstStyle/>
          <a:p>
            <a:pPr algn="ctr">
              <a:lnSpc>
                <a:spcPct val="150000"/>
              </a:lnSpc>
            </a:pPr>
            <a:r>
              <a:rPr lang="zh-CN" altLang="en-US" sz="2400" dirty="0">
                <a:solidFill>
                  <a:srgbClr val="002060"/>
                </a:solidFill>
              </a:rPr>
              <a:t>半衰期限制 </a:t>
            </a:r>
            <a:r>
              <a:rPr lang="en-US" altLang="zh-CN" sz="2400" dirty="0">
                <a:solidFill>
                  <a:srgbClr val="002060"/>
                </a:solidFill>
              </a:rPr>
              <a:t>(Run0)</a:t>
            </a:r>
            <a:r>
              <a:rPr lang="zh-CN" altLang="en-US" sz="2400" dirty="0">
                <a:solidFill>
                  <a:srgbClr val="002060"/>
                </a:solidFill>
              </a:rPr>
              <a:t>： </a:t>
            </a:r>
            <a:r>
              <a:rPr lang="en" altLang="zh-CN" sz="2400" dirty="0">
                <a:solidFill>
                  <a:srgbClr val="002060"/>
                </a:solidFill>
                <a:latin typeface="Cambria" panose="02040503050406030204" pitchFamily="18" charset="0"/>
                <a:ea typeface="Cambria" panose="02040503050406030204" pitchFamily="18" charset="0"/>
              </a:rPr>
              <a:t>&gt; </a:t>
            </a:r>
            <a:r>
              <a:rPr lang="en-US" altLang="zh-CN" sz="2400" dirty="0">
                <a:solidFill>
                  <a:srgbClr val="002060"/>
                </a:solidFill>
                <a:latin typeface="Cambria" panose="02040503050406030204" pitchFamily="18" charset="0"/>
                <a:ea typeface="Cambria" panose="02040503050406030204" pitchFamily="18" charset="0"/>
              </a:rPr>
              <a:t>7</a:t>
            </a:r>
            <a:r>
              <a:rPr lang="en" altLang="zh-CN"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.5</a:t>
            </a:r>
            <a:r>
              <a:rPr lang="en" altLang="zh-CN" sz="2400" dirty="0">
                <a:solidFill>
                  <a:srgbClr val="002060"/>
                </a:solidFill>
                <a:latin typeface="Cambria" panose="02040503050406030204" pitchFamily="18" charset="0"/>
                <a:ea typeface="Cambria" panose="02040503050406030204" pitchFamily="18" charset="0"/>
              </a:rPr>
              <a:t>× 10</a:t>
            </a:r>
            <a:r>
              <a:rPr lang="en" altLang="zh-CN" sz="2400" baseline="30000" dirty="0">
                <a:solidFill>
                  <a:srgbClr val="002060"/>
                </a:solidFill>
                <a:latin typeface="Cambria" panose="02040503050406030204" pitchFamily="18" charset="0"/>
                <a:ea typeface="Cambria" panose="02040503050406030204" pitchFamily="18" charset="0"/>
              </a:rPr>
              <a:t>22</a:t>
            </a:r>
            <a:r>
              <a:rPr lang="en" altLang="zh-CN"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yr</a:t>
            </a:r>
            <a:r>
              <a:rPr lang="zh-CN" altLang="en-US"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(90% CL)</a:t>
            </a:r>
            <a:endParaRPr lang="en-US" altLang="zh-CN" sz="2400" dirty="0">
              <a:solidFill>
                <a:srgbClr val="002060"/>
              </a:solidFill>
            </a:endParaRPr>
          </a:p>
          <a:p>
            <a:pPr algn="ctr">
              <a:lnSpc>
                <a:spcPct val="150000"/>
              </a:lnSpc>
            </a:pPr>
            <a:r>
              <a:rPr lang="zh-CN" altLang="en-US" sz="2400" dirty="0">
                <a:solidFill>
                  <a:srgbClr val="002060"/>
                </a:solidFill>
              </a:rPr>
              <a:t>首次评估了探测器外部环境的放射性</a:t>
            </a:r>
            <a:endParaRPr lang="en-US" altLang="zh-CN" sz="2400" dirty="0">
              <a:solidFill>
                <a:srgbClr val="002060"/>
              </a:solidFill>
            </a:endParaRPr>
          </a:p>
        </p:txBody>
      </p:sp>
      <p:sp>
        <p:nvSpPr>
          <p:cNvPr id="7" name="文本框 6">
            <a:extLst>
              <a:ext uri="{FF2B5EF4-FFF2-40B4-BE49-F238E27FC236}">
                <a16:creationId xmlns:a16="http://schemas.microsoft.com/office/drawing/2014/main" id="{D2B360EA-251C-79B6-CBD5-8BBD50CB7B81}"/>
              </a:ext>
            </a:extLst>
          </p:cNvPr>
          <p:cNvSpPr txBox="1"/>
          <p:nvPr/>
        </p:nvSpPr>
        <p:spPr>
          <a:xfrm>
            <a:off x="353852" y="6399926"/>
            <a:ext cx="7127000" cy="458074"/>
          </a:xfrm>
          <a:prstGeom prst="rect">
            <a:avLst/>
          </a:prstGeom>
          <a:noFill/>
        </p:spPr>
        <p:txBody>
          <a:bodyPr wrap="square" rtlCol="0">
            <a:spAutoFit/>
          </a:bodyPr>
          <a:lstStyle/>
          <a:p>
            <a:pPr>
              <a:lnSpc>
                <a:spcPct val="150000"/>
              </a:lnSpc>
            </a:pPr>
            <a:r>
              <a:rPr kumimoji="1" lang="en-US" altLang="zh-CN" b="1" dirty="0" err="1">
                <a:solidFill>
                  <a:srgbClr val="C8161E"/>
                </a:solidFill>
                <a:latin typeface="Times New Roman" panose="02020603050405020304" pitchFamily="18" charset="0"/>
                <a:cs typeface="Times New Roman" panose="02020603050405020304" pitchFamily="18" charset="0"/>
              </a:rPr>
              <a:t>PandaX</a:t>
            </a:r>
            <a:r>
              <a:rPr kumimoji="1" lang="en-US" altLang="zh-CN" b="1" dirty="0">
                <a:solidFill>
                  <a:srgbClr val="C8161E"/>
                </a:solidFill>
                <a:latin typeface="Times New Roman" panose="02020603050405020304" pitchFamily="18" charset="0"/>
                <a:cs typeface="Times New Roman" panose="02020603050405020304" pitchFamily="18" charset="0"/>
              </a:rPr>
              <a:t> Collaboration: JHEP 2025 accepted (</a:t>
            </a:r>
            <a:r>
              <a:rPr kumimoji="1" lang="en-US" altLang="zh-CN" sz="1800" b="1" dirty="0" err="1">
                <a:solidFill>
                  <a:srgbClr val="C8161E"/>
                </a:solidFill>
                <a:latin typeface="Times New Roman" panose="02020603050405020304" pitchFamily="18" charset="0"/>
                <a:cs typeface="Times New Roman" panose="02020603050405020304" pitchFamily="18" charset="0"/>
              </a:rPr>
              <a:t>arXiv</a:t>
            </a:r>
            <a:r>
              <a:rPr kumimoji="1" lang="en-US" altLang="zh-CN" sz="1800" b="1" dirty="0">
                <a:solidFill>
                  <a:srgbClr val="C8161E"/>
                </a:solidFill>
                <a:latin typeface="Times New Roman" panose="02020603050405020304" pitchFamily="18" charset="0"/>
                <a:cs typeface="Times New Roman" panose="02020603050405020304" pitchFamily="18" charset="0"/>
              </a:rPr>
              <a:t>: 2502.03017</a:t>
            </a:r>
            <a:r>
              <a:rPr kumimoji="1" lang="en-US" altLang="zh-CN" b="1" dirty="0">
                <a:solidFill>
                  <a:srgbClr val="C8161E"/>
                </a:solidFill>
                <a:latin typeface="Times New Roman" panose="02020603050405020304" pitchFamily="18" charset="0"/>
                <a:cs typeface="Times New Roman" panose="02020603050405020304" pitchFamily="18" charset="0"/>
              </a:rPr>
              <a:t>)</a:t>
            </a:r>
          </a:p>
        </p:txBody>
      </p:sp>
      <p:sp>
        <p:nvSpPr>
          <p:cNvPr id="11" name="矩形 10">
            <a:extLst>
              <a:ext uri="{FF2B5EF4-FFF2-40B4-BE49-F238E27FC236}">
                <a16:creationId xmlns:a16="http://schemas.microsoft.com/office/drawing/2014/main" id="{5C6C3C31-A099-FF07-6557-9FF5D864D72F}"/>
              </a:ext>
            </a:extLst>
          </p:cNvPr>
          <p:cNvSpPr/>
          <p:nvPr/>
        </p:nvSpPr>
        <p:spPr>
          <a:xfrm>
            <a:off x="3779874" y="4247707"/>
            <a:ext cx="377456" cy="1270591"/>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箭头: 下 11">
            <a:extLst>
              <a:ext uri="{FF2B5EF4-FFF2-40B4-BE49-F238E27FC236}">
                <a16:creationId xmlns:a16="http://schemas.microsoft.com/office/drawing/2014/main" id="{32080B9B-CD98-1C5D-AB51-458D5C86A7D8}"/>
              </a:ext>
            </a:extLst>
          </p:cNvPr>
          <p:cNvSpPr/>
          <p:nvPr/>
        </p:nvSpPr>
        <p:spPr>
          <a:xfrm>
            <a:off x="3859619" y="4247707"/>
            <a:ext cx="228600" cy="223284"/>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56885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a:extLst>
              <a:ext uri="{FF2B5EF4-FFF2-40B4-BE49-F238E27FC236}">
                <a16:creationId xmlns:a16="http://schemas.microsoft.com/office/drawing/2014/main" id="{7DA9BC02-B353-B90C-EA65-284697058559}"/>
              </a:ext>
            </a:extLst>
          </p:cNvPr>
          <p:cNvPicPr>
            <a:picLocks noChangeAspect="1"/>
          </p:cNvPicPr>
          <p:nvPr/>
        </p:nvPicPr>
        <p:blipFill>
          <a:blip r:embed="rId3"/>
          <a:stretch>
            <a:fillRect/>
          </a:stretch>
        </p:blipFill>
        <p:spPr>
          <a:xfrm>
            <a:off x="4630058" y="1442890"/>
            <a:ext cx="6869053" cy="5181229"/>
          </a:xfrm>
          <a:prstGeom prst="rect">
            <a:avLst/>
          </a:prstGeom>
        </p:spPr>
      </p:pic>
      <p:sp>
        <p:nvSpPr>
          <p:cNvPr id="11" name="文本框 10">
            <a:extLst>
              <a:ext uri="{FF2B5EF4-FFF2-40B4-BE49-F238E27FC236}">
                <a16:creationId xmlns:a16="http://schemas.microsoft.com/office/drawing/2014/main" id="{C23F2DF3-9854-13E5-5BE7-AA60776374C5}"/>
              </a:ext>
            </a:extLst>
          </p:cNvPr>
          <p:cNvSpPr txBox="1"/>
          <p:nvPr/>
        </p:nvSpPr>
        <p:spPr>
          <a:xfrm>
            <a:off x="391890" y="861416"/>
            <a:ext cx="11400778" cy="799450"/>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nSpc>
                <a:spcPct val="120000"/>
              </a:lnSpc>
            </a:pPr>
            <a:endParaRPr lang="en-US" altLang="zh-CN" sz="2800" dirty="0">
              <a:solidFill>
                <a:srgbClr val="002060"/>
              </a:solidFill>
            </a:endParaRPr>
          </a:p>
        </p:txBody>
      </p:sp>
      <p:sp>
        <p:nvSpPr>
          <p:cNvPr id="2" name="灯片编号占位符 1">
            <a:extLst>
              <a:ext uri="{FF2B5EF4-FFF2-40B4-BE49-F238E27FC236}">
                <a16:creationId xmlns:a16="http://schemas.microsoft.com/office/drawing/2014/main" id="{A502E351-3B84-05C3-F655-C4DD64B62C24}"/>
              </a:ext>
            </a:extLst>
          </p:cNvPr>
          <p:cNvSpPr>
            <a:spLocks noGrp="1"/>
          </p:cNvSpPr>
          <p:nvPr>
            <p:ph type="sldNum" sz="quarter" idx="12"/>
          </p:nvPr>
        </p:nvSpPr>
        <p:spPr/>
        <p:txBody>
          <a:bodyPr/>
          <a:lstStyle/>
          <a:p>
            <a:fld id="{DABBEA52-83FF-49B7-BA50-E50A0E8A1A17}" type="slidenum">
              <a:rPr lang="zh-CN" altLang="en-US" smtClean="0"/>
              <a:pPr/>
              <a:t>26</a:t>
            </a:fld>
            <a:endParaRPr lang="zh-CN" altLang="en-US"/>
          </a:p>
        </p:txBody>
      </p:sp>
      <p:sp>
        <p:nvSpPr>
          <p:cNvPr id="5" name="文本框 4">
            <a:extLst>
              <a:ext uri="{FF2B5EF4-FFF2-40B4-BE49-F238E27FC236}">
                <a16:creationId xmlns:a16="http://schemas.microsoft.com/office/drawing/2014/main" id="{F5316A77-7ACB-B1A4-3194-9445569742C3}"/>
              </a:ext>
            </a:extLst>
          </p:cNvPr>
          <p:cNvSpPr txBox="1"/>
          <p:nvPr/>
        </p:nvSpPr>
        <p:spPr>
          <a:xfrm>
            <a:off x="492760" y="245958"/>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氙</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-136</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无中微子双贝塔衰变</a:t>
            </a:r>
          </a:p>
        </p:txBody>
      </p:sp>
      <p:pic>
        <p:nvPicPr>
          <p:cNvPr id="6" name="图片 5">
            <a:extLst>
              <a:ext uri="{FF2B5EF4-FFF2-40B4-BE49-F238E27FC236}">
                <a16:creationId xmlns:a16="http://schemas.microsoft.com/office/drawing/2014/main" id="{DEE0437C-F686-8979-9FD2-3394B01263B7}"/>
              </a:ext>
            </a:extLst>
          </p:cNvPr>
          <p:cNvPicPr>
            <a:picLocks noChangeAspect="1"/>
          </p:cNvPicPr>
          <p:nvPr/>
        </p:nvPicPr>
        <p:blipFill>
          <a:blip r:embed="rId4"/>
          <a:srcRect r="50585"/>
          <a:stretch/>
        </p:blipFill>
        <p:spPr>
          <a:xfrm>
            <a:off x="1053880" y="1725237"/>
            <a:ext cx="3015618" cy="1907723"/>
          </a:xfrm>
          <a:prstGeom prst="rect">
            <a:avLst/>
          </a:prstGeom>
        </p:spPr>
      </p:pic>
      <p:pic>
        <p:nvPicPr>
          <p:cNvPr id="7" name="图片 6">
            <a:extLst>
              <a:ext uri="{FF2B5EF4-FFF2-40B4-BE49-F238E27FC236}">
                <a16:creationId xmlns:a16="http://schemas.microsoft.com/office/drawing/2014/main" id="{D0C0D806-8537-AAA9-EDCE-80765E15A083}"/>
              </a:ext>
            </a:extLst>
          </p:cNvPr>
          <p:cNvPicPr>
            <a:picLocks noChangeAspect="1"/>
          </p:cNvPicPr>
          <p:nvPr/>
        </p:nvPicPr>
        <p:blipFill>
          <a:blip r:embed="rId4"/>
          <a:srcRect l="50585"/>
          <a:stretch/>
        </p:blipFill>
        <p:spPr>
          <a:xfrm>
            <a:off x="350510" y="3582319"/>
            <a:ext cx="3965117" cy="2508389"/>
          </a:xfrm>
          <a:prstGeom prst="rect">
            <a:avLst/>
          </a:prstGeom>
        </p:spPr>
      </p:pic>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C1FFD82-A99F-5EB3-9519-1F15D36B2338}"/>
                  </a:ext>
                </a:extLst>
              </p:cNvPr>
              <p:cNvSpPr txBox="1"/>
              <p:nvPr/>
            </p:nvSpPr>
            <p:spPr>
              <a:xfrm>
                <a:off x="562931" y="767292"/>
                <a:ext cx="11136309" cy="799450"/>
              </a:xfrm>
              <a:prstGeom prst="rect">
                <a:avLst/>
              </a:prstGeom>
              <a:noFill/>
            </p:spPr>
            <p:txBody>
              <a:bodyPr wrap="square">
                <a:spAutoFit/>
              </a:bodyPr>
              <a:lstStyle/>
              <a:p>
                <a:pPr algn="ctr">
                  <a:lnSpc>
                    <a:spcPct val="150000"/>
                  </a:lnSpc>
                </a:pPr>
                <a:r>
                  <a:rPr lang="zh-CN" altLang="en-US" sz="2400" dirty="0">
                    <a:solidFill>
                      <a:srgbClr val="002060"/>
                    </a:solidFill>
                  </a:rPr>
                  <a:t>自然氙实验最灵敏的半衰期限制 （</a:t>
                </a:r>
                <a:r>
                  <a:rPr lang="en-US" altLang="zh-CN" sz="2400" dirty="0">
                    <a:solidFill>
                      <a:srgbClr val="002060"/>
                    </a:solidFill>
                  </a:rPr>
                  <a:t>Run0+Run1</a:t>
                </a:r>
                <a:r>
                  <a:rPr lang="zh-CN" altLang="en-US" sz="2400" dirty="0">
                    <a:solidFill>
                      <a:srgbClr val="002060"/>
                    </a:solidFill>
                  </a:rPr>
                  <a:t>）：</a:t>
                </a:r>
                <a:r>
                  <a:rPr lang="en-US" altLang="zh-CN" sz="2400" dirty="0">
                    <a:solidFill>
                      <a:srgbClr val="002060"/>
                    </a:solidFill>
                  </a:rPr>
                  <a:t> </a:t>
                </a:r>
                <a14:m>
                  <m:oMath xmlns:m="http://schemas.openxmlformats.org/officeDocument/2006/math">
                    <m:sSubSup>
                      <m:sSubSupPr>
                        <m:ctrlPr>
                          <a:rPr lang="en-US" altLang="zh-CN" sz="2400" i="1" smtClean="0">
                            <a:solidFill>
                              <a:srgbClr val="002060"/>
                            </a:solidFill>
                            <a:latin typeface="Cambria Math" panose="02040503050406030204" pitchFamily="18" charset="0"/>
                          </a:rPr>
                        </m:ctrlPr>
                      </m:sSubSupPr>
                      <m:e>
                        <m:r>
                          <a:rPr lang="en-US" altLang="zh-CN" sz="2400" i="1">
                            <a:solidFill>
                              <a:srgbClr val="002060"/>
                            </a:solidFill>
                            <a:latin typeface="Cambria Math" panose="02040503050406030204" pitchFamily="18" charset="0"/>
                          </a:rPr>
                          <m:t>𝑇</m:t>
                        </m:r>
                      </m:e>
                      <m:sub>
                        <m:r>
                          <a:rPr lang="en-US" altLang="zh-CN" sz="2400" i="1">
                            <a:solidFill>
                              <a:srgbClr val="002060"/>
                            </a:solidFill>
                            <a:latin typeface="Cambria Math" panose="02040503050406030204" pitchFamily="18" charset="0"/>
                          </a:rPr>
                          <m:t>1/2</m:t>
                        </m:r>
                      </m:sub>
                      <m:sup>
                        <m:r>
                          <a:rPr lang="en-US" altLang="zh-CN" sz="2400" i="1" smtClean="0">
                            <a:solidFill>
                              <a:srgbClr val="002060"/>
                            </a:solidFill>
                            <a:latin typeface="Cambria Math" panose="02040503050406030204" pitchFamily="18" charset="0"/>
                          </a:rPr>
                          <m:t>0</m:t>
                        </m:r>
                        <m:r>
                          <a:rPr lang="zh-CN" altLang="en-US" sz="2400" i="1">
                            <a:solidFill>
                              <a:srgbClr val="002060"/>
                            </a:solidFill>
                            <a:latin typeface="Cambria Math" panose="02040503050406030204" pitchFamily="18" charset="0"/>
                          </a:rPr>
                          <m:t>𝜈𝛽𝛽</m:t>
                        </m:r>
                      </m:sup>
                    </m:sSubSup>
                  </m:oMath>
                </a14:m>
                <a:r>
                  <a:rPr lang="zh-CN" altLang="en-US" sz="2400" dirty="0">
                    <a:solidFill>
                      <a:srgbClr val="002060"/>
                    </a:solidFill>
                  </a:rPr>
                  <a:t> </a:t>
                </a:r>
                <a:r>
                  <a:rPr lang="en" altLang="zh-CN" sz="2400" dirty="0">
                    <a:solidFill>
                      <a:srgbClr val="002060"/>
                    </a:solidFill>
                    <a:latin typeface="Cambria" panose="02040503050406030204" pitchFamily="18" charset="0"/>
                    <a:ea typeface="Cambria" panose="02040503050406030204" pitchFamily="18" charset="0"/>
                  </a:rPr>
                  <a:t>&gt; </a:t>
                </a:r>
                <a:r>
                  <a:rPr lang="en-US" altLang="zh-CN" sz="2400" dirty="0">
                    <a:solidFill>
                      <a:srgbClr val="002060"/>
                    </a:solidFill>
                    <a:latin typeface="Cambria" panose="02040503050406030204" pitchFamily="18" charset="0"/>
                    <a:ea typeface="Cambria" panose="02040503050406030204" pitchFamily="18" charset="0"/>
                  </a:rPr>
                  <a:t>2</a:t>
                </a:r>
                <a:r>
                  <a:rPr lang="en" altLang="zh-CN"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.1</a:t>
                </a:r>
                <a:r>
                  <a:rPr lang="en" altLang="zh-CN" sz="2400" dirty="0">
                    <a:solidFill>
                      <a:srgbClr val="002060"/>
                    </a:solidFill>
                    <a:latin typeface="Cambria" panose="02040503050406030204" pitchFamily="18" charset="0"/>
                    <a:ea typeface="Cambria" panose="02040503050406030204" pitchFamily="18" charset="0"/>
                  </a:rPr>
                  <a:t>× 10</a:t>
                </a:r>
                <a:r>
                  <a:rPr lang="en" altLang="zh-CN" sz="2400" baseline="30000" dirty="0">
                    <a:solidFill>
                      <a:srgbClr val="002060"/>
                    </a:solidFill>
                    <a:latin typeface="Cambria" panose="02040503050406030204" pitchFamily="18" charset="0"/>
                    <a:ea typeface="Cambria" panose="02040503050406030204" pitchFamily="18" charset="0"/>
                  </a:rPr>
                  <a:t>2</a:t>
                </a:r>
                <a:r>
                  <a:rPr lang="en-US" altLang="zh-CN" sz="2400" baseline="30000" dirty="0">
                    <a:solidFill>
                      <a:srgbClr val="002060"/>
                    </a:solidFill>
                    <a:latin typeface="Cambria" panose="02040503050406030204" pitchFamily="18" charset="0"/>
                    <a:ea typeface="Cambria" panose="02040503050406030204" pitchFamily="18" charset="0"/>
                  </a:rPr>
                  <a:t>4</a:t>
                </a:r>
                <a:r>
                  <a:rPr lang="en" altLang="zh-CN"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yr</a:t>
                </a:r>
                <a:r>
                  <a:rPr lang="zh-CN" altLang="en-US" sz="2400" dirty="0">
                    <a:solidFill>
                      <a:srgbClr val="002060"/>
                    </a:solidFill>
                    <a:latin typeface="Cambria" panose="02040503050406030204" pitchFamily="18" charset="0"/>
                    <a:ea typeface="Cambria" panose="02040503050406030204" pitchFamily="18" charset="0"/>
                  </a:rPr>
                  <a:t> </a:t>
                </a:r>
                <a:r>
                  <a:rPr lang="en-US" altLang="zh-CN" sz="2400" dirty="0">
                    <a:solidFill>
                      <a:srgbClr val="002060"/>
                    </a:solidFill>
                    <a:latin typeface="Cambria" panose="02040503050406030204" pitchFamily="18" charset="0"/>
                    <a:ea typeface="Cambria" panose="02040503050406030204" pitchFamily="18" charset="0"/>
                  </a:rPr>
                  <a:t>(90% CL)</a:t>
                </a:r>
                <a:endParaRPr lang="en-US" altLang="zh-CN" sz="2400" dirty="0">
                  <a:solidFill>
                    <a:srgbClr val="002060"/>
                  </a:solidFill>
                </a:endParaRPr>
              </a:p>
            </p:txBody>
          </p:sp>
        </mc:Choice>
        <mc:Fallback xmlns="">
          <p:sp>
            <p:nvSpPr>
              <p:cNvPr id="8" name="文本框 7">
                <a:extLst>
                  <a:ext uri="{FF2B5EF4-FFF2-40B4-BE49-F238E27FC236}">
                    <a16:creationId xmlns:a16="http://schemas.microsoft.com/office/drawing/2014/main" id="{9C1FFD82-A99F-5EB3-9519-1F15D36B2338}"/>
                  </a:ext>
                </a:extLst>
              </p:cNvPr>
              <p:cNvSpPr txBox="1">
                <a:spLocks noRot="1" noChangeAspect="1" noMove="1" noResize="1" noEditPoints="1" noAdjustHandles="1" noChangeArrowheads="1" noChangeShapeType="1" noTextEdit="1"/>
              </p:cNvSpPr>
              <p:nvPr/>
            </p:nvSpPr>
            <p:spPr>
              <a:xfrm>
                <a:off x="562931" y="767292"/>
                <a:ext cx="11136309" cy="799450"/>
              </a:xfrm>
              <a:prstGeom prst="rect">
                <a:avLst/>
              </a:prstGeom>
              <a:blipFill>
                <a:blip r:embed="rId5"/>
                <a:stretch>
                  <a:fillRect l="-1368" r="-1368" b="-7634"/>
                </a:stretch>
              </a:blipFill>
            </p:spPr>
            <p:txBody>
              <a:bodyPr/>
              <a:lstStyle/>
              <a:p>
                <a:r>
                  <a:rPr lang="zh-CN" altLang="en-US">
                    <a:noFill/>
                  </a:rPr>
                  <a:t> </a:t>
                </a:r>
              </a:p>
            </p:txBody>
          </p:sp>
        </mc:Fallback>
      </mc:AlternateContent>
      <p:sp>
        <p:nvSpPr>
          <p:cNvPr id="12" name="箭头: 下 11">
            <a:extLst>
              <a:ext uri="{FF2B5EF4-FFF2-40B4-BE49-F238E27FC236}">
                <a16:creationId xmlns:a16="http://schemas.microsoft.com/office/drawing/2014/main" id="{1FCAE522-4866-61BC-3E03-66B0063516D0}"/>
              </a:ext>
            </a:extLst>
          </p:cNvPr>
          <p:cNvSpPr/>
          <p:nvPr/>
        </p:nvSpPr>
        <p:spPr>
          <a:xfrm>
            <a:off x="3717235" y="4214409"/>
            <a:ext cx="205408" cy="437322"/>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7C3AC101-459B-6E96-81FB-DB1F06942E40}"/>
                  </a:ext>
                </a:extLst>
              </p:cNvPr>
              <p:cNvSpPr/>
              <p:nvPr/>
            </p:nvSpPr>
            <p:spPr>
              <a:xfrm>
                <a:off x="2505502" y="3796830"/>
                <a:ext cx="946689" cy="23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i="1" smtClean="0">
                          <a:solidFill>
                            <a:srgbClr val="2020FE"/>
                          </a:solidFill>
                          <a:latin typeface="Cambria Math" panose="02040503050406030204" pitchFamily="18" charset="0"/>
                        </a:rPr>
                        <m:t>2</m:t>
                      </m:r>
                      <m:r>
                        <a:rPr lang="zh-CN" altLang="en-US" sz="1800" i="1">
                          <a:solidFill>
                            <a:srgbClr val="2020FE"/>
                          </a:solidFill>
                          <a:latin typeface="Cambria Math" panose="02040503050406030204" pitchFamily="18" charset="0"/>
                        </a:rPr>
                        <m:t>𝜈𝛽𝛽</m:t>
                      </m:r>
                    </m:oMath>
                  </m:oMathPara>
                </a14:m>
                <a:endParaRPr lang="zh-CN" altLang="en-US" dirty="0">
                  <a:solidFill>
                    <a:srgbClr val="2020FE"/>
                  </a:solidFill>
                </a:endParaRPr>
              </a:p>
            </p:txBody>
          </p:sp>
        </mc:Choice>
        <mc:Fallback xmlns="">
          <p:sp>
            <p:nvSpPr>
              <p:cNvPr id="13" name="矩形 12">
                <a:extLst>
                  <a:ext uri="{FF2B5EF4-FFF2-40B4-BE49-F238E27FC236}">
                    <a16:creationId xmlns:a16="http://schemas.microsoft.com/office/drawing/2014/main" id="{7C3AC101-459B-6E96-81FB-DB1F06942E40}"/>
                  </a:ext>
                </a:extLst>
              </p:cNvPr>
              <p:cNvSpPr>
                <a:spLocks noRot="1" noChangeAspect="1" noMove="1" noResize="1" noEditPoints="1" noAdjustHandles="1" noChangeArrowheads="1" noChangeShapeType="1" noTextEdit="1"/>
              </p:cNvSpPr>
              <p:nvPr/>
            </p:nvSpPr>
            <p:spPr>
              <a:xfrm>
                <a:off x="2505502" y="3796830"/>
                <a:ext cx="946689" cy="236675"/>
              </a:xfrm>
              <a:prstGeom prst="rect">
                <a:avLst/>
              </a:prstGeom>
              <a:blipFill>
                <a:blip r:embed="rId6"/>
                <a:stretch>
                  <a:fillRect t="-7692" b="-51282"/>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8B000410-7B05-65E0-3D46-FAE224FEA192}"/>
                  </a:ext>
                </a:extLst>
              </p:cNvPr>
              <p:cNvSpPr/>
              <p:nvPr/>
            </p:nvSpPr>
            <p:spPr>
              <a:xfrm>
                <a:off x="3386847" y="4905548"/>
                <a:ext cx="735496" cy="23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800" i="1" smtClean="0">
                          <a:solidFill>
                            <a:srgbClr val="FF0000"/>
                          </a:solidFill>
                          <a:latin typeface="Cambria Math" panose="02040503050406030204" pitchFamily="18" charset="0"/>
                        </a:rPr>
                        <m:t>0</m:t>
                      </m:r>
                      <m:r>
                        <a:rPr lang="zh-CN" altLang="en-US" sz="1800" i="1">
                          <a:solidFill>
                            <a:srgbClr val="FF0000"/>
                          </a:solidFill>
                          <a:latin typeface="Cambria Math" panose="02040503050406030204" pitchFamily="18" charset="0"/>
                        </a:rPr>
                        <m:t>𝜈𝛽𝛽</m:t>
                      </m:r>
                    </m:oMath>
                  </m:oMathPara>
                </a14:m>
                <a:endParaRPr lang="zh-CN" altLang="en-US" dirty="0">
                  <a:solidFill>
                    <a:srgbClr val="FF0000"/>
                  </a:solidFill>
                </a:endParaRPr>
              </a:p>
            </p:txBody>
          </p:sp>
        </mc:Choice>
        <mc:Fallback xmlns="">
          <p:sp>
            <p:nvSpPr>
              <p:cNvPr id="16" name="矩形 15">
                <a:extLst>
                  <a:ext uri="{FF2B5EF4-FFF2-40B4-BE49-F238E27FC236}">
                    <a16:creationId xmlns:a16="http://schemas.microsoft.com/office/drawing/2014/main" id="{8B000410-7B05-65E0-3D46-FAE224FEA192}"/>
                  </a:ext>
                </a:extLst>
              </p:cNvPr>
              <p:cNvSpPr>
                <a:spLocks noRot="1" noChangeAspect="1" noMove="1" noResize="1" noEditPoints="1" noAdjustHandles="1" noChangeArrowheads="1" noChangeShapeType="1" noTextEdit="1"/>
              </p:cNvSpPr>
              <p:nvPr/>
            </p:nvSpPr>
            <p:spPr>
              <a:xfrm>
                <a:off x="3386847" y="4905548"/>
                <a:ext cx="735496" cy="236675"/>
              </a:xfrm>
              <a:prstGeom prst="rect">
                <a:avLst/>
              </a:prstGeom>
              <a:blipFill>
                <a:blip r:embed="rId7"/>
                <a:stretch>
                  <a:fillRect l="-1667" t="-10256" b="-51282"/>
                </a:stretch>
              </a:blipFill>
              <a:ln>
                <a:noFill/>
              </a:ln>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BAC95427-CE67-5456-D1E5-BC4FE1833A0E}"/>
              </a:ext>
            </a:extLst>
          </p:cNvPr>
          <p:cNvSpPr txBox="1"/>
          <p:nvPr/>
        </p:nvSpPr>
        <p:spPr>
          <a:xfrm>
            <a:off x="384314" y="6368736"/>
            <a:ext cx="9846364" cy="369332"/>
          </a:xfrm>
          <a:prstGeom prst="rect">
            <a:avLst/>
          </a:prstGeom>
          <a:noFill/>
        </p:spPr>
        <p:txBody>
          <a:bodyPr wrap="square" rtlCol="0">
            <a:spAutoFit/>
          </a:bodyPr>
          <a:lstStyle/>
          <a:p>
            <a:r>
              <a:rPr kumimoji="1" lang="en-US" altLang="zh-CN" b="1" dirty="0" err="1">
                <a:solidFill>
                  <a:srgbClr val="C00000"/>
                </a:solidFill>
                <a:latin typeface="Times New Roman" panose="02020603050405020304" pitchFamily="18" charset="0"/>
                <a:cs typeface="Times New Roman" panose="02020603050405020304" pitchFamily="18" charset="0"/>
              </a:rPr>
              <a:t>PandaX</a:t>
            </a:r>
            <a:r>
              <a:rPr kumimoji="1" lang="en-US" altLang="zh-CN" b="1" dirty="0">
                <a:solidFill>
                  <a:srgbClr val="C00000"/>
                </a:solidFill>
                <a:latin typeface="Times New Roman" panose="02020603050405020304" pitchFamily="18" charset="0"/>
                <a:cs typeface="Times New Roman" panose="02020603050405020304" pitchFamily="18" charset="0"/>
              </a:rPr>
              <a:t> Collaboration: Science Bulletin 2025</a:t>
            </a:r>
            <a:r>
              <a:rPr kumimoji="1" lang="zh-CN" altLang="en-US" b="1" dirty="0">
                <a:solidFill>
                  <a:srgbClr val="C00000"/>
                </a:solidFill>
                <a:latin typeface="Times New Roman" panose="02020603050405020304" pitchFamily="18" charset="0"/>
                <a:cs typeface="Times New Roman" panose="02020603050405020304" pitchFamily="18" charset="0"/>
              </a:rPr>
              <a:t> </a:t>
            </a:r>
            <a:r>
              <a:rPr kumimoji="1" lang="en-US" altLang="zh-CN" b="1" dirty="0">
                <a:solidFill>
                  <a:srgbClr val="C00000"/>
                </a:solidFill>
                <a:latin typeface="Times New Roman" panose="02020603050405020304" pitchFamily="18" charset="0"/>
                <a:cs typeface="Times New Roman" panose="02020603050405020304" pitchFamily="18" charset="0"/>
              </a:rPr>
              <a:t>(online): doi.org/10.1016/j.scib.2025.03.009</a:t>
            </a:r>
            <a:endParaRPr kumimoji="1" lang="zh-CN" alt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597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3126db8c0f9475ce0c591254aedcde"/>
          <p:cNvPicPr>
            <a:picLocks noChangeAspect="1"/>
          </p:cNvPicPr>
          <p:nvPr/>
        </p:nvPicPr>
        <p:blipFill>
          <a:blip r:embed="rId3"/>
          <a:srcRect l="2007" t="2969" r="1976"/>
          <a:stretch/>
        </p:blipFill>
        <p:spPr>
          <a:xfrm>
            <a:off x="244699" y="826521"/>
            <a:ext cx="11706896" cy="6031479"/>
          </a:xfrm>
          <a:prstGeom prst="rect">
            <a:avLst/>
          </a:prstGeom>
          <a:solidFill>
            <a:schemeClr val="bg1"/>
          </a:solidFill>
        </p:spPr>
      </p:pic>
      <p:sp>
        <p:nvSpPr>
          <p:cNvPr id="16" name="圆角矩形 15"/>
          <p:cNvSpPr/>
          <p:nvPr/>
        </p:nvSpPr>
        <p:spPr>
          <a:xfrm>
            <a:off x="3962967" y="4008519"/>
            <a:ext cx="2163696" cy="185313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u="sng" dirty="0">
                <a:solidFill>
                  <a:srgbClr val="C00000"/>
                </a:solidFill>
                <a:latin typeface="Times New Roman" panose="02020603050405020304" pitchFamily="18" charset="0"/>
                <a:cs typeface="Times New Roman" panose="02020603050405020304" pitchFamily="18" charset="0"/>
              </a:rPr>
              <a:t>中国</a:t>
            </a:r>
            <a:r>
              <a:rPr lang="en-US" altLang="zh-CN" u="sng" dirty="0">
                <a:solidFill>
                  <a:srgbClr val="C00000"/>
                </a:solidFill>
                <a:latin typeface="Times New Roman" panose="02020603050405020304" pitchFamily="18" charset="0"/>
                <a:cs typeface="Times New Roman" panose="02020603050405020304" pitchFamily="18" charset="0"/>
              </a:rPr>
              <a:t>CJPL</a:t>
            </a:r>
          </a:p>
          <a:p>
            <a:pPr algn="ctr"/>
            <a:r>
              <a:rPr lang="en-US" altLang="zh-CN" b="1" dirty="0" err="1">
                <a:solidFill>
                  <a:srgbClr val="C00000"/>
                </a:solidFill>
                <a:latin typeface="Times New Roman" panose="02020603050405020304" pitchFamily="18" charset="0"/>
                <a:cs typeface="Times New Roman" panose="02020603050405020304" pitchFamily="18" charset="0"/>
              </a:rPr>
              <a:t>PandaX</a:t>
            </a:r>
            <a:r>
              <a:rPr lang="zh-CN" altLang="en-US" b="1" dirty="0">
                <a:solidFill>
                  <a:srgbClr val="C00000"/>
                </a:solidFill>
                <a:latin typeface="Times New Roman" panose="02020603050405020304" pitchFamily="18" charset="0"/>
                <a:cs typeface="Times New Roman" panose="02020603050405020304" pitchFamily="18" charset="0"/>
              </a:rPr>
              <a:t>实验 </a:t>
            </a:r>
            <a:r>
              <a:rPr lang="en-US" altLang="zh-CN" sz="1600" dirty="0">
                <a:solidFill>
                  <a:schemeClr val="tx1"/>
                </a:solidFill>
                <a:latin typeface="Times New Roman" panose="02020603050405020304" pitchFamily="18" charset="0"/>
                <a:cs typeface="Times New Roman" panose="02020603050405020304" pitchFamily="18" charset="0"/>
              </a:rPr>
              <a:t>CDEX</a:t>
            </a:r>
            <a:r>
              <a:rPr lang="zh-CN" altLang="en-US" sz="1600" dirty="0">
                <a:solidFill>
                  <a:schemeClr val="tx1"/>
                </a:solidFill>
                <a:latin typeface="Times New Roman" panose="02020603050405020304" pitchFamily="18" charset="0"/>
                <a:cs typeface="Times New Roman" panose="02020603050405020304" pitchFamily="18" charset="0"/>
              </a:rPr>
              <a:t>实验</a:t>
            </a:r>
            <a:endParaRPr lang="en-US" altLang="zh-CN" sz="1600" dirty="0">
              <a:solidFill>
                <a:schemeClr val="tx1"/>
              </a:solidFill>
              <a:latin typeface="Times New Roman" panose="02020603050405020304" pitchFamily="18" charset="0"/>
              <a:cs typeface="Times New Roman" panose="02020603050405020304" pitchFamily="18" charset="0"/>
            </a:endParaRPr>
          </a:p>
          <a:p>
            <a:pPr algn="ctr"/>
            <a:r>
              <a:rPr lang="en-US" altLang="zh-CN" sz="1600" dirty="0" err="1">
                <a:solidFill>
                  <a:schemeClr val="tx1"/>
                </a:solidFill>
                <a:latin typeface="Times New Roman" panose="02020603050405020304" pitchFamily="18" charset="0"/>
                <a:cs typeface="Times New Roman" panose="02020603050405020304" pitchFamily="18" charset="0"/>
              </a:rPr>
              <a:t>NvDEx</a:t>
            </a:r>
            <a:r>
              <a:rPr lang="zh-CN" altLang="en-US" sz="1600" dirty="0">
                <a:solidFill>
                  <a:schemeClr val="tx1"/>
                </a:solidFill>
                <a:latin typeface="Times New Roman" panose="02020603050405020304" pitchFamily="18" charset="0"/>
                <a:cs typeface="Times New Roman" panose="02020603050405020304" pitchFamily="18" charset="0"/>
              </a:rPr>
              <a:t>实验</a:t>
            </a:r>
            <a:endParaRPr lang="en-US" altLang="zh-CN" sz="1600" dirty="0">
              <a:solidFill>
                <a:schemeClr val="tx1"/>
              </a:solidFill>
              <a:latin typeface="Times New Roman" panose="02020603050405020304" pitchFamily="18" charset="0"/>
              <a:cs typeface="Times New Roman" panose="02020603050405020304" pitchFamily="18" charset="0"/>
            </a:endParaRPr>
          </a:p>
          <a:p>
            <a:pPr algn="ctr"/>
            <a:r>
              <a:rPr lang="en-US" altLang="zh-CN" sz="1600" dirty="0">
                <a:solidFill>
                  <a:schemeClr val="tx1"/>
                </a:solidFill>
                <a:latin typeface="Times New Roman" panose="02020603050405020304" pitchFamily="18" charset="0"/>
                <a:cs typeface="Times New Roman" panose="02020603050405020304" pitchFamily="18" charset="0"/>
              </a:rPr>
              <a:t>CUPID-CJPL</a:t>
            </a:r>
            <a:r>
              <a:rPr lang="zh-CN" altLang="en-US" sz="1600" dirty="0">
                <a:solidFill>
                  <a:schemeClr val="tx1"/>
                </a:solidFill>
                <a:latin typeface="Times New Roman" panose="02020603050405020304" pitchFamily="18" charset="0"/>
                <a:cs typeface="Times New Roman" panose="02020603050405020304" pitchFamily="18" charset="0"/>
              </a:rPr>
              <a:t>实验</a:t>
            </a:r>
            <a:endParaRPr lang="en-US" altLang="zh-CN" sz="1600" dirty="0">
              <a:solidFill>
                <a:schemeClr val="tx1"/>
              </a:solidFill>
              <a:latin typeface="Times New Roman" panose="02020603050405020304" pitchFamily="18" charset="0"/>
              <a:cs typeface="Times New Roman" panose="02020603050405020304" pitchFamily="18" charset="0"/>
            </a:endParaRPr>
          </a:p>
        </p:txBody>
      </p:sp>
      <p:sp>
        <p:nvSpPr>
          <p:cNvPr id="24" name="圆角矩形 23"/>
          <p:cNvSpPr/>
          <p:nvPr/>
        </p:nvSpPr>
        <p:spPr>
          <a:xfrm>
            <a:off x="6147364" y="890916"/>
            <a:ext cx="1872000" cy="830261"/>
          </a:xfrm>
          <a:prstGeom prst="roundRect">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日本</a:t>
            </a:r>
            <a:r>
              <a:rPr lang="en-US" altLang="zh-CN" sz="1200" u="sng" dirty="0" err="1">
                <a:solidFill>
                  <a:schemeClr val="bg1">
                    <a:lumMod val="50000"/>
                  </a:schemeClr>
                </a:solidFill>
                <a:latin typeface="Times New Roman" panose="02020603050405020304" pitchFamily="18" charset="0"/>
                <a:cs typeface="Times New Roman" panose="02020603050405020304" pitchFamily="18" charset="0"/>
              </a:rPr>
              <a:t>Kamioka</a:t>
            </a:r>
            <a:endParaRPr lang="en-US" altLang="zh-CN" sz="1200" u="sng" dirty="0">
              <a:solidFill>
                <a:schemeClr val="bg1">
                  <a:lumMod val="50000"/>
                </a:schemeClr>
              </a:solidFill>
              <a:latin typeface="Times New Roman" panose="02020603050405020304" pitchFamily="18" charset="0"/>
              <a:cs typeface="Times New Roman" panose="02020603050405020304" pitchFamily="18" charset="0"/>
            </a:endParaRPr>
          </a:p>
          <a:p>
            <a:pPr algn="ctr"/>
            <a:r>
              <a:rPr lang="en-US" altLang="zh-CN" sz="1200" dirty="0">
                <a:solidFill>
                  <a:schemeClr val="bg1">
                    <a:lumMod val="50000"/>
                  </a:schemeClr>
                </a:solidFill>
                <a:latin typeface="Times New Roman" panose="02020603050405020304" pitchFamily="18" charset="0"/>
                <a:cs typeface="Times New Roman" panose="02020603050405020304" pitchFamily="18" charset="0"/>
              </a:rPr>
              <a:t>CANDLES</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a:p>
            <a:pPr algn="ctr"/>
            <a:r>
              <a:rPr lang="en-US" altLang="zh-CN" sz="1200" b="1" dirty="0" err="1">
                <a:solidFill>
                  <a:schemeClr val="tx1"/>
                </a:solidFill>
                <a:latin typeface="Times New Roman" panose="02020603050405020304" pitchFamily="18" charset="0"/>
                <a:cs typeface="Times New Roman" panose="02020603050405020304" pitchFamily="18" charset="0"/>
              </a:rPr>
              <a:t>KamLAND</a:t>
            </a:r>
            <a:r>
              <a:rPr lang="en-US" altLang="zh-CN" sz="1200" b="1" dirty="0">
                <a:solidFill>
                  <a:schemeClr val="tx1"/>
                </a:solidFill>
                <a:latin typeface="Times New Roman" panose="02020603050405020304" pitchFamily="18" charset="0"/>
                <a:cs typeface="Times New Roman" panose="02020603050405020304" pitchFamily="18" charset="0"/>
              </a:rPr>
              <a:t>-ZEN</a:t>
            </a:r>
            <a:r>
              <a:rPr lang="zh-CN" altLang="en-US" sz="1200" b="1" dirty="0">
                <a:solidFill>
                  <a:schemeClr val="tx1"/>
                </a:solidFill>
                <a:latin typeface="Times New Roman" panose="02020603050405020304" pitchFamily="18" charset="0"/>
                <a:cs typeface="Times New Roman" panose="02020603050405020304" pitchFamily="18" charset="0"/>
              </a:rPr>
              <a:t>实验</a:t>
            </a:r>
            <a:endParaRPr lang="en-US" altLang="zh-CN" sz="1200" b="1" dirty="0">
              <a:solidFill>
                <a:schemeClr val="tx1"/>
              </a:solidFill>
              <a:latin typeface="Times New Roman" panose="02020603050405020304" pitchFamily="18" charset="0"/>
              <a:cs typeface="Times New Roman" panose="02020603050405020304" pitchFamily="18" charset="0"/>
            </a:endParaRPr>
          </a:p>
        </p:txBody>
      </p:sp>
      <p:sp>
        <p:nvSpPr>
          <p:cNvPr id="28" name="圆角矩形 27"/>
          <p:cNvSpPr/>
          <p:nvPr/>
        </p:nvSpPr>
        <p:spPr>
          <a:xfrm>
            <a:off x="8469354" y="890916"/>
            <a:ext cx="1195368" cy="629729"/>
          </a:xfrm>
          <a:prstGeom prst="roundRect">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美国</a:t>
            </a:r>
            <a:r>
              <a:rPr lang="en-US" altLang="zh-CN" sz="1200" u="sng" dirty="0">
                <a:solidFill>
                  <a:schemeClr val="bg1">
                    <a:lumMod val="50000"/>
                  </a:schemeClr>
                </a:solidFill>
                <a:latin typeface="Times New Roman" panose="02020603050405020304" pitchFamily="18" charset="0"/>
                <a:cs typeface="Times New Roman" panose="02020603050405020304" pitchFamily="18" charset="0"/>
              </a:rPr>
              <a:t>SURF</a:t>
            </a:r>
          </a:p>
          <a:p>
            <a:pPr algn="ctr"/>
            <a:r>
              <a:rPr lang="en-US" altLang="zh-CN" sz="1200" dirty="0">
                <a:solidFill>
                  <a:schemeClr val="bg1">
                    <a:lumMod val="50000"/>
                  </a:schemeClr>
                </a:solidFill>
                <a:latin typeface="Times New Roman" panose="02020603050405020304" pitchFamily="18" charset="0"/>
                <a:cs typeface="Times New Roman" panose="02020603050405020304" pitchFamily="18" charset="0"/>
              </a:rPr>
              <a:t>Majorana</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33" name="圆角矩形 32"/>
          <p:cNvSpPr/>
          <p:nvPr/>
        </p:nvSpPr>
        <p:spPr>
          <a:xfrm>
            <a:off x="9958394" y="5652315"/>
            <a:ext cx="1213688" cy="629729"/>
          </a:xfrm>
          <a:prstGeom prst="roundRect">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美国</a:t>
            </a:r>
            <a:r>
              <a:rPr lang="en-US" altLang="zh-CN" sz="1200" u="sng" dirty="0">
                <a:solidFill>
                  <a:schemeClr val="bg1">
                    <a:lumMod val="50000"/>
                  </a:schemeClr>
                </a:solidFill>
                <a:latin typeface="Times New Roman" panose="02020603050405020304" pitchFamily="18" charset="0"/>
                <a:cs typeface="Times New Roman" panose="02020603050405020304" pitchFamily="18" charset="0"/>
              </a:rPr>
              <a:t>WIPP</a:t>
            </a:r>
          </a:p>
          <a:p>
            <a:pPr algn="ctr"/>
            <a:r>
              <a:rPr lang="en-US" altLang="zh-CN" sz="1200" dirty="0">
                <a:solidFill>
                  <a:schemeClr val="bg1">
                    <a:lumMod val="50000"/>
                  </a:schemeClr>
                </a:solidFill>
                <a:latin typeface="Times New Roman" panose="02020603050405020304" pitchFamily="18" charset="0"/>
                <a:cs typeface="Times New Roman" panose="02020603050405020304" pitchFamily="18" charset="0"/>
              </a:rPr>
              <a:t>EXO-200</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34" name="圆角矩形 33"/>
          <p:cNvSpPr/>
          <p:nvPr/>
        </p:nvSpPr>
        <p:spPr>
          <a:xfrm>
            <a:off x="10114712" y="890916"/>
            <a:ext cx="1385138" cy="629728"/>
          </a:xfrm>
          <a:prstGeom prst="roundRect">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加拿大</a:t>
            </a:r>
            <a:r>
              <a:rPr lang="en-US" altLang="zh-CN" sz="1200" u="sng" dirty="0">
                <a:solidFill>
                  <a:schemeClr val="bg1">
                    <a:lumMod val="50000"/>
                  </a:schemeClr>
                </a:solidFill>
                <a:latin typeface="Times New Roman" panose="02020603050405020304" pitchFamily="18" charset="0"/>
                <a:cs typeface="Times New Roman" panose="02020603050405020304" pitchFamily="18" charset="0"/>
              </a:rPr>
              <a:t>SNOLAB</a:t>
            </a:r>
          </a:p>
          <a:p>
            <a:pPr algn="ctr"/>
            <a:r>
              <a:rPr lang="en-US" altLang="zh-CN" sz="1200" dirty="0">
                <a:solidFill>
                  <a:schemeClr val="bg1">
                    <a:lumMod val="50000"/>
                  </a:schemeClr>
                </a:solidFill>
                <a:latin typeface="Times New Roman" panose="02020603050405020304" pitchFamily="18" charset="0"/>
                <a:cs typeface="Times New Roman" panose="02020603050405020304" pitchFamily="18" charset="0"/>
              </a:rPr>
              <a:t>SNO+</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 name="圆角矩形 5"/>
          <p:cNvSpPr/>
          <p:nvPr/>
        </p:nvSpPr>
        <p:spPr>
          <a:xfrm>
            <a:off x="1359297" y="5652124"/>
            <a:ext cx="1265988" cy="629920"/>
          </a:xfrm>
          <a:prstGeom prst="roundRect">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西班牙</a:t>
            </a:r>
            <a:r>
              <a:rPr lang="en-US" altLang="zh-CN" sz="1200" u="sng" dirty="0">
                <a:solidFill>
                  <a:schemeClr val="bg1">
                    <a:lumMod val="50000"/>
                  </a:schemeClr>
                </a:solidFill>
                <a:latin typeface="Times New Roman" panose="02020603050405020304" pitchFamily="18" charset="0"/>
                <a:cs typeface="Times New Roman" panose="02020603050405020304" pitchFamily="18" charset="0"/>
              </a:rPr>
              <a:t>Canfranc</a:t>
            </a:r>
          </a:p>
          <a:p>
            <a:pPr algn="ctr"/>
            <a:r>
              <a:rPr lang="en-US" altLang="zh-CN" sz="1200" dirty="0">
                <a:solidFill>
                  <a:schemeClr val="bg1">
                    <a:lumMod val="50000"/>
                  </a:schemeClr>
                </a:solidFill>
                <a:latin typeface="Times New Roman" panose="02020603050405020304" pitchFamily="18" charset="0"/>
                <a:cs typeface="Times New Roman" panose="02020603050405020304" pitchFamily="18" charset="0"/>
              </a:rPr>
              <a:t>NEXT</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9" name="圆角矩形 8"/>
          <p:cNvSpPr/>
          <p:nvPr/>
        </p:nvSpPr>
        <p:spPr>
          <a:xfrm>
            <a:off x="534655" y="890916"/>
            <a:ext cx="1420914" cy="629729"/>
          </a:xfrm>
          <a:prstGeom prst="roundRect">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法国</a:t>
            </a:r>
            <a:r>
              <a:rPr lang="en-US" altLang="zh-CN" sz="1200" u="sng" dirty="0">
                <a:solidFill>
                  <a:schemeClr val="bg1">
                    <a:lumMod val="50000"/>
                  </a:schemeClr>
                </a:solidFill>
                <a:latin typeface="Times New Roman" panose="02020603050405020304" pitchFamily="18" charset="0"/>
                <a:cs typeface="Times New Roman" panose="02020603050405020304" pitchFamily="18" charset="0"/>
              </a:rPr>
              <a:t>Modane</a:t>
            </a:r>
          </a:p>
          <a:p>
            <a:pPr algn="ctr"/>
            <a:r>
              <a:rPr lang="en-US" altLang="zh-CN" sz="1200" dirty="0" err="1">
                <a:solidFill>
                  <a:schemeClr val="bg1">
                    <a:lumMod val="50000"/>
                  </a:schemeClr>
                </a:solidFill>
                <a:latin typeface="Times New Roman" panose="02020603050405020304" pitchFamily="18" charset="0"/>
                <a:cs typeface="Times New Roman" panose="02020603050405020304" pitchFamily="18" charset="0"/>
              </a:rPr>
              <a:t>SuperNEMO</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3" name="圆角矩形 12"/>
          <p:cNvSpPr/>
          <p:nvPr/>
        </p:nvSpPr>
        <p:spPr>
          <a:xfrm>
            <a:off x="2405559" y="890916"/>
            <a:ext cx="1420913" cy="1188684"/>
          </a:xfrm>
          <a:prstGeom prst="roundRect">
            <a:avLst>
              <a:gd name="adj" fmla="val 6977"/>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意大利</a:t>
            </a:r>
            <a:r>
              <a:rPr lang="en-US" altLang="zh-CN" sz="1200" u="sng" dirty="0">
                <a:solidFill>
                  <a:schemeClr val="bg1">
                    <a:lumMod val="50000"/>
                  </a:schemeClr>
                </a:solidFill>
                <a:latin typeface="Times New Roman" panose="02020603050405020304" pitchFamily="18" charset="0"/>
                <a:cs typeface="Times New Roman" panose="02020603050405020304" pitchFamily="18" charset="0"/>
              </a:rPr>
              <a:t>LNGS</a:t>
            </a:r>
          </a:p>
          <a:p>
            <a:pPr algn="ctr"/>
            <a:r>
              <a:rPr lang="en-US" altLang="zh-CN" sz="1200" b="1" dirty="0">
                <a:solidFill>
                  <a:schemeClr val="tx1"/>
                </a:solidFill>
                <a:latin typeface="Times New Roman" panose="02020603050405020304" pitchFamily="18" charset="0"/>
                <a:cs typeface="Times New Roman" panose="02020603050405020304" pitchFamily="18" charset="0"/>
              </a:rPr>
              <a:t>CUORE</a:t>
            </a:r>
            <a:r>
              <a:rPr lang="zh-CN" altLang="en-US" sz="1200" b="1" dirty="0">
                <a:solidFill>
                  <a:schemeClr val="tx1"/>
                </a:solidFill>
                <a:latin typeface="Times New Roman" panose="02020603050405020304" pitchFamily="18" charset="0"/>
                <a:cs typeface="Times New Roman" panose="02020603050405020304" pitchFamily="18" charset="0"/>
              </a:rPr>
              <a:t>实验</a:t>
            </a:r>
            <a:endParaRPr lang="en-US" altLang="zh-CN" sz="1200" b="1" dirty="0">
              <a:solidFill>
                <a:schemeClr val="tx1"/>
              </a:solidFill>
              <a:latin typeface="Times New Roman" panose="02020603050405020304" pitchFamily="18" charset="0"/>
              <a:cs typeface="Times New Roman" panose="02020603050405020304" pitchFamily="18" charset="0"/>
            </a:endParaRPr>
          </a:p>
          <a:p>
            <a:pPr algn="ctr"/>
            <a:r>
              <a:rPr lang="en-US" altLang="zh-CN" sz="1200" b="1" dirty="0">
                <a:solidFill>
                  <a:schemeClr val="tx1"/>
                </a:solidFill>
                <a:latin typeface="Times New Roman" panose="02020603050405020304" pitchFamily="18" charset="0"/>
                <a:cs typeface="Times New Roman" panose="02020603050405020304" pitchFamily="18" charset="0"/>
              </a:rPr>
              <a:t>GERDA</a:t>
            </a:r>
            <a:r>
              <a:rPr lang="zh-CN" altLang="en-US" sz="1200" b="1" dirty="0">
                <a:solidFill>
                  <a:schemeClr val="tx1"/>
                </a:solidFill>
                <a:latin typeface="Times New Roman" panose="02020603050405020304" pitchFamily="18" charset="0"/>
                <a:cs typeface="Times New Roman" panose="02020603050405020304" pitchFamily="18" charset="0"/>
              </a:rPr>
              <a:t>实验</a:t>
            </a:r>
            <a:endParaRPr lang="en-US" altLang="zh-CN" sz="1200" b="1" dirty="0">
              <a:solidFill>
                <a:schemeClr val="tx1"/>
              </a:solidFill>
              <a:latin typeface="Times New Roman" panose="02020603050405020304" pitchFamily="18" charset="0"/>
              <a:cs typeface="Times New Roman" panose="02020603050405020304" pitchFamily="18" charset="0"/>
            </a:endParaRPr>
          </a:p>
          <a:p>
            <a:pPr algn="ctr"/>
            <a:r>
              <a:rPr lang="en-US" altLang="zh-CN" sz="1200" dirty="0">
                <a:solidFill>
                  <a:schemeClr val="bg1">
                    <a:lumMod val="50000"/>
                  </a:schemeClr>
                </a:solidFill>
                <a:latin typeface="Times New Roman" panose="02020603050405020304" pitchFamily="18" charset="0"/>
                <a:cs typeface="Times New Roman" panose="02020603050405020304" pitchFamily="18" charset="0"/>
              </a:rPr>
              <a:t>COBRA</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a:p>
            <a:pPr algn="ctr"/>
            <a:r>
              <a:rPr lang="en-US" altLang="zh-CN" sz="1200" dirty="0">
                <a:solidFill>
                  <a:schemeClr val="bg1">
                    <a:lumMod val="50000"/>
                  </a:schemeClr>
                </a:solidFill>
                <a:latin typeface="Times New Roman" panose="02020603050405020304" pitchFamily="18" charset="0"/>
                <a:cs typeface="Times New Roman" panose="02020603050405020304" pitchFamily="18" charset="0"/>
              </a:rPr>
              <a:t>LEGEND</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0" name="圆角矩形 19"/>
          <p:cNvSpPr/>
          <p:nvPr/>
        </p:nvSpPr>
        <p:spPr>
          <a:xfrm>
            <a:off x="4276462" y="890916"/>
            <a:ext cx="1420912" cy="629729"/>
          </a:xfrm>
          <a:prstGeom prst="roundRect">
            <a:avLst/>
          </a:prstGeom>
          <a:solidFill>
            <a:schemeClr val="bg1">
              <a:alpha val="9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u="sng" dirty="0">
                <a:solidFill>
                  <a:schemeClr val="bg1">
                    <a:lumMod val="50000"/>
                  </a:schemeClr>
                </a:solidFill>
                <a:latin typeface="Times New Roman" panose="02020603050405020304" pitchFamily="18" charset="0"/>
                <a:cs typeface="Times New Roman" panose="02020603050405020304" pitchFamily="18" charset="0"/>
              </a:rPr>
              <a:t>韩国</a:t>
            </a:r>
            <a:r>
              <a:rPr lang="en-US" altLang="zh-CN" sz="1200" u="sng" dirty="0">
                <a:solidFill>
                  <a:schemeClr val="bg1">
                    <a:lumMod val="50000"/>
                  </a:schemeClr>
                </a:solidFill>
                <a:latin typeface="Times New Roman" panose="02020603050405020304" pitchFamily="18" charset="0"/>
                <a:cs typeface="Times New Roman" panose="02020603050405020304" pitchFamily="18" charset="0"/>
              </a:rPr>
              <a:t>Y2L</a:t>
            </a:r>
          </a:p>
          <a:p>
            <a:pPr algn="ctr"/>
            <a:r>
              <a:rPr lang="en-US" altLang="zh-CN" sz="1200" dirty="0" err="1">
                <a:solidFill>
                  <a:schemeClr val="bg1">
                    <a:lumMod val="50000"/>
                  </a:schemeClr>
                </a:solidFill>
                <a:latin typeface="Times New Roman" panose="02020603050405020304" pitchFamily="18" charset="0"/>
                <a:cs typeface="Times New Roman" panose="02020603050405020304" pitchFamily="18" charset="0"/>
              </a:rPr>
              <a:t>AMoRE</a:t>
            </a:r>
            <a:r>
              <a:rPr lang="zh-CN" altLang="en-US" sz="1200" dirty="0">
                <a:solidFill>
                  <a:schemeClr val="bg1">
                    <a:lumMod val="50000"/>
                  </a:schemeClr>
                </a:solidFill>
                <a:latin typeface="Times New Roman" panose="02020603050405020304" pitchFamily="18" charset="0"/>
                <a:cs typeface="Times New Roman" panose="02020603050405020304" pitchFamily="18" charset="0"/>
              </a:rPr>
              <a:t>实验</a:t>
            </a:r>
            <a:endParaRPr lang="en-US" altLang="zh-CN"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22" name="椭圆 21">
            <a:extLst>
              <a:ext uri="{FF2B5EF4-FFF2-40B4-BE49-F238E27FC236}">
                <a16:creationId xmlns:a16="http://schemas.microsoft.com/office/drawing/2014/main" id="{739138A1-7DFF-1B58-1B2E-BE75EFEEABCD}"/>
              </a:ext>
            </a:extLst>
          </p:cNvPr>
          <p:cNvSpPr/>
          <p:nvPr/>
        </p:nvSpPr>
        <p:spPr>
          <a:xfrm>
            <a:off x="922195" y="2709328"/>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0" name="椭圆 39">
            <a:extLst>
              <a:ext uri="{FF2B5EF4-FFF2-40B4-BE49-F238E27FC236}">
                <a16:creationId xmlns:a16="http://schemas.microsoft.com/office/drawing/2014/main" id="{DF320C2C-35BB-ABE3-759B-C19561E83236}"/>
              </a:ext>
            </a:extLst>
          </p:cNvPr>
          <p:cNvSpPr/>
          <p:nvPr/>
        </p:nvSpPr>
        <p:spPr>
          <a:xfrm>
            <a:off x="1096589" y="2528453"/>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1" name="椭圆 40">
            <a:extLst>
              <a:ext uri="{FF2B5EF4-FFF2-40B4-BE49-F238E27FC236}">
                <a16:creationId xmlns:a16="http://schemas.microsoft.com/office/drawing/2014/main" id="{60271C40-F2BE-0C86-A2A5-A375FA036414}"/>
              </a:ext>
            </a:extLst>
          </p:cNvPr>
          <p:cNvSpPr/>
          <p:nvPr/>
        </p:nvSpPr>
        <p:spPr>
          <a:xfrm>
            <a:off x="1359297" y="2888363"/>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2" name="椭圆 41">
            <a:extLst>
              <a:ext uri="{FF2B5EF4-FFF2-40B4-BE49-F238E27FC236}">
                <a16:creationId xmlns:a16="http://schemas.microsoft.com/office/drawing/2014/main" id="{0C7626FC-7F62-824D-FFCB-42EF47C86F7E}"/>
              </a:ext>
            </a:extLst>
          </p:cNvPr>
          <p:cNvSpPr/>
          <p:nvPr/>
        </p:nvSpPr>
        <p:spPr>
          <a:xfrm>
            <a:off x="5246997" y="3162307"/>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3" name="椭圆 42">
            <a:extLst>
              <a:ext uri="{FF2B5EF4-FFF2-40B4-BE49-F238E27FC236}">
                <a16:creationId xmlns:a16="http://schemas.microsoft.com/office/drawing/2014/main" id="{42E5FDE1-ADC5-5338-6B18-7E3B03B6E6B3}"/>
              </a:ext>
            </a:extLst>
          </p:cNvPr>
          <p:cNvSpPr/>
          <p:nvPr/>
        </p:nvSpPr>
        <p:spPr>
          <a:xfrm>
            <a:off x="5612772" y="3162306"/>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6" name="椭圆 45">
            <a:extLst>
              <a:ext uri="{FF2B5EF4-FFF2-40B4-BE49-F238E27FC236}">
                <a16:creationId xmlns:a16="http://schemas.microsoft.com/office/drawing/2014/main" id="{32B762C5-BB38-DEAE-2307-08D225A7397E}"/>
              </a:ext>
            </a:extLst>
          </p:cNvPr>
          <p:cNvSpPr/>
          <p:nvPr/>
        </p:nvSpPr>
        <p:spPr>
          <a:xfrm>
            <a:off x="9623432" y="3195671"/>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4" name="椭圆 43">
            <a:extLst>
              <a:ext uri="{FF2B5EF4-FFF2-40B4-BE49-F238E27FC236}">
                <a16:creationId xmlns:a16="http://schemas.microsoft.com/office/drawing/2014/main" id="{77B98EF8-DAFC-C3EB-9FF5-906656B2E2A9}"/>
              </a:ext>
            </a:extLst>
          </p:cNvPr>
          <p:cNvSpPr/>
          <p:nvPr/>
        </p:nvSpPr>
        <p:spPr>
          <a:xfrm>
            <a:off x="9398007" y="2906637"/>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45" name="椭圆 44">
            <a:extLst>
              <a:ext uri="{FF2B5EF4-FFF2-40B4-BE49-F238E27FC236}">
                <a16:creationId xmlns:a16="http://schemas.microsoft.com/office/drawing/2014/main" id="{F2739880-F6A0-58FF-FEDC-C05EC31E95B5}"/>
              </a:ext>
            </a:extLst>
          </p:cNvPr>
          <p:cNvSpPr/>
          <p:nvPr/>
        </p:nvSpPr>
        <p:spPr>
          <a:xfrm>
            <a:off x="10266687" y="2626302"/>
            <a:ext cx="113015" cy="11301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cxnSp>
        <p:nvCxnSpPr>
          <p:cNvPr id="48" name="连接符: 肘形 47">
            <a:extLst>
              <a:ext uri="{FF2B5EF4-FFF2-40B4-BE49-F238E27FC236}">
                <a16:creationId xmlns:a16="http://schemas.microsoft.com/office/drawing/2014/main" id="{9632D372-30B4-5A6D-BD00-4E4568C39D0F}"/>
              </a:ext>
            </a:extLst>
          </p:cNvPr>
          <p:cNvCxnSpPr>
            <a:cxnSpLocks/>
            <a:stCxn id="9" idx="2"/>
            <a:endCxn id="22" idx="0"/>
          </p:cNvCxnSpPr>
          <p:nvPr/>
        </p:nvCxnSpPr>
        <p:spPr>
          <a:xfrm rot="5400000">
            <a:off x="517567" y="1981782"/>
            <a:ext cx="1188683" cy="266409"/>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连接符: 肘形 50">
            <a:extLst>
              <a:ext uri="{FF2B5EF4-FFF2-40B4-BE49-F238E27FC236}">
                <a16:creationId xmlns:a16="http://schemas.microsoft.com/office/drawing/2014/main" id="{8841C6C4-82C2-02A8-B967-ACDC3E053889}"/>
              </a:ext>
            </a:extLst>
          </p:cNvPr>
          <p:cNvCxnSpPr>
            <a:cxnSpLocks/>
            <a:stCxn id="13" idx="2"/>
            <a:endCxn id="41" idx="0"/>
          </p:cNvCxnSpPr>
          <p:nvPr/>
        </p:nvCxnSpPr>
        <p:spPr>
          <a:xfrm rot="5400000">
            <a:off x="1861530" y="1633876"/>
            <a:ext cx="808763" cy="1700211"/>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连接符: 肘形 53">
            <a:extLst>
              <a:ext uri="{FF2B5EF4-FFF2-40B4-BE49-F238E27FC236}">
                <a16:creationId xmlns:a16="http://schemas.microsoft.com/office/drawing/2014/main" id="{19BE8EFD-9547-4D49-B92F-D06B2FCFF5C8}"/>
              </a:ext>
            </a:extLst>
          </p:cNvPr>
          <p:cNvCxnSpPr>
            <a:cxnSpLocks/>
            <a:stCxn id="20" idx="2"/>
            <a:endCxn id="42" idx="0"/>
          </p:cNvCxnSpPr>
          <p:nvPr/>
        </p:nvCxnSpPr>
        <p:spPr>
          <a:xfrm rot="16200000" flipH="1">
            <a:off x="4324380" y="2183182"/>
            <a:ext cx="1641662" cy="316587"/>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连接符: 肘形 59">
            <a:extLst>
              <a:ext uri="{FF2B5EF4-FFF2-40B4-BE49-F238E27FC236}">
                <a16:creationId xmlns:a16="http://schemas.microsoft.com/office/drawing/2014/main" id="{07F30847-127F-EA87-EF44-BFC5F9757D48}"/>
              </a:ext>
            </a:extLst>
          </p:cNvPr>
          <p:cNvCxnSpPr>
            <a:cxnSpLocks/>
            <a:stCxn id="34" idx="2"/>
            <a:endCxn id="45" idx="0"/>
          </p:cNvCxnSpPr>
          <p:nvPr/>
        </p:nvCxnSpPr>
        <p:spPr>
          <a:xfrm rot="5400000">
            <a:off x="10012409" y="1831430"/>
            <a:ext cx="1105658" cy="484086"/>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连接符: 肘形 63">
            <a:extLst>
              <a:ext uri="{FF2B5EF4-FFF2-40B4-BE49-F238E27FC236}">
                <a16:creationId xmlns:a16="http://schemas.microsoft.com/office/drawing/2014/main" id="{65478EC8-5845-6479-45D0-2B3D367E3722}"/>
              </a:ext>
            </a:extLst>
          </p:cNvPr>
          <p:cNvCxnSpPr>
            <a:cxnSpLocks/>
            <a:stCxn id="28" idx="2"/>
            <a:endCxn id="44" idx="0"/>
          </p:cNvCxnSpPr>
          <p:nvPr/>
        </p:nvCxnSpPr>
        <p:spPr>
          <a:xfrm rot="16200000" flipH="1">
            <a:off x="8567780" y="2019902"/>
            <a:ext cx="1385992" cy="387477"/>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连接符: 肘形 66">
            <a:extLst>
              <a:ext uri="{FF2B5EF4-FFF2-40B4-BE49-F238E27FC236}">
                <a16:creationId xmlns:a16="http://schemas.microsoft.com/office/drawing/2014/main" id="{30A83464-41FB-F147-274F-B031316C28B3}"/>
              </a:ext>
            </a:extLst>
          </p:cNvPr>
          <p:cNvCxnSpPr>
            <a:cxnSpLocks/>
            <a:stCxn id="24" idx="2"/>
            <a:endCxn id="43" idx="0"/>
          </p:cNvCxnSpPr>
          <p:nvPr/>
        </p:nvCxnSpPr>
        <p:spPr>
          <a:xfrm rot="5400000">
            <a:off x="5655758" y="1734699"/>
            <a:ext cx="1441129" cy="1414084"/>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椭圆 78">
            <a:extLst>
              <a:ext uri="{FF2B5EF4-FFF2-40B4-BE49-F238E27FC236}">
                <a16:creationId xmlns:a16="http://schemas.microsoft.com/office/drawing/2014/main" id="{42C39F36-9F16-D833-466A-6FEF335DB6BF}"/>
              </a:ext>
            </a:extLst>
          </p:cNvPr>
          <p:cNvSpPr/>
          <p:nvPr/>
        </p:nvSpPr>
        <p:spPr>
          <a:xfrm>
            <a:off x="4413892" y="3394071"/>
            <a:ext cx="113015" cy="113015"/>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cxnSp>
        <p:nvCxnSpPr>
          <p:cNvPr id="81" name="连接符: 肘形 80">
            <a:extLst>
              <a:ext uri="{FF2B5EF4-FFF2-40B4-BE49-F238E27FC236}">
                <a16:creationId xmlns:a16="http://schemas.microsoft.com/office/drawing/2014/main" id="{7CB0506B-748A-AE62-D584-64EE6EF9554F}"/>
              </a:ext>
            </a:extLst>
          </p:cNvPr>
          <p:cNvCxnSpPr>
            <a:cxnSpLocks/>
            <a:stCxn id="40" idx="4"/>
            <a:endCxn id="6" idx="0"/>
          </p:cNvCxnSpPr>
          <p:nvPr/>
        </p:nvCxnSpPr>
        <p:spPr>
          <a:xfrm rot="16200000" flipH="1">
            <a:off x="67366" y="3727199"/>
            <a:ext cx="3010656" cy="839194"/>
          </a:xfrm>
          <a:prstGeom prst="bentConnector3">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连接符: 肘形 84">
            <a:extLst>
              <a:ext uri="{FF2B5EF4-FFF2-40B4-BE49-F238E27FC236}">
                <a16:creationId xmlns:a16="http://schemas.microsoft.com/office/drawing/2014/main" id="{F38FC67A-F167-5B02-F5AD-85881D68DA24}"/>
              </a:ext>
            </a:extLst>
          </p:cNvPr>
          <p:cNvCxnSpPr>
            <a:cxnSpLocks/>
            <a:stCxn id="79" idx="4"/>
            <a:endCxn id="16" idx="0"/>
          </p:cNvCxnSpPr>
          <p:nvPr/>
        </p:nvCxnSpPr>
        <p:spPr>
          <a:xfrm rot="16200000" flipH="1">
            <a:off x="4506891" y="3470594"/>
            <a:ext cx="501433" cy="574415"/>
          </a:xfrm>
          <a:prstGeom prst="bentConnector3">
            <a:avLst>
              <a:gd name="adj1"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连接符: 肘形 101">
            <a:extLst>
              <a:ext uri="{FF2B5EF4-FFF2-40B4-BE49-F238E27FC236}">
                <a16:creationId xmlns:a16="http://schemas.microsoft.com/office/drawing/2014/main" id="{F31CC23C-A360-5544-F138-67150C5CE8DA}"/>
              </a:ext>
            </a:extLst>
          </p:cNvPr>
          <p:cNvCxnSpPr>
            <a:cxnSpLocks/>
            <a:stCxn id="21" idx="1"/>
          </p:cNvCxnSpPr>
          <p:nvPr/>
        </p:nvCxnSpPr>
        <p:spPr>
          <a:xfrm rot="10800000" flipV="1">
            <a:off x="6113863" y="3782385"/>
            <a:ext cx="354025" cy="1216952"/>
          </a:xfrm>
          <a:prstGeom prst="bentConnector2">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E6CB07F5-1C63-9D35-3B99-C582864D5BE8}"/>
              </a:ext>
            </a:extLst>
          </p:cNvPr>
          <p:cNvSpPr txBox="1"/>
          <p:nvPr/>
        </p:nvSpPr>
        <p:spPr>
          <a:xfrm>
            <a:off x="492760" y="226080"/>
            <a:ext cx="663972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无中微子双贝塔衰变实验</a:t>
            </a:r>
          </a:p>
        </p:txBody>
      </p:sp>
      <p:cxnSp>
        <p:nvCxnSpPr>
          <p:cNvPr id="7" name="连接符: 肘形 6">
            <a:extLst>
              <a:ext uri="{FF2B5EF4-FFF2-40B4-BE49-F238E27FC236}">
                <a16:creationId xmlns:a16="http://schemas.microsoft.com/office/drawing/2014/main" id="{9F32F5BA-1736-EBDF-A39A-846BB7835714}"/>
              </a:ext>
            </a:extLst>
          </p:cNvPr>
          <p:cNvCxnSpPr>
            <a:cxnSpLocks/>
            <a:stCxn id="46" idx="4"/>
            <a:endCxn id="33" idx="0"/>
          </p:cNvCxnSpPr>
          <p:nvPr/>
        </p:nvCxnSpPr>
        <p:spPr>
          <a:xfrm rot="16200000" flipH="1">
            <a:off x="8950775" y="4037851"/>
            <a:ext cx="2343629" cy="885298"/>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E85D2A73-2D0B-5964-74F6-29F31B2CDD4F}"/>
              </a:ext>
            </a:extLst>
          </p:cNvPr>
          <p:cNvPicPr>
            <a:picLocks noChangeAspect="1"/>
          </p:cNvPicPr>
          <p:nvPr/>
        </p:nvPicPr>
        <p:blipFill>
          <a:blip r:embed="rId4"/>
          <a:stretch>
            <a:fillRect/>
          </a:stretch>
        </p:blipFill>
        <p:spPr>
          <a:xfrm>
            <a:off x="6221001" y="3991069"/>
            <a:ext cx="5393390" cy="2725537"/>
          </a:xfrm>
          <a:prstGeom prst="rect">
            <a:avLst/>
          </a:prstGeom>
        </p:spPr>
      </p:pic>
      <p:sp>
        <p:nvSpPr>
          <p:cNvPr id="21" name="文本框 20">
            <a:extLst>
              <a:ext uri="{FF2B5EF4-FFF2-40B4-BE49-F238E27FC236}">
                <a16:creationId xmlns:a16="http://schemas.microsoft.com/office/drawing/2014/main" id="{B7592FF4-B2C3-0753-D295-D9A86F3FCAFB}"/>
              </a:ext>
            </a:extLst>
          </p:cNvPr>
          <p:cNvSpPr txBox="1"/>
          <p:nvPr/>
        </p:nvSpPr>
        <p:spPr>
          <a:xfrm>
            <a:off x="6467887" y="3597719"/>
            <a:ext cx="4874602" cy="369332"/>
          </a:xfrm>
          <a:prstGeom prst="rect">
            <a:avLst/>
          </a:prstGeom>
          <a:solidFill>
            <a:srgbClr val="C00000"/>
          </a:solidFill>
        </p:spPr>
        <p:txBody>
          <a:bodyPr wrap="square" rtlCol="0">
            <a:spAutoFit/>
          </a:bodyPr>
          <a:lstStyle/>
          <a:p>
            <a:pPr algn="ctr"/>
            <a:r>
              <a:rPr lang="zh-CN" altLang="en-US" b="1" dirty="0">
                <a:solidFill>
                  <a:schemeClr val="bg1"/>
                </a:solidFill>
                <a:latin typeface="Times New Roman" panose="02020603050405020304" pitchFamily="18" charset="0"/>
                <a:cs typeface="Times New Roman" panose="02020603050405020304" pitchFamily="18" charset="0"/>
              </a:rPr>
              <a:t>兼顾暗物质和无中微子双贝塔衰变等物理目标</a:t>
            </a:r>
            <a:endParaRPr lang="en-US" altLang="zh-CN"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79C4633-50B7-B83A-ACE4-D494BD22B08E}"/>
              </a:ext>
            </a:extLst>
          </p:cNvPr>
          <p:cNvSpPr>
            <a:spLocks noGrp="1"/>
          </p:cNvSpPr>
          <p:nvPr>
            <p:ph type="sldNum" sz="quarter" idx="12"/>
          </p:nvPr>
        </p:nvSpPr>
        <p:spPr/>
        <p:txBody>
          <a:bodyPr/>
          <a:lstStyle/>
          <a:p>
            <a:fld id="{DABBEA52-83FF-49B7-BA50-E50A0E8A1A17}" type="slidenum">
              <a:rPr lang="zh-CN" altLang="en-US" smtClean="0"/>
              <a:pPr/>
              <a:t>28</a:t>
            </a:fld>
            <a:endParaRPr lang="zh-CN" altLang="en-US"/>
          </a:p>
        </p:txBody>
      </p:sp>
      <p:sp>
        <p:nvSpPr>
          <p:cNvPr id="3" name="文本框 2">
            <a:extLst>
              <a:ext uri="{FF2B5EF4-FFF2-40B4-BE49-F238E27FC236}">
                <a16:creationId xmlns:a16="http://schemas.microsoft.com/office/drawing/2014/main" id="{2DAC261E-A591-6D83-5516-D11FD6A00C8F}"/>
              </a:ext>
            </a:extLst>
          </p:cNvPr>
          <p:cNvSpPr txBox="1"/>
          <p:nvPr/>
        </p:nvSpPr>
        <p:spPr>
          <a:xfrm>
            <a:off x="492760" y="226080"/>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未来计划：</a:t>
            </a:r>
            <a:r>
              <a:rPr lang="en-US" altLang="zh-CN" sz="2800" b="1" dirty="0" err="1">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PandaX-xT</a:t>
            </a:r>
            <a:endPar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D98FC480-842B-91FC-9C07-38C43C188267}"/>
              </a:ext>
            </a:extLst>
          </p:cNvPr>
          <p:cNvPicPr>
            <a:picLocks noChangeAspect="1"/>
          </p:cNvPicPr>
          <p:nvPr/>
        </p:nvPicPr>
        <p:blipFill>
          <a:blip r:embed="rId3"/>
          <a:srcRect/>
          <a:stretch/>
        </p:blipFill>
        <p:spPr>
          <a:xfrm>
            <a:off x="220130" y="2609467"/>
            <a:ext cx="3067954" cy="3149584"/>
          </a:xfrm>
          <a:prstGeom prst="rect">
            <a:avLst/>
          </a:prstGeom>
        </p:spPr>
      </p:pic>
      <p:pic>
        <p:nvPicPr>
          <p:cNvPr id="5" name="图片 4">
            <a:extLst>
              <a:ext uri="{FF2B5EF4-FFF2-40B4-BE49-F238E27FC236}">
                <a16:creationId xmlns:a16="http://schemas.microsoft.com/office/drawing/2014/main" id="{ACD1938E-C6F8-B200-FA86-84F114EC240B}"/>
              </a:ext>
            </a:extLst>
          </p:cNvPr>
          <p:cNvPicPr>
            <a:picLocks noChangeAspect="1"/>
          </p:cNvPicPr>
          <p:nvPr/>
        </p:nvPicPr>
        <p:blipFill>
          <a:blip r:embed="rId4"/>
          <a:stretch>
            <a:fillRect/>
          </a:stretch>
        </p:blipFill>
        <p:spPr>
          <a:xfrm>
            <a:off x="3197799" y="2609467"/>
            <a:ext cx="8792243" cy="3412778"/>
          </a:xfrm>
          <a:prstGeom prst="rect">
            <a:avLst/>
          </a:prstGeom>
        </p:spPr>
      </p:pic>
      <p:sp>
        <p:nvSpPr>
          <p:cNvPr id="6" name="文本框 7">
            <a:extLst>
              <a:ext uri="{FF2B5EF4-FFF2-40B4-BE49-F238E27FC236}">
                <a16:creationId xmlns:a16="http://schemas.microsoft.com/office/drawing/2014/main" id="{967DDFFB-DADE-D8A9-23E5-574073AE497E}"/>
              </a:ext>
            </a:extLst>
          </p:cNvPr>
          <p:cNvSpPr txBox="1"/>
          <p:nvPr/>
        </p:nvSpPr>
        <p:spPr>
          <a:xfrm>
            <a:off x="253260" y="6426431"/>
            <a:ext cx="6538479"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kumimoji="1" lang="en-US" altLang="zh-CN" b="1" dirty="0" err="1">
                <a:solidFill>
                  <a:srgbClr val="C8161E"/>
                </a:solidFill>
                <a:latin typeface="Times New Roman" panose="02020603050405020304" pitchFamily="18" charset="0"/>
                <a:cs typeface="Times New Roman" panose="02020603050405020304" pitchFamily="18" charset="0"/>
              </a:rPr>
              <a:t>PandaX</a:t>
            </a:r>
            <a:r>
              <a:rPr kumimoji="1" lang="en-US" altLang="zh-CN" b="1" dirty="0">
                <a:solidFill>
                  <a:srgbClr val="C8161E"/>
                </a:solidFill>
                <a:latin typeface="Times New Roman" panose="02020603050405020304" pitchFamily="18" charset="0"/>
                <a:cs typeface="Times New Roman" panose="02020603050405020304" pitchFamily="18" charset="0"/>
              </a:rPr>
              <a:t> Collaboration: SCPMA 68, 221011 (2025)</a:t>
            </a:r>
            <a:endParaRPr lang="zh-CN" altLang="en-US" b="1" dirty="0">
              <a:solidFill>
                <a:srgbClr val="C8161E"/>
              </a:solidFill>
              <a:latin typeface="Times New Roman" panose="02020603050405020304" pitchFamily="18" charset="0"/>
              <a:cs typeface="Times New Roman" panose="02020603050405020304" pitchFamily="18" charset="0"/>
            </a:endParaRPr>
          </a:p>
        </p:txBody>
      </p:sp>
      <p:sp>
        <p:nvSpPr>
          <p:cNvPr id="7" name="内容占位符 3">
            <a:extLst>
              <a:ext uri="{FF2B5EF4-FFF2-40B4-BE49-F238E27FC236}">
                <a16:creationId xmlns:a16="http://schemas.microsoft.com/office/drawing/2014/main" id="{7369BDE4-9B86-9D36-2FFA-E0D5D2746F21}"/>
              </a:ext>
            </a:extLst>
          </p:cNvPr>
          <p:cNvSpPr txBox="1">
            <a:spLocks/>
          </p:cNvSpPr>
          <p:nvPr/>
        </p:nvSpPr>
        <p:spPr>
          <a:xfrm>
            <a:off x="384314" y="1112980"/>
            <a:ext cx="11423372" cy="5733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002060"/>
                </a:solidFill>
                <a:latin typeface="+mn-ea"/>
              </a:rPr>
              <a:t>下一代深地液氙探测器：</a:t>
            </a:r>
            <a:r>
              <a:rPr lang="en-US" altLang="zh-CN" dirty="0">
                <a:solidFill>
                  <a:srgbClr val="002060"/>
                </a:solidFill>
                <a:latin typeface="+mn-ea"/>
              </a:rPr>
              <a:t> ~40 </a:t>
            </a:r>
            <a:r>
              <a:rPr lang="zh-CN" altLang="en-US" dirty="0">
                <a:solidFill>
                  <a:srgbClr val="002060"/>
                </a:solidFill>
                <a:latin typeface="+mn-ea"/>
              </a:rPr>
              <a:t>吨自然氙靶值量</a:t>
            </a:r>
            <a:endParaRPr lang="en-US" altLang="zh-CN" dirty="0">
              <a:solidFill>
                <a:srgbClr val="002060"/>
              </a:solidFill>
              <a:latin typeface="+mn-ea"/>
            </a:endParaRPr>
          </a:p>
          <a:p>
            <a:r>
              <a:rPr lang="zh-CN" altLang="en-US" dirty="0">
                <a:solidFill>
                  <a:srgbClr val="002060"/>
                </a:solidFill>
                <a:latin typeface="+mn-ea"/>
              </a:rPr>
              <a:t>对</a:t>
            </a:r>
            <a:r>
              <a:rPr lang="en-US" altLang="zh-CN" dirty="0">
                <a:solidFill>
                  <a:srgbClr val="002060"/>
                </a:solidFill>
                <a:latin typeface="+mn-ea"/>
              </a:rPr>
              <a:t>WIMP</a:t>
            </a:r>
            <a:r>
              <a:rPr lang="zh-CN" altLang="en-US" dirty="0">
                <a:solidFill>
                  <a:srgbClr val="002060"/>
                </a:solidFill>
                <a:latin typeface="+mn-ea"/>
              </a:rPr>
              <a:t>暗物质和马约拉纳中微子进行关键检验</a:t>
            </a:r>
          </a:p>
        </p:txBody>
      </p:sp>
      <p:pic>
        <p:nvPicPr>
          <p:cNvPr id="8" name="图片 7">
            <a:extLst>
              <a:ext uri="{FF2B5EF4-FFF2-40B4-BE49-F238E27FC236}">
                <a16:creationId xmlns:a16="http://schemas.microsoft.com/office/drawing/2014/main" id="{FEF93887-05F2-2CC5-6BE6-113BF43AFDBB}"/>
              </a:ext>
            </a:extLst>
          </p:cNvPr>
          <p:cNvPicPr>
            <a:picLocks noChangeAspect="1"/>
          </p:cNvPicPr>
          <p:nvPr/>
        </p:nvPicPr>
        <p:blipFill>
          <a:blip r:embed="rId5"/>
          <a:stretch>
            <a:fillRect/>
          </a:stretch>
        </p:blipFill>
        <p:spPr>
          <a:xfrm>
            <a:off x="3241702" y="2609467"/>
            <a:ext cx="4662551" cy="3601891"/>
          </a:xfrm>
          <a:prstGeom prst="rect">
            <a:avLst/>
          </a:prstGeom>
        </p:spPr>
      </p:pic>
    </p:spTree>
    <p:extLst>
      <p:ext uri="{BB962C8B-B14F-4D97-AF65-F5344CB8AC3E}">
        <p14:creationId xmlns:p14="http://schemas.microsoft.com/office/powerpoint/2010/main" val="3576761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563D522-EFC4-25BA-4DC9-2462C56F56E7}"/>
              </a:ext>
            </a:extLst>
          </p:cNvPr>
          <p:cNvSpPr>
            <a:spLocks noGrp="1"/>
          </p:cNvSpPr>
          <p:nvPr>
            <p:ph type="sldNum" sz="quarter" idx="12"/>
          </p:nvPr>
        </p:nvSpPr>
        <p:spPr/>
        <p:txBody>
          <a:bodyPr/>
          <a:lstStyle/>
          <a:p>
            <a:fld id="{DABBEA52-83FF-49B7-BA50-E50A0E8A1A17}" type="slidenum">
              <a:rPr lang="zh-CN" altLang="en-US" smtClean="0"/>
              <a:pPr/>
              <a:t>29</a:t>
            </a:fld>
            <a:endParaRPr lang="zh-CN" altLang="en-US"/>
          </a:p>
        </p:txBody>
      </p:sp>
      <p:sp>
        <p:nvSpPr>
          <p:cNvPr id="3" name="文本框 2">
            <a:extLst>
              <a:ext uri="{FF2B5EF4-FFF2-40B4-BE49-F238E27FC236}">
                <a16:creationId xmlns:a16="http://schemas.microsoft.com/office/drawing/2014/main" id="{339A5391-CC04-828F-F2FD-3468C3844C79}"/>
              </a:ext>
            </a:extLst>
          </p:cNvPr>
          <p:cNvSpPr txBox="1"/>
          <p:nvPr/>
        </p:nvSpPr>
        <p:spPr>
          <a:xfrm>
            <a:off x="492760" y="226080"/>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未来计划：</a:t>
            </a:r>
            <a:r>
              <a:rPr lang="en-US" altLang="zh-CN" sz="2800" b="1" dirty="0" err="1">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PandaX-xT</a:t>
            </a:r>
            <a:endPar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a:extLst>
              <a:ext uri="{FF2B5EF4-FFF2-40B4-BE49-F238E27FC236}">
                <a16:creationId xmlns:a16="http://schemas.microsoft.com/office/drawing/2014/main" id="{7C89DDF8-DE6D-EFD3-869D-1C3B90ADBAB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975532" y="1064447"/>
            <a:ext cx="4534258" cy="3238756"/>
          </a:xfrm>
          <a:prstGeom prst="rect">
            <a:avLst/>
          </a:prstGeom>
        </p:spPr>
      </p:pic>
      <p:pic>
        <p:nvPicPr>
          <p:cNvPr id="5" name="图片 4">
            <a:extLst>
              <a:ext uri="{FF2B5EF4-FFF2-40B4-BE49-F238E27FC236}">
                <a16:creationId xmlns:a16="http://schemas.microsoft.com/office/drawing/2014/main" id="{CCD8E68D-21B4-1DA6-27C1-A8E8DEF701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79627" y="4310573"/>
            <a:ext cx="2543155" cy="2355939"/>
          </a:xfrm>
          <a:prstGeom prst="rect">
            <a:avLst/>
          </a:prstGeom>
        </p:spPr>
      </p:pic>
      <p:pic>
        <p:nvPicPr>
          <p:cNvPr id="6" name="Picture 7" descr="A white circular object with squares on it&#10;&#10;AI-generated content may be incorrect.">
            <a:extLst>
              <a:ext uri="{FF2B5EF4-FFF2-40B4-BE49-F238E27FC236}">
                <a16:creationId xmlns:a16="http://schemas.microsoft.com/office/drawing/2014/main" id="{E036029F-2356-73AD-4542-D433A5A621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40060" y="4310573"/>
            <a:ext cx="2355940" cy="2355940"/>
          </a:xfrm>
          <a:prstGeom prst="rect">
            <a:avLst/>
          </a:prstGeom>
        </p:spPr>
      </p:pic>
      <p:sp>
        <p:nvSpPr>
          <p:cNvPr id="7" name="TextBox 8">
            <a:extLst>
              <a:ext uri="{FF2B5EF4-FFF2-40B4-BE49-F238E27FC236}">
                <a16:creationId xmlns:a16="http://schemas.microsoft.com/office/drawing/2014/main" id="{192C4727-75DD-03DF-3E63-185BAE29276B}"/>
              </a:ext>
            </a:extLst>
          </p:cNvPr>
          <p:cNvSpPr txBox="1"/>
          <p:nvPr/>
        </p:nvSpPr>
        <p:spPr>
          <a:xfrm>
            <a:off x="7167052" y="1975938"/>
            <a:ext cx="2426208" cy="369332"/>
          </a:xfrm>
          <a:prstGeom prst="rect">
            <a:avLst/>
          </a:prstGeom>
          <a:noFill/>
        </p:spPr>
        <p:txBody>
          <a:bodyPr wrap="square" rtlCol="0">
            <a:spAutoFit/>
          </a:bodyPr>
          <a:lstStyle/>
          <a:p>
            <a:r>
              <a:rPr lang="en-CN" dirty="0"/>
              <a:t>PandaX-20T</a:t>
            </a:r>
          </a:p>
        </p:txBody>
      </p:sp>
      <p:sp>
        <p:nvSpPr>
          <p:cNvPr id="8" name="TextBox 9">
            <a:extLst>
              <a:ext uri="{FF2B5EF4-FFF2-40B4-BE49-F238E27FC236}">
                <a16:creationId xmlns:a16="http://schemas.microsoft.com/office/drawing/2014/main" id="{F5C5B159-EEF7-D791-6E89-C2032E2AC139}"/>
              </a:ext>
            </a:extLst>
          </p:cNvPr>
          <p:cNvSpPr txBox="1"/>
          <p:nvPr/>
        </p:nvSpPr>
        <p:spPr>
          <a:xfrm>
            <a:off x="9876856" y="695115"/>
            <a:ext cx="2426208" cy="369332"/>
          </a:xfrm>
          <a:prstGeom prst="rect">
            <a:avLst/>
          </a:prstGeom>
          <a:noFill/>
        </p:spPr>
        <p:txBody>
          <a:bodyPr wrap="square" rtlCol="0">
            <a:spAutoFit/>
          </a:bodyPr>
          <a:lstStyle/>
          <a:p>
            <a:r>
              <a:rPr lang="en-CN" dirty="0"/>
              <a:t>PandaX-xT</a:t>
            </a:r>
          </a:p>
        </p:txBody>
      </p:sp>
      <p:pic>
        <p:nvPicPr>
          <p:cNvPr id="9" name="图片 4">
            <a:extLst>
              <a:ext uri="{FF2B5EF4-FFF2-40B4-BE49-F238E27FC236}">
                <a16:creationId xmlns:a16="http://schemas.microsoft.com/office/drawing/2014/main" id="{8F149D12-2111-D459-4891-3264EDF91C7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939792" y="4310573"/>
            <a:ext cx="3135198" cy="2351399"/>
          </a:xfrm>
          <a:prstGeom prst="rect">
            <a:avLst/>
          </a:prstGeom>
        </p:spPr>
      </p:pic>
      <p:pic>
        <p:nvPicPr>
          <p:cNvPr id="10" name="Picture 12">
            <a:extLst>
              <a:ext uri="{FF2B5EF4-FFF2-40B4-BE49-F238E27FC236}">
                <a16:creationId xmlns:a16="http://schemas.microsoft.com/office/drawing/2014/main" id="{CBFEB34B-0C4D-4B49-609B-478B7C5794EA}"/>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17010" y="4310572"/>
            <a:ext cx="3439424" cy="2351399"/>
          </a:xfrm>
          <a:prstGeom prst="rect">
            <a:avLst/>
          </a:prstGeom>
        </p:spPr>
      </p:pic>
      <p:sp>
        <p:nvSpPr>
          <p:cNvPr id="12" name="Content Placeholder 3">
            <a:extLst>
              <a:ext uri="{FF2B5EF4-FFF2-40B4-BE49-F238E27FC236}">
                <a16:creationId xmlns:a16="http://schemas.microsoft.com/office/drawing/2014/main" id="{94C0D8B3-582C-A372-0D2F-EFD9C0062760}"/>
              </a:ext>
            </a:extLst>
          </p:cNvPr>
          <p:cNvSpPr txBox="1">
            <a:spLocks/>
          </p:cNvSpPr>
          <p:nvPr/>
        </p:nvSpPr>
        <p:spPr>
          <a:xfrm>
            <a:off x="384314" y="1118632"/>
            <a:ext cx="11423372" cy="57275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solidFill>
                  <a:srgbClr val="002060"/>
                </a:solidFill>
                <a:latin typeface="Times New Roman" panose="02020603050405020304" pitchFamily="18" charset="0"/>
                <a:cs typeface="Times New Roman" panose="02020603050405020304" pitchFamily="18" charset="0"/>
              </a:rPr>
              <a:t>多物理目标：</a:t>
            </a:r>
            <a:endParaRPr lang="en-US" altLang="zh-CN" b="1" dirty="0">
              <a:solidFill>
                <a:srgbClr val="002060"/>
              </a:solidFill>
              <a:latin typeface="Times New Roman" panose="02020603050405020304" pitchFamily="18" charset="0"/>
              <a:cs typeface="Times New Roman" panose="02020603050405020304" pitchFamily="18" charset="0"/>
            </a:endParaRPr>
          </a:p>
          <a:p>
            <a:pPr lvl="1"/>
            <a:r>
              <a:rPr lang="zh-CN" altLang="en-US" dirty="0">
                <a:solidFill>
                  <a:srgbClr val="002060"/>
                </a:solidFill>
                <a:latin typeface="Times New Roman" panose="02020603050405020304" pitchFamily="18" charset="0"/>
                <a:cs typeface="Times New Roman" panose="02020603050405020304" pitchFamily="18" charset="0"/>
              </a:rPr>
              <a:t>能量范围覆盖</a:t>
            </a:r>
            <a:r>
              <a:rPr lang="en-US" altLang="zh-CN" dirty="0">
                <a:solidFill>
                  <a:srgbClr val="002060"/>
                </a:solidFill>
                <a:latin typeface="Times New Roman" panose="02020603050405020304" pitchFamily="18" charset="0"/>
                <a:cs typeface="Times New Roman" panose="02020603050405020304" pitchFamily="18" charset="0"/>
              </a:rPr>
              <a:t>100eV – 10MeV</a:t>
            </a:r>
          </a:p>
          <a:p>
            <a:pPr lvl="1"/>
            <a:r>
              <a:rPr lang="zh-CN" altLang="en-US" dirty="0">
                <a:solidFill>
                  <a:srgbClr val="002060"/>
                </a:solidFill>
                <a:latin typeface="Times New Roman" panose="02020603050405020304" pitchFamily="18" charset="0"/>
                <a:cs typeface="Times New Roman" panose="02020603050405020304" pitchFamily="18" charset="0"/>
              </a:rPr>
              <a:t>高精度三维团簇成像</a:t>
            </a:r>
            <a:endParaRPr lang="en-US" altLang="zh-CN" dirty="0">
              <a:solidFill>
                <a:srgbClr val="002060"/>
              </a:solidFill>
              <a:latin typeface="Times New Roman" panose="02020603050405020304" pitchFamily="18" charset="0"/>
              <a:cs typeface="Times New Roman" panose="02020603050405020304" pitchFamily="18" charset="0"/>
            </a:endParaRPr>
          </a:p>
          <a:p>
            <a:pPr lvl="1"/>
            <a:endParaRPr lang="en-US" dirty="0">
              <a:solidFill>
                <a:srgbClr val="002060"/>
              </a:solidFill>
              <a:latin typeface="Times New Roman" panose="02020603050405020304" pitchFamily="18" charset="0"/>
              <a:cs typeface="Times New Roman" panose="02020603050405020304" pitchFamily="18" charset="0"/>
            </a:endParaRPr>
          </a:p>
          <a:p>
            <a:r>
              <a:rPr lang="zh-CN" altLang="en-US" b="1" dirty="0">
                <a:solidFill>
                  <a:srgbClr val="002060"/>
                </a:solidFill>
                <a:latin typeface="Times New Roman" panose="02020603050405020304" pitchFamily="18" charset="0"/>
                <a:cs typeface="Times New Roman" panose="02020603050405020304" pitchFamily="18" charset="0"/>
              </a:rPr>
              <a:t>预期时间线：</a:t>
            </a:r>
            <a:endParaRPr lang="en-US" altLang="zh-CN" b="1" dirty="0">
              <a:solidFill>
                <a:srgbClr val="002060"/>
              </a:solidFill>
              <a:latin typeface="Times New Roman" panose="02020603050405020304" pitchFamily="18" charset="0"/>
              <a:cs typeface="Times New Roman" panose="02020603050405020304" pitchFamily="18" charset="0"/>
            </a:endParaRPr>
          </a:p>
          <a:p>
            <a:pPr lvl="1"/>
            <a:r>
              <a:rPr lang="en-US" dirty="0">
                <a:solidFill>
                  <a:srgbClr val="002060"/>
                </a:solidFill>
                <a:latin typeface="Times New Roman" panose="02020603050405020304" pitchFamily="18" charset="0"/>
                <a:cs typeface="Times New Roman" panose="02020603050405020304" pitchFamily="18" charset="0"/>
              </a:rPr>
              <a:t>2026: </a:t>
            </a:r>
            <a:r>
              <a:rPr lang="en-US" altLang="zh-CN" dirty="0">
                <a:solidFill>
                  <a:srgbClr val="002060"/>
                </a:solidFill>
                <a:latin typeface="Times New Roman" panose="02020603050405020304" pitchFamily="18" charset="0"/>
                <a:cs typeface="Times New Roman" panose="02020603050405020304" pitchFamily="18" charset="0"/>
              </a:rPr>
              <a:t>PandaX-20T</a:t>
            </a:r>
            <a:r>
              <a:rPr lang="zh-CN" altLang="en-US" dirty="0">
                <a:solidFill>
                  <a:srgbClr val="002060"/>
                </a:solidFill>
                <a:latin typeface="Times New Roman" panose="02020603050405020304" pitchFamily="18" charset="0"/>
                <a:cs typeface="Times New Roman" panose="02020603050405020304" pitchFamily="18" charset="0"/>
              </a:rPr>
              <a:t>锦屏安装</a:t>
            </a:r>
            <a:endParaRPr lang="en-US" dirty="0">
              <a:solidFill>
                <a:srgbClr val="002060"/>
              </a:solidFill>
              <a:latin typeface="Times New Roman" panose="02020603050405020304" pitchFamily="18" charset="0"/>
              <a:cs typeface="Times New Roman" panose="02020603050405020304" pitchFamily="18" charset="0"/>
            </a:endParaRPr>
          </a:p>
          <a:p>
            <a:pPr lvl="1"/>
            <a:r>
              <a:rPr lang="en-US" dirty="0">
                <a:solidFill>
                  <a:srgbClr val="002060"/>
                </a:solidFill>
                <a:latin typeface="Times New Roman" panose="02020603050405020304" pitchFamily="18" charset="0"/>
                <a:cs typeface="Times New Roman" panose="02020603050405020304" pitchFamily="18" charset="0"/>
              </a:rPr>
              <a:t>2027: </a:t>
            </a:r>
            <a:r>
              <a:rPr lang="zh-CN" altLang="en-US" dirty="0">
                <a:solidFill>
                  <a:srgbClr val="002060"/>
                </a:solidFill>
                <a:latin typeface="Times New Roman" panose="02020603050405020304" pitchFamily="18" charset="0"/>
                <a:cs typeface="Times New Roman" panose="02020603050405020304" pitchFamily="18" charset="0"/>
              </a:rPr>
              <a:t>试运行采数</a:t>
            </a:r>
            <a:endParaRPr lang="en-US" dirty="0">
              <a:solidFill>
                <a:srgbClr val="00206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CN" dirty="0"/>
          </a:p>
        </p:txBody>
      </p:sp>
      <p:sp>
        <p:nvSpPr>
          <p:cNvPr id="13" name="Right Arrow 5">
            <a:extLst>
              <a:ext uri="{FF2B5EF4-FFF2-40B4-BE49-F238E27FC236}">
                <a16:creationId xmlns:a16="http://schemas.microsoft.com/office/drawing/2014/main" id="{36CACA9B-D535-7CDC-0673-D600CB72B3CD}"/>
              </a:ext>
            </a:extLst>
          </p:cNvPr>
          <p:cNvSpPr/>
          <p:nvPr/>
        </p:nvSpPr>
        <p:spPr>
          <a:xfrm>
            <a:off x="8882997" y="2614286"/>
            <a:ext cx="642003" cy="609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575421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31444DD-B548-E326-49C7-29A1342E3625}"/>
              </a:ext>
            </a:extLst>
          </p:cNvPr>
          <p:cNvSpPr>
            <a:spLocks noGrp="1"/>
          </p:cNvSpPr>
          <p:nvPr>
            <p:ph type="sldNum" sz="quarter" idx="12"/>
          </p:nvPr>
        </p:nvSpPr>
        <p:spPr/>
        <p:txBody>
          <a:bodyPr/>
          <a:lstStyle/>
          <a:p>
            <a:fld id="{DABBEA52-83FF-49B7-BA50-E50A0E8A1A17}" type="slidenum">
              <a:rPr lang="zh-CN" altLang="en-US" smtClean="0"/>
              <a:pPr/>
              <a:t>3</a:t>
            </a:fld>
            <a:endParaRPr lang="zh-CN" altLang="en-US"/>
          </a:p>
        </p:txBody>
      </p:sp>
      <p:sp>
        <p:nvSpPr>
          <p:cNvPr id="3" name="文本框 2">
            <a:extLst>
              <a:ext uri="{FF2B5EF4-FFF2-40B4-BE49-F238E27FC236}">
                <a16:creationId xmlns:a16="http://schemas.microsoft.com/office/drawing/2014/main" id="{4560C027-9319-8DE2-A3A2-C03E1D5319B0}"/>
              </a:ext>
            </a:extLst>
          </p:cNvPr>
          <p:cNvSpPr txBox="1"/>
          <p:nvPr/>
        </p:nvSpPr>
        <p:spPr>
          <a:xfrm>
            <a:off x="492760" y="226080"/>
            <a:ext cx="663972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最灵敏的三大深地液氙暗物质实验</a:t>
            </a:r>
          </a:p>
        </p:txBody>
      </p:sp>
      <p:pic>
        <p:nvPicPr>
          <p:cNvPr id="4" name="图片 3">
            <a:extLst>
              <a:ext uri="{FF2B5EF4-FFF2-40B4-BE49-F238E27FC236}">
                <a16:creationId xmlns:a16="http://schemas.microsoft.com/office/drawing/2014/main" id="{364CA0CD-C10B-D1BB-C3DD-D5F6B76CF6C6}"/>
              </a:ext>
            </a:extLst>
          </p:cNvPr>
          <p:cNvPicPr>
            <a:picLocks noChangeAspect="1"/>
          </p:cNvPicPr>
          <p:nvPr/>
        </p:nvPicPr>
        <p:blipFill>
          <a:blip r:embed="rId3"/>
          <a:stretch>
            <a:fillRect/>
          </a:stretch>
        </p:blipFill>
        <p:spPr>
          <a:xfrm>
            <a:off x="1" y="1088301"/>
            <a:ext cx="12191999" cy="5325681"/>
          </a:xfrm>
          <a:prstGeom prst="rect">
            <a:avLst/>
          </a:prstGeom>
        </p:spPr>
      </p:pic>
      <p:pic>
        <p:nvPicPr>
          <p:cNvPr id="5" name="图片 4">
            <a:extLst>
              <a:ext uri="{FF2B5EF4-FFF2-40B4-BE49-F238E27FC236}">
                <a16:creationId xmlns:a16="http://schemas.microsoft.com/office/drawing/2014/main" id="{98591B7C-AEA7-C637-0F32-7E2B9D84D69F}"/>
              </a:ext>
            </a:extLst>
          </p:cNvPr>
          <p:cNvPicPr>
            <a:picLocks noChangeAspect="1"/>
          </p:cNvPicPr>
          <p:nvPr/>
        </p:nvPicPr>
        <p:blipFill>
          <a:blip r:embed="rId4"/>
          <a:stretch>
            <a:fillRect/>
          </a:stretch>
        </p:blipFill>
        <p:spPr>
          <a:xfrm>
            <a:off x="8248504" y="4092806"/>
            <a:ext cx="3296660" cy="2214715"/>
          </a:xfrm>
          <a:prstGeom prst="rect">
            <a:avLst/>
          </a:prstGeom>
        </p:spPr>
      </p:pic>
      <p:pic>
        <p:nvPicPr>
          <p:cNvPr id="6" name="Picture 4">
            <a:extLst>
              <a:ext uri="{FF2B5EF4-FFF2-40B4-BE49-F238E27FC236}">
                <a16:creationId xmlns:a16="http://schemas.microsoft.com/office/drawing/2014/main" id="{2FCB7B03-27C7-E82C-9769-37AF353C774A}"/>
              </a:ext>
            </a:extLst>
          </p:cNvPr>
          <p:cNvPicPr>
            <a:picLocks noChangeAspect="1"/>
          </p:cNvPicPr>
          <p:nvPr/>
        </p:nvPicPr>
        <p:blipFill>
          <a:blip r:embed="rId5"/>
          <a:stretch>
            <a:fillRect/>
          </a:stretch>
        </p:blipFill>
        <p:spPr>
          <a:xfrm>
            <a:off x="1117602" y="3358314"/>
            <a:ext cx="2571894" cy="2949208"/>
          </a:xfrm>
          <a:prstGeom prst="rect">
            <a:avLst/>
          </a:prstGeom>
        </p:spPr>
      </p:pic>
      <p:pic>
        <p:nvPicPr>
          <p:cNvPr id="7" name="Picture 8">
            <a:extLst>
              <a:ext uri="{FF2B5EF4-FFF2-40B4-BE49-F238E27FC236}">
                <a16:creationId xmlns:a16="http://schemas.microsoft.com/office/drawing/2014/main" id="{D701640C-FD54-A866-DAF8-12F1C076D546}"/>
              </a:ext>
            </a:extLst>
          </p:cNvPr>
          <p:cNvPicPr>
            <a:picLocks noChangeAspect="1"/>
          </p:cNvPicPr>
          <p:nvPr/>
        </p:nvPicPr>
        <p:blipFill>
          <a:blip r:embed="rId6"/>
          <a:stretch>
            <a:fillRect/>
          </a:stretch>
        </p:blipFill>
        <p:spPr>
          <a:xfrm>
            <a:off x="5463816" y="3569614"/>
            <a:ext cx="2008668" cy="2804696"/>
          </a:xfrm>
          <a:prstGeom prst="rect">
            <a:avLst/>
          </a:prstGeom>
        </p:spPr>
      </p:pic>
      <p:sp>
        <p:nvSpPr>
          <p:cNvPr id="8" name="文本框 9">
            <a:extLst>
              <a:ext uri="{FF2B5EF4-FFF2-40B4-BE49-F238E27FC236}">
                <a16:creationId xmlns:a16="http://schemas.microsoft.com/office/drawing/2014/main" id="{0B9951D3-5C3C-BE58-B238-D152EA4474A2}"/>
              </a:ext>
            </a:extLst>
          </p:cNvPr>
          <p:cNvSpPr txBox="1"/>
          <p:nvPr/>
        </p:nvSpPr>
        <p:spPr>
          <a:xfrm>
            <a:off x="6096000" y="2690986"/>
            <a:ext cx="117131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b="1" dirty="0">
                <a:solidFill>
                  <a:srgbClr val="0000FF"/>
                </a:solidFill>
                <a:latin typeface="Arial" panose="020B0604020202020204" pitchFamily="34" charset="0"/>
                <a:cs typeface="Arial" panose="020B0604020202020204" pitchFamily="34" charset="0"/>
              </a:rPr>
              <a:t>XENON</a:t>
            </a:r>
            <a:endParaRPr lang="en-US" b="1" dirty="0">
              <a:solidFill>
                <a:srgbClr val="0000FF"/>
              </a:solidFill>
              <a:latin typeface="Arial" panose="020B0604020202020204" pitchFamily="34" charset="0"/>
              <a:cs typeface="Arial" panose="020B0604020202020204" pitchFamily="34" charset="0"/>
            </a:endParaRPr>
          </a:p>
        </p:txBody>
      </p:sp>
      <p:sp>
        <p:nvSpPr>
          <p:cNvPr id="9" name="文本框 9">
            <a:extLst>
              <a:ext uri="{FF2B5EF4-FFF2-40B4-BE49-F238E27FC236}">
                <a16:creationId xmlns:a16="http://schemas.microsoft.com/office/drawing/2014/main" id="{6F536EDD-CE60-22D8-FA6A-E337D6812E13}"/>
              </a:ext>
            </a:extLst>
          </p:cNvPr>
          <p:cNvSpPr txBox="1"/>
          <p:nvPr/>
        </p:nvSpPr>
        <p:spPr>
          <a:xfrm>
            <a:off x="9533701" y="3327529"/>
            <a:ext cx="117131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b="1" dirty="0" err="1">
                <a:solidFill>
                  <a:srgbClr val="0000FF"/>
                </a:solidFill>
                <a:latin typeface="Arial" panose="020B0604020202020204" pitchFamily="34" charset="0"/>
                <a:cs typeface="Arial" panose="020B0604020202020204" pitchFamily="34" charset="0"/>
              </a:rPr>
              <a:t>PandaX</a:t>
            </a:r>
            <a:endParaRPr lang="en-US" b="1" dirty="0">
              <a:solidFill>
                <a:srgbClr val="0000FF"/>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C27114C4-8B07-B589-E3DA-57830A24CE75}"/>
              </a:ext>
            </a:extLst>
          </p:cNvPr>
          <p:cNvSpPr txBox="1"/>
          <p:nvPr/>
        </p:nvSpPr>
        <p:spPr>
          <a:xfrm>
            <a:off x="2157919" y="2649186"/>
            <a:ext cx="117131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b="1" dirty="0">
                <a:solidFill>
                  <a:srgbClr val="0000FF"/>
                </a:solidFill>
                <a:latin typeface="Arial" panose="020B0604020202020204" pitchFamily="34" charset="0"/>
                <a:cs typeface="Arial" panose="020B0604020202020204" pitchFamily="34" charset="0"/>
              </a:rPr>
              <a:t>LZ</a:t>
            </a:r>
            <a:endParaRPr lang="en-US" b="1" dirty="0">
              <a:solidFill>
                <a:srgbClr val="0000FF"/>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3F366D12-E4F1-1940-E611-848172E32A13}"/>
              </a:ext>
            </a:extLst>
          </p:cNvPr>
          <p:cNvSpPr/>
          <p:nvPr/>
        </p:nvSpPr>
        <p:spPr>
          <a:xfrm>
            <a:off x="8020455" y="2690986"/>
            <a:ext cx="3730558" cy="37229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Picture 6" descr="https://pic4.zhimg.com/v2-ada5cae203cdc483a40603f7b196a8ab_r.jpg">
            <a:extLst>
              <a:ext uri="{FF2B5EF4-FFF2-40B4-BE49-F238E27FC236}">
                <a16:creationId xmlns:a16="http://schemas.microsoft.com/office/drawing/2014/main" id="{DA76500F-9799-A5C2-FD64-D467D3DA48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408" y="1088301"/>
            <a:ext cx="2266122" cy="15223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30E39E75-B75F-109A-E58E-4C6F2FF641E5}"/>
              </a:ext>
            </a:extLst>
          </p:cNvPr>
          <p:cNvPicPr>
            <a:picLocks noChangeAspect="1"/>
          </p:cNvPicPr>
          <p:nvPr/>
        </p:nvPicPr>
        <p:blipFill>
          <a:blip r:embed="rId8" cstate="screen"/>
          <a:stretch>
            <a:fillRect/>
          </a:stretch>
        </p:blipFill>
        <p:spPr>
          <a:xfrm>
            <a:off x="3042240" y="1080625"/>
            <a:ext cx="2788552" cy="1568561"/>
          </a:xfrm>
          <a:prstGeom prst="rect">
            <a:avLst/>
          </a:prstGeom>
        </p:spPr>
      </p:pic>
      <p:pic>
        <p:nvPicPr>
          <p:cNvPr id="21" name="Picture 8">
            <a:extLst>
              <a:ext uri="{FF2B5EF4-FFF2-40B4-BE49-F238E27FC236}">
                <a16:creationId xmlns:a16="http://schemas.microsoft.com/office/drawing/2014/main" id="{0A9608BC-4C26-8EF1-91F6-AE78873C5728}"/>
              </a:ext>
            </a:extLst>
          </p:cNvPr>
          <p:cNvPicPr>
            <a:picLocks noChangeAspect="1"/>
          </p:cNvPicPr>
          <p:nvPr/>
        </p:nvPicPr>
        <p:blipFill>
          <a:blip r:embed="rId9"/>
          <a:stretch>
            <a:fillRect/>
          </a:stretch>
        </p:blipFill>
        <p:spPr>
          <a:xfrm>
            <a:off x="6406961" y="1074025"/>
            <a:ext cx="2261237" cy="1529146"/>
          </a:xfrm>
          <a:prstGeom prst="rect">
            <a:avLst/>
          </a:prstGeom>
        </p:spPr>
      </p:pic>
      <p:pic>
        <p:nvPicPr>
          <p:cNvPr id="22" name="picture" descr="descript">
            <a:extLst>
              <a:ext uri="{FF2B5EF4-FFF2-40B4-BE49-F238E27FC236}">
                <a16:creationId xmlns:a16="http://schemas.microsoft.com/office/drawing/2014/main" id="{3B4BAE00-1E34-1758-EE33-98947890FDCB}"/>
              </a:ext>
            </a:extLst>
          </p:cNvPr>
          <p:cNvPicPr/>
          <p:nvPr/>
        </p:nvPicPr>
        <p:blipFill rotWithShape="1">
          <a:blip r:embed="rId10"/>
          <a:stretch/>
        </p:blipFill>
        <p:spPr>
          <a:xfrm>
            <a:off x="9340424" y="1073999"/>
            <a:ext cx="2577170" cy="1608838"/>
          </a:xfrm>
          <a:prstGeom prst="rect">
            <a:avLst/>
          </a:prstGeom>
        </p:spPr>
      </p:pic>
    </p:spTree>
    <p:extLst>
      <p:ext uri="{BB962C8B-B14F-4D97-AF65-F5344CB8AC3E}">
        <p14:creationId xmlns:p14="http://schemas.microsoft.com/office/powerpoint/2010/main" val="3163450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94D8237-1347-68A3-FCAA-78BDC806C78A}"/>
              </a:ext>
            </a:extLst>
          </p:cNvPr>
          <p:cNvSpPr>
            <a:spLocks noGrp="1"/>
          </p:cNvSpPr>
          <p:nvPr>
            <p:ph type="sldNum" sz="quarter" idx="12"/>
          </p:nvPr>
        </p:nvSpPr>
        <p:spPr/>
        <p:txBody>
          <a:bodyPr/>
          <a:lstStyle/>
          <a:p>
            <a:fld id="{DABBEA52-83FF-49B7-BA50-E50A0E8A1A17}" type="slidenum">
              <a:rPr lang="zh-CN" altLang="en-US" smtClean="0"/>
              <a:pPr/>
              <a:t>30</a:t>
            </a:fld>
            <a:endParaRPr lang="zh-CN" altLang="en-US"/>
          </a:p>
        </p:txBody>
      </p:sp>
      <p:sp>
        <p:nvSpPr>
          <p:cNvPr id="3" name="文本框 2">
            <a:extLst>
              <a:ext uri="{FF2B5EF4-FFF2-40B4-BE49-F238E27FC236}">
                <a16:creationId xmlns:a16="http://schemas.microsoft.com/office/drawing/2014/main" id="{FDC90C1B-C403-5E3C-A1DB-B132D59103CA}"/>
              </a:ext>
            </a:extLst>
          </p:cNvPr>
          <p:cNvSpPr txBox="1"/>
          <p:nvPr/>
        </p:nvSpPr>
        <p:spPr>
          <a:xfrm>
            <a:off x="492760" y="226080"/>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继续发挥自然氙实验优势</a:t>
            </a:r>
          </a:p>
        </p:txBody>
      </p:sp>
      <p:pic>
        <p:nvPicPr>
          <p:cNvPr id="5" name="图片 4">
            <a:extLst>
              <a:ext uri="{FF2B5EF4-FFF2-40B4-BE49-F238E27FC236}">
                <a16:creationId xmlns:a16="http://schemas.microsoft.com/office/drawing/2014/main" id="{6C706911-3192-7177-CAD2-E3E22F50E136}"/>
              </a:ext>
            </a:extLst>
          </p:cNvPr>
          <p:cNvPicPr>
            <a:picLocks noChangeAspect="1"/>
          </p:cNvPicPr>
          <p:nvPr/>
        </p:nvPicPr>
        <p:blipFill>
          <a:blip r:embed="rId3"/>
          <a:stretch>
            <a:fillRect/>
          </a:stretch>
        </p:blipFill>
        <p:spPr>
          <a:xfrm>
            <a:off x="597444" y="999746"/>
            <a:ext cx="5646700" cy="5632174"/>
          </a:xfrm>
          <a:prstGeom prst="rect">
            <a:avLst/>
          </a:prstGeom>
        </p:spPr>
      </p:pic>
      <p:pic>
        <p:nvPicPr>
          <p:cNvPr id="10" name="Picture 2" descr="Atomic Weight of Xenon | Commission on Isotopic Abundances and Atomic  Weights">
            <a:extLst>
              <a:ext uri="{FF2B5EF4-FFF2-40B4-BE49-F238E27FC236}">
                <a16:creationId xmlns:a16="http://schemas.microsoft.com/office/drawing/2014/main" id="{F0FFB061-8205-5A5E-382A-A937C4557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0405" y="1573467"/>
            <a:ext cx="3672580" cy="405208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4473E5A2-278F-903D-18C6-47F83DA24066}"/>
              </a:ext>
            </a:extLst>
          </p:cNvPr>
          <p:cNvSpPr/>
          <p:nvPr/>
        </p:nvSpPr>
        <p:spPr>
          <a:xfrm>
            <a:off x="6939448" y="3094382"/>
            <a:ext cx="205409" cy="1252331"/>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16E4719-464B-C3C3-74C6-3AB2464DE903}"/>
              </a:ext>
            </a:extLst>
          </p:cNvPr>
          <p:cNvSpPr/>
          <p:nvPr/>
        </p:nvSpPr>
        <p:spPr>
          <a:xfrm rot="5400000">
            <a:off x="6919570" y="3076046"/>
            <a:ext cx="205409" cy="125233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63076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F6A3EC6F-E3CB-4DB6-CA4C-310429028B84}"/>
              </a:ext>
            </a:extLst>
          </p:cNvPr>
          <p:cNvSpPr>
            <a:spLocks noGrp="1"/>
          </p:cNvSpPr>
          <p:nvPr>
            <p:ph type="sldNum" sz="quarter" idx="12"/>
          </p:nvPr>
        </p:nvSpPr>
        <p:spPr/>
        <p:txBody>
          <a:bodyPr/>
          <a:lstStyle/>
          <a:p>
            <a:fld id="{DABBEA52-83FF-49B7-BA50-E50A0E8A1A17}" type="slidenum">
              <a:rPr lang="zh-CN" altLang="en-US" smtClean="0"/>
              <a:pPr/>
              <a:t>31</a:t>
            </a:fld>
            <a:endParaRPr lang="zh-CN" altLang="en-US"/>
          </a:p>
        </p:txBody>
      </p:sp>
      <p:pic>
        <p:nvPicPr>
          <p:cNvPr id="7" name="图片 6">
            <a:extLst>
              <a:ext uri="{FF2B5EF4-FFF2-40B4-BE49-F238E27FC236}">
                <a16:creationId xmlns:a16="http://schemas.microsoft.com/office/drawing/2014/main" id="{5A4CE9BB-B082-DE30-FFFE-8E18715BBC83}"/>
              </a:ext>
            </a:extLst>
          </p:cNvPr>
          <p:cNvPicPr>
            <a:picLocks noChangeAspect="1"/>
          </p:cNvPicPr>
          <p:nvPr/>
        </p:nvPicPr>
        <p:blipFill>
          <a:blip r:embed="rId3"/>
          <a:stretch>
            <a:fillRect/>
          </a:stretch>
        </p:blipFill>
        <p:spPr>
          <a:xfrm>
            <a:off x="798306" y="2619350"/>
            <a:ext cx="5430962" cy="3237069"/>
          </a:xfrm>
          <a:prstGeom prst="rect">
            <a:avLst/>
          </a:prstGeom>
        </p:spPr>
      </p:pic>
      <p:pic>
        <p:nvPicPr>
          <p:cNvPr id="4" name="图片 3">
            <a:extLst>
              <a:ext uri="{FF2B5EF4-FFF2-40B4-BE49-F238E27FC236}">
                <a16:creationId xmlns:a16="http://schemas.microsoft.com/office/drawing/2014/main" id="{DBD67AAB-47CF-A2A9-57F3-E61FCF1C2DA5}"/>
              </a:ext>
            </a:extLst>
          </p:cNvPr>
          <p:cNvPicPr>
            <a:picLocks noChangeAspect="1"/>
          </p:cNvPicPr>
          <p:nvPr/>
        </p:nvPicPr>
        <p:blipFill>
          <a:blip r:embed="rId4"/>
          <a:stretch>
            <a:fillRect/>
          </a:stretch>
        </p:blipFill>
        <p:spPr>
          <a:xfrm>
            <a:off x="6433930" y="45720"/>
            <a:ext cx="5430962" cy="6796312"/>
          </a:xfrm>
          <a:prstGeom prst="rect">
            <a:avLst/>
          </a:prstGeom>
        </p:spPr>
      </p:pic>
      <p:sp>
        <p:nvSpPr>
          <p:cNvPr id="5" name="文本框 4">
            <a:extLst>
              <a:ext uri="{FF2B5EF4-FFF2-40B4-BE49-F238E27FC236}">
                <a16:creationId xmlns:a16="http://schemas.microsoft.com/office/drawing/2014/main" id="{D3BE7BFE-7F83-2EE5-7BF7-961374897373}"/>
              </a:ext>
            </a:extLst>
          </p:cNvPr>
          <p:cNvSpPr txBox="1"/>
          <p:nvPr/>
        </p:nvSpPr>
        <p:spPr>
          <a:xfrm>
            <a:off x="492760" y="226080"/>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稀有衰变物理目标拓展</a:t>
            </a:r>
          </a:p>
        </p:txBody>
      </p:sp>
      <p:sp>
        <p:nvSpPr>
          <p:cNvPr id="6" name="内容占位符 3">
            <a:extLst>
              <a:ext uri="{FF2B5EF4-FFF2-40B4-BE49-F238E27FC236}">
                <a16:creationId xmlns:a16="http://schemas.microsoft.com/office/drawing/2014/main" id="{C2A4CB3C-E67F-0ADC-7052-8E214C57F411}"/>
              </a:ext>
            </a:extLst>
          </p:cNvPr>
          <p:cNvSpPr txBox="1">
            <a:spLocks/>
          </p:cNvSpPr>
          <p:nvPr/>
        </p:nvSpPr>
        <p:spPr>
          <a:xfrm>
            <a:off x="798306" y="1124833"/>
            <a:ext cx="5897216" cy="5733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solidFill>
                  <a:srgbClr val="002060"/>
                </a:solidFill>
                <a:latin typeface="+mn-ea"/>
              </a:rPr>
              <a:t>多种氙核素核子衰变</a:t>
            </a:r>
            <a:endParaRPr lang="en-US" altLang="zh-CN" sz="2400" dirty="0">
              <a:solidFill>
                <a:srgbClr val="002060"/>
              </a:solidFill>
              <a:latin typeface="+mn-ea"/>
            </a:endParaRPr>
          </a:p>
          <a:p>
            <a:r>
              <a:rPr lang="zh-CN" altLang="en-US" sz="2400" dirty="0">
                <a:solidFill>
                  <a:srgbClr val="002060"/>
                </a:solidFill>
                <a:latin typeface="+mn-ea"/>
              </a:rPr>
              <a:t>电子衰变</a:t>
            </a:r>
            <a:endParaRPr lang="en-US" altLang="zh-CN" sz="2400" dirty="0">
              <a:solidFill>
                <a:srgbClr val="002060"/>
              </a:solidFill>
              <a:latin typeface="+mn-ea"/>
            </a:endParaRPr>
          </a:p>
          <a:p>
            <a:r>
              <a:rPr lang="zh-CN" altLang="en-US" sz="2400" dirty="0">
                <a:solidFill>
                  <a:srgbClr val="002060"/>
                </a:solidFill>
                <a:latin typeface="+mn-ea"/>
              </a:rPr>
              <a:t>奇异衰变：氙</a:t>
            </a:r>
            <a:r>
              <a:rPr lang="en-US" altLang="zh-CN" sz="2400" dirty="0">
                <a:solidFill>
                  <a:srgbClr val="002060"/>
                </a:solidFill>
                <a:latin typeface="+mn-ea"/>
              </a:rPr>
              <a:t>-124</a:t>
            </a:r>
            <a:r>
              <a:rPr lang="zh-CN" altLang="en-US" sz="2400" dirty="0">
                <a:solidFill>
                  <a:srgbClr val="002060"/>
                </a:solidFill>
                <a:latin typeface="+mn-ea"/>
              </a:rPr>
              <a:t>奇异电子俘获过程</a:t>
            </a:r>
            <a:endParaRPr lang="en-US" altLang="zh-CN" sz="2400" dirty="0">
              <a:solidFill>
                <a:srgbClr val="002060"/>
              </a:solidFill>
              <a:latin typeface="+mn-ea"/>
            </a:endParaRPr>
          </a:p>
          <a:p>
            <a:r>
              <a:rPr lang="en-US" altLang="zh-CN" sz="2400" dirty="0">
                <a:solidFill>
                  <a:srgbClr val="002060"/>
                </a:solidFill>
                <a:latin typeface="+mn-ea"/>
              </a:rPr>
              <a:t>……</a:t>
            </a:r>
            <a:endParaRPr lang="zh-CN" altLang="en-US" sz="2400" dirty="0">
              <a:solidFill>
                <a:srgbClr val="002060"/>
              </a:solidFill>
              <a:latin typeface="+mn-ea"/>
            </a:endParaRPr>
          </a:p>
        </p:txBody>
      </p:sp>
      <p:sp>
        <p:nvSpPr>
          <p:cNvPr id="9" name="文本框 8">
            <a:extLst>
              <a:ext uri="{FF2B5EF4-FFF2-40B4-BE49-F238E27FC236}">
                <a16:creationId xmlns:a16="http://schemas.microsoft.com/office/drawing/2014/main" id="{677F10D6-69DC-69ED-6C32-7374D39CD983}"/>
              </a:ext>
            </a:extLst>
          </p:cNvPr>
          <p:cNvSpPr txBox="1"/>
          <p:nvPr/>
        </p:nvSpPr>
        <p:spPr>
          <a:xfrm>
            <a:off x="672548" y="5985589"/>
            <a:ext cx="6102626" cy="646331"/>
          </a:xfrm>
          <a:prstGeom prst="rect">
            <a:avLst/>
          </a:prstGeom>
          <a:noFill/>
        </p:spPr>
        <p:txBody>
          <a:bodyPr wrap="square">
            <a:spAutoFit/>
          </a:bodyPr>
          <a:lstStyle/>
          <a:p>
            <a:r>
              <a:rPr lang="zh-CN" altLang="en-US" b="1" dirty="0">
                <a:solidFill>
                  <a:srgbClr val="003072"/>
                </a:solidFill>
                <a:latin typeface="Times New Roman" panose="02020603050405020304" pitchFamily="18" charset="0"/>
                <a:cs typeface="Times New Roman" panose="02020603050405020304" pitchFamily="18" charset="0"/>
              </a:rPr>
              <a:t>理论预期</a:t>
            </a:r>
            <a:r>
              <a:rPr lang="en-US" altLang="zh-CN" b="1" dirty="0">
                <a:solidFill>
                  <a:srgbClr val="003072"/>
                </a:solidFill>
                <a:latin typeface="Times New Roman" panose="02020603050405020304" pitchFamily="18" charset="0"/>
                <a:cs typeface="Times New Roman" panose="02020603050405020304" pitchFamily="18" charset="0"/>
              </a:rPr>
              <a:t>2</a:t>
            </a:r>
            <a:r>
              <a:rPr lang="el-GR" altLang="zh-CN" b="1" dirty="0">
                <a:solidFill>
                  <a:srgbClr val="003072"/>
                </a:solidFill>
                <a:latin typeface="Times New Roman" panose="02020603050405020304" pitchFamily="18" charset="0"/>
                <a:cs typeface="Times New Roman" panose="02020603050405020304" pitchFamily="18" charset="0"/>
              </a:rPr>
              <a:t>ν</a:t>
            </a:r>
            <a:r>
              <a:rPr lang="en-US" altLang="zh-CN" b="1" dirty="0">
                <a:solidFill>
                  <a:srgbClr val="003072"/>
                </a:solidFill>
                <a:latin typeface="Times New Roman" panose="02020603050405020304" pitchFamily="18" charset="0"/>
                <a:cs typeface="Times New Roman" panose="02020603050405020304" pitchFamily="18" charset="0"/>
              </a:rPr>
              <a:t>EC</a:t>
            </a:r>
            <a:r>
              <a:rPr lang="el-GR" altLang="zh-CN" b="1" dirty="0">
                <a:solidFill>
                  <a:srgbClr val="003072"/>
                </a:solidFill>
                <a:latin typeface="Times New Roman" panose="02020603050405020304" pitchFamily="18" charset="0"/>
                <a:cs typeface="Times New Roman" panose="02020603050405020304" pitchFamily="18" charset="0"/>
              </a:rPr>
              <a:t>β+ </a:t>
            </a:r>
            <a:r>
              <a:rPr lang="zh-CN" altLang="en-US" b="1" dirty="0">
                <a:solidFill>
                  <a:srgbClr val="003072"/>
                </a:solidFill>
                <a:latin typeface="Times New Roman" panose="02020603050405020304" pitchFamily="18" charset="0"/>
                <a:cs typeface="Times New Roman" panose="02020603050405020304" pitchFamily="18" charset="0"/>
              </a:rPr>
              <a:t>半衰期</a:t>
            </a:r>
            <a:r>
              <a:rPr lang="en-US" altLang="zh-CN" b="1" dirty="0">
                <a:solidFill>
                  <a:srgbClr val="003072"/>
                </a:solidFill>
                <a:latin typeface="Times New Roman" panose="02020603050405020304" pitchFamily="18" charset="0"/>
                <a:cs typeface="Times New Roman" panose="02020603050405020304" pitchFamily="18" charset="0"/>
              </a:rPr>
              <a:t>: (1.7 ±0.6) · 10</a:t>
            </a:r>
            <a:r>
              <a:rPr lang="en-US" altLang="zh-CN" b="1" baseline="30000" dirty="0">
                <a:solidFill>
                  <a:srgbClr val="003072"/>
                </a:solidFill>
                <a:latin typeface="Times New Roman" panose="02020603050405020304" pitchFamily="18" charset="0"/>
                <a:cs typeface="Times New Roman" panose="02020603050405020304" pitchFamily="18" charset="0"/>
              </a:rPr>
              <a:t>23</a:t>
            </a:r>
            <a:r>
              <a:rPr lang="en-US" altLang="zh-CN" b="1" dirty="0">
                <a:solidFill>
                  <a:srgbClr val="003072"/>
                </a:solidFill>
                <a:latin typeface="Times New Roman" panose="02020603050405020304" pitchFamily="18" charset="0"/>
                <a:cs typeface="Times New Roman" panose="02020603050405020304" pitchFamily="18" charset="0"/>
              </a:rPr>
              <a:t> yr </a:t>
            </a:r>
            <a:r>
              <a:rPr lang="en-US" altLang="zh-CN" b="1" dirty="0">
                <a:solidFill>
                  <a:srgbClr val="C00000"/>
                </a:solidFill>
                <a:latin typeface="Times New Roman" panose="02020603050405020304" pitchFamily="18" charset="0"/>
                <a:cs typeface="Times New Roman" panose="02020603050405020304" pitchFamily="18" charset="0"/>
              </a:rPr>
              <a:t>[Eur. Phys. J. C (2020) 80:1161]</a:t>
            </a:r>
            <a:endParaRPr lang="zh-CN" altLang="en-US" b="1" dirty="0">
              <a:solidFill>
                <a:srgbClr val="C00000"/>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F888222D-D9DE-C97B-456B-484B163C6A71}"/>
              </a:ext>
            </a:extLst>
          </p:cNvPr>
          <p:cNvSpPr txBox="1"/>
          <p:nvPr/>
        </p:nvSpPr>
        <p:spPr>
          <a:xfrm>
            <a:off x="10423605" y="6055242"/>
            <a:ext cx="1338828" cy="369332"/>
          </a:xfrm>
          <a:prstGeom prst="rect">
            <a:avLst/>
          </a:prstGeom>
          <a:noFill/>
        </p:spPr>
        <p:txBody>
          <a:bodyPr wrap="none" rtlCol="0">
            <a:spAutoFit/>
          </a:bodyPr>
          <a:lstStyle/>
          <a:p>
            <a:r>
              <a:rPr lang="zh-CN" altLang="en-US" dirty="0"/>
              <a:t>一维团簇化</a:t>
            </a:r>
          </a:p>
        </p:txBody>
      </p:sp>
      <p:sp>
        <p:nvSpPr>
          <p:cNvPr id="11" name="文本框 10">
            <a:extLst>
              <a:ext uri="{FF2B5EF4-FFF2-40B4-BE49-F238E27FC236}">
                <a16:creationId xmlns:a16="http://schemas.microsoft.com/office/drawing/2014/main" id="{41C13416-464C-F2E1-09FF-20D1A03C36CB}"/>
              </a:ext>
            </a:extLst>
          </p:cNvPr>
          <p:cNvSpPr txBox="1"/>
          <p:nvPr/>
        </p:nvSpPr>
        <p:spPr>
          <a:xfrm>
            <a:off x="10214498" y="1155505"/>
            <a:ext cx="1338828" cy="369332"/>
          </a:xfrm>
          <a:prstGeom prst="rect">
            <a:avLst/>
          </a:prstGeom>
          <a:noFill/>
        </p:spPr>
        <p:txBody>
          <a:bodyPr wrap="none" rtlCol="0">
            <a:spAutoFit/>
          </a:bodyPr>
          <a:lstStyle/>
          <a:p>
            <a:r>
              <a:rPr lang="zh-CN" altLang="en-US" dirty="0"/>
              <a:t>三维团簇化</a:t>
            </a:r>
          </a:p>
        </p:txBody>
      </p:sp>
    </p:spTree>
    <p:extLst>
      <p:ext uri="{BB962C8B-B14F-4D97-AF65-F5344CB8AC3E}">
        <p14:creationId xmlns:p14="http://schemas.microsoft.com/office/powerpoint/2010/main" val="2611546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4246EFE-A4E9-AF64-05FB-836C28411D97}"/>
              </a:ext>
            </a:extLst>
          </p:cNvPr>
          <p:cNvSpPr>
            <a:spLocks noGrp="1"/>
          </p:cNvSpPr>
          <p:nvPr>
            <p:ph type="sldNum" sz="quarter" idx="12"/>
          </p:nvPr>
        </p:nvSpPr>
        <p:spPr/>
        <p:txBody>
          <a:bodyPr/>
          <a:lstStyle/>
          <a:p>
            <a:fld id="{DABBEA52-83FF-49B7-BA50-E50A0E8A1A17}" type="slidenum">
              <a:rPr lang="zh-CN" altLang="en-US" smtClean="0"/>
              <a:pPr/>
              <a:t>32</a:t>
            </a:fld>
            <a:endParaRPr lang="zh-CN" altLang="en-US"/>
          </a:p>
        </p:txBody>
      </p:sp>
      <p:graphicFrame>
        <p:nvGraphicFramePr>
          <p:cNvPr id="28" name="Table 14">
            <a:extLst>
              <a:ext uri="{FF2B5EF4-FFF2-40B4-BE49-F238E27FC236}">
                <a16:creationId xmlns:a16="http://schemas.microsoft.com/office/drawing/2014/main" id="{49442509-9044-6483-5FFE-41A235673FC8}"/>
              </a:ext>
            </a:extLst>
          </p:cNvPr>
          <p:cNvGraphicFramePr>
            <a:graphicFrameLocks noGrp="1"/>
          </p:cNvGraphicFramePr>
          <p:nvPr>
            <p:extLst>
              <p:ext uri="{D42A27DB-BD31-4B8C-83A1-F6EECF244321}">
                <p14:modId xmlns:p14="http://schemas.microsoft.com/office/powerpoint/2010/main" val="1498009905"/>
              </p:ext>
            </p:extLst>
          </p:nvPr>
        </p:nvGraphicFramePr>
        <p:xfrm>
          <a:off x="240016" y="3175668"/>
          <a:ext cx="11711968" cy="3503428"/>
        </p:xfrm>
        <a:graphic>
          <a:graphicData uri="http://schemas.openxmlformats.org/drawingml/2006/table">
            <a:tbl>
              <a:tblPr firstRow="1" bandRow="1">
                <a:tableStyleId>{5940675A-B579-460E-94D1-54222C63F5DA}</a:tableStyleId>
              </a:tblPr>
              <a:tblGrid>
                <a:gridCol w="11711968">
                  <a:extLst>
                    <a:ext uri="{9D8B030D-6E8A-4147-A177-3AD203B41FA5}">
                      <a16:colId xmlns:a16="http://schemas.microsoft.com/office/drawing/2014/main" val="3750435344"/>
                    </a:ext>
                  </a:extLst>
                </a:gridCol>
              </a:tblGrid>
              <a:tr h="3503428">
                <a:tc>
                  <a:txBody>
                    <a:bodyPr/>
                    <a:lstStyle/>
                    <a:p>
                      <a:endParaRPr lang="en-CN" dirty="0"/>
                    </a:p>
                  </a:txBody>
                  <a:tcPr/>
                </a:tc>
                <a:extLst>
                  <a:ext uri="{0D108BD9-81ED-4DB2-BD59-A6C34878D82A}">
                    <a16:rowId xmlns:a16="http://schemas.microsoft.com/office/drawing/2014/main" val="4075052778"/>
                  </a:ext>
                </a:extLst>
              </a:tr>
            </a:tbl>
          </a:graphicData>
        </a:graphic>
      </p:graphicFrame>
      <p:grpSp>
        <p:nvGrpSpPr>
          <p:cNvPr id="29" name="Group 5">
            <a:extLst>
              <a:ext uri="{FF2B5EF4-FFF2-40B4-BE49-F238E27FC236}">
                <a16:creationId xmlns:a16="http://schemas.microsoft.com/office/drawing/2014/main" id="{FE3FCE6C-DBA6-1CF7-95FE-3463A85F56DB}"/>
              </a:ext>
            </a:extLst>
          </p:cNvPr>
          <p:cNvGrpSpPr/>
          <p:nvPr/>
        </p:nvGrpSpPr>
        <p:grpSpPr>
          <a:xfrm>
            <a:off x="407481" y="3444569"/>
            <a:ext cx="2083929" cy="704335"/>
            <a:chOff x="537000" y="3452478"/>
            <a:chExt cx="2018935" cy="704335"/>
          </a:xfrm>
        </p:grpSpPr>
        <p:sp>
          <p:nvSpPr>
            <p:cNvPr id="30" name="Rectangle 6">
              <a:extLst>
                <a:ext uri="{FF2B5EF4-FFF2-40B4-BE49-F238E27FC236}">
                  <a16:creationId xmlns:a16="http://schemas.microsoft.com/office/drawing/2014/main" id="{7D35EE26-7CFA-5B74-B002-B77583A3CCCE}"/>
                </a:ext>
              </a:extLst>
            </p:cNvPr>
            <p:cNvSpPr/>
            <p:nvPr/>
          </p:nvSpPr>
          <p:spPr>
            <a:xfrm>
              <a:off x="951877" y="3452478"/>
              <a:ext cx="1604058" cy="704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N" b="1" dirty="0">
                  <a:latin typeface="Hei" pitchFamily="2" charset="-122"/>
                  <a:ea typeface="Hei" pitchFamily="2" charset="-122"/>
                </a:rPr>
                <a:t>Majorana</a:t>
              </a:r>
            </a:p>
            <a:p>
              <a:pPr algn="ctr"/>
              <a:r>
                <a:rPr lang="en-CN" b="1" dirty="0">
                  <a:latin typeface="Hei" pitchFamily="2" charset="-122"/>
                  <a:ea typeface="Hei" pitchFamily="2" charset="-122"/>
                </a:rPr>
                <a:t>Neutrino</a:t>
              </a:r>
            </a:p>
          </p:txBody>
        </p:sp>
        <p:pic>
          <p:nvPicPr>
            <p:cNvPr id="31" name="图片 12">
              <a:extLst>
                <a:ext uri="{FF2B5EF4-FFF2-40B4-BE49-F238E27FC236}">
                  <a16:creationId xmlns:a16="http://schemas.microsoft.com/office/drawing/2014/main" id="{B6555048-E1B6-2DB1-800E-AF64FA36E99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7000" y="3452478"/>
              <a:ext cx="671827" cy="704335"/>
            </a:xfrm>
            <a:prstGeom prst="rect">
              <a:avLst/>
            </a:prstGeom>
            <a:solidFill>
              <a:schemeClr val="bg2">
                <a:lumMod val="10000"/>
              </a:schemeClr>
            </a:solidFill>
            <a:ln>
              <a:solidFill>
                <a:schemeClr val="accent1"/>
              </a:solidFill>
            </a:ln>
          </p:spPr>
        </p:pic>
      </p:grpSp>
      <mc:AlternateContent xmlns:mc="http://schemas.openxmlformats.org/markup-compatibility/2006" xmlns:a14="http://schemas.microsoft.com/office/drawing/2010/main">
        <mc:Choice Requires="a14">
          <p:sp>
            <p:nvSpPr>
              <p:cNvPr id="39" name="TextBox 32">
                <a:extLst>
                  <a:ext uri="{FF2B5EF4-FFF2-40B4-BE49-F238E27FC236}">
                    <a16:creationId xmlns:a16="http://schemas.microsoft.com/office/drawing/2014/main" id="{7BFF3FA0-D644-C145-B6A5-C0349511936A}"/>
                  </a:ext>
                </a:extLst>
              </p:cNvPr>
              <p:cNvSpPr txBox="1"/>
              <p:nvPr/>
            </p:nvSpPr>
            <p:spPr>
              <a:xfrm>
                <a:off x="2774856" y="3492147"/>
                <a:ext cx="7822440" cy="3130024"/>
              </a:xfrm>
              <a:prstGeom prst="rect">
                <a:avLst/>
              </a:prstGeom>
              <a:noFill/>
            </p:spPr>
            <p:txBody>
              <a:bodyPr wrap="square" rtlCol="0">
                <a:spAutoFit/>
              </a:bodyPr>
              <a:lstStyle/>
              <a:p>
                <a:pPr marL="285750" indent="-285750">
                  <a:buFont typeface="Arial" panose="020B0604020202020204" pitchFamily="34" charset="0"/>
                  <a:buChar char="•"/>
                </a:pPr>
                <a:r>
                  <a:rPr lang="en-CN" b="1" dirty="0">
                    <a:latin typeface="Times New Roman" panose="02020603050405020304" pitchFamily="18" charset="0"/>
                    <a:cs typeface="Times New Roman" panose="02020603050405020304" pitchFamily="18" charset="0"/>
                  </a:rPr>
                  <a:t>First Xe-134 </a:t>
                </a:r>
                <a14:m>
                  <m:oMath xmlns:m="http://schemas.openxmlformats.org/officeDocument/2006/math">
                    <m:r>
                      <a:rPr lang="en-CN" b="1" i="1" dirty="0" smtClean="0">
                        <a:latin typeface="Cambria Math" panose="02040503050406030204" pitchFamily="18" charset="0"/>
                        <a:cs typeface="Arial" panose="020B0604020202020204" pitchFamily="34" charset="0"/>
                      </a:rPr>
                      <m:t>𝟐</m:t>
                    </m:r>
                    <m:r>
                      <a:rPr lang="en-CN" b="1" i="1" dirty="0" smtClean="0">
                        <a:latin typeface="Cambria Math" panose="02040503050406030204" pitchFamily="18" charset="0"/>
                        <a:ea typeface="Cambria Math" panose="02040503050406030204" pitchFamily="18" charset="0"/>
                        <a:cs typeface="Arial" panose="020B0604020202020204" pitchFamily="34" charset="0"/>
                      </a:rPr>
                      <m:t>𝝊𝜷𝜷</m:t>
                    </m:r>
                    <m:r>
                      <a:rPr lang="en-US" altLang="zh-CN" b="1" i="1" dirty="0">
                        <a:latin typeface="Cambria Math" panose="02040503050406030204" pitchFamily="18" charset="0"/>
                        <a:ea typeface="Cambria Math" panose="02040503050406030204" pitchFamily="18" charset="0"/>
                        <a:cs typeface="Arial" panose="020B0604020202020204" pitchFamily="34" charset="0"/>
                      </a:rPr>
                      <m:t>&amp;</m:t>
                    </m:r>
                    <m:r>
                      <a:rPr lang="en-CN" altLang="zh-CN" b="1" i="1" dirty="0">
                        <a:latin typeface="Cambria Math" panose="02040503050406030204" pitchFamily="18" charset="0"/>
                        <a:cs typeface="Arial" panose="020B0604020202020204" pitchFamily="34" charset="0"/>
                      </a:rPr>
                      <m:t>𝟐</m:t>
                    </m:r>
                    <m:r>
                      <a:rPr lang="en-CN" altLang="zh-CN" b="1" i="1" dirty="0">
                        <a:latin typeface="Cambria Math" panose="02040503050406030204" pitchFamily="18" charset="0"/>
                        <a:ea typeface="Cambria Math" panose="02040503050406030204" pitchFamily="18" charset="0"/>
                        <a:cs typeface="Arial" panose="020B0604020202020204" pitchFamily="34" charset="0"/>
                      </a:rPr>
                      <m:t>𝝊𝜷𝜷</m:t>
                    </m:r>
                  </m:oMath>
                </a14:m>
                <a:r>
                  <a:rPr lang="en-US" b="1" dirty="0">
                    <a:latin typeface="Times New Roman" panose="02020603050405020304" pitchFamily="18" charset="0"/>
                    <a:cs typeface="Times New Roman" panose="02020603050405020304" pitchFamily="18" charset="0"/>
                  </a:rPr>
                  <a:t> search</a:t>
                </a:r>
                <a:endParaRPr lang="en-CN" sz="1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altLang="zh-CN" sz="1600" i="0" dirty="0">
                    <a:solidFill>
                      <a:schemeClr val="tx1"/>
                    </a:solidFill>
                    <a:effectLst/>
                    <a:latin typeface="Times New Roman" panose="02020603050405020304" pitchFamily="18" charset="0"/>
                    <a:cs typeface="Times New Roman" panose="02020603050405020304" pitchFamily="18" charset="0"/>
                  </a:rPr>
                  <a:t>90%CL limits on half-life</a:t>
                </a:r>
                <a:r>
                  <a:rPr lang="en-US" altLang="zh-CN" sz="1600" dirty="0">
                    <a:latin typeface="Times New Roman" panose="02020603050405020304" pitchFamily="18" charset="0"/>
                    <a:cs typeface="Times New Roman" panose="02020603050405020304" pitchFamily="18" charset="0"/>
                  </a:rPr>
                  <a:t>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b="0" i="1" smtClean="0">
                            <a:solidFill>
                              <a:schemeClr val="tx1"/>
                            </a:solidFill>
                            <a:latin typeface="Cambria Math" panose="02040503050406030204" pitchFamily="18" charset="0"/>
                          </a:rPr>
                          <m:t>𝑇</m:t>
                        </m:r>
                      </m:e>
                      <m:sub>
                        <m:r>
                          <a:rPr lang="en-US" altLang="zh-CN" sz="1600" b="0" i="1" smtClean="0">
                            <a:solidFill>
                              <a:schemeClr val="tx1"/>
                            </a:solidFill>
                            <a:latin typeface="Cambria Math" panose="02040503050406030204" pitchFamily="18" charset="0"/>
                          </a:rPr>
                          <m:t>1/2</m:t>
                        </m:r>
                      </m:sub>
                      <m:sup>
                        <m:r>
                          <a:rPr lang="en-US" altLang="zh-CN" sz="1600" b="0" i="1" smtClean="0">
                            <a:solidFill>
                              <a:schemeClr val="tx1"/>
                            </a:solidFill>
                            <a:latin typeface="Cambria Math" panose="02040503050406030204" pitchFamily="18" charset="0"/>
                          </a:rPr>
                          <m:t>2</m:t>
                        </m:r>
                        <m:r>
                          <a:rPr lang="zh-CN" altLang="en-US" sz="1600" b="0" i="1" smtClean="0">
                            <a:solidFill>
                              <a:schemeClr val="tx1"/>
                            </a:solidFill>
                            <a:latin typeface="Cambria Math" panose="02040503050406030204" pitchFamily="18" charset="0"/>
                          </a:rPr>
                          <m:t>𝜈𝛽𝛽</m:t>
                        </m:r>
                      </m:sup>
                    </m:sSubSup>
                    <m:r>
                      <a:rPr lang="en-US" altLang="zh-CN" sz="1600" b="0" i="1" smtClean="0">
                        <a:solidFill>
                          <a:schemeClr val="tx1"/>
                        </a:solidFill>
                        <a:latin typeface="Cambria Math" panose="02040503050406030204" pitchFamily="18" charset="0"/>
                      </a:rPr>
                      <m:t>&gt;2.8</m:t>
                    </m:r>
                    <m:r>
                      <a:rPr lang="en-US" altLang="zh-CN" sz="1600" b="0" i="1" smtClean="0">
                        <a:solidFill>
                          <a:schemeClr val="tx1"/>
                        </a:solidFill>
                        <a:latin typeface="Cambria Math" panose="02040503050406030204" pitchFamily="18" charset="0"/>
                        <a:ea typeface="Cambria Math" panose="02040503050406030204" pitchFamily="18" charset="0"/>
                      </a:rPr>
                      <m:t>∙10</m:t>
                    </m:r>
                    <m:r>
                      <a:rPr lang="en-US" altLang="zh-CN" sz="1600" i="1" baseline="30000" smtClean="0">
                        <a:solidFill>
                          <a:schemeClr val="tx1"/>
                        </a:solidFill>
                        <a:latin typeface="Cambria Math" panose="02040503050406030204" pitchFamily="18" charset="0"/>
                        <a:ea typeface="Cambria Math" panose="02040503050406030204" pitchFamily="18" charset="0"/>
                      </a:rPr>
                      <m:t>2</m:t>
                    </m:r>
                    <m:r>
                      <a:rPr lang="en-US" altLang="zh-CN" sz="1600" b="0" i="0" baseline="30000" smtClean="0">
                        <a:solidFill>
                          <a:schemeClr val="tx1"/>
                        </a:solidFill>
                        <a:latin typeface="Cambria Math" panose="02040503050406030204" pitchFamily="18" charset="0"/>
                        <a:ea typeface="Cambria Math" panose="02040503050406030204" pitchFamily="18" charset="0"/>
                      </a:rPr>
                      <m:t>2  </m:t>
                    </m:r>
                    <m:r>
                      <m:rPr>
                        <m:sty m:val="p"/>
                      </m:rPr>
                      <a:rPr lang="en-US" altLang="zh-CN" sz="1600" i="1">
                        <a:solidFill>
                          <a:schemeClr val="tx1"/>
                        </a:solidFill>
                        <a:latin typeface="Cambria Math" panose="02040503050406030204" pitchFamily="18" charset="0"/>
                        <a:ea typeface="Cambria Math" panose="02040503050406030204" pitchFamily="18" charset="0"/>
                      </a:rPr>
                      <m:t>yr</m:t>
                    </m:r>
                  </m:oMath>
                </a14:m>
                <a:r>
                  <a:rPr lang="en-US" altLang="zh-CN" sz="1600" dirty="0">
                    <a:solidFill>
                      <a:schemeClr val="tx1"/>
                    </a:solidFill>
                    <a:latin typeface="Times New Roman" panose="02020603050405020304" pitchFamily="18" charset="0"/>
                    <a:cs typeface="Times New Roman" panose="02020603050405020304" pitchFamily="18" charset="0"/>
                  </a:rPr>
                  <a:t> and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𝑇</m:t>
                        </m:r>
                      </m:e>
                      <m:sub>
                        <m:r>
                          <a:rPr lang="en-US" altLang="zh-CN" sz="1600" i="1">
                            <a:solidFill>
                              <a:schemeClr val="tx1"/>
                            </a:solidFill>
                            <a:latin typeface="Cambria Math" panose="02040503050406030204" pitchFamily="18" charset="0"/>
                          </a:rPr>
                          <m:t>1/2</m:t>
                        </m:r>
                      </m:sub>
                      <m:sup>
                        <m:r>
                          <a:rPr lang="en-US" altLang="zh-CN" sz="1600" b="0" i="1" smtClean="0">
                            <a:solidFill>
                              <a:schemeClr val="tx1"/>
                            </a:solidFill>
                            <a:latin typeface="Cambria Math" panose="02040503050406030204" pitchFamily="18" charset="0"/>
                          </a:rPr>
                          <m:t>0</m:t>
                        </m:r>
                        <m:r>
                          <a:rPr lang="zh-CN" altLang="en-US" sz="1600" i="1">
                            <a:solidFill>
                              <a:schemeClr val="tx1"/>
                            </a:solidFill>
                            <a:latin typeface="Cambria Math" panose="02040503050406030204" pitchFamily="18" charset="0"/>
                          </a:rPr>
                          <m:t>𝜈𝛽𝛽</m:t>
                        </m:r>
                      </m:sup>
                    </m:sSubSup>
                    <m:r>
                      <a:rPr lang="en-US" altLang="zh-CN" sz="1600" i="1">
                        <a:solidFill>
                          <a:schemeClr val="tx1"/>
                        </a:solidFill>
                        <a:latin typeface="Cambria Math" panose="02040503050406030204" pitchFamily="18" charset="0"/>
                      </a:rPr>
                      <m:t>&gt;</m:t>
                    </m:r>
                    <m:r>
                      <a:rPr lang="en-US" altLang="zh-CN" sz="1600" b="0" i="1" smtClean="0">
                        <a:solidFill>
                          <a:schemeClr val="tx1"/>
                        </a:solidFill>
                        <a:latin typeface="Cambria Math" panose="02040503050406030204" pitchFamily="18" charset="0"/>
                      </a:rPr>
                      <m:t>3.0</m:t>
                    </m:r>
                    <m:r>
                      <a:rPr lang="en-US" altLang="zh-CN" sz="1600" i="1">
                        <a:solidFill>
                          <a:schemeClr val="tx1"/>
                        </a:solidFill>
                        <a:latin typeface="Cambria Math" panose="02040503050406030204" pitchFamily="18" charset="0"/>
                        <a:ea typeface="Cambria Math" panose="02040503050406030204" pitchFamily="18" charset="0"/>
                      </a:rPr>
                      <m:t>∙10</m:t>
                    </m:r>
                    <m:r>
                      <a:rPr lang="en-US" altLang="zh-CN" sz="1600" i="1" baseline="30000">
                        <a:solidFill>
                          <a:schemeClr val="tx1"/>
                        </a:solidFill>
                        <a:latin typeface="Cambria Math" panose="02040503050406030204" pitchFamily="18" charset="0"/>
                        <a:ea typeface="Cambria Math" panose="02040503050406030204" pitchFamily="18" charset="0"/>
                      </a:rPr>
                      <m:t>2</m:t>
                    </m:r>
                    <m:r>
                      <a:rPr lang="en-US" altLang="zh-CN" sz="1600" b="0" i="0" baseline="30000" smtClean="0">
                        <a:solidFill>
                          <a:schemeClr val="tx1"/>
                        </a:solidFill>
                        <a:latin typeface="Cambria Math" panose="02040503050406030204" pitchFamily="18" charset="0"/>
                        <a:ea typeface="Cambria Math" panose="02040503050406030204" pitchFamily="18" charset="0"/>
                      </a:rPr>
                      <m:t>3</m:t>
                    </m:r>
                    <m:r>
                      <a:rPr lang="en-US" altLang="zh-CN" sz="1600" baseline="30000">
                        <a:solidFill>
                          <a:schemeClr val="tx1"/>
                        </a:solidFill>
                        <a:latin typeface="Cambria Math" panose="02040503050406030204" pitchFamily="18" charset="0"/>
                        <a:ea typeface="Cambria Math" panose="02040503050406030204" pitchFamily="18" charset="0"/>
                      </a:rPr>
                      <m:t>  </m:t>
                    </m:r>
                    <m:r>
                      <m:rPr>
                        <m:sty m:val="p"/>
                      </m:rPr>
                      <a:rPr lang="en-US" altLang="zh-CN" sz="1600" i="1">
                        <a:solidFill>
                          <a:schemeClr val="tx1"/>
                        </a:solidFill>
                        <a:latin typeface="Cambria Math" panose="02040503050406030204" pitchFamily="18" charset="0"/>
                        <a:ea typeface="Cambria Math" panose="02040503050406030204" pitchFamily="18" charset="0"/>
                      </a:rPr>
                      <m:t>yr</m:t>
                    </m:r>
                  </m:oMath>
                </a14:m>
                <a:r>
                  <a:rPr lang="en-US" altLang="zh-CN" sz="1600" dirty="0">
                    <a:solidFill>
                      <a:schemeClr val="tx1"/>
                    </a:solidFill>
                    <a:latin typeface="Times New Roman" panose="02020603050405020304" pitchFamily="18" charset="0"/>
                    <a:cs typeface="Times New Roman" panose="02020603050405020304" pitchFamily="18" charset="0"/>
                  </a:rPr>
                  <a:t> </a:t>
                </a:r>
                <a:endParaRPr lang="en-US" altLang="zh-CN" b="1"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N" b="1" dirty="0">
                    <a:latin typeface="Times New Roman" panose="02020603050405020304" pitchFamily="18" charset="0"/>
                    <a:cs typeface="Times New Roman" panose="02020603050405020304" pitchFamily="18" charset="0"/>
                  </a:rPr>
                  <a:t>Leading Xe-136 </a:t>
                </a:r>
                <a14:m>
                  <m:oMath xmlns:m="http://schemas.openxmlformats.org/officeDocument/2006/math">
                    <m:r>
                      <a:rPr lang="en-CN" altLang="zh-CN" b="1" i="1" dirty="0" smtClean="0">
                        <a:latin typeface="Cambria Math" panose="02040503050406030204" pitchFamily="18" charset="0"/>
                        <a:cs typeface="Arial" panose="020B0604020202020204" pitchFamily="34" charset="0"/>
                      </a:rPr>
                      <m:t>𝟐</m:t>
                    </m:r>
                    <m:r>
                      <a:rPr lang="en-CN" altLang="zh-CN" b="1" i="1" dirty="0" smtClean="0">
                        <a:latin typeface="Cambria Math" panose="02040503050406030204" pitchFamily="18" charset="0"/>
                        <a:ea typeface="Cambria Math" panose="02040503050406030204" pitchFamily="18" charset="0"/>
                        <a:cs typeface="Arial" panose="020B0604020202020204" pitchFamily="34" charset="0"/>
                      </a:rPr>
                      <m:t>𝝊𝜷𝜷</m:t>
                    </m:r>
                    <m:r>
                      <a:rPr lang="en-US" altLang="zh-CN" b="1" i="1" dirty="0">
                        <a:latin typeface="Cambria Math" panose="02040503050406030204" pitchFamily="18" charset="0"/>
                        <a:ea typeface="Cambria Math" panose="02040503050406030204" pitchFamily="18" charset="0"/>
                        <a:cs typeface="Arial" panose="020B0604020202020204" pitchFamily="34" charset="0"/>
                      </a:rPr>
                      <m:t>&amp;</m:t>
                    </m:r>
                    <m:r>
                      <a:rPr lang="en-CN" altLang="zh-CN" b="1" i="1" dirty="0">
                        <a:latin typeface="Cambria Math" panose="02040503050406030204" pitchFamily="18" charset="0"/>
                        <a:cs typeface="Arial" panose="020B0604020202020204" pitchFamily="34" charset="0"/>
                      </a:rPr>
                      <m:t>𝟐</m:t>
                    </m:r>
                    <m:r>
                      <a:rPr lang="en-CN" altLang="zh-CN" b="1" i="1" dirty="0">
                        <a:latin typeface="Cambria Math" panose="02040503050406030204" pitchFamily="18" charset="0"/>
                        <a:ea typeface="Cambria Math" panose="02040503050406030204" pitchFamily="18" charset="0"/>
                        <a:cs typeface="Arial" panose="020B0604020202020204" pitchFamily="34" charset="0"/>
                      </a:rPr>
                      <m:t>𝝊𝜷𝜷</m:t>
                    </m:r>
                  </m:oMath>
                </a14:m>
                <a:r>
                  <a:rPr lang="en-US" altLang="zh-CN"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measurement and searches</a:t>
                </a:r>
                <a:endParaRPr lang="en-CN"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b="0" i="1" smtClean="0">
                            <a:solidFill>
                              <a:schemeClr val="tx1"/>
                            </a:solidFill>
                            <a:latin typeface="Cambria Math" panose="02040503050406030204" pitchFamily="18" charset="0"/>
                          </a:rPr>
                          <m:t>𝑇</m:t>
                        </m:r>
                      </m:e>
                      <m:sub>
                        <m:r>
                          <a:rPr lang="en-US" altLang="zh-CN" sz="1600" b="0" i="1" smtClean="0">
                            <a:solidFill>
                              <a:schemeClr val="tx1"/>
                            </a:solidFill>
                            <a:latin typeface="Cambria Math" panose="02040503050406030204" pitchFamily="18" charset="0"/>
                          </a:rPr>
                          <m:t>1/2</m:t>
                        </m:r>
                      </m:sub>
                      <m:sup>
                        <m:r>
                          <a:rPr lang="en-US" altLang="zh-CN" sz="1600" b="0" i="1" smtClean="0">
                            <a:solidFill>
                              <a:schemeClr val="tx1"/>
                            </a:solidFill>
                            <a:latin typeface="Cambria Math" panose="02040503050406030204" pitchFamily="18" charset="0"/>
                          </a:rPr>
                          <m:t>2</m:t>
                        </m:r>
                        <m:r>
                          <a:rPr lang="zh-CN" altLang="en-US" sz="1600" b="0" i="1" smtClean="0">
                            <a:solidFill>
                              <a:schemeClr val="tx1"/>
                            </a:solidFill>
                            <a:latin typeface="Cambria Math" panose="02040503050406030204" pitchFamily="18" charset="0"/>
                          </a:rPr>
                          <m:t>𝜈𝛽𝛽</m:t>
                        </m:r>
                      </m:sup>
                    </m:sSubSup>
                    <m:r>
                      <a:rPr lang="zh-CN" altLang="en-US" sz="1600" b="0" i="1" smtClean="0">
                        <a:solidFill>
                          <a:schemeClr val="tx1"/>
                        </a:solidFill>
                        <a:latin typeface="Cambria Math" panose="02040503050406030204" pitchFamily="18" charset="0"/>
                      </a:rPr>
                      <m:t> </m:t>
                    </m:r>
                  </m:oMath>
                </a14:m>
                <a:r>
                  <a:rPr lang="en-US" altLang="zh-CN" sz="1600" dirty="0">
                    <a:latin typeface="Times New Roman" panose="02020603050405020304" pitchFamily="18" charset="0"/>
                    <a:cs typeface="Times New Roman" panose="02020603050405020304" pitchFamily="18" charset="0"/>
                  </a:rPr>
                  <a:t>= 2.27 ± 0.03(stat.) ± 0.10(syst.) × 10</a:t>
                </a:r>
                <a:r>
                  <a:rPr lang="en-US" altLang="zh-CN" sz="1600" baseline="30000" dirty="0">
                    <a:latin typeface="Times New Roman" panose="02020603050405020304" pitchFamily="18" charset="0"/>
                    <a:cs typeface="Times New Roman" panose="02020603050405020304" pitchFamily="18" charset="0"/>
                  </a:rPr>
                  <a:t>21</a:t>
                </a:r>
                <a:r>
                  <a:rPr lang="en-US" altLang="zh-CN" sz="1600" dirty="0">
                    <a:latin typeface="Times New Roman" panose="02020603050405020304" pitchFamily="18" charset="0"/>
                    <a:cs typeface="Times New Roman" panose="02020603050405020304" pitchFamily="18" charset="0"/>
                  </a:rPr>
                  <a:t> yr</a:t>
                </a:r>
              </a:p>
              <a:p>
                <a:pPr marL="742950" lvl="1"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90% CL limits on half-life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𝑇</m:t>
                        </m:r>
                      </m:e>
                      <m:sub>
                        <m:r>
                          <a:rPr lang="en-US" altLang="zh-CN" sz="1600" i="1">
                            <a:solidFill>
                              <a:schemeClr val="tx1"/>
                            </a:solidFill>
                            <a:latin typeface="Cambria Math" panose="02040503050406030204" pitchFamily="18" charset="0"/>
                          </a:rPr>
                          <m:t>1/2</m:t>
                        </m:r>
                      </m:sub>
                      <m:sup>
                        <m:r>
                          <a:rPr lang="en-US" altLang="zh-CN" sz="1600" b="0" i="1" smtClean="0">
                            <a:solidFill>
                              <a:schemeClr val="tx1"/>
                            </a:solidFill>
                            <a:latin typeface="Cambria Math" panose="02040503050406030204" pitchFamily="18" charset="0"/>
                          </a:rPr>
                          <m:t>0</m:t>
                        </m:r>
                        <m:r>
                          <a:rPr lang="zh-CN" altLang="en-US" sz="1600" i="1">
                            <a:solidFill>
                              <a:schemeClr val="tx1"/>
                            </a:solidFill>
                            <a:latin typeface="Cambria Math" panose="02040503050406030204" pitchFamily="18" charset="0"/>
                          </a:rPr>
                          <m:t>𝜈𝛽𝛽</m:t>
                        </m:r>
                      </m:sup>
                    </m:sSubSup>
                    <m:r>
                      <a:rPr lang="en-US" altLang="zh-CN" sz="1600" i="1">
                        <a:solidFill>
                          <a:schemeClr val="tx1"/>
                        </a:solidFill>
                        <a:latin typeface="Cambria Math" panose="02040503050406030204" pitchFamily="18" charset="0"/>
                      </a:rPr>
                      <m:t>&gt;</m:t>
                    </m:r>
                    <m:r>
                      <a:rPr lang="en-US" altLang="zh-CN" sz="1600" b="0" i="1" smtClean="0">
                        <a:solidFill>
                          <a:schemeClr val="tx1"/>
                        </a:solidFill>
                        <a:latin typeface="Cambria Math" panose="02040503050406030204" pitchFamily="18" charset="0"/>
                      </a:rPr>
                      <m:t>2.4</m:t>
                    </m:r>
                    <m:r>
                      <a:rPr lang="en-US" altLang="zh-CN" sz="1600" i="1">
                        <a:solidFill>
                          <a:schemeClr val="tx1"/>
                        </a:solidFill>
                        <a:latin typeface="Cambria Math" panose="02040503050406030204" pitchFamily="18" charset="0"/>
                        <a:ea typeface="Cambria Math" panose="02040503050406030204" pitchFamily="18" charset="0"/>
                      </a:rPr>
                      <m:t>∙10</m:t>
                    </m:r>
                    <m:r>
                      <a:rPr lang="en-US" altLang="zh-CN" sz="1600" i="1" baseline="30000">
                        <a:solidFill>
                          <a:schemeClr val="tx1"/>
                        </a:solidFill>
                        <a:latin typeface="Cambria Math" panose="02040503050406030204" pitchFamily="18" charset="0"/>
                        <a:ea typeface="Cambria Math" panose="02040503050406030204" pitchFamily="18" charset="0"/>
                      </a:rPr>
                      <m:t>2</m:t>
                    </m:r>
                    <m:r>
                      <a:rPr lang="en-US" altLang="zh-CN" sz="1600" b="0" i="0" baseline="30000" smtClean="0">
                        <a:solidFill>
                          <a:schemeClr val="tx1"/>
                        </a:solidFill>
                        <a:latin typeface="Cambria Math" panose="02040503050406030204" pitchFamily="18" charset="0"/>
                        <a:ea typeface="Cambria Math" panose="02040503050406030204" pitchFamily="18" charset="0"/>
                      </a:rPr>
                      <m:t>4</m:t>
                    </m:r>
                    <m:r>
                      <a:rPr lang="en-US" altLang="zh-CN" sz="1600" baseline="30000">
                        <a:solidFill>
                          <a:schemeClr val="tx1"/>
                        </a:solidFill>
                        <a:latin typeface="Cambria Math" panose="02040503050406030204" pitchFamily="18" charset="0"/>
                        <a:ea typeface="Cambria Math" panose="02040503050406030204" pitchFamily="18" charset="0"/>
                      </a:rPr>
                      <m:t>  </m:t>
                    </m:r>
                    <m:r>
                      <m:rPr>
                        <m:sty m:val="p"/>
                      </m:rPr>
                      <a:rPr lang="en-US" altLang="zh-CN" sz="1600" i="1">
                        <a:solidFill>
                          <a:schemeClr val="tx1"/>
                        </a:solidFill>
                        <a:latin typeface="Cambria Math" panose="02040503050406030204" pitchFamily="18" charset="0"/>
                        <a:ea typeface="Cambria Math" panose="02040503050406030204" pitchFamily="18" charset="0"/>
                      </a:rPr>
                      <m:t>yr</m:t>
                    </m:r>
                  </m:oMath>
                </a14:m>
                <a:r>
                  <a:rPr lang="en-US" altLang="zh-CN" sz="1600" dirty="0">
                    <a:solidFill>
                      <a:schemeClr val="tx1"/>
                    </a:solidFill>
                    <a:latin typeface="Times New Roman" panose="02020603050405020304" pitchFamily="18" charset="0"/>
                    <a:cs typeface="Times New Roman" panose="02020603050405020304" pitchFamily="18" charset="0"/>
                  </a:rPr>
                  <a:t> </a:t>
                </a:r>
                <a:endParaRPr lang="en-US" altLang="zh-CN" sz="1600"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90% CL limits on half-life </a:t>
                </a:r>
                <a14:m>
                  <m:oMath xmlns:m="http://schemas.openxmlformats.org/officeDocument/2006/math">
                    <m:sSubSup>
                      <m:sSubSupPr>
                        <m:ctrlPr>
                          <a:rPr lang="en-US" altLang="zh-CN" sz="1600" i="1" smtClean="0">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𝑇</m:t>
                        </m:r>
                      </m:e>
                      <m:sub>
                        <m:r>
                          <a:rPr lang="en-US" altLang="zh-CN" sz="1600" i="1">
                            <a:solidFill>
                              <a:schemeClr val="tx1"/>
                            </a:solidFill>
                            <a:latin typeface="Cambria Math" panose="02040503050406030204" pitchFamily="18" charset="0"/>
                          </a:rPr>
                          <m:t>1/2</m:t>
                        </m:r>
                      </m:sub>
                      <m:sup>
                        <m:r>
                          <a:rPr lang="en-US" altLang="zh-CN" sz="1600" b="0" i="1" smtClean="0">
                            <a:solidFill>
                              <a:schemeClr val="tx1"/>
                            </a:solidFill>
                            <a:latin typeface="Cambria Math" panose="02040503050406030204" pitchFamily="18" charset="0"/>
                          </a:rPr>
                          <m:t>2</m:t>
                        </m:r>
                        <m:r>
                          <a:rPr lang="zh-CN" altLang="en-US" sz="1600" i="1">
                            <a:solidFill>
                              <a:schemeClr val="tx1"/>
                            </a:solidFill>
                            <a:latin typeface="Cambria Math" panose="02040503050406030204" pitchFamily="18" charset="0"/>
                          </a:rPr>
                          <m:t>𝜈𝛽𝛽</m:t>
                        </m:r>
                        <m:r>
                          <a:rPr lang="en-US" altLang="zh-CN" sz="1600" b="0" i="1" smtClean="0">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𝐸𝑆</m:t>
                        </m:r>
                      </m:sup>
                    </m:sSubSup>
                    <m:r>
                      <a:rPr lang="en-US" altLang="zh-CN" sz="1600" i="1">
                        <a:solidFill>
                          <a:schemeClr val="tx1"/>
                        </a:solidFill>
                        <a:latin typeface="Cambria Math" panose="02040503050406030204" pitchFamily="18" charset="0"/>
                      </a:rPr>
                      <m:t>&gt;</m:t>
                    </m:r>
                    <m:r>
                      <a:rPr lang="en-US" altLang="zh-CN" sz="1600" b="0" i="1" smtClean="0">
                        <a:solidFill>
                          <a:schemeClr val="tx1"/>
                        </a:solidFill>
                        <a:latin typeface="Cambria Math" panose="02040503050406030204" pitchFamily="18" charset="0"/>
                      </a:rPr>
                      <m:t>2.4</m:t>
                    </m:r>
                    <m:r>
                      <a:rPr lang="en-US" altLang="zh-CN" sz="1600" i="1">
                        <a:solidFill>
                          <a:schemeClr val="tx1"/>
                        </a:solidFill>
                        <a:latin typeface="Cambria Math" panose="02040503050406030204" pitchFamily="18" charset="0"/>
                        <a:ea typeface="Cambria Math" panose="02040503050406030204" pitchFamily="18" charset="0"/>
                      </a:rPr>
                      <m:t>∙10</m:t>
                    </m:r>
                    <m:r>
                      <a:rPr lang="en-US" altLang="zh-CN" sz="1600" i="1" baseline="30000">
                        <a:solidFill>
                          <a:schemeClr val="tx1"/>
                        </a:solidFill>
                        <a:latin typeface="Cambria Math" panose="02040503050406030204" pitchFamily="18" charset="0"/>
                        <a:ea typeface="Cambria Math" panose="02040503050406030204" pitchFamily="18" charset="0"/>
                      </a:rPr>
                      <m:t>2</m:t>
                    </m:r>
                    <m:r>
                      <a:rPr lang="en-US" altLang="zh-CN" sz="1600" b="0" i="0" baseline="30000" smtClean="0">
                        <a:solidFill>
                          <a:schemeClr val="tx1"/>
                        </a:solidFill>
                        <a:latin typeface="Cambria Math" panose="02040503050406030204" pitchFamily="18" charset="0"/>
                        <a:ea typeface="Cambria Math" panose="02040503050406030204" pitchFamily="18" charset="0"/>
                      </a:rPr>
                      <m:t>4</m:t>
                    </m:r>
                    <m:r>
                      <a:rPr lang="en-US" altLang="zh-CN" sz="1600" baseline="30000">
                        <a:solidFill>
                          <a:schemeClr val="tx1"/>
                        </a:solidFill>
                        <a:latin typeface="Cambria Math" panose="02040503050406030204" pitchFamily="18" charset="0"/>
                        <a:ea typeface="Cambria Math" panose="02040503050406030204" pitchFamily="18" charset="0"/>
                      </a:rPr>
                      <m:t>  </m:t>
                    </m:r>
                    <m:r>
                      <m:rPr>
                        <m:sty m:val="p"/>
                      </m:rPr>
                      <a:rPr lang="en-US" altLang="zh-CN" sz="1600" i="1">
                        <a:solidFill>
                          <a:schemeClr val="tx1"/>
                        </a:solidFill>
                        <a:latin typeface="Cambria Math" panose="02040503050406030204" pitchFamily="18" charset="0"/>
                        <a:ea typeface="Cambria Math" panose="02040503050406030204" pitchFamily="18" charset="0"/>
                      </a:rPr>
                      <m:t>yr</m:t>
                    </m:r>
                  </m:oMath>
                </a14:m>
                <a:r>
                  <a:rPr lang="en-US" altLang="zh-CN" sz="1600" dirty="0">
                    <a:solidFill>
                      <a:schemeClr val="tx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CN" altLang="zh-CN" b="1" dirty="0">
                    <a:latin typeface="Times New Roman" panose="02020603050405020304" pitchFamily="18" charset="0"/>
                    <a:cs typeface="Times New Roman" panose="02020603050405020304" pitchFamily="18" charset="0"/>
                  </a:rPr>
                  <a:t>Xe-1</a:t>
                </a:r>
                <a:r>
                  <a:rPr lang="en-US" altLang="zh-CN" b="1" dirty="0">
                    <a:latin typeface="Times New Roman" panose="02020603050405020304" pitchFamily="18" charset="0"/>
                    <a:cs typeface="Times New Roman" panose="02020603050405020304" pitchFamily="18" charset="0"/>
                  </a:rPr>
                  <a:t>24</a:t>
                </a:r>
                <a:r>
                  <a:rPr lang="en-CN" altLang="zh-CN" b="1" dirty="0">
                    <a:latin typeface="Times New Roman" panose="02020603050405020304" pitchFamily="18" charset="0"/>
                    <a:cs typeface="Times New Roman" panose="02020603050405020304" pitchFamily="18" charset="0"/>
                  </a:rPr>
                  <a:t> </a:t>
                </a:r>
                <a14:m>
                  <m:oMath xmlns:m="http://schemas.openxmlformats.org/officeDocument/2006/math">
                    <m:r>
                      <a:rPr lang="en-US" altLang="zh-CN" b="1" i="1" dirty="0" smtClean="0">
                        <a:latin typeface="Cambria Math" panose="02040503050406030204" pitchFamily="18" charset="0"/>
                        <a:cs typeface="Arial" panose="020B0604020202020204" pitchFamily="34" charset="0"/>
                      </a:rPr>
                      <m:t>𝟐</m:t>
                    </m:r>
                    <m:r>
                      <a:rPr lang="en-US" altLang="zh-CN" b="1" i="1" dirty="0" smtClean="0">
                        <a:latin typeface="Cambria Math" panose="02040503050406030204" pitchFamily="18" charset="0"/>
                        <a:cs typeface="Arial" panose="020B0604020202020204" pitchFamily="34" charset="0"/>
                      </a:rPr>
                      <m:t>𝒗𝑫𝑬𝑪</m:t>
                    </m:r>
                  </m:oMath>
                </a14:m>
                <a:r>
                  <a:rPr lang="en-US" altLang="zh-CN" b="1" dirty="0">
                    <a:latin typeface="Times New Roman" panose="02020603050405020304" pitchFamily="18" charset="0"/>
                    <a:cs typeface="Times New Roman" panose="02020603050405020304" pitchFamily="18" charset="0"/>
                  </a:rPr>
                  <a:t> measurement</a:t>
                </a:r>
                <a:endParaRPr lang="en-CN" altLang="zh-CN" b="1"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14:m>
                  <m:oMath xmlns:m="http://schemas.openxmlformats.org/officeDocument/2006/math">
                    <m:sSubSup>
                      <m:sSubSupPr>
                        <m:ctrlPr>
                          <a:rPr lang="en-US" altLang="zh-CN" sz="1600" i="1">
                            <a:latin typeface="Cambria Math" panose="02040503050406030204" pitchFamily="18" charset="0"/>
                          </a:rPr>
                        </m:ctrlPr>
                      </m:sSubSupPr>
                      <m:e>
                        <m:r>
                          <a:rPr lang="en-US" altLang="zh-CN" sz="1600" i="1">
                            <a:latin typeface="Cambria Math" panose="02040503050406030204" pitchFamily="18" charset="0"/>
                          </a:rPr>
                          <m:t>𝑇</m:t>
                        </m:r>
                      </m:e>
                      <m:sub>
                        <m:r>
                          <a:rPr lang="en-US" altLang="zh-CN" sz="1600" i="1">
                            <a:latin typeface="Cambria Math" panose="02040503050406030204" pitchFamily="18" charset="0"/>
                          </a:rPr>
                          <m:t>1/2</m:t>
                        </m:r>
                      </m:sub>
                      <m:sup>
                        <m:r>
                          <a:rPr lang="en-US" altLang="zh-CN" sz="1600" i="1">
                            <a:latin typeface="Cambria Math" panose="02040503050406030204" pitchFamily="18" charset="0"/>
                          </a:rPr>
                          <m:t>2</m:t>
                        </m:r>
                        <m:r>
                          <a:rPr lang="zh-CN" altLang="en-US" sz="1600" i="1">
                            <a:latin typeface="Cambria Math" panose="02040503050406030204" pitchFamily="18" charset="0"/>
                          </a:rPr>
                          <m:t>𝜈𝛽𝛽</m:t>
                        </m:r>
                      </m:sup>
                    </m:sSubSup>
                    <m:r>
                      <a:rPr lang="zh-CN" altLang="en-US" sz="1600" i="1">
                        <a:latin typeface="Cambria Math" panose="02040503050406030204" pitchFamily="18" charset="0"/>
                      </a:rPr>
                      <m:t> </m:t>
                    </m:r>
                  </m:oMath>
                </a14:m>
                <a:r>
                  <a:rPr lang="en-US" altLang="zh-CN" sz="1600" dirty="0">
                    <a:latin typeface="Times New Roman" panose="02020603050405020304" pitchFamily="18" charset="0"/>
                    <a:cs typeface="Times New Roman" panose="02020603050405020304" pitchFamily="18" charset="0"/>
                  </a:rPr>
                  <a:t>= 1.03 ± 0.15(stat.) ± 0.08(syst.) × 10</a:t>
                </a:r>
                <a:r>
                  <a:rPr lang="en-US" altLang="zh-CN" sz="1600" baseline="30000" dirty="0">
                    <a:latin typeface="Times New Roman" panose="02020603050405020304" pitchFamily="18" charset="0"/>
                    <a:cs typeface="Times New Roman" panose="02020603050405020304" pitchFamily="18" charset="0"/>
                  </a:rPr>
                  <a:t>22</a:t>
                </a:r>
                <a:r>
                  <a:rPr lang="en-US" altLang="zh-CN" sz="1600" dirty="0">
                    <a:latin typeface="Times New Roman" panose="02020603050405020304" pitchFamily="18" charset="0"/>
                    <a:cs typeface="Times New Roman" panose="02020603050405020304" pitchFamily="18" charset="0"/>
                  </a:rPr>
                  <a:t> yr</a:t>
                </a:r>
              </a:p>
              <a:p>
                <a:pPr marL="742950" lvl="1" indent="-285750">
                  <a:buFont typeface="Arial" panose="020B0604020202020204" pitchFamily="34" charset="0"/>
                  <a:buChar char="•"/>
                </a:pPr>
                <a:r>
                  <a:rPr lang="en-US" altLang="zh-CN" sz="1600" dirty="0">
                    <a:latin typeface="Times New Roman" panose="02020603050405020304" pitchFamily="18" charset="0"/>
                    <a:cs typeface="Times New Roman" panose="02020603050405020304" pitchFamily="18" charset="0"/>
                  </a:rPr>
                  <a:t>K shell fraction (65 ± 5)%</a:t>
                </a:r>
              </a:p>
              <a:p>
                <a:pPr marL="742950" lvl="1" indent="-285750">
                  <a:buFont typeface="Arial" panose="020B0604020202020204" pitchFamily="34" charset="0"/>
                  <a:buChar char="•"/>
                </a:pPr>
                <a:endParaRPr lang="en-US" altLang="zh-CN" sz="1600" dirty="0">
                  <a:solidFill>
                    <a:schemeClr val="tx1"/>
                  </a:solidFill>
                  <a:latin typeface="Arial" panose="020B0604020202020204" pitchFamily="34" charset="0"/>
                  <a:cs typeface="Arial" panose="020B0604020202020204" pitchFamily="34" charset="0"/>
                </a:endParaRPr>
              </a:p>
            </p:txBody>
          </p:sp>
        </mc:Choice>
        <mc:Fallback xmlns="">
          <p:sp>
            <p:nvSpPr>
              <p:cNvPr id="39" name="TextBox 32">
                <a:extLst>
                  <a:ext uri="{FF2B5EF4-FFF2-40B4-BE49-F238E27FC236}">
                    <a16:creationId xmlns:a16="http://schemas.microsoft.com/office/drawing/2014/main" id="{7BFF3FA0-D644-C145-B6A5-C0349511936A}"/>
                  </a:ext>
                </a:extLst>
              </p:cNvPr>
              <p:cNvSpPr txBox="1">
                <a:spLocks noRot="1" noChangeAspect="1" noMove="1" noResize="1" noEditPoints="1" noAdjustHandles="1" noChangeArrowheads="1" noChangeShapeType="1" noTextEdit="1"/>
              </p:cNvSpPr>
              <p:nvPr/>
            </p:nvSpPr>
            <p:spPr>
              <a:xfrm>
                <a:off x="2774856" y="3492147"/>
                <a:ext cx="7822440" cy="3130024"/>
              </a:xfrm>
              <a:prstGeom prst="rect">
                <a:avLst/>
              </a:prstGeom>
              <a:blipFill>
                <a:blip r:embed="rId4"/>
                <a:stretch>
                  <a:fillRect l="-468" t="-1170"/>
                </a:stretch>
              </a:blipFill>
            </p:spPr>
            <p:txBody>
              <a:bodyPr/>
              <a:lstStyle/>
              <a:p>
                <a:r>
                  <a:rPr lang="zh-CN" altLang="en-US">
                    <a:noFill/>
                  </a:rPr>
                  <a:t> </a:t>
                </a:r>
              </a:p>
            </p:txBody>
          </p:sp>
        </mc:Fallback>
      </mc:AlternateContent>
      <p:pic>
        <p:nvPicPr>
          <p:cNvPr id="40" name="图片 8">
            <a:extLst>
              <a:ext uri="{FF2B5EF4-FFF2-40B4-BE49-F238E27FC236}">
                <a16:creationId xmlns:a16="http://schemas.microsoft.com/office/drawing/2014/main" id="{029CC1F5-2147-35BA-2780-E2D6556912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8799" y="4205155"/>
            <a:ext cx="2307432" cy="1284325"/>
          </a:xfrm>
          <a:prstGeom prst="rect">
            <a:avLst/>
          </a:prstGeom>
        </p:spPr>
      </p:pic>
      <p:sp>
        <p:nvSpPr>
          <p:cNvPr id="41" name="文本框 6">
            <a:extLst>
              <a:ext uri="{FF2B5EF4-FFF2-40B4-BE49-F238E27FC236}">
                <a16:creationId xmlns:a16="http://schemas.microsoft.com/office/drawing/2014/main" id="{62A76966-EDE1-4389-41A0-E362FACB8E0A}"/>
              </a:ext>
            </a:extLst>
          </p:cNvPr>
          <p:cNvSpPr txBox="1"/>
          <p:nvPr/>
        </p:nvSpPr>
        <p:spPr>
          <a:xfrm>
            <a:off x="9538428" y="3459875"/>
            <a:ext cx="2380981" cy="338554"/>
          </a:xfrm>
          <a:prstGeom prst="rect">
            <a:avLst/>
          </a:prstGeom>
          <a:noFill/>
        </p:spPr>
        <p:txBody>
          <a:bodyPr wrap="square" rtlCol="0">
            <a:spAutoFit/>
          </a:bodyPr>
          <a:lstStyle/>
          <a:p>
            <a:r>
              <a:rPr kumimoji="1" lang="en-US" altLang="zh-CN" sz="1600" b="1" dirty="0">
                <a:solidFill>
                  <a:srgbClr val="C8161E"/>
                </a:solidFill>
                <a:latin typeface="Times New Roman" panose="02020603050405020304" pitchFamily="18" charset="0"/>
                <a:cs typeface="Times New Roman" panose="02020603050405020304" pitchFamily="18" charset="0"/>
              </a:rPr>
              <a:t>PRL 132, 152402 (2024)</a:t>
            </a:r>
            <a:endParaRPr kumimoji="1" lang="zh-CN" altLang="en-US" sz="1600" b="1" dirty="0">
              <a:solidFill>
                <a:srgbClr val="C8161E"/>
              </a:solidFill>
              <a:latin typeface="Times New Roman" panose="02020603050405020304" pitchFamily="18" charset="0"/>
              <a:cs typeface="Times New Roman" panose="02020603050405020304" pitchFamily="18" charset="0"/>
            </a:endParaRPr>
          </a:p>
        </p:txBody>
      </p:sp>
      <p:sp>
        <p:nvSpPr>
          <p:cNvPr id="42" name="文本框 6">
            <a:extLst>
              <a:ext uri="{FF2B5EF4-FFF2-40B4-BE49-F238E27FC236}">
                <a16:creationId xmlns:a16="http://schemas.microsoft.com/office/drawing/2014/main" id="{0D420CD8-7AAC-07D9-B233-AE64CC551599}"/>
              </a:ext>
            </a:extLst>
          </p:cNvPr>
          <p:cNvSpPr txBox="1"/>
          <p:nvPr/>
        </p:nvSpPr>
        <p:spPr>
          <a:xfrm>
            <a:off x="9567864" y="4412412"/>
            <a:ext cx="3782986" cy="369332"/>
          </a:xfrm>
          <a:prstGeom prst="rect">
            <a:avLst/>
          </a:prstGeom>
          <a:noFill/>
        </p:spPr>
        <p:txBody>
          <a:bodyPr wrap="square" rtlCol="0">
            <a:spAutoFit/>
          </a:bodyPr>
          <a:lstStyle/>
          <a:p>
            <a:r>
              <a:rPr kumimoji="1" lang="en-US" altLang="zh-CN" b="1" dirty="0" err="1">
                <a:solidFill>
                  <a:srgbClr val="C8161E"/>
                </a:solidFill>
                <a:latin typeface="Times New Roman" panose="02020603050405020304" pitchFamily="18" charset="0"/>
                <a:cs typeface="Times New Roman" panose="02020603050405020304" pitchFamily="18" charset="0"/>
              </a:rPr>
              <a:t>Reaearch</a:t>
            </a:r>
            <a:r>
              <a:rPr kumimoji="1" lang="en-US" altLang="zh-CN" b="1" dirty="0">
                <a:solidFill>
                  <a:srgbClr val="C8161E"/>
                </a:solidFill>
                <a:latin typeface="Times New Roman" panose="02020603050405020304" pitchFamily="18" charset="0"/>
                <a:cs typeface="Times New Roman" panose="02020603050405020304" pitchFamily="18" charset="0"/>
              </a:rPr>
              <a:t> 2022</a:t>
            </a:r>
          </a:p>
        </p:txBody>
      </p:sp>
      <p:pic>
        <p:nvPicPr>
          <p:cNvPr id="53" name="图片 52">
            <a:extLst>
              <a:ext uri="{FF2B5EF4-FFF2-40B4-BE49-F238E27FC236}">
                <a16:creationId xmlns:a16="http://schemas.microsoft.com/office/drawing/2014/main" id="{AA6C215C-8251-093A-F6A1-68CECC7F61AD}"/>
              </a:ext>
            </a:extLst>
          </p:cNvPr>
          <p:cNvPicPr>
            <a:picLocks noChangeAspect="1"/>
          </p:cNvPicPr>
          <p:nvPr/>
        </p:nvPicPr>
        <p:blipFill>
          <a:blip r:embed="rId6"/>
          <a:stretch>
            <a:fillRect/>
          </a:stretch>
        </p:blipFill>
        <p:spPr>
          <a:xfrm>
            <a:off x="537872" y="5726022"/>
            <a:ext cx="2049287" cy="869615"/>
          </a:xfrm>
          <a:prstGeom prst="rect">
            <a:avLst/>
          </a:prstGeom>
        </p:spPr>
      </p:pic>
      <p:sp>
        <p:nvSpPr>
          <p:cNvPr id="54" name="文本框 6">
            <a:extLst>
              <a:ext uri="{FF2B5EF4-FFF2-40B4-BE49-F238E27FC236}">
                <a16:creationId xmlns:a16="http://schemas.microsoft.com/office/drawing/2014/main" id="{0FE08D99-EE06-7FD7-027A-FA40784A61B6}"/>
              </a:ext>
            </a:extLst>
          </p:cNvPr>
          <p:cNvSpPr txBox="1"/>
          <p:nvPr/>
        </p:nvSpPr>
        <p:spPr>
          <a:xfrm>
            <a:off x="8312521" y="5647937"/>
            <a:ext cx="3253644" cy="458074"/>
          </a:xfrm>
          <a:prstGeom prst="rect">
            <a:avLst/>
          </a:prstGeom>
          <a:noFill/>
        </p:spPr>
        <p:txBody>
          <a:bodyPr wrap="square" rtlCol="0">
            <a:spAutoFit/>
          </a:bodyPr>
          <a:lstStyle/>
          <a:p>
            <a:pPr>
              <a:lnSpc>
                <a:spcPct val="150000"/>
              </a:lnSpc>
            </a:pPr>
            <a:r>
              <a:rPr kumimoji="1" lang="en-US" altLang="zh-CN" b="1" dirty="0">
                <a:solidFill>
                  <a:srgbClr val="C8161E"/>
                </a:solidFill>
                <a:latin typeface="Times New Roman" panose="02020603050405020304" pitchFamily="18" charset="0"/>
                <a:cs typeface="Times New Roman" panose="02020603050405020304" pitchFamily="18" charset="0"/>
              </a:rPr>
              <a:t>JHEP 2025 (</a:t>
            </a:r>
            <a:r>
              <a:rPr kumimoji="1" lang="en-US" altLang="zh-CN" b="1" dirty="0" err="1">
                <a:solidFill>
                  <a:srgbClr val="C8161E"/>
                </a:solidFill>
                <a:latin typeface="Times New Roman" panose="02020603050405020304" pitchFamily="18" charset="0"/>
                <a:cs typeface="Times New Roman" panose="02020603050405020304" pitchFamily="18" charset="0"/>
              </a:rPr>
              <a:t>arXiv</a:t>
            </a:r>
            <a:r>
              <a:rPr kumimoji="1" lang="en-US" altLang="zh-CN" b="1" dirty="0">
                <a:solidFill>
                  <a:srgbClr val="C8161E"/>
                </a:solidFill>
                <a:latin typeface="Times New Roman" panose="02020603050405020304" pitchFamily="18" charset="0"/>
                <a:cs typeface="Times New Roman" panose="02020603050405020304" pitchFamily="18" charset="0"/>
              </a:rPr>
              <a:t>: 2411.14355)</a:t>
            </a:r>
          </a:p>
        </p:txBody>
      </p:sp>
      <p:sp>
        <p:nvSpPr>
          <p:cNvPr id="4" name="文本框 3">
            <a:extLst>
              <a:ext uri="{FF2B5EF4-FFF2-40B4-BE49-F238E27FC236}">
                <a16:creationId xmlns:a16="http://schemas.microsoft.com/office/drawing/2014/main" id="{739A47BC-883D-1083-FF25-050C43D06BDF}"/>
              </a:ext>
            </a:extLst>
          </p:cNvPr>
          <p:cNvSpPr txBox="1"/>
          <p:nvPr/>
        </p:nvSpPr>
        <p:spPr>
          <a:xfrm>
            <a:off x="7807730" y="4729013"/>
            <a:ext cx="6679094" cy="369332"/>
          </a:xfrm>
          <a:prstGeom prst="rect">
            <a:avLst/>
          </a:prstGeom>
          <a:noFill/>
        </p:spPr>
        <p:txBody>
          <a:bodyPr wrap="square">
            <a:spAutoFit/>
          </a:bodyPr>
          <a:lstStyle/>
          <a:p>
            <a:r>
              <a:rPr kumimoji="1" lang="en-US" altLang="zh-CN" sz="1800" b="1" dirty="0">
                <a:solidFill>
                  <a:srgbClr val="C8161E"/>
                </a:solidFill>
                <a:latin typeface="Times New Roman" panose="02020603050405020304" pitchFamily="18" charset="0"/>
                <a:cs typeface="Times New Roman" panose="02020603050405020304" pitchFamily="18" charset="0"/>
              </a:rPr>
              <a:t>Sci. Bulletin 2025 (</a:t>
            </a:r>
            <a:r>
              <a:rPr kumimoji="1" lang="en-US" altLang="zh-CN" sz="1800" b="1" dirty="0" err="1">
                <a:solidFill>
                  <a:srgbClr val="C8161E"/>
                </a:solidFill>
                <a:latin typeface="Times New Roman" panose="02020603050405020304" pitchFamily="18" charset="0"/>
                <a:cs typeface="Times New Roman" panose="02020603050405020304" pitchFamily="18" charset="0"/>
              </a:rPr>
              <a:t>arXiv</a:t>
            </a:r>
            <a:r>
              <a:rPr kumimoji="1" lang="en-US" altLang="zh-CN" sz="1800" b="1" dirty="0">
                <a:solidFill>
                  <a:srgbClr val="C8161E"/>
                </a:solidFill>
                <a:latin typeface="Times New Roman" panose="02020603050405020304" pitchFamily="18" charset="0"/>
                <a:cs typeface="Times New Roman" panose="02020603050405020304" pitchFamily="18" charset="0"/>
              </a:rPr>
              <a:t>: 2412.13979)</a:t>
            </a:r>
          </a:p>
        </p:txBody>
      </p:sp>
      <p:sp>
        <p:nvSpPr>
          <p:cNvPr id="6" name="文本框 5">
            <a:extLst>
              <a:ext uri="{FF2B5EF4-FFF2-40B4-BE49-F238E27FC236}">
                <a16:creationId xmlns:a16="http://schemas.microsoft.com/office/drawing/2014/main" id="{997D11FF-C2D4-5300-84C9-99DAB502F493}"/>
              </a:ext>
            </a:extLst>
          </p:cNvPr>
          <p:cNvSpPr txBox="1"/>
          <p:nvPr/>
        </p:nvSpPr>
        <p:spPr>
          <a:xfrm>
            <a:off x="8326143" y="5103807"/>
            <a:ext cx="3550958" cy="369332"/>
          </a:xfrm>
          <a:prstGeom prst="rect">
            <a:avLst/>
          </a:prstGeom>
          <a:noFill/>
        </p:spPr>
        <p:txBody>
          <a:bodyPr wrap="square">
            <a:spAutoFit/>
          </a:bodyPr>
          <a:lstStyle/>
          <a:p>
            <a:r>
              <a:rPr kumimoji="1" lang="en-US" altLang="zh-CN" sz="1800" b="1" dirty="0">
                <a:solidFill>
                  <a:srgbClr val="C8161E"/>
                </a:solidFill>
                <a:latin typeface="Times New Roman" panose="02020603050405020304" pitchFamily="18" charset="0"/>
                <a:cs typeface="Times New Roman" panose="02020603050405020304" pitchFamily="18" charset="0"/>
              </a:rPr>
              <a:t>JHEP 2025 (</a:t>
            </a:r>
            <a:r>
              <a:rPr kumimoji="1" lang="en-US" altLang="zh-CN" sz="1800" b="1" dirty="0" err="1">
                <a:solidFill>
                  <a:srgbClr val="C8161E"/>
                </a:solidFill>
                <a:latin typeface="Times New Roman" panose="02020603050405020304" pitchFamily="18" charset="0"/>
                <a:cs typeface="Times New Roman" panose="02020603050405020304" pitchFamily="18" charset="0"/>
              </a:rPr>
              <a:t>arXiv</a:t>
            </a:r>
            <a:r>
              <a:rPr kumimoji="1" lang="en-US" altLang="zh-CN" sz="1800" b="1" dirty="0">
                <a:solidFill>
                  <a:srgbClr val="C8161E"/>
                </a:solidFill>
                <a:latin typeface="Times New Roman" panose="02020603050405020304" pitchFamily="18" charset="0"/>
                <a:cs typeface="Times New Roman" panose="02020603050405020304" pitchFamily="18" charset="0"/>
              </a:rPr>
              <a:t>: 2502.03017)</a:t>
            </a:r>
          </a:p>
        </p:txBody>
      </p:sp>
      <p:sp>
        <p:nvSpPr>
          <p:cNvPr id="7" name="文本框 6">
            <a:extLst>
              <a:ext uri="{FF2B5EF4-FFF2-40B4-BE49-F238E27FC236}">
                <a16:creationId xmlns:a16="http://schemas.microsoft.com/office/drawing/2014/main" id="{0FC3CA3B-2A88-5ED0-2942-456055DD8DA3}"/>
              </a:ext>
            </a:extLst>
          </p:cNvPr>
          <p:cNvSpPr txBox="1"/>
          <p:nvPr/>
        </p:nvSpPr>
        <p:spPr>
          <a:xfrm>
            <a:off x="492760" y="226080"/>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总结和展望</a:t>
            </a:r>
          </a:p>
        </p:txBody>
      </p:sp>
      <p:sp>
        <p:nvSpPr>
          <p:cNvPr id="8" name="文本框 7">
            <a:extLst>
              <a:ext uri="{FF2B5EF4-FFF2-40B4-BE49-F238E27FC236}">
                <a16:creationId xmlns:a16="http://schemas.microsoft.com/office/drawing/2014/main" id="{00E3E101-1028-D935-B25D-C8D3D71A327C}"/>
              </a:ext>
            </a:extLst>
          </p:cNvPr>
          <p:cNvSpPr txBox="1"/>
          <p:nvPr/>
        </p:nvSpPr>
        <p:spPr>
          <a:xfrm>
            <a:off x="619869" y="1214334"/>
            <a:ext cx="10946296" cy="1335345"/>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nSpc>
                <a:spcPct val="120000"/>
              </a:lnSpc>
            </a:pPr>
            <a:r>
              <a:rPr lang="zh-CN" altLang="en-US" sz="2800" b="1" dirty="0">
                <a:solidFill>
                  <a:srgbClr val="002060"/>
                </a:solidFill>
              </a:rPr>
              <a:t>发掘自然氙实验优势：</a:t>
            </a:r>
            <a:r>
              <a:rPr lang="zh-CN" altLang="en-US" sz="2800" dirty="0">
                <a:solidFill>
                  <a:srgbClr val="002060"/>
                </a:solidFill>
              </a:rPr>
              <a:t>基于</a:t>
            </a:r>
            <a:r>
              <a:rPr lang="en-US" altLang="zh-CN" sz="2800" dirty="0">
                <a:solidFill>
                  <a:srgbClr val="002060"/>
                </a:solidFill>
              </a:rPr>
              <a:t>PandaX-4T</a:t>
            </a:r>
            <a:r>
              <a:rPr lang="zh-CN" altLang="en-US" sz="2800" dirty="0">
                <a:solidFill>
                  <a:srgbClr val="002060"/>
                </a:solidFill>
              </a:rPr>
              <a:t>实验在多核素、多衰变道的双贝塔衰变实验研究方面实现了技术验证和科学探索</a:t>
            </a:r>
            <a:endParaRPr lang="en-US" altLang="zh-CN" sz="2800" dirty="0">
              <a:solidFill>
                <a:srgbClr val="002060"/>
              </a:solidFill>
            </a:endParaRPr>
          </a:p>
        </p:txBody>
      </p:sp>
    </p:spTree>
    <p:extLst>
      <p:ext uri="{BB962C8B-B14F-4D97-AF65-F5344CB8AC3E}">
        <p14:creationId xmlns:p14="http://schemas.microsoft.com/office/powerpoint/2010/main" val="3977598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57F6898A-CFCE-B9CF-3EF7-5A4C1FA75715}"/>
              </a:ext>
            </a:extLst>
          </p:cNvPr>
          <p:cNvSpPr txBox="1"/>
          <p:nvPr/>
        </p:nvSpPr>
        <p:spPr>
          <a:xfrm>
            <a:off x="291547" y="977160"/>
            <a:ext cx="5506279" cy="2451840"/>
          </a:xfrm>
          <a:prstGeom prst="roundRect">
            <a:avLst/>
          </a:prstGeom>
          <a:solidFill>
            <a:schemeClr val="bg1">
              <a:lumMod val="95000"/>
            </a:schemeClr>
          </a:solidFill>
          <a:ln w="3175">
            <a:noFill/>
          </a:ln>
          <a:effectLst>
            <a:outerShdw blurRad="50800" dist="38100" dir="2700000" algn="tl" rotWithShape="0">
              <a:prstClr val="black">
                <a:alpha val="40000"/>
              </a:prstClr>
            </a:outerShdw>
          </a:effectLst>
        </p:spPr>
        <p:txBody>
          <a:bodyPr wrap="square" lIns="180000" tIns="45720" rIns="91440" bIns="45720" rtlCol="0" anchor="ctr">
            <a:noAutofit/>
          </a:bodyPr>
          <a:lstStyle/>
          <a:p>
            <a:pPr algn="ctr"/>
            <a:endParaRPr lang="zh-CN" altLang="en-US" sz="2400" b="1" dirty="0">
              <a:solidFill>
                <a:srgbClr val="C00000"/>
              </a:solidFill>
            </a:endParaRPr>
          </a:p>
        </p:txBody>
      </p:sp>
      <p:sp>
        <p:nvSpPr>
          <p:cNvPr id="2" name="灯片编号占位符 1">
            <a:extLst>
              <a:ext uri="{FF2B5EF4-FFF2-40B4-BE49-F238E27FC236}">
                <a16:creationId xmlns:a16="http://schemas.microsoft.com/office/drawing/2014/main" id="{CE3C1F7F-400A-00E8-5484-600E85388622}"/>
              </a:ext>
            </a:extLst>
          </p:cNvPr>
          <p:cNvSpPr>
            <a:spLocks noGrp="1"/>
          </p:cNvSpPr>
          <p:nvPr>
            <p:ph type="sldNum" sz="quarter" idx="12"/>
          </p:nvPr>
        </p:nvSpPr>
        <p:spPr/>
        <p:txBody>
          <a:bodyPr/>
          <a:lstStyle/>
          <a:p>
            <a:fld id="{DABBEA52-83FF-49B7-BA50-E50A0E8A1A17}" type="slidenum">
              <a:rPr lang="zh-CN" altLang="en-US" smtClean="0"/>
              <a:pPr/>
              <a:t>33</a:t>
            </a:fld>
            <a:endParaRPr lang="zh-CN" altLang="en-US"/>
          </a:p>
        </p:txBody>
      </p:sp>
      <p:sp>
        <p:nvSpPr>
          <p:cNvPr id="3" name="文本框 2">
            <a:extLst>
              <a:ext uri="{FF2B5EF4-FFF2-40B4-BE49-F238E27FC236}">
                <a16:creationId xmlns:a16="http://schemas.microsoft.com/office/drawing/2014/main" id="{62867C36-791E-2922-597F-977CDD06D2AC}"/>
              </a:ext>
            </a:extLst>
          </p:cNvPr>
          <p:cNvSpPr txBox="1"/>
          <p:nvPr/>
        </p:nvSpPr>
        <p:spPr>
          <a:xfrm>
            <a:off x="492760" y="226080"/>
            <a:ext cx="10122231" cy="523220"/>
          </a:xfrm>
          <a:prstGeom prst="rect">
            <a:avLst/>
          </a:prstGeom>
          <a:noFill/>
        </p:spPr>
        <p:txBody>
          <a:bodyPr wrap="square" rtlCol="0">
            <a:spAutoFit/>
          </a:bodyPr>
          <a:lstStyle/>
          <a:p>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总结和展望</a:t>
            </a:r>
          </a:p>
        </p:txBody>
      </p:sp>
      <p:pic>
        <p:nvPicPr>
          <p:cNvPr id="4" name="Picture 6" descr="A group of people standing in the grass&#10;&#10;AI-generated content may be incorrect.">
            <a:extLst>
              <a:ext uri="{FF2B5EF4-FFF2-40B4-BE49-F238E27FC236}">
                <a16:creationId xmlns:a16="http://schemas.microsoft.com/office/drawing/2014/main" id="{DDA5121A-9189-7C8C-5EE8-57B31F17576C}"/>
              </a:ext>
            </a:extLst>
          </p:cNvPr>
          <p:cNvPicPr>
            <a:picLocks noChangeAspect="1"/>
          </p:cNvPicPr>
          <p:nvPr/>
        </p:nvPicPr>
        <p:blipFill>
          <a:blip r:embed="rId3"/>
          <a:stretch>
            <a:fillRect/>
          </a:stretch>
        </p:blipFill>
        <p:spPr>
          <a:xfrm>
            <a:off x="0" y="3886372"/>
            <a:ext cx="12192000" cy="2976958"/>
          </a:xfrm>
          <a:prstGeom prst="rect">
            <a:avLst/>
          </a:prstGeom>
        </p:spPr>
      </p:pic>
      <p:sp>
        <p:nvSpPr>
          <p:cNvPr id="6" name="文本框 5">
            <a:extLst>
              <a:ext uri="{FF2B5EF4-FFF2-40B4-BE49-F238E27FC236}">
                <a16:creationId xmlns:a16="http://schemas.microsoft.com/office/drawing/2014/main" id="{06877D8B-6025-2836-0756-CA98F458D8EF}"/>
              </a:ext>
            </a:extLst>
          </p:cNvPr>
          <p:cNvSpPr txBox="1"/>
          <p:nvPr/>
        </p:nvSpPr>
        <p:spPr>
          <a:xfrm>
            <a:off x="740523" y="1115066"/>
            <a:ext cx="4898277" cy="2116092"/>
          </a:xfrm>
          <a:prstGeom prst="rect">
            <a:avLst/>
          </a:prstGeom>
          <a:noFill/>
        </p:spPr>
        <p:txBody>
          <a:bodyPr wrap="square">
            <a:spAutoFit/>
          </a:bodyPr>
          <a:lstStyle/>
          <a:p>
            <a:pPr>
              <a:lnSpc>
                <a:spcPct val="120000"/>
              </a:lnSpc>
            </a:pPr>
            <a:r>
              <a:rPr lang="zh-CN" altLang="en-US" sz="2800" b="1" dirty="0">
                <a:solidFill>
                  <a:srgbClr val="002060"/>
                </a:solidFill>
              </a:rPr>
              <a:t>未来在路上：</a:t>
            </a:r>
            <a:r>
              <a:rPr lang="en-US" altLang="zh-CN" sz="2800" dirty="0">
                <a:solidFill>
                  <a:srgbClr val="002060"/>
                </a:solidFill>
              </a:rPr>
              <a:t>PandaX-4T</a:t>
            </a:r>
            <a:r>
              <a:rPr lang="zh-CN" altLang="en-US" sz="2800" dirty="0">
                <a:solidFill>
                  <a:srgbClr val="002060"/>
                </a:solidFill>
              </a:rPr>
              <a:t>实验预计物理运行到</a:t>
            </a:r>
            <a:r>
              <a:rPr lang="en-US" altLang="zh-CN" sz="2800" dirty="0">
                <a:solidFill>
                  <a:srgbClr val="002060"/>
                </a:solidFill>
              </a:rPr>
              <a:t>2025</a:t>
            </a:r>
            <a:r>
              <a:rPr lang="zh-CN" altLang="en-US" sz="2800" dirty="0">
                <a:solidFill>
                  <a:srgbClr val="002060"/>
                </a:solidFill>
              </a:rPr>
              <a:t>年底，下一代第一阶段</a:t>
            </a:r>
            <a:r>
              <a:rPr lang="en-US" altLang="zh-CN" sz="2800" dirty="0">
                <a:solidFill>
                  <a:srgbClr val="002060"/>
                </a:solidFill>
              </a:rPr>
              <a:t>PandaX-20T</a:t>
            </a:r>
            <a:r>
              <a:rPr lang="zh-CN" altLang="en-US" sz="2800" dirty="0">
                <a:solidFill>
                  <a:srgbClr val="002060"/>
                </a:solidFill>
              </a:rPr>
              <a:t>实验将于</a:t>
            </a:r>
            <a:r>
              <a:rPr lang="en-US" altLang="zh-CN" sz="2800" dirty="0">
                <a:solidFill>
                  <a:srgbClr val="002060"/>
                </a:solidFill>
              </a:rPr>
              <a:t>2027</a:t>
            </a:r>
            <a:r>
              <a:rPr lang="zh-CN" altLang="en-US" sz="2800" dirty="0">
                <a:solidFill>
                  <a:srgbClr val="002060"/>
                </a:solidFill>
              </a:rPr>
              <a:t>年试运行</a:t>
            </a:r>
          </a:p>
        </p:txBody>
      </p:sp>
      <p:pic>
        <p:nvPicPr>
          <p:cNvPr id="9" name="图片 8">
            <a:extLst>
              <a:ext uri="{FF2B5EF4-FFF2-40B4-BE49-F238E27FC236}">
                <a16:creationId xmlns:a16="http://schemas.microsoft.com/office/drawing/2014/main" id="{0E6BA9EC-F30C-A97C-5BA2-B4EF986CA396}"/>
              </a:ext>
            </a:extLst>
          </p:cNvPr>
          <p:cNvPicPr>
            <a:picLocks noChangeAspect="1"/>
          </p:cNvPicPr>
          <p:nvPr/>
        </p:nvPicPr>
        <p:blipFill>
          <a:blip r:embed="rId4"/>
          <a:stretch>
            <a:fillRect/>
          </a:stretch>
        </p:blipFill>
        <p:spPr>
          <a:xfrm>
            <a:off x="6011687" y="829819"/>
            <a:ext cx="5888766" cy="2975639"/>
          </a:xfrm>
          <a:prstGeom prst="rect">
            <a:avLst/>
          </a:prstGeom>
        </p:spPr>
      </p:pic>
    </p:spTree>
    <p:extLst>
      <p:ext uri="{BB962C8B-B14F-4D97-AF65-F5344CB8AC3E}">
        <p14:creationId xmlns:p14="http://schemas.microsoft.com/office/powerpoint/2010/main" val="247045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0BEBA0D-B577-0368-A95D-97216285E6B4}"/>
              </a:ext>
            </a:extLst>
          </p:cNvPr>
          <p:cNvSpPr>
            <a:spLocks noGrp="1"/>
          </p:cNvSpPr>
          <p:nvPr>
            <p:ph type="sldNum" sz="quarter" idx="12"/>
          </p:nvPr>
        </p:nvSpPr>
        <p:spPr/>
        <p:txBody>
          <a:bodyPr/>
          <a:lstStyle/>
          <a:p>
            <a:fld id="{DABBEA52-83FF-49B7-BA50-E50A0E8A1A17}" type="slidenum">
              <a:rPr lang="zh-CN" altLang="en-US" smtClean="0"/>
              <a:pPr/>
              <a:t>4</a:t>
            </a:fld>
            <a:endParaRPr lang="zh-CN" altLang="en-US"/>
          </a:p>
        </p:txBody>
      </p:sp>
      <p:sp>
        <p:nvSpPr>
          <p:cNvPr id="3" name="文本框 2">
            <a:extLst>
              <a:ext uri="{FF2B5EF4-FFF2-40B4-BE49-F238E27FC236}">
                <a16:creationId xmlns:a16="http://schemas.microsoft.com/office/drawing/2014/main" id="{F508A03F-316A-0519-405B-4F98D2D85504}"/>
              </a:ext>
            </a:extLst>
          </p:cNvPr>
          <p:cNvSpPr txBox="1"/>
          <p:nvPr/>
        </p:nvSpPr>
        <p:spPr>
          <a:xfrm>
            <a:off x="492760" y="226080"/>
            <a:ext cx="10122231" cy="523220"/>
          </a:xfrm>
          <a:prstGeom prst="rect">
            <a:avLst/>
          </a:prstGeom>
          <a:noFill/>
        </p:spPr>
        <p:txBody>
          <a:bodyPr wrap="square" rtlCol="0">
            <a:spAutoFit/>
          </a:bodyPr>
          <a:lstStyle/>
          <a:p>
            <a:r>
              <a:rPr lang="en-US" altLang="zh-CN" sz="2800" b="1" dirty="0" err="1">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熊猫计划</a:t>
            </a:r>
          </a:p>
        </p:txBody>
      </p:sp>
      <p:pic>
        <p:nvPicPr>
          <p:cNvPr id="4" name="图片 3">
            <a:extLst>
              <a:ext uri="{FF2B5EF4-FFF2-40B4-BE49-F238E27FC236}">
                <a16:creationId xmlns:a16="http://schemas.microsoft.com/office/drawing/2014/main" id="{BCF49F98-D548-416D-3F24-D9F85C9BE948}"/>
              </a:ext>
            </a:extLst>
          </p:cNvPr>
          <p:cNvPicPr>
            <a:picLocks noChangeAspect="1"/>
          </p:cNvPicPr>
          <p:nvPr/>
        </p:nvPicPr>
        <p:blipFill>
          <a:blip r:embed="rId3"/>
          <a:stretch>
            <a:fillRect/>
          </a:stretch>
        </p:blipFill>
        <p:spPr>
          <a:xfrm>
            <a:off x="444299" y="1024329"/>
            <a:ext cx="3975301" cy="5522505"/>
          </a:xfrm>
          <a:prstGeom prst="rect">
            <a:avLst/>
          </a:prstGeom>
        </p:spPr>
      </p:pic>
      <p:sp>
        <p:nvSpPr>
          <p:cNvPr id="6" name="内容占位符 2">
            <a:extLst>
              <a:ext uri="{FF2B5EF4-FFF2-40B4-BE49-F238E27FC236}">
                <a16:creationId xmlns:a16="http://schemas.microsoft.com/office/drawing/2014/main" id="{6AAB8357-5159-8CBF-F7BB-8A2A2E6A8DD3}"/>
              </a:ext>
            </a:extLst>
          </p:cNvPr>
          <p:cNvSpPr txBox="1">
            <a:spLocks/>
          </p:cNvSpPr>
          <p:nvPr/>
        </p:nvSpPr>
        <p:spPr>
          <a:xfrm>
            <a:off x="4996069" y="855962"/>
            <a:ext cx="6585808" cy="38065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000" b="1" dirty="0" err="1">
                <a:solidFill>
                  <a:srgbClr val="C00000"/>
                </a:solidFill>
                <a:latin typeface="Times New Roman" panose="02020603050405020304" pitchFamily="18" charset="0"/>
                <a:cs typeface="Times New Roman" panose="02020603050405020304" pitchFamily="18" charset="0"/>
              </a:rPr>
              <a:t>PandaX</a:t>
            </a:r>
            <a:r>
              <a:rPr lang="en-US" altLang="zh-CN" sz="2000" b="1" dirty="0">
                <a:latin typeface="Times New Roman" panose="02020603050405020304" pitchFamily="18" charset="0"/>
                <a:cs typeface="Times New Roman" panose="02020603050405020304" pitchFamily="18" charset="0"/>
              </a:rPr>
              <a:t>: </a:t>
            </a:r>
            <a:r>
              <a:rPr lang="en-US" altLang="zh-CN" sz="2000" b="1" dirty="0">
                <a:solidFill>
                  <a:srgbClr val="C00000"/>
                </a:solidFill>
                <a:latin typeface="Times New Roman" panose="02020603050405020304" pitchFamily="18" charset="0"/>
                <a:cs typeface="Times New Roman" panose="02020603050405020304" pitchFamily="18" charset="0"/>
              </a:rPr>
              <a:t>P</a:t>
            </a:r>
            <a:r>
              <a:rPr lang="en-US" altLang="zh-CN" sz="2000" b="1" dirty="0">
                <a:solidFill>
                  <a:srgbClr val="002060"/>
                </a:solidFill>
                <a:latin typeface="Times New Roman" panose="02020603050405020304" pitchFamily="18" charset="0"/>
                <a:cs typeface="Times New Roman" panose="02020603050405020304" pitchFamily="18" charset="0"/>
              </a:rPr>
              <a:t>article</a:t>
            </a:r>
            <a:r>
              <a:rPr lang="en-US" altLang="zh-CN" sz="2000" b="1" dirty="0">
                <a:latin typeface="Times New Roman" panose="02020603050405020304" pitchFamily="18" charset="0"/>
                <a:cs typeface="Times New Roman" panose="02020603050405020304" pitchFamily="18" charset="0"/>
              </a:rPr>
              <a:t> </a:t>
            </a:r>
            <a:r>
              <a:rPr lang="en-US" altLang="zh-CN" sz="2000" b="1" dirty="0">
                <a:solidFill>
                  <a:srgbClr val="C00000"/>
                </a:solidFill>
                <a:latin typeface="Times New Roman" panose="02020603050405020304" pitchFamily="18" charset="0"/>
                <a:cs typeface="Times New Roman" panose="02020603050405020304" pitchFamily="18" charset="0"/>
              </a:rPr>
              <a:t>and</a:t>
            </a:r>
            <a:r>
              <a:rPr lang="en-US" altLang="zh-CN" sz="2000" b="1" dirty="0">
                <a:latin typeface="Times New Roman" panose="02020603050405020304" pitchFamily="18" charset="0"/>
                <a:cs typeface="Times New Roman" panose="02020603050405020304" pitchFamily="18" charset="0"/>
              </a:rPr>
              <a:t> </a:t>
            </a:r>
            <a:r>
              <a:rPr lang="en-US" altLang="zh-CN" sz="2000" b="1" dirty="0">
                <a:solidFill>
                  <a:srgbClr val="C00000"/>
                </a:solidFill>
                <a:latin typeface="Times New Roman" panose="02020603050405020304" pitchFamily="18" charset="0"/>
                <a:cs typeface="Times New Roman" panose="02020603050405020304" pitchFamily="18" charset="0"/>
              </a:rPr>
              <a:t>A</a:t>
            </a:r>
            <a:r>
              <a:rPr lang="en-US" altLang="zh-CN" sz="2000" b="1" dirty="0">
                <a:solidFill>
                  <a:srgbClr val="002060"/>
                </a:solidFill>
                <a:latin typeface="Times New Roman" panose="02020603050405020304" pitchFamily="18" charset="0"/>
                <a:cs typeface="Times New Roman" panose="02020603050405020304" pitchFamily="18" charset="0"/>
              </a:rPr>
              <a:t>strophysical </a:t>
            </a:r>
            <a:r>
              <a:rPr lang="en-US" altLang="zh-CN" sz="2000" b="1" dirty="0">
                <a:latin typeface="Times New Roman" panose="02020603050405020304" pitchFamily="18" charset="0"/>
                <a:cs typeface="Times New Roman" panose="02020603050405020304" pitchFamily="18" charset="0"/>
              </a:rPr>
              <a:t> </a:t>
            </a:r>
            <a:r>
              <a:rPr lang="en-US" altLang="zh-CN" sz="2000" b="1" dirty="0">
                <a:solidFill>
                  <a:srgbClr val="C00000"/>
                </a:solidFill>
                <a:latin typeface="Times New Roman" panose="02020603050405020304" pitchFamily="18" charset="0"/>
                <a:cs typeface="Times New Roman" panose="02020603050405020304" pitchFamily="18" charset="0"/>
              </a:rPr>
              <a:t>X</a:t>
            </a:r>
            <a:r>
              <a:rPr lang="en-US" altLang="zh-CN" sz="2000" b="1" dirty="0">
                <a:solidFill>
                  <a:srgbClr val="002060"/>
                </a:solidFill>
                <a:latin typeface="Times New Roman" panose="02020603050405020304" pitchFamily="18" charset="0"/>
                <a:cs typeface="Times New Roman" panose="02020603050405020304" pitchFamily="18" charset="0"/>
              </a:rPr>
              <a:t>enon Observatory</a:t>
            </a:r>
          </a:p>
          <a:p>
            <a:pPr>
              <a:lnSpc>
                <a:spcPct val="150000"/>
              </a:lnSpc>
            </a:pPr>
            <a:r>
              <a:rPr lang="zh-CN" altLang="en-US" sz="2000" b="1" dirty="0">
                <a:solidFill>
                  <a:srgbClr val="002060"/>
                </a:solidFill>
              </a:rPr>
              <a:t>双相时间投影室技术</a:t>
            </a:r>
            <a:r>
              <a:rPr lang="en-US" altLang="zh-CN" sz="2000" b="1" dirty="0">
                <a:solidFill>
                  <a:srgbClr val="002060"/>
                </a:solidFill>
              </a:rPr>
              <a:t>: </a:t>
            </a:r>
            <a:r>
              <a:rPr lang="zh-CN" altLang="en-US" sz="2000" b="1" dirty="0">
                <a:solidFill>
                  <a:srgbClr val="002060"/>
                </a:solidFill>
              </a:rPr>
              <a:t>闪烁光信号</a:t>
            </a:r>
            <a:r>
              <a:rPr lang="en-US" altLang="zh-CN" sz="2000" b="1" dirty="0">
                <a:solidFill>
                  <a:srgbClr val="002060"/>
                </a:solidFill>
              </a:rPr>
              <a:t>(S1) </a:t>
            </a:r>
            <a:r>
              <a:rPr lang="zh-CN" altLang="en-US" sz="2000" b="1" dirty="0">
                <a:solidFill>
                  <a:srgbClr val="002060"/>
                </a:solidFill>
              </a:rPr>
              <a:t>和电离信号</a:t>
            </a:r>
            <a:r>
              <a:rPr lang="en-US" altLang="zh-CN" sz="2000" b="1" dirty="0">
                <a:solidFill>
                  <a:srgbClr val="002060"/>
                </a:solidFill>
              </a:rPr>
              <a:t>(S2) </a:t>
            </a:r>
          </a:p>
          <a:p>
            <a:pPr lvl="1">
              <a:lnSpc>
                <a:spcPct val="150000"/>
              </a:lnSpc>
            </a:pPr>
            <a:r>
              <a:rPr lang="zh-CN" altLang="en-US" sz="2000" dirty="0">
                <a:solidFill>
                  <a:srgbClr val="002060"/>
                </a:solidFill>
              </a:rPr>
              <a:t>事件</a:t>
            </a:r>
            <a:r>
              <a:rPr lang="en-US" altLang="zh-CN" sz="2000" dirty="0">
                <a:solidFill>
                  <a:srgbClr val="002060"/>
                </a:solidFill>
              </a:rPr>
              <a:t>3D</a:t>
            </a:r>
            <a:r>
              <a:rPr lang="zh-CN" altLang="en-US" sz="2000" dirty="0">
                <a:solidFill>
                  <a:srgbClr val="002060"/>
                </a:solidFill>
              </a:rPr>
              <a:t>位置、时间、能量测量：</a:t>
            </a:r>
            <a:r>
              <a:rPr lang="en-US" altLang="zh-CN" sz="2000" dirty="0">
                <a:solidFill>
                  <a:srgbClr val="002060"/>
                </a:solidFill>
              </a:rPr>
              <a:t>keV-MeV</a:t>
            </a:r>
          </a:p>
          <a:p>
            <a:pPr lvl="1">
              <a:lnSpc>
                <a:spcPct val="150000"/>
              </a:lnSpc>
            </a:pPr>
            <a:r>
              <a:rPr lang="zh-CN" altLang="en-US" sz="2000" dirty="0">
                <a:solidFill>
                  <a:srgbClr val="002060"/>
                </a:solidFill>
              </a:rPr>
              <a:t>电子</a:t>
            </a:r>
            <a:r>
              <a:rPr lang="en-US" altLang="zh-CN" sz="2000" dirty="0">
                <a:solidFill>
                  <a:srgbClr val="002060"/>
                </a:solidFill>
              </a:rPr>
              <a:t>/</a:t>
            </a:r>
            <a:r>
              <a:rPr lang="zh-CN" altLang="en-US" sz="2000" dirty="0">
                <a:solidFill>
                  <a:srgbClr val="002060"/>
                </a:solidFill>
              </a:rPr>
              <a:t>核子反冲鉴别，粒子鉴别，</a:t>
            </a:r>
            <a:r>
              <a:rPr lang="en-US" altLang="zh-CN" sz="2000" dirty="0">
                <a:solidFill>
                  <a:srgbClr val="002060"/>
                </a:solidFill>
              </a:rPr>
              <a:t>Coincidence</a:t>
            </a:r>
          </a:p>
          <a:p>
            <a:pPr lvl="1">
              <a:lnSpc>
                <a:spcPct val="150000"/>
              </a:lnSpc>
            </a:pPr>
            <a:r>
              <a:rPr lang="zh-CN" altLang="en-US" sz="2000" dirty="0">
                <a:solidFill>
                  <a:srgbClr val="002060"/>
                </a:solidFill>
              </a:rPr>
              <a:t>低本底、大规模靶物质、自屏蔽效应</a:t>
            </a:r>
            <a:endParaRPr lang="en-US" altLang="zh-CN" sz="2000" dirty="0">
              <a:solidFill>
                <a:srgbClr val="002060"/>
              </a:solidFill>
            </a:endParaRPr>
          </a:p>
          <a:p>
            <a:pPr lvl="1">
              <a:lnSpc>
                <a:spcPct val="150000"/>
              </a:lnSpc>
            </a:pPr>
            <a:endParaRPr lang="en-US" altLang="zh-CN" sz="2000" dirty="0">
              <a:solidFill>
                <a:srgbClr val="002060"/>
              </a:solidFill>
            </a:endParaRPr>
          </a:p>
        </p:txBody>
      </p:sp>
      <p:pic>
        <p:nvPicPr>
          <p:cNvPr id="8" name="图片 7">
            <a:extLst>
              <a:ext uri="{FF2B5EF4-FFF2-40B4-BE49-F238E27FC236}">
                <a16:creationId xmlns:a16="http://schemas.microsoft.com/office/drawing/2014/main" id="{AE8E2925-BDDD-B045-46F1-B831D03AF086}"/>
              </a:ext>
            </a:extLst>
          </p:cNvPr>
          <p:cNvPicPr>
            <a:picLocks noChangeAspect="1"/>
          </p:cNvPicPr>
          <p:nvPr/>
        </p:nvPicPr>
        <p:blipFill>
          <a:blip r:embed="rId4"/>
          <a:stretch>
            <a:fillRect/>
          </a:stretch>
        </p:blipFill>
        <p:spPr>
          <a:xfrm>
            <a:off x="7706139" y="3758274"/>
            <a:ext cx="3975301" cy="2780321"/>
          </a:xfrm>
          <a:prstGeom prst="rect">
            <a:avLst/>
          </a:prstGeom>
        </p:spPr>
      </p:pic>
      <p:pic>
        <p:nvPicPr>
          <p:cNvPr id="10" name="图片 9">
            <a:extLst>
              <a:ext uri="{FF2B5EF4-FFF2-40B4-BE49-F238E27FC236}">
                <a16:creationId xmlns:a16="http://schemas.microsoft.com/office/drawing/2014/main" id="{777FC1B8-12F3-9436-CD3E-78492EC40BCE}"/>
              </a:ext>
            </a:extLst>
          </p:cNvPr>
          <p:cNvPicPr>
            <a:picLocks noChangeAspect="1"/>
          </p:cNvPicPr>
          <p:nvPr/>
        </p:nvPicPr>
        <p:blipFill>
          <a:blip r:embed="rId5"/>
          <a:stretch>
            <a:fillRect/>
          </a:stretch>
        </p:blipFill>
        <p:spPr>
          <a:xfrm>
            <a:off x="4359563" y="3652257"/>
            <a:ext cx="3247013" cy="3099726"/>
          </a:xfrm>
          <a:prstGeom prst="rect">
            <a:avLst/>
          </a:prstGeom>
        </p:spPr>
      </p:pic>
    </p:spTree>
    <p:extLst>
      <p:ext uri="{BB962C8B-B14F-4D97-AF65-F5344CB8AC3E}">
        <p14:creationId xmlns:p14="http://schemas.microsoft.com/office/powerpoint/2010/main" val="397501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EFD1DF6D-BCC9-F74E-6126-2018FB20A450}"/>
              </a:ext>
            </a:extLst>
          </p:cNvPr>
          <p:cNvSpPr>
            <a:spLocks noGrp="1"/>
          </p:cNvSpPr>
          <p:nvPr>
            <p:ph type="sldNum" sz="quarter" idx="12"/>
          </p:nvPr>
        </p:nvSpPr>
        <p:spPr/>
        <p:txBody>
          <a:bodyPr/>
          <a:lstStyle/>
          <a:p>
            <a:fld id="{DABBEA52-83FF-49B7-BA50-E50A0E8A1A17}" type="slidenum">
              <a:rPr lang="zh-CN" altLang="en-US" smtClean="0"/>
              <a:pPr/>
              <a:t>5</a:t>
            </a:fld>
            <a:endParaRPr lang="zh-CN" altLang="en-US"/>
          </a:p>
        </p:txBody>
      </p:sp>
      <p:pic>
        <p:nvPicPr>
          <p:cNvPr id="3" name="Detector" descr="Detector">
            <a:hlinkClick r:id="" action="ppaction://media"/>
            <a:extLst>
              <a:ext uri="{FF2B5EF4-FFF2-40B4-BE49-F238E27FC236}">
                <a16:creationId xmlns:a16="http://schemas.microsoft.com/office/drawing/2014/main" id="{4168FC51-0F84-DB88-105F-263B43F177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6904"/>
            <a:ext cx="12192000" cy="6858000"/>
          </a:xfrm>
          <a:prstGeom prst="rect">
            <a:avLst/>
          </a:prstGeom>
        </p:spPr>
      </p:pic>
    </p:spTree>
    <p:extLst>
      <p:ext uri="{BB962C8B-B14F-4D97-AF65-F5344CB8AC3E}">
        <p14:creationId xmlns:p14="http://schemas.microsoft.com/office/powerpoint/2010/main" val="263310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95BB76D-AB2E-08DA-EEED-3D5A0F79D53A}"/>
              </a:ext>
            </a:extLst>
          </p:cNvPr>
          <p:cNvSpPr>
            <a:spLocks noGrp="1"/>
          </p:cNvSpPr>
          <p:nvPr>
            <p:ph type="sldNum" sz="quarter" idx="12"/>
          </p:nvPr>
        </p:nvSpPr>
        <p:spPr/>
        <p:txBody>
          <a:bodyPr/>
          <a:lstStyle/>
          <a:p>
            <a:fld id="{DABBEA52-83FF-49B7-BA50-E50A0E8A1A17}" type="slidenum">
              <a:rPr lang="zh-CN" altLang="en-US" smtClean="0"/>
              <a:pPr/>
              <a:t>6</a:t>
            </a:fld>
            <a:endParaRPr lang="zh-CN" altLang="en-US"/>
          </a:p>
        </p:txBody>
      </p:sp>
      <p:sp>
        <p:nvSpPr>
          <p:cNvPr id="3" name="文本框 2">
            <a:extLst>
              <a:ext uri="{FF2B5EF4-FFF2-40B4-BE49-F238E27FC236}">
                <a16:creationId xmlns:a16="http://schemas.microsoft.com/office/drawing/2014/main" id="{77060A55-5B9F-D17A-434E-50FDDFB729FF}"/>
              </a:ext>
            </a:extLst>
          </p:cNvPr>
          <p:cNvSpPr txBox="1"/>
          <p:nvPr/>
        </p:nvSpPr>
        <p:spPr>
          <a:xfrm>
            <a:off x="492760" y="226080"/>
            <a:ext cx="10122231" cy="523220"/>
          </a:xfrm>
          <a:prstGeom prst="rect">
            <a:avLst/>
          </a:prstGeom>
          <a:noFill/>
        </p:spPr>
        <p:txBody>
          <a:bodyPr wrap="square" rtlCol="0">
            <a:spAutoFit/>
          </a:bodyPr>
          <a:lstStyle/>
          <a:p>
            <a:r>
              <a:rPr lang="en-US" altLang="zh-CN" sz="2800" b="1" dirty="0" err="1">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实验发展</a:t>
            </a:r>
          </a:p>
        </p:txBody>
      </p:sp>
      <p:sp>
        <p:nvSpPr>
          <p:cNvPr id="24" name="内容占位符 2">
            <a:extLst>
              <a:ext uri="{FF2B5EF4-FFF2-40B4-BE49-F238E27FC236}">
                <a16:creationId xmlns:a16="http://schemas.microsoft.com/office/drawing/2014/main" id="{5C4AD12D-D962-F687-D348-B93B1F2FA9B6}"/>
              </a:ext>
            </a:extLst>
          </p:cNvPr>
          <p:cNvSpPr txBox="1">
            <a:spLocks/>
          </p:cNvSpPr>
          <p:nvPr/>
        </p:nvSpPr>
        <p:spPr>
          <a:xfrm>
            <a:off x="411451" y="1016778"/>
            <a:ext cx="11423372" cy="56497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kumimoji="1" lang="zh-CN" altLang="en-US" dirty="0">
                <a:solidFill>
                  <a:srgbClr val="002060"/>
                </a:solidFill>
                <a:latin typeface="+mn-ea"/>
              </a:rPr>
              <a:t>探测器灵敏体积靶值量持续升级</a:t>
            </a:r>
            <a:endParaRPr kumimoji="1" lang="en-US" altLang="zh-CN" dirty="0">
              <a:solidFill>
                <a:srgbClr val="002060"/>
              </a:solidFill>
              <a:latin typeface="+mn-ea"/>
            </a:endParaRPr>
          </a:p>
          <a:p>
            <a:pPr>
              <a:lnSpc>
                <a:spcPct val="150000"/>
              </a:lnSpc>
            </a:pPr>
            <a:r>
              <a:rPr kumimoji="1" lang="zh-CN" altLang="en-US" dirty="0">
                <a:solidFill>
                  <a:srgbClr val="002060"/>
                </a:solidFill>
                <a:latin typeface="+mn-ea"/>
              </a:rPr>
              <a:t>放射性本底不断降低</a:t>
            </a:r>
            <a:endParaRPr kumimoji="1" lang="en-US" altLang="zh-CN" dirty="0">
              <a:solidFill>
                <a:srgbClr val="002060"/>
              </a:solidFill>
              <a:latin typeface="+mn-ea"/>
            </a:endParaRPr>
          </a:p>
        </p:txBody>
      </p:sp>
      <p:sp>
        <p:nvSpPr>
          <p:cNvPr id="25" name="矩形 19">
            <a:extLst>
              <a:ext uri="{FF2B5EF4-FFF2-40B4-BE49-F238E27FC236}">
                <a16:creationId xmlns:a16="http://schemas.microsoft.com/office/drawing/2014/main" id="{0168A60C-58A1-1236-F981-A3225161CCA9}"/>
              </a:ext>
            </a:extLst>
          </p:cNvPr>
          <p:cNvSpPr/>
          <p:nvPr/>
        </p:nvSpPr>
        <p:spPr>
          <a:xfrm>
            <a:off x="10636245" y="1558933"/>
            <a:ext cx="1329014" cy="354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800" b="1" dirty="0">
              <a:solidFill>
                <a:srgbClr val="004098"/>
              </a:solidFill>
              <a:latin typeface="等线" panose="02010600030101010101" pitchFamily="2" charset="-122"/>
              <a:ea typeface="等线" panose="02010600030101010101" pitchFamily="2" charset="-122"/>
            </a:endParaRPr>
          </a:p>
        </p:txBody>
      </p:sp>
      <p:sp>
        <p:nvSpPr>
          <p:cNvPr id="26" name="灯片编号占位符 11">
            <a:extLst>
              <a:ext uri="{FF2B5EF4-FFF2-40B4-BE49-F238E27FC236}">
                <a16:creationId xmlns:a16="http://schemas.microsoft.com/office/drawing/2014/main" id="{635A701A-9394-B02D-92CE-754DC12C5733}"/>
              </a:ext>
            </a:extLst>
          </p:cNvPr>
          <p:cNvSpPr txBox="1">
            <a:spLocks/>
          </p:cNvSpPr>
          <p:nvPr/>
        </p:nvSpPr>
        <p:spPr>
          <a:xfrm>
            <a:off x="9347200" y="64839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kumimoji="1" lang="zh-CN" altLang="en-US" dirty="0"/>
          </a:p>
        </p:txBody>
      </p:sp>
      <p:grpSp>
        <p:nvGrpSpPr>
          <p:cNvPr id="27" name="组合 82">
            <a:extLst>
              <a:ext uri="{FF2B5EF4-FFF2-40B4-BE49-F238E27FC236}">
                <a16:creationId xmlns:a16="http://schemas.microsoft.com/office/drawing/2014/main" id="{2609F7D2-C9F9-5EFC-94D0-BE0F65BDFAA1}"/>
              </a:ext>
            </a:extLst>
          </p:cNvPr>
          <p:cNvGrpSpPr/>
          <p:nvPr/>
        </p:nvGrpSpPr>
        <p:grpSpPr>
          <a:xfrm>
            <a:off x="226741" y="1468245"/>
            <a:ext cx="12032882" cy="5012777"/>
            <a:chOff x="-339153" y="966249"/>
            <a:chExt cx="12793604" cy="5329687"/>
          </a:xfrm>
        </p:grpSpPr>
        <p:graphicFrame>
          <p:nvGraphicFramePr>
            <p:cNvPr id="28" name="图示 27">
              <a:extLst>
                <a:ext uri="{FF2B5EF4-FFF2-40B4-BE49-F238E27FC236}">
                  <a16:creationId xmlns:a16="http://schemas.microsoft.com/office/drawing/2014/main" id="{779187B2-37A4-71C8-46A7-5AF0B668547C}"/>
                </a:ext>
              </a:extLst>
            </p:cNvPr>
            <p:cNvGraphicFramePr/>
            <p:nvPr>
              <p:extLst>
                <p:ext uri="{D42A27DB-BD31-4B8C-83A1-F6EECF244321}">
                  <p14:modId xmlns:p14="http://schemas.microsoft.com/office/powerpoint/2010/main" val="2736316609"/>
                </p:ext>
              </p:extLst>
            </p:nvPr>
          </p:nvGraphicFramePr>
          <p:xfrm>
            <a:off x="1407778" y="1270044"/>
            <a:ext cx="11046673" cy="3705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组合 81">
              <a:extLst>
                <a:ext uri="{FF2B5EF4-FFF2-40B4-BE49-F238E27FC236}">
                  <a16:creationId xmlns:a16="http://schemas.microsoft.com/office/drawing/2014/main" id="{7D3A9A73-E28F-B8F0-A809-546A4739C124}"/>
                </a:ext>
              </a:extLst>
            </p:cNvPr>
            <p:cNvGrpSpPr/>
            <p:nvPr/>
          </p:nvGrpSpPr>
          <p:grpSpPr>
            <a:xfrm>
              <a:off x="-339153" y="966249"/>
              <a:ext cx="12721706" cy="5329687"/>
              <a:chOff x="-339153" y="966249"/>
              <a:chExt cx="12721706" cy="5329687"/>
            </a:xfrm>
          </p:grpSpPr>
          <p:sp>
            <p:nvSpPr>
              <p:cNvPr id="30" name="矩形 30">
                <a:extLst>
                  <a:ext uri="{FF2B5EF4-FFF2-40B4-BE49-F238E27FC236}">
                    <a16:creationId xmlns:a16="http://schemas.microsoft.com/office/drawing/2014/main" id="{5EE25A7D-BBDD-92CA-BFDE-765A0E531E0E}"/>
                  </a:ext>
                </a:extLst>
              </p:cNvPr>
              <p:cNvSpPr/>
              <p:nvPr/>
            </p:nvSpPr>
            <p:spPr bwMode="auto">
              <a:xfrm>
                <a:off x="250815" y="966249"/>
                <a:ext cx="11690370" cy="530991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1200" cap="none" spc="0" normalizeH="0" baseline="0" noProof="0" dirty="0">
                  <a:ln>
                    <a:noFill/>
                  </a:ln>
                  <a:solidFill>
                    <a:srgbClr val="313C3B"/>
                  </a:solidFill>
                  <a:effectLst/>
                  <a:uLnTx/>
                  <a:uFillTx/>
                  <a:latin typeface="微软雅黑" panose="020B0503020204020204" pitchFamily="34" charset="-122"/>
                  <a:ea typeface="微软雅黑" panose="020B0503020204020204" pitchFamily="34" charset="-122"/>
                  <a:cs typeface="+mn-cs"/>
                </a:endParaRPr>
              </a:p>
            </p:txBody>
          </p:sp>
          <p:cxnSp>
            <p:nvCxnSpPr>
              <p:cNvPr id="31" name="Straight Connector 99">
                <a:extLst>
                  <a:ext uri="{FF2B5EF4-FFF2-40B4-BE49-F238E27FC236}">
                    <a16:creationId xmlns:a16="http://schemas.microsoft.com/office/drawing/2014/main" id="{8A448A41-42C2-FA9F-7A4F-2C378777A0B1}"/>
                  </a:ext>
                </a:extLst>
              </p:cNvPr>
              <p:cNvCxnSpPr>
                <a:cxnSpLocks/>
              </p:cNvCxnSpPr>
              <p:nvPr/>
            </p:nvCxnSpPr>
            <p:spPr>
              <a:xfrm>
                <a:off x="3472876" y="5428075"/>
                <a:ext cx="0" cy="53928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99">
                <a:extLst>
                  <a:ext uri="{FF2B5EF4-FFF2-40B4-BE49-F238E27FC236}">
                    <a16:creationId xmlns:a16="http://schemas.microsoft.com/office/drawing/2014/main" id="{0F9DDFFB-3BC3-0141-1939-88DC6D6B97B0}"/>
                  </a:ext>
                </a:extLst>
              </p:cNvPr>
              <p:cNvCxnSpPr>
                <a:cxnSpLocks/>
              </p:cNvCxnSpPr>
              <p:nvPr/>
            </p:nvCxnSpPr>
            <p:spPr>
              <a:xfrm>
                <a:off x="5930015" y="5407821"/>
                <a:ext cx="0" cy="53928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99">
                <a:extLst>
                  <a:ext uri="{FF2B5EF4-FFF2-40B4-BE49-F238E27FC236}">
                    <a16:creationId xmlns:a16="http://schemas.microsoft.com/office/drawing/2014/main" id="{C1576A84-6D44-DE49-FEBF-A9E2A5A6D09A}"/>
                  </a:ext>
                </a:extLst>
              </p:cNvPr>
              <p:cNvCxnSpPr>
                <a:cxnSpLocks/>
              </p:cNvCxnSpPr>
              <p:nvPr/>
            </p:nvCxnSpPr>
            <p:spPr>
              <a:xfrm>
                <a:off x="8186279" y="5462203"/>
                <a:ext cx="0" cy="53928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99">
                <a:extLst>
                  <a:ext uri="{FF2B5EF4-FFF2-40B4-BE49-F238E27FC236}">
                    <a16:creationId xmlns:a16="http://schemas.microsoft.com/office/drawing/2014/main" id="{F8E4607D-3603-6C78-AB23-02BC85E08426}"/>
                  </a:ext>
                </a:extLst>
              </p:cNvPr>
              <p:cNvCxnSpPr>
                <a:cxnSpLocks/>
              </p:cNvCxnSpPr>
              <p:nvPr/>
            </p:nvCxnSpPr>
            <p:spPr>
              <a:xfrm>
                <a:off x="10908995" y="5401440"/>
                <a:ext cx="0" cy="53928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99">
                <a:extLst>
                  <a:ext uri="{FF2B5EF4-FFF2-40B4-BE49-F238E27FC236}">
                    <a16:creationId xmlns:a16="http://schemas.microsoft.com/office/drawing/2014/main" id="{FA7C3861-3BE9-7CC3-64EF-41D5BF8A1A76}"/>
                  </a:ext>
                </a:extLst>
              </p:cNvPr>
              <p:cNvCxnSpPr>
                <a:cxnSpLocks/>
              </p:cNvCxnSpPr>
              <p:nvPr/>
            </p:nvCxnSpPr>
            <p:spPr>
              <a:xfrm>
                <a:off x="937984" y="5428733"/>
                <a:ext cx="0" cy="539283"/>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36" name="矩形 9">
                <a:extLst>
                  <a:ext uri="{FF2B5EF4-FFF2-40B4-BE49-F238E27FC236}">
                    <a16:creationId xmlns:a16="http://schemas.microsoft.com/office/drawing/2014/main" id="{B55EC118-0F33-2AE6-B851-1046E1E5077F}"/>
                  </a:ext>
                </a:extLst>
              </p:cNvPr>
              <p:cNvSpPr/>
              <p:nvPr/>
            </p:nvSpPr>
            <p:spPr>
              <a:xfrm>
                <a:off x="-185760" y="3385913"/>
                <a:ext cx="2009903" cy="350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err="1">
                    <a:solidFill>
                      <a:srgbClr val="004098"/>
                    </a:solidFill>
                    <a:latin typeface="Helvetica Neue" panose="02000503000000020004" pitchFamily="2" charset="0"/>
                    <a:ea typeface="Helvetica Neue" panose="02000503000000020004" pitchFamily="2" charset="0"/>
                    <a:cs typeface="Helvetica Neue" panose="02000503000000020004" pitchFamily="2" charset="0"/>
                  </a:rPr>
                  <a:t>PandaX</a:t>
                </a:r>
                <a:r>
                  <a:rPr kumimoji="1" lang="en-US" altLang="zh-CN" sz="2000" b="1" dirty="0">
                    <a:solidFill>
                      <a:srgbClr val="004098"/>
                    </a:solidFill>
                    <a:latin typeface="Helvetica Neue" panose="02000503000000020004" pitchFamily="2" charset="0"/>
                    <a:ea typeface="Helvetica Neue" panose="02000503000000020004" pitchFamily="2" charset="0"/>
                    <a:cs typeface="Helvetica Neue" panose="02000503000000020004" pitchFamily="2" charset="0"/>
                  </a:rPr>
                  <a:t> Start</a:t>
                </a:r>
                <a:endParaRPr kumimoji="1" lang="zh-CN" altLang="en-US" sz="2000" b="1" dirty="0">
                  <a:solidFill>
                    <a:srgbClr val="004098"/>
                  </a:solidFill>
                  <a:latin typeface="Helvetica Neue" panose="02000503000000020004" pitchFamily="2" charset="0"/>
                  <a:cs typeface="Helvetica Neue" panose="02000503000000020004" pitchFamily="2" charset="0"/>
                </a:endParaRPr>
              </a:p>
            </p:txBody>
          </p:sp>
          <p:cxnSp>
            <p:nvCxnSpPr>
              <p:cNvPr id="37" name="直接箭头连接符 3">
                <a:extLst>
                  <a:ext uri="{FF2B5EF4-FFF2-40B4-BE49-F238E27FC236}">
                    <a16:creationId xmlns:a16="http://schemas.microsoft.com/office/drawing/2014/main" id="{6DC0396E-C3CC-008F-5ED3-0C13F5EDF425}"/>
                  </a:ext>
                </a:extLst>
              </p:cNvPr>
              <p:cNvCxnSpPr>
                <a:cxnSpLocks/>
              </p:cNvCxnSpPr>
              <p:nvPr/>
            </p:nvCxnSpPr>
            <p:spPr>
              <a:xfrm flipH="1" flipV="1">
                <a:off x="-339153" y="6102759"/>
                <a:ext cx="12721706" cy="20253"/>
              </a:xfrm>
              <a:prstGeom prst="straightConnector1">
                <a:avLst/>
              </a:prstGeom>
              <a:ln w="457200">
                <a:solidFill>
                  <a:srgbClr val="00467A"/>
                </a:solidFill>
                <a:headEnd type="stealth" w="sm" len="sm"/>
                <a:tailEnd type="none"/>
              </a:ln>
              <a:effectLst>
                <a:outerShdw blurRad="50800" dist="1016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8" name="TextBox 12">
                <a:extLst>
                  <a:ext uri="{FF2B5EF4-FFF2-40B4-BE49-F238E27FC236}">
                    <a16:creationId xmlns:a16="http://schemas.microsoft.com/office/drawing/2014/main" id="{0D973662-197B-5614-1595-EC9C81DF655C}"/>
                  </a:ext>
                </a:extLst>
              </p:cNvPr>
              <p:cNvSpPr txBox="1"/>
              <p:nvPr/>
            </p:nvSpPr>
            <p:spPr>
              <a:xfrm>
                <a:off x="7429216" y="5805084"/>
                <a:ext cx="1855195" cy="490852"/>
              </a:xfrm>
              <a:prstGeom prst="rect">
                <a:avLst/>
              </a:prstGeom>
              <a:noFill/>
            </p:spPr>
            <p:txBody>
              <a:bodyPr wrap="square" rtlCol="0" anchor="b">
                <a:spAutoFit/>
              </a:bodyPr>
              <a:lstStyle/>
              <a:p>
                <a:r>
                  <a:rPr lang="en-US" altLang="zh-CN"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2021-</a:t>
                </a:r>
                <a:endParaRPr lang="zh-CN" altLang="en-US" sz="2400" b="1" dirty="0">
                  <a:solidFill>
                    <a:schemeClr val="bg1"/>
                  </a:solidFill>
                  <a:latin typeface="Helvetica Neue" panose="02000503000000020004" pitchFamily="2" charset="0"/>
                  <a:cs typeface="Helvetica Neue" panose="02000503000000020004" pitchFamily="2" charset="0"/>
                </a:endParaRPr>
              </a:p>
            </p:txBody>
          </p:sp>
          <p:sp>
            <p:nvSpPr>
              <p:cNvPr id="39" name="TextBox 14">
                <a:extLst>
                  <a:ext uri="{FF2B5EF4-FFF2-40B4-BE49-F238E27FC236}">
                    <a16:creationId xmlns:a16="http://schemas.microsoft.com/office/drawing/2014/main" id="{060B262A-B6AF-0682-FABA-24C5F1F1B583}"/>
                  </a:ext>
                </a:extLst>
              </p:cNvPr>
              <p:cNvSpPr txBox="1"/>
              <p:nvPr/>
            </p:nvSpPr>
            <p:spPr>
              <a:xfrm>
                <a:off x="9919271" y="5783003"/>
                <a:ext cx="1190268" cy="490852"/>
              </a:xfrm>
              <a:prstGeom prst="rect">
                <a:avLst/>
              </a:prstGeom>
              <a:noFill/>
            </p:spPr>
            <p:txBody>
              <a:bodyPr wrap="square" rtlCol="0" anchor="b">
                <a:spAutoFit/>
              </a:bodyPr>
              <a:lstStyle/>
              <a:p>
                <a:r>
                  <a:rPr lang="en-US" altLang="zh-CN"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2027-</a:t>
                </a:r>
                <a:endParaRPr lang="zh-CN" altLang="en-US" sz="2400" b="1" dirty="0">
                  <a:solidFill>
                    <a:schemeClr val="bg1"/>
                  </a:solidFill>
                  <a:latin typeface="Helvetica Neue" panose="02000503000000020004" pitchFamily="2" charset="0"/>
                  <a:cs typeface="Helvetica Neue" panose="02000503000000020004" pitchFamily="2" charset="0"/>
                </a:endParaRPr>
              </a:p>
            </p:txBody>
          </p:sp>
          <p:sp>
            <p:nvSpPr>
              <p:cNvPr id="40" name="TextBox 12">
                <a:extLst>
                  <a:ext uri="{FF2B5EF4-FFF2-40B4-BE49-F238E27FC236}">
                    <a16:creationId xmlns:a16="http://schemas.microsoft.com/office/drawing/2014/main" id="{15AB6DA1-359B-D863-76D4-42DDF51FDA18}"/>
                  </a:ext>
                </a:extLst>
              </p:cNvPr>
              <p:cNvSpPr txBox="1"/>
              <p:nvPr/>
            </p:nvSpPr>
            <p:spPr>
              <a:xfrm>
                <a:off x="509180" y="5791593"/>
                <a:ext cx="1233478" cy="490852"/>
              </a:xfrm>
              <a:prstGeom prst="rect">
                <a:avLst/>
              </a:prstGeom>
              <a:noFill/>
            </p:spPr>
            <p:txBody>
              <a:bodyPr wrap="square" rtlCol="0" anchor="b">
                <a:spAutoFit/>
              </a:bodyPr>
              <a:lstStyle/>
              <a:p>
                <a:r>
                  <a:rPr lang="en-US" altLang="zh-CN"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2009</a:t>
                </a:r>
                <a:endParaRPr lang="zh-CN" altLang="en-US" sz="2400" b="1" dirty="0">
                  <a:solidFill>
                    <a:schemeClr val="bg1"/>
                  </a:solidFill>
                  <a:latin typeface="Helvetica Neue" panose="02000503000000020004" pitchFamily="2" charset="0"/>
                  <a:cs typeface="Helvetica Neue" panose="02000503000000020004" pitchFamily="2" charset="0"/>
                </a:endParaRPr>
              </a:p>
            </p:txBody>
          </p:sp>
          <p:sp>
            <p:nvSpPr>
              <p:cNvPr id="41" name="TextBox 12">
                <a:extLst>
                  <a:ext uri="{FF2B5EF4-FFF2-40B4-BE49-F238E27FC236}">
                    <a16:creationId xmlns:a16="http://schemas.microsoft.com/office/drawing/2014/main" id="{CFC7EB12-08CD-8F83-A220-3E880E99D219}"/>
                  </a:ext>
                </a:extLst>
              </p:cNvPr>
              <p:cNvSpPr txBox="1"/>
              <p:nvPr/>
            </p:nvSpPr>
            <p:spPr>
              <a:xfrm>
                <a:off x="2571493" y="5785487"/>
                <a:ext cx="1932285" cy="490852"/>
              </a:xfrm>
              <a:prstGeom prst="rect">
                <a:avLst/>
              </a:prstGeom>
              <a:noFill/>
            </p:spPr>
            <p:txBody>
              <a:bodyPr wrap="square" rtlCol="0" anchor="b">
                <a:spAutoFit/>
              </a:bodyPr>
              <a:lstStyle/>
              <a:p>
                <a:r>
                  <a:rPr lang="en-US" altLang="zh-CN"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2010-2014</a:t>
                </a:r>
                <a:endParaRPr lang="zh-CN" altLang="en-US" sz="2400" b="1" dirty="0">
                  <a:solidFill>
                    <a:schemeClr val="bg1"/>
                  </a:solidFill>
                  <a:latin typeface="Helvetica Neue" panose="02000503000000020004" pitchFamily="2" charset="0"/>
                  <a:cs typeface="Helvetica Neue" panose="02000503000000020004" pitchFamily="2" charset="0"/>
                </a:endParaRPr>
              </a:p>
            </p:txBody>
          </p:sp>
          <p:sp>
            <p:nvSpPr>
              <p:cNvPr id="42" name="TextBox 12">
                <a:extLst>
                  <a:ext uri="{FF2B5EF4-FFF2-40B4-BE49-F238E27FC236}">
                    <a16:creationId xmlns:a16="http://schemas.microsoft.com/office/drawing/2014/main" id="{79C314EC-13CF-21FA-0D9E-441D921ADEC2}"/>
                  </a:ext>
                </a:extLst>
              </p:cNvPr>
              <p:cNvSpPr txBox="1"/>
              <p:nvPr/>
            </p:nvSpPr>
            <p:spPr>
              <a:xfrm>
                <a:off x="5059416" y="5791435"/>
                <a:ext cx="1902006" cy="490852"/>
              </a:xfrm>
              <a:prstGeom prst="rect">
                <a:avLst/>
              </a:prstGeom>
              <a:noFill/>
            </p:spPr>
            <p:txBody>
              <a:bodyPr wrap="square" rtlCol="0" anchor="b">
                <a:spAutoFit/>
              </a:bodyPr>
              <a:lstStyle/>
              <a:p>
                <a:r>
                  <a:rPr lang="en-US" altLang="zh-CN"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2015-2019</a:t>
                </a:r>
                <a:endParaRPr lang="zh-CN" altLang="en-US" sz="2400" b="1" dirty="0">
                  <a:solidFill>
                    <a:schemeClr val="bg1"/>
                  </a:solidFill>
                  <a:latin typeface="Helvetica Neue" panose="02000503000000020004" pitchFamily="2" charset="0"/>
                  <a:cs typeface="Helvetica Neue" panose="02000503000000020004" pitchFamily="2" charset="0"/>
                </a:endParaRPr>
              </a:p>
            </p:txBody>
          </p:sp>
          <p:sp>
            <p:nvSpPr>
              <p:cNvPr id="43" name="矩形 19">
                <a:extLst>
                  <a:ext uri="{FF2B5EF4-FFF2-40B4-BE49-F238E27FC236}">
                    <a16:creationId xmlns:a16="http://schemas.microsoft.com/office/drawing/2014/main" id="{DEA60CB5-7ADF-9FEE-4369-05314C9C3AA4}"/>
                  </a:ext>
                </a:extLst>
              </p:cNvPr>
              <p:cNvSpPr/>
              <p:nvPr/>
            </p:nvSpPr>
            <p:spPr>
              <a:xfrm>
                <a:off x="10796961" y="1641634"/>
                <a:ext cx="1329014" cy="351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4800" b="1" dirty="0">
                  <a:solidFill>
                    <a:srgbClr val="004098"/>
                  </a:solidFill>
                  <a:latin typeface="等线" panose="02010600030101010101" pitchFamily="2" charset="-122"/>
                  <a:ea typeface="等线" panose="02010600030101010101" pitchFamily="2" charset="-122"/>
                </a:endParaRPr>
              </a:p>
            </p:txBody>
          </p:sp>
        </p:grpSp>
      </p:grpSp>
      <p:pic>
        <p:nvPicPr>
          <p:cNvPr id="44" name="Picture 2">
            <a:extLst>
              <a:ext uri="{FF2B5EF4-FFF2-40B4-BE49-F238E27FC236}">
                <a16:creationId xmlns:a16="http://schemas.microsoft.com/office/drawing/2014/main" id="{3895787A-446B-7BDA-ABEE-CE425323CC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9771" y="4181806"/>
            <a:ext cx="2344368" cy="152648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a:extLst>
              <a:ext uri="{FF2B5EF4-FFF2-40B4-BE49-F238E27FC236}">
                <a16:creationId xmlns:a16="http://schemas.microsoft.com/office/drawing/2014/main" id="{81B5F398-F78D-FAFE-3ADD-1ED1DD7F0AF0}"/>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2845741" y="4181806"/>
            <a:ext cx="1914202" cy="155777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8" descr="A group of people in white protective suits&#10;&#10;AI-generated content may be incorrect.">
            <a:extLst>
              <a:ext uri="{FF2B5EF4-FFF2-40B4-BE49-F238E27FC236}">
                <a16:creationId xmlns:a16="http://schemas.microsoft.com/office/drawing/2014/main" id="{0DD40617-1D9D-7FB4-752A-CCA6476CEE5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10000"/>
                    </a14:imgEffect>
                  </a14:imgLayer>
                </a14:imgProps>
              </a:ext>
              <a:ext uri="{28A0092B-C50C-407E-A947-70E740481C1C}">
                <a14:useLocalDpi xmlns:a14="http://schemas.microsoft.com/office/drawing/2010/main"/>
              </a:ext>
            </a:extLst>
          </a:blip>
          <a:stretch>
            <a:fillRect/>
          </a:stretch>
        </p:blipFill>
        <p:spPr>
          <a:xfrm>
            <a:off x="7309635" y="2692656"/>
            <a:ext cx="2036624" cy="3054936"/>
          </a:xfrm>
          <a:prstGeom prst="rect">
            <a:avLst/>
          </a:prstGeom>
        </p:spPr>
      </p:pic>
      <p:pic>
        <p:nvPicPr>
          <p:cNvPr id="47" name="Picture 14">
            <a:extLst>
              <a:ext uri="{FF2B5EF4-FFF2-40B4-BE49-F238E27FC236}">
                <a16:creationId xmlns:a16="http://schemas.microsoft.com/office/drawing/2014/main" id="{6F15949C-CEA6-1A73-7FCE-C484789DD66E}"/>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5041544" y="3288949"/>
            <a:ext cx="2036625" cy="245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0">
            <a:extLst>
              <a:ext uri="{FF2B5EF4-FFF2-40B4-BE49-F238E27FC236}">
                <a16:creationId xmlns:a16="http://schemas.microsoft.com/office/drawing/2014/main" id="{D731E2AD-E028-4207-B5FA-765A5B2A1DC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66389" y="2096666"/>
            <a:ext cx="2323161" cy="3634947"/>
          </a:xfrm>
          <a:prstGeom prst="rect">
            <a:avLst/>
          </a:prstGeom>
        </p:spPr>
      </p:pic>
      <p:sp>
        <p:nvSpPr>
          <p:cNvPr id="49" name="矩形 16">
            <a:extLst>
              <a:ext uri="{FF2B5EF4-FFF2-40B4-BE49-F238E27FC236}">
                <a16:creationId xmlns:a16="http://schemas.microsoft.com/office/drawing/2014/main" id="{D5568690-22FE-67E7-6BDB-30A0EEE66CA5}"/>
              </a:ext>
            </a:extLst>
          </p:cNvPr>
          <p:cNvSpPr/>
          <p:nvPr/>
        </p:nvSpPr>
        <p:spPr>
          <a:xfrm>
            <a:off x="2654603" y="2828861"/>
            <a:ext cx="1928911" cy="433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err="1">
                <a:solidFill>
                  <a:srgbClr val="004098"/>
                </a:solidFill>
                <a:latin typeface="Helvetica Neue" panose="02000503000000020004" pitchFamily="2" charset="0"/>
                <a:ea typeface="Helvetica Neue" panose="02000503000000020004" pitchFamily="2" charset="0"/>
                <a:cs typeface="Helvetica Neue" panose="02000503000000020004" pitchFamily="2" charset="0"/>
              </a:rPr>
              <a:t>PandaX</a:t>
            </a:r>
            <a:r>
              <a:rPr kumimoji="1" lang="en-US" altLang="zh-CN" sz="2000" b="1" dirty="0">
                <a:solidFill>
                  <a:srgbClr val="004098"/>
                </a:solidFill>
                <a:latin typeface="Helvetica Neue" panose="02000503000000020004" pitchFamily="2" charset="0"/>
                <a:ea typeface="Helvetica Neue" panose="02000503000000020004" pitchFamily="2" charset="0"/>
                <a:cs typeface="Helvetica Neue" panose="02000503000000020004" pitchFamily="2" charset="0"/>
              </a:rPr>
              <a:t>-I 120kg</a:t>
            </a:r>
            <a:endParaRPr kumimoji="1" lang="zh-CN" altLang="en-US" sz="2000" b="1" dirty="0">
              <a:solidFill>
                <a:srgbClr val="004098"/>
              </a:solidFill>
              <a:latin typeface="Helvetica Neue" panose="02000503000000020004" pitchFamily="2" charset="0"/>
              <a:ea typeface="等线" panose="02010600030101010101" pitchFamily="2" charset="-122"/>
              <a:cs typeface="Helvetica Neue" panose="02000503000000020004" pitchFamily="2" charset="0"/>
            </a:endParaRPr>
          </a:p>
        </p:txBody>
      </p:sp>
      <p:sp>
        <p:nvSpPr>
          <p:cNvPr id="50" name="矩形 17">
            <a:extLst>
              <a:ext uri="{FF2B5EF4-FFF2-40B4-BE49-F238E27FC236}">
                <a16:creationId xmlns:a16="http://schemas.microsoft.com/office/drawing/2014/main" id="{DA5BAFFA-5D30-422C-467F-1A5043DD2D69}"/>
              </a:ext>
            </a:extLst>
          </p:cNvPr>
          <p:cNvSpPr/>
          <p:nvPr/>
        </p:nvSpPr>
        <p:spPr>
          <a:xfrm>
            <a:off x="5000133" y="2254569"/>
            <a:ext cx="1892884" cy="546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err="1">
                <a:solidFill>
                  <a:srgbClr val="004098"/>
                </a:solidFill>
                <a:latin typeface="Helvetica Neue" panose="02000503000000020004" pitchFamily="2" charset="0"/>
                <a:ea typeface="Helvetica Neue" panose="02000503000000020004" pitchFamily="2" charset="0"/>
                <a:cs typeface="Helvetica Neue" panose="02000503000000020004" pitchFamily="2" charset="0"/>
              </a:rPr>
              <a:t>PandaX</a:t>
            </a:r>
            <a:r>
              <a:rPr kumimoji="1" lang="en-US" altLang="zh-CN" sz="2000" b="1" dirty="0">
                <a:solidFill>
                  <a:srgbClr val="004098"/>
                </a:solidFill>
                <a:latin typeface="Helvetica Neue" panose="02000503000000020004" pitchFamily="2" charset="0"/>
                <a:ea typeface="Helvetica Neue" panose="02000503000000020004" pitchFamily="2" charset="0"/>
                <a:cs typeface="Helvetica Neue" panose="02000503000000020004" pitchFamily="2" charset="0"/>
              </a:rPr>
              <a:t>-II 580kg</a:t>
            </a:r>
            <a:endParaRPr kumimoji="1" lang="zh-CN" altLang="en-US" sz="2000" b="1" dirty="0">
              <a:solidFill>
                <a:srgbClr val="004098"/>
              </a:solidFill>
              <a:latin typeface="Helvetica Neue" panose="02000503000000020004" pitchFamily="2" charset="0"/>
              <a:ea typeface="等线" panose="02010600030101010101" pitchFamily="2" charset="-122"/>
              <a:cs typeface="Helvetica Neue" panose="02000503000000020004" pitchFamily="2" charset="0"/>
            </a:endParaRPr>
          </a:p>
        </p:txBody>
      </p:sp>
      <p:sp>
        <p:nvSpPr>
          <p:cNvPr id="51" name="矩形 18">
            <a:extLst>
              <a:ext uri="{FF2B5EF4-FFF2-40B4-BE49-F238E27FC236}">
                <a16:creationId xmlns:a16="http://schemas.microsoft.com/office/drawing/2014/main" id="{400671A5-987F-AFFF-BB0B-1033C0B7F2EC}"/>
              </a:ext>
            </a:extLst>
          </p:cNvPr>
          <p:cNvSpPr/>
          <p:nvPr/>
        </p:nvSpPr>
        <p:spPr>
          <a:xfrm>
            <a:off x="7112705" y="1634289"/>
            <a:ext cx="1892884" cy="59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PandaX-4T</a:t>
            </a:r>
          </a:p>
          <a:p>
            <a:pPr algn="ctr"/>
            <a:r>
              <a:rPr kumimoji="1" lang="en-US" altLang="zh-CN" sz="20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(3.7 </a:t>
            </a:r>
            <a:r>
              <a:rPr kumimoji="1" lang="en-US" altLang="zh-CN" sz="2000" b="1" dirty="0" err="1">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tonne</a:t>
            </a:r>
            <a:r>
              <a:rPr kumimoji="1" lang="en-US" altLang="zh-CN" sz="2000" b="1"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a:t>
            </a:r>
            <a:endParaRPr kumimoji="1" lang="zh-CN" altLang="en-US" sz="2000" b="1" dirty="0">
              <a:solidFill>
                <a:srgbClr val="C00000"/>
              </a:solidFill>
              <a:latin typeface="Helvetica Neue" panose="02000503000000020004" pitchFamily="2" charset="0"/>
              <a:ea typeface="等线" panose="02010600030101010101" pitchFamily="2" charset="-122"/>
              <a:cs typeface="Helvetica Neue" panose="02000503000000020004" pitchFamily="2" charset="0"/>
            </a:endParaRPr>
          </a:p>
        </p:txBody>
      </p:sp>
      <p:sp>
        <p:nvSpPr>
          <p:cNvPr id="52" name="矩形 18">
            <a:extLst>
              <a:ext uri="{FF2B5EF4-FFF2-40B4-BE49-F238E27FC236}">
                <a16:creationId xmlns:a16="http://schemas.microsoft.com/office/drawing/2014/main" id="{60B327C0-5D97-09B0-9BB9-340A352B164A}"/>
              </a:ext>
            </a:extLst>
          </p:cNvPr>
          <p:cNvSpPr/>
          <p:nvPr/>
        </p:nvSpPr>
        <p:spPr>
          <a:xfrm>
            <a:off x="9473782" y="1158317"/>
            <a:ext cx="1892884" cy="59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dirty="0">
                <a:solidFill>
                  <a:srgbClr val="004098"/>
                </a:solidFill>
                <a:latin typeface="Helvetica Neue" panose="02000503000000020004" pitchFamily="2" charset="0"/>
                <a:ea typeface="Helvetica Neue" panose="02000503000000020004" pitchFamily="2" charset="0"/>
                <a:cs typeface="Helvetica Neue" panose="02000503000000020004" pitchFamily="2" charset="0"/>
              </a:rPr>
              <a:t>PandaX-20T</a:t>
            </a:r>
          </a:p>
        </p:txBody>
      </p:sp>
      <p:sp>
        <p:nvSpPr>
          <p:cNvPr id="4" name="箭头: 下 3">
            <a:extLst>
              <a:ext uri="{FF2B5EF4-FFF2-40B4-BE49-F238E27FC236}">
                <a16:creationId xmlns:a16="http://schemas.microsoft.com/office/drawing/2014/main" id="{E32754A1-19BD-8EA9-2A01-2239C42F2444}"/>
              </a:ext>
            </a:extLst>
          </p:cNvPr>
          <p:cNvSpPr/>
          <p:nvPr/>
        </p:nvSpPr>
        <p:spPr>
          <a:xfrm>
            <a:off x="7964557" y="1016778"/>
            <a:ext cx="437321" cy="47346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119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A2B2A2F-278F-E1CC-3652-821FCE3C3C59}"/>
              </a:ext>
            </a:extLst>
          </p:cNvPr>
          <p:cNvSpPr>
            <a:spLocks noGrp="1"/>
          </p:cNvSpPr>
          <p:nvPr>
            <p:ph type="sldNum" sz="quarter" idx="12"/>
          </p:nvPr>
        </p:nvSpPr>
        <p:spPr/>
        <p:txBody>
          <a:bodyPr/>
          <a:lstStyle/>
          <a:p>
            <a:fld id="{DABBEA52-83FF-49B7-BA50-E50A0E8A1A17}" type="slidenum">
              <a:rPr lang="zh-CN" altLang="en-US" smtClean="0"/>
              <a:pPr/>
              <a:t>7</a:t>
            </a:fld>
            <a:endParaRPr lang="zh-CN" altLang="en-US"/>
          </a:p>
        </p:txBody>
      </p:sp>
      <p:sp>
        <p:nvSpPr>
          <p:cNvPr id="3" name="文本框 2">
            <a:extLst>
              <a:ext uri="{FF2B5EF4-FFF2-40B4-BE49-F238E27FC236}">
                <a16:creationId xmlns:a16="http://schemas.microsoft.com/office/drawing/2014/main" id="{BE9894E2-99CF-2131-0007-543D5C032866}"/>
              </a:ext>
            </a:extLst>
          </p:cNvPr>
          <p:cNvSpPr txBox="1"/>
          <p:nvPr/>
        </p:nvSpPr>
        <p:spPr>
          <a:xfrm>
            <a:off x="492760" y="226080"/>
            <a:ext cx="10122231" cy="523220"/>
          </a:xfrm>
          <a:prstGeom prst="rect">
            <a:avLst/>
          </a:prstGeom>
          <a:noFill/>
        </p:spPr>
        <p:txBody>
          <a:bodyPr wrap="square" rtlCol="0">
            <a:spAutoFit/>
          </a:bodyPr>
          <a:lstStyle/>
          <a:p>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PandaX-4T </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实验</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@CJPL-II B2</a:t>
            </a:r>
            <a:endPar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3">
            <a:extLst>
              <a:ext uri="{FF2B5EF4-FFF2-40B4-BE49-F238E27FC236}">
                <a16:creationId xmlns:a16="http://schemas.microsoft.com/office/drawing/2014/main" id="{B3C15813-C971-E9CF-8B29-16E993A40A55}"/>
              </a:ext>
            </a:extLst>
          </p:cNvPr>
          <p:cNvPicPr>
            <a:picLocks noChangeAspect="1"/>
          </p:cNvPicPr>
          <p:nvPr/>
        </p:nvPicPr>
        <p:blipFill rotWithShape="1">
          <a:blip r:embed="rId3"/>
          <a:srcRect l="22396" r="19038"/>
          <a:stretch/>
        </p:blipFill>
        <p:spPr>
          <a:xfrm>
            <a:off x="9683492" y="2673748"/>
            <a:ext cx="2042416" cy="2700000"/>
          </a:xfrm>
          <a:prstGeom prst="rect">
            <a:avLst/>
          </a:prstGeom>
        </p:spPr>
      </p:pic>
      <p:pic>
        <p:nvPicPr>
          <p:cNvPr id="6" name="Picture 1" descr="page16image12352960">
            <a:extLst>
              <a:ext uri="{FF2B5EF4-FFF2-40B4-BE49-F238E27FC236}">
                <a16:creationId xmlns:a16="http://schemas.microsoft.com/office/drawing/2014/main" id="{FB44BD33-A0A1-1A0E-B4FF-775550A36A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698" y="889801"/>
            <a:ext cx="8908796" cy="5630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08ED743-E75F-1938-062E-19E75F389B5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655014" y="5481576"/>
            <a:ext cx="2051304" cy="1034360"/>
          </a:xfrm>
          <a:prstGeom prst="rect">
            <a:avLst/>
          </a:prstGeom>
          <a:effectLst>
            <a:outerShdw blurRad="111444" dist="200586" dir="3780000" algn="ctr" rotWithShape="0">
              <a:srgbClr val="000000">
                <a:alpha val="43137"/>
              </a:srgbClr>
            </a:outerShdw>
          </a:effectLst>
        </p:spPr>
      </p:pic>
      <p:pic>
        <p:nvPicPr>
          <p:cNvPr id="8" name="Picture 10">
            <a:extLst>
              <a:ext uri="{FF2B5EF4-FFF2-40B4-BE49-F238E27FC236}">
                <a16:creationId xmlns:a16="http://schemas.microsoft.com/office/drawing/2014/main" id="{54BF6ACE-568C-2E9A-67CA-C3917F3D496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55102" y="889801"/>
            <a:ext cx="2499197" cy="1676120"/>
          </a:xfrm>
          <a:prstGeom prst="rect">
            <a:avLst/>
          </a:prstGeom>
        </p:spPr>
      </p:pic>
    </p:spTree>
    <p:extLst>
      <p:ext uri="{BB962C8B-B14F-4D97-AF65-F5344CB8AC3E}">
        <p14:creationId xmlns:p14="http://schemas.microsoft.com/office/powerpoint/2010/main" val="1285510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FE47C12-5134-5E8F-6549-168086C9A759}"/>
              </a:ext>
            </a:extLst>
          </p:cNvPr>
          <p:cNvSpPr>
            <a:spLocks noGrp="1"/>
          </p:cNvSpPr>
          <p:nvPr>
            <p:ph type="sldNum" sz="quarter" idx="12"/>
          </p:nvPr>
        </p:nvSpPr>
        <p:spPr/>
        <p:txBody>
          <a:bodyPr/>
          <a:lstStyle/>
          <a:p>
            <a:fld id="{DABBEA52-83FF-49B7-BA50-E50A0E8A1A17}" type="slidenum">
              <a:rPr lang="zh-CN" altLang="en-US" smtClean="0"/>
              <a:pPr/>
              <a:t>8</a:t>
            </a:fld>
            <a:endParaRPr lang="zh-CN" altLang="en-US"/>
          </a:p>
        </p:txBody>
      </p:sp>
      <p:sp>
        <p:nvSpPr>
          <p:cNvPr id="3" name="文本框 2">
            <a:extLst>
              <a:ext uri="{FF2B5EF4-FFF2-40B4-BE49-F238E27FC236}">
                <a16:creationId xmlns:a16="http://schemas.microsoft.com/office/drawing/2014/main" id="{AC375F7C-0C97-97B7-2CE3-6C8E608768F6}"/>
              </a:ext>
            </a:extLst>
          </p:cNvPr>
          <p:cNvSpPr txBox="1"/>
          <p:nvPr/>
        </p:nvSpPr>
        <p:spPr>
          <a:xfrm>
            <a:off x="492760" y="226080"/>
            <a:ext cx="10122231" cy="523220"/>
          </a:xfrm>
          <a:prstGeom prst="rect">
            <a:avLst/>
          </a:prstGeom>
          <a:noFill/>
        </p:spPr>
        <p:txBody>
          <a:bodyPr wrap="square" rtlCol="0">
            <a:spAutoFit/>
          </a:bodyPr>
          <a:lstStyle/>
          <a:p>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PandaX-4T </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实验</a:t>
            </a:r>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@CJPL-II B2</a:t>
            </a:r>
            <a:endPar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a:extLst>
              <a:ext uri="{FF2B5EF4-FFF2-40B4-BE49-F238E27FC236}">
                <a16:creationId xmlns:a16="http://schemas.microsoft.com/office/drawing/2014/main" id="{89C0F215-869E-8F0B-29EC-7D9BE012237A}"/>
              </a:ext>
            </a:extLst>
          </p:cNvPr>
          <p:cNvGrpSpPr/>
          <p:nvPr/>
        </p:nvGrpSpPr>
        <p:grpSpPr>
          <a:xfrm>
            <a:off x="0" y="1337653"/>
            <a:ext cx="12118206" cy="4629751"/>
            <a:chOff x="413195" y="1580623"/>
            <a:chExt cx="11464578" cy="4075989"/>
          </a:xfrm>
        </p:grpSpPr>
        <p:pic>
          <p:nvPicPr>
            <p:cNvPr id="5" name="内容占位符 3">
              <a:extLst>
                <a:ext uri="{FF2B5EF4-FFF2-40B4-BE49-F238E27FC236}">
                  <a16:creationId xmlns:a16="http://schemas.microsoft.com/office/drawing/2014/main" id="{129E525E-8941-E44A-0D1F-8051010AECB8}"/>
                </a:ext>
              </a:extLst>
            </p:cNvPr>
            <p:cNvPicPr>
              <a:picLocks noChangeAspect="1"/>
            </p:cNvPicPr>
            <p:nvPr/>
          </p:nvPicPr>
          <p:blipFill>
            <a:blip r:embed="rId3" cstate="print"/>
            <a:stretch>
              <a:fillRect/>
            </a:stretch>
          </p:blipFill>
          <p:spPr>
            <a:xfrm>
              <a:off x="8002117" y="1584163"/>
              <a:ext cx="1570445" cy="2095790"/>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内容占位符 5">
              <a:extLst>
                <a:ext uri="{FF2B5EF4-FFF2-40B4-BE49-F238E27FC236}">
                  <a16:creationId xmlns:a16="http://schemas.microsoft.com/office/drawing/2014/main" id="{E817A482-61E1-FEF5-A665-7A855AD145CC}"/>
                </a:ext>
              </a:extLst>
            </p:cNvPr>
            <p:cNvPicPr>
              <a:picLocks noChangeAspect="1"/>
            </p:cNvPicPr>
            <p:nvPr/>
          </p:nvPicPr>
          <p:blipFill rotWithShape="1">
            <a:blip r:embed="rId4" cstate="print"/>
            <a:srcRect l="6977" r="2741"/>
            <a:stretch>
              <a:fillRect/>
            </a:stretch>
          </p:blipFill>
          <p:spPr bwMode="auto">
            <a:xfrm>
              <a:off x="413195" y="1581853"/>
              <a:ext cx="2519774" cy="2094060"/>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内容占位符 7">
              <a:extLst>
                <a:ext uri="{FF2B5EF4-FFF2-40B4-BE49-F238E27FC236}">
                  <a16:creationId xmlns:a16="http://schemas.microsoft.com/office/drawing/2014/main" id="{E8D83B8C-A700-EC2F-8C65-09B9CA8E9AD8}"/>
                </a:ext>
              </a:extLst>
            </p:cNvPr>
            <p:cNvPicPr>
              <a:picLocks noChangeAspect="1"/>
            </p:cNvPicPr>
            <p:nvPr/>
          </p:nvPicPr>
          <p:blipFill rotWithShape="1">
            <a:blip r:embed="rId5" cstate="print"/>
            <a:srcRect l="2368" r="4575"/>
            <a:stretch>
              <a:fillRect/>
            </a:stretch>
          </p:blipFill>
          <p:spPr>
            <a:xfrm>
              <a:off x="2932969" y="1581852"/>
              <a:ext cx="2605548" cy="2099957"/>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6">
              <a:extLst>
                <a:ext uri="{FF2B5EF4-FFF2-40B4-BE49-F238E27FC236}">
                  <a16:creationId xmlns:a16="http://schemas.microsoft.com/office/drawing/2014/main" id="{11E82C71-02D7-C073-FEB9-F9A81A05B136}"/>
                </a:ext>
              </a:extLst>
            </p:cNvPr>
            <p:cNvPicPr>
              <a:picLocks noChangeAspect="1"/>
            </p:cNvPicPr>
            <p:nvPr/>
          </p:nvPicPr>
          <p:blipFill rotWithShape="1">
            <a:blip r:embed="rId6" cstate="print"/>
            <a:srcRect r="7438"/>
            <a:stretch>
              <a:fillRect/>
            </a:stretch>
          </p:blipFill>
          <p:spPr>
            <a:xfrm>
              <a:off x="5546201" y="1580623"/>
              <a:ext cx="2448233" cy="2094060"/>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内容占位符 6">
              <a:extLst>
                <a:ext uri="{FF2B5EF4-FFF2-40B4-BE49-F238E27FC236}">
                  <a16:creationId xmlns:a16="http://schemas.microsoft.com/office/drawing/2014/main" id="{D045C812-19D9-F660-4704-1C77AC01EF23}"/>
                </a:ext>
              </a:extLst>
            </p:cNvPr>
            <p:cNvPicPr>
              <a:picLocks noChangeAspect="1"/>
            </p:cNvPicPr>
            <p:nvPr/>
          </p:nvPicPr>
          <p:blipFill rotWithShape="1">
            <a:blip r:embed="rId7" cstate="print"/>
            <a:srcRect l="16622" r="14857"/>
            <a:stretch>
              <a:fillRect/>
            </a:stretch>
          </p:blipFill>
          <p:spPr>
            <a:xfrm>
              <a:off x="413760" y="3682367"/>
              <a:ext cx="4018678" cy="1953797"/>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6612704F-9736-399D-3161-DB9F3E70D7D0}"/>
                </a:ext>
              </a:extLst>
            </p:cNvPr>
            <p:cNvPicPr>
              <a:picLocks noChangeAspect="1"/>
            </p:cNvPicPr>
            <p:nvPr/>
          </p:nvPicPr>
          <p:blipFill rotWithShape="1">
            <a:blip r:embed="rId8" cstate="print"/>
            <a:srcRect l="9026" r="8375"/>
            <a:stretch>
              <a:fillRect/>
            </a:stretch>
          </p:blipFill>
          <p:spPr>
            <a:xfrm>
              <a:off x="9557195" y="1581748"/>
              <a:ext cx="2320578" cy="2107074"/>
            </a:xfrm>
            <a:prstGeom prst="rect">
              <a:avLst/>
            </a:prstGeom>
          </p:spPr>
        </p:pic>
        <p:pic>
          <p:nvPicPr>
            <p:cNvPr id="11" name="图片 10">
              <a:extLst>
                <a:ext uri="{FF2B5EF4-FFF2-40B4-BE49-F238E27FC236}">
                  <a16:creationId xmlns:a16="http://schemas.microsoft.com/office/drawing/2014/main" id="{1886E9CE-98DA-BA6B-0A3C-78B4DB3ABF69}"/>
                </a:ext>
              </a:extLst>
            </p:cNvPr>
            <p:cNvPicPr>
              <a:picLocks noChangeAspect="1"/>
            </p:cNvPicPr>
            <p:nvPr/>
          </p:nvPicPr>
          <p:blipFill rotWithShape="1">
            <a:blip r:embed="rId9" cstate="print"/>
            <a:srcRect l="-1" r="11216"/>
            <a:stretch>
              <a:fillRect/>
            </a:stretch>
          </p:blipFill>
          <p:spPr>
            <a:xfrm>
              <a:off x="4457424" y="3702815"/>
              <a:ext cx="2312893" cy="1953797"/>
            </a:xfrm>
            <a:prstGeom prst="rect">
              <a:avLst/>
            </a:prstGeom>
          </p:spPr>
        </p:pic>
        <p:pic>
          <p:nvPicPr>
            <p:cNvPr id="12" name="Picture 20">
              <a:extLst>
                <a:ext uri="{FF2B5EF4-FFF2-40B4-BE49-F238E27FC236}">
                  <a16:creationId xmlns:a16="http://schemas.microsoft.com/office/drawing/2014/main" id="{7FA9760A-5175-0BC3-EFBF-3FA453752C52}"/>
                </a:ext>
              </a:extLst>
            </p:cNvPr>
            <p:cNvPicPr>
              <a:picLocks noChangeAspect="1"/>
            </p:cNvPicPr>
            <p:nvPr/>
          </p:nvPicPr>
          <p:blipFill>
            <a:blip r:embed="rId10" cstate="print"/>
            <a:stretch>
              <a:fillRect/>
            </a:stretch>
          </p:blipFill>
          <p:spPr>
            <a:xfrm>
              <a:off x="8427149" y="3695623"/>
              <a:ext cx="3446298" cy="1940541"/>
            </a:xfrm>
            <a:prstGeom prst="rect">
              <a:avLst/>
            </a:prstGeom>
          </p:spPr>
        </p:pic>
        <p:pic>
          <p:nvPicPr>
            <p:cNvPr id="13" name="Picture 19">
              <a:extLst>
                <a:ext uri="{FF2B5EF4-FFF2-40B4-BE49-F238E27FC236}">
                  <a16:creationId xmlns:a16="http://schemas.microsoft.com/office/drawing/2014/main" id="{80B865BF-BEE7-2AB5-CDD3-494F50C69E11}"/>
                </a:ext>
              </a:extLst>
            </p:cNvPr>
            <p:cNvPicPr>
              <a:picLocks noChangeAspect="1"/>
            </p:cNvPicPr>
            <p:nvPr/>
          </p:nvPicPr>
          <p:blipFill>
            <a:blip r:embed="rId11" cstate="print"/>
            <a:stretch>
              <a:fillRect/>
            </a:stretch>
          </p:blipFill>
          <p:spPr>
            <a:xfrm>
              <a:off x="6795304" y="3695623"/>
              <a:ext cx="2137570" cy="1953797"/>
            </a:xfrm>
            <a:prstGeom prst="rect">
              <a:avLst/>
            </a:prstGeom>
          </p:spPr>
        </p:pic>
      </p:grpSp>
    </p:spTree>
    <p:extLst>
      <p:ext uri="{BB962C8B-B14F-4D97-AF65-F5344CB8AC3E}">
        <p14:creationId xmlns:p14="http://schemas.microsoft.com/office/powerpoint/2010/main" val="2264809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9DC1-8437-A9E6-C792-E51F60AC7902}"/>
            </a:ext>
          </a:extLst>
        </p:cNvPr>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51B2745-1E6C-68A6-91CC-A9C6F92950AF}"/>
              </a:ext>
            </a:extLst>
          </p:cNvPr>
          <p:cNvSpPr>
            <a:spLocks noGrp="1"/>
          </p:cNvSpPr>
          <p:nvPr>
            <p:ph type="sldNum" sz="quarter" idx="12"/>
          </p:nvPr>
        </p:nvSpPr>
        <p:spPr/>
        <p:txBody>
          <a:bodyPr/>
          <a:lstStyle/>
          <a:p>
            <a:fld id="{DABBEA52-83FF-49B7-BA50-E50A0E8A1A17}" type="slidenum">
              <a:rPr lang="zh-CN" altLang="en-US" smtClean="0"/>
              <a:pPr/>
              <a:t>9</a:t>
            </a:fld>
            <a:endParaRPr lang="zh-CN" altLang="en-US"/>
          </a:p>
        </p:txBody>
      </p:sp>
      <p:sp>
        <p:nvSpPr>
          <p:cNvPr id="3" name="文本框 2">
            <a:extLst>
              <a:ext uri="{FF2B5EF4-FFF2-40B4-BE49-F238E27FC236}">
                <a16:creationId xmlns:a16="http://schemas.microsoft.com/office/drawing/2014/main" id="{1B8018EB-E496-BD4E-570E-33D81B8B6FE8}"/>
              </a:ext>
            </a:extLst>
          </p:cNvPr>
          <p:cNvSpPr txBox="1"/>
          <p:nvPr/>
        </p:nvSpPr>
        <p:spPr>
          <a:xfrm>
            <a:off x="492760" y="226080"/>
            <a:ext cx="10122231" cy="523220"/>
          </a:xfrm>
          <a:prstGeom prst="rect">
            <a:avLst/>
          </a:prstGeom>
          <a:noFill/>
        </p:spPr>
        <p:txBody>
          <a:bodyPr wrap="square" rtlCol="0">
            <a:spAutoFit/>
          </a:bodyPr>
          <a:lstStyle/>
          <a:p>
            <a:r>
              <a:rPr lang="en-US" altLang="zh-CN"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PandaX-4T </a:t>
            </a:r>
            <a:r>
              <a:rPr lang="zh-CN" altLang="en-US" sz="2800" b="1" dirty="0">
                <a:solidFill>
                  <a:srgbClr val="044875"/>
                </a:solidFill>
                <a:latin typeface="Times New Roman" panose="02020603050405020304" pitchFamily="18" charset="0"/>
                <a:ea typeface="微软雅黑" panose="020B0503020204020204" pitchFamily="34" charset="-122"/>
                <a:cs typeface="Times New Roman" panose="02020603050405020304" pitchFamily="18" charset="0"/>
              </a:rPr>
              <a:t>物理运行</a:t>
            </a:r>
          </a:p>
        </p:txBody>
      </p:sp>
      <p:pic>
        <p:nvPicPr>
          <p:cNvPr id="16" name="Picture 2">
            <a:extLst>
              <a:ext uri="{FF2B5EF4-FFF2-40B4-BE49-F238E27FC236}">
                <a16:creationId xmlns:a16="http://schemas.microsoft.com/office/drawing/2014/main" id="{E417DE4C-75F7-F5E7-3E2D-2044900D966B}"/>
              </a:ext>
            </a:extLst>
          </p:cNvPr>
          <p:cNvPicPr>
            <a:picLocks noChangeAspect="1"/>
          </p:cNvPicPr>
          <p:nvPr/>
        </p:nvPicPr>
        <p:blipFill>
          <a:blip r:embed="rId3" cstate="hqprint">
            <a:alphaModFix/>
            <a:extLst>
              <a:ext uri="{28A0092B-C50C-407E-A947-70E740481C1C}">
                <a14:useLocalDpi xmlns:a14="http://schemas.microsoft.com/office/drawing/2010/main"/>
              </a:ext>
            </a:extLst>
          </a:blip>
          <a:srcRect l="-19116"/>
          <a:stretch/>
        </p:blipFill>
        <p:spPr>
          <a:xfrm>
            <a:off x="0" y="876444"/>
            <a:ext cx="12192000" cy="5981555"/>
          </a:xfrm>
          <a:prstGeom prst="rect">
            <a:avLst/>
          </a:prstGeom>
          <a:solidFill>
            <a:srgbClr val="144046"/>
          </a:solidFill>
        </p:spPr>
      </p:pic>
      <p:graphicFrame>
        <p:nvGraphicFramePr>
          <p:cNvPr id="17" name="表格 8">
            <a:extLst>
              <a:ext uri="{FF2B5EF4-FFF2-40B4-BE49-F238E27FC236}">
                <a16:creationId xmlns:a16="http://schemas.microsoft.com/office/drawing/2014/main" id="{AF58158A-26A4-D771-CDEB-3B3209978DD0}"/>
              </a:ext>
            </a:extLst>
          </p:cNvPr>
          <p:cNvGraphicFramePr>
            <a:graphicFrameLocks noGrp="1"/>
          </p:cNvGraphicFramePr>
          <p:nvPr/>
        </p:nvGraphicFramePr>
        <p:xfrm>
          <a:off x="144949" y="1065148"/>
          <a:ext cx="6833659" cy="5598580"/>
        </p:xfrm>
        <a:graphic>
          <a:graphicData uri="http://schemas.openxmlformats.org/drawingml/2006/table">
            <a:tbl>
              <a:tblPr firstRow="1" bandRow="1">
                <a:tableStyleId>{5940675A-B579-460E-94D1-54222C63F5DA}</a:tableStyleId>
              </a:tblPr>
              <a:tblGrid>
                <a:gridCol w="1267341">
                  <a:extLst>
                    <a:ext uri="{9D8B030D-6E8A-4147-A177-3AD203B41FA5}">
                      <a16:colId xmlns:a16="http://schemas.microsoft.com/office/drawing/2014/main" val="2817654798"/>
                    </a:ext>
                  </a:extLst>
                </a:gridCol>
                <a:gridCol w="5566318">
                  <a:extLst>
                    <a:ext uri="{9D8B030D-6E8A-4147-A177-3AD203B41FA5}">
                      <a16:colId xmlns:a16="http://schemas.microsoft.com/office/drawing/2014/main" val="2303009363"/>
                    </a:ext>
                  </a:extLst>
                </a:gridCol>
              </a:tblGrid>
              <a:tr h="1119716">
                <a:tc>
                  <a:txBody>
                    <a:bodyPr/>
                    <a:lstStyle/>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2020/11</a:t>
                      </a:r>
                    </a:p>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 – 2021/04 </a:t>
                      </a:r>
                      <a:endParaRPr lang="zh-CN" altLang="en-US"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endParaRPr>
                    </a:p>
                  </a:txBody>
                  <a:tcPr anchor="ctr">
                    <a:solidFill>
                      <a:srgbClr val="0070C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Commissioning (</a:t>
                      </a:r>
                      <a:r>
                        <a:rPr kumimoji="1" lang="en-US" altLang="zh-CN" sz="24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Run0</a:t>
                      </a: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95 days</a:t>
                      </a:r>
                    </a:p>
                  </a:txBody>
                  <a:tcPr anchor="ctr">
                    <a:solidFill>
                      <a:schemeClr val="bg1"/>
                    </a:solidFill>
                  </a:tcPr>
                </a:tc>
                <a:extLst>
                  <a:ext uri="{0D108BD9-81ED-4DB2-BD59-A6C34878D82A}">
                    <a16:rowId xmlns:a16="http://schemas.microsoft.com/office/drawing/2014/main" val="2068745180"/>
                  </a:ext>
                </a:extLst>
              </a:tr>
              <a:tr h="1119716">
                <a:tc>
                  <a:txBody>
                    <a:bodyPr/>
                    <a:lstStyle/>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2021/07</a:t>
                      </a:r>
                    </a:p>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 – 2021/10</a:t>
                      </a:r>
                      <a:endParaRPr lang="zh-CN" altLang="en-US"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endParaRPr>
                    </a:p>
                  </a:txBody>
                  <a:tcPr anchor="ctr">
                    <a:solidFill>
                      <a:srgbClr val="0070C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Tritium removal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xenon distillation, gas flushing, </a:t>
                      </a:r>
                      <a:r>
                        <a:rPr kumimoji="1" lang="en-US" altLang="zh-CN" sz="2400" dirty="0" err="1">
                          <a:latin typeface="Helvetica Neue" panose="02000503000000020004" pitchFamily="2" charset="0"/>
                          <a:ea typeface="Helvetica Neue" panose="02000503000000020004" pitchFamily="2" charset="0"/>
                          <a:cs typeface="Helvetica Neue" panose="02000503000000020004" pitchFamily="2" charset="0"/>
                        </a:rPr>
                        <a:t>etc</a:t>
                      </a:r>
                      <a:endPar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endParaRPr>
                    </a:p>
                  </a:txBody>
                  <a:tcPr anchor="ctr">
                    <a:solidFill>
                      <a:schemeClr val="bg1"/>
                    </a:solidFill>
                  </a:tcPr>
                </a:tc>
                <a:extLst>
                  <a:ext uri="{0D108BD9-81ED-4DB2-BD59-A6C34878D82A}">
                    <a16:rowId xmlns:a16="http://schemas.microsoft.com/office/drawing/2014/main" val="2175207189"/>
                  </a:ext>
                </a:extLst>
              </a:tr>
              <a:tr h="1119716">
                <a:tc>
                  <a:txBody>
                    <a:bodyPr/>
                    <a:lstStyle/>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2021/11</a:t>
                      </a:r>
                    </a:p>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 – 2022/05</a:t>
                      </a:r>
                      <a:endParaRPr lang="zh-CN" altLang="en-US"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endParaRPr>
                    </a:p>
                  </a:txBody>
                  <a:tcPr anchor="ctr">
                    <a:solidFill>
                      <a:srgbClr val="0070C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Physics run (</a:t>
                      </a:r>
                      <a:r>
                        <a:rPr kumimoji="1" lang="en-US" altLang="zh-CN" sz="2400" b="1" dirty="0">
                          <a:solidFill>
                            <a:srgbClr val="0432FF"/>
                          </a:solidFill>
                          <a:latin typeface="Helvetica Neue" panose="02000503000000020004" pitchFamily="2" charset="0"/>
                          <a:ea typeface="Helvetica Neue" panose="02000503000000020004" pitchFamily="2" charset="0"/>
                          <a:cs typeface="Helvetica Neue" panose="02000503000000020004" pitchFamily="2" charset="0"/>
                        </a:rPr>
                        <a:t>Run1</a:t>
                      </a: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164 days</a:t>
                      </a:r>
                    </a:p>
                  </a:txBody>
                  <a:tcPr anchor="ctr">
                    <a:solidFill>
                      <a:schemeClr val="bg1"/>
                    </a:solidFill>
                  </a:tcPr>
                </a:tc>
                <a:extLst>
                  <a:ext uri="{0D108BD9-81ED-4DB2-BD59-A6C34878D82A}">
                    <a16:rowId xmlns:a16="http://schemas.microsoft.com/office/drawing/2014/main" val="2732554182"/>
                  </a:ext>
                </a:extLst>
              </a:tr>
              <a:tr h="1119716">
                <a:tc>
                  <a:txBody>
                    <a:bodyPr/>
                    <a:lstStyle/>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2022/09</a:t>
                      </a:r>
                    </a:p>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 – 2023/12</a:t>
                      </a:r>
                      <a:endParaRPr lang="zh-CN" altLang="en-US"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endParaRPr>
                    </a:p>
                  </a:txBody>
                  <a:tcPr anchor="ctr">
                    <a:solidFill>
                      <a:srgbClr val="0070C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b="1" dirty="0">
                          <a:latin typeface="Helvetica Neue" panose="02000503000000020004" pitchFamily="2" charset="0"/>
                          <a:ea typeface="Helvetica Neue" panose="02000503000000020004" pitchFamily="2" charset="0"/>
                          <a:cs typeface="Helvetica Neue" panose="02000503000000020004" pitchFamily="2" charset="0"/>
                        </a:rPr>
                        <a:t>CJPL B2 hall construction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2400" dirty="0">
                          <a:latin typeface="Helvetica Neue" panose="02000503000000020004" pitchFamily="2" charset="0"/>
                          <a:ea typeface="Helvetica Neue" panose="02000503000000020004" pitchFamily="2" charset="0"/>
                          <a:cs typeface="Helvetica Neue" panose="02000503000000020004" pitchFamily="2" charset="0"/>
                        </a:rPr>
                        <a:t>xenon recuperation, detector upgrade</a:t>
                      </a:r>
                    </a:p>
                  </a:txBody>
                  <a:tcPr anchor="ctr">
                    <a:solidFill>
                      <a:schemeClr val="bg1"/>
                    </a:solidFill>
                  </a:tcPr>
                </a:tc>
                <a:extLst>
                  <a:ext uri="{0D108BD9-81ED-4DB2-BD59-A6C34878D82A}">
                    <a16:rowId xmlns:a16="http://schemas.microsoft.com/office/drawing/2014/main" val="1857514008"/>
                  </a:ext>
                </a:extLst>
              </a:tr>
              <a:tr h="1119716">
                <a:tc>
                  <a:txBody>
                    <a:bodyPr/>
                    <a:lstStyle/>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Current </a:t>
                      </a:r>
                    </a:p>
                    <a:p>
                      <a:pPr algn="ctr"/>
                      <a:r>
                        <a:rPr lang="en-US" altLang="zh-CN"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rPr>
                        <a:t>Status</a:t>
                      </a:r>
                      <a:endParaRPr lang="zh-CN" altLang="en-US" sz="2000" b="0" dirty="0">
                        <a:solidFill>
                          <a:schemeClr val="bg1"/>
                        </a:solidFill>
                        <a:latin typeface="Microsoft YaHei" panose="020B0503020204020204" pitchFamily="34" charset="-122"/>
                        <a:ea typeface="Microsoft YaHei" panose="020B0503020204020204" pitchFamily="34" charset="-122"/>
                        <a:cs typeface="Helvetica Neue" panose="02000503000000020004" pitchFamily="2" charset="0"/>
                      </a:endParaRPr>
                    </a:p>
                  </a:txBody>
                  <a:tcPr anchor="ctr">
                    <a:solidFill>
                      <a:srgbClr val="0070C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3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Physics run (Run2)</a:t>
                      </a:r>
                      <a:endParaRPr lang="zh-CN" altLang="en-US" sz="3200" b="1" dirty="0">
                        <a:solidFill>
                          <a:schemeClr val="bg1"/>
                        </a:solidFill>
                        <a:latin typeface="Helvetica Neue" panose="02000503000000020004" pitchFamily="2" charset="0"/>
                        <a:cs typeface="Helvetica Neue" panose="02000503000000020004" pitchFamily="2" charset="0"/>
                      </a:endParaRPr>
                    </a:p>
                  </a:txBody>
                  <a:tcPr anchor="ctr">
                    <a:solidFill>
                      <a:srgbClr val="002060"/>
                    </a:solidFill>
                  </a:tcPr>
                </a:tc>
                <a:extLst>
                  <a:ext uri="{0D108BD9-81ED-4DB2-BD59-A6C34878D82A}">
                    <a16:rowId xmlns:a16="http://schemas.microsoft.com/office/drawing/2014/main" val="3058262285"/>
                  </a:ext>
                </a:extLst>
              </a:tr>
            </a:tbl>
          </a:graphicData>
        </a:graphic>
      </p:graphicFrame>
      <p:pic>
        <p:nvPicPr>
          <p:cNvPr id="18" name="图片 6">
            <a:extLst>
              <a:ext uri="{FF2B5EF4-FFF2-40B4-BE49-F238E27FC236}">
                <a16:creationId xmlns:a16="http://schemas.microsoft.com/office/drawing/2014/main" id="{70D60A63-04A3-49EE-4E51-1D2A30BDE1E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50008" y="4634248"/>
            <a:ext cx="3004457" cy="1755351"/>
          </a:xfrm>
          <a:prstGeom prst="rect">
            <a:avLst/>
          </a:prstGeom>
        </p:spPr>
      </p:pic>
      <p:pic>
        <p:nvPicPr>
          <p:cNvPr id="19" name="Picture 9">
            <a:extLst>
              <a:ext uri="{FF2B5EF4-FFF2-40B4-BE49-F238E27FC236}">
                <a16:creationId xmlns:a16="http://schemas.microsoft.com/office/drawing/2014/main" id="{85047C15-D7DB-70B5-9BE0-4EC14DD665B7}"/>
              </a:ext>
            </a:extLst>
          </p:cNvPr>
          <p:cNvPicPr>
            <a:picLocks noChangeAspect="1"/>
          </p:cNvPicPr>
          <p:nvPr/>
        </p:nvPicPr>
        <p:blipFill>
          <a:blip r:embed="rId5"/>
          <a:stretch>
            <a:fillRect/>
          </a:stretch>
        </p:blipFill>
        <p:spPr>
          <a:xfrm>
            <a:off x="9187543" y="4903996"/>
            <a:ext cx="3004457" cy="1906938"/>
          </a:xfrm>
          <a:prstGeom prst="rect">
            <a:avLst/>
          </a:prstGeom>
        </p:spPr>
      </p:pic>
    </p:spTree>
    <p:extLst>
      <p:ext uri="{BB962C8B-B14F-4D97-AF65-F5344CB8AC3E}">
        <p14:creationId xmlns:p14="http://schemas.microsoft.com/office/powerpoint/2010/main" val="21927570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09d88408-4af6-444c-a89e-2b89744bb4b1&quot;,&quot;Name&quot;:&quot;无&quot;,&quot;Kind&quot;:1,&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Office 主题​​">
  <a:themeElements>
    <a:clrScheme name="sjtu">
      <a:dk1>
        <a:srgbClr val="000000"/>
      </a:dk1>
      <a:lt1>
        <a:srgbClr val="FFFFFF"/>
      </a:lt1>
      <a:dk2>
        <a:srgbClr val="BD9F68"/>
      </a:dk2>
      <a:lt2>
        <a:srgbClr val="B5B5B6"/>
      </a:lt2>
      <a:accent1>
        <a:srgbClr val="C8161E"/>
      </a:accent1>
      <a:accent2>
        <a:srgbClr val="F08300"/>
      </a:accent2>
      <a:accent3>
        <a:srgbClr val="FDD000"/>
      </a:accent3>
      <a:accent4>
        <a:srgbClr val="338D27"/>
      </a:accent4>
      <a:accent5>
        <a:srgbClr val="0086D1"/>
      </a:accent5>
      <a:accent6>
        <a:srgbClr val="004098"/>
      </a:accent6>
      <a:hlink>
        <a:srgbClr val="B5B5B6"/>
      </a:hlink>
      <a:folHlink>
        <a:srgbClr val="BD9F68"/>
      </a:folHlink>
    </a:clrScheme>
    <a:fontScheme name="雅黑">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56917</TotalTime>
  <Words>1623</Words>
  <Application>Microsoft Office PowerPoint</Application>
  <PresentationFormat>宽屏</PresentationFormat>
  <Paragraphs>305</Paragraphs>
  <Slides>33</Slides>
  <Notes>33</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33</vt:i4>
      </vt:variant>
    </vt:vector>
  </HeadingPairs>
  <TitlesOfParts>
    <vt:vector size="47" baseType="lpstr">
      <vt:lpstr>Hei</vt:lpstr>
      <vt:lpstr>Helvetica Neue</vt:lpstr>
      <vt:lpstr>Helvetica Neue Condensed Black</vt:lpstr>
      <vt:lpstr>等线</vt:lpstr>
      <vt:lpstr>微软雅黑</vt:lpstr>
      <vt:lpstr>微软雅黑</vt:lpstr>
      <vt:lpstr>Arial</vt:lpstr>
      <vt:lpstr>Calibri</vt:lpstr>
      <vt:lpstr>Cambria</vt:lpstr>
      <vt:lpstr>Cambria Math</vt:lpstr>
      <vt:lpstr>Roboto</vt:lpstr>
      <vt:lpstr>Symbol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Shengyi Zhong</dc:creator>
  <cp:lastModifiedBy>Shaobo wang</cp:lastModifiedBy>
  <cp:revision>1281</cp:revision>
  <dcterms:created xsi:type="dcterms:W3CDTF">2021-09-11T08:14:26Z</dcterms:created>
  <dcterms:modified xsi:type="dcterms:W3CDTF">2025-04-27T06:18:51Z</dcterms:modified>
</cp:coreProperties>
</file>