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97" r:id="rId3"/>
    <p:sldId id="277" r:id="rId4"/>
    <p:sldId id="289" r:id="rId5"/>
    <p:sldId id="261" r:id="rId6"/>
    <p:sldId id="285" r:id="rId7"/>
    <p:sldId id="286" r:id="rId8"/>
    <p:sldId id="290" r:id="rId9"/>
    <p:sldId id="291" r:id="rId10"/>
    <p:sldId id="287" r:id="rId11"/>
    <p:sldId id="293" r:id="rId12"/>
    <p:sldId id="295" r:id="rId13"/>
    <p:sldId id="299" r:id="rId14"/>
    <p:sldId id="300" r:id="rId15"/>
    <p:sldId id="296" r:id="rId16"/>
    <p:sldId id="30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286" autoAdjust="0"/>
  </p:normalViewPr>
  <p:slideViewPr>
    <p:cSldViewPr snapToGrid="0">
      <p:cViewPr varScale="1">
        <p:scale>
          <a:sx n="68" d="100"/>
          <a:sy n="68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E9EB4-A93F-4402-AEED-02A4D618D6A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DA9E-597B-4DDA-A1FE-D33C628C0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CDA9E-597B-4DDA-A1FE-D33C628C029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62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A6C38-8490-4F15-B581-B110EC3E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2B1BF7-EE51-40FB-B6A5-D23F5E56E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25B8F-4129-4FE5-A6A0-547BBCC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F84F-F211-494A-9184-981423B37DFB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919E23-5BA0-4EB9-90FF-EDCAC5C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AF2B9-B940-46DB-A6BC-3B5F772F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F6D33-F71F-4462-BA18-13EBCC18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99CB50-8981-497C-A408-D91CF248F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05C36-0C8E-41D5-8264-B085C56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7BB4-9EDF-4B65-A323-7C0A519C97E3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2BCA64-899B-4731-A519-A901FA5A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2EFE75-85F8-4DF9-ADD2-C5EFDB41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C5C2A5-8662-47CB-81B8-57B06A635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F0CD27-055E-4993-B6F0-C674A8FE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A3D8FF-6FA8-4815-B0E1-746FDF90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AA31-B818-4EB5-B2D9-BCB8B912D77F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DAB9F-AA51-41FB-BA03-411D948A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CD1C1-BE7B-44C1-B807-C9D4394F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5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B4336-F33D-4557-A904-501F5B4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9B272-FAA7-4DCA-A0D5-79A077DD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270E2C-5974-4AE5-8CD7-C04834DF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DA5FC-7C0F-4AB1-820D-00BAFEFA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F9734-BEB9-45EB-BEE2-E51CB6AC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0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61E88-4F7F-4106-A49D-4D8FF040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EBCCC-730D-4950-AC98-24F67244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FBAE6A-316B-4229-A32D-4F0DBB09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11ED-7CC7-4D7C-910A-34865B3E6614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2327C-0DB3-4607-9DB7-7DEA48A3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EFF27-42E7-40FC-988C-365F9482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8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1F345-EA0C-482D-8198-613DF519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4472A-2E43-429C-BF9C-EF22CD06F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9F3E89-4424-48E8-AB5D-09B9EF06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D6A341-CB01-4F34-B15A-FB950986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90D-F30D-4D02-B19A-F842A033C5DE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55462-8E65-40D0-979A-F5D04FE3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F4A59F-7F8B-49BF-A998-40535D88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6572B-E668-40E5-B596-BF79DB01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D89688-76B9-4BE1-ADD7-A28B1408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6D2005-B772-40F6-8715-3600EA78F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E731E3-6213-412E-B6CB-DB2579362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4ADCA9-13B4-4637-BEC5-A170E6ADB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0DE54E-1240-4363-A463-9B3C18EF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47EF-9D75-402A-AEA7-62166370657E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176D9E3-9FEE-46C6-9AF3-680F20FB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EDF2A6-FCED-4B2C-8C24-18733E8E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2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7C641-4C34-411D-B0A3-CE1C89B6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65FBCE-FE18-405E-B1D2-D60F4A68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5435-8228-4BCB-93C5-004629E178D1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7EB9BB-AA31-4D2D-9430-A69ED356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3572E5-0742-47B7-9D6F-928F9F93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C38EA9-BF90-40EA-8089-1AF9AD2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3491-C549-45C8-96DC-806024954C2F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979EF-B273-4C02-BB66-E637B406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33A84A-7035-4367-829D-4648E704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53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DF9A2-8C8C-47BC-B414-D69714699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DE832A-4C35-4CB9-AF0D-9C5AB27D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182B6D-B445-4189-B090-DDBA6369C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D52532-27A9-4DA0-921E-493C8AC9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10C3-AE5D-4BD0-8617-00B061EEA891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2F6E41-F713-4A82-9891-64622B11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ABBB57-31D5-45DA-B7F9-B8653F51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4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7599D-D60B-42D5-8077-9FF77C11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6FEC12-9213-4CEC-824F-2A2E58DD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9EC834-1EE6-42E5-AB9B-3E123DC1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5E3529-FD38-4C57-AC62-8F848284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E2F5-4C28-44F2-BA4C-DE6E274A0BDC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4C2FBE-CEBF-4812-9344-B3A7CDB14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453A66-F19C-4C8C-8C97-B8DBC3E7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A9AC4E-4F60-490E-83BE-20C0292B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F4CAFA-3DE6-41FE-9AC9-6258A82A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DB897-380D-4015-A3E7-C4F25C874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EB57-A1A4-49F6-A5CD-A25939F7EE04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4C050-4454-4B1F-9B96-B7BEEE23B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EE7E39-2C73-4CA6-8406-5A79A5A6B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8C33-7068-4225-BE1B-FBEE078717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E35D12-9BEF-4B43-8C53-FB08F9B6DFD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 anchor="ctr">
                <a:normAutofit/>
              </a:bodyPr>
              <a:lstStyle/>
              <a:p>
                <a: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Examination of T/CP Invariance</a:t>
                </a:r>
                <a:b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fr-BE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fr-FR" altLang="zh-CN" sz="4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</m:ctrlPr>
                      </m:sSupPr>
                      <m:e>
                        <m:r>
                          <a:rPr lang="fr-FR" altLang="zh-CN" sz="4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</m:t>
                        </m:r>
                      </m:e>
                      <m:sup>
                        <m:r>
                          <a:rPr lang="en-US" altLang="zh-CN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itchFamily="-84" charset="2"/>
                          </a:rPr>
                          <m:t>−</m:t>
                        </m:r>
                      </m:sup>
                    </m:sSup>
                    <m:r>
                      <a:rPr lang="fr-FR" altLang="zh-CN" sz="4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Reaction at BES</a:t>
                </a:r>
                <a:r>
                  <a:rPr lang="en-US" altLang="zh-CN" sz="4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III</a:t>
                </a:r>
                <a:endParaRPr lang="zh-CN" altLang="en-US" sz="4000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E35D12-9BEF-4B43-8C53-FB08F9B6D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72CA329-86BD-4FCB-90E0-7CB40BD79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Yunhe Yang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Ziyu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Aiqiang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Guo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Chunxu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Yu</a:t>
            </a:r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NanKai University</a:t>
            </a:r>
          </a:p>
          <a:p>
            <a:r>
              <a:rPr lang="en-US" altLang="zh-CN" sz="200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Institute of Modern Physics, Chinese Academy of Sciences</a:t>
            </a:r>
            <a:endParaRPr lang="zh-CN" altLang="en-US" sz="20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3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4D2D-88DA-4498-8D52-93DC32B2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73C98-D9F1-43C1-89B4-1665CFD4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B923-7AC7-421B-A098-F2828201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94D6-A380-4DA2-8928-EE953144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10</a:t>
            </a:fld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661A15E-AB07-4DB5-9B27-4EAC81508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62443"/>
              </p:ext>
            </p:extLst>
          </p:nvPr>
        </p:nvGraphicFramePr>
        <p:xfrm>
          <a:off x="1775998" y="1440000"/>
          <a:ext cx="864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165690767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81658402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022154078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451254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Total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Signal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Background / Inclusive MC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6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213730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156157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57573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26.94%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916613"/>
                  </a:ext>
                </a:extLst>
              </a:tr>
            </a:tbl>
          </a:graphicData>
        </a:graphic>
      </p:graphicFrame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CB02B0AD-404B-4FEF-A413-F5166AA4B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7381" y="2469015"/>
            <a:ext cx="533723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4D2D-88DA-4498-8D52-93DC32B2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73C98-D9F1-43C1-89B4-1665CFD4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B923-7AC7-421B-A098-F2828201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94D6-A380-4DA2-8928-EE953144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EEB9D723-4D6A-4CEB-9174-F784002C7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7489426" cy="921342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Use the relationship between P and depth in the MUC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𝑚𝑢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𝑑𝑒𝑝𝑡h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−0.69)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EEB9D723-4D6A-4CEB-9174-F784002C7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7489426" cy="921342"/>
              </a:xfrm>
              <a:blipFill>
                <a:blip r:embed="rId2"/>
                <a:stretch>
                  <a:fillRect l="-1058" t="-5298" b="-6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1D026EAD-C289-47FB-8788-F3E1FC175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3" cy="25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6573BD-082B-499D-9C68-71CEF02DB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80000"/>
            <a:ext cx="3506853" cy="2520000"/>
          </a:xfrm>
          <a:prstGeom prst="rect">
            <a:avLst/>
          </a:prstGeom>
        </p:spPr>
      </p:pic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AF8B5C26-2FB6-49C7-8C2E-32E70F95F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162587"/>
              </p:ext>
            </p:extLst>
          </p:nvPr>
        </p:nvGraphicFramePr>
        <p:xfrm>
          <a:off x="360000" y="2520000"/>
          <a:ext cx="324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65690767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1658402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202060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FOM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6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85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0.69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351.54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916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90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4D2D-88DA-4498-8D52-93DC32B2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  <a:endParaRPr lang="zh-CN" altLang="en-US" sz="4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73C98-D9F1-43C1-89B4-1665CFD4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B923-7AC7-421B-A098-F2828201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594D6-A380-4DA2-8928-EE953144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661A15E-AB07-4DB5-9B27-4EAC81508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136657"/>
              </p:ext>
            </p:extLst>
          </p:nvPr>
        </p:nvGraphicFramePr>
        <p:xfrm>
          <a:off x="1775997" y="1440000"/>
          <a:ext cx="8640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165690767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81658402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022154078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202060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Total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Signal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Background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Background / Inclusive MC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6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163761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142259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21502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a:t>13.13%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916613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E140533C-4C54-4FDD-B780-B782B3B4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35" y="2469015"/>
            <a:ext cx="54345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7A4DA-5B09-40F2-B688-3F60ACE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&lt;A&gt; and R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BC5E165-3905-4150-8D8D-254CC8F68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371970"/>
                <a:ext cx="11378344" cy="2225353"/>
              </a:xfrm>
            </p:spPr>
            <p:txBody>
              <a:bodyPr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&gt;=&lt;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altLang="zh-CN" sz="2400" dirty="0"/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unit vector of incident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momentum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the unit vectors of the outgoing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momenta.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; &gt;</m:t>
                            </m:r>
                          </m:e>
                        </m:d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; &lt;</m:t>
                            </m:r>
                          </m:e>
                        </m: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=1+2</m:t>
                    </m:r>
                    <m:r>
                      <m:rPr>
                        <m:sty m:val="p"/>
                      </m:rPr>
                      <a:rPr lang="el-GR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&gt;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number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greater than zero,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&lt;)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less than zero.</a:t>
                </a:r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BC5E165-3905-4150-8D8D-254CC8F68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371970"/>
                <a:ext cx="11378344" cy="2225353"/>
              </a:xfrm>
              <a:blipFill>
                <a:blip r:embed="rId2"/>
                <a:stretch>
                  <a:fillRect l="-696" t="-3014" b="-1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D0896-26AD-4025-9294-708BF66D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E5ECD-6F93-45C2-B401-55F2862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E6669B-6E4F-4477-8B4E-E877A8D8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EB28FFD7-AE73-492A-82BB-06859AFB5F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3907313"/>
                <a:ext cx="11378344" cy="16930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altLang="zh-CN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EB28FFD7-AE73-492A-82BB-06859AFB5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3907313"/>
                <a:ext cx="11378344" cy="1693092"/>
              </a:xfrm>
              <a:prstGeom prst="rect">
                <a:avLst/>
              </a:prstGeom>
              <a:blipFill>
                <a:blip r:embed="rId3"/>
                <a:stretch>
                  <a:fillRect b="-1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25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7A4DA-5B09-40F2-B688-3F60ACEF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&lt;A&gt; and R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D0896-26AD-4025-9294-708BF66D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E5ECD-6F93-45C2-B401-55F2862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E6669B-6E4F-4477-8B4E-E877A8D8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20317A2-DF8C-4A4E-9F17-7DDAF7C9C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44" y="1629000"/>
            <a:ext cx="2906556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469FEB2-B2E6-41D1-9602-34DAB29C5E96}"/>
                  </a:ext>
                </a:extLst>
              </p:cNvPr>
              <p:cNvSpPr/>
              <p:nvPr/>
            </p:nvSpPr>
            <p:spPr>
              <a:xfrm>
                <a:off x="360000" y="1440000"/>
                <a:ext cx="430825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,0,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,0,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469FEB2-B2E6-41D1-9602-34DAB29C5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4308253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B9034412-F7BC-4607-886A-B1DC239F29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539762"/>
                  </p:ext>
                </p:extLst>
              </p:nvPr>
            </p:nvGraphicFramePr>
            <p:xfrm>
              <a:off x="360000" y="3164434"/>
              <a:ext cx="5400000" cy="757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1656907673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3816584023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10221540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𝑝𝑙𝑢𝑠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𝑚𝑖𝑛𝑢𝑠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261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163761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163761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69166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B9034412-F7BC-4607-886A-B1DC239F29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539762"/>
                  </p:ext>
                </p:extLst>
              </p:nvPr>
            </p:nvGraphicFramePr>
            <p:xfrm>
              <a:off x="360000" y="3164434"/>
              <a:ext cx="5400000" cy="7578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000">
                      <a:extLst>
                        <a:ext uri="{9D8B030D-6E8A-4147-A177-3AD203B41FA5}">
                          <a16:colId xmlns:a16="http://schemas.microsoft.com/office/drawing/2014/main" val="1656907673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3816584023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1022154078"/>
                        </a:ext>
                      </a:extLst>
                    </a:gridCol>
                  </a:tblGrid>
                  <a:tr h="3869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9375" r="-200678" b="-1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9662" t="-9375" r="-100000" b="-1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2614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163761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163761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1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69166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ECF0F5C6-0192-4BC3-82C0-3BEC686C552E}"/>
              </a:ext>
            </a:extLst>
          </p:cNvPr>
          <p:cNvSpPr/>
          <p:nvPr/>
        </p:nvSpPr>
        <p:spPr>
          <a:xfrm>
            <a:off x="359999" y="2587558"/>
            <a:ext cx="540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/>
            <a:r>
              <a:rPr lang="en-US" altLang="zh-C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Use inclusive MC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69B89D-BD51-4A80-ADBF-9FDEE7724E42}"/>
              </a:ext>
            </a:extLst>
          </p:cNvPr>
          <p:cNvSpPr txBox="1"/>
          <p:nvPr/>
        </p:nvSpPr>
        <p:spPr>
          <a:xfrm>
            <a:off x="359999" y="4776439"/>
            <a:ext cx="656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Inclusive MC </a:t>
            </a:r>
            <a:r>
              <a:rPr lang="zh-CN" altLang="en-US" dirty="0">
                <a:latin typeface="Cambria Math" panose="02040503050406030204" pitchFamily="18" charset="0"/>
              </a:rPr>
              <a:t>的结果就应该是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zh-CN" altLang="en-US" dirty="0">
                <a:latin typeface="Cambria Math" panose="02040503050406030204" pitchFamily="18" charset="0"/>
              </a:rPr>
              <a:t>，因为产生的时候没有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CP</a:t>
            </a:r>
            <a:r>
              <a:rPr lang="zh-CN" altLang="en-US" dirty="0">
                <a:latin typeface="Cambria Math" panose="02040503050406030204" pitchFamily="18" charset="0"/>
              </a:rPr>
              <a:t>破坏？</a:t>
            </a:r>
          </a:p>
        </p:txBody>
      </p:sp>
    </p:spTree>
    <p:extLst>
      <p:ext uri="{BB962C8B-B14F-4D97-AF65-F5344CB8AC3E}">
        <p14:creationId xmlns:p14="http://schemas.microsoft.com/office/powerpoint/2010/main" val="156238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BECA1A-19D0-4183-ACDB-C73627E8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latin typeface="Cambria Math" panose="02040503050406030204" pitchFamily="18" charset="0"/>
                <a:ea typeface="宋体" panose="02010600030101010101" pitchFamily="2" charset="-122"/>
              </a:rPr>
              <a:t>上次的问题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0D5206-4C9D-420E-A23C-9581A7E16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sz="2400" dirty="0">
                <a:latin typeface="Cambria Math" panose="02040503050406030204" pitchFamily="18" charset="0"/>
                <a:ea typeface="宋体" panose="02010600030101010101" pitchFamily="2" charset="-122"/>
                <a:cs typeface="+mj-cs"/>
              </a:rPr>
              <a:t>中微子质量为什么这么大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?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4FC093-FFB6-418F-8F3C-53C5099A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CD1B40-4216-403A-8247-E3102064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7F803-E540-4422-B412-1C1ADAD5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763392E-0A41-459F-8BED-68F94D4B2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40578" r="12723" b="24366"/>
          <a:stretch/>
        </p:blipFill>
        <p:spPr>
          <a:xfrm>
            <a:off x="838200" y="2476670"/>
            <a:ext cx="4227562" cy="14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6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841A0-29E2-47CE-9A3D-DFD19971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Next work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EAE4D0-9C64-46BB-8671-B48BB277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10515600" cy="885371"/>
          </a:xfr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Keep lowering the background.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Cambria Math" panose="02040503050406030204" pitchFamily="18" charset="0"/>
              </a:rPr>
              <a:t>Run data and get root file.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F63881-137F-4D8D-A8D0-A3958492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958D96-635E-4D1E-A94F-58C58FEA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9DC29D-02AF-45B0-AD9B-54A2E27C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5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BD1FB-8916-4CEE-A066-69F9AA7EA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kumimoji="1"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kumimoji="1"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CBD9BB-79F9-A0CD-17BF-A76049FAC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MC sample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Event selection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Background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&lt;A&gt; and R</a:t>
            </a:r>
            <a:endParaRPr kumimoji="1"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2D02A2-5EF6-D5D0-1773-EF936E1D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2B79A1-9808-CA91-8BA0-357D4208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55201-C3A5-AFAB-3276-B8416A02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35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CDF0F-BB82-4E40-94A6-ADFF9C88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Signal MC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EE3B1B-5DFB-47CA-8B24-F75DEF70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698DE2-E68C-4D98-8A55-596DB1CD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4346D4-C13C-4AA5-8A66-D97095D2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803F0474-1F8C-47C1-89C2-4FF81E7C1F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599024"/>
                  </p:ext>
                </p:extLst>
              </p:nvPr>
            </p:nvGraphicFramePr>
            <p:xfrm>
              <a:off x="2178183" y="2436170"/>
              <a:ext cx="7835633" cy="1985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8564">
                      <a:extLst>
                        <a:ext uri="{9D8B030D-6E8A-4147-A177-3AD203B41FA5}">
                          <a16:colId xmlns:a16="http://schemas.microsoft.com/office/drawing/2014/main" val="246011193"/>
                        </a:ext>
                      </a:extLst>
                    </a:gridCol>
                    <a:gridCol w="2007736">
                      <a:extLst>
                        <a:ext uri="{9D8B030D-6E8A-4147-A177-3AD203B41FA5}">
                          <a16:colId xmlns:a16="http://schemas.microsoft.com/office/drawing/2014/main" val="3489712959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006357633"/>
                        </a:ext>
                      </a:extLst>
                    </a:gridCol>
                  </a:tblGrid>
                  <a:tr h="66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 sample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2021 (M)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Generated Model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7883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b="0" i="0" dirty="0">
                            <a:latin typeface="+mj-lt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i="0" dirty="0"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5744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800" b="0" i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15972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803F0474-1F8C-47C1-89C2-4FF81E7C1F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599024"/>
                  </p:ext>
                </p:extLst>
              </p:nvPr>
            </p:nvGraphicFramePr>
            <p:xfrm>
              <a:off x="2178183" y="2436170"/>
              <a:ext cx="7835633" cy="19856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8564">
                      <a:extLst>
                        <a:ext uri="{9D8B030D-6E8A-4147-A177-3AD203B41FA5}">
                          <a16:colId xmlns:a16="http://schemas.microsoft.com/office/drawing/2014/main" val="246011193"/>
                        </a:ext>
                      </a:extLst>
                    </a:gridCol>
                    <a:gridCol w="2007736">
                      <a:extLst>
                        <a:ext uri="{9D8B030D-6E8A-4147-A177-3AD203B41FA5}">
                          <a16:colId xmlns:a16="http://schemas.microsoft.com/office/drawing/2014/main" val="3489712959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006357633"/>
                        </a:ext>
                      </a:extLst>
                    </a:gridCol>
                  </a:tblGrid>
                  <a:tr h="66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 sample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2021 (M)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Generated Model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7883626"/>
                      </a:ext>
                    </a:extLst>
                  </a:tr>
                  <a:tr h="6621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5" t="-100917" r="-151367" b="-10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574441"/>
                      </a:ext>
                    </a:extLst>
                  </a:tr>
                  <a:tr h="66217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5" t="-200917" r="-151367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15972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36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FADA2-EF6C-46A3-B123-3B1D4F53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 anchor="ctr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Exclusive MC and Inclusive MC </a:t>
            </a:r>
            <a:endParaRPr lang="zh-CN" altLang="en-US" sz="40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46C018-7917-4DCF-8682-BADB429E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47CA5B-A4B5-4010-B8C5-831C7180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CF521C-E648-4B63-9C62-34053134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4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AE478D16-981D-477A-A649-58FD129242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633533"/>
                  </p:ext>
                </p:extLst>
              </p:nvPr>
            </p:nvGraphicFramePr>
            <p:xfrm>
              <a:off x="2315999" y="1973840"/>
              <a:ext cx="7560000" cy="27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0000">
                      <a:extLst>
                        <a:ext uri="{9D8B030D-6E8A-4147-A177-3AD203B41FA5}">
                          <a16:colId xmlns:a16="http://schemas.microsoft.com/office/drawing/2014/main" val="246011193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160290831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4006357633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 sample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Generated Model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7883626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∓</m:t>
                                    </m:r>
                                  </m:sup>
                                </m:s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altLang="zh-CN" sz="18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  <a:endParaRPr lang="e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57444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∓</m:t>
                                    </m:r>
                                  </m:sup>
                                </m:s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altLang="zh-CN" sz="18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  <a:endParaRPr lang="e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159720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∓</m:t>
                                    </m:r>
                                  </m:sup>
                                </m:s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altLang="zh-CN" sz="18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TAUSCALARNU</a:t>
                          </a:r>
                          <a:endParaRPr lang="e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4249712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∓</m:t>
                                    </m:r>
                                  </m:sup>
                                </m:s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US" altLang="zh-CN" sz="18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TAUSCALARNU</a:t>
                          </a:r>
                          <a:endParaRPr lang="e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71383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AE478D16-981D-477A-A649-58FD129242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5633533"/>
                  </p:ext>
                </p:extLst>
              </p:nvPr>
            </p:nvGraphicFramePr>
            <p:xfrm>
              <a:off x="2315999" y="1973840"/>
              <a:ext cx="7560000" cy="270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0000">
                      <a:extLst>
                        <a:ext uri="{9D8B030D-6E8A-4147-A177-3AD203B41FA5}">
                          <a16:colId xmlns:a16="http://schemas.microsoft.com/office/drawing/2014/main" val="246011193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160290831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4006357633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MC sample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Generated Model</a:t>
                          </a:r>
                          <a:endParaRPr lang="zh-CN" altLang="en-US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7883626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101124" r="-121174" b="-30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  <a:endParaRPr lang="e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57444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203409" r="-121174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PHOTOS TAULNUNU</a:t>
                          </a:r>
                          <a:endParaRPr lang="e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1597208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300000" r="-121174" b="-10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TAUSCALARNU</a:t>
                          </a:r>
                          <a:endParaRPr lang="e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4249712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400000" r="-121174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dk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TAUSCALARNU</a:t>
                          </a:r>
                          <a:endParaRPr lang="e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71383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2BA85259-2373-4BC1-BCBF-32C00D8E2518}"/>
              </a:ext>
            </a:extLst>
          </p:cNvPr>
          <p:cNvSpPr txBox="1"/>
          <p:nvPr/>
        </p:nvSpPr>
        <p:spPr>
          <a:xfrm>
            <a:off x="360000" y="1260000"/>
            <a:ext cx="1010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We generated</a:t>
            </a:r>
            <a:r>
              <a:rPr lang="zh-CN" altLang="en-US" dirty="0">
                <a:latin typeface="Cambria Math" panose="02040503050406030204" pitchFamily="18" charset="0"/>
              </a:rPr>
              <a:t> </a:t>
            </a:r>
            <a:r>
              <a:rPr lang="en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several kinds exclusive MC,</a:t>
            </a:r>
            <a:r>
              <a:rPr lang="zh-CN" altLang="en-US" dirty="0">
                <a:latin typeface="Cambria Math" panose="02040503050406030204" pitchFamily="18" charset="0"/>
              </a:rPr>
              <a:t> </a:t>
            </a:r>
            <a:r>
              <a:rPr lang="en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which are used to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distinguish electron, muon, pion and kaon.</a:t>
            </a:r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37E155F-18A9-4A58-8BF8-275F6FA62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51380"/>
              </p:ext>
            </p:extLst>
          </p:nvPr>
        </p:nvGraphicFramePr>
        <p:xfrm>
          <a:off x="2315999" y="5012209"/>
          <a:ext cx="756000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24601119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348971295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MC sample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Number 2021 (M)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88362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Inclusive MC</a:t>
                      </a:r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574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3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BA1A86-2C4A-4BFF-8C3E-7DB8E690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Event selection</a:t>
            </a:r>
            <a:endParaRPr lang="zh-CN" altLang="en-US" sz="4000" dirty="0">
              <a:latin typeface="Cambria Math" panose="02040503050406030204" pitchFamily="18" charset="0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D567E5-12D7-4910-A2FB-862141BE0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796489"/>
              </a:xfrm>
            </p:spPr>
            <p:txBody>
              <a:bodyPr>
                <a:sp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Charged Choose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&lt;1.0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&lt;10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0.93</m:t>
                    </m:r>
                  </m:oMath>
                </a14:m>
                <a:endParaRPr lang="en-US" altLang="zh-CN" sz="2000" dirty="0"/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CN" sz="2000" dirty="0"/>
              </a:p>
              <a:p>
                <a:pPr>
                  <a:buFont typeface="Wingdings" panose="05000000000000000000" pitchFamily="2" charset="2"/>
                  <a:buChar char="ü"/>
                </a:pPr>
                <a:endParaRPr lang="en-US" altLang="zh-CN" sz="20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 Choose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𝑑𝑎𝑛𝑔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◦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  0≤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𝑇𝐷𝐶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≤700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𝑛𝑠</m:t>
                    </m:r>
                    <m:r>
                      <a:rPr lang="en-US" altLang="zh-CN" sz="20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i="1" dirty="0">
                  <a:highlight>
                    <a:srgbClr val="FFFF00"/>
                  </a:highlight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𝐵𝑎𝑟𝑟𝑒𝑙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𝐸𝑀𝐶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≤0.8,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≥25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𝐸𝑛𝑑𝑐𝑎𝑝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𝐸𝑀𝐶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: 0.86≤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≤0.92,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altLang="zh-CN" sz="2000" i="1" dirty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l-GR" altLang="zh-CN" sz="2000" i="1" dirty="0">
                        <a:latin typeface="Cambria Math" panose="02040503050406030204" pitchFamily="18" charset="0"/>
                      </a:rPr>
                      <m:t>≥50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sz="2000" dirty="0"/>
              </a:p>
              <a:p>
                <a:pP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8D567E5-12D7-4910-A2FB-862141BE0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796489"/>
              </a:xfrm>
              <a:blipFill>
                <a:blip r:embed="rId3"/>
                <a:stretch>
                  <a:fillRect l="-844" t="-2000" b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9A52BD-9BF7-46CD-B2C9-2D83219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E6E-A8D3-4BB0-A3B9-23D779FED0CB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4ECBD1-CF17-45AA-9465-AC1442C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5CB3A0-9B6B-4638-B60A-D44B39A9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5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C928A2-01B8-4C1B-B0CF-32C58FED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6624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Electron identification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FD43F5-363F-4277-87C3-5401A601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A1FEA5-18E4-4CC8-9AC4-8B35DCED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D2F4A5-5C82-4AC9-832C-1A5D206D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1C2030E-9C23-4E9A-A4C8-236E99FBD509}"/>
                  </a:ext>
                </a:extLst>
              </p:cNvPr>
              <p:cNvSpPr/>
              <p:nvPr/>
            </p:nvSpPr>
            <p:spPr>
              <a:xfrm>
                <a:off x="360000" y="1440000"/>
                <a:ext cx="11466240" cy="2055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0.8&lt;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𝐸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/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&gt;1.2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</m:oMath>
                </a14:m>
                <a:r>
                  <a:rPr lang="en-US" altLang="zh-CN" sz="2000" i="1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E is the energy in EMC, P is momentum in MDC</a:t>
                </a:r>
              </a:p>
              <a:p>
                <a:pPr marL="228600" indent="-228600"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Number of electron: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𝑁</m:t>
                        </m:r>
                      </m:e>
                      <m:sub>
                        <m:r>
                          <a:rPr lang="en" altLang="zh-CN" sz="20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𝑒</m:t>
                        </m:r>
                      </m:sub>
                    </m:sSub>
                    <m:r>
                      <a:rPr lang="en" altLang="zh-CN" sz="20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=1</m:t>
                    </m:r>
                  </m:oMath>
                </a14:m>
                <a:endParaRPr lang="en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228600" indent="-228600"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rPr>
                  <a:t>Difference between the expected flight time and the measured time in TOF under e hypothesis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Δ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𝑡𝑜𝑓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&lt;0.3</m:t>
                    </m:r>
                  </m:oMath>
                </a14:m>
                <a:endParaRPr lang="en" altLang="zh-CN" sz="2000" dirty="0">
                  <a:solidFill>
                    <a:schemeClr val="tx1"/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228600" indent="-228600">
                  <a:spcBef>
                    <a:spcPts val="100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rPr>
                  <a:t>dE/dx of MDC under e hypothesis: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sSubSup>
                      <m:sSubSupPr>
                        <m:ctrlPr>
                          <a:rPr lang="en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&lt;</m:t>
                        </m:r>
                        <m:r>
                          <a:rPr lang="en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𝑑𝐸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/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𝑑𝑥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𝑒</m:t>
                        </m:r>
                      </m:sup>
                    </m:sSubSup>
                    <m:r>
                      <a:rPr lang="en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</m:t>
                    </m:r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1C2030E-9C23-4E9A-A4C8-236E99FBD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11466240" cy="2055306"/>
              </a:xfrm>
              <a:prstGeom prst="rect">
                <a:avLst/>
              </a:prstGeom>
              <a:blipFill>
                <a:blip r:embed="rId2"/>
                <a:stretch>
                  <a:fillRect l="-478" t="-1484" b="-2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F31BED0-B095-443C-B767-A22E6193B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4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DD7C8E-C135-4D69-A269-A234A1941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386" y="3780000"/>
            <a:ext cx="3506854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E125F2-AF5F-4B07-8B84-5B5B70B4E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93" y="3780000"/>
            <a:ext cx="350685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5DB7EB-79D3-47F1-BE92-368F0C87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2000" cy="646331"/>
          </a:xfrm>
        </p:spPr>
        <p:txBody>
          <a:bodyPr wrap="square">
            <a:spAutoFit/>
          </a:bodyPr>
          <a:lstStyle/>
          <a:p>
            <a:r>
              <a:rPr lang="en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Muon </a:t>
            </a:r>
            <a:r>
              <a:rPr lang="en" altLang="zh-CN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identification</a:t>
            </a:r>
            <a:endParaRPr lang="zh-CN" altLang="en-US" sz="4000" dirty="0"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A1045A0-45BB-4160-A5DD-5EA771A36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11472000" cy="2055306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𝐸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&lt;0.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7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rPr>
                  <a:t>E is the energy in EMC, P is momentum in MDC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Number of muon: </a:t>
                </a:r>
                <a14:m>
                  <m:oMath xmlns:m="http://schemas.openxmlformats.org/officeDocument/2006/math">
                    <m:r>
                      <a:rPr lang="en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l-GR" altLang="zh-CN" sz="20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l-GR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rPr>
                  <a:t>Difference between the expected flight time and the measured time in TOF under </a:t>
                </a: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mu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rPr>
                  <a:t> hypothesis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Δ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𝑡𝑜𝑓</m:t>
                        </m:r>
                      </m:e>
                    </m:d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&lt;0.3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rPr>
                  <a:t>dE/dx of MDC under </a:t>
                </a: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mu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</a:rPr>
                  <a:t> hypothesis: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−2&lt;</m:t>
                    </m:r>
                    <m:sSubSup>
                      <m:sSubSupPr>
                        <m:ctrlPr>
                          <a:rPr lang="en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0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𝑑𝐸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/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𝑑𝑥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𝑒</m:t>
                        </m:r>
                      </m:sup>
                    </m:sSubSup>
                    <m:r>
                      <a:rPr lang="en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</m:t>
                    </m:r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−2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A1045A0-45BB-4160-A5DD-5EA771A36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11472000" cy="2055306"/>
              </a:xfrm>
              <a:blipFill>
                <a:blip r:embed="rId2"/>
                <a:stretch>
                  <a:fillRect l="-478" t="-1484" b="-2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BCD4E2-3BB9-4A89-A79A-B19E13CA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1CE380-3655-42FE-BC58-24D396FD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E860B4-9506-46EB-ABDB-EA2B1AA6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475E2D7-0157-415E-9417-011CF2793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4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613F65-1483-4D68-99C4-3DCDDD8EF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6" y="3780000"/>
            <a:ext cx="3506854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EC055A-6E4D-4D54-82F5-5BD1DD947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80000"/>
            <a:ext cx="35068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C8EBE-4F73-4FEA-9F51-69111F2A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202080" cy="646331"/>
          </a:xfr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156C16-E33A-4D28-8066-DD9A585E8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7354467" cy="1732847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Momentum in MDC: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&lt;1.2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energy in EMC: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&lt;1.2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energy in EMC: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𝐸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𝜇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&lt;0.3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time in TOF: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2.5&lt;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𝑡𝑜𝑓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&lt;5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156C16-E33A-4D28-8066-DD9A585E8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7354467" cy="1732847"/>
              </a:xfrm>
              <a:blipFill>
                <a:blip r:embed="rId2"/>
                <a:stretch>
                  <a:fillRect l="-746" t="-1761" b="-5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F07BF1-0725-4D5E-B679-325A08B6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1C4B7-D2E0-424E-B208-445BF81E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48BE2B-DA38-4A6F-9CBD-652F6FAF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44A4A6-D2AE-4E63-9904-D0E599A18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4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E5791C-6873-4009-8536-9D5C4CEC5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26" y="3780000"/>
            <a:ext cx="3506854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7A48AE-F5C5-4249-9E3F-19611ECAA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13" y="3780000"/>
            <a:ext cx="3506854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BB1009-2D75-4C3C-AF42-91CED40CF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26" y="1046423"/>
            <a:ext cx="350685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C8EBE-4F73-4FEA-9F51-69111F2A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646331"/>
          </a:xfrm>
        </p:spPr>
        <p:txBody>
          <a:bodyPr>
            <a:spAutoFit/>
          </a:bodyPr>
          <a:lstStyle/>
          <a:p>
            <a:r>
              <a:rPr lang="en-US" altLang="zh-CN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Further selection</a:t>
            </a:r>
            <a:endParaRPr lang="zh-CN" altLang="en-US" sz="40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156C16-E33A-4D28-8066-DD9A585E8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40000"/>
                <a:ext cx="5736000" cy="1774075"/>
              </a:xfr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𝑙𝑙</m:t>
                            </m:r>
                          </m:sub>
                        </m:sSub>
                      </m:e>
                    </m:d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2400" i="1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cos</m:t>
                    </m:r>
                    <m:sSub>
                      <m:sSubPr>
                        <m:ctrlPr>
                          <a:rPr lang="en-US" altLang="zh-CN" sz="2400" b="0" i="1" dirty="0" err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l-PL" altLang="zh-CN" sz="2400" i="1" dirty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a:rPr lang="pl-PL" altLang="zh-CN" sz="24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l-PL" altLang="zh-CN" sz="24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l-PL" altLang="zh-CN" sz="2400" i="1" dirty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  <m:sub>
                                    <m:r>
                                      <a:rPr lang="pl-PL" altLang="zh-CN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altLang="zh-CN" sz="2400" i="1" dirty="0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altLang="zh-CN" sz="2400" i="1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pl-PL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altLang="zh-CN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altLang="zh-CN" sz="2400" i="1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pl-PL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𝐹𝑂𝑀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𝑆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𝐵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156C16-E33A-4D28-8066-DD9A585E8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40000"/>
                <a:ext cx="5736000" cy="1774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F07BF1-0725-4D5E-B679-325A08B6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D19C-06E9-4AAC-B80C-DE4C22E21A18}" type="datetime1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1C4B7-D2E0-424E-B208-445BF81E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Examination of T/CP Invariance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48BE2B-DA38-4A6F-9CBD-652F6FAF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8C33-7068-4225-BE1B-FBEE078717E7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1AA303-9419-40FB-B328-0A177565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3506854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4855AD8-1D59-47D9-9381-C9ACD84E8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3" y="3780000"/>
            <a:ext cx="3506854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FF5771D-71F4-470E-8AB6-F78469513E7F}"/>
                  </a:ext>
                </a:extLst>
              </p:cNvPr>
              <p:cNvSpPr/>
              <p:nvPr/>
            </p:nvSpPr>
            <p:spPr>
              <a:xfrm>
                <a:off x="6096000" y="1440000"/>
                <a:ext cx="5736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missing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𝑚𝑖𝑠𝑠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&lt;3.10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Cambria Math" panose="02040503050406030204" pitchFamily="18" charset="0"/>
                    <a:ea typeface="宋体" panose="02010600030101010101" pitchFamily="2" charset="-122"/>
                  </a:rPr>
                  <a:t>The missing cos theta: 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cos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|&lt;0.9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FF5771D-71F4-470E-8AB6-F78469513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40000"/>
                <a:ext cx="5736000" cy="707886"/>
              </a:xfrm>
              <a:prstGeom prst="rect">
                <a:avLst/>
              </a:prstGeom>
              <a:blipFill>
                <a:blip r:embed="rId5"/>
                <a:stretch>
                  <a:fillRect l="-956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32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7764</TotalTime>
  <Words>778</Words>
  <Application>Microsoft Office PowerPoint</Application>
  <PresentationFormat>宽屏</PresentationFormat>
  <Paragraphs>169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宋体</vt:lpstr>
      <vt:lpstr>Arial</vt:lpstr>
      <vt:lpstr>Cambria Math</vt:lpstr>
      <vt:lpstr>Symbol</vt:lpstr>
      <vt:lpstr>Times New Roman</vt:lpstr>
      <vt:lpstr>Wingdings</vt:lpstr>
      <vt:lpstr>Office 主题​​</vt:lpstr>
      <vt:lpstr>Examination of T/CP Invariance in the e^+ e^-→^+ ^-  Reaction at BESIII</vt:lpstr>
      <vt:lpstr>outline</vt:lpstr>
      <vt:lpstr>Signal MC</vt:lpstr>
      <vt:lpstr>Exclusive MC and Inclusive MC </vt:lpstr>
      <vt:lpstr>Event selection</vt:lpstr>
      <vt:lpstr>Electron identification</vt:lpstr>
      <vt:lpstr>Muon identification</vt:lpstr>
      <vt:lpstr>Further selection</vt:lpstr>
      <vt:lpstr>Further selection</vt:lpstr>
      <vt:lpstr>Background analysis</vt:lpstr>
      <vt:lpstr>Background analysis</vt:lpstr>
      <vt:lpstr>Background analysis</vt:lpstr>
      <vt:lpstr>&lt;A&gt; and R</vt:lpstr>
      <vt:lpstr>&lt;A&gt; and R</vt:lpstr>
      <vt:lpstr>上次的问题</vt:lpstr>
      <vt:lpstr>Next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Yunhe Yang</dc:creator>
  <cp:lastModifiedBy>Yunhe Yang</cp:lastModifiedBy>
  <cp:revision>202</cp:revision>
  <dcterms:created xsi:type="dcterms:W3CDTF">2024-08-03T12:39:44Z</dcterms:created>
  <dcterms:modified xsi:type="dcterms:W3CDTF">2024-10-22T08:54:14Z</dcterms:modified>
</cp:coreProperties>
</file>