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998" r:id="rId2"/>
    <p:sldId id="1006" r:id="rId3"/>
    <p:sldId id="1010" r:id="rId4"/>
    <p:sldId id="1007" r:id="rId5"/>
    <p:sldId id="1004" r:id="rId6"/>
    <p:sldId id="1008" r:id="rId7"/>
    <p:sldId id="1009" r:id="rId8"/>
    <p:sldId id="1005" r:id="rId9"/>
    <p:sldId id="1003" r:id="rId10"/>
    <p:sldId id="1001" r:id="rId11"/>
    <p:sldId id="1002" r:id="rId12"/>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沙 鹏" initials="沙" lastIdx="1" clrIdx="0">
    <p:extLst>
      <p:ext uri="{19B8F6BF-5375-455C-9EA6-DF929625EA0E}">
        <p15:presenceInfo xmlns:p15="http://schemas.microsoft.com/office/powerpoint/2012/main" userId="b8608ec0e979a9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400"/>
    <a:srgbClr val="0070C0"/>
    <a:srgbClr val="FFFFFF"/>
    <a:srgbClr val="003399"/>
    <a:srgbClr val="E6E6E6"/>
    <a:srgbClr val="4D8357"/>
    <a:srgbClr val="005800"/>
    <a:srgbClr val="FDCC6D"/>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60" autoAdjust="0"/>
    <p:restoredTop sz="84694" autoAdjust="0"/>
  </p:normalViewPr>
  <p:slideViewPr>
    <p:cSldViewPr>
      <p:cViewPr varScale="1">
        <p:scale>
          <a:sx n="107" d="100"/>
          <a:sy n="107" d="100"/>
        </p:scale>
        <p:origin x="1016" y="176"/>
      </p:cViewPr>
      <p:guideLst>
        <p:guide orient="horz" pos="2160"/>
        <p:guide pos="3840"/>
      </p:guideLst>
    </p:cSldViewPr>
  </p:slideViewPr>
  <p:notesTextViewPr>
    <p:cViewPr>
      <p:scale>
        <a:sx n="3" d="2"/>
        <a:sy n="3" d="2"/>
      </p:scale>
      <p:origin x="0" y="0"/>
    </p:cViewPr>
  </p:notesTextViewPr>
  <p:sorterViewPr>
    <p:cViewPr>
      <p:scale>
        <a:sx n="90" d="100"/>
        <a:sy n="90" d="100"/>
      </p:scale>
      <p:origin x="0" y="9182"/>
    </p:cViewPr>
  </p:sorterViewPr>
  <p:notesViewPr>
    <p:cSldViewPr>
      <p:cViewPr varScale="1">
        <p:scale>
          <a:sx n="62" d="100"/>
          <a:sy n="62" d="100"/>
        </p:scale>
        <p:origin x="317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7F9E6D00-2C1C-47F1-8495-043F093F9ED6}" type="datetimeFigureOut">
              <a:rPr lang="zh-CN" altLang="en-US" smtClean="0"/>
              <a:t>2024/10/28</a:t>
            </a:fld>
            <a:endParaRPr lang="zh-CN" altLang="en-US"/>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EB5A05AE-EECD-457A-A033-312F4EB81B8B}" type="slidenum">
              <a:rPr lang="zh-CN" altLang="en-US" smtClean="0"/>
              <a:t>‹#›</a:t>
            </a:fld>
            <a:endParaRPr lang="zh-CN" altLang="en-US"/>
          </a:p>
        </p:txBody>
      </p:sp>
    </p:spTree>
    <p:extLst>
      <p:ext uri="{BB962C8B-B14F-4D97-AF65-F5344CB8AC3E}">
        <p14:creationId xmlns:p14="http://schemas.microsoft.com/office/powerpoint/2010/main" val="163861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3E0D183-6031-4C32-B44B-14746A336CF0}" type="datetimeFigureOut">
              <a:rPr lang="zh-CN" altLang="en-US" smtClean="0"/>
              <a:pPr/>
              <a:t>2024/10/28</a:t>
            </a:fld>
            <a:endParaRPr lang="zh-CN" altLang="en-US"/>
          </a:p>
        </p:txBody>
      </p:sp>
      <p:sp>
        <p:nvSpPr>
          <p:cNvPr id="4" name="幻灯片图像占位符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03A1DF17-A28C-4D46-829F-D8D110C09314}" type="slidenum">
              <a:rPr lang="zh-CN" altLang="en-US" smtClean="0"/>
              <a:pPr/>
              <a:t>‹#›</a:t>
            </a:fld>
            <a:endParaRPr lang="zh-CN" altLang="en-US"/>
          </a:p>
        </p:txBody>
      </p:sp>
    </p:spTree>
    <p:extLst>
      <p:ext uri="{BB962C8B-B14F-4D97-AF65-F5344CB8AC3E}">
        <p14:creationId xmlns:p14="http://schemas.microsoft.com/office/powerpoint/2010/main" val="29194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endParaRPr lang="fr-FR" altLang="zh-CN" dirty="0"/>
          </a:p>
          <a:p>
            <a:pPr rtl="0"/>
            <a:r>
              <a:rPr lang="zh-CN" altLang="en-US" dirty="0"/>
              <a:t>另外每周一下午</a:t>
            </a:r>
            <a:r>
              <a:rPr lang="en-US" altLang="zh-CN" dirty="0"/>
              <a:t>3-4</a:t>
            </a:r>
            <a:r>
              <a:rPr lang="zh-CN" altLang="en-US" dirty="0"/>
              <a:t>点是</a:t>
            </a:r>
            <a:r>
              <a:rPr lang="fr-FR" altLang="zh-CN" dirty="0"/>
              <a:t>CEPC</a:t>
            </a:r>
            <a:r>
              <a:rPr lang="zh-CN" altLang="en-US" dirty="0"/>
              <a:t>软件组周会，与咱们密切相关，需要相互及时反馈、交流、促进。</a:t>
            </a:r>
          </a:p>
          <a:p>
            <a:pPr rtl="0"/>
            <a:r>
              <a:rPr lang="zh-CN" altLang="en-US" dirty="0"/>
              <a:t>每周二上午是</a:t>
            </a:r>
            <a:r>
              <a:rPr lang="fr-FR" altLang="zh-CN" dirty="0"/>
              <a:t>CEPC </a:t>
            </a:r>
            <a:r>
              <a:rPr lang="fr-FR" altLang="zh-CN" dirty="0" err="1"/>
              <a:t>RefTDR</a:t>
            </a:r>
            <a:r>
              <a:rPr lang="fr-FR" altLang="zh-CN" dirty="0"/>
              <a:t> </a:t>
            </a:r>
            <a:r>
              <a:rPr lang="fr-FR" altLang="zh-CN" dirty="0" err="1"/>
              <a:t>plenary</a:t>
            </a:r>
            <a:r>
              <a:rPr lang="fr-FR" altLang="zh-CN" dirty="0"/>
              <a:t> meeting</a:t>
            </a:r>
            <a:r>
              <a:rPr lang="zh-CN" altLang="fr-FR" dirty="0"/>
              <a:t>，</a:t>
            </a:r>
            <a:r>
              <a:rPr lang="zh-CN" altLang="en-US" dirty="0"/>
              <a:t>每个子系统都需要汇报进展及计划，包括物理。</a:t>
            </a:r>
          </a:p>
          <a:p>
            <a:endParaRPr lang="en-US" dirty="0"/>
          </a:p>
        </p:txBody>
      </p:sp>
      <p:sp>
        <p:nvSpPr>
          <p:cNvPr id="4" name="灯片编号占位符 3"/>
          <p:cNvSpPr>
            <a:spLocks noGrp="1"/>
          </p:cNvSpPr>
          <p:nvPr>
            <p:ph type="sldNum" sz="quarter" idx="5"/>
          </p:nvPr>
        </p:nvSpPr>
        <p:spPr/>
        <p:txBody>
          <a:bodyPr/>
          <a:lstStyle/>
          <a:p>
            <a:fld id="{03A1DF17-A28C-4D46-829F-D8D110C09314}" type="slidenum">
              <a:rPr lang="zh-CN" altLang="en-US" smtClean="0"/>
              <a:pPr/>
              <a:t>1</a:t>
            </a:fld>
            <a:endParaRPr lang="zh-CN" altLang="en-US"/>
          </a:p>
        </p:txBody>
      </p:sp>
    </p:spTree>
    <p:extLst>
      <p:ext uri="{BB962C8B-B14F-4D97-AF65-F5344CB8AC3E}">
        <p14:creationId xmlns:p14="http://schemas.microsoft.com/office/powerpoint/2010/main" val="2678679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j-lt"/>
              </a:rPr>
              <a:t>Physics benchmarks: select fewer channels, aimed at demonstrating that the reference detector reaches adequate performance for physics. Include some simple topology (e.g. </a:t>
            </a:r>
            <a:r>
              <a:rPr lang="en-US" altLang="zh-CN" sz="1200" dirty="0" err="1">
                <a:latin typeface="+mj-lt"/>
              </a:rPr>
              <a:t>Z→mumu</a:t>
            </a:r>
            <a:r>
              <a:rPr lang="en-US" altLang="zh-CN" sz="1200" dirty="0">
                <a:latin typeface="+mj-lt"/>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j-lt"/>
              </a:rPr>
              <a:t>Foresee in the TDR results and figures about performance on basic objects (leptons, photons, jets) as a function of energy and polar angle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latin typeface="+mj-lt"/>
            </a:endParaRPr>
          </a:p>
          <a:p>
            <a:endParaRPr lang="en-US" dirty="0"/>
          </a:p>
        </p:txBody>
      </p:sp>
      <p:sp>
        <p:nvSpPr>
          <p:cNvPr id="4" name="灯片编号占位符 3"/>
          <p:cNvSpPr>
            <a:spLocks noGrp="1"/>
          </p:cNvSpPr>
          <p:nvPr>
            <p:ph type="sldNum" sz="quarter" idx="5"/>
          </p:nvPr>
        </p:nvSpPr>
        <p:spPr/>
        <p:txBody>
          <a:bodyPr/>
          <a:lstStyle/>
          <a:p>
            <a:fld id="{03A1DF17-A28C-4D46-829F-D8D110C09314}" type="slidenum">
              <a:rPr lang="zh-CN" altLang="en-US" smtClean="0"/>
              <a:pPr/>
              <a:t>4</a:t>
            </a:fld>
            <a:endParaRPr lang="zh-CN" altLang="en-US"/>
          </a:p>
        </p:txBody>
      </p:sp>
    </p:spTree>
    <p:extLst>
      <p:ext uri="{BB962C8B-B14F-4D97-AF65-F5344CB8AC3E}">
        <p14:creationId xmlns:p14="http://schemas.microsoft.com/office/powerpoint/2010/main" val="898686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endParaRPr lang="fr-FR" altLang="zh-CN" dirty="0"/>
          </a:p>
          <a:p>
            <a:pPr rtl="0"/>
            <a:r>
              <a:rPr lang="zh-CN" altLang="en-US" dirty="0"/>
              <a:t>另外每周一下午</a:t>
            </a:r>
            <a:r>
              <a:rPr lang="en-US" altLang="zh-CN" dirty="0"/>
              <a:t>3-4</a:t>
            </a:r>
            <a:r>
              <a:rPr lang="zh-CN" altLang="en-US" dirty="0"/>
              <a:t>点是</a:t>
            </a:r>
            <a:r>
              <a:rPr lang="fr-FR" altLang="zh-CN" dirty="0"/>
              <a:t>CEPC</a:t>
            </a:r>
            <a:r>
              <a:rPr lang="zh-CN" altLang="en-US" dirty="0"/>
              <a:t>软件组周会，与咱们密切相关，需要相互及时反馈、交流、促进。</a:t>
            </a:r>
          </a:p>
          <a:p>
            <a:pPr rtl="0"/>
            <a:r>
              <a:rPr lang="zh-CN" altLang="en-US" dirty="0"/>
              <a:t>每周二上午是</a:t>
            </a:r>
            <a:r>
              <a:rPr lang="fr-FR" altLang="zh-CN" dirty="0"/>
              <a:t>CEPC </a:t>
            </a:r>
            <a:r>
              <a:rPr lang="fr-FR" altLang="zh-CN" dirty="0" err="1"/>
              <a:t>RefTDR</a:t>
            </a:r>
            <a:r>
              <a:rPr lang="fr-FR" altLang="zh-CN" dirty="0"/>
              <a:t> </a:t>
            </a:r>
            <a:r>
              <a:rPr lang="fr-FR" altLang="zh-CN" dirty="0" err="1"/>
              <a:t>plenary</a:t>
            </a:r>
            <a:r>
              <a:rPr lang="fr-FR" altLang="zh-CN" dirty="0"/>
              <a:t> meeting</a:t>
            </a:r>
            <a:r>
              <a:rPr lang="zh-CN" altLang="fr-FR" dirty="0"/>
              <a:t>，</a:t>
            </a:r>
            <a:r>
              <a:rPr lang="zh-CN" altLang="en-US" dirty="0"/>
              <a:t>每个子系统都需要汇报进展及计划，包括物理。</a:t>
            </a:r>
          </a:p>
          <a:p>
            <a:endParaRPr lang="en-US" dirty="0"/>
          </a:p>
        </p:txBody>
      </p:sp>
      <p:sp>
        <p:nvSpPr>
          <p:cNvPr id="4" name="灯片编号占位符 3"/>
          <p:cNvSpPr>
            <a:spLocks noGrp="1"/>
          </p:cNvSpPr>
          <p:nvPr>
            <p:ph type="sldNum" sz="quarter" idx="5"/>
          </p:nvPr>
        </p:nvSpPr>
        <p:spPr/>
        <p:txBody>
          <a:bodyPr/>
          <a:lstStyle/>
          <a:p>
            <a:fld id="{03A1DF17-A28C-4D46-829F-D8D110C09314}" type="slidenum">
              <a:rPr lang="zh-CN" altLang="en-US" smtClean="0"/>
              <a:pPr/>
              <a:t>9</a:t>
            </a:fld>
            <a:endParaRPr lang="zh-CN" altLang="en-US"/>
          </a:p>
        </p:txBody>
      </p:sp>
    </p:spTree>
    <p:extLst>
      <p:ext uri="{BB962C8B-B14F-4D97-AF65-F5344CB8AC3E}">
        <p14:creationId xmlns:p14="http://schemas.microsoft.com/office/powerpoint/2010/main" val="281433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21308" y="1718148"/>
            <a:ext cx="10363200" cy="1470025"/>
          </a:xfrm>
        </p:spPr>
        <p:txBody>
          <a:bodyPr>
            <a:noAutofit/>
          </a:bodyPr>
          <a:lstStyle>
            <a:lvl1pPr>
              <a:defRPr lang="zh-CN" altLang="en-US" sz="6600" b="1" kern="1200" dirty="0">
                <a:solidFill>
                  <a:srgbClr val="3366FF"/>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cs typeface="+mn-cs"/>
              </a:defRPr>
            </a:lvl1pPr>
          </a:lstStyle>
          <a:p>
            <a:r>
              <a:rPr lang="zh-CN" altLang="en-US" dirty="0"/>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62A364D-C919-45E7-A57D-C4BE4049E83B}" type="datetime1">
              <a:rPr lang="zh-CN" altLang="en-US" smtClean="0"/>
              <a:t>2024/10/28</a:t>
            </a:fld>
            <a:endParaRPr lang="zh-CN" altLang="en-US"/>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8" name="矩形 7"/>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矩形 8"/>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nvSpPr>
        <p:spPr>
          <a:xfrm>
            <a:off x="-1" y="0"/>
            <a:ext cx="12192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9239272" y="-2"/>
            <a:ext cx="2952728" cy="216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733552" y="6356351"/>
            <a:ext cx="4738712" cy="365125"/>
          </a:xfrm>
        </p:spPr>
        <p:txBody>
          <a:bodyPr/>
          <a:lstStyle>
            <a:lvl1pPr>
              <a:defRPr>
                <a:solidFill>
                  <a:schemeClr val="tx1"/>
                </a:solidFill>
              </a:defRPr>
            </a:lvl1pPr>
          </a:lstStyle>
          <a:p>
            <a:r>
              <a:rPr lang="en-US" altLang="zh-CN"/>
              <a:t>CEPC Detector Ref-TDR Review</a:t>
            </a:r>
            <a:endParaRPr lang="zh-CN" altLang="en-US" dirty="0"/>
          </a:p>
        </p:txBody>
      </p:sp>
    </p:spTree>
    <p:extLst>
      <p:ext uri="{BB962C8B-B14F-4D97-AF65-F5344CB8AC3E}">
        <p14:creationId xmlns:p14="http://schemas.microsoft.com/office/powerpoint/2010/main" val="17917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85861"/>
            <a:ext cx="10972800" cy="4840303"/>
          </a:xfrm>
        </p:spPr>
        <p:txBody>
          <a:bodyPr/>
          <a:lstStyle>
            <a:lvl1pPr>
              <a:lnSpc>
                <a:spcPct val="110000"/>
              </a:lnSpc>
              <a:spcBef>
                <a:spcPts val="0"/>
              </a:spcBef>
              <a:spcAft>
                <a:spcPts val="0"/>
              </a:spcAft>
              <a:buClr>
                <a:srgbClr val="FFC000"/>
              </a:buClr>
              <a:buSzPct val="80000"/>
              <a:buFont typeface="Wingdings" pitchFamily="2" charset="2"/>
              <a:buChar char="n"/>
              <a:defRPr sz="2800" b="0" baseline="0">
                <a:solidFill>
                  <a:srgbClr val="0000FF"/>
                </a:solidFill>
                <a:latin typeface="+mn-lt"/>
                <a:ea typeface="微软雅黑" pitchFamily="34" charset="-122"/>
              </a:defRPr>
            </a:lvl1pPr>
            <a:lvl2pPr>
              <a:spcBef>
                <a:spcPts val="0"/>
              </a:spcBef>
              <a:spcAft>
                <a:spcPts val="0"/>
              </a:spcAft>
              <a:defRPr sz="2400" baseline="0">
                <a:latin typeface="Arial" panose="020B0604020202020204" pitchFamily="34" charset="0"/>
                <a:ea typeface="微软雅黑" pitchFamily="34" charset="-122"/>
              </a:defRPr>
            </a:lvl2pPr>
            <a:lvl3pPr>
              <a:spcBef>
                <a:spcPts val="0"/>
              </a:spcBef>
              <a:spcAft>
                <a:spcPts val="0"/>
              </a:spcAft>
              <a:defRPr baseline="0"/>
            </a:lvl3pPr>
            <a:lvl4pPr>
              <a:spcBef>
                <a:spcPts val="0"/>
              </a:spcBef>
              <a:spcAft>
                <a:spcPts val="0"/>
              </a:spcAft>
              <a:defRPr baseline="0"/>
            </a:lvl4pPr>
            <a:lvl5pPr>
              <a:spcBef>
                <a:spcPts val="0"/>
              </a:spcBef>
              <a:spcAft>
                <a:spcPts val="0"/>
              </a:spcAft>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9E3ED583-47F1-4C9E-913E-9C8F8159BAED}" type="datetime1">
              <a:rPr lang="zh-CN" altLang="en-US" smtClean="0"/>
              <a:t>2024/10/28</a:t>
            </a:fld>
            <a:endParaRPr lang="zh-CN" altLang="en-US"/>
          </a:p>
        </p:txBody>
      </p:sp>
      <p:sp>
        <p:nvSpPr>
          <p:cNvPr id="2" name="标题 1"/>
          <p:cNvSpPr>
            <a:spLocks noGrp="1"/>
          </p:cNvSpPr>
          <p:nvPr>
            <p:ph type="title" hasCustomPrompt="1"/>
          </p:nvPr>
        </p:nvSpPr>
        <p:spPr>
          <a:xfrm>
            <a:off x="666712" y="142852"/>
            <a:ext cx="10763325" cy="725470"/>
          </a:xfrm>
        </p:spPr>
        <p:txBody>
          <a:bodyPr>
            <a:normAutofit/>
          </a:bodyPr>
          <a:lstStyle>
            <a:lvl1pPr algn="ctr">
              <a:defRPr sz="4000" b="1" baseline="0">
                <a:solidFill>
                  <a:srgbClr val="C00000"/>
                </a:solidFill>
                <a:effectLst/>
                <a:latin typeface="Arial Black" panose="020B0A04020102020204" pitchFamily="34" charset="0"/>
                <a:ea typeface="微软雅黑" pitchFamily="34" charset="-122"/>
                <a:cs typeface="Arial" panose="020B0604020202020204" pitchFamily="34" charset="0"/>
              </a:defRPr>
            </a:lvl1pPr>
          </a:lstStyle>
          <a:p>
            <a:r>
              <a:rPr lang="zh-CN" altLang="en-US" dirty="0"/>
              <a:t>单击此处编辑母版标题样式</a:t>
            </a:r>
          </a:p>
        </p:txBody>
      </p:sp>
      <p:sp>
        <p:nvSpPr>
          <p:cNvPr id="15"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3"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F67FF2-22DD-4CF8-BE9E-25F2457D970D}" type="datetime1">
              <a:rPr lang="zh-CN" altLang="en-US" smtClean="0"/>
              <a:t>2024/10/28</a:t>
            </a:fld>
            <a:endParaRPr lang="zh-CN" altLang="en-US"/>
          </a:p>
        </p:txBody>
      </p:sp>
      <p:sp>
        <p:nvSpPr>
          <p:cNvPr id="4" name="灯片编号占位符 3"/>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6"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97A9A-512A-4894-931E-4EFF37503AC0}" type="datetime1">
              <a:rPr lang="zh-CN" altLang="en-US" smtClean="0"/>
              <a:t>2024/10/28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CEPC Detector Ref-TDR Review</a:t>
            </a:r>
            <a:endParaRPr lang="zh-CN" altLang="en-US" dirty="0"/>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E9139-A00B-4B2A-98A6-095DC08F1345}"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73" r:id="rId1"/>
    <p:sldLayoutId id="2147483650" r:id="rId2"/>
    <p:sldLayoutId id="214748365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dico.ihep.ac.cn/event/2326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354DDEF9-0216-0B72-99CB-07A7659A76C4}"/>
              </a:ext>
            </a:extLst>
          </p:cNvPr>
          <p:cNvSpPr>
            <a:spLocks noGrp="1"/>
          </p:cNvSpPr>
          <p:nvPr>
            <p:ph idx="1"/>
          </p:nvPr>
        </p:nvSpPr>
        <p:spPr>
          <a:xfrm>
            <a:off x="609600" y="1285861"/>
            <a:ext cx="10972800" cy="5311491"/>
          </a:xfrm>
        </p:spPr>
        <p:txBody>
          <a:bodyPr>
            <a:normAutofit lnSpcReduction="10000"/>
          </a:bodyPr>
          <a:lstStyle/>
          <a:p>
            <a:r>
              <a:rPr lang="en-US" altLang="zh-CN" dirty="0">
                <a:latin typeface="+mj-lt"/>
              </a:rPr>
              <a:t>Reminder: timeline for CEPC Detector Ref-TDR</a:t>
            </a:r>
          </a:p>
          <a:p>
            <a:pPr lvl="1"/>
            <a:r>
              <a:rPr lang="en-US" altLang="zh-CN" dirty="0">
                <a:latin typeface="+mj-lt"/>
              </a:rPr>
              <a:t>October 21-23, 2024: </a:t>
            </a:r>
            <a:r>
              <a:rPr lang="en-US" altLang="zh-CN" dirty="0">
                <a:latin typeface="+mj-lt"/>
                <a:hlinkClick r:id="rId3"/>
              </a:rPr>
              <a:t>First IDRC Review Meeting</a:t>
            </a:r>
            <a:endParaRPr lang="en-US" altLang="zh-CN" dirty="0">
              <a:latin typeface="+mj-lt"/>
            </a:endParaRPr>
          </a:p>
          <a:p>
            <a:pPr lvl="1"/>
            <a:r>
              <a:rPr lang="en-US" altLang="zh-CN" dirty="0">
                <a:latin typeface="+mj-lt"/>
              </a:rPr>
              <a:t>By the end of 2024: Ref-TDR draft ready</a:t>
            </a:r>
          </a:p>
          <a:p>
            <a:pPr lvl="1"/>
            <a:r>
              <a:rPr lang="en-US" altLang="zh-CN" dirty="0">
                <a:latin typeface="+mj-lt"/>
              </a:rPr>
              <a:t>April 2025: Finish international reviews</a:t>
            </a:r>
          </a:p>
          <a:p>
            <a:pPr lvl="1"/>
            <a:r>
              <a:rPr lang="en-US" altLang="zh-CN" dirty="0">
                <a:latin typeface="+mj-lt"/>
              </a:rPr>
              <a:t>Jun 30, 2025: Release of the Ref-TDR</a:t>
            </a:r>
          </a:p>
          <a:p>
            <a:r>
              <a:rPr lang="en-US" altLang="zh-CN" dirty="0">
                <a:latin typeface="+mj-lt"/>
              </a:rPr>
              <a:t>From Software Group:  tdr24.10.0 release</a:t>
            </a:r>
          </a:p>
          <a:p>
            <a:pPr lvl="1"/>
            <a:r>
              <a:rPr lang="en-US" altLang="zh-CN" dirty="0">
                <a:latin typeface="+mj-lt"/>
              </a:rPr>
              <a:t>Major updates include muon detector geo./</a:t>
            </a:r>
            <a:r>
              <a:rPr lang="en-US" altLang="zh-CN" dirty="0" err="1">
                <a:latin typeface="+mj-lt"/>
              </a:rPr>
              <a:t>digi</a:t>
            </a:r>
            <a:r>
              <a:rPr lang="en-US" altLang="zh-CN" dirty="0">
                <a:latin typeface="+mj-lt"/>
              </a:rPr>
              <a:t>., track reference points in PFO, event size reduced, etc. </a:t>
            </a:r>
          </a:p>
          <a:p>
            <a:r>
              <a:rPr lang="en-US" altLang="zh-CN" dirty="0">
                <a:latin typeface="+mj-lt"/>
              </a:rPr>
              <a:t>CEPC physics analysis tutorial conducted this morning </a:t>
            </a:r>
          </a:p>
          <a:p>
            <a:pPr lvl="1"/>
            <a:r>
              <a:rPr lang="en-US" altLang="zh-CN" dirty="0">
                <a:latin typeface="+mj-lt"/>
              </a:rPr>
              <a:t>Thanks to Gang Li, </a:t>
            </a:r>
            <a:r>
              <a:rPr lang="en-US" altLang="zh-CN" dirty="0" err="1">
                <a:latin typeface="+mj-lt"/>
              </a:rPr>
              <a:t>Kaili</a:t>
            </a:r>
            <a:r>
              <a:rPr lang="en-US" altLang="zh-CN" dirty="0">
                <a:latin typeface="+mj-lt"/>
              </a:rPr>
              <a:t> Zhang, </a:t>
            </a:r>
            <a:r>
              <a:rPr lang="en-US" altLang="zh-CN" dirty="0" err="1">
                <a:latin typeface="+mj-lt"/>
              </a:rPr>
              <a:t>Zebing</a:t>
            </a:r>
            <a:r>
              <a:rPr lang="en-US" altLang="zh-CN" dirty="0">
                <a:latin typeface="+mj-lt"/>
              </a:rPr>
              <a:t> Wang, </a:t>
            </a:r>
            <a:r>
              <a:rPr lang="en-US" altLang="zh-CN" dirty="0" err="1">
                <a:latin typeface="+mj-lt"/>
              </a:rPr>
              <a:t>Chenguang</a:t>
            </a:r>
            <a:r>
              <a:rPr lang="en-US" altLang="zh-CN" dirty="0">
                <a:latin typeface="+mj-lt"/>
              </a:rPr>
              <a:t> Zhang, </a:t>
            </a:r>
            <a:r>
              <a:rPr lang="en-US" altLang="zh-CN" dirty="0" err="1">
                <a:latin typeface="+mj-lt"/>
              </a:rPr>
              <a:t>Hongbo</a:t>
            </a:r>
            <a:r>
              <a:rPr lang="en-US" altLang="zh-CN" dirty="0">
                <a:latin typeface="+mj-lt"/>
              </a:rPr>
              <a:t> Liao</a:t>
            </a:r>
          </a:p>
          <a:p>
            <a:r>
              <a:rPr lang="en-US" altLang="zh-CN" dirty="0">
                <a:latin typeface="+mj-lt"/>
              </a:rPr>
              <a:t>Many comments/recommendations from IDRC review received (see next slides). No showstoppers from IDRC review. </a:t>
            </a:r>
          </a:p>
          <a:p>
            <a:pPr lvl="1"/>
            <a:r>
              <a:rPr lang="en-US" altLang="zh-CN" dirty="0">
                <a:latin typeface="+mj-lt"/>
              </a:rPr>
              <a:t>Follow recommendations to improve our work plan and do real works</a:t>
            </a:r>
          </a:p>
          <a:p>
            <a:pPr lvl="1"/>
            <a:r>
              <a:rPr lang="en-US" altLang="zh-CN" dirty="0">
                <a:latin typeface="+mj-lt"/>
              </a:rPr>
              <a:t>Start to write TDR document, and to have a draft within 1-2 months</a:t>
            </a:r>
          </a:p>
          <a:p>
            <a:endParaRPr lang="en-US" altLang="zh-CN" dirty="0">
              <a:latin typeface="+mj-lt"/>
            </a:endParaRPr>
          </a:p>
          <a:p>
            <a:endParaRPr lang="en-US" altLang="zh-CN" dirty="0">
              <a:latin typeface="+mj-lt"/>
            </a:endParaRPr>
          </a:p>
        </p:txBody>
      </p:sp>
      <p:sp>
        <p:nvSpPr>
          <p:cNvPr id="3" name="标题 2">
            <a:extLst>
              <a:ext uri="{FF2B5EF4-FFF2-40B4-BE49-F238E27FC236}">
                <a16:creationId xmlns:a16="http://schemas.microsoft.com/office/drawing/2014/main" id="{89CF3C71-2818-A567-44E2-52030AC6BC4D}"/>
              </a:ext>
            </a:extLst>
          </p:cNvPr>
          <p:cNvSpPr>
            <a:spLocks noGrp="1"/>
          </p:cNvSpPr>
          <p:nvPr>
            <p:ph type="title"/>
          </p:nvPr>
        </p:nvSpPr>
        <p:spPr/>
        <p:txBody>
          <a:bodyPr/>
          <a:lstStyle/>
          <a:p>
            <a:r>
              <a:rPr lang="en-US" dirty="0"/>
              <a:t>General information</a:t>
            </a:r>
          </a:p>
        </p:txBody>
      </p:sp>
      <p:sp>
        <p:nvSpPr>
          <p:cNvPr id="4" name="灯片编号占位符 3">
            <a:extLst>
              <a:ext uri="{FF2B5EF4-FFF2-40B4-BE49-F238E27FC236}">
                <a16:creationId xmlns:a16="http://schemas.microsoft.com/office/drawing/2014/main" id="{315E6CD2-2DF6-9C4A-EB6A-C1E52C0D30B2}"/>
              </a:ext>
            </a:extLst>
          </p:cNvPr>
          <p:cNvSpPr>
            <a:spLocks noGrp="1"/>
          </p:cNvSpPr>
          <p:nvPr>
            <p:ph type="sldNum" sz="quarter" idx="12"/>
          </p:nvPr>
        </p:nvSpPr>
        <p:spPr/>
        <p:txBody>
          <a:bodyPr/>
          <a:lstStyle/>
          <a:p>
            <a:fld id="{F15E9139-A00B-4B2A-98A6-095DC08F1345}" type="slidenum">
              <a:rPr lang="zh-CN" altLang="en-US" smtClean="0"/>
              <a:pPr/>
              <a:t>1</a:t>
            </a:fld>
            <a:endParaRPr lang="zh-CN" altLang="en-US"/>
          </a:p>
        </p:txBody>
      </p:sp>
    </p:spTree>
    <p:extLst>
      <p:ext uri="{BB962C8B-B14F-4D97-AF65-F5344CB8AC3E}">
        <p14:creationId xmlns:p14="http://schemas.microsoft.com/office/powerpoint/2010/main" val="3722778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C725FA9-ABDF-2760-2AD8-4262448AD5E0}"/>
              </a:ext>
            </a:extLst>
          </p:cNvPr>
          <p:cNvSpPr>
            <a:spLocks noGrp="1"/>
          </p:cNvSpPr>
          <p:nvPr>
            <p:ph type="title"/>
          </p:nvPr>
        </p:nvSpPr>
        <p:spPr/>
        <p:txBody>
          <a:bodyPr/>
          <a:lstStyle/>
          <a:p>
            <a:r>
              <a:rPr lang="en-US" dirty="0"/>
              <a:t>Tracking/PID performance studies</a:t>
            </a:r>
          </a:p>
        </p:txBody>
      </p:sp>
      <p:sp>
        <p:nvSpPr>
          <p:cNvPr id="4" name="灯片编号占位符 3">
            <a:extLst>
              <a:ext uri="{FF2B5EF4-FFF2-40B4-BE49-F238E27FC236}">
                <a16:creationId xmlns:a16="http://schemas.microsoft.com/office/drawing/2014/main" id="{38A5717D-8DFC-DA87-C4E8-3C809C63DE31}"/>
              </a:ext>
            </a:extLst>
          </p:cNvPr>
          <p:cNvSpPr>
            <a:spLocks noGrp="1"/>
          </p:cNvSpPr>
          <p:nvPr>
            <p:ph type="sldNum" sz="quarter" idx="12"/>
          </p:nvPr>
        </p:nvSpPr>
        <p:spPr/>
        <p:txBody>
          <a:bodyPr/>
          <a:lstStyle/>
          <a:p>
            <a:fld id="{F15E9139-A00B-4B2A-98A6-095DC08F1345}" type="slidenum">
              <a:rPr lang="zh-CN" altLang="en-US" smtClean="0"/>
              <a:pPr/>
              <a:t>10</a:t>
            </a:fld>
            <a:endParaRPr lang="zh-CN" altLang="en-US"/>
          </a:p>
        </p:txBody>
      </p:sp>
      <p:sp>
        <p:nvSpPr>
          <p:cNvPr id="6" name="文本框 5">
            <a:extLst>
              <a:ext uri="{FF2B5EF4-FFF2-40B4-BE49-F238E27FC236}">
                <a16:creationId xmlns:a16="http://schemas.microsoft.com/office/drawing/2014/main" id="{A60E3DBB-5A4F-177D-B139-342A64D68795}"/>
              </a:ext>
            </a:extLst>
          </p:cNvPr>
          <p:cNvSpPr txBox="1"/>
          <p:nvPr/>
        </p:nvSpPr>
        <p:spPr>
          <a:xfrm>
            <a:off x="191344" y="1067734"/>
            <a:ext cx="11809312" cy="5324535"/>
          </a:xfrm>
          <a:prstGeom prst="rect">
            <a:avLst/>
          </a:prstGeom>
          <a:noFill/>
        </p:spPr>
        <p:txBody>
          <a:bodyPr wrap="square" rtlCol="0">
            <a:spAutoFit/>
          </a:bodyPr>
          <a:lstStyle/>
          <a:p>
            <a:pPr marL="285750" indent="-285750" algn="l">
              <a:buFont typeface="Arial" panose="020B0604020202020204" pitchFamily="34" charset="0"/>
              <a:buChar char="•"/>
            </a:pPr>
            <a:r>
              <a:rPr lang="en-US" altLang="zh-CN" sz="2000" b="1" i="0" dirty="0">
                <a:solidFill>
                  <a:srgbClr val="333333"/>
                </a:solidFill>
                <a:effectLst/>
                <a:latin typeface="-apple-system"/>
              </a:rPr>
              <a:t>Differential tracking efficiency/resolution</a:t>
            </a:r>
          </a:p>
          <a:p>
            <a:pPr marL="742950" lvl="1" indent="-285750" algn="l">
              <a:buFont typeface="Arial" panose="020B0604020202020204" pitchFamily="34" charset="0"/>
              <a:buChar char="•"/>
            </a:pPr>
            <a:r>
              <a:rPr lang="en-US" altLang="zh-CN" sz="2000" i="0" dirty="0">
                <a:solidFill>
                  <a:srgbClr val="0000FF"/>
                </a:solidFill>
                <a:effectLst/>
                <a:latin typeface="-apple-system"/>
              </a:rPr>
              <a:t>Tracking efficiency/resolution vs </a:t>
            </a:r>
            <a:r>
              <a:rPr lang="en-US" altLang="zh-CN" sz="2000" i="0" dirty="0" err="1">
                <a:solidFill>
                  <a:srgbClr val="0000FF"/>
                </a:solidFill>
                <a:effectLst/>
                <a:latin typeface="-apple-system"/>
              </a:rPr>
              <a:t>pT</a:t>
            </a:r>
            <a:r>
              <a:rPr lang="en-US" altLang="zh-CN" sz="2000" i="0" dirty="0">
                <a:solidFill>
                  <a:srgbClr val="0000FF"/>
                </a:solidFill>
                <a:effectLst/>
                <a:latin typeface="-apple-system"/>
              </a:rPr>
              <a:t> and/or cos</a:t>
            </a:r>
            <a:r>
              <a:rPr lang="en-US" altLang="zh-CN" sz="2000" i="0" u="none" strike="noStrike" dirty="0">
                <a:solidFill>
                  <a:srgbClr val="0000FF"/>
                </a:solidFill>
                <a:effectLst/>
                <a:latin typeface="STIXGeneral-Italic" pitchFamily="2" charset="2"/>
              </a:rPr>
              <a:t>𝜃</a:t>
            </a:r>
            <a:endParaRPr lang="en-US" altLang="zh-CN" sz="2000" i="0" dirty="0">
              <a:solidFill>
                <a:srgbClr val="0000FF"/>
              </a:solidFill>
              <a:effectLst/>
              <a:latin typeface="-apple-system"/>
            </a:endParaRPr>
          </a:p>
          <a:p>
            <a:pPr marL="1143000" lvl="2" indent="-228600" algn="l">
              <a:buFont typeface="Arial" panose="020B0604020202020204" pitchFamily="34" charset="0"/>
              <a:buChar char="•"/>
            </a:pPr>
            <a:r>
              <a:rPr lang="en-US" altLang="zh-CN" sz="2000" i="0" dirty="0">
                <a:solidFill>
                  <a:srgbClr val="0000FF"/>
                </a:solidFill>
                <a:effectLst/>
                <a:latin typeface="-apple-system"/>
              </a:rPr>
              <a:t>@different level: </a:t>
            </a:r>
            <a:r>
              <a:rPr lang="en-US" altLang="zh-CN" sz="2000" i="0" dirty="0" err="1">
                <a:solidFill>
                  <a:srgbClr val="0000FF"/>
                </a:solidFill>
                <a:effectLst/>
                <a:latin typeface="-apple-system"/>
              </a:rPr>
              <a:t>Vertex+ITK+TPC+OTK</a:t>
            </a:r>
            <a:r>
              <a:rPr lang="en-US" altLang="zh-CN" sz="2000" i="0" dirty="0">
                <a:solidFill>
                  <a:srgbClr val="0000FF"/>
                </a:solidFill>
                <a:effectLst/>
                <a:latin typeface="-apple-system"/>
              </a:rPr>
              <a:t>, </a:t>
            </a:r>
            <a:r>
              <a:rPr lang="en-US" altLang="zh-CN" sz="2000" i="0" dirty="0" err="1">
                <a:solidFill>
                  <a:srgbClr val="0000FF"/>
                </a:solidFill>
                <a:effectLst/>
                <a:latin typeface="-apple-system"/>
              </a:rPr>
              <a:t>Vertex+ITK</a:t>
            </a:r>
            <a:r>
              <a:rPr lang="en-US" altLang="zh-CN" sz="2000" i="0" dirty="0">
                <a:solidFill>
                  <a:srgbClr val="0000FF"/>
                </a:solidFill>
                <a:effectLst/>
                <a:latin typeface="-apple-system"/>
              </a:rPr>
              <a:t>, TPC only, etc.</a:t>
            </a:r>
          </a:p>
          <a:p>
            <a:pPr marL="742950" lvl="1" indent="-285750" algn="l">
              <a:buFont typeface="Arial" panose="020B0604020202020204" pitchFamily="34" charset="0"/>
              <a:buChar char="•"/>
            </a:pPr>
            <a:r>
              <a:rPr lang="en-US" altLang="zh-CN" sz="2000" i="0" dirty="0">
                <a:solidFill>
                  <a:srgbClr val="0000FF"/>
                </a:solidFill>
                <a:effectLst/>
                <a:latin typeface="-apple-system"/>
              </a:rPr>
              <a:t>Tracking angular resolutions vs </a:t>
            </a:r>
            <a:r>
              <a:rPr lang="en-US" altLang="zh-CN" sz="2000" i="0" dirty="0" err="1">
                <a:solidFill>
                  <a:srgbClr val="0000FF"/>
                </a:solidFill>
                <a:effectLst/>
                <a:latin typeface="-apple-system"/>
              </a:rPr>
              <a:t>pT</a:t>
            </a:r>
            <a:r>
              <a:rPr lang="en-US" altLang="zh-CN" sz="2000" i="0" dirty="0">
                <a:solidFill>
                  <a:srgbClr val="0000FF"/>
                </a:solidFill>
                <a:effectLst/>
                <a:latin typeface="-apple-system"/>
              </a:rPr>
              <a:t> and/or cos</a:t>
            </a:r>
            <a:r>
              <a:rPr lang="en-US" altLang="zh-CN" sz="2000" i="0" u="none" strike="noStrike" dirty="0">
                <a:solidFill>
                  <a:srgbClr val="0000FF"/>
                </a:solidFill>
                <a:effectLst/>
                <a:latin typeface="STIXGeneral-Italic" pitchFamily="2" charset="2"/>
              </a:rPr>
              <a:t>𝜃</a:t>
            </a:r>
            <a:endParaRPr lang="en-US" altLang="zh-CN" sz="2000" i="0" dirty="0">
              <a:solidFill>
                <a:srgbClr val="0000FF"/>
              </a:solidFill>
              <a:effectLst/>
              <a:latin typeface="-apple-system"/>
            </a:endParaRPr>
          </a:p>
          <a:p>
            <a:pPr marL="742950" lvl="1" indent="-285750" algn="l">
              <a:buFont typeface="Arial" panose="020B0604020202020204" pitchFamily="34" charset="0"/>
              <a:buChar char="•"/>
            </a:pPr>
            <a:r>
              <a:rPr lang="en-US" altLang="zh-CN" sz="2000" b="0" i="0" dirty="0">
                <a:solidFill>
                  <a:srgbClr val="333333"/>
                </a:solidFill>
                <a:effectLst/>
                <a:latin typeface="-apple-system"/>
              </a:rPr>
              <a:t>detector design requirements: </a:t>
            </a:r>
            <a:r>
              <a:rPr lang="en-US" altLang="zh-CN" sz="2000" b="0" i="0" u="none" strike="noStrike" dirty="0" err="1">
                <a:solidFill>
                  <a:srgbClr val="333333"/>
                </a:solidFill>
                <a:effectLst/>
                <a:latin typeface="-apple-system"/>
              </a:rPr>
              <a:t>pT</a:t>
            </a:r>
            <a:r>
              <a:rPr lang="en-US" altLang="zh-CN" sz="2000" b="0" i="0" u="none" strike="noStrike" dirty="0">
                <a:solidFill>
                  <a:srgbClr val="333333"/>
                </a:solidFill>
                <a:effectLst/>
                <a:latin typeface="-apple-system"/>
              </a:rPr>
              <a:t>&gt;∼100MeV</a:t>
            </a:r>
            <a:r>
              <a:rPr lang="en-US" altLang="zh-CN" sz="2000" b="0" i="0" dirty="0">
                <a:solidFill>
                  <a:srgbClr val="333333"/>
                </a:solidFill>
                <a:effectLst/>
                <a:latin typeface="-apple-system"/>
              </a:rPr>
              <a:t>, </a:t>
            </a:r>
            <a:r>
              <a:rPr lang="en-US" altLang="zh-CN" sz="2000" b="0" i="0" u="none" strike="noStrike" dirty="0">
                <a:solidFill>
                  <a:srgbClr val="333333"/>
                </a:solidFill>
                <a:effectLst/>
                <a:latin typeface="STIXVariants" pitchFamily="2" charset="2"/>
              </a:rPr>
              <a:t>|</a:t>
            </a:r>
            <a:r>
              <a:rPr lang="en-US" altLang="zh-CN" sz="2000" b="0" i="0" u="none" strike="noStrike" dirty="0">
                <a:solidFill>
                  <a:srgbClr val="333333"/>
                </a:solidFill>
                <a:effectLst/>
                <a:latin typeface="STIXGeneral-Regular" pitchFamily="2" charset="2"/>
              </a:rPr>
              <a:t>cos(</a:t>
            </a:r>
            <a:r>
              <a:rPr lang="en-US" altLang="zh-CN" sz="2000" b="0" i="0" u="none" strike="noStrike" dirty="0">
                <a:solidFill>
                  <a:srgbClr val="333333"/>
                </a:solidFill>
                <a:effectLst/>
                <a:latin typeface="STIXGeneral-Italic" pitchFamily="2" charset="2"/>
              </a:rPr>
              <a:t>𝜃</a:t>
            </a:r>
            <a:r>
              <a:rPr lang="en-US" altLang="zh-CN" sz="2000" b="0" i="0" u="none" strike="noStrike" dirty="0">
                <a:solidFill>
                  <a:srgbClr val="333333"/>
                </a:solidFill>
                <a:effectLst/>
                <a:latin typeface="STIXGeneral-Regular" pitchFamily="2" charset="2"/>
              </a:rPr>
              <a:t>)</a:t>
            </a:r>
            <a:r>
              <a:rPr lang="en-US" altLang="zh-CN" sz="2000" b="0" i="0" u="none" strike="noStrike" dirty="0">
                <a:solidFill>
                  <a:srgbClr val="333333"/>
                </a:solidFill>
                <a:effectLst/>
                <a:latin typeface="STIXVariants" pitchFamily="2" charset="2"/>
              </a:rPr>
              <a:t>|</a:t>
            </a:r>
            <a:r>
              <a:rPr lang="en-US" altLang="zh-CN" sz="2000" b="0" i="0" u="none" strike="noStrike" dirty="0">
                <a:solidFill>
                  <a:srgbClr val="333333"/>
                </a:solidFill>
                <a:effectLst/>
                <a:latin typeface="STIXGeneral-Regular" pitchFamily="2" charset="2"/>
              </a:rPr>
              <a:t>&lt;0.99</a:t>
            </a:r>
            <a:r>
              <a:rPr lang="en-US" altLang="zh-CN" sz="2000" b="0" i="0" dirty="0">
                <a:solidFill>
                  <a:srgbClr val="333333"/>
                </a:solidFill>
                <a:effectLst/>
                <a:latin typeface="-apple-system"/>
              </a:rPr>
              <a:t>, </a:t>
            </a:r>
            <a:r>
              <a:rPr lang="en-US" altLang="zh-CN" sz="2000" b="0" i="0" u="none" strike="noStrike" dirty="0" err="1">
                <a:solidFill>
                  <a:srgbClr val="333333"/>
                </a:solidFill>
                <a:effectLst/>
                <a:latin typeface="-apple-system"/>
              </a:rPr>
              <a:t>δ</a:t>
            </a:r>
            <a:r>
              <a:rPr lang="en-US" altLang="zh-CN" sz="2000" b="0" i="0" u="none" strike="noStrike" dirty="0">
                <a:solidFill>
                  <a:srgbClr val="333333"/>
                </a:solidFill>
                <a:effectLst/>
                <a:latin typeface="-apple-system"/>
              </a:rPr>
              <a:t>(</a:t>
            </a:r>
            <a:r>
              <a:rPr lang="en-US" altLang="zh-CN" sz="2000" b="0" i="0" u="none" strike="noStrike" dirty="0" err="1">
                <a:solidFill>
                  <a:srgbClr val="333333"/>
                </a:solidFill>
                <a:effectLst/>
                <a:latin typeface="-apple-system"/>
              </a:rPr>
              <a:t>pT</a:t>
            </a:r>
            <a:r>
              <a:rPr lang="en-US" altLang="zh-CN" sz="2000" b="0" i="0" u="none" strike="noStrike" dirty="0">
                <a:solidFill>
                  <a:srgbClr val="333333"/>
                </a:solidFill>
                <a:effectLst/>
                <a:latin typeface="-apple-system"/>
              </a:rPr>
              <a:t>)~0.1%</a:t>
            </a:r>
            <a:r>
              <a:rPr lang="en-US" altLang="zh-CN" sz="2000" b="0" i="0" dirty="0">
                <a:solidFill>
                  <a:srgbClr val="333333"/>
                </a:solidFill>
                <a:effectLst/>
                <a:latin typeface="-apple-system"/>
              </a:rPr>
              <a:t> in barrel</a:t>
            </a:r>
          </a:p>
          <a:p>
            <a:pPr marL="285750" indent="-285750" algn="l">
              <a:buFont typeface="Arial" panose="020B0604020202020204" pitchFamily="34" charset="0"/>
              <a:buChar char="•"/>
            </a:pPr>
            <a:r>
              <a:rPr lang="en-US" altLang="zh-CN" sz="2000" b="1" i="0" dirty="0">
                <a:solidFill>
                  <a:srgbClr val="333333"/>
                </a:solidFill>
                <a:effectLst/>
                <a:latin typeface="-apple-system"/>
              </a:rPr>
              <a:t>Differential resolution of track impact parameters</a:t>
            </a:r>
          </a:p>
          <a:p>
            <a:pPr marL="742950" lvl="1" indent="-285750" algn="l">
              <a:buFont typeface="Arial" panose="020B0604020202020204" pitchFamily="34" charset="0"/>
              <a:buChar char="•"/>
            </a:pPr>
            <a:r>
              <a:rPr lang="en-US" altLang="zh-CN" sz="2000" i="0" dirty="0">
                <a:solidFill>
                  <a:srgbClr val="0000FF"/>
                </a:solidFill>
                <a:effectLst/>
                <a:latin typeface="-apple-system"/>
              </a:rPr>
              <a:t>dx, </a:t>
            </a:r>
            <a:r>
              <a:rPr lang="en-US" altLang="zh-CN" sz="2000" i="0" dirty="0" err="1">
                <a:solidFill>
                  <a:srgbClr val="0000FF"/>
                </a:solidFill>
                <a:effectLst/>
                <a:latin typeface="-apple-system"/>
              </a:rPr>
              <a:t>dy</a:t>
            </a:r>
            <a:r>
              <a:rPr lang="en-US" altLang="zh-CN" sz="2000" i="0" dirty="0">
                <a:solidFill>
                  <a:srgbClr val="0000FF"/>
                </a:solidFill>
                <a:effectLst/>
                <a:latin typeface="-apple-system"/>
              </a:rPr>
              <a:t>, </a:t>
            </a:r>
            <a:r>
              <a:rPr lang="en-US" altLang="zh-CN" sz="2000" i="0" dirty="0" err="1">
                <a:solidFill>
                  <a:srgbClr val="0000FF"/>
                </a:solidFill>
                <a:effectLst/>
                <a:latin typeface="-apple-system"/>
              </a:rPr>
              <a:t>dz</a:t>
            </a:r>
            <a:r>
              <a:rPr lang="en-US" altLang="zh-CN" sz="2000" i="0" dirty="0">
                <a:solidFill>
                  <a:srgbClr val="0000FF"/>
                </a:solidFill>
                <a:effectLst/>
                <a:latin typeface="-apple-system"/>
              </a:rPr>
              <a:t>, </a:t>
            </a:r>
            <a:r>
              <a:rPr lang="en-US" altLang="zh-CN" sz="2000" i="0" u="none" strike="noStrike" dirty="0">
                <a:solidFill>
                  <a:srgbClr val="0000FF"/>
                </a:solidFill>
                <a:effectLst/>
                <a:latin typeface="STIXGeneral-Italic" pitchFamily="2" charset="2"/>
              </a:rPr>
              <a:t>𝛿</a:t>
            </a:r>
            <a:r>
              <a:rPr lang="en-US" altLang="zh-CN" sz="2000" i="0" u="none" strike="noStrike" dirty="0">
                <a:solidFill>
                  <a:srgbClr val="0000FF"/>
                </a:solidFill>
                <a:effectLst/>
                <a:latin typeface="STIXGeneral-Regular" pitchFamily="2" charset="2"/>
              </a:rPr>
              <a:t>(</a:t>
            </a:r>
            <a:r>
              <a:rPr lang="en-US" altLang="zh-CN" sz="2000" i="0" u="none" strike="noStrike" dirty="0">
                <a:solidFill>
                  <a:srgbClr val="0000FF"/>
                </a:solidFill>
                <a:effectLst/>
                <a:latin typeface="STIXGeneral-Italic" pitchFamily="2" charset="2"/>
              </a:rPr>
              <a:t>𝑑</a:t>
            </a:r>
            <a:r>
              <a:rPr lang="en-US" altLang="zh-CN" sz="2000" i="0" u="none" strike="noStrike" dirty="0">
                <a:solidFill>
                  <a:srgbClr val="0000FF"/>
                </a:solidFill>
                <a:effectLst/>
                <a:latin typeface="STIXGeneral-Regular" pitchFamily="2" charset="2"/>
              </a:rPr>
              <a:t>0/</a:t>
            </a:r>
            <a:r>
              <a:rPr lang="en-US" altLang="zh-CN" sz="2000" i="0" u="none" strike="noStrike" dirty="0">
                <a:solidFill>
                  <a:srgbClr val="0000FF"/>
                </a:solidFill>
                <a:effectLst/>
                <a:latin typeface="STIXGeneral-Italic" pitchFamily="2" charset="2"/>
              </a:rPr>
              <a:t>𝑧</a:t>
            </a:r>
            <a:r>
              <a:rPr lang="en-US" altLang="zh-CN" sz="2000" i="0" u="none" strike="noStrike" dirty="0">
                <a:solidFill>
                  <a:srgbClr val="0000FF"/>
                </a:solidFill>
                <a:effectLst/>
                <a:latin typeface="STIXGeneral-Regular" pitchFamily="2" charset="2"/>
              </a:rPr>
              <a:t>0)</a:t>
            </a:r>
            <a:r>
              <a:rPr lang="en-US" altLang="zh-CN" sz="2000" i="0" u="none" strike="noStrike" dirty="0">
                <a:solidFill>
                  <a:srgbClr val="0000FF"/>
                </a:solidFill>
                <a:effectLst/>
                <a:latin typeface="-apple-system"/>
              </a:rPr>
              <a:t> </a:t>
            </a:r>
            <a:r>
              <a:rPr lang="en-US" altLang="zh-CN" sz="2000" i="0" dirty="0">
                <a:solidFill>
                  <a:srgbClr val="0000FF"/>
                </a:solidFill>
                <a:effectLst/>
                <a:latin typeface="-apple-system"/>
              </a:rPr>
              <a:t>vs </a:t>
            </a:r>
            <a:r>
              <a:rPr lang="en-US" altLang="zh-CN" sz="2000" i="0" dirty="0" err="1">
                <a:solidFill>
                  <a:srgbClr val="0000FF"/>
                </a:solidFill>
                <a:effectLst/>
                <a:latin typeface="-apple-system"/>
              </a:rPr>
              <a:t>pT</a:t>
            </a:r>
            <a:r>
              <a:rPr lang="en-US" altLang="zh-CN" sz="2000" i="0" dirty="0">
                <a:solidFill>
                  <a:srgbClr val="0000FF"/>
                </a:solidFill>
                <a:effectLst/>
                <a:latin typeface="-apple-system"/>
              </a:rPr>
              <a:t>, etc.</a:t>
            </a:r>
          </a:p>
          <a:p>
            <a:pPr marL="742950" lvl="1" indent="-285750" algn="l">
              <a:buFont typeface="Arial" panose="020B0604020202020204" pitchFamily="34" charset="0"/>
              <a:buChar char="•"/>
            </a:pPr>
            <a:r>
              <a:rPr lang="en-US" altLang="zh-CN" sz="2000" b="0" i="0" dirty="0">
                <a:solidFill>
                  <a:srgbClr val="333333"/>
                </a:solidFill>
                <a:effectLst/>
                <a:latin typeface="-apple-system"/>
              </a:rPr>
              <a:t>detector design requirements: in the barrel </a:t>
            </a:r>
            <a:r>
              <a:rPr lang="en-US" altLang="zh-CN" sz="2000" b="0" i="0" u="none" strike="noStrike" dirty="0" err="1">
                <a:solidFill>
                  <a:srgbClr val="333333"/>
                </a:solidFill>
                <a:effectLst/>
                <a:latin typeface="-apple-system"/>
              </a:rPr>
              <a:t>δ</a:t>
            </a:r>
            <a:r>
              <a:rPr lang="en-US" altLang="zh-CN" sz="2000" b="0" i="0" u="none" strike="noStrike" dirty="0">
                <a:solidFill>
                  <a:srgbClr val="333333"/>
                </a:solidFill>
                <a:effectLst/>
                <a:latin typeface="-apple-system"/>
              </a:rPr>
              <a:t>(d0/z0)</a:t>
            </a:r>
            <a:r>
              <a:rPr lang="en-US" altLang="zh-CN" sz="2000" b="0" i="0" dirty="0">
                <a:solidFill>
                  <a:srgbClr val="333333"/>
                </a:solidFill>
                <a:effectLst/>
                <a:latin typeface="-apple-system"/>
              </a:rPr>
              <a:t>~3 micro meter at 20 GeV</a:t>
            </a:r>
          </a:p>
          <a:p>
            <a:pPr marL="285750" indent="-285750" algn="l">
              <a:buFont typeface="Arial" panose="020B0604020202020204" pitchFamily="34" charset="0"/>
              <a:buChar char="•"/>
            </a:pPr>
            <a:r>
              <a:rPr lang="en-US" altLang="zh-CN" sz="2000" b="1" i="0" dirty="0">
                <a:solidFill>
                  <a:srgbClr val="333333"/>
                </a:solidFill>
                <a:effectLst/>
                <a:latin typeface="-apple-system"/>
              </a:rPr>
              <a:t>Differential PID capability: eff, mis-ID rates, purity</a:t>
            </a:r>
          </a:p>
          <a:p>
            <a:pPr marL="742950" lvl="1" indent="-285750" algn="l">
              <a:buFont typeface="Arial" panose="020B0604020202020204" pitchFamily="34" charset="0"/>
              <a:buChar char="•"/>
            </a:pPr>
            <a:r>
              <a:rPr lang="en-US" altLang="zh-CN" sz="2000" b="0" i="0" dirty="0">
                <a:solidFill>
                  <a:srgbClr val="0000FF"/>
                </a:solidFill>
                <a:effectLst/>
                <a:latin typeface="-apple-system"/>
              </a:rPr>
              <a:t>1d/2d distributions on eff/mis-ID vs. </a:t>
            </a:r>
            <a:r>
              <a:rPr lang="en-US" altLang="zh-CN" sz="2000" b="0" i="0" dirty="0" err="1">
                <a:solidFill>
                  <a:srgbClr val="0000FF"/>
                </a:solidFill>
                <a:effectLst/>
                <a:latin typeface="-apple-system"/>
              </a:rPr>
              <a:t>pT</a:t>
            </a:r>
            <a:r>
              <a:rPr lang="en-US" altLang="zh-CN" sz="2000" b="0" i="0" dirty="0">
                <a:solidFill>
                  <a:srgbClr val="0000FF"/>
                </a:solidFill>
                <a:effectLst/>
                <a:latin typeface="-apple-system"/>
              </a:rPr>
              <a:t>/cos</a:t>
            </a:r>
            <a:r>
              <a:rPr lang="en-US" altLang="zh-CN" sz="2000" b="0" i="0" u="none" strike="noStrike" dirty="0">
                <a:solidFill>
                  <a:srgbClr val="0000FF"/>
                </a:solidFill>
                <a:effectLst/>
                <a:latin typeface="STIXGeneral-Italic" pitchFamily="2" charset="2"/>
              </a:rPr>
              <a:t>𝜃</a:t>
            </a:r>
            <a:endParaRPr lang="en-US" altLang="zh-CN" sz="2000" b="0" i="0" dirty="0">
              <a:solidFill>
                <a:srgbClr val="0000FF"/>
              </a:solidFill>
              <a:effectLst/>
              <a:latin typeface="-apple-system"/>
            </a:endParaRPr>
          </a:p>
          <a:p>
            <a:pPr marL="742950" lvl="1" indent="-285750" algn="l">
              <a:buFont typeface="Arial" panose="020B0604020202020204" pitchFamily="34" charset="0"/>
              <a:buChar char="•"/>
            </a:pPr>
            <a:r>
              <a:rPr lang="en-US" altLang="zh-CN" sz="2000" b="0" i="0" dirty="0">
                <a:solidFill>
                  <a:srgbClr val="0000FF"/>
                </a:solidFill>
                <a:effectLst/>
                <a:latin typeface="-apple-system"/>
              </a:rPr>
              <a:t>and for different particles (</a:t>
            </a:r>
            <a:r>
              <a:rPr lang="en-US" altLang="zh-CN" sz="2000" b="0" i="0" u="none" strike="noStrike" dirty="0">
                <a:solidFill>
                  <a:srgbClr val="0000FF"/>
                </a:solidFill>
                <a:effectLst/>
                <a:latin typeface="STIXGeneral-Italic" pitchFamily="2" charset="2"/>
              </a:rPr>
              <a:t>𝜋</a:t>
            </a:r>
            <a:r>
              <a:rPr lang="en-US" altLang="zh-CN" sz="2000" b="0" i="0" u="none" strike="noStrike" dirty="0">
                <a:solidFill>
                  <a:srgbClr val="0000FF"/>
                </a:solidFill>
                <a:effectLst/>
                <a:latin typeface="STIXGeneral-Regular" pitchFamily="2" charset="2"/>
              </a:rPr>
              <a:t>,</a:t>
            </a:r>
            <a:r>
              <a:rPr lang="en-US" altLang="zh-CN" sz="2000" b="0" i="0" u="none" strike="noStrike" dirty="0">
                <a:solidFill>
                  <a:srgbClr val="0000FF"/>
                </a:solidFill>
                <a:effectLst/>
                <a:latin typeface="STIXGeneral-Italic" pitchFamily="2" charset="2"/>
              </a:rPr>
              <a:t>𝑘</a:t>
            </a:r>
            <a:r>
              <a:rPr lang="en-US" altLang="zh-CN" sz="2000" b="0" i="0" u="none" strike="noStrike" dirty="0">
                <a:solidFill>
                  <a:srgbClr val="0000FF"/>
                </a:solidFill>
                <a:effectLst/>
                <a:latin typeface="STIXGeneral-Regular" pitchFamily="2" charset="2"/>
              </a:rPr>
              <a:t>,</a:t>
            </a:r>
            <a:r>
              <a:rPr lang="en-US" altLang="zh-CN" sz="2000" b="0" i="0" u="none" strike="noStrike" dirty="0">
                <a:solidFill>
                  <a:srgbClr val="0000FF"/>
                </a:solidFill>
                <a:effectLst/>
                <a:latin typeface="STIXGeneral-Italic" pitchFamily="2" charset="2"/>
              </a:rPr>
              <a:t>𝑝</a:t>
            </a:r>
            <a:r>
              <a:rPr lang="en-US" altLang="zh-CN" sz="2000" b="0" i="0" u="none" strike="noStrike" dirty="0">
                <a:solidFill>
                  <a:srgbClr val="0000FF"/>
                </a:solidFill>
                <a:effectLst/>
                <a:latin typeface="STIXGeneral-Regular" pitchFamily="2" charset="2"/>
              </a:rPr>
              <a:t>,</a:t>
            </a:r>
            <a:r>
              <a:rPr lang="en-US" altLang="zh-CN" sz="2000" b="0" i="0" u="none" strike="noStrike" dirty="0">
                <a:solidFill>
                  <a:srgbClr val="0000FF"/>
                </a:solidFill>
                <a:effectLst/>
                <a:latin typeface="STIXGeneral-Italic" pitchFamily="2" charset="2"/>
              </a:rPr>
              <a:t>𝑒</a:t>
            </a:r>
            <a:r>
              <a:rPr lang="en-US" altLang="zh-CN" sz="2000" b="0" i="0" u="none" strike="noStrike" dirty="0">
                <a:solidFill>
                  <a:srgbClr val="0000FF"/>
                </a:solidFill>
                <a:effectLst/>
                <a:latin typeface="STIXGeneral-Regular" pitchFamily="2" charset="2"/>
              </a:rPr>
              <a:t>,</a:t>
            </a:r>
            <a:r>
              <a:rPr lang="en-US" altLang="zh-CN" sz="2000" b="0" i="0" u="none" strike="noStrike" dirty="0">
                <a:solidFill>
                  <a:srgbClr val="0000FF"/>
                </a:solidFill>
                <a:effectLst/>
                <a:latin typeface="STIXGeneral-Italic" pitchFamily="2" charset="2"/>
              </a:rPr>
              <a:t>𝜇</a:t>
            </a:r>
            <a:r>
              <a:rPr lang="en-US" altLang="zh-CN" sz="2000" b="0" i="0" dirty="0">
                <a:solidFill>
                  <a:srgbClr val="0000FF"/>
                </a:solidFill>
                <a:effectLst/>
                <a:latin typeface="-apple-system"/>
              </a:rPr>
              <a:t>)</a:t>
            </a:r>
          </a:p>
          <a:p>
            <a:pPr marL="742950" lvl="1" indent="-285750" algn="l">
              <a:buFont typeface="Arial" panose="020B0604020202020204" pitchFamily="34" charset="0"/>
              <a:buChar char="•"/>
            </a:pPr>
            <a:r>
              <a:rPr lang="en-US" altLang="zh-CN" sz="2000" b="0" i="0" dirty="0">
                <a:solidFill>
                  <a:srgbClr val="0000FF"/>
                </a:solidFill>
                <a:effectLst/>
                <a:latin typeface="-apple-system"/>
              </a:rPr>
              <a:t>with/without TOF</a:t>
            </a:r>
          </a:p>
          <a:p>
            <a:pPr marL="742950" lvl="1" indent="-285750" algn="l">
              <a:buFont typeface="Arial" panose="020B0604020202020204" pitchFamily="34" charset="0"/>
              <a:buChar char="•"/>
            </a:pPr>
            <a:r>
              <a:rPr lang="en-US" altLang="zh-CN" sz="2000" b="0" i="0" dirty="0">
                <a:solidFill>
                  <a:srgbClr val="0000FF"/>
                </a:solidFill>
                <a:effectLst/>
                <a:latin typeface="-apple-system"/>
              </a:rPr>
              <a:t>relative resolution of </a:t>
            </a:r>
            <a:r>
              <a:rPr lang="en-US" altLang="zh-CN" sz="2000" b="0" i="0" dirty="0" err="1">
                <a:solidFill>
                  <a:srgbClr val="0000FF"/>
                </a:solidFill>
                <a:effectLst/>
                <a:latin typeface="-apple-system"/>
              </a:rPr>
              <a:t>dE</a:t>
            </a:r>
            <a:r>
              <a:rPr lang="en-US" altLang="zh-CN" sz="2000" b="0" i="0" dirty="0">
                <a:solidFill>
                  <a:srgbClr val="0000FF"/>
                </a:solidFill>
                <a:effectLst/>
                <a:latin typeface="-apple-system"/>
              </a:rPr>
              <a:t>/</a:t>
            </a:r>
            <a:r>
              <a:rPr lang="en-US" altLang="zh-CN" sz="2000" b="0" i="0" dirty="0" err="1">
                <a:solidFill>
                  <a:srgbClr val="0000FF"/>
                </a:solidFill>
                <a:effectLst/>
                <a:latin typeface="-apple-system"/>
              </a:rPr>
              <a:t>dX</a:t>
            </a:r>
            <a:endParaRPr lang="en-US" altLang="zh-CN" sz="2000" b="0" i="0" dirty="0">
              <a:solidFill>
                <a:srgbClr val="0000FF"/>
              </a:solidFill>
              <a:effectLst/>
              <a:latin typeface="-apple-system"/>
            </a:endParaRPr>
          </a:p>
          <a:p>
            <a:pPr marL="742950" lvl="1" indent="-285750" algn="l">
              <a:buFont typeface="Arial" panose="020B0604020202020204" pitchFamily="34" charset="0"/>
              <a:buChar char="•"/>
            </a:pPr>
            <a:r>
              <a:rPr lang="en-US" altLang="zh-CN" sz="2000" b="0" i="0" dirty="0">
                <a:solidFill>
                  <a:srgbClr val="333333"/>
                </a:solidFill>
                <a:effectLst/>
                <a:latin typeface="-apple-system"/>
              </a:rPr>
              <a:t>detector design requirements: </a:t>
            </a:r>
            <a:r>
              <a:rPr lang="en-US" altLang="zh-CN" sz="2000" i="0" dirty="0">
                <a:solidFill>
                  <a:srgbClr val="333333"/>
                </a:solidFill>
                <a:effectLst/>
                <a:latin typeface="-apple-system"/>
              </a:rPr>
              <a:t>eff*purity</a:t>
            </a:r>
            <a:r>
              <a:rPr lang="en-US" altLang="zh-CN" sz="2000" b="0" i="0" dirty="0">
                <a:solidFill>
                  <a:srgbClr val="333333"/>
                </a:solidFill>
                <a:effectLst/>
                <a:latin typeface="-apple-system"/>
              </a:rPr>
              <a:t>&gt;90% for all charged Kaon with </a:t>
            </a:r>
            <a:r>
              <a:rPr lang="en-US" altLang="zh-CN" sz="2000" b="0" i="0" u="none" strike="noStrike" dirty="0">
                <a:solidFill>
                  <a:srgbClr val="333333"/>
                </a:solidFill>
                <a:effectLst/>
                <a:latin typeface="-apple-system"/>
              </a:rPr>
              <a:t>E&gt;2GeV</a:t>
            </a:r>
            <a:r>
              <a:rPr lang="en-US" altLang="zh-CN" sz="2000" b="0" i="0" dirty="0">
                <a:solidFill>
                  <a:srgbClr val="333333"/>
                </a:solidFill>
                <a:effectLst/>
                <a:latin typeface="-apple-system"/>
              </a:rPr>
              <a:t>(</a:t>
            </a:r>
            <a:r>
              <a:rPr lang="en-US" altLang="zh-CN" sz="2000" b="1" i="0" dirty="0">
                <a:solidFill>
                  <a:srgbClr val="333333"/>
                </a:solidFill>
                <a:effectLst/>
                <a:latin typeface="-apple-system"/>
              </a:rPr>
              <a:t>@Z pole</a:t>
            </a:r>
            <a:r>
              <a:rPr lang="en-US" altLang="zh-CN" sz="2000" b="0" i="0" dirty="0">
                <a:solidFill>
                  <a:srgbClr val="333333"/>
                </a:solidFill>
                <a:effectLst/>
                <a:latin typeface="-apple-system"/>
              </a:rPr>
              <a:t>);    </a:t>
            </a:r>
            <a:br>
              <a:rPr lang="en-US" altLang="zh-CN" sz="2000" b="0" i="0" dirty="0">
                <a:solidFill>
                  <a:srgbClr val="333333"/>
                </a:solidFill>
                <a:effectLst/>
                <a:latin typeface="-apple-system"/>
              </a:rPr>
            </a:br>
            <a:r>
              <a:rPr lang="en-US" altLang="zh-CN" sz="2000" b="0" i="0" dirty="0">
                <a:solidFill>
                  <a:srgbClr val="333333"/>
                </a:solidFill>
                <a:effectLst/>
                <a:latin typeface="-apple-system"/>
              </a:rPr>
              <a:t>~relative resolution of </a:t>
            </a:r>
            <a:r>
              <a:rPr lang="en-US" altLang="zh-CN" sz="2000" b="0" i="0" dirty="0" err="1">
                <a:solidFill>
                  <a:srgbClr val="333333"/>
                </a:solidFill>
                <a:effectLst/>
                <a:latin typeface="-apple-system"/>
              </a:rPr>
              <a:t>dE</a:t>
            </a:r>
            <a:r>
              <a:rPr lang="en-US" altLang="zh-CN" sz="2000" b="0" i="0" dirty="0">
                <a:solidFill>
                  <a:srgbClr val="333333"/>
                </a:solidFill>
                <a:effectLst/>
                <a:latin typeface="-apple-system"/>
              </a:rPr>
              <a:t>/</a:t>
            </a:r>
            <a:r>
              <a:rPr lang="en-US" altLang="zh-CN" sz="2000" b="0" i="0" dirty="0" err="1">
                <a:solidFill>
                  <a:srgbClr val="333333"/>
                </a:solidFill>
                <a:effectLst/>
                <a:latin typeface="-apple-system"/>
              </a:rPr>
              <a:t>dX</a:t>
            </a:r>
            <a:r>
              <a:rPr lang="en-US" altLang="zh-CN" sz="2000" b="0" i="0" dirty="0">
                <a:solidFill>
                  <a:srgbClr val="333333"/>
                </a:solidFill>
                <a:effectLst/>
                <a:latin typeface="-apple-system"/>
              </a:rPr>
              <a:t> better than 3%.;   </a:t>
            </a:r>
            <a:r>
              <a:rPr lang="en-US" altLang="zh-CN" sz="2000" b="0" i="0" dirty="0" err="1">
                <a:solidFill>
                  <a:srgbClr val="333333"/>
                </a:solidFill>
                <a:effectLst/>
                <a:latin typeface="-apple-system"/>
              </a:rPr>
              <a:t>ToF</a:t>
            </a:r>
            <a:r>
              <a:rPr lang="en-US" altLang="zh-CN" sz="2000" b="0" i="0" dirty="0">
                <a:solidFill>
                  <a:srgbClr val="333333"/>
                </a:solidFill>
                <a:effectLst/>
                <a:latin typeface="-apple-system"/>
              </a:rPr>
              <a:t> of 50ps;    efficiency &gt;99% for 3-prong tau</a:t>
            </a:r>
          </a:p>
          <a:p>
            <a:pPr marL="285750" indent="-285750" algn="l">
              <a:buFont typeface="Arial" panose="020B0604020202020204" pitchFamily="34" charset="0"/>
              <a:buChar char="•"/>
            </a:pPr>
            <a:r>
              <a:rPr lang="en-US" altLang="zh-CN" sz="2000" b="1" i="0" dirty="0" err="1">
                <a:solidFill>
                  <a:srgbClr val="333333"/>
                </a:solidFill>
                <a:effectLst/>
                <a:latin typeface="-apple-system"/>
              </a:rPr>
              <a:t>vvH</a:t>
            </a:r>
            <a:r>
              <a:rPr lang="en-US" altLang="zh-CN" sz="2000" b="1" i="0" dirty="0">
                <a:solidFill>
                  <a:srgbClr val="333333"/>
                </a:solidFill>
                <a:effectLst/>
                <a:latin typeface="-apple-system"/>
              </a:rPr>
              <a:t>(</a:t>
            </a:r>
            <a:r>
              <a:rPr lang="en-US" altLang="zh-CN" sz="2000" b="1" i="0" u="none" strike="noStrike" dirty="0" err="1">
                <a:solidFill>
                  <a:srgbClr val="333333"/>
                </a:solidFill>
                <a:effectLst/>
                <a:latin typeface="-apple-system"/>
              </a:rPr>
              <a:t>μμ</a:t>
            </a:r>
            <a:r>
              <a:rPr lang="en-US" altLang="zh-CN" sz="2000" b="0" i="0" dirty="0">
                <a:solidFill>
                  <a:srgbClr val="333333"/>
                </a:solidFill>
                <a:effectLst/>
                <a:latin typeface="-apple-system"/>
              </a:rPr>
              <a:t>): </a:t>
            </a:r>
            <a:r>
              <a:rPr lang="en-US" altLang="zh-CN" sz="2000" b="0" i="0" dirty="0">
                <a:solidFill>
                  <a:srgbClr val="0000FF"/>
                </a:solidFill>
                <a:effectLst/>
                <a:latin typeface="-apple-system"/>
              </a:rPr>
              <a:t>H invariant mass resolutions in barrel and endcap</a:t>
            </a:r>
          </a:p>
          <a:p>
            <a:pPr marL="285750" indent="-285750" algn="l">
              <a:buFont typeface="Arial" panose="020B0604020202020204" pitchFamily="34" charset="0"/>
              <a:buChar char="•"/>
            </a:pPr>
            <a:r>
              <a:rPr lang="en-US" altLang="zh-CN" sz="2000" b="1" i="0" dirty="0">
                <a:solidFill>
                  <a:srgbClr val="333333"/>
                </a:solidFill>
                <a:effectLst/>
                <a:latin typeface="-apple-system"/>
              </a:rPr>
              <a:t>Z(</a:t>
            </a:r>
            <a:r>
              <a:rPr lang="en-US" altLang="zh-CN" sz="2000" b="1" i="0" u="none" strike="noStrike" dirty="0" err="1">
                <a:solidFill>
                  <a:srgbClr val="333333"/>
                </a:solidFill>
                <a:effectLst/>
                <a:latin typeface="-apple-system"/>
              </a:rPr>
              <a:t>μμ</a:t>
            </a:r>
            <a:r>
              <a:rPr lang="en-US" altLang="zh-CN" sz="2000" b="1" i="0" dirty="0">
                <a:solidFill>
                  <a:srgbClr val="333333"/>
                </a:solidFill>
                <a:effectLst/>
                <a:latin typeface="-apple-system"/>
              </a:rPr>
              <a:t>)H</a:t>
            </a:r>
            <a:r>
              <a:rPr lang="en-US" altLang="zh-CN" sz="2000" b="0" i="0" dirty="0">
                <a:solidFill>
                  <a:srgbClr val="333333"/>
                </a:solidFill>
                <a:effectLst/>
                <a:latin typeface="-apple-system"/>
              </a:rPr>
              <a:t>: </a:t>
            </a:r>
            <a:r>
              <a:rPr lang="en-US" altLang="zh-CN" sz="2000" b="0" i="0" dirty="0">
                <a:solidFill>
                  <a:srgbClr val="0000FF"/>
                </a:solidFill>
                <a:effectLst/>
                <a:latin typeface="-apple-system"/>
              </a:rPr>
              <a:t>recoil mass resolutions in barrel and endcap</a:t>
            </a:r>
          </a:p>
        </p:txBody>
      </p:sp>
    </p:spTree>
    <p:extLst>
      <p:ext uri="{BB962C8B-B14F-4D97-AF65-F5344CB8AC3E}">
        <p14:creationId xmlns:p14="http://schemas.microsoft.com/office/powerpoint/2010/main" val="2636310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E63478A-8A49-946B-B511-158652FDF1B9}"/>
              </a:ext>
            </a:extLst>
          </p:cNvPr>
          <p:cNvSpPr>
            <a:spLocks noGrp="1"/>
          </p:cNvSpPr>
          <p:nvPr>
            <p:ph idx="1"/>
          </p:nvPr>
        </p:nvSpPr>
        <p:spPr>
          <a:xfrm>
            <a:off x="335360" y="1192185"/>
            <a:ext cx="10972800" cy="5333159"/>
          </a:xfrm>
        </p:spPr>
        <p:txBody>
          <a:bodyPr/>
          <a:lstStyle/>
          <a:p>
            <a:pPr algn="l">
              <a:buFont typeface="Arial" panose="020B0604020202020204" pitchFamily="34" charset="0"/>
              <a:buChar char="•"/>
            </a:pPr>
            <a:r>
              <a:rPr lang="fr-FR" altLang="zh-CN" b="1" i="0" dirty="0" err="1">
                <a:solidFill>
                  <a:srgbClr val="333333"/>
                </a:solidFill>
                <a:effectLst/>
                <a:latin typeface="-apple-system"/>
              </a:rPr>
              <a:t>Differential</a:t>
            </a:r>
            <a:r>
              <a:rPr lang="fr-FR" altLang="zh-CN" b="1" i="0" dirty="0">
                <a:solidFill>
                  <a:srgbClr val="333333"/>
                </a:solidFill>
                <a:effectLst/>
                <a:latin typeface="-apple-system"/>
              </a:rPr>
              <a:t> </a:t>
            </a:r>
            <a:r>
              <a:rPr lang="fr-FR" altLang="zh-CN" b="1" i="0" dirty="0" err="1">
                <a:solidFill>
                  <a:srgbClr val="333333"/>
                </a:solidFill>
                <a:effectLst/>
                <a:latin typeface="-apple-system"/>
              </a:rPr>
              <a:t>efficiency</a:t>
            </a:r>
            <a:r>
              <a:rPr lang="fr-FR" altLang="zh-CN" b="1" i="0" dirty="0">
                <a:solidFill>
                  <a:srgbClr val="333333"/>
                </a:solidFill>
                <a:effectLst/>
                <a:latin typeface="-apple-system"/>
              </a:rPr>
              <a:t>, and </a:t>
            </a:r>
            <a:r>
              <a:rPr lang="fr-FR" altLang="zh-CN" b="1" i="0" dirty="0" err="1">
                <a:solidFill>
                  <a:srgbClr val="333333"/>
                </a:solidFill>
                <a:effectLst/>
                <a:latin typeface="-apple-system"/>
              </a:rPr>
              <a:t>energy</a:t>
            </a:r>
            <a:r>
              <a:rPr lang="fr-FR" altLang="zh-CN" b="1" i="0" dirty="0">
                <a:solidFill>
                  <a:srgbClr val="333333"/>
                </a:solidFill>
                <a:effectLst/>
                <a:latin typeface="-apple-system"/>
              </a:rPr>
              <a:t>/</a:t>
            </a:r>
            <a:r>
              <a:rPr lang="fr-FR" altLang="zh-CN" b="1" i="0" dirty="0" err="1">
                <a:solidFill>
                  <a:srgbClr val="333333"/>
                </a:solidFill>
                <a:effectLst/>
                <a:latin typeface="-apple-system"/>
              </a:rPr>
              <a:t>angular</a:t>
            </a:r>
            <a:r>
              <a:rPr lang="fr-FR" altLang="zh-CN" b="1" i="0" dirty="0">
                <a:solidFill>
                  <a:srgbClr val="333333"/>
                </a:solidFill>
                <a:effectLst/>
                <a:latin typeface="-apple-system"/>
              </a:rPr>
              <a:t> </a:t>
            </a:r>
            <a:r>
              <a:rPr lang="fr-FR" altLang="zh-CN" b="1" i="0" dirty="0" err="1">
                <a:solidFill>
                  <a:srgbClr val="333333"/>
                </a:solidFill>
                <a:effectLst/>
                <a:latin typeface="-apple-system"/>
              </a:rPr>
              <a:t>resolution</a:t>
            </a:r>
            <a:r>
              <a:rPr lang="fr-FR" altLang="zh-CN" b="1" i="0" dirty="0">
                <a:solidFill>
                  <a:srgbClr val="333333"/>
                </a:solidFill>
                <a:effectLst/>
                <a:latin typeface="-apple-system"/>
              </a:rPr>
              <a:t> for photon, neutron, charge hadrons</a:t>
            </a:r>
          </a:p>
          <a:p>
            <a:pPr marL="742950" lvl="1" indent="-285750" algn="l">
              <a:buFont typeface="Arial" panose="020B0604020202020204" pitchFamily="34" charset="0"/>
              <a:buChar char="•"/>
            </a:pPr>
            <a:r>
              <a:rPr lang="fr-FR" altLang="zh-CN" b="0" i="0" dirty="0">
                <a:solidFill>
                  <a:srgbClr val="333333"/>
                </a:solidFill>
                <a:effectLst/>
                <a:latin typeface="-apple-system"/>
              </a:rPr>
              <a:t>detector design </a:t>
            </a:r>
            <a:r>
              <a:rPr lang="fr-FR" altLang="zh-CN" b="0" i="0" dirty="0" err="1">
                <a:solidFill>
                  <a:srgbClr val="333333"/>
                </a:solidFill>
                <a:effectLst/>
                <a:latin typeface="-apple-system"/>
              </a:rPr>
              <a:t>requirements</a:t>
            </a:r>
            <a:r>
              <a:rPr lang="fr-FR" altLang="zh-CN" b="0" i="0" dirty="0">
                <a:solidFill>
                  <a:srgbClr val="333333"/>
                </a:solidFill>
                <a:effectLst/>
                <a:latin typeface="-apple-system"/>
              </a:rPr>
              <a:t>:</a:t>
            </a:r>
            <a:br>
              <a:rPr lang="fr-FR" altLang="zh-CN" b="0" i="0" dirty="0">
                <a:solidFill>
                  <a:srgbClr val="333333"/>
                </a:solidFill>
                <a:effectLst/>
                <a:latin typeface="-apple-system"/>
              </a:rPr>
            </a:br>
            <a:r>
              <a:rPr lang="fr-FR" altLang="zh-CN" b="0" i="0" dirty="0">
                <a:solidFill>
                  <a:srgbClr val="333333"/>
                </a:solidFill>
                <a:effectLst/>
                <a:latin typeface="-apple-system"/>
              </a:rPr>
              <a:t>- EM </a:t>
            </a:r>
            <a:r>
              <a:rPr lang="fr-FR" altLang="zh-CN" b="0" i="0" dirty="0" err="1">
                <a:solidFill>
                  <a:srgbClr val="333333"/>
                </a:solidFill>
                <a:effectLst/>
                <a:latin typeface="-apple-system"/>
              </a:rPr>
              <a:t>resolution</a:t>
            </a:r>
            <a:r>
              <a:rPr lang="fr-FR" altLang="zh-CN" b="0" i="0" dirty="0">
                <a:solidFill>
                  <a:srgbClr val="333333"/>
                </a:solidFill>
                <a:effectLst/>
                <a:latin typeface="-apple-system"/>
              </a:rPr>
              <a:t>: </a:t>
            </a:r>
            <a:r>
              <a:rPr lang="fr-FR" altLang="zh-CN" b="0" i="0" u="none" strike="noStrike" dirty="0">
                <a:solidFill>
                  <a:srgbClr val="333333"/>
                </a:solidFill>
                <a:effectLst/>
                <a:latin typeface="-apple-system"/>
              </a:rPr>
              <a:t>3%/√E⊗0.5%</a:t>
            </a:r>
            <a:r>
              <a:rPr lang="fr-FR" altLang="zh-CN" b="0" i="0" dirty="0">
                <a:solidFill>
                  <a:srgbClr val="333333"/>
                </a:solidFill>
                <a:effectLst/>
                <a:latin typeface="-apple-system"/>
              </a:rPr>
              <a:t> ( Ref:JHEP12(2022)135 )</a:t>
            </a:r>
            <a:br>
              <a:rPr lang="fr-FR" altLang="zh-CN" b="0" i="0" dirty="0">
                <a:solidFill>
                  <a:srgbClr val="333333"/>
                </a:solidFill>
                <a:effectLst/>
                <a:latin typeface="-apple-system"/>
              </a:rPr>
            </a:br>
            <a:r>
              <a:rPr lang="fr-FR" altLang="zh-CN" b="0" i="0" dirty="0">
                <a:solidFill>
                  <a:srgbClr val="333333"/>
                </a:solidFill>
                <a:effectLst/>
                <a:latin typeface="-apple-system"/>
              </a:rPr>
              <a:t>- </a:t>
            </a:r>
            <a:r>
              <a:rPr lang="fr-FR" altLang="zh-CN" b="0" i="0" dirty="0" err="1">
                <a:solidFill>
                  <a:srgbClr val="333333"/>
                </a:solidFill>
                <a:effectLst/>
                <a:latin typeface="-apple-system"/>
              </a:rPr>
              <a:t>Had</a:t>
            </a:r>
            <a:r>
              <a:rPr lang="fr-FR" altLang="zh-CN" b="0" i="0" dirty="0">
                <a:solidFill>
                  <a:srgbClr val="333333"/>
                </a:solidFill>
                <a:effectLst/>
                <a:latin typeface="-apple-system"/>
              </a:rPr>
              <a:t> </a:t>
            </a:r>
            <a:r>
              <a:rPr lang="fr-FR" altLang="zh-CN" b="0" i="0" dirty="0" err="1">
                <a:solidFill>
                  <a:srgbClr val="333333"/>
                </a:solidFill>
                <a:effectLst/>
                <a:latin typeface="-apple-system"/>
              </a:rPr>
              <a:t>resolution</a:t>
            </a:r>
            <a:r>
              <a:rPr lang="fr-FR" altLang="zh-CN" b="0" i="0" dirty="0">
                <a:solidFill>
                  <a:srgbClr val="333333"/>
                </a:solidFill>
                <a:effectLst/>
                <a:latin typeface="-apple-system"/>
              </a:rPr>
              <a:t>:</a:t>
            </a:r>
            <a:r>
              <a:rPr lang="fr-FR" altLang="zh-CN" b="0" i="0" u="none" strike="noStrike" dirty="0">
                <a:solidFill>
                  <a:srgbClr val="333333"/>
                </a:solidFill>
                <a:effectLst/>
                <a:latin typeface="STIXGeneral-Regular" pitchFamily="2" charset="2"/>
              </a:rPr>
              <a:t> </a:t>
            </a:r>
            <a:r>
              <a:rPr lang="fr-FR" altLang="zh-CN" b="0" i="0" u="none" strike="noStrike" dirty="0">
                <a:solidFill>
                  <a:srgbClr val="333333"/>
                </a:solidFill>
                <a:effectLst/>
                <a:latin typeface="-apple-system"/>
              </a:rPr>
              <a:t>50%/√E⊗2%</a:t>
            </a:r>
            <a:r>
              <a:rPr lang="fr-FR" altLang="zh-CN" b="0" i="0" dirty="0">
                <a:solidFill>
                  <a:srgbClr val="333333"/>
                </a:solidFill>
                <a:effectLst/>
                <a:latin typeface="-apple-system"/>
              </a:rPr>
              <a:t> ( </a:t>
            </a:r>
            <a:r>
              <a:rPr lang="fr-FR" altLang="zh-CN" b="0" i="0" dirty="0" err="1">
                <a:solidFill>
                  <a:srgbClr val="333333"/>
                </a:solidFill>
                <a:effectLst/>
                <a:latin typeface="-apple-system"/>
              </a:rPr>
              <a:t>Ref:CDR</a:t>
            </a:r>
            <a:r>
              <a:rPr lang="fr-FR" altLang="zh-CN" b="0" i="0" dirty="0">
                <a:solidFill>
                  <a:srgbClr val="333333"/>
                </a:solidFill>
                <a:effectLst/>
                <a:latin typeface="-apple-system"/>
              </a:rPr>
              <a:t> </a:t>
            </a:r>
            <a:r>
              <a:rPr lang="fr-FR" altLang="zh-CN" b="0" i="0" dirty="0" err="1">
                <a:solidFill>
                  <a:srgbClr val="333333"/>
                </a:solidFill>
                <a:effectLst/>
                <a:latin typeface="-apple-system"/>
              </a:rPr>
              <a:t>baseline</a:t>
            </a:r>
            <a:r>
              <a:rPr lang="fr-FR" altLang="zh-CN" b="0" i="0" dirty="0">
                <a:solidFill>
                  <a:srgbClr val="333333"/>
                </a:solidFill>
                <a:effectLst/>
                <a:latin typeface="-apple-system"/>
              </a:rPr>
              <a:t> performance)</a:t>
            </a:r>
          </a:p>
          <a:p>
            <a:pPr algn="l">
              <a:buFont typeface="Arial" panose="020B0604020202020204" pitchFamily="34" charset="0"/>
              <a:buChar char="•"/>
            </a:pPr>
            <a:r>
              <a:rPr lang="fr-FR" altLang="zh-CN" b="1" i="0" dirty="0" err="1">
                <a:solidFill>
                  <a:srgbClr val="333333"/>
                </a:solidFill>
                <a:effectLst/>
                <a:latin typeface="-apple-system"/>
              </a:rPr>
              <a:t>Differential</a:t>
            </a:r>
            <a:r>
              <a:rPr lang="fr-FR" altLang="zh-CN" b="1" i="0" dirty="0">
                <a:solidFill>
                  <a:srgbClr val="333333"/>
                </a:solidFill>
                <a:effectLst/>
                <a:latin typeface="-apple-system"/>
              </a:rPr>
              <a:t> </a:t>
            </a:r>
            <a:r>
              <a:rPr lang="fr-FR" altLang="zh-CN" b="1" i="0" dirty="0" err="1">
                <a:solidFill>
                  <a:srgbClr val="333333"/>
                </a:solidFill>
                <a:effectLst/>
                <a:latin typeface="-apple-system"/>
              </a:rPr>
              <a:t>efficiency</a:t>
            </a:r>
            <a:r>
              <a:rPr lang="fr-FR" altLang="zh-CN" b="1" i="0" dirty="0">
                <a:solidFill>
                  <a:srgbClr val="333333"/>
                </a:solidFill>
                <a:effectLst/>
                <a:latin typeface="-apple-system"/>
              </a:rPr>
              <a:t> and </a:t>
            </a:r>
            <a:r>
              <a:rPr lang="fr-FR" altLang="zh-CN" b="1" i="0" dirty="0" err="1">
                <a:solidFill>
                  <a:srgbClr val="333333"/>
                </a:solidFill>
                <a:effectLst/>
                <a:latin typeface="-apple-system"/>
              </a:rPr>
              <a:t>energy</a:t>
            </a:r>
            <a:r>
              <a:rPr lang="fr-FR" altLang="zh-CN" b="1" i="0" dirty="0">
                <a:solidFill>
                  <a:srgbClr val="333333"/>
                </a:solidFill>
                <a:effectLst/>
                <a:latin typeface="-apple-system"/>
              </a:rPr>
              <a:t>/</a:t>
            </a:r>
            <a:r>
              <a:rPr lang="fr-FR" altLang="zh-CN" b="1" i="0" dirty="0" err="1">
                <a:solidFill>
                  <a:srgbClr val="333333"/>
                </a:solidFill>
                <a:effectLst/>
                <a:latin typeface="-apple-system"/>
              </a:rPr>
              <a:t>angular</a:t>
            </a:r>
            <a:r>
              <a:rPr lang="fr-FR" altLang="zh-CN" b="1" i="0" dirty="0">
                <a:solidFill>
                  <a:srgbClr val="333333"/>
                </a:solidFill>
                <a:effectLst/>
                <a:latin typeface="-apple-system"/>
              </a:rPr>
              <a:t> </a:t>
            </a:r>
            <a:r>
              <a:rPr lang="fr-FR" altLang="zh-CN" b="1" i="0" dirty="0" err="1">
                <a:solidFill>
                  <a:srgbClr val="333333"/>
                </a:solidFill>
                <a:effectLst/>
                <a:latin typeface="-apple-system"/>
              </a:rPr>
              <a:t>resolution</a:t>
            </a:r>
            <a:r>
              <a:rPr lang="fr-FR" altLang="zh-CN" b="1" i="0" dirty="0">
                <a:solidFill>
                  <a:srgbClr val="333333"/>
                </a:solidFill>
                <a:effectLst/>
                <a:latin typeface="-apple-system"/>
              </a:rPr>
              <a:t> for jet </a:t>
            </a:r>
          </a:p>
          <a:p>
            <a:pPr lvl="1">
              <a:buFont typeface="Arial" panose="020B0604020202020204" pitchFamily="34" charset="0"/>
              <a:buChar char="•"/>
            </a:pPr>
            <a:r>
              <a:rPr lang="fr-FR" altLang="zh-CN" i="0" dirty="0">
                <a:solidFill>
                  <a:srgbClr val="0000FF"/>
                </a:solidFill>
                <a:effectLst/>
                <a:latin typeface="-apple-system"/>
              </a:rPr>
              <a:t>and</a:t>
            </a:r>
            <a:r>
              <a:rPr lang="fr-FR" altLang="zh-CN" dirty="0">
                <a:solidFill>
                  <a:srgbClr val="0000FF"/>
                </a:solidFill>
                <a:latin typeface="-apple-system"/>
              </a:rPr>
              <a:t> </a:t>
            </a:r>
            <a:r>
              <a:rPr lang="fr-FR" altLang="zh-CN" i="0" dirty="0">
                <a:solidFill>
                  <a:srgbClr val="0000FF"/>
                </a:solidFill>
                <a:effectLst/>
                <a:latin typeface="-apple-system"/>
              </a:rPr>
              <a:t>for </a:t>
            </a:r>
            <a:r>
              <a:rPr lang="fr-FR" altLang="zh-CN" i="0" dirty="0" err="1">
                <a:solidFill>
                  <a:srgbClr val="0000FF"/>
                </a:solidFill>
                <a:effectLst/>
                <a:latin typeface="-apple-system"/>
              </a:rPr>
              <a:t>different</a:t>
            </a:r>
            <a:r>
              <a:rPr lang="fr-FR" altLang="zh-CN" i="0" dirty="0">
                <a:solidFill>
                  <a:srgbClr val="0000FF"/>
                </a:solidFill>
                <a:effectLst/>
                <a:latin typeface="-apple-system"/>
              </a:rPr>
              <a:t> jet reconstruction </a:t>
            </a:r>
            <a:r>
              <a:rPr lang="fr-FR" altLang="zh-CN" i="0" dirty="0" err="1">
                <a:solidFill>
                  <a:srgbClr val="0000FF"/>
                </a:solidFill>
                <a:effectLst/>
                <a:latin typeface="-apple-system"/>
              </a:rPr>
              <a:t>algorithms</a:t>
            </a:r>
            <a:endParaRPr lang="fr-FR" altLang="zh-CN" i="0" dirty="0">
              <a:solidFill>
                <a:srgbClr val="0000FF"/>
              </a:solidFill>
              <a:effectLst/>
              <a:latin typeface="-apple-system"/>
            </a:endParaRPr>
          </a:p>
          <a:p>
            <a:pPr algn="l">
              <a:buFont typeface="Arial" panose="020B0604020202020204" pitchFamily="34" charset="0"/>
              <a:buChar char="•"/>
            </a:pPr>
            <a:r>
              <a:rPr lang="fr-FR" altLang="zh-CN" b="1" i="0" dirty="0">
                <a:solidFill>
                  <a:srgbClr val="333333"/>
                </a:solidFill>
                <a:effectLst/>
                <a:latin typeface="-apple-system"/>
              </a:rPr>
              <a:t>H-&gt;</a:t>
            </a:r>
            <a:r>
              <a:rPr lang="fr-FR" altLang="zh-CN" b="1" i="0" dirty="0" err="1">
                <a:solidFill>
                  <a:srgbClr val="333333"/>
                </a:solidFill>
                <a:effectLst/>
                <a:latin typeface="-apple-system"/>
              </a:rPr>
              <a:t>diphoton</a:t>
            </a:r>
            <a:r>
              <a:rPr lang="fr-FR" altLang="zh-CN" b="0" i="0" dirty="0">
                <a:solidFill>
                  <a:srgbClr val="333333"/>
                </a:solidFill>
                <a:effectLst/>
                <a:latin typeface="-apple-system"/>
              </a:rPr>
              <a:t> mass </a:t>
            </a:r>
            <a:r>
              <a:rPr lang="fr-FR" altLang="zh-CN" b="0" i="0" dirty="0" err="1">
                <a:solidFill>
                  <a:srgbClr val="333333"/>
                </a:solidFill>
                <a:effectLst/>
                <a:latin typeface="-apple-system"/>
              </a:rPr>
              <a:t>resolutions</a:t>
            </a:r>
            <a:r>
              <a:rPr lang="fr-FR" altLang="zh-CN" dirty="0">
                <a:solidFill>
                  <a:srgbClr val="333333"/>
                </a:solidFill>
                <a:latin typeface="-apple-system"/>
              </a:rPr>
              <a:t> for </a:t>
            </a:r>
            <a:r>
              <a:rPr lang="fr-FR" altLang="zh-CN" b="0" i="0" dirty="0">
                <a:solidFill>
                  <a:srgbClr val="333333"/>
                </a:solidFill>
                <a:effectLst/>
                <a:latin typeface="-apple-system"/>
              </a:rPr>
              <a:t>barrel and </a:t>
            </a:r>
            <a:r>
              <a:rPr lang="fr-FR" altLang="zh-CN" b="0" i="0" dirty="0" err="1">
                <a:solidFill>
                  <a:srgbClr val="333333"/>
                </a:solidFill>
                <a:effectLst/>
                <a:latin typeface="-apple-system"/>
              </a:rPr>
              <a:t>endcap</a:t>
            </a:r>
            <a:r>
              <a:rPr lang="fr-FR" altLang="zh-CN" b="0" i="0" dirty="0">
                <a:solidFill>
                  <a:srgbClr val="333333"/>
                </a:solidFill>
                <a:effectLst/>
                <a:latin typeface="-apple-system"/>
              </a:rPr>
              <a:t> </a:t>
            </a:r>
          </a:p>
          <a:p>
            <a:pPr algn="l">
              <a:buFont typeface="Arial" panose="020B0604020202020204" pitchFamily="34" charset="0"/>
              <a:buChar char="•"/>
            </a:pPr>
            <a:r>
              <a:rPr lang="el-GR" altLang="zh-CN" b="1" i="0" u="none" strike="noStrike" dirty="0">
                <a:solidFill>
                  <a:srgbClr val="333333"/>
                </a:solidFill>
                <a:effectLst/>
                <a:latin typeface="-apple-system"/>
              </a:rPr>
              <a:t>π</a:t>
            </a:r>
            <a:r>
              <a:rPr lang="el-GR" altLang="zh-CN" b="1" i="0" u="none" strike="noStrike" baseline="30000" dirty="0">
                <a:solidFill>
                  <a:srgbClr val="333333"/>
                </a:solidFill>
                <a:effectLst/>
                <a:latin typeface="-apple-system"/>
              </a:rPr>
              <a:t>0</a:t>
            </a:r>
            <a:r>
              <a:rPr lang="el-GR" altLang="zh-CN" b="1" i="0" dirty="0">
                <a:solidFill>
                  <a:srgbClr val="333333"/>
                </a:solidFill>
                <a:effectLst/>
                <a:latin typeface="-apple-system"/>
              </a:rPr>
              <a:t> </a:t>
            </a:r>
            <a:r>
              <a:rPr lang="fr-FR" altLang="zh-CN" b="0" i="0" dirty="0" err="1">
                <a:solidFill>
                  <a:srgbClr val="333333"/>
                </a:solidFill>
                <a:effectLst/>
                <a:latin typeface="-apple-system"/>
              </a:rPr>
              <a:t>eff</a:t>
            </a:r>
            <a:r>
              <a:rPr lang="fr-FR" altLang="zh-CN" b="0" i="0" dirty="0">
                <a:solidFill>
                  <a:srgbClr val="333333"/>
                </a:solidFill>
                <a:effectLst/>
                <a:latin typeface="-apple-system"/>
              </a:rPr>
              <a:t> and </a:t>
            </a:r>
            <a:r>
              <a:rPr lang="fr-FR" altLang="zh-CN" b="0" i="0" dirty="0" err="1">
                <a:solidFill>
                  <a:srgbClr val="333333"/>
                </a:solidFill>
                <a:effectLst/>
                <a:latin typeface="-apple-system"/>
              </a:rPr>
              <a:t>resolution</a:t>
            </a:r>
            <a:r>
              <a:rPr lang="fr-FR" altLang="zh-CN" b="0" i="0" dirty="0">
                <a:solidFill>
                  <a:srgbClr val="333333"/>
                </a:solidFill>
                <a:effectLst/>
                <a:latin typeface="-apple-system"/>
              </a:rPr>
              <a:t> vs. </a:t>
            </a:r>
            <a:r>
              <a:rPr lang="fr-FR" altLang="zh-CN" b="0" i="0" dirty="0" err="1">
                <a:solidFill>
                  <a:srgbClr val="333333"/>
                </a:solidFill>
                <a:effectLst/>
                <a:latin typeface="-apple-system"/>
              </a:rPr>
              <a:t>pT</a:t>
            </a:r>
            <a:r>
              <a:rPr lang="fr-FR" altLang="zh-CN" b="0" i="0" dirty="0">
                <a:solidFill>
                  <a:srgbClr val="333333"/>
                </a:solidFill>
                <a:effectLst/>
                <a:latin typeface="-apple-system"/>
              </a:rPr>
              <a:t>/cos</a:t>
            </a:r>
            <a:r>
              <a:rPr lang="fr-FR" altLang="zh-CN" b="0" i="0" u="none" strike="noStrike" dirty="0">
                <a:solidFill>
                  <a:srgbClr val="333333"/>
                </a:solidFill>
                <a:effectLst/>
                <a:latin typeface="STIXGeneral-Italic" pitchFamily="2" charset="2"/>
              </a:rPr>
              <a:t>𝜃</a:t>
            </a:r>
            <a:endParaRPr lang="el-GR" altLang="zh-CN" b="0" i="0" dirty="0">
              <a:solidFill>
                <a:srgbClr val="333333"/>
              </a:solidFill>
              <a:effectLst/>
              <a:latin typeface="-apple-system"/>
            </a:endParaRPr>
          </a:p>
          <a:p>
            <a:pPr algn="l">
              <a:buFont typeface="Arial" panose="020B0604020202020204" pitchFamily="34" charset="0"/>
              <a:buChar char="•"/>
            </a:pPr>
            <a:r>
              <a:rPr lang="fr-FR" altLang="zh-CN" b="1" i="0" dirty="0" err="1">
                <a:solidFill>
                  <a:srgbClr val="333333"/>
                </a:solidFill>
                <a:effectLst/>
                <a:latin typeface="-apple-system"/>
              </a:rPr>
              <a:t>dijet</a:t>
            </a:r>
            <a:r>
              <a:rPr lang="fr-FR" altLang="zh-CN" b="0" i="0" dirty="0">
                <a:solidFill>
                  <a:srgbClr val="333333"/>
                </a:solidFill>
                <a:effectLst/>
                <a:latin typeface="-apple-system"/>
              </a:rPr>
              <a:t> </a:t>
            </a:r>
            <a:r>
              <a:rPr lang="fr-FR" altLang="zh-CN" b="0" i="0" dirty="0" err="1">
                <a:solidFill>
                  <a:srgbClr val="333333"/>
                </a:solidFill>
                <a:effectLst/>
                <a:latin typeface="-apple-system"/>
              </a:rPr>
              <a:t>resolution</a:t>
            </a:r>
            <a:r>
              <a:rPr lang="fr-FR" altLang="zh-CN" b="0" i="0" dirty="0">
                <a:solidFill>
                  <a:srgbClr val="333333"/>
                </a:solidFill>
                <a:effectLst/>
                <a:latin typeface="-apple-system"/>
              </a:rPr>
              <a:t> for </a:t>
            </a:r>
            <a:r>
              <a:rPr lang="fr-FR" altLang="zh-CN" b="0" i="0" dirty="0" err="1">
                <a:solidFill>
                  <a:srgbClr val="333333"/>
                </a:solidFill>
                <a:effectLst/>
                <a:latin typeface="-apple-system"/>
              </a:rPr>
              <a:t>different</a:t>
            </a:r>
            <a:r>
              <a:rPr lang="fr-FR" altLang="zh-CN" b="0" i="0" dirty="0">
                <a:solidFill>
                  <a:srgbClr val="333333"/>
                </a:solidFill>
                <a:effectLst/>
                <a:latin typeface="-apple-system"/>
              </a:rPr>
              <a:t> </a:t>
            </a:r>
            <a:r>
              <a:rPr lang="fr-FR" altLang="zh-CN" b="0" i="0" dirty="0" err="1">
                <a:solidFill>
                  <a:srgbClr val="333333"/>
                </a:solidFill>
                <a:effectLst/>
                <a:latin typeface="-apple-system"/>
              </a:rPr>
              <a:t>flavors</a:t>
            </a:r>
            <a:r>
              <a:rPr lang="fr-FR" altLang="zh-CN" b="0" i="0" dirty="0">
                <a:solidFill>
                  <a:srgbClr val="333333"/>
                </a:solidFill>
                <a:effectLst/>
                <a:latin typeface="-apple-system"/>
              </a:rPr>
              <a:t>, versus </a:t>
            </a:r>
            <a:r>
              <a:rPr lang="fr-FR" altLang="zh-CN" b="0" i="0" dirty="0" err="1">
                <a:solidFill>
                  <a:srgbClr val="333333"/>
                </a:solidFill>
                <a:effectLst/>
                <a:latin typeface="-apple-system"/>
              </a:rPr>
              <a:t>pT</a:t>
            </a:r>
            <a:r>
              <a:rPr lang="fr-FR" altLang="zh-CN" b="0" i="0" dirty="0">
                <a:solidFill>
                  <a:srgbClr val="333333"/>
                </a:solidFill>
                <a:effectLst/>
                <a:latin typeface="-apple-system"/>
              </a:rPr>
              <a:t>/cos</a:t>
            </a:r>
            <a:r>
              <a:rPr lang="fr-FR" altLang="zh-CN" b="0" i="0" u="none" strike="noStrike" dirty="0">
                <a:solidFill>
                  <a:srgbClr val="333333"/>
                </a:solidFill>
                <a:effectLst/>
                <a:latin typeface="STIXGeneral-Italic" pitchFamily="2" charset="2"/>
              </a:rPr>
              <a:t>𝜃</a:t>
            </a:r>
          </a:p>
        </p:txBody>
      </p:sp>
      <p:sp>
        <p:nvSpPr>
          <p:cNvPr id="3" name="标题 2">
            <a:extLst>
              <a:ext uri="{FF2B5EF4-FFF2-40B4-BE49-F238E27FC236}">
                <a16:creationId xmlns:a16="http://schemas.microsoft.com/office/drawing/2014/main" id="{3086B952-0080-8EA9-570C-AB176309EC6D}"/>
              </a:ext>
            </a:extLst>
          </p:cNvPr>
          <p:cNvSpPr>
            <a:spLocks noGrp="1"/>
          </p:cNvSpPr>
          <p:nvPr>
            <p:ph type="title"/>
          </p:nvPr>
        </p:nvSpPr>
        <p:spPr/>
        <p:txBody>
          <a:bodyPr>
            <a:normAutofit/>
          </a:bodyPr>
          <a:lstStyle/>
          <a:p>
            <a:r>
              <a:rPr lang="en-US" altLang="zh-CN" dirty="0"/>
              <a:t>Jet/Clusters performance studies</a:t>
            </a:r>
            <a:endParaRPr lang="en-US" dirty="0"/>
          </a:p>
        </p:txBody>
      </p:sp>
      <p:sp>
        <p:nvSpPr>
          <p:cNvPr id="4" name="灯片编号占位符 3">
            <a:extLst>
              <a:ext uri="{FF2B5EF4-FFF2-40B4-BE49-F238E27FC236}">
                <a16:creationId xmlns:a16="http://schemas.microsoft.com/office/drawing/2014/main" id="{8B6CD3BC-3915-7B64-DDB1-C5AB78593B27}"/>
              </a:ext>
            </a:extLst>
          </p:cNvPr>
          <p:cNvSpPr>
            <a:spLocks noGrp="1"/>
          </p:cNvSpPr>
          <p:nvPr>
            <p:ph type="sldNum" sz="quarter" idx="12"/>
          </p:nvPr>
        </p:nvSpPr>
        <p:spPr/>
        <p:txBody>
          <a:bodyPr/>
          <a:lstStyle/>
          <a:p>
            <a:fld id="{F15E9139-A00B-4B2A-98A6-095DC08F1345}" type="slidenum">
              <a:rPr lang="zh-CN" altLang="en-US" smtClean="0"/>
              <a:pPr/>
              <a:t>11</a:t>
            </a:fld>
            <a:endParaRPr lang="zh-CN" altLang="en-US"/>
          </a:p>
        </p:txBody>
      </p:sp>
    </p:spTree>
    <p:extLst>
      <p:ext uri="{BB962C8B-B14F-4D97-AF65-F5344CB8AC3E}">
        <p14:creationId xmlns:p14="http://schemas.microsoft.com/office/powerpoint/2010/main" val="122235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82519BD9-9CC4-C9A1-C13A-5307E264B10F}"/>
              </a:ext>
            </a:extLst>
          </p:cNvPr>
          <p:cNvSpPr>
            <a:spLocks noGrp="1"/>
          </p:cNvSpPr>
          <p:nvPr>
            <p:ph idx="1"/>
          </p:nvPr>
        </p:nvSpPr>
        <p:spPr>
          <a:xfrm>
            <a:off x="609600" y="1285861"/>
            <a:ext cx="10972800" cy="5429287"/>
          </a:xfrm>
        </p:spPr>
        <p:txBody>
          <a:bodyPr>
            <a:normAutofit fontScale="70000" lnSpcReduction="20000"/>
          </a:bodyPr>
          <a:lstStyle/>
          <a:p>
            <a:pPr>
              <a:spcBef>
                <a:spcPts val="600"/>
              </a:spcBef>
            </a:pPr>
            <a:r>
              <a:rPr lang="en-US" dirty="0">
                <a:latin typeface="+mj-lt"/>
              </a:rPr>
              <a:t>The planned list of channels looks a bit too high for a few months of work, better to focus on demonstrating that the reference detector reaches adequate performance for physics </a:t>
            </a:r>
          </a:p>
          <a:p>
            <a:pPr lvl="1">
              <a:spcBef>
                <a:spcPts val="600"/>
              </a:spcBef>
            </a:pPr>
            <a:r>
              <a:rPr lang="en-US" b="1" dirty="0">
                <a:solidFill>
                  <a:srgbClr val="FF0000"/>
                </a:solidFill>
                <a:latin typeface="+mj-lt"/>
              </a:rPr>
              <a:t>Select fewer channels, aimed at demonstrating that the reference detector reaches adequate performance for physics. Include some simple topology (e.g. </a:t>
            </a:r>
            <a:r>
              <a:rPr lang="en-US" b="1" dirty="0" err="1">
                <a:solidFill>
                  <a:srgbClr val="FF0000"/>
                </a:solidFill>
                <a:latin typeface="+mj-lt"/>
              </a:rPr>
              <a:t>Z→mumu</a:t>
            </a:r>
            <a:r>
              <a:rPr lang="en-US" b="1" dirty="0">
                <a:solidFill>
                  <a:srgbClr val="FF0000"/>
                </a:solidFill>
                <a:latin typeface="+mj-lt"/>
              </a:rPr>
              <a:t>). Encompass H, Z, W and top physics. </a:t>
            </a:r>
          </a:p>
          <a:p>
            <a:pPr lvl="1">
              <a:spcBef>
                <a:spcPts val="600"/>
              </a:spcBef>
            </a:pPr>
            <a:r>
              <a:rPr lang="en-US" b="1" dirty="0">
                <a:solidFill>
                  <a:srgbClr val="FF0000"/>
                </a:solidFill>
                <a:latin typeface="+mj-lt"/>
              </a:rPr>
              <a:t>Foresee in the TDR results and figures about performance on basic objects (leptons, photons, jets) as a function of energy and polar angle</a:t>
            </a:r>
          </a:p>
          <a:p>
            <a:pPr lvl="1">
              <a:spcBef>
                <a:spcPts val="600"/>
              </a:spcBef>
            </a:pPr>
            <a:r>
              <a:rPr lang="en-US" dirty="0">
                <a:latin typeface="+mj-lt"/>
              </a:rPr>
              <a:t>A measurement of </a:t>
            </a:r>
            <a:r>
              <a:rPr lang="en-US" dirty="0" err="1">
                <a:latin typeface="+mj-lt"/>
              </a:rPr>
              <a:t>V_cs</a:t>
            </a:r>
            <a:r>
              <a:rPr lang="en-US" dirty="0">
                <a:latin typeface="+mj-lt"/>
              </a:rPr>
              <a:t> during the WW run is probably a more relevant benchmark than </a:t>
            </a:r>
            <a:r>
              <a:rPr lang="en-US" dirty="0" err="1">
                <a:latin typeface="+mj-lt"/>
              </a:rPr>
              <a:t>V_cb</a:t>
            </a:r>
            <a:r>
              <a:rPr lang="en-US" dirty="0">
                <a:latin typeface="+mj-lt"/>
              </a:rPr>
              <a:t> ; </a:t>
            </a:r>
          </a:p>
          <a:p>
            <a:pPr lvl="1">
              <a:spcBef>
                <a:spcPts val="600"/>
              </a:spcBef>
            </a:pPr>
            <a:r>
              <a:rPr lang="en-US" dirty="0">
                <a:latin typeface="+mj-lt"/>
              </a:rPr>
              <a:t>in addition which channel to be used for the measurement of the electroweak mixing angle should be clarified. </a:t>
            </a:r>
          </a:p>
          <a:p>
            <a:pPr>
              <a:spcBef>
                <a:spcPts val="600"/>
              </a:spcBef>
            </a:pPr>
            <a:r>
              <a:rPr lang="en-US" dirty="0">
                <a:latin typeface="+mj-lt"/>
              </a:rPr>
              <a:t>Strategy for the measurement of absolute luminosity</a:t>
            </a:r>
          </a:p>
          <a:p>
            <a:pPr lvl="1">
              <a:spcBef>
                <a:spcPts val="600"/>
              </a:spcBef>
            </a:pPr>
            <a:r>
              <a:rPr lang="en-US" dirty="0">
                <a:latin typeface="+mj-lt"/>
              </a:rPr>
              <a:t>which is necessary for absolute cross-sections and has relevant applications (e.g. </a:t>
            </a:r>
            <a:r>
              <a:rPr lang="en-US" dirty="0">
                <a:latin typeface="Symbol" pitchFamily="2" charset="2"/>
              </a:rPr>
              <a:t>n</a:t>
            </a:r>
            <a:r>
              <a:rPr lang="en-US" dirty="0">
                <a:latin typeface="+mj-lt"/>
              </a:rPr>
              <a:t> counting at the Z) </a:t>
            </a:r>
          </a:p>
          <a:p>
            <a:pPr lvl="1">
              <a:spcBef>
                <a:spcPts val="600"/>
              </a:spcBef>
            </a:pPr>
            <a:r>
              <a:rPr lang="en-US" dirty="0">
                <a:latin typeface="+mj-lt"/>
              </a:rPr>
              <a:t>Is the measurement of absolute luminosity based only on Bhabha, how the luminometer is going to be used, is the measurement complemented by </a:t>
            </a:r>
            <a:r>
              <a:rPr lang="en-US" dirty="0" err="1">
                <a:latin typeface="+mj-lt"/>
              </a:rPr>
              <a:t>ee→gamma-gamma</a:t>
            </a:r>
            <a:r>
              <a:rPr lang="en-US" dirty="0">
                <a:latin typeface="+mj-lt"/>
              </a:rPr>
              <a:t> events ?</a:t>
            </a:r>
          </a:p>
          <a:p>
            <a:pPr lvl="1">
              <a:spcBef>
                <a:spcPts val="600"/>
              </a:spcBef>
            </a:pPr>
            <a:r>
              <a:rPr lang="en-US" b="1" dirty="0">
                <a:solidFill>
                  <a:srgbClr val="FF0000"/>
                </a:solidFill>
                <a:latin typeface="+mj-lt"/>
              </a:rPr>
              <a:t>Clarify in the TDR the strategy on the measurement of absolute luminosity</a:t>
            </a:r>
          </a:p>
          <a:p>
            <a:pPr>
              <a:spcBef>
                <a:spcPts val="600"/>
              </a:spcBef>
            </a:pPr>
            <a:r>
              <a:rPr lang="en-US" dirty="0">
                <a:latin typeface="+mj-lt"/>
              </a:rPr>
              <a:t>The use of resonant depolarization to measure the Z mass and W mass with high precision. </a:t>
            </a:r>
          </a:p>
          <a:p>
            <a:pPr lvl="1">
              <a:spcBef>
                <a:spcPts val="600"/>
              </a:spcBef>
            </a:pPr>
            <a:r>
              <a:rPr lang="en-US" dirty="0">
                <a:latin typeface="+mj-lt"/>
              </a:rPr>
              <a:t>These are key observables, whose precision must be improved in order to make full use of Higgs precision measurements (e.g. Higgs couplings)</a:t>
            </a:r>
          </a:p>
          <a:p>
            <a:pPr lvl="1">
              <a:spcBef>
                <a:spcPts val="600"/>
              </a:spcBef>
            </a:pPr>
            <a:r>
              <a:rPr lang="en-US" altLang="zh-CN" sz="2400" b="1" dirty="0">
                <a:solidFill>
                  <a:srgbClr val="FF0000"/>
                </a:solidFill>
                <a:latin typeface="+mj-lt"/>
              </a:rPr>
              <a:t>Include in the TDR at least a brief description of the plans</a:t>
            </a:r>
            <a:endParaRPr lang="en-US" dirty="0">
              <a:latin typeface="+mj-lt"/>
            </a:endParaRPr>
          </a:p>
          <a:p>
            <a:pPr>
              <a:spcBef>
                <a:spcPts val="600"/>
              </a:spcBef>
            </a:pPr>
            <a:endParaRPr lang="en-US" dirty="0">
              <a:latin typeface="+mj-lt"/>
            </a:endParaRPr>
          </a:p>
          <a:p>
            <a:pPr>
              <a:spcBef>
                <a:spcPts val="600"/>
              </a:spcBef>
            </a:pPr>
            <a:endParaRPr lang="en-US" dirty="0">
              <a:latin typeface="+mj-lt"/>
            </a:endParaRPr>
          </a:p>
          <a:p>
            <a:pPr>
              <a:spcBef>
                <a:spcPts val="600"/>
              </a:spcBef>
            </a:pPr>
            <a:endParaRPr lang="en-US" dirty="0">
              <a:latin typeface="+mj-lt"/>
            </a:endParaRPr>
          </a:p>
        </p:txBody>
      </p:sp>
      <p:sp>
        <p:nvSpPr>
          <p:cNvPr id="3" name="标题 2">
            <a:extLst>
              <a:ext uri="{FF2B5EF4-FFF2-40B4-BE49-F238E27FC236}">
                <a16:creationId xmlns:a16="http://schemas.microsoft.com/office/drawing/2014/main" id="{B49111B3-065B-4E62-C61C-F8ECE62FE86A}"/>
              </a:ext>
            </a:extLst>
          </p:cNvPr>
          <p:cNvSpPr>
            <a:spLocks noGrp="1"/>
          </p:cNvSpPr>
          <p:nvPr>
            <p:ph type="title"/>
          </p:nvPr>
        </p:nvSpPr>
        <p:spPr/>
        <p:txBody>
          <a:bodyPr>
            <a:noAutofit/>
          </a:bodyPr>
          <a:lstStyle/>
          <a:p>
            <a:r>
              <a:rPr lang="en-US" sz="3200" dirty="0"/>
              <a:t>Comments/Recommendations on Performance</a:t>
            </a:r>
          </a:p>
        </p:txBody>
      </p:sp>
      <p:sp>
        <p:nvSpPr>
          <p:cNvPr id="4" name="灯片编号占位符 3">
            <a:extLst>
              <a:ext uri="{FF2B5EF4-FFF2-40B4-BE49-F238E27FC236}">
                <a16:creationId xmlns:a16="http://schemas.microsoft.com/office/drawing/2014/main" id="{5662BA84-1E3C-4AB7-C7E1-3A054F729514}"/>
              </a:ext>
            </a:extLst>
          </p:cNvPr>
          <p:cNvSpPr>
            <a:spLocks noGrp="1"/>
          </p:cNvSpPr>
          <p:nvPr>
            <p:ph type="sldNum" sz="quarter" idx="12"/>
          </p:nvPr>
        </p:nvSpPr>
        <p:spPr/>
        <p:txBody>
          <a:bodyPr/>
          <a:lstStyle/>
          <a:p>
            <a:fld id="{F15E9139-A00B-4B2A-98A6-095DC08F1345}" type="slidenum">
              <a:rPr lang="zh-CN" altLang="en-US" smtClean="0"/>
              <a:pPr/>
              <a:t>2</a:t>
            </a:fld>
            <a:endParaRPr lang="zh-CN" altLang="en-US"/>
          </a:p>
        </p:txBody>
      </p:sp>
    </p:spTree>
    <p:extLst>
      <p:ext uri="{BB962C8B-B14F-4D97-AF65-F5344CB8AC3E}">
        <p14:creationId xmlns:p14="http://schemas.microsoft.com/office/powerpoint/2010/main" val="225690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BB3A94B0-9362-DA2C-840B-2598BDF546A6}"/>
              </a:ext>
            </a:extLst>
          </p:cNvPr>
          <p:cNvSpPr>
            <a:spLocks noGrp="1"/>
          </p:cNvSpPr>
          <p:nvPr>
            <p:ph type="title"/>
          </p:nvPr>
        </p:nvSpPr>
        <p:spPr/>
        <p:txBody>
          <a:bodyPr/>
          <a:lstStyle/>
          <a:p>
            <a:r>
              <a:rPr lang="en-US" dirty="0"/>
              <a:t>Reduced list of benchmarks (TBD)</a:t>
            </a:r>
          </a:p>
        </p:txBody>
      </p:sp>
      <p:sp>
        <p:nvSpPr>
          <p:cNvPr id="4" name="灯片编号占位符 3">
            <a:extLst>
              <a:ext uri="{FF2B5EF4-FFF2-40B4-BE49-F238E27FC236}">
                <a16:creationId xmlns:a16="http://schemas.microsoft.com/office/drawing/2014/main" id="{F62970CC-3668-A017-59ED-C2F3B644619E}"/>
              </a:ext>
            </a:extLst>
          </p:cNvPr>
          <p:cNvSpPr>
            <a:spLocks noGrp="1"/>
          </p:cNvSpPr>
          <p:nvPr>
            <p:ph type="sldNum" sz="quarter" idx="12"/>
          </p:nvPr>
        </p:nvSpPr>
        <p:spPr/>
        <p:txBody>
          <a:bodyPr/>
          <a:lstStyle/>
          <a:p>
            <a:fld id="{F15E9139-A00B-4B2A-98A6-095DC08F1345}" type="slidenum">
              <a:rPr lang="zh-CN" altLang="en-US" smtClean="0"/>
              <a:pPr/>
              <a:t>3</a:t>
            </a:fld>
            <a:endParaRPr lang="zh-CN" altLang="en-US"/>
          </a:p>
        </p:txBody>
      </p:sp>
      <p:pic>
        <p:nvPicPr>
          <p:cNvPr id="6" name="图片 5">
            <a:extLst>
              <a:ext uri="{FF2B5EF4-FFF2-40B4-BE49-F238E27FC236}">
                <a16:creationId xmlns:a16="http://schemas.microsoft.com/office/drawing/2014/main" id="{3A0E1A0B-83AA-C0CC-A076-E9A53F0172F9}"/>
              </a:ext>
            </a:extLst>
          </p:cNvPr>
          <p:cNvPicPr>
            <a:picLocks noChangeAspect="1"/>
          </p:cNvPicPr>
          <p:nvPr/>
        </p:nvPicPr>
        <p:blipFill rotWithShape="1">
          <a:blip r:embed="rId2"/>
          <a:srcRect r="75524"/>
          <a:stretch/>
        </p:blipFill>
        <p:spPr>
          <a:xfrm>
            <a:off x="263352" y="1201243"/>
            <a:ext cx="1656184" cy="4455513"/>
          </a:xfrm>
          <a:prstGeom prst="rect">
            <a:avLst/>
          </a:prstGeom>
        </p:spPr>
      </p:pic>
      <p:cxnSp>
        <p:nvCxnSpPr>
          <p:cNvPr id="8" name="直线箭头连接符 7">
            <a:extLst>
              <a:ext uri="{FF2B5EF4-FFF2-40B4-BE49-F238E27FC236}">
                <a16:creationId xmlns:a16="http://schemas.microsoft.com/office/drawing/2014/main" id="{22E882F8-D7E7-DCBF-5DDD-2E7B54A60231}"/>
              </a:ext>
            </a:extLst>
          </p:cNvPr>
          <p:cNvCxnSpPr>
            <a:cxnSpLocks/>
          </p:cNvCxnSpPr>
          <p:nvPr/>
        </p:nvCxnSpPr>
        <p:spPr>
          <a:xfrm>
            <a:off x="2063552" y="3449779"/>
            <a:ext cx="79208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2" name="图片 1">
            <a:extLst>
              <a:ext uri="{FF2B5EF4-FFF2-40B4-BE49-F238E27FC236}">
                <a16:creationId xmlns:a16="http://schemas.microsoft.com/office/drawing/2014/main" id="{8F8DA45E-85BB-0D55-3638-9E862353196E}"/>
              </a:ext>
            </a:extLst>
          </p:cNvPr>
          <p:cNvPicPr>
            <a:picLocks noChangeAspect="1"/>
          </p:cNvPicPr>
          <p:nvPr/>
        </p:nvPicPr>
        <p:blipFill>
          <a:blip r:embed="rId3"/>
          <a:stretch>
            <a:fillRect/>
          </a:stretch>
        </p:blipFill>
        <p:spPr>
          <a:xfrm>
            <a:off x="2855640" y="1808831"/>
            <a:ext cx="8942959" cy="3240335"/>
          </a:xfrm>
          <a:prstGeom prst="rect">
            <a:avLst/>
          </a:prstGeom>
        </p:spPr>
      </p:pic>
    </p:spTree>
    <p:extLst>
      <p:ext uri="{BB962C8B-B14F-4D97-AF65-F5344CB8AC3E}">
        <p14:creationId xmlns:p14="http://schemas.microsoft.com/office/powerpoint/2010/main" val="375492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D74E2124-8E36-939B-8F22-615443A711E3}"/>
              </a:ext>
            </a:extLst>
          </p:cNvPr>
          <p:cNvSpPr>
            <a:spLocks noGrp="1"/>
          </p:cNvSpPr>
          <p:nvPr>
            <p:ph idx="1"/>
          </p:nvPr>
        </p:nvSpPr>
        <p:spPr/>
        <p:txBody>
          <a:bodyPr>
            <a:noAutofit/>
          </a:bodyPr>
          <a:lstStyle/>
          <a:p>
            <a:pPr>
              <a:spcBef>
                <a:spcPts val="600"/>
              </a:spcBef>
            </a:pPr>
            <a:r>
              <a:rPr lang="en-US" sz="2400" b="1" dirty="0">
                <a:solidFill>
                  <a:srgbClr val="FF0000"/>
                </a:solidFill>
                <a:latin typeface="+mj-lt"/>
              </a:rPr>
              <a:t>(longer term) Note down the main points of detector configuration </a:t>
            </a:r>
            <a:r>
              <a:rPr lang="en-US" sz="2400" b="1" dirty="0" err="1">
                <a:solidFill>
                  <a:srgbClr val="FF0000"/>
                </a:solidFill>
                <a:latin typeface="+mj-lt"/>
              </a:rPr>
              <a:t>optimisations</a:t>
            </a:r>
            <a:r>
              <a:rPr lang="en-US" sz="2400" b="1" dirty="0">
                <a:solidFill>
                  <a:srgbClr val="FF0000"/>
                </a:solidFill>
                <a:latin typeface="+mj-lt"/>
              </a:rPr>
              <a:t> that can be further explored versus the presented performance for the </a:t>
            </a:r>
            <a:r>
              <a:rPr lang="en-US" sz="2400" b="1" dirty="0" err="1">
                <a:solidFill>
                  <a:srgbClr val="FF0000"/>
                </a:solidFill>
                <a:latin typeface="+mj-lt"/>
              </a:rPr>
              <a:t>RefTDR</a:t>
            </a:r>
            <a:r>
              <a:rPr lang="en-US" sz="2400" b="1" dirty="0">
                <a:solidFill>
                  <a:srgbClr val="FF0000"/>
                </a:solidFill>
                <a:latin typeface="+mj-lt"/>
              </a:rPr>
              <a:t>, given the limited time available</a:t>
            </a:r>
          </a:p>
          <a:p>
            <a:pPr>
              <a:spcBef>
                <a:spcPts val="600"/>
              </a:spcBef>
            </a:pPr>
            <a:r>
              <a:rPr lang="en-US" altLang="zh-CN" sz="2400" b="1" dirty="0">
                <a:solidFill>
                  <a:srgbClr val="FF0000"/>
                </a:solidFill>
                <a:latin typeface="+mj-lt"/>
              </a:rPr>
              <a:t>(longer term) </a:t>
            </a:r>
            <a:r>
              <a:rPr lang="en-US" sz="2400" b="1" dirty="0">
                <a:solidFill>
                  <a:srgbClr val="FF0000"/>
                </a:solidFill>
                <a:latin typeface="+mj-lt"/>
              </a:rPr>
              <a:t>Address the impact of the performance studies on the technology choices?</a:t>
            </a:r>
          </a:p>
          <a:p>
            <a:pPr>
              <a:spcBef>
                <a:spcPts val="600"/>
              </a:spcBef>
            </a:pPr>
            <a:r>
              <a:rPr lang="en-US" sz="2400" b="1" dirty="0">
                <a:solidFill>
                  <a:srgbClr val="FF0000"/>
                </a:solidFill>
                <a:latin typeface="+mj-lt"/>
              </a:rPr>
              <a:t>Explain how the various sub-detector will be calibrated with physics processes.</a:t>
            </a:r>
          </a:p>
          <a:p>
            <a:pPr>
              <a:spcBef>
                <a:spcPts val="600"/>
              </a:spcBef>
            </a:pPr>
            <a:r>
              <a:rPr lang="en-US" sz="2400" b="1" dirty="0">
                <a:solidFill>
                  <a:srgbClr val="FF0000"/>
                </a:solidFill>
                <a:latin typeface="+mj-lt"/>
              </a:rPr>
              <a:t>The performance of crystal ECAL on boson mass resolution and Jet Origin ID should be simulated in a consistent way. The impact of crystal ECAL on PFA and jet flavor tagging capability should be estimated. </a:t>
            </a:r>
          </a:p>
        </p:txBody>
      </p:sp>
      <p:sp>
        <p:nvSpPr>
          <p:cNvPr id="3" name="标题 2">
            <a:extLst>
              <a:ext uri="{FF2B5EF4-FFF2-40B4-BE49-F238E27FC236}">
                <a16:creationId xmlns:a16="http://schemas.microsoft.com/office/drawing/2014/main" id="{5300D916-2819-89AA-451F-AAA8BF3DD33D}"/>
              </a:ext>
            </a:extLst>
          </p:cNvPr>
          <p:cNvSpPr>
            <a:spLocks noGrp="1"/>
          </p:cNvSpPr>
          <p:nvPr>
            <p:ph type="title"/>
          </p:nvPr>
        </p:nvSpPr>
        <p:spPr/>
        <p:txBody>
          <a:bodyPr>
            <a:normAutofit/>
          </a:bodyPr>
          <a:lstStyle/>
          <a:p>
            <a:r>
              <a:rPr kumimoji="0" lang="en-US" altLang="zh-CN" sz="3200" b="1" i="0" u="none" strike="noStrike" kern="1200" cap="none" spc="0" normalizeH="0" baseline="0" noProof="0" dirty="0">
                <a:ln>
                  <a:noFill/>
                </a:ln>
                <a:solidFill>
                  <a:srgbClr val="C00000"/>
                </a:solidFill>
                <a:effectLst/>
                <a:uLnTx/>
                <a:uFillTx/>
                <a:latin typeface="Arial Black" panose="020B0A04020102020204" pitchFamily="34" charset="0"/>
                <a:ea typeface="微软雅黑" pitchFamily="34" charset="-122"/>
                <a:cs typeface="Arial" panose="020B0604020202020204" pitchFamily="34" charset="0"/>
              </a:rPr>
              <a:t>Comments/Recommendations on Performance</a:t>
            </a:r>
            <a:endParaRPr lang="en-US" dirty="0"/>
          </a:p>
        </p:txBody>
      </p:sp>
      <p:sp>
        <p:nvSpPr>
          <p:cNvPr id="4" name="灯片编号占位符 3">
            <a:extLst>
              <a:ext uri="{FF2B5EF4-FFF2-40B4-BE49-F238E27FC236}">
                <a16:creationId xmlns:a16="http://schemas.microsoft.com/office/drawing/2014/main" id="{1B4E453F-2E27-340C-E0B2-6C0666DE6E08}"/>
              </a:ext>
            </a:extLst>
          </p:cNvPr>
          <p:cNvSpPr>
            <a:spLocks noGrp="1"/>
          </p:cNvSpPr>
          <p:nvPr>
            <p:ph type="sldNum" sz="quarter" idx="12"/>
          </p:nvPr>
        </p:nvSpPr>
        <p:spPr/>
        <p:txBody>
          <a:bodyPr/>
          <a:lstStyle/>
          <a:p>
            <a:fld id="{F15E9139-A00B-4B2A-98A6-095DC08F1345}" type="slidenum">
              <a:rPr lang="zh-CN" altLang="en-US" smtClean="0"/>
              <a:pPr/>
              <a:t>4</a:t>
            </a:fld>
            <a:endParaRPr lang="zh-CN" altLang="en-US"/>
          </a:p>
        </p:txBody>
      </p:sp>
    </p:spTree>
    <p:extLst>
      <p:ext uri="{BB962C8B-B14F-4D97-AF65-F5344CB8AC3E}">
        <p14:creationId xmlns:p14="http://schemas.microsoft.com/office/powerpoint/2010/main" val="348262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89FA5D82-F6F8-C9C3-B59D-1171082F525F}"/>
              </a:ext>
            </a:extLst>
          </p:cNvPr>
          <p:cNvSpPr>
            <a:spLocks noGrp="1"/>
          </p:cNvSpPr>
          <p:nvPr>
            <p:ph idx="1"/>
          </p:nvPr>
        </p:nvSpPr>
        <p:spPr>
          <a:xfrm>
            <a:off x="609600" y="1285861"/>
            <a:ext cx="10972800" cy="5429287"/>
          </a:xfrm>
        </p:spPr>
        <p:txBody>
          <a:bodyPr>
            <a:normAutofit fontScale="92500"/>
          </a:bodyPr>
          <a:lstStyle/>
          <a:p>
            <a:r>
              <a:rPr lang="en-US" dirty="0"/>
              <a:t>It is not clear if there will be any physics Z pole </a:t>
            </a:r>
            <a:r>
              <a:rPr lang="en-US" dirty="0" err="1"/>
              <a:t>runnings</a:t>
            </a:r>
            <a:r>
              <a:rPr lang="en-US" dirty="0"/>
              <a:t> during ZH period (the first 10 years) or if running at the Z will just be required for calibration.</a:t>
            </a:r>
          </a:p>
          <a:p>
            <a:r>
              <a:rPr lang="en-US" dirty="0"/>
              <a:t>Further justify the decisions on the detector technologies and demonstrate how these technologies will enhance the detector's physics capabilities. This will require achieving the necessary level of simulation to evaluate low-level object performance, which is critical and should be prioritized. </a:t>
            </a:r>
          </a:p>
          <a:p>
            <a:r>
              <a:rPr lang="en-US" dirty="0"/>
              <a:t>Tracking: Assess the Outer Tracker (OTK) influence on the global momentum resolution and its impact to PID. To achieve this, a realistic full simulation is needed that accounts for the following aspects: Alignment between ITK and OTK , Quantifying the Overall PID Improvement (OTK to PID in </a:t>
            </a:r>
            <a:r>
              <a:rPr lang="zh-CN" altLang="zh-CN" dirty="0">
                <a:effectLst/>
                <a:ea typeface="Arial" panose="020B0604020202020204" pitchFamily="34" charset="0"/>
              </a:rPr>
              <a:t>forward regions</a:t>
            </a:r>
            <a:r>
              <a:rPr lang="zh-CN" altLang="zh-CN" dirty="0">
                <a:effectLst/>
              </a:rPr>
              <a:t> </a:t>
            </a:r>
            <a:r>
              <a:rPr lang="fr-FR" altLang="zh-CN" dirty="0" err="1">
                <a:effectLst/>
              </a:rPr>
              <a:t>outside</a:t>
            </a:r>
            <a:r>
              <a:rPr lang="fr-FR" altLang="zh-CN" dirty="0">
                <a:effectLst/>
              </a:rPr>
              <a:t> TPC </a:t>
            </a:r>
            <a:r>
              <a:rPr lang="fr-FR" altLang="zh-CN" dirty="0" err="1">
                <a:effectLst/>
              </a:rPr>
              <a:t>coverage</a:t>
            </a:r>
            <a:r>
              <a:rPr lang="fr-FR" altLang="zh-CN" dirty="0">
                <a:effectLst/>
              </a:rPr>
              <a:t> </a:t>
            </a:r>
            <a:r>
              <a:rPr lang="fr-FR" altLang="zh-CN" dirty="0" err="1">
                <a:effectLst/>
              </a:rPr>
              <a:t>is</a:t>
            </a:r>
            <a:r>
              <a:rPr lang="fr-FR" altLang="zh-CN" dirty="0">
                <a:effectLst/>
              </a:rPr>
              <a:t> </a:t>
            </a:r>
            <a:r>
              <a:rPr lang="fr-FR" altLang="zh-CN" dirty="0" err="1">
                <a:effectLst/>
              </a:rPr>
              <a:t>particularly</a:t>
            </a:r>
            <a:r>
              <a:rPr lang="fr-FR" altLang="zh-CN" dirty="0">
                <a:effectLst/>
              </a:rPr>
              <a:t> important </a:t>
            </a:r>
            <a:r>
              <a:rPr lang="en-US" dirty="0"/>
              <a:t>)</a:t>
            </a:r>
          </a:p>
          <a:p>
            <a:endParaRPr lang="en-US" dirty="0"/>
          </a:p>
          <a:p>
            <a:pPr lvl="1"/>
            <a:endParaRPr lang="en-US" dirty="0"/>
          </a:p>
          <a:p>
            <a:endParaRPr lang="en-US" dirty="0"/>
          </a:p>
        </p:txBody>
      </p:sp>
      <p:sp>
        <p:nvSpPr>
          <p:cNvPr id="3" name="标题 2">
            <a:extLst>
              <a:ext uri="{FF2B5EF4-FFF2-40B4-BE49-F238E27FC236}">
                <a16:creationId xmlns:a16="http://schemas.microsoft.com/office/drawing/2014/main" id="{690A6EDB-706F-46E0-A437-98944852FF79}"/>
              </a:ext>
            </a:extLst>
          </p:cNvPr>
          <p:cNvSpPr>
            <a:spLocks noGrp="1"/>
          </p:cNvSpPr>
          <p:nvPr>
            <p:ph type="title"/>
          </p:nvPr>
        </p:nvSpPr>
        <p:spPr/>
        <p:txBody>
          <a:bodyPr>
            <a:normAutofit fontScale="90000"/>
          </a:bodyPr>
          <a:lstStyle/>
          <a:p>
            <a:r>
              <a:rPr lang="en-US" dirty="0"/>
              <a:t>Other related feedbacks from IDRC review</a:t>
            </a:r>
          </a:p>
        </p:txBody>
      </p:sp>
      <p:sp>
        <p:nvSpPr>
          <p:cNvPr id="4" name="灯片编号占位符 3">
            <a:extLst>
              <a:ext uri="{FF2B5EF4-FFF2-40B4-BE49-F238E27FC236}">
                <a16:creationId xmlns:a16="http://schemas.microsoft.com/office/drawing/2014/main" id="{DBA7BC1C-22DF-7152-6B46-C573B381BB41}"/>
              </a:ext>
            </a:extLst>
          </p:cNvPr>
          <p:cNvSpPr>
            <a:spLocks noGrp="1"/>
          </p:cNvSpPr>
          <p:nvPr>
            <p:ph type="sldNum" sz="quarter" idx="12"/>
          </p:nvPr>
        </p:nvSpPr>
        <p:spPr/>
        <p:txBody>
          <a:bodyPr/>
          <a:lstStyle/>
          <a:p>
            <a:fld id="{F15E9139-A00B-4B2A-98A6-095DC08F1345}" type="slidenum">
              <a:rPr lang="zh-CN" altLang="en-US" smtClean="0"/>
              <a:pPr/>
              <a:t>5</a:t>
            </a:fld>
            <a:endParaRPr lang="zh-CN" altLang="en-US"/>
          </a:p>
        </p:txBody>
      </p:sp>
    </p:spTree>
    <p:extLst>
      <p:ext uri="{BB962C8B-B14F-4D97-AF65-F5344CB8AC3E}">
        <p14:creationId xmlns:p14="http://schemas.microsoft.com/office/powerpoint/2010/main" val="3036177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89FA5D82-F6F8-C9C3-B59D-1171082F525F}"/>
              </a:ext>
            </a:extLst>
          </p:cNvPr>
          <p:cNvSpPr>
            <a:spLocks noGrp="1"/>
          </p:cNvSpPr>
          <p:nvPr>
            <p:ph idx="1"/>
          </p:nvPr>
        </p:nvSpPr>
        <p:spPr>
          <a:xfrm>
            <a:off x="609600" y="1285861"/>
            <a:ext cx="10972800" cy="5429287"/>
          </a:xfrm>
        </p:spPr>
        <p:txBody>
          <a:bodyPr>
            <a:normAutofit fontScale="92500" lnSpcReduction="10000"/>
          </a:bodyPr>
          <a:lstStyle/>
          <a:p>
            <a:r>
              <a:rPr lang="en-US" dirty="0" err="1"/>
              <a:t>Ecal</a:t>
            </a:r>
            <a:r>
              <a:rPr lang="en-US" dirty="0"/>
              <a:t>: Developing and perfecting the Particle-flow algorithms including the effective pattern recognition and minimization of ambiguity issue;</a:t>
            </a:r>
          </a:p>
          <a:p>
            <a:r>
              <a:rPr lang="en-US" dirty="0"/>
              <a:t>Calo: Design choices should be thoroughly justified by physics goals achieved with simulation of a full detector model. Alternative parameter choices should be considered and evaluated for physics outcomes. For example, </a:t>
            </a:r>
            <a:r>
              <a:rPr lang="en-US" dirty="0" err="1"/>
              <a:t>ECal</a:t>
            </a:r>
            <a:r>
              <a:rPr lang="en-US" dirty="0"/>
              <a:t> crystals of 1 cm (transverse) x 2 cm (depth) would reduce channel count and cost. Does it impact physics performance? </a:t>
            </a:r>
          </a:p>
          <a:p>
            <a:r>
              <a:rPr lang="en-US" dirty="0"/>
              <a:t>Calo: Some specific performance issues that would be interesting to more fully understand.  These include higher energy pi zero reconstruction, which may benefit, for example, from a staggered bar arrangement or finer granularity in the first few layers.  Also electron </a:t>
            </a:r>
            <a:r>
              <a:rPr lang="en-US" dirty="0" err="1"/>
              <a:t>ECal</a:t>
            </a:r>
            <a:r>
              <a:rPr lang="en-US" dirty="0"/>
              <a:t> resolution when the bending of electrons match the 12 degree incline angle. Does this impact electron measurements?</a:t>
            </a:r>
          </a:p>
          <a:p>
            <a:pPr marL="0" indent="0">
              <a:buNone/>
            </a:pPr>
            <a:endParaRPr lang="en-US" dirty="0"/>
          </a:p>
          <a:p>
            <a:endParaRPr lang="en-US" dirty="0"/>
          </a:p>
        </p:txBody>
      </p:sp>
      <p:sp>
        <p:nvSpPr>
          <p:cNvPr id="3" name="标题 2">
            <a:extLst>
              <a:ext uri="{FF2B5EF4-FFF2-40B4-BE49-F238E27FC236}">
                <a16:creationId xmlns:a16="http://schemas.microsoft.com/office/drawing/2014/main" id="{690A6EDB-706F-46E0-A437-98944852FF79}"/>
              </a:ext>
            </a:extLst>
          </p:cNvPr>
          <p:cNvSpPr>
            <a:spLocks noGrp="1"/>
          </p:cNvSpPr>
          <p:nvPr>
            <p:ph type="title"/>
          </p:nvPr>
        </p:nvSpPr>
        <p:spPr/>
        <p:txBody>
          <a:bodyPr>
            <a:normAutofit fontScale="90000"/>
          </a:bodyPr>
          <a:lstStyle/>
          <a:p>
            <a:r>
              <a:rPr lang="en-US" dirty="0"/>
              <a:t>Other related feedbacks from IDRC review</a:t>
            </a:r>
          </a:p>
        </p:txBody>
      </p:sp>
      <p:sp>
        <p:nvSpPr>
          <p:cNvPr id="4" name="灯片编号占位符 3">
            <a:extLst>
              <a:ext uri="{FF2B5EF4-FFF2-40B4-BE49-F238E27FC236}">
                <a16:creationId xmlns:a16="http://schemas.microsoft.com/office/drawing/2014/main" id="{DBA7BC1C-22DF-7152-6B46-C573B381BB41}"/>
              </a:ext>
            </a:extLst>
          </p:cNvPr>
          <p:cNvSpPr>
            <a:spLocks noGrp="1"/>
          </p:cNvSpPr>
          <p:nvPr>
            <p:ph type="sldNum" sz="quarter" idx="12"/>
          </p:nvPr>
        </p:nvSpPr>
        <p:spPr/>
        <p:txBody>
          <a:bodyPr/>
          <a:lstStyle/>
          <a:p>
            <a:fld id="{F15E9139-A00B-4B2A-98A6-095DC08F1345}" type="slidenum">
              <a:rPr lang="zh-CN" altLang="en-US" smtClean="0"/>
              <a:pPr/>
              <a:t>6</a:t>
            </a:fld>
            <a:endParaRPr lang="zh-CN" altLang="en-US"/>
          </a:p>
        </p:txBody>
      </p:sp>
    </p:spTree>
    <p:extLst>
      <p:ext uri="{BB962C8B-B14F-4D97-AF65-F5344CB8AC3E}">
        <p14:creationId xmlns:p14="http://schemas.microsoft.com/office/powerpoint/2010/main" val="707661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89FA5D82-F6F8-C9C3-B59D-1171082F525F}"/>
              </a:ext>
            </a:extLst>
          </p:cNvPr>
          <p:cNvSpPr>
            <a:spLocks noGrp="1"/>
          </p:cNvSpPr>
          <p:nvPr>
            <p:ph idx="1"/>
          </p:nvPr>
        </p:nvSpPr>
        <p:spPr>
          <a:xfrm>
            <a:off x="609600" y="1285861"/>
            <a:ext cx="10972800" cy="5429287"/>
          </a:xfrm>
        </p:spPr>
        <p:txBody>
          <a:bodyPr>
            <a:normAutofit fontScale="85000" lnSpcReduction="20000"/>
          </a:bodyPr>
          <a:lstStyle/>
          <a:p>
            <a:r>
              <a:rPr lang="en-US" altLang="zh-CN" dirty="0"/>
              <a:t>Muon: Momentum global resolution (combined muon and tracking tracks); Muon Identification and Fake Rate Studies</a:t>
            </a:r>
          </a:p>
          <a:p>
            <a:r>
              <a:rPr lang="en-US" altLang="zh-CN" dirty="0"/>
              <a:t>Software: </a:t>
            </a:r>
          </a:p>
          <a:p>
            <a:pPr lvl="1"/>
            <a:r>
              <a:rPr lang="en-US" altLang="zh-CN" dirty="0"/>
              <a:t>Ensure that the reference detector model used for the full simulation uses  realistic material budgets in the tracking region containing/representing supports, services, cooling etc. </a:t>
            </a:r>
          </a:p>
          <a:p>
            <a:pPr lvl="1"/>
            <a:r>
              <a:rPr lang="en-US" b="1" dirty="0">
                <a:solidFill>
                  <a:srgbClr val="FF0000"/>
                </a:solidFill>
              </a:rPr>
              <a:t>Focus on a complete and well tested full reconstruction for the reference detector in time for the </a:t>
            </a:r>
            <a:r>
              <a:rPr lang="en-US" b="1" dirty="0" err="1">
                <a:solidFill>
                  <a:srgbClr val="FF0000"/>
                </a:solidFill>
              </a:rPr>
              <a:t>RefTDR</a:t>
            </a:r>
            <a:r>
              <a:rPr lang="en-US" b="1" dirty="0">
                <a:solidFill>
                  <a:srgbClr val="FF0000"/>
                </a:solidFill>
              </a:rPr>
              <a:t> in order to demonstrate that detector/software performance goals like tracking and jet energy resolutions have been met</a:t>
            </a:r>
            <a:r>
              <a:rPr lang="en-US" dirty="0">
                <a:solidFill>
                  <a:srgbClr val="FF0000"/>
                </a:solidFill>
              </a:rPr>
              <a:t>. </a:t>
            </a:r>
            <a:r>
              <a:rPr lang="en-US" dirty="0"/>
              <a:t>Where needed, one could fall back for now to already existing software for alternative technologies (e.g. use pad based TPC reconstruction if pixel based will not be available on time). Use full reconstruction to create basic detector performance plots, with realistic assumptions on detector resolutions, such as (non exclusive list)</a:t>
            </a:r>
          </a:p>
          <a:p>
            <a:pPr lvl="2"/>
            <a:r>
              <a:rPr lang="en-US" dirty="0"/>
              <a:t>Track momentum resolution (single muons) as function of </a:t>
            </a:r>
            <a:r>
              <a:rPr lang="en-US" dirty="0" err="1"/>
              <a:t>p_t</a:t>
            </a:r>
            <a:r>
              <a:rPr lang="en-US" dirty="0"/>
              <a:t> for different values of cos(theta)/ or theta</a:t>
            </a:r>
          </a:p>
          <a:p>
            <a:pPr lvl="2"/>
            <a:r>
              <a:rPr lang="en-US" dirty="0"/>
              <a:t>Impact parameter resolutions in r-phi, z</a:t>
            </a:r>
          </a:p>
          <a:p>
            <a:pPr lvl="2"/>
            <a:r>
              <a:rPr lang="en-US" dirty="0"/>
              <a:t>(jet) energy resolution as a function of cos(theta), e.g. w/ </a:t>
            </a:r>
            <a:r>
              <a:rPr lang="en-US" dirty="0" err="1"/>
              <a:t>uds</a:t>
            </a:r>
            <a:r>
              <a:rPr lang="en-US" dirty="0"/>
              <a:t> di-jet events w/o ISR</a:t>
            </a:r>
          </a:p>
          <a:p>
            <a:pPr lvl="2"/>
            <a:r>
              <a:rPr lang="en-US" dirty="0" err="1"/>
              <a:t>Flavour</a:t>
            </a:r>
            <a:r>
              <a:rPr lang="en-US" dirty="0"/>
              <a:t> tagging performance</a:t>
            </a:r>
          </a:p>
          <a:p>
            <a:pPr lvl="2"/>
            <a:r>
              <a:rPr lang="en-US" dirty="0"/>
              <a:t>PID performance (using </a:t>
            </a:r>
            <a:r>
              <a:rPr lang="en-US" dirty="0" err="1"/>
              <a:t>dN</a:t>
            </a:r>
            <a:r>
              <a:rPr lang="en-US" dirty="0"/>
              <a:t>/dx and TOF) including separation power for K/pi, K/p</a:t>
            </a:r>
          </a:p>
          <a:p>
            <a:pPr lvl="1"/>
            <a:endParaRPr lang="en-US" dirty="0"/>
          </a:p>
          <a:p>
            <a:endParaRPr lang="en-US" dirty="0"/>
          </a:p>
        </p:txBody>
      </p:sp>
      <p:sp>
        <p:nvSpPr>
          <p:cNvPr id="3" name="标题 2">
            <a:extLst>
              <a:ext uri="{FF2B5EF4-FFF2-40B4-BE49-F238E27FC236}">
                <a16:creationId xmlns:a16="http://schemas.microsoft.com/office/drawing/2014/main" id="{690A6EDB-706F-46E0-A437-98944852FF79}"/>
              </a:ext>
            </a:extLst>
          </p:cNvPr>
          <p:cNvSpPr>
            <a:spLocks noGrp="1"/>
          </p:cNvSpPr>
          <p:nvPr>
            <p:ph type="title"/>
          </p:nvPr>
        </p:nvSpPr>
        <p:spPr/>
        <p:txBody>
          <a:bodyPr>
            <a:normAutofit fontScale="90000"/>
          </a:bodyPr>
          <a:lstStyle/>
          <a:p>
            <a:r>
              <a:rPr lang="en-US" dirty="0"/>
              <a:t>Other related feedbacks from IDRC review</a:t>
            </a:r>
          </a:p>
        </p:txBody>
      </p:sp>
      <p:sp>
        <p:nvSpPr>
          <p:cNvPr id="4" name="灯片编号占位符 3">
            <a:extLst>
              <a:ext uri="{FF2B5EF4-FFF2-40B4-BE49-F238E27FC236}">
                <a16:creationId xmlns:a16="http://schemas.microsoft.com/office/drawing/2014/main" id="{DBA7BC1C-22DF-7152-6B46-C573B381BB41}"/>
              </a:ext>
            </a:extLst>
          </p:cNvPr>
          <p:cNvSpPr>
            <a:spLocks noGrp="1"/>
          </p:cNvSpPr>
          <p:nvPr>
            <p:ph type="sldNum" sz="quarter" idx="12"/>
          </p:nvPr>
        </p:nvSpPr>
        <p:spPr/>
        <p:txBody>
          <a:bodyPr/>
          <a:lstStyle/>
          <a:p>
            <a:fld id="{F15E9139-A00B-4B2A-98A6-095DC08F1345}" type="slidenum">
              <a:rPr lang="zh-CN" altLang="en-US" smtClean="0"/>
              <a:pPr/>
              <a:t>7</a:t>
            </a:fld>
            <a:endParaRPr lang="zh-CN" altLang="en-US"/>
          </a:p>
        </p:txBody>
      </p:sp>
    </p:spTree>
    <p:extLst>
      <p:ext uri="{BB962C8B-B14F-4D97-AF65-F5344CB8AC3E}">
        <p14:creationId xmlns:p14="http://schemas.microsoft.com/office/powerpoint/2010/main" val="160328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A3309AA0-855E-D6C9-E915-86F4CF84075D}"/>
              </a:ext>
            </a:extLst>
          </p:cNvPr>
          <p:cNvSpPr>
            <a:spLocks noGrp="1"/>
          </p:cNvSpPr>
          <p:nvPr>
            <p:ph idx="1"/>
          </p:nvPr>
        </p:nvSpPr>
        <p:spPr/>
        <p:txBody>
          <a:bodyPr/>
          <a:lstStyle/>
          <a:p>
            <a:pPr lvl="1"/>
            <a:endParaRPr lang="en-US" dirty="0"/>
          </a:p>
          <a:p>
            <a:endParaRPr lang="en-US" dirty="0"/>
          </a:p>
        </p:txBody>
      </p:sp>
      <p:sp>
        <p:nvSpPr>
          <p:cNvPr id="3" name="标题 2">
            <a:extLst>
              <a:ext uri="{FF2B5EF4-FFF2-40B4-BE49-F238E27FC236}">
                <a16:creationId xmlns:a16="http://schemas.microsoft.com/office/drawing/2014/main" id="{F82DB51B-1372-EF40-BAFB-5D35BCCD0AA5}"/>
              </a:ext>
            </a:extLst>
          </p:cNvPr>
          <p:cNvSpPr>
            <a:spLocks noGrp="1"/>
          </p:cNvSpPr>
          <p:nvPr>
            <p:ph type="title"/>
          </p:nvPr>
        </p:nvSpPr>
        <p:spPr/>
        <p:txBody>
          <a:bodyPr/>
          <a:lstStyle/>
          <a:p>
            <a:r>
              <a:rPr lang="en-US" dirty="0"/>
              <a:t>Backup</a:t>
            </a:r>
          </a:p>
        </p:txBody>
      </p:sp>
      <p:sp>
        <p:nvSpPr>
          <p:cNvPr id="4" name="灯片编号占位符 3">
            <a:extLst>
              <a:ext uri="{FF2B5EF4-FFF2-40B4-BE49-F238E27FC236}">
                <a16:creationId xmlns:a16="http://schemas.microsoft.com/office/drawing/2014/main" id="{99F53C88-C868-D309-0D04-988025F45599}"/>
              </a:ext>
            </a:extLst>
          </p:cNvPr>
          <p:cNvSpPr>
            <a:spLocks noGrp="1"/>
          </p:cNvSpPr>
          <p:nvPr>
            <p:ph type="sldNum" sz="quarter" idx="12"/>
          </p:nvPr>
        </p:nvSpPr>
        <p:spPr/>
        <p:txBody>
          <a:bodyPr/>
          <a:lstStyle/>
          <a:p>
            <a:fld id="{F15E9139-A00B-4B2A-98A6-095DC08F1345}" type="slidenum">
              <a:rPr lang="zh-CN" altLang="en-US" smtClean="0"/>
              <a:pPr/>
              <a:t>8</a:t>
            </a:fld>
            <a:endParaRPr lang="zh-CN" altLang="en-US"/>
          </a:p>
        </p:txBody>
      </p:sp>
    </p:spTree>
    <p:extLst>
      <p:ext uri="{BB962C8B-B14F-4D97-AF65-F5344CB8AC3E}">
        <p14:creationId xmlns:p14="http://schemas.microsoft.com/office/powerpoint/2010/main" val="882164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354DDEF9-0216-0B72-99CB-07A7659A76C4}"/>
              </a:ext>
            </a:extLst>
          </p:cNvPr>
          <p:cNvSpPr>
            <a:spLocks noGrp="1"/>
          </p:cNvSpPr>
          <p:nvPr>
            <p:ph idx="1"/>
          </p:nvPr>
        </p:nvSpPr>
        <p:spPr>
          <a:xfrm>
            <a:off x="561974" y="1124744"/>
            <a:ext cx="11150650" cy="5590404"/>
          </a:xfrm>
        </p:spPr>
        <p:txBody>
          <a:bodyPr>
            <a:normAutofit/>
          </a:bodyPr>
          <a:lstStyle/>
          <a:p>
            <a:r>
              <a:rPr lang="en-US" altLang="zh-CN" dirty="0"/>
              <a:t>Current computing time for </a:t>
            </a:r>
            <a:r>
              <a:rPr lang="en-US" altLang="zh-CN" dirty="0" err="1"/>
              <a:t>Sim+Digi+Tracking+Reco</a:t>
            </a:r>
            <a:r>
              <a:rPr lang="en-US" altLang="zh-CN" dirty="0"/>
              <a:t> in V240901</a:t>
            </a:r>
          </a:p>
          <a:p>
            <a:pPr lvl="1"/>
            <a:r>
              <a:rPr lang="en-US" altLang="zh-CN" dirty="0"/>
              <a:t>still missing </a:t>
            </a:r>
            <a:r>
              <a:rPr lang="en-US" altLang="zh-CN" dirty="0" err="1"/>
              <a:t>digi+reco</a:t>
            </a:r>
            <a:r>
              <a:rPr lang="en-US" altLang="zh-CN" dirty="0"/>
              <a:t> of endcap calo</a:t>
            </a:r>
          </a:p>
          <a:p>
            <a:pPr lvl="1"/>
            <a:r>
              <a:rPr lang="en-US" altLang="zh-CN" dirty="0"/>
              <a:t>~1 minute/event, for </a:t>
            </a:r>
            <a:r>
              <a:rPr lang="en-US" altLang="zh-CN" dirty="0" err="1"/>
              <a:t>vvH</a:t>
            </a:r>
            <a:r>
              <a:rPr lang="en-US" altLang="zh-CN" dirty="0"/>
              <a:t>(gg) </a:t>
            </a:r>
          </a:p>
          <a:p>
            <a:pPr lvl="1"/>
            <a:r>
              <a:rPr lang="en-US" altLang="zh-CN" dirty="0"/>
              <a:t>at least 200 events/job is OK</a:t>
            </a:r>
          </a:p>
          <a:p>
            <a:pPr lvl="2"/>
            <a:r>
              <a:rPr lang="en-US" altLang="zh-CN" dirty="0"/>
              <a:t>speed and memory seems manageable </a:t>
            </a:r>
          </a:p>
          <a:p>
            <a:pPr lvl="2"/>
            <a:r>
              <a:rPr lang="en-US" altLang="zh-CN" b="1" dirty="0"/>
              <a:t>1 million events feasible with 1000 CPUs in a single day</a:t>
            </a:r>
            <a:r>
              <a:rPr lang="en-US" altLang="zh-CN" dirty="0"/>
              <a:t> </a:t>
            </a:r>
          </a:p>
          <a:p>
            <a:pPr lvl="2"/>
            <a:r>
              <a:rPr lang="en-US" altLang="zh-CN" dirty="0"/>
              <a:t>will test 4jets events</a:t>
            </a:r>
          </a:p>
          <a:p>
            <a:r>
              <a:rPr lang="en-US" altLang="zh-CN" dirty="0"/>
              <a:t>Objects performance studies and physics analyses are encouraged</a:t>
            </a:r>
          </a:p>
          <a:p>
            <a:pPr lvl="1"/>
            <a:r>
              <a:rPr lang="en-US" altLang="zh-CN" dirty="0"/>
              <a:t>Tracking of full acceptance available</a:t>
            </a:r>
          </a:p>
          <a:p>
            <a:pPr lvl="1"/>
            <a:r>
              <a:rPr lang="en-US" altLang="zh-CN" dirty="0"/>
              <a:t>Analyses can begin with barrel region selection</a:t>
            </a:r>
          </a:p>
          <a:p>
            <a:pPr lvl="1"/>
            <a:r>
              <a:rPr lang="en-US" altLang="zh-CN" dirty="0"/>
              <a:t>Recipes for PID and Jets will be provided</a:t>
            </a:r>
          </a:p>
          <a:p>
            <a:r>
              <a:rPr lang="en-US" altLang="zh-CN" dirty="0"/>
              <a:t>Two task forces created, please join the studies</a:t>
            </a:r>
          </a:p>
          <a:p>
            <a:pPr lvl="1"/>
            <a:r>
              <a:rPr lang="en-US" altLang="zh-CN" dirty="0"/>
              <a:t>Tracking/PID:  contact </a:t>
            </a:r>
            <a:r>
              <a:rPr lang="en-US" altLang="zh-CN" dirty="0" err="1"/>
              <a:t>Chenguang</a:t>
            </a:r>
            <a:r>
              <a:rPr lang="en-US" altLang="zh-CN" dirty="0"/>
              <a:t> Zhang</a:t>
            </a:r>
          </a:p>
          <a:p>
            <a:pPr lvl="1"/>
            <a:r>
              <a:rPr lang="en-US" altLang="zh-CN" dirty="0"/>
              <a:t>Jets/Clusters:  contact </a:t>
            </a:r>
            <a:r>
              <a:rPr lang="en-US" altLang="zh-CN" dirty="0" err="1"/>
              <a:t>Zebing</a:t>
            </a:r>
            <a:r>
              <a:rPr lang="en-US" altLang="zh-CN" dirty="0"/>
              <a:t> Wang/</a:t>
            </a:r>
            <a:r>
              <a:rPr lang="en-US" altLang="zh-CN" dirty="0" err="1"/>
              <a:t>Kaili</a:t>
            </a:r>
            <a:r>
              <a:rPr lang="en-US" altLang="zh-CN" dirty="0"/>
              <a:t> Zhang</a:t>
            </a:r>
          </a:p>
          <a:p>
            <a:pPr marL="0" indent="0">
              <a:buNone/>
            </a:pPr>
            <a:endParaRPr lang="en-US" altLang="zh-CN" dirty="0"/>
          </a:p>
          <a:p>
            <a:pPr lvl="2"/>
            <a:endParaRPr lang="en-US" altLang="zh-CN" dirty="0"/>
          </a:p>
        </p:txBody>
      </p:sp>
      <p:sp>
        <p:nvSpPr>
          <p:cNvPr id="3" name="标题 2">
            <a:extLst>
              <a:ext uri="{FF2B5EF4-FFF2-40B4-BE49-F238E27FC236}">
                <a16:creationId xmlns:a16="http://schemas.microsoft.com/office/drawing/2014/main" id="{89CF3C71-2818-A567-44E2-52030AC6BC4D}"/>
              </a:ext>
            </a:extLst>
          </p:cNvPr>
          <p:cNvSpPr>
            <a:spLocks noGrp="1"/>
          </p:cNvSpPr>
          <p:nvPr>
            <p:ph type="title"/>
          </p:nvPr>
        </p:nvSpPr>
        <p:spPr/>
        <p:txBody>
          <a:bodyPr/>
          <a:lstStyle/>
          <a:p>
            <a:r>
              <a:rPr lang="en-US" dirty="0"/>
              <a:t>General information</a:t>
            </a:r>
          </a:p>
        </p:txBody>
      </p:sp>
      <p:sp>
        <p:nvSpPr>
          <p:cNvPr id="4" name="灯片编号占位符 3">
            <a:extLst>
              <a:ext uri="{FF2B5EF4-FFF2-40B4-BE49-F238E27FC236}">
                <a16:creationId xmlns:a16="http://schemas.microsoft.com/office/drawing/2014/main" id="{315E6CD2-2DF6-9C4A-EB6A-C1E52C0D30B2}"/>
              </a:ext>
            </a:extLst>
          </p:cNvPr>
          <p:cNvSpPr>
            <a:spLocks noGrp="1"/>
          </p:cNvSpPr>
          <p:nvPr>
            <p:ph type="sldNum" sz="quarter" idx="12"/>
          </p:nvPr>
        </p:nvSpPr>
        <p:spPr/>
        <p:txBody>
          <a:bodyPr/>
          <a:lstStyle/>
          <a:p>
            <a:fld id="{F15E9139-A00B-4B2A-98A6-095DC08F1345}" type="slidenum">
              <a:rPr lang="zh-CN" altLang="en-US" smtClean="0"/>
              <a:pPr/>
              <a:t>9</a:t>
            </a:fld>
            <a:endParaRPr lang="zh-CN" altLang="en-US"/>
          </a:p>
        </p:txBody>
      </p:sp>
      <p:sp>
        <p:nvSpPr>
          <p:cNvPr id="5" name="文本框 4">
            <a:extLst>
              <a:ext uri="{FF2B5EF4-FFF2-40B4-BE49-F238E27FC236}">
                <a16:creationId xmlns:a16="http://schemas.microsoft.com/office/drawing/2014/main" id="{574D0824-1493-7A11-1E81-A49DE938C142}"/>
              </a:ext>
            </a:extLst>
          </p:cNvPr>
          <p:cNvSpPr txBox="1"/>
          <p:nvPr/>
        </p:nvSpPr>
        <p:spPr>
          <a:xfrm>
            <a:off x="9840416" y="361162"/>
            <a:ext cx="1236236" cy="369332"/>
          </a:xfrm>
          <a:prstGeom prst="rect">
            <a:avLst/>
          </a:prstGeom>
          <a:noFill/>
        </p:spPr>
        <p:txBody>
          <a:bodyPr wrap="none" rtlCol="0">
            <a:spAutoFit/>
          </a:bodyPr>
          <a:lstStyle/>
          <a:p>
            <a:r>
              <a:rPr lang="en-US" dirty="0"/>
              <a:t>2024.10.14</a:t>
            </a:r>
          </a:p>
        </p:txBody>
      </p:sp>
    </p:spTree>
    <p:extLst>
      <p:ext uri="{BB962C8B-B14F-4D97-AF65-F5344CB8AC3E}">
        <p14:creationId xmlns:p14="http://schemas.microsoft.com/office/powerpoint/2010/main" val="16496224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43719</TotalTime>
  <Words>1677</Words>
  <Application>Microsoft Macintosh PowerPoint</Application>
  <PresentationFormat>宽屏</PresentationFormat>
  <Paragraphs>116</Paragraphs>
  <Slides>11</Slides>
  <Notes>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-apple-system</vt:lpstr>
      <vt:lpstr>等线</vt:lpstr>
      <vt:lpstr>微软雅黑</vt:lpstr>
      <vt:lpstr>STIXGeneral-Italic</vt:lpstr>
      <vt:lpstr>STIXGeneral-Regular</vt:lpstr>
      <vt:lpstr>STIXVariants</vt:lpstr>
      <vt:lpstr>Arial</vt:lpstr>
      <vt:lpstr>Arial Black</vt:lpstr>
      <vt:lpstr>Calibri</vt:lpstr>
      <vt:lpstr>Symbol</vt:lpstr>
      <vt:lpstr>Wingdings</vt:lpstr>
      <vt:lpstr>Office 主题</vt:lpstr>
      <vt:lpstr>General information</vt:lpstr>
      <vt:lpstr>Comments/Recommendations on Performance</vt:lpstr>
      <vt:lpstr>Reduced list of benchmarks (TBD)</vt:lpstr>
      <vt:lpstr>Comments/Recommendations on Performance</vt:lpstr>
      <vt:lpstr>Other related feedbacks from IDRC review</vt:lpstr>
      <vt:lpstr>Other related feedbacks from IDRC review</vt:lpstr>
      <vt:lpstr>Other related feedbacks from IDRC review</vt:lpstr>
      <vt:lpstr>Backup</vt:lpstr>
      <vt:lpstr>General information</vt:lpstr>
      <vt:lpstr>Tracking/PID performance studies</vt:lpstr>
      <vt:lpstr>Jet/Clusters performance studies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dc:creator>
  <cp:lastModifiedBy>C C</cp:lastModifiedBy>
  <cp:revision>2161</cp:revision>
  <cp:lastPrinted>2022-11-06T05:19:21Z</cp:lastPrinted>
  <dcterms:created xsi:type="dcterms:W3CDTF">2012-09-04T11:33:36Z</dcterms:created>
  <dcterms:modified xsi:type="dcterms:W3CDTF">2024-10-28T06:03:26Z</dcterms:modified>
</cp:coreProperties>
</file>