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4"/>
  </p:handoutMasterIdLst>
  <p:sldIdLst>
    <p:sldId id="256" r:id="rId3"/>
    <p:sldId id="257" r:id="rId5"/>
    <p:sldId id="258" r:id="rId6"/>
    <p:sldId id="259" r:id="rId7"/>
    <p:sldId id="260" r:id="rId8"/>
    <p:sldId id="261" r:id="rId9"/>
    <p:sldId id="263" r:id="rId10"/>
    <p:sldId id="264" r:id="rId11"/>
    <p:sldId id="262" r:id="rId12"/>
    <p:sldId id="265" r:id="rId13"/>
    <p:sldId id="267" r:id="rId14"/>
    <p:sldId id="266" r:id="rId15"/>
    <p:sldId id="268" r:id="rId16"/>
    <p:sldId id="270" r:id="rId17"/>
    <p:sldId id="271" r:id="rId18"/>
    <p:sldId id="273" r:id="rId19"/>
    <p:sldId id="272" r:id="rId20"/>
    <p:sldId id="274" r:id="rId21"/>
    <p:sldId id="275" r:id="rId22"/>
    <p:sldId id="276" r:id="rId23"/>
  </p:sldIdLst>
  <p:sldSz cx="12192000" cy="6858000"/>
  <p:notesSz cx="7103745" cy="10234295"/>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8" autoAdjust="0"/>
    <p:restoredTop sz="68163"/>
  </p:normalViewPr>
  <p:slideViewPr>
    <p:cSldViewPr snapToGrid="0" showGuides="1">
      <p:cViewPr varScale="1">
        <p:scale>
          <a:sx n="85" d="100"/>
          <a:sy n="85" d="100"/>
        </p:scale>
        <p:origin x="2272" y="168"/>
      </p:cViewPr>
      <p:guideLst>
        <p:guide orient="horz" pos="2160"/>
        <p:guide pos="3860"/>
      </p:guideLst>
    </p:cSldViewPr>
  </p:slideViewPr>
  <p:outlineViewPr>
    <p:cViewPr>
      <p:scale>
        <a:sx n="33" d="100"/>
        <a:sy n="33" d="100"/>
      </p:scale>
      <p:origin x="0" y="0"/>
    </p:cViewPr>
  </p:outlin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gs" Target="tags/tag7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a:t>It is my great honor on behalf of LHCb to introduce the </a:t>
            </a:r>
            <a:r>
              <a:rPr lang="zh-CN" altLang="en-US" dirty="0">
                <a:effectLst/>
                <a:sym typeface="+mn-ea"/>
              </a:rPr>
              <a:t>Recent conventional and exotic charmonia results from LHCb</a:t>
            </a:r>
            <a:endParaRPr lang="zh-CN" altLang="en-US" dirty="0">
              <a:effectLst/>
            </a:endParaRPr>
          </a:p>
          <a:p>
            <a:endParaRPr kumimoji="1" lang="en-US" altLang="zh-CN"/>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The chi c production is also measured in chi c to jpsi photon and jpsi to dimuon channel, where the photon is measured by Electromagnetic calorimeter with its transverse momentum larger than 400 MeV </a:t>
            </a:r>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By comparing the chi c production to jpsi production, we found the forward pLead result is consistent with the pp collision result.</a:t>
            </a:r>
            <a:endParaRPr lang="en-US" altLang="zh-CN"/>
          </a:p>
          <a:p>
            <a:endParaRPr lang="en-US" altLang="zh-CN"/>
          </a:p>
          <a:p>
            <a:r>
              <a:rPr lang="en-US" altLang="zh-CN"/>
              <a:t>The backward result is slighter larger than the forward result, it could result from the larger suppression for the psi2s in the backward, subsequently, it will lower the production of prompt jpsi which is from psi2s feed-down.</a:t>
            </a:r>
            <a:endParaRPr lang="en-US" altLang="zh-CN"/>
          </a:p>
          <a:p>
            <a:endParaRPr lang="en-US" altLang="zh-CN"/>
          </a:p>
          <a:p>
            <a:r>
              <a:rPr lang="en-US" altLang="zh-CN"/>
              <a:t>And the results in low transverse momentum region is consistent with lower energy measurement from HERA-B and PHENIX.</a:t>
            </a:r>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mc:AlternateContent xmlns:mc="http://schemas.openxmlformats.org/markup-compatibility/2006">
        <mc:Choice xmlns:a14="http://schemas.microsoft.com/office/drawing/2010/main" Requires="a14">
          <p:sp>
            <p:nvSpPr>
              <p:cNvPr id="3" name="文本占位符 2"/>
              <p:cNvSpPr>
                <a:spLocks noGrp="1"/>
              </p:cNvSpPr>
              <p:nvPr>
                <p:ph type="body" idx="3"/>
              </p:nvPr>
            </p:nvSpPr>
            <p:spPr/>
            <p:txBody>
              <a:bodyPr/>
              <a:lstStyle/>
              <a:p>
                <a:r>
                  <a:rPr lang="en-US" altLang="zh-CN"/>
                  <a:t>By measuring the double ratio of chi c to jpsi, we found that chi c is not suppressed due to final-state effects  in pLead collisions. </a:t>
                </a:r>
                <a:endParaRPr lang="en-US" altLang="zh-CN"/>
              </a:p>
              <a:p>
                <a:endParaRPr lang="en-US" altLang="zh-CN"/>
              </a:p>
              <a:p>
                <a:r>
                  <a:rPr lang="en-US" altLang="zh-CN">
                    <a:sym typeface="+mn-ea"/>
                  </a:rPr>
                  <a:t>The medium temperature  formed in pLead collisions cannot inhibit the formation of charmonium states with binding energy larger than 180 MeV.</a:t>
                </a:r>
                <a:endParaRPr lang="en-US" altLang="zh-CN">
                  <a:sym typeface="+mn-ea"/>
                </a:endParaRPr>
              </a:p>
              <a:p>
                <a:r>
                  <a:rPr lang="en-US" altLang="zh-CN">
                    <a:sym typeface="+mn-ea"/>
                  </a:rPr>
                  <a:t>If it is inhibit to produce in pPb, then the double ratio should be smaller than one compared to that in pp collisions.</a:t>
                </a:r>
                <a:endParaRPr lang="en-US" altLang="zh-CN">
                  <a:solidFill>
                    <a:schemeClr val="tx1"/>
                  </a:solidFill>
                </a:endParaRPr>
              </a:p>
              <a:p>
                <a:r>
                  <a:rPr lang="en-US" altLang="zh-CN"/>
                  <a:t> </a:t>
                </a:r>
                <a:endParaRPr lang="en-US" altLang="zh-CN"/>
              </a:p>
              <a:p>
                <a14:m>
                  <m:oMath xmlns:m="http://schemas.openxmlformats.org/officeDocument/2006/math">
                    <m:r>
                      <a:rPr lang="en-US" altLang="zh-CN" i="1">
                        <a:latin typeface="Cambria Math" panose="02040503050406030204" charset="0"/>
                        <a:cs typeface="Cambria Math" panose="02040503050406030204" charset="0"/>
                      </a:rPr>
                      <m:t>𝛶</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3</m:t>
                    </m:r>
                    <m:r>
                      <a:rPr lang="en-US" altLang="zh-CN" i="1">
                        <a:latin typeface="Cambria Math" panose="02040503050406030204" charset="0"/>
                        <a:ea typeface="MS Mincho" charset="0"/>
                        <a:cs typeface="Cambria Math" panose="02040503050406030204" charset="0"/>
                      </a:rPr>
                      <m:t>𝑆</m:t>
                    </m:r>
                    <m:r>
                      <a:rPr lang="en-US" altLang="zh-CN" i="1">
                        <a:latin typeface="Cambria Math" panose="02040503050406030204" charset="0"/>
                        <a:cs typeface="Cambria Math" panose="02040503050406030204" charset="0"/>
                      </a:rPr>
                      <m:t>)</m:t>
                    </m:r>
                  </m:oMath>
                </a14:m>
                <a:r>
                  <a:rPr lang="en-US" altLang="zh-CN">
                    <a:sym typeface="+mn-ea"/>
                  </a:rPr>
                  <a:t> dissociate, with similar size and binding energy, that indicates that its dissociation could result from final-state effects like co-mover.</a:t>
                </a:r>
                <a:endParaRPr lang="en-US" altLang="zh-CN"/>
              </a:p>
            </p:txBody>
          </p:sp>
        </mc:Choice>
        <mc:Fallback>
          <p:sp>
            <p:nvSpPr>
              <p:cNvPr id="3" name="文本占位符 2"/>
              <p:cNvSpPr>
                <a:spLocks noRot="1" noChangeAspect="1" noMove="1" noResize="1" noEditPoints="1" noAdjustHandles="1" noChangeArrowheads="1" noChangeShapeType="1" noTextEdit="1"/>
              </p:cNvSpPr>
              <p:nvPr>
                <p:ph type="body" idx="3"/>
              </p:nvPr>
            </p:nvSpPr>
            <p:spPr>
              <a:blipFill rotWithShape="1">
                <a:blip r:embed="rId3"/>
                <a:stretch>
                  <a:fillRect t="-8" b="8"/>
                </a:stretch>
              </a:blipFill>
            </p:spPr>
            <p:txBody>
              <a:bodyPr/>
              <a:lstStyle/>
              <a:p>
                <a:r>
                  <a:rPr lang="zh-CN" altLang="en-US">
                    <a:noFill/>
                  </a:rPr>
                  <a:t> </a:t>
                </a:r>
              </a:p>
            </p:txBody>
          </p:sp>
        </mc:Fallback>
      </mc:AlternateContent>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Quarkonium is sensitive to the environment where it is produced. It can be used to probe initial-state effects and final-state effects.</a:t>
            </a:r>
            <a:endParaRPr lang="en-US" altLang="zh-CN"/>
          </a:p>
          <a:p>
            <a:endParaRPr lang="en-US" altLang="zh-CN"/>
          </a:p>
          <a:p>
            <a:r>
              <a:rPr lang="en-US" altLang="zh-CN"/>
              <a:t>When the temperature of collisions is higher than the binding energy of quarkonium, it is inhibit to produce. Some of the quarkonium may even dissociate when the temperature has not yet reached the freeze-out temperature, which is the critical temperature for Quark-gluon plasma, like psi(2S).</a:t>
            </a:r>
            <a:endParaRPr lang="en-US" altLang="zh-CN"/>
          </a:p>
          <a:p>
            <a:endParaRPr lang="en-US" altLang="zh-CN"/>
          </a:p>
          <a:p>
            <a:r>
              <a:rPr lang="en-US" altLang="zh-CN"/>
              <a:t>There are also some final-state effects like co-mover effect, which states that the quarkonium may dissociate when interacting with comoving particles.</a:t>
            </a:r>
            <a:endParaRPr lang="en-US" altLang="zh-CN"/>
          </a:p>
          <a:p>
            <a:endParaRPr lang="en-US" altLang="zh-CN"/>
          </a:p>
          <a:p>
            <a:r>
              <a:rPr lang="en-US" altLang="zh-CN"/>
              <a:t>In either case,  </a:t>
            </a:r>
            <a:r>
              <a:rPr lang="en-US" altLang="zh-CN">
                <a:sym typeface="+mn-ea"/>
              </a:rPr>
              <a:t>quarkonium of higher states with larger radius tends to dissociate first. By exploring the excite-to-ground ratio, the initial-state effects can be canceled and we can probe for final-state effects.</a:t>
            </a:r>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LHCb detector is a single-arm forward detector cover the pseudo-rapidity two to five. </a:t>
            </a:r>
            <a:endParaRPr lang="en-US" altLang="zh-CN"/>
          </a:p>
          <a:p>
            <a:endParaRPr lang="en-US" altLang="zh-CN"/>
          </a:p>
          <a:p>
            <a:r>
              <a:rPr lang="en-US" altLang="zh-CN"/>
              <a:t>It has excellent particle identification and is optimum detectir for quarkonium study.</a:t>
            </a:r>
            <a:endParaRPr lang="en-US" altLang="zh-CN"/>
          </a:p>
          <a:p>
            <a:endParaRPr lang="en-US" altLang="zh-CN"/>
          </a:p>
          <a:p>
            <a:r>
              <a:rPr lang="en-US" altLang="zh-CN"/>
              <a:t>It is also a </a:t>
            </a:r>
            <a:r>
              <a:rPr lang="en-US" altLang="zh-CN">
                <a:sym typeface="+mn-ea"/>
              </a:rPr>
              <a:t>Unique forward instrumentation for heavy ion physics</a:t>
            </a:r>
            <a:endParaRPr lang="en-US" altLang="zh-CN">
              <a:solidFill>
                <a:schemeClr val="tx1"/>
              </a:solidFill>
            </a:endParaRPr>
          </a:p>
          <a:p>
            <a:endParaRPr lang="en-US" altLang="zh-CN"/>
          </a:p>
          <a:p>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effectLst/>
                <a:sym typeface="+mn-ea"/>
              </a:rPr>
              <a:t>Recently we have some </a:t>
            </a:r>
            <a:r>
              <a:rPr lang="zh-CN" altLang="en-US" dirty="0">
                <a:effectLst/>
                <a:sym typeface="+mn-ea"/>
              </a:rPr>
              <a:t>conventional and exotic charmonia results from LHCb</a:t>
            </a:r>
            <a:r>
              <a:rPr lang="en-US" altLang="zh-CN" dirty="0">
                <a:effectLst/>
                <a:sym typeface="+mn-ea"/>
              </a:rPr>
              <a:t>. </a:t>
            </a:r>
            <a:endParaRPr lang="en-US" altLang="zh-CN" dirty="0">
              <a:effectLst/>
              <a:sym typeface="+mn-ea"/>
            </a:endParaRPr>
          </a:p>
          <a:p>
            <a:endParaRPr lang="en-US" altLang="zh-CN" dirty="0">
              <a:effectLst/>
              <a:sym typeface="+mn-ea"/>
            </a:endParaRPr>
          </a:p>
          <a:p>
            <a:r>
              <a:rPr lang="en-US" altLang="zh-CN" dirty="0">
                <a:effectLst/>
                <a:sym typeface="+mn-ea"/>
              </a:rPr>
              <a:t>First let us see the psi(2S) to J/psi double ratio in pLead collisions at center-of-mass energy 8.16TeV</a:t>
            </a:r>
            <a:endParaRPr lang="en-US" altLang="zh-CN" dirty="0">
              <a:effectLst/>
              <a:sym typeface="+mn-ea"/>
            </a:endParaRPr>
          </a:p>
          <a:p>
            <a:endParaRPr lang="en-US" altLang="zh-CN" dirty="0">
              <a:effectLst/>
              <a:sym typeface="+mn-ea"/>
            </a:endParaRPr>
          </a:p>
          <a:p>
            <a:r>
              <a:rPr lang="en-US" altLang="zh-CN" dirty="0">
                <a:effectLst/>
                <a:sym typeface="+mn-ea"/>
              </a:rPr>
              <a:t>The double ratio is defined as the ratio of nuclear modification factor for psi(2S) and J/psi.  </a:t>
            </a:r>
            <a:endParaRPr lang="en-US" altLang="zh-CN" dirty="0">
              <a:effectLst/>
              <a:sym typeface="+mn-ea"/>
            </a:endParaRPr>
          </a:p>
          <a:p>
            <a:endParaRPr lang="en-US" altLang="zh-CN" dirty="0">
              <a:effectLst/>
              <a:sym typeface="+mn-ea"/>
            </a:endParaRPr>
          </a:p>
          <a:p>
            <a:r>
              <a:rPr lang="en-US" altLang="zh-CN" dirty="0">
                <a:effectLst/>
                <a:sym typeface="+mn-ea"/>
              </a:rPr>
              <a:t>The value of this ratio is expected to be equal to one for nonprompt production since the modifications of the production only affect the the b-hadron production but not the final ψ(2S) or J/ψ states. </a:t>
            </a:r>
            <a:endParaRPr lang="en-US" altLang="zh-CN" dirty="0">
              <a:effectLst/>
              <a:sym typeface="+mn-ea"/>
            </a:endParaRPr>
          </a:p>
          <a:p>
            <a:endParaRPr lang="en-US" altLang="zh-CN" dirty="0">
              <a:effectLst/>
              <a:sym typeface="+mn-ea"/>
            </a:endParaRPr>
          </a:p>
          <a:p>
            <a:r>
              <a:rPr lang="en-US" altLang="zh-CN" dirty="0">
                <a:effectLst/>
                <a:sym typeface="+mn-ea"/>
              </a:rPr>
              <a:t>For prompt double ratio, it should also be equal to one if the production of the ψ(2S) and J/ψ in proton-lead collisions is only modified by initial-state effects and not final-state effects.</a:t>
            </a:r>
            <a:endParaRPr lang="en-US" altLang="zh-CN" dirty="0">
              <a:effectLst/>
              <a:sym typeface="+mn-ea"/>
            </a:endParaRPr>
          </a:p>
          <a:p>
            <a:endParaRPr lang="en-US" altLang="zh-CN" dirty="0">
              <a:effectLst/>
              <a:sym typeface="+mn-ea"/>
            </a:endParaRPr>
          </a:p>
          <a:p>
            <a:r>
              <a:rPr lang="en-US" altLang="zh-CN" dirty="0">
                <a:effectLst/>
                <a:sym typeface="+mn-ea"/>
              </a:rPr>
              <a:t>But the prompt double ratio is smaller than one, it means that ψ(2S) was affected by final-state effects, given that the J/psi in pPb collisions at 8TeV is mainly affected by Initial-state effect.  </a:t>
            </a:r>
            <a:endParaRPr lang="en-US" altLang="zh-CN" dirty="0">
              <a:effectLst/>
              <a:sym typeface="+mn-ea"/>
            </a:endParaRPr>
          </a:p>
          <a:p>
            <a:endParaRPr lang="en-US" altLang="zh-CN" dirty="0">
              <a:effectLst/>
              <a:sym typeface="+mn-ea"/>
            </a:endParaRPr>
          </a:p>
          <a:p>
            <a:r>
              <a:rPr lang="en-US" altLang="zh-CN" dirty="0">
                <a:effectLst/>
                <a:sym typeface="+mn-ea"/>
              </a:rPr>
              <a:t>These results are consistent with co-mover model prediction</a:t>
            </a:r>
            <a:endParaRPr lang="en-US" altLang="zh-CN" dirty="0">
              <a:effectLst/>
              <a:sym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The transverse momentum and rapidity spectrum for the double ratio is also compared to the co-mover model prediction and CGC+Improved CEM model. The results can be predicted by co-mover model and CGCICEM model for appropriate parameters. </a:t>
            </a:r>
            <a:endParaRPr lang="en-US" altLang="zh-CN"/>
          </a:p>
          <a:p>
            <a:endParaRPr lang="en-US" altLang="zh-CN"/>
          </a:p>
          <a:p>
            <a:r>
              <a:rPr lang="en-US" altLang="zh-CN"/>
              <a:t>The results are also consistent with the 5TeV result, with a much higher precision.</a:t>
            </a:r>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In pp collisions, we also measure the multiplicity dependence of psi(2S) to J/psi ratio at 13 TeV, in different multiplicity scheme.</a:t>
            </a:r>
            <a:endParaRPr lang="en-US" altLang="zh-CN"/>
          </a:p>
          <a:p>
            <a:endParaRPr lang="en-US" altLang="zh-CN"/>
          </a:p>
          <a:p>
            <a:r>
              <a:rPr lang="en-US" altLang="zh-CN"/>
              <a:t>The multiplicity variable we use is shown in the bottom right sketch, the multiplicity close to the primary vertex is NPVtracks, which is the number of tracks used when reconstruct a PV. The N</a:t>
            </a:r>
            <a:r>
              <a:rPr lang="en-US" altLang="zh-CN">
                <a:sym typeface="+mn-ea"/>
              </a:rPr>
              <a:t>forward </a:t>
            </a:r>
            <a:r>
              <a:rPr lang="en-US" altLang="zh-CN"/>
              <a:t>tracks and N</a:t>
            </a:r>
            <a:r>
              <a:rPr lang="en-US" altLang="zh-CN">
                <a:sym typeface="+mn-ea"/>
              </a:rPr>
              <a:t>forward </a:t>
            </a:r>
            <a:r>
              <a:rPr lang="en-US" altLang="zh-CN"/>
              <a:t>Tracks are the charged tracks multiplicity in the forward and backward rapidity region, which is in the same and opposite direction where we measure the charmonium production.</a:t>
            </a:r>
            <a:endParaRPr lang="en-US" altLang="zh-CN"/>
          </a:p>
          <a:p>
            <a:endParaRPr lang="en-US" altLang="zh-CN"/>
          </a:p>
          <a:p>
            <a:r>
              <a:rPr lang="en-US" altLang="zh-CN"/>
              <a:t>The non-prompt ratio, represented by the blue dots in the plots,  is independent of multiplicity no matter which multiplicity variable we use. </a:t>
            </a:r>
            <a:endParaRPr lang="en-US" altLang="zh-CN"/>
          </a:p>
          <a:p>
            <a:endParaRPr lang="en-US" altLang="zh-CN"/>
          </a:p>
          <a:p>
            <a:r>
              <a:rPr lang="en-US" altLang="zh-CN"/>
              <a:t>The prompt ratio decrease with NPV tracks and Nforward Tracks, this is consistent with co-mover prediction, in which only the particles flying in the same direction may interact with charmonium.  we also find that the ratio is much less dependent on Nbackward tracks, where it is measured in the opposite direction of charmonium measurement.</a:t>
            </a:r>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The multiplicity dependence of the prompt ratio is found to be obvious in low transverse momentum regions, which is represented by black and red dots in the left plot, and in the low transverse momentum region, the multiplicity dependence become lower, almost independent when transverse momentum larger than 8GeV.</a:t>
            </a:r>
            <a:endParaRPr lang="en-US" altLang="zh-CN"/>
          </a:p>
          <a:p>
            <a:endParaRPr lang="en-US" altLang="zh-CN"/>
          </a:p>
          <a:p>
            <a:r>
              <a:rPr lang="en-US" altLang="zh-CN"/>
              <a:t>While the multiplicity dependence in different rapidity regions are almost the same. </a:t>
            </a:r>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The left graph is the chi c1 to the psi(2S) ratio in different collision systems, with the system size becoming larger, the ratio increase. </a:t>
            </a:r>
            <a:endParaRPr lang="en-US" altLang="zh-CN"/>
          </a:p>
          <a:p>
            <a:endParaRPr lang="en-US" altLang="zh-CN"/>
          </a:p>
          <a:p>
            <a:r>
              <a:rPr lang="en-US" altLang="zh-CN"/>
              <a:t>when psi2s is suppressed in pPb collisions, the chi c1 is enhanced, which reveals that the chi c1 </a:t>
            </a:r>
            <a:r>
              <a:rPr lang="en-US" altLang="zh-CN">
                <a:sym typeface="+mn-ea"/>
              </a:rPr>
              <a:t>experiences different dynamics than conventional charmonium state psi2s</a:t>
            </a:r>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Even though the ratio increases with the system size, if we look into the pp collision result, we may supprisingly find that the prompt production decrease with multiplity. </a:t>
            </a:r>
            <a:endParaRPr lang="en-US" altLang="zh-CN"/>
          </a:p>
          <a:p>
            <a:endParaRPr lang="en-US" altLang="zh-CN"/>
          </a:p>
          <a:p>
            <a:r>
              <a:rPr lang="en-US" altLang="zh-CN"/>
              <a:t>This indicate the coalenscence is allowed to become the dominant mechanism towards large systems.  In pPb collisions, the pseudorapidity density of produced charged particles is significantly higher than in pp collisions, providing an increased probability for quarks to overlap in position and velocity space and potentially coalesce.</a:t>
            </a:r>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defRPr>
            </a:lvl1pPr>
          </a:lstStyle>
          <a:p>
            <a:r>
              <a:rPr lang="zh-CN" altLang="en-US" dirty="0"/>
              <a:t>单击此处添加标题</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noAutofit/>
          </a:bodyPr>
          <a:lstStyle>
            <a:lvl1pPr>
              <a:defRPr sz="2800" b="1"/>
            </a:lvl1pPr>
          </a:lstStyle>
          <a:p>
            <a:fld id="{49AE70B2-8BF9-45C0-BB95-33D1B9D3A854}" type="slidenum">
              <a:rPr lang="zh-CN" altLang="en-US" smtClean="0"/>
            </a:fld>
            <a:endParaRPr lang="zh-CN" altLang="en-US" smtClean="0"/>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2400">
                <a:solidFill>
                  <a:schemeClr val="tx1">
                    <a:lumMod val="75000"/>
                    <a:lumOff val="25000"/>
                  </a:schemeClr>
                </a:solidFill>
                <a:effectLst/>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endParaRPr lang="zh-CN" alt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930275"/>
          </a:xfrm>
        </p:spPr>
        <p:txBody>
          <a:bodyPr anchor="ctr" anchorCtr="0">
            <a:normAutofit/>
          </a:bodyPr>
          <a:lstStyle>
            <a:lvl1pPr>
              <a:defRPr sz="4400" b="0">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700" y="1372235"/>
            <a:ext cx="10515600" cy="4805045"/>
          </a:xfrm>
        </p:spPr>
        <p:txBody>
          <a:bodyP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noAutofit/>
          </a:bodyPr>
          <a:lstStyle>
            <a:lvl1pPr>
              <a:defRPr sz="2800" b="1"/>
            </a:lvl1pPr>
          </a:lstStyle>
          <a:p>
            <a:fld id="{49AE70B2-8BF9-45C0-BB95-33D1B9D3A854}" type="slidenum">
              <a:rPr lang="zh-CN" altLang="en-US" smtClean="0"/>
            </a:fld>
            <a:endParaRPr lang="zh-CN" altLang="en-US" smtClean="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49" y="469127"/>
            <a:ext cx="10307927" cy="4093347"/>
          </a:xfrm>
        </p:spPr>
        <p:txBody>
          <a:bodyPr anchor="b">
            <a:normAutofit/>
          </a:bodyPr>
          <a:lstStyle>
            <a:lvl1pPr>
              <a:defRPr sz="6000">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610028"/>
            <a:ext cx="10307926" cy="647555"/>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4400" b="0" i="0">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9788" y="1744961"/>
            <a:ext cx="5157787"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400" b="0">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3200" b="0">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4400"/>
            </a:lvl1pPr>
          </a:lstStyle>
          <a:p>
            <a:r>
              <a:rPr lang="zh-CN" altLang="en-US" dirty="0"/>
              <a:t>单击此处编辑母版标题样式</a:t>
            </a:r>
            <a:endParaRPr lang="zh-CN" altLang="en-US" dirty="0"/>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2.jpeg"/><Relationship Id="rId3" Type="http://schemas.openxmlformats.org/officeDocument/2006/relationships/tags" Target="../tags/tag2.xml"/><Relationship Id="rId2" Type="http://schemas.openxmlformats.org/officeDocument/2006/relationships/image" Target="../media/image1.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9.png"/><Relationship Id="rId7" Type="http://schemas.openxmlformats.org/officeDocument/2006/relationships/tags" Target="../tags/tag50.xml"/><Relationship Id="rId6" Type="http://schemas.openxmlformats.org/officeDocument/2006/relationships/image" Target="../media/image38.png"/><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image" Target="../media/image37.png"/><Relationship Id="rId2" Type="http://schemas.openxmlformats.org/officeDocument/2006/relationships/tags" Target="../tags/tag47.xml"/><Relationship Id="rId10" Type="http://schemas.openxmlformats.org/officeDocument/2006/relationships/notesSlide" Target="../notesSlides/notesSlide10.xml"/><Relationship Id="rId1" Type="http://schemas.openxmlformats.org/officeDocument/2006/relationships/image" Target="../media/image36.pn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54.xml"/><Relationship Id="rId7" Type="http://schemas.openxmlformats.org/officeDocument/2006/relationships/image" Target="../media/image42.png"/><Relationship Id="rId6" Type="http://schemas.openxmlformats.org/officeDocument/2006/relationships/image" Target="../media/image41.png"/><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image" Target="../media/image40.png"/><Relationship Id="rId2" Type="http://schemas.openxmlformats.org/officeDocument/2006/relationships/tags" Target="../tags/tag51.xml"/><Relationship Id="rId10" Type="http://schemas.openxmlformats.org/officeDocument/2006/relationships/notesSlide" Target="../notesSlides/notesSlide11.xml"/><Relationship Id="rId1" Type="http://schemas.openxmlformats.org/officeDocument/2006/relationships/image" Target="../media/image36.png"/></Relationships>
</file>

<file path=ppt/slides/_rels/slide12.xml.rels><?xml version="1.0" encoding="UTF-8" standalone="yes"?>
<Relationships xmlns="http://schemas.openxmlformats.org/package/2006/relationships"><Relationship Id="rId9" Type="http://schemas.openxmlformats.org/officeDocument/2006/relationships/tags" Target="../tags/tag59.xml"/><Relationship Id="rId8" Type="http://schemas.openxmlformats.org/officeDocument/2006/relationships/tags" Target="../tags/tag58.xml"/><Relationship Id="rId7" Type="http://schemas.openxmlformats.org/officeDocument/2006/relationships/image" Target="../media/image46.png"/><Relationship Id="rId6" Type="http://schemas.openxmlformats.org/officeDocument/2006/relationships/tags" Target="../tags/tag57.xml"/><Relationship Id="rId5" Type="http://schemas.openxmlformats.org/officeDocument/2006/relationships/image" Target="../media/image45.png"/><Relationship Id="rId4" Type="http://schemas.openxmlformats.org/officeDocument/2006/relationships/tags" Target="../tags/tag56.xml"/><Relationship Id="rId3" Type="http://schemas.openxmlformats.org/officeDocument/2006/relationships/image" Target="../media/image44.png"/><Relationship Id="rId2" Type="http://schemas.openxmlformats.org/officeDocument/2006/relationships/tags" Target="../tags/tag55.xml"/><Relationship Id="rId13" Type="http://schemas.openxmlformats.org/officeDocument/2006/relationships/notesSlide" Target="../notesSlides/notesSlide12.xml"/><Relationship Id="rId12" Type="http://schemas.openxmlformats.org/officeDocument/2006/relationships/slideLayout" Target="../slideLayouts/slideLayout2.xml"/><Relationship Id="rId11" Type="http://schemas.openxmlformats.org/officeDocument/2006/relationships/tags" Target="../tags/tag60.xml"/><Relationship Id="rId10" Type="http://schemas.openxmlformats.org/officeDocument/2006/relationships/image" Target="../media/image47.png"/><Relationship Id="rId1" Type="http://schemas.openxmlformats.org/officeDocument/2006/relationships/image" Target="../media/image4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9.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1.png"/><Relationship Id="rId3" Type="http://schemas.openxmlformats.org/officeDocument/2006/relationships/tags" Target="../tags/tag62.xml"/><Relationship Id="rId2" Type="http://schemas.openxmlformats.org/officeDocument/2006/relationships/image" Target="../media/image50.png"/><Relationship Id="rId1" Type="http://schemas.openxmlformats.org/officeDocument/2006/relationships/tags" Target="../tags/tag61.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3.png"/><Relationship Id="rId3" Type="http://schemas.openxmlformats.org/officeDocument/2006/relationships/tags" Target="../tags/tag64.xml"/><Relationship Id="rId2" Type="http://schemas.openxmlformats.org/officeDocument/2006/relationships/image" Target="../media/image52.png"/><Relationship Id="rId1" Type="http://schemas.openxmlformats.org/officeDocument/2006/relationships/tags" Target="../tags/tag6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4.png"/><Relationship Id="rId1" Type="http://schemas.openxmlformats.org/officeDocument/2006/relationships/tags" Target="../tags/tag6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5.png"/><Relationship Id="rId1" Type="http://schemas.openxmlformats.org/officeDocument/2006/relationships/tags" Target="../tags/tag6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6.png"/><Relationship Id="rId1" Type="http://schemas.openxmlformats.org/officeDocument/2006/relationships/tags" Target="../tags/tag67.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4.png"/><Relationship Id="rId3" Type="http://schemas.openxmlformats.org/officeDocument/2006/relationships/tags" Target="../tags/tag69.xml"/><Relationship Id="rId2" Type="http://schemas.openxmlformats.org/officeDocument/2006/relationships/image" Target="../media/image57.png"/><Relationship Id="rId1" Type="http://schemas.openxmlformats.org/officeDocument/2006/relationships/tags" Target="../tags/tag68.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tags" Target="../tags/tag5.xml"/><Relationship Id="rId4" Type="http://schemas.openxmlformats.org/officeDocument/2006/relationships/image" Target="../media/image4.png"/><Relationship Id="rId3" Type="http://schemas.openxmlformats.org/officeDocument/2006/relationships/tags" Target="../tags/tag4.xml"/><Relationship Id="rId2" Type="http://schemas.openxmlformats.org/officeDocument/2006/relationships/image" Target="../media/image3.png"/><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8.png"/><Relationship Id="rId1" Type="http://schemas.openxmlformats.org/officeDocument/2006/relationships/tags" Target="../tags/tag70.xml"/></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2.xml"/><Relationship Id="rId7" Type="http://schemas.openxmlformats.org/officeDocument/2006/relationships/image" Target="../media/image8.png"/><Relationship Id="rId6" Type="http://schemas.openxmlformats.org/officeDocument/2006/relationships/tags" Target="../tags/tag9.xml"/><Relationship Id="rId5" Type="http://schemas.openxmlformats.org/officeDocument/2006/relationships/image" Target="../media/image7.png"/><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image" Target="../media/image6.png"/><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2.png"/><Relationship Id="rId7" Type="http://schemas.openxmlformats.org/officeDocument/2006/relationships/tags" Target="../tags/tag13.xml"/><Relationship Id="rId6" Type="http://schemas.openxmlformats.org/officeDocument/2006/relationships/image" Target="../media/image11.png"/><Relationship Id="rId5" Type="http://schemas.openxmlformats.org/officeDocument/2006/relationships/tags" Target="../tags/tag12.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tags" Target="../tags/tag11.xml"/><Relationship Id="rId10" Type="http://schemas.openxmlformats.org/officeDocument/2006/relationships/notesSlide" Target="../notesSlides/notesSlide4.xml"/><Relationship Id="rId1" Type="http://schemas.openxmlformats.org/officeDocument/2006/relationships/tags" Target="../tags/tag10.xml"/></Relationships>
</file>

<file path=ppt/slides/_rels/slide5.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tags" Target="../tags/tag18.xml"/><Relationship Id="rId7" Type="http://schemas.openxmlformats.org/officeDocument/2006/relationships/image" Target="../media/image14.png"/><Relationship Id="rId6" Type="http://schemas.openxmlformats.org/officeDocument/2006/relationships/tags" Target="../tags/tag17.xml"/><Relationship Id="rId5" Type="http://schemas.openxmlformats.org/officeDocument/2006/relationships/image" Target="../media/image12.png"/><Relationship Id="rId4" Type="http://schemas.openxmlformats.org/officeDocument/2006/relationships/tags" Target="../tags/tag16.xml"/><Relationship Id="rId3" Type="http://schemas.openxmlformats.org/officeDocument/2006/relationships/image" Target="../media/image13.png"/><Relationship Id="rId2" Type="http://schemas.openxmlformats.org/officeDocument/2006/relationships/tags" Target="../tags/tag15.xml"/><Relationship Id="rId12" Type="http://schemas.openxmlformats.org/officeDocument/2006/relationships/notesSlide" Target="../notesSlides/notesSlide5.xml"/><Relationship Id="rId11" Type="http://schemas.openxmlformats.org/officeDocument/2006/relationships/slideLayout" Target="../slideLayouts/slideLayout2.xml"/><Relationship Id="rId10" Type="http://schemas.openxmlformats.org/officeDocument/2006/relationships/tags" Target="../tags/tag19.xml"/><Relationship Id="rId1" Type="http://schemas.openxmlformats.org/officeDocument/2006/relationships/tags" Target="../tags/tag14.xml"/></Relationships>
</file>

<file path=ppt/slides/_rels/slide6.xml.rels><?xml version="1.0" encoding="UTF-8" standalone="yes"?>
<Relationships xmlns="http://schemas.openxmlformats.org/package/2006/relationships"><Relationship Id="rId9" Type="http://schemas.openxmlformats.org/officeDocument/2006/relationships/image" Target="../media/image20.png"/><Relationship Id="rId8" Type="http://schemas.openxmlformats.org/officeDocument/2006/relationships/tags" Target="../tags/tag23.xml"/><Relationship Id="rId7" Type="http://schemas.openxmlformats.org/officeDocument/2006/relationships/image" Target="../media/image19.png"/><Relationship Id="rId6" Type="http://schemas.openxmlformats.org/officeDocument/2006/relationships/tags" Target="../tags/tag22.xml"/><Relationship Id="rId5" Type="http://schemas.openxmlformats.org/officeDocument/2006/relationships/image" Target="../media/image18.png"/><Relationship Id="rId4" Type="http://schemas.openxmlformats.org/officeDocument/2006/relationships/tags" Target="../tags/tag21.xml"/><Relationship Id="rId3" Type="http://schemas.openxmlformats.org/officeDocument/2006/relationships/image" Target="../media/image17.png"/><Relationship Id="rId24" Type="http://schemas.openxmlformats.org/officeDocument/2006/relationships/notesSlide" Target="../notesSlides/notesSlide6.xml"/><Relationship Id="rId23" Type="http://schemas.openxmlformats.org/officeDocument/2006/relationships/slideLayout" Target="../slideLayouts/slideLayout2.xml"/><Relationship Id="rId22" Type="http://schemas.openxmlformats.org/officeDocument/2006/relationships/tags" Target="../tags/tag32.xml"/><Relationship Id="rId21" Type="http://schemas.openxmlformats.org/officeDocument/2006/relationships/tags" Target="../tags/tag31.xml"/><Relationship Id="rId20" Type="http://schemas.openxmlformats.org/officeDocument/2006/relationships/image" Target="../media/image24.png"/><Relationship Id="rId2" Type="http://schemas.openxmlformats.org/officeDocument/2006/relationships/tags" Target="../tags/tag20.xml"/><Relationship Id="rId19" Type="http://schemas.openxmlformats.org/officeDocument/2006/relationships/tags" Target="../tags/tag30.xml"/><Relationship Id="rId18" Type="http://schemas.openxmlformats.org/officeDocument/2006/relationships/tags" Target="../tags/tag29.xml"/><Relationship Id="rId17" Type="http://schemas.openxmlformats.org/officeDocument/2006/relationships/image" Target="../media/image23.png"/><Relationship Id="rId16" Type="http://schemas.openxmlformats.org/officeDocument/2006/relationships/tags" Target="../tags/tag28.xml"/><Relationship Id="rId15" Type="http://schemas.openxmlformats.org/officeDocument/2006/relationships/tags" Target="../tags/tag27.xml"/><Relationship Id="rId14" Type="http://schemas.openxmlformats.org/officeDocument/2006/relationships/image" Target="../media/image22.png"/><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image" Target="../media/image21.png"/><Relationship Id="rId10" Type="http://schemas.openxmlformats.org/officeDocument/2006/relationships/tags" Target="../tags/tag24.xml"/><Relationship Id="rId1" Type="http://schemas.openxmlformats.org/officeDocument/2006/relationships/image" Target="../media/image16.pn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8.png"/><Relationship Id="rId7" Type="http://schemas.openxmlformats.org/officeDocument/2006/relationships/tags" Target="../tags/tag36.xml"/><Relationship Id="rId6" Type="http://schemas.openxmlformats.org/officeDocument/2006/relationships/image" Target="../media/image27.png"/><Relationship Id="rId5" Type="http://schemas.openxmlformats.org/officeDocument/2006/relationships/tags" Target="../tags/tag35.xml"/><Relationship Id="rId4" Type="http://schemas.openxmlformats.org/officeDocument/2006/relationships/image" Target="../media/image26.png"/><Relationship Id="rId3" Type="http://schemas.openxmlformats.org/officeDocument/2006/relationships/tags" Target="../tags/tag34.xml"/><Relationship Id="rId2" Type="http://schemas.openxmlformats.org/officeDocument/2006/relationships/tags" Target="../tags/tag33.xml"/><Relationship Id="rId10" Type="http://schemas.openxmlformats.org/officeDocument/2006/relationships/notesSlide" Target="../notesSlides/notesSlide7.xml"/><Relationship Id="rId1" Type="http://schemas.openxmlformats.org/officeDocument/2006/relationships/image" Target="../media/image25.png"/></Relationships>
</file>

<file path=ppt/slides/_rels/slide8.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image" Target="../media/image32.png"/><Relationship Id="rId6" Type="http://schemas.openxmlformats.org/officeDocument/2006/relationships/tags" Target="../tags/tag39.xml"/><Relationship Id="rId5" Type="http://schemas.openxmlformats.org/officeDocument/2006/relationships/image" Target="../media/image31.png"/><Relationship Id="rId4" Type="http://schemas.openxmlformats.org/officeDocument/2006/relationships/tags" Target="../tags/tag38.xml"/><Relationship Id="rId3" Type="http://schemas.openxmlformats.org/officeDocument/2006/relationships/image" Target="../media/image30.png"/><Relationship Id="rId2" Type="http://schemas.openxmlformats.org/officeDocument/2006/relationships/tags" Target="../tags/tag37.xml"/><Relationship Id="rId12" Type="http://schemas.openxmlformats.org/officeDocument/2006/relationships/notesSlide" Target="../notesSlides/notesSlide8.xml"/><Relationship Id="rId11" Type="http://schemas.openxmlformats.org/officeDocument/2006/relationships/slideLayout" Target="../slideLayouts/slideLayout2.xml"/><Relationship Id="rId10" Type="http://schemas.openxmlformats.org/officeDocument/2006/relationships/image" Target="../media/image33.png"/><Relationship Id="rId1" Type="http://schemas.openxmlformats.org/officeDocument/2006/relationships/image" Target="../media/image29.png"/></Relationships>
</file>

<file path=ppt/slides/_rels/slide9.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image" Target="../media/image35.png"/><Relationship Id="rId7" Type="http://schemas.openxmlformats.org/officeDocument/2006/relationships/tags" Target="../tags/tag45.xml"/><Relationship Id="rId6" Type="http://schemas.openxmlformats.org/officeDocument/2006/relationships/image" Target="../media/image34.png"/><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image" Target="../media/image30.png"/><Relationship Id="rId2" Type="http://schemas.openxmlformats.org/officeDocument/2006/relationships/tags" Target="../tags/tag42.xml"/><Relationship Id="rId11" Type="http://schemas.openxmlformats.org/officeDocument/2006/relationships/notesSlide" Target="../notesSlides/notesSlide9.xml"/><Relationship Id="rId10" Type="http://schemas.openxmlformats.org/officeDocument/2006/relationships/slideLayout" Target="../slideLayouts/slideLayout2.xml"/><Relationship Id="rId1"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sz="4400" dirty="0">
                <a:effectLst/>
              </a:rPr>
              <a:t>Heavy quarkonium probes in small and large systems</a:t>
            </a:r>
            <a:endParaRPr lang="en-US" altLang="zh-CN" sz="4400" dirty="0">
              <a:effectLst/>
            </a:endParaRPr>
          </a:p>
        </p:txBody>
      </p:sp>
      <p:sp>
        <p:nvSpPr>
          <p:cNvPr id="5" name="副标题 4"/>
          <p:cNvSpPr>
            <a:spLocks noGrp="1"/>
          </p:cNvSpPr>
          <p:nvPr>
            <p:ph type="subTitle" idx="1"/>
          </p:nvPr>
        </p:nvSpPr>
        <p:spPr>
          <a:xfrm>
            <a:off x="1524000" y="3993266"/>
            <a:ext cx="9144000" cy="1264534"/>
          </a:xfrm>
        </p:spPr>
        <p:txBody>
          <a:bodyPr>
            <a:normAutofit lnSpcReduction="20000"/>
          </a:bodyPr>
          <a:lstStyle/>
          <a:p>
            <a:r>
              <a:rPr lang="en-US" altLang="zh-CN" dirty="0">
                <a:solidFill>
                  <a:schemeClr val="tx1"/>
                </a:solidFill>
                <a:latin typeface="+mn-lt"/>
              </a:rPr>
              <a:t>On behalf on LHCb collaboration</a:t>
            </a:r>
            <a:endParaRPr lang="en-US" altLang="zh-CN" dirty="0">
              <a:solidFill>
                <a:schemeClr val="tx1"/>
              </a:solidFill>
              <a:latin typeface="+mn-lt"/>
            </a:endParaRPr>
          </a:p>
          <a:p>
            <a:r>
              <a:rPr lang="en-US" altLang="zh-CN" dirty="0">
                <a:solidFill>
                  <a:schemeClr val="tx1"/>
                </a:solidFill>
                <a:latin typeface="+mn-lt"/>
              </a:rPr>
              <a:t>Youen Kang</a:t>
            </a:r>
            <a:endParaRPr lang="en-US" altLang="zh-CN" dirty="0">
              <a:solidFill>
                <a:schemeClr val="tx1"/>
              </a:solidFill>
              <a:latin typeface="+mn-lt"/>
            </a:endParaRPr>
          </a:p>
          <a:p>
            <a:r>
              <a:rPr lang="en-US" altLang="zh-CN" dirty="0">
                <a:solidFill>
                  <a:schemeClr val="tx1"/>
                </a:solidFill>
                <a:latin typeface="+mn-lt"/>
              </a:rPr>
              <a:t>November 14th, 2024</a:t>
            </a:r>
            <a:endParaRPr lang="en-US" altLang="zh-CN" dirty="0">
              <a:solidFill>
                <a:schemeClr val="tx1"/>
              </a:solidFill>
              <a:latin typeface="+mn-lt"/>
            </a:endParaRPr>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pic>
        <p:nvPicPr>
          <p:cNvPr id="7" name="图片 6"/>
          <p:cNvPicPr>
            <a:picLocks noChangeAspect="1"/>
          </p:cNvPicPr>
          <p:nvPr>
            <p:custDataLst>
              <p:tags r:id="rId1"/>
            </p:custDataLst>
          </p:nvPr>
        </p:nvPicPr>
        <p:blipFill>
          <a:blip r:embed="rId2"/>
          <a:stretch>
            <a:fillRect/>
          </a:stretch>
        </p:blipFill>
        <p:spPr>
          <a:xfrm>
            <a:off x="0" y="0"/>
            <a:ext cx="1868170" cy="1845945"/>
          </a:xfrm>
          <a:prstGeom prst="rect">
            <a:avLst/>
          </a:prstGeom>
        </p:spPr>
      </p:pic>
      <p:pic>
        <p:nvPicPr>
          <p:cNvPr id="8" name="图片 7"/>
          <p:cNvPicPr/>
          <p:nvPr>
            <p:custDataLst>
              <p:tags r:id="rId3"/>
            </p:custDataLst>
          </p:nvPr>
        </p:nvPicPr>
        <p:blipFill>
          <a:blip r:embed="rId4"/>
          <a:srcRect l="1773" t="222" r="9681" b="53500"/>
          <a:stretch>
            <a:fillRect/>
          </a:stretch>
        </p:blipFill>
        <p:spPr>
          <a:xfrm>
            <a:off x="9168130" y="0"/>
            <a:ext cx="3023870" cy="16471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标题 1"/>
              <p:cNvSpPr>
                <a:spLocks noGrp="1"/>
              </p:cNvSpPr>
              <p:nvPr>
                <p:ph type="title"/>
              </p:nvPr>
            </p:nvSpPr>
            <p:spPr/>
            <p:txBody>
              <a:bodyPr/>
              <a:lstStyle/>
              <a:p>
                <a14:m>
                  <m:oMath xmlns:m="http://schemas.openxmlformats.org/officeDocument/2006/math">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𝜒</m:t>
                        </m:r>
                      </m:e>
                      <m:sub>
                        <m:r>
                          <a:rPr lang="en-US" altLang="zh-CN" i="1">
                            <a:latin typeface="Cambria Math" panose="02040503050406030204" charset="0"/>
                            <a:cs typeface="Cambria Math" panose="02040503050406030204" charset="0"/>
                          </a:rPr>
                          <m:t>𝑐</m:t>
                        </m:r>
                      </m:sub>
                    </m:sSub>
                  </m:oMath>
                </a14:m>
                <a:r>
                  <a:rPr lang="en-US" altLang="zh-CN" dirty="0"/>
                  <a:t> relative to </a:t>
                </a:r>
                <a14:m>
                  <m:oMath xmlns:m="http://schemas.openxmlformats.org/officeDocument/2006/math">
                    <m:r>
                      <a:rPr lang="en-US" altLang="zh-CN" i="1">
                        <a:latin typeface="Cambria Math" panose="02040503050406030204" charset="0"/>
                        <a:cs typeface="Cambria Math" panose="02040503050406030204" charset="0"/>
                      </a:rPr>
                      <m:t>𝐽</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𝜓</m:t>
                    </m:r>
                  </m:oMath>
                </a14:m>
                <a:endParaRPr lang="en-US" altLang="zh-CN" dirty="0"/>
              </a:p>
            </p:txBody>
          </p:sp>
        </mc:Choice>
        <mc:Fallback>
          <p:sp>
            <p:nvSpPr>
              <p:cNvPr id="2" name="标题 1"/>
              <p:cNvSpPr>
                <a:spLocks noRot="1" noChangeAspect="1" noMove="1" noResize="1" noEditPoints="1" noAdjustHandles="1" noChangeArrowheads="1" noChangeShapeType="1" noTextEdit="1"/>
              </p:cNvSpPr>
              <p:nvPr>
                <p:ph type="title"/>
              </p:nvPr>
            </p:nvSpPr>
            <p:spPr>
              <a:blipFill rotWithShape="1">
                <a:blip r:embed="rId1"/>
                <a:stretch>
                  <a:fillRect/>
                </a:stretch>
              </a:blipFill>
            </p:spPr>
            <p:txBody>
              <a:bodyPr/>
              <a:lstStyle/>
              <a:p>
                <a:r>
                  <a:rPr lang="zh-CN" altLang="en-US">
                    <a:noFill/>
                  </a:rPr>
                  <a:t> </a:t>
                </a:r>
              </a:p>
            </p:txBody>
          </p:sp>
        </mc:Fallback>
      </mc:AlternateContent>
      <p:pic>
        <p:nvPicPr>
          <p:cNvPr id="5" name="图片 4"/>
          <p:cNvPicPr>
            <a:picLocks noChangeAspect="1"/>
          </p:cNvPicPr>
          <p:nvPr>
            <p:custDataLst>
              <p:tags r:id="rId2"/>
            </p:custDataLst>
          </p:nvPr>
        </p:nvPicPr>
        <p:blipFill>
          <a:blip r:embed="rId3"/>
          <a:stretch>
            <a:fillRect/>
          </a:stretch>
        </p:blipFill>
        <p:spPr>
          <a:xfrm>
            <a:off x="6134100" y="1242060"/>
            <a:ext cx="5476240" cy="3235960"/>
          </a:xfrm>
          <a:prstGeom prst="rect">
            <a:avLst/>
          </a:prstGeom>
        </p:spPr>
      </p:pic>
      <mc:AlternateContent xmlns:mc="http://schemas.openxmlformats.org/markup-compatibility/2006">
        <mc:Choice xmlns:a14="http://schemas.microsoft.com/office/drawing/2010/main" Requires="a14">
          <p:sp>
            <p:nvSpPr>
              <p:cNvPr id="10" name="内容占位符 9"/>
              <p:cNvSpPr>
                <a:spLocks noGrp="1"/>
              </p:cNvSpPr>
              <p:nvPr>
                <p:ph idx="1"/>
                <p:custDataLst>
                  <p:tags r:id="rId4"/>
                </p:custDataLst>
              </p:nvPr>
            </p:nvSpPr>
            <p:spPr>
              <a:xfrm>
                <a:off x="821055" y="4751070"/>
                <a:ext cx="10549890" cy="1203960"/>
              </a:xfrm>
            </p:spPr>
            <p:txBody>
              <a:bodyPr>
                <a:noAutofit/>
              </a:bodyPr>
              <a:lstStyle/>
              <a:p>
                <a:pPr>
                  <a:lnSpc>
                    <a:spcPct val="130000"/>
                  </a:lnSpc>
                  <a:buFont typeface="Wingdings" panose="05000000000000000000" charset="0"/>
                  <a:buChar char="Ø"/>
                </a:pPr>
                <a:r>
                  <a:rPr lang="en-US" altLang="zh-CN" sz="2000">
                    <a:solidFill>
                      <a:schemeClr val="tx1"/>
                    </a:solidFill>
                  </a:rPr>
                  <a:t> </a:t>
                </a:r>
                <a14:m>
                  <m:oMath xmlns:m="http://schemas.openxmlformats.org/officeDocument/2006/math">
                    <m:sSub>
                      <m:sSubPr>
                        <m:ctrlPr>
                          <a:rPr lang="en-US" altLang="zh-CN" sz="2000" i="1">
                            <a:latin typeface="Cambria Math" panose="02040503050406030204" charset="0"/>
                            <a:cs typeface="Cambria Math" panose="02040503050406030204" charset="0"/>
                          </a:rPr>
                        </m:ctrlPr>
                      </m:sSubPr>
                      <m:e>
                        <m:r>
                          <a:rPr lang="en-US" altLang="zh-CN" sz="2000" i="1">
                            <a:latin typeface="Cambria Math" panose="02040503050406030204" charset="0"/>
                            <a:cs typeface="Cambria Math" panose="02040503050406030204" charset="0"/>
                          </a:rPr>
                          <m:t>𝜒</m:t>
                        </m:r>
                      </m:e>
                      <m:sub>
                        <m:r>
                          <a:rPr lang="en-US" altLang="zh-CN" sz="2000" i="1">
                            <a:latin typeface="Cambria Math" panose="02040503050406030204" charset="0"/>
                            <a:cs typeface="Cambria Math" panose="02040503050406030204" charset="0"/>
                          </a:rPr>
                          <m:t>𝑐</m:t>
                        </m:r>
                        <m:r>
                          <a:rPr lang="en-US" altLang="zh-CN" sz="2000" i="1">
                            <a:latin typeface="Cambria Math" panose="02040503050406030204" charset="0"/>
                            <a:cs typeface="Cambria Math" panose="02040503050406030204" charset="0"/>
                          </a:rPr>
                          <m:t>1</m:t>
                        </m:r>
                      </m:sub>
                    </m:sSub>
                    <m:r>
                      <a:rPr lang="en-US" altLang="zh-CN" sz="2000" i="1">
                        <a:latin typeface="Cambria Math" panose="02040503050406030204" charset="0"/>
                        <a:cs typeface="Cambria Math" panose="02040503050406030204" charset="0"/>
                      </a:rPr>
                      <m:t>+</m:t>
                    </m:r>
                    <m:sSub>
                      <m:sSubPr>
                        <m:ctrlPr>
                          <a:rPr lang="en-US" altLang="zh-CN" sz="2000" i="1">
                            <a:latin typeface="Cambria Math" panose="02040503050406030204" charset="0"/>
                            <a:cs typeface="Cambria Math" panose="02040503050406030204" charset="0"/>
                          </a:rPr>
                        </m:ctrlPr>
                      </m:sSubPr>
                      <m:e>
                        <m:r>
                          <a:rPr lang="en-US" altLang="zh-CN" sz="2000" i="1">
                            <a:latin typeface="Cambria Math" panose="02040503050406030204" charset="0"/>
                            <a:cs typeface="Cambria Math" panose="02040503050406030204" charset="0"/>
                          </a:rPr>
                          <m:t>𝜒</m:t>
                        </m:r>
                      </m:e>
                      <m:sub>
                        <m:r>
                          <a:rPr lang="en-US" altLang="zh-CN" sz="2000" i="1">
                            <a:latin typeface="Cambria Math" panose="02040503050406030204" charset="0"/>
                            <a:cs typeface="Cambria Math" panose="02040503050406030204" charset="0"/>
                          </a:rPr>
                          <m:t>𝑐</m:t>
                        </m:r>
                        <m:r>
                          <a:rPr lang="en-US" altLang="zh-CN" sz="2000" i="1">
                            <a:latin typeface="Cambria Math" panose="02040503050406030204" charset="0"/>
                            <a:cs typeface="Cambria Math" panose="02040503050406030204" charset="0"/>
                          </a:rPr>
                          <m:t>2</m:t>
                        </m:r>
                      </m:sub>
                    </m:sSub>
                  </m:oMath>
                </a14:m>
                <a:r>
                  <a:rPr lang="en-US" altLang="zh-CN" sz="2000">
                    <a:solidFill>
                      <a:schemeClr val="tx1"/>
                    </a:solidFill>
                  </a:rPr>
                  <a:t>  measured in </a:t>
                </a:r>
                <a14:m>
                  <m:oMath xmlns:m="http://schemas.openxmlformats.org/officeDocument/2006/math">
                    <m:sSub>
                      <m:sSubPr>
                        <m:ctrlPr>
                          <a:rPr lang="en-US" altLang="zh-CN" sz="2000" i="1">
                            <a:latin typeface="Cambria Math" panose="02040503050406030204" charset="0"/>
                            <a:cs typeface="Cambria Math" panose="02040503050406030204" charset="0"/>
                          </a:rPr>
                        </m:ctrlPr>
                      </m:sSubPr>
                      <m:e>
                        <m:r>
                          <a:rPr lang="en-US" altLang="zh-CN" sz="2000" i="1">
                            <a:latin typeface="Cambria Math" panose="02040503050406030204" charset="0"/>
                            <a:cs typeface="Cambria Math" panose="02040503050406030204" charset="0"/>
                          </a:rPr>
                          <m:t>𝜒</m:t>
                        </m:r>
                      </m:e>
                      <m:sub>
                        <m:r>
                          <a:rPr lang="en-US" altLang="zh-CN" sz="2000" i="1">
                            <a:latin typeface="Cambria Math" panose="02040503050406030204" charset="0"/>
                            <a:cs typeface="Cambria Math" panose="02040503050406030204" charset="0"/>
                          </a:rPr>
                          <m:t>𝑐</m:t>
                        </m:r>
                      </m:sub>
                    </m:sSub>
                    <m:r>
                      <a:rPr lang="en-US" altLang="zh-CN" sz="2000" i="1">
                        <a:latin typeface="Cambria Math" panose="02040503050406030204" charset="0"/>
                        <a:cs typeface="Cambria Math" panose="02040503050406030204" charset="0"/>
                      </a:rPr>
                      <m:t>→</m:t>
                    </m:r>
                    <m:r>
                      <a:rPr lang="en-US" altLang="zh-CN" sz="2000" i="1">
                        <a:latin typeface="Cambria Math" panose="02040503050406030204" charset="0"/>
                        <a:cs typeface="Cambria Math" panose="02040503050406030204" charset="0"/>
                      </a:rPr>
                      <m:t>𝐽</m:t>
                    </m:r>
                    <m:r>
                      <a:rPr lang="en-US" altLang="zh-CN" sz="2000" i="1">
                        <a:latin typeface="Cambria Math" panose="02040503050406030204" charset="0"/>
                        <a:cs typeface="Cambria Math" panose="02040503050406030204" charset="0"/>
                      </a:rPr>
                      <m:t>/</m:t>
                    </m:r>
                    <m:r>
                      <a:rPr lang="en-US" altLang="zh-CN" sz="2000" i="1">
                        <a:latin typeface="Cambria Math" panose="02040503050406030204" charset="0"/>
                        <a:cs typeface="Cambria Math" panose="02040503050406030204" charset="0"/>
                      </a:rPr>
                      <m:t>𝜓𝛾</m:t>
                    </m:r>
                    <m:r>
                      <a:rPr lang="en-US" altLang="zh-CN" sz="2000" i="1">
                        <a:latin typeface="Cambria Math" panose="02040503050406030204" charset="0"/>
                        <a:cs typeface="Cambria Math" panose="02040503050406030204" charset="0"/>
                      </a:rPr>
                      <m:t>→</m:t>
                    </m:r>
                    <m:sSup>
                      <m:sSupPr>
                        <m:ctrlPr>
                          <a:rPr lang="en-US" altLang="zh-CN" sz="2000" i="1">
                            <a:latin typeface="Cambria Math" panose="02040503050406030204" charset="0"/>
                            <a:cs typeface="Cambria Math" panose="02040503050406030204" charset="0"/>
                          </a:rPr>
                        </m:ctrlPr>
                      </m:sSupPr>
                      <m:e>
                        <m:r>
                          <a:rPr lang="en-US" altLang="zh-CN" sz="2000" i="1">
                            <a:latin typeface="Cambria Math" panose="02040503050406030204" charset="0"/>
                            <a:cs typeface="Cambria Math" panose="02040503050406030204" charset="0"/>
                          </a:rPr>
                          <m:t>𝜇</m:t>
                        </m:r>
                      </m:e>
                      <m:sup>
                        <m:r>
                          <a:rPr lang="en-US" altLang="zh-CN" sz="2000" i="1">
                            <a:latin typeface="Cambria Math" panose="02040503050406030204" charset="0"/>
                            <a:cs typeface="Cambria Math" panose="02040503050406030204" charset="0"/>
                          </a:rPr>
                          <m:t>+</m:t>
                        </m:r>
                      </m:sup>
                    </m:sSup>
                    <m:sSup>
                      <m:sSupPr>
                        <m:ctrlPr>
                          <a:rPr lang="en-US" altLang="zh-CN" sz="2000" i="1">
                            <a:latin typeface="Cambria Math" panose="02040503050406030204" charset="0"/>
                            <a:cs typeface="Cambria Math" panose="02040503050406030204" charset="0"/>
                          </a:rPr>
                        </m:ctrlPr>
                      </m:sSupPr>
                      <m:e>
                        <m:r>
                          <a:rPr lang="en-US" altLang="zh-CN" sz="2000" i="1">
                            <a:latin typeface="Cambria Math" panose="02040503050406030204" charset="0"/>
                            <a:cs typeface="Cambria Math" panose="02040503050406030204" charset="0"/>
                          </a:rPr>
                          <m:t>𝜇</m:t>
                        </m:r>
                      </m:e>
                      <m:sup>
                        <m:r>
                          <a:rPr lang="en-US" altLang="zh-CN" sz="2000" i="1">
                            <a:latin typeface="Cambria Math" panose="02040503050406030204" charset="0"/>
                            <a:cs typeface="Cambria Math" panose="02040503050406030204" charset="0"/>
                          </a:rPr>
                          <m:t>−</m:t>
                        </m:r>
                      </m:sup>
                    </m:sSup>
                    <m:r>
                      <a:rPr lang="en-US" altLang="zh-CN" sz="2000" i="1">
                        <a:latin typeface="Cambria Math" panose="02040503050406030204" charset="0"/>
                        <a:cs typeface="Cambria Math" panose="02040503050406030204" charset="0"/>
                      </a:rPr>
                      <m:t>𝛾</m:t>
                    </m:r>
                  </m:oMath>
                </a14:m>
                <a:endParaRPr lang="en-US" altLang="zh-CN" sz="2000" i="1">
                  <a:latin typeface="Cambria Math" panose="02040503050406030204" charset="0"/>
                  <a:cs typeface="Cambria Math" panose="02040503050406030204" charset="0"/>
                </a:endParaRPr>
              </a:p>
              <a:p>
                <a:pPr>
                  <a:lnSpc>
                    <a:spcPct val="130000"/>
                  </a:lnSpc>
                  <a:buFont typeface="Wingdings" panose="05000000000000000000" charset="0"/>
                  <a:buChar char="Ø"/>
                </a:pPr>
                <a14:m>
                  <m:oMath xmlns:m="http://schemas.openxmlformats.org/officeDocument/2006/math">
                    <m:r>
                      <a:rPr lang="en-US" altLang="zh-CN" sz="2000" i="1">
                        <a:latin typeface="Cambria Math" panose="02040503050406030204" charset="0"/>
                        <a:cs typeface="Cambria Math" panose="02040503050406030204" charset="0"/>
                      </a:rPr>
                      <m:t>𝛾</m:t>
                    </m:r>
                  </m:oMath>
                </a14:m>
                <a:r>
                  <a:rPr lang="en-US" altLang="zh-CN" sz="2000" i="1">
                    <a:solidFill>
                      <a:schemeClr val="tx1"/>
                    </a:solidFill>
                    <a:latin typeface="Cambria Math" panose="02040503050406030204" charset="0"/>
                    <a:ea typeface="MS Mincho" charset="0"/>
                    <a:cs typeface="Cambria Math" panose="02040503050406030204" charset="0"/>
                  </a:rPr>
                  <a:t> </a:t>
                </a:r>
                <a:r>
                  <a:rPr lang="en-US" altLang="zh-CN" sz="2000">
                    <a:sym typeface="+mn-ea"/>
                  </a:rPr>
                  <a:t>measured by ECAL with </a:t>
                </a:r>
                <a14:m>
                  <m:oMath xmlns:m="http://schemas.openxmlformats.org/officeDocument/2006/math">
                    <m:sSub>
                      <m:sSubPr>
                        <m:ctrlPr>
                          <a:rPr lang="en-US" altLang="zh-CN" sz="2000" i="1">
                            <a:latin typeface="Cambria Math" panose="02040503050406030204" charset="0"/>
                            <a:cs typeface="Cambria Math" panose="02040503050406030204" charset="0"/>
                          </a:rPr>
                        </m:ctrlPr>
                      </m:sSubPr>
                      <m:e>
                        <m:r>
                          <a:rPr lang="en-US" altLang="zh-CN" sz="2000" i="1">
                            <a:latin typeface="Cambria Math" panose="02040503050406030204" charset="0"/>
                            <a:cs typeface="Cambria Math" panose="02040503050406030204" charset="0"/>
                          </a:rPr>
                          <m:t>𝑝</m:t>
                        </m:r>
                      </m:e>
                      <m:sub>
                        <m:r>
                          <a:rPr lang="en-US" altLang="zh-CN" sz="2000" i="1">
                            <a:latin typeface="Cambria Math" panose="02040503050406030204" charset="0"/>
                            <a:cs typeface="Cambria Math" panose="02040503050406030204" charset="0"/>
                          </a:rPr>
                          <m:t>𝑇</m:t>
                        </m:r>
                      </m:sub>
                    </m:sSub>
                    <m:r>
                      <a:rPr lang="en-US" altLang="zh-CN" sz="2000" i="1">
                        <a:latin typeface="Cambria Math" panose="02040503050406030204" charset="0"/>
                        <a:cs typeface="Cambria Math" panose="02040503050406030204" charset="0"/>
                      </a:rPr>
                      <m:t>&gt;</m:t>
                    </m:r>
                    <m:r>
                      <a:rPr lang="en-US" altLang="zh-CN" sz="2000" i="1">
                        <a:latin typeface="Cambria Math" panose="02040503050406030204" charset="0"/>
                        <a:cs typeface="Cambria Math" panose="02040503050406030204" charset="0"/>
                      </a:rPr>
                      <m:t>0</m:t>
                    </m:r>
                    <m:r>
                      <a:rPr lang="en-US" altLang="zh-CN" sz="2000" i="1">
                        <a:latin typeface="Cambria Math" panose="02040503050406030204" charset="0"/>
                        <a:cs typeface="Cambria Math" panose="02040503050406030204" charset="0"/>
                      </a:rPr>
                      <m:t>.</m:t>
                    </m:r>
                    <m:r>
                      <a:rPr lang="en-US" altLang="zh-CN" sz="2000" i="1">
                        <a:latin typeface="Cambria Math" panose="02040503050406030204" charset="0"/>
                        <a:cs typeface="Cambria Math" panose="02040503050406030204" charset="0"/>
                      </a:rPr>
                      <m:t>4</m:t>
                    </m:r>
                  </m:oMath>
                </a14:m>
                <a:r>
                  <a:rPr lang="en-US" altLang="zh-CN" sz="2000" i="1">
                    <a:solidFill>
                      <a:schemeClr val="tx1"/>
                    </a:solidFill>
                    <a:latin typeface="Cambria Math" panose="02040503050406030204" charset="0"/>
                    <a:ea typeface="MS Mincho" charset="0"/>
                    <a:cs typeface="Cambria Math" panose="02040503050406030204" charset="0"/>
                  </a:rPr>
                  <a:t> </a:t>
                </a:r>
                <a:r>
                  <a:rPr lang="en-US" altLang="zh-CN" sz="2000">
                    <a:solidFill>
                      <a:schemeClr val="tx1"/>
                    </a:solidFill>
                  </a:rPr>
                  <a:t>GeV/</a:t>
                </a:r>
                <a:r>
                  <a:rPr lang="en-US" altLang="zh-CN" sz="2000" i="1">
                    <a:solidFill>
                      <a:schemeClr val="tx1"/>
                    </a:solidFill>
                  </a:rPr>
                  <a:t>c</a:t>
                </a:r>
                <a:endParaRPr lang="en-US" altLang="zh-CN" sz="2000" i="1">
                  <a:solidFill>
                    <a:schemeClr val="tx1"/>
                  </a:solidFill>
                </a:endParaRPr>
              </a:p>
            </p:txBody>
          </p:sp>
        </mc:Choice>
        <mc:Fallback>
          <p:sp>
            <p:nvSpPr>
              <p:cNvPr id="10" name="内容占位符 9"/>
              <p:cNvSpPr>
                <a:spLocks noRot="1" noChangeAspect="1" noMove="1" noResize="1" noEditPoints="1" noAdjustHandles="1" noChangeArrowheads="1" noChangeShapeType="1" noTextEdit="1"/>
              </p:cNvSpPr>
              <p:nvPr>
                <p:ph idx="1"/>
                <p:custDataLst>
                  <p:tags r:id="rId5"/>
                </p:custDataLst>
              </p:nvPr>
            </p:nvSpPr>
            <p:spPr>
              <a:xfrm>
                <a:off x="821055" y="4751070"/>
                <a:ext cx="10549890" cy="1203960"/>
              </a:xfrm>
              <a:blipFill rotWithShape="1">
                <a:blip r:embed="rId6"/>
                <a:stretch>
                  <a:fillRect/>
                </a:stretch>
              </a:blipFill>
            </p:spPr>
            <p:txBody>
              <a:bodyPr/>
              <a:lstStyle/>
              <a:p>
                <a:r>
                  <a:rPr lang="zh-CN" altLang="en-US">
                    <a:noFill/>
                  </a:rPr>
                  <a:t> </a:t>
                </a:r>
              </a:p>
            </p:txBody>
          </p:sp>
        </mc:Fallback>
      </mc:AlternateContent>
      <p:sp>
        <p:nvSpPr>
          <p:cNvPr id="3" name="文本框 2"/>
          <p:cNvSpPr txBox="1"/>
          <p:nvPr/>
        </p:nvSpPr>
        <p:spPr>
          <a:xfrm>
            <a:off x="5118100" y="4474845"/>
            <a:ext cx="2406015" cy="238125"/>
          </a:xfrm>
          <a:prstGeom prst="rect">
            <a:avLst/>
          </a:prstGeom>
          <a:noFill/>
        </p:spPr>
        <p:txBody>
          <a:bodyPr wrap="square" rtlCol="0">
            <a:noAutofit/>
          </a:bodyPr>
          <a:p>
            <a:r>
              <a:rPr lang="zh-CN" altLang="en-US" sz="1000" b="1"/>
              <a:t>Phys. Rev. Lett. 132 (2024) 102302</a:t>
            </a:r>
            <a:endParaRPr lang="zh-CN" altLang="en-US" sz="1000" b="1"/>
          </a:p>
        </p:txBody>
      </p:sp>
      <p:pic>
        <p:nvPicPr>
          <p:cNvPr id="6" name="图片 5"/>
          <p:cNvPicPr>
            <a:picLocks noChangeAspect="1"/>
          </p:cNvPicPr>
          <p:nvPr>
            <p:custDataLst>
              <p:tags r:id="rId7"/>
            </p:custDataLst>
          </p:nvPr>
        </p:nvPicPr>
        <p:blipFill>
          <a:blip r:embed="rId8"/>
          <a:srcRect b="50411"/>
          <a:stretch>
            <a:fillRect/>
          </a:stretch>
        </p:blipFill>
        <p:spPr>
          <a:xfrm>
            <a:off x="457200" y="1261110"/>
            <a:ext cx="5475605" cy="3176270"/>
          </a:xfrm>
          <a:prstGeom prst="rect">
            <a:avLst/>
          </a:prstGeom>
        </p:spPr>
      </p:pic>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标题 1"/>
              <p:cNvSpPr>
                <a:spLocks noGrp="1"/>
              </p:cNvSpPr>
              <p:nvPr>
                <p:ph type="title"/>
              </p:nvPr>
            </p:nvSpPr>
            <p:spPr/>
            <p:txBody>
              <a:bodyPr/>
              <a:lstStyle/>
              <a:p>
                <a14:m>
                  <m:oMath xmlns:m="http://schemas.openxmlformats.org/officeDocument/2006/math">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𝜒</m:t>
                        </m:r>
                      </m:e>
                      <m:sub>
                        <m:r>
                          <a:rPr lang="en-US" altLang="zh-CN" i="1">
                            <a:latin typeface="Cambria Math" panose="02040503050406030204" charset="0"/>
                            <a:cs typeface="Cambria Math" panose="02040503050406030204" charset="0"/>
                          </a:rPr>
                          <m:t>𝑐</m:t>
                        </m:r>
                      </m:sub>
                    </m:sSub>
                  </m:oMath>
                </a14:m>
                <a:r>
                  <a:rPr lang="en-US" altLang="zh-CN"/>
                  <a:t> relative to </a:t>
                </a:r>
                <a14:m>
                  <m:oMath xmlns:m="http://schemas.openxmlformats.org/officeDocument/2006/math">
                    <m:r>
                      <a:rPr lang="en-US" altLang="zh-CN" i="1">
                        <a:latin typeface="Cambria Math" panose="02040503050406030204" charset="0"/>
                        <a:cs typeface="Cambria Math" panose="02040503050406030204" charset="0"/>
                      </a:rPr>
                      <m:t>𝐽</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𝜓</m:t>
                    </m:r>
                  </m:oMath>
                </a14:m>
                <a:endParaRPr lang="en-US" altLang="zh-CN"/>
              </a:p>
            </p:txBody>
          </p:sp>
        </mc:Choice>
        <mc:Fallback>
          <p:sp>
            <p:nvSpPr>
              <p:cNvPr id="2" name="标题 1"/>
              <p:cNvSpPr>
                <a:spLocks noRot="1" noChangeAspect="1" noMove="1" noResize="1" noEditPoints="1" noAdjustHandles="1" noChangeArrowheads="1" noChangeShapeType="1" noTextEdit="1"/>
              </p:cNvSpPr>
              <p:nvPr>
                <p:ph type="title"/>
              </p:nvPr>
            </p:nvSpPr>
            <p:spPr>
              <a:blipFill rotWithShape="1">
                <a:blip r:embed="rId1"/>
                <a:stretch>
                  <a:fillRect/>
                </a:stretch>
              </a:blipFill>
            </p:spPr>
            <p:txBody>
              <a:bodyPr/>
              <a:lstStyle/>
              <a:p>
                <a:r>
                  <a:rPr lang="zh-CN" altLang="en-US">
                    <a:noFill/>
                  </a:rPr>
                  <a:t> </a:t>
                </a:r>
              </a:p>
            </p:txBody>
          </p:sp>
        </mc:Fallback>
      </mc:AlternateContent>
      <p:pic>
        <p:nvPicPr>
          <p:cNvPr id="9" name="内容占位符 8"/>
          <p:cNvPicPr>
            <a:picLocks noGrp="1" noChangeAspect="1"/>
          </p:cNvPicPr>
          <p:nvPr>
            <p:ph idx="1"/>
            <p:custDataLst>
              <p:tags r:id="rId2"/>
            </p:custDataLst>
          </p:nvPr>
        </p:nvPicPr>
        <p:blipFill>
          <a:blip r:embed="rId3"/>
          <a:srcRect l="2534" t="1940" r="2965"/>
          <a:stretch>
            <a:fillRect/>
          </a:stretch>
        </p:blipFill>
        <p:spPr>
          <a:xfrm>
            <a:off x="5476875" y="1433830"/>
            <a:ext cx="6097270" cy="3391535"/>
          </a:xfrm>
          <a:prstGeom prst="rect">
            <a:avLst/>
          </a:prstGeom>
        </p:spPr>
      </p:pic>
      <mc:AlternateContent xmlns:mc="http://schemas.openxmlformats.org/markup-compatibility/2006">
        <mc:Choice xmlns:a14="http://schemas.microsoft.com/office/drawing/2010/main" Requires="a14">
          <p:sp>
            <p:nvSpPr>
              <p:cNvPr id="11" name="内容占位符 9"/>
              <p:cNvSpPr>
                <a:spLocks noGrp="1"/>
              </p:cNvSpPr>
              <p:nvPr>
                <p:custDataLst>
                  <p:tags r:id="rId4"/>
                </p:custDataLst>
              </p:nvPr>
            </p:nvSpPr>
            <p:spPr>
              <a:xfrm>
                <a:off x="554990" y="1433830"/>
                <a:ext cx="4921885" cy="48082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a:lnSpc>
                    <a:spcPct val="140000"/>
                  </a:lnSpc>
                  <a:buFont typeface="Wingdings" panose="05000000000000000000" charset="0"/>
                  <a:buChar char="Ø"/>
                </a:pPr>
                <a:r>
                  <a:rPr lang="en-US" altLang="zh-CN" sz="1800" dirty="0">
                    <a:sym typeface="+mn-ea"/>
                  </a:rPr>
                  <a:t>Initial-state effects canceled</a:t>
                </a:r>
                <a:endParaRPr lang="en-US" altLang="zh-CN" sz="1800" dirty="0">
                  <a:solidFill>
                    <a:schemeClr val="tx1"/>
                  </a:solidFill>
                </a:endParaRPr>
              </a:p>
              <a:p>
                <a:pPr>
                  <a:lnSpc>
                    <a:spcPct val="140000"/>
                  </a:lnSpc>
                  <a:buFont typeface="Wingdings" panose="05000000000000000000" charset="0"/>
                  <a:buChar char="Ø"/>
                </a:pPr>
                <a:r>
                  <a:rPr lang="en-US" altLang="zh-CN" sz="1800" dirty="0">
                    <a:solidFill>
                      <a:schemeClr val="tx1"/>
                    </a:solidFill>
                  </a:rPr>
                  <a:t>Forward rapidity consistent with </a:t>
                </a:r>
                <a:r>
                  <a:rPr lang="en-US" altLang="zh-CN" sz="1800" i="1" dirty="0">
                    <a:solidFill>
                      <a:schemeClr val="tx1"/>
                    </a:solidFill>
                  </a:rPr>
                  <a:t>pp</a:t>
                </a:r>
                <a:r>
                  <a:rPr lang="en-US" altLang="zh-CN" sz="1800" dirty="0">
                    <a:solidFill>
                      <a:schemeClr val="tx1"/>
                    </a:solidFill>
                  </a:rPr>
                  <a:t> results</a:t>
                </a:r>
                <a:endParaRPr lang="en-US" altLang="zh-CN" sz="1800" dirty="0">
                  <a:solidFill>
                    <a:schemeClr val="tx1"/>
                  </a:solidFill>
                </a:endParaRPr>
              </a:p>
              <a:p>
                <a:pPr>
                  <a:lnSpc>
                    <a:spcPct val="140000"/>
                  </a:lnSpc>
                  <a:buFont typeface="Wingdings" panose="05000000000000000000" charset="0"/>
                  <a:buChar char="Ø"/>
                </a:pPr>
                <a:r>
                  <a:rPr lang="en-US" altLang="zh-CN" sz="1800" dirty="0">
                    <a:solidFill>
                      <a:schemeClr val="tx1"/>
                    </a:solidFill>
                  </a:rPr>
                  <a:t>Backward rapidity 2.4 </a:t>
                </a:r>
                <a14:m>
                  <m:oMath xmlns:m="http://schemas.openxmlformats.org/officeDocument/2006/math">
                    <m:r>
                      <a:rPr lang="en-US" altLang="zh-CN" sz="1800" i="1">
                        <a:solidFill>
                          <a:schemeClr val="tx1"/>
                        </a:solidFill>
                        <a:latin typeface="Cambria Math" panose="02040503050406030204" charset="0"/>
                        <a:cs typeface="Cambria Math" panose="02040503050406030204" charset="0"/>
                      </a:rPr>
                      <m:t>𝜎</m:t>
                    </m:r>
                  </m:oMath>
                </a14:m>
                <a:r>
                  <a:rPr lang="en-US" altLang="zh-CN" sz="1800" dirty="0">
                    <a:solidFill>
                      <a:schemeClr val="tx1"/>
                    </a:solidFill>
                  </a:rPr>
                  <a:t> higher than the forward for low </a:t>
                </a:r>
                <a14:m>
                  <m:oMath xmlns:m="http://schemas.openxmlformats.org/officeDocument/2006/math">
                    <m:sSub>
                      <m:sSubPr>
                        <m:ctrlPr>
                          <a:rPr lang="en-US" altLang="zh-CN" sz="1800" i="1">
                            <a:latin typeface="Cambria Math" panose="02040503050406030204" charset="0"/>
                            <a:cs typeface="Cambria Math" panose="02040503050406030204" charset="0"/>
                          </a:rPr>
                        </m:ctrlPr>
                      </m:sSubPr>
                      <m:e>
                        <m:r>
                          <a:rPr lang="en-US" altLang="zh-CN" sz="1800" i="1">
                            <a:latin typeface="Cambria Math" panose="02040503050406030204" charset="0"/>
                            <a:cs typeface="Cambria Math" panose="02040503050406030204" charset="0"/>
                          </a:rPr>
                          <m:t>𝑝</m:t>
                        </m:r>
                      </m:e>
                      <m:sub>
                        <m:r>
                          <a:rPr lang="en-US" altLang="zh-CN" sz="1800" i="1">
                            <a:latin typeface="Cambria Math" panose="02040503050406030204" charset="0"/>
                            <a:cs typeface="Cambria Math" panose="02040503050406030204" charset="0"/>
                          </a:rPr>
                          <m:t>𝑇</m:t>
                        </m:r>
                      </m:sub>
                    </m:sSub>
                  </m:oMath>
                </a14:m>
                <a:r>
                  <a:rPr lang="en-US" altLang="zh-CN" sz="1800" dirty="0">
                    <a:solidFill>
                      <a:schemeClr val="tx1"/>
                    </a:solidFill>
                  </a:rPr>
                  <a:t> regions, could result from larger suppression of </a:t>
                </a:r>
                <a14:m>
                  <m:oMath xmlns:m="http://schemas.openxmlformats.org/officeDocument/2006/math">
                    <m:r>
                      <a:rPr lang="en-US" altLang="zh-CN" sz="1800" i="1">
                        <a:latin typeface="Cambria Math" panose="02040503050406030204" charset="0"/>
                        <a:cs typeface="Cambria Math" panose="02040503050406030204" charset="0"/>
                      </a:rPr>
                      <m:t>𝜓</m:t>
                    </m:r>
                    <m:r>
                      <a:rPr lang="en-US" altLang="zh-CN" sz="1800" i="1">
                        <a:latin typeface="Cambria Math" panose="02040503050406030204" charset="0"/>
                        <a:cs typeface="Cambria Math" panose="02040503050406030204" charset="0"/>
                      </a:rPr>
                      <m:t>(</m:t>
                    </m:r>
                    <m:r>
                      <a:rPr lang="en-US" altLang="zh-CN" sz="1800" i="1">
                        <a:latin typeface="Cambria Math" panose="02040503050406030204" charset="0"/>
                        <a:cs typeface="Cambria Math" panose="02040503050406030204" charset="0"/>
                      </a:rPr>
                      <m:t>2</m:t>
                    </m:r>
                    <m:r>
                      <m:rPr>
                        <m:sty m:val="p"/>
                      </m:rPr>
                      <a:rPr lang="en-US" altLang="zh-CN" sz="1800">
                        <a:latin typeface="Cambria Math" panose="02040503050406030204" charset="0"/>
                        <a:ea typeface="MS Mincho" charset="0"/>
                        <a:cs typeface="Cambria Math" panose="02040503050406030204" charset="0"/>
                      </a:rPr>
                      <m:t>S</m:t>
                    </m:r>
                    <m:r>
                      <a:rPr lang="en-US" altLang="zh-CN" sz="1800" i="1">
                        <a:latin typeface="Cambria Math" panose="02040503050406030204" charset="0"/>
                        <a:cs typeface="Cambria Math" panose="02040503050406030204" charset="0"/>
                      </a:rPr>
                      <m:t>)</m:t>
                    </m:r>
                  </m:oMath>
                </a14:m>
                <a:r>
                  <a:rPr lang="en-US" altLang="zh-CN" sz="1800" dirty="0">
                    <a:solidFill>
                      <a:schemeClr val="tx1"/>
                    </a:solidFill>
                  </a:rPr>
                  <a:t> in backward </a:t>
                </a:r>
                <a:endParaRPr lang="en-US" altLang="zh-CN" sz="1800" dirty="0">
                  <a:solidFill>
                    <a:schemeClr val="tx1"/>
                  </a:solidFill>
                </a:endParaRPr>
              </a:p>
              <a:p>
                <a:pPr>
                  <a:lnSpc>
                    <a:spcPct val="140000"/>
                  </a:lnSpc>
                  <a:buFont typeface="Wingdings" panose="05000000000000000000" charset="0"/>
                  <a:buChar char="Ø"/>
                </a:pPr>
                <a:r>
                  <a:rPr lang="en-US" altLang="zh-CN" sz="1800" dirty="0">
                    <a:solidFill>
                      <a:schemeClr val="tx1"/>
                    </a:solidFill>
                  </a:rPr>
                  <a:t>Result consistent with lower energy measurements from HERA-B and PHENIX.</a:t>
                </a:r>
                <a:endParaRPr lang="en-US" altLang="zh-CN" sz="1800" dirty="0">
                  <a:solidFill>
                    <a:schemeClr val="tx1"/>
                  </a:solidFill>
                </a:endParaRPr>
              </a:p>
            </p:txBody>
          </p:sp>
        </mc:Choice>
        <mc:Fallback>
          <p:sp>
            <p:nvSpPr>
              <p:cNvPr id="11" name="内容占位符 9"/>
              <p:cNvSpPr>
                <a:spLocks noRot="1" noChangeAspect="1" noMove="1" noResize="1" noEditPoints="1" noAdjustHandles="1" noChangeArrowheads="1" noChangeShapeType="1" noTextEdit="1"/>
              </p:cNvSpPr>
              <p:nvPr>
                <p:custDataLst>
                  <p:tags r:id="rId5"/>
                </p:custDataLst>
              </p:nvPr>
            </p:nvSpPr>
            <p:spPr>
              <a:xfrm>
                <a:off x="554990" y="1433830"/>
                <a:ext cx="4921885" cy="4808220"/>
              </a:xfrm>
              <a:prstGeom prst="rect">
                <a:avLst/>
              </a:prstGeom>
              <a:blipFill rotWithShape="1">
                <a:blip r:embed="rId6"/>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 name="文本框 2"/>
              <p:cNvSpPr txBox="1"/>
              <p:nvPr/>
            </p:nvSpPr>
            <p:spPr>
              <a:xfrm>
                <a:off x="7368540" y="4867275"/>
                <a:ext cx="3484245" cy="1491615"/>
              </a:xfrm>
              <a:prstGeom prst="rect">
                <a:avLst/>
              </a:prstGeom>
              <a:noFill/>
            </p:spPr>
            <p:txBody>
              <a:bodyPr wrap="square" rtlCol="0" anchor="t">
                <a:spAutoFit/>
              </a:bodyPr>
              <a:lstStyle/>
              <a:p>
                <a:r>
                  <a:rPr lang="zh-CN" altLang="en-US" sz="1600"/>
                  <a:t>Prompt </a:t>
                </a:r>
                <a14:m>
                  <m:oMath xmlns:m="http://schemas.openxmlformats.org/officeDocument/2006/math">
                    <m:r>
                      <a:rPr lang="en-US" altLang="zh-CN" sz="1600" i="1">
                        <a:latin typeface="Cambria Math" panose="02040503050406030204" charset="0"/>
                        <a:cs typeface="Cambria Math" panose="02040503050406030204" charset="0"/>
                      </a:rPr>
                      <m:t>𝐽</m:t>
                    </m:r>
                    <m:r>
                      <a:rPr lang="en-US" altLang="zh-CN" sz="1600" i="1">
                        <a:latin typeface="Cambria Math" panose="02040503050406030204" charset="0"/>
                        <a:cs typeface="Cambria Math" panose="02040503050406030204" charset="0"/>
                      </a:rPr>
                      <m:t>/</m:t>
                    </m:r>
                    <m:r>
                      <a:rPr lang="en-US" altLang="zh-CN" sz="1600" i="1">
                        <a:latin typeface="Cambria Math" panose="02040503050406030204" charset="0"/>
                        <a:cs typeface="Cambria Math" panose="02040503050406030204" charset="0"/>
                      </a:rPr>
                      <m:t>𝜓</m:t>
                    </m:r>
                  </m:oMath>
                </a14:m>
                <a:r>
                  <a:rPr lang="en-US" altLang="zh-CN" sz="1600"/>
                  <a:t> </a:t>
                </a:r>
                <a:r>
                  <a:rPr lang="zh-CN" altLang="en-US" sz="1600"/>
                  <a:t> composition:</a:t>
                </a:r>
                <a:endParaRPr lang="zh-CN" altLang="en-US" sz="1600"/>
              </a:p>
              <a:p>
                <a:pPr marL="285750" indent="-285750">
                  <a:buFont typeface="Wingdings" panose="05000000000000000000" charset="0"/>
                  <a:buChar char="Ø"/>
                </a:pPr>
                <a:r>
                  <a:rPr lang="zh-CN" altLang="en-US" sz="1600"/>
                  <a:t>Direct</a:t>
                </a:r>
                <a:r>
                  <a:rPr lang="en-US" altLang="zh-CN" sz="1600"/>
                  <a:t> </a:t>
                </a:r>
                <a14:m>
                  <m:oMath xmlns:m="http://schemas.openxmlformats.org/officeDocument/2006/math">
                    <m:r>
                      <a:rPr lang="en-US" altLang="zh-CN" sz="1600" i="1">
                        <a:latin typeface="Cambria Math" panose="02040503050406030204" charset="0"/>
                        <a:cs typeface="Cambria Math" panose="02040503050406030204" charset="0"/>
                      </a:rPr>
                      <m:t>𝐽</m:t>
                    </m:r>
                    <m:r>
                      <a:rPr lang="en-US" altLang="zh-CN" sz="1600" i="1">
                        <a:latin typeface="Cambria Math" panose="02040503050406030204" charset="0"/>
                        <a:cs typeface="Cambria Math" panose="02040503050406030204" charset="0"/>
                      </a:rPr>
                      <m:t>/</m:t>
                    </m:r>
                    <m:r>
                      <a:rPr lang="en-US" altLang="zh-CN" sz="1600" i="1">
                        <a:latin typeface="Cambria Math" panose="02040503050406030204" charset="0"/>
                        <a:cs typeface="Cambria Math" panose="02040503050406030204" charset="0"/>
                      </a:rPr>
                      <m:t>𝜓</m:t>
                    </m:r>
                  </m:oMath>
                </a14:m>
                <a:endParaRPr lang="zh-CN" altLang="en-US" sz="1600"/>
              </a:p>
              <a:p>
                <a:pPr marL="285750" indent="-285750">
                  <a:buFont typeface="Wingdings" panose="05000000000000000000" charset="0"/>
                  <a:buChar char="Ø"/>
                </a:pPr>
                <a14:m>
                  <m:oMath xmlns:m="http://schemas.openxmlformats.org/officeDocument/2006/math">
                    <m:sSub>
                      <m:sSubPr>
                        <m:ctrlPr>
                          <a:rPr lang="en-US" altLang="zh-CN" sz="1600" i="1">
                            <a:latin typeface="Cambria Math" panose="02040503050406030204" charset="0"/>
                            <a:cs typeface="Cambria Math" panose="02040503050406030204" charset="0"/>
                          </a:rPr>
                        </m:ctrlPr>
                      </m:sSubPr>
                      <m:e>
                        <m:r>
                          <a:rPr lang="en-US" altLang="zh-CN" sz="1600" i="1">
                            <a:latin typeface="Cambria Math" panose="02040503050406030204" charset="0"/>
                            <a:cs typeface="Cambria Math" panose="02040503050406030204" charset="0"/>
                          </a:rPr>
                          <m:t>𝜒</m:t>
                        </m:r>
                      </m:e>
                      <m:sub>
                        <m:r>
                          <a:rPr lang="en-US" altLang="zh-CN" sz="1600" i="1">
                            <a:latin typeface="Cambria Math" panose="02040503050406030204" charset="0"/>
                            <a:cs typeface="Cambria Math" panose="02040503050406030204" charset="0"/>
                          </a:rPr>
                          <m:t>𝑐</m:t>
                        </m:r>
                      </m:sub>
                    </m:sSub>
                  </m:oMath>
                </a14:m>
                <a:r>
                  <a:rPr lang="zh-CN" altLang="en-US" sz="1600"/>
                  <a:t> → </a:t>
                </a:r>
                <a14:m>
                  <m:oMath xmlns:m="http://schemas.openxmlformats.org/officeDocument/2006/math">
                    <m:r>
                      <a:rPr lang="en-US" altLang="zh-CN" sz="1600" i="1">
                        <a:latin typeface="Cambria Math" panose="02040503050406030204" charset="0"/>
                        <a:cs typeface="Cambria Math" panose="02040503050406030204" charset="0"/>
                      </a:rPr>
                      <m:t>𝐽</m:t>
                    </m:r>
                    <m:r>
                      <a:rPr lang="en-US" altLang="zh-CN" sz="1600" i="1">
                        <a:latin typeface="Cambria Math" panose="02040503050406030204" charset="0"/>
                        <a:cs typeface="Cambria Math" panose="02040503050406030204" charset="0"/>
                      </a:rPr>
                      <m:t>/</m:t>
                    </m:r>
                    <m:r>
                      <a:rPr lang="en-US" altLang="zh-CN" sz="1600" i="1">
                        <a:latin typeface="Cambria Math" panose="02040503050406030204" charset="0"/>
                        <a:cs typeface="Cambria Math" panose="02040503050406030204" charset="0"/>
                      </a:rPr>
                      <m:t>𝜓</m:t>
                    </m:r>
                    <m:r>
                      <a:rPr lang="en-US" altLang="zh-CN" sz="1600" i="1">
                        <a:latin typeface="Cambria Math" panose="02040503050406030204" charset="0"/>
                        <a:cs typeface="Cambria Math" panose="02040503050406030204" charset="0"/>
                      </a:rPr>
                      <m:t> </m:t>
                    </m:r>
                  </m:oMath>
                </a14:m>
                <a:r>
                  <a:rPr lang="zh-CN" altLang="en-US" sz="1600"/>
                  <a:t>𝛾 </a:t>
                </a:r>
                <a:r>
                  <a:rPr lang="en-US" altLang="zh-CN" sz="1600"/>
                  <a:t> </a:t>
                </a:r>
                <a:r>
                  <a:rPr lang="zh-CN" altLang="en-US" sz="1600"/>
                  <a:t>decays</a:t>
                </a:r>
                <a:endParaRPr lang="zh-CN" altLang="en-US" sz="1600"/>
              </a:p>
              <a:p>
                <a:pPr marL="285750" indent="-285750">
                  <a:buFont typeface="Wingdings" panose="05000000000000000000" charset="0"/>
                  <a:buChar char="Ø"/>
                </a:pPr>
                <a14:m>
                  <m:oMath xmlns:m="http://schemas.openxmlformats.org/officeDocument/2006/math">
                    <m:r>
                      <a:rPr lang="en-US" altLang="zh-CN" sz="1600" i="1">
                        <a:latin typeface="Cambria Math" panose="02040503050406030204" charset="0"/>
                        <a:cs typeface="Cambria Math" panose="02040503050406030204" charset="0"/>
                      </a:rPr>
                      <m:t>𝜓</m:t>
                    </m:r>
                    <m:r>
                      <a:rPr lang="en-US" altLang="zh-CN" sz="1600" i="1">
                        <a:latin typeface="Cambria Math" panose="02040503050406030204" charset="0"/>
                        <a:cs typeface="Cambria Math" panose="02040503050406030204" charset="0"/>
                      </a:rPr>
                      <m:t>(</m:t>
                    </m:r>
                    <m:r>
                      <a:rPr lang="en-US" altLang="zh-CN" sz="1600" i="1">
                        <a:latin typeface="Cambria Math" panose="02040503050406030204" charset="0"/>
                        <a:cs typeface="Cambria Math" panose="02040503050406030204" charset="0"/>
                      </a:rPr>
                      <m:t>2</m:t>
                    </m:r>
                    <m:r>
                      <m:rPr>
                        <m:sty m:val="p"/>
                      </m:rPr>
                      <a:rPr lang="en-US" altLang="zh-CN" sz="1600">
                        <a:latin typeface="Cambria Math" panose="02040503050406030204" charset="0"/>
                        <a:ea typeface="MS Mincho" charset="0"/>
                        <a:cs typeface="Cambria Math" panose="02040503050406030204" charset="0"/>
                      </a:rPr>
                      <m:t>S</m:t>
                    </m:r>
                    <m:r>
                      <a:rPr lang="en-US" altLang="zh-CN" sz="1600" i="1">
                        <a:latin typeface="Cambria Math" panose="02040503050406030204" charset="0"/>
                        <a:cs typeface="Cambria Math" panose="02040503050406030204" charset="0"/>
                      </a:rPr>
                      <m:t>)</m:t>
                    </m:r>
                  </m:oMath>
                </a14:m>
                <a:r>
                  <a:rPr lang="zh-CN" altLang="en-US" sz="1600"/>
                  <a:t> → </a:t>
                </a:r>
                <a14:m>
                  <m:oMath xmlns:m="http://schemas.openxmlformats.org/officeDocument/2006/math">
                    <m:r>
                      <a:rPr lang="en-US" altLang="zh-CN" sz="1600" i="1">
                        <a:latin typeface="Cambria Math" panose="02040503050406030204" charset="0"/>
                        <a:cs typeface="Cambria Math" panose="02040503050406030204" charset="0"/>
                      </a:rPr>
                      <m:t>𝐽</m:t>
                    </m:r>
                    <m:r>
                      <a:rPr lang="en-US" altLang="zh-CN" sz="1600" i="1">
                        <a:latin typeface="Cambria Math" panose="02040503050406030204" charset="0"/>
                        <a:cs typeface="Cambria Math" panose="02040503050406030204" charset="0"/>
                      </a:rPr>
                      <m:t>/</m:t>
                    </m:r>
                    <m:r>
                      <a:rPr lang="en-US" altLang="zh-CN" sz="1600" i="1">
                        <a:latin typeface="Cambria Math" panose="02040503050406030204" charset="0"/>
                        <a:cs typeface="Cambria Math" panose="02040503050406030204" charset="0"/>
                      </a:rPr>
                      <m:t>𝜓</m:t>
                    </m:r>
                  </m:oMath>
                </a14:m>
                <a:r>
                  <a:rPr lang="zh-CN" altLang="en-US" sz="1600"/>
                  <a:t> +𝑋 </a:t>
                </a:r>
                <a:r>
                  <a:rPr lang="en-US" altLang="zh-CN" sz="1600"/>
                  <a:t> </a:t>
                </a:r>
                <a:r>
                  <a:rPr lang="zh-CN" altLang="en-US" sz="1600"/>
                  <a:t>decays</a:t>
                </a:r>
                <a:endParaRPr lang="zh-CN" altLang="en-US" sz="1600"/>
              </a:p>
              <a:p>
                <a:pPr marL="285750" indent="-285750">
                  <a:buFont typeface="Wingdings" panose="05000000000000000000" charset="0"/>
                  <a:buChar char="Ø"/>
                </a:pPr>
                <a:r>
                  <a:rPr lang="zh-CN" altLang="en-US" sz="1600"/>
                  <a:t> exotics</a:t>
                </a:r>
                <a:endParaRPr lang="zh-CN" altLang="en-US" sz="1600"/>
              </a:p>
            </p:txBody>
          </p:sp>
        </mc:Choice>
        <mc:Fallback>
          <p:sp>
            <p:nvSpPr>
              <p:cNvPr id="3" name="文本框 2"/>
              <p:cNvSpPr txBox="1">
                <a:spLocks noRot="1" noChangeAspect="1" noMove="1" noResize="1" noEditPoints="1" noAdjustHandles="1" noChangeArrowheads="1" noChangeShapeType="1" noTextEdit="1"/>
              </p:cNvSpPr>
              <p:nvPr/>
            </p:nvSpPr>
            <p:spPr>
              <a:xfrm>
                <a:off x="7368540" y="4867275"/>
                <a:ext cx="3484245" cy="1491615"/>
              </a:xfrm>
              <a:prstGeom prst="rect">
                <a:avLst/>
              </a:prstGeom>
              <a:blipFill rotWithShape="1">
                <a:blip r:embed="rId7"/>
                <a:stretch>
                  <a:fillRect/>
                </a:stretch>
              </a:blipFill>
            </p:spPr>
            <p:txBody>
              <a:bodyPr/>
              <a:lstStyle/>
              <a:p>
                <a:r>
                  <a:rPr lang="zh-CN" altLang="en-US">
                    <a:noFill/>
                  </a:rPr>
                  <a:t> </a:t>
                </a:r>
              </a:p>
            </p:txBody>
          </p:sp>
        </mc:Fallback>
      </mc:AlternateContent>
      <p:sp>
        <p:nvSpPr>
          <p:cNvPr id="4" name="文本框 3"/>
          <p:cNvSpPr txBox="1"/>
          <p:nvPr>
            <p:custDataLst>
              <p:tags r:id="rId8"/>
            </p:custDataLst>
          </p:nvPr>
        </p:nvSpPr>
        <p:spPr>
          <a:xfrm>
            <a:off x="7907655" y="1195705"/>
            <a:ext cx="2406015" cy="238125"/>
          </a:xfrm>
          <a:prstGeom prst="rect">
            <a:avLst/>
          </a:prstGeom>
          <a:noFill/>
        </p:spPr>
        <p:txBody>
          <a:bodyPr wrap="square" rtlCol="0">
            <a:noAutofit/>
          </a:bodyPr>
          <a:p>
            <a:r>
              <a:rPr lang="zh-CN" altLang="en-US" sz="1000" b="1"/>
              <a:t>Phys. Rev. Lett. 132 (2024) 102302</a:t>
            </a:r>
            <a:endParaRPr lang="zh-CN" altLang="en-US" sz="1000" b="1"/>
          </a:p>
        </p:txBody>
      </p:sp>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标题 1"/>
              <p:cNvSpPr>
                <a:spLocks noGrp="1"/>
              </p:cNvSpPr>
              <p:nvPr>
                <p:ph type="title"/>
              </p:nvPr>
            </p:nvSpPr>
            <p:spPr/>
            <p:txBody>
              <a:bodyPr/>
              <a:lstStyle/>
              <a:p>
                <a14:m>
                  <m:oMath xmlns:m="http://schemas.openxmlformats.org/officeDocument/2006/math">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𝜒</m:t>
                        </m:r>
                      </m:e>
                      <m:sub>
                        <m:r>
                          <a:rPr lang="en-US" altLang="zh-CN" i="1">
                            <a:latin typeface="Cambria Math" panose="02040503050406030204" charset="0"/>
                            <a:cs typeface="Cambria Math" panose="02040503050406030204" charset="0"/>
                          </a:rPr>
                          <m:t>𝑐</m:t>
                        </m:r>
                      </m:sub>
                    </m:sSub>
                  </m:oMath>
                </a14:m>
                <a:r>
                  <a:rPr lang="en-US" altLang="zh-CN">
                    <a:sym typeface="+mn-ea"/>
                  </a:rPr>
                  <a:t>-to-</a:t>
                </a:r>
                <a14:m>
                  <m:oMath xmlns:m="http://schemas.openxmlformats.org/officeDocument/2006/math">
                    <m:r>
                      <a:rPr lang="en-US" altLang="zh-CN" i="1">
                        <a:latin typeface="Cambria Math" panose="02040503050406030204" charset="0"/>
                        <a:cs typeface="Cambria Math" panose="02040503050406030204" charset="0"/>
                      </a:rPr>
                      <m:t>𝐽</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𝜓</m:t>
                    </m:r>
                  </m:oMath>
                </a14:m>
                <a:r>
                  <a:rPr lang="en-US" altLang="zh-CN"/>
                  <a:t> double ratio</a:t>
                </a:r>
                <a:endParaRPr lang="en-US" altLang="zh-CN"/>
              </a:p>
            </p:txBody>
          </p:sp>
        </mc:Choice>
        <mc:Fallback>
          <p:sp>
            <p:nvSpPr>
              <p:cNvPr id="2" name="标题 1"/>
              <p:cNvSpPr>
                <a:spLocks noRot="1" noChangeAspect="1" noMove="1" noResize="1" noEditPoints="1" noAdjustHandles="1" noChangeArrowheads="1" noChangeShapeType="1" noTextEdit="1"/>
              </p:cNvSpPr>
              <p:nvPr>
                <p:ph type="title"/>
              </p:nvPr>
            </p:nvSpPr>
            <p:spPr>
              <a:blipFill rotWithShape="1">
                <a:blip r:embed="rId1"/>
                <a:stretch>
                  <a:fillRect/>
                </a:stretch>
              </a:blipFill>
            </p:spPr>
            <p:txBody>
              <a:bodyPr/>
              <a:lstStyle/>
              <a:p>
                <a:r>
                  <a:rPr lang="zh-CN" altLang="en-US">
                    <a:noFill/>
                  </a:rPr>
                  <a:t> </a:t>
                </a:r>
              </a:p>
            </p:txBody>
          </p:sp>
        </mc:Fallback>
      </mc:AlternateContent>
      <p:pic>
        <p:nvPicPr>
          <p:cNvPr id="4" name="内容占位符 3"/>
          <p:cNvPicPr>
            <a:picLocks noGrp="1" noChangeAspect="1"/>
          </p:cNvPicPr>
          <p:nvPr>
            <p:ph idx="1"/>
            <p:custDataLst>
              <p:tags r:id="rId2"/>
            </p:custDataLst>
          </p:nvPr>
        </p:nvPicPr>
        <p:blipFill>
          <a:blip r:embed="rId3"/>
          <a:stretch>
            <a:fillRect/>
          </a:stretch>
        </p:blipFill>
        <p:spPr>
          <a:xfrm>
            <a:off x="5239385" y="1188720"/>
            <a:ext cx="4209618" cy="2520000"/>
          </a:xfrm>
          <a:prstGeom prst="rect">
            <a:avLst/>
          </a:prstGeom>
        </p:spPr>
      </p:pic>
      <p:pic>
        <p:nvPicPr>
          <p:cNvPr id="5" name="图片 4"/>
          <p:cNvPicPr>
            <a:picLocks noChangeAspect="1"/>
          </p:cNvPicPr>
          <p:nvPr>
            <p:custDataLst>
              <p:tags r:id="rId4"/>
            </p:custDataLst>
          </p:nvPr>
        </p:nvPicPr>
        <p:blipFill>
          <a:blip r:embed="rId5"/>
          <a:srcRect t="955"/>
          <a:stretch>
            <a:fillRect/>
          </a:stretch>
        </p:blipFill>
        <p:spPr>
          <a:xfrm>
            <a:off x="5239385" y="3863660"/>
            <a:ext cx="4642703" cy="2520000"/>
          </a:xfrm>
          <a:prstGeom prst="rect">
            <a:avLst/>
          </a:prstGeom>
        </p:spPr>
      </p:pic>
      <p:cxnSp>
        <p:nvCxnSpPr>
          <p:cNvPr id="6" name="直接箭头连接符 5"/>
          <p:cNvCxnSpPr>
            <a:endCxn id="5" idx="0"/>
          </p:cNvCxnSpPr>
          <p:nvPr/>
        </p:nvCxnSpPr>
        <p:spPr>
          <a:xfrm>
            <a:off x="6952617" y="1948721"/>
            <a:ext cx="608120" cy="1914939"/>
          </a:xfrm>
          <a:prstGeom prst="straightConnector1">
            <a:avLst/>
          </a:prstGeom>
          <a:ln w="28575" cmpd="sng">
            <a:solidFill>
              <a:srgbClr val="FF3300"/>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custDataLst>
              <p:tags r:id="rId6"/>
            </p:custDataLst>
          </p:nvPr>
        </p:nvPicPr>
        <p:blipFill>
          <a:blip r:embed="rId7"/>
          <a:srcRect l="1439"/>
          <a:stretch>
            <a:fillRect/>
          </a:stretch>
        </p:blipFill>
        <p:spPr>
          <a:xfrm>
            <a:off x="9810750" y="1550670"/>
            <a:ext cx="2174240" cy="2242185"/>
          </a:xfrm>
          <a:prstGeom prst="rect">
            <a:avLst/>
          </a:prstGeom>
        </p:spPr>
      </p:pic>
      <mc:AlternateContent xmlns:mc="http://schemas.openxmlformats.org/markup-compatibility/2006">
        <mc:Choice xmlns:a14="http://schemas.microsoft.com/office/drawing/2010/main" Requires="a14">
          <p:sp>
            <p:nvSpPr>
              <p:cNvPr id="11" name="内容占位符 9"/>
              <p:cNvSpPr>
                <a:spLocks noGrp="1"/>
              </p:cNvSpPr>
              <p:nvPr>
                <p:custDataLst>
                  <p:tags r:id="rId8"/>
                </p:custDataLst>
              </p:nvPr>
            </p:nvSpPr>
            <p:spPr>
              <a:xfrm>
                <a:off x="343535" y="1343660"/>
                <a:ext cx="4895850" cy="4808220"/>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a:lnSpc>
                    <a:spcPct val="140000"/>
                  </a:lnSpc>
                  <a:buFont typeface="Wingdings" panose="05000000000000000000" charset="0"/>
                  <a:buChar char="Ø"/>
                </a:pPr>
                <a:r>
                  <a:rPr lang="en-US" altLang="zh-CN" sz="1800" dirty="0">
                    <a:solidFill>
                      <a:schemeClr val="tx1"/>
                    </a:solidFill>
                  </a:rPr>
                  <a:t>Initial-state effects canceled </a:t>
                </a:r>
                <a:endParaRPr lang="en-US" altLang="zh-CN" sz="1800" dirty="0">
                  <a:solidFill>
                    <a:schemeClr val="tx1"/>
                  </a:solidFill>
                </a:endParaRPr>
              </a:p>
              <a:p>
                <a:pPr>
                  <a:lnSpc>
                    <a:spcPct val="140000"/>
                  </a:lnSpc>
                  <a:buFont typeface="Wingdings" panose="05000000000000000000" charset="0"/>
                  <a:buChar char="Ø"/>
                </a:pPr>
                <a:r>
                  <a:rPr lang="en-US" altLang="zh-CN" sz="1800" dirty="0">
                    <a:solidFill>
                      <a:schemeClr val="tx1"/>
                    </a:solidFill>
                  </a:rPr>
                  <a:t>No dissociation due to final-state effects for </a:t>
                </a:r>
                <a14:m>
                  <m:oMath xmlns:m="http://schemas.openxmlformats.org/officeDocument/2006/math">
                    <m:sSub>
                      <m:sSubPr>
                        <m:ctrlPr>
                          <a:rPr lang="en-US" altLang="zh-CN" sz="1800" i="1">
                            <a:latin typeface="Cambria Math" panose="02040503050406030204" charset="0"/>
                            <a:cs typeface="Cambria Math" panose="02040503050406030204" charset="0"/>
                          </a:rPr>
                        </m:ctrlPr>
                      </m:sSubPr>
                      <m:e>
                        <m:r>
                          <a:rPr lang="en-US" altLang="zh-CN" sz="1800" i="1">
                            <a:latin typeface="Cambria Math" panose="02040503050406030204" charset="0"/>
                            <a:cs typeface="Cambria Math" panose="02040503050406030204" charset="0"/>
                          </a:rPr>
                          <m:t>𝜒</m:t>
                        </m:r>
                      </m:e>
                      <m:sub>
                        <m:r>
                          <a:rPr lang="en-US" altLang="zh-CN" sz="1800" i="1">
                            <a:latin typeface="Cambria Math" panose="02040503050406030204" charset="0"/>
                            <a:cs typeface="Cambria Math" panose="02040503050406030204" charset="0"/>
                          </a:rPr>
                          <m:t>𝑐</m:t>
                        </m:r>
                      </m:sub>
                    </m:sSub>
                  </m:oMath>
                </a14:m>
                <a:r>
                  <a:rPr lang="en-US" altLang="zh-CN" sz="1800" dirty="0">
                    <a:solidFill>
                      <a:schemeClr val="tx1"/>
                    </a:solidFill>
                  </a:rPr>
                  <a:t> observed</a:t>
                </a:r>
                <a:endParaRPr lang="en-US" altLang="zh-CN" sz="1800" dirty="0"/>
              </a:p>
              <a:p>
                <a:pPr>
                  <a:lnSpc>
                    <a:spcPct val="140000"/>
                  </a:lnSpc>
                  <a:buFont typeface="Wingdings" panose="05000000000000000000" charset="0"/>
                  <a:buChar char="Ø"/>
                </a:pPr>
                <a:r>
                  <a:rPr lang="en-US" altLang="zh-CN" sz="1800" dirty="0">
                    <a:solidFill>
                      <a:schemeClr val="tx1"/>
                    </a:solidFill>
                  </a:rPr>
                  <a:t>The medium temperature  formed in </a:t>
                </a:r>
                <a:r>
                  <a:rPr lang="en-US" altLang="zh-CN" sz="1800" i="1" dirty="0" err="1">
                    <a:solidFill>
                      <a:schemeClr val="tx1"/>
                    </a:solidFill>
                  </a:rPr>
                  <a:t>p</a:t>
                </a:r>
                <a:r>
                  <a:rPr lang="en-US" altLang="zh-CN" sz="1800" dirty="0" err="1">
                    <a:solidFill>
                      <a:schemeClr val="tx1"/>
                    </a:solidFill>
                  </a:rPr>
                  <a:t>Pb</a:t>
                </a:r>
                <a:r>
                  <a:rPr lang="en-US" altLang="zh-CN" sz="1800" dirty="0">
                    <a:solidFill>
                      <a:schemeClr val="tx1"/>
                    </a:solidFill>
                  </a:rPr>
                  <a:t> collisions </a:t>
                </a:r>
                <a:r>
                  <a:rPr lang="en-US" altLang="zh-CN" sz="1800" b="1" dirty="0">
                    <a:solidFill>
                      <a:schemeClr val="tx1"/>
                    </a:solidFill>
                  </a:rPr>
                  <a:t>cannot</a:t>
                </a:r>
                <a:r>
                  <a:rPr lang="en-US" altLang="zh-CN" sz="1800" dirty="0">
                    <a:solidFill>
                      <a:schemeClr val="tx1"/>
                    </a:solidFill>
                  </a:rPr>
                  <a:t> inhibit the formation of charmonium states with binding energy larger than 180 MeV</a:t>
                </a:r>
                <a:endParaRPr lang="en-US" altLang="zh-CN" sz="1800" dirty="0">
                  <a:solidFill>
                    <a:schemeClr val="tx1"/>
                  </a:solidFill>
                </a:endParaRPr>
              </a:p>
              <a:p>
                <a:pPr>
                  <a:lnSpc>
                    <a:spcPct val="140000"/>
                  </a:lnSpc>
                  <a:buFont typeface="Wingdings" panose="05000000000000000000" charset="0"/>
                  <a:buChar char="Ø"/>
                </a:pPr>
                <a14:m>
                  <m:oMath xmlns:m="http://schemas.openxmlformats.org/officeDocument/2006/math">
                    <m:r>
                      <a:rPr lang="en-US" altLang="zh-CN" sz="1800" i="1">
                        <a:latin typeface="Cambria Math" panose="02040503050406030204" charset="0"/>
                        <a:cs typeface="Cambria Math" panose="02040503050406030204" charset="0"/>
                      </a:rPr>
                      <m:t>𝛶</m:t>
                    </m:r>
                    <m:r>
                      <a:rPr lang="en-US" altLang="zh-CN" sz="1800" i="1">
                        <a:latin typeface="Cambria Math" panose="02040503050406030204" charset="0"/>
                        <a:cs typeface="Cambria Math" panose="02040503050406030204" charset="0"/>
                      </a:rPr>
                      <m:t>(</m:t>
                    </m:r>
                    <m:r>
                      <a:rPr lang="en-US" altLang="zh-CN" sz="1800" i="1">
                        <a:latin typeface="Cambria Math" panose="02040503050406030204" charset="0"/>
                        <a:cs typeface="Cambria Math" panose="02040503050406030204" charset="0"/>
                      </a:rPr>
                      <m:t>3</m:t>
                    </m:r>
                    <m:r>
                      <a:rPr lang="en-US" altLang="zh-CN" sz="1800" i="1">
                        <a:latin typeface="Cambria Math" panose="02040503050406030204" charset="0"/>
                        <a:ea typeface="MS Mincho" charset="0"/>
                        <a:cs typeface="Cambria Math" panose="02040503050406030204" charset="0"/>
                      </a:rPr>
                      <m:t>𝑆</m:t>
                    </m:r>
                    <m:r>
                      <a:rPr lang="en-US" altLang="zh-CN" sz="1800" i="1">
                        <a:latin typeface="Cambria Math" panose="02040503050406030204" charset="0"/>
                        <a:cs typeface="Cambria Math" panose="02040503050406030204" charset="0"/>
                      </a:rPr>
                      <m:t>)</m:t>
                    </m:r>
                  </m:oMath>
                </a14:m>
                <a:r>
                  <a:rPr lang="en-US" altLang="zh-CN" sz="1800" dirty="0">
                    <a:solidFill>
                      <a:schemeClr val="tx1"/>
                    </a:solidFill>
                  </a:rPr>
                  <a:t> dissociate, with similar size and binding energy, can due to its heavier and slower, more easily interact with </a:t>
                </a:r>
                <a:r>
                  <a:rPr lang="en-US" altLang="zh-CN" sz="1800" dirty="0" err="1">
                    <a:solidFill>
                      <a:schemeClr val="tx1"/>
                    </a:solidFill>
                  </a:rPr>
                  <a:t>co-mover</a:t>
                </a:r>
                <a:r>
                  <a:rPr lang="en-US" altLang="zh-CN" sz="1800" dirty="0">
                    <a:solidFill>
                      <a:schemeClr val="tx1"/>
                    </a:solidFill>
                  </a:rPr>
                  <a:t> </a:t>
                </a:r>
                <a:endParaRPr lang="en-US" altLang="zh-CN" sz="1800" dirty="0">
                  <a:solidFill>
                    <a:schemeClr val="tx1"/>
                  </a:solidFill>
                </a:endParaRPr>
              </a:p>
            </p:txBody>
          </p:sp>
        </mc:Choice>
        <mc:Fallback>
          <p:sp>
            <p:nvSpPr>
              <p:cNvPr id="11" name="内容占位符 9"/>
              <p:cNvSpPr>
                <a:spLocks noRot="1" noChangeAspect="1" noMove="1" noResize="1" noEditPoints="1" noAdjustHandles="1" noChangeArrowheads="1" noChangeShapeType="1" noTextEdit="1"/>
              </p:cNvSpPr>
              <p:nvPr>
                <p:custDataLst>
                  <p:tags r:id="rId9"/>
                </p:custDataLst>
              </p:nvPr>
            </p:nvSpPr>
            <p:spPr>
              <a:xfrm>
                <a:off x="343535" y="1343660"/>
                <a:ext cx="4895850" cy="4808220"/>
              </a:xfrm>
              <a:prstGeom prst="rect">
                <a:avLst/>
              </a:prstGeom>
              <a:blipFill rotWithShape="1">
                <a:blip r:embed="rId10"/>
                <a:stretch>
                  <a:fillRect/>
                </a:stretch>
              </a:blipFill>
            </p:spPr>
            <p:txBody>
              <a:bodyPr/>
              <a:lstStyle/>
              <a:p>
                <a:r>
                  <a:rPr lang="zh-CN" altLang="en-US">
                    <a:noFill/>
                  </a:rPr>
                  <a:t> </a:t>
                </a:r>
              </a:p>
            </p:txBody>
          </p:sp>
        </mc:Fallback>
      </mc:AlternateContent>
      <p:sp>
        <p:nvSpPr>
          <p:cNvPr id="3" name="文本框 2"/>
          <p:cNvSpPr txBox="1"/>
          <p:nvPr>
            <p:custDataLst>
              <p:tags r:id="rId11"/>
            </p:custDataLst>
          </p:nvPr>
        </p:nvSpPr>
        <p:spPr>
          <a:xfrm>
            <a:off x="6574790" y="1033780"/>
            <a:ext cx="2406015" cy="238125"/>
          </a:xfrm>
          <a:prstGeom prst="rect">
            <a:avLst/>
          </a:prstGeom>
          <a:noFill/>
        </p:spPr>
        <p:txBody>
          <a:bodyPr wrap="square" rtlCol="0">
            <a:noAutofit/>
          </a:bodyPr>
          <a:p>
            <a:r>
              <a:rPr lang="zh-CN" altLang="en-US" sz="1200" b="1"/>
              <a:t>Phys. Rev. Lett. 132 (2024) 102302</a:t>
            </a:r>
            <a:endParaRPr lang="zh-CN" altLang="en-US" sz="1200" b="1"/>
          </a:p>
        </p:txBody>
      </p:sp>
      <p:sp>
        <p:nvSpPr>
          <p:cNvPr id="8" name="灯片编号占位符 7"/>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Summary</a:t>
            </a:r>
            <a:endParaRPr kumimoji="1"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rmAutofit/>
              </a:bodyPr>
              <a:lstStyle/>
              <a:p>
                <a:pPr>
                  <a:lnSpc>
                    <a:spcPct val="150000"/>
                  </a:lnSpc>
                  <a:buFont typeface="Wingdings" panose="05000000000000000000" pitchFamily="2" charset="2"/>
                  <a:buChar char="Ø"/>
                </a:pPr>
                <a:r>
                  <a:rPr kumimoji="1" lang="en-US" altLang="zh-CN" sz="1800" dirty="0"/>
                  <a:t> Result of </a:t>
                </a:r>
                <a14:m>
                  <m:oMath xmlns:m="http://schemas.openxmlformats.org/officeDocument/2006/math">
                    <m:r>
                      <a:rPr lang="en-US" altLang="zh-CN" sz="1800" i="1" smtClean="0">
                        <a:latin typeface="Cambria Math" panose="02040503050406030204" charset="0"/>
                        <a:cs typeface="Cambria Math" panose="02040503050406030204" charset="0"/>
                      </a:rPr>
                      <m:t>𝜓</m:t>
                    </m:r>
                    <m:r>
                      <a:rPr lang="en-US" altLang="zh-CN" sz="1800" i="1" smtClean="0">
                        <a:latin typeface="Cambria Math" panose="02040503050406030204" charset="0"/>
                        <a:cs typeface="Cambria Math" panose="02040503050406030204" charset="0"/>
                      </a:rPr>
                      <m:t>(</m:t>
                    </m:r>
                    <m:r>
                      <a:rPr lang="en-US" altLang="zh-CN" sz="1800" i="1" smtClean="0">
                        <a:latin typeface="Cambria Math" panose="02040503050406030204" charset="0"/>
                        <a:cs typeface="Cambria Math" panose="02040503050406030204" charset="0"/>
                      </a:rPr>
                      <m:t>2</m:t>
                    </m:r>
                    <m:r>
                      <m:rPr>
                        <m:sty m:val="p"/>
                      </m:rPr>
                      <a:rPr lang="en-US" altLang="zh-CN" sz="1800">
                        <a:latin typeface="Cambria Math" panose="02040503050406030204" charset="0"/>
                        <a:ea typeface="MS Mincho" charset="0"/>
                        <a:cs typeface="Cambria Math" panose="02040503050406030204" charset="0"/>
                      </a:rPr>
                      <m:t>S</m:t>
                    </m:r>
                    <m:r>
                      <a:rPr lang="en-US" altLang="zh-CN" sz="1800" i="1">
                        <a:latin typeface="Cambria Math" panose="02040503050406030204" charset="0"/>
                        <a:cs typeface="Cambria Math" panose="02040503050406030204" charset="0"/>
                      </a:rPr>
                      <m:t>)</m:t>
                    </m:r>
                  </m:oMath>
                </a14:m>
                <a:r>
                  <a:rPr kumimoji="1" lang="en-US" altLang="zh-CN" sz="1800" dirty="0"/>
                  <a:t>, </a:t>
                </a:r>
                <a14:m>
                  <m:oMath xmlns:m="http://schemas.openxmlformats.org/officeDocument/2006/math">
                    <m:r>
                      <a:rPr lang="en-US" altLang="zh-CN" sz="1800" i="1">
                        <a:latin typeface="Cambria Math" panose="02040503050406030204" charset="0"/>
                        <a:cs typeface="Cambria Math" panose="02040503050406030204" charset="0"/>
                      </a:rPr>
                      <m:t>𝐽</m:t>
                    </m:r>
                    <m:r>
                      <a:rPr lang="en-US" altLang="zh-CN" sz="1800" i="1">
                        <a:latin typeface="Cambria Math" panose="02040503050406030204" charset="0"/>
                        <a:cs typeface="Cambria Math" panose="02040503050406030204" charset="0"/>
                      </a:rPr>
                      <m:t>/</m:t>
                    </m:r>
                    <m:r>
                      <a:rPr lang="en-US" altLang="zh-CN" sz="1800" i="1">
                        <a:latin typeface="Cambria Math" panose="02040503050406030204" charset="0"/>
                        <a:cs typeface="Cambria Math" panose="02040503050406030204" charset="0"/>
                      </a:rPr>
                      <m:t>𝜓</m:t>
                    </m:r>
                  </m:oMath>
                </a14:m>
                <a:r>
                  <a:rPr kumimoji="1" lang="en-US" altLang="zh-CN" sz="1800" dirty="0"/>
                  <a:t>, and </a:t>
                </a:r>
                <a14:m>
                  <m:oMath xmlns:m="http://schemas.openxmlformats.org/officeDocument/2006/math">
                    <m:sSub>
                      <m:sSubPr>
                        <m:ctrlPr>
                          <a:rPr lang="en-US" altLang="zh-CN" sz="1800" i="1">
                            <a:latin typeface="Cambria Math" panose="02040503050406030204" charset="0"/>
                            <a:cs typeface="Cambria Math" panose="02040503050406030204" charset="0"/>
                          </a:rPr>
                        </m:ctrlPr>
                      </m:sSubPr>
                      <m:e>
                        <m:r>
                          <a:rPr lang="en-US" altLang="zh-CN" sz="1800" i="1">
                            <a:latin typeface="Cambria Math" panose="02040503050406030204" charset="0"/>
                            <a:cs typeface="Cambria Math" panose="02040503050406030204" charset="0"/>
                          </a:rPr>
                          <m:t>𝜒</m:t>
                        </m:r>
                      </m:e>
                      <m:sub>
                        <m:r>
                          <a:rPr lang="en-US" altLang="zh-CN" sz="1800" i="1">
                            <a:latin typeface="Cambria Math" panose="02040503050406030204" charset="0"/>
                            <a:cs typeface="Cambria Math" panose="02040503050406030204" charset="0"/>
                          </a:rPr>
                          <m:t>𝑐</m:t>
                        </m:r>
                      </m:sub>
                    </m:sSub>
                  </m:oMath>
                </a14:m>
                <a:r>
                  <a:rPr kumimoji="1" lang="en-US" altLang="zh-CN" sz="1800" dirty="0"/>
                  <a:t> in </a:t>
                </a:r>
                <a:r>
                  <a:rPr kumimoji="1" lang="en-US" altLang="zh-CN" sz="1800" i="1" dirty="0"/>
                  <a:t>pp</a:t>
                </a:r>
                <a:r>
                  <a:rPr kumimoji="1" lang="en-US" altLang="zh-CN" sz="1800" dirty="0"/>
                  <a:t> and </a:t>
                </a:r>
                <a:r>
                  <a:rPr kumimoji="1" lang="en-US" altLang="zh-CN" sz="1800" i="1" dirty="0" err="1"/>
                  <a:t>p</a:t>
                </a:r>
                <a:r>
                  <a:rPr kumimoji="1" lang="en-US" altLang="zh-CN" sz="1800" dirty="0" err="1"/>
                  <a:t>Pb</a:t>
                </a:r>
                <a:r>
                  <a:rPr kumimoji="1" lang="en-US" altLang="zh-CN" sz="1800" dirty="0"/>
                  <a:t> collisions are presented </a:t>
                </a:r>
                <a:endParaRPr kumimoji="1" lang="en-US" altLang="zh-CN" sz="1800" dirty="0"/>
              </a:p>
              <a:p>
                <a:pPr>
                  <a:lnSpc>
                    <a:spcPct val="150000"/>
                  </a:lnSpc>
                  <a:buFont typeface="Wingdings" panose="05000000000000000000" pitchFamily="2" charset="2"/>
                  <a:buChar char="Ø"/>
                </a:pPr>
                <a:r>
                  <a:rPr lang="en-US" altLang="zh-CN" sz="1800" dirty="0">
                    <a:cs typeface="Cambria Math" panose="02040503050406030204" charset="0"/>
                  </a:rPr>
                  <a:t> The </a:t>
                </a:r>
                <a14:m>
                  <m:oMath xmlns:m="http://schemas.openxmlformats.org/officeDocument/2006/math">
                    <m:r>
                      <a:rPr lang="en-US" altLang="zh-CN" sz="1800" i="1" smtClean="0">
                        <a:latin typeface="Cambria Math" panose="02040503050406030204" charset="0"/>
                        <a:cs typeface="Cambria Math" panose="02040503050406030204" charset="0"/>
                      </a:rPr>
                      <m:t>𝜓</m:t>
                    </m:r>
                    <m:r>
                      <a:rPr lang="en-US" altLang="zh-CN" sz="1800" i="1" smtClean="0">
                        <a:latin typeface="Cambria Math" panose="02040503050406030204" charset="0"/>
                        <a:cs typeface="Cambria Math" panose="02040503050406030204" charset="0"/>
                      </a:rPr>
                      <m:t>(</m:t>
                    </m:r>
                    <m:r>
                      <a:rPr lang="en-US" altLang="zh-CN" sz="1800" i="1" smtClean="0">
                        <a:latin typeface="Cambria Math" panose="02040503050406030204" charset="0"/>
                        <a:cs typeface="Cambria Math" panose="02040503050406030204" charset="0"/>
                      </a:rPr>
                      <m:t>2</m:t>
                    </m:r>
                    <m:r>
                      <m:rPr>
                        <m:sty m:val="p"/>
                      </m:rPr>
                      <a:rPr lang="en-US" altLang="zh-CN" sz="1800">
                        <a:latin typeface="Cambria Math" panose="02040503050406030204" charset="0"/>
                        <a:ea typeface="MS Mincho" charset="0"/>
                        <a:cs typeface="Cambria Math" panose="02040503050406030204" charset="0"/>
                      </a:rPr>
                      <m:t>S</m:t>
                    </m:r>
                    <m:r>
                      <a:rPr lang="en-US" altLang="zh-CN" sz="1800" i="1">
                        <a:latin typeface="Cambria Math" panose="02040503050406030204" charset="0"/>
                        <a:cs typeface="Cambria Math" panose="02040503050406030204" charset="0"/>
                      </a:rPr>
                      <m:t>)</m:t>
                    </m:r>
                  </m:oMath>
                </a14:m>
                <a:r>
                  <a:rPr kumimoji="1" lang="en-US" altLang="zh-CN" sz="1800" dirty="0"/>
                  <a:t> is influenced by final-state effects in </a:t>
                </a:r>
                <a:r>
                  <a:rPr kumimoji="1" lang="en-US" altLang="zh-CN" sz="1800" i="1" dirty="0"/>
                  <a:t>pp</a:t>
                </a:r>
                <a:r>
                  <a:rPr kumimoji="1" lang="en-US" altLang="zh-CN" sz="1800" dirty="0"/>
                  <a:t> and </a:t>
                </a:r>
                <a:r>
                  <a:rPr kumimoji="1" lang="en-US" altLang="zh-CN" sz="1800" i="1" dirty="0" err="1"/>
                  <a:t>p</a:t>
                </a:r>
                <a:r>
                  <a:rPr kumimoji="1" lang="en-US" altLang="zh-CN" sz="1800" dirty="0" err="1"/>
                  <a:t>Pb</a:t>
                </a:r>
                <a:r>
                  <a:rPr kumimoji="1" lang="en-US" altLang="zh-CN" sz="1800" dirty="0"/>
                  <a:t> collisions</a:t>
                </a:r>
                <a:endParaRPr kumimoji="1" lang="en-US" altLang="zh-CN" sz="1800" dirty="0"/>
              </a:p>
              <a:p>
                <a:pPr>
                  <a:lnSpc>
                    <a:spcPct val="150000"/>
                  </a:lnSpc>
                  <a:buFont typeface="Wingdings" panose="05000000000000000000" pitchFamily="2" charset="2"/>
                  <a:buChar char="Ø"/>
                </a:pPr>
                <a:r>
                  <a:rPr kumimoji="1" lang="en-US" altLang="zh-CN" sz="1800" dirty="0"/>
                  <a:t> The exotic </a:t>
                </a:r>
                <a14:m>
                  <m:oMath xmlns:m="http://schemas.openxmlformats.org/officeDocument/2006/math">
                    <m:sSub>
                      <m:sSubPr>
                        <m:ctrlPr>
                          <a:rPr lang="en-US" altLang="zh-CN" sz="1800" i="1" smtClean="0">
                            <a:latin typeface="Cambria Math" panose="02040503050406030204" charset="0"/>
                            <a:cs typeface="Cambria Math" panose="02040503050406030204" charset="0"/>
                          </a:rPr>
                        </m:ctrlPr>
                      </m:sSubPr>
                      <m:e>
                        <m:r>
                          <a:rPr lang="en-US" altLang="zh-CN" sz="1800" i="1">
                            <a:latin typeface="Cambria Math" panose="02040503050406030204" charset="0"/>
                            <a:cs typeface="Cambria Math" panose="02040503050406030204" charset="0"/>
                          </a:rPr>
                          <m:t>𝜒</m:t>
                        </m:r>
                      </m:e>
                      <m:sub>
                        <m:r>
                          <a:rPr lang="en-US" altLang="zh-CN" sz="1800" i="1">
                            <a:latin typeface="Cambria Math" panose="02040503050406030204" charset="0"/>
                            <a:cs typeface="Cambria Math" panose="02040503050406030204" charset="0"/>
                          </a:rPr>
                          <m:t>𝑐</m:t>
                        </m:r>
                        <m:r>
                          <a:rPr lang="en-US" altLang="zh-CN" sz="1800" b="0" i="1" smtClean="0">
                            <a:latin typeface="Cambria Math" panose="02040503050406030204" charset="0"/>
                            <a:cs typeface="Cambria Math" panose="02040503050406030204" charset="0"/>
                          </a:rPr>
                          <m:t>1</m:t>
                        </m:r>
                      </m:sub>
                    </m:sSub>
                    <m:r>
                      <a:rPr lang="en-US" altLang="zh-CN" sz="1800" b="0" i="1" smtClean="0">
                        <a:latin typeface="Cambria Math" panose="02040503050406030204" charset="0"/>
                        <a:cs typeface="Cambria Math" panose="02040503050406030204" charset="0"/>
                      </a:rPr>
                      <m:t>(</m:t>
                    </m:r>
                    <m:r>
                      <a:rPr lang="en-US" altLang="zh-CN" sz="1800" b="0" i="1" smtClean="0">
                        <a:latin typeface="Cambria Math" panose="02040503050406030204" charset="0"/>
                        <a:cs typeface="Cambria Math" panose="02040503050406030204" charset="0"/>
                      </a:rPr>
                      <m:t>3872</m:t>
                    </m:r>
                    <m:r>
                      <a:rPr lang="en-US" altLang="zh-CN" sz="1800" b="0" i="1" smtClean="0">
                        <a:latin typeface="Cambria Math" panose="02040503050406030204" charset="0"/>
                        <a:cs typeface="Cambria Math" panose="02040503050406030204" charset="0"/>
                      </a:rPr>
                      <m:t>)</m:t>
                    </m:r>
                  </m:oMath>
                </a14:m>
                <a:r>
                  <a:rPr kumimoji="1" lang="en-US" altLang="zh-CN" sz="1800" dirty="0"/>
                  <a:t> is found to experience different dynamics than conventional charmonium</a:t>
                </a:r>
                <a:endParaRPr kumimoji="1" lang="en-US" altLang="zh-CN" sz="1800" dirty="0"/>
              </a:p>
              <a:p>
                <a:pPr>
                  <a:lnSpc>
                    <a:spcPct val="150000"/>
                  </a:lnSpc>
                  <a:buFont typeface="Wingdings" panose="05000000000000000000" pitchFamily="2" charset="2"/>
                  <a:buChar char="Ø"/>
                </a:pPr>
                <a:r>
                  <a:rPr kumimoji="1" lang="en-US" altLang="zh-CN" sz="1800" dirty="0"/>
                  <a:t>The </a:t>
                </a:r>
                <a14:m>
                  <m:oMath xmlns:m="http://schemas.openxmlformats.org/officeDocument/2006/math">
                    <m:sSub>
                      <m:sSubPr>
                        <m:ctrlPr>
                          <a:rPr lang="en-US" altLang="zh-CN" sz="1800" i="1" smtClean="0">
                            <a:latin typeface="Cambria Math" panose="02040503050406030204" charset="0"/>
                            <a:cs typeface="Cambria Math" panose="02040503050406030204" charset="0"/>
                          </a:rPr>
                        </m:ctrlPr>
                      </m:sSubPr>
                      <m:e>
                        <m:r>
                          <a:rPr lang="en-US" altLang="zh-CN" sz="1800" i="1">
                            <a:latin typeface="Cambria Math" panose="02040503050406030204" charset="0"/>
                            <a:cs typeface="Cambria Math" panose="02040503050406030204" charset="0"/>
                          </a:rPr>
                          <m:t>𝜒</m:t>
                        </m:r>
                      </m:e>
                      <m:sub>
                        <m:r>
                          <a:rPr lang="en-US" altLang="zh-CN" sz="1800" i="1">
                            <a:latin typeface="Cambria Math" panose="02040503050406030204" charset="0"/>
                            <a:cs typeface="Cambria Math" panose="02040503050406030204" charset="0"/>
                          </a:rPr>
                          <m:t>𝑐</m:t>
                        </m:r>
                      </m:sub>
                    </m:sSub>
                  </m:oMath>
                </a14:m>
                <a:r>
                  <a:rPr kumimoji="1" lang="en-US" altLang="zh-CN" sz="1800" dirty="0"/>
                  <a:t> is not inhibit to produce in </a:t>
                </a:r>
                <a:r>
                  <a:rPr kumimoji="1" lang="en-US" altLang="zh-CN" sz="1800" i="1" dirty="0" err="1"/>
                  <a:t>p</a:t>
                </a:r>
                <a:r>
                  <a:rPr kumimoji="1" lang="en-US" altLang="zh-CN" sz="1800" dirty="0" err="1"/>
                  <a:t>Pb</a:t>
                </a:r>
                <a:r>
                  <a:rPr kumimoji="1" lang="en-US" altLang="zh-CN" sz="1800" dirty="0"/>
                  <a:t> collisions with its binding energy only 20MeV above freeze-out temperature</a:t>
                </a:r>
                <a:endParaRPr kumimoji="1" lang="en-US" altLang="zh-CN" sz="18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BackUp 1: Jpsi, Initial state effect</a:t>
            </a:r>
            <a:endParaRPr lang="en-US" altLang="zh-CN"/>
          </a:p>
        </p:txBody>
      </p:sp>
      <p:pic>
        <p:nvPicPr>
          <p:cNvPr id="4" name="内容占位符 3"/>
          <p:cNvPicPr>
            <a:picLocks noChangeAspect="1"/>
          </p:cNvPicPr>
          <p:nvPr>
            <p:ph idx="1"/>
            <p:custDataLst>
              <p:tags r:id="rId1"/>
            </p:custDataLst>
          </p:nvPr>
        </p:nvPicPr>
        <p:blipFill>
          <a:blip r:embed="rId2"/>
          <a:stretch>
            <a:fillRect/>
          </a:stretch>
        </p:blipFill>
        <p:spPr>
          <a:xfrm>
            <a:off x="756920" y="1628775"/>
            <a:ext cx="3734637" cy="360000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6055995" y="1628775"/>
            <a:ext cx="3655102" cy="3600000"/>
          </a:xfrm>
          <a:prstGeom prst="rect">
            <a:avLst/>
          </a:prstGeom>
        </p:spPr>
      </p:pic>
      <p:sp>
        <p:nvSpPr>
          <p:cNvPr id="6" name="文本框 5"/>
          <p:cNvSpPr txBox="1"/>
          <p:nvPr/>
        </p:nvSpPr>
        <p:spPr>
          <a:xfrm>
            <a:off x="1992630" y="5403215"/>
            <a:ext cx="4064000" cy="337185"/>
          </a:xfrm>
          <a:prstGeom prst="rect">
            <a:avLst/>
          </a:prstGeom>
          <a:noFill/>
        </p:spPr>
        <p:txBody>
          <a:bodyPr wrap="square" rtlCol="0">
            <a:spAutoFit/>
          </a:bodyPr>
          <a:p>
            <a:r>
              <a:rPr lang="zh-CN" altLang="en-US" sz="1600" b="1"/>
              <a:t>PLB774, 159 (2017)</a:t>
            </a:r>
            <a:endParaRPr lang="zh-CN" altLang="en-US" sz="1600" b="1"/>
          </a:p>
        </p:txBody>
      </p:sp>
      <p:sp>
        <p:nvSpPr>
          <p:cNvPr id="7" name="文本框 6"/>
          <p:cNvSpPr txBox="1"/>
          <p:nvPr/>
        </p:nvSpPr>
        <p:spPr>
          <a:xfrm>
            <a:off x="1245235" y="5987415"/>
            <a:ext cx="9230360" cy="368300"/>
          </a:xfrm>
          <a:prstGeom prst="rect">
            <a:avLst/>
          </a:prstGeom>
          <a:noFill/>
        </p:spPr>
        <p:txBody>
          <a:bodyPr wrap="square" rtlCol="0">
            <a:spAutoFit/>
          </a:bodyPr>
          <a:p>
            <a:r>
              <a:rPr lang="zh-CN" altLang="en-US"/>
              <a:t>𝐽</a:t>
            </a:r>
            <a:r>
              <a:rPr lang="en-US" altLang="zh-CN"/>
              <a:t> /</a:t>
            </a:r>
            <a:r>
              <a:rPr lang="zh-CN" altLang="en-US"/>
              <a:t>𝜓 </a:t>
            </a:r>
            <a:r>
              <a:rPr lang="en-US" altLang="zh-CN"/>
              <a:t> </a:t>
            </a:r>
            <a:r>
              <a:rPr lang="zh-CN" altLang="en-US"/>
              <a:t>nuclear modification factor largely comes from Initial-State Effects</a:t>
            </a:r>
            <a:endParaRPr lang="zh-CN" altLang="en-US"/>
          </a:p>
        </p:txBody>
      </p:sp>
      <p:sp>
        <p:nvSpPr>
          <p:cNvPr id="3" name="灯片编号占位符 2"/>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BackUp 2: pT spectrum of psi2s/Jpsi</a:t>
            </a:r>
            <a:endParaRPr lang="en-US" altLang="zh-CN"/>
          </a:p>
        </p:txBody>
      </p:sp>
      <p:pic>
        <p:nvPicPr>
          <p:cNvPr id="4" name="内容占位符 3"/>
          <p:cNvPicPr>
            <a:picLocks noChangeAspect="1"/>
          </p:cNvPicPr>
          <p:nvPr>
            <p:ph idx="1"/>
            <p:custDataLst>
              <p:tags r:id="rId1"/>
            </p:custDataLst>
          </p:nvPr>
        </p:nvPicPr>
        <p:blipFill>
          <a:blip r:embed="rId2"/>
          <a:stretch>
            <a:fillRect/>
          </a:stretch>
        </p:blipFill>
        <p:spPr>
          <a:xfrm>
            <a:off x="321945" y="2577465"/>
            <a:ext cx="7145655" cy="2825115"/>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7726045" y="2037080"/>
            <a:ext cx="4281805" cy="2784475"/>
          </a:xfrm>
          <a:prstGeom prst="rect">
            <a:avLst/>
          </a:prstGeom>
        </p:spPr>
      </p:pic>
      <p:sp>
        <p:nvSpPr>
          <p:cNvPr id="6" name="文本框 5"/>
          <p:cNvSpPr txBox="1"/>
          <p:nvPr/>
        </p:nvSpPr>
        <p:spPr>
          <a:xfrm>
            <a:off x="9315450" y="4746625"/>
            <a:ext cx="1764665" cy="358775"/>
          </a:xfrm>
          <a:prstGeom prst="rect">
            <a:avLst/>
          </a:prstGeom>
          <a:noFill/>
        </p:spPr>
        <p:txBody>
          <a:bodyPr wrap="square" rtlCol="0">
            <a:noAutofit/>
          </a:bodyPr>
          <a:p>
            <a:r>
              <a:rPr lang="en-US" altLang="zh-CN" sz="1600" i="1"/>
              <a:t>pp </a:t>
            </a:r>
            <a:r>
              <a:rPr lang="en-US" altLang="zh-CN" sz="1600"/>
              <a:t>13TeV results</a:t>
            </a:r>
            <a:endParaRPr lang="en-US" altLang="zh-CN" sz="1600"/>
          </a:p>
        </p:txBody>
      </p:sp>
      <p:sp>
        <p:nvSpPr>
          <p:cNvPr id="3" name="灯片编号占位符 2"/>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BackUp 3: Back- and For-ward mul.</a:t>
            </a:r>
            <a:endParaRPr lang="en-US" altLang="zh-CN"/>
          </a:p>
        </p:txBody>
      </p:sp>
      <p:pic>
        <p:nvPicPr>
          <p:cNvPr id="4" name="内容占位符 3"/>
          <p:cNvPicPr>
            <a:picLocks noChangeAspect="1"/>
          </p:cNvPicPr>
          <p:nvPr>
            <p:ph idx="1"/>
            <p:custDataLst>
              <p:tags r:id="rId1"/>
            </p:custDataLst>
          </p:nvPr>
        </p:nvPicPr>
        <p:blipFill>
          <a:blip r:embed="rId2"/>
          <a:stretch>
            <a:fillRect/>
          </a:stretch>
        </p:blipFill>
        <p:spPr>
          <a:xfrm>
            <a:off x="647700" y="1520190"/>
            <a:ext cx="5639435" cy="4288155"/>
          </a:xfrm>
          <a:prstGeom prst="rect">
            <a:avLst/>
          </a:prstGeom>
        </p:spPr>
      </p:pic>
      <p:sp>
        <p:nvSpPr>
          <p:cNvPr id="6" name="文本框 5"/>
          <p:cNvSpPr txBox="1"/>
          <p:nvPr/>
        </p:nvSpPr>
        <p:spPr>
          <a:xfrm>
            <a:off x="6287135" y="1663700"/>
            <a:ext cx="4196080" cy="2127250"/>
          </a:xfrm>
          <a:prstGeom prst="rect">
            <a:avLst/>
          </a:prstGeom>
          <a:noFill/>
        </p:spPr>
        <p:txBody>
          <a:bodyPr wrap="square" rtlCol="0">
            <a:noAutofit/>
          </a:bodyPr>
          <a:p>
            <a:r>
              <a:rPr lang="en-US" altLang="zh-CN"/>
              <a:t>Dependence on backward multiplicity might come from the correlation between forward and backward multiplicity.</a:t>
            </a:r>
            <a:endParaRPr lang="en-US" altLang="zh-CN"/>
          </a:p>
        </p:txBody>
      </p:sp>
      <p:sp>
        <p:nvSpPr>
          <p:cNvPr id="7" name="文本框 6"/>
          <p:cNvSpPr txBox="1"/>
          <p:nvPr/>
        </p:nvSpPr>
        <p:spPr>
          <a:xfrm>
            <a:off x="1458595" y="5471160"/>
            <a:ext cx="2100580" cy="337185"/>
          </a:xfrm>
          <a:prstGeom prst="rect">
            <a:avLst/>
          </a:prstGeom>
          <a:noFill/>
        </p:spPr>
        <p:txBody>
          <a:bodyPr wrap="square" rtlCol="0">
            <a:spAutoFit/>
          </a:bodyPr>
          <a:p>
            <a:r>
              <a:rPr kumimoji="1" lang="en-US" altLang="zh-CN" sz="1600" b="1" dirty="0">
                <a:sym typeface="+mn-ea"/>
              </a:rPr>
              <a:t>JHEP05(2024)243</a:t>
            </a:r>
            <a:endParaRPr kumimoji="1" lang="en-US" altLang="zh-CN" sz="1600" b="1" dirty="0">
              <a:sym typeface="+mn-ea"/>
            </a:endParaRPr>
          </a:p>
        </p:txBody>
      </p:sp>
      <p:sp>
        <p:nvSpPr>
          <p:cNvPr id="3" name="灯片编号占位符 2"/>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BackUp 4: X(3872) molecule, tetra-quark?</a:t>
            </a:r>
            <a:endParaRPr lang="en-US" altLang="zh-CN"/>
          </a:p>
        </p:txBody>
      </p:sp>
      <p:pic>
        <p:nvPicPr>
          <p:cNvPr id="4" name="内容占位符 3"/>
          <p:cNvPicPr>
            <a:picLocks noChangeAspect="1"/>
          </p:cNvPicPr>
          <p:nvPr>
            <p:ph idx="1"/>
            <p:custDataLst>
              <p:tags r:id="rId1"/>
            </p:custDataLst>
          </p:nvPr>
        </p:nvPicPr>
        <p:blipFill>
          <a:blip r:embed="rId2"/>
          <a:stretch>
            <a:fillRect/>
          </a:stretch>
        </p:blipFill>
        <p:spPr>
          <a:xfrm>
            <a:off x="1125220" y="1466215"/>
            <a:ext cx="9002395" cy="4535170"/>
          </a:xfrm>
          <a:prstGeom prst="rect">
            <a:avLst/>
          </a:prstGeom>
        </p:spPr>
      </p:pic>
      <p:sp>
        <p:nvSpPr>
          <p:cNvPr id="6" name="圆角矩形 5"/>
          <p:cNvSpPr/>
          <p:nvPr/>
        </p:nvSpPr>
        <p:spPr>
          <a:xfrm>
            <a:off x="10436860" y="5872480"/>
            <a:ext cx="546735" cy="4597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灯片编号占位符 2"/>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a:t>BackUp 5: prompt proportion X(3872), psi(2S)</a:t>
            </a:r>
            <a:endParaRPr lang="en-US" altLang="zh-CN"/>
          </a:p>
        </p:txBody>
      </p:sp>
      <p:pic>
        <p:nvPicPr>
          <p:cNvPr id="4" name="内容占位符 3"/>
          <p:cNvPicPr>
            <a:picLocks noChangeAspect="1"/>
          </p:cNvPicPr>
          <p:nvPr>
            <p:ph idx="1"/>
            <p:custDataLst>
              <p:tags r:id="rId1"/>
            </p:custDataLst>
          </p:nvPr>
        </p:nvPicPr>
        <p:blipFill>
          <a:blip r:embed="rId2"/>
          <a:stretch>
            <a:fillRect/>
          </a:stretch>
        </p:blipFill>
        <p:spPr>
          <a:xfrm>
            <a:off x="947420" y="1372235"/>
            <a:ext cx="5961380" cy="4805045"/>
          </a:xfrm>
          <a:prstGeom prst="rect">
            <a:avLst/>
          </a:prstGeom>
        </p:spPr>
      </p:pic>
      <p:sp>
        <p:nvSpPr>
          <p:cNvPr id="5" name="文本框 4"/>
          <p:cNvSpPr txBox="1"/>
          <p:nvPr/>
        </p:nvSpPr>
        <p:spPr>
          <a:xfrm>
            <a:off x="7693660" y="1969135"/>
            <a:ext cx="4064000" cy="1198880"/>
          </a:xfrm>
          <a:prstGeom prst="rect">
            <a:avLst/>
          </a:prstGeom>
          <a:noFill/>
        </p:spPr>
        <p:txBody>
          <a:bodyPr wrap="square" rtlCol="0">
            <a:spAutoFit/>
          </a:bodyPr>
          <a:p>
            <a:r>
              <a:rPr lang="en-US" altLang="zh-CN"/>
              <a:t>Prompt proportion decrease with multiplicity, but still be the main component in different multiplicity regions.</a:t>
            </a:r>
            <a:endParaRPr lang="en-US" altLang="zh-CN"/>
          </a:p>
        </p:txBody>
      </p:sp>
      <p:sp>
        <p:nvSpPr>
          <p:cNvPr id="3" name="灯片编号占位符 2"/>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BackUp 6: Chi_c1 to J/psi</a:t>
            </a:r>
            <a:endParaRPr lang="en-US" altLang="zh-CN"/>
          </a:p>
        </p:txBody>
      </p:sp>
      <p:pic>
        <p:nvPicPr>
          <p:cNvPr id="4" name="内容占位符 3"/>
          <p:cNvPicPr>
            <a:picLocks noChangeAspect="1"/>
          </p:cNvPicPr>
          <p:nvPr>
            <p:ph idx="1"/>
            <p:custDataLst>
              <p:tags r:id="rId1"/>
            </p:custDataLst>
          </p:nvPr>
        </p:nvPicPr>
        <p:blipFill>
          <a:blip r:embed="rId2"/>
          <a:stretch>
            <a:fillRect/>
          </a:stretch>
        </p:blipFill>
        <p:spPr>
          <a:xfrm>
            <a:off x="1972310" y="3994785"/>
            <a:ext cx="7332345" cy="2324735"/>
          </a:xfrm>
          <a:prstGeom prst="rect">
            <a:avLst/>
          </a:prstGeom>
        </p:spPr>
      </p:pic>
      <p:pic>
        <p:nvPicPr>
          <p:cNvPr id="5" name="内容占位符 3"/>
          <p:cNvPicPr>
            <a:picLocks noGrp="1" noChangeAspect="1"/>
          </p:cNvPicPr>
          <p:nvPr>
            <p:custDataLst>
              <p:tags r:id="rId3"/>
            </p:custDataLst>
          </p:nvPr>
        </p:nvPicPr>
        <p:blipFill>
          <a:blip r:embed="rId4"/>
          <a:stretch>
            <a:fillRect/>
          </a:stretch>
        </p:blipFill>
        <p:spPr>
          <a:xfrm>
            <a:off x="3023870" y="1289050"/>
            <a:ext cx="4209618" cy="2520000"/>
          </a:xfrm>
          <a:prstGeom prst="rect">
            <a:avLst/>
          </a:prstGeom>
        </p:spPr>
      </p:pic>
      <p:sp>
        <p:nvSpPr>
          <p:cNvPr id="3" name="灯片编号占位符 2"/>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Quarkonium states</a:t>
            </a:r>
            <a:endParaRPr lang="en-US" altLang="zh-CN"/>
          </a:p>
        </p:txBody>
      </p:sp>
      <p:sp>
        <p:nvSpPr>
          <p:cNvPr id="3" name="内容占位符 2"/>
          <p:cNvSpPr>
            <a:spLocks noGrp="1"/>
          </p:cNvSpPr>
          <p:nvPr>
            <p:ph idx="1"/>
          </p:nvPr>
        </p:nvSpPr>
        <p:spPr>
          <a:xfrm>
            <a:off x="647700" y="3875405"/>
            <a:ext cx="10970260" cy="2301875"/>
          </a:xfrm>
        </p:spPr>
        <p:txBody>
          <a:bodyPr>
            <a:normAutofit/>
          </a:bodyPr>
          <a:lstStyle/>
          <a:p>
            <a:pPr marL="0" indent="0">
              <a:lnSpc>
                <a:spcPct val="110000"/>
              </a:lnSpc>
              <a:buNone/>
            </a:pPr>
            <a:r>
              <a:rPr lang="en-US" altLang="zh-CN" sz="2000"/>
              <a:t>Quarkonium is sensitive to the environment where it is produced:</a:t>
            </a:r>
            <a:endParaRPr lang="en-US" altLang="zh-CN" sz="2000"/>
          </a:p>
          <a:p>
            <a:pPr>
              <a:lnSpc>
                <a:spcPct val="110000"/>
              </a:lnSpc>
              <a:buFont typeface="Wingdings" panose="05000000000000000000" charset="0"/>
              <a:buChar char="Ø"/>
            </a:pPr>
            <a:r>
              <a:rPr lang="en-US" altLang="zh-CN" sz="1600"/>
              <a:t>Quarkonium is inhibit to produce when temperature is higher than its binding energy </a:t>
            </a:r>
            <a:r>
              <a:rPr lang="en-US" altLang="zh-CN" sz="1600">
                <a:solidFill>
                  <a:srgbClr val="B2B2B2"/>
                </a:solidFill>
              </a:rPr>
              <a:t>[ PRC 99 (2019) 044914]</a:t>
            </a:r>
            <a:endParaRPr lang="en-US" altLang="zh-CN" sz="1600">
              <a:solidFill>
                <a:srgbClr val="B2B2B2"/>
              </a:solidFill>
            </a:endParaRPr>
          </a:p>
          <a:p>
            <a:pPr>
              <a:lnSpc>
                <a:spcPct val="110000"/>
              </a:lnSpc>
              <a:buFont typeface="Wingdings" panose="05000000000000000000" charset="0"/>
              <a:buChar char="Ø"/>
            </a:pPr>
            <a:r>
              <a:rPr lang="en-US" altLang="zh-CN" sz="1600"/>
              <a:t>Quarkonium dissociate when interacting with co-moving particles </a:t>
            </a:r>
            <a:r>
              <a:rPr lang="en-US" altLang="zh-CN" sz="1600">
                <a:solidFill>
                  <a:srgbClr val="B2B2B2"/>
                </a:solidFill>
              </a:rPr>
              <a:t>[Ferrero, PLB749, 98 (2015)]</a:t>
            </a:r>
            <a:endParaRPr lang="en-US" altLang="zh-CN" sz="1600"/>
          </a:p>
          <a:p>
            <a:pPr marL="0" indent="0">
              <a:lnSpc>
                <a:spcPct val="110000"/>
              </a:lnSpc>
              <a:buNone/>
            </a:pPr>
            <a:r>
              <a:rPr lang="en-US" altLang="zh-CN" sz="2000"/>
              <a:t>Quarkonium of higher states with larger radius tends to dissociate first.  </a:t>
            </a:r>
            <a:endParaRPr lang="en-US" altLang="zh-CN" sz="2000"/>
          </a:p>
          <a:p>
            <a:pPr marL="0" indent="0">
              <a:lnSpc>
                <a:spcPct val="110000"/>
              </a:lnSpc>
              <a:buNone/>
            </a:pPr>
            <a:r>
              <a:rPr lang="en-US" altLang="zh-CN" sz="2000"/>
              <a:t>Excited-to-ground ratio probes for final-state effects (Initial-state effects cancel out).</a:t>
            </a:r>
            <a:endParaRPr lang="en-US" altLang="zh-CN" sz="2000"/>
          </a:p>
        </p:txBody>
      </p:sp>
      <p:pic>
        <p:nvPicPr>
          <p:cNvPr id="4" name="图片 3"/>
          <p:cNvPicPr>
            <a:picLocks noChangeAspect="1"/>
          </p:cNvPicPr>
          <p:nvPr>
            <p:custDataLst>
              <p:tags r:id="rId1"/>
            </p:custDataLst>
          </p:nvPr>
        </p:nvPicPr>
        <p:blipFill>
          <a:blip r:embed="rId2"/>
          <a:stretch>
            <a:fillRect/>
          </a:stretch>
        </p:blipFill>
        <p:spPr>
          <a:xfrm>
            <a:off x="595630" y="1104265"/>
            <a:ext cx="4675903" cy="2340000"/>
          </a:xfrm>
          <a:prstGeom prst="rect">
            <a:avLst/>
          </a:prstGeom>
          <a:ln>
            <a:solidFill>
              <a:srgbClr val="202020"/>
            </a:solidFill>
          </a:ln>
        </p:spPr>
      </p:pic>
      <p:pic>
        <p:nvPicPr>
          <p:cNvPr id="5" name="图片 4"/>
          <p:cNvPicPr>
            <a:picLocks noChangeAspect="1"/>
          </p:cNvPicPr>
          <p:nvPr>
            <p:custDataLst>
              <p:tags r:id="rId3"/>
            </p:custDataLst>
          </p:nvPr>
        </p:nvPicPr>
        <p:blipFill>
          <a:blip r:embed="rId4"/>
          <a:stretch>
            <a:fillRect/>
          </a:stretch>
        </p:blipFill>
        <p:spPr>
          <a:xfrm>
            <a:off x="5480050" y="1104265"/>
            <a:ext cx="2460000" cy="2340000"/>
          </a:xfrm>
          <a:prstGeom prst="rect">
            <a:avLst/>
          </a:prstGeom>
          <a:ln>
            <a:solidFill>
              <a:schemeClr val="tx2"/>
            </a:solidFill>
          </a:ln>
        </p:spPr>
      </p:pic>
      <p:pic>
        <p:nvPicPr>
          <p:cNvPr id="6" name="图片 5"/>
          <p:cNvPicPr>
            <a:picLocks noChangeAspect="1"/>
          </p:cNvPicPr>
          <p:nvPr>
            <p:custDataLst>
              <p:tags r:id="rId5"/>
            </p:custDataLst>
          </p:nvPr>
        </p:nvPicPr>
        <p:blipFill>
          <a:blip r:embed="rId6"/>
          <a:stretch>
            <a:fillRect/>
          </a:stretch>
        </p:blipFill>
        <p:spPr>
          <a:xfrm>
            <a:off x="8148320" y="1104265"/>
            <a:ext cx="3291303" cy="2340000"/>
          </a:xfrm>
          <a:prstGeom prst="rect">
            <a:avLst/>
          </a:prstGeom>
          <a:ln>
            <a:solidFill>
              <a:schemeClr val="tx2"/>
            </a:solidFill>
          </a:ln>
        </p:spPr>
      </p:pic>
      <p:sp>
        <p:nvSpPr>
          <p:cNvPr id="7" name="文本框 6"/>
          <p:cNvSpPr txBox="1"/>
          <p:nvPr/>
        </p:nvSpPr>
        <p:spPr>
          <a:xfrm>
            <a:off x="595630" y="3214370"/>
            <a:ext cx="2118995" cy="213995"/>
          </a:xfrm>
          <a:prstGeom prst="rect">
            <a:avLst/>
          </a:prstGeom>
          <a:noFill/>
        </p:spPr>
        <p:txBody>
          <a:bodyPr wrap="square" rtlCol="0" anchor="t">
            <a:spAutoFit/>
          </a:bodyPr>
          <a:p>
            <a:r>
              <a:rPr lang="zh-CN" altLang="en-US" sz="800" b="1"/>
              <a:t>Prog.Part.Nucl.Phys. 122 (2022) 103906</a:t>
            </a:r>
            <a:endParaRPr lang="zh-CN" altLang="en-US" sz="800" b="1"/>
          </a:p>
        </p:txBody>
      </p:sp>
      <p:sp>
        <p:nvSpPr>
          <p:cNvPr id="8" name="灯片编号占位符 7"/>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BackUp 7: radii</a:t>
            </a:r>
            <a:endParaRPr lang="en-US" altLang="zh-CN"/>
          </a:p>
        </p:txBody>
      </p:sp>
      <p:pic>
        <p:nvPicPr>
          <p:cNvPr id="4" name="内容占位符 3"/>
          <p:cNvPicPr>
            <a:picLocks noChangeAspect="1"/>
          </p:cNvPicPr>
          <p:nvPr>
            <p:ph idx="1"/>
            <p:custDataLst>
              <p:tags r:id="rId1"/>
            </p:custDataLst>
          </p:nvPr>
        </p:nvPicPr>
        <p:blipFill>
          <a:blip r:embed="rId2"/>
          <a:stretch>
            <a:fillRect/>
          </a:stretch>
        </p:blipFill>
        <p:spPr>
          <a:xfrm>
            <a:off x="1352550" y="1372235"/>
            <a:ext cx="9104630" cy="4805045"/>
          </a:xfrm>
          <a:prstGeom prst="rect">
            <a:avLst/>
          </a:prstGeom>
        </p:spPr>
      </p:pic>
      <p:sp>
        <p:nvSpPr>
          <p:cNvPr id="3" name="灯片编号占位符 2"/>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内容占位符 8"/>
          <p:cNvPicPr>
            <a:picLocks noChangeAspect="1"/>
          </p:cNvPicPr>
          <p:nvPr>
            <p:ph idx="1"/>
            <p:custDataLst>
              <p:tags r:id="rId1"/>
            </p:custDataLst>
          </p:nvPr>
        </p:nvPicPr>
        <p:blipFill>
          <a:blip r:embed="rId2"/>
          <a:stretch>
            <a:fillRect/>
          </a:stretch>
        </p:blipFill>
        <p:spPr>
          <a:xfrm>
            <a:off x="820420" y="1098550"/>
            <a:ext cx="6834101" cy="3960000"/>
          </a:xfrm>
          <a:prstGeom prst="rect">
            <a:avLst/>
          </a:prstGeom>
        </p:spPr>
      </p:pic>
      <p:sp>
        <p:nvSpPr>
          <p:cNvPr id="2" name="标题 1"/>
          <p:cNvSpPr>
            <a:spLocks noGrp="1"/>
          </p:cNvSpPr>
          <p:nvPr>
            <p:ph type="title"/>
          </p:nvPr>
        </p:nvSpPr>
        <p:spPr/>
        <p:txBody>
          <a:bodyPr/>
          <a:lstStyle/>
          <a:p>
            <a:r>
              <a:rPr lang="en-US" altLang="zh-CN"/>
              <a:t>The LHCb detector</a:t>
            </a:r>
            <a:endParaRPr lang="en-US" altLang="zh-CN"/>
          </a:p>
        </p:txBody>
      </p:sp>
      <mc:AlternateContent xmlns:mc="http://schemas.openxmlformats.org/markup-compatibility/2006">
        <mc:Choice xmlns:a14="http://schemas.microsoft.com/office/drawing/2010/main" Requires="a14">
          <p:sp>
            <p:nvSpPr>
              <p:cNvPr id="5" name="内容占位符 2"/>
              <p:cNvSpPr>
                <a:spLocks noGrp="1"/>
              </p:cNvSpPr>
              <p:nvPr>
                <p:custDataLst>
                  <p:tags r:id="rId3"/>
                </p:custDataLst>
              </p:nvPr>
            </p:nvSpPr>
            <p:spPr>
              <a:xfrm>
                <a:off x="647700" y="5057775"/>
                <a:ext cx="10961370" cy="15252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a:lnSpc>
                    <a:spcPct val="110000"/>
                  </a:lnSpc>
                  <a:buFont typeface="Wingdings" panose="05000000000000000000" charset="0"/>
                  <a:buChar char="Ø"/>
                </a:pPr>
                <a:r>
                  <a:rPr lang="en-US" altLang="zh-CN" sz="2000">
                    <a:solidFill>
                      <a:schemeClr val="tx1"/>
                    </a:solidFill>
                  </a:rPr>
                  <a:t>Optimum detector for quarkonium study</a:t>
                </a:r>
                <a:endParaRPr lang="en-US" altLang="zh-CN" sz="2000">
                  <a:solidFill>
                    <a:schemeClr val="tx1"/>
                  </a:solidFill>
                </a:endParaRPr>
              </a:p>
              <a:p>
                <a:pPr>
                  <a:lnSpc>
                    <a:spcPct val="110000"/>
                  </a:lnSpc>
                  <a:buFont typeface="Wingdings" panose="05000000000000000000" charset="0"/>
                  <a:buChar char="Ø"/>
                </a:pPr>
                <a:r>
                  <a:rPr lang="en-US" altLang="zh-CN" sz="2000">
                    <a:solidFill>
                      <a:schemeClr val="tx1"/>
                    </a:solidFill>
                  </a:rPr>
                  <a:t>Unique forward instrumentation for heavy ion physics</a:t>
                </a:r>
                <a:endParaRPr lang="en-US" altLang="zh-CN" sz="2000">
                  <a:solidFill>
                    <a:schemeClr val="tx1"/>
                  </a:solidFill>
                </a:endParaRPr>
              </a:p>
              <a:p>
                <a:pPr>
                  <a:lnSpc>
                    <a:spcPct val="110000"/>
                  </a:lnSpc>
                  <a:buFont typeface="Wingdings" panose="05000000000000000000" charset="0"/>
                  <a:buChar char="Ø"/>
                </a:pPr>
                <a:r>
                  <a:rPr lang="en-US" altLang="zh-CN" sz="2000">
                    <a:solidFill>
                      <a:schemeClr val="tx1"/>
                    </a:solidFill>
                  </a:rPr>
                  <a:t> </a:t>
                </a:r>
                <a14:m>
                  <m:oMath xmlns:m="http://schemas.openxmlformats.org/officeDocument/2006/math">
                    <m:r>
                      <a:rPr lang="en-US" altLang="zh-CN" sz="2000" i="1">
                        <a:solidFill>
                          <a:schemeClr val="tx1"/>
                        </a:solidFill>
                        <a:latin typeface="DejaVu Math TeX Gyre" panose="02000503000000000000" charset="0"/>
                        <a:cs typeface="DejaVu Math TeX Gyre" panose="02000503000000000000" charset="0"/>
                      </a:rPr>
                      <m:t>𝑒</m:t>
                    </m:r>
                    <m:r>
                      <a:rPr lang="en-US" altLang="zh-CN" sz="2000" i="1">
                        <a:solidFill>
                          <a:schemeClr val="tx1"/>
                        </a:solidFill>
                        <a:latin typeface="DejaVu Math TeX Gyre" panose="02000503000000000000" charset="0"/>
                        <a:cs typeface="DejaVu Math TeX Gyre" panose="02000503000000000000" charset="0"/>
                      </a:rPr>
                      <m:t>,</m:t>
                    </m:r>
                    <m:r>
                      <a:rPr lang="en-US" altLang="zh-CN" sz="2000" i="1">
                        <a:solidFill>
                          <a:schemeClr val="tx1"/>
                        </a:solidFill>
                        <a:latin typeface="DejaVu Math TeX Gyre" panose="02000503000000000000" charset="0"/>
                        <a:cs typeface="DejaVu Math TeX Gyre" panose="02000503000000000000" charset="0"/>
                      </a:rPr>
                      <m:t>𝜇</m:t>
                    </m:r>
                    <m:r>
                      <a:rPr lang="en-US" altLang="zh-CN" sz="2000" i="1">
                        <a:solidFill>
                          <a:schemeClr val="tx1"/>
                        </a:solidFill>
                        <a:latin typeface="DejaVu Math TeX Gyre" panose="02000503000000000000" charset="0"/>
                        <a:cs typeface="DejaVu Math TeX Gyre" panose="02000503000000000000" charset="0"/>
                      </a:rPr>
                      <m:t>,</m:t>
                    </m:r>
                    <m:r>
                      <a:rPr lang="en-US" altLang="zh-CN" sz="2000" i="1">
                        <a:solidFill>
                          <a:schemeClr val="tx1"/>
                        </a:solidFill>
                        <a:latin typeface="DejaVu Math TeX Gyre" panose="02000503000000000000" charset="0"/>
                        <a:cs typeface="DejaVu Math TeX Gyre" panose="02000503000000000000" charset="0"/>
                      </a:rPr>
                      <m:t>𝜋</m:t>
                    </m:r>
                    <m:r>
                      <a:rPr lang="en-US" altLang="zh-CN" sz="2000" i="1">
                        <a:solidFill>
                          <a:schemeClr val="tx1"/>
                        </a:solidFill>
                        <a:latin typeface="DejaVu Math TeX Gyre" panose="02000503000000000000" charset="0"/>
                        <a:cs typeface="DejaVu Math TeX Gyre" panose="02000503000000000000" charset="0"/>
                      </a:rPr>
                      <m:t>,</m:t>
                    </m:r>
                    <m:r>
                      <a:rPr lang="en-US" altLang="zh-CN" sz="2000" i="1">
                        <a:solidFill>
                          <a:schemeClr val="tx1"/>
                        </a:solidFill>
                        <a:latin typeface="DejaVu Math TeX Gyre" panose="02000503000000000000" charset="0"/>
                        <a:cs typeface="DejaVu Math TeX Gyre" panose="02000503000000000000" charset="0"/>
                      </a:rPr>
                      <m:t>𝐾</m:t>
                    </m:r>
                    <m:r>
                      <a:rPr lang="en-US" altLang="zh-CN" sz="2000" i="1">
                        <a:solidFill>
                          <a:schemeClr val="tx1"/>
                        </a:solidFill>
                        <a:latin typeface="DejaVu Math TeX Gyre" panose="02000503000000000000" charset="0"/>
                        <a:cs typeface="DejaVu Math TeX Gyre" panose="02000503000000000000" charset="0"/>
                      </a:rPr>
                      <m:t>,</m:t>
                    </m:r>
                    <m:r>
                      <a:rPr lang="en-US" altLang="zh-CN" sz="2000" i="1">
                        <a:solidFill>
                          <a:schemeClr val="tx1"/>
                        </a:solidFill>
                        <a:latin typeface="DejaVu Math TeX Gyre" panose="02000503000000000000" charset="0"/>
                        <a:cs typeface="DejaVu Math TeX Gyre" panose="02000503000000000000" charset="0"/>
                      </a:rPr>
                      <m:t>𝑝</m:t>
                    </m:r>
                    <m:r>
                      <a:rPr lang="en-US" altLang="zh-CN" sz="2000" i="1">
                        <a:solidFill>
                          <a:schemeClr val="tx1"/>
                        </a:solidFill>
                        <a:latin typeface="DejaVu Math TeX Gyre" panose="02000503000000000000" charset="0"/>
                        <a:cs typeface="DejaVu Math TeX Gyre" panose="02000503000000000000" charset="0"/>
                      </a:rPr>
                      <m:t>,</m:t>
                    </m:r>
                    <m:r>
                      <a:rPr lang="en-US" altLang="zh-CN" sz="2000" i="1">
                        <a:solidFill>
                          <a:schemeClr val="tx1"/>
                        </a:solidFill>
                        <a:latin typeface="DejaVu Math TeX Gyre" panose="02000503000000000000" charset="0"/>
                        <a:cs typeface="DejaVu Math TeX Gyre" panose="02000503000000000000" charset="0"/>
                      </a:rPr>
                      <m:t>𝛾</m:t>
                    </m:r>
                  </m:oMath>
                </a14:m>
                <a:r>
                  <a:rPr lang="en-US" altLang="zh-CN" sz="2000">
                    <a:solidFill>
                      <a:schemeClr val="tx1"/>
                    </a:solidFill>
                  </a:rPr>
                  <a:t> </a:t>
                </a:r>
                <a:r>
                  <a:rPr lang="en-US" altLang="zh-CN" sz="2000">
                    <a:solidFill>
                      <a:schemeClr val="tx1"/>
                    </a:solidFill>
                  </a:rPr>
                  <a:t>jet identification in 1&lt;p&lt;100 GeV/c</a:t>
                </a:r>
                <a:endParaRPr lang="en-US" altLang="zh-CN" sz="2000">
                  <a:solidFill>
                    <a:schemeClr val="tx1"/>
                  </a:solidFill>
                </a:endParaRPr>
              </a:p>
            </p:txBody>
          </p:sp>
        </mc:Choice>
        <mc:Fallback>
          <p:sp>
            <p:nvSpPr>
              <p:cNvPr id="5" name="内容占位符 2"/>
              <p:cNvSpPr>
                <a:spLocks noRot="1" noChangeAspect="1" noMove="1" noResize="1" noEditPoints="1" noAdjustHandles="1" noChangeArrowheads="1" noChangeShapeType="1" noTextEdit="1"/>
              </p:cNvSpPr>
              <p:nvPr>
                <p:custDataLst>
                  <p:tags r:id="rId4"/>
                </p:custDataLst>
              </p:nvPr>
            </p:nvSpPr>
            <p:spPr>
              <a:xfrm>
                <a:off x="647700" y="5057775"/>
                <a:ext cx="10961370" cy="1525270"/>
              </a:xfrm>
              <a:prstGeom prst="rect">
                <a:avLst/>
              </a:prstGeom>
              <a:blipFill rotWithShape="1">
                <a:blip r:embed="rId5"/>
                <a:stretch>
                  <a:fillRect/>
                </a:stretch>
              </a:blipFill>
            </p:spPr>
            <p:txBody>
              <a:bodyPr/>
              <a:lstStyle/>
              <a:p>
                <a:r>
                  <a:rPr lang="zh-CN" altLang="en-US">
                    <a:noFill/>
                  </a:rPr>
                  <a:t> </a:t>
                </a:r>
              </a:p>
            </p:txBody>
          </p:sp>
        </mc:Fallback>
      </mc:AlternateContent>
      <p:pic>
        <p:nvPicPr>
          <p:cNvPr id="6" name="图片 5"/>
          <p:cNvPicPr>
            <a:picLocks noChangeAspect="1"/>
          </p:cNvPicPr>
          <p:nvPr>
            <p:custDataLst>
              <p:tags r:id="rId6"/>
            </p:custDataLst>
          </p:nvPr>
        </p:nvPicPr>
        <p:blipFill>
          <a:blip r:embed="rId7"/>
          <a:stretch>
            <a:fillRect/>
          </a:stretch>
        </p:blipFill>
        <p:spPr>
          <a:xfrm>
            <a:off x="7753985" y="1098550"/>
            <a:ext cx="3050816" cy="3960000"/>
          </a:xfrm>
          <a:prstGeom prst="rect">
            <a:avLst/>
          </a:prstGeom>
        </p:spPr>
      </p:pic>
      <p:sp>
        <p:nvSpPr>
          <p:cNvPr id="3" name="文本框 2"/>
          <p:cNvSpPr txBox="1"/>
          <p:nvPr/>
        </p:nvSpPr>
        <p:spPr>
          <a:xfrm>
            <a:off x="7654290" y="1098550"/>
            <a:ext cx="2050415" cy="266065"/>
          </a:xfrm>
          <a:prstGeom prst="rect">
            <a:avLst/>
          </a:prstGeom>
          <a:noFill/>
        </p:spPr>
        <p:txBody>
          <a:bodyPr wrap="square" rtlCol="0" anchor="t">
            <a:noAutofit/>
          </a:bodyPr>
          <a:p>
            <a:r>
              <a:rPr lang="zh-CN" altLang="en-US" sz="900" b="1"/>
              <a:t> EPJ Web Conf. 70 (2014) 00058</a:t>
            </a:r>
            <a:endParaRPr lang="zh-CN" altLang="en-US" sz="900" b="1"/>
          </a:p>
        </p:txBody>
      </p:sp>
      <p:sp>
        <p:nvSpPr>
          <p:cNvPr id="7" name="文本框 6"/>
          <p:cNvSpPr txBox="1"/>
          <p:nvPr/>
        </p:nvSpPr>
        <p:spPr>
          <a:xfrm>
            <a:off x="4728845" y="1098550"/>
            <a:ext cx="2925445" cy="266700"/>
          </a:xfrm>
          <a:prstGeom prst="rect">
            <a:avLst/>
          </a:prstGeom>
          <a:noFill/>
        </p:spPr>
        <p:txBody>
          <a:bodyPr wrap="square" rtlCol="0" anchor="t">
            <a:noAutofit/>
          </a:bodyPr>
          <a:p>
            <a:r>
              <a:rPr lang="zh-CN" altLang="en-US" sz="900" b="1"/>
              <a:t>Adv.Ser.Direct.High Energy Phys. 23 (2015) 31-59</a:t>
            </a:r>
            <a:endParaRPr lang="zh-CN" altLang="en-US" sz="900" b="1"/>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标题 1"/>
              <p:cNvSpPr>
                <a:spLocks noGrp="1"/>
              </p:cNvSpPr>
              <p:nvPr>
                <p:ph type="title"/>
                <p:custDataLst>
                  <p:tags r:id="rId1"/>
                </p:custDataLst>
              </p:nvPr>
            </p:nvSpPr>
            <p:spPr/>
            <p:txBody>
              <a:bodyPr>
                <a:normAutofit fontScale="90000"/>
              </a:bodyPr>
              <a:lstStyle/>
              <a:p>
                <a14:m>
                  <m:oMath xmlns:m="http://schemas.openxmlformats.org/officeDocument/2006/math">
                    <m:r>
                      <a:rPr lang="en-US" altLang="zh-CN" i="1">
                        <a:latin typeface="Cambria Math" panose="02040503050406030204" charset="0"/>
                        <a:cs typeface="Cambria Math" panose="02040503050406030204" charset="0"/>
                      </a:rPr>
                      <m:t>𝜓</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2</m:t>
                    </m:r>
                    <m:r>
                      <a:rPr lang="en-US" altLang="zh-CN" i="1">
                        <a:latin typeface="Cambria Math" panose="02040503050406030204" charset="0"/>
                        <a:ea typeface="MS Mincho" charset="0"/>
                        <a:cs typeface="Cambria Math" panose="02040503050406030204" charset="0"/>
                      </a:rPr>
                      <m:t>𝑆</m:t>
                    </m:r>
                    <m:r>
                      <a:rPr lang="en-US" altLang="zh-CN" i="1">
                        <a:latin typeface="Cambria Math" panose="02040503050406030204" charset="0"/>
                        <a:cs typeface="Cambria Math" panose="02040503050406030204" charset="0"/>
                      </a:rPr>
                      <m:t>)</m:t>
                    </m:r>
                  </m:oMath>
                </a14:m>
                <a:r>
                  <a:rPr lang="en-US" altLang="zh-CN" dirty="0"/>
                  <a:t>-to-</a:t>
                </a:r>
                <a14:m>
                  <m:oMath xmlns:m="http://schemas.openxmlformats.org/officeDocument/2006/math">
                    <m:r>
                      <a:rPr lang="en-US" altLang="zh-CN" i="1">
                        <a:latin typeface="Cambria Math" panose="02040503050406030204" charset="0"/>
                        <a:cs typeface="Cambria Math" panose="02040503050406030204" charset="0"/>
                      </a:rPr>
                      <m:t>𝐽</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𝜓</m:t>
                    </m:r>
                  </m:oMath>
                </a14:m>
                <a:r>
                  <a:rPr lang="en-US" altLang="zh-CN" dirty="0"/>
                  <a:t> double ratio at </a:t>
                </a:r>
                <a14:m>
                  <m:oMath xmlns:m="http://schemas.openxmlformats.org/officeDocument/2006/math">
                    <m:rad>
                      <m:radPr>
                        <m:degHide m:val="on"/>
                        <m:ctrlPr>
                          <a:rPr lang="en-US" altLang="zh-CN" i="1">
                            <a:latin typeface="Cambria Math" panose="02040503050406030204" charset="0"/>
                            <a:cs typeface="Cambria Math" panose="02040503050406030204" charset="0"/>
                          </a:rPr>
                        </m:ctrlPr>
                      </m:radPr>
                      <m:deg/>
                      <m:e>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𝑠</m:t>
                            </m:r>
                          </m:e>
                          <m:sub>
                            <m:r>
                              <a:rPr lang="en-US" altLang="zh-CN" i="1">
                                <a:latin typeface="Cambria Math" panose="02040503050406030204" charset="0"/>
                                <a:cs typeface="Cambria Math" panose="02040503050406030204" charset="0"/>
                              </a:rPr>
                              <m:t>𝑁𝑁</m:t>
                            </m:r>
                          </m:sub>
                        </m:sSub>
                      </m:e>
                    </m:rad>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8</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16</m:t>
                    </m:r>
                  </m:oMath>
                </a14:m>
                <a:r>
                  <a:rPr lang="en-US" altLang="zh-CN" dirty="0"/>
                  <a:t> </a:t>
                </a:r>
                <a:r>
                  <a:rPr lang="en-US" altLang="zh-CN" dirty="0" err="1"/>
                  <a:t>TeV</a:t>
                </a:r>
                <a:endParaRPr lang="en-US" altLang="zh-CN" dirty="0"/>
              </a:p>
            </p:txBody>
          </p:sp>
        </mc:Choice>
        <mc:Fallback>
          <p:sp>
            <p:nvSpPr>
              <p:cNvPr id="2" name="标题 1"/>
              <p:cNvSpPr>
                <a:spLocks noRot="1" noChangeAspect="1" noMove="1" noResize="1" noEditPoints="1" noAdjustHandles="1" noChangeArrowheads="1" noChangeShapeType="1" noTextEdit="1"/>
              </p:cNvSpPr>
              <p:nvPr>
                <p:ph type="title"/>
                <p:custDataLst>
                  <p:tags r:id="rId2"/>
                </p:custDataLst>
              </p:nvPr>
            </p:nvSpPr>
            <p:spPr>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 name="内容占位符 2"/>
              <p:cNvSpPr>
                <a:spLocks noGrp="1"/>
              </p:cNvSpPr>
              <p:nvPr>
                <p:ph idx="1"/>
              </p:nvPr>
            </p:nvSpPr>
            <p:spPr>
              <a:xfrm>
                <a:off x="647700" y="3065145"/>
                <a:ext cx="5195570" cy="3112135"/>
              </a:xfrm>
            </p:spPr>
            <p:txBody>
              <a:bodyPr>
                <a:noAutofit/>
              </a:bodyPr>
              <a:lstStyle/>
              <a:p>
                <a:pPr>
                  <a:lnSpc>
                    <a:spcPct val="110000"/>
                  </a:lnSpc>
                  <a:buFont typeface="Wingdings" panose="05000000000000000000" charset="0"/>
                  <a:buChar char="Ø"/>
                </a:pPr>
                <a:r>
                  <a:rPr lang="en-US" altLang="zh-CN" sz="1800"/>
                  <a:t>Non-prompt double ratio consistent with unity, affected by </a:t>
                </a:r>
                <a:r>
                  <a:rPr lang="en-US" altLang="zh-CN" sz="1800" i="1"/>
                  <a:t>b</a:t>
                </a:r>
                <a:r>
                  <a:rPr lang="en-US" altLang="zh-CN" sz="1800"/>
                  <a:t> production only</a:t>
                </a:r>
                <a:endParaRPr lang="en-US" altLang="zh-CN" sz="1800"/>
              </a:p>
              <a:p>
                <a:pPr>
                  <a:lnSpc>
                    <a:spcPct val="110000"/>
                  </a:lnSpc>
                  <a:buFont typeface="Wingdings" panose="05000000000000000000" charset="0"/>
                  <a:buChar char="Ø"/>
                </a:pPr>
                <a:r>
                  <a:rPr lang="en-US" altLang="zh-CN" sz="1800"/>
                  <a:t>Prompt double ratio lower than one, </a:t>
                </a:r>
                <a14:m>
                  <m:oMath xmlns:m="http://schemas.openxmlformats.org/officeDocument/2006/math">
                    <m:r>
                      <a:rPr lang="en-US" altLang="zh-CN" sz="1800" i="1">
                        <a:latin typeface="Cambria Math" panose="02040503050406030204" charset="0"/>
                        <a:cs typeface="Cambria Math" panose="02040503050406030204" charset="0"/>
                      </a:rPr>
                      <m:t>𝜓</m:t>
                    </m:r>
                    <m:r>
                      <a:rPr lang="en-US" altLang="zh-CN" sz="1800" i="1">
                        <a:latin typeface="Cambria Math" panose="02040503050406030204" charset="0"/>
                        <a:cs typeface="Cambria Math" panose="02040503050406030204" charset="0"/>
                      </a:rPr>
                      <m:t>(</m:t>
                    </m:r>
                    <m:r>
                      <a:rPr lang="en-US" altLang="zh-CN" sz="1800" i="1">
                        <a:latin typeface="Cambria Math" panose="02040503050406030204" charset="0"/>
                        <a:cs typeface="Cambria Math" panose="02040503050406030204" charset="0"/>
                      </a:rPr>
                      <m:t>2</m:t>
                    </m:r>
                    <m:r>
                      <a:rPr lang="en-US" altLang="zh-CN" sz="1800" i="1">
                        <a:latin typeface="Cambria Math" panose="02040503050406030204" charset="0"/>
                        <a:ea typeface="MS Mincho" charset="0"/>
                        <a:cs typeface="Cambria Math" panose="02040503050406030204" charset="0"/>
                      </a:rPr>
                      <m:t>𝑆</m:t>
                    </m:r>
                    <m:r>
                      <a:rPr lang="en-US" altLang="zh-CN" sz="1800" i="1">
                        <a:latin typeface="Cambria Math" panose="02040503050406030204" charset="0"/>
                        <a:cs typeface="Cambria Math" panose="02040503050406030204" charset="0"/>
                      </a:rPr>
                      <m:t>)</m:t>
                    </m:r>
                  </m:oMath>
                </a14:m>
                <a:r>
                  <a:rPr lang="en-US" altLang="zh-CN" sz="1800"/>
                  <a:t> is affected more by final-state effects, given  </a:t>
                </a:r>
                <a14:m>
                  <m:oMath xmlns:m="http://schemas.openxmlformats.org/officeDocument/2006/math">
                    <m:r>
                      <a:rPr lang="en-US" altLang="zh-CN" sz="1800" i="1">
                        <a:latin typeface="Cambria Math" panose="02040503050406030204" charset="0"/>
                        <a:cs typeface="Cambria Math" panose="02040503050406030204" charset="0"/>
                      </a:rPr>
                      <m:t>𝐽</m:t>
                    </m:r>
                    <m:r>
                      <a:rPr lang="en-US" altLang="zh-CN" sz="1800" i="1">
                        <a:latin typeface="Cambria Math" panose="02040503050406030204" charset="0"/>
                        <a:cs typeface="Cambria Math" panose="02040503050406030204" charset="0"/>
                      </a:rPr>
                      <m:t>/</m:t>
                    </m:r>
                    <m:r>
                      <a:rPr lang="en-US" altLang="zh-CN" sz="1800" i="1">
                        <a:latin typeface="Cambria Math" panose="02040503050406030204" charset="0"/>
                        <a:cs typeface="Cambria Math" panose="02040503050406030204" charset="0"/>
                      </a:rPr>
                      <m:t>𝜓</m:t>
                    </m:r>
                  </m:oMath>
                </a14:m>
                <a:r>
                  <a:rPr lang="en-US" altLang="zh-CN" sz="1800"/>
                  <a:t> is mainly affected by initial-state effects</a:t>
                </a:r>
                <a:r>
                  <a:rPr lang="en-US" altLang="zh-CN" sz="1800">
                    <a:solidFill>
                      <a:srgbClr val="B2B2B2"/>
                    </a:solidFill>
                  </a:rPr>
                  <a:t> [PLB774, 159 (2017)]</a:t>
                </a:r>
                <a:endParaRPr lang="en-US" altLang="zh-CN" sz="1800"/>
              </a:p>
              <a:p>
                <a:pPr>
                  <a:lnSpc>
                    <a:spcPct val="110000"/>
                  </a:lnSpc>
                  <a:buFont typeface="Wingdings" panose="05000000000000000000" charset="0"/>
                  <a:buChar char="Ø"/>
                </a:pPr>
                <a:r>
                  <a:rPr lang="en-US" altLang="zh-CN" sz="1800">
                    <a:sym typeface="+mn-ea"/>
                  </a:rPr>
                  <a:t>Only prompt double ratio is suppressed, consistent with co-mover model </a:t>
                </a:r>
                <a:r>
                  <a:rPr lang="en-US" altLang="zh-CN" sz="1800">
                    <a:solidFill>
                      <a:srgbClr val="B2B2B2"/>
                    </a:solidFill>
                    <a:sym typeface="+mn-ea"/>
                  </a:rPr>
                  <a:t>[PLB749m 98(2015)]</a:t>
                </a:r>
                <a:endParaRPr lang="en-US" altLang="zh-CN" sz="1800">
                  <a:solidFill>
                    <a:srgbClr val="B2B2B2"/>
                  </a:solidFill>
                  <a:sym typeface="+mn-ea"/>
                </a:endParaRPr>
              </a:p>
            </p:txBody>
          </p:sp>
        </mc:Choice>
        <mc:Fallback>
          <p:sp>
            <p:nvSpPr>
              <p:cNvPr id="3" name="内容占位符 2"/>
              <p:cNvSpPr>
                <a:spLocks noRot="1" noChangeAspect="1" noMove="1" noResize="1" noEditPoints="1" noAdjustHandles="1" noChangeArrowheads="1" noChangeShapeType="1" noTextEdit="1"/>
              </p:cNvSpPr>
              <p:nvPr>
                <p:ph idx="1"/>
              </p:nvPr>
            </p:nvSpPr>
            <p:spPr>
              <a:xfrm>
                <a:off x="647700" y="3065145"/>
                <a:ext cx="5195570" cy="3112135"/>
              </a:xfrm>
              <a:blipFill rotWithShape="1">
                <a:blip r:embed="rId4"/>
                <a:stretch>
                  <a:fillRect b="-204"/>
                </a:stretch>
              </a:blipFill>
            </p:spPr>
            <p:txBody>
              <a:bodyPr/>
              <a:lstStyle/>
              <a:p>
                <a:r>
                  <a:rPr lang="zh-CN" altLang="en-US">
                    <a:noFill/>
                  </a:rPr>
                  <a:t> </a:t>
                </a:r>
              </a:p>
            </p:txBody>
          </p:sp>
        </mc:Fallback>
      </mc:AlternateContent>
      <p:pic>
        <p:nvPicPr>
          <p:cNvPr id="4" name="图片 3"/>
          <p:cNvPicPr>
            <a:picLocks noChangeAspect="1"/>
          </p:cNvPicPr>
          <p:nvPr>
            <p:custDataLst>
              <p:tags r:id="rId5"/>
            </p:custDataLst>
          </p:nvPr>
        </p:nvPicPr>
        <p:blipFill>
          <a:blip r:embed="rId6"/>
          <a:stretch>
            <a:fillRect/>
          </a:stretch>
        </p:blipFill>
        <p:spPr>
          <a:xfrm>
            <a:off x="5843905" y="1345565"/>
            <a:ext cx="5801360" cy="4831715"/>
          </a:xfrm>
          <a:prstGeom prst="rect">
            <a:avLst/>
          </a:prstGeom>
        </p:spPr>
      </p:pic>
      <p:pic>
        <p:nvPicPr>
          <p:cNvPr id="5" name="图片 4"/>
          <p:cNvPicPr>
            <a:picLocks noChangeAspect="1"/>
          </p:cNvPicPr>
          <p:nvPr>
            <p:custDataLst>
              <p:tags r:id="rId7"/>
            </p:custDataLst>
          </p:nvPr>
        </p:nvPicPr>
        <p:blipFill>
          <a:blip r:embed="rId8"/>
          <a:stretch>
            <a:fillRect/>
          </a:stretch>
        </p:blipFill>
        <p:spPr>
          <a:xfrm>
            <a:off x="647700" y="1452245"/>
            <a:ext cx="5151120" cy="1349375"/>
          </a:xfrm>
          <a:prstGeom prst="rect">
            <a:avLst/>
          </a:prstGeom>
        </p:spPr>
      </p:pic>
      <p:sp>
        <p:nvSpPr>
          <p:cNvPr id="6" name="文本框 5"/>
          <p:cNvSpPr txBox="1"/>
          <p:nvPr/>
        </p:nvSpPr>
        <p:spPr>
          <a:xfrm>
            <a:off x="8233410" y="6177280"/>
            <a:ext cx="1601470" cy="325755"/>
          </a:xfrm>
          <a:prstGeom prst="rect">
            <a:avLst/>
          </a:prstGeom>
          <a:noFill/>
        </p:spPr>
        <p:txBody>
          <a:bodyPr wrap="square" rtlCol="0" anchor="t">
            <a:noAutofit/>
          </a:bodyPr>
          <a:p>
            <a:r>
              <a:rPr lang="zh-CN" altLang="en-US" sz="1200" b="1"/>
              <a:t>JHEP 04 (2024) 111</a:t>
            </a:r>
            <a:endParaRPr lang="zh-CN" altLang="en-US" sz="1200" b="1"/>
          </a:p>
        </p:txBody>
      </p:sp>
      <p:sp>
        <p:nvSpPr>
          <p:cNvPr id="7" name="灯片编号占位符 6"/>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标题 1"/>
              <p:cNvSpPr>
                <a:spLocks noGrp="1"/>
              </p:cNvSpPr>
              <p:nvPr>
                <p:ph type="title"/>
                <p:custDataLst>
                  <p:tags r:id="rId1"/>
                </p:custDataLst>
              </p:nvPr>
            </p:nvSpPr>
            <p:spPr/>
            <p:txBody>
              <a:bodyPr>
                <a:normAutofit fontScale="90000"/>
              </a:bodyPr>
              <a:lstStyle/>
              <a:p>
                <a14:m>
                  <m:oMath xmlns:m="http://schemas.openxmlformats.org/officeDocument/2006/math">
                    <m:r>
                      <a:rPr lang="en-US" altLang="zh-CN" i="1">
                        <a:latin typeface="Cambria Math" panose="02040503050406030204" charset="0"/>
                        <a:cs typeface="Cambria Math" panose="02040503050406030204" charset="0"/>
                      </a:rPr>
                      <m:t>𝜓</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2</m:t>
                    </m:r>
                    <m:r>
                      <m:rPr>
                        <m:sty m:val="p"/>
                      </m:rPr>
                      <a:rPr lang="en-US" altLang="zh-CN">
                        <a:latin typeface="Cambria Math" panose="02040503050406030204" charset="0"/>
                        <a:ea typeface="MS Mincho" charset="0"/>
                        <a:cs typeface="Cambria Math" panose="02040503050406030204" charset="0"/>
                      </a:rPr>
                      <m:t>S</m:t>
                    </m:r>
                    <m:r>
                      <a:rPr lang="en-US" altLang="zh-CN" i="1">
                        <a:latin typeface="Cambria Math" panose="02040503050406030204" charset="0"/>
                        <a:cs typeface="Cambria Math" panose="02040503050406030204" charset="0"/>
                      </a:rPr>
                      <m:t>)</m:t>
                    </m:r>
                  </m:oMath>
                </a14:m>
                <a:r>
                  <a:rPr lang="en-US" altLang="zh-CN"/>
                  <a:t>-to-</a:t>
                </a:r>
                <a14:m>
                  <m:oMath xmlns:m="http://schemas.openxmlformats.org/officeDocument/2006/math">
                    <m:r>
                      <a:rPr lang="en-US" altLang="zh-CN" i="1">
                        <a:latin typeface="Cambria Math" panose="02040503050406030204" charset="0"/>
                        <a:cs typeface="Cambria Math" panose="02040503050406030204" charset="0"/>
                      </a:rPr>
                      <m:t>𝐽</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𝜓</m:t>
                    </m:r>
                  </m:oMath>
                </a14:m>
                <a:r>
                  <a:rPr lang="en-US" altLang="zh-CN"/>
                  <a:t> double ratio at </a:t>
                </a:r>
                <a14:m>
                  <m:oMath xmlns:m="http://schemas.openxmlformats.org/officeDocument/2006/math">
                    <m:rad>
                      <m:radPr>
                        <m:degHide m:val="on"/>
                        <m:ctrlPr>
                          <a:rPr lang="en-US" altLang="zh-CN" i="1">
                            <a:latin typeface="Cambria Math" panose="02040503050406030204" charset="0"/>
                            <a:cs typeface="Cambria Math" panose="02040503050406030204" charset="0"/>
                          </a:rPr>
                        </m:ctrlPr>
                      </m:radPr>
                      <m:deg/>
                      <m:e>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𝑠</m:t>
                            </m:r>
                          </m:e>
                          <m:sub>
                            <m:r>
                              <a:rPr lang="en-US" altLang="zh-CN" i="1">
                                <a:latin typeface="Cambria Math" panose="02040503050406030204" charset="0"/>
                                <a:cs typeface="Cambria Math" panose="02040503050406030204" charset="0"/>
                              </a:rPr>
                              <m:t>𝑁𝑁</m:t>
                            </m:r>
                          </m:sub>
                        </m:sSub>
                      </m:e>
                    </m:rad>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8</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16</m:t>
                    </m:r>
                  </m:oMath>
                </a14:m>
                <a:r>
                  <a:rPr lang="en-US" altLang="zh-CN"/>
                  <a:t> TeV</a:t>
                </a:r>
                <a:endParaRPr lang="en-US" altLang="zh-CN"/>
              </a:p>
            </p:txBody>
          </p:sp>
        </mc:Choice>
        <mc:Fallback>
          <p:sp>
            <p:nvSpPr>
              <p:cNvPr id="2" name="标题 1"/>
              <p:cNvSpPr>
                <a:spLocks noRot="1" noChangeAspect="1" noMove="1" noResize="1" noEditPoints="1" noAdjustHandles="1" noChangeArrowheads="1" noChangeShapeType="1" noTextEdit="1"/>
              </p:cNvSpPr>
              <p:nvPr>
                <p:ph type="title"/>
                <p:custDataLst>
                  <p:tags r:id="rId2"/>
                </p:custDataLst>
              </p:nvPr>
            </p:nvSpPr>
            <p:spPr>
              <a:blipFill rotWithShape="1">
                <a:blip r:embed="rId3"/>
                <a:stretch>
                  <a:fillRect/>
                </a:stretch>
              </a:blipFill>
            </p:spPr>
            <p:txBody>
              <a:bodyPr/>
              <a:lstStyle/>
              <a:p>
                <a:r>
                  <a:rPr lang="zh-CN" altLang="en-US">
                    <a:noFill/>
                  </a:rPr>
                  <a:t> </a:t>
                </a:r>
              </a:p>
            </p:txBody>
          </p:sp>
        </mc:Fallback>
      </mc:AlternateContent>
      <p:sp>
        <p:nvSpPr>
          <p:cNvPr id="3" name="内容占位符 2"/>
          <p:cNvSpPr>
            <a:spLocks noGrp="1"/>
          </p:cNvSpPr>
          <p:nvPr>
            <p:ph idx="1"/>
          </p:nvPr>
        </p:nvSpPr>
        <p:spPr>
          <a:xfrm>
            <a:off x="602615" y="3059430"/>
            <a:ext cx="5635625" cy="3059430"/>
          </a:xfrm>
        </p:spPr>
        <p:txBody>
          <a:bodyPr/>
          <a:lstStyle/>
          <a:p>
            <a:pPr>
              <a:lnSpc>
                <a:spcPct val="110000"/>
              </a:lnSpc>
              <a:buFont typeface="Wingdings" panose="05000000000000000000" charset="0"/>
              <a:buChar char="Ø"/>
            </a:pPr>
            <a:r>
              <a:rPr lang="en-US" altLang="zh-CN" sz="2000"/>
              <a:t>Initial-state effects canceled</a:t>
            </a:r>
            <a:endParaRPr lang="en-US" altLang="zh-CN" sz="2000"/>
          </a:p>
          <a:p>
            <a:pPr>
              <a:lnSpc>
                <a:spcPct val="110000"/>
              </a:lnSpc>
              <a:buFont typeface="Wingdings" panose="05000000000000000000" charset="0"/>
              <a:buChar char="Ø"/>
            </a:pPr>
            <a:r>
              <a:rPr lang="en-US" altLang="zh-CN" sz="2000"/>
              <a:t>The </a:t>
            </a:r>
            <a:r>
              <a:rPr lang="en-US" altLang="zh-CN" sz="2000">
                <a:sym typeface="+mn-ea"/>
              </a:rPr>
              <a:t>prompt double ratio can be explained by co-mover model and CGC+ICEM for appropriate parameters (also applied to lower energy data from RHIC)</a:t>
            </a:r>
            <a:endParaRPr lang="en-US" altLang="zh-CN" sz="2000">
              <a:sym typeface="+mn-ea"/>
            </a:endParaRPr>
          </a:p>
          <a:p>
            <a:pPr>
              <a:lnSpc>
                <a:spcPct val="110000"/>
              </a:lnSpc>
              <a:buFont typeface="Wingdings" panose="05000000000000000000" charset="0"/>
              <a:buChar char="Ø"/>
            </a:pPr>
            <a:r>
              <a:rPr lang="en-US" altLang="zh-CN" sz="2000">
                <a:solidFill>
                  <a:schemeClr val="tx1"/>
                </a:solidFill>
              </a:rPr>
              <a:t>Result consistent with 5 TeV result, a much high precision is achieved</a:t>
            </a:r>
            <a:endParaRPr lang="en-US" altLang="zh-CN" sz="2000">
              <a:solidFill>
                <a:schemeClr val="tx1"/>
              </a:solidFill>
            </a:endParaRPr>
          </a:p>
        </p:txBody>
      </p:sp>
      <p:pic>
        <p:nvPicPr>
          <p:cNvPr id="5" name="图片 4"/>
          <p:cNvPicPr>
            <a:picLocks noChangeAspect="1"/>
          </p:cNvPicPr>
          <p:nvPr>
            <p:custDataLst>
              <p:tags r:id="rId4"/>
            </p:custDataLst>
          </p:nvPr>
        </p:nvPicPr>
        <p:blipFill>
          <a:blip r:embed="rId5"/>
          <a:stretch>
            <a:fillRect/>
          </a:stretch>
        </p:blipFill>
        <p:spPr>
          <a:xfrm>
            <a:off x="647700" y="1623695"/>
            <a:ext cx="5151120" cy="1349375"/>
          </a:xfrm>
          <a:prstGeom prst="rect">
            <a:avLst/>
          </a:prstGeom>
        </p:spPr>
      </p:pic>
      <p:pic>
        <p:nvPicPr>
          <p:cNvPr id="6" name="图片 5"/>
          <p:cNvPicPr>
            <a:picLocks noChangeAspect="1"/>
          </p:cNvPicPr>
          <p:nvPr>
            <p:custDataLst>
              <p:tags r:id="rId6"/>
            </p:custDataLst>
          </p:nvPr>
        </p:nvPicPr>
        <p:blipFill>
          <a:blip r:embed="rId7"/>
          <a:stretch>
            <a:fillRect/>
          </a:stretch>
        </p:blipFill>
        <p:spPr>
          <a:xfrm>
            <a:off x="5977890" y="1357630"/>
            <a:ext cx="5760000" cy="2301407"/>
          </a:xfrm>
          <a:prstGeom prst="rect">
            <a:avLst/>
          </a:prstGeom>
        </p:spPr>
      </p:pic>
      <p:pic>
        <p:nvPicPr>
          <p:cNvPr id="8" name="图片 7"/>
          <p:cNvPicPr>
            <a:picLocks noChangeAspect="1"/>
          </p:cNvPicPr>
          <p:nvPr>
            <p:custDataLst>
              <p:tags r:id="rId8"/>
            </p:custDataLst>
          </p:nvPr>
        </p:nvPicPr>
        <p:blipFill>
          <a:blip r:embed="rId9"/>
          <a:srcRect l="5329" t="2540" r="2514" b="1516"/>
          <a:stretch>
            <a:fillRect/>
          </a:stretch>
        </p:blipFill>
        <p:spPr>
          <a:xfrm>
            <a:off x="7113270" y="3658870"/>
            <a:ext cx="3678555" cy="2973705"/>
          </a:xfrm>
          <a:prstGeom prst="rect">
            <a:avLst/>
          </a:prstGeom>
        </p:spPr>
      </p:pic>
      <p:sp>
        <p:nvSpPr>
          <p:cNvPr id="4" name="文本框 3"/>
          <p:cNvSpPr txBox="1"/>
          <p:nvPr>
            <p:custDataLst>
              <p:tags r:id="rId10"/>
            </p:custDataLst>
          </p:nvPr>
        </p:nvSpPr>
        <p:spPr>
          <a:xfrm>
            <a:off x="8463280" y="6407150"/>
            <a:ext cx="1601470" cy="325755"/>
          </a:xfrm>
          <a:prstGeom prst="rect">
            <a:avLst/>
          </a:prstGeom>
          <a:noFill/>
        </p:spPr>
        <p:txBody>
          <a:bodyPr wrap="square" rtlCol="0" anchor="t">
            <a:noAutofit/>
          </a:bodyPr>
          <a:p>
            <a:r>
              <a:rPr lang="zh-CN" altLang="en-US" sz="1200" b="1"/>
              <a:t>JHEP 04 (2024) 111</a:t>
            </a:r>
            <a:endParaRPr lang="zh-CN" altLang="en-US" sz="1200" b="1"/>
          </a:p>
        </p:txBody>
      </p:sp>
      <p:sp>
        <p:nvSpPr>
          <p:cNvPr id="7" name="灯片编号占位符 6"/>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标题 1"/>
              <p:cNvSpPr>
                <a:spLocks noGrp="1"/>
              </p:cNvSpPr>
              <p:nvPr>
                <p:ph type="title"/>
              </p:nvPr>
            </p:nvSpPr>
            <p:spPr/>
            <p:txBody>
              <a:bodyPr>
                <a:normAutofit fontScale="90000"/>
              </a:bodyPr>
              <a:lstStyle/>
              <a:p>
                <a14:m>
                  <m:oMath xmlns:m="http://schemas.openxmlformats.org/officeDocument/2006/math">
                    <m:r>
                      <a:rPr lang="en-US" altLang="zh-CN" i="1">
                        <a:latin typeface="Cambria Math" panose="02040503050406030204" charset="0"/>
                        <a:cs typeface="Cambria Math" panose="02040503050406030204" charset="0"/>
                      </a:rPr>
                      <m:t>𝜓</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2</m:t>
                    </m:r>
                    <m:r>
                      <m:rPr>
                        <m:sty m:val="p"/>
                      </m:rPr>
                      <a:rPr lang="en-US" altLang="zh-CN">
                        <a:latin typeface="Cambria Math" panose="02040503050406030204" charset="0"/>
                        <a:ea typeface="MS Mincho" charset="0"/>
                        <a:cs typeface="Cambria Math" panose="02040503050406030204" charset="0"/>
                      </a:rPr>
                      <m:t>S</m:t>
                    </m:r>
                    <m:r>
                      <a:rPr lang="en-US" altLang="zh-CN" i="1">
                        <a:latin typeface="Cambria Math" panose="02040503050406030204" charset="0"/>
                        <a:cs typeface="Cambria Math" panose="02040503050406030204" charset="0"/>
                      </a:rPr>
                      <m:t>)</m:t>
                    </m:r>
                  </m:oMath>
                </a14:m>
                <a:r>
                  <a:rPr lang="en-US" altLang="zh-CN" dirty="0">
                    <a:sym typeface="+mn-ea"/>
                  </a:rPr>
                  <a:t>-to-</a:t>
                </a:r>
                <a14:m>
                  <m:oMath xmlns:m="http://schemas.openxmlformats.org/officeDocument/2006/math">
                    <m:r>
                      <a:rPr lang="en-US" altLang="zh-CN" i="1">
                        <a:latin typeface="Cambria Math" panose="02040503050406030204" charset="0"/>
                        <a:cs typeface="Cambria Math" panose="02040503050406030204" charset="0"/>
                      </a:rPr>
                      <m:t>𝐽</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𝜓</m:t>
                    </m:r>
                  </m:oMath>
                </a14:m>
                <a:r>
                  <a:rPr lang="en-US" altLang="zh-CN" dirty="0"/>
                  <a:t> production ratio at </a:t>
                </a:r>
                <a14:m>
                  <m:oMath xmlns:m="http://schemas.openxmlformats.org/officeDocument/2006/math">
                    <m:rad>
                      <m:radPr>
                        <m:degHide m:val="on"/>
                        <m:ctrlPr>
                          <a:rPr lang="en-US" altLang="zh-CN" i="1">
                            <a:latin typeface="Cambria Math" panose="02040503050406030204" charset="0"/>
                            <a:cs typeface="Cambria Math" panose="02040503050406030204" charset="0"/>
                          </a:rPr>
                        </m:ctrlPr>
                      </m:radPr>
                      <m:deg/>
                      <m:e>
                        <m:r>
                          <a:rPr lang="en-US" i="1">
                            <a:latin typeface="Cambria Math" panose="02040503050406030204" charset="0"/>
                          </a:rPr>
                          <m:t>𝑠</m:t>
                        </m:r>
                      </m:e>
                    </m:rad>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13</m:t>
                    </m:r>
                  </m:oMath>
                </a14:m>
                <a:r>
                  <a:rPr lang="en-US" altLang="zh-CN" dirty="0"/>
                  <a:t> </a:t>
                </a:r>
                <a:r>
                  <a:rPr lang="en-US" altLang="zh-CN" dirty="0" err="1"/>
                  <a:t>TeV</a:t>
                </a:r>
                <a:r>
                  <a:rPr lang="en-US" altLang="zh-CN" dirty="0"/>
                  <a:t> </a:t>
                </a:r>
                <a:endParaRPr lang="en-US" altLang="zh-CN" dirty="0"/>
              </a:p>
            </p:txBody>
          </p:sp>
        </mc:Choice>
        <mc:Fallback>
          <p:sp>
            <p:nvSpPr>
              <p:cNvPr id="2" name="标题 1"/>
              <p:cNvSpPr>
                <a:spLocks noRot="1" noChangeAspect="1" noMove="1" noResize="1" noEditPoints="1" noAdjustHandles="1" noChangeArrowheads="1" noChangeShapeType="1" noTextEdit="1"/>
              </p:cNvSpPr>
              <p:nvPr>
                <p:ph type="title"/>
              </p:nvPr>
            </p:nvSpPr>
            <p:spPr>
              <a:blipFill rotWithShape="1">
                <a:blip r:embed="rId1"/>
                <a:stretch>
                  <a:fillRect/>
                </a:stretch>
              </a:blipFill>
            </p:spPr>
            <p:txBody>
              <a:bodyPr/>
              <a:lstStyle/>
              <a:p>
                <a:r>
                  <a:rPr lang="zh-CN" altLang="en-US">
                    <a:noFill/>
                  </a:rPr>
                  <a:t> </a:t>
                </a:r>
              </a:p>
            </p:txBody>
          </p:sp>
        </mc:Fallback>
      </mc:AlternateContent>
      <p:pic>
        <p:nvPicPr>
          <p:cNvPr id="4" name="图片 3"/>
          <p:cNvPicPr>
            <a:picLocks noChangeAspect="1"/>
          </p:cNvPicPr>
          <p:nvPr>
            <p:custDataLst>
              <p:tags r:id="rId2"/>
            </p:custDataLst>
          </p:nvPr>
        </p:nvPicPr>
        <p:blipFill>
          <a:blip r:embed="rId3"/>
          <a:stretch>
            <a:fillRect/>
          </a:stretch>
        </p:blipFill>
        <p:spPr>
          <a:xfrm>
            <a:off x="1020445" y="1188720"/>
            <a:ext cx="3609340" cy="2806700"/>
          </a:xfrm>
          <a:prstGeom prst="rect">
            <a:avLst/>
          </a:prstGeom>
        </p:spPr>
      </p:pic>
      <p:pic>
        <p:nvPicPr>
          <p:cNvPr id="5" name="图片 4"/>
          <p:cNvPicPr>
            <a:picLocks noChangeAspect="1"/>
          </p:cNvPicPr>
          <p:nvPr>
            <p:custDataLst>
              <p:tags r:id="rId4"/>
            </p:custDataLst>
          </p:nvPr>
        </p:nvPicPr>
        <p:blipFill>
          <a:blip r:embed="rId5"/>
          <a:stretch>
            <a:fillRect/>
          </a:stretch>
        </p:blipFill>
        <p:spPr>
          <a:xfrm>
            <a:off x="5452745" y="1877695"/>
            <a:ext cx="6392495" cy="2412000"/>
          </a:xfrm>
          <a:prstGeom prst="rect">
            <a:avLst/>
          </a:prstGeom>
        </p:spPr>
      </p:pic>
      <p:pic>
        <p:nvPicPr>
          <p:cNvPr id="6" name="图片 5"/>
          <p:cNvPicPr>
            <a:picLocks noChangeAspect="1"/>
          </p:cNvPicPr>
          <p:nvPr>
            <p:custDataLst>
              <p:tags r:id="rId6"/>
            </p:custDataLst>
          </p:nvPr>
        </p:nvPicPr>
        <p:blipFill>
          <a:blip r:embed="rId7"/>
          <a:stretch>
            <a:fillRect/>
          </a:stretch>
        </p:blipFill>
        <p:spPr>
          <a:xfrm>
            <a:off x="5566315" y="1124399"/>
            <a:ext cx="5838825" cy="695325"/>
          </a:xfrm>
          <a:prstGeom prst="rect">
            <a:avLst/>
          </a:prstGeom>
        </p:spPr>
      </p:pic>
      <p:pic>
        <p:nvPicPr>
          <p:cNvPr id="7" name="图片 6"/>
          <p:cNvPicPr>
            <a:picLocks noChangeAspect="1"/>
          </p:cNvPicPr>
          <p:nvPr>
            <p:custDataLst>
              <p:tags r:id="rId8"/>
            </p:custDataLst>
          </p:nvPr>
        </p:nvPicPr>
        <p:blipFill rotWithShape="1">
          <a:blip r:embed="rId9"/>
          <a:srcRect t="16891"/>
          <a:stretch>
            <a:fillRect/>
          </a:stretch>
        </p:blipFill>
        <p:spPr>
          <a:xfrm>
            <a:off x="7748905" y="4411980"/>
            <a:ext cx="3928745" cy="1894840"/>
          </a:xfrm>
          <a:prstGeom prst="rect">
            <a:avLst/>
          </a:prstGeom>
        </p:spPr>
      </p:pic>
      <p:pic>
        <p:nvPicPr>
          <p:cNvPr id="52" name="图片 51"/>
          <p:cNvPicPr>
            <a:picLocks noChangeAspect="1"/>
          </p:cNvPicPr>
          <p:nvPr>
            <p:custDataLst>
              <p:tags r:id="rId10"/>
            </p:custDataLst>
          </p:nvPr>
        </p:nvPicPr>
        <p:blipFill>
          <a:blip r:embed="rId11"/>
          <a:stretch>
            <a:fillRect/>
          </a:stretch>
        </p:blipFill>
        <p:spPr>
          <a:xfrm>
            <a:off x="5566315" y="4402958"/>
            <a:ext cx="1469300" cy="1466337"/>
          </a:xfrm>
          <a:prstGeom prst="rect">
            <a:avLst/>
          </a:prstGeom>
        </p:spPr>
      </p:pic>
      <mc:AlternateContent xmlns:mc="http://schemas.openxmlformats.org/markup-compatibility/2006">
        <mc:Choice xmlns:a14="http://schemas.microsoft.com/office/drawing/2010/main" Requires="a14">
          <p:sp>
            <p:nvSpPr>
              <p:cNvPr id="65" name="文本框 64"/>
              <p:cNvSpPr txBox="1"/>
              <p:nvPr>
                <p:custDataLst>
                  <p:tags r:id="rId12"/>
                </p:custDataLst>
              </p:nvPr>
            </p:nvSpPr>
            <p:spPr>
              <a:xfrm>
                <a:off x="7036194" y="5022397"/>
                <a:ext cx="832051" cy="395814"/>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sSubSup>
                        <m:sSubSupPr>
                          <m:ctrlPr>
                            <a:rPr lang="en-US" altLang="zh-CN" sz="1800" i="1" smtClean="0">
                              <a:latin typeface="Cambria Math" panose="02040503050406030204" charset="0"/>
                              <a:cs typeface="Cambria Math" panose="02040503050406030204" charset="0"/>
                            </a:rPr>
                          </m:ctrlPr>
                        </m:sSubSupPr>
                        <m:e>
                          <m:r>
                            <a:rPr lang="en-US" altLang="zh-CN" sz="1800" i="1">
                              <a:latin typeface="Cambria Math" panose="02040503050406030204" charset="0"/>
                              <a:cs typeface="Cambria Math" panose="02040503050406030204" charset="0"/>
                            </a:rPr>
                            <m:t>𝑁</m:t>
                          </m:r>
                        </m:e>
                        <m:sub>
                          <m:r>
                            <m:rPr>
                              <m:sty m:val="p"/>
                            </m:rPr>
                            <a:rPr lang="en-US" altLang="zh-CN" i="1">
                              <a:latin typeface="Cambria Math" panose="02040503050406030204" charset="0"/>
                              <a:cs typeface="Cambria Math" panose="02040503050406030204" charset="0"/>
                            </a:rPr>
                            <m:t>fwd</m:t>
                          </m:r>
                        </m:sub>
                        <m:sup>
                          <m:r>
                            <m:rPr>
                              <m:sty m:val="p"/>
                            </m:rPr>
                            <a:rPr lang="en-US" altLang="zh-CN" sz="1800">
                              <a:latin typeface="Cambria Math" panose="02040503050406030204" charset="0"/>
                              <a:cs typeface="Cambria Math" panose="02040503050406030204" charset="0"/>
                            </a:rPr>
                            <m:t>PV</m:t>
                          </m:r>
                        </m:sup>
                      </m:sSubSup>
                    </m:oMath>
                  </m:oMathPara>
                </a14:m>
                <a:endParaRPr lang="zh-CN" altLang="en-US" dirty="0"/>
              </a:p>
            </p:txBody>
          </p:sp>
        </mc:Choice>
        <mc:Fallback>
          <p:sp>
            <p:nvSpPr>
              <p:cNvPr id="65" name="文本框 64"/>
              <p:cNvSpPr txBox="1">
                <a:spLocks noRot="1" noChangeAspect="1" noMove="1" noResize="1" noEditPoints="1" noAdjustHandles="1" noChangeArrowheads="1" noChangeShapeType="1" noTextEdit="1"/>
              </p:cNvSpPr>
              <p:nvPr>
                <p:custDataLst>
                  <p:tags r:id="rId13"/>
                </p:custDataLst>
              </p:nvPr>
            </p:nvSpPr>
            <p:spPr>
              <a:xfrm>
                <a:off x="7036194" y="5022397"/>
                <a:ext cx="832051" cy="395814"/>
              </a:xfrm>
              <a:prstGeom prst="rect">
                <a:avLst/>
              </a:prstGeom>
              <a:blipFill rotWithShape="1">
                <a:blip r:embed="rId14"/>
                <a:stretch>
                  <a:fillRect l="-47" t="-46" r="72" b="9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7" name="文本框 66"/>
              <p:cNvSpPr txBox="1"/>
              <p:nvPr>
                <p:custDataLst>
                  <p:tags r:id="rId15"/>
                </p:custDataLst>
              </p:nvPr>
            </p:nvSpPr>
            <p:spPr>
              <a:xfrm>
                <a:off x="4848619" y="5021836"/>
                <a:ext cx="717933" cy="395814"/>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sSubSup>
                        <m:sSubSupPr>
                          <m:ctrlPr>
                            <a:rPr lang="en-US" altLang="zh-CN" sz="1800" i="1" smtClean="0">
                              <a:latin typeface="Cambria Math" panose="02040503050406030204" charset="0"/>
                              <a:cs typeface="Cambria Math" panose="02040503050406030204" charset="0"/>
                            </a:rPr>
                          </m:ctrlPr>
                        </m:sSubSupPr>
                        <m:e>
                          <m:r>
                            <a:rPr lang="en-US" altLang="zh-CN" sz="1800" i="1">
                              <a:latin typeface="Cambria Math" panose="02040503050406030204" charset="0"/>
                              <a:cs typeface="Cambria Math" panose="02040503050406030204" charset="0"/>
                            </a:rPr>
                            <m:t>𝑁</m:t>
                          </m:r>
                        </m:e>
                        <m:sub>
                          <m:r>
                            <m:rPr>
                              <m:sty m:val="p"/>
                            </m:rPr>
                            <a:rPr lang="en-US" altLang="zh-CN" sz="1800" b="0" i="0" smtClean="0">
                              <a:latin typeface="Cambria Math" panose="02040503050406030204" charset="0"/>
                              <a:cs typeface="Cambria Math" panose="02040503050406030204" charset="0"/>
                            </a:rPr>
                            <m:t>b</m:t>
                          </m:r>
                          <m:r>
                            <m:rPr>
                              <m:sty m:val="p"/>
                            </m:rPr>
                            <a:rPr lang="en-US" altLang="zh-CN" i="1">
                              <a:latin typeface="Cambria Math" panose="02040503050406030204" charset="0"/>
                              <a:cs typeface="Cambria Math" panose="02040503050406030204" charset="0"/>
                            </a:rPr>
                            <m:t>wd</m:t>
                          </m:r>
                        </m:sub>
                        <m:sup>
                          <m:r>
                            <m:rPr>
                              <m:sty m:val="p"/>
                            </m:rPr>
                            <a:rPr lang="en-US" altLang="zh-CN" sz="1800">
                              <a:latin typeface="Cambria Math" panose="02040503050406030204" charset="0"/>
                              <a:cs typeface="Cambria Math" panose="02040503050406030204" charset="0"/>
                            </a:rPr>
                            <m:t>PV</m:t>
                          </m:r>
                        </m:sup>
                      </m:sSubSup>
                    </m:oMath>
                  </m:oMathPara>
                </a14:m>
                <a:endParaRPr lang="zh-CN" altLang="en-US" dirty="0"/>
              </a:p>
            </p:txBody>
          </p:sp>
        </mc:Choice>
        <mc:Fallback>
          <p:sp>
            <p:nvSpPr>
              <p:cNvPr id="67" name="文本框 66"/>
              <p:cNvSpPr txBox="1">
                <a:spLocks noRot="1" noChangeAspect="1" noMove="1" noResize="1" noEditPoints="1" noAdjustHandles="1" noChangeArrowheads="1" noChangeShapeType="1" noTextEdit="1"/>
              </p:cNvSpPr>
              <p:nvPr>
                <p:custDataLst>
                  <p:tags r:id="rId16"/>
                </p:custDataLst>
              </p:nvPr>
            </p:nvSpPr>
            <p:spPr>
              <a:xfrm>
                <a:off x="4848619" y="5021836"/>
                <a:ext cx="717933" cy="395814"/>
              </a:xfrm>
              <a:prstGeom prst="rect">
                <a:avLst/>
              </a:prstGeom>
              <a:blipFill rotWithShape="1">
                <a:blip r:embed="rId17"/>
                <a:stretch>
                  <a:fillRect l="-55" t="-65" r="20" b="11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9" name="文本框 68"/>
              <p:cNvSpPr txBox="1"/>
              <p:nvPr>
                <p:custDataLst>
                  <p:tags r:id="rId18"/>
                </p:custDataLst>
              </p:nvPr>
            </p:nvSpPr>
            <p:spPr>
              <a:xfrm>
                <a:off x="5067935" y="5860415"/>
                <a:ext cx="2466340" cy="437515"/>
              </a:xfrm>
              <a:prstGeom prst="rect">
                <a:avLst/>
              </a:prstGeom>
              <a:noFill/>
            </p:spPr>
            <p:txBody>
              <a:bodyPr wrap="square">
                <a:noAutofit/>
              </a:bodyPr>
              <a:lstStyle/>
              <a:p>
                <a14:m>
                  <m:oMathPara xmlns:m="http://schemas.openxmlformats.org/officeDocument/2006/math">
                    <m:oMathParaPr>
                      <m:jc m:val="centerGroup"/>
                    </m:oMathParaPr>
                    <m:oMath xmlns:m="http://schemas.openxmlformats.org/officeDocument/2006/math">
                      <m:sSubSup>
                        <m:sSubSupPr>
                          <m:ctrlPr>
                            <a:rPr lang="en-US" altLang="zh-CN" sz="1800" i="1" smtClean="0">
                              <a:latin typeface="Cambria Math" panose="02040503050406030204" charset="0"/>
                              <a:cs typeface="Cambria Math" panose="02040503050406030204" charset="0"/>
                            </a:rPr>
                          </m:ctrlPr>
                        </m:sSubSupPr>
                        <m:e>
                          <m:r>
                            <a:rPr lang="en-US" altLang="zh-CN" sz="1800" i="1">
                              <a:latin typeface="Cambria Math" panose="02040503050406030204" charset="0"/>
                              <a:cs typeface="Cambria Math" panose="02040503050406030204" charset="0"/>
                            </a:rPr>
                            <m:t>𝑁</m:t>
                          </m:r>
                        </m:e>
                        <m:sub>
                          <m:r>
                            <m:rPr>
                              <m:sty m:val="p"/>
                            </m:rPr>
                            <a:rPr lang="en-US" altLang="zh-CN" sz="1800" i="0">
                              <a:latin typeface="Cambria Math" panose="02040503050406030204" charset="0"/>
                              <a:cs typeface="Cambria Math" panose="02040503050406030204" charset="0"/>
                            </a:rPr>
                            <m:t>t</m:t>
                          </m:r>
                          <m:r>
                            <m:rPr>
                              <m:sty m:val="p"/>
                            </m:rPr>
                            <a:rPr lang="en-US" altLang="zh-CN" sz="1800" b="0" i="0" smtClean="0">
                              <a:latin typeface="Cambria Math" panose="02040503050406030204" charset="0"/>
                              <a:cs typeface="Cambria Math" panose="02040503050406030204" charset="0"/>
                            </a:rPr>
                            <m:t>rack</m:t>
                          </m:r>
                        </m:sub>
                        <m:sup>
                          <m:r>
                            <m:rPr>
                              <m:sty m:val="p"/>
                            </m:rPr>
                            <a:rPr lang="en-US" altLang="zh-CN" sz="1800" i="0">
                              <a:latin typeface="Cambria Math" panose="02040503050406030204" charset="0"/>
                              <a:cs typeface="Cambria Math" panose="02040503050406030204" charset="0"/>
                            </a:rPr>
                            <m:t>PV</m:t>
                          </m:r>
                        </m:sup>
                      </m:sSubSup>
                      <m:r>
                        <a:rPr lang="en-US" altLang="zh-CN" sz="1800" b="0" i="0" smtClean="0">
                          <a:latin typeface="Cambria Math" panose="02040503050406030204" charset="0"/>
                          <a:cs typeface="Cambria Math" panose="02040503050406030204" charset="0"/>
                        </a:rPr>
                        <m:t>=</m:t>
                      </m:r>
                      <m:sSubSup>
                        <m:sSubSupPr>
                          <m:ctrlPr>
                            <a:rPr lang="en-US" altLang="zh-CN" i="1">
                              <a:latin typeface="Cambria Math" panose="02040503050406030204" charset="0"/>
                              <a:cs typeface="Cambria Math" panose="02040503050406030204" charset="0"/>
                            </a:rPr>
                          </m:ctrlPr>
                        </m:sSubSupPr>
                        <m:e>
                          <m:r>
                            <a:rPr lang="en-US" altLang="zh-CN" i="1">
                              <a:latin typeface="Cambria Math" panose="02040503050406030204" charset="0"/>
                              <a:cs typeface="Cambria Math" panose="02040503050406030204" charset="0"/>
                            </a:rPr>
                            <m:t>𝑁</m:t>
                          </m:r>
                        </m:e>
                        <m:sub>
                          <m:r>
                            <m:rPr>
                              <m:sty m:val="p"/>
                            </m:rPr>
                            <a:rPr lang="en-US" altLang="zh-CN" i="1">
                              <a:latin typeface="Cambria Math" panose="02040503050406030204" charset="0"/>
                              <a:cs typeface="Cambria Math" panose="02040503050406030204" charset="0"/>
                            </a:rPr>
                            <m:t>fwd</m:t>
                          </m:r>
                        </m:sub>
                        <m:sup>
                          <m:r>
                            <m:rPr>
                              <m:sty m:val="p"/>
                            </m:rPr>
                            <a:rPr lang="en-US" altLang="zh-CN">
                              <a:latin typeface="Cambria Math" panose="02040503050406030204" charset="0"/>
                              <a:cs typeface="Cambria Math" panose="02040503050406030204" charset="0"/>
                            </a:rPr>
                            <m:t>PV</m:t>
                          </m:r>
                        </m:sup>
                      </m:sSubSup>
                      <m:r>
                        <a:rPr lang="en-US" altLang="zh-CN" b="0" i="1" smtClean="0">
                          <a:latin typeface="Cambria Math" panose="02040503050406030204" charset="0"/>
                          <a:cs typeface="Cambria Math" panose="02040503050406030204" charset="0"/>
                        </a:rPr>
                        <m:t>+</m:t>
                      </m:r>
                      <m:sSubSup>
                        <m:sSubSupPr>
                          <m:ctrlPr>
                            <a:rPr lang="en-US" altLang="zh-CN" i="1">
                              <a:latin typeface="Cambria Math" panose="02040503050406030204" charset="0"/>
                              <a:cs typeface="Cambria Math" panose="02040503050406030204" charset="0"/>
                            </a:rPr>
                          </m:ctrlPr>
                        </m:sSubSupPr>
                        <m:e>
                          <m:r>
                            <a:rPr lang="en-US" altLang="zh-CN" i="1">
                              <a:latin typeface="Cambria Math" panose="02040503050406030204" charset="0"/>
                              <a:cs typeface="Cambria Math" panose="02040503050406030204" charset="0"/>
                            </a:rPr>
                            <m:t>𝑁</m:t>
                          </m:r>
                        </m:e>
                        <m:sub>
                          <m:r>
                            <m:rPr>
                              <m:sty m:val="p"/>
                            </m:rPr>
                            <a:rPr lang="en-US" altLang="zh-CN" b="0" i="0" smtClean="0">
                              <a:latin typeface="Cambria Math" panose="02040503050406030204" charset="0"/>
                              <a:cs typeface="Cambria Math" panose="02040503050406030204" charset="0"/>
                            </a:rPr>
                            <m:t>b</m:t>
                          </m:r>
                          <m:r>
                            <m:rPr>
                              <m:sty m:val="p"/>
                            </m:rPr>
                            <a:rPr lang="en-US" altLang="zh-CN" i="1">
                              <a:latin typeface="Cambria Math" panose="02040503050406030204" charset="0"/>
                              <a:cs typeface="Cambria Math" panose="02040503050406030204" charset="0"/>
                            </a:rPr>
                            <m:t>wd</m:t>
                          </m:r>
                        </m:sub>
                        <m:sup>
                          <m:r>
                            <m:rPr>
                              <m:sty m:val="p"/>
                            </m:rPr>
                            <a:rPr lang="en-US" altLang="zh-CN">
                              <a:latin typeface="Cambria Math" panose="02040503050406030204" charset="0"/>
                              <a:cs typeface="Cambria Math" panose="02040503050406030204" charset="0"/>
                            </a:rPr>
                            <m:t>PV</m:t>
                          </m:r>
                        </m:sup>
                      </m:sSubSup>
                    </m:oMath>
                  </m:oMathPara>
                </a14:m>
                <a:endParaRPr lang="zh-CN" altLang="en-US" dirty="0"/>
              </a:p>
              <a:p>
                <a:endParaRPr lang="zh-CN" altLang="en-US" dirty="0"/>
              </a:p>
            </p:txBody>
          </p:sp>
        </mc:Choice>
        <mc:Fallback>
          <p:sp>
            <p:nvSpPr>
              <p:cNvPr id="69" name="文本框 68"/>
              <p:cNvSpPr txBox="1">
                <a:spLocks noRot="1" noChangeAspect="1" noMove="1" noResize="1" noEditPoints="1" noAdjustHandles="1" noChangeArrowheads="1" noChangeShapeType="1" noTextEdit="1"/>
              </p:cNvSpPr>
              <p:nvPr>
                <p:custDataLst>
                  <p:tags r:id="rId19"/>
                </p:custDataLst>
              </p:nvPr>
            </p:nvSpPr>
            <p:spPr>
              <a:xfrm>
                <a:off x="5067935" y="5860415"/>
                <a:ext cx="2466340" cy="437515"/>
              </a:xfrm>
              <a:prstGeom prst="rect">
                <a:avLst/>
              </a:prstGeom>
              <a:blipFill rotWithShape="1">
                <a:blip r:embed="rId20"/>
                <a:stretch>
                  <a:fillRect b="-48331"/>
                </a:stretch>
              </a:blipFill>
            </p:spPr>
            <p:txBody>
              <a:bodyPr/>
              <a:lstStyle/>
              <a:p>
                <a:r>
                  <a:rPr lang="zh-CN" altLang="en-US">
                    <a:noFill/>
                  </a:rPr>
                  <a:t> </a:t>
                </a:r>
              </a:p>
            </p:txBody>
          </p:sp>
        </mc:Fallback>
      </mc:AlternateContent>
      <p:cxnSp>
        <p:nvCxnSpPr>
          <p:cNvPr id="8" name="直接箭头连接符 7"/>
          <p:cNvCxnSpPr/>
          <p:nvPr/>
        </p:nvCxnSpPr>
        <p:spPr>
          <a:xfrm flipH="1" flipV="1">
            <a:off x="6905625" y="4686300"/>
            <a:ext cx="1107440" cy="533400"/>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custDataLst>
              <p:tags r:id="rId21"/>
            </p:custDataLst>
          </p:nvPr>
        </p:nvCxnSpPr>
        <p:spPr>
          <a:xfrm flipH="1">
            <a:off x="6924675" y="5372100"/>
            <a:ext cx="1095375" cy="419735"/>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10" name="内容占位符 9"/>
          <p:cNvSpPr>
            <a:spLocks noGrp="1"/>
          </p:cNvSpPr>
          <p:nvPr>
            <p:ph idx="1"/>
            <p:custDataLst>
              <p:tags r:id="rId22"/>
            </p:custDataLst>
          </p:nvPr>
        </p:nvSpPr>
        <p:spPr>
          <a:xfrm>
            <a:off x="647700" y="3995420"/>
            <a:ext cx="4333240" cy="2426970"/>
          </a:xfrm>
        </p:spPr>
        <p:txBody>
          <a:bodyPr>
            <a:normAutofit/>
          </a:bodyPr>
          <a:lstStyle/>
          <a:p>
            <a:pPr>
              <a:lnSpc>
                <a:spcPct val="110000"/>
              </a:lnSpc>
              <a:buFont typeface="Wingdings" panose="05000000000000000000" charset="0"/>
              <a:buChar char="Ø"/>
            </a:pPr>
            <a:r>
              <a:rPr lang="en-US" altLang="zh-CN" sz="1600">
                <a:sym typeface="+mn-ea"/>
              </a:rPr>
              <a:t>Initial-state effects canceled</a:t>
            </a:r>
            <a:endParaRPr lang="en-US" altLang="zh-CN" sz="1600">
              <a:solidFill>
                <a:schemeClr val="tx1"/>
              </a:solidFill>
            </a:endParaRPr>
          </a:p>
          <a:p>
            <a:pPr>
              <a:lnSpc>
                <a:spcPct val="110000"/>
              </a:lnSpc>
              <a:buFont typeface="Wingdings" panose="05000000000000000000" charset="0"/>
              <a:buChar char="Ø"/>
            </a:pPr>
            <a:r>
              <a:rPr lang="en-US" altLang="zh-CN" sz="1600">
                <a:solidFill>
                  <a:schemeClr val="tx1"/>
                </a:solidFill>
              </a:rPr>
              <a:t>Prompt ratio decrease with multiplicity, highly dependent on forward multiplicity, consistent with co-mover model</a:t>
            </a:r>
            <a:r>
              <a:rPr lang="en-US" altLang="zh-CN" sz="1600">
                <a:solidFill>
                  <a:srgbClr val="B2B2B2"/>
                </a:solidFill>
                <a:sym typeface="+mn-ea"/>
              </a:rPr>
              <a:t>[PLB749m 98(2015)]</a:t>
            </a:r>
            <a:endParaRPr lang="en-US" altLang="zh-CN" sz="1600">
              <a:solidFill>
                <a:schemeClr val="tx1"/>
              </a:solidFill>
            </a:endParaRPr>
          </a:p>
          <a:p>
            <a:pPr>
              <a:lnSpc>
                <a:spcPct val="110000"/>
              </a:lnSpc>
              <a:buFont typeface="Wingdings" panose="05000000000000000000" charset="0"/>
              <a:buChar char="Ø"/>
            </a:pPr>
            <a:r>
              <a:rPr lang="en-US" altLang="zh-CN" sz="1600">
                <a:solidFill>
                  <a:schemeClr val="tx1"/>
                </a:solidFill>
              </a:rPr>
              <a:t>Non-prompt ratio independent of any multiplicity variables, consistent with co-mover model</a:t>
            </a:r>
            <a:endParaRPr lang="en-US" altLang="zh-CN" sz="1600">
              <a:solidFill>
                <a:schemeClr val="tx1"/>
              </a:solidFill>
            </a:endParaRPr>
          </a:p>
        </p:txBody>
      </p:sp>
      <p:sp>
        <p:nvSpPr>
          <p:cNvPr id="11" name="文本框 10"/>
          <p:cNvSpPr txBox="1"/>
          <p:nvPr/>
        </p:nvSpPr>
        <p:spPr>
          <a:xfrm>
            <a:off x="1409075" y="3679095"/>
            <a:ext cx="1431290" cy="275590"/>
          </a:xfrm>
          <a:prstGeom prst="rect">
            <a:avLst/>
          </a:prstGeom>
          <a:noFill/>
        </p:spPr>
        <p:txBody>
          <a:bodyPr wrap="none" rtlCol="0">
            <a:spAutoFit/>
          </a:bodyPr>
          <a:lstStyle/>
          <a:p>
            <a:pPr algn="l"/>
            <a:r>
              <a:rPr kumimoji="1" lang="en-US" altLang="zh-CN" sz="1200" b="1" dirty="0"/>
              <a:t>JHEP05(2024)243</a:t>
            </a:r>
            <a:endParaRPr kumimoji="1" lang="en-US" altLang="zh-CN" sz="1200" b="1" dirty="0"/>
          </a:p>
        </p:txBody>
      </p:sp>
      <p:sp>
        <p:nvSpPr>
          <p:cNvPr id="3" name="文本框 2"/>
          <p:cNvSpPr txBox="1"/>
          <p:nvPr/>
        </p:nvSpPr>
        <p:spPr>
          <a:xfrm>
            <a:off x="8712835" y="6306820"/>
            <a:ext cx="1657985" cy="257175"/>
          </a:xfrm>
          <a:prstGeom prst="rect">
            <a:avLst/>
          </a:prstGeom>
          <a:noFill/>
        </p:spPr>
        <p:txBody>
          <a:bodyPr wrap="square" rtlCol="0" anchor="t">
            <a:noAutofit/>
          </a:bodyPr>
          <a:p>
            <a:r>
              <a:rPr lang="zh-CN" altLang="en-US" sz="1000" b="1"/>
              <a:t> JINST 3 (2008) S08005</a:t>
            </a:r>
            <a:endParaRPr lang="zh-CN" altLang="en-US" sz="1000" b="1"/>
          </a:p>
        </p:txBody>
      </p:sp>
      <p:sp>
        <p:nvSpPr>
          <p:cNvPr id="12" name="灯片编号占位符 11"/>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标题 1"/>
              <p:cNvSpPr>
                <a:spLocks noGrp="1"/>
              </p:cNvSpPr>
              <p:nvPr>
                <p:ph type="title"/>
              </p:nvPr>
            </p:nvSpPr>
            <p:spPr/>
            <p:txBody>
              <a:bodyPr>
                <a:normAutofit fontScale="90000"/>
              </a:bodyPr>
              <a:lstStyle/>
              <a:p>
                <a14:m>
                  <m:oMath xmlns:m="http://schemas.openxmlformats.org/officeDocument/2006/math">
                    <m:r>
                      <a:rPr lang="en-US" altLang="zh-CN" i="1">
                        <a:latin typeface="Cambria Math" panose="02040503050406030204" charset="0"/>
                        <a:cs typeface="Cambria Math" panose="02040503050406030204" charset="0"/>
                      </a:rPr>
                      <m:t>𝜓</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2</m:t>
                    </m:r>
                    <m:r>
                      <a:rPr lang="en-US" altLang="zh-CN" i="1">
                        <a:latin typeface="Cambria Math" panose="02040503050406030204" charset="0"/>
                        <a:ea typeface="MS Mincho" charset="0"/>
                        <a:cs typeface="Cambria Math" panose="02040503050406030204" charset="0"/>
                      </a:rPr>
                      <m:t>𝑆</m:t>
                    </m:r>
                    <m:r>
                      <a:rPr lang="en-US" altLang="zh-CN" i="1">
                        <a:latin typeface="Cambria Math" panose="02040503050406030204" charset="0"/>
                        <a:cs typeface="Cambria Math" panose="02040503050406030204" charset="0"/>
                      </a:rPr>
                      <m:t>)</m:t>
                    </m:r>
                  </m:oMath>
                </a14:m>
                <a:r>
                  <a:rPr lang="en-US" altLang="zh-CN">
                    <a:sym typeface="+mn-ea"/>
                  </a:rPr>
                  <a:t>-to-</a:t>
                </a:r>
                <a14:m>
                  <m:oMath xmlns:m="http://schemas.openxmlformats.org/officeDocument/2006/math">
                    <m:r>
                      <a:rPr lang="en-US" altLang="zh-CN" i="1">
                        <a:latin typeface="Cambria Math" panose="02040503050406030204" charset="0"/>
                        <a:cs typeface="Cambria Math" panose="02040503050406030204" charset="0"/>
                      </a:rPr>
                      <m:t>𝐽</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𝜓</m:t>
                    </m:r>
                  </m:oMath>
                </a14:m>
                <a:r>
                  <a:rPr lang="en-US" altLang="zh-CN"/>
                  <a:t> production ratio at </a:t>
                </a:r>
                <a14:m>
                  <m:oMath xmlns:m="http://schemas.openxmlformats.org/officeDocument/2006/math">
                    <m:rad>
                      <m:radPr>
                        <m:degHide m:val="on"/>
                        <m:ctrlPr>
                          <a:rPr lang="en-US" altLang="zh-CN" i="1">
                            <a:latin typeface="Cambria Math" panose="02040503050406030204" charset="0"/>
                            <a:cs typeface="Cambria Math" panose="02040503050406030204" charset="0"/>
                          </a:rPr>
                        </m:ctrlPr>
                      </m:radPr>
                      <m:deg/>
                      <m:e>
                        <m:r>
                          <a:rPr lang="en-US" i="1">
                            <a:latin typeface="Cambria Math" panose="02040503050406030204" charset="0"/>
                          </a:rPr>
                          <m:t>𝑠</m:t>
                        </m:r>
                      </m:e>
                    </m:rad>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13</m:t>
                    </m:r>
                  </m:oMath>
                </a14:m>
                <a:r>
                  <a:rPr lang="en-US" altLang="zh-CN"/>
                  <a:t> TeV </a:t>
                </a:r>
                <a:endParaRPr lang="en-US" altLang="zh-CN"/>
              </a:p>
            </p:txBody>
          </p:sp>
        </mc:Choice>
        <mc:Fallback>
          <p:sp>
            <p:nvSpPr>
              <p:cNvPr id="2" name="标题 1"/>
              <p:cNvSpPr>
                <a:spLocks noRot="1" noChangeAspect="1" noMove="1" noResize="1" noEditPoints="1" noAdjustHandles="1" noChangeArrowheads="1" noChangeShapeType="1" noTextEdit="1"/>
              </p:cNvSpPr>
              <p:nvPr>
                <p:ph type="title"/>
              </p:nvPr>
            </p:nvSpPr>
            <p:spPr>
              <a:blipFill rotWithShape="1">
                <a:blip r:embed="rId1"/>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内容占位符 9"/>
              <p:cNvSpPr>
                <a:spLocks noGrp="1"/>
              </p:cNvSpPr>
              <p:nvPr>
                <p:ph idx="1"/>
                <p:custDataLst>
                  <p:tags r:id="rId2"/>
                </p:custDataLst>
              </p:nvPr>
            </p:nvSpPr>
            <p:spPr>
              <a:xfrm>
                <a:off x="492760" y="5041265"/>
                <a:ext cx="10825480" cy="1437640"/>
              </a:xfrm>
            </p:spPr>
            <p:txBody>
              <a:bodyPr>
                <a:normAutofit/>
              </a:bodyPr>
              <a:lstStyle/>
              <a:p>
                <a:pPr>
                  <a:lnSpc>
                    <a:spcPct val="130000"/>
                  </a:lnSpc>
                  <a:buFont typeface="Wingdings" panose="05000000000000000000" charset="0"/>
                  <a:buChar char="Ø"/>
                </a:pPr>
                <a:r>
                  <a:rPr lang="en-US" altLang="zh-CN" sz="2400" dirty="0">
                    <a:solidFill>
                      <a:schemeClr val="tx1"/>
                    </a:solidFill>
                  </a:rPr>
                  <a:t>Prompt ratio show higher dependence on multiplicity at low </a:t>
                </a:r>
                <a14:m>
                  <m:oMath xmlns:m="http://schemas.openxmlformats.org/officeDocument/2006/math">
                    <m:sSub>
                      <m:sSubPr>
                        <m:ctrlPr>
                          <a:rPr lang="en-US" altLang="zh-CN" sz="2400" i="1">
                            <a:solidFill>
                              <a:schemeClr val="tx1"/>
                            </a:solidFill>
                            <a:latin typeface="Cambria Math" panose="02040503050406030204" charset="0"/>
                            <a:cs typeface="Cambria Math" panose="02040503050406030204" charset="0"/>
                          </a:rPr>
                        </m:ctrlPr>
                      </m:sSubPr>
                      <m:e>
                        <m:r>
                          <a:rPr lang="en-US" altLang="zh-CN" sz="2400" i="1">
                            <a:solidFill>
                              <a:schemeClr val="tx1"/>
                            </a:solidFill>
                            <a:latin typeface="Cambria Math" panose="02040503050406030204" charset="0"/>
                            <a:cs typeface="Cambria Math" panose="02040503050406030204" charset="0"/>
                          </a:rPr>
                          <m:t>𝑝</m:t>
                        </m:r>
                      </m:e>
                      <m:sub>
                        <m:r>
                          <a:rPr lang="en-US" altLang="zh-CN" sz="2400" i="1">
                            <a:solidFill>
                              <a:schemeClr val="tx1"/>
                            </a:solidFill>
                            <a:latin typeface="Cambria Math" panose="02040503050406030204" charset="0"/>
                            <a:cs typeface="Cambria Math" panose="02040503050406030204" charset="0"/>
                          </a:rPr>
                          <m:t>𝑇</m:t>
                        </m:r>
                      </m:sub>
                    </m:sSub>
                  </m:oMath>
                </a14:m>
                <a:r>
                  <a:rPr lang="en-US" altLang="zh-CN" sz="2400" dirty="0">
                    <a:solidFill>
                      <a:schemeClr val="tx1"/>
                    </a:solidFill>
                  </a:rPr>
                  <a:t> region</a:t>
                </a:r>
                <a:endParaRPr lang="en-US" altLang="zh-CN" sz="2400" dirty="0">
                  <a:solidFill>
                    <a:schemeClr val="tx1"/>
                  </a:solidFill>
                </a:endParaRPr>
              </a:p>
              <a:p>
                <a:pPr>
                  <a:lnSpc>
                    <a:spcPct val="130000"/>
                  </a:lnSpc>
                  <a:buFont typeface="Wingdings" panose="05000000000000000000" charset="0"/>
                  <a:buChar char="Ø"/>
                </a:pPr>
                <a:r>
                  <a:rPr lang="en-US" altLang="zh-CN" sz="2400" dirty="0">
                    <a:solidFill>
                      <a:schemeClr val="tx1"/>
                    </a:solidFill>
                  </a:rPr>
                  <a:t>Prompt ratio show similar dependence on multiplicity in different </a:t>
                </a:r>
                <a14:m>
                  <m:oMath xmlns:m="http://schemas.openxmlformats.org/officeDocument/2006/math">
                    <m:r>
                      <a:rPr lang="en-US" altLang="zh-CN" sz="2400" i="1">
                        <a:solidFill>
                          <a:schemeClr val="tx1"/>
                        </a:solidFill>
                        <a:latin typeface="Cambria Math" panose="02040503050406030204" charset="0"/>
                        <a:cs typeface="Cambria Math" panose="02040503050406030204" charset="0"/>
                      </a:rPr>
                      <m:t>𝑦</m:t>
                    </m:r>
                  </m:oMath>
                </a14:m>
                <a:r>
                  <a:rPr lang="en-US" altLang="zh-CN" sz="2400" dirty="0">
                    <a:solidFill>
                      <a:schemeClr val="tx1"/>
                    </a:solidFill>
                  </a:rPr>
                  <a:t> regions </a:t>
                </a:r>
                <a:endParaRPr lang="en-US" altLang="zh-CN" sz="2400" dirty="0">
                  <a:solidFill>
                    <a:schemeClr val="tx1"/>
                  </a:solidFill>
                </a:endParaRPr>
              </a:p>
            </p:txBody>
          </p:sp>
        </mc:Choice>
        <mc:Fallback>
          <p:sp>
            <p:nvSpPr>
              <p:cNvPr id="10" name="内容占位符 9"/>
              <p:cNvSpPr>
                <a:spLocks noRot="1" noChangeAspect="1" noMove="1" noResize="1" noEditPoints="1" noAdjustHandles="1" noChangeArrowheads="1" noChangeShapeType="1" noTextEdit="1"/>
              </p:cNvSpPr>
              <p:nvPr>
                <p:ph idx="1"/>
                <p:custDataLst>
                  <p:tags r:id="rId3"/>
                </p:custDataLst>
              </p:nvPr>
            </p:nvSpPr>
            <p:spPr>
              <a:xfrm>
                <a:off x="492760" y="5041265"/>
                <a:ext cx="10825480" cy="1437640"/>
              </a:xfrm>
              <a:blipFill rotWithShape="1">
                <a:blip r:embed="rId4"/>
                <a:stretch>
                  <a:fillRect/>
                </a:stretch>
              </a:blipFill>
            </p:spPr>
            <p:txBody>
              <a:bodyPr/>
              <a:lstStyle/>
              <a:p>
                <a:r>
                  <a:rPr lang="zh-CN" altLang="en-US">
                    <a:noFill/>
                  </a:rPr>
                  <a:t> </a:t>
                </a:r>
              </a:p>
            </p:txBody>
          </p:sp>
        </mc:Fallback>
      </mc:AlternateContent>
      <p:pic>
        <p:nvPicPr>
          <p:cNvPr id="11" name="图片 10"/>
          <p:cNvPicPr>
            <a:picLocks noChangeAspect="1"/>
          </p:cNvPicPr>
          <p:nvPr>
            <p:custDataLst>
              <p:tags r:id="rId5"/>
            </p:custDataLst>
          </p:nvPr>
        </p:nvPicPr>
        <p:blipFill>
          <a:blip r:embed="rId6"/>
          <a:srcRect r="49426"/>
          <a:stretch>
            <a:fillRect/>
          </a:stretch>
        </p:blipFill>
        <p:spPr>
          <a:xfrm>
            <a:off x="647700" y="1612900"/>
            <a:ext cx="5041265" cy="3272155"/>
          </a:xfrm>
          <a:prstGeom prst="rect">
            <a:avLst/>
          </a:prstGeom>
        </p:spPr>
      </p:pic>
      <p:pic>
        <p:nvPicPr>
          <p:cNvPr id="3" name="图片 2"/>
          <p:cNvPicPr>
            <a:picLocks noChangeAspect="1"/>
          </p:cNvPicPr>
          <p:nvPr>
            <p:custDataLst>
              <p:tags r:id="rId7"/>
            </p:custDataLst>
          </p:nvPr>
        </p:nvPicPr>
        <p:blipFill>
          <a:blip r:embed="rId8"/>
          <a:srcRect r="49325"/>
          <a:stretch>
            <a:fillRect/>
          </a:stretch>
        </p:blipFill>
        <p:spPr>
          <a:xfrm>
            <a:off x="6049645" y="1612900"/>
            <a:ext cx="5113655" cy="3308350"/>
          </a:xfrm>
          <a:prstGeom prst="rect">
            <a:avLst/>
          </a:prstGeom>
        </p:spPr>
      </p:pic>
      <p:sp>
        <p:nvSpPr>
          <p:cNvPr id="4" name="文本框 3"/>
          <p:cNvSpPr txBox="1"/>
          <p:nvPr/>
        </p:nvSpPr>
        <p:spPr>
          <a:xfrm>
            <a:off x="1274164" y="4577278"/>
            <a:ext cx="1431290" cy="275590"/>
          </a:xfrm>
          <a:prstGeom prst="rect">
            <a:avLst/>
          </a:prstGeom>
          <a:noFill/>
        </p:spPr>
        <p:txBody>
          <a:bodyPr wrap="none" rtlCol="0">
            <a:spAutoFit/>
          </a:bodyPr>
          <a:lstStyle/>
          <a:p>
            <a:pPr algn="l"/>
            <a:r>
              <a:rPr kumimoji="1" lang="en-US" altLang="zh-CN" sz="1200" b="1" dirty="0"/>
              <a:t>JHEP05(2024)243</a:t>
            </a:r>
            <a:endParaRPr kumimoji="1" lang="en-US" altLang="zh-CN" sz="1200" b="1" dirty="0"/>
          </a:p>
        </p:txBody>
      </p:sp>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标题 1"/>
              <p:cNvSpPr>
                <a:spLocks noGrp="1"/>
              </p:cNvSpPr>
              <p:nvPr>
                <p:ph type="title"/>
              </p:nvPr>
            </p:nvSpPr>
            <p:spPr/>
            <p:txBody>
              <a:bodyPr/>
              <a:lstStyle/>
              <a:p>
                <a14:m>
                  <m:oMath xmlns:m="http://schemas.openxmlformats.org/officeDocument/2006/math">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𝜒</m:t>
                        </m:r>
                      </m:e>
                      <m:sub>
                        <m:r>
                          <a:rPr lang="en-US" altLang="zh-CN" i="1">
                            <a:latin typeface="Cambria Math" panose="02040503050406030204" charset="0"/>
                            <a:cs typeface="Cambria Math" panose="02040503050406030204" charset="0"/>
                          </a:rPr>
                          <m:t>𝑐</m:t>
                        </m:r>
                        <m:r>
                          <a:rPr lang="en-US" altLang="zh-CN" i="1">
                            <a:latin typeface="Cambria Math" panose="02040503050406030204" charset="0"/>
                            <a:cs typeface="Cambria Math" panose="02040503050406030204" charset="0"/>
                          </a:rPr>
                          <m:t>1</m:t>
                        </m:r>
                      </m:sub>
                    </m:sSub>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3872</m:t>
                    </m:r>
                    <m:r>
                      <a:rPr lang="en-US" altLang="zh-CN" i="1">
                        <a:latin typeface="Cambria Math" panose="02040503050406030204" charset="0"/>
                        <a:cs typeface="Cambria Math" panose="02040503050406030204" charset="0"/>
                      </a:rPr>
                      <m:t>)</m:t>
                    </m:r>
                  </m:oMath>
                </a14:m>
                <a:r>
                  <a:rPr lang="en-US" altLang="zh-CN"/>
                  <a:t> relative to </a:t>
                </a:r>
                <a14:m>
                  <m:oMath xmlns:m="http://schemas.openxmlformats.org/officeDocument/2006/math">
                    <m:r>
                      <a:rPr lang="en-US" altLang="zh-CN" i="1">
                        <a:latin typeface="Cambria Math" panose="02040503050406030204" charset="0"/>
                        <a:cs typeface="Cambria Math" panose="02040503050406030204" charset="0"/>
                      </a:rPr>
                      <m:t>𝜓</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2</m:t>
                    </m:r>
                    <m:r>
                      <m:rPr>
                        <m:sty m:val="p"/>
                      </m:rPr>
                      <a:rPr lang="en-US" altLang="zh-CN">
                        <a:latin typeface="Cambria Math" panose="02040503050406030204" charset="0"/>
                        <a:ea typeface="MS Mincho" charset="0"/>
                        <a:cs typeface="Cambria Math" panose="02040503050406030204" charset="0"/>
                      </a:rPr>
                      <m:t>S</m:t>
                    </m:r>
                    <m:r>
                      <a:rPr lang="en-US" altLang="zh-CN" i="1">
                        <a:latin typeface="Cambria Math" panose="02040503050406030204" charset="0"/>
                        <a:cs typeface="Cambria Math" panose="02040503050406030204" charset="0"/>
                      </a:rPr>
                      <m:t>)</m:t>
                    </m:r>
                  </m:oMath>
                </a14:m>
                <a:endParaRPr lang="en-US" altLang="zh-CN"/>
              </a:p>
            </p:txBody>
          </p:sp>
        </mc:Choice>
        <mc:Fallback>
          <p:sp>
            <p:nvSpPr>
              <p:cNvPr id="2" name="标题 1"/>
              <p:cNvSpPr>
                <a:spLocks noRot="1" noChangeAspect="1" noMove="1" noResize="1" noEditPoints="1" noAdjustHandles="1" noChangeArrowheads="1" noChangeShapeType="1" noTextEdit="1"/>
              </p:cNvSpPr>
              <p:nvPr>
                <p:ph type="title"/>
              </p:nvPr>
            </p:nvSpPr>
            <p:spPr>
              <a:blipFill rotWithShape="1">
                <a:blip r:embed="rId1"/>
                <a:stretch>
                  <a:fillRect/>
                </a:stretch>
              </a:blipFill>
            </p:spPr>
            <p:txBody>
              <a:bodyPr/>
              <a:lstStyle/>
              <a:p>
                <a:r>
                  <a:rPr lang="zh-CN" altLang="en-US">
                    <a:noFill/>
                  </a:rPr>
                  <a:t> </a:t>
                </a:r>
              </a:p>
            </p:txBody>
          </p:sp>
        </mc:Fallback>
      </mc:AlternateContent>
      <p:pic>
        <p:nvPicPr>
          <p:cNvPr id="4" name="图片 3"/>
          <p:cNvPicPr>
            <a:picLocks noChangeAspect="1"/>
          </p:cNvPicPr>
          <p:nvPr>
            <p:custDataLst>
              <p:tags r:id="rId2"/>
            </p:custDataLst>
          </p:nvPr>
        </p:nvPicPr>
        <p:blipFill>
          <a:blip r:embed="rId3"/>
          <a:stretch>
            <a:fillRect/>
          </a:stretch>
        </p:blipFill>
        <p:spPr>
          <a:xfrm>
            <a:off x="1633220" y="2261870"/>
            <a:ext cx="3616325" cy="3413125"/>
          </a:xfrm>
          <a:prstGeom prst="rect">
            <a:avLst/>
          </a:prstGeom>
        </p:spPr>
      </p:pic>
      <p:pic>
        <p:nvPicPr>
          <p:cNvPr id="5" name="图片 4"/>
          <p:cNvPicPr>
            <a:picLocks noChangeAspect="1"/>
          </p:cNvPicPr>
          <p:nvPr>
            <p:custDataLst>
              <p:tags r:id="rId4"/>
            </p:custDataLst>
          </p:nvPr>
        </p:nvPicPr>
        <p:blipFill>
          <a:blip r:embed="rId5"/>
          <a:stretch>
            <a:fillRect/>
          </a:stretch>
        </p:blipFill>
        <p:spPr>
          <a:xfrm>
            <a:off x="6210300" y="2193290"/>
            <a:ext cx="3388995" cy="3654425"/>
          </a:xfrm>
          <a:prstGeom prst="rect">
            <a:avLst/>
          </a:prstGeom>
        </p:spPr>
      </p:pic>
      <p:pic>
        <p:nvPicPr>
          <p:cNvPr id="6" name="图片 5"/>
          <p:cNvPicPr>
            <a:picLocks noChangeAspect="1"/>
          </p:cNvPicPr>
          <p:nvPr>
            <p:custDataLst>
              <p:tags r:id="rId6"/>
            </p:custDataLst>
          </p:nvPr>
        </p:nvPicPr>
        <p:blipFill>
          <a:blip r:embed="rId7"/>
          <a:stretch>
            <a:fillRect/>
          </a:stretch>
        </p:blipFill>
        <p:spPr>
          <a:xfrm>
            <a:off x="1452245" y="1238885"/>
            <a:ext cx="8609330" cy="870585"/>
          </a:xfrm>
          <a:prstGeom prst="rect">
            <a:avLst/>
          </a:prstGeom>
        </p:spPr>
      </p:pic>
      <mc:AlternateContent xmlns:mc="http://schemas.openxmlformats.org/markup-compatibility/2006">
        <mc:Choice xmlns:a14="http://schemas.microsoft.com/office/drawing/2010/main" Requires="a14">
          <p:sp>
            <p:nvSpPr>
              <p:cNvPr id="10" name="内容占位符 9"/>
              <p:cNvSpPr>
                <a:spLocks noGrp="1"/>
              </p:cNvSpPr>
              <p:nvPr>
                <p:ph idx="1"/>
                <p:custDataLst>
                  <p:tags r:id="rId8"/>
                </p:custDataLst>
              </p:nvPr>
            </p:nvSpPr>
            <p:spPr>
              <a:xfrm>
                <a:off x="937260" y="5827395"/>
                <a:ext cx="10672148" cy="670560"/>
              </a:xfrm>
            </p:spPr>
            <p:txBody>
              <a:bodyPr>
                <a:noAutofit/>
              </a:bodyPr>
              <a:lstStyle/>
              <a:p>
                <a:pPr>
                  <a:lnSpc>
                    <a:spcPct val="130000"/>
                  </a:lnSpc>
                  <a:buFont typeface="Wingdings" panose="05000000000000000000" charset="0"/>
                  <a:buChar char="Ø"/>
                </a:pPr>
                <a:r>
                  <a:rPr lang="en-US" altLang="zh-CN" sz="1800" dirty="0">
                    <a:solidFill>
                      <a:schemeClr val="tx1"/>
                    </a:solidFill>
                  </a:rPr>
                  <a:t>The exotic  </a:t>
                </a:r>
                <a14:m>
                  <m:oMath xmlns:m="http://schemas.openxmlformats.org/officeDocument/2006/math">
                    <m:sSub>
                      <m:sSubPr>
                        <m:ctrlPr>
                          <a:rPr lang="en-US" altLang="zh-CN" sz="1800" i="1">
                            <a:latin typeface="Cambria Math" panose="02040503050406030204" charset="0"/>
                            <a:cs typeface="Cambria Math" panose="02040503050406030204" charset="0"/>
                          </a:rPr>
                        </m:ctrlPr>
                      </m:sSubPr>
                      <m:e>
                        <m:r>
                          <a:rPr lang="en-US" altLang="zh-CN" sz="1800" i="1">
                            <a:latin typeface="Cambria Math" panose="02040503050406030204" charset="0"/>
                            <a:cs typeface="Cambria Math" panose="02040503050406030204" charset="0"/>
                          </a:rPr>
                          <m:t>𝜒</m:t>
                        </m:r>
                      </m:e>
                      <m:sub>
                        <m:r>
                          <a:rPr lang="en-US" altLang="zh-CN" sz="1800" i="1">
                            <a:latin typeface="Cambria Math" panose="02040503050406030204" charset="0"/>
                            <a:cs typeface="Cambria Math" panose="02040503050406030204" charset="0"/>
                          </a:rPr>
                          <m:t>𝑐</m:t>
                        </m:r>
                        <m:r>
                          <a:rPr lang="en-US" altLang="zh-CN" sz="1800" i="1">
                            <a:latin typeface="Cambria Math" panose="02040503050406030204" charset="0"/>
                            <a:cs typeface="Cambria Math" panose="02040503050406030204" charset="0"/>
                          </a:rPr>
                          <m:t>1</m:t>
                        </m:r>
                      </m:sub>
                    </m:sSub>
                    <m:r>
                      <a:rPr lang="en-US" altLang="zh-CN" sz="1800" i="1">
                        <a:latin typeface="Cambria Math" panose="02040503050406030204" charset="0"/>
                        <a:cs typeface="Cambria Math" panose="02040503050406030204" charset="0"/>
                      </a:rPr>
                      <m:t>(</m:t>
                    </m:r>
                    <m:r>
                      <a:rPr lang="en-US" altLang="zh-CN" sz="1800" i="1">
                        <a:latin typeface="Cambria Math" panose="02040503050406030204" charset="0"/>
                        <a:cs typeface="Cambria Math" panose="02040503050406030204" charset="0"/>
                      </a:rPr>
                      <m:t>3872</m:t>
                    </m:r>
                    <m:r>
                      <a:rPr lang="en-US" altLang="zh-CN" sz="1800" i="1">
                        <a:latin typeface="Cambria Math" panose="02040503050406030204" charset="0"/>
                        <a:cs typeface="Cambria Math" panose="02040503050406030204" charset="0"/>
                      </a:rPr>
                      <m:t>)</m:t>
                    </m:r>
                  </m:oMath>
                </a14:m>
                <a:r>
                  <a:rPr lang="en-US" altLang="zh-CN" sz="1800" dirty="0">
                    <a:solidFill>
                      <a:schemeClr val="tx1"/>
                    </a:solidFill>
                  </a:rPr>
                  <a:t> experiences different dynamics than conventional charmonium state </a:t>
                </a:r>
                <a14:m>
                  <m:oMath xmlns:m="http://schemas.openxmlformats.org/officeDocument/2006/math">
                    <m:r>
                      <a:rPr lang="en-US" altLang="zh-CN" sz="1800" i="1">
                        <a:latin typeface="Cambria Math" panose="02040503050406030204" charset="0"/>
                        <a:cs typeface="Cambria Math" panose="02040503050406030204" charset="0"/>
                      </a:rPr>
                      <m:t>𝜓</m:t>
                    </m:r>
                    <m:r>
                      <a:rPr lang="en-US" altLang="zh-CN" sz="1800" i="1">
                        <a:latin typeface="Cambria Math" panose="02040503050406030204" charset="0"/>
                        <a:cs typeface="Cambria Math" panose="02040503050406030204" charset="0"/>
                      </a:rPr>
                      <m:t>(</m:t>
                    </m:r>
                    <m:r>
                      <a:rPr lang="en-US" altLang="zh-CN" sz="1800" i="1">
                        <a:latin typeface="Cambria Math" panose="02040503050406030204" charset="0"/>
                        <a:cs typeface="Cambria Math" panose="02040503050406030204" charset="0"/>
                      </a:rPr>
                      <m:t>2</m:t>
                    </m:r>
                    <m:r>
                      <m:rPr>
                        <m:sty m:val="p"/>
                      </m:rPr>
                      <a:rPr lang="en-US" altLang="zh-CN" sz="1800">
                        <a:latin typeface="Cambria Math" panose="02040503050406030204" charset="0"/>
                        <a:ea typeface="MS Mincho" charset="0"/>
                        <a:cs typeface="Cambria Math" panose="02040503050406030204" charset="0"/>
                      </a:rPr>
                      <m:t>S</m:t>
                    </m:r>
                    <m:r>
                      <a:rPr lang="en-US" altLang="zh-CN" sz="1800" i="1">
                        <a:latin typeface="Cambria Math" panose="02040503050406030204" charset="0"/>
                        <a:ea typeface="MS Mincho" charset="0"/>
                        <a:cs typeface="Cambria Math" panose="02040503050406030204" charset="0"/>
                      </a:rPr>
                      <m:t>)</m:t>
                    </m:r>
                  </m:oMath>
                </a14:m>
                <a:endParaRPr lang="en-US" altLang="zh-CN" sz="1800" i="1" dirty="0">
                  <a:solidFill>
                    <a:schemeClr val="tx1"/>
                  </a:solidFill>
                  <a:latin typeface="Cambria Math" panose="02040503050406030204" charset="0"/>
                  <a:ea typeface="MS Mincho" charset="0"/>
                  <a:cs typeface="Cambria Math" panose="02040503050406030204" charset="0"/>
                </a:endParaRPr>
              </a:p>
            </p:txBody>
          </p:sp>
        </mc:Choice>
        <mc:Fallback>
          <p:sp>
            <p:nvSpPr>
              <p:cNvPr id="10" name="内容占位符 9"/>
              <p:cNvSpPr>
                <a:spLocks noRot="1" noChangeAspect="1" noMove="1" noResize="1" noEditPoints="1" noAdjustHandles="1" noChangeArrowheads="1" noChangeShapeType="1" noTextEdit="1"/>
              </p:cNvSpPr>
              <p:nvPr>
                <p:ph idx="1"/>
                <p:custDataLst>
                  <p:tags r:id="rId9"/>
                </p:custDataLst>
              </p:nvPr>
            </p:nvSpPr>
            <p:spPr>
              <a:xfrm>
                <a:off x="937260" y="5827395"/>
                <a:ext cx="10672148" cy="670560"/>
              </a:xfrm>
              <a:blipFill rotWithShape="1">
                <a:blip r:embed="rId10"/>
                <a:stretch>
                  <a:fillRect r="3"/>
                </a:stretch>
              </a:blipFill>
            </p:spPr>
            <p:txBody>
              <a:bodyPr/>
              <a:lstStyle/>
              <a:p>
                <a:r>
                  <a:rPr lang="zh-CN" altLang="en-US">
                    <a:noFill/>
                  </a:rPr>
                  <a:t> </a:t>
                </a:r>
              </a:p>
            </p:txBody>
          </p:sp>
        </mc:Fallback>
      </mc:AlternateContent>
      <p:sp>
        <p:nvSpPr>
          <p:cNvPr id="3" name="文本框 2"/>
          <p:cNvSpPr txBox="1"/>
          <p:nvPr/>
        </p:nvSpPr>
        <p:spPr>
          <a:xfrm>
            <a:off x="4705985" y="5560060"/>
            <a:ext cx="2281555" cy="287655"/>
          </a:xfrm>
          <a:prstGeom prst="rect">
            <a:avLst/>
          </a:prstGeom>
          <a:noFill/>
        </p:spPr>
        <p:txBody>
          <a:bodyPr wrap="square" rtlCol="0" anchor="t">
            <a:noAutofit/>
          </a:bodyPr>
          <a:p>
            <a:r>
              <a:rPr lang="zh-CN" altLang="en-US" sz="1200" b="1"/>
              <a:t>arXiv:2402.14975v1 [hep-ex]</a:t>
            </a:r>
            <a:endParaRPr lang="zh-CN" altLang="en-US" sz="1200" b="1"/>
          </a:p>
        </p:txBody>
      </p:sp>
      <p:sp>
        <p:nvSpPr>
          <p:cNvPr id="7" name="灯片编号占位符 6"/>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标题 1"/>
              <p:cNvSpPr>
                <a:spLocks noGrp="1"/>
              </p:cNvSpPr>
              <p:nvPr>
                <p:ph type="title"/>
              </p:nvPr>
            </p:nvSpPr>
            <p:spPr/>
            <p:txBody>
              <a:bodyPr/>
              <a:lstStyle/>
              <a:p>
                <a14:m>
                  <m:oMath xmlns:m="http://schemas.openxmlformats.org/officeDocument/2006/math">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𝜒</m:t>
                        </m:r>
                      </m:e>
                      <m:sub>
                        <m:r>
                          <a:rPr lang="en-US" altLang="zh-CN" i="1">
                            <a:latin typeface="Cambria Math" panose="02040503050406030204" charset="0"/>
                            <a:cs typeface="Cambria Math" panose="02040503050406030204" charset="0"/>
                          </a:rPr>
                          <m:t>𝑐</m:t>
                        </m:r>
                        <m:r>
                          <a:rPr lang="en-US" altLang="zh-CN" i="1">
                            <a:latin typeface="Cambria Math" panose="02040503050406030204" charset="0"/>
                            <a:cs typeface="Cambria Math" panose="02040503050406030204" charset="0"/>
                          </a:rPr>
                          <m:t>1</m:t>
                        </m:r>
                      </m:sub>
                    </m:sSub>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3872</m:t>
                    </m:r>
                    <m:r>
                      <a:rPr lang="en-US" altLang="zh-CN" i="1">
                        <a:latin typeface="Cambria Math" panose="02040503050406030204" charset="0"/>
                        <a:cs typeface="Cambria Math" panose="02040503050406030204" charset="0"/>
                      </a:rPr>
                      <m:t>)</m:t>
                    </m:r>
                  </m:oMath>
                </a14:m>
                <a:r>
                  <a:rPr lang="en-US" altLang="zh-CN"/>
                  <a:t> relative to </a:t>
                </a:r>
                <a14:m>
                  <m:oMath xmlns:m="http://schemas.openxmlformats.org/officeDocument/2006/math">
                    <m:r>
                      <a:rPr lang="en-US" altLang="zh-CN" i="1">
                        <a:latin typeface="Cambria Math" panose="02040503050406030204" charset="0"/>
                        <a:cs typeface="Cambria Math" panose="02040503050406030204" charset="0"/>
                      </a:rPr>
                      <m:t>𝜓</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2</m:t>
                    </m:r>
                    <m:r>
                      <m:rPr>
                        <m:sty m:val="p"/>
                      </m:rPr>
                      <a:rPr lang="en-US" altLang="zh-CN">
                        <a:latin typeface="Cambria Math" panose="02040503050406030204" charset="0"/>
                        <a:ea typeface="MS Mincho" charset="0"/>
                        <a:cs typeface="Cambria Math" panose="02040503050406030204" charset="0"/>
                      </a:rPr>
                      <m:t>S</m:t>
                    </m:r>
                    <m:r>
                      <a:rPr lang="en-US" altLang="zh-CN" i="1">
                        <a:latin typeface="Cambria Math" panose="02040503050406030204" charset="0"/>
                        <a:cs typeface="Cambria Math" panose="02040503050406030204" charset="0"/>
                      </a:rPr>
                      <m:t>)</m:t>
                    </m:r>
                  </m:oMath>
                </a14:m>
                <a:endParaRPr lang="en-US" altLang="zh-CN"/>
              </a:p>
            </p:txBody>
          </p:sp>
        </mc:Choice>
        <mc:Fallback>
          <p:sp>
            <p:nvSpPr>
              <p:cNvPr id="2" name="标题 1"/>
              <p:cNvSpPr>
                <a:spLocks noRot="1" noChangeAspect="1" noMove="1" noResize="1" noEditPoints="1" noAdjustHandles="1" noChangeArrowheads="1" noChangeShapeType="1" noTextEdit="1"/>
              </p:cNvSpPr>
              <p:nvPr>
                <p:ph type="title"/>
              </p:nvPr>
            </p:nvSpPr>
            <p:spPr>
              <a:blipFill rotWithShape="1">
                <a:blip r:embed="rId1"/>
                <a:stretch>
                  <a:fillRect/>
                </a:stretch>
              </a:blipFill>
            </p:spPr>
            <p:txBody>
              <a:bodyPr/>
              <a:lstStyle/>
              <a:p>
                <a:r>
                  <a:rPr lang="zh-CN" altLang="en-US">
                    <a:noFill/>
                  </a:rPr>
                  <a:t> </a:t>
                </a:r>
              </a:p>
            </p:txBody>
          </p:sp>
        </mc:Fallback>
      </mc:AlternateContent>
      <p:pic>
        <p:nvPicPr>
          <p:cNvPr id="4" name="图片 3"/>
          <p:cNvPicPr>
            <a:picLocks noChangeAspect="1"/>
          </p:cNvPicPr>
          <p:nvPr>
            <p:custDataLst>
              <p:tags r:id="rId2"/>
            </p:custDataLst>
          </p:nvPr>
        </p:nvPicPr>
        <p:blipFill>
          <a:blip r:embed="rId3"/>
          <a:stretch>
            <a:fillRect/>
          </a:stretch>
        </p:blipFill>
        <p:spPr>
          <a:xfrm>
            <a:off x="6705600" y="1598295"/>
            <a:ext cx="5058410" cy="4776470"/>
          </a:xfrm>
          <a:prstGeom prst="rect">
            <a:avLst/>
          </a:prstGeom>
        </p:spPr>
      </p:pic>
      <mc:AlternateContent xmlns:mc="http://schemas.openxmlformats.org/markup-compatibility/2006">
        <mc:Choice xmlns:a14="http://schemas.microsoft.com/office/drawing/2010/main" Requires="a14">
          <p:sp>
            <p:nvSpPr>
              <p:cNvPr id="10" name="内容占位符 9"/>
              <p:cNvSpPr>
                <a:spLocks noGrp="1"/>
              </p:cNvSpPr>
              <p:nvPr>
                <p:ph idx="1"/>
                <p:custDataLst>
                  <p:tags r:id="rId4"/>
                </p:custDataLst>
              </p:nvPr>
            </p:nvSpPr>
            <p:spPr>
              <a:xfrm>
                <a:off x="647700" y="1426845"/>
                <a:ext cx="6057265" cy="4202430"/>
              </a:xfrm>
            </p:spPr>
            <p:txBody>
              <a:bodyPr>
                <a:normAutofit/>
              </a:bodyPr>
              <a:lstStyle/>
              <a:p>
                <a:pPr>
                  <a:lnSpc>
                    <a:spcPct val="130000"/>
                  </a:lnSpc>
                  <a:buFont typeface="Wingdings" panose="05000000000000000000" charset="0"/>
                  <a:buChar char="Ø"/>
                </a:pPr>
                <a:r>
                  <a:rPr lang="en-US" altLang="zh-CN" sz="1600">
                    <a:solidFill>
                      <a:schemeClr val="tx1"/>
                    </a:solidFill>
                  </a:rPr>
                  <a:t>Initial-state effects canceled</a:t>
                </a:r>
                <a:endParaRPr lang="en-US" altLang="zh-CN" sz="1600">
                  <a:solidFill>
                    <a:schemeClr val="tx1"/>
                  </a:solidFill>
                </a:endParaRPr>
              </a:p>
              <a:p>
                <a:pPr>
                  <a:lnSpc>
                    <a:spcPct val="130000"/>
                  </a:lnSpc>
                  <a:buFont typeface="Wingdings" panose="05000000000000000000" charset="0"/>
                  <a:buChar char="Ø"/>
                </a:pPr>
                <a:r>
                  <a:rPr lang="en-US" altLang="zh-CN" sz="1600">
                    <a:solidFill>
                      <a:schemeClr val="tx1"/>
                    </a:solidFill>
                  </a:rPr>
                  <a:t>Ratio increase with system sizes, but decrease with multiplicity in pp collisions, indicate coalescence is allowed to become the dominant mechanism towards large system</a:t>
                </a:r>
                <a:endParaRPr lang="en-US" altLang="zh-CN" sz="1600">
                  <a:solidFill>
                    <a:schemeClr val="tx1"/>
                  </a:solidFill>
                </a:endParaRPr>
              </a:p>
              <a:p>
                <a:pPr>
                  <a:lnSpc>
                    <a:spcPct val="130000"/>
                  </a:lnSpc>
                  <a:buFont typeface="Wingdings" panose="05000000000000000000" charset="0"/>
                  <a:buChar char="Ø"/>
                </a:pPr>
                <a:r>
                  <a:rPr lang="en-US" altLang="zh-CN" sz="1600">
                    <a:solidFill>
                      <a:schemeClr val="tx1"/>
                    </a:solidFill>
                  </a:rPr>
                  <a:t>The exotic  </a:t>
                </a:r>
                <a14:m>
                  <m:oMath xmlns:m="http://schemas.openxmlformats.org/officeDocument/2006/math">
                    <m:sSub>
                      <m:sSubPr>
                        <m:ctrlPr>
                          <a:rPr lang="en-US" altLang="zh-CN" sz="1600" i="1">
                            <a:latin typeface="Cambria Math" panose="02040503050406030204" charset="0"/>
                            <a:cs typeface="Cambria Math" panose="02040503050406030204" charset="0"/>
                          </a:rPr>
                        </m:ctrlPr>
                      </m:sSubPr>
                      <m:e>
                        <m:r>
                          <a:rPr lang="en-US" altLang="zh-CN" sz="1600" i="1">
                            <a:latin typeface="Cambria Math" panose="02040503050406030204" charset="0"/>
                            <a:cs typeface="Cambria Math" panose="02040503050406030204" charset="0"/>
                          </a:rPr>
                          <m:t>𝜒</m:t>
                        </m:r>
                      </m:e>
                      <m:sub>
                        <m:r>
                          <a:rPr lang="en-US" altLang="zh-CN" sz="1600" i="1">
                            <a:latin typeface="Cambria Math" panose="02040503050406030204" charset="0"/>
                            <a:cs typeface="Cambria Math" panose="02040503050406030204" charset="0"/>
                          </a:rPr>
                          <m:t>𝑐</m:t>
                        </m:r>
                        <m:r>
                          <a:rPr lang="en-US" altLang="zh-CN" sz="1600" i="1">
                            <a:latin typeface="Cambria Math" panose="02040503050406030204" charset="0"/>
                            <a:cs typeface="Cambria Math" panose="02040503050406030204" charset="0"/>
                          </a:rPr>
                          <m:t>1</m:t>
                        </m:r>
                      </m:sub>
                    </m:sSub>
                    <m:r>
                      <a:rPr lang="en-US" altLang="zh-CN" sz="1600" i="1">
                        <a:latin typeface="Cambria Math" panose="02040503050406030204" charset="0"/>
                        <a:cs typeface="Cambria Math" panose="02040503050406030204" charset="0"/>
                      </a:rPr>
                      <m:t>(</m:t>
                    </m:r>
                    <m:r>
                      <a:rPr lang="en-US" altLang="zh-CN" sz="1600" i="1">
                        <a:latin typeface="Cambria Math" panose="02040503050406030204" charset="0"/>
                        <a:cs typeface="Cambria Math" panose="02040503050406030204" charset="0"/>
                      </a:rPr>
                      <m:t>3872</m:t>
                    </m:r>
                    <m:r>
                      <a:rPr lang="en-US" altLang="zh-CN" sz="1600" i="1">
                        <a:latin typeface="Cambria Math" panose="02040503050406030204" charset="0"/>
                        <a:cs typeface="Cambria Math" panose="02040503050406030204" charset="0"/>
                      </a:rPr>
                      <m:t>)</m:t>
                    </m:r>
                  </m:oMath>
                </a14:m>
                <a:r>
                  <a:rPr lang="en-US" altLang="zh-CN" sz="1600">
                    <a:solidFill>
                      <a:schemeClr val="tx1"/>
                    </a:solidFill>
                  </a:rPr>
                  <a:t> experiences different dynamics than conventional charmonium state </a:t>
                </a:r>
                <a14:m>
                  <m:oMath xmlns:m="http://schemas.openxmlformats.org/officeDocument/2006/math">
                    <m:r>
                      <a:rPr lang="en-US" altLang="zh-CN" sz="1600" i="1">
                        <a:latin typeface="Cambria Math" panose="02040503050406030204" charset="0"/>
                        <a:cs typeface="Cambria Math" panose="02040503050406030204" charset="0"/>
                      </a:rPr>
                      <m:t>𝜓</m:t>
                    </m:r>
                    <m:r>
                      <a:rPr lang="en-US" altLang="zh-CN" sz="1600" i="1">
                        <a:latin typeface="Cambria Math" panose="02040503050406030204" charset="0"/>
                        <a:cs typeface="Cambria Math" panose="02040503050406030204" charset="0"/>
                      </a:rPr>
                      <m:t>(</m:t>
                    </m:r>
                    <m:r>
                      <a:rPr lang="en-US" altLang="zh-CN" sz="1600" i="1">
                        <a:latin typeface="Cambria Math" panose="02040503050406030204" charset="0"/>
                        <a:cs typeface="Cambria Math" panose="02040503050406030204" charset="0"/>
                      </a:rPr>
                      <m:t>2</m:t>
                    </m:r>
                    <m:r>
                      <m:rPr>
                        <m:sty m:val="p"/>
                      </m:rPr>
                      <a:rPr lang="en-US" altLang="zh-CN" sz="1600">
                        <a:latin typeface="Cambria Math" panose="02040503050406030204" charset="0"/>
                        <a:ea typeface="MS Mincho" charset="0"/>
                        <a:cs typeface="Cambria Math" panose="02040503050406030204" charset="0"/>
                      </a:rPr>
                      <m:t>S</m:t>
                    </m:r>
                    <m:r>
                      <a:rPr lang="en-US" altLang="zh-CN" sz="1600" i="1">
                        <a:latin typeface="Cambria Math" panose="02040503050406030204" charset="0"/>
                        <a:cs typeface="Cambria Math" panose="02040503050406030204" charset="0"/>
                      </a:rPr>
                      <m:t>)</m:t>
                    </m:r>
                  </m:oMath>
                </a14:m>
                <a:endParaRPr lang="en-US" altLang="zh-CN" sz="1600">
                  <a:solidFill>
                    <a:schemeClr val="tx1"/>
                  </a:solidFill>
                </a:endParaRPr>
              </a:p>
              <a:p>
                <a:pPr>
                  <a:lnSpc>
                    <a:spcPct val="130000"/>
                  </a:lnSpc>
                  <a:buFont typeface="Wingdings" panose="05000000000000000000" charset="0"/>
                  <a:buChar char="Ø"/>
                </a:pPr>
                <a:endParaRPr lang="en-US" altLang="zh-CN" sz="1600">
                  <a:solidFill>
                    <a:schemeClr val="tx1"/>
                  </a:solidFill>
                </a:endParaRPr>
              </a:p>
            </p:txBody>
          </p:sp>
        </mc:Choice>
        <mc:Fallback>
          <p:sp>
            <p:nvSpPr>
              <p:cNvPr id="10" name="内容占位符 9"/>
              <p:cNvSpPr>
                <a:spLocks noRot="1" noChangeAspect="1" noMove="1" noResize="1" noEditPoints="1" noAdjustHandles="1" noChangeArrowheads="1" noChangeShapeType="1" noTextEdit="1"/>
              </p:cNvSpPr>
              <p:nvPr>
                <p:ph idx="1"/>
                <p:custDataLst>
                  <p:tags r:id="rId5"/>
                </p:custDataLst>
              </p:nvPr>
            </p:nvSpPr>
            <p:spPr>
              <a:xfrm>
                <a:off x="647700" y="1426845"/>
                <a:ext cx="6057265" cy="4202430"/>
              </a:xfrm>
              <a:blipFill rotWithShape="1">
                <a:blip r:embed="rId6"/>
                <a:stretch>
                  <a:fillRect/>
                </a:stretch>
              </a:blipFill>
            </p:spPr>
            <p:txBody>
              <a:bodyPr/>
              <a:lstStyle/>
              <a:p>
                <a:r>
                  <a:rPr lang="zh-CN" altLang="en-US">
                    <a:noFill/>
                  </a:rPr>
                  <a:t> </a:t>
                </a:r>
              </a:p>
            </p:txBody>
          </p:sp>
        </mc:Fallback>
      </mc:AlternateContent>
      <p:pic>
        <p:nvPicPr>
          <p:cNvPr id="8" name="图片 7"/>
          <p:cNvPicPr>
            <a:picLocks noChangeAspect="1"/>
          </p:cNvPicPr>
          <p:nvPr>
            <p:custDataLst>
              <p:tags r:id="rId7"/>
            </p:custDataLst>
          </p:nvPr>
        </p:nvPicPr>
        <p:blipFill>
          <a:blip r:embed="rId8"/>
          <a:stretch>
            <a:fillRect/>
          </a:stretch>
        </p:blipFill>
        <p:spPr>
          <a:xfrm>
            <a:off x="543243" y="3913645"/>
            <a:ext cx="4828540" cy="2915920"/>
          </a:xfrm>
          <a:prstGeom prst="rect">
            <a:avLst/>
          </a:prstGeom>
        </p:spPr>
      </p:pic>
      <p:cxnSp>
        <p:nvCxnSpPr>
          <p:cNvPr id="9" name="直接箭头连接符 8"/>
          <p:cNvCxnSpPr/>
          <p:nvPr/>
        </p:nvCxnSpPr>
        <p:spPr>
          <a:xfrm flipH="1">
            <a:off x="5248275" y="5676900"/>
            <a:ext cx="2847975" cy="57404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custDataLst>
              <p:tags r:id="rId9"/>
            </p:custDataLst>
          </p:nvPr>
        </p:nvCxnSpPr>
        <p:spPr>
          <a:xfrm flipH="1" flipV="1">
            <a:off x="5248275" y="3986530"/>
            <a:ext cx="2847975" cy="1566545"/>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8434070" y="6374765"/>
            <a:ext cx="2287905" cy="297180"/>
          </a:xfrm>
          <a:prstGeom prst="rect">
            <a:avLst/>
          </a:prstGeom>
          <a:noFill/>
        </p:spPr>
        <p:txBody>
          <a:bodyPr wrap="square" rtlCol="0" anchor="t">
            <a:noAutofit/>
          </a:bodyPr>
          <a:p>
            <a:r>
              <a:rPr lang="zh-CN" altLang="en-US" sz="1200" b="1"/>
              <a:t>arXiv:2402.14975v1 [hep-ex]</a:t>
            </a:r>
            <a:endParaRPr lang="zh-CN" altLang="en-US" sz="1200" b="1"/>
          </a:p>
        </p:txBody>
      </p:sp>
      <p:sp>
        <p:nvSpPr>
          <p:cNvPr id="5" name="文本框 4"/>
          <p:cNvSpPr txBox="1"/>
          <p:nvPr/>
        </p:nvSpPr>
        <p:spPr>
          <a:xfrm>
            <a:off x="647700" y="6461125"/>
            <a:ext cx="2444115" cy="210185"/>
          </a:xfrm>
          <a:prstGeom prst="rect">
            <a:avLst/>
          </a:prstGeom>
          <a:noFill/>
        </p:spPr>
        <p:txBody>
          <a:bodyPr wrap="square" rtlCol="0" anchor="t">
            <a:noAutofit/>
          </a:bodyPr>
          <a:p>
            <a:r>
              <a:rPr lang="zh-CN" altLang="en-US" sz="1000" b="1"/>
              <a:t> Phys.Rev.Lett. 126 (2021) 9, 09200</a:t>
            </a:r>
            <a:endParaRPr lang="zh-CN" altLang="en-US" sz="1000" b="1"/>
          </a:p>
        </p:txBody>
      </p:sp>
      <p:sp>
        <p:nvSpPr>
          <p:cNvPr id="6" name="灯片编号占位符 5"/>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PP_MARK_KEY" val="133789a8-6789-48a6-ad4a-ddf71eb687d5"/>
  <p:tag name="COMMONDATA" val="eyJoZGlkIjoiMmE4NjY3N2VkMGFjZWNmYTRlOWNhOGI4MTQ5YTUxMTAifQ=="/>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宋体"/>
        <a:cs typeface=""/>
      </a:majorFont>
      <a:minorFont>
        <a:latin typeface="Calibri"/>
        <a:ea typeface="宋体"/>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4696</Words>
  <Application>WPS 演示</Application>
  <PresentationFormat>宽屏</PresentationFormat>
  <Paragraphs>187</Paragraphs>
  <Slides>20</Slides>
  <Notes>12</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20</vt:i4>
      </vt:variant>
    </vt:vector>
  </HeadingPairs>
  <TitlesOfParts>
    <vt:vector size="40" baseType="lpstr">
      <vt:lpstr>Arial</vt:lpstr>
      <vt:lpstr>宋体</vt:lpstr>
      <vt:lpstr>Wingdings</vt:lpstr>
      <vt:lpstr>Wingdings</vt:lpstr>
      <vt:lpstr>DejaVu Math TeX Gyre</vt:lpstr>
      <vt:lpstr>Cambria Math</vt:lpstr>
      <vt:lpstr>Kingsoft Math</vt:lpstr>
      <vt:lpstr>MS Mincho</vt:lpstr>
      <vt:lpstr>Calibri</vt:lpstr>
      <vt:lpstr>Helvetica Neue</vt:lpstr>
      <vt:lpstr>微软雅黑</vt:lpstr>
      <vt:lpstr>汉仪旗黑</vt:lpstr>
      <vt:lpstr>宋体</vt:lpstr>
      <vt:lpstr>Arial Unicode MS</vt:lpstr>
      <vt:lpstr>汉仪书宋二KW</vt:lpstr>
      <vt:lpstr>BatangChe</vt:lpstr>
      <vt:lpstr>Apple SD Gothic Neo</vt:lpstr>
      <vt:lpstr>DejaVuMathTeXGyre</vt:lpstr>
      <vt:lpstr>Hiragino Sans</vt:lpstr>
      <vt:lpstr>WPS</vt:lpstr>
      <vt:lpstr>Recent conventional and exotic charmonia results from LHCb</vt:lpstr>
      <vt:lpstr>Quarkonium states</vt:lpstr>
      <vt:lpstr>The LHCb detector</vt:lpstr>
      <vt:lpstr>-to- double ratio at  TeV</vt:lpstr>
      <vt:lpstr>-to- double ratio at  TeV</vt:lpstr>
      <vt:lpstr>-to- production ratio at  TeV </vt:lpstr>
      <vt:lpstr>-to- production ratio at  TeV </vt:lpstr>
      <vt:lpstr> relative to </vt:lpstr>
      <vt:lpstr> relative to </vt:lpstr>
      <vt:lpstr> relative to </vt:lpstr>
      <vt:lpstr> relative to </vt:lpstr>
      <vt:lpstr>-to- double ratio</vt:lpstr>
      <vt:lpstr>Summary</vt:lpstr>
      <vt:lpstr>BackUp 1: Jpsi, Initial state effect</vt:lpstr>
      <vt:lpstr>BackUp 2: pT spectrum of psi2s/Jpsi</vt:lpstr>
      <vt:lpstr>BackUp 3: Back- and For-ward mul.</vt:lpstr>
      <vt:lpstr>BackUp 4: X(3872) molecule, tetra-quark?</vt:lpstr>
      <vt:lpstr>BackUp 5: prompt proportion X(3872), psi(2S)</vt:lpstr>
      <vt:lpstr>BackUp 6: Chi_c1 to J/psi</vt:lpstr>
      <vt:lpstr>BackUp 7: radii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Key</cp:lastModifiedBy>
  <cp:revision>56</cp:revision>
  <cp:lastPrinted>2024-11-08T05:42:53Z</cp:lastPrinted>
  <dcterms:created xsi:type="dcterms:W3CDTF">2024-11-08T05:42:53Z</dcterms:created>
  <dcterms:modified xsi:type="dcterms:W3CDTF">2024-11-08T05:42:53Z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2052-6.11.0.8885</vt:lpwstr>
  </property>
  <property fmtid="{D5CDD505-2E9C-101B-9397-08002B2CF9AE}" pid="3" name="ICV">
    <vt:lpwstr>6B92C625E2283F2FDDA42D6790D9B194_43</vt:lpwstr>
  </property>
</Properties>
</file>