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53" r:id="rId3"/>
    <p:sldId id="334" r:id="rId4"/>
    <p:sldId id="259" r:id="rId5"/>
    <p:sldId id="330" r:id="rId6"/>
    <p:sldId id="257" r:id="rId7"/>
    <p:sldId id="263" r:id="rId8"/>
    <p:sldId id="264" r:id="rId9"/>
    <p:sldId id="258" r:id="rId10"/>
    <p:sldId id="354" r:id="rId11"/>
    <p:sldId id="346" r:id="rId12"/>
    <p:sldId id="269" r:id="rId13"/>
    <p:sldId id="270" r:id="rId14"/>
    <p:sldId id="279" r:id="rId15"/>
    <p:sldId id="278" r:id="rId16"/>
    <p:sldId id="275" r:id="rId17"/>
    <p:sldId id="348" r:id="rId18"/>
    <p:sldId id="276" r:id="rId19"/>
    <p:sldId id="352" r:id="rId20"/>
    <p:sldId id="265" r:id="rId21"/>
    <p:sldId id="341" r:id="rId22"/>
    <p:sldId id="344" r:id="rId23"/>
    <p:sldId id="277" r:id="rId24"/>
    <p:sldId id="281" r:id="rId25"/>
    <p:sldId id="282" r:id="rId26"/>
  </p:sldIdLst>
  <p:sldSz cx="12192000" cy="6858000"/>
  <p:notesSz cx="6858000" cy="9144000"/>
  <p:defaultTextStyle>
    <a:defPPr>
      <a:defRPr lang="zh-CN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1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00"/>
    <a:srgbClr val="2B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90816"/>
  </p:normalViewPr>
  <p:slideViewPr>
    <p:cSldViewPr snapToGrid="0">
      <p:cViewPr varScale="1">
        <p:scale>
          <a:sx n="116" d="100"/>
          <a:sy n="116" d="100"/>
        </p:scale>
        <p:origin x="1520" y="176"/>
      </p:cViewPr>
      <p:guideLst>
        <p:guide orient="horz" pos="777"/>
        <p:guide pos="14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A8246EF-D403-F0B8-ADE4-5A914C52D3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3529D5-71FE-29EF-81F4-F7FB35792C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A18F8-397B-E24A-839B-852C5CBA8B6F}" type="datetimeFigureOut">
              <a:rPr kumimoji="1" lang="zh-CN" altLang="en-US" smtClean="0"/>
              <a:t>2024/11/8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4DA268-F92C-9802-533D-9F0F7EE01B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AE5A2C-23C3-B57E-DBE3-905ED16D7F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667CB-B132-4E4C-B8E9-729DD0BEE7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288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7DE72-12C0-C34A-9CBC-B890332FF4E5}" type="datetimeFigureOut">
              <a:rPr kumimoji="1" lang="zh-CN" altLang="en-US" smtClean="0"/>
              <a:t>2024/11/8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DDEC7-7B28-404E-8C5F-4AC445DA5D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110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1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arxiv</a:t>
            </a:r>
            <a:r>
              <a:rPr kumimoji="1" lang="en-US" altLang="zh-CN" dirty="0"/>
              <a:t> in this month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301DD-71C9-C147-BA4C-0AD3CF17AB9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110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250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70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959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LHC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103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1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301DD-71C9-C147-BA4C-0AD3CF17AB9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541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ED08-0765-1E2F-634A-CF1E4E18C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C4D3A7-64A2-3369-144C-2F9F00CA3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84D7AD-E127-0150-F205-E442CDE3A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7EF1F1-B8BD-FC4B-045B-7E249C88F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646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10 times larger yield (Belle)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301DD-71C9-C147-BA4C-0AD3CF17AB9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288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DDEC7-7B28-404E-8C5F-4AC445DA5D3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302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301DD-71C9-C147-BA4C-0AD3CF17AB9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423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156BF11-D6A7-3445-ADDF-024F8A26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038" t="24181" r="1049" b="29998"/>
          <a:stretch/>
        </p:blipFill>
        <p:spPr>
          <a:xfrm>
            <a:off x="-79925" y="1"/>
            <a:ext cx="12271924" cy="6858000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8187" r="1061"/>
          <a:stretch/>
        </p:blipFill>
        <p:spPr>
          <a:xfrm>
            <a:off x="-1" y="567782"/>
            <a:ext cx="12192000" cy="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2C1AE6D-0D62-B04E-A18A-97F2FDA26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038" t="24181" r="1049" b="29998"/>
          <a:stretch/>
        </p:blipFill>
        <p:spPr>
          <a:xfrm>
            <a:off x="-79923" y="1"/>
            <a:ext cx="122719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1782" y="30286"/>
            <a:ext cx="11790217" cy="591499"/>
          </a:xfrm>
        </p:spPr>
        <p:txBody>
          <a:bodyPr>
            <a:noAutofit/>
          </a:bodyPr>
          <a:lstStyle>
            <a:lvl1pPr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r>
              <a:rPr lang="en-US" altLang="zh-CN" dirty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2" y="885925"/>
            <a:ext cx="11277600" cy="576062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8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685791" indent="-228597">
              <a:lnSpc>
                <a:spcPct val="120000"/>
              </a:lnSpc>
              <a:buFont typeface="Wingdings" pitchFamily="2" charset="2"/>
              <a:buChar char="Ø"/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142986" indent="-228597">
              <a:lnSpc>
                <a:spcPct val="120000"/>
              </a:lnSpc>
              <a:buFont typeface="Wingdings" pitchFamily="2" charset="2"/>
              <a:buChar char="§"/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3pPr>
            <a:lvl4pPr marL="1600180" indent="-228597">
              <a:lnSpc>
                <a:spcPct val="120000"/>
              </a:lnSpc>
              <a:buFont typeface="Courier New" panose="02070309020205020404" pitchFamily="49" charset="0"/>
              <a:buChar char="o"/>
              <a:defRPr sz="18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4pPr>
            <a:lvl5pPr marL="2057374" indent="-228597">
              <a:lnSpc>
                <a:spcPct val="120000"/>
              </a:lnSpc>
              <a:buFont typeface="Wingdings" pitchFamily="2" charset="2"/>
              <a:buChar char="v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A</a:t>
            </a:r>
          </a:p>
          <a:p>
            <a:pPr lvl="1"/>
            <a:r>
              <a:rPr lang="en-US" altLang="zh-CN" dirty="0"/>
              <a:t>B</a:t>
            </a:r>
          </a:p>
          <a:p>
            <a:pPr lvl="2"/>
            <a:r>
              <a:rPr lang="en-US" altLang="zh-CN" dirty="0"/>
              <a:t>C</a:t>
            </a:r>
          </a:p>
          <a:p>
            <a:pPr lvl="3"/>
            <a:r>
              <a:rPr lang="en-US" altLang="zh-CN" dirty="0"/>
              <a:t>D</a:t>
            </a:r>
          </a:p>
          <a:p>
            <a:pPr lvl="4"/>
            <a:r>
              <a:rPr lang="en-US" altLang="zh-CN" dirty="0"/>
              <a:t>E</a:t>
            </a:r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81ED86-6B79-CF47-8843-E9E81ED21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AD8D13-7A12-FE48-87AC-B26D5B3F86A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8187" r="1061"/>
          <a:stretch/>
        </p:blipFill>
        <p:spPr>
          <a:xfrm>
            <a:off x="-1" y="567782"/>
            <a:ext cx="12192000" cy="540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7419" y="6507388"/>
            <a:ext cx="2743200" cy="238748"/>
          </a:xfrm>
        </p:spPr>
        <p:txBody>
          <a:bodyPr anchor="b"/>
          <a:lstStyle>
            <a:lvl1pPr>
              <a:defRPr sz="2000"/>
            </a:lvl1pPr>
          </a:lstStyle>
          <a:p>
            <a:fld id="{EEB3B10E-4C5B-F740-85B3-7F1ACC55AEB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5CF1C28-A4D8-324A-AFFE-F21C5512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303" y="51256"/>
            <a:ext cx="1639539" cy="4995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016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EC84C0-BD09-2D82-E15F-4B6E35277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B40FC33-9454-FEFA-CBEE-20104EE79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7D4BE-D566-FA49-FEF8-6BAE5F0F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DFDB71-3FE0-63DE-D35F-95436FC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013D88-FCDA-07F6-6ADD-030D4987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500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5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1485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014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3B10E-4C5B-F740-85B3-7F1ACC55AE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474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3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1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9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hyperlink" Target="https://indico.ihep.ac.cn/event/2294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1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0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49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7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10" Type="http://schemas.openxmlformats.org/officeDocument/2006/relationships/image" Target="../media/image24.png"/><Relationship Id="rId4" Type="http://schemas.openxmlformats.org/officeDocument/2006/relationships/image" Target="../media/image79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4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70.png"/><Relationship Id="rId4" Type="http://schemas.openxmlformats.org/officeDocument/2006/relationships/image" Target="../media/image16.png"/><Relationship Id="rId9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25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2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D32EF9C-72BC-F8BB-F364-25EA39F36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038" t="24181" r="1049" b="29998"/>
          <a:stretch/>
        </p:blipFill>
        <p:spPr>
          <a:xfrm>
            <a:off x="-79925" y="1"/>
            <a:ext cx="12271924" cy="6858000"/>
          </a:xfrm>
          <a:prstGeom prst="rect">
            <a:avLst/>
          </a:prstGeom>
        </p:spPr>
      </p:pic>
      <p:pic>
        <p:nvPicPr>
          <p:cNvPr id="11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29AB798-FFE5-B343-4BF6-2FA21DF1C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187" r="1061"/>
          <a:stretch/>
        </p:blipFill>
        <p:spPr>
          <a:xfrm>
            <a:off x="1" y="6717525"/>
            <a:ext cx="12192000" cy="143470"/>
          </a:xfrm>
          <a:prstGeom prst="rect">
            <a:avLst/>
          </a:prstGeom>
        </p:spPr>
      </p:pic>
      <p:pic>
        <p:nvPicPr>
          <p:cNvPr id="12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CF315B6-BEA8-AC12-D393-80F1DBCC112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98187" r="1061"/>
          <a:stretch/>
        </p:blipFill>
        <p:spPr>
          <a:xfrm>
            <a:off x="-1" y="567782"/>
            <a:ext cx="12192000" cy="54003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98EF84C-05AA-A314-A52E-442C98FAB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303" y="51256"/>
            <a:ext cx="1639539" cy="499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4" descr="The LHCb Experiment ‒ LPHE ‐ EPFL">
            <a:extLst>
              <a:ext uri="{FF2B5EF4-FFF2-40B4-BE49-F238E27FC236}">
                <a16:creationId xmlns:a16="http://schemas.microsoft.com/office/drawing/2014/main" id="{AAC06E2D-0C58-B178-C1C9-820C7A62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" y="24542"/>
            <a:ext cx="825411" cy="5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C4A58DD-386D-EDC6-D15F-3031A1C780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1130" y="2711402"/>
                <a:ext cx="9449738" cy="59149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62500" lnSpcReduction="20000"/>
              </a:bodyPr>
              <a:lstStyle>
                <a:lvl1pPr algn="ctr" defTabSz="914389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en-US" altLang="zh-CN" dirty="0">
                    <a:latin typeface="Times" pitchFamily="2" charset="0"/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decay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parameters</a:t>
                </a:r>
                <a:endParaRPr kumimoji="1" lang="zh-CN" alt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C4A58DD-386D-EDC6-D15F-3031A1C78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30" y="2711402"/>
                <a:ext cx="9449738" cy="591499"/>
              </a:xfrm>
              <a:prstGeom prst="rect">
                <a:avLst/>
              </a:prstGeom>
              <a:blipFill>
                <a:blip r:embed="rId8"/>
                <a:stretch>
                  <a:fillRect l="-2148" t="-29167" r="-2013" b="-39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D63EF760-790B-EE42-A575-D0BDE49AC368}"/>
              </a:ext>
            </a:extLst>
          </p:cNvPr>
          <p:cNvSpPr txBox="1"/>
          <p:nvPr/>
        </p:nvSpPr>
        <p:spPr>
          <a:xfrm>
            <a:off x="3216157" y="3595221"/>
            <a:ext cx="5679760" cy="1846083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王禹昊</a:t>
            </a:r>
            <a:endParaRPr kumimoji="1" lang="en-US" altLang="zh-CN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kumimoji="1" lang="zh-CN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北京大学</a:t>
            </a:r>
            <a:endParaRPr kumimoji="1" lang="en-US" altLang="zh-CN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kumimoji="1" lang="zh-CN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第十届中国 </a:t>
            </a:r>
            <a:r>
              <a:rPr kumimoji="1" lang="en-US" altLang="zh-CN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</a:t>
            </a:r>
            <a:r>
              <a:rPr kumimoji="1" lang="zh-CN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物理会议（</a:t>
            </a:r>
            <a:r>
              <a:rPr kumimoji="1" lang="en-US" altLang="zh-CN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CLHCP2024 </a:t>
            </a:r>
            <a:r>
              <a:rPr kumimoji="1" lang="zh-CN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青岛）</a:t>
            </a:r>
            <a:endParaRPr kumimoji="1" lang="zh-CN" altLang="en-US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96E73F8-CAEE-5BDC-5513-D2B28E043BB7}"/>
              </a:ext>
            </a:extLst>
          </p:cNvPr>
          <p:cNvSpPr txBox="1"/>
          <p:nvPr/>
        </p:nvSpPr>
        <p:spPr>
          <a:xfrm>
            <a:off x="5338420" y="6225574"/>
            <a:ext cx="1515158" cy="422616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kumimoji="1" lang="en-US" altLang="zh-CN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2024.11.15</a:t>
            </a:r>
          </a:p>
        </p:txBody>
      </p:sp>
    </p:spTree>
    <p:extLst>
      <p:ext uri="{BB962C8B-B14F-4D97-AF65-F5344CB8AC3E}">
        <p14:creationId xmlns:p14="http://schemas.microsoft.com/office/powerpoint/2010/main" val="1778789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76CA6-EDD5-CA13-5F88-8758AFA3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629722-66A3-1120-A61E-32D8327E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Angular fit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87F05-B8E4-3928-7CA7-B4108405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AFE6572-9952-388A-6528-280E4294C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0" y="720888"/>
            <a:ext cx="6973885" cy="5925657"/>
          </a:xfrm>
        </p:spPr>
        <p:txBody>
          <a:bodyPr>
            <a:normAutofit/>
          </a:bodyPr>
          <a:lstStyle/>
          <a:p>
            <a:pPr>
              <a:lnSpc>
                <a:spcPct val="135000"/>
              </a:lnSpc>
            </a:pPr>
            <a:r>
              <a:rPr kumimoji="1" lang="en-US" altLang="zh-CN" sz="1800" dirty="0"/>
              <a:t>Joint </a:t>
            </a:r>
            <a:r>
              <a:rPr kumimoji="1" lang="en-US" altLang="zh-CN" sz="1800" dirty="0" err="1"/>
              <a:t>unbinned</a:t>
            </a:r>
            <a:r>
              <a:rPr kumimoji="1" lang="en-US" altLang="zh-CN" sz="1800" dirty="0"/>
              <a:t> maximum-likelihood fit of five channels</a:t>
            </a:r>
          </a:p>
          <a:p>
            <a:pPr>
              <a:lnSpc>
                <a:spcPct val="135000"/>
              </a:lnSpc>
            </a:pPr>
            <a:r>
              <a:rPr kumimoji="1" lang="en-US" altLang="zh-CN" sz="1800" dirty="0"/>
              <a:t>Eight independent fit parameters, without external input</a:t>
            </a:r>
          </a:p>
          <a:p>
            <a:pPr>
              <a:lnSpc>
                <a:spcPct val="135000"/>
              </a:lnSpc>
            </a:pPr>
            <a:r>
              <a:rPr kumimoji="1" lang="en-US" altLang="zh-CN" sz="1800" dirty="0" err="1"/>
              <a:t>sFit</a:t>
            </a:r>
            <a:r>
              <a:rPr kumimoji="1" lang="en-US" altLang="zh-CN" sz="1800" dirty="0"/>
              <a:t> method for background subtraction</a:t>
            </a:r>
          </a:p>
          <a:p>
            <a:pPr>
              <a:lnSpc>
                <a:spcPct val="135000"/>
              </a:lnSpc>
            </a:pPr>
            <a:endParaRPr kumimoji="1" lang="en-US" altLang="zh-CN" sz="1800" dirty="0"/>
          </a:p>
          <a:p>
            <a:endParaRPr kumimoji="1" lang="en-US" altLang="zh-CN" sz="2000" dirty="0"/>
          </a:p>
          <a:p>
            <a:endParaRPr kumimoji="1" lang="en-US" altLang="zh-CN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26C38F-3699-4EB4-EADA-F886DD6649B9}"/>
              </a:ext>
            </a:extLst>
          </p:cNvPr>
          <p:cNvSpPr txBox="1"/>
          <p:nvPr/>
        </p:nvSpPr>
        <p:spPr>
          <a:xfrm>
            <a:off x="213809" y="2206791"/>
            <a:ext cx="3550896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</a:t>
            </a:r>
            <a:r>
              <a:rPr lang="en-US" altLang="zh-CN" sz="1500" dirty="0" err="1">
                <a:solidFill>
                  <a:srgbClr val="00B0F0"/>
                </a:solidFill>
                <a:ea typeface="SimHei" charset="-122"/>
              </a:rPr>
              <a:t>Nucl</a:t>
            </a:r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. </a:t>
            </a:r>
            <a:r>
              <a:rPr lang="en-US" altLang="zh-CN" sz="1500" dirty="0" err="1">
                <a:solidFill>
                  <a:srgbClr val="00B0F0"/>
                </a:solidFill>
                <a:ea typeface="SimHei" charset="-122"/>
              </a:rPr>
              <a:t>Instrum</a:t>
            </a:r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. Meth. A555 (2005) 356]</a:t>
            </a:r>
            <a:endParaRPr kumimoji="1" lang="zh-CN" altLang="en-US" sz="15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477CAC4-095F-35A6-80AD-9013E5AC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98" y="786582"/>
            <a:ext cx="5548102" cy="213616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68FB7BE-B674-D13C-6438-15721698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300" y="2976472"/>
            <a:ext cx="5537700" cy="21607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3F733F-4732-9DB9-6B94-48D303834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41" y="2741090"/>
            <a:ext cx="5794306" cy="3766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CE465F3-651C-245A-DDA3-E711C13C5B40}"/>
                  </a:ext>
                </a:extLst>
              </p:cNvPr>
              <p:cNvSpPr txBox="1"/>
              <p:nvPr/>
            </p:nvSpPr>
            <p:spPr>
              <a:xfrm>
                <a:off x="6816942" y="5105396"/>
                <a:ext cx="3786549" cy="659027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polarization assumed to be 0 based </a:t>
                </a:r>
              </a:p>
              <a:p>
                <a:pPr algn="ctr"/>
                <a:r>
                  <a:rPr kumimoji="1" lang="en-US" altLang="zh-CN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on previous measurements at the LHC</a:t>
                </a:r>
                <a:endParaRPr kumimoji="1" lang="zh-CN" altLang="en-US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CE465F3-651C-245A-DDA3-E711C13C5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942" y="5105396"/>
                <a:ext cx="3786549" cy="659027"/>
              </a:xfrm>
              <a:prstGeom prst="rect">
                <a:avLst/>
              </a:prstGeom>
              <a:blipFill>
                <a:blip r:embed="rId6"/>
                <a:stretch>
                  <a:fillRect b="-9259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DF5BEFB4-839E-25F9-29F0-1AE4FAEF7FCD}"/>
              </a:ext>
            </a:extLst>
          </p:cNvPr>
          <p:cNvSpPr txBox="1"/>
          <p:nvPr/>
        </p:nvSpPr>
        <p:spPr>
          <a:xfrm>
            <a:off x="6972305" y="5815723"/>
            <a:ext cx="3041911" cy="78483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Lett. B724 (2013) 27]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Rev. D89 (2014) 092009]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Rev. D97 (2018) 072010]</a:t>
            </a:r>
          </a:p>
        </p:txBody>
      </p:sp>
    </p:spTree>
    <p:extLst>
      <p:ext uri="{BB962C8B-B14F-4D97-AF65-F5344CB8AC3E}">
        <p14:creationId xmlns:p14="http://schemas.microsoft.com/office/powerpoint/2010/main" val="195561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AB2BF-8522-8D80-9111-2B5964BD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 measurement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154386-BAD5-B84B-D98D-4C4A2A971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2" y="746768"/>
                <a:ext cx="11277600" cy="5760620"/>
              </a:xfrm>
            </p:spPr>
            <p:txBody>
              <a:bodyPr/>
              <a:lstStyle/>
              <a:p>
                <a:r>
                  <a:rPr kumimoji="1" lang="en-US" altLang="zh-CN" sz="2400" dirty="0"/>
                  <a:t>Fit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samples simultaneously</a:t>
                </a:r>
              </a:p>
              <a:p>
                <a:r>
                  <a:rPr kumimoji="1" lang="en-US" altLang="zh-CN" sz="2400" dirty="0"/>
                  <a:t>Using CP-related parameters as fit parameters</a:t>
                </a:r>
                <a:endParaRPr kumimoji="1" lang="en-US" altLang="zh-CN" sz="3600" dirty="0"/>
              </a:p>
              <a:p>
                <a:endParaRPr kumimoji="1" lang="en-US" altLang="zh-CN" sz="2400" dirty="0"/>
              </a:p>
              <a:p>
                <a:endParaRPr kumimoji="1" lang="en-US" altLang="zh-CN" sz="2400" dirty="0"/>
              </a:p>
              <a:p>
                <a:r>
                  <a:rPr kumimoji="1" lang="en-US" altLang="zh-CN" sz="2400" dirty="0"/>
                  <a:t>No significant CP violation found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154386-BAD5-B84B-D98D-4C4A2A971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2" y="746768"/>
                <a:ext cx="11277600" cy="5760620"/>
              </a:xfrm>
              <a:blipFill>
                <a:blip r:embed="rId2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C6E3E-E25F-2ECF-476F-F2D2C11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6246F-1C15-515E-9116-03A006E8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10387"/>
            <a:ext cx="7772400" cy="9975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290B99-8BA2-A794-2828-E1333F056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72" y="3621083"/>
            <a:ext cx="7772400" cy="30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9D71EF6-718C-9A2C-A73A-87BD672BD45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Results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9D71EF6-718C-9A2C-A73A-87BD672BD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41" t="-4255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C207CE-E491-C57A-402B-7ADA124F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8C8EBB8F-BCDC-BEF8-6305-4492D737B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300" y="720888"/>
                <a:ext cx="11993192" cy="5925657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/>
                  <a:t>First measurement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≈−1</m:t>
                    </m:r>
                  </m:oMath>
                </a14:m>
                <a:r>
                  <a:rPr kumimoji="1" lang="en-US" altLang="zh-CN" sz="2400" dirty="0"/>
                  <a:t>              V − A nature of the weak current and maximal parity violation</a:t>
                </a:r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8C8EBB8F-BCDC-BEF8-6305-4492D737B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300" y="720888"/>
                <a:ext cx="11993192" cy="5925657"/>
              </a:xfrm>
              <a:blipFill>
                <a:blip r:embed="rId3"/>
                <a:stretch>
                  <a:fillRect l="-741" t="-8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箭头 9">
            <a:extLst>
              <a:ext uri="{FF2B5EF4-FFF2-40B4-BE49-F238E27FC236}">
                <a16:creationId xmlns:a16="http://schemas.microsoft.com/office/drawing/2014/main" id="{8A907B9C-F6EB-D11B-90E9-6DCE16749BD8}"/>
              </a:ext>
            </a:extLst>
          </p:cNvPr>
          <p:cNvSpPr/>
          <p:nvPr/>
        </p:nvSpPr>
        <p:spPr>
          <a:xfrm>
            <a:off x="1598208" y="1287812"/>
            <a:ext cx="565245" cy="269521"/>
          </a:xfrm>
          <a:prstGeom prst="rightArrow">
            <a:avLst/>
          </a:prstGeom>
          <a:ln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FBF0BA-DA3B-9CD6-E805-3147D0D2D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66" y="1668669"/>
            <a:ext cx="9129629" cy="251629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C061C75-E639-4C63-3E00-CC4F7587A56F}"/>
              </a:ext>
            </a:extLst>
          </p:cNvPr>
          <p:cNvGrpSpPr/>
          <p:nvPr/>
        </p:nvGrpSpPr>
        <p:grpSpPr>
          <a:xfrm>
            <a:off x="1118589" y="4774556"/>
            <a:ext cx="9954822" cy="1723579"/>
            <a:chOff x="572878" y="4839298"/>
            <a:chExt cx="5659280" cy="83806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573A1DA-EB4A-A0AE-247D-4AC4434D9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188"/>
            <a:stretch/>
          </p:blipFill>
          <p:spPr>
            <a:xfrm>
              <a:off x="572878" y="4839298"/>
              <a:ext cx="5659280" cy="37618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483896E-1423-632C-505F-98FDBBD3B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r="27188" b="-2278"/>
            <a:stretch/>
          </p:blipFill>
          <p:spPr>
            <a:xfrm>
              <a:off x="572878" y="5215486"/>
              <a:ext cx="5659280" cy="461874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6BF9DB8-70E1-821B-AAE5-711500626A2A}"/>
              </a:ext>
            </a:extLst>
          </p:cNvPr>
          <p:cNvSpPr txBox="1"/>
          <p:nvPr/>
        </p:nvSpPr>
        <p:spPr>
          <a:xfrm>
            <a:off x="6296890" y="4336746"/>
            <a:ext cx="3760070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Rev. D105 (2022) 073005]</a:t>
            </a:r>
            <a:endParaRPr lang="zh-CN" altLang="en-US" sz="1500" dirty="0">
              <a:solidFill>
                <a:srgbClr val="00B0F0"/>
              </a:solidFill>
              <a:ea typeface="Sim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05736C68-D190-BEB1-A23F-4602D6E210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300" y="4138301"/>
                <a:ext cx="11993192" cy="7736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48" indent="-171448" algn="l" defTabSz="685792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14343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7240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200135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Courier New" panose="02070309020205020404" pitchFamily="49" charset="0"/>
                  <a:buChar char="o"/>
                  <a:defRPr sz="135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543031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885927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23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19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14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Various model calculations predict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zh-CN" sz="2400" i="1" smtClean="0">
                        <a:latin typeface="Cambria Math" panose="02040503050406030204" pitchFamily="18" charset="0"/>
                      </a:rPr>
                      <m:t>≈−1</m:t>
                    </m:r>
                  </m:oMath>
                </a14:m>
                <a:endParaRPr kumimoji="1" lang="en-US" altLang="zh-CN" sz="2400" dirty="0"/>
              </a:p>
              <a:p>
                <a:pPr fontAlgn="auto">
                  <a:spcAft>
                    <a:spcPts val="0"/>
                  </a:spcAft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05736C68-D190-BEB1-A23F-4602D6E21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0" y="4138301"/>
                <a:ext cx="11993192" cy="773678"/>
              </a:xfrm>
              <a:prstGeom prst="rect">
                <a:avLst/>
              </a:prstGeom>
              <a:blipFill>
                <a:blip r:embed="rId7"/>
                <a:stretch>
                  <a:fillRect l="-7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16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FAFADC0-55CC-606C-4D60-4AF76E5074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Results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FAFADC0-55CC-606C-4D60-4AF76E5074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41" t="-4255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B2E25E-9C94-6F9A-2CCD-47238BEF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D8F2AE9-2D86-8337-47E8-156F18AEF1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300" y="634300"/>
                <a:ext cx="11993192" cy="5925657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/>
                  <a:t>The most precise measurement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/>
                  <a:t>Benefit from the large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polarization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decay</a:t>
                </a:r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D8F2AE9-2D86-8337-47E8-156F18AEF1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300" y="634300"/>
                <a:ext cx="11993192" cy="5925657"/>
              </a:xfrm>
              <a:blipFill>
                <a:blip r:embed="rId4"/>
                <a:stretch>
                  <a:fillRect l="-741" t="-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A2F7DC0-D888-13F6-DB29-E8E7B12B8969}"/>
              </a:ext>
            </a:extLst>
          </p:cNvPr>
          <p:cNvSpPr txBox="1">
            <a:spLocks/>
          </p:cNvSpPr>
          <p:nvPr/>
        </p:nvSpPr>
        <p:spPr>
          <a:xfrm>
            <a:off x="176400" y="4399123"/>
            <a:ext cx="11702008" cy="510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8" indent="-171448" algn="l" defTabSz="685792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14343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40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35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31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Theoretical predictions complicated due to nonfactorizable contributions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97550C-93B6-7634-CC27-3222C3FC7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18" y="1723316"/>
            <a:ext cx="10803164" cy="199265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9AF4AA7-6863-E374-1054-8D3CCB314685}"/>
              </a:ext>
            </a:extLst>
          </p:cNvPr>
          <p:cNvGrpSpPr/>
          <p:nvPr/>
        </p:nvGrpSpPr>
        <p:grpSpPr>
          <a:xfrm>
            <a:off x="598664" y="5010398"/>
            <a:ext cx="10943362" cy="1315825"/>
            <a:chOff x="507633" y="5334229"/>
            <a:chExt cx="10603169" cy="96915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31D96E5-D594-79AD-315F-140BCCB14E52}"/>
                </a:ext>
              </a:extLst>
            </p:cNvPr>
            <p:cNvGrpSpPr/>
            <p:nvPr/>
          </p:nvGrpSpPr>
          <p:grpSpPr>
            <a:xfrm>
              <a:off x="507633" y="5334229"/>
              <a:ext cx="10437283" cy="969156"/>
              <a:chOff x="249500" y="3795039"/>
              <a:chExt cx="8643757" cy="819377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DBEC0ABD-3844-7B64-1202-5F3FADBE4144}"/>
                  </a:ext>
                </a:extLst>
              </p:cNvPr>
              <p:cNvGrpSpPr/>
              <p:nvPr/>
            </p:nvGrpSpPr>
            <p:grpSpPr>
              <a:xfrm>
                <a:off x="249500" y="3795039"/>
                <a:ext cx="8643757" cy="783519"/>
                <a:chOff x="339232" y="4234583"/>
                <a:chExt cx="7787366" cy="724910"/>
              </a:xfrm>
            </p:grpSpPr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D2E67CAF-437F-882C-6B7A-2A77D7DDD3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9232" y="4525651"/>
                  <a:ext cx="7772400" cy="214658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DC2B7C0B-A415-7F4B-D1CF-E562E1B98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38867"/>
                <a:stretch/>
              </p:blipFill>
              <p:spPr>
                <a:xfrm>
                  <a:off x="339232" y="4234583"/>
                  <a:ext cx="7772400" cy="293905"/>
                </a:xfrm>
                <a:prstGeom prst="rect">
                  <a:avLst/>
                </a:prstGeom>
              </p:spPr>
            </p:pic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D7C7E320-2B35-612E-78D7-0CA8C90643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4198" y="4744478"/>
                  <a:ext cx="7772400" cy="215015"/>
                </a:xfrm>
                <a:prstGeom prst="rect">
                  <a:avLst/>
                </a:prstGeom>
              </p:spPr>
            </p:pic>
          </p:grpSp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611DF58B-5A2C-438B-A3EA-FE19DACF8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112" y="4578560"/>
                <a:ext cx="86271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81503AA5-D749-9568-1037-F65BD77B8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132" y="4614416"/>
                <a:ext cx="86271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BF871DE-4CD2-796E-6AAE-F793D207DFD5}"/>
                </a:ext>
              </a:extLst>
            </p:cNvPr>
            <p:cNvSpPr txBox="1"/>
            <p:nvPr/>
          </p:nvSpPr>
          <p:spPr>
            <a:xfrm>
              <a:off x="10503957" y="5464463"/>
              <a:ext cx="606845" cy="255710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zh-CN" sz="1400" dirty="0">
                  <a:latin typeface="+mj-lt"/>
                  <a:ea typeface="SimHei" charset="-122"/>
                </a:rPr>
                <a:t>(PDG)</a:t>
              </a:r>
              <a:endParaRPr kumimoji="1" lang="zh-CN" altLang="en-US" sz="1400" dirty="0">
                <a:latin typeface="+mj-lt"/>
                <a:ea typeface="SimHei" charset="-122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7641173A-86E5-2A55-6577-ACB1B04888AD}"/>
              </a:ext>
            </a:extLst>
          </p:cNvPr>
          <p:cNvSpPr txBox="1"/>
          <p:nvPr/>
        </p:nvSpPr>
        <p:spPr>
          <a:xfrm>
            <a:off x="8673359" y="4264902"/>
            <a:ext cx="2775984" cy="307777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[</a:t>
            </a:r>
            <a:r>
              <a:rPr lang="en-US" altLang="zh-CN" sz="1400" dirty="0" err="1">
                <a:solidFill>
                  <a:srgbClr val="00B0F0"/>
                </a:solidFill>
                <a:ea typeface="SimHei" charset="-122"/>
              </a:rPr>
              <a:t>Chin.J.Phys</a:t>
            </a:r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. 78 (2022) 324-362]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2ADAC2E-CDAD-2D59-A4E4-5546C4AB8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8540" y="3824776"/>
            <a:ext cx="2596256" cy="3822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6BF829B-75DE-5750-F513-F0F17A5682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2866" y="3837113"/>
            <a:ext cx="2551574" cy="3624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BF09710-5146-2E70-B958-5BAB383CD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966" y="3814287"/>
            <a:ext cx="2218370" cy="36247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E93BC5A-14BC-C0CE-C9EB-EEBCF0018C3A}"/>
              </a:ext>
            </a:extLst>
          </p:cNvPr>
          <p:cNvSpPr txBox="1"/>
          <p:nvPr/>
        </p:nvSpPr>
        <p:spPr>
          <a:xfrm>
            <a:off x="8721598" y="826765"/>
            <a:ext cx="3401894" cy="738664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BESIII: [Phys. Rev. D100 (2019) 072004]</a:t>
            </a:r>
          </a:p>
          <a:p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Belle  : [Sci. Bull. 68 (2023) 583]</a:t>
            </a:r>
          </a:p>
          <a:p>
            <a:endParaRPr kumimoji="1" lang="zh-CN" altLang="en-US" sz="1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88678C4-4CEE-CF9B-7DF3-03429E3904AD}"/>
              </a:ext>
            </a:extLst>
          </p:cNvPr>
          <p:cNvSpPr txBox="1"/>
          <p:nvPr/>
        </p:nvSpPr>
        <p:spPr>
          <a:xfrm>
            <a:off x="4419785" y="3825802"/>
            <a:ext cx="776175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600" dirty="0">
                <a:ea typeface="SimHei" charset="-122"/>
              </a:rPr>
              <a:t>(Belle)</a:t>
            </a:r>
            <a:endParaRPr kumimoji="1" lang="zh-CN" altLang="en-US" sz="1600" dirty="0">
              <a:ea typeface="SimHei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5666E0-D73D-04C1-02EF-FB9D5B3A27DB}"/>
              </a:ext>
            </a:extLst>
          </p:cNvPr>
          <p:cNvSpPr txBox="1"/>
          <p:nvPr/>
        </p:nvSpPr>
        <p:spPr>
          <a:xfrm>
            <a:off x="7758165" y="3823377"/>
            <a:ext cx="776175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600" dirty="0">
                <a:ea typeface="SimHei" charset="-122"/>
              </a:rPr>
              <a:t>(Belle)</a:t>
            </a:r>
            <a:endParaRPr kumimoji="1" lang="zh-CN" altLang="en-US" sz="1600" dirty="0">
              <a:ea typeface="SimHei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0566B0-83FB-CC6F-1701-A99A50FADB0F}"/>
              </a:ext>
            </a:extLst>
          </p:cNvPr>
          <p:cNvSpPr txBox="1"/>
          <p:nvPr/>
        </p:nvSpPr>
        <p:spPr>
          <a:xfrm>
            <a:off x="10893128" y="3795998"/>
            <a:ext cx="904415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600" dirty="0">
                <a:ea typeface="SimHei" charset="-122"/>
              </a:rPr>
              <a:t>(BESIII)</a:t>
            </a:r>
            <a:endParaRPr kumimoji="1" lang="zh-CN" altLang="en-US" sz="1600" dirty="0">
              <a:ea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9045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55432D1-7C1B-FBE6-D926-16A9B6F8CA70}"/>
              </a:ext>
            </a:extLst>
          </p:cNvPr>
          <p:cNvSpPr txBox="1">
            <a:spLocks/>
          </p:cNvSpPr>
          <p:nvPr/>
        </p:nvSpPr>
        <p:spPr>
          <a:xfrm>
            <a:off x="401782" y="5250068"/>
            <a:ext cx="11277600" cy="146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7" indent="-228597" algn="l" defTabSz="914389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685791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142986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3pPr>
            <a:lvl4pPr marL="1600180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4pPr>
            <a:lvl5pPr marL="2057374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5pPr>
            <a:lvl6pPr marL="2514569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64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58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52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Serve as essential </a:t>
            </a:r>
            <a:r>
              <a:rPr kumimoji="1" lang="en-US" altLang="zh-CN" sz="2400" dirty="0">
                <a:solidFill>
                  <a:srgbClr val="FF0000"/>
                </a:solidFill>
              </a:rPr>
              <a:t>inputs</a:t>
            </a:r>
            <a:r>
              <a:rPr kumimoji="1" lang="en-US" altLang="zh-CN" sz="2400" dirty="0"/>
              <a:t> for some theoretical models</a:t>
            </a:r>
          </a:p>
          <a:p>
            <a:pPr lvl="1"/>
            <a:r>
              <a:rPr kumimoji="1" lang="en-US" altLang="zh-CN" dirty="0"/>
              <a:t> Topological diagrams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9F6B16-B651-16C5-F8AC-FF2DF1272D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Results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decays (cont.)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9F6B16-B651-16C5-F8AC-FF2DF1272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41" t="-4255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EAE76F9-1F9A-F69F-DE38-52645D9AAD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2" y="885925"/>
                <a:ext cx="4389436" cy="59149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240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𝛽</m:t>
                    </m:r>
                  </m:oMath>
                </a14:m>
                <a:r>
                  <a:rPr lang="en-US" altLang="zh-CN" sz="240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2400" dirty="0"/>
                  <a:t> parameters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EAE76F9-1F9A-F69F-DE38-52645D9AAD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2" y="885925"/>
                <a:ext cx="4389436" cy="591499"/>
              </a:xfrm>
              <a:blipFill>
                <a:blip r:embed="rId4"/>
                <a:stretch>
                  <a:fillRect l="-2017" t="-2083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D7A81B-9EBA-F8ED-E8E9-9BFF13E7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825310-FB5B-F155-ACD5-FA313BEDC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84" y="1489322"/>
            <a:ext cx="7452890" cy="34290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26F0B0-C30C-5B47-4D25-59FA9379EAA5}"/>
              </a:ext>
            </a:extLst>
          </p:cNvPr>
          <p:cNvSpPr txBox="1"/>
          <p:nvPr/>
        </p:nvSpPr>
        <p:spPr>
          <a:xfrm>
            <a:off x="4757542" y="5883982"/>
            <a:ext cx="2273379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ea typeface="SimHei" charset="-122"/>
              </a:rPr>
              <a:t>[PRD 109 (2024) 114027]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66AE8AC2-9394-3976-C969-A795154F7C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7521" y="731292"/>
                <a:ext cx="4389436" cy="19181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48" indent="-171448" algn="l" defTabSz="685792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14343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7240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200135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Courier New" panose="02070309020205020404" pitchFamily="49" charset="0"/>
                  <a:buChar char="o"/>
                  <a:defRPr sz="135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543031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885927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23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19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14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7" indent="-228597" defTabSz="914389" fontAlgn="auto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</a:pP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Strong and weak phase differences between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𝑠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𝑝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waves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66AE8AC2-9394-3976-C969-A795154F7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521" y="731292"/>
                <a:ext cx="4389436" cy="1918140"/>
              </a:xfrm>
              <a:prstGeom prst="rect">
                <a:avLst/>
              </a:prstGeom>
              <a:blipFill>
                <a:blip r:embed="rId6"/>
                <a:stretch>
                  <a:fillRect l="-1729" t="-658" r="-8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B69C1BE6-059E-8F10-83C3-48D2353650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165" r="27779"/>
          <a:stretch/>
        </p:blipFill>
        <p:spPr>
          <a:xfrm>
            <a:off x="8071289" y="2135369"/>
            <a:ext cx="2564587" cy="13861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4ABAC3-7615-74DB-3416-36DB3A370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391" y="3586920"/>
            <a:ext cx="3796679" cy="9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DB7656C-93F2-2B38-5FE5-231ABD88ED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Results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en-US" altLang="zh-CN" dirty="0"/>
                  <a:t> decay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DB7656C-93F2-2B38-5FE5-231ABD88ED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041" t="-4255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7CB071-A55A-022C-44ED-CE3A12C2C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731429"/>
            <a:ext cx="11277600" cy="860579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Independent measurement, </a:t>
            </a:r>
            <a:r>
              <a:rPr lang="en-US" altLang="zh-CN" sz="2400" dirty="0">
                <a:effectLst/>
              </a:rPr>
              <a:t>consistent with BESIII results</a:t>
            </a:r>
            <a:endParaRPr kumimoji="1" lang="en-US" altLang="zh-CN" sz="1800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F8FAF9-98BD-AF6E-E95F-CDF008FE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FDC049B-E311-C9A8-5171-7E19756C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32" y="1401739"/>
            <a:ext cx="6878028" cy="21530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EB81E8-DA85-B20C-89EB-45B42ABC09B3}"/>
              </a:ext>
            </a:extLst>
          </p:cNvPr>
          <p:cNvSpPr txBox="1"/>
          <p:nvPr/>
        </p:nvSpPr>
        <p:spPr>
          <a:xfrm>
            <a:off x="9310626" y="1539564"/>
            <a:ext cx="2751074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1600" dirty="0">
                <a:ea typeface="SimHei" charset="-122"/>
              </a:rPr>
              <a:t>Dominated by BESIII results</a:t>
            </a:r>
            <a:endParaRPr kumimoji="1" lang="zh-CN" altLang="en-US" sz="1600" dirty="0">
              <a:ea typeface="SimHei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A6FBE9-6036-FDF4-2615-73F8E62A5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968" y="4310960"/>
            <a:ext cx="7288956" cy="1880190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76D9FD54-CCA3-8C0A-0A93-CB5697FBF164}"/>
              </a:ext>
            </a:extLst>
          </p:cNvPr>
          <p:cNvSpPr txBox="1">
            <a:spLocks/>
          </p:cNvSpPr>
          <p:nvPr/>
        </p:nvSpPr>
        <p:spPr>
          <a:xfrm>
            <a:off x="512618" y="3681852"/>
            <a:ext cx="9187119" cy="686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2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14343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40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35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31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Comparison between baryon decays with different flavors</a:t>
            </a:r>
          </a:p>
          <a:p>
            <a:pPr fontAlgn="auto">
              <a:spcAft>
                <a:spcPts val="0"/>
              </a:spcAft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797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0461D-4564-616E-DBA5-EC01A129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349225-B54B-2325-D95D-D763B5B81F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300" y="720888"/>
                <a:ext cx="11790217" cy="5925657"/>
              </a:xfrm>
            </p:spPr>
            <p:txBody>
              <a:bodyPr/>
              <a:lstStyle/>
              <a:p>
                <a:r>
                  <a:rPr kumimoji="1" lang="en-US" altLang="zh-CN" sz="2400" dirty="0"/>
                  <a:t>The decay parameters and their CP asymmetries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 decays are measured </a:t>
                </a:r>
              </a:p>
              <a:p>
                <a:pPr lvl="1"/>
                <a:r>
                  <a:rPr kumimoji="1" lang="en-US" altLang="zh-CN" sz="2000" dirty="0"/>
                  <a:t>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First</a:t>
                </a:r>
                <a:r>
                  <a:rPr kumimoji="1" lang="en-US" altLang="zh-CN" sz="2200" dirty="0"/>
                  <a:t> measurement of </a:t>
                </a:r>
                <a:r>
                  <a:rPr kumimoji="1" lang="en-US" altLang="zh-CN" sz="2200" dirty="0">
                    <a:solidFill>
                      <a:srgbClr val="0070C0"/>
                    </a:solidFill>
                  </a:rPr>
                  <a:t>decay parameters of</a:t>
                </a:r>
                <a:r>
                  <a:rPr kumimoji="1" lang="en-US" altLang="zh-CN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2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200" b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2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b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2200" b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200" dirty="0"/>
              </a:p>
              <a:p>
                <a:pPr lvl="1"/>
                <a:r>
                  <a:rPr kumimoji="1" lang="en-US" altLang="zh-CN" sz="2200" dirty="0"/>
                  <a:t>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Precise</a:t>
                </a:r>
                <a:r>
                  <a:rPr kumimoji="1" lang="en-US" altLang="zh-CN" sz="2200" dirty="0"/>
                  <a:t> measurements of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𝛼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,</m:t>
                    </m:r>
                    <m:r>
                      <a:rPr lang="en-US" altLang="zh-CN" sz="22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𝛽</m:t>
                    </m:r>
                    <m:r>
                      <a:rPr lang="en-US" altLang="zh-CN" sz="2200" b="0" i="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,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zh-CN" sz="2200" dirty="0">
                    <a:solidFill>
                      <a:srgbClr val="0070C0"/>
                    </a:solidFill>
                    <a:effectLst/>
                  </a:rPr>
                  <a:t> </a:t>
                </a:r>
                <a:r>
                  <a:rPr lang="en-US" altLang="zh-CN" sz="2200" dirty="0">
                    <a:solidFill>
                      <a:srgbClr val="0070C0"/>
                    </a:solidFill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200" dirty="0"/>
                  <a:t> and the</a:t>
                </a:r>
                <a:r>
                  <a:rPr lang="en-US" altLang="zh-CN" sz="2200" dirty="0">
                    <a:solidFill>
                      <a:srgbClr val="FF0000"/>
                    </a:solidFill>
                  </a:rPr>
                  <a:t> weak and strong phase differences </a:t>
                </a:r>
              </a:p>
              <a:p>
                <a:pPr lvl="1"/>
                <a:r>
                  <a:rPr kumimoji="1" lang="en-US" altLang="zh-CN" sz="2200" dirty="0"/>
                  <a:t> Precision of 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200" i="1" dirty="0"/>
                  <a:t>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significantly improves</a:t>
                </a:r>
                <a:endParaRPr lang="en-US" altLang="zh-CN" sz="2200" dirty="0">
                  <a:effectLst/>
                </a:endParaRPr>
              </a:p>
              <a:p>
                <a:pPr lvl="1"/>
                <a:r>
                  <a:rPr lang="en-US" altLang="zh-CN" sz="2200" dirty="0">
                    <a:effectLst/>
                  </a:rPr>
                  <a:t> </a:t>
                </a:r>
                <a:r>
                  <a:rPr lang="en-US" altLang="zh-CN" sz="2200" dirty="0">
                    <a:solidFill>
                      <a:srgbClr val="FF0000"/>
                    </a:solidFill>
                    <a:effectLst/>
                  </a:rPr>
                  <a:t>Independent</a:t>
                </a:r>
                <a:r>
                  <a:rPr lang="en-US" altLang="zh-CN" sz="2200" dirty="0">
                    <a:effectLst/>
                  </a:rPr>
                  <a:t>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l-GR" altLang="zh-CN" sz="2200" dirty="0">
                    <a:effectLst/>
                  </a:rPr>
                  <a:t>, </a:t>
                </a:r>
                <a:r>
                  <a:rPr lang="en-US" altLang="zh-CN" sz="2200" dirty="0">
                    <a:effectLst/>
                  </a:rPr>
                  <a:t>consistent with BESIII results</a:t>
                </a:r>
              </a:p>
              <a:p>
                <a:pPr lvl="1"/>
                <a:r>
                  <a:rPr lang="en-US" altLang="zh-CN" sz="2200" dirty="0"/>
                  <a:t> </a:t>
                </a:r>
                <a:r>
                  <a:rPr lang="en-US" altLang="zh-CN" sz="2200" dirty="0">
                    <a:solidFill>
                      <a:srgbClr val="FF0000"/>
                    </a:solidFill>
                  </a:rPr>
                  <a:t>N</a:t>
                </a:r>
                <a:r>
                  <a:rPr lang="en-US" altLang="zh-CN" sz="2200" dirty="0">
                    <a:solidFill>
                      <a:srgbClr val="FF0000"/>
                    </a:solidFill>
                    <a:effectLst/>
                  </a:rPr>
                  <a:t>egligible CP violation </a:t>
                </a:r>
                <a:r>
                  <a:rPr lang="en-US" altLang="zh-CN" sz="2200" dirty="0">
                    <a:effectLst/>
                  </a:rPr>
                  <a:t>in these processes</a:t>
                </a:r>
              </a:p>
              <a:p>
                <a:r>
                  <a:rPr kumimoji="1" lang="en-US" altLang="zh-CN" sz="2400" dirty="0"/>
                  <a:t>Valuable insights into the weak decay dynamics of baryons</a:t>
                </a:r>
              </a:p>
              <a:p>
                <a:r>
                  <a:rPr kumimoji="1" lang="en-US" altLang="zh-CN" sz="2400" dirty="0"/>
                  <a:t>Demonstrating </a:t>
                </a:r>
                <a:r>
                  <a:rPr kumimoji="1" lang="en-US" altLang="zh-CN" dirty="0" err="1">
                    <a:latin typeface="+mn-lt"/>
                  </a:rPr>
                  <a:t>LHCb’s</a:t>
                </a:r>
                <a:r>
                  <a:rPr kumimoji="1" lang="en-US" altLang="zh-CN" sz="2400" dirty="0"/>
                  <a:t> great potential to study CP violation in baryon decays via angular analysis</a:t>
                </a: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349225-B54B-2325-D95D-D763B5B81F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300" y="720888"/>
                <a:ext cx="11790217" cy="5925657"/>
              </a:xfrm>
              <a:blipFill>
                <a:blip r:embed="rId3"/>
                <a:stretch>
                  <a:fillRect l="-7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B130FE-4BE6-6214-3879-0A620AED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00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0738B-EC93-DF80-8D33-48E67213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Outlook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F03743-3588-813B-C998-CF7158364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761" y="698066"/>
                <a:ext cx="6546539" cy="2326488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LHCb is highly active in beauty and charm sector and leading many studies of heavy baryons</a:t>
                </a:r>
              </a:p>
              <a:p>
                <a:pPr lvl="1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One of the largest recorded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samples with high purity and excellent PID information </a:t>
                </a:r>
              </a:p>
              <a:p>
                <a:pPr lvl="1"/>
                <a:r>
                  <a:rPr lang="en-US" altLang="zh-CN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Many still ongoing analyses using Run 1 and Run 2 data</a:t>
                </a:r>
                <a:endPara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F03743-3588-813B-C998-CF7158364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761" y="698066"/>
                <a:ext cx="6546539" cy="2326488"/>
              </a:xfrm>
              <a:blipFill>
                <a:blip r:embed="rId2"/>
                <a:stretch>
                  <a:fillRect l="-1354" r="-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5DFB3F-EBA2-C411-DC3E-7DAEB088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FCC6432-CBC3-C071-7B91-8E9483E755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60" y="3088697"/>
                <a:ext cx="7126832" cy="26263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597" indent="-228597" algn="l" defTabSz="914389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1pPr>
                <a:lvl2pPr marL="685791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2pPr>
                <a:lvl3pPr marL="1142986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3pPr>
                <a:lvl4pPr marL="1600180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4pPr>
                <a:lvl5pPr marL="2057374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v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5pPr>
                <a:lvl6pPr marL="2514569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64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58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52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RunIII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en-US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LHCb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experiment will keep making important contributions to charm sector with</a:t>
                </a:r>
              </a:p>
              <a:p>
                <a:pPr lvl="1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Higher luminosity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𝑅𝑢𝑛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𝑅𝑢𝑛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𝑅𝑢𝑛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Upgraded detector (e.g. UT)</a:t>
                </a:r>
              </a:p>
              <a:p>
                <a:pPr lvl="1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Improved techniques (e.g. fully reconstruction in software trigger)</a:t>
                </a:r>
              </a:p>
              <a:p>
                <a:pPr lvl="1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FCC6432-CBC3-C071-7B91-8E9483E75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60" y="3088697"/>
                <a:ext cx="7126832" cy="2626303"/>
              </a:xfrm>
              <a:prstGeom prst="rect">
                <a:avLst/>
              </a:prstGeom>
              <a:blipFill>
                <a:blip r:embed="rId3"/>
                <a:stretch>
                  <a:fillRect l="-12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4695CAD-20C1-6496-C566-86C60F65C3EB}"/>
              </a:ext>
            </a:extLst>
          </p:cNvPr>
          <p:cNvSpPr txBox="1"/>
          <p:nvPr/>
        </p:nvSpPr>
        <p:spPr>
          <a:xfrm>
            <a:off x="5010320" y="6080522"/>
            <a:ext cx="2573140" cy="523220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l"/>
            <a:r>
              <a:rPr kumimoji="1"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Many Thanks!</a:t>
            </a:r>
            <a:endParaRPr kumimoji="1" lang="zh-CN" altLang="en-US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9AA288-1457-0DC8-6849-A01D92EAD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292" y="845437"/>
            <a:ext cx="4531249" cy="30083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3FA126-86ED-9AFC-4FCE-9BD9E53A6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895" y="3955961"/>
            <a:ext cx="4488897" cy="2189862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AB9EA6A0-D16D-74AE-FD07-92AF4708B1A9}"/>
              </a:ext>
            </a:extLst>
          </p:cNvPr>
          <p:cNvCxnSpPr>
            <a:cxnSpLocks/>
          </p:cNvCxnSpPr>
          <p:nvPr/>
        </p:nvCxnSpPr>
        <p:spPr>
          <a:xfrm>
            <a:off x="9761066" y="4141822"/>
            <a:ext cx="0" cy="6675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BD3A986-AD5A-AAC7-5C61-4BED43DBC48F}"/>
              </a:ext>
            </a:extLst>
          </p:cNvPr>
          <p:cNvSpPr txBox="1"/>
          <p:nvPr/>
        </p:nvSpPr>
        <p:spPr>
          <a:xfrm>
            <a:off x="9150226" y="3649406"/>
            <a:ext cx="1221681" cy="307777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l"/>
            <a:r>
              <a:rPr kumimoji="1"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We are here</a:t>
            </a:r>
            <a:endParaRPr kumimoji="1" lang="zh-CN" altLang="en-US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9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C3F9A4-2682-36B4-9812-03B266C2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956" y="3133250"/>
            <a:ext cx="2572888" cy="591499"/>
          </a:xfrm>
        </p:spPr>
        <p:txBody>
          <a:bodyPr/>
          <a:lstStyle/>
          <a:p>
            <a:r>
              <a:rPr kumimoji="1" lang="en-US" altLang="zh-CN" sz="3600" dirty="0"/>
              <a:t>Backup</a:t>
            </a:r>
            <a:endParaRPr kumimoji="1" lang="zh-CN" altLang="en-US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E9F6C8-790E-8421-D0B8-C849FD91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011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01680-33F7-D9E4-E7DA-9FEC30D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Topological diagrams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793537-6AEF-345F-DF50-C089105D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3D512C9-EF30-DABE-B4C4-75ADD7B3BCAC}"/>
              </a:ext>
            </a:extLst>
          </p:cNvPr>
          <p:cNvGrpSpPr/>
          <p:nvPr/>
        </p:nvGrpSpPr>
        <p:grpSpPr>
          <a:xfrm>
            <a:off x="2218585" y="1333508"/>
            <a:ext cx="8156610" cy="5041810"/>
            <a:chOff x="6377132" y="2070622"/>
            <a:chExt cx="3682636" cy="286445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EC8A1C7-6A6C-D9A9-7C4C-A2FF842CB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050"/>
            <a:stretch/>
          </p:blipFill>
          <p:spPr>
            <a:xfrm>
              <a:off x="6377132" y="2081775"/>
              <a:ext cx="1216848" cy="285330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79F92C-9BAD-78CA-15B4-9AC4FAB86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53" r="38797"/>
            <a:stretch/>
          </p:blipFill>
          <p:spPr>
            <a:xfrm>
              <a:off x="7582829" y="2081774"/>
              <a:ext cx="1216848" cy="285330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2A46CC5-86AF-E536-AACB-623D3B67A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976" r="-926"/>
            <a:stretch/>
          </p:blipFill>
          <p:spPr>
            <a:xfrm>
              <a:off x="8842919" y="2070622"/>
              <a:ext cx="1216849" cy="2853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107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1952B-1051-F51C-5AE2-15906F22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Introduction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D69361-9348-8B4A-B2AF-B948A0840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98" y="773565"/>
            <a:ext cx="7202112" cy="1891445"/>
          </a:xfrm>
        </p:spPr>
        <p:txBody>
          <a:bodyPr/>
          <a:lstStyle/>
          <a:p>
            <a:r>
              <a:rPr kumimoji="1" lang="en-US" altLang="zh-CN" dirty="0"/>
              <a:t>Heavy flavor physics</a:t>
            </a:r>
          </a:p>
          <a:p>
            <a:pPr lvl="1"/>
            <a:r>
              <a:rPr kumimoji="1" lang="en-US" altLang="zh-CN" dirty="0"/>
              <a:t> Test standard model (QCD, electroweak)</a:t>
            </a:r>
          </a:p>
          <a:p>
            <a:pPr lvl="1"/>
            <a:r>
              <a:rPr kumimoji="1" lang="en-US" altLang="zh-CN" dirty="0"/>
              <a:t> I</a:t>
            </a:r>
            <a:r>
              <a:rPr lang="en-US" altLang="zh-CN" dirty="0"/>
              <a:t>ndirectly probe </a:t>
            </a:r>
            <a:r>
              <a:rPr kumimoji="1" lang="en-US" altLang="zh-CN" dirty="0"/>
              <a:t>new physics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988ECB-9585-6040-A2F5-4257C5CF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EA2784A4-5C76-8B9F-E911-BB587BCD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1" t="12799" r="8945"/>
          <a:stretch/>
        </p:blipFill>
        <p:spPr>
          <a:xfrm>
            <a:off x="7892807" y="692965"/>
            <a:ext cx="3192597" cy="281772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BEB85793-311E-F7E9-D853-E436402C76CE}"/>
              </a:ext>
            </a:extLst>
          </p:cNvPr>
          <p:cNvSpPr/>
          <p:nvPr/>
        </p:nvSpPr>
        <p:spPr>
          <a:xfrm>
            <a:off x="9280765" y="1420313"/>
            <a:ext cx="649269" cy="752522"/>
          </a:xfrm>
          <a:prstGeom prst="ellipse">
            <a:avLst/>
          </a:prstGeom>
          <a:ln w="25400"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4B6C9E7-0CC4-38A4-ECA5-DCAC221B6B8F}"/>
              </a:ext>
            </a:extLst>
          </p:cNvPr>
          <p:cNvSpPr/>
          <p:nvPr/>
        </p:nvSpPr>
        <p:spPr>
          <a:xfrm>
            <a:off x="8751370" y="768217"/>
            <a:ext cx="649269" cy="752522"/>
          </a:xfrm>
          <a:prstGeom prst="ellipse">
            <a:avLst/>
          </a:prstGeom>
          <a:ln w="25400"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4A8F18B-E267-E47C-4760-814FAAE66119}"/>
              </a:ext>
            </a:extLst>
          </p:cNvPr>
          <p:cNvSpPr txBox="1">
            <a:spLocks/>
          </p:cNvSpPr>
          <p:nvPr/>
        </p:nvSpPr>
        <p:spPr>
          <a:xfrm>
            <a:off x="425997" y="2874569"/>
            <a:ext cx="7466809" cy="320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7" indent="-228597" algn="l" defTabSz="914389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685791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142986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3pPr>
            <a:lvl4pPr marL="1600180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4pPr>
            <a:lvl5pPr marL="2057374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5pPr>
            <a:lvl6pPr marL="2514569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64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58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52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Rich study on beauty and charm baryons</a:t>
            </a:r>
          </a:p>
          <a:p>
            <a:pPr lvl="1"/>
            <a:r>
              <a:rPr kumimoji="1" lang="en-US" altLang="zh-CN" sz="2000" dirty="0"/>
              <a:t> Spectroscopy</a:t>
            </a:r>
          </a:p>
          <a:p>
            <a:pPr lvl="1"/>
            <a:r>
              <a:rPr kumimoji="1" lang="en-US" altLang="zh-CN" sz="2000" dirty="0"/>
              <a:t> Lifetime</a:t>
            </a:r>
          </a:p>
          <a:p>
            <a:pPr lvl="1"/>
            <a:r>
              <a:rPr kumimoji="1" lang="en-US" altLang="zh-CN" sz="2000" dirty="0"/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CP violation</a:t>
            </a:r>
          </a:p>
          <a:p>
            <a:pPr lvl="1"/>
            <a:r>
              <a:rPr kumimoji="1" lang="en-US" altLang="zh-CN" sz="2000" dirty="0"/>
              <a:t> Radiative decay</a:t>
            </a:r>
          </a:p>
          <a:p>
            <a:pPr lvl="1"/>
            <a:r>
              <a:rPr kumimoji="1" lang="zh-CN" altLang="en-US" sz="2000" dirty="0"/>
              <a:t> </a:t>
            </a:r>
            <a:r>
              <a:rPr kumimoji="1" lang="en-US" altLang="zh-CN" sz="2000" dirty="0"/>
              <a:t>…</a:t>
            </a:r>
            <a:endParaRPr kumimoji="1" lang="zh-CN" altLang="en-US" sz="2000" dirty="0"/>
          </a:p>
        </p:txBody>
      </p:sp>
      <p:pic>
        <p:nvPicPr>
          <p:cNvPr id="12" name="Picture 6" descr="Triplet (a) and sextet (b) representations of charmed baryons according to the flavor SU (3) F -group.">
            <a:extLst>
              <a:ext uri="{FF2B5EF4-FFF2-40B4-BE49-F238E27FC236}">
                <a16:creationId xmlns:a16="http://schemas.microsoft.com/office/drawing/2014/main" id="{CDB76AC0-61D2-3B16-8CCD-35579E67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00" y="3959983"/>
            <a:ext cx="4509853" cy="245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57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7FF41FB-DE41-A607-1EE0-137C3713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97757" y="3608666"/>
            <a:ext cx="2528955" cy="37341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79BA283-8327-0A70-683F-694CBCE3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Yields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C3555F-626D-21B0-3B83-873524C9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893886-9F6A-16F2-A0B1-692BA6F0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38789" y="3608666"/>
            <a:ext cx="2528955" cy="37341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FF3067-7DBF-87FD-3CF3-456B83BF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39960" y="1154376"/>
            <a:ext cx="2528955" cy="37341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59AC45-4F06-BEDA-CD9B-883D1EFC7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8869" y="1154376"/>
            <a:ext cx="2528955" cy="37341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D23F1CC-5E83-159E-B960-6F8E61395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80988" y="1154375"/>
            <a:ext cx="2528958" cy="3734164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9F318896-C976-8425-7D8E-9CD6783A56F2}"/>
              </a:ext>
            </a:extLst>
          </p:cNvPr>
          <p:cNvGrpSpPr/>
          <p:nvPr/>
        </p:nvGrpSpPr>
        <p:grpSpPr>
          <a:xfrm>
            <a:off x="1133910" y="660477"/>
            <a:ext cx="9924179" cy="1039812"/>
            <a:chOff x="2538244" y="5795012"/>
            <a:chExt cx="7841322" cy="85390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9CF90E2-338E-1DD9-A40A-0E047374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" b="39395"/>
            <a:stretch/>
          </p:blipFill>
          <p:spPr>
            <a:xfrm>
              <a:off x="2538244" y="5795012"/>
              <a:ext cx="7841322" cy="853905"/>
            </a:xfrm>
            <a:prstGeom prst="rect">
              <a:avLst/>
            </a:prstGeom>
          </p:spPr>
        </p:pic>
        <p:cxnSp>
          <p:nvCxnSpPr>
            <p:cNvPr id="27" name="直线连接符 26">
              <a:extLst>
                <a:ext uri="{FF2B5EF4-FFF2-40B4-BE49-F238E27FC236}">
                  <a16:creationId xmlns:a16="http://schemas.microsoft.com/office/drawing/2014/main" id="{C6F60C8F-8C30-F53E-0327-EE3E26CEBE48}"/>
                </a:ext>
              </a:extLst>
            </p:cNvPr>
            <p:cNvCxnSpPr>
              <a:cxnSpLocks/>
            </p:cNvCxnSpPr>
            <p:nvPr/>
          </p:nvCxnSpPr>
          <p:spPr>
            <a:xfrm>
              <a:off x="2566164" y="6646850"/>
              <a:ext cx="7736541" cy="0"/>
            </a:xfrm>
            <a:prstGeom prst="line">
              <a:avLst/>
            </a:prstGeom>
            <a:ln w="1016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526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7AFA6-809D-59F8-EC01-F6548CC5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Angular distributions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54B6B-3389-35C2-ACAF-77FB63CC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E2A54C5-8F3D-60DE-C398-B0F6E9AFA9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300" y="1596355"/>
                <a:ext cx="8994894" cy="68409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200" dirty="0"/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bSup>
                          <m:sSubSupPr>
                            <m:ctrlP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sSubSup>
                      <m:sSub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en-US" altLang="zh-CN" sz="2200" dirty="0"/>
                  <a:t> </a:t>
                </a:r>
                <a:endParaRPr kumimoji="1" lang="zh-CN" altLang="en-US" sz="2200" dirty="0"/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E2A54C5-8F3D-60DE-C398-B0F6E9AFA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300" y="1596355"/>
                <a:ext cx="8994894" cy="684094"/>
              </a:xfrm>
              <a:blipFill>
                <a:blip r:embed="rId2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5ED7CB47-F795-724E-FD83-D6924C56F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91" y="2750058"/>
            <a:ext cx="6115232" cy="3974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D995EC-DE47-2B3A-65B9-A202EBD1A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38" y="1585902"/>
            <a:ext cx="8803062" cy="10899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A983D94-9F74-85AA-AAF5-559E5C9A4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38" y="743244"/>
            <a:ext cx="3364993" cy="764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D05D787-3583-2844-E1FB-13736DFF99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300" y="757863"/>
                <a:ext cx="8994894" cy="11299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48" indent="-171448" algn="l" defTabSz="685792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14343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7240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200135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Courier New" panose="02070309020205020404" pitchFamily="49" charset="0"/>
                  <a:buChar char="o"/>
                  <a:defRPr sz="135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543031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885927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23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19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14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kumimoji="1" lang="en-US" altLang="zh-CN" sz="2200" dirty="0"/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2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𝑝</m:t>
                        </m:r>
                        <m:sSubSup>
                          <m:sSubSupPr>
                            <m:ctrlP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220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sSubSup>
                      <m:sSub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en-US" altLang="zh-CN" sz="2200" dirty="0"/>
                  <a:t> </a:t>
                </a:r>
                <a:endParaRPr kumimoji="1" lang="zh-CN" altLang="en-US" sz="2200" dirty="0"/>
              </a:p>
            </p:txBody>
          </p:sp>
        </mc:Choice>
        <mc:Fallback xmlns="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D05D787-3583-2844-E1FB-13736DFF9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0" y="757863"/>
                <a:ext cx="8994894" cy="1129944"/>
              </a:xfrm>
              <a:prstGeom prst="rect">
                <a:avLst/>
              </a:prstGeom>
              <a:blipFill>
                <a:blip r:embed="rId6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2CE1090-7B32-1034-A1B4-75F4D4EE1EC5}"/>
                  </a:ext>
                </a:extLst>
              </p:cNvPr>
              <p:cNvSpPr txBox="1"/>
              <p:nvPr/>
            </p:nvSpPr>
            <p:spPr>
              <a:xfrm>
                <a:off x="8311634" y="3788705"/>
                <a:ext cx="3786549" cy="659027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polarization assumed to be 0 based </a:t>
                </a:r>
              </a:p>
              <a:p>
                <a:pPr algn="ctr"/>
                <a:r>
                  <a:rPr kumimoji="1" lang="en-US" altLang="zh-CN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on previous measurements at the LHC</a:t>
                </a:r>
                <a:endParaRPr kumimoji="1" lang="zh-CN" altLang="en-US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2CE1090-7B32-1034-A1B4-75F4D4EE1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634" y="3788705"/>
                <a:ext cx="3786549" cy="659027"/>
              </a:xfrm>
              <a:prstGeom prst="rect">
                <a:avLst/>
              </a:prstGeom>
              <a:blipFill>
                <a:blip r:embed="rId7"/>
                <a:stretch>
                  <a:fillRect b="-9434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8E63AAE8-DD0B-31E1-6B1C-01A3AB3C6626}"/>
              </a:ext>
            </a:extLst>
          </p:cNvPr>
          <p:cNvSpPr txBox="1"/>
          <p:nvPr/>
        </p:nvSpPr>
        <p:spPr>
          <a:xfrm>
            <a:off x="8405451" y="4487268"/>
            <a:ext cx="3041911" cy="78483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Lett. B724 (2013) 27]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Rev. D89 (2014) 092009]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[Phys. Rev. D97 (2018) 072010]</a:t>
            </a:r>
          </a:p>
        </p:txBody>
      </p:sp>
    </p:spTree>
    <p:extLst>
      <p:ext uri="{BB962C8B-B14F-4D97-AF65-F5344CB8AC3E}">
        <p14:creationId xmlns:p14="http://schemas.microsoft.com/office/powerpoint/2010/main" val="1145932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8D70C-A948-627E-BBE1-4DB06B66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Angular fit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0879DC-1E42-9AF2-5787-B8555DAE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65338B9A-531D-0AD0-2E96-F2E1A5AC1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0" y="720888"/>
            <a:ext cx="11993192" cy="5925657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kumimoji="1" lang="en-US" altLang="zh-CN" sz="2400" dirty="0"/>
              <a:t>Joint </a:t>
            </a:r>
            <a:r>
              <a:rPr kumimoji="1" lang="en-US" altLang="zh-CN" sz="2400" dirty="0" err="1"/>
              <a:t>unbinned</a:t>
            </a:r>
            <a:r>
              <a:rPr kumimoji="1" lang="en-US" altLang="zh-CN" sz="2400" dirty="0"/>
              <a:t> maximum-likelihood fit of five channels</a:t>
            </a:r>
          </a:p>
          <a:p>
            <a:pPr>
              <a:lnSpc>
                <a:spcPct val="135000"/>
              </a:lnSpc>
            </a:pPr>
            <a:r>
              <a:rPr kumimoji="1" lang="en-US" altLang="zh-CN" sz="2400" dirty="0" err="1"/>
              <a:t>sFit</a:t>
            </a:r>
            <a:r>
              <a:rPr kumimoji="1" lang="en-US" altLang="zh-CN" sz="2400" dirty="0"/>
              <a:t> method for background subtraction</a:t>
            </a:r>
          </a:p>
          <a:p>
            <a:pPr>
              <a:lnSpc>
                <a:spcPct val="135000"/>
              </a:lnSpc>
            </a:pPr>
            <a:r>
              <a:rPr kumimoji="1" lang="en-US" altLang="zh-CN" sz="2400" dirty="0"/>
              <a:t>Eight independent fit parameters, without external input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59E194-AD93-07A8-D0E7-7B8D2DEDD655}"/>
              </a:ext>
            </a:extLst>
          </p:cNvPr>
          <p:cNvSpPr txBox="1"/>
          <p:nvPr/>
        </p:nvSpPr>
        <p:spPr>
          <a:xfrm>
            <a:off x="4881015" y="3074760"/>
            <a:ext cx="124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or</a:t>
            </a:r>
            <a:endParaRPr kumimoji="1" lang="zh-CN" alt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2DCBB89-B902-303D-B1B1-022CE0A43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925"/>
          <a:stretch/>
        </p:blipFill>
        <p:spPr>
          <a:xfrm>
            <a:off x="1418940" y="2512276"/>
            <a:ext cx="6858813" cy="52200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CA299C-4208-5ED6-7B19-28026A02C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053" y="3433435"/>
            <a:ext cx="7138345" cy="54464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8277B21-9EF6-9417-62F2-361ABC6EDEBC}"/>
              </a:ext>
            </a:extLst>
          </p:cNvPr>
          <p:cNvSpPr txBox="1"/>
          <p:nvPr/>
        </p:nvSpPr>
        <p:spPr>
          <a:xfrm>
            <a:off x="6126896" y="1515196"/>
            <a:ext cx="3550896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</a:t>
            </a:r>
            <a:r>
              <a:rPr lang="en-US" altLang="zh-CN" sz="1500" dirty="0" err="1">
                <a:solidFill>
                  <a:srgbClr val="00B0F0"/>
                </a:solidFill>
                <a:ea typeface="SimHei" charset="-122"/>
              </a:rPr>
              <a:t>Nucl</a:t>
            </a:r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. </a:t>
            </a:r>
            <a:r>
              <a:rPr lang="en-US" altLang="zh-CN" sz="1500" dirty="0" err="1">
                <a:solidFill>
                  <a:srgbClr val="00B0F0"/>
                </a:solidFill>
                <a:ea typeface="SimHei" charset="-122"/>
              </a:rPr>
              <a:t>Instrum</a:t>
            </a:r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. Meth. A555 (2005) 356]</a:t>
            </a:r>
            <a:endParaRPr kumimoji="1" lang="zh-CN" altLang="en-US" sz="15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8375A1B-6DE5-368D-7724-DB28B8D8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607" y="2287372"/>
            <a:ext cx="2182910" cy="522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967FA8C-5E87-8A76-ED6D-2BF59B9E6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334" y="2695103"/>
            <a:ext cx="2135456" cy="55996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1746757-DE02-01FE-8231-47F33807E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467" y="3336600"/>
            <a:ext cx="1844956" cy="35054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C228B86-4072-3D50-5188-252C2DD0BB15}"/>
              </a:ext>
            </a:extLst>
          </p:cNvPr>
          <p:cNvSpPr txBox="1"/>
          <p:nvPr/>
        </p:nvSpPr>
        <p:spPr>
          <a:xfrm>
            <a:off x="9214817" y="3686155"/>
            <a:ext cx="2057400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Helicity amplitude</a:t>
            </a:r>
            <a:endParaRPr kumimoji="1" lang="zh-CN" altLang="en-US" sz="1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7862322-81F0-BA7D-D2F9-9E219DA60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1" y="4220765"/>
            <a:ext cx="5876549" cy="226262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3224FDD-0260-0C75-83F7-39D0AD271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198993"/>
            <a:ext cx="5798793" cy="22626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E36E8D7-4047-F27D-C7DD-BE6F33E38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8587" y="1948817"/>
            <a:ext cx="2061203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4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6A9F04-01C1-28E9-5AF0-AD364BA8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Helicity formalism expansion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6A7DA8-11F9-DB10-0F36-42805161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EAB3FF0-EE47-211C-B2D9-6D924474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C34F05-D900-6B28-B2CD-53F33696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0" y="720888"/>
            <a:ext cx="5816600" cy="1041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A55EA5-6206-C9DB-BCE3-04E695EB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17" y="720888"/>
            <a:ext cx="3441700" cy="939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57F14B-66A0-CE30-CBE3-5B867280E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0" y="1861389"/>
            <a:ext cx="9595688" cy="15570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803F85-CF6D-ACA4-EAA9-9C3717F8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700" y="3619125"/>
            <a:ext cx="7772400" cy="23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6A9F04-01C1-28E9-5AF0-AD364BA8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Helicity formalism expansion (cont.)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6A7DA8-11F9-DB10-0F36-42805161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EAB3FF0-EE47-211C-B2D9-6D924474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ECE089-51EB-F4F2-B8BC-58B23122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88" y="1380672"/>
            <a:ext cx="7824021" cy="8771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626EAD-B48C-D3BD-53FF-64368B25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99" y="873765"/>
            <a:ext cx="5740400" cy="444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9722BA-729B-0257-3A39-66310C562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330" y="2257849"/>
            <a:ext cx="7017221" cy="43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68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5F4AA3-AED5-D1C3-4D2A-6B54527C6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Angular fit method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C7B83A-1430-5F83-E210-A584202EA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sFit</a:t>
            </a:r>
            <a:r>
              <a:rPr kumimoji="1" lang="en-US" altLang="zh-CN" dirty="0"/>
              <a:t> method for background subtraction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Constant to correct reported statistical uncertainties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Monte Carlo integration method</a:t>
            </a:r>
          </a:p>
          <a:p>
            <a:r>
              <a:rPr kumimoji="1" lang="en-US" altLang="zh-CN" dirty="0"/>
              <a:t>Angular acceptance corrected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D202B1-3B01-C00A-B9B9-37FF6740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24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880608-97EF-7FE6-2BA1-F1D1D7DF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63" y="1381567"/>
            <a:ext cx="6375400" cy="1206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EAA93C-2472-9BAB-51C8-3A144824A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393" y="5371562"/>
            <a:ext cx="5207000" cy="1130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F5C145-95C4-F91B-812A-93F94F3D12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318"/>
          <a:stretch/>
        </p:blipFill>
        <p:spPr>
          <a:xfrm>
            <a:off x="3179393" y="3429000"/>
            <a:ext cx="4899583" cy="4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2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AA930F-AD7B-FEFF-C3ED-6E826DFA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CPV in baryon system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41EF193-0107-C976-33A0-14F25DB248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2" y="768168"/>
                <a:ext cx="8033091" cy="421141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ea typeface="SimHei" charset="-122"/>
                  </a:rPr>
                  <a:t>An excellent platform for understanding of the </a:t>
                </a:r>
                <a:r>
                  <a:rPr lang="en-US" altLang="zh-CN" sz="1800" b="1" dirty="0">
                    <a:ea typeface="SimHei" charset="-122"/>
                  </a:rPr>
                  <a:t>baryon decay dynamics </a:t>
                </a:r>
                <a:r>
                  <a:rPr lang="en-US" altLang="zh-CN" sz="1800" dirty="0">
                    <a:ea typeface="SimHei" charset="-122"/>
                  </a:rPr>
                  <a:t>and </a:t>
                </a:r>
                <a:r>
                  <a:rPr lang="en-US" altLang="zh-CN" sz="1800" b="1" dirty="0">
                    <a:ea typeface="SimHei" charset="-122"/>
                  </a:rPr>
                  <a:t>the matter–antimatter asymmetry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sz="1800" b="1" dirty="0">
                  <a:ea typeface="SimHei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ea typeface="SimHei" charset="-122"/>
                  </a:rPr>
                  <a:t>Only a few CP violation searches performed using baryons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sz="1800" dirty="0">
                  <a:ea typeface="SimHei" charset="-122"/>
                </a:endParaRPr>
              </a:p>
              <a:p>
                <a:r>
                  <a:rPr lang="en-US" altLang="zh-CN" sz="1800" dirty="0">
                    <a:ea typeface="SimHei" charset="-122"/>
                  </a:rPr>
                  <a:t>Many results from different experiments recently</a:t>
                </a:r>
              </a:p>
              <a:p>
                <a:pPr lvl="1"/>
                <a:r>
                  <a:rPr lang="en-US" altLang="zh-CN" sz="1800" dirty="0">
                    <a:ea typeface="SimHei" charset="-122"/>
                  </a:rPr>
                  <a:t> </a:t>
                </a:r>
                <a:r>
                  <a:rPr lang="en-US" altLang="zh-CN" sz="1800" dirty="0" err="1">
                    <a:ea typeface="SimHei" charset="-122"/>
                  </a:rPr>
                  <a:t>LHCb</a:t>
                </a:r>
                <a:r>
                  <a:rPr lang="en-US" altLang="zh-CN" sz="1800" dirty="0">
                    <a:ea typeface="SimHei" charset="-122"/>
                  </a:rPr>
                  <a:t>, Belle, BES, </a:t>
                </a:r>
                <a:r>
                  <a:rPr lang="en-US" altLang="zh-CN" sz="1800" dirty="0" err="1">
                    <a:ea typeface="SimHei" charset="-122"/>
                  </a:rPr>
                  <a:t>BaBar</a:t>
                </a:r>
                <a:r>
                  <a:rPr lang="en-US" altLang="zh-CN" sz="1800" dirty="0">
                    <a:ea typeface="SimHei" charset="-122"/>
                  </a:rPr>
                  <a:t>, …</a:t>
                </a:r>
              </a:p>
              <a:p>
                <a:pPr lvl="1"/>
                <a:endParaRPr lang="en-US" altLang="zh-CN" sz="1800" dirty="0">
                  <a:ea typeface="SimHei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ea typeface="SimHei" charset="-122"/>
                  </a:rPr>
                  <a:t>E.g. for charm baryons</a:t>
                </a:r>
              </a:p>
              <a:p>
                <a:pPr lvl="1">
                  <a:lnSpc>
                    <a:spcPts val="2200"/>
                  </a:lnSpc>
                </a:pPr>
                <a:r>
                  <a:rPr lang="en-US" altLang="zh-CN" sz="1600" dirty="0">
                    <a:ea typeface="SimHei" charset="-122"/>
                  </a:rPr>
                  <a:t>Only access to mixing and CPV involving up-type quark</a:t>
                </a:r>
              </a:p>
              <a:p>
                <a:pPr lvl="1">
                  <a:lnSpc>
                    <a:spcPts val="2200"/>
                  </a:lnSpc>
                </a:pPr>
                <a:r>
                  <a:rPr lang="en-US" altLang="zh-CN" sz="1600" dirty="0">
                    <a:ea typeface="SimHei" charset="-122"/>
                  </a:rPr>
                  <a:t>Searches are performed </a:t>
                </a:r>
                <a:r>
                  <a:rPr lang="en-US" altLang="zh-CN" sz="1600" dirty="0">
                    <a:solidFill>
                      <a:srgbClr val="FF0000"/>
                    </a:solidFill>
                    <a:ea typeface="SimHei" charset="-122"/>
                  </a:rPr>
                  <a:t>all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ea typeface="SimHei" charset="-122"/>
                  </a:rPr>
                  <a:t> decays</a:t>
                </a:r>
                <a:endParaRPr lang="en-US" altLang="zh-CN" sz="1600" dirty="0">
                  <a:ea typeface="SimHei" charset="-122"/>
                </a:endParaRPr>
              </a:p>
              <a:p>
                <a:pPr lvl="1">
                  <a:lnSpc>
                    <a:spcPts val="2200"/>
                  </a:lnSpc>
                </a:pPr>
                <a:r>
                  <a:rPr lang="en-US" altLang="zh-CN" sz="1600" dirty="0">
                    <a:ea typeface="SimHei" charset="-122"/>
                  </a:rPr>
                  <a:t>Precisions in range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  <a:ea typeface="SimHei" charset="-122"/>
                      </a:rPr>
                      <m:t>𝑂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  <a:ea typeface="SimHei" charset="-122"/>
                      </a:rPr>
                      <m:t>(1~10 %)</m:t>
                    </m:r>
                  </m:oMath>
                </a14:m>
                <a:r>
                  <a:rPr lang="en-US" altLang="zh-CN" sz="1600" dirty="0">
                    <a:ea typeface="SimHei" charset="-122"/>
                  </a:rPr>
                  <a:t>, not enough to reach </a:t>
                </a:r>
                <a14:m>
                  <m:oMath xmlns:m="http://schemas.openxmlformats.org/officeDocument/2006/math">
                    <m:r>
                      <a:rPr lang="en-US" altLang="zh-CN" sz="1600" i="1" dirty="0">
                        <a:latin typeface="Cambria Math" panose="02040503050406030204" pitchFamily="18" charset="0"/>
                        <a:ea typeface="SimHei" charset="-122"/>
                      </a:rPr>
                      <m:t>𝑂</m:t>
                    </m:r>
                    <m:d>
                      <m:dPr>
                        <m:ctrlPr>
                          <a:rPr lang="en-US" altLang="zh-CN" sz="1600" i="1" dirty="0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d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SimHei" charset="-122"/>
                          </a:rPr>
                          <m:t>0.1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  <a:ea typeface="SimHei" charset="-122"/>
                          </a:rPr>
                          <m:t>%</m:t>
                        </m:r>
                      </m:e>
                    </m:d>
                  </m:oMath>
                </a14:m>
                <a:r>
                  <a:rPr lang="en-US" altLang="zh-CN" sz="1600" dirty="0">
                    <a:ea typeface="SimHei" charset="-122"/>
                  </a:rPr>
                  <a:t> SM expectations</a:t>
                </a:r>
              </a:p>
              <a:p>
                <a:pPr lvl="1">
                  <a:lnSpc>
                    <a:spcPts val="2200"/>
                  </a:lnSpc>
                </a:pPr>
                <a:r>
                  <a:rPr lang="en-US" altLang="zh-CN" sz="1600" dirty="0">
                    <a:ea typeface="SimHei" charset="-122"/>
                  </a:rPr>
                  <a:t>Typically probe decay asymmetry parameters </a:t>
                </a:r>
                <a14:m>
                  <m:oMath xmlns:m="http://schemas.openxmlformats.org/officeDocument/2006/math">
                    <m:r>
                      <a:rPr lang="el-GR" altLang="zh-CN" sz="1600" i="1" dirty="0" smtClean="0">
                        <a:latin typeface="Cambria Math" panose="02040503050406030204" pitchFamily="18" charset="0"/>
                        <a:ea typeface="SimHei" charset="-122"/>
                      </a:rPr>
                      <m:t>𝛼</m:t>
                    </m:r>
                  </m:oMath>
                </a14:m>
                <a:r>
                  <a:rPr lang="el-GR" altLang="zh-CN" sz="1600" dirty="0">
                    <a:ea typeface="SimHei" charset="-122"/>
                  </a:rPr>
                  <a:t> </a:t>
                </a:r>
                <a:r>
                  <a:rPr lang="en-US" altLang="zh-CN" sz="1600" dirty="0">
                    <a:ea typeface="SimHei" charset="-122"/>
                  </a:rPr>
                  <a:t>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barPr>
                      <m:e>
                        <m:r>
                          <a:rPr lang="el-GR" altLang="zh-CN" sz="1600" i="1" dirty="0" smtClean="0">
                            <a:latin typeface="Cambria Math" panose="02040503050406030204" pitchFamily="18" charset="0"/>
                            <a:ea typeface="SimHei" charset="-122"/>
                          </a:rPr>
                          <m:t>𝛼</m:t>
                        </m:r>
                      </m:e>
                    </m:bar>
                  </m:oMath>
                </a14:m>
                <a:endParaRPr lang="en-US" altLang="zh-CN" sz="1600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41EF193-0107-C976-33A0-14F25DB248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2" y="768168"/>
                <a:ext cx="8033091" cy="4211418"/>
              </a:xfrm>
              <a:blipFill>
                <a:blip r:embed="rId3"/>
                <a:stretch>
                  <a:fillRect l="-473" t="-601" b="-23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026F35-EFC4-684F-122B-ECA9556F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1018B4D-FE0F-CD66-2621-3CE8037B128D}"/>
              </a:ext>
            </a:extLst>
          </p:cNvPr>
          <p:cNvSpPr txBox="1">
            <a:spLocks/>
          </p:cNvSpPr>
          <p:nvPr/>
        </p:nvSpPr>
        <p:spPr>
          <a:xfrm>
            <a:off x="6143515" y="3577967"/>
            <a:ext cx="5131838" cy="1401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7" indent="-228597" algn="l" defTabSz="914389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685791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142986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3pPr>
            <a:lvl4pPr marL="1600180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4pPr>
            <a:lvl5pPr marL="2057374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5pPr>
            <a:lvl6pPr marL="2514569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64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58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52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18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D3AE28F-8D9F-C9AF-3E13-E96006836E18}"/>
              </a:ext>
            </a:extLst>
          </p:cNvPr>
          <p:cNvSpPr txBox="1">
            <a:spLocks/>
          </p:cNvSpPr>
          <p:nvPr/>
        </p:nvSpPr>
        <p:spPr>
          <a:xfrm>
            <a:off x="401782" y="2735810"/>
            <a:ext cx="11083636" cy="211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7" indent="-228597" algn="l" defTabSz="914389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685791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2pPr>
            <a:lvl3pPr marL="1142986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3pPr>
            <a:lvl4pPr marL="1600180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4pPr>
            <a:lvl5pPr marL="2057374" indent="-228597" algn="l" defTabSz="914389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5pPr>
            <a:lvl6pPr marL="2514569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64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58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52" indent="-228597" algn="l" defTabSz="9143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>
              <a:ea typeface="SimHei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AC6510C-1481-39E8-282F-0BD93598E024}"/>
              </a:ext>
            </a:extLst>
          </p:cNvPr>
          <p:cNvSpPr txBox="1"/>
          <p:nvPr/>
        </p:nvSpPr>
        <p:spPr>
          <a:xfrm>
            <a:off x="4180978" y="3095804"/>
            <a:ext cx="2775984" cy="307777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[</a:t>
            </a:r>
            <a:r>
              <a:rPr lang="en-US" altLang="zh-CN" sz="1400" dirty="0" err="1">
                <a:solidFill>
                  <a:srgbClr val="00B0F0"/>
                </a:solidFill>
                <a:ea typeface="SimHei" charset="-122"/>
              </a:rPr>
              <a:t>Chin.J.Phys</a:t>
            </a:r>
            <a:r>
              <a:rPr lang="en-US" altLang="zh-CN" sz="1400" dirty="0">
                <a:solidFill>
                  <a:srgbClr val="00B0F0"/>
                </a:solidFill>
                <a:ea typeface="SimHei" charset="-122"/>
              </a:rPr>
              <a:t>. 78 (2022) 324-362]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200449-4107-F0E7-F681-EB9B1E283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184" y="3447039"/>
            <a:ext cx="3959482" cy="29389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76FDD3-E25A-D555-4445-D6D84AC9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026" y="859988"/>
            <a:ext cx="2811798" cy="23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9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DDFCD1-79A9-BA37-AB03-957C1A83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63" y="769067"/>
            <a:ext cx="11188626" cy="59256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2200" dirty="0"/>
              <a:t>A single-arm forward spectrometer covering the </a:t>
            </a:r>
            <a:r>
              <a:rPr kumimoji="1" lang="en-US" altLang="zh-CN" sz="2200" dirty="0" err="1"/>
              <a:t>pseudorapidity</a:t>
            </a:r>
            <a:r>
              <a:rPr kumimoji="1" lang="en-US" altLang="zh-CN" sz="2200" dirty="0"/>
              <a:t> range 2 &lt; </a:t>
            </a:r>
            <a:r>
              <a:rPr kumimoji="1" lang="el-GR" altLang="zh-CN" sz="2200" dirty="0"/>
              <a:t>η &lt; 5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0D5897-437F-5567-48BB-9CAD09BB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LHCb</a:t>
            </a:r>
            <a:r>
              <a:rPr kumimoji="1" lang="en-US" altLang="zh-CN" dirty="0"/>
              <a:t> detector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65AAA4-8124-4B63-D007-338B4C7D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grpSp>
        <p:nvGrpSpPr>
          <p:cNvPr id="6" name="Group 80">
            <a:extLst>
              <a:ext uri="{FF2B5EF4-FFF2-40B4-BE49-F238E27FC236}">
                <a16:creationId xmlns:a16="http://schemas.microsoft.com/office/drawing/2014/main" id="{D9B85AD7-5CEF-A34F-EDDB-55531E918D1E}"/>
              </a:ext>
            </a:extLst>
          </p:cNvPr>
          <p:cNvGrpSpPr/>
          <p:nvPr/>
        </p:nvGrpSpPr>
        <p:grpSpPr>
          <a:xfrm>
            <a:off x="2194131" y="1798566"/>
            <a:ext cx="7425341" cy="4896158"/>
            <a:chOff x="2832456" y="2541951"/>
            <a:chExt cx="5928991" cy="3814399"/>
          </a:xfrm>
        </p:grpSpPr>
        <p:pic>
          <p:nvPicPr>
            <p:cNvPr id="7" name="Picture 81">
              <a:extLst>
                <a:ext uri="{FF2B5EF4-FFF2-40B4-BE49-F238E27FC236}">
                  <a16:creationId xmlns:a16="http://schemas.microsoft.com/office/drawing/2014/main" id="{59C9052B-FC4A-55E7-7716-4090BA00B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2456" y="2541951"/>
              <a:ext cx="5928991" cy="3814399"/>
            </a:xfrm>
            <a:prstGeom prst="rect">
              <a:avLst/>
            </a:prstGeom>
          </p:spPr>
        </p:pic>
        <p:sp>
          <p:nvSpPr>
            <p:cNvPr id="8" name="Rectangle 82">
              <a:extLst>
                <a:ext uri="{FF2B5EF4-FFF2-40B4-BE49-F238E27FC236}">
                  <a16:creationId xmlns:a16="http://schemas.microsoft.com/office/drawing/2014/main" id="{B55F1CB8-E5BC-969A-1BAF-2965A2DD8628}"/>
                </a:ext>
              </a:extLst>
            </p:cNvPr>
            <p:cNvSpPr/>
            <p:nvPr/>
          </p:nvSpPr>
          <p:spPr>
            <a:xfrm>
              <a:off x="3185172" y="3422902"/>
              <a:ext cx="375719" cy="2490218"/>
            </a:xfrm>
            <a:prstGeom prst="rect">
              <a:avLst/>
            </a:prstGeom>
            <a:solidFill>
              <a:srgbClr val="FFCBCC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3">
              <a:extLst>
                <a:ext uri="{FF2B5EF4-FFF2-40B4-BE49-F238E27FC236}">
                  <a16:creationId xmlns:a16="http://schemas.microsoft.com/office/drawing/2014/main" id="{3B3326FE-572A-977C-5138-7356041EE6AE}"/>
                </a:ext>
              </a:extLst>
            </p:cNvPr>
            <p:cNvSpPr/>
            <p:nvPr/>
          </p:nvSpPr>
          <p:spPr>
            <a:xfrm>
              <a:off x="3619164" y="3422902"/>
              <a:ext cx="248762" cy="2484121"/>
            </a:xfrm>
            <a:prstGeom prst="rect">
              <a:avLst/>
            </a:prstGeom>
            <a:solidFill>
              <a:srgbClr val="C7EAD6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84">
              <a:extLst>
                <a:ext uri="{FF2B5EF4-FFF2-40B4-BE49-F238E27FC236}">
                  <a16:creationId xmlns:a16="http://schemas.microsoft.com/office/drawing/2014/main" id="{040FA330-C509-B5E4-D1AF-0CE520FE3A86}"/>
                </a:ext>
              </a:extLst>
            </p:cNvPr>
            <p:cNvSpPr/>
            <p:nvPr/>
          </p:nvSpPr>
          <p:spPr>
            <a:xfrm>
              <a:off x="5465762" y="3366045"/>
              <a:ext cx="455081" cy="2565946"/>
            </a:xfrm>
            <a:prstGeom prst="rect">
              <a:avLst/>
            </a:prstGeom>
            <a:solidFill>
              <a:srgbClr val="C7EAD6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85">
              <a:extLst>
                <a:ext uri="{FF2B5EF4-FFF2-40B4-BE49-F238E27FC236}">
                  <a16:creationId xmlns:a16="http://schemas.microsoft.com/office/drawing/2014/main" id="{F62295E1-1009-3C28-761C-BEE6B4689C48}"/>
                </a:ext>
              </a:extLst>
            </p:cNvPr>
            <p:cNvSpPr/>
            <p:nvPr/>
          </p:nvSpPr>
          <p:spPr>
            <a:xfrm>
              <a:off x="5042463" y="3366044"/>
              <a:ext cx="400103" cy="2568341"/>
            </a:xfrm>
            <a:prstGeom prst="rect">
              <a:avLst/>
            </a:prstGeom>
            <a:solidFill>
              <a:srgbClr val="F9EDC6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87">
              <a:extLst>
                <a:ext uri="{FF2B5EF4-FFF2-40B4-BE49-F238E27FC236}">
                  <a16:creationId xmlns:a16="http://schemas.microsoft.com/office/drawing/2014/main" id="{04D07714-D70E-586E-CC1C-4C732C8D8439}"/>
                </a:ext>
              </a:extLst>
            </p:cNvPr>
            <p:cNvSpPr/>
            <p:nvPr/>
          </p:nvSpPr>
          <p:spPr>
            <a:xfrm>
              <a:off x="5969913" y="3357183"/>
              <a:ext cx="108020" cy="2568341"/>
            </a:xfrm>
            <a:prstGeom prst="rect">
              <a:avLst/>
            </a:prstGeom>
            <a:solidFill>
              <a:srgbClr val="BCACFF">
                <a:alpha val="50196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88">
              <a:extLst>
                <a:ext uri="{FF2B5EF4-FFF2-40B4-BE49-F238E27FC236}">
                  <a16:creationId xmlns:a16="http://schemas.microsoft.com/office/drawing/2014/main" id="{4596EDF0-54CD-E73D-E5F8-82E0EDC59B03}"/>
                </a:ext>
              </a:extLst>
            </p:cNvPr>
            <p:cNvSpPr/>
            <p:nvPr/>
          </p:nvSpPr>
          <p:spPr>
            <a:xfrm>
              <a:off x="6611675" y="3383683"/>
              <a:ext cx="1040898" cy="2490218"/>
            </a:xfrm>
            <a:prstGeom prst="rect">
              <a:avLst/>
            </a:prstGeom>
            <a:solidFill>
              <a:srgbClr val="BCACFF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97">
            <a:extLst>
              <a:ext uri="{FF2B5EF4-FFF2-40B4-BE49-F238E27FC236}">
                <a16:creationId xmlns:a16="http://schemas.microsoft.com/office/drawing/2014/main" id="{47301BAC-8B8D-B6F8-A31E-DC7551189F54}"/>
              </a:ext>
            </a:extLst>
          </p:cNvPr>
          <p:cNvSpPr/>
          <p:nvPr/>
        </p:nvSpPr>
        <p:spPr>
          <a:xfrm>
            <a:off x="9392260" y="2929354"/>
            <a:ext cx="2668359" cy="584775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ea typeface="SimHei" charset="-122"/>
              </a:rPr>
              <a:t>[JINST 3 (2008) S08005]</a:t>
            </a:r>
          </a:p>
          <a:p>
            <a:r>
              <a:rPr lang="en-US" sz="1600" dirty="0">
                <a:solidFill>
                  <a:srgbClr val="00B0F0"/>
                </a:solidFill>
                <a:ea typeface="SimHei" charset="-122"/>
              </a:rPr>
              <a:t>[IJMPA 30 (2015) 1530022]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93">
                <a:extLst>
                  <a:ext uri="{FF2B5EF4-FFF2-40B4-BE49-F238E27FC236}">
                    <a16:creationId xmlns:a16="http://schemas.microsoft.com/office/drawing/2014/main" id="{793B507C-EC34-0C7E-6A13-19E21518256A}"/>
                  </a:ext>
                </a:extLst>
              </p:cNvPr>
              <p:cNvSpPr txBox="1"/>
              <p:nvPr/>
            </p:nvSpPr>
            <p:spPr>
              <a:xfrm>
                <a:off x="1068865" y="1822363"/>
                <a:ext cx="1655776" cy="769441"/>
              </a:xfrm>
              <a:prstGeom prst="rect">
                <a:avLst/>
              </a:prstGeom>
              <a:solidFill>
                <a:srgbClr val="FFCBCC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CN" sz="160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Ve</a:t>
                </a:r>
                <a:r>
                  <a:rPr kumimoji="1" lang="en-US" altLang="zh-CN" sz="16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rtex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Locator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IP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~20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μm</m:t>
                    </m:r>
                  </m:oMath>
                </a14:m>
                <a:r>
                  <a:rPr lang="zh-CN" altLang="en-US" sz="1400" b="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US" altLang="zh-CN" sz="1400" b="0" dirty="0">
                  <a:latin typeface="+mn-ea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~45</m:t>
                    </m:r>
                    <m:r>
                      <a:rPr lang="zh-CN" alt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fs</m:t>
                    </m:r>
                  </m:oMath>
                </a14:m>
                <a:r>
                  <a:rPr lang="zh-CN" altLang="en-US" sz="140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CN" sz="1400" dirty="0"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93">
                <a:extLst>
                  <a:ext uri="{FF2B5EF4-FFF2-40B4-BE49-F238E27FC236}">
                    <a16:creationId xmlns:a16="http://schemas.microsoft.com/office/drawing/2014/main" id="{793B507C-EC34-0C7E-6A13-19E215182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865" y="1822363"/>
                <a:ext cx="1655776" cy="769441"/>
              </a:xfrm>
              <a:prstGeom prst="rect">
                <a:avLst/>
              </a:prstGeom>
              <a:blipFill>
                <a:blip r:embed="rId4"/>
                <a:stretch>
                  <a:fillRect l="-2290" t="-1613"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94">
                <a:extLst>
                  <a:ext uri="{FF2B5EF4-FFF2-40B4-BE49-F238E27FC236}">
                    <a16:creationId xmlns:a16="http://schemas.microsoft.com/office/drawing/2014/main" id="{0FF0F731-9242-62EC-380A-F40826161DF8}"/>
                  </a:ext>
                </a:extLst>
              </p:cNvPr>
              <p:cNvSpPr txBox="1"/>
              <p:nvPr/>
            </p:nvSpPr>
            <p:spPr>
              <a:xfrm>
                <a:off x="5906802" y="1823212"/>
                <a:ext cx="2358863" cy="769441"/>
              </a:xfrm>
              <a:prstGeom prst="rect">
                <a:avLst/>
              </a:prstGeom>
              <a:solidFill>
                <a:srgbClr val="C7EAD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RICHs</a:t>
                </a:r>
                <a:endParaRPr kumimoji="1" lang="en-CN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</m:d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95%</m:t>
                    </m:r>
                  </m:oMath>
                </a14:m>
                <a:r>
                  <a:rPr lang="zh-CN" altLang="en-US" sz="1400" b="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US" altLang="zh-CN" sz="1400" b="0" dirty="0">
                  <a:latin typeface="+mn-ea"/>
                  <a:cs typeface="Arial" panose="020B0604020202020204" pitchFamily="34" charset="0"/>
                </a:endParaRPr>
              </a:p>
              <a:p>
                <a:r>
                  <a:rPr lang="en-US" altLang="zh-CN" sz="1400" b="1" dirty="0">
                    <a:latin typeface="+mn-ea"/>
                    <a:cs typeface="Arial" panose="020B0604020202020204" pitchFamily="34" charset="0"/>
                  </a:rPr>
                  <a:t>mis-ID</a:t>
                </a:r>
                <a:r>
                  <a:rPr lang="zh-CN" altLang="en-US" sz="1400" dirty="0">
                    <a:latin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</m:d>
                    <m:r>
                      <a:rPr lang="zh-CN" alt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5%</m:t>
                    </m:r>
                  </m:oMath>
                </a14:m>
                <a:endParaRPr lang="en-CN" sz="1400" dirty="0"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94">
                <a:extLst>
                  <a:ext uri="{FF2B5EF4-FFF2-40B4-BE49-F238E27FC236}">
                    <a16:creationId xmlns:a16="http://schemas.microsoft.com/office/drawing/2014/main" id="{0FF0F731-9242-62EC-380A-F4082616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802" y="1823212"/>
                <a:ext cx="2358863" cy="769441"/>
              </a:xfrm>
              <a:prstGeom prst="rect">
                <a:avLst/>
              </a:prstGeom>
              <a:blipFill>
                <a:blip r:embed="rId5"/>
                <a:stretch>
                  <a:fillRect l="-1613" t="-1613"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95">
                <a:extLst>
                  <a:ext uri="{FF2B5EF4-FFF2-40B4-BE49-F238E27FC236}">
                    <a16:creationId xmlns:a16="http://schemas.microsoft.com/office/drawing/2014/main" id="{09AC399B-126D-5F2A-F78A-9B873F78C8D6}"/>
                  </a:ext>
                </a:extLst>
              </p:cNvPr>
              <p:cNvSpPr txBox="1"/>
              <p:nvPr/>
            </p:nvSpPr>
            <p:spPr>
              <a:xfrm>
                <a:off x="2743241" y="1807812"/>
                <a:ext cx="3149051" cy="806375"/>
              </a:xfrm>
              <a:prstGeom prst="rect">
                <a:avLst/>
              </a:prstGeom>
              <a:solidFill>
                <a:srgbClr val="F9EDC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Tracking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stations</a:t>
                </a:r>
                <a:endParaRPr kumimoji="1" lang="en-CN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tracking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~96%</m:t>
                    </m:r>
                  </m:oMath>
                </a14:m>
                <a:r>
                  <a:rPr lang="zh-CN" altLang="en-US" sz="1400" b="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US" altLang="zh-CN" sz="1400" b="0" dirty="0">
                  <a:latin typeface="+mn-ea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r>
                      <m:rPr>
                        <m:lit/>
                      </m:rP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~0.5%−1%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(5−200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GeV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CN" sz="1400" dirty="0"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95">
                <a:extLst>
                  <a:ext uri="{FF2B5EF4-FFF2-40B4-BE49-F238E27FC236}">
                    <a16:creationId xmlns:a16="http://schemas.microsoft.com/office/drawing/2014/main" id="{09AC399B-126D-5F2A-F78A-9B873F78C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41" y="1807812"/>
                <a:ext cx="3149051" cy="806375"/>
              </a:xfrm>
              <a:prstGeom prst="rect">
                <a:avLst/>
              </a:prstGeom>
              <a:blipFill>
                <a:blip r:embed="rId6"/>
                <a:stretch>
                  <a:fillRect l="-1205" t="-1563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96">
                <a:extLst>
                  <a:ext uri="{FF2B5EF4-FFF2-40B4-BE49-F238E27FC236}">
                    <a16:creationId xmlns:a16="http://schemas.microsoft.com/office/drawing/2014/main" id="{D4C01F14-77E5-E2CC-064B-E600CFE6E260}"/>
                  </a:ext>
                </a:extLst>
              </p:cNvPr>
              <p:cNvSpPr txBox="1"/>
              <p:nvPr/>
            </p:nvSpPr>
            <p:spPr>
              <a:xfrm>
                <a:off x="8270652" y="1823178"/>
                <a:ext cx="2572850" cy="769441"/>
              </a:xfrm>
              <a:prstGeom prst="rect">
                <a:avLst/>
              </a:prstGeom>
              <a:solidFill>
                <a:srgbClr val="BCACFF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Muon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system</a:t>
                </a:r>
                <a:endParaRPr kumimoji="1" lang="en-CN" sz="16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</m:d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zh-CN" alt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97%</m:t>
                    </m:r>
                  </m:oMath>
                </a14:m>
                <a:r>
                  <a:rPr lang="zh-CN" altLang="en-US" sz="1400" b="0" dirty="0">
                    <a:latin typeface="+mn-ea"/>
                    <a:cs typeface="Arial" panose="020B0604020202020204" pitchFamily="34" charset="0"/>
                  </a:rPr>
                  <a:t> </a:t>
                </a:r>
                <a:endParaRPr lang="en-US" altLang="zh-CN" sz="1400" b="0" dirty="0">
                  <a:latin typeface="+mn-ea"/>
                  <a:cs typeface="Arial" panose="020B0604020202020204" pitchFamily="34" charset="0"/>
                </a:endParaRPr>
              </a:p>
              <a:p>
                <a:r>
                  <a:rPr lang="en-US" altLang="zh-CN" sz="1400" dirty="0">
                    <a:latin typeface="+mn-ea"/>
                    <a:cs typeface="Arial" panose="020B0604020202020204" pitchFamily="34" charset="0"/>
                  </a:rPr>
                  <a:t>mis-ID</a:t>
                </a:r>
                <a:r>
                  <a:rPr lang="zh-CN" altLang="en-US" sz="1400" dirty="0">
                    <a:latin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d>
                      <m:d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</m:d>
                    <m:r>
                      <a:rPr lang="zh-CN" alt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~1−3%</m:t>
                    </m:r>
                  </m:oMath>
                </a14:m>
                <a:endParaRPr lang="en-CN" sz="1400" dirty="0"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96">
                <a:extLst>
                  <a:ext uri="{FF2B5EF4-FFF2-40B4-BE49-F238E27FC236}">
                    <a16:creationId xmlns:a16="http://schemas.microsoft.com/office/drawing/2014/main" id="{D4C01F14-77E5-E2CC-064B-E600CFE6E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652" y="1823178"/>
                <a:ext cx="2572850" cy="769441"/>
              </a:xfrm>
              <a:prstGeom prst="rect">
                <a:avLst/>
              </a:prstGeom>
              <a:blipFill>
                <a:blip r:embed="rId7"/>
                <a:stretch>
                  <a:fillRect l="-1478" t="-1613"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BADE7F7-926F-A7C9-393B-8914078C3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990" y="1280180"/>
            <a:ext cx="8413624" cy="4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5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DFA32-122A-9F41-DA79-2F9A03BB2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Charm baryons at </a:t>
            </a:r>
            <a:r>
              <a:rPr kumimoji="1" lang="en-US" altLang="zh-CN" dirty="0" err="1"/>
              <a:t>LHCb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26B34E-7E71-D987-0FA2-088DB69D1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2108"/>
                <a:ext cx="11277600" cy="1515946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/>
                  <a:t>Collected </a:t>
                </a:r>
                <a:r>
                  <a:rPr lang="en-US" altLang="zh-CN" sz="2000" b="1" dirty="0"/>
                  <a:t>the largest sample </a:t>
                </a:r>
                <a:r>
                  <a:rPr lang="en-US" altLang="zh-CN" sz="2000" dirty="0"/>
                  <a:t>of heavy baryons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altLang="zh-CN" sz="1400" i="1" dirty="0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l-GR" altLang="zh-CN" sz="1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154.3</m:t>
                    </m:r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 ±</m:t>
                    </m:r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 ±</m:t>
                    </m:r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14.3  </m:t>
                    </m:r>
                    <m:r>
                      <m:rPr>
                        <m:sty m:val="p"/>
                      </m:rPr>
                      <a:rPr lang="en-US" altLang="zh-CN" sz="1400" b="0" i="0" dirty="0" smtClean="0">
                        <a:latin typeface="Cambria Math" panose="02040503050406030204" pitchFamily="18" charset="0"/>
                      </a:rPr>
                      <m:t>μb</m:t>
                    </m:r>
                  </m:oMath>
                </a14:m>
                <a:r>
                  <a:rPr lang="en-US" altLang="zh-CN" sz="1400" dirty="0"/>
                  <a:t> at 13 </a:t>
                </a:r>
                <a:r>
                  <a:rPr lang="en-US" altLang="zh-CN" sz="1400" dirty="0" err="1"/>
                  <a:t>TeV</a:t>
                </a:r>
                <a:r>
                  <a:rPr lang="en-US" altLang="zh-CN" sz="1400" dirty="0"/>
                  <a:t> in the forward region </a:t>
                </a:r>
              </a:p>
              <a:p>
                <a:pPr marL="457194" lvl="1" indent="0">
                  <a:lnSpc>
                    <a:spcPct val="100000"/>
                  </a:lnSpc>
                  <a:buNone/>
                </a:pPr>
                <a:r>
                  <a:rPr lang="en-US" altLang="zh-CN" sz="160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 dirty="0"/>
                  <a:t>inside </a:t>
                </a:r>
                <a:r>
                  <a:rPr lang="en-US" altLang="zh-CN" sz="1400" dirty="0" err="1"/>
                  <a:t>LHCb</a:t>
                </a:r>
                <a:r>
                  <a:rPr lang="en-US" altLang="zh-CN" sz="1400" dirty="0"/>
                  <a:t> acceptance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altLang="zh-CN" sz="1400" i="1" dirty="0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l-GR" altLang="zh-CN" sz="1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𝑝𝑝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i="1" dirty="0" err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CN" sz="1400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= 2369 ± 3 ± 198</m:t>
                    </m:r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zh-CN" sz="1400" b="0" i="0" dirty="0" smtClean="0">
                        <a:latin typeface="Cambria Math" panose="02040503050406030204" pitchFamily="18" charset="0"/>
                      </a:rPr>
                      <m:t>μb</m:t>
                    </m:r>
                  </m:oMath>
                </a14:m>
                <a:r>
                  <a:rPr lang="en-US" altLang="zh-CN" sz="1400" dirty="0"/>
                  <a:t> at 13 </a:t>
                </a:r>
                <a:r>
                  <a:rPr lang="en-US" altLang="zh-CN" sz="1400" dirty="0" err="1"/>
                  <a:t>TeV</a:t>
                </a:r>
                <a:r>
                  <a:rPr lang="en-US" altLang="zh-CN" sz="1400" dirty="0"/>
                  <a:t> in the forward region </a:t>
                </a:r>
              </a:p>
              <a:p>
                <a:pPr marL="457194" lvl="1" indent="0">
                  <a:lnSpc>
                    <a:spcPct val="100000"/>
                  </a:lnSpc>
                  <a:buNone/>
                </a:pPr>
                <a:r>
                  <a:rPr lang="en-US" altLang="zh-CN" sz="1600" dirty="0"/>
                  <a:t>  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∼ 1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𝑐</m:t>
                    </m:r>
                    <m:bar>
                      <m:barPr>
                        <m:pos m:val="top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ba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 dirty="0"/>
                  <a:t>inside </a:t>
                </a:r>
                <a:r>
                  <a:rPr lang="en-US" altLang="zh-CN" sz="1400" dirty="0" err="1"/>
                  <a:t>LHCb</a:t>
                </a:r>
                <a:r>
                  <a:rPr lang="en-US" altLang="zh-CN" sz="1400" dirty="0"/>
                  <a:t> acceptance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26B34E-7E71-D987-0FA2-088DB69D1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2108"/>
                <a:ext cx="11277600" cy="1515946"/>
              </a:xfrm>
              <a:blipFill>
                <a:blip r:embed="rId3"/>
                <a:stretch>
                  <a:fillRect l="-450" b="-1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DC2D0F-A961-CCC9-B5C1-443AC31D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3B10E-4C5B-F740-85B3-7F1ACC55AEB6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C7A081A-925E-73C3-8159-D5DC34C67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40" y="2619928"/>
                <a:ext cx="11277600" cy="21476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7" indent="-228597" algn="l" defTabSz="914389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1pPr>
                <a:lvl2pPr marL="685791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2pPr>
                <a:lvl3pPr marL="1142986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3pPr>
                <a:lvl4pPr marL="1600180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4pPr>
                <a:lvl5pPr marL="2057374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v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5pPr>
                <a:lvl6pPr marL="2514569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64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58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52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dirty="0"/>
                  <a:t>Prompt sample</a:t>
                </a:r>
                <a:r>
                  <a:rPr lang="en-US" altLang="zh-CN" sz="2000" dirty="0"/>
                  <a:t>: directly produced from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altLang="zh-CN" sz="2000" dirty="0"/>
                  <a:t> colisions</a:t>
                </a:r>
              </a:p>
              <a:p>
                <a:pPr lvl="1"/>
                <a:r>
                  <a:rPr lang="en-US" altLang="zh-CN" sz="1800" dirty="0"/>
                  <a:t> Spectroscopy</a:t>
                </a:r>
              </a:p>
              <a:p>
                <a:pPr lvl="1"/>
                <a:r>
                  <a:rPr lang="en-US" altLang="zh-CN" sz="1800" dirty="0"/>
                  <a:t> Precise measurement (mass, lifetime, BF, …)</a:t>
                </a:r>
              </a:p>
              <a:p>
                <a:pPr lvl="1"/>
                <a:r>
                  <a:rPr lang="en-US" altLang="zh-CN" sz="1800" dirty="0"/>
                  <a:t> Search for rare decay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C7A081A-925E-73C3-8159-D5DC34C67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40" y="2619928"/>
                <a:ext cx="11277600" cy="2147633"/>
              </a:xfrm>
              <a:prstGeom prst="rect">
                <a:avLst/>
              </a:prstGeom>
              <a:blipFill>
                <a:blip r:embed="rId4"/>
                <a:stretch>
                  <a:fillRect l="-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7A3C1C81-A70F-3983-2707-D0DFFED465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740" y="4616636"/>
                <a:ext cx="11277600" cy="22717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7" indent="-228597" algn="l" defTabSz="914389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1pPr>
                <a:lvl2pPr marL="685791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2pPr>
                <a:lvl3pPr marL="1142986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3pPr>
                <a:lvl4pPr marL="1600180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4pPr>
                <a:lvl5pPr marL="2057374" indent="-228597" algn="l" defTabSz="914389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Wingdings" pitchFamily="2" charset="2"/>
                  <a:buChar char="v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defRPr>
                </a:lvl5pPr>
                <a:lvl6pPr marL="2514569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64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58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52" indent="-228597" algn="l" defTabSz="914389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dirty="0"/>
                  <a:t>From b sample</a:t>
                </a:r>
                <a:r>
                  <a:rPr lang="en-US" altLang="zh-CN" sz="2000" dirty="0"/>
                  <a:t>: from beauty hadron decays</a:t>
                </a:r>
              </a:p>
              <a:p>
                <a:pPr lvl="1"/>
                <a:r>
                  <a:rPr lang="en-US" altLang="zh-CN" sz="1800" dirty="0"/>
                  <a:t> All above, but less statistics</a:t>
                </a:r>
              </a:p>
              <a:p>
                <a:pPr lvl="1"/>
                <a:r>
                  <a:rPr lang="en-US" altLang="zh-CN" sz="18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altLang="zh-CN" sz="1800" dirty="0"/>
                  <a:t> determination</a:t>
                </a:r>
              </a:p>
              <a:p>
                <a:pPr lvl="1"/>
                <a:r>
                  <a:rPr lang="en-US" altLang="zh-CN" sz="1800" dirty="0"/>
                  <a:t> Decay dynamics (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1800" dirty="0"/>
                  <a:t>, …)</a:t>
                </a: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7A3C1C81-A70F-3983-2707-D0DFFED46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40" y="4616636"/>
                <a:ext cx="11277600" cy="2271736"/>
              </a:xfrm>
              <a:prstGeom prst="rect">
                <a:avLst/>
              </a:prstGeom>
              <a:blipFill>
                <a:blip r:embed="rId5"/>
                <a:stretch>
                  <a:fillRect l="-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B72A191C-4C83-078F-5D67-DCB5F1612357}"/>
              </a:ext>
            </a:extLst>
          </p:cNvPr>
          <p:cNvSpPr txBox="1"/>
          <p:nvPr/>
        </p:nvSpPr>
        <p:spPr>
          <a:xfrm>
            <a:off x="6637216" y="3549368"/>
            <a:ext cx="2105385" cy="400110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Large statistics</a:t>
            </a:r>
            <a:endParaRPr kumimoji="1"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521E57-D92D-2265-DF95-B58B55F2D9C3}"/>
              </a:ext>
            </a:extLst>
          </p:cNvPr>
          <p:cNvSpPr txBox="1"/>
          <p:nvPr/>
        </p:nvSpPr>
        <p:spPr>
          <a:xfrm>
            <a:off x="6637216" y="5632497"/>
            <a:ext cx="2368854" cy="707886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High purity, </a:t>
            </a:r>
          </a:p>
          <a:p>
            <a:pPr algn="l"/>
            <a:r>
              <a:rPr kumimoji="1"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with polarization</a:t>
            </a:r>
            <a:endParaRPr kumimoji="1"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78FB99-5B8C-2FC6-C54B-44C6EABBC202}"/>
              </a:ext>
            </a:extLst>
          </p:cNvPr>
          <p:cNvGrpSpPr/>
          <p:nvPr/>
        </p:nvGrpSpPr>
        <p:grpSpPr>
          <a:xfrm>
            <a:off x="9320109" y="2839096"/>
            <a:ext cx="1973766" cy="1336622"/>
            <a:chOff x="8884858" y="2354915"/>
            <a:chExt cx="1973766" cy="1336622"/>
          </a:xfrm>
        </p:grpSpPr>
        <p:sp>
          <p:nvSpPr>
            <p:cNvPr id="15" name="爆炸形 1 14">
              <a:extLst>
                <a:ext uri="{FF2B5EF4-FFF2-40B4-BE49-F238E27FC236}">
                  <a16:creationId xmlns:a16="http://schemas.microsoft.com/office/drawing/2014/main" id="{2E3B382A-FC96-9B98-7486-415D93BC0980}"/>
                </a:ext>
              </a:extLst>
            </p:cNvPr>
            <p:cNvSpPr/>
            <p:nvPr/>
          </p:nvSpPr>
          <p:spPr>
            <a:xfrm>
              <a:off x="9698897" y="3122487"/>
              <a:ext cx="396906" cy="478542"/>
            </a:xfrm>
            <a:prstGeom prst="irregularSeal1">
              <a:avLst/>
            </a:prstGeom>
            <a:ln>
              <a:solidFill>
                <a:srgbClr val="2B00FF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kumimoji="1" lang="zh-CN" alt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6" name="直线箭头连接符 15">
              <a:extLst>
                <a:ext uri="{FF2B5EF4-FFF2-40B4-BE49-F238E27FC236}">
                  <a16:creationId xmlns:a16="http://schemas.microsoft.com/office/drawing/2014/main" id="{25B969A0-B9BD-5929-F325-D161A72189BE}"/>
                </a:ext>
              </a:extLst>
            </p:cNvPr>
            <p:cNvCxnSpPr/>
            <p:nvPr/>
          </p:nvCxnSpPr>
          <p:spPr>
            <a:xfrm>
              <a:off x="8884858" y="3361758"/>
              <a:ext cx="814039" cy="0"/>
            </a:xfrm>
            <a:prstGeom prst="straightConnector1">
              <a:avLst/>
            </a:prstGeom>
            <a:ln w="22225">
              <a:solidFill>
                <a:srgbClr val="2B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4AA86A80-69B8-26D7-A9A7-4209D2151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5803" y="3361758"/>
              <a:ext cx="762821" cy="0"/>
            </a:xfrm>
            <a:prstGeom prst="straightConnector1">
              <a:avLst/>
            </a:prstGeom>
            <a:ln w="22225">
              <a:solidFill>
                <a:srgbClr val="2B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59EF23AC-91B2-A45F-4F00-DA58A1065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9190" y="2424001"/>
              <a:ext cx="769434" cy="76091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CAF1035-7A61-454C-F6B6-23EE8A8ED5C9}"/>
                    </a:ext>
                  </a:extLst>
                </p:cNvPr>
                <p:cNvSpPr txBox="1"/>
                <p:nvPr/>
              </p:nvSpPr>
              <p:spPr>
                <a:xfrm>
                  <a:off x="9088969" y="3281339"/>
                  <a:ext cx="405816" cy="400110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CAF1035-7A61-454C-F6B6-23EE8A8ED5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8969" y="3281339"/>
                  <a:ext cx="405816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C3FBC02-CE58-DFD7-1831-AB1EE8FB1A3A}"/>
                    </a:ext>
                  </a:extLst>
                </p:cNvPr>
                <p:cNvSpPr txBox="1"/>
                <p:nvPr/>
              </p:nvSpPr>
              <p:spPr>
                <a:xfrm>
                  <a:off x="10299915" y="3291427"/>
                  <a:ext cx="405816" cy="400110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AC3FBC02-CE58-DFD7-1831-AB1EE8FB1A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9915" y="3291427"/>
                  <a:ext cx="40581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DE9301B3-2507-669A-7F98-450D59D84D63}"/>
                    </a:ext>
                  </a:extLst>
                </p:cNvPr>
                <p:cNvSpPr txBox="1"/>
                <p:nvPr/>
              </p:nvSpPr>
              <p:spPr>
                <a:xfrm>
                  <a:off x="10186258" y="2354915"/>
                  <a:ext cx="368947" cy="307777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DE9301B3-2507-669A-7F98-450D59D84D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6258" y="2354915"/>
                  <a:ext cx="368947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3333" b="-7692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2DCBE0B-4D17-02D2-5C31-55279E286220}"/>
              </a:ext>
            </a:extLst>
          </p:cNvPr>
          <p:cNvGrpSpPr/>
          <p:nvPr/>
        </p:nvGrpSpPr>
        <p:grpSpPr>
          <a:xfrm>
            <a:off x="9279142" y="4982144"/>
            <a:ext cx="2455658" cy="1465436"/>
            <a:chOff x="2642839" y="4064016"/>
            <a:chExt cx="2455658" cy="1465436"/>
          </a:xfrm>
        </p:grpSpPr>
        <p:sp>
          <p:nvSpPr>
            <p:cNvPr id="24" name="爆炸形 1 23">
              <a:extLst>
                <a:ext uri="{FF2B5EF4-FFF2-40B4-BE49-F238E27FC236}">
                  <a16:creationId xmlns:a16="http://schemas.microsoft.com/office/drawing/2014/main" id="{93C159D8-D92B-03A5-FA56-1E8A6E971FA3}"/>
                </a:ext>
              </a:extLst>
            </p:cNvPr>
            <p:cNvSpPr/>
            <p:nvPr/>
          </p:nvSpPr>
          <p:spPr>
            <a:xfrm>
              <a:off x="3456878" y="4960402"/>
              <a:ext cx="396906" cy="478542"/>
            </a:xfrm>
            <a:prstGeom prst="irregularSeal1">
              <a:avLst/>
            </a:prstGeom>
            <a:ln>
              <a:solidFill>
                <a:srgbClr val="2B00FF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kumimoji="1" lang="zh-CN" alt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5" name="直线箭头连接符 24">
              <a:extLst>
                <a:ext uri="{FF2B5EF4-FFF2-40B4-BE49-F238E27FC236}">
                  <a16:creationId xmlns:a16="http://schemas.microsoft.com/office/drawing/2014/main" id="{AB87490B-45BC-AB9C-BB48-8EEF0B28A4B8}"/>
                </a:ext>
              </a:extLst>
            </p:cNvPr>
            <p:cNvCxnSpPr/>
            <p:nvPr/>
          </p:nvCxnSpPr>
          <p:spPr>
            <a:xfrm>
              <a:off x="2642839" y="5199673"/>
              <a:ext cx="814039" cy="0"/>
            </a:xfrm>
            <a:prstGeom prst="straightConnector1">
              <a:avLst/>
            </a:prstGeom>
            <a:ln w="22225">
              <a:solidFill>
                <a:srgbClr val="2B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6AC5FA80-475D-8E28-F505-BC85AC4573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3784" y="5199673"/>
              <a:ext cx="762821" cy="0"/>
            </a:xfrm>
            <a:prstGeom prst="straightConnector1">
              <a:avLst/>
            </a:prstGeom>
            <a:ln w="22225">
              <a:solidFill>
                <a:srgbClr val="2B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箭头连接符 26">
              <a:extLst>
                <a:ext uri="{FF2B5EF4-FFF2-40B4-BE49-F238E27FC236}">
                  <a16:creationId xmlns:a16="http://schemas.microsoft.com/office/drawing/2014/main" id="{4422E25F-A3C6-7DCE-795F-8AAD92C47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7171" y="4672361"/>
              <a:ext cx="457200" cy="350469"/>
            </a:xfrm>
            <a:prstGeom prst="straightConnector1">
              <a:avLst/>
            </a:prstGeom>
            <a:ln w="222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4CAE875-E218-A85B-F3A2-C55F3FDE8142}"/>
                    </a:ext>
                  </a:extLst>
                </p:cNvPr>
                <p:cNvSpPr txBox="1"/>
                <p:nvPr/>
              </p:nvSpPr>
              <p:spPr>
                <a:xfrm>
                  <a:off x="2846950" y="5119254"/>
                  <a:ext cx="405816" cy="400110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4CAE875-E218-A85B-F3A2-C55F3FDE81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6950" y="5119254"/>
                  <a:ext cx="405816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9375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3A8168D1-23B5-2B9F-3C02-D4F664B55CAB}"/>
                    </a:ext>
                  </a:extLst>
                </p:cNvPr>
                <p:cNvSpPr txBox="1"/>
                <p:nvPr/>
              </p:nvSpPr>
              <p:spPr>
                <a:xfrm>
                  <a:off x="4057896" y="5129342"/>
                  <a:ext cx="405816" cy="400110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3A8168D1-23B5-2B9F-3C02-D4F664B55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896" y="5129342"/>
                  <a:ext cx="405816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49ADE72A-418D-9CAC-F8D6-8959F6155788}"/>
                    </a:ext>
                  </a:extLst>
                </p:cNvPr>
                <p:cNvSpPr txBox="1"/>
                <p:nvPr/>
              </p:nvSpPr>
              <p:spPr>
                <a:xfrm>
                  <a:off x="3670689" y="4548012"/>
                  <a:ext cx="366190" cy="321883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49ADE72A-418D-9CAC-F8D6-8959F6155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0689" y="4548012"/>
                  <a:ext cx="366190" cy="321883"/>
                </a:xfrm>
                <a:prstGeom prst="rect">
                  <a:avLst/>
                </a:prstGeom>
                <a:blipFill>
                  <a:blip r:embed="rId10"/>
                  <a:stretch>
                    <a:fillRect l="-13333" b="-19231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线箭头连接符 30">
              <a:extLst>
                <a:ext uri="{FF2B5EF4-FFF2-40B4-BE49-F238E27FC236}">
                  <a16:creationId xmlns:a16="http://schemas.microsoft.com/office/drawing/2014/main" id="{A8CB9EE6-8746-1C5B-1253-96368B79C4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4371" y="4165739"/>
              <a:ext cx="390293" cy="50914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92AFE1C7-BD7F-E4FB-E50E-C5FCD10FAD72}"/>
                    </a:ext>
                  </a:extLst>
                </p:cNvPr>
                <p:cNvSpPr txBox="1"/>
                <p:nvPr/>
              </p:nvSpPr>
              <p:spPr>
                <a:xfrm>
                  <a:off x="4210623" y="4064016"/>
                  <a:ext cx="368947" cy="307777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92AFE1C7-BD7F-E4FB-E50E-C5FCD10FA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0623" y="4064016"/>
                  <a:ext cx="368947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10000" r="-3333" b="-11538"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线箭头连接符 32">
              <a:extLst>
                <a:ext uri="{FF2B5EF4-FFF2-40B4-BE49-F238E27FC236}">
                  <a16:creationId xmlns:a16="http://schemas.microsoft.com/office/drawing/2014/main" id="{1475D064-37ED-A66D-3B94-C1509B493A42}"/>
                </a:ext>
              </a:extLst>
            </p:cNvPr>
            <p:cNvCxnSpPr/>
            <p:nvPr/>
          </p:nvCxnSpPr>
          <p:spPr>
            <a:xfrm>
              <a:off x="4304371" y="4672361"/>
              <a:ext cx="62446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02760CF-98FB-266D-11BD-CE359440C6E1}"/>
                    </a:ext>
                  </a:extLst>
                </p:cNvPr>
                <p:cNvSpPr txBox="1"/>
                <p:nvPr/>
              </p:nvSpPr>
              <p:spPr>
                <a:xfrm>
                  <a:off x="4525007" y="4624815"/>
                  <a:ext cx="573490" cy="400110"/>
                </a:xfrm>
                <a:prstGeom prst="rect">
                  <a:avLst/>
                </a:prstGeom>
                <a:noFill/>
                <a:effectLst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02760CF-98FB-266D-11BD-CE359440C6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007" y="4624815"/>
                  <a:ext cx="573490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323C69C-F792-6DA6-959D-BE3ADCBAC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9160"/>
          <a:stretch/>
        </p:blipFill>
        <p:spPr>
          <a:xfrm>
            <a:off x="8828711" y="750125"/>
            <a:ext cx="2641937" cy="203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CDBC1-0B98-5CC4-B6B7-36C3FE85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CAED938-82E2-A002-CDB0-7791D3698B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2" y="740825"/>
                <a:ext cx="11277600" cy="1059091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2400" dirty="0">
                    <a:ea typeface="SimHei" charset="-122"/>
                  </a:rPr>
                  <a:t>Decay</a:t>
                </a:r>
                <a:r>
                  <a:rPr lang="zh-CN" altLang="en-US" sz="2400" dirty="0">
                    <a:ea typeface="SimHei" charset="-122"/>
                  </a:rPr>
                  <a:t> </a:t>
                </a:r>
                <a:r>
                  <a:rPr lang="en-US" altLang="zh-CN" sz="2400" dirty="0">
                    <a:ea typeface="SimHei" charset="-122"/>
                  </a:rPr>
                  <a:t>parameters</a:t>
                </a:r>
                <a:r>
                  <a:rPr lang="zh-CN" altLang="en-US" sz="2400" dirty="0">
                    <a:ea typeface="SimHei" charset="-122"/>
                  </a:rPr>
                  <a:t> </a:t>
                </a:r>
                <a:r>
                  <a:rPr lang="en-US" altLang="zh-CN" sz="2400" dirty="0">
                    <a:ea typeface="SimHei" charset="-122"/>
                  </a:rPr>
                  <a:t>can be defined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SimHei" charset="-122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SimHei" charset="-122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SimHei" charset="-122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ea typeface="SimHei" charset="-122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SimHei" charset="-122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SimHei" charset="-122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SimHei" charset="-122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SimHei" charset="-122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ea typeface="SimHei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SimHei" charset="-122"/>
                          </a:rPr>
                          <m:t>0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ea typeface="SimHei" charset="-122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SimHei" charset="-122"/>
                      </a:rPr>
                      <m:t> </m:t>
                    </m:r>
                  </m:oMath>
                </a14:m>
                <a:r>
                  <a:rPr lang="en-US" altLang="zh-CN" sz="2400" dirty="0">
                    <a:ea typeface="SimHei" charset="-122"/>
                  </a:rPr>
                  <a:t> decays</a:t>
                </a:r>
                <a:r>
                  <a:rPr lang="en-US" altLang="zh-CN" sz="2400" dirty="0"/>
                  <a:t>, by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2400" dirty="0"/>
                  <a:t> waves</a:t>
                </a:r>
                <a:endParaRPr lang="zh-CN" altLang="en-US" sz="2400" dirty="0"/>
              </a:p>
              <a:p>
                <a:pPr>
                  <a:lnSpc>
                    <a:spcPct val="100000"/>
                  </a:lnSpc>
                </a:pPr>
                <a:endParaRPr lang="en-US" altLang="zh-CN" dirty="0">
                  <a:ea typeface="SimHei" charset="-122"/>
                </a:endParaRPr>
              </a:p>
              <a:p>
                <a:endParaRPr lang="en-US" altLang="zh-CN" dirty="0">
                  <a:ea typeface="SimHei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ea typeface="SimHei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ea typeface="SimHei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CAED938-82E2-A002-CDB0-7791D3698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2" y="740825"/>
                <a:ext cx="11277600" cy="1059091"/>
              </a:xfrm>
              <a:blipFill>
                <a:blip r:embed="rId2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FE4AC0-2103-9592-DE79-F8047979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15D3C3-A4A3-3CC7-ABFD-9C28BB9CA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34" y="3382843"/>
            <a:ext cx="5510366" cy="31790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B63B4F-03B3-AD1B-AC61-A402A0239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688" y="3555741"/>
            <a:ext cx="2897715" cy="222901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9FDF05-64FD-C02B-7099-88551B966A9C}"/>
              </a:ext>
            </a:extLst>
          </p:cNvPr>
          <p:cNvSpPr txBox="1"/>
          <p:nvPr/>
        </p:nvSpPr>
        <p:spPr>
          <a:xfrm>
            <a:off x="7965688" y="5892899"/>
            <a:ext cx="2897716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ea typeface="SimHei" charset="-122"/>
              </a:rPr>
              <a:t>[Phys. Rev. 108 (1957) 1645]</a:t>
            </a:r>
            <a:endParaRPr kumimoji="1"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81DF0C-F5D9-8001-F396-267BFC6154AE}"/>
              </a:ext>
            </a:extLst>
          </p:cNvPr>
          <p:cNvSpPr txBox="1"/>
          <p:nvPr/>
        </p:nvSpPr>
        <p:spPr>
          <a:xfrm>
            <a:off x="1933743" y="6324915"/>
            <a:ext cx="4033347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ea typeface="SimHei" charset="-122"/>
              </a:rPr>
              <a:t>[</a:t>
            </a:r>
            <a:r>
              <a:rPr lang="en-US" altLang="zh-CN" sz="1600" dirty="0" err="1">
                <a:solidFill>
                  <a:srgbClr val="00B0F0"/>
                </a:solidFill>
                <a:ea typeface="SimHei" charset="-122"/>
              </a:rPr>
              <a:t>Int.J.Mod.Phys.A</a:t>
            </a:r>
            <a:r>
              <a:rPr lang="en-US" altLang="zh-CN" sz="1600" dirty="0">
                <a:solidFill>
                  <a:srgbClr val="00B0F0"/>
                </a:solidFill>
                <a:ea typeface="SimHei" charset="-122"/>
              </a:rPr>
              <a:t> 37 (2022) 27, 2250169]</a:t>
            </a:r>
            <a:endParaRPr lang="zh-CN" altLang="en-US" sz="1600" dirty="0">
              <a:solidFill>
                <a:srgbClr val="00B0F0"/>
              </a:solidFill>
              <a:ea typeface="SimHei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0049B65-31D4-1115-0F66-704C4C0B4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686" y="1624558"/>
            <a:ext cx="6555340" cy="892882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072F1506-DB03-7C0F-9587-E7FC07DBA8C6}"/>
              </a:ext>
            </a:extLst>
          </p:cNvPr>
          <p:cNvSpPr txBox="1">
            <a:spLocks/>
          </p:cNvSpPr>
          <p:nvPr/>
        </p:nvSpPr>
        <p:spPr>
          <a:xfrm>
            <a:off x="401781" y="2861164"/>
            <a:ext cx="11534845" cy="757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1434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40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35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31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Proposed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by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Lee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and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Yang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to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search for parity violation in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hyperon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SimHei" charset="-122"/>
              </a:rPr>
              <a:t>decays</a:t>
            </a:r>
            <a:r>
              <a:rPr lang="zh-CN" altLang="en-US" sz="2400" dirty="0">
                <a:latin typeface="Microsoft YaHei" panose="020B0503020204020204" pitchFamily="34" charset="-122"/>
                <a:ea typeface="SimHei" charset="-122"/>
              </a:rPr>
              <a:t> </a:t>
            </a:r>
            <a:endParaRPr lang="en-US" altLang="zh-CN" sz="2400" dirty="0">
              <a:latin typeface="Microsoft YaHei" panose="020B0503020204020204" pitchFamily="34" charset="-122"/>
              <a:ea typeface="SimHei" charset="-122"/>
            </a:endParaRPr>
          </a:p>
          <a:p>
            <a:pPr fontAlgn="auto">
              <a:spcAft>
                <a:spcPts val="0"/>
              </a:spcAft>
            </a:pPr>
            <a:endParaRPr lang="en-US" altLang="zh-CN" sz="2400" dirty="0">
              <a:ea typeface="SimHei" charset="-122"/>
            </a:endParaRPr>
          </a:p>
          <a:p>
            <a:pPr fontAlgn="auto">
              <a:spcAft>
                <a:spcPts val="0"/>
              </a:spcAft>
            </a:pPr>
            <a:endParaRPr lang="en-US" altLang="zh-CN" dirty="0">
              <a:ea typeface="SimHei" charset="-122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altLang="zh-CN" dirty="0">
              <a:ea typeface="SimHei" charset="-122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altLang="zh-CN" dirty="0">
              <a:ea typeface="SimHei" charset="-122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altLang="zh-CN" dirty="0">
              <a:ea typeface="Sim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746366E-AE8A-9E23-43DC-C0AE1236E2B4}"/>
                  </a:ext>
                </a:extLst>
              </p:cNvPr>
              <p:cNvSpPr txBox="1"/>
              <p:nvPr/>
            </p:nvSpPr>
            <p:spPr>
              <a:xfrm>
                <a:off x="9029937" y="1423518"/>
                <a:ext cx="2437655" cy="307777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SimHei" charset="-122"/>
                        </a:rPr>
                        <m:t>𝑀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SimHei" charset="-122"/>
                        </a:rPr>
                        <m:t>~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𝑠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+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𝑝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𝜎</m:t>
                              </m:r>
                            </m:e>
                          </m:acc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746366E-AE8A-9E23-43DC-C0AE1236E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937" y="1423518"/>
                <a:ext cx="2437655" cy="307777"/>
              </a:xfrm>
              <a:prstGeom prst="rect">
                <a:avLst/>
              </a:prstGeom>
              <a:blipFill>
                <a:blip r:embed="rId6"/>
                <a:stretch>
                  <a:fillRect l="-2591" t="-36000" b="-36000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4DD130A-3A59-1767-5654-9227925C3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456" y="1870971"/>
            <a:ext cx="2628900" cy="431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33DA698-949B-C4DB-3861-6222BF06637C}"/>
              </a:ext>
            </a:extLst>
          </p:cNvPr>
          <p:cNvSpPr txBox="1"/>
          <p:nvPr/>
        </p:nvSpPr>
        <p:spPr>
          <a:xfrm>
            <a:off x="8453230" y="1854227"/>
            <a:ext cx="731290" cy="4616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with</a:t>
            </a:r>
            <a:endParaRPr lang="zh-CN" altLang="en-US" sz="2400" dirty="0"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9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239AE6-3FD8-7E86-1A2D-11C8AD861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5AC455-CCCA-FCC4-B573-EF14DFC90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885925"/>
            <a:ext cx="11277600" cy="932338"/>
          </a:xfrm>
        </p:spPr>
        <p:txBody>
          <a:bodyPr/>
          <a:lstStyle/>
          <a:p>
            <a:r>
              <a:rPr kumimoji="1" lang="en-US" altLang="zh-CN" sz="2400" dirty="0"/>
              <a:t>Probe parity (P) and charge conjugation parity (CP) violation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521C3-2368-C6C2-69BE-829E1A0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6404133-55E0-F428-C6DA-01E5B7C8C7A2}"/>
                  </a:ext>
                </a:extLst>
              </p:cNvPr>
              <p:cNvSpPr txBox="1"/>
              <p:nvPr/>
            </p:nvSpPr>
            <p:spPr>
              <a:xfrm>
                <a:off x="1563505" y="1632338"/>
                <a:ext cx="1033360" cy="461665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𝛼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≠0</m:t>
                      </m:r>
                    </m:oMath>
                  </m:oMathPara>
                </a14:m>
                <a:endParaRPr kumimoji="1" lang="zh-CN" altLang="en-US" sz="2400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6404133-55E0-F428-C6DA-01E5B7C8C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505" y="1632338"/>
                <a:ext cx="103336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>
            <a:extLst>
              <a:ext uri="{FF2B5EF4-FFF2-40B4-BE49-F238E27FC236}">
                <a16:creationId xmlns:a16="http://schemas.microsoft.com/office/drawing/2014/main" id="{CF997FA8-80BF-55C0-3503-F793E077E6F8}"/>
              </a:ext>
            </a:extLst>
          </p:cNvPr>
          <p:cNvSpPr/>
          <p:nvPr/>
        </p:nvSpPr>
        <p:spPr>
          <a:xfrm>
            <a:off x="2661259" y="1814376"/>
            <a:ext cx="879388" cy="173103"/>
          </a:xfrm>
          <a:prstGeom prst="rightArrow">
            <a:avLst/>
          </a:prstGeom>
          <a:ln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A696AF4-4DD3-C981-5DEA-939E1FC0DFFE}"/>
              </a:ext>
            </a:extLst>
          </p:cNvPr>
          <p:cNvSpPr txBox="1"/>
          <p:nvPr/>
        </p:nvSpPr>
        <p:spPr>
          <a:xfrm>
            <a:off x="3859713" y="1673509"/>
            <a:ext cx="1351267" cy="415498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violation</a:t>
            </a:r>
            <a:endParaRPr kumimoji="1" lang="zh-CN" altLang="en-US" sz="21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58F449-56FF-FF87-3690-4F455A3814D2}"/>
                  </a:ext>
                </a:extLst>
              </p:cNvPr>
              <p:cNvSpPr txBox="1"/>
              <p:nvPr/>
            </p:nvSpPr>
            <p:spPr>
              <a:xfrm>
                <a:off x="6569343" y="1478377"/>
                <a:ext cx="1289520" cy="839269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𝛼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≠−</m:t>
                      </m:r>
                      <m:acc>
                        <m:accPr>
                          <m:chr m:val="̅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acc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SimHei" charset="-122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kumimoji="1" lang="en-US" altLang="zh-CN" sz="2400" dirty="0">
                  <a:ea typeface="SimHei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𝛽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≠−</m:t>
                      </m:r>
                      <m:acc>
                        <m:accPr>
                          <m:chr m:val="̅"/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acc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  <a:ea typeface="SimHei" charset="-122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kumimoji="1" lang="en-US" altLang="zh-CN" sz="2400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58F449-56FF-FF87-3690-4F455A38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343" y="1478377"/>
                <a:ext cx="1289520" cy="839269"/>
              </a:xfrm>
              <a:prstGeom prst="rect">
                <a:avLst/>
              </a:prstGeom>
              <a:blipFill>
                <a:blip r:embed="rId3"/>
                <a:stretch>
                  <a:fillRect l="-2941" b="-8955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0084692-830C-7106-2A8D-70E43C54E4A0}"/>
              </a:ext>
            </a:extLst>
          </p:cNvPr>
          <p:cNvSpPr txBox="1"/>
          <p:nvPr/>
        </p:nvSpPr>
        <p:spPr>
          <a:xfrm>
            <a:off x="9097690" y="1716475"/>
            <a:ext cx="1530805" cy="415498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CN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CP violation</a:t>
            </a:r>
            <a:endParaRPr kumimoji="1" lang="zh-CN" altLang="en-US" sz="21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BE90F1C-8705-8F98-9E63-9214438A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574" y="2822128"/>
            <a:ext cx="4696172" cy="2663074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ACF3A199-A007-1104-305E-31642DCC12DC}"/>
              </a:ext>
            </a:extLst>
          </p:cNvPr>
          <p:cNvSpPr txBox="1">
            <a:spLocks/>
          </p:cNvSpPr>
          <p:nvPr/>
        </p:nvSpPr>
        <p:spPr>
          <a:xfrm>
            <a:off x="401782" y="2183010"/>
            <a:ext cx="8994894" cy="210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2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14343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40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35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31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CP violation quantified by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4A539093-5D20-905C-ED12-915067EB4E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1782" y="5390812"/>
                <a:ext cx="12191999" cy="12202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8" indent="-171448" algn="l" defTabSz="685792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14343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7240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200135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Courier New" panose="02070309020205020404" pitchFamily="49" charset="0"/>
                  <a:buChar char="o"/>
                  <a:defRPr sz="135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543031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885927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23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19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14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At leading order, related to strong phase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Δ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𝛿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weak phase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Δ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𝜙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between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𝑠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𝑝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waves</a:t>
                </a:r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4A539093-5D20-905C-ED12-915067EB4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82" y="5390812"/>
                <a:ext cx="12191999" cy="1220299"/>
              </a:xfrm>
              <a:prstGeom prst="rect">
                <a:avLst/>
              </a:prstGeom>
              <a:blipFill>
                <a:blip r:embed="rId5"/>
                <a:stretch>
                  <a:fillRect l="-728" b="-4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9B3155EC-2393-B7C1-E90A-E76925A18EB5}"/>
              </a:ext>
            </a:extLst>
          </p:cNvPr>
          <p:cNvSpPr txBox="1"/>
          <p:nvPr/>
        </p:nvSpPr>
        <p:spPr>
          <a:xfrm>
            <a:off x="8581334" y="6252721"/>
            <a:ext cx="1856598" cy="338554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ea typeface="SimHei" charset="-122"/>
              </a:rPr>
              <a:t>[PRD 34 (1986) 833]</a:t>
            </a:r>
            <a:endParaRPr kumimoji="1" lang="zh-CN" altLang="en-US" sz="1600" dirty="0"/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2ABBF233-F103-12B3-1123-6D9B5AA12DC5}"/>
              </a:ext>
            </a:extLst>
          </p:cNvPr>
          <p:cNvSpPr/>
          <p:nvPr/>
        </p:nvSpPr>
        <p:spPr>
          <a:xfrm>
            <a:off x="7998155" y="1814376"/>
            <a:ext cx="879388" cy="173103"/>
          </a:xfrm>
          <a:prstGeom prst="rightArrow">
            <a:avLst/>
          </a:prstGeom>
          <a:ln>
            <a:solidFill>
              <a:srgbClr val="2A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4BB32A5-DD97-39B8-2BD0-BFFE800025F5}"/>
                  </a:ext>
                </a:extLst>
              </p:cNvPr>
              <p:cNvSpPr txBox="1"/>
              <p:nvPr/>
            </p:nvSpPr>
            <p:spPr>
              <a:xfrm>
                <a:off x="7556341" y="3091893"/>
                <a:ext cx="1928541" cy="414857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4BB32A5-DD97-39B8-2BD0-BFFE80002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41" y="3091893"/>
                <a:ext cx="1928541" cy="4148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AE6DB-FEEA-1D4A-33AD-1527B3ADC182}"/>
                  </a:ext>
                </a:extLst>
              </p:cNvPr>
              <p:cNvSpPr txBox="1"/>
              <p:nvPr/>
            </p:nvSpPr>
            <p:spPr>
              <a:xfrm>
                <a:off x="7547650" y="3609994"/>
                <a:ext cx="2012474" cy="421013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AE6DB-FEEA-1D4A-33AD-1527B3ADC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650" y="3609994"/>
                <a:ext cx="2012474" cy="421013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10336F9-591B-CBF4-07E8-7A03CB479572}"/>
                  </a:ext>
                </a:extLst>
              </p:cNvPr>
              <p:cNvSpPr txBox="1"/>
              <p:nvPr/>
            </p:nvSpPr>
            <p:spPr>
              <a:xfrm>
                <a:off x="9521594" y="3086977"/>
                <a:ext cx="2204258" cy="414857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10336F9-591B-CBF4-07E8-7A03CB479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594" y="3086977"/>
                <a:ext cx="2204258" cy="4148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4B188F9-957A-BDC1-9A48-5EAF281C4A68}"/>
                  </a:ext>
                </a:extLst>
              </p:cNvPr>
              <p:cNvSpPr txBox="1"/>
              <p:nvPr/>
            </p:nvSpPr>
            <p:spPr>
              <a:xfrm>
                <a:off x="9521594" y="3605078"/>
                <a:ext cx="2113464" cy="421013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4B188F9-957A-BDC1-9A48-5EAF281C4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594" y="3605078"/>
                <a:ext cx="2113464" cy="421013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58D48DD-D1A3-234A-8775-221124D1C4F9}"/>
                  </a:ext>
                </a:extLst>
              </p:cNvPr>
              <p:cNvSpPr txBox="1"/>
              <p:nvPr/>
            </p:nvSpPr>
            <p:spPr>
              <a:xfrm>
                <a:off x="8467667" y="4346778"/>
                <a:ext cx="1699503" cy="423770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58D48DD-D1A3-234A-8775-221124D1C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667" y="4346778"/>
                <a:ext cx="1699503" cy="423770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1979B38-05D7-8314-A33F-6152F5C3F099}"/>
                  </a:ext>
                </a:extLst>
              </p:cNvPr>
              <p:cNvSpPr txBox="1"/>
              <p:nvPr/>
            </p:nvSpPr>
            <p:spPr>
              <a:xfrm>
                <a:off x="8430042" y="4737307"/>
                <a:ext cx="1800621" cy="423770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1979B38-05D7-8314-A33F-6152F5C3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042" y="4737307"/>
                <a:ext cx="1800621" cy="423770"/>
              </a:xfrm>
              <a:prstGeom prst="rect">
                <a:avLst/>
              </a:prstGeom>
              <a:blipFill>
                <a:blip r:embed="rId11"/>
                <a:stretch>
                  <a:fillRect b="-5714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29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61329-A240-F85E-8FE7-864B5974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Status of decay parameter measurements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D77B4CC-9040-12C9-68B0-E3B74BE91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3932" y="1467543"/>
                <a:ext cx="8994894" cy="153554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For charm-baryon decays, </a:t>
                </a:r>
              </a:p>
              <a:p>
                <a:pPr lvl="1"/>
                <a:r>
                  <a:rPr kumimoji="1" lang="en-US" altLang="zh-CN" sz="2000" dirty="0"/>
                  <a:t>Precisely measured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sz="2000" dirty="0"/>
                  <a:t> parameters</a:t>
                </a:r>
              </a:p>
              <a:p>
                <a:pPr lvl="1"/>
                <a:r>
                  <a:rPr kumimoji="1" lang="en-US" altLang="zh-CN" sz="2000" dirty="0"/>
                  <a:t>Limited precision of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zh-CN" sz="200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D77B4CC-9040-12C9-68B0-E3B74BE91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932" y="1467543"/>
                <a:ext cx="8994894" cy="1535545"/>
              </a:xfrm>
              <a:blipFill>
                <a:blip r:embed="rId2"/>
                <a:stretch>
                  <a:fillRect l="-845" t="-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A4ED8C-D852-91B4-9FC1-8A30B2FC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1DAF56-DFC3-4744-E227-4F9440488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925" y="543282"/>
            <a:ext cx="4423045" cy="5585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8805B1-2D92-AB16-05F3-C5A176F02D97}"/>
                  </a:ext>
                </a:extLst>
              </p:cNvPr>
              <p:cNvSpPr txBox="1"/>
              <p:nvPr/>
            </p:nvSpPr>
            <p:spPr>
              <a:xfrm>
                <a:off x="1299917" y="4014557"/>
                <a:ext cx="3346429" cy="923330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𝛽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=−0.64±0.69</m:t>
                      </m:r>
                    </m:oMath>
                  </m:oMathPara>
                </a14:m>
                <a:endParaRPr kumimoji="1" lang="en-US" altLang="zh-CN" b="0" dirty="0">
                  <a:ea typeface="SimHei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𝛾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=−0.77±0.58</m:t>
                      </m:r>
                    </m:oMath>
                  </m:oMathPara>
                </a14:m>
                <a:endParaRPr kumimoji="1" lang="en-US" altLang="zh-CN" b="0" dirty="0">
                  <a:ea typeface="SimHei" charset="-122"/>
                </a:endParaRPr>
              </a:p>
              <a:p>
                <a:pPr algn="ctr"/>
                <a:endParaRPr kumimoji="1" lang="zh-CN" altLang="en-US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8805B1-2D92-AB16-05F3-C5A176F02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17" y="4014557"/>
                <a:ext cx="334642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12D61BC-2831-25FF-86EF-9D34344BFDC2}"/>
                  </a:ext>
                </a:extLst>
              </p:cNvPr>
              <p:cNvSpPr txBox="1"/>
              <p:nvPr/>
            </p:nvSpPr>
            <p:spPr>
              <a:xfrm>
                <a:off x="1298194" y="2960389"/>
                <a:ext cx="3460947" cy="668773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𝛽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Λ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SimHei" charset="-122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SimHei" charset="-122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0.06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−0.47−0.06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SimHei" charset="-122"/>
                            </a:rPr>
                            <m:t>+0.58+0.05</m:t>
                          </m:r>
                        </m:sup>
                      </m:sSubSup>
                    </m:oMath>
                  </m:oMathPara>
                </a14:m>
                <a:endParaRPr kumimoji="1" lang="en-US" altLang="zh-CN" b="0" dirty="0">
                  <a:ea typeface="SimHei" charset="-12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</a:rPr>
                      <m:t>𝛾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SimHei" charset="-122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 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SimHei" charset="-122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</a:rPr>
                      <m:t>=</m:t>
                    </m:r>
                  </m:oMath>
                </a14:m>
                <a:r>
                  <a:rPr kumimoji="1" lang="en-US" altLang="zh-CN" dirty="0">
                    <a:ea typeface="SimHei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</a:rPr>
                      <m:t>−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  <m:t>0.6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0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  <m:t>−0.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05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  <m:t>−0.0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3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  <m:t>+0.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96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SimHei" charset="-122"/>
                          </a:rPr>
                          <m:t>+0.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SimHei" charset="-122"/>
                          </a:rPr>
                          <m:t>17</m:t>
                        </m:r>
                      </m:sup>
                    </m:sSubSup>
                  </m:oMath>
                </a14:m>
                <a:endParaRPr kumimoji="1" lang="zh-CN" altLang="en-US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12D61BC-2831-25FF-86EF-9D34344BF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194" y="2960389"/>
                <a:ext cx="3460947" cy="668773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A24A3B4-6539-41DD-3D76-91F31498F473}"/>
              </a:ext>
            </a:extLst>
          </p:cNvPr>
          <p:cNvSpPr txBox="1"/>
          <p:nvPr/>
        </p:nvSpPr>
        <p:spPr>
          <a:xfrm>
            <a:off x="1818510" y="3617159"/>
            <a:ext cx="2141933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[PRD 100 (2019) 072004]</a:t>
            </a:r>
            <a:endParaRPr kumimoji="1" lang="zh-CN" altLang="en-US" sz="15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A0896F-DC82-FEA7-E3D3-51B603593EBE}"/>
              </a:ext>
            </a:extLst>
          </p:cNvPr>
          <p:cNvSpPr txBox="1"/>
          <p:nvPr/>
        </p:nvSpPr>
        <p:spPr>
          <a:xfrm>
            <a:off x="1818510" y="4672254"/>
            <a:ext cx="2103461" cy="553998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[PRL 132 (2024) 031801]</a:t>
            </a:r>
          </a:p>
          <a:p>
            <a:pPr algn="ctr"/>
            <a:endParaRPr kumimoji="1" lang="zh-CN" altLang="en-US" sz="15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7BFDFD-0A40-65C7-921A-F4C2165D0FC5}"/>
              </a:ext>
            </a:extLst>
          </p:cNvPr>
          <p:cNvSpPr txBox="1"/>
          <p:nvPr/>
        </p:nvSpPr>
        <p:spPr>
          <a:xfrm>
            <a:off x="8113281" y="3463316"/>
            <a:ext cx="3293414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[PRD 100 (2019) 072004]</a:t>
            </a:r>
            <a:endParaRPr kumimoji="1" lang="zh-CN" altLang="en-US" sz="15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5EA622-94E0-08EB-B020-B57A4D21E229}"/>
              </a:ext>
            </a:extLst>
          </p:cNvPr>
          <p:cNvSpPr txBox="1"/>
          <p:nvPr/>
        </p:nvSpPr>
        <p:spPr>
          <a:xfrm>
            <a:off x="8300035" y="3696487"/>
            <a:ext cx="2956746" cy="32316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[Sci. Bull. 68 (2023) 583</a:t>
            </a:r>
            <a:r>
              <a:rPr lang="en-US" altLang="zh-CN" sz="1200" dirty="0">
                <a:solidFill>
                  <a:srgbClr val="00B0F0"/>
                </a:solidFill>
                <a:ea typeface="SimHei" charset="-122"/>
              </a:rPr>
              <a:t>]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667FBFB1-4B5A-9D2B-7E68-17BF3C741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763" y="5180337"/>
                <a:ext cx="11590646" cy="14280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48" indent="-171448" algn="l" defTabSz="685792" rtl="0" eaLnBrk="1" latinLnBrk="0" hangingPunct="1">
                  <a:lnSpc>
                    <a:spcPct val="15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14343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7240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200135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Courier New" panose="02070309020205020404" pitchFamily="49" charset="0"/>
                  <a:buChar char="o"/>
                  <a:defRPr sz="135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543031" indent="-171448" algn="l" defTabSz="685792" rtl="0" eaLnBrk="1" latinLnBrk="0" hangingPunct="1">
                  <a:lnSpc>
                    <a:spcPct val="150000"/>
                  </a:lnSpc>
                  <a:spcBef>
                    <a:spcPts val="375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885927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23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19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14" indent="-171448" algn="l" defTabSz="685792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𝛼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Λ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𝑝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has a great change after the recent BESIII and CLAS results</a:t>
                </a:r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667FBFB1-4B5A-9D2B-7E68-17BF3C741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63" y="5180337"/>
                <a:ext cx="11590646" cy="1428004"/>
              </a:xfrm>
              <a:prstGeom prst="rect">
                <a:avLst/>
              </a:prstGeom>
              <a:blipFill>
                <a:blip r:embed="rId6"/>
                <a:stretch>
                  <a:fillRect l="-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DF872C-A069-E3FE-E558-947E2C70F2B9}"/>
                  </a:ext>
                </a:extLst>
              </p:cNvPr>
              <p:cNvSpPr txBox="1"/>
              <p:nvPr/>
            </p:nvSpPr>
            <p:spPr>
              <a:xfrm>
                <a:off x="1375217" y="5791032"/>
                <a:ext cx="4466864" cy="461665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SimHei" charset="-122"/>
                        </a:rPr>
                        <m:t>0.642±0.013 →0.747±0.009</m:t>
                      </m:r>
                    </m:oMath>
                  </m:oMathPara>
                </a14:m>
                <a:endParaRPr kumimoji="1" lang="en-US" altLang="zh-CN" sz="2400" dirty="0">
                  <a:ea typeface="SimHei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DF872C-A069-E3FE-E558-947E2C70F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217" y="5791032"/>
                <a:ext cx="4466864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  <a:effectLst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438467EB-CADE-1D2D-BC4F-BA62873D7EB1}"/>
              </a:ext>
            </a:extLst>
          </p:cNvPr>
          <p:cNvSpPr txBox="1">
            <a:spLocks/>
          </p:cNvSpPr>
          <p:nvPr/>
        </p:nvSpPr>
        <p:spPr>
          <a:xfrm>
            <a:off x="413764" y="730883"/>
            <a:ext cx="8994894" cy="83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2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14343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40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35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31" indent="-171448" algn="l" defTabSz="685792" rtl="0" eaLnBrk="1" latinLnBrk="0" hangingPunct="1">
              <a:lnSpc>
                <a:spcPct val="150000"/>
              </a:lnSpc>
              <a:spcBef>
                <a:spcPts val="375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7" indent="-228597" defTabSz="914389">
              <a:lnSpc>
                <a:spcPct val="120000"/>
              </a:lnSpc>
              <a:spcBef>
                <a:spcPts val="1000"/>
              </a:spcBef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result for bottom-baryon decay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1A31F2-D808-8E46-88FE-45B4DCB02E3F}"/>
              </a:ext>
            </a:extLst>
          </p:cNvPr>
          <p:cNvSpPr txBox="1"/>
          <p:nvPr/>
        </p:nvSpPr>
        <p:spPr>
          <a:xfrm>
            <a:off x="7246803" y="5706737"/>
            <a:ext cx="3606075" cy="78483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 anchor="ctr">
            <a:spAutoFit/>
          </a:bodyPr>
          <a:lstStyle/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[Nature Phys. 15 (2019) 631]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[PRL 129 (2022) 131801]</a:t>
            </a:r>
          </a:p>
          <a:p>
            <a:r>
              <a:rPr lang="en-US" altLang="zh-CN" sz="1500" dirty="0">
                <a:solidFill>
                  <a:srgbClr val="00B0F0"/>
                </a:solidFill>
                <a:ea typeface="SimHei" charset="-122"/>
              </a:rPr>
              <a:t>[PRL 123 (2019) 182301]</a:t>
            </a:r>
          </a:p>
        </p:txBody>
      </p:sp>
    </p:spTree>
    <p:extLst>
      <p:ext uri="{BB962C8B-B14F-4D97-AF65-F5344CB8AC3E}">
        <p14:creationId xmlns:p14="http://schemas.microsoft.com/office/powerpoint/2010/main" val="2508137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06D88D0-7544-0D1E-6468-CE62B620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344" y="4847958"/>
            <a:ext cx="4349408" cy="18640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F912C4-5BC6-2F71-822F-716B2C68C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762" y="3080233"/>
            <a:ext cx="4463990" cy="16710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1074B-A3C3-B7D5-F8FC-42B5B800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 overview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5B0B42-FA4E-49AC-F45B-F88F6E79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7C21FB-5A22-EAD0-B537-7D5DC8E2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216" y="1114313"/>
            <a:ext cx="2221860" cy="18307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968892-23E4-1211-FD00-9C134B87B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398" y="1101879"/>
            <a:ext cx="2213537" cy="1797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B11EA6A-FFD6-0094-F98F-AF26357A7F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750" y="786333"/>
                <a:ext cx="7246594" cy="592565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/>
                  <a:t>9 fb</a:t>
                </a:r>
                <a:r>
                  <a:rPr kumimoji="1" lang="en-US" altLang="zh-CN" sz="2400" baseline="30000" dirty="0"/>
                  <a:t>-1</a:t>
                </a:r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dirty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kumimoji="1" lang="en-US" altLang="zh-CN" sz="2400" dirty="0"/>
                  <a:t> collision samples collected by the </a:t>
                </a:r>
                <a:r>
                  <a:rPr kumimoji="1" lang="en-US" altLang="zh-CN" sz="2400" dirty="0" err="1"/>
                  <a:t>LHCb</a:t>
                </a:r>
                <a:r>
                  <a:rPr kumimoji="1" lang="en-US" altLang="zh-CN" sz="2400" dirty="0"/>
                  <a:t> experiment </a:t>
                </a:r>
              </a:p>
              <a:p>
                <a:r>
                  <a:rPr kumimoji="1" lang="en-US" altLang="zh-CN" sz="2400" dirty="0"/>
                  <a:t>Decay channels</a:t>
                </a:r>
              </a:p>
              <a:p>
                <a:pPr lvl="1"/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 Followed by </a:t>
                </a:r>
              </a:p>
              <a:p>
                <a:pPr marL="457194" lvl="1" indent="0">
                  <a:buNone/>
                </a:pPr>
                <a:r>
                  <a:rPr kumimoji="1" lang="en-US" altLang="zh-CN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kumimoji="1" lang="en-US" altLang="zh-CN" dirty="0"/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,  </a:t>
                </a:r>
              </a:p>
              <a:p>
                <a:pPr marL="342895" lvl="1" indent="0">
                  <a:buNone/>
                </a:pPr>
                <a:r>
                  <a:rPr kumimoji="1" lang="en-US" altLang="zh-CN" dirty="0"/>
                  <a:t>	  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</a:p>
              <a:p>
                <a:r>
                  <a:rPr kumimoji="1" lang="en-US" altLang="zh-CN" sz="2400" dirty="0"/>
                  <a:t>Decay parameters extracted from angular distributions</a:t>
                </a:r>
              </a:p>
              <a:p>
                <a:r>
                  <a:rPr kumimoji="1" lang="en-US" altLang="zh-CN" sz="2400" dirty="0"/>
                  <a:t>Inclusion of charge-conjugate processes, unless stated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B11EA6A-FFD6-0094-F98F-AF26357A7F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750" y="786333"/>
                <a:ext cx="7246594" cy="5925657"/>
              </a:xfrm>
              <a:blipFill>
                <a:blip r:embed="rId7"/>
                <a:stretch>
                  <a:fillRect l="-1049" t="-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327807"/>
      </p:ext>
    </p:extLst>
  </p:cSld>
  <p:clrMapOvr>
    <a:masterClrMapping/>
  </p:clrMapOvr>
</p:sld>
</file>

<file path=ppt/theme/theme1.xml><?xml version="1.0" encoding="utf-8"?>
<a:theme xmlns:a="http://schemas.openxmlformats.org/drawingml/2006/main" name="物理学院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2A00FF"/>
          </a:solidFill>
        </a:ln>
      </a:spPr>
      <a:bodyPr wrap="none" rtlCol="0" anchor="ctr">
        <a:spAutoFit/>
      </a:bodyPr>
      <a:lstStyle>
        <a:defPPr algn="ctr">
          <a:defRPr sz="1600" dirty="0"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>
        <a:ln w="2222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>
          <a:softEdge rad="12700"/>
        </a:effectLst>
      </a:spPr>
      <a:bodyPr wrap="none" rtlCol="0" anchor="ctr">
        <a:spAutoFit/>
      </a:bodyPr>
      <a:lstStyle>
        <a:defPPr algn="l">
          <a:defRPr kumimoji="1" sz="2000" dirty="0" smtClean="0">
            <a:solidFill>
              <a:prstClr val="black"/>
            </a:solidFill>
            <a:latin typeface="Microsoft YaHei" panose="020B0503020204020204" pitchFamily="34" charset="-122"/>
            <a:ea typeface="Microsoft YaHei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物理学院" id="{B641766D-3ACD-874F-BE34-632D346FB3FF}" vid="{8A2279D5-A538-804D-84B9-D2D0A6AA6F3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物理学院</Template>
  <TotalTime>12629</TotalTime>
  <Words>1399</Words>
  <Application>Microsoft Macintosh PowerPoint</Application>
  <PresentationFormat>宽屏</PresentationFormat>
  <Paragraphs>259</Paragraphs>
  <Slides>25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等线</vt:lpstr>
      <vt:lpstr>SimHei</vt:lpstr>
      <vt:lpstr>Microsoft YaHei</vt:lpstr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Wingdings</vt:lpstr>
      <vt:lpstr>物理学院</vt:lpstr>
      <vt:lpstr>PowerPoint 演示文稿</vt:lpstr>
      <vt:lpstr>Introduction</vt:lpstr>
      <vt:lpstr>CPV in baryon system</vt:lpstr>
      <vt:lpstr>LHCb detector</vt:lpstr>
      <vt:lpstr>Charm baryons at LHCb</vt:lpstr>
      <vt:lpstr>Motivation</vt:lpstr>
      <vt:lpstr>CP violation</vt:lpstr>
      <vt:lpstr>Status of decay parameter measurements</vt:lpstr>
      <vt:lpstr>Analysis overview</vt:lpstr>
      <vt:lpstr>Angular fit</vt:lpstr>
      <vt:lpstr>CP measurement</vt:lpstr>
      <vt:lpstr>Results of Λ_b^0 decays</vt:lpstr>
      <vt:lpstr>Results of Λ_c^+ decays</vt:lpstr>
      <vt:lpstr>Results of Λ_c^+ decays (cont.)</vt:lpstr>
      <vt:lpstr>Results of Λ decay</vt:lpstr>
      <vt:lpstr>Summary</vt:lpstr>
      <vt:lpstr>Outlook</vt:lpstr>
      <vt:lpstr>Backup</vt:lpstr>
      <vt:lpstr>Topological diagrams</vt:lpstr>
      <vt:lpstr>Yields</vt:lpstr>
      <vt:lpstr>Angular distributions</vt:lpstr>
      <vt:lpstr>Angular fit</vt:lpstr>
      <vt:lpstr>Helicity formalism expansion</vt:lpstr>
      <vt:lpstr>Helicity formalism expansion (cont.)</vt:lpstr>
      <vt:lpstr>Angular fit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Yuhao Wang</cp:lastModifiedBy>
  <cp:revision>838</cp:revision>
  <dcterms:created xsi:type="dcterms:W3CDTF">2024-08-27T00:14:00Z</dcterms:created>
  <dcterms:modified xsi:type="dcterms:W3CDTF">2024-11-08T09:27:42Z</dcterms:modified>
</cp:coreProperties>
</file>