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953" r:id="rId2"/>
    <p:sldId id="2580" r:id="rId3"/>
    <p:sldId id="2611" r:id="rId4"/>
    <p:sldId id="2612" r:id="rId5"/>
    <p:sldId id="2610" r:id="rId6"/>
    <p:sldId id="2608" r:id="rId7"/>
    <p:sldId id="2609" r:id="rId8"/>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沙 鹏" initials="沙" lastIdx="1" clrIdx="0">
    <p:extLst>
      <p:ext uri="{19B8F6BF-5375-455C-9EA6-DF929625EA0E}">
        <p15:presenceInfo xmlns:p15="http://schemas.microsoft.com/office/powerpoint/2012/main" userId="b8608ec0e979a9e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003399"/>
    <a:srgbClr val="E6E6E6"/>
    <a:srgbClr val="0070C0"/>
    <a:srgbClr val="4D8357"/>
    <a:srgbClr val="005800"/>
    <a:srgbClr val="008400"/>
    <a:srgbClr val="FDCC6D"/>
    <a:srgbClr val="00A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67" autoAdjust="0"/>
    <p:restoredTop sz="90650" autoAdjust="0"/>
  </p:normalViewPr>
  <p:slideViewPr>
    <p:cSldViewPr>
      <p:cViewPr varScale="1">
        <p:scale>
          <a:sx n="98" d="100"/>
          <a:sy n="98" d="100"/>
        </p:scale>
        <p:origin x="1080" y="192"/>
      </p:cViewPr>
      <p:guideLst>
        <p:guide orient="horz" pos="2160"/>
        <p:guide pos="3840"/>
      </p:guideLst>
    </p:cSldViewPr>
  </p:slideViewPr>
  <p:notesTextViewPr>
    <p:cViewPr>
      <p:scale>
        <a:sx n="3" d="2"/>
        <a:sy n="3" d="2"/>
      </p:scale>
      <p:origin x="0" y="0"/>
    </p:cViewPr>
  </p:notesTextViewPr>
  <p:sorterViewPr>
    <p:cViewPr>
      <p:scale>
        <a:sx n="90" d="100"/>
        <a:sy n="90" d="100"/>
      </p:scale>
      <p:origin x="0" y="9182"/>
    </p:cViewPr>
  </p:sorterViewPr>
  <p:notesViewPr>
    <p:cSldViewPr>
      <p:cViewPr varScale="1">
        <p:scale>
          <a:sx n="62" d="100"/>
          <a:sy n="62" d="100"/>
        </p:scale>
        <p:origin x="317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7F9E6D00-2C1C-47F1-8495-043F093F9ED6}" type="datetimeFigureOut">
              <a:rPr lang="zh-CN" altLang="en-US" smtClean="0"/>
              <a:t>2024/10/28</a:t>
            </a:fld>
            <a:endParaRPr lang="zh-CN" altLang="en-US"/>
          </a:p>
        </p:txBody>
      </p:sp>
      <p:sp>
        <p:nvSpPr>
          <p:cNvPr id="4" name="Footer Placeholder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EB5A05AE-EECD-457A-A033-312F4EB81B8B}" type="slidenum">
              <a:rPr lang="zh-CN" altLang="en-US" smtClean="0"/>
              <a:t>‹#›</a:t>
            </a:fld>
            <a:endParaRPr lang="zh-CN" altLang="en-US"/>
          </a:p>
        </p:txBody>
      </p:sp>
    </p:spTree>
    <p:extLst>
      <p:ext uri="{BB962C8B-B14F-4D97-AF65-F5344CB8AC3E}">
        <p14:creationId xmlns:p14="http://schemas.microsoft.com/office/powerpoint/2010/main" val="163861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3E0D183-6031-4C32-B44B-14746A336CF0}" type="datetimeFigureOut">
              <a:rPr lang="zh-CN" altLang="en-US" smtClean="0"/>
              <a:pPr/>
              <a:t>2024/10/28</a:t>
            </a:fld>
            <a:endParaRPr lang="zh-CN" altLang="en-US"/>
          </a:p>
        </p:txBody>
      </p:sp>
      <p:sp>
        <p:nvSpPr>
          <p:cNvPr id="4" name="幻灯片图像占位符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03A1DF17-A28C-4D46-829F-D8D110C09314}" type="slidenum">
              <a:rPr lang="zh-CN" altLang="en-US" smtClean="0"/>
              <a:pPr/>
              <a:t>‹#›</a:t>
            </a:fld>
            <a:endParaRPr lang="zh-CN" altLang="en-US"/>
          </a:p>
        </p:txBody>
      </p:sp>
    </p:spTree>
    <p:extLst>
      <p:ext uri="{BB962C8B-B14F-4D97-AF65-F5344CB8AC3E}">
        <p14:creationId xmlns:p14="http://schemas.microsoft.com/office/powerpoint/2010/main" val="291946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A1DF17-A28C-4D46-829F-D8D110C09314}" type="slidenum">
              <a:rPr lang="zh-CN" altLang="en-US" smtClean="0"/>
              <a:pPr/>
              <a:t>1</a:t>
            </a:fld>
            <a:endParaRPr lang="zh-CN" altLang="en-US"/>
          </a:p>
        </p:txBody>
      </p:sp>
    </p:spTree>
    <p:extLst>
      <p:ext uri="{BB962C8B-B14F-4D97-AF65-F5344CB8AC3E}">
        <p14:creationId xmlns:p14="http://schemas.microsoft.com/office/powerpoint/2010/main" val="382373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21308" y="1718148"/>
            <a:ext cx="10363200" cy="1470025"/>
          </a:xfrm>
        </p:spPr>
        <p:txBody>
          <a:bodyPr>
            <a:noAutofit/>
          </a:bodyPr>
          <a:lstStyle>
            <a:lvl1pPr>
              <a:defRPr lang="zh-CN" altLang="en-US" sz="6600" b="1" kern="1200" dirty="0">
                <a:solidFill>
                  <a:srgbClr val="3366FF"/>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cs typeface="+mn-cs"/>
              </a:defRPr>
            </a:lvl1pPr>
          </a:lstStyle>
          <a:p>
            <a:r>
              <a:rPr lang="zh-CN" altLang="en-US" dirty="0"/>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862A364D-C919-45E7-A57D-C4BE4049E83B}" type="datetime1">
              <a:rPr lang="zh-CN" altLang="en-US" smtClean="0"/>
              <a:t>2024/10/28</a:t>
            </a:fld>
            <a:endParaRPr lang="zh-CN" altLang="en-US"/>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8" name="矩形 7"/>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 name="矩形 8"/>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矩形 9"/>
          <p:cNvSpPr/>
          <p:nvPr userDrawn="1"/>
        </p:nvSpPr>
        <p:spPr>
          <a:xfrm>
            <a:off x="-1" y="0"/>
            <a:ext cx="12192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矩形 10"/>
          <p:cNvSpPr/>
          <p:nvPr userDrawn="1"/>
        </p:nvSpPr>
        <p:spPr>
          <a:xfrm>
            <a:off x="9239272" y="-2"/>
            <a:ext cx="2952728" cy="216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733552" y="6356351"/>
            <a:ext cx="4738712" cy="365125"/>
          </a:xfrm>
        </p:spPr>
        <p:txBody>
          <a:bodyPr/>
          <a:lstStyle>
            <a:lvl1pPr>
              <a:defRPr>
                <a:solidFill>
                  <a:schemeClr val="tx1"/>
                </a:solidFill>
              </a:defRPr>
            </a:lvl1pPr>
          </a:lstStyle>
          <a:p>
            <a:r>
              <a:rPr lang="en-US" altLang="zh-CN"/>
              <a:t>CEPC Detector Ref-TDR Review</a:t>
            </a:r>
            <a:endParaRPr lang="zh-CN" altLang="en-US" dirty="0"/>
          </a:p>
        </p:txBody>
      </p:sp>
    </p:spTree>
    <p:extLst>
      <p:ext uri="{BB962C8B-B14F-4D97-AF65-F5344CB8AC3E}">
        <p14:creationId xmlns:p14="http://schemas.microsoft.com/office/powerpoint/2010/main" val="17917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609600" y="1285861"/>
            <a:ext cx="10972800" cy="4840303"/>
          </a:xfrm>
        </p:spPr>
        <p:txBody>
          <a:bodyPr/>
          <a:lstStyle>
            <a:lvl1pPr>
              <a:lnSpc>
                <a:spcPct val="110000"/>
              </a:lnSpc>
              <a:spcBef>
                <a:spcPts val="0"/>
              </a:spcBef>
              <a:spcAft>
                <a:spcPts val="1000"/>
              </a:spcAft>
              <a:buClr>
                <a:srgbClr val="FFC000"/>
              </a:buClr>
              <a:buSzPct val="80000"/>
              <a:buFont typeface="Wingdings" pitchFamily="2" charset="2"/>
              <a:buChar char="n"/>
              <a:defRPr sz="2800" b="0" baseline="0">
                <a:solidFill>
                  <a:srgbClr val="0000FF"/>
                </a:solidFill>
                <a:latin typeface="+mn-lt"/>
                <a:ea typeface="微软雅黑" pitchFamily="34" charset="-122"/>
              </a:defRPr>
            </a:lvl1pPr>
            <a:lvl2pPr>
              <a:defRPr sz="2400" baseline="0">
                <a:latin typeface="Arial" panose="020B0604020202020204" pitchFamily="34" charset="0"/>
                <a:ea typeface="微软雅黑" pitchFamily="34" charset="-122"/>
              </a:defRPr>
            </a:lvl2pPr>
            <a:lvl3pPr>
              <a:defRPr baseline="0"/>
            </a:lvl3pPr>
            <a:lvl4pPr>
              <a:defRPr baseline="0"/>
            </a:lvl4pPr>
            <a:lvl5pPr>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9E3ED583-47F1-4C9E-913E-9C8F8159BAED}" type="datetime1">
              <a:rPr lang="zh-CN" altLang="en-US" smtClean="0"/>
              <a:t>2024/10/28</a:t>
            </a:fld>
            <a:endParaRPr lang="zh-CN" altLang="en-US"/>
          </a:p>
        </p:txBody>
      </p:sp>
      <p:sp>
        <p:nvSpPr>
          <p:cNvPr id="2" name="标题 1"/>
          <p:cNvSpPr>
            <a:spLocks noGrp="1"/>
          </p:cNvSpPr>
          <p:nvPr>
            <p:ph type="title" hasCustomPrompt="1"/>
          </p:nvPr>
        </p:nvSpPr>
        <p:spPr>
          <a:xfrm>
            <a:off x="666712" y="142852"/>
            <a:ext cx="10763325" cy="725470"/>
          </a:xfrm>
        </p:spPr>
        <p:txBody>
          <a:bodyPr>
            <a:normAutofit/>
          </a:bodyPr>
          <a:lstStyle>
            <a:lvl1pPr algn="ctr">
              <a:defRPr sz="4000" b="1" baseline="0">
                <a:solidFill>
                  <a:srgbClr val="C00000"/>
                </a:solidFill>
                <a:effectLst/>
                <a:latin typeface="Arial Black" panose="020B0A04020102020204" pitchFamily="34" charset="0"/>
                <a:ea typeface="微软雅黑" pitchFamily="34" charset="-122"/>
                <a:cs typeface="Arial" panose="020B0604020202020204" pitchFamily="34" charset="0"/>
              </a:defRPr>
            </a:lvl1pPr>
          </a:lstStyle>
          <a:p>
            <a:r>
              <a:rPr lang="zh-CN" altLang="en-US" dirty="0"/>
              <a:t>单击此处编辑母版标题样式</a:t>
            </a:r>
          </a:p>
        </p:txBody>
      </p:sp>
      <p:sp>
        <p:nvSpPr>
          <p:cNvPr id="15" name="矩形 14"/>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6" name="矩形 15"/>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矩形 17"/>
          <p:cNvSpPr/>
          <p:nvPr userDrawn="1"/>
        </p:nvSpPr>
        <p:spPr>
          <a:xfrm>
            <a:off x="-1" y="937526"/>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3" name="矩形 22"/>
          <p:cNvSpPr/>
          <p:nvPr userDrawn="1"/>
        </p:nvSpPr>
        <p:spPr>
          <a:xfrm>
            <a:off x="0" y="0"/>
            <a:ext cx="285709" cy="91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
        <p:nvSpPr>
          <p:cNvPr id="6" name="灯片编号占位符 5"/>
          <p:cNvSpPr>
            <a:spLocks noGrp="1"/>
          </p:cNvSpPr>
          <p:nvPr>
            <p:ph type="sldNum" sz="quarter" idx="12"/>
          </p:nvPr>
        </p:nvSpPr>
        <p:spPr/>
        <p:txBody>
          <a:bodyPr/>
          <a:lstStyle/>
          <a:p>
            <a:fld id="{F15E9139-A00B-4B2A-98A6-095DC08F134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F67FF2-22DD-4CF8-BE9E-25F2457D970D}" type="datetime1">
              <a:rPr lang="zh-CN" altLang="en-US" smtClean="0"/>
              <a:t>2024/10/28</a:t>
            </a:fld>
            <a:endParaRPr lang="zh-CN" altLang="en-US"/>
          </a:p>
        </p:txBody>
      </p:sp>
      <p:sp>
        <p:nvSpPr>
          <p:cNvPr id="4" name="灯片编号占位符 3"/>
          <p:cNvSpPr>
            <a:spLocks noGrp="1"/>
          </p:cNvSpPr>
          <p:nvPr>
            <p:ph type="sldNum" sz="quarter" idx="12"/>
          </p:nvPr>
        </p:nvSpPr>
        <p:spPr/>
        <p:txBody>
          <a:bodyPr/>
          <a:lstStyle/>
          <a:p>
            <a:fld id="{F15E9139-A00B-4B2A-98A6-095DC08F1345}" type="slidenum">
              <a:rPr lang="zh-CN" altLang="en-US" smtClean="0"/>
              <a:pPr/>
              <a:t>‹#›</a:t>
            </a:fld>
            <a:endParaRPr lang="zh-CN" altLang="en-US"/>
          </a:p>
        </p:txBody>
      </p:sp>
      <p:sp>
        <p:nvSpPr>
          <p:cNvPr id="6" name="页脚占位符 4"/>
          <p:cNvSpPr>
            <a:spLocks noGrp="1"/>
          </p:cNvSpPr>
          <p:nvPr>
            <p:ph type="ftr" sz="quarter" idx="11"/>
          </p:nvPr>
        </p:nvSpPr>
        <p:spPr>
          <a:xfrm>
            <a:off x="3586586" y="6386391"/>
            <a:ext cx="5040560" cy="354977"/>
          </a:xfrm>
        </p:spPr>
        <p:txBody>
          <a:bodyPr/>
          <a:lstStyle/>
          <a:p>
            <a:r>
              <a:rPr lang="en-US" altLang="zh-CN"/>
              <a:t>CEPC Detector Ref-TDR Review</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7E5C1474-FB53-481B-9A68-D9081559E308}" type="datetime1">
              <a:rPr lang="zh-CN" altLang="en-US" smtClean="0"/>
              <a:t>2024/10/28</a:t>
            </a:fld>
            <a:endParaRPr lang="zh-CN" altLang="en-US"/>
          </a:p>
        </p:txBody>
      </p:sp>
      <p:sp>
        <p:nvSpPr>
          <p:cNvPr id="5" name="Footer Placeholder 4"/>
          <p:cNvSpPr>
            <a:spLocks noGrp="1"/>
          </p:cNvSpPr>
          <p:nvPr>
            <p:ph type="ftr" sz="quarter" idx="11"/>
          </p:nvPr>
        </p:nvSpPr>
        <p:spPr/>
        <p:txBody>
          <a:bodyPr/>
          <a:lstStyle/>
          <a:p>
            <a:r>
              <a:rPr lang="en-US" altLang="zh-CN"/>
              <a:t>CEPC Detector Ref-TDR Review</a:t>
            </a:r>
            <a:endParaRPr lang="zh-CN" altLang="en-US"/>
          </a:p>
        </p:txBody>
      </p:sp>
      <p:sp>
        <p:nvSpPr>
          <p:cNvPr id="6" name="Slide Number Placeholder 5"/>
          <p:cNvSpPr>
            <a:spLocks noGrp="1"/>
          </p:cNvSpPr>
          <p:nvPr>
            <p:ph type="sldNum" sz="quarter" idx="12"/>
          </p:nvPr>
        </p:nvSpPr>
        <p:spPr/>
        <p:txBody>
          <a:bodyPr/>
          <a:lstStyle/>
          <a:p>
            <a:fld id="{27F552FA-C358-4F70-9CE8-3E41459FCE36}" type="slidenum">
              <a:rPr lang="zh-CN" altLang="en-US" smtClean="0"/>
              <a:t>‹#›</a:t>
            </a:fld>
            <a:endParaRPr lang="zh-CN" altLang="en-US"/>
          </a:p>
        </p:txBody>
      </p:sp>
      <p:sp>
        <p:nvSpPr>
          <p:cNvPr id="7" name="Title 6"/>
          <p:cNvSpPr>
            <a:spLocks noGrp="1"/>
          </p:cNvSpPr>
          <p:nvPr>
            <p:ph type="title"/>
          </p:nvPr>
        </p:nvSpPr>
        <p:spPr/>
        <p:txBody>
          <a:bodyPr/>
          <a:lstStyle/>
          <a:p>
            <a:r>
              <a:rPr lang="en-US" altLang="zh-CN"/>
              <a:t>Click to edit Master title style</a:t>
            </a:r>
            <a:endParaRPr lang="zh-CN" altLang="en-US"/>
          </a:p>
        </p:txBody>
      </p:sp>
    </p:spTree>
    <p:extLst>
      <p:ext uri="{BB962C8B-B14F-4D97-AF65-F5344CB8AC3E}">
        <p14:creationId xmlns:p14="http://schemas.microsoft.com/office/powerpoint/2010/main" val="689675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97A9A-512A-4894-931E-4EFF37503AC0}" type="datetime1">
              <a:rPr lang="zh-CN" altLang="en-US" smtClean="0"/>
              <a:t>2024/10/28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CEPC Detector Ref-TDR Review</a:t>
            </a:r>
            <a:endParaRPr lang="zh-CN" altLang="en-US" dirty="0"/>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E9139-A00B-4B2A-98A6-095DC08F1345}"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73" r:id="rId1"/>
    <p:sldLayoutId id="2147483650" r:id="rId2"/>
    <p:sldLayoutId id="2147483655" r:id="rId3"/>
    <p:sldLayoutId id="2147483674"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3" descr="8d5d924e275b0c7f58feed1244176003"/>
          <p:cNvPicPr>
            <a:picLocks noChangeAspect="1"/>
          </p:cNvPicPr>
          <p:nvPr/>
        </p:nvPicPr>
        <p:blipFill rotWithShape="1">
          <a:blip r:embed="rId3"/>
          <a:srcRect t="28679" b="6192"/>
          <a:stretch/>
        </p:blipFill>
        <p:spPr>
          <a:xfrm>
            <a:off x="635" y="0"/>
            <a:ext cx="12191365" cy="2118283"/>
          </a:xfrm>
          <a:prstGeom prst="rect">
            <a:avLst/>
          </a:prstGeom>
        </p:spPr>
      </p:pic>
      <p:sp>
        <p:nvSpPr>
          <p:cNvPr id="6" name="标题 3"/>
          <p:cNvSpPr txBox="1">
            <a:spLocks/>
          </p:cNvSpPr>
          <p:nvPr/>
        </p:nvSpPr>
        <p:spPr>
          <a:xfrm>
            <a:off x="266407" y="2765840"/>
            <a:ext cx="11892112" cy="1326319"/>
          </a:xfrm>
          <a:prstGeom prst="rect">
            <a:avLst/>
          </a:prstGeom>
        </p:spPr>
        <p:txBody>
          <a:bodyPr vert="horz" lIns="68580" tIns="34290" rIns="68580" bIns="34290" rtlCol="0" anchor="ctr">
            <a:noAutofit/>
          </a:bodyPr>
          <a:lstStyle>
            <a:lvl1pPr algn="ctr" defTabSz="914354" rtl="0" eaLnBrk="1" latinLnBrk="0" hangingPunct="1">
              <a:lnSpc>
                <a:spcPct val="90000"/>
              </a:lnSpc>
              <a:spcBef>
                <a:spcPct val="0"/>
              </a:spcBef>
              <a:buNone/>
              <a:defRPr sz="4000" b="1" kern="1200">
                <a:solidFill>
                  <a:schemeClr val="accent1"/>
                </a:solidFill>
                <a:latin typeface="+mj-lt"/>
                <a:ea typeface="+mj-ea"/>
                <a:cs typeface="+mj-cs"/>
              </a:defRPr>
            </a:lvl1pPr>
          </a:lstStyle>
          <a:p>
            <a:r>
              <a:rPr lang="en-US" altLang="zh-CN" sz="6000" dirty="0">
                <a:solidFill>
                  <a:srgbClr val="C00000"/>
                </a:solidFill>
              </a:rPr>
              <a:t>Feedback</a:t>
            </a:r>
            <a:r>
              <a:rPr lang="zh-CN" altLang="en-US" sz="6000" dirty="0">
                <a:solidFill>
                  <a:srgbClr val="C00000"/>
                </a:solidFill>
              </a:rPr>
              <a:t> </a:t>
            </a:r>
            <a:r>
              <a:rPr lang="en-US" altLang="zh-CN" sz="6000" dirty="0">
                <a:solidFill>
                  <a:srgbClr val="C00000"/>
                </a:solidFill>
              </a:rPr>
              <a:t>from</a:t>
            </a:r>
            <a:r>
              <a:rPr lang="zh-CN" altLang="en-US" sz="6000" dirty="0">
                <a:solidFill>
                  <a:srgbClr val="C00000"/>
                </a:solidFill>
              </a:rPr>
              <a:t> </a:t>
            </a:r>
            <a:r>
              <a:rPr lang="en-US" altLang="zh-CN" sz="6000" dirty="0">
                <a:solidFill>
                  <a:srgbClr val="C00000"/>
                </a:solidFill>
              </a:rPr>
              <a:t>1</a:t>
            </a:r>
            <a:r>
              <a:rPr lang="en-US" altLang="zh-CN" sz="6000" baseline="30000" dirty="0">
                <a:solidFill>
                  <a:srgbClr val="C00000"/>
                </a:solidFill>
              </a:rPr>
              <a:t>st</a:t>
            </a:r>
            <a:r>
              <a:rPr lang="zh-CN" altLang="en-US" sz="6000" dirty="0">
                <a:solidFill>
                  <a:srgbClr val="C00000"/>
                </a:solidFill>
              </a:rPr>
              <a:t> </a:t>
            </a:r>
            <a:r>
              <a:rPr lang="en-US" altLang="zh-CN" sz="6000" dirty="0">
                <a:solidFill>
                  <a:srgbClr val="C00000"/>
                </a:solidFill>
              </a:rPr>
              <a:t>IDRC</a:t>
            </a:r>
            <a:r>
              <a:rPr lang="zh-CN" altLang="en-US" sz="6000" dirty="0">
                <a:solidFill>
                  <a:srgbClr val="C00000"/>
                </a:solidFill>
              </a:rPr>
              <a:t> </a:t>
            </a:r>
            <a:r>
              <a:rPr lang="en-US" altLang="zh-CN" sz="6000" dirty="0">
                <a:solidFill>
                  <a:srgbClr val="C00000"/>
                </a:solidFill>
              </a:rPr>
              <a:t>review</a:t>
            </a:r>
            <a:endParaRPr lang="zh-CN" altLang="en-US" sz="6000" dirty="0">
              <a:solidFill>
                <a:srgbClr val="C00000"/>
              </a:solidFill>
            </a:endParaRPr>
          </a:p>
        </p:txBody>
      </p:sp>
      <p:sp>
        <p:nvSpPr>
          <p:cNvPr id="7" name="文本框 7">
            <a:extLst>
              <a:ext uri="{FF2B5EF4-FFF2-40B4-BE49-F238E27FC236}">
                <a16:creationId xmlns:a16="http://schemas.microsoft.com/office/drawing/2014/main" id="{785816F2-AEF2-4FFE-A0DA-84B4490709A4}"/>
              </a:ext>
            </a:extLst>
          </p:cNvPr>
          <p:cNvSpPr txBox="1"/>
          <p:nvPr/>
        </p:nvSpPr>
        <p:spPr>
          <a:xfrm>
            <a:off x="1002006" y="3880713"/>
            <a:ext cx="10603055" cy="1384995"/>
          </a:xfrm>
          <a:prstGeom prst="rect">
            <a:avLst/>
          </a:prstGeom>
          <a:noFill/>
        </p:spPr>
        <p:txBody>
          <a:bodyPr wrap="square" rtlCol="0">
            <a:spAutoFit/>
          </a:bodyPr>
          <a:lstStyle/>
          <a:p>
            <a:pPr algn="ctr"/>
            <a:r>
              <a:rPr lang="en-US" altLang="zh-CN" sz="2800" dirty="0">
                <a:latin typeface="Times New Roman" panose="02020603050405020304" pitchFamily="18" charset="0"/>
                <a:ea typeface="微软雅黑" panose="020B0503020204020204" pitchFamily="34" charset="-122"/>
              </a:rPr>
              <a:t>Zhijun</a:t>
            </a:r>
            <a:r>
              <a:rPr lang="zh-CN" altLang="en-US" sz="2800" dirty="0">
                <a:latin typeface="Times New Roman" panose="02020603050405020304" pitchFamily="18" charset="0"/>
                <a:ea typeface="微软雅黑" panose="020B0503020204020204" pitchFamily="34" charset="-122"/>
              </a:rPr>
              <a:t> </a:t>
            </a:r>
            <a:r>
              <a:rPr lang="en-US" altLang="zh-CN" sz="2800" dirty="0">
                <a:latin typeface="Times New Roman" panose="02020603050405020304" pitchFamily="18" charset="0"/>
                <a:ea typeface="微软雅黑" panose="020B0503020204020204" pitchFamily="34" charset="-122"/>
              </a:rPr>
              <a:t>Liang</a:t>
            </a:r>
          </a:p>
          <a:p>
            <a:pPr algn="ctr"/>
            <a:r>
              <a:rPr lang="en-US" altLang="zh-CN" sz="2800" dirty="0">
                <a:latin typeface="Times New Roman" panose="02020603050405020304" pitchFamily="18" charset="0"/>
                <a:ea typeface="微软雅黑" panose="020B0503020204020204" pitchFamily="34" charset="-122"/>
              </a:rPr>
              <a:t>(On behalf of the CEPC physics and detector group)</a:t>
            </a:r>
          </a:p>
          <a:p>
            <a:pPr algn="ctr"/>
            <a:r>
              <a:rPr lang="zh-CN" altLang="en-US" sz="2800" dirty="0">
                <a:latin typeface="Times New Roman" panose="02020603050405020304" pitchFamily="18" charset="0"/>
                <a:ea typeface="微软雅黑" panose="020B0503020204020204" pitchFamily="34" charset="-122"/>
              </a:rPr>
              <a:t> </a:t>
            </a:r>
            <a:endParaRPr lang="en-US" altLang="zh-CN" sz="2800" dirty="0">
              <a:latin typeface="Times New Roman" panose="02020603050405020304" pitchFamily="18" charset="0"/>
              <a:ea typeface="微软雅黑" panose="020B0503020204020204" pitchFamily="34" charset="-122"/>
            </a:endParaRPr>
          </a:p>
        </p:txBody>
      </p:sp>
      <p:sp>
        <p:nvSpPr>
          <p:cNvPr id="9" name="TextBox 8"/>
          <p:cNvSpPr txBox="1"/>
          <p:nvPr/>
        </p:nvSpPr>
        <p:spPr>
          <a:xfrm>
            <a:off x="635" y="6457890"/>
            <a:ext cx="12191365" cy="369332"/>
          </a:xfrm>
          <a:prstGeom prst="rect">
            <a:avLst/>
          </a:prstGeom>
          <a:solidFill>
            <a:schemeClr val="accent1"/>
          </a:solidFill>
        </p:spPr>
        <p:txBody>
          <a:bodyPr wrap="square" rtlCol="0">
            <a:spAutoFit/>
          </a:bodyPr>
          <a:lstStyle/>
          <a:p>
            <a:pPr algn="ctr"/>
            <a:r>
              <a:rPr lang="en-US" altLang="zh-CN" dirty="0">
                <a:solidFill>
                  <a:schemeClr val="bg1"/>
                </a:solidFill>
              </a:rPr>
              <a:t>Oct. 21</a:t>
            </a:r>
            <a:r>
              <a:rPr lang="en-US" altLang="zh-CN" baseline="30000" dirty="0">
                <a:solidFill>
                  <a:schemeClr val="bg1"/>
                </a:solidFill>
              </a:rPr>
              <a:t>st</a:t>
            </a:r>
            <a:r>
              <a:rPr lang="en-US" altLang="zh-CN" dirty="0">
                <a:solidFill>
                  <a:schemeClr val="bg1"/>
                </a:solidFill>
              </a:rPr>
              <a:t>, 2024, CEPC Detector Ref-TDR Review</a:t>
            </a:r>
            <a:endParaRPr lang="zh-CN" altLang="en-US" dirty="0">
              <a:solidFill>
                <a:schemeClr val="bg1"/>
              </a:solidFill>
            </a:endParaRPr>
          </a:p>
        </p:txBody>
      </p:sp>
      <p:pic>
        <p:nvPicPr>
          <p:cNvPr id="10" name="Picture 2" descr="C:\Users\Administrator\Desktop\1111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342" y="35979"/>
            <a:ext cx="1548428" cy="912600"/>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46363" y="5398314"/>
            <a:ext cx="3552825" cy="672912"/>
          </a:xfrm>
          <a:prstGeom prst="rect">
            <a:avLst/>
          </a:prstGeom>
        </p:spPr>
      </p:pic>
      <p:sp>
        <p:nvSpPr>
          <p:cNvPr id="12" name="Slide Number Placeholder 11"/>
          <p:cNvSpPr>
            <a:spLocks noGrp="1"/>
          </p:cNvSpPr>
          <p:nvPr>
            <p:ph type="sldNum" sz="quarter" idx="12"/>
          </p:nvPr>
        </p:nvSpPr>
        <p:spPr/>
        <p:txBody>
          <a:bodyPr/>
          <a:lstStyle/>
          <a:p>
            <a:fld id="{27F552FA-C358-4F70-9CE8-3E41459FCE36}" type="slidenum">
              <a:rPr lang="zh-CN" altLang="en-US" smtClean="0"/>
              <a:t>1</a:t>
            </a:fld>
            <a:endParaRPr lang="zh-CN" altLang="en-US" dirty="0"/>
          </a:p>
        </p:txBody>
      </p:sp>
    </p:spTree>
    <p:extLst>
      <p:ext uri="{BB962C8B-B14F-4D97-AF65-F5344CB8AC3E}">
        <p14:creationId xmlns:p14="http://schemas.microsoft.com/office/powerpoint/2010/main" val="1692391731"/>
      </p:ext>
    </p:extLst>
  </p:cSld>
  <p:clrMapOvr>
    <a:masterClrMapping/>
  </p:clrMapOvr>
  <mc:AlternateContent xmlns:mc="http://schemas.openxmlformats.org/markup-compatibility/2006" xmlns:p14="http://schemas.microsoft.com/office/powerpoint/2010/main">
    <mc:Choice Requires="p14">
      <p:transition spd="slow" p14:dur="2000" advTm="8556"/>
    </mc:Choice>
    <mc:Fallback xmlns="">
      <p:transition spd="slow" advTm="855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9CA1-C20D-9BE6-E186-6965923F81A3}"/>
              </a:ext>
            </a:extLst>
          </p:cNvPr>
          <p:cNvSpPr>
            <a:spLocks noGrp="1"/>
          </p:cNvSpPr>
          <p:nvPr>
            <p:ph type="title"/>
          </p:nvPr>
        </p:nvSpPr>
        <p:spPr/>
        <p:txBody>
          <a:bodyPr/>
          <a:lstStyle/>
          <a:p>
            <a:r>
              <a:rPr lang="en-US" altLang="zh-CN" dirty="0"/>
              <a:t>Comment</a:t>
            </a:r>
            <a:r>
              <a:rPr lang="zh-CN" altLang="en-US" dirty="0"/>
              <a:t> </a:t>
            </a:r>
            <a:r>
              <a:rPr lang="en-US" altLang="zh-CN" dirty="0"/>
              <a:t>to</a:t>
            </a:r>
            <a:r>
              <a:rPr lang="zh-CN" altLang="en-US" dirty="0"/>
              <a:t> </a:t>
            </a:r>
            <a:r>
              <a:rPr lang="en-US" altLang="zh-CN" dirty="0"/>
              <a:t>overall</a:t>
            </a:r>
            <a:r>
              <a:rPr lang="zh-CN" altLang="en-US" dirty="0"/>
              <a:t> </a:t>
            </a:r>
            <a:r>
              <a:rPr lang="en-US" altLang="zh-CN" dirty="0"/>
              <a:t>tracking</a:t>
            </a:r>
            <a:r>
              <a:rPr lang="zh-CN" altLang="en-US" dirty="0"/>
              <a:t> </a:t>
            </a:r>
            <a:endParaRPr lang="en-CN" dirty="0"/>
          </a:p>
        </p:txBody>
      </p:sp>
      <p:sp>
        <p:nvSpPr>
          <p:cNvPr id="3" name="Slide Number Placeholder 2">
            <a:extLst>
              <a:ext uri="{FF2B5EF4-FFF2-40B4-BE49-F238E27FC236}">
                <a16:creationId xmlns:a16="http://schemas.microsoft.com/office/drawing/2014/main" id="{14401F33-CEA1-1329-99E5-57A63AD689F8}"/>
              </a:ext>
            </a:extLst>
          </p:cNvPr>
          <p:cNvSpPr>
            <a:spLocks noGrp="1"/>
          </p:cNvSpPr>
          <p:nvPr>
            <p:ph type="sldNum" sz="quarter" idx="12"/>
          </p:nvPr>
        </p:nvSpPr>
        <p:spPr/>
        <p:txBody>
          <a:bodyPr/>
          <a:lstStyle/>
          <a:p>
            <a:fld id="{80293A8B-7656-41F7-B47F-4F4E036E5275}" type="slidenum">
              <a:rPr lang="en-US" altLang="zh-CN" smtClean="0"/>
              <a:t>2</a:t>
            </a:fld>
            <a:endParaRPr lang="zh-CN" altLang="en-US"/>
          </a:p>
        </p:txBody>
      </p:sp>
      <p:sp>
        <p:nvSpPr>
          <p:cNvPr id="4" name="Content Placeholder 3">
            <a:extLst>
              <a:ext uri="{FF2B5EF4-FFF2-40B4-BE49-F238E27FC236}">
                <a16:creationId xmlns:a16="http://schemas.microsoft.com/office/drawing/2014/main" id="{52881751-4F8C-3209-1A07-FCB206B42255}"/>
              </a:ext>
            </a:extLst>
          </p:cNvPr>
          <p:cNvSpPr>
            <a:spLocks noGrp="1"/>
          </p:cNvSpPr>
          <p:nvPr>
            <p:ph idx="1"/>
          </p:nvPr>
        </p:nvSpPr>
        <p:spPr>
          <a:xfrm>
            <a:off x="-84348" y="1401576"/>
            <a:ext cx="12360696" cy="4763728"/>
          </a:xfrm>
        </p:spPr>
        <p:txBody>
          <a:bodyPr>
            <a:normAutofit/>
          </a:bodyPr>
          <a:lstStyle/>
          <a:p>
            <a:r>
              <a:rPr lang="en-US" sz="2400" dirty="0">
                <a:effectLst/>
                <a:latin typeface="ArialMT"/>
              </a:rPr>
              <a:t>The design and technology choices for the vertex detector, inner (ITK), and outer tracker (OTK) are particularly ambitious, incorporating the latest advances in silicon detector technology. </a:t>
            </a:r>
          </a:p>
          <a:p>
            <a:r>
              <a:rPr lang="en-US" sz="2400" dirty="0">
                <a:effectLst/>
                <a:latin typeface="ArialMT"/>
              </a:rPr>
              <a:t>This places the detector at the cutting edge of technological development but also necessitates the engagement of a much larger community to complete the prototyping and construction phases. The progress made by the groups working on the silicon trackers, considering the wide number of participating institutes, is truly remarkable. </a:t>
            </a:r>
          </a:p>
          <a:p>
            <a:r>
              <a:rPr lang="en-US" altLang="zh-CN" sz="2400" dirty="0">
                <a:solidFill>
                  <a:schemeClr val="tx1"/>
                </a:solidFill>
                <a:latin typeface="ArialMT"/>
              </a:rPr>
              <a:t>Work</a:t>
            </a:r>
            <a:r>
              <a:rPr lang="zh-CN" altLang="en-US" sz="2400" dirty="0">
                <a:solidFill>
                  <a:schemeClr val="tx1"/>
                </a:solidFill>
                <a:latin typeface="ArialMT"/>
              </a:rPr>
              <a:t> </a:t>
            </a:r>
            <a:r>
              <a:rPr lang="en-US" altLang="zh-CN" sz="2400" dirty="0">
                <a:solidFill>
                  <a:schemeClr val="tx1"/>
                </a:solidFill>
                <a:latin typeface="ArialMT"/>
              </a:rPr>
              <a:t>plan</a:t>
            </a:r>
          </a:p>
          <a:p>
            <a:pPr lvl="1"/>
            <a:r>
              <a:rPr lang="en-US" altLang="zh-CN" dirty="0">
                <a:ea typeface="黑体" panose="02010609060101010101" pitchFamily="49" charset="-122"/>
              </a:rPr>
              <a:t>expanding international collaboration</a:t>
            </a:r>
            <a:r>
              <a:rPr lang="zh-CN" altLang="en-US" dirty="0">
                <a:ea typeface="黑体" panose="02010609060101010101" pitchFamily="49" charset="-122"/>
              </a:rPr>
              <a:t> </a:t>
            </a:r>
            <a:r>
              <a:rPr lang="en-US" altLang="zh-CN" dirty="0">
                <a:ea typeface="黑体" panose="02010609060101010101" pitchFamily="49" charset="-122"/>
              </a:rPr>
              <a:t>(DRD3</a:t>
            </a:r>
            <a:r>
              <a:rPr lang="zh-CN" altLang="en-US" dirty="0">
                <a:ea typeface="黑体" panose="02010609060101010101" pitchFamily="49" charset="-122"/>
              </a:rPr>
              <a:t> </a:t>
            </a:r>
            <a:r>
              <a:rPr lang="en-US" altLang="zh-CN" dirty="0">
                <a:ea typeface="黑体" panose="02010609060101010101" pitchFamily="49" charset="-122"/>
              </a:rPr>
              <a:t>…) and explore synergies with other</a:t>
            </a:r>
            <a:r>
              <a:rPr lang="zh-CN" altLang="en-US" dirty="0">
                <a:ea typeface="黑体" panose="02010609060101010101" pitchFamily="49" charset="-122"/>
              </a:rPr>
              <a:t> </a:t>
            </a:r>
            <a:r>
              <a:rPr lang="en-US" altLang="zh-CN" dirty="0">
                <a:ea typeface="黑体" panose="02010609060101010101" pitchFamily="49" charset="-122"/>
              </a:rPr>
              <a:t>projects</a:t>
            </a:r>
            <a:r>
              <a:rPr lang="en-US" altLang="zh-CN" dirty="0">
                <a:latin typeface="ArialMT"/>
                <a:ea typeface="黑体" panose="02010609060101010101" pitchFamily="49" charset="-122"/>
              </a:rPr>
              <a:t>,</a:t>
            </a:r>
            <a:r>
              <a:rPr lang="zh-CN" altLang="en-US" dirty="0">
                <a:latin typeface="ArialMT"/>
                <a:ea typeface="黑体" panose="02010609060101010101" pitchFamily="49" charset="-122"/>
              </a:rPr>
              <a:t> </a:t>
            </a:r>
            <a:r>
              <a:rPr lang="en-US" altLang="zh-CN" dirty="0">
                <a:latin typeface="ArialMT"/>
                <a:ea typeface="黑体" panose="02010609060101010101" pitchFamily="49" charset="-122"/>
              </a:rPr>
              <a:t>to</a:t>
            </a:r>
            <a:r>
              <a:rPr lang="zh-CN" altLang="en-US" dirty="0">
                <a:latin typeface="ArialMT"/>
                <a:ea typeface="黑体" panose="02010609060101010101" pitchFamily="49" charset="-122"/>
              </a:rPr>
              <a:t> </a:t>
            </a:r>
            <a:r>
              <a:rPr lang="en-US" altLang="zh-CN" dirty="0">
                <a:latin typeface="ArialMT"/>
                <a:ea typeface="黑体" panose="02010609060101010101" pitchFamily="49" charset="-122"/>
              </a:rPr>
              <a:t>enlarge</a:t>
            </a:r>
            <a:r>
              <a:rPr lang="zh-CN" altLang="en-US" dirty="0">
                <a:latin typeface="ArialMT"/>
                <a:ea typeface="黑体" panose="02010609060101010101" pitchFamily="49" charset="-122"/>
              </a:rPr>
              <a:t> </a:t>
            </a:r>
            <a:r>
              <a:rPr lang="en-US" altLang="zh-CN" dirty="0">
                <a:latin typeface="ArialMT"/>
                <a:ea typeface="黑体" panose="02010609060101010101" pitchFamily="49" charset="-122"/>
              </a:rPr>
              <a:t>our</a:t>
            </a:r>
            <a:r>
              <a:rPr lang="zh-CN" altLang="en-US" dirty="0">
                <a:latin typeface="ArialMT"/>
                <a:ea typeface="黑体" panose="02010609060101010101" pitchFamily="49" charset="-122"/>
              </a:rPr>
              <a:t> </a:t>
            </a:r>
            <a:r>
              <a:rPr lang="en-US" sz="2400" dirty="0">
                <a:effectLst/>
                <a:latin typeface="ArialMT"/>
              </a:rPr>
              <a:t>community</a:t>
            </a:r>
            <a:endParaRPr lang="en-US" dirty="0">
              <a:solidFill>
                <a:schemeClr val="tx1"/>
              </a:solidFill>
              <a:effectLst/>
              <a:latin typeface="ArialMT"/>
            </a:endParaRPr>
          </a:p>
          <a:p>
            <a:pPr marL="0" indent="0">
              <a:buNone/>
            </a:pPr>
            <a:endParaRPr lang="en-US" dirty="0">
              <a:effectLst/>
              <a:latin typeface="ArialMT"/>
              <a:sym typeface="Wingdings" pitchFamily="2" charset="2"/>
            </a:endParaRPr>
          </a:p>
          <a:p>
            <a:pPr marL="0" indent="0">
              <a:buNone/>
            </a:pPr>
            <a:endParaRPr lang="en-US" dirty="0">
              <a:effectLst/>
            </a:endParaRPr>
          </a:p>
          <a:p>
            <a:endParaRPr lang="en-US" dirty="0">
              <a:effectLst/>
              <a:latin typeface="Helvetica" pitchFamily="2" charset="0"/>
            </a:endParaRPr>
          </a:p>
          <a:p>
            <a:endParaRPr lang="en-US" i="1" dirty="0">
              <a:latin typeface="Helvetica" pitchFamily="2" charset="0"/>
            </a:endParaRPr>
          </a:p>
          <a:p>
            <a:endParaRPr lang="en-US" dirty="0">
              <a:effectLst/>
              <a:latin typeface="Helvetica" pitchFamily="2" charset="0"/>
            </a:endParaRPr>
          </a:p>
          <a:p>
            <a:endParaRPr lang="en-CN" dirty="0"/>
          </a:p>
        </p:txBody>
      </p:sp>
    </p:spTree>
    <p:extLst>
      <p:ext uri="{BB962C8B-B14F-4D97-AF65-F5344CB8AC3E}">
        <p14:creationId xmlns:p14="http://schemas.microsoft.com/office/powerpoint/2010/main" val="346695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4DFDC-DC70-D302-223D-F2C0F45AD400}"/>
              </a:ext>
            </a:extLst>
          </p:cNvPr>
          <p:cNvSpPr>
            <a:spLocks noGrp="1"/>
          </p:cNvSpPr>
          <p:nvPr>
            <p:ph idx="1"/>
          </p:nvPr>
        </p:nvSpPr>
        <p:spPr/>
        <p:txBody>
          <a:bodyPr>
            <a:normAutofit lnSpcReduction="10000"/>
          </a:bodyPr>
          <a:lstStyle/>
          <a:p>
            <a:r>
              <a:rPr lang="en-US" sz="2200" dirty="0">
                <a:effectLst/>
                <a:latin typeface="ArialMT"/>
              </a:rPr>
              <a:t>The Vertex detector aims to utilize Depleted Monolithic Active Sensors (DMAPS) to achieve a high position resolution of 3-5 </a:t>
            </a:r>
            <a:r>
              <a:rPr lang="el-GR" sz="2200" dirty="0">
                <a:effectLst/>
                <a:latin typeface="ArialMT"/>
              </a:rPr>
              <a:t>μ</a:t>
            </a:r>
            <a:r>
              <a:rPr lang="en-US" sz="2200" dirty="0">
                <a:effectLst/>
                <a:latin typeface="ArialMT"/>
              </a:rPr>
              <a:t>m, with a readout speed of approximately 43 MHz and an ultra-low material budget of &lt;0.15% per layer, all while maintaining a power consumption of 40 </a:t>
            </a:r>
            <a:r>
              <a:rPr lang="en-US" sz="2200" dirty="0" err="1">
                <a:effectLst/>
                <a:latin typeface="ArialMT"/>
              </a:rPr>
              <a:t>mW</a:t>
            </a:r>
            <a:r>
              <a:rPr lang="en-US" sz="2200" dirty="0">
                <a:effectLst/>
                <a:latin typeface="ArialMT"/>
              </a:rPr>
              <a:t>/cm2. This presents a significant technical challenge, but development can benefit from parallel efforts in ALICE ITS3, although the CEPC design is even more demanding, particularly with its tighter bending radius requirement of 11 mm. </a:t>
            </a:r>
          </a:p>
          <a:p>
            <a:endParaRPr lang="en-US" sz="2200" dirty="0">
              <a:latin typeface="ArialMT"/>
            </a:endParaRPr>
          </a:p>
          <a:p>
            <a:r>
              <a:rPr lang="en-US" sz="2200" dirty="0">
                <a:latin typeface="ArialMT"/>
              </a:rPr>
              <a:t>The baseline solution involves a &lt;65 nm process, which would reduce power consumption to acceptable levels and facilitate large-scale stitching. The availability of thin epi-layers favors a small electrode design with a modified or non-standard doping profile (low-doped n-layer). This technology is accessible through </a:t>
            </a:r>
            <a:r>
              <a:rPr lang="en-US" sz="2200" dirty="0" err="1">
                <a:latin typeface="ArialMT"/>
              </a:rPr>
              <a:t>TowerJazz</a:t>
            </a:r>
            <a:r>
              <a:rPr lang="en-US" sz="2200" dirty="0">
                <a:latin typeface="ArialMT"/>
              </a:rPr>
              <a:t> cooperation, and the 55 nm process with SIMC is also under investigation. </a:t>
            </a:r>
          </a:p>
          <a:p>
            <a:endParaRPr lang="en-US" dirty="0">
              <a:effectLst/>
            </a:endParaRPr>
          </a:p>
          <a:p>
            <a:endParaRPr lang="en-CN" dirty="0"/>
          </a:p>
        </p:txBody>
      </p:sp>
      <p:sp>
        <p:nvSpPr>
          <p:cNvPr id="3" name="Title 2">
            <a:extLst>
              <a:ext uri="{FF2B5EF4-FFF2-40B4-BE49-F238E27FC236}">
                <a16:creationId xmlns:a16="http://schemas.microsoft.com/office/drawing/2014/main" id="{DFCDCF8C-0DE5-69F8-E118-E4E75108D758}"/>
              </a:ext>
            </a:extLst>
          </p:cNvPr>
          <p:cNvSpPr>
            <a:spLocks noGrp="1"/>
          </p:cNvSpPr>
          <p:nvPr>
            <p:ph type="title"/>
          </p:nvPr>
        </p:nvSpPr>
        <p:spPr/>
        <p:txBody>
          <a:bodyPr/>
          <a:lstStyle/>
          <a:p>
            <a:r>
              <a:rPr lang="en-US" altLang="zh-CN" dirty="0"/>
              <a:t>Vertex</a:t>
            </a:r>
            <a:r>
              <a:rPr lang="zh-CN" altLang="en-US" dirty="0"/>
              <a:t> </a:t>
            </a:r>
            <a:r>
              <a:rPr lang="en-US" altLang="zh-CN" dirty="0"/>
              <a:t>finding</a:t>
            </a:r>
            <a:r>
              <a:rPr lang="zh-CN" altLang="en-US" dirty="0"/>
              <a:t> </a:t>
            </a:r>
            <a:r>
              <a:rPr lang="en-US" altLang="zh-CN" dirty="0"/>
              <a:t>1</a:t>
            </a:r>
            <a:endParaRPr lang="en-CN" dirty="0"/>
          </a:p>
        </p:txBody>
      </p:sp>
      <p:sp>
        <p:nvSpPr>
          <p:cNvPr id="4" name="Slide Number Placeholder 3">
            <a:extLst>
              <a:ext uri="{FF2B5EF4-FFF2-40B4-BE49-F238E27FC236}">
                <a16:creationId xmlns:a16="http://schemas.microsoft.com/office/drawing/2014/main" id="{55A593B1-4A35-079C-D262-6A5CD4135B3A}"/>
              </a:ext>
            </a:extLst>
          </p:cNvPr>
          <p:cNvSpPr>
            <a:spLocks noGrp="1"/>
          </p:cNvSpPr>
          <p:nvPr>
            <p:ph type="sldNum" sz="quarter" idx="12"/>
          </p:nvPr>
        </p:nvSpPr>
        <p:spPr/>
        <p:txBody>
          <a:bodyPr/>
          <a:lstStyle/>
          <a:p>
            <a:fld id="{F15E9139-A00B-4B2A-98A6-095DC08F1345}" type="slidenum">
              <a:rPr lang="zh-CN" altLang="en-US" smtClean="0"/>
              <a:pPr/>
              <a:t>3</a:t>
            </a:fld>
            <a:endParaRPr lang="zh-CN" altLang="en-US"/>
          </a:p>
        </p:txBody>
      </p:sp>
    </p:spTree>
    <p:extLst>
      <p:ext uri="{BB962C8B-B14F-4D97-AF65-F5344CB8AC3E}">
        <p14:creationId xmlns:p14="http://schemas.microsoft.com/office/powerpoint/2010/main" val="335380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057659-9752-A486-CE0D-373CDEB487B0}"/>
              </a:ext>
            </a:extLst>
          </p:cNvPr>
          <p:cNvSpPr>
            <a:spLocks noGrp="1"/>
          </p:cNvSpPr>
          <p:nvPr>
            <p:ph idx="1"/>
          </p:nvPr>
        </p:nvSpPr>
        <p:spPr/>
        <p:txBody>
          <a:bodyPr>
            <a:normAutofit/>
          </a:bodyPr>
          <a:lstStyle/>
          <a:p>
            <a:pPr>
              <a:buFont typeface="+mj-lt"/>
              <a:buAutoNum type="arabicPeriod"/>
            </a:pPr>
            <a:r>
              <a:rPr lang="en-US" sz="2200" dirty="0">
                <a:effectLst/>
                <a:latin typeface="ArialMT"/>
              </a:rPr>
              <a:t>A notable achievement is the development of the TauichiPix3 sensor (engineering run with </a:t>
            </a:r>
            <a:r>
              <a:rPr lang="en-US" sz="2200" dirty="0" err="1">
                <a:effectLst/>
                <a:latin typeface="ArialMT"/>
              </a:rPr>
              <a:t>TowerJazz</a:t>
            </a:r>
            <a:r>
              <a:rPr lang="en-US" sz="2200" dirty="0">
                <a:effectLst/>
                <a:latin typeface="ArialMT"/>
              </a:rPr>
              <a:t> at 180 nm). While it does not fully meet the power requirements, it demonstrated excellent position resolution (&lt;5 </a:t>
            </a:r>
            <a:r>
              <a:rPr lang="el-GR" sz="2200" dirty="0">
                <a:effectLst/>
                <a:latin typeface="ArialMT"/>
              </a:rPr>
              <a:t>μ</a:t>
            </a:r>
            <a:r>
              <a:rPr lang="en-US" sz="2200" dirty="0">
                <a:effectLst/>
                <a:latin typeface="ArialMT"/>
              </a:rPr>
              <a:t>m) and serves as an excellent test platform for further advancements. This sensor was used to construct a vertex detector prototype with ladders, which was successfully tested at DESY. </a:t>
            </a:r>
          </a:p>
          <a:p>
            <a:pPr>
              <a:buFont typeface="+mj-lt"/>
              <a:buAutoNum type="arabicPeriod"/>
            </a:pPr>
            <a:r>
              <a:rPr lang="en-US" sz="2200" dirty="0">
                <a:effectLst/>
                <a:latin typeface="ArialMT"/>
              </a:rPr>
              <a:t>As a fallback, a solution using three double layers of DMAPS on ladders (providing six tracking points) is feasible if a thin, bent vertex detector cannot be achieved. This alternative would come with a slightly higher material budget and result in lower </a:t>
            </a:r>
            <a:r>
              <a:rPr lang="en-US" sz="2200" dirty="0" err="1">
                <a:effectLst/>
                <a:latin typeface="ArialMT"/>
              </a:rPr>
              <a:t>pT</a:t>
            </a:r>
            <a:r>
              <a:rPr lang="en-US" sz="2200" dirty="0">
                <a:effectLst/>
                <a:latin typeface="ArialMT"/>
              </a:rPr>
              <a:t> resolution at lower energies. Mechanical tests of the baseline design, which consists of four bendable silicon layers and a ladder-based double layer, were successfully conducted using dummy thinned silicon (40 </a:t>
            </a:r>
            <a:r>
              <a:rPr lang="el-GR" sz="2200" dirty="0">
                <a:effectLst/>
                <a:latin typeface="ArialMT"/>
              </a:rPr>
              <a:t>μ</a:t>
            </a:r>
            <a:r>
              <a:rPr lang="en-US" sz="2200" dirty="0">
                <a:effectLst/>
                <a:latin typeface="ArialMT"/>
              </a:rPr>
              <a:t>m), bent to 12 mm, very close to the design goal. </a:t>
            </a:r>
            <a:endParaRPr lang="en-US" sz="2200" dirty="0">
              <a:effectLst/>
            </a:endParaRPr>
          </a:p>
          <a:p>
            <a:endParaRPr lang="en-CN" dirty="0"/>
          </a:p>
        </p:txBody>
      </p:sp>
      <p:sp>
        <p:nvSpPr>
          <p:cNvPr id="3" name="Title 2">
            <a:extLst>
              <a:ext uri="{FF2B5EF4-FFF2-40B4-BE49-F238E27FC236}">
                <a16:creationId xmlns:a16="http://schemas.microsoft.com/office/drawing/2014/main" id="{D28B0911-CEB2-1AF2-1447-B9122BCFD1EC}"/>
              </a:ext>
            </a:extLst>
          </p:cNvPr>
          <p:cNvSpPr>
            <a:spLocks noGrp="1"/>
          </p:cNvSpPr>
          <p:nvPr>
            <p:ph type="title"/>
          </p:nvPr>
        </p:nvSpPr>
        <p:spPr/>
        <p:txBody>
          <a:bodyPr/>
          <a:lstStyle/>
          <a:p>
            <a:r>
              <a:rPr lang="en-US" altLang="zh-CN" dirty="0"/>
              <a:t>Vertex</a:t>
            </a:r>
            <a:r>
              <a:rPr lang="zh-CN" altLang="en-US" dirty="0"/>
              <a:t> </a:t>
            </a:r>
            <a:r>
              <a:rPr lang="en-US" altLang="zh-CN" dirty="0"/>
              <a:t>finding</a:t>
            </a:r>
            <a:r>
              <a:rPr lang="zh-CN" altLang="en-US" dirty="0"/>
              <a:t> </a:t>
            </a:r>
            <a:r>
              <a:rPr lang="en-US" altLang="zh-CN" dirty="0"/>
              <a:t>2</a:t>
            </a:r>
            <a:endParaRPr lang="en-CN" dirty="0"/>
          </a:p>
        </p:txBody>
      </p:sp>
      <p:sp>
        <p:nvSpPr>
          <p:cNvPr id="4" name="Slide Number Placeholder 3">
            <a:extLst>
              <a:ext uri="{FF2B5EF4-FFF2-40B4-BE49-F238E27FC236}">
                <a16:creationId xmlns:a16="http://schemas.microsoft.com/office/drawing/2014/main" id="{2C3960E4-6DF9-271E-A12F-7D3C6FE79AC4}"/>
              </a:ext>
            </a:extLst>
          </p:cNvPr>
          <p:cNvSpPr>
            <a:spLocks noGrp="1"/>
          </p:cNvSpPr>
          <p:nvPr>
            <p:ph type="sldNum" sz="quarter" idx="12"/>
          </p:nvPr>
        </p:nvSpPr>
        <p:spPr/>
        <p:txBody>
          <a:bodyPr/>
          <a:lstStyle/>
          <a:p>
            <a:fld id="{F15E9139-A00B-4B2A-98A6-095DC08F1345}" type="slidenum">
              <a:rPr lang="zh-CN" altLang="en-US" smtClean="0"/>
              <a:pPr/>
              <a:t>4</a:t>
            </a:fld>
            <a:endParaRPr lang="zh-CN" altLang="en-US"/>
          </a:p>
        </p:txBody>
      </p:sp>
    </p:spTree>
    <p:extLst>
      <p:ext uri="{BB962C8B-B14F-4D97-AF65-F5344CB8AC3E}">
        <p14:creationId xmlns:p14="http://schemas.microsoft.com/office/powerpoint/2010/main" val="400643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AD4FB-825A-FC86-5E14-371422F431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387604-0C2E-1413-F142-D38D04745AA2}"/>
              </a:ext>
            </a:extLst>
          </p:cNvPr>
          <p:cNvSpPr>
            <a:spLocks noGrp="1"/>
          </p:cNvSpPr>
          <p:nvPr>
            <p:ph type="title"/>
          </p:nvPr>
        </p:nvSpPr>
        <p:spPr/>
        <p:txBody>
          <a:bodyPr/>
          <a:lstStyle/>
          <a:p>
            <a:r>
              <a:rPr lang="en-US" altLang="zh-CN" dirty="0"/>
              <a:t>Comment</a:t>
            </a:r>
            <a:r>
              <a:rPr lang="zh-CN" altLang="en-US" dirty="0"/>
              <a:t> </a:t>
            </a:r>
            <a:r>
              <a:rPr lang="en-US" altLang="zh-CN" dirty="0"/>
              <a:t>1</a:t>
            </a:r>
            <a:r>
              <a:rPr lang="zh-CN" altLang="en-US" dirty="0"/>
              <a:t> </a:t>
            </a:r>
            <a:r>
              <a:rPr lang="en-US" altLang="zh-CN" dirty="0"/>
              <a:t>on</a:t>
            </a:r>
            <a:r>
              <a:rPr lang="zh-CN" altLang="en-US" dirty="0"/>
              <a:t> </a:t>
            </a:r>
            <a:r>
              <a:rPr lang="en-US" altLang="zh-CN" dirty="0"/>
              <a:t>vertex</a:t>
            </a:r>
            <a:r>
              <a:rPr lang="zh-CN" altLang="en-US" dirty="0"/>
              <a:t>  </a:t>
            </a:r>
            <a:endParaRPr lang="en-CN" dirty="0"/>
          </a:p>
        </p:txBody>
      </p:sp>
      <p:sp>
        <p:nvSpPr>
          <p:cNvPr id="3" name="Slide Number Placeholder 2">
            <a:extLst>
              <a:ext uri="{FF2B5EF4-FFF2-40B4-BE49-F238E27FC236}">
                <a16:creationId xmlns:a16="http://schemas.microsoft.com/office/drawing/2014/main" id="{B7A29423-A103-FC8E-52DA-B5ED987A65C6}"/>
              </a:ext>
            </a:extLst>
          </p:cNvPr>
          <p:cNvSpPr>
            <a:spLocks noGrp="1"/>
          </p:cNvSpPr>
          <p:nvPr>
            <p:ph type="sldNum" sz="quarter" idx="12"/>
          </p:nvPr>
        </p:nvSpPr>
        <p:spPr/>
        <p:txBody>
          <a:bodyPr/>
          <a:lstStyle/>
          <a:p>
            <a:fld id="{80293A8B-7656-41F7-B47F-4F4E036E5275}" type="slidenum">
              <a:rPr lang="en-US" altLang="zh-CN" smtClean="0"/>
              <a:t>5</a:t>
            </a:fld>
            <a:endParaRPr lang="zh-CN" altLang="en-US"/>
          </a:p>
        </p:txBody>
      </p:sp>
      <p:sp>
        <p:nvSpPr>
          <p:cNvPr id="4" name="Content Placeholder 3">
            <a:extLst>
              <a:ext uri="{FF2B5EF4-FFF2-40B4-BE49-F238E27FC236}">
                <a16:creationId xmlns:a16="http://schemas.microsoft.com/office/drawing/2014/main" id="{B0231DCD-A9E2-5856-4843-FD415C6A392A}"/>
              </a:ext>
            </a:extLst>
          </p:cNvPr>
          <p:cNvSpPr>
            <a:spLocks noGrp="1"/>
          </p:cNvSpPr>
          <p:nvPr>
            <p:ph idx="1"/>
          </p:nvPr>
        </p:nvSpPr>
        <p:spPr>
          <a:xfrm>
            <a:off x="191344" y="1192185"/>
            <a:ext cx="11881320" cy="4840303"/>
          </a:xfrm>
        </p:spPr>
        <p:txBody>
          <a:bodyPr>
            <a:normAutofit/>
          </a:bodyPr>
          <a:lstStyle/>
          <a:p>
            <a:pPr>
              <a:buFont typeface="Arial" panose="020B0604020202020204" pitchFamily="34" charset="0"/>
              <a:buChar char="•"/>
            </a:pPr>
            <a:r>
              <a:rPr lang="en-US" sz="2400" dirty="0">
                <a:effectLst/>
                <a:latin typeface="ArialMT"/>
              </a:rPr>
              <a:t>The timeline of the CEPC project raises concerns that the process with the required features, such as modified doping profiles, may not be available when needed. Therefore, early communication with the vendor is essential, along with exploring potential developments with a secondary supplier. This proactive approach could also prove to be cost-effective in the long term. </a:t>
            </a:r>
          </a:p>
          <a:p>
            <a:pPr>
              <a:buFont typeface="Arial" panose="020B0604020202020204" pitchFamily="34" charset="0"/>
              <a:buChar char="•"/>
            </a:pPr>
            <a:r>
              <a:rPr lang="en-US" sz="2400" dirty="0">
                <a:solidFill>
                  <a:schemeClr val="tx1"/>
                </a:solidFill>
                <a:effectLst/>
                <a:latin typeface="Calibri" panose="020F0502020204030204" pitchFamily="34" charset="0"/>
              </a:rPr>
              <a:t>Work plan:</a:t>
            </a:r>
          </a:p>
          <a:p>
            <a:pPr lvl="1">
              <a:buFont typeface="Arial" panose="020B0604020202020204" pitchFamily="34" charset="0"/>
              <a:buChar char="•"/>
            </a:pPr>
            <a:r>
              <a:rPr lang="en-US" altLang="zh-CN" dirty="0">
                <a:latin typeface="Calibri" panose="020F0502020204030204" pitchFamily="34" charset="0"/>
              </a:rPr>
              <a:t>Plan</a:t>
            </a:r>
            <a:r>
              <a:rPr lang="zh-CN" altLang="en-US" dirty="0">
                <a:latin typeface="Calibri" panose="020F0502020204030204" pitchFamily="34" charset="0"/>
              </a:rPr>
              <a:t> </a:t>
            </a:r>
            <a:r>
              <a:rPr lang="en-US" altLang="zh-CN" dirty="0">
                <a:latin typeface="Calibri" panose="020F0502020204030204" pitchFamily="34" charset="0"/>
              </a:rPr>
              <a:t>to</a:t>
            </a:r>
            <a:r>
              <a:rPr lang="zh-CN" altLang="en-US" dirty="0">
                <a:latin typeface="Calibri" panose="020F0502020204030204" pitchFamily="34" charset="0"/>
              </a:rPr>
              <a:t> </a:t>
            </a:r>
            <a:r>
              <a:rPr lang="en-US" altLang="zh-CN" dirty="0">
                <a:latin typeface="Calibri" panose="020F0502020204030204" pitchFamily="34" charset="0"/>
              </a:rPr>
              <a:t>work</a:t>
            </a:r>
            <a:r>
              <a:rPr lang="zh-CN" altLang="en-US" dirty="0">
                <a:latin typeface="Calibri" panose="020F0502020204030204" pitchFamily="34" charset="0"/>
              </a:rPr>
              <a:t> </a:t>
            </a:r>
            <a:r>
              <a:rPr lang="en-US" altLang="zh-CN" dirty="0">
                <a:latin typeface="Calibri" panose="020F0502020204030204" pitchFamily="34" charset="0"/>
              </a:rPr>
              <a:t>with</a:t>
            </a:r>
            <a:r>
              <a:rPr lang="zh-CN" altLang="en-US" dirty="0">
                <a:latin typeface="Calibri" panose="020F0502020204030204" pitchFamily="34" charset="0"/>
              </a:rPr>
              <a:t> </a:t>
            </a:r>
            <a:r>
              <a:rPr lang="en-US" dirty="0" err="1">
                <a:latin typeface="Calibri" panose="020F0502020204030204" pitchFamily="34" charset="0"/>
              </a:rPr>
              <a:t>TPSCo</a:t>
            </a:r>
            <a:r>
              <a:rPr lang="en-US" dirty="0">
                <a:latin typeface="Calibri" panose="020F0502020204030204" pitchFamily="34" charset="0"/>
              </a:rPr>
              <a:t> 65 nm </a:t>
            </a:r>
            <a:r>
              <a:rPr lang="en-US" altLang="zh-CN" dirty="0">
                <a:latin typeface="Calibri" panose="020F0502020204030204" pitchFamily="34" charset="0"/>
              </a:rPr>
              <a:t>in</a:t>
            </a:r>
            <a:r>
              <a:rPr lang="zh-CN" altLang="en-US" dirty="0">
                <a:latin typeface="Calibri" panose="020F0502020204030204" pitchFamily="34" charset="0"/>
              </a:rPr>
              <a:t> </a:t>
            </a:r>
            <a:r>
              <a:rPr lang="en-US" altLang="zh-CN" dirty="0">
                <a:latin typeface="Calibri" panose="020F0502020204030204" pitchFamily="34" charset="0"/>
              </a:rPr>
              <a:t>next</a:t>
            </a:r>
            <a:r>
              <a:rPr lang="zh-CN" altLang="en-US" dirty="0">
                <a:latin typeface="Calibri" panose="020F0502020204030204" pitchFamily="34" charset="0"/>
              </a:rPr>
              <a:t> </a:t>
            </a:r>
            <a:r>
              <a:rPr lang="en-US" altLang="zh-CN" dirty="0">
                <a:latin typeface="Calibri" panose="020F0502020204030204" pitchFamily="34" charset="0"/>
              </a:rPr>
              <a:t>few</a:t>
            </a:r>
            <a:r>
              <a:rPr lang="zh-CN" altLang="en-US" dirty="0">
                <a:latin typeface="Calibri" panose="020F0502020204030204" pitchFamily="34" charset="0"/>
              </a:rPr>
              <a:t> </a:t>
            </a:r>
            <a:r>
              <a:rPr lang="en-US" altLang="zh-CN" dirty="0">
                <a:latin typeface="Calibri" panose="020F0502020204030204" pitchFamily="34" charset="0"/>
              </a:rPr>
              <a:t>years</a:t>
            </a:r>
            <a:r>
              <a:rPr lang="zh-CN" altLang="en-US" dirty="0">
                <a:latin typeface="Calibri" panose="020F0502020204030204" pitchFamily="34" charset="0"/>
              </a:rPr>
              <a:t> </a:t>
            </a:r>
            <a:r>
              <a:rPr lang="en-US" altLang="zh-CN" dirty="0">
                <a:latin typeface="Calibri" panose="020F0502020204030204" pitchFamily="34" charset="0"/>
              </a:rPr>
              <a:t>to</a:t>
            </a:r>
            <a:r>
              <a:rPr lang="zh-CN" altLang="en-US" dirty="0">
                <a:latin typeface="Calibri" panose="020F0502020204030204" pitchFamily="34" charset="0"/>
              </a:rPr>
              <a:t> </a:t>
            </a:r>
            <a:r>
              <a:rPr lang="en-US" altLang="zh-CN" dirty="0">
                <a:latin typeface="Calibri" panose="020F0502020204030204" pitchFamily="34" charset="0"/>
              </a:rPr>
              <a:t>develop</a:t>
            </a:r>
            <a:r>
              <a:rPr lang="zh-CN" altLang="en-US" dirty="0">
                <a:latin typeface="Calibri" panose="020F0502020204030204" pitchFamily="34" charset="0"/>
              </a:rPr>
              <a:t> </a:t>
            </a:r>
            <a:r>
              <a:rPr lang="en-US" altLang="zh-CN" dirty="0">
                <a:latin typeface="Calibri" panose="020F0502020204030204" pitchFamily="34" charset="0"/>
              </a:rPr>
              <a:t>stitched</a:t>
            </a:r>
            <a:r>
              <a:rPr lang="zh-CN" altLang="en-US" dirty="0">
                <a:latin typeface="Calibri" panose="020F0502020204030204" pitchFamily="34" charset="0"/>
              </a:rPr>
              <a:t> </a:t>
            </a:r>
            <a:r>
              <a:rPr lang="en-US" altLang="zh-CN" dirty="0">
                <a:latin typeface="Calibri" panose="020F0502020204030204" pitchFamily="34" charset="0"/>
              </a:rPr>
              <a:t>MAPS</a:t>
            </a:r>
          </a:p>
          <a:p>
            <a:pPr lvl="1">
              <a:buFont typeface="Arial" panose="020B0604020202020204" pitchFamily="34" charset="0"/>
              <a:buChar char="•"/>
            </a:pPr>
            <a:r>
              <a:rPr lang="en-US" altLang="zh-CN" dirty="0">
                <a:latin typeface="Calibri" panose="020F0502020204030204" pitchFamily="34" charset="0"/>
              </a:rPr>
              <a:t>Exploring</a:t>
            </a:r>
            <a:r>
              <a:rPr lang="zh-CN" altLang="en-US" dirty="0">
                <a:latin typeface="Calibri" panose="020F0502020204030204" pitchFamily="34" charset="0"/>
              </a:rPr>
              <a:t> </a:t>
            </a:r>
            <a:r>
              <a:rPr lang="en-US" dirty="0">
                <a:latin typeface="Calibri" panose="020F0502020204030204" pitchFamily="34" charset="0"/>
              </a:rPr>
              <a:t>potential</a:t>
            </a:r>
            <a:r>
              <a:rPr lang="zh-CN" altLang="en-US" dirty="0">
                <a:latin typeface="Calibri" panose="020F0502020204030204" pitchFamily="34" charset="0"/>
              </a:rPr>
              <a:t> </a:t>
            </a:r>
            <a:r>
              <a:rPr lang="en-US" altLang="zh-CN" dirty="0">
                <a:latin typeface="Calibri" panose="020F0502020204030204" pitchFamily="34" charset="0"/>
              </a:rPr>
              <a:t>of</a:t>
            </a:r>
            <a:r>
              <a:rPr lang="zh-CN" altLang="en-US" dirty="0">
                <a:latin typeface="Calibri" panose="020F0502020204030204" pitchFamily="34" charset="0"/>
              </a:rPr>
              <a:t> </a:t>
            </a:r>
            <a:r>
              <a:rPr lang="en-US" altLang="zh-CN" dirty="0">
                <a:latin typeface="Calibri" panose="020F0502020204030204" pitchFamily="34" charset="0"/>
              </a:rPr>
              <a:t>SMIC</a:t>
            </a:r>
            <a:r>
              <a:rPr lang="zh-CN" altLang="en-US" dirty="0">
                <a:latin typeface="Calibri" panose="020F0502020204030204" pitchFamily="34" charset="0"/>
              </a:rPr>
              <a:t> </a:t>
            </a:r>
            <a:r>
              <a:rPr lang="en-US" altLang="zh-CN" dirty="0">
                <a:latin typeface="Calibri" panose="020F0502020204030204" pitchFamily="34" charset="0"/>
              </a:rPr>
              <a:t>55nm</a:t>
            </a:r>
            <a:r>
              <a:rPr lang="zh-CN" altLang="en-US" dirty="0">
                <a:latin typeface="Calibri" panose="020F0502020204030204" pitchFamily="34" charset="0"/>
              </a:rPr>
              <a:t> </a:t>
            </a:r>
            <a:r>
              <a:rPr lang="en-US" altLang="zh-CN" dirty="0">
                <a:latin typeface="Calibri" panose="020F0502020204030204" pitchFamily="34" charset="0"/>
              </a:rPr>
              <a:t>as</a:t>
            </a:r>
            <a:r>
              <a:rPr lang="zh-CN" altLang="en-US" dirty="0">
                <a:latin typeface="Calibri" panose="020F0502020204030204" pitchFamily="34" charset="0"/>
              </a:rPr>
              <a:t> </a:t>
            </a:r>
            <a:r>
              <a:rPr lang="en-US" dirty="0">
                <a:latin typeface="Calibri" panose="020F0502020204030204" pitchFamily="34" charset="0"/>
              </a:rPr>
              <a:t>secondary supplier</a:t>
            </a:r>
          </a:p>
          <a:p>
            <a:pPr>
              <a:buFont typeface="Arial" panose="020B0604020202020204" pitchFamily="34" charset="0"/>
              <a:buChar char="•"/>
            </a:pPr>
            <a:endParaRPr lang="en-US" sz="2400" i="1" dirty="0">
              <a:latin typeface="Helvetica" pitchFamily="2" charset="0"/>
            </a:endParaRPr>
          </a:p>
          <a:p>
            <a:endParaRPr lang="en-US" dirty="0">
              <a:effectLst/>
              <a:latin typeface="Helvetica" pitchFamily="2" charset="0"/>
            </a:endParaRPr>
          </a:p>
          <a:p>
            <a:endParaRPr lang="en-CN" dirty="0"/>
          </a:p>
        </p:txBody>
      </p:sp>
    </p:spTree>
    <p:extLst>
      <p:ext uri="{BB962C8B-B14F-4D97-AF65-F5344CB8AC3E}">
        <p14:creationId xmlns:p14="http://schemas.microsoft.com/office/powerpoint/2010/main" val="367517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7D53A5-149C-E309-08A9-E42758479749}"/>
              </a:ext>
            </a:extLst>
          </p:cNvPr>
          <p:cNvSpPr>
            <a:spLocks noGrp="1"/>
          </p:cNvSpPr>
          <p:nvPr>
            <p:ph idx="1"/>
          </p:nvPr>
        </p:nvSpPr>
        <p:spPr/>
        <p:txBody>
          <a:bodyPr/>
          <a:lstStyle/>
          <a:p>
            <a:pPr>
              <a:buFont typeface="Arial" panose="020B0604020202020204" pitchFamily="34" charset="0"/>
              <a:buChar char="•"/>
            </a:pPr>
            <a:r>
              <a:rPr lang="en-US" sz="2400" dirty="0">
                <a:effectLst/>
                <a:latin typeface="ArialMT"/>
              </a:rPr>
              <a:t>Regarding the mechanical design, it is still in the early stages of development. A significant challenge remains in cooling the vertex detector, especially with airflows exceeding several meters per second, which poses technical difficulties. </a:t>
            </a:r>
          </a:p>
          <a:p>
            <a:pPr>
              <a:buFont typeface="Arial" panose="020B0604020202020204" pitchFamily="34" charset="0"/>
              <a:buChar char="•"/>
            </a:pPr>
            <a:r>
              <a:rPr lang="en-US" sz="2400" dirty="0">
                <a:solidFill>
                  <a:schemeClr val="tx1"/>
                </a:solidFill>
                <a:effectLst/>
                <a:latin typeface="Calibri" panose="020F0502020204030204" pitchFamily="34" charset="0"/>
              </a:rPr>
              <a:t>Work plan</a:t>
            </a:r>
          </a:p>
          <a:p>
            <a:pPr lvl="1">
              <a:buFont typeface="Arial" panose="020B0604020202020204" pitchFamily="34" charset="0"/>
              <a:buChar char="•"/>
            </a:pPr>
            <a:r>
              <a:rPr lang="en-US" altLang="zh-CN" dirty="0">
                <a:latin typeface="Calibri" panose="020F0502020204030204" pitchFamily="34" charset="0"/>
              </a:rPr>
              <a:t>Do</a:t>
            </a:r>
            <a:r>
              <a:rPr lang="zh-CN" altLang="en-US" dirty="0">
                <a:latin typeface="Calibri" panose="020F0502020204030204" pitchFamily="34" charset="0"/>
              </a:rPr>
              <a:t> </a:t>
            </a:r>
            <a:r>
              <a:rPr lang="en-US" altLang="zh-CN" dirty="0">
                <a:latin typeface="Calibri" panose="020F0502020204030204" pitchFamily="34" charset="0"/>
              </a:rPr>
              <a:t>more</a:t>
            </a:r>
            <a:r>
              <a:rPr lang="zh-CN" altLang="en-US" dirty="0">
                <a:latin typeface="Calibri" panose="020F0502020204030204" pitchFamily="34" charset="0"/>
              </a:rPr>
              <a:t> </a:t>
            </a:r>
            <a:r>
              <a:rPr lang="en-US" altLang="zh-CN" dirty="0">
                <a:latin typeface="Calibri" panose="020F0502020204030204" pitchFamily="34" charset="0"/>
              </a:rPr>
              <a:t>experiments</a:t>
            </a:r>
            <a:r>
              <a:rPr lang="zh-CN" altLang="en-US" dirty="0">
                <a:latin typeface="Calibri" panose="020F0502020204030204" pitchFamily="34" charset="0"/>
              </a:rPr>
              <a:t> </a:t>
            </a:r>
            <a:r>
              <a:rPr lang="en-US" altLang="zh-CN" dirty="0">
                <a:latin typeface="Calibri" panose="020F0502020204030204" pitchFamily="34" charset="0"/>
              </a:rPr>
              <a:t>with</a:t>
            </a:r>
            <a:r>
              <a:rPr lang="zh-CN" altLang="en-US" dirty="0">
                <a:latin typeface="Calibri" panose="020F0502020204030204" pitchFamily="34" charset="0"/>
              </a:rPr>
              <a:t> </a:t>
            </a:r>
            <a:r>
              <a:rPr lang="en-US" altLang="zh-CN" dirty="0">
                <a:latin typeface="Calibri" panose="020F0502020204030204" pitchFamily="34" charset="0"/>
              </a:rPr>
              <a:t>dummy</a:t>
            </a:r>
            <a:r>
              <a:rPr lang="zh-CN" altLang="en-US" dirty="0">
                <a:latin typeface="Calibri" panose="020F0502020204030204" pitchFamily="34" charset="0"/>
              </a:rPr>
              <a:t> </a:t>
            </a:r>
            <a:r>
              <a:rPr lang="en-US" altLang="zh-CN" dirty="0">
                <a:latin typeface="Calibri" panose="020F0502020204030204" pitchFamily="34" charset="0"/>
              </a:rPr>
              <a:t>wafer</a:t>
            </a:r>
            <a:r>
              <a:rPr lang="zh-CN" altLang="en-US" dirty="0">
                <a:latin typeface="Calibri" panose="020F0502020204030204" pitchFamily="34" charset="0"/>
              </a:rPr>
              <a:t> </a:t>
            </a:r>
            <a:r>
              <a:rPr lang="en-US" altLang="zh-CN" dirty="0">
                <a:latin typeface="Calibri" panose="020F0502020204030204" pitchFamily="34" charset="0"/>
              </a:rPr>
              <a:t>and</a:t>
            </a:r>
            <a:r>
              <a:rPr lang="zh-CN" altLang="en-US" dirty="0">
                <a:latin typeface="Calibri" panose="020F0502020204030204" pitchFamily="34" charset="0"/>
              </a:rPr>
              <a:t> </a:t>
            </a:r>
            <a:r>
              <a:rPr lang="en-US" altLang="zh-CN" dirty="0">
                <a:latin typeface="Calibri" panose="020F0502020204030204" pitchFamily="34" charset="0"/>
              </a:rPr>
              <a:t>thermal</a:t>
            </a:r>
            <a:r>
              <a:rPr lang="zh-CN" altLang="en-US" dirty="0">
                <a:latin typeface="Calibri" panose="020F0502020204030204" pitchFamily="34" charset="0"/>
              </a:rPr>
              <a:t> </a:t>
            </a:r>
            <a:r>
              <a:rPr lang="en-US" altLang="zh-CN" dirty="0">
                <a:latin typeface="Calibri" panose="020F0502020204030204" pitchFamily="34" charset="0"/>
              </a:rPr>
              <a:t>mockup</a:t>
            </a:r>
            <a:r>
              <a:rPr lang="zh-CN" altLang="en-US" dirty="0">
                <a:latin typeface="Calibri" panose="020F0502020204030204" pitchFamily="34" charset="0"/>
              </a:rPr>
              <a:t> </a:t>
            </a:r>
            <a:r>
              <a:rPr lang="en-US" altLang="zh-CN" dirty="0">
                <a:latin typeface="Calibri" panose="020F0502020204030204" pitchFamily="34" charset="0"/>
              </a:rPr>
              <a:t>system</a:t>
            </a:r>
            <a:r>
              <a:rPr lang="zh-CN" altLang="en-US" dirty="0">
                <a:latin typeface="Calibri" panose="020F0502020204030204" pitchFamily="34" charset="0"/>
              </a:rPr>
              <a:t> </a:t>
            </a:r>
            <a:endParaRPr lang="en-US" altLang="zh-CN" dirty="0">
              <a:latin typeface="Calibri" panose="020F0502020204030204" pitchFamily="34" charset="0"/>
            </a:endParaRPr>
          </a:p>
          <a:p>
            <a:pPr lvl="1">
              <a:buFont typeface="Arial" panose="020B0604020202020204" pitchFamily="34" charset="0"/>
              <a:buChar char="•"/>
            </a:pPr>
            <a:r>
              <a:rPr lang="zh-CN" altLang="en-US" dirty="0">
                <a:latin typeface="Calibri" panose="020F0502020204030204" pitchFamily="34" charset="0"/>
              </a:rPr>
              <a:t> </a:t>
            </a:r>
            <a:r>
              <a:rPr lang="zh-CN" altLang="en-US" dirty="0">
                <a:solidFill>
                  <a:schemeClr val="tx1"/>
                </a:solidFill>
                <a:latin typeface="ArialMT"/>
              </a:rPr>
              <a:t> </a:t>
            </a:r>
            <a:endParaRPr lang="en-US" altLang="zh-CN" dirty="0">
              <a:solidFill>
                <a:schemeClr val="tx1"/>
              </a:solidFill>
              <a:latin typeface="ArialMT"/>
            </a:endParaRPr>
          </a:p>
          <a:p>
            <a:pPr lvl="1">
              <a:buFont typeface="Arial" panose="020B0604020202020204" pitchFamily="34" charset="0"/>
              <a:buChar char="•"/>
            </a:pPr>
            <a:endParaRPr lang="en-US" sz="2000" dirty="0">
              <a:effectLst/>
            </a:endParaRPr>
          </a:p>
          <a:p>
            <a:endParaRPr lang="en-CN" dirty="0"/>
          </a:p>
        </p:txBody>
      </p:sp>
      <p:sp>
        <p:nvSpPr>
          <p:cNvPr id="3" name="Title 2">
            <a:extLst>
              <a:ext uri="{FF2B5EF4-FFF2-40B4-BE49-F238E27FC236}">
                <a16:creationId xmlns:a16="http://schemas.microsoft.com/office/drawing/2014/main" id="{69918C8D-CF2C-CE70-8C7F-0177B9315D7F}"/>
              </a:ext>
            </a:extLst>
          </p:cNvPr>
          <p:cNvSpPr>
            <a:spLocks noGrp="1"/>
          </p:cNvSpPr>
          <p:nvPr>
            <p:ph type="title"/>
          </p:nvPr>
        </p:nvSpPr>
        <p:spPr/>
        <p:txBody>
          <a:bodyPr/>
          <a:lstStyle/>
          <a:p>
            <a:r>
              <a:rPr lang="en-US" altLang="zh-CN" dirty="0"/>
              <a:t>Comment</a:t>
            </a:r>
            <a:r>
              <a:rPr lang="zh-CN" altLang="en-US" dirty="0"/>
              <a:t> </a:t>
            </a:r>
            <a:r>
              <a:rPr lang="en-US" altLang="zh-CN" dirty="0"/>
              <a:t>2</a:t>
            </a:r>
            <a:r>
              <a:rPr lang="zh-CN" altLang="en-US" dirty="0"/>
              <a:t> </a:t>
            </a:r>
            <a:r>
              <a:rPr lang="en-US" altLang="zh-CN" dirty="0"/>
              <a:t>on</a:t>
            </a:r>
            <a:r>
              <a:rPr lang="zh-CN" altLang="en-US" dirty="0"/>
              <a:t> </a:t>
            </a:r>
            <a:r>
              <a:rPr lang="en-US" altLang="zh-CN" dirty="0"/>
              <a:t>vertex</a:t>
            </a:r>
            <a:r>
              <a:rPr lang="zh-CN" altLang="en-US" dirty="0"/>
              <a:t> </a:t>
            </a:r>
            <a:endParaRPr lang="en-CN" dirty="0"/>
          </a:p>
        </p:txBody>
      </p:sp>
      <p:sp>
        <p:nvSpPr>
          <p:cNvPr id="4" name="Slide Number Placeholder 3">
            <a:extLst>
              <a:ext uri="{FF2B5EF4-FFF2-40B4-BE49-F238E27FC236}">
                <a16:creationId xmlns:a16="http://schemas.microsoft.com/office/drawing/2014/main" id="{A7677E7B-F466-6C27-13F8-DB455353F487}"/>
              </a:ext>
            </a:extLst>
          </p:cNvPr>
          <p:cNvSpPr>
            <a:spLocks noGrp="1"/>
          </p:cNvSpPr>
          <p:nvPr>
            <p:ph type="sldNum" sz="quarter" idx="12"/>
          </p:nvPr>
        </p:nvSpPr>
        <p:spPr/>
        <p:txBody>
          <a:bodyPr/>
          <a:lstStyle/>
          <a:p>
            <a:fld id="{F15E9139-A00B-4B2A-98A6-095DC08F1345}" type="slidenum">
              <a:rPr lang="zh-CN" altLang="en-US" smtClean="0"/>
              <a:pPr/>
              <a:t>6</a:t>
            </a:fld>
            <a:endParaRPr lang="zh-CN" altLang="en-US"/>
          </a:p>
        </p:txBody>
      </p:sp>
    </p:spTree>
    <p:extLst>
      <p:ext uri="{BB962C8B-B14F-4D97-AF65-F5344CB8AC3E}">
        <p14:creationId xmlns:p14="http://schemas.microsoft.com/office/powerpoint/2010/main" val="94987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51DF4E-B95A-F4AF-357D-763F13E66EE8}"/>
              </a:ext>
            </a:extLst>
          </p:cNvPr>
          <p:cNvSpPr>
            <a:spLocks noGrp="1"/>
          </p:cNvSpPr>
          <p:nvPr>
            <p:ph idx="1"/>
          </p:nvPr>
        </p:nvSpPr>
        <p:spPr/>
        <p:txBody>
          <a:bodyPr/>
          <a:lstStyle/>
          <a:p>
            <a:pPr>
              <a:buFont typeface="+mj-lt"/>
              <a:buAutoNum type="arabicPeriod"/>
            </a:pPr>
            <a:r>
              <a:rPr lang="en-US" dirty="0">
                <a:effectLst/>
                <a:latin typeface="ArialMT"/>
              </a:rPr>
              <a:t>Thorough analysis and simulation of the background are essential, as they directly influence key aspects of detector design and operation, such as data rates and power consumption. </a:t>
            </a:r>
            <a:endParaRPr lang="en-US" dirty="0">
              <a:latin typeface="ArialMT"/>
            </a:endParaRPr>
          </a:p>
          <a:p>
            <a:pPr>
              <a:buFont typeface="Arial" panose="020B0604020202020204" pitchFamily="34" charset="0"/>
              <a:buChar char="•"/>
            </a:pPr>
            <a:r>
              <a:rPr lang="en-US" sz="2400" dirty="0">
                <a:solidFill>
                  <a:schemeClr val="tx1"/>
                </a:solidFill>
                <a:effectLst/>
                <a:latin typeface="Calibri" panose="020F0502020204030204" pitchFamily="34" charset="0"/>
              </a:rPr>
              <a:t>Work plan</a:t>
            </a:r>
            <a:r>
              <a:rPr lang="en-US" altLang="zh-CN" sz="2400" dirty="0">
                <a:solidFill>
                  <a:schemeClr val="tx1"/>
                </a:solidFill>
                <a:effectLst/>
                <a:latin typeface="Calibri" panose="020F0502020204030204" pitchFamily="34" charset="0"/>
              </a:rPr>
              <a:t>:</a:t>
            </a:r>
            <a:r>
              <a:rPr lang="zh-CN" altLang="en-US" sz="2400" dirty="0">
                <a:solidFill>
                  <a:schemeClr val="tx1"/>
                </a:solidFill>
                <a:effectLst/>
                <a:latin typeface="Calibri" panose="020F0502020204030204" pitchFamily="34" charset="0"/>
              </a:rPr>
              <a:t> </a:t>
            </a:r>
            <a:r>
              <a:rPr lang="en-US" sz="2400" dirty="0">
                <a:solidFill>
                  <a:schemeClr val="tx1"/>
                </a:solidFill>
                <a:latin typeface="Calibri" panose="020F0502020204030204" pitchFamily="34" charset="0"/>
              </a:rPr>
              <a:t>joint efforts with </a:t>
            </a:r>
            <a:r>
              <a:rPr lang="en-US" altLang="zh-CN" sz="2400" dirty="0">
                <a:solidFill>
                  <a:schemeClr val="tx1"/>
                </a:solidFill>
                <a:latin typeface="Calibri" panose="020F0502020204030204" pitchFamily="34" charset="0"/>
              </a:rPr>
              <a:t>MDI</a:t>
            </a:r>
            <a:r>
              <a:rPr 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and</a:t>
            </a:r>
            <a:r>
              <a:rPr lang="zh-CN" alt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electronics</a:t>
            </a:r>
            <a:r>
              <a:rPr lang="zh-CN" altLang="en-US" sz="2400" dirty="0">
                <a:solidFill>
                  <a:schemeClr val="tx1"/>
                </a:solidFill>
                <a:latin typeface="Calibri" panose="020F0502020204030204" pitchFamily="34" charset="0"/>
              </a:rPr>
              <a:t> </a:t>
            </a:r>
            <a:r>
              <a:rPr lang="en-US" sz="2400" dirty="0">
                <a:solidFill>
                  <a:schemeClr val="tx1"/>
                </a:solidFill>
                <a:latin typeface="Calibri" panose="020F0502020204030204" pitchFamily="34" charset="0"/>
              </a:rPr>
              <a:t>teams </a:t>
            </a:r>
          </a:p>
          <a:p>
            <a:pPr lvl="1">
              <a:buFont typeface="Arial" panose="020B0604020202020204" pitchFamily="34" charset="0"/>
              <a:buChar char="•"/>
            </a:pPr>
            <a:r>
              <a:rPr lang="en-US" altLang="zh-CN" dirty="0">
                <a:latin typeface="Calibri" panose="020F0502020204030204" pitchFamily="34" charset="0"/>
              </a:rPr>
              <a:t>Explore</a:t>
            </a:r>
            <a:r>
              <a:rPr lang="zh-CN" altLang="en-US" dirty="0">
                <a:latin typeface="Calibri" panose="020F0502020204030204" pitchFamily="34" charset="0"/>
              </a:rPr>
              <a:t> </a:t>
            </a:r>
            <a:r>
              <a:rPr lang="en-US" altLang="zh-CN" dirty="0">
                <a:latin typeface="Calibri" panose="020F0502020204030204" pitchFamily="34" charset="0"/>
              </a:rPr>
              <a:t>carefully</a:t>
            </a:r>
            <a:r>
              <a:rPr lang="zh-CN" altLang="en-US" dirty="0">
                <a:latin typeface="Calibri" panose="020F0502020204030204" pitchFamily="34" charset="0"/>
              </a:rPr>
              <a:t> </a:t>
            </a:r>
            <a:r>
              <a:rPr lang="en-US" altLang="zh-CN" dirty="0">
                <a:latin typeface="Calibri" panose="020F0502020204030204" pitchFamily="34" charset="0"/>
              </a:rPr>
              <a:t>the</a:t>
            </a:r>
            <a:r>
              <a:rPr lang="zh-CN" altLang="en-US" dirty="0">
                <a:latin typeface="Calibri" panose="020F0502020204030204" pitchFamily="34" charset="0"/>
              </a:rPr>
              <a:t> </a:t>
            </a:r>
            <a:r>
              <a:rPr lang="en-US" altLang="zh-CN" dirty="0">
                <a:latin typeface="Calibri" panose="020F0502020204030204" pitchFamily="34" charset="0"/>
              </a:rPr>
              <a:t>background</a:t>
            </a:r>
            <a:r>
              <a:rPr lang="zh-CN" altLang="en-US" dirty="0">
                <a:latin typeface="Calibri" panose="020F0502020204030204" pitchFamily="34" charset="0"/>
              </a:rPr>
              <a:t> </a:t>
            </a:r>
            <a:r>
              <a:rPr lang="en-US" altLang="zh-CN" dirty="0">
                <a:latin typeface="Calibri" panose="020F0502020204030204" pitchFamily="34" charset="0"/>
              </a:rPr>
              <a:t>for</a:t>
            </a:r>
            <a:r>
              <a:rPr lang="zh-CN" altLang="en-US" dirty="0">
                <a:latin typeface="Calibri" panose="020F0502020204030204" pitchFamily="34" charset="0"/>
              </a:rPr>
              <a:t> </a:t>
            </a:r>
            <a:r>
              <a:rPr lang="en-US" altLang="zh-CN" dirty="0">
                <a:latin typeface="Calibri" panose="020F0502020204030204" pitchFamily="34" charset="0"/>
              </a:rPr>
              <a:t>low-</a:t>
            </a:r>
            <a:r>
              <a:rPr lang="en-US" altLang="zh-CN" dirty="0" err="1">
                <a:latin typeface="Calibri" panose="020F0502020204030204" pitchFamily="34" charset="0"/>
              </a:rPr>
              <a:t>lumi</a:t>
            </a:r>
            <a:r>
              <a:rPr lang="zh-CN" altLang="en-US" dirty="0">
                <a:latin typeface="Calibri" panose="020F0502020204030204" pitchFamily="34" charset="0"/>
              </a:rPr>
              <a:t> </a:t>
            </a:r>
            <a:r>
              <a:rPr lang="en-US" altLang="zh-CN" dirty="0">
                <a:latin typeface="Calibri" panose="020F0502020204030204" pitchFamily="34" charset="0"/>
              </a:rPr>
              <a:t>Z</a:t>
            </a:r>
            <a:r>
              <a:rPr lang="zh-CN" altLang="en-US" dirty="0">
                <a:latin typeface="Calibri" panose="020F0502020204030204" pitchFamily="34" charset="0"/>
              </a:rPr>
              <a:t> </a:t>
            </a:r>
            <a:r>
              <a:rPr lang="en-US" altLang="zh-CN" dirty="0">
                <a:latin typeface="Calibri" panose="020F0502020204030204" pitchFamily="34" charset="0"/>
              </a:rPr>
              <a:t>operations</a:t>
            </a:r>
            <a:r>
              <a:rPr lang="zh-CN" altLang="en-US" dirty="0">
                <a:latin typeface="Calibri" panose="020F0502020204030204" pitchFamily="34" charset="0"/>
              </a:rPr>
              <a:t> </a:t>
            </a:r>
            <a:endParaRPr lang="en-US" altLang="zh-CN" dirty="0">
              <a:latin typeface="Calibri" panose="020F0502020204030204" pitchFamily="34" charset="0"/>
            </a:endParaRPr>
          </a:p>
          <a:p>
            <a:pPr lvl="1">
              <a:buFont typeface="Arial" panose="020B0604020202020204" pitchFamily="34" charset="0"/>
              <a:buChar char="•"/>
            </a:pPr>
            <a:r>
              <a:rPr lang="en-US" altLang="zh-CN" dirty="0">
                <a:latin typeface="Calibri" panose="020F0502020204030204" pitchFamily="34" charset="0"/>
              </a:rPr>
              <a:t>Work</a:t>
            </a:r>
            <a:r>
              <a:rPr lang="zh-CN" altLang="en-US" dirty="0">
                <a:latin typeface="Calibri" panose="020F0502020204030204" pitchFamily="34" charset="0"/>
              </a:rPr>
              <a:t> </a:t>
            </a:r>
            <a:r>
              <a:rPr lang="en-US" altLang="zh-CN" dirty="0">
                <a:latin typeface="Calibri" panose="020F0502020204030204" pitchFamily="34" charset="0"/>
              </a:rPr>
              <a:t>with</a:t>
            </a:r>
            <a:r>
              <a:rPr lang="zh-CN" altLang="en-US" dirty="0">
                <a:latin typeface="Calibri" panose="020F0502020204030204" pitchFamily="34" charset="0"/>
              </a:rPr>
              <a:t> </a:t>
            </a:r>
            <a:r>
              <a:rPr lang="en-US" altLang="zh-CN" sz="2400" dirty="0">
                <a:solidFill>
                  <a:schemeClr val="tx1"/>
                </a:solidFill>
                <a:latin typeface="Calibri" panose="020F0502020204030204" pitchFamily="34" charset="0"/>
              </a:rPr>
              <a:t>electronics</a:t>
            </a:r>
            <a:r>
              <a:rPr lang="zh-CN" alt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team</a:t>
            </a:r>
            <a:r>
              <a:rPr lang="zh-CN" altLang="en-US" sz="2400" dirty="0">
                <a:solidFill>
                  <a:schemeClr val="tx1"/>
                </a:solidFill>
                <a:latin typeface="Calibri" panose="020F0502020204030204" pitchFamily="34" charset="0"/>
              </a:rPr>
              <a:t> </a:t>
            </a:r>
            <a:r>
              <a:rPr lang="en-US" altLang="zh-CN" sz="2400" dirty="0">
                <a:solidFill>
                  <a:schemeClr val="tx1"/>
                </a:solidFill>
                <a:latin typeface="Calibri" panose="020F0502020204030204" pitchFamily="34" charset="0"/>
              </a:rPr>
              <a:t>to</a:t>
            </a:r>
            <a:r>
              <a:rPr lang="zh-CN" altLang="en-US" sz="2400" dirty="0">
                <a:solidFill>
                  <a:schemeClr val="tx1"/>
                </a:solidFill>
                <a:latin typeface="Calibri" panose="020F0502020204030204" pitchFamily="34" charset="0"/>
              </a:rPr>
              <a:t> </a:t>
            </a:r>
            <a:r>
              <a:rPr lang="en-US" altLang="zh-CN" dirty="0">
                <a:latin typeface="Calibri" panose="020F0502020204030204" pitchFamily="34" charset="0"/>
              </a:rPr>
              <a:t>refine</a:t>
            </a:r>
            <a:r>
              <a:rPr lang="zh-CN" altLang="en-US" dirty="0">
                <a:latin typeface="Calibri" panose="020F0502020204030204" pitchFamily="34" charset="0"/>
              </a:rPr>
              <a:t> </a:t>
            </a:r>
            <a:r>
              <a:rPr lang="en-US" altLang="zh-CN" dirty="0">
                <a:latin typeface="Calibri" panose="020F0502020204030204" pitchFamily="34" charset="0"/>
              </a:rPr>
              <a:t>power</a:t>
            </a:r>
            <a:r>
              <a:rPr lang="zh-CN" altLang="en-US" dirty="0">
                <a:latin typeface="Calibri" panose="020F0502020204030204" pitchFamily="34" charset="0"/>
              </a:rPr>
              <a:t> </a:t>
            </a:r>
            <a:r>
              <a:rPr lang="en-US" altLang="zh-CN" dirty="0">
                <a:latin typeface="Calibri" panose="020F0502020204030204" pitchFamily="34" charset="0"/>
              </a:rPr>
              <a:t>consumption</a:t>
            </a:r>
            <a:r>
              <a:rPr lang="zh-CN" altLang="en-US" dirty="0">
                <a:latin typeface="Calibri" panose="020F0502020204030204" pitchFamily="34" charset="0"/>
              </a:rPr>
              <a:t> </a:t>
            </a:r>
            <a:r>
              <a:rPr lang="en-US" altLang="zh-CN" dirty="0">
                <a:latin typeface="Calibri" panose="020F0502020204030204" pitchFamily="34" charset="0"/>
              </a:rPr>
              <a:t>estimation</a:t>
            </a:r>
            <a:r>
              <a:rPr lang="zh-CN" altLang="en-US" dirty="0">
                <a:latin typeface="Calibri" panose="020F0502020204030204" pitchFamily="34" charset="0"/>
              </a:rPr>
              <a:t> </a:t>
            </a:r>
            <a:endParaRPr lang="en-US" altLang="zh-CN" dirty="0">
              <a:solidFill>
                <a:schemeClr val="tx1"/>
              </a:solidFill>
              <a:latin typeface="ArialMT"/>
            </a:endParaRPr>
          </a:p>
          <a:p>
            <a:pPr lvl="1">
              <a:buFont typeface="Arial" panose="020B0604020202020204" pitchFamily="34" charset="0"/>
              <a:buChar char="•"/>
            </a:pPr>
            <a:endParaRPr lang="en-US" sz="2000" dirty="0">
              <a:effectLst/>
            </a:endParaRPr>
          </a:p>
          <a:p>
            <a:pPr>
              <a:buFont typeface="+mj-lt"/>
              <a:buAutoNum type="arabicPeriod"/>
            </a:pPr>
            <a:endParaRPr lang="en-US" dirty="0">
              <a:effectLst/>
            </a:endParaRPr>
          </a:p>
          <a:p>
            <a:endParaRPr lang="en-CN" dirty="0"/>
          </a:p>
        </p:txBody>
      </p:sp>
      <p:sp>
        <p:nvSpPr>
          <p:cNvPr id="3" name="Title 2">
            <a:extLst>
              <a:ext uri="{FF2B5EF4-FFF2-40B4-BE49-F238E27FC236}">
                <a16:creationId xmlns:a16="http://schemas.microsoft.com/office/drawing/2014/main" id="{265FC967-A28C-D431-4D56-9850C2B490E6}"/>
              </a:ext>
            </a:extLst>
          </p:cNvPr>
          <p:cNvSpPr>
            <a:spLocks noGrp="1"/>
          </p:cNvSpPr>
          <p:nvPr>
            <p:ph type="title"/>
          </p:nvPr>
        </p:nvSpPr>
        <p:spPr/>
        <p:txBody>
          <a:bodyPr>
            <a:normAutofit/>
          </a:bodyPr>
          <a:lstStyle/>
          <a:p>
            <a:r>
              <a:rPr lang="en-US" dirty="0"/>
              <a:t>Recommendations</a:t>
            </a:r>
            <a:r>
              <a:rPr lang="zh-CN" altLang="en-US" dirty="0"/>
              <a:t> </a:t>
            </a:r>
            <a:r>
              <a:rPr lang="en-US" altLang="zh-CN" dirty="0"/>
              <a:t>1</a:t>
            </a:r>
            <a:r>
              <a:rPr lang="zh-CN" altLang="en-US" dirty="0"/>
              <a:t> </a:t>
            </a:r>
            <a:r>
              <a:rPr lang="en-US" altLang="zh-CN" dirty="0"/>
              <a:t>for</a:t>
            </a:r>
            <a:r>
              <a:rPr lang="zh-CN" altLang="en-US" dirty="0"/>
              <a:t> </a:t>
            </a:r>
            <a:r>
              <a:rPr lang="en-US" altLang="zh-CN" dirty="0"/>
              <a:t>vertex</a:t>
            </a:r>
            <a:r>
              <a:rPr lang="zh-CN" altLang="en-US" dirty="0"/>
              <a:t> </a:t>
            </a:r>
            <a:endParaRPr lang="en-CN" dirty="0"/>
          </a:p>
        </p:txBody>
      </p:sp>
      <p:sp>
        <p:nvSpPr>
          <p:cNvPr id="4" name="Slide Number Placeholder 3">
            <a:extLst>
              <a:ext uri="{FF2B5EF4-FFF2-40B4-BE49-F238E27FC236}">
                <a16:creationId xmlns:a16="http://schemas.microsoft.com/office/drawing/2014/main" id="{2959E4E5-C26D-A805-44A5-E1B39FD8E903}"/>
              </a:ext>
            </a:extLst>
          </p:cNvPr>
          <p:cNvSpPr>
            <a:spLocks noGrp="1"/>
          </p:cNvSpPr>
          <p:nvPr>
            <p:ph type="sldNum" sz="quarter" idx="12"/>
          </p:nvPr>
        </p:nvSpPr>
        <p:spPr/>
        <p:txBody>
          <a:bodyPr/>
          <a:lstStyle/>
          <a:p>
            <a:fld id="{F15E9139-A00B-4B2A-98A6-095DC08F1345}" type="slidenum">
              <a:rPr lang="zh-CN" altLang="en-US" smtClean="0"/>
              <a:pPr/>
              <a:t>7</a:t>
            </a:fld>
            <a:endParaRPr lang="zh-CN" altLang="en-US"/>
          </a:p>
        </p:txBody>
      </p:sp>
    </p:spTree>
    <p:extLst>
      <p:ext uri="{BB962C8B-B14F-4D97-AF65-F5344CB8AC3E}">
        <p14:creationId xmlns:p14="http://schemas.microsoft.com/office/powerpoint/2010/main" val="162534668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49463</TotalTime>
  <Words>687</Words>
  <Application>Microsoft Macintosh PowerPoint</Application>
  <PresentationFormat>Widescreen</PresentationFormat>
  <Paragraphs>46</Paragraphs>
  <Slides>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ArialMT</vt:lpstr>
      <vt:lpstr>等线</vt:lpstr>
      <vt:lpstr>微软雅黑</vt:lpstr>
      <vt:lpstr>黑体</vt:lpstr>
      <vt:lpstr>Arial</vt:lpstr>
      <vt:lpstr>Arial Black</vt:lpstr>
      <vt:lpstr>Calibri</vt:lpstr>
      <vt:lpstr>Helvetica</vt:lpstr>
      <vt:lpstr>Times New Roman</vt:lpstr>
      <vt:lpstr>Wingdings</vt:lpstr>
      <vt:lpstr>Office 主题</vt:lpstr>
      <vt:lpstr>PowerPoint Presentation</vt:lpstr>
      <vt:lpstr>Comment to overall tracking </vt:lpstr>
      <vt:lpstr>Vertex finding 1</vt:lpstr>
      <vt:lpstr>Vertex finding 2</vt:lpstr>
      <vt:lpstr>Comment 1 on vertex  </vt:lpstr>
      <vt:lpstr>Comment 2 on vertex </vt:lpstr>
      <vt:lpstr>Recommendations 1 for vertex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vivi</dc:creator>
  <cp:lastModifiedBy>Microsoft Office User</cp:lastModifiedBy>
  <cp:revision>2273</cp:revision>
  <cp:lastPrinted>2022-11-06T05:19:21Z</cp:lastPrinted>
  <dcterms:created xsi:type="dcterms:W3CDTF">2012-09-04T11:33:36Z</dcterms:created>
  <dcterms:modified xsi:type="dcterms:W3CDTF">2024-10-28T04:59:39Z</dcterms:modified>
</cp:coreProperties>
</file>