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1"/>
  </p:notesMasterIdLst>
  <p:sldIdLst>
    <p:sldId id="259" r:id="rId3"/>
    <p:sldId id="273" r:id="rId4"/>
    <p:sldId id="265" r:id="rId5"/>
    <p:sldId id="266" r:id="rId6"/>
    <p:sldId id="271" r:id="rId7"/>
    <p:sldId id="269" r:id="rId8"/>
    <p:sldId id="268" r:id="rId9"/>
    <p:sldId id="270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6" d="100"/>
          <a:sy n="126" d="100"/>
        </p:scale>
        <p:origin x="11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4B455-CAAA-4335-91E7-02F7643E9CD0}" type="datetimeFigureOut">
              <a:rPr lang="zh-CN" altLang="en-US" smtClean="0"/>
              <a:t>2024-10-28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FAAE4-2796-4C57-B396-52B817E315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564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1DF17-A28C-4D46-829F-D8D110C09314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638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1DF17-A28C-4D46-829F-D8D110C09314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4738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9267-4E83-41BF-950E-E1C3D4591351}" type="datetimeFigureOut">
              <a:rPr lang="zh-CN" altLang="en-US" smtClean="0"/>
              <a:t>2024-10-28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167BF-CDA5-4AB4-8166-44EDE1E5C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0915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9267-4E83-41BF-950E-E1C3D4591351}" type="datetimeFigureOut">
              <a:rPr lang="zh-CN" altLang="en-US" smtClean="0"/>
              <a:t>2024-10-28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167BF-CDA5-4AB4-8166-44EDE1E5C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98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9267-4E83-41BF-950E-E1C3D4591351}" type="datetimeFigureOut">
              <a:rPr lang="zh-CN" altLang="en-US" smtClean="0"/>
              <a:t>2024-10-28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167BF-CDA5-4AB4-8166-44EDE1E5C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5172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1474-FB53-481B-9A68-D9081559E308}" type="datetime1">
              <a:rPr lang="zh-CN" altLang="en-US" smtClean="0"/>
              <a:t>2024-10-28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Detector Ref-TDR Review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52FA-C358-4F70-9CE8-3E41459FCE3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3667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21308" y="1718148"/>
            <a:ext cx="10363200" cy="1470025"/>
          </a:xfrm>
        </p:spPr>
        <p:txBody>
          <a:bodyPr>
            <a:noAutofit/>
          </a:bodyPr>
          <a:lstStyle>
            <a:lvl1pPr>
              <a:defRPr lang="zh-CN" altLang="en-US" sz="6600" b="1" kern="1200" dirty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25400" stA="30000" endPos="30000" dist="50800" dir="5400000" sy="-100000" algn="bl" rotWithShape="0"/>
                </a:effectLst>
                <a:latin typeface="微软雅黑" pitchFamily="34" charset="-122"/>
                <a:ea typeface="微软雅黑" pitchFamily="34" charset="-122"/>
                <a:cs typeface="+mn-cs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A364D-C919-45E7-A57D-C4BE4049E83B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2024-10-28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0" y="6750024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2476476" y="6750024"/>
            <a:ext cx="9715525" cy="10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-1" y="0"/>
            <a:ext cx="12192000" cy="21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9239272" y="-2"/>
            <a:ext cx="2952728" cy="216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733552" y="6356351"/>
            <a:ext cx="473871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zh-CN">
                <a:solidFill>
                  <a:prstClr val="black"/>
                </a:solidFill>
              </a:rPr>
              <a:t>CEPC Detector Ref-TDR Review</a:t>
            </a:r>
            <a:endParaRPr lang="zh-CN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269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285861"/>
            <a:ext cx="10972800" cy="4840303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80000"/>
              <a:buFont typeface="Wingdings" pitchFamily="2" charset="2"/>
              <a:buChar char="n"/>
              <a:defRPr sz="2800" b="0" baseline="0">
                <a:solidFill>
                  <a:srgbClr val="0000FF"/>
                </a:solidFill>
                <a:latin typeface="+mn-lt"/>
                <a:ea typeface="微软雅黑" pitchFamily="34" charset="-122"/>
              </a:defRPr>
            </a:lvl1pPr>
            <a:lvl2pPr>
              <a:defRPr sz="2400" baseline="0">
                <a:latin typeface="Arial" panose="020B0604020202020204" pitchFamily="34" charset="0"/>
                <a:ea typeface="微软雅黑" pitchFamily="34" charset="-122"/>
              </a:defRPr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D583-47F1-4C9E-913E-9C8F8159BAED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2024-10-28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66712" y="142852"/>
            <a:ext cx="10763325" cy="725470"/>
          </a:xfrm>
        </p:spPr>
        <p:txBody>
          <a:bodyPr>
            <a:normAutofit/>
          </a:bodyPr>
          <a:lstStyle>
            <a:lvl1pPr algn="ctr">
              <a:defRPr sz="4000" b="1" baseline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微软雅黑" pitchFamily="34" charset="-122"/>
                <a:cs typeface="Arial" panose="020B0604020202020204" pitchFamily="34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15" name="矩形 14"/>
          <p:cNvSpPr/>
          <p:nvPr userDrawn="1"/>
        </p:nvSpPr>
        <p:spPr>
          <a:xfrm>
            <a:off x="0" y="6750024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6" name="矩形 15"/>
          <p:cNvSpPr/>
          <p:nvPr userDrawn="1"/>
        </p:nvSpPr>
        <p:spPr>
          <a:xfrm>
            <a:off x="2476476" y="6750024"/>
            <a:ext cx="9715525" cy="10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8" name="矩形 17"/>
          <p:cNvSpPr/>
          <p:nvPr userDrawn="1"/>
        </p:nvSpPr>
        <p:spPr>
          <a:xfrm>
            <a:off x="-1" y="937526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3" name="矩形 22"/>
          <p:cNvSpPr/>
          <p:nvPr userDrawn="1"/>
        </p:nvSpPr>
        <p:spPr>
          <a:xfrm>
            <a:off x="0" y="0"/>
            <a:ext cx="285709" cy="91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586586" y="6386391"/>
            <a:ext cx="5040560" cy="354977"/>
          </a:xfrm>
        </p:spPr>
        <p:txBody>
          <a:bodyPr/>
          <a:lstStyle/>
          <a:p>
            <a:r>
              <a:rPr lang="en-US" altLang="zh-CN">
                <a:solidFill>
                  <a:prstClr val="black">
                    <a:tint val="75000"/>
                  </a:prstClr>
                </a:solidFill>
              </a:rPr>
              <a:t>CEPC Detector Ref-TDR Review</a:t>
            </a:r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016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FF2-22DD-4CF8-BE9E-25F2457D970D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2024-10-28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586586" y="6386391"/>
            <a:ext cx="5040560" cy="354977"/>
          </a:xfrm>
        </p:spPr>
        <p:txBody>
          <a:bodyPr/>
          <a:lstStyle/>
          <a:p>
            <a:r>
              <a:rPr lang="en-US" altLang="zh-CN">
                <a:solidFill>
                  <a:prstClr val="black">
                    <a:tint val="75000"/>
                  </a:prstClr>
                </a:solidFill>
              </a:rPr>
              <a:t>CEPC Detector Ref-TDR Review</a:t>
            </a:r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726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1474-FB53-481B-9A68-D9081559E308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2024-10-28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solidFill>
                  <a:prstClr val="black">
                    <a:tint val="75000"/>
                  </a:prstClr>
                </a:solidFill>
              </a:rPr>
              <a:t>CEPC Detector Ref-TDR Review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52FA-C358-4F70-9CE8-3E41459FCE3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2288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9267-4E83-41BF-950E-E1C3D4591351}" type="datetimeFigureOut">
              <a:rPr lang="zh-CN" altLang="en-US" smtClean="0"/>
              <a:t>2024-10-28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167BF-CDA5-4AB4-8166-44EDE1E5C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346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9267-4E83-41BF-950E-E1C3D4591351}" type="datetimeFigureOut">
              <a:rPr lang="zh-CN" altLang="en-US" smtClean="0"/>
              <a:t>2024-10-28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167BF-CDA5-4AB4-8166-44EDE1E5C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8934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9267-4E83-41BF-950E-E1C3D4591351}" type="datetimeFigureOut">
              <a:rPr lang="zh-CN" altLang="en-US" smtClean="0"/>
              <a:t>2024-10-28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167BF-CDA5-4AB4-8166-44EDE1E5C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684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9267-4E83-41BF-950E-E1C3D4591351}" type="datetimeFigureOut">
              <a:rPr lang="zh-CN" altLang="en-US" smtClean="0"/>
              <a:t>2024-10-28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167BF-CDA5-4AB4-8166-44EDE1E5C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643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9267-4E83-41BF-950E-E1C3D4591351}" type="datetimeFigureOut">
              <a:rPr lang="zh-CN" altLang="en-US" smtClean="0"/>
              <a:t>2024-10-28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167BF-CDA5-4AB4-8166-44EDE1E5C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1877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9267-4E83-41BF-950E-E1C3D4591351}" type="datetimeFigureOut">
              <a:rPr lang="zh-CN" altLang="en-US" smtClean="0"/>
              <a:t>2024-10-28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167BF-CDA5-4AB4-8166-44EDE1E5C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5954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9267-4E83-41BF-950E-E1C3D4591351}" type="datetimeFigureOut">
              <a:rPr lang="zh-CN" altLang="en-US" smtClean="0"/>
              <a:t>2024-10-28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167BF-CDA5-4AB4-8166-44EDE1E5C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1475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9267-4E83-41BF-950E-E1C3D4591351}" type="datetimeFigureOut">
              <a:rPr lang="zh-CN" altLang="en-US" smtClean="0"/>
              <a:t>2024-10-28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167BF-CDA5-4AB4-8166-44EDE1E5C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687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39267-4E83-41BF-950E-E1C3D4591351}" type="datetimeFigureOut">
              <a:rPr lang="zh-CN" altLang="en-US" smtClean="0"/>
              <a:t>2024-10-28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167BF-CDA5-4AB4-8166-44EDE1E5C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556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97A9A-512A-4894-931E-4EFF37503AC0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2024-10-28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>
                <a:solidFill>
                  <a:prstClr val="black">
                    <a:tint val="75000"/>
                  </a:prstClr>
                </a:solidFill>
              </a:rPr>
              <a:t>CEPC Detector Ref-TDR Review</a:t>
            </a:r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E9139-A00B-4B2A-98A6-095DC08F134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58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3" descr="8d5d924e275b0c7f58feed1244176003"/>
          <p:cNvPicPr>
            <a:picLocks noChangeAspect="1"/>
          </p:cNvPicPr>
          <p:nvPr/>
        </p:nvPicPr>
        <p:blipFill rotWithShape="1">
          <a:blip r:embed="rId3"/>
          <a:srcRect t="28679" b="6192"/>
          <a:stretch/>
        </p:blipFill>
        <p:spPr>
          <a:xfrm>
            <a:off x="635" y="0"/>
            <a:ext cx="12191365" cy="2118283"/>
          </a:xfrm>
          <a:prstGeom prst="rect">
            <a:avLst/>
          </a:prstGeom>
        </p:spPr>
      </p:pic>
      <p:sp>
        <p:nvSpPr>
          <p:cNvPr id="6" name="标题 3"/>
          <p:cNvSpPr txBox="1">
            <a:spLocks/>
          </p:cNvSpPr>
          <p:nvPr/>
        </p:nvSpPr>
        <p:spPr>
          <a:xfrm>
            <a:off x="1692720" y="2860228"/>
            <a:ext cx="8627534" cy="1326319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6000" dirty="0" smtClean="0">
                <a:solidFill>
                  <a:srgbClr val="C00000"/>
                </a:solidFill>
              </a:rPr>
              <a:t>Feedback of IRDC Report</a:t>
            </a:r>
          </a:p>
          <a:p>
            <a:r>
              <a:rPr lang="en-US" altLang="zh-CN" sz="6000" dirty="0">
                <a:solidFill>
                  <a:srgbClr val="C00000"/>
                </a:solidFill>
              </a:rPr>
              <a:t>f</a:t>
            </a:r>
            <a:r>
              <a:rPr lang="en-US" altLang="zh-CN" sz="6000" dirty="0" smtClean="0">
                <a:solidFill>
                  <a:srgbClr val="C00000"/>
                </a:solidFill>
              </a:rPr>
              <a:t>or TDAQ</a:t>
            </a:r>
            <a:endParaRPr lang="zh-CN" altLang="en-US" sz="6000" dirty="0">
              <a:solidFill>
                <a:srgbClr val="C00000"/>
              </a:solidFill>
            </a:endParaRPr>
          </a:p>
        </p:txBody>
      </p:sp>
      <p:sp>
        <p:nvSpPr>
          <p:cNvPr id="7" name="文本框 7">
            <a:extLst>
              <a:ext uri="{FF2B5EF4-FFF2-40B4-BE49-F238E27FC236}">
                <a16:creationId xmlns:a16="http://schemas.microsoft.com/office/drawing/2014/main" xmlns="" id="{785816F2-AEF2-4FFE-A0DA-84B4490709A4}"/>
              </a:ext>
            </a:extLst>
          </p:cNvPr>
          <p:cNvSpPr txBox="1"/>
          <p:nvPr/>
        </p:nvSpPr>
        <p:spPr>
          <a:xfrm>
            <a:off x="2621737" y="4242209"/>
            <a:ext cx="6769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err="1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Fei</a:t>
            </a:r>
            <a:r>
              <a:rPr lang="en-US" altLang="zh-CN" sz="28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 Li</a:t>
            </a:r>
          </a:p>
          <a:p>
            <a:pPr marL="0" lvl="1" algn="ctr"/>
            <a:r>
              <a:rPr lang="en-US" altLang="zh-CN" sz="2000" dirty="0" smtClean="0">
                <a:latin typeface="Calibri" panose="020F0502020204030204" pitchFamily="34" charset="0"/>
                <a:ea typeface="MS Mincho" panose="02020609040205080304" pitchFamily="49" charset="-128"/>
                <a:sym typeface="Calibri" panose="020F0502020204030204" pitchFamily="34" charset="0"/>
              </a:rPr>
              <a:t>On behalf of CEPC TDAQ Group</a:t>
            </a:r>
          </a:p>
          <a:p>
            <a:pPr marL="0" lvl="1" algn="ctr"/>
            <a:endParaRPr lang="en-US" altLang="zh-CN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" y="6457890"/>
            <a:ext cx="12191365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bg1"/>
                </a:solidFill>
              </a:rPr>
              <a:t>Oct. 28</a:t>
            </a:r>
            <a:r>
              <a:rPr lang="en-US" altLang="zh-CN" baseline="30000" dirty="0" smtClean="0">
                <a:solidFill>
                  <a:schemeClr val="bg1"/>
                </a:solidFill>
              </a:rPr>
              <a:t>th</a:t>
            </a:r>
            <a:r>
              <a:rPr lang="en-US" altLang="zh-CN" dirty="0" smtClean="0">
                <a:solidFill>
                  <a:schemeClr val="bg1"/>
                </a:solidFill>
              </a:rPr>
              <a:t>, </a:t>
            </a:r>
            <a:r>
              <a:rPr lang="en-US" altLang="zh-CN" dirty="0">
                <a:solidFill>
                  <a:schemeClr val="bg1"/>
                </a:solidFill>
              </a:rPr>
              <a:t>2024, CEPC Detector Ref-TDR </a:t>
            </a:r>
            <a:r>
              <a:rPr lang="en-US" altLang="zh-CN" dirty="0" smtClean="0">
                <a:solidFill>
                  <a:schemeClr val="bg1"/>
                </a:solidFill>
              </a:rPr>
              <a:t>Meeting</a:t>
            </a:r>
            <a:endParaRPr lang="zh-CN" altLang="en-US" dirty="0">
              <a:solidFill>
                <a:schemeClr val="bg1"/>
              </a:solidFill>
            </a:endParaRPr>
          </a:p>
        </p:txBody>
      </p:sp>
      <p:pic>
        <p:nvPicPr>
          <p:cNvPr id="10" name="Picture 2" descr="C:\Users\Administrator\Desktop\1111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2" y="35979"/>
            <a:ext cx="1548428" cy="91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图片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363" y="5398314"/>
            <a:ext cx="3552825" cy="672912"/>
          </a:xfrm>
          <a:prstGeom prst="rect">
            <a:avLst/>
          </a:prstGeom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52FA-C358-4F70-9CE8-3E41459FCE36}" type="slidenum">
              <a:rPr lang="zh-CN" altLang="en-US" smtClean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96454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56"/>
    </mc:Choice>
    <mc:Fallback xmlns="">
      <p:transition spd="slow" advTm="855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 baseline plan is to transmit the full raw data to the </a:t>
            </a:r>
            <a:r>
              <a:rPr lang="en-US" altLang="zh-CN" dirty="0">
                <a:solidFill>
                  <a:srgbClr val="FF0000"/>
                </a:solidFill>
              </a:rPr>
              <a:t>front-end </a:t>
            </a:r>
            <a:r>
              <a:rPr lang="en-US" altLang="zh-CN" dirty="0"/>
              <a:t>electronics and connect the trigger to the back-end electronics. 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Transmit the full raw data from front-end electronics(on-detector) to </a:t>
            </a:r>
            <a:r>
              <a:rPr lang="en-US" altLang="zh-CN" dirty="0" smtClean="0">
                <a:solidFill>
                  <a:srgbClr val="FF0000"/>
                </a:solidFill>
              </a:rPr>
              <a:t>back-end</a:t>
            </a:r>
            <a:r>
              <a:rPr lang="en-US" altLang="zh-CN" dirty="0" smtClean="0"/>
              <a:t> electronics(off-detector)</a:t>
            </a:r>
          </a:p>
          <a:p>
            <a:r>
              <a:rPr lang="en-US" altLang="zh-CN" dirty="0"/>
              <a:t>A hierarchical trigger scheme is foreseen to bring event data rates down from ~3MHz to ~1kHz in ZH running and ~40MHz to ~100kHz at the Z pole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 smtClean="0"/>
              <a:t>The bunch cross rate in ZH running is </a:t>
            </a:r>
            <a:r>
              <a:rPr lang="en-US" altLang="zh-CN" smtClean="0"/>
              <a:t>about 1.34 </a:t>
            </a:r>
            <a:r>
              <a:rPr lang="en-US" altLang="zh-CN" dirty="0" smtClean="0"/>
              <a:t>MHz when bunch space is 346.2 ns (2.9 MHz) and there is 54% bunch train gap</a:t>
            </a:r>
            <a:r>
              <a:rPr lang="en-US" altLang="zh-CN" dirty="0"/>
              <a:t>.</a:t>
            </a:r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Findings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544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09600" y="1285861"/>
            <a:ext cx="10972800" cy="5435615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/>
              <a:t>The detailed (bottom-up) design of the TDAQ must await further details on the </a:t>
            </a:r>
            <a:r>
              <a:rPr lang="en-US" altLang="zh-CN" dirty="0" smtClean="0"/>
              <a:t>sub detector design.</a:t>
            </a:r>
          </a:p>
          <a:p>
            <a:pPr lvl="1"/>
            <a:r>
              <a:rPr lang="en-US" altLang="zh-CN" dirty="0" smtClean="0"/>
              <a:t>We will closely follow the design of each sub detector. Especially background study and data rate estimation from each sub detectors.</a:t>
            </a:r>
          </a:p>
          <a:p>
            <a:r>
              <a:rPr lang="en-US" altLang="zh-CN" dirty="0" smtClean="0"/>
              <a:t>Work on the trigger primitives is needed to bring the rate down to an acceptable input for the second-level trigger, and to inform further planning for the processing farms in the DAQ design. Should it be needed, a track trigger could provide a powerful additional primitive.</a:t>
            </a:r>
          </a:p>
          <a:p>
            <a:pPr lvl="1"/>
            <a:r>
              <a:rPr lang="en-US" altLang="zh-CN" dirty="0" smtClean="0"/>
              <a:t>More simulation works needed on trigger primitive </a:t>
            </a:r>
            <a:r>
              <a:rPr lang="en-US" altLang="zh-CN" dirty="0"/>
              <a:t>study based on discussion with physics and detector experts. </a:t>
            </a:r>
            <a:r>
              <a:rPr lang="en-US" altLang="zh-CN" dirty="0" smtClean="0"/>
              <a:t> </a:t>
            </a:r>
            <a:endParaRPr lang="en-US" altLang="zh-CN" dirty="0"/>
          </a:p>
          <a:p>
            <a:r>
              <a:rPr lang="en-US" altLang="zh-CN" dirty="0"/>
              <a:t>High-level triggering will also need to weigh the physics-versus-bandwidth tradeoff </a:t>
            </a:r>
            <a:r>
              <a:rPr lang="en-US" altLang="zh-CN" dirty="0" smtClean="0"/>
              <a:t>for lower-energy </a:t>
            </a:r>
            <a:r>
              <a:rPr lang="en-US" altLang="zh-CN" dirty="0"/>
              <a:t>events, e.g. from gamma-gamma collisions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 smtClean="0"/>
              <a:t>We </a:t>
            </a:r>
            <a:r>
              <a:rPr lang="en-US" altLang="zh-CN" dirty="0"/>
              <a:t>need to </a:t>
            </a:r>
            <a:r>
              <a:rPr lang="en-US" altLang="zh-CN" dirty="0" smtClean="0"/>
              <a:t>evaluate o</a:t>
            </a:r>
            <a:r>
              <a:rPr lang="en-US" altLang="zh-CN" dirty="0" smtClean="0"/>
              <a:t>ffline reconstruction </a:t>
            </a:r>
            <a:r>
              <a:rPr lang="en-US" altLang="zh-CN" dirty="0"/>
              <a:t>algorithms and </a:t>
            </a:r>
            <a:r>
              <a:rPr lang="en-US" altLang="zh-CN" dirty="0" smtClean="0"/>
              <a:t>software as reference</a:t>
            </a:r>
            <a:r>
              <a:rPr lang="en-US" altLang="zh-CN" dirty="0" smtClean="0"/>
              <a:t>. It requires </a:t>
            </a:r>
            <a:r>
              <a:rPr lang="en-US" altLang="zh-CN" dirty="0"/>
              <a:t>cooperation </a:t>
            </a:r>
            <a:r>
              <a:rPr lang="en-US" altLang="zh-CN"/>
              <a:t>from </a:t>
            </a:r>
            <a:r>
              <a:rPr lang="en-US" altLang="zh-CN" smtClean="0"/>
              <a:t>offline </a:t>
            </a:r>
            <a:r>
              <a:rPr lang="en-US" altLang="zh-CN"/>
              <a:t>for HLT design</a:t>
            </a:r>
            <a:r>
              <a:rPr lang="en-US" altLang="zh-CN" smtClean="0"/>
              <a:t>. 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Comments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595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09600" y="1285861"/>
            <a:ext cx="10972800" cy="5435615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A simple simulation of sub detector-based trigger inputs using simple, robust </a:t>
            </a:r>
            <a:r>
              <a:rPr lang="en-US" altLang="zh-CN" dirty="0" smtClean="0"/>
              <a:t>algorithms should </a:t>
            </a:r>
            <a:r>
              <a:rPr lang="en-US" altLang="zh-CN" dirty="0"/>
              <a:t>be prioritized to allow more detailed specification of the requirements for </a:t>
            </a:r>
            <a:r>
              <a:rPr lang="en-US" altLang="zh-CN" dirty="0" smtClean="0"/>
              <a:t>TDAQ hardware </a:t>
            </a:r>
            <a:r>
              <a:rPr lang="en-US" altLang="zh-CN" dirty="0"/>
              <a:t>and identify areas that need further attention. This should include </a:t>
            </a:r>
            <a:r>
              <a:rPr lang="en-US" altLang="zh-CN" dirty="0" smtClean="0"/>
              <a:t>an appropriate </a:t>
            </a:r>
            <a:r>
              <a:rPr lang="en-US" altLang="zh-CN" dirty="0"/>
              <a:t>safety factor for beam-related backgrounds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 smtClean="0"/>
              <a:t>Basic trigger simulation </a:t>
            </a:r>
            <a:r>
              <a:rPr lang="en-US" altLang="zh-CN" dirty="0"/>
              <a:t>study </a:t>
            </a:r>
            <a:r>
              <a:rPr lang="en-US" altLang="zh-CN" dirty="0" smtClean="0"/>
              <a:t>for each sub detectors are in progress.</a:t>
            </a:r>
            <a:endParaRPr lang="en-US" altLang="zh-CN" dirty="0"/>
          </a:p>
          <a:p>
            <a:pPr lvl="1"/>
            <a:r>
              <a:rPr lang="en-US" altLang="zh-CN" dirty="0" smtClean="0"/>
              <a:t>More man power and help from sub detector are needed. </a:t>
            </a:r>
          </a:p>
          <a:p>
            <a:pPr lvl="1"/>
            <a:r>
              <a:rPr lang="en-US" altLang="zh-CN" dirty="0" smtClean="0"/>
              <a:t>And the </a:t>
            </a:r>
            <a:r>
              <a:rPr lang="en-US" altLang="zh-CN" dirty="0"/>
              <a:t>safety factor needs to be discussed </a:t>
            </a:r>
            <a:r>
              <a:rPr lang="en-US" altLang="zh-CN" dirty="0" smtClean="0"/>
              <a:t>carefully.</a:t>
            </a:r>
            <a:endParaRPr lang="en-US" altLang="zh-CN" dirty="0"/>
          </a:p>
          <a:p>
            <a:r>
              <a:rPr lang="en-US" altLang="zh-CN" dirty="0" smtClean="0"/>
              <a:t>Further </a:t>
            </a:r>
            <a:r>
              <a:rPr lang="en-US" altLang="zh-CN" dirty="0"/>
              <a:t>work should include an evaluation of benefits of implementing a track trigger as </a:t>
            </a:r>
            <a:r>
              <a:rPr lang="en-US" altLang="zh-CN" dirty="0" smtClean="0"/>
              <a:t>a complement </a:t>
            </a:r>
            <a:r>
              <a:rPr lang="en-US" altLang="zh-CN" dirty="0"/>
              <a:t>to the calorimeter and </a:t>
            </a:r>
            <a:r>
              <a:rPr lang="en-US" altLang="zh-CN" dirty="0" err="1"/>
              <a:t>muon</a:t>
            </a:r>
            <a:r>
              <a:rPr lang="en-US" altLang="zh-CN" dirty="0"/>
              <a:t> primitives, and to clarify the </a:t>
            </a:r>
            <a:r>
              <a:rPr lang="en-US" altLang="zh-CN" dirty="0" smtClean="0"/>
              <a:t>bandwidth foreseen </a:t>
            </a:r>
            <a:r>
              <a:rPr lang="en-US" altLang="zh-CN" dirty="0"/>
              <a:t>for gamma-gamma events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 smtClean="0"/>
              <a:t>We should </a:t>
            </a:r>
            <a:r>
              <a:rPr lang="en-US" altLang="zh-CN" dirty="0"/>
              <a:t>move forward with </a:t>
            </a:r>
            <a:r>
              <a:rPr lang="en-US" altLang="zh-CN" dirty="0" smtClean="0"/>
              <a:t>this after finish simple trigger simulation. </a:t>
            </a:r>
            <a:r>
              <a:rPr lang="en-US" altLang="zh-CN" dirty="0"/>
              <a:t>Gamma-gamma events are generated and will be studied soon.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Recommendations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34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09600" y="1285861"/>
            <a:ext cx="10972800" cy="543561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TDR draft</a:t>
            </a:r>
          </a:p>
          <a:p>
            <a:pPr lvl="1"/>
            <a:r>
              <a:rPr lang="en-US" altLang="zh-CN" dirty="0" smtClean="0"/>
              <a:t>Nov. </a:t>
            </a:r>
            <a:r>
              <a:rPr lang="en-US" altLang="zh-CN" smtClean="0"/>
              <a:t>~ Dec.</a:t>
            </a:r>
            <a:endParaRPr lang="en-US" altLang="zh-CN" dirty="0" smtClean="0"/>
          </a:p>
          <a:p>
            <a:r>
              <a:rPr lang="en-US" altLang="zh-CN" dirty="0" smtClean="0"/>
              <a:t>Background study and data rate estimation</a:t>
            </a:r>
          </a:p>
          <a:p>
            <a:pPr lvl="1"/>
            <a:r>
              <a:rPr lang="en-US" altLang="zh-CN" dirty="0" smtClean="0"/>
              <a:t>Nov. </a:t>
            </a:r>
          </a:p>
          <a:p>
            <a:r>
              <a:rPr lang="en-US" altLang="zh-CN" dirty="0" smtClean="0"/>
              <a:t>Basic </a:t>
            </a:r>
            <a:r>
              <a:rPr lang="en-US" altLang="zh-CN" dirty="0"/>
              <a:t>trigger simulation and algorithm </a:t>
            </a:r>
            <a:r>
              <a:rPr lang="en-US" altLang="zh-CN" dirty="0" smtClean="0"/>
              <a:t>study</a:t>
            </a:r>
          </a:p>
          <a:p>
            <a:pPr lvl="1"/>
            <a:r>
              <a:rPr lang="en-US" altLang="zh-CN" dirty="0" smtClean="0"/>
              <a:t>Dec. </a:t>
            </a:r>
            <a:endParaRPr lang="en-US" altLang="zh-CN" dirty="0"/>
          </a:p>
          <a:p>
            <a:r>
              <a:rPr lang="en-US" altLang="zh-CN" dirty="0" smtClean="0"/>
              <a:t>Detailed </a:t>
            </a:r>
            <a:r>
              <a:rPr lang="en-US" altLang="zh-CN" dirty="0"/>
              <a:t>hardware trigger and interface </a:t>
            </a:r>
            <a:r>
              <a:rPr lang="en-US" altLang="zh-CN" dirty="0" smtClean="0"/>
              <a:t>design</a:t>
            </a:r>
          </a:p>
          <a:p>
            <a:pPr lvl="1"/>
            <a:r>
              <a:rPr lang="en-US" altLang="zh-CN" dirty="0" smtClean="0"/>
              <a:t>Dec.</a:t>
            </a:r>
            <a:endParaRPr lang="en-US" altLang="zh-CN" dirty="0"/>
          </a:p>
          <a:p>
            <a:r>
              <a:rPr lang="en-US" altLang="zh-CN" dirty="0"/>
              <a:t>Finalize TDAQ and online design scheme </a:t>
            </a:r>
          </a:p>
          <a:p>
            <a:pPr lvl="1"/>
            <a:r>
              <a:rPr lang="en-US" altLang="zh-CN" dirty="0" smtClean="0"/>
              <a:t>Jan. 2025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Working Plan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533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副标题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Backup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5829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65100" y="1285861"/>
            <a:ext cx="11417300" cy="4840303"/>
          </a:xfrm>
        </p:spPr>
        <p:txBody>
          <a:bodyPr/>
          <a:lstStyle/>
          <a:p>
            <a:r>
              <a:rPr lang="en-US" altLang="zh-CN" dirty="0" smtClean="0"/>
              <a:t>Higgs 240GeV(30MW/50MW)</a:t>
            </a:r>
          </a:p>
          <a:p>
            <a:pPr lvl="1"/>
            <a:r>
              <a:rPr lang="en-US" altLang="zh-CN" dirty="0" smtClean="0"/>
              <a:t>BX rate:0.8/1.34(2.9)MHz</a:t>
            </a:r>
          </a:p>
          <a:p>
            <a:pPr lvl="1"/>
            <a:r>
              <a:rPr lang="en-US" altLang="zh-CN" dirty="0" smtClean="0"/>
              <a:t>Physical event rate: </a:t>
            </a:r>
            <a:r>
              <a:rPr lang="en-US" altLang="zh-CN" dirty="0" smtClean="0">
                <a:solidFill>
                  <a:srgbClr val="FF0000"/>
                </a:solidFill>
              </a:rPr>
              <a:t>5Hz/8Hz </a:t>
            </a:r>
            <a:r>
              <a:rPr lang="en-US" altLang="zh-CN" dirty="0" smtClean="0"/>
              <a:t>(</a:t>
            </a:r>
            <a:r>
              <a:rPr lang="en-US" altLang="zh-CN" dirty="0"/>
              <a:t>Higgs: </a:t>
            </a:r>
            <a:r>
              <a:rPr lang="en-US" altLang="zh-CN" dirty="0" smtClean="0"/>
              <a:t>0.02Hz)</a:t>
            </a:r>
          </a:p>
          <a:p>
            <a:r>
              <a:rPr lang="pl-PL" altLang="zh-CN" dirty="0"/>
              <a:t>Z </a:t>
            </a:r>
            <a:r>
              <a:rPr lang="pl-PL" altLang="zh-CN" dirty="0" smtClean="0"/>
              <a:t>pole</a:t>
            </a:r>
            <a:r>
              <a:rPr lang="en-US" altLang="zh-CN" dirty="0"/>
              <a:t> </a:t>
            </a:r>
            <a:r>
              <a:rPr lang="en-US" altLang="zh-CN" dirty="0" smtClean="0"/>
              <a:t>91GeV(30MW/50MW)</a:t>
            </a:r>
          </a:p>
          <a:p>
            <a:pPr lvl="1"/>
            <a:r>
              <a:rPr lang="en-US" altLang="zh-CN" dirty="0" smtClean="0"/>
              <a:t>BX rate:35.9/39.4(43.3)MHz</a:t>
            </a:r>
          </a:p>
          <a:p>
            <a:pPr lvl="1"/>
            <a:r>
              <a:rPr lang="en-US" altLang="zh-CN" dirty="0"/>
              <a:t>Physical event rate: </a:t>
            </a:r>
            <a:r>
              <a:rPr lang="pl-PL" altLang="zh-CN" dirty="0" smtClean="0">
                <a:solidFill>
                  <a:srgbClr val="FF0000"/>
                </a:solidFill>
              </a:rPr>
              <a:t>50kHz</a:t>
            </a:r>
            <a:r>
              <a:rPr lang="en-US" altLang="zh-CN" dirty="0" smtClean="0">
                <a:solidFill>
                  <a:srgbClr val="FF0000"/>
                </a:solidFill>
              </a:rPr>
              <a:t>/82kHz</a:t>
            </a:r>
          </a:p>
          <a:p>
            <a:endParaRPr lang="pl-PL" altLang="zh-CN" dirty="0" smtClean="0"/>
          </a:p>
          <a:p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Event Rate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2184" y="1070513"/>
            <a:ext cx="5989816" cy="1142744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7320136" y="2395674"/>
            <a:ext cx="47012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Higgs</a:t>
            </a:r>
            <a:r>
              <a:rPr lang="zh-CN" altLang="en-US" sz="1600" dirty="0" smtClean="0"/>
              <a:t>，</a:t>
            </a:r>
            <a:r>
              <a:rPr lang="en-US" altLang="zh-CN" sz="1600" dirty="0" smtClean="0"/>
              <a:t>Sample </a:t>
            </a:r>
            <a:r>
              <a:rPr lang="en-US" altLang="zh-CN" sz="1600" dirty="0"/>
              <a:t>generation for </a:t>
            </a:r>
            <a:r>
              <a:rPr lang="en-US" altLang="zh-CN" sz="1600" dirty="0" smtClean="0"/>
              <a:t>CEPC</a:t>
            </a:r>
            <a:r>
              <a:rPr lang="en-US" altLang="zh-CN" sz="1600" dirty="0"/>
              <a:t>, August 24, 2020</a:t>
            </a:r>
            <a:endParaRPr lang="zh-CN" altLang="en-US" sz="1600" dirty="0"/>
          </a:p>
        </p:txBody>
      </p:sp>
      <p:pic>
        <p:nvPicPr>
          <p:cNvPr id="8" name="图片 7"/>
          <p:cNvPicPr/>
          <p:nvPr/>
        </p:nvPicPr>
        <p:blipFill>
          <a:blip r:embed="rId3"/>
          <a:stretch/>
        </p:blipFill>
        <p:spPr>
          <a:xfrm>
            <a:off x="9737384" y="3039483"/>
            <a:ext cx="2192775" cy="3134451"/>
          </a:xfrm>
          <a:prstGeom prst="rect">
            <a:avLst/>
          </a:prstGeom>
          <a:ln w="0">
            <a:noFill/>
          </a:ln>
        </p:spPr>
      </p:pic>
      <p:pic>
        <p:nvPicPr>
          <p:cNvPr id="9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889" y="4373872"/>
            <a:ext cx="5224007" cy="1176916"/>
          </a:xfrm>
          <a:prstGeom prst="rect">
            <a:avLst/>
          </a:prstGeom>
        </p:spPr>
      </p:pic>
      <p:pic>
        <p:nvPicPr>
          <p:cNvPr id="10" name="tabl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889" y="5564511"/>
            <a:ext cx="5224007" cy="114101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6248584" y="6080498"/>
            <a:ext cx="4082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Z pole</a:t>
            </a:r>
            <a:r>
              <a:rPr lang="en-US" altLang="zh-CN" sz="1600" dirty="0"/>
              <a:t>,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ref</a:t>
            </a:r>
            <a:r>
              <a:rPr lang="zh-CN" altLang="en-US" sz="1600" dirty="0" smtClean="0"/>
              <a:t>：</a:t>
            </a:r>
            <a:r>
              <a:rPr lang="en-US" altLang="zh-CN" sz="1600" dirty="0" smtClean="0"/>
              <a:t>MC /</a:t>
            </a:r>
            <a:r>
              <a:rPr lang="en-US" altLang="zh-CN" sz="1600" dirty="0" err="1" smtClean="0"/>
              <a:t>cefs</a:t>
            </a:r>
            <a:r>
              <a:rPr lang="en-US" altLang="zh-CN" sz="1600" dirty="0" smtClean="0"/>
              <a:t>/data/</a:t>
            </a:r>
            <a:r>
              <a:rPr lang="en-US" altLang="zh-CN" sz="1600" dirty="0" err="1" smtClean="0"/>
              <a:t>stdhep</a:t>
            </a:r>
            <a:r>
              <a:rPr lang="en-US" altLang="zh-CN" sz="1600" dirty="0" smtClean="0"/>
              <a:t>/CEPC91/</a:t>
            </a:r>
            <a:br>
              <a:rPr lang="en-US" altLang="zh-CN" sz="1600" dirty="0" smtClean="0"/>
            </a:br>
            <a:r>
              <a:rPr lang="en-US" altLang="zh-CN" sz="1600" dirty="0" smtClean="0"/>
              <a:t>2fermions/wi_ISR_20220618_50M/2fermions</a:t>
            </a:r>
            <a:r>
              <a:rPr lang="en-US" altLang="zh-CN" sz="1600" dirty="0"/>
              <a:t>/</a:t>
            </a:r>
            <a:endParaRPr lang="zh-CN" altLang="en-US" sz="1600" dirty="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48584" y="3238435"/>
            <a:ext cx="3488800" cy="273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449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AB9BF7E8-5AE6-4C1C-9BDF-C634C5E64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36" y="1052736"/>
            <a:ext cx="3456384" cy="5544616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D</a:t>
            </a:r>
            <a:r>
              <a:rPr lang="en-US" altLang="zh-CN" sz="2400" dirty="0" smtClean="0"/>
              <a:t>ata rate before trigger</a:t>
            </a:r>
            <a:endParaRPr lang="en-US" altLang="zh-CN" dirty="0"/>
          </a:p>
          <a:p>
            <a:pPr lvl="1"/>
            <a:r>
              <a:rPr lang="en-US" altLang="zh-CN" sz="2000" dirty="0">
                <a:solidFill>
                  <a:srgbClr val="FF0000"/>
                </a:solidFill>
              </a:rPr>
              <a:t>&lt;</a:t>
            </a:r>
            <a:r>
              <a:rPr lang="en-US" altLang="zh-CN" sz="2000" dirty="0" smtClean="0">
                <a:solidFill>
                  <a:srgbClr val="FF0000"/>
                </a:solidFill>
              </a:rPr>
              <a:t>1 TB/s @ Higgs</a:t>
            </a:r>
          </a:p>
          <a:p>
            <a:pPr lvl="1"/>
            <a:r>
              <a:rPr lang="en-US" altLang="zh-CN" sz="2000" dirty="0"/>
              <a:t>S</a:t>
            </a:r>
            <a:r>
              <a:rPr lang="en-US" altLang="zh-CN" sz="2000" dirty="0" smtClean="0"/>
              <a:t>everal TB/s @ Z</a:t>
            </a:r>
          </a:p>
          <a:p>
            <a:r>
              <a:rPr lang="en-US" altLang="zh-CN" sz="2400" dirty="0"/>
              <a:t>L1 trigger rate</a:t>
            </a:r>
          </a:p>
          <a:p>
            <a:pPr lvl="1"/>
            <a:r>
              <a:rPr lang="en-US" altLang="zh-CN" sz="2000" dirty="0">
                <a:solidFill>
                  <a:srgbClr val="FF0000"/>
                </a:solidFill>
              </a:rPr>
              <a:t>O(1k) Hz @ Higgs</a:t>
            </a:r>
          </a:p>
          <a:p>
            <a:pPr lvl="1"/>
            <a:r>
              <a:rPr lang="en-US" altLang="zh-CN" sz="2000" dirty="0"/>
              <a:t>O(100k) Hz @ Z</a:t>
            </a:r>
          </a:p>
          <a:p>
            <a:r>
              <a:rPr lang="en-US" altLang="zh-CN" sz="2400" dirty="0" smtClean="0"/>
              <a:t>Event size &lt; </a:t>
            </a:r>
            <a:r>
              <a:rPr lang="en-US" altLang="zh-CN" sz="2400" dirty="0"/>
              <a:t>2 MB</a:t>
            </a:r>
          </a:p>
          <a:p>
            <a:pPr lvl="1"/>
            <a:r>
              <a:rPr lang="en-US" altLang="zh-CN" sz="2000" dirty="0" smtClean="0"/>
              <a:t>Related to </a:t>
            </a:r>
            <a:r>
              <a:rPr lang="en-US" altLang="zh-CN" sz="2000" dirty="0"/>
              <a:t>occupancy and read out window</a:t>
            </a:r>
          </a:p>
          <a:p>
            <a:r>
              <a:rPr lang="en-US" altLang="zh-CN" sz="2400" dirty="0" smtClean="0"/>
              <a:t>Storage rate after HLT</a:t>
            </a:r>
          </a:p>
          <a:p>
            <a:pPr lvl="1"/>
            <a:r>
              <a:rPr lang="en-US" altLang="zh-CN" sz="2000" dirty="0" smtClean="0">
                <a:solidFill>
                  <a:srgbClr val="FF0000"/>
                </a:solidFill>
              </a:rPr>
              <a:t>&lt;100 Hz(200 MB/s</a:t>
            </a:r>
            <a:r>
              <a:rPr lang="en-US" altLang="zh-CN" sz="2000" dirty="0">
                <a:solidFill>
                  <a:srgbClr val="FF0000"/>
                </a:solidFill>
              </a:rPr>
              <a:t>) </a:t>
            </a:r>
            <a:r>
              <a:rPr lang="en-US" altLang="zh-CN" sz="2000" dirty="0" smtClean="0">
                <a:solidFill>
                  <a:srgbClr val="FF0000"/>
                </a:solidFill>
              </a:rPr>
              <a:t/>
            </a:r>
            <a:br>
              <a:rPr lang="en-US" altLang="zh-CN" sz="2000" dirty="0" smtClean="0">
                <a:solidFill>
                  <a:srgbClr val="FF0000"/>
                </a:solidFill>
              </a:rPr>
            </a:br>
            <a:r>
              <a:rPr lang="en-US" altLang="zh-CN" sz="2000" dirty="0" smtClean="0">
                <a:solidFill>
                  <a:srgbClr val="FF0000"/>
                </a:solidFill>
              </a:rPr>
              <a:t>@ Higgs </a:t>
            </a:r>
            <a:endParaRPr lang="en-US" altLang="zh-CN" sz="2000" dirty="0">
              <a:solidFill>
                <a:srgbClr val="FF0000"/>
              </a:solidFill>
            </a:endParaRPr>
          </a:p>
          <a:p>
            <a:pPr lvl="1"/>
            <a:r>
              <a:rPr lang="en-US" altLang="zh-CN" sz="2000" dirty="0" smtClean="0"/>
              <a:t>100 kHz (200 GB/s) </a:t>
            </a:r>
            <a:br>
              <a:rPr lang="en-US" altLang="zh-CN" sz="2000" dirty="0" smtClean="0"/>
            </a:br>
            <a:r>
              <a:rPr lang="en-US" altLang="zh-CN" sz="2000" dirty="0" smtClean="0"/>
              <a:t>@ Z</a:t>
            </a:r>
            <a:endParaRPr lang="en-US" altLang="zh-CN" sz="2000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F7B273B0-72A9-4DA2-9462-B8750DCE8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Data Rate</a:t>
            </a:r>
            <a:endParaRPr lang="zh-CN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03DC345-25CC-4CC2-9842-82A048B1B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8</a:t>
            </a:fld>
            <a:endParaRPr lang="zh-CN" altLang="en-US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xmlns="" id="{97411A1A-2D17-4C4E-9246-AE833CE8BA95}"/>
              </a:ext>
            </a:extLst>
          </p:cNvPr>
          <p:cNvGraphicFramePr/>
          <p:nvPr>
            <p:extLst/>
          </p:nvPr>
        </p:nvGraphicFramePr>
        <p:xfrm>
          <a:off x="3536495" y="1203990"/>
          <a:ext cx="8563261" cy="442055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753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648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1408">
                  <a:extLst>
                    <a:ext uri="{9D8B030D-6E8A-4147-A177-3AD203B41FA5}">
                      <a16:colId xmlns:a16="http://schemas.microsoft.com/office/drawing/2014/main" xmlns="" val="1447795595"/>
                    </a:ext>
                  </a:extLst>
                </a:gridCol>
                <a:gridCol w="625651"/>
                <a:gridCol w="60557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4291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16848"/>
                <a:gridCol w="626595"/>
                <a:gridCol w="821126"/>
                <a:gridCol w="823191"/>
                <a:gridCol w="663668"/>
              </a:tblGrid>
              <a:tr h="377612">
                <a:tc>
                  <a:txBody>
                    <a:bodyPr/>
                    <a:lstStyle/>
                    <a:p>
                      <a:endParaRPr lang="zh-CN" altLang="en-US" sz="1050" dirty="0"/>
                    </a:p>
                  </a:txBody>
                  <a:tcPr marL="91448" marR="91448" marT="45719" marB="45719"/>
                </a:tc>
                <a:tc>
                  <a:txBody>
                    <a:bodyPr/>
                    <a:lstStyle/>
                    <a:p>
                      <a:r>
                        <a:rPr lang="en-US" altLang="zh-CN" sz="1050" dirty="0"/>
                        <a:t>Vertex</a:t>
                      </a:r>
                      <a:endParaRPr lang="zh-CN" altLang="en-US" sz="1050" dirty="0"/>
                    </a:p>
                  </a:txBody>
                  <a:tcPr marL="91448" marR="91448" marT="45719" marB="45719"/>
                </a:tc>
                <a:tc>
                  <a:txBody>
                    <a:bodyPr/>
                    <a:lstStyle/>
                    <a:p>
                      <a:r>
                        <a:rPr lang="en-US" altLang="zh-CN" sz="1050" dirty="0"/>
                        <a:t>Pix(ITKB)</a:t>
                      </a:r>
                      <a:endParaRPr lang="zh-CN" altLang="en-US" sz="1050" dirty="0"/>
                    </a:p>
                  </a:txBody>
                  <a:tcPr marL="91448" marR="91448" marT="45719" marB="45719"/>
                </a:tc>
                <a:tc>
                  <a:txBody>
                    <a:bodyPr/>
                    <a:lstStyle/>
                    <a:p>
                      <a:r>
                        <a:rPr lang="en-US" altLang="zh-CN" sz="1050" dirty="0"/>
                        <a:t>Strip</a:t>
                      </a:r>
                      <a:r>
                        <a:rPr lang="zh-CN" altLang="en-US" sz="1050" dirty="0"/>
                        <a:t> </a:t>
                      </a:r>
                      <a:r>
                        <a:rPr lang="en-US" altLang="zh-CN" sz="1050" dirty="0"/>
                        <a:t>(ITKE)</a:t>
                      </a:r>
                      <a:endParaRPr lang="zh-CN" altLang="en-US" sz="1050" dirty="0"/>
                    </a:p>
                  </a:txBody>
                  <a:tcPr marL="91448" marR="91448" marT="45719" marB="45719"/>
                </a:tc>
                <a:tc>
                  <a:txBody>
                    <a:bodyPr/>
                    <a:lstStyle/>
                    <a:p>
                      <a:r>
                        <a:rPr lang="en-US" altLang="zh-CN" sz="1050" dirty="0"/>
                        <a:t>OTKB</a:t>
                      </a:r>
                      <a:endParaRPr lang="zh-CN" altLang="en-US" sz="1050" dirty="0"/>
                    </a:p>
                  </a:txBody>
                  <a:tcPr marL="91448" marR="91448" marT="45719" marB="45719"/>
                </a:tc>
                <a:tc>
                  <a:txBody>
                    <a:bodyPr/>
                    <a:lstStyle/>
                    <a:p>
                      <a:r>
                        <a:rPr lang="en-US" altLang="zh-CN" sz="1050" dirty="0"/>
                        <a:t>OTKE</a:t>
                      </a:r>
                      <a:endParaRPr lang="zh-CN" altLang="en-US" sz="1050" dirty="0"/>
                    </a:p>
                  </a:txBody>
                  <a:tcPr marL="91448" marR="91448" marT="45719" marB="45719"/>
                </a:tc>
                <a:tc>
                  <a:txBody>
                    <a:bodyPr/>
                    <a:lstStyle/>
                    <a:p>
                      <a:r>
                        <a:rPr lang="en-US" altLang="zh-CN" sz="1050" dirty="0"/>
                        <a:t>TPC</a:t>
                      </a:r>
                      <a:endParaRPr lang="zh-CN" altLang="en-US" sz="1050" dirty="0"/>
                    </a:p>
                  </a:txBody>
                  <a:tcPr marL="91448" marR="91448" marT="45719" marB="45719"/>
                </a:tc>
                <a:tc gridSpan="2">
                  <a:txBody>
                    <a:bodyPr/>
                    <a:lstStyle/>
                    <a:p>
                      <a:r>
                        <a:rPr lang="en-US" altLang="zh-CN" sz="1050" dirty="0"/>
                        <a:t>ECAL-B</a:t>
                      </a:r>
                      <a:endParaRPr lang="zh-CN" altLang="en-US" sz="1050" dirty="0"/>
                    </a:p>
                  </a:txBody>
                  <a:tcPr marL="91448" marR="91448" marT="45719" marB="45719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/>
                        <a:t>ECAL-E</a:t>
                      </a:r>
                      <a:endParaRPr lang="zh-CN" altLang="en-US" sz="1050" dirty="0"/>
                    </a:p>
                    <a:p>
                      <a:endParaRPr lang="zh-CN" altLang="en-US" sz="1050" dirty="0"/>
                    </a:p>
                  </a:txBody>
                  <a:tcPr marL="91448" marR="91448" marT="45719" marB="45719"/>
                </a:tc>
                <a:tc>
                  <a:txBody>
                    <a:bodyPr/>
                    <a:lstStyle/>
                    <a:p>
                      <a:r>
                        <a:rPr lang="en-US" altLang="zh-CN" sz="1050" dirty="0"/>
                        <a:t>HCAL-B</a:t>
                      </a:r>
                      <a:endParaRPr lang="zh-CN" altLang="en-US" sz="1050" dirty="0"/>
                    </a:p>
                  </a:txBody>
                  <a:tcPr marL="91448" marR="91448" marT="45719" marB="4571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/>
                        <a:t>HCAL-E</a:t>
                      </a:r>
                      <a:endParaRPr lang="zh-CN" altLang="en-US" sz="1050" dirty="0"/>
                    </a:p>
                  </a:txBody>
                  <a:tcPr marL="91448" marR="91448" marT="45719" marB="45719"/>
                </a:tc>
                <a:tc>
                  <a:txBody>
                    <a:bodyPr/>
                    <a:lstStyle/>
                    <a:p>
                      <a:r>
                        <a:rPr lang="en-US" altLang="zh-CN" sz="1050" dirty="0"/>
                        <a:t>Muon</a:t>
                      </a:r>
                      <a:endParaRPr lang="zh-CN" altLang="en-US" sz="1050" dirty="0"/>
                    </a:p>
                  </a:txBody>
                  <a:tcPr marL="91448" marR="91448" marT="45719" marB="45719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3626"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</a:rPr>
                        <a:t>Channels per chip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19" marB="4571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</a:rPr>
                        <a:t>512</a:t>
                      </a:r>
                      <a:r>
                        <a:rPr lang="zh-CN" altLang="en-US" sz="1000" dirty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</a:rPr>
                        <a:t>1024</a:t>
                      </a:r>
                      <a:endParaRPr lang="en-US" altLang="zh-CN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19" marB="4571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</a:rPr>
                        <a:t>512</a:t>
                      </a:r>
                      <a:r>
                        <a:rPr lang="zh-CN" altLang="en-US" sz="1000" dirty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altLang="zh-CN" sz="1000" dirty="0">
                          <a:solidFill>
                            <a:schemeClr val="tx1"/>
                          </a:solidFill>
                        </a:rPr>
                        <a:t>128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19" marB="4571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</a:rPr>
                        <a:t>1024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19" marB="4571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000" dirty="0">
                          <a:solidFill>
                            <a:schemeClr val="tx1"/>
                          </a:solidFill>
                        </a:rPr>
                        <a:t>128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19" marB="4571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</a:rPr>
                        <a:t>128 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19" marB="4571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</a:rPr>
                        <a:t>8~16</a:t>
                      </a:r>
                      <a:endParaRPr lang="en-US" altLang="zh-CN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19" marB="4571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3483"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</a:rPr>
                        <a:t>Data Width</a:t>
                      </a:r>
                    </a:p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</a:rPr>
                        <a:t>/hit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19" marB="45719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000" dirty="0">
                          <a:solidFill>
                            <a:schemeClr val="tx1"/>
                          </a:solidFill>
                        </a:rPr>
                        <a:t>32bit </a:t>
                      </a:r>
                    </a:p>
                  </a:txBody>
                  <a:tcPr marL="91448" marR="91448" marT="45719" marB="45719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</a:rPr>
                        <a:t>42bit</a:t>
                      </a:r>
                      <a:endParaRPr lang="en-US" altLang="zh-CN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19" marB="45719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</a:rPr>
                        <a:t>32bit</a:t>
                      </a:r>
                      <a:endParaRPr lang="en-US" altLang="zh-CN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19" marB="45719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</a:rPr>
                        <a:t>48bit</a:t>
                      </a:r>
                      <a:endParaRPr lang="en-US" altLang="zh-CN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19" marB="45719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</a:rPr>
                        <a:t>48bit</a:t>
                      </a:r>
                      <a:endParaRPr lang="en-US" altLang="zh-CN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19" marB="45719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</a:rPr>
                        <a:t>48bit</a:t>
                      </a:r>
                      <a:endParaRPr lang="en-US" altLang="zh-CN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19" marB="45719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91920"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</a:rPr>
                        <a:t>Avg. data </a:t>
                      </a:r>
                      <a:r>
                        <a:rPr lang="en-US" altLang="zh-CN" sz="1000" dirty="0">
                          <a:solidFill>
                            <a:schemeClr val="tx1"/>
                          </a:solidFill>
                        </a:rPr>
                        <a:t>rate / chip 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19" marB="45719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</a:rPr>
                        <a:t>0.18Gbps/chip,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</a:rPr>
                        <a:t>1Gbps/chip inner</a:t>
                      </a:r>
                      <a:endParaRPr lang="en-US" altLang="zh-CN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19" marB="45719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</a:rPr>
                        <a:t>3.53Mbps/chip</a:t>
                      </a:r>
                      <a:r>
                        <a:rPr lang="zh-CN" altLang="en-US" sz="1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altLang="zh-CN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19" marB="45719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</a:rPr>
                        <a:t>21.5Mbps/chip</a:t>
                      </a:r>
                      <a:endParaRPr lang="en-US" altLang="zh-CN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19" marB="45719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</a:rPr>
                        <a:t>2.9Mbps/chip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19" marB="45719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</a:rPr>
                        <a:t>38.8Mbps/chip</a:t>
                      </a:r>
                      <a:endParaRPr lang="en-US" altLang="zh-CN" sz="10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CN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19" marB="45719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</a:rPr>
                        <a:t>~70Mbps/module</a:t>
                      </a:r>
                    </a:p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</a:rPr>
                        <a:t>Inmost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19" marB="45719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</a:rPr>
                        <a:t>10kHz/</a:t>
                      </a:r>
                      <a:r>
                        <a:rPr lang="en-US" altLang="zh-CN" sz="1000" dirty="0" err="1" smtClean="0">
                          <a:solidFill>
                            <a:schemeClr val="tx1"/>
                          </a:solidFill>
                        </a:rPr>
                        <a:t>ch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19" marB="45719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</a:rPr>
                        <a:t>10kHz/</a:t>
                      </a:r>
                      <a:r>
                        <a:rPr lang="en-US" altLang="zh-CN" sz="1000" dirty="0" err="1" smtClean="0">
                          <a:solidFill>
                            <a:schemeClr val="tx1"/>
                          </a:solidFill>
                        </a:rPr>
                        <a:t>ch</a:t>
                      </a:r>
                      <a:endParaRPr lang="zh-CN" alt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19" marB="45719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19" marB="45719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</a:rPr>
                        <a:t>5kHz/channel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19" marB="45719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</a:rPr>
                        <a:t>5kHz/channel</a:t>
                      </a:r>
                      <a:endParaRPr lang="zh-CN" alt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19" marB="45719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</a:rPr>
                        <a:t>10kHz/channel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19" marB="45719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69963"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Detector Channel/module</a:t>
                      </a:r>
                      <a:endParaRPr lang="zh-CN" altLang="en-US" sz="1000" dirty="0"/>
                    </a:p>
                  </a:txBody>
                  <a:tcPr marL="91448" marR="91448" marT="45719" marB="45719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000" dirty="0"/>
                        <a:t>1882 chips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000" dirty="0"/>
                        <a:t>@Stch &amp;Ladder</a:t>
                      </a:r>
                    </a:p>
                  </a:txBody>
                  <a:tcPr marL="91448" marR="91448" marT="45719" marB="45719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30,856 chips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000" dirty="0"/>
                        <a:t>2204 modules</a:t>
                      </a:r>
                    </a:p>
                  </a:txBody>
                  <a:tcPr marL="91448" marR="91448" marT="45719" marB="45719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23008 chips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CN" sz="1000" dirty="0"/>
                        <a:t>1696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CN" sz="1000" dirty="0"/>
                        <a:t>modules</a:t>
                      </a:r>
                    </a:p>
                  </a:txBody>
                  <a:tcPr marL="91448" marR="91448" marT="45719" marB="45719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83160 chips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CN" sz="1000" dirty="0"/>
                        <a:t>3780</a:t>
                      </a:r>
                      <a:r>
                        <a:rPr lang="zh-CN" altLang="en-US" sz="1000" dirty="0"/>
                        <a:t> </a:t>
                      </a:r>
                      <a:r>
                        <a:rPr lang="en-US" altLang="zh-CN" sz="1000" dirty="0"/>
                        <a:t>modules</a:t>
                      </a:r>
                    </a:p>
                  </a:txBody>
                  <a:tcPr marL="91448" marR="91448" marT="45719" marB="45719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11520 chips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CN" sz="1000" dirty="0"/>
                        <a:t>720</a:t>
                      </a:r>
                      <a:r>
                        <a:rPr lang="zh-CN" altLang="en-US" sz="1000" dirty="0"/>
                        <a:t> </a:t>
                      </a:r>
                      <a:r>
                        <a:rPr lang="en-US" altLang="zh-CN" sz="1000" dirty="0"/>
                        <a:t>modules</a:t>
                      </a:r>
                    </a:p>
                    <a:p>
                      <a:pPr marL="0" indent="0">
                        <a:buNone/>
                      </a:pPr>
                      <a:endParaRPr lang="en-US" altLang="zh-CN" sz="1000" dirty="0"/>
                    </a:p>
                  </a:txBody>
                  <a:tcPr marL="91448" marR="91448" marT="45719" marB="45719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492 Module</a:t>
                      </a:r>
                      <a:endParaRPr lang="zh-CN" altLang="en-US" sz="1000" dirty="0"/>
                    </a:p>
                  </a:txBody>
                  <a:tcPr marL="91448" marR="91448" marT="45719" marB="45719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000" dirty="0"/>
                        <a:t>0.96M </a:t>
                      </a:r>
                      <a:r>
                        <a:rPr lang="en-US" altLang="zh-CN" sz="1000" dirty="0" err="1"/>
                        <a:t>chn</a:t>
                      </a:r>
                      <a:endParaRPr lang="en-US" altLang="zh-CN" sz="10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000" dirty="0"/>
                        <a:t>~60000 </a:t>
                      </a:r>
                      <a:r>
                        <a:rPr lang="en-US" altLang="zh-CN" sz="1000" dirty="0" smtClean="0"/>
                        <a:t>chips 480 </a:t>
                      </a:r>
                      <a:r>
                        <a:rPr lang="en-US" altLang="zh-CN" sz="1000" dirty="0"/>
                        <a:t>modules</a:t>
                      </a:r>
                      <a:endParaRPr lang="zh-CN" altLang="en-US" sz="1000" dirty="0"/>
                    </a:p>
                  </a:txBody>
                  <a:tcPr marL="91448" marR="91448" marT="45719" marB="45719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</a:rPr>
                        <a:t>0.39 M </a:t>
                      </a:r>
                      <a:r>
                        <a:rPr lang="en-US" altLang="zh-CN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000" baseline="0" dirty="0" err="1" smtClean="0">
                          <a:solidFill>
                            <a:schemeClr val="tx1"/>
                          </a:solidFill>
                        </a:rPr>
                        <a:t>chn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19" marB="45719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19" marB="45719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000" dirty="0">
                          <a:solidFill>
                            <a:schemeClr val="tx1"/>
                          </a:solidFill>
                        </a:rPr>
                        <a:t>3.38M </a:t>
                      </a:r>
                      <a:r>
                        <a:rPr lang="en-US" altLang="zh-CN" sz="1000" dirty="0" err="1">
                          <a:solidFill>
                            <a:schemeClr val="tx1"/>
                          </a:solidFill>
                        </a:rPr>
                        <a:t>chn</a:t>
                      </a:r>
                      <a:endParaRPr lang="en-US" altLang="zh-CN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000" dirty="0">
                          <a:solidFill>
                            <a:schemeClr val="tx1"/>
                          </a:solidFill>
                        </a:rPr>
                        <a:t>5536 aggregation board</a:t>
                      </a:r>
                    </a:p>
                  </a:txBody>
                  <a:tcPr marL="91448" marR="91448" marT="45719" marB="45719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000" dirty="0">
                          <a:solidFill>
                            <a:schemeClr val="tx1"/>
                          </a:solidFill>
                        </a:rPr>
                        <a:t>2.24M </a:t>
                      </a:r>
                      <a:r>
                        <a:rPr lang="en-US" altLang="zh-CN" sz="1000" dirty="0" err="1">
                          <a:solidFill>
                            <a:schemeClr val="tx1"/>
                          </a:solidFill>
                        </a:rPr>
                        <a:t>chn</a:t>
                      </a:r>
                      <a:endParaRPr lang="en-US" altLang="zh-CN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000" dirty="0">
                          <a:solidFill>
                            <a:schemeClr val="tx1"/>
                          </a:solidFill>
                        </a:rPr>
                        <a:t>1536 Aggregation board</a:t>
                      </a:r>
                    </a:p>
                  </a:txBody>
                  <a:tcPr marL="91448" marR="91448" marT="45719" marB="45719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</a:rPr>
                        <a:t>43,176 </a:t>
                      </a:r>
                      <a:r>
                        <a:rPr lang="en-US" altLang="zh-CN" sz="1000" dirty="0" err="1" smtClean="0">
                          <a:solidFill>
                            <a:schemeClr val="tx1"/>
                          </a:solidFill>
                        </a:rPr>
                        <a:t>chn</a:t>
                      </a: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</a:rPr>
                        <a:t>288 modules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altLang="zh-CN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19" marB="45719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99283"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Avg Data Vol before trigger</a:t>
                      </a:r>
                      <a:endParaRPr lang="zh-CN" altLang="en-US" sz="1100" dirty="0"/>
                    </a:p>
                  </a:txBody>
                  <a:tcPr marL="91448" marR="91448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dirty="0" smtClean="0"/>
                        <a:t>474.2 </a:t>
                      </a:r>
                      <a:r>
                        <a:rPr lang="en-US" altLang="zh-CN" sz="1100" dirty="0" err="1" smtClean="0"/>
                        <a:t>Gbps</a:t>
                      </a:r>
                      <a:endParaRPr lang="en-US" altLang="zh-CN" sz="1100" dirty="0"/>
                    </a:p>
                  </a:txBody>
                  <a:tcPr marL="91448" marR="91448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dirty="0" smtClean="0"/>
                        <a:t>101.7 </a:t>
                      </a:r>
                      <a:r>
                        <a:rPr lang="en-US" altLang="zh-CN" sz="1100" dirty="0" err="1" smtClean="0"/>
                        <a:t>Gbps</a:t>
                      </a:r>
                      <a:endParaRPr lang="zh-CN" altLang="en-US" sz="1100" dirty="0"/>
                    </a:p>
                  </a:txBody>
                  <a:tcPr marL="91448" marR="91448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altLang="zh-CN" sz="1100" dirty="0" smtClean="0"/>
                        <a:t>298.8 </a:t>
                      </a:r>
                      <a:r>
                        <a:rPr lang="en-US" altLang="zh-CN" sz="1100" dirty="0" err="1" smtClean="0"/>
                        <a:t>Gbps</a:t>
                      </a:r>
                      <a:endParaRPr lang="en-US" altLang="zh-CN" sz="1100" dirty="0"/>
                    </a:p>
                  </a:txBody>
                  <a:tcPr marL="91448" marR="91448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altLang="zh-CN" sz="1100" dirty="0" smtClean="0"/>
                        <a:t>249.1 </a:t>
                      </a:r>
                      <a:r>
                        <a:rPr lang="en-US" altLang="zh-CN" sz="1100" dirty="0" err="1" smtClean="0"/>
                        <a:t>Gbps</a:t>
                      </a:r>
                      <a:endParaRPr lang="zh-CN" altLang="en-US" sz="1100" dirty="0"/>
                    </a:p>
                  </a:txBody>
                  <a:tcPr marL="91448" marR="91448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altLang="zh-CN" sz="1100" dirty="0" smtClean="0"/>
                        <a:t>27.9 </a:t>
                      </a:r>
                      <a:r>
                        <a:rPr lang="en-US" altLang="zh-CN" sz="1100" dirty="0" err="1" smtClean="0"/>
                        <a:t>Gbps</a:t>
                      </a:r>
                      <a:endParaRPr lang="zh-CN" altLang="en-US" sz="1100" dirty="0"/>
                    </a:p>
                  </a:txBody>
                  <a:tcPr marL="91448" marR="91448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34.4  </a:t>
                      </a:r>
                      <a:r>
                        <a:rPr lang="en-US" altLang="zh-CN" sz="1100" dirty="0" err="1" smtClean="0"/>
                        <a:t>Gbps</a:t>
                      </a:r>
                      <a:endParaRPr lang="zh-CN" altLang="en-US" sz="1100" dirty="0"/>
                    </a:p>
                  </a:txBody>
                  <a:tcPr marL="91448" marR="91448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dirty="0" smtClean="0"/>
                        <a:t>460.8 </a:t>
                      </a:r>
                      <a:r>
                        <a:rPr lang="en-US" altLang="zh-CN" sz="1100" dirty="0" err="1" smtClean="0"/>
                        <a:t>Gbps</a:t>
                      </a:r>
                      <a:endParaRPr lang="zh-CN" altLang="en-US" sz="1100" dirty="0"/>
                    </a:p>
                  </a:txBody>
                  <a:tcPr marL="91448" marR="91448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</a:rPr>
                        <a:t>187 </a:t>
                      </a:r>
                      <a:r>
                        <a:rPr lang="en-US" altLang="zh-CN" sz="1100" dirty="0" err="1" smtClean="0">
                          <a:solidFill>
                            <a:schemeClr val="tx1"/>
                          </a:solidFill>
                        </a:rPr>
                        <a:t>Gbps</a:t>
                      </a:r>
                      <a:endParaRPr lang="zh-CN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zh-CN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</a:rPr>
                        <a:t>811.2 </a:t>
                      </a:r>
                      <a:r>
                        <a:rPr lang="en-US" altLang="zh-CN" sz="1100" dirty="0" err="1" smtClean="0">
                          <a:solidFill>
                            <a:schemeClr val="tx1"/>
                          </a:solidFill>
                        </a:rPr>
                        <a:t>Gbps</a:t>
                      </a:r>
                      <a:endParaRPr lang="en-US" altLang="zh-CN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</a:rPr>
                        <a:t>537.6 </a:t>
                      </a:r>
                      <a:r>
                        <a:rPr lang="en-US" altLang="zh-CN" sz="1100" dirty="0" err="1" smtClean="0">
                          <a:solidFill>
                            <a:schemeClr val="tx1"/>
                          </a:solidFill>
                        </a:rPr>
                        <a:t>Gbps</a:t>
                      </a:r>
                      <a:endParaRPr lang="en-US" altLang="zh-CN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100" smtClean="0">
                          <a:solidFill>
                            <a:schemeClr val="tx1"/>
                          </a:solidFill>
                        </a:rPr>
                        <a:t>24 </a:t>
                      </a:r>
                      <a:r>
                        <a:rPr lang="en-US" altLang="zh-CN" sz="1100" dirty="0" err="1" smtClean="0">
                          <a:solidFill>
                            <a:schemeClr val="tx1"/>
                          </a:solidFill>
                        </a:rPr>
                        <a:t>Gbps</a:t>
                      </a:r>
                      <a:endParaRPr lang="zh-CN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751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Occupancy(%)</a:t>
                      </a:r>
                      <a:endParaRPr lang="zh-CN" altLang="en-US" sz="1100" dirty="0"/>
                    </a:p>
                  </a:txBody>
                  <a:tcPr marL="91448" marR="91448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dirty="0" smtClean="0"/>
                        <a:t>0.022</a:t>
                      </a:r>
                      <a:endParaRPr lang="en-US" altLang="zh-CN" sz="1100" dirty="0"/>
                    </a:p>
                  </a:txBody>
                  <a:tcPr marL="91448" marR="91448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dirty="0" smtClean="0"/>
                        <a:t>0.025(Strip)</a:t>
                      </a:r>
                      <a:endParaRPr lang="zh-CN" altLang="en-US" sz="1100" dirty="0"/>
                    </a:p>
                  </a:txBody>
                  <a:tcPr marL="91448" marR="91448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altLang="zh-CN" sz="1100" dirty="0"/>
                    </a:p>
                  </a:txBody>
                  <a:tcPr marL="91448" marR="91448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altLang="zh-CN" sz="1100" dirty="0" smtClean="0"/>
                        <a:t>0.35(Strip)</a:t>
                      </a:r>
                      <a:endParaRPr lang="zh-CN" altLang="en-US" sz="1100" dirty="0"/>
                    </a:p>
                  </a:txBody>
                  <a:tcPr marL="91448" marR="91448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zh-CN" altLang="en-US" sz="1100" dirty="0"/>
                    </a:p>
                  </a:txBody>
                  <a:tcPr marL="91448" marR="91448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0.0028</a:t>
                      </a:r>
                      <a:endParaRPr lang="zh-CN" altLang="en-US" sz="1100" dirty="0"/>
                    </a:p>
                  </a:txBody>
                  <a:tcPr marL="91448" marR="91448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dirty="0" smtClean="0"/>
                        <a:t>0.58</a:t>
                      </a:r>
                      <a:endParaRPr lang="zh-CN" altLang="en-US" sz="1100" dirty="0"/>
                    </a:p>
                  </a:txBody>
                  <a:tcPr marL="91448" marR="91448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zh-CN" altLang="en-US" sz="1100" dirty="0">
                        <a:solidFill>
                          <a:srgbClr val="0000FF"/>
                        </a:solidFill>
                      </a:endParaRPr>
                    </a:p>
                  </a:txBody>
                  <a:tcPr marL="91448" marR="91448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0.002</a:t>
                      </a:r>
                      <a:endParaRPr lang="en-US" altLang="zh-CN" sz="1100" dirty="0">
                        <a:solidFill>
                          <a:srgbClr val="0000FF"/>
                        </a:solidFill>
                      </a:endParaRPr>
                    </a:p>
                  </a:txBody>
                  <a:tcPr marL="91448" marR="91448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zh-CN" sz="1100" dirty="0">
                        <a:solidFill>
                          <a:srgbClr val="0000FF"/>
                        </a:solidFill>
                      </a:endParaRPr>
                    </a:p>
                  </a:txBody>
                  <a:tcPr marL="91448" marR="91448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</a:rPr>
                        <a:t>0.038</a:t>
                      </a:r>
                      <a:endParaRPr lang="zh-CN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8962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Sum</a:t>
                      </a:r>
                      <a:endParaRPr lang="zh-CN" altLang="en-US" sz="1100" dirty="0"/>
                    </a:p>
                  </a:txBody>
                  <a:tcPr marL="91448" marR="91448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3.2 </a:t>
                      </a:r>
                      <a:r>
                        <a:rPr lang="en-US" altLang="zh-CN" sz="1400" dirty="0" err="1" smtClean="0">
                          <a:solidFill>
                            <a:srgbClr val="FF0000"/>
                          </a:solidFill>
                        </a:rPr>
                        <a:t>Tbps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 = 400GB/s</a:t>
                      </a:r>
                      <a:endParaRPr lang="en-US" altLang="zh-CN" sz="14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zh-CN" altLang="en-US" sz="1100" dirty="0"/>
                    </a:p>
                  </a:txBody>
                  <a:tcPr marL="91448" marR="91448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altLang="zh-CN" sz="1100" dirty="0"/>
                    </a:p>
                  </a:txBody>
                  <a:tcPr marL="91448" marR="91448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zh-CN" altLang="en-US" sz="1100" dirty="0"/>
                    </a:p>
                  </a:txBody>
                  <a:tcPr marL="91448" marR="91448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zh-CN" altLang="en-US" sz="1100" dirty="0"/>
                    </a:p>
                  </a:txBody>
                  <a:tcPr marL="91448" marR="91448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91448" marR="91448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zh-CN" altLang="en-US" sz="1100" dirty="0"/>
                    </a:p>
                  </a:txBody>
                  <a:tcPr marL="91448" marR="91448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zh-CN" altLang="en-US" sz="1100" dirty="0">
                        <a:solidFill>
                          <a:srgbClr val="0000FF"/>
                        </a:solidFill>
                      </a:endParaRPr>
                    </a:p>
                  </a:txBody>
                  <a:tcPr marL="91448" marR="91448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zh-CN" sz="1100" dirty="0">
                        <a:solidFill>
                          <a:srgbClr val="0000FF"/>
                        </a:solidFill>
                      </a:endParaRPr>
                    </a:p>
                  </a:txBody>
                  <a:tcPr marL="91448" marR="91448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zh-CN" sz="1100" dirty="0">
                        <a:solidFill>
                          <a:srgbClr val="0000FF"/>
                        </a:solidFill>
                      </a:endParaRPr>
                    </a:p>
                  </a:txBody>
                  <a:tcPr marL="91448" marR="91448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zh-CN" altLang="en-US" sz="1100" dirty="0">
                        <a:solidFill>
                          <a:srgbClr val="0000FF"/>
                        </a:solidFill>
                      </a:endParaRPr>
                    </a:p>
                  </a:txBody>
                  <a:tcPr marL="91448" marR="91448" marT="45719" marB="45719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8184232" y="5576898"/>
            <a:ext cx="33670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Collected from each detectors @Higgs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07625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2986</TotalTime>
  <Words>645</Words>
  <Application>Microsoft Office PowerPoint</Application>
  <PresentationFormat>宽屏</PresentationFormat>
  <Paragraphs>153</Paragraphs>
  <Slides>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MS Mincho</vt:lpstr>
      <vt:lpstr>宋体</vt:lpstr>
      <vt:lpstr>微软雅黑</vt:lpstr>
      <vt:lpstr>Arial</vt:lpstr>
      <vt:lpstr>Arial Black</vt:lpstr>
      <vt:lpstr>Calibri</vt:lpstr>
      <vt:lpstr>Calibri Light</vt:lpstr>
      <vt:lpstr>Times New Roman</vt:lpstr>
      <vt:lpstr>Wingdings</vt:lpstr>
      <vt:lpstr>Office 主题</vt:lpstr>
      <vt:lpstr>1_Office 主题</vt:lpstr>
      <vt:lpstr>PowerPoint 演示文稿</vt:lpstr>
      <vt:lpstr>Findings</vt:lpstr>
      <vt:lpstr>Comments</vt:lpstr>
      <vt:lpstr>Recommendations</vt:lpstr>
      <vt:lpstr>Working Plan</vt:lpstr>
      <vt:lpstr>PowerPoint 演示文稿</vt:lpstr>
      <vt:lpstr>Event Rate</vt:lpstr>
      <vt:lpstr>Data Rate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CEPC refTDR TDAQ</dc:title>
  <dc:creator>lifei</dc:creator>
  <cp:lastModifiedBy>lifei</cp:lastModifiedBy>
  <cp:revision>225</cp:revision>
  <dcterms:created xsi:type="dcterms:W3CDTF">2024-07-09T00:55:31Z</dcterms:created>
  <dcterms:modified xsi:type="dcterms:W3CDTF">2024-10-28T03:38:15Z</dcterms:modified>
</cp:coreProperties>
</file>