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9" r:id="rId3"/>
    <p:sldId id="273" r:id="rId4"/>
    <p:sldId id="265" r:id="rId5"/>
    <p:sldId id="266" r:id="rId6"/>
    <p:sldId id="271" r:id="rId7"/>
    <p:sldId id="269" r:id="rId8"/>
    <p:sldId id="268" r:id="rId9"/>
    <p:sldId id="27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1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4B455-CAAA-4335-91E7-02F7643E9CD0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FAAE4-2796-4C57-B396-52B817E315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6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38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73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91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8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172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667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>
                <a:solidFill>
                  <a:prstClr val="black"/>
                </a:solidFill>
              </a:rPr>
              <a:t>CEPC Detector Ref-TDR Review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69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>
                <a:solidFill>
                  <a:prstClr val="black">
                    <a:tint val="75000"/>
                  </a:prstClr>
                </a:solidFill>
              </a:rPr>
              <a:t>CEPC Detector Ref-TDR Review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016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>
                <a:solidFill>
                  <a:prstClr val="black">
                    <a:tint val="75000"/>
                  </a:prstClr>
                </a:solidFill>
              </a:rPr>
              <a:t>CEPC Detector Ref-TDR Review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6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>
                <a:solidFill>
                  <a:prstClr val="black">
                    <a:tint val="75000"/>
                  </a:prstClr>
                </a:solidFill>
              </a:rPr>
              <a:t>CEPC Detector Ref-TDR Review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28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34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893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84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4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87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95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47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87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39267-4E83-41BF-950E-E1C3D4591351}" type="datetimeFigureOut">
              <a:rPr lang="zh-CN" altLang="en-US" smtClean="0"/>
              <a:t>2024-10-28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5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>
                <a:solidFill>
                  <a:prstClr val="black">
                    <a:tint val="75000"/>
                  </a:prstClr>
                </a:solidFill>
              </a:rPr>
              <a:t>CEPC Detector Ref-TDR Review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8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92720" y="2860228"/>
            <a:ext cx="8627534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 smtClean="0">
                <a:solidFill>
                  <a:srgbClr val="C00000"/>
                </a:solidFill>
              </a:rPr>
              <a:t>Feedback of IRDC Report</a:t>
            </a:r>
          </a:p>
          <a:p>
            <a:r>
              <a:rPr lang="en-US" altLang="zh-CN" sz="6000" dirty="0">
                <a:solidFill>
                  <a:srgbClr val="C00000"/>
                </a:solidFill>
              </a:rPr>
              <a:t>f</a:t>
            </a:r>
            <a:r>
              <a:rPr lang="en-US" altLang="zh-CN" sz="6000" dirty="0" smtClean="0">
                <a:solidFill>
                  <a:srgbClr val="C00000"/>
                </a:solidFill>
              </a:rPr>
              <a:t>or TDAQ</a:t>
            </a: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xmlns="" id="{785816F2-AEF2-4FFE-A0DA-84B4490709A4}"/>
              </a:ext>
            </a:extLst>
          </p:cNvPr>
          <p:cNvSpPr txBox="1"/>
          <p:nvPr/>
        </p:nvSpPr>
        <p:spPr>
          <a:xfrm>
            <a:off x="2621737" y="4242209"/>
            <a:ext cx="6769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err="1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Fei</a:t>
            </a:r>
            <a:r>
              <a:rPr lang="en-US" altLang="zh-CN" sz="28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 Li</a:t>
            </a:r>
          </a:p>
          <a:p>
            <a:pPr marL="0" lvl="1" algn="ctr"/>
            <a:r>
              <a:rPr lang="en-US" altLang="zh-CN" sz="2000" dirty="0" smtClean="0">
                <a:latin typeface="Calibri" panose="020F0502020204030204" pitchFamily="34" charset="0"/>
                <a:ea typeface="MS Mincho" panose="02020609040205080304" pitchFamily="49" charset="-128"/>
                <a:sym typeface="Calibri" panose="020F0502020204030204" pitchFamily="34" charset="0"/>
              </a:rPr>
              <a:t>On behalf of CEPC TDAQ Group</a:t>
            </a:r>
          </a:p>
          <a:p>
            <a:pPr marL="0" lvl="1" algn="ctr"/>
            <a:endParaRPr lang="en-US" altLang="zh-CN" sz="24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" y="6457890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Oct. 28</a:t>
            </a:r>
            <a:r>
              <a:rPr lang="en-US" altLang="zh-CN" baseline="30000" dirty="0" smtClean="0">
                <a:solidFill>
                  <a:schemeClr val="bg1"/>
                </a:solidFill>
              </a:rPr>
              <a:t>th</a:t>
            </a:r>
            <a:r>
              <a:rPr lang="en-US" altLang="zh-CN" dirty="0" smtClean="0">
                <a:solidFill>
                  <a:schemeClr val="bg1"/>
                </a:solidFill>
              </a:rPr>
              <a:t>, </a:t>
            </a:r>
            <a:r>
              <a:rPr lang="en-US" altLang="zh-CN" dirty="0">
                <a:solidFill>
                  <a:schemeClr val="bg1"/>
                </a:solidFill>
              </a:rPr>
              <a:t>2024, CEPC Detector Ref-TDR </a:t>
            </a:r>
            <a:r>
              <a:rPr lang="en-US" altLang="zh-CN" dirty="0" smtClean="0">
                <a:solidFill>
                  <a:schemeClr val="bg1"/>
                </a:solidFill>
              </a:rPr>
              <a:t>Meeting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645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baseline plan is to transmit the full raw data to the </a:t>
            </a:r>
            <a:r>
              <a:rPr lang="en-US" altLang="zh-CN" dirty="0">
                <a:solidFill>
                  <a:srgbClr val="FF0000"/>
                </a:solidFill>
              </a:rPr>
              <a:t>front-end </a:t>
            </a:r>
            <a:r>
              <a:rPr lang="en-US" altLang="zh-CN" dirty="0"/>
              <a:t>electronics and connect the trigger to the back-end electronics. 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Transmit the full raw data from front-end electronics(on-detector) to </a:t>
            </a:r>
            <a:r>
              <a:rPr lang="en-US" altLang="zh-CN" dirty="0" smtClean="0">
                <a:solidFill>
                  <a:srgbClr val="FF0000"/>
                </a:solidFill>
              </a:rPr>
              <a:t>back-end</a:t>
            </a:r>
            <a:r>
              <a:rPr lang="en-US" altLang="zh-CN" dirty="0" smtClean="0"/>
              <a:t> electronics(off-detector)</a:t>
            </a:r>
          </a:p>
          <a:p>
            <a:r>
              <a:rPr lang="en-US" altLang="zh-CN" dirty="0"/>
              <a:t>A hierarchical trigger scheme is foreseen to bring event data rates down from ~3MHz to ~1kHz in ZH running and ~40MHz to ~100kHz at the Z pole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The bunch cross rate in ZH running is </a:t>
            </a:r>
            <a:r>
              <a:rPr lang="en-US" altLang="zh-CN" smtClean="0"/>
              <a:t>about 1.34 </a:t>
            </a:r>
            <a:r>
              <a:rPr lang="en-US" altLang="zh-CN" dirty="0" smtClean="0"/>
              <a:t>MHz when bunch space is 346.2 ns (2.9 MHz) and there is 54% bunch train gap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Findings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54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543561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The detailed (bottom-up) design of the TDAQ must await further details on the </a:t>
            </a:r>
            <a:r>
              <a:rPr lang="en-US" altLang="zh-CN" dirty="0" smtClean="0"/>
              <a:t>sub detector design.</a:t>
            </a:r>
          </a:p>
          <a:p>
            <a:pPr lvl="1"/>
            <a:r>
              <a:rPr lang="en-US" altLang="zh-CN" dirty="0" smtClean="0"/>
              <a:t>We will closely follow the design of each sub detector. Especially background study and data rate estimation from each sub detectors.</a:t>
            </a:r>
          </a:p>
          <a:p>
            <a:r>
              <a:rPr lang="en-US" altLang="zh-CN" dirty="0" smtClean="0"/>
              <a:t>Work on the trigger primitives is needed to bring the rate down to an acceptable input for the second-level trigger, and to inform further planning for the processing farms in the DAQ design. Should it be needed, a track trigger could provide a powerful additional primitive.</a:t>
            </a:r>
          </a:p>
          <a:p>
            <a:pPr lvl="1"/>
            <a:r>
              <a:rPr lang="en-US" altLang="zh-CN" dirty="0" smtClean="0"/>
              <a:t>More simulation works needed on trigger primitive </a:t>
            </a:r>
            <a:r>
              <a:rPr lang="en-US" altLang="zh-CN" dirty="0"/>
              <a:t>study based on discussion with physics and detector experts. 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r>
              <a:rPr lang="en-US" altLang="zh-CN" dirty="0"/>
              <a:t>High-level triggering will also need to weigh the physics-versus-bandwidth tradeoff </a:t>
            </a:r>
            <a:r>
              <a:rPr lang="en-US" altLang="zh-CN" dirty="0" smtClean="0"/>
              <a:t>for lower-energy </a:t>
            </a:r>
            <a:r>
              <a:rPr lang="en-US" altLang="zh-CN" dirty="0"/>
              <a:t>events, e.g. from gamma-gamma collisions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We </a:t>
            </a:r>
            <a:r>
              <a:rPr lang="en-US" altLang="zh-CN" dirty="0"/>
              <a:t>need to </a:t>
            </a:r>
            <a:r>
              <a:rPr lang="en-US" altLang="zh-CN" dirty="0" smtClean="0"/>
              <a:t>evaluate o</a:t>
            </a:r>
            <a:r>
              <a:rPr lang="en-US" altLang="zh-CN" dirty="0" smtClean="0"/>
              <a:t>ffline reconstruction </a:t>
            </a:r>
            <a:r>
              <a:rPr lang="en-US" altLang="zh-CN" dirty="0"/>
              <a:t>algorithms and </a:t>
            </a:r>
            <a:r>
              <a:rPr lang="en-US" altLang="zh-CN" dirty="0" smtClean="0"/>
              <a:t>software as reference</a:t>
            </a:r>
            <a:r>
              <a:rPr lang="en-US" altLang="zh-CN" dirty="0" smtClean="0"/>
              <a:t>. It requires </a:t>
            </a:r>
            <a:r>
              <a:rPr lang="en-US" altLang="zh-CN" dirty="0"/>
              <a:t>cooperation </a:t>
            </a:r>
            <a:r>
              <a:rPr lang="en-US" altLang="zh-CN"/>
              <a:t>from </a:t>
            </a:r>
            <a:r>
              <a:rPr lang="en-US" altLang="zh-CN" smtClean="0"/>
              <a:t>offline </a:t>
            </a:r>
            <a:r>
              <a:rPr lang="en-US" altLang="zh-CN"/>
              <a:t>for HLT design</a:t>
            </a:r>
            <a:r>
              <a:rPr lang="en-US" altLang="zh-CN" smtClean="0"/>
              <a:t>. 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59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5435615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A simple simulation of sub detector-based trigger inputs using simple, robust </a:t>
            </a:r>
            <a:r>
              <a:rPr lang="en-US" altLang="zh-CN" dirty="0" smtClean="0"/>
              <a:t>algorithms should </a:t>
            </a:r>
            <a:r>
              <a:rPr lang="en-US" altLang="zh-CN" dirty="0"/>
              <a:t>be prioritized to allow more detailed specification of the requirements for </a:t>
            </a:r>
            <a:r>
              <a:rPr lang="en-US" altLang="zh-CN" dirty="0" smtClean="0"/>
              <a:t>TDAQ hardware </a:t>
            </a:r>
            <a:r>
              <a:rPr lang="en-US" altLang="zh-CN" dirty="0"/>
              <a:t>and identify areas that need further attention. This should include </a:t>
            </a:r>
            <a:r>
              <a:rPr lang="en-US" altLang="zh-CN" dirty="0" smtClean="0"/>
              <a:t>an appropriate </a:t>
            </a:r>
            <a:r>
              <a:rPr lang="en-US" altLang="zh-CN" dirty="0"/>
              <a:t>safety factor for beam-related backgrounds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Basic trigger simulation </a:t>
            </a:r>
            <a:r>
              <a:rPr lang="en-US" altLang="zh-CN" dirty="0"/>
              <a:t>study </a:t>
            </a:r>
            <a:r>
              <a:rPr lang="en-US" altLang="zh-CN" dirty="0" smtClean="0"/>
              <a:t>for each sub detectors are in progress.</a:t>
            </a:r>
            <a:endParaRPr lang="en-US" altLang="zh-CN" dirty="0"/>
          </a:p>
          <a:p>
            <a:pPr lvl="1"/>
            <a:r>
              <a:rPr lang="en-US" altLang="zh-CN" dirty="0" smtClean="0"/>
              <a:t>More man power and help from sub detector are needed. </a:t>
            </a:r>
          </a:p>
          <a:p>
            <a:pPr lvl="1"/>
            <a:r>
              <a:rPr lang="en-US" altLang="zh-CN" dirty="0" smtClean="0"/>
              <a:t>And the </a:t>
            </a:r>
            <a:r>
              <a:rPr lang="en-US" altLang="zh-CN" dirty="0"/>
              <a:t>safety factor needs to be discussed </a:t>
            </a:r>
            <a:r>
              <a:rPr lang="en-US" altLang="zh-CN" dirty="0" smtClean="0"/>
              <a:t>carefully.</a:t>
            </a:r>
            <a:endParaRPr lang="en-US" altLang="zh-CN" dirty="0"/>
          </a:p>
          <a:p>
            <a:r>
              <a:rPr lang="en-US" altLang="zh-CN" dirty="0" smtClean="0"/>
              <a:t>Further </a:t>
            </a:r>
            <a:r>
              <a:rPr lang="en-US" altLang="zh-CN" dirty="0"/>
              <a:t>work should include an evaluation of benefits of implementing a track trigger as </a:t>
            </a:r>
            <a:r>
              <a:rPr lang="en-US" altLang="zh-CN" dirty="0" smtClean="0"/>
              <a:t>a complement </a:t>
            </a:r>
            <a:r>
              <a:rPr lang="en-US" altLang="zh-CN" dirty="0"/>
              <a:t>to the calorimeter and </a:t>
            </a:r>
            <a:r>
              <a:rPr lang="en-US" altLang="zh-CN" dirty="0" err="1"/>
              <a:t>muon</a:t>
            </a:r>
            <a:r>
              <a:rPr lang="en-US" altLang="zh-CN" dirty="0"/>
              <a:t> primitives, and to clarify the </a:t>
            </a:r>
            <a:r>
              <a:rPr lang="en-US" altLang="zh-CN" dirty="0" smtClean="0"/>
              <a:t>bandwidth foreseen </a:t>
            </a:r>
            <a:r>
              <a:rPr lang="en-US" altLang="zh-CN" dirty="0"/>
              <a:t>for gamma-gamma events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We should </a:t>
            </a:r>
            <a:r>
              <a:rPr lang="en-US" altLang="zh-CN" dirty="0"/>
              <a:t>move forward with </a:t>
            </a:r>
            <a:r>
              <a:rPr lang="en-US" altLang="zh-CN" dirty="0" smtClean="0"/>
              <a:t>this after finish simple trigger simulation. </a:t>
            </a:r>
            <a:r>
              <a:rPr lang="en-US" altLang="zh-CN" dirty="0"/>
              <a:t>Gamma-gamma events are generated and will be studied soon.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Recommendations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3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543561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TDR draft</a:t>
            </a:r>
          </a:p>
          <a:p>
            <a:pPr lvl="1"/>
            <a:r>
              <a:rPr lang="en-US" altLang="zh-CN" dirty="0" smtClean="0"/>
              <a:t>Nov. </a:t>
            </a:r>
            <a:r>
              <a:rPr lang="en-US" altLang="zh-CN" smtClean="0"/>
              <a:t>~ Dec.</a:t>
            </a:r>
            <a:endParaRPr lang="en-US" altLang="zh-CN" dirty="0" smtClean="0"/>
          </a:p>
          <a:p>
            <a:r>
              <a:rPr lang="en-US" altLang="zh-CN" dirty="0" smtClean="0"/>
              <a:t>Background study and data rate estimation</a:t>
            </a:r>
          </a:p>
          <a:p>
            <a:pPr lvl="1"/>
            <a:r>
              <a:rPr lang="en-US" altLang="zh-CN" dirty="0" smtClean="0"/>
              <a:t>Nov. </a:t>
            </a:r>
          </a:p>
          <a:p>
            <a:r>
              <a:rPr lang="en-US" altLang="zh-CN" dirty="0" smtClean="0"/>
              <a:t>Basic </a:t>
            </a:r>
            <a:r>
              <a:rPr lang="en-US" altLang="zh-CN" dirty="0"/>
              <a:t>trigger simulation and algorithm </a:t>
            </a:r>
            <a:r>
              <a:rPr lang="en-US" altLang="zh-CN" dirty="0" smtClean="0"/>
              <a:t>study</a:t>
            </a:r>
          </a:p>
          <a:p>
            <a:pPr lvl="1"/>
            <a:r>
              <a:rPr lang="en-US" altLang="zh-CN" dirty="0" smtClean="0"/>
              <a:t>Dec. </a:t>
            </a:r>
            <a:endParaRPr lang="en-US" altLang="zh-CN" dirty="0"/>
          </a:p>
          <a:p>
            <a:r>
              <a:rPr lang="en-US" altLang="zh-CN" dirty="0" smtClean="0"/>
              <a:t>Detailed </a:t>
            </a:r>
            <a:r>
              <a:rPr lang="en-US" altLang="zh-CN" dirty="0"/>
              <a:t>hardware trigger and interface </a:t>
            </a:r>
            <a:r>
              <a:rPr lang="en-US" altLang="zh-CN" dirty="0" smtClean="0"/>
              <a:t>design</a:t>
            </a:r>
          </a:p>
          <a:p>
            <a:pPr lvl="1"/>
            <a:r>
              <a:rPr lang="en-US" altLang="zh-CN" dirty="0" smtClean="0"/>
              <a:t>Dec.</a:t>
            </a:r>
            <a:endParaRPr lang="en-US" altLang="zh-CN" dirty="0"/>
          </a:p>
          <a:p>
            <a:r>
              <a:rPr lang="en-US" altLang="zh-CN" dirty="0"/>
              <a:t>Finalize TDAQ and online design scheme </a:t>
            </a:r>
          </a:p>
          <a:p>
            <a:pPr lvl="1"/>
            <a:r>
              <a:rPr lang="en-US" altLang="zh-CN" dirty="0" smtClean="0"/>
              <a:t>Jan. 2025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Working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33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829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165100" y="1285861"/>
            <a:ext cx="11417300" cy="4840303"/>
          </a:xfrm>
        </p:spPr>
        <p:txBody>
          <a:bodyPr/>
          <a:lstStyle/>
          <a:p>
            <a:r>
              <a:rPr lang="en-US" altLang="zh-CN" dirty="0" smtClean="0"/>
              <a:t>Higgs 240GeV(30MW/50MW)</a:t>
            </a:r>
          </a:p>
          <a:p>
            <a:pPr lvl="1"/>
            <a:r>
              <a:rPr lang="en-US" altLang="zh-CN" dirty="0" smtClean="0"/>
              <a:t>BX rate:0.8/1.34(2.9)MHz</a:t>
            </a:r>
          </a:p>
          <a:p>
            <a:pPr lvl="1"/>
            <a:r>
              <a:rPr lang="en-US" altLang="zh-CN" dirty="0" smtClean="0"/>
              <a:t>Physical event rate: </a:t>
            </a:r>
            <a:r>
              <a:rPr lang="en-US" altLang="zh-CN" dirty="0" smtClean="0">
                <a:solidFill>
                  <a:srgbClr val="FF0000"/>
                </a:solidFill>
              </a:rPr>
              <a:t>5Hz/8Hz </a:t>
            </a:r>
            <a:r>
              <a:rPr lang="en-US" altLang="zh-CN" dirty="0" smtClean="0"/>
              <a:t>(</a:t>
            </a:r>
            <a:r>
              <a:rPr lang="en-US" altLang="zh-CN" dirty="0"/>
              <a:t>Higgs: </a:t>
            </a:r>
            <a:r>
              <a:rPr lang="en-US" altLang="zh-CN" dirty="0" smtClean="0"/>
              <a:t>0.02Hz)</a:t>
            </a:r>
          </a:p>
          <a:p>
            <a:r>
              <a:rPr lang="pl-PL" altLang="zh-CN" dirty="0"/>
              <a:t>Z </a:t>
            </a:r>
            <a:r>
              <a:rPr lang="pl-PL" altLang="zh-CN" dirty="0" smtClean="0"/>
              <a:t>pole</a:t>
            </a:r>
            <a:r>
              <a:rPr lang="en-US" altLang="zh-CN" dirty="0"/>
              <a:t> </a:t>
            </a:r>
            <a:r>
              <a:rPr lang="en-US" altLang="zh-CN" dirty="0" smtClean="0"/>
              <a:t>91GeV(30MW/50MW)</a:t>
            </a:r>
          </a:p>
          <a:p>
            <a:pPr lvl="1"/>
            <a:r>
              <a:rPr lang="en-US" altLang="zh-CN" dirty="0" smtClean="0"/>
              <a:t>BX rate:35.9/39.4(43.3)MHz</a:t>
            </a:r>
          </a:p>
          <a:p>
            <a:pPr lvl="1"/>
            <a:r>
              <a:rPr lang="en-US" altLang="zh-CN" dirty="0"/>
              <a:t>Physical event rate: </a:t>
            </a:r>
            <a:r>
              <a:rPr lang="pl-PL" altLang="zh-CN" dirty="0" smtClean="0">
                <a:solidFill>
                  <a:srgbClr val="FF0000"/>
                </a:solidFill>
              </a:rPr>
              <a:t>50kHz</a:t>
            </a:r>
            <a:r>
              <a:rPr lang="en-US" altLang="zh-CN" dirty="0" smtClean="0">
                <a:solidFill>
                  <a:srgbClr val="FF0000"/>
                </a:solidFill>
              </a:rPr>
              <a:t>/82kHz</a:t>
            </a:r>
          </a:p>
          <a:p>
            <a:endParaRPr lang="pl-PL" altLang="zh-CN" dirty="0" smtClean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Event Rate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184" y="1070513"/>
            <a:ext cx="5989816" cy="114274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320136" y="2395674"/>
            <a:ext cx="4701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Higgs</a:t>
            </a:r>
            <a:r>
              <a:rPr lang="zh-CN" altLang="en-US" sz="1600" dirty="0" smtClean="0"/>
              <a:t>，</a:t>
            </a:r>
            <a:r>
              <a:rPr lang="en-US" altLang="zh-CN" sz="1600" dirty="0" smtClean="0"/>
              <a:t>Sample </a:t>
            </a:r>
            <a:r>
              <a:rPr lang="en-US" altLang="zh-CN" sz="1600" dirty="0"/>
              <a:t>generation for </a:t>
            </a:r>
            <a:r>
              <a:rPr lang="en-US" altLang="zh-CN" sz="1600" dirty="0" smtClean="0"/>
              <a:t>CEPC</a:t>
            </a:r>
            <a:r>
              <a:rPr lang="en-US" altLang="zh-CN" sz="1600" dirty="0"/>
              <a:t>, August 24, 2020</a:t>
            </a:r>
            <a:endParaRPr lang="zh-CN" altLang="en-US" sz="1600" dirty="0"/>
          </a:p>
        </p:txBody>
      </p:sp>
      <p:pic>
        <p:nvPicPr>
          <p:cNvPr id="8" name="图片 7"/>
          <p:cNvPicPr/>
          <p:nvPr/>
        </p:nvPicPr>
        <p:blipFill>
          <a:blip r:embed="rId3"/>
          <a:stretch/>
        </p:blipFill>
        <p:spPr>
          <a:xfrm>
            <a:off x="9737384" y="3039483"/>
            <a:ext cx="2192775" cy="3134451"/>
          </a:xfrm>
          <a:prstGeom prst="rect">
            <a:avLst/>
          </a:prstGeom>
          <a:ln w="0">
            <a:noFill/>
          </a:ln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889" y="4373872"/>
            <a:ext cx="5224007" cy="1176916"/>
          </a:xfrm>
          <a:prstGeom prst="rect">
            <a:avLst/>
          </a:prstGeom>
        </p:spPr>
      </p:pic>
      <p:pic>
        <p:nvPicPr>
          <p:cNvPr id="10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889" y="5564511"/>
            <a:ext cx="5224007" cy="11410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6248584" y="6080498"/>
            <a:ext cx="4082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Z pole</a:t>
            </a:r>
            <a:r>
              <a:rPr lang="en-US" altLang="zh-CN" sz="1600" dirty="0"/>
              <a:t>,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ref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MC /</a:t>
            </a:r>
            <a:r>
              <a:rPr lang="en-US" altLang="zh-CN" sz="1600" dirty="0" err="1" smtClean="0"/>
              <a:t>cefs</a:t>
            </a:r>
            <a:r>
              <a:rPr lang="en-US" altLang="zh-CN" sz="1600" dirty="0" smtClean="0"/>
              <a:t>/data/</a:t>
            </a:r>
            <a:r>
              <a:rPr lang="en-US" altLang="zh-CN" sz="1600" dirty="0" err="1" smtClean="0"/>
              <a:t>stdhep</a:t>
            </a:r>
            <a:r>
              <a:rPr lang="en-US" altLang="zh-CN" sz="1600" dirty="0" smtClean="0"/>
              <a:t>/CEPC91/</a:t>
            </a:r>
            <a:br>
              <a:rPr lang="en-US" altLang="zh-CN" sz="1600" dirty="0" smtClean="0"/>
            </a:br>
            <a:r>
              <a:rPr lang="en-US" altLang="zh-CN" sz="1600" dirty="0" smtClean="0"/>
              <a:t>2fermions/wi_ISR_20220618_50M/2fermions</a:t>
            </a:r>
            <a:r>
              <a:rPr lang="en-US" altLang="zh-CN" sz="1600" dirty="0"/>
              <a:t>/</a:t>
            </a:r>
            <a:endParaRPr lang="zh-CN" altLang="en-US" sz="1600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584" y="3238435"/>
            <a:ext cx="3488800" cy="273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49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B9BF7E8-5AE6-4C1C-9BDF-C634C5E64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052736"/>
            <a:ext cx="3456384" cy="5544616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D</a:t>
            </a:r>
            <a:r>
              <a:rPr lang="en-US" altLang="zh-CN" sz="2400" dirty="0" smtClean="0"/>
              <a:t>ata rate before trigger</a:t>
            </a:r>
            <a:endParaRPr lang="en-US" altLang="zh-CN" dirty="0"/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&lt;</a:t>
            </a:r>
            <a:r>
              <a:rPr lang="en-US" altLang="zh-CN" sz="2000" dirty="0" smtClean="0">
                <a:solidFill>
                  <a:srgbClr val="FF0000"/>
                </a:solidFill>
              </a:rPr>
              <a:t>1 TB/s @ Higgs</a:t>
            </a:r>
          </a:p>
          <a:p>
            <a:pPr lvl="1"/>
            <a:r>
              <a:rPr lang="en-US" altLang="zh-CN" sz="2000" dirty="0"/>
              <a:t>S</a:t>
            </a:r>
            <a:r>
              <a:rPr lang="en-US" altLang="zh-CN" sz="2000" dirty="0" smtClean="0"/>
              <a:t>everal TB/s @ Z</a:t>
            </a:r>
          </a:p>
          <a:p>
            <a:r>
              <a:rPr lang="en-US" altLang="zh-CN" sz="2400" dirty="0"/>
              <a:t>L1 trigger rate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O(1k) Hz @ Higgs</a:t>
            </a:r>
          </a:p>
          <a:p>
            <a:pPr lvl="1"/>
            <a:r>
              <a:rPr lang="en-US" altLang="zh-CN" sz="2000" dirty="0"/>
              <a:t>O(100k) Hz @ Z</a:t>
            </a:r>
          </a:p>
          <a:p>
            <a:r>
              <a:rPr lang="en-US" altLang="zh-CN" sz="2400" dirty="0" smtClean="0"/>
              <a:t>Event size &lt; </a:t>
            </a:r>
            <a:r>
              <a:rPr lang="en-US" altLang="zh-CN" sz="2400" dirty="0"/>
              <a:t>2 MB</a:t>
            </a:r>
          </a:p>
          <a:p>
            <a:pPr lvl="1"/>
            <a:r>
              <a:rPr lang="en-US" altLang="zh-CN" sz="2000" dirty="0" smtClean="0"/>
              <a:t>Related to </a:t>
            </a:r>
            <a:r>
              <a:rPr lang="en-US" altLang="zh-CN" sz="2000" dirty="0"/>
              <a:t>occupancy and read out window</a:t>
            </a:r>
          </a:p>
          <a:p>
            <a:r>
              <a:rPr lang="en-US" altLang="zh-CN" sz="2400" dirty="0" smtClean="0"/>
              <a:t>Storage rate after HLT</a:t>
            </a: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&lt;100 Hz(200 MB/s</a:t>
            </a:r>
            <a:r>
              <a:rPr lang="en-US" altLang="zh-CN" sz="2000" dirty="0">
                <a:solidFill>
                  <a:srgbClr val="FF0000"/>
                </a:solidFill>
              </a:rPr>
              <a:t>) </a:t>
            </a:r>
            <a:r>
              <a:rPr lang="en-US" altLang="zh-CN" sz="2000" dirty="0" smtClean="0">
                <a:solidFill>
                  <a:srgbClr val="FF0000"/>
                </a:solidFill>
              </a:rPr>
              <a:t/>
            </a:r>
            <a:br>
              <a:rPr lang="en-US" altLang="zh-CN" sz="2000" dirty="0" smtClean="0">
                <a:solidFill>
                  <a:srgbClr val="FF0000"/>
                </a:solidFill>
              </a:rPr>
            </a:br>
            <a:r>
              <a:rPr lang="en-US" altLang="zh-CN" sz="2000" dirty="0" smtClean="0">
                <a:solidFill>
                  <a:srgbClr val="FF0000"/>
                </a:solidFill>
              </a:rPr>
              <a:t>@ Higgs 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 smtClean="0"/>
              <a:t>100 kHz (200 GB/s) </a:t>
            </a:r>
            <a:br>
              <a:rPr lang="en-US" altLang="zh-CN" sz="2000" dirty="0" smtClean="0"/>
            </a:br>
            <a:r>
              <a:rPr lang="en-US" altLang="zh-CN" sz="2000" dirty="0" smtClean="0"/>
              <a:t>@ Z</a:t>
            </a:r>
            <a:endParaRPr lang="en-US" altLang="zh-CN" sz="2000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F7B273B0-72A9-4DA2-9462-B8750DCE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Rate</a:t>
            </a:r>
            <a:endParaRPr lang="zh-CN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03DC345-25CC-4CC2-9842-82A048B1B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97411A1A-2D17-4C4E-9246-AE833CE8BA95}"/>
              </a:ext>
            </a:extLst>
          </p:cNvPr>
          <p:cNvGraphicFramePr/>
          <p:nvPr>
            <p:extLst/>
          </p:nvPr>
        </p:nvGraphicFramePr>
        <p:xfrm>
          <a:off x="3536495" y="1203990"/>
          <a:ext cx="8563261" cy="44205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53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648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1408">
                  <a:extLst>
                    <a:ext uri="{9D8B030D-6E8A-4147-A177-3AD203B41FA5}">
                      <a16:colId xmlns:a16="http://schemas.microsoft.com/office/drawing/2014/main" xmlns="" val="1447795595"/>
                    </a:ext>
                  </a:extLst>
                </a:gridCol>
                <a:gridCol w="625651"/>
                <a:gridCol w="6055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429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6848"/>
                <a:gridCol w="626595"/>
                <a:gridCol w="821126"/>
                <a:gridCol w="823191"/>
                <a:gridCol w="663668"/>
              </a:tblGrid>
              <a:tr h="377612">
                <a:tc>
                  <a:txBody>
                    <a:bodyPr/>
                    <a:lstStyle/>
                    <a:p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Vertex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Pix(ITKB)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Strip</a:t>
                      </a:r>
                      <a:r>
                        <a:rPr lang="zh-CN" altLang="en-US" sz="1050" dirty="0"/>
                        <a:t> </a:t>
                      </a:r>
                      <a:r>
                        <a:rPr lang="en-US" altLang="zh-CN" sz="1050" dirty="0"/>
                        <a:t>(ITKE)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OTKB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OTKE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TPC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 gridSpan="2">
                  <a:txBody>
                    <a:bodyPr/>
                    <a:lstStyle/>
                    <a:p>
                      <a:r>
                        <a:rPr lang="en-US" altLang="zh-CN" sz="1050" dirty="0"/>
                        <a:t>ECAL-B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ECAL-E</a:t>
                      </a:r>
                      <a:endParaRPr lang="zh-CN" altLang="en-US" sz="1050" dirty="0"/>
                    </a:p>
                    <a:p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HCAL-B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HCAL-E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Muon</a:t>
                      </a:r>
                      <a:endParaRPr lang="zh-CN" altLang="en-US" sz="1050" dirty="0"/>
                    </a:p>
                  </a:txBody>
                  <a:tcPr marL="91448" marR="91448" marT="45719" marB="4571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626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Channels per chip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512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1024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512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1024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128 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8~16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483"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Data Width</a:t>
                      </a:r>
                    </a:p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/hit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32bit </a:t>
                      </a: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42bit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32bit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48bit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48bit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48bit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1920"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Avg. data 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rate / chip 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0.18Gbps/chip,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1Gbps/chip inner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3.53Mbps/chip</a:t>
                      </a: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21.5Mbps/chip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2.9Mbps/chip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38.8Mbps/chip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~70Mbps/module</a:t>
                      </a:r>
                    </a:p>
                    <a:p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Inmost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10kHz/</a:t>
                      </a:r>
                      <a:r>
                        <a:rPr lang="en-US" altLang="zh-CN" sz="1000" dirty="0" err="1" smtClean="0">
                          <a:solidFill>
                            <a:schemeClr val="tx1"/>
                          </a:solidFill>
                        </a:rPr>
                        <a:t>ch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10kHz/</a:t>
                      </a:r>
                      <a:r>
                        <a:rPr lang="en-US" altLang="zh-CN" sz="1000" dirty="0" err="1" smtClean="0">
                          <a:solidFill>
                            <a:schemeClr val="tx1"/>
                          </a:solidFill>
                        </a:rPr>
                        <a:t>ch</a:t>
                      </a:r>
                      <a:endParaRPr lang="zh-CN" alt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5kHz/channel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5kHz/channel</a:t>
                      </a:r>
                      <a:endParaRPr lang="zh-CN" alt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10kHz/channel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9963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Detector Channel/module</a:t>
                      </a:r>
                      <a:endParaRPr lang="zh-CN" altLang="en-US" sz="1000" dirty="0"/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/>
                        <a:t>1882 chips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/>
                        <a:t>@Stch &amp;Ladder</a:t>
                      </a: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30,856 chips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/>
                        <a:t>2204 modules</a:t>
                      </a: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23008 chips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CN" sz="1000" dirty="0"/>
                        <a:t>1696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CN" sz="1000" dirty="0"/>
                        <a:t>modules</a:t>
                      </a: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83160 chips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CN" sz="1000" dirty="0"/>
                        <a:t>3780</a:t>
                      </a:r>
                      <a:r>
                        <a:rPr lang="zh-CN" altLang="en-US" sz="1000" dirty="0"/>
                        <a:t> </a:t>
                      </a:r>
                      <a:r>
                        <a:rPr lang="en-US" altLang="zh-CN" sz="1000" dirty="0"/>
                        <a:t>modules</a:t>
                      </a: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11520 chips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CN" sz="1000" dirty="0"/>
                        <a:t>720</a:t>
                      </a:r>
                      <a:r>
                        <a:rPr lang="zh-CN" altLang="en-US" sz="1000" dirty="0"/>
                        <a:t> </a:t>
                      </a:r>
                      <a:r>
                        <a:rPr lang="en-US" altLang="zh-CN" sz="1000" dirty="0"/>
                        <a:t>modules</a:t>
                      </a:r>
                    </a:p>
                    <a:p>
                      <a:pPr marL="0" indent="0">
                        <a:buNone/>
                      </a:pPr>
                      <a:endParaRPr lang="en-US" altLang="zh-CN" sz="1000" dirty="0"/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492 Module</a:t>
                      </a:r>
                      <a:endParaRPr lang="zh-CN" altLang="en-US" sz="1000" dirty="0"/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/>
                        <a:t>0.96M </a:t>
                      </a:r>
                      <a:r>
                        <a:rPr lang="en-US" altLang="zh-CN" sz="1000" dirty="0" err="1"/>
                        <a:t>chn</a:t>
                      </a:r>
                      <a:endParaRPr lang="en-US" altLang="zh-CN" sz="10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/>
                        <a:t>~60000 </a:t>
                      </a:r>
                      <a:r>
                        <a:rPr lang="en-US" altLang="zh-CN" sz="1000" dirty="0" smtClean="0"/>
                        <a:t>chips 480 </a:t>
                      </a:r>
                      <a:r>
                        <a:rPr lang="en-US" altLang="zh-CN" sz="1000" dirty="0"/>
                        <a:t>modules</a:t>
                      </a:r>
                      <a:endParaRPr lang="zh-CN" altLang="en-US" sz="1000" dirty="0"/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0.39 M </a:t>
                      </a:r>
                      <a:r>
                        <a:rPr lang="en-US" altLang="zh-CN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000" baseline="0" dirty="0" err="1" smtClean="0">
                          <a:solidFill>
                            <a:schemeClr val="tx1"/>
                          </a:solidFill>
                        </a:rPr>
                        <a:t>chn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3.38M </a:t>
                      </a:r>
                      <a:r>
                        <a:rPr lang="en-US" altLang="zh-CN" sz="1000" dirty="0" err="1">
                          <a:solidFill>
                            <a:schemeClr val="tx1"/>
                          </a:solidFill>
                        </a:rPr>
                        <a:t>chn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5536 aggregation board</a:t>
                      </a: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2.24M </a:t>
                      </a:r>
                      <a:r>
                        <a:rPr lang="en-US" altLang="zh-CN" sz="1000" dirty="0" err="1">
                          <a:solidFill>
                            <a:schemeClr val="tx1"/>
                          </a:solidFill>
                        </a:rPr>
                        <a:t>chn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1536 Aggregation board</a:t>
                      </a: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43,176 </a:t>
                      </a:r>
                      <a:r>
                        <a:rPr lang="en-US" altLang="zh-CN" sz="1000" dirty="0" err="1" smtClean="0">
                          <a:solidFill>
                            <a:schemeClr val="tx1"/>
                          </a:solidFill>
                        </a:rPr>
                        <a:t>chn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288 modules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9283"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Avg Data Vol before trigger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dirty="0" smtClean="0"/>
                        <a:t>474.2 </a:t>
                      </a:r>
                      <a:r>
                        <a:rPr lang="en-US" altLang="zh-CN" sz="1100" dirty="0" err="1" smtClean="0"/>
                        <a:t>Gbps</a:t>
                      </a:r>
                      <a:endParaRPr lang="en-US" altLang="zh-CN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dirty="0" smtClean="0"/>
                        <a:t>101.7 </a:t>
                      </a:r>
                      <a:r>
                        <a:rPr lang="en-US" altLang="zh-CN" sz="1100" dirty="0" err="1" smtClean="0"/>
                        <a:t>Gbps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CN" sz="1100" dirty="0" smtClean="0"/>
                        <a:t>298.8 </a:t>
                      </a:r>
                      <a:r>
                        <a:rPr lang="en-US" altLang="zh-CN" sz="1100" dirty="0" err="1" smtClean="0"/>
                        <a:t>Gbps</a:t>
                      </a:r>
                      <a:endParaRPr lang="en-US" altLang="zh-CN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CN" sz="1100" dirty="0" smtClean="0"/>
                        <a:t>249.1 </a:t>
                      </a:r>
                      <a:r>
                        <a:rPr lang="en-US" altLang="zh-CN" sz="1100" dirty="0" err="1" smtClean="0"/>
                        <a:t>Gbps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CN" sz="1100" dirty="0" smtClean="0"/>
                        <a:t>27.9 </a:t>
                      </a:r>
                      <a:r>
                        <a:rPr lang="en-US" altLang="zh-CN" sz="1100" dirty="0" err="1" smtClean="0"/>
                        <a:t>Gbps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34.4  </a:t>
                      </a:r>
                      <a:r>
                        <a:rPr lang="en-US" altLang="zh-CN" sz="1100" dirty="0" err="1" smtClean="0"/>
                        <a:t>Gbps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dirty="0" smtClean="0"/>
                        <a:t>460.8 </a:t>
                      </a:r>
                      <a:r>
                        <a:rPr lang="en-US" altLang="zh-CN" sz="1100" dirty="0" err="1" smtClean="0"/>
                        <a:t>Gbps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187 </a:t>
                      </a:r>
                      <a:r>
                        <a:rPr lang="en-US" altLang="zh-CN" sz="1100" dirty="0" err="1" smtClean="0">
                          <a:solidFill>
                            <a:schemeClr val="tx1"/>
                          </a:solidFill>
                        </a:rPr>
                        <a:t>Gbps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811.2 </a:t>
                      </a:r>
                      <a:r>
                        <a:rPr lang="en-US" altLang="zh-CN" sz="1100" dirty="0" err="1" smtClean="0">
                          <a:solidFill>
                            <a:schemeClr val="tx1"/>
                          </a:solidFill>
                        </a:rPr>
                        <a:t>Gbps</a:t>
                      </a:r>
                      <a:endParaRPr lang="en-US" altLang="zh-CN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537.6 </a:t>
                      </a:r>
                      <a:r>
                        <a:rPr lang="en-US" altLang="zh-CN" sz="1100" dirty="0" err="1" smtClean="0">
                          <a:solidFill>
                            <a:schemeClr val="tx1"/>
                          </a:solidFill>
                        </a:rPr>
                        <a:t>Gbps</a:t>
                      </a:r>
                      <a:endParaRPr lang="en-US" altLang="zh-CN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smtClean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altLang="zh-CN" sz="1100" dirty="0" err="1" smtClean="0">
                          <a:solidFill>
                            <a:schemeClr val="tx1"/>
                          </a:solidFill>
                        </a:rPr>
                        <a:t>Gbps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751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Occupancy(%)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dirty="0" smtClean="0"/>
                        <a:t>0.022</a:t>
                      </a:r>
                      <a:endParaRPr lang="en-US" altLang="zh-CN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dirty="0" smtClean="0"/>
                        <a:t>0.025(Strip)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altLang="zh-CN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1100" dirty="0" smtClean="0"/>
                        <a:t>0.35(Strip)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0.0028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dirty="0" smtClean="0"/>
                        <a:t>0.58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100" dirty="0">
                        <a:solidFill>
                          <a:srgbClr val="0000FF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0.002</a:t>
                      </a:r>
                      <a:endParaRPr lang="en-US" altLang="zh-CN" sz="1100" dirty="0">
                        <a:solidFill>
                          <a:srgbClr val="0000FF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100" dirty="0">
                        <a:solidFill>
                          <a:srgbClr val="0000FF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0.038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8962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Sum</a:t>
                      </a: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3.2 </a:t>
                      </a:r>
                      <a:r>
                        <a:rPr lang="en-US" altLang="zh-CN" sz="1400" dirty="0" err="1" smtClean="0">
                          <a:solidFill>
                            <a:srgbClr val="FF0000"/>
                          </a:solidFill>
                        </a:rPr>
                        <a:t>Tbps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 = 400GB/s</a:t>
                      </a:r>
                      <a:endParaRPr lang="en-US" altLang="zh-CN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altLang="zh-CN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zh-CN" altLang="en-US" sz="1100" dirty="0"/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100" dirty="0">
                        <a:solidFill>
                          <a:srgbClr val="0000FF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100" dirty="0">
                        <a:solidFill>
                          <a:srgbClr val="0000FF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100" dirty="0">
                        <a:solidFill>
                          <a:srgbClr val="0000FF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100" dirty="0">
                        <a:solidFill>
                          <a:srgbClr val="0000FF"/>
                        </a:solidFill>
                      </a:endParaRPr>
                    </a:p>
                  </a:txBody>
                  <a:tcPr marL="91448" marR="91448" marT="45719" marB="4571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184232" y="5576898"/>
            <a:ext cx="33670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Collected from each detectors @Higgs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762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645</Words>
  <Application>Microsoft Office PowerPoint</Application>
  <PresentationFormat>宽屏</PresentationFormat>
  <Paragraphs>153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MS Mincho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Office 主题</vt:lpstr>
      <vt:lpstr>1_Office 主题</vt:lpstr>
      <vt:lpstr>PowerPoint 演示文稿</vt:lpstr>
      <vt:lpstr>Findings</vt:lpstr>
      <vt:lpstr>Comments</vt:lpstr>
      <vt:lpstr>Recommendations</vt:lpstr>
      <vt:lpstr>Working Plan</vt:lpstr>
      <vt:lpstr>PowerPoint 演示文稿</vt:lpstr>
      <vt:lpstr>Event Rate</vt:lpstr>
      <vt:lpstr>Data Rate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refTDR TDAQ</dc:title>
  <dc:creator>lifei</dc:creator>
  <cp:lastModifiedBy>lifei</cp:lastModifiedBy>
  <cp:revision>225</cp:revision>
  <dcterms:created xsi:type="dcterms:W3CDTF">2024-07-09T00:55:31Z</dcterms:created>
  <dcterms:modified xsi:type="dcterms:W3CDTF">2024-10-28T03:38:15Z</dcterms:modified>
</cp:coreProperties>
</file>