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39" r:id="rId3"/>
    <p:sldId id="334" r:id="rId4"/>
    <p:sldId id="335" r:id="rId5"/>
    <p:sldId id="337" r:id="rId6"/>
    <p:sldId id="338" r:id="rId7"/>
    <p:sldId id="276" r:id="rId8"/>
    <p:sldId id="260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E0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97" autoAdjust="0"/>
  </p:normalViewPr>
  <p:slideViewPr>
    <p:cSldViewPr snapToGrid="0">
      <p:cViewPr>
        <p:scale>
          <a:sx n="46" d="100"/>
          <a:sy n="46" d="100"/>
        </p:scale>
        <p:origin x="142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D7148-51A4-457D-AACB-896C0955F088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027BC-330B-413A-B7BB-24069F1DEB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35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9033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222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54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414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E408-48CD-4A5F-920A-C9223076BB4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2105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0FA1-E619-40FF-BE03-2F1DA1228CB9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9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4EB8-6171-496C-8AB1-CC6621935F20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74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66F3-830E-4431-9B7E-F74153C2B98A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27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C514-EFCC-4200-BA8D-F4CDE7202C43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99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B926-814C-47DD-A0D2-AFBB297D88F5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75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2AF7-0A43-48C1-9D59-1A169CC79D04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66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1941-E8ED-4E69-991C-ECC60D722C3A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00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507B-0CE7-4B9B-B916-F4BD393F3530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0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090C-302D-4525-85E8-59A58A5EA259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0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90A3-5A14-4D2D-8628-1DFB437F62AC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53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85F0-E66D-4D77-8CC3-4263CE115620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59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173F-2181-4319-9F59-FA80CC94CBEA}" type="datetime1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32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43024"/>
            <a:ext cx="9144000" cy="10763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Schedule of the MDI installation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89074"/>
            <a:ext cx="9144000" cy="1655762"/>
          </a:xfrm>
        </p:spPr>
        <p:txBody>
          <a:bodyPr/>
          <a:lstStyle/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</a:p>
          <a:p>
            <a:endParaRPr lang="en-US" altLang="zh-CN" dirty="0"/>
          </a:p>
          <a:p>
            <a:r>
              <a:rPr lang="en-US" altLang="zh-CN" dirty="0" smtClean="0"/>
              <a:t>2024.10.28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53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After discussion </a:t>
            </a:r>
            <a:r>
              <a:rPr lang="en-US" altLang="zh-CN" dirty="0"/>
              <a:t>with </a:t>
            </a:r>
            <a:r>
              <a:rPr lang="en-US" altLang="zh-CN" dirty="0" smtClean="0"/>
              <a:t>accelerator systems, we have </a:t>
            </a:r>
            <a:r>
              <a:rPr lang="en-US" altLang="zh-CN" dirty="0"/>
              <a:t>the preliminary </a:t>
            </a:r>
            <a:r>
              <a:rPr lang="en-US" altLang="zh-CN" dirty="0" smtClean="0"/>
              <a:t>schedule of the MDI installation </a:t>
            </a:r>
          </a:p>
          <a:p>
            <a:r>
              <a:rPr lang="en-US" altLang="zh-CN" dirty="0"/>
              <a:t>Minor adjustments may be made based on actual execution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982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3</a:t>
            </a:fld>
            <a:endParaRPr lang="zh-CN" altLang="en-US"/>
          </a:p>
        </p:txBody>
      </p:sp>
      <p:graphicFrame>
        <p:nvGraphicFramePr>
          <p:cNvPr id="6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426128"/>
              </p:ext>
            </p:extLst>
          </p:nvPr>
        </p:nvGraphicFramePr>
        <p:xfrm>
          <a:off x="321128" y="942109"/>
          <a:ext cx="11549743" cy="5495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8009258"/>
                <a:gridCol w="1227437"/>
                <a:gridCol w="1736105"/>
              </a:tblGrid>
              <a:tr h="42986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Time 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en-US" altLang="zh-CN" dirty="0" smtClean="0"/>
                        <a:t>day)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</a:tr>
              <a:tr h="81272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with CGEM cables to ensure they do not interfere with the installation of the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EEMC and beam pipe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Before Nov.13</a:t>
                      </a:r>
                      <a:r>
                        <a:rPr lang="en-US" altLang="zh-CN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564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(1) Remove current operation platform</a:t>
                      </a:r>
                      <a:r>
                        <a:rPr lang="en-US" altLang="zh-CN" baseline="0" dirty="0" smtClean="0"/>
                        <a:t> on east side</a:t>
                      </a:r>
                      <a:endParaRPr lang="en-US" altLang="zh-CN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(2) Push the east EEMC back to its original position</a:t>
                      </a:r>
                      <a:endParaRPr lang="en-US" altLang="zh-C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Nov.14-15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baseline="0" dirty="0" smtClean="0"/>
                        <a:t>Install the support tools for beam pipe installation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Nov.16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 beam pipe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1-2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Nov.17-18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Remove the </a:t>
                      </a:r>
                      <a:r>
                        <a:rPr lang="en-US" altLang="zh-CN" baseline="0" dirty="0" smtClean="0"/>
                        <a:t>support tools for beam pipe installation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Nov.19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3512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with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 CGEM cables to ensure they do not interfere with the installation of SCQ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Nov.20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Installation of SCQ and related work (some jobs </a:t>
                      </a:r>
                      <a:r>
                        <a:rPr lang="en-US" altLang="zh-CN" dirty="0" err="1" smtClean="0"/>
                        <a:t>ar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not in the IP region)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Nov.11-Dec.3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8405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Power on  CGEM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and MDC to check the connection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Dec.4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Laser</a:t>
                      </a:r>
                      <a:r>
                        <a:rPr lang="en-US" altLang="zh-CN" baseline="0" dirty="0" smtClean="0"/>
                        <a:t> measurement of SCQ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Dec.5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25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</a:t>
                      </a:r>
                      <a:r>
                        <a:rPr lang="en-US" altLang="zh-CN" baseline="0" dirty="0" smtClean="0"/>
                        <a:t> ZDD detector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 6-7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68909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Check CGEM cables to ensure that they do not interfere with the extraction of EEMC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Dec.8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838200" y="185016"/>
            <a:ext cx="10515600" cy="757093"/>
          </a:xfrm>
        </p:spPr>
        <p:txBody>
          <a:bodyPr/>
          <a:lstStyle/>
          <a:p>
            <a:pPr algn="ctr"/>
            <a:r>
              <a:rPr lang="en-US" altLang="zh-CN" dirty="0" smtClean="0"/>
              <a:t>Schedule (east side)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383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4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27204"/>
              </p:ext>
            </p:extLst>
          </p:nvPr>
        </p:nvGraphicFramePr>
        <p:xfrm>
          <a:off x="527297" y="1239316"/>
          <a:ext cx="11369799" cy="4708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227"/>
                <a:gridCol w="8151421"/>
                <a:gridCol w="872836"/>
                <a:gridCol w="1589315"/>
              </a:tblGrid>
              <a:tr h="58758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Time (day)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(1) Pull </a:t>
                      </a:r>
                      <a:r>
                        <a:rPr lang="en-US" altLang="zh-CN" dirty="0" smtClean="0"/>
                        <a:t>out EEMC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(2) Set </a:t>
                      </a:r>
                      <a:r>
                        <a:rPr lang="en-US" altLang="zh-CN" dirty="0" smtClean="0"/>
                        <a:t>up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the operation platform</a:t>
                      </a:r>
                      <a:r>
                        <a:rPr lang="en-US" altLang="zh-CN" baseline="0" dirty="0" smtClean="0"/>
                        <a:t>  on east side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Dec.9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Install CGEM shielding plate on both sides 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The west side can be delayed by one  day</a:t>
                      </a:r>
                      <a:r>
                        <a:rPr lang="zh-CN" altLang="en-US" dirty="0" smtClean="0">
                          <a:solidFill>
                            <a:srgbClr val="FF0000"/>
                          </a:solidFill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Dec.10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Fix cables of beam pipe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and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CGEM on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the support structure of SCQ and other magnets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Dec.11-12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(1) Remove the operation platform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(2) Push </a:t>
                      </a:r>
                      <a:r>
                        <a:rPr lang="en-US" altLang="zh-CN" dirty="0" smtClean="0"/>
                        <a:t>the east EEMC back to its original position and remove the mechanical </a:t>
                      </a:r>
                      <a:r>
                        <a:rPr lang="en-US" altLang="zh-CN" dirty="0" smtClean="0"/>
                        <a:t>tools</a:t>
                      </a:r>
                      <a:endParaRPr lang="en-US" altLang="zh-C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Dec.13-14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13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Installation of the cover of SCQ and Q2, BH02,HV02, </a:t>
                      </a:r>
                      <a:r>
                        <a:rPr lang="en-US" altLang="zh-CN" dirty="0" smtClean="0">
                          <a:effectLst/>
                        </a:rPr>
                        <a:t>shielding blocks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Dec.15-16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effectLst/>
                        </a:rPr>
                        <a:t>Laser</a:t>
                      </a:r>
                      <a:r>
                        <a:rPr lang="en-US" altLang="zh-CN" baseline="0" dirty="0" smtClean="0">
                          <a:effectLst/>
                        </a:rPr>
                        <a:t> measurement of</a:t>
                      </a:r>
                      <a:r>
                        <a:rPr lang="en-US" altLang="zh-CN" dirty="0" smtClean="0">
                          <a:effectLst/>
                        </a:rPr>
                        <a:t> the magnets 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Dec.17-18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effectLst/>
                        </a:rPr>
                        <a:t>Recover the connection of</a:t>
                      </a:r>
                      <a:r>
                        <a:rPr lang="en-US" altLang="zh-CN" baseline="0" dirty="0" smtClean="0">
                          <a:effectLst/>
                        </a:rPr>
                        <a:t> vacuum,  water </a:t>
                      </a:r>
                      <a:r>
                        <a:rPr lang="en-US" altLang="zh-CN" baseline="0" dirty="0" smtClean="0">
                          <a:effectLst/>
                        </a:rPr>
                        <a:t>pipes, </a:t>
                      </a:r>
                      <a:r>
                        <a:rPr lang="en-US" altLang="zh-CN" baseline="0" dirty="0" smtClean="0">
                          <a:effectLst/>
                        </a:rPr>
                        <a:t>cables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Dec.19-24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effectLst/>
                        </a:rPr>
                        <a:t>Recover</a:t>
                      </a:r>
                      <a:r>
                        <a:rPr lang="en-US" altLang="zh-CN" baseline="0" dirty="0" smtClean="0">
                          <a:effectLst/>
                        </a:rPr>
                        <a:t> the cables of EEMC and ETOF, close the east door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Dec.25-26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143453"/>
            <a:ext cx="10515600" cy="992620"/>
          </a:xfrm>
        </p:spPr>
        <p:txBody>
          <a:bodyPr/>
          <a:lstStyle/>
          <a:p>
            <a:pPr algn="ctr"/>
            <a:r>
              <a:rPr lang="en-US" altLang="zh-CN" dirty="0" smtClean="0"/>
              <a:t>Schedule (east side)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17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9800"/>
          </a:xfrm>
        </p:spPr>
        <p:txBody>
          <a:bodyPr/>
          <a:lstStyle/>
          <a:p>
            <a:pPr algn="ctr"/>
            <a:r>
              <a:rPr lang="en-US" altLang="zh-CN" dirty="0" smtClean="0"/>
              <a:t>Schedule (west side)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5</a:t>
            </a:fld>
            <a:endParaRPr lang="zh-CN" altLang="en-US"/>
          </a:p>
        </p:txBody>
      </p:sp>
      <p:graphicFrame>
        <p:nvGraphicFramePr>
          <p:cNvPr id="6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510891"/>
              </p:ext>
            </p:extLst>
          </p:nvPr>
        </p:nvGraphicFramePr>
        <p:xfrm>
          <a:off x="472711" y="1021886"/>
          <a:ext cx="11369799" cy="5342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234"/>
                <a:gridCol w="7872194"/>
                <a:gridCol w="1208314"/>
                <a:gridCol w="1709057"/>
              </a:tblGrid>
              <a:tr h="23503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Time 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en-US" altLang="zh-CN" dirty="0" smtClean="0"/>
                        <a:t>day)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</a:tr>
              <a:tr h="4113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 with CGEM cables to ensure they do not interfere with the installation of the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beam pipe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Nov.16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 beam pipe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1-2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Nov.17-18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Deal with CGEM cables to ensure they do not interfere with the installation of the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SCQ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Nov. 19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Installation of SCQ and related work 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Nov.25-Dec.4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Power on  CGEM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and MDC to check the connection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Dec.5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Laser</a:t>
                      </a:r>
                      <a:r>
                        <a:rPr lang="en-US" altLang="zh-CN" baseline="0" dirty="0" smtClean="0"/>
                        <a:t> measurement of SCQ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Dec.6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</a:t>
                      </a:r>
                      <a:r>
                        <a:rPr lang="en-US" altLang="zh-CN" baseline="0" dirty="0" smtClean="0"/>
                        <a:t> small angle </a:t>
                      </a:r>
                      <a:r>
                        <a:rPr lang="en-US" altLang="zh-CN" baseline="0" dirty="0" err="1" smtClean="0"/>
                        <a:t>lum</a:t>
                      </a:r>
                      <a:r>
                        <a:rPr lang="en-US" altLang="zh-CN" baseline="0" dirty="0" smtClean="0"/>
                        <a:t>. detector 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Dec.7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Change the operation platform</a:t>
                      </a:r>
                      <a:r>
                        <a:rPr lang="en-US" altLang="zh-CN" baseline="0" dirty="0" smtClean="0"/>
                        <a:t> </a:t>
                      </a:r>
                      <a:endParaRPr lang="en-US" altLang="zh-CN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 8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Install CGEM shielding plate </a:t>
                      </a:r>
                      <a:r>
                        <a:rPr lang="en-US" altLang="zh-CN" dirty="0" smtClean="0"/>
                        <a:t>on</a:t>
                      </a:r>
                      <a:r>
                        <a:rPr lang="en-US" altLang="zh-CN" baseline="0" dirty="0" smtClean="0"/>
                        <a:t> the</a:t>
                      </a:r>
                      <a:r>
                        <a:rPr lang="en-US" altLang="zh-CN" dirty="0" smtClean="0"/>
                        <a:t> </a:t>
                      </a:r>
                      <a:r>
                        <a:rPr lang="en-US" altLang="zh-CN" dirty="0" smtClean="0"/>
                        <a:t>west side 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Dec..9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8758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Fix cables of beam pipe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and </a:t>
                      </a: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CGEM on</a:t>
                      </a:r>
                      <a:r>
                        <a:rPr lang="en-US" altLang="zh-CN" baseline="0" dirty="0" smtClean="0">
                          <a:solidFill>
                            <a:srgbClr val="FF0000"/>
                          </a:solidFill>
                        </a:rPr>
                        <a:t> the support structure of SCQ and other magnets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altLang="zh-CN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FF0000"/>
                          </a:solidFill>
                        </a:rPr>
                        <a:t>Dec.14-15</a:t>
                      </a:r>
                      <a:endParaRPr lang="zh-CN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2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6</a:t>
            </a:fld>
            <a:endParaRPr lang="zh-CN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500179"/>
              </p:ext>
            </p:extLst>
          </p:nvPr>
        </p:nvGraphicFramePr>
        <p:xfrm>
          <a:off x="582716" y="1923596"/>
          <a:ext cx="11369799" cy="313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227"/>
                <a:gridCol w="7696201"/>
                <a:gridCol w="1208314"/>
                <a:gridCol w="1709057"/>
              </a:tblGrid>
              <a:tr h="58758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Time (day)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</a:tr>
              <a:tr h="103558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Remove the operation platform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Push </a:t>
                      </a:r>
                      <a:r>
                        <a:rPr lang="en-US" altLang="zh-CN" dirty="0" smtClean="0"/>
                        <a:t>the east EEMC back to its original position and remove the mechanical </a:t>
                      </a:r>
                      <a:r>
                        <a:rPr lang="en-US" altLang="zh-CN" dirty="0" smtClean="0"/>
                        <a:t>tools</a:t>
                      </a:r>
                      <a:endParaRPr lang="en-US" altLang="zh-C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Dec.16-17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13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Installation of the cover of SCQ and Q2, BH02,HV02, </a:t>
                      </a:r>
                      <a:r>
                        <a:rPr lang="en-US" altLang="zh-CN" dirty="0" smtClean="0">
                          <a:effectLst/>
                        </a:rPr>
                        <a:t>shielding blocks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Dec.18-20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effectLst/>
                        </a:rPr>
                        <a:t>Laser</a:t>
                      </a:r>
                      <a:r>
                        <a:rPr lang="en-US" altLang="zh-CN" baseline="0" dirty="0" smtClean="0">
                          <a:effectLst/>
                        </a:rPr>
                        <a:t> measurement of</a:t>
                      </a:r>
                      <a:r>
                        <a:rPr lang="en-US" altLang="zh-CN" dirty="0" smtClean="0">
                          <a:effectLst/>
                        </a:rPr>
                        <a:t> the magnets 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Dec.21-23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effectLst/>
                        </a:rPr>
                        <a:t>Recover the connection of</a:t>
                      </a:r>
                      <a:r>
                        <a:rPr lang="en-US" altLang="zh-CN" baseline="0" dirty="0" smtClean="0">
                          <a:effectLst/>
                        </a:rPr>
                        <a:t> vacuum,  water </a:t>
                      </a:r>
                      <a:r>
                        <a:rPr lang="en-US" altLang="zh-CN" baseline="0" dirty="0" smtClean="0">
                          <a:effectLst/>
                        </a:rPr>
                        <a:t>pipes, </a:t>
                      </a:r>
                      <a:r>
                        <a:rPr lang="en-US" altLang="zh-CN" baseline="0" dirty="0" smtClean="0">
                          <a:effectLst/>
                        </a:rPr>
                        <a:t>cables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Dec.24-29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23503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effectLst/>
                        </a:rPr>
                        <a:t>Recover</a:t>
                      </a:r>
                      <a:r>
                        <a:rPr lang="en-US" altLang="zh-CN" baseline="0" dirty="0" smtClean="0">
                          <a:effectLst/>
                        </a:rPr>
                        <a:t> the cables of EEMC and ETOF, close the east door</a:t>
                      </a:r>
                      <a:endParaRPr lang="en-US" altLang="zh-CN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Dec.30-31</a:t>
                      </a:r>
                      <a:endParaRPr lang="zh-CN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Schedule (west side)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75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075" y="2289175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Backup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36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27001"/>
            <a:ext cx="10515600" cy="5588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altLang="zh-CN" sz="3600" b="1" dirty="0" smtClean="0">
                <a:solidFill>
                  <a:srgbClr val="002060"/>
                </a:solidFill>
                <a:latin typeface="Cambria" panose="02040503050406030204" pitchFamily="18" charset="0"/>
                <a:ea typeface="华文楷体" panose="02010600040101010101" pitchFamily="2" charset="-122"/>
              </a:rPr>
              <a:t>Schedule (may be updated each week) </a:t>
            </a:r>
            <a:endParaRPr lang="zh-CN" altLang="en-US" sz="3600" b="1" dirty="0">
              <a:solidFill>
                <a:srgbClr val="002060"/>
              </a:solidFill>
              <a:latin typeface="Cambria" panose="02040503050406030204" pitchFamily="18" charset="0"/>
              <a:ea typeface="华文楷体" panose="0201060004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A4AB-0E59-4FE3-84AB-28980A4BA751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6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380692"/>
              </p:ext>
            </p:extLst>
          </p:nvPr>
        </p:nvGraphicFramePr>
        <p:xfrm>
          <a:off x="395669" y="974583"/>
          <a:ext cx="11465502" cy="560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956"/>
                <a:gridCol w="2511422"/>
                <a:gridCol w="1138518"/>
                <a:gridCol w="1864659"/>
                <a:gridCol w="4034117"/>
                <a:gridCol w="1533830"/>
              </a:tblGrid>
              <a:tr h="63187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No.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tasks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Duration</a:t>
                      </a:r>
                      <a:r>
                        <a:rPr lang="zh-CN" altLang="en-US" sz="1800" dirty="0" smtClean="0"/>
                        <a:t>（</a:t>
                      </a:r>
                      <a:r>
                        <a:rPr lang="en-US" altLang="zh-CN" sz="1800" dirty="0" smtClean="0"/>
                        <a:t>day</a:t>
                      </a:r>
                      <a:r>
                        <a:rPr lang="zh-CN" altLang="en-US" sz="1800" dirty="0" smtClean="0"/>
                        <a:t>）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Start</a:t>
                      </a:r>
                      <a:r>
                        <a:rPr lang="en-US" altLang="zh-CN" sz="1800" baseline="0" dirty="0" smtClean="0"/>
                        <a:t> time and stop time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Sub-system</a:t>
                      </a:r>
                      <a:r>
                        <a:rPr lang="en-US" altLang="zh-CN" sz="1800" baseline="0" dirty="0" smtClean="0"/>
                        <a:t> involved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Status</a:t>
                      </a:r>
                      <a:endParaRPr lang="zh-CN" altLang="en-US" sz="1800" dirty="0"/>
                    </a:p>
                  </a:txBody>
                  <a:tcPr/>
                </a:tc>
              </a:tr>
              <a:tr h="862700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1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olidFill>
                            <a:srgbClr val="0000FF"/>
                          </a:solidFill>
                        </a:rPr>
                        <a:t>Removal of equipment of</a:t>
                      </a:r>
                      <a:r>
                        <a:rPr lang="en-US" altLang="zh-CN" sz="1800" baseline="0" dirty="0" smtClean="0">
                          <a:solidFill>
                            <a:srgbClr val="0000FF"/>
                          </a:solidFill>
                        </a:rPr>
                        <a:t> machine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800" dirty="0" smtClean="0"/>
                        <a:t>July 1-</a:t>
                      </a:r>
                      <a:r>
                        <a:rPr lang="en-US" altLang="zh-CN" sz="1800" baseline="0" dirty="0" smtClean="0"/>
                        <a:t> Aug. 6</a:t>
                      </a:r>
                      <a:endParaRPr lang="en-US" altLang="zh-C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Utility, Small angle </a:t>
                      </a:r>
                      <a:r>
                        <a:rPr lang="en-US" altLang="zh-CN" sz="1800" dirty="0" err="1" smtClean="0"/>
                        <a:t>lum</a:t>
                      </a:r>
                      <a:r>
                        <a:rPr lang="en-US" altLang="zh-CN" sz="1800" dirty="0" smtClean="0"/>
                        <a:t>. Detector and</a:t>
                      </a:r>
                      <a:r>
                        <a:rPr lang="en-US" altLang="zh-CN" sz="1800" baseline="0" dirty="0" smtClean="0"/>
                        <a:t> ZDD,  Beam pipe, slow control</a:t>
                      </a:r>
                      <a:endParaRPr lang="en-US" altLang="zh-C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smtClean="0">
                          <a:solidFill>
                            <a:srgbClr val="00B050"/>
                          </a:solidFill>
                        </a:rPr>
                        <a:t>done</a:t>
                      </a:r>
                    </a:p>
                  </a:txBody>
                  <a:tcPr/>
                </a:tc>
              </a:tr>
              <a:tr h="416321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2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Pull-out of EEMC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Utility, EMC,</a:t>
                      </a:r>
                      <a:r>
                        <a:rPr lang="en-US" altLang="zh-CN" sz="1800" baseline="0" dirty="0" smtClean="0"/>
                        <a:t> TOF,  MDC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 smtClean="0">
                          <a:solidFill>
                            <a:srgbClr val="00B050"/>
                          </a:solidFill>
                        </a:rPr>
                        <a:t>done</a:t>
                      </a:r>
                    </a:p>
                  </a:txBody>
                  <a:tcPr/>
                </a:tc>
              </a:tr>
              <a:tr h="1173485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3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Removal of inner chamber</a:t>
                      </a:r>
                      <a:r>
                        <a:rPr lang="zh-CN" altLang="en-US" sz="1800" dirty="0" smtClean="0"/>
                        <a:t>（</a:t>
                      </a:r>
                      <a:r>
                        <a:rPr lang="en-US" altLang="zh-CN" sz="1800" dirty="0" smtClean="0"/>
                        <a:t>Operate simultaneously on both sides </a:t>
                      </a:r>
                      <a:r>
                        <a:rPr lang="zh-CN" altLang="en-US" sz="1800" dirty="0" smtClean="0"/>
                        <a:t>）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51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aseline="0" dirty="0" smtClean="0"/>
                        <a:t>Aug. 7- Sep.7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aseline="0" dirty="0" smtClean="0"/>
                        <a:t>Sep.8- Sep. 28</a:t>
                      </a:r>
                      <a:endParaRPr lang="en-US" altLang="zh-C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MDC,</a:t>
                      </a:r>
                      <a:r>
                        <a:rPr lang="en-US" altLang="zh-CN" sz="1800" baseline="0" dirty="0" smtClean="0"/>
                        <a:t> MDC electronics, Gas, Mechanics, Laser measurement group, Trigger, DAQ, Slow control</a:t>
                      </a:r>
                      <a:endParaRPr lang="en-US" altLang="zh-C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 smtClean="0">
                          <a:solidFill>
                            <a:srgbClr val="00B050"/>
                          </a:solidFill>
                        </a:rPr>
                        <a:t>done</a:t>
                      </a:r>
                    </a:p>
                  </a:txBody>
                  <a:tcPr/>
                </a:tc>
              </a:tr>
              <a:tr h="902680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4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Installation of  CGEM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44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Sep.29- Nov.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CGEM group,</a:t>
                      </a:r>
                      <a:r>
                        <a:rPr lang="en-US" altLang="zh-CN" sz="1800" baseline="0" dirty="0" smtClean="0"/>
                        <a:t> </a:t>
                      </a:r>
                      <a:r>
                        <a:rPr lang="en-US" altLang="zh-CN" sz="1800" dirty="0" smtClean="0"/>
                        <a:t>MDC,</a:t>
                      </a:r>
                      <a:r>
                        <a:rPr lang="en-US" altLang="zh-CN" sz="1800" baseline="0" dirty="0" smtClean="0"/>
                        <a:t> MDC electronics, Gas, Mechanics, Laser measurement group, Trigger, DAQ, Slow control</a:t>
                      </a:r>
                      <a:endParaRPr lang="en-US" altLang="zh-C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On Schedule</a:t>
                      </a:r>
                    </a:p>
                  </a:txBody>
                  <a:tcPr/>
                </a:tc>
              </a:tr>
              <a:tr h="47251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5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Recover EEMC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Nov. 12-Dec.30</a:t>
                      </a:r>
                    </a:p>
                    <a:p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Utility, EMC,</a:t>
                      </a:r>
                      <a:r>
                        <a:rPr lang="en-US" altLang="zh-CN" sz="1800" baseline="0" dirty="0" smtClean="0"/>
                        <a:t> TOF,  MDC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</a:tr>
              <a:tr h="749378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6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rgbClr val="0000FF"/>
                          </a:solidFill>
                        </a:rPr>
                        <a:t>Recover equipment of</a:t>
                      </a:r>
                      <a:r>
                        <a:rPr lang="en-US" altLang="zh-CN" sz="1800" baseline="0" dirty="0" smtClean="0">
                          <a:solidFill>
                            <a:srgbClr val="0000FF"/>
                          </a:solidFill>
                        </a:rPr>
                        <a:t> machine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Utility, Small angle </a:t>
                      </a:r>
                      <a:r>
                        <a:rPr lang="en-US" altLang="zh-CN" sz="1800" dirty="0" err="1" smtClean="0"/>
                        <a:t>lum</a:t>
                      </a:r>
                      <a:r>
                        <a:rPr lang="en-US" altLang="zh-CN" sz="1800" dirty="0" smtClean="0"/>
                        <a:t>. Detector,</a:t>
                      </a:r>
                      <a:r>
                        <a:rPr lang="en-US" altLang="zh-CN" sz="1800" baseline="0" dirty="0" smtClean="0"/>
                        <a:t> ZDD,  Beam pipe, slow control </a:t>
                      </a:r>
                      <a:endParaRPr lang="en-US" altLang="zh-C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dirty="0" smtClean="0"/>
                    </a:p>
                  </a:txBody>
                  <a:tcPr/>
                </a:tc>
              </a:tr>
              <a:tr h="361072">
                <a:tc gridSpan="2">
                  <a:txBody>
                    <a:bodyPr/>
                    <a:lstStyle/>
                    <a:p>
                      <a:r>
                        <a:rPr lang="en-US" altLang="zh-CN" sz="1800" dirty="0" smtClean="0"/>
                        <a:t>total</a:t>
                      </a:r>
                      <a:endParaRPr lang="zh-CN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180 days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July 1- Dec.30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42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52521</TotalTime>
  <Words>757</Words>
  <Application>Microsoft Office PowerPoint</Application>
  <PresentationFormat>宽屏</PresentationFormat>
  <Paragraphs>209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华文楷体</vt:lpstr>
      <vt:lpstr>宋体</vt:lpstr>
      <vt:lpstr>Arial</vt:lpstr>
      <vt:lpstr>Calibri</vt:lpstr>
      <vt:lpstr>Calibri Light</vt:lpstr>
      <vt:lpstr>Cambria</vt:lpstr>
      <vt:lpstr>Office 主题</vt:lpstr>
      <vt:lpstr>Schedule of the MDI installation</vt:lpstr>
      <vt:lpstr>PowerPoint 演示文稿</vt:lpstr>
      <vt:lpstr>Schedule (east side)</vt:lpstr>
      <vt:lpstr>Schedule (east side)</vt:lpstr>
      <vt:lpstr>Schedule (west side)</vt:lpstr>
      <vt:lpstr>Schedule (west side)</vt:lpstr>
      <vt:lpstr>Backup </vt:lpstr>
      <vt:lpstr>Schedule (may be updated each week)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451</cp:revision>
  <dcterms:created xsi:type="dcterms:W3CDTF">2024-07-07T18:09:25Z</dcterms:created>
  <dcterms:modified xsi:type="dcterms:W3CDTF">2024-10-29T08:27:35Z</dcterms:modified>
</cp:coreProperties>
</file>