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651" r:id="rId2"/>
    <p:sldId id="719" r:id="rId3"/>
    <p:sldId id="738" r:id="rId4"/>
    <p:sldId id="730" r:id="rId5"/>
    <p:sldId id="743" r:id="rId6"/>
    <p:sldId id="744" r:id="rId7"/>
    <p:sldId id="741" r:id="rId8"/>
    <p:sldId id="742" r:id="rId9"/>
    <p:sldId id="745" r:id="rId10"/>
  </p:sldIdLst>
  <p:sldSz cx="9144000" cy="6858000" type="screen4x3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DED"/>
    <a:srgbClr val="FFFFFF"/>
    <a:srgbClr val="007272"/>
    <a:srgbClr val="D2DEEF"/>
    <a:srgbClr val="FDFDFD"/>
    <a:srgbClr val="BEE1F5"/>
    <a:srgbClr val="00D0D1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78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9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2024/10/24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61D6E-ECD4-476E-8FCD-FB1FEF9DDC9A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5FAB5-852A-4A3B-9610-7DE9F3584BA1}" type="slidenum">
              <a:rPr lang="en-GB" smtClean="0"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812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5FAB5-852A-4A3B-9610-7DE9F3584BA1}" type="slidenum">
              <a:rPr lang="en-GB" smtClean="0"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339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5FAB5-852A-4A3B-9610-7DE9F3584BA1}" type="slidenum">
              <a:rPr lang="en-GB" smtClean="0"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194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5FAB5-852A-4A3B-9610-7DE9F3584BA1}" type="slidenum">
              <a:rPr lang="en-GB" smtClean="0"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2268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5FAB5-852A-4A3B-9610-7DE9F3584BA1}" type="slidenum">
              <a:rPr lang="en-GB" smtClean="0"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3350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5FAB5-852A-4A3B-9610-7DE9F3584BA1}" type="slidenum">
              <a:rPr lang="en-GB" smtClean="0"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0324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5FAB5-852A-4A3B-9610-7DE9F3584BA1}" type="slidenum">
              <a:rPr lang="en-GB" smtClean="0"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7062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5FAB5-852A-4A3B-9610-7DE9F3584BA1}" type="slidenum">
              <a:rPr lang="en-GB" smtClean="0"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10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1">
              <a:rPr lang="zh-CN" altLang="en-US" smtClean="0"/>
              <a:t>2024/10/24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1">
              <a:rPr lang="zh-CN" altLang="en-US" smtClean="0"/>
              <a:t>2024/10/24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1">
              <a:rPr lang="zh-CN" altLang="en-US" smtClean="0"/>
              <a:t>2024/10/24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1">
              <a:rPr lang="zh-CN" altLang="en-US" smtClean="0"/>
              <a:t>2024/10/24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1">
              <a:rPr lang="zh-CN" altLang="en-US" smtClean="0"/>
              <a:t>2024/10/24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1">
              <a:rPr lang="zh-CN" altLang="en-US" smtClean="0"/>
              <a:t>2024/10/24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1">
              <a:rPr lang="zh-CN" altLang="en-US" smtClean="0"/>
              <a:t>2024/10/24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1">
              <a:rPr lang="zh-CN" altLang="en-US" smtClean="0"/>
              <a:t>2024/10/24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1">
              <a:rPr lang="zh-CN" altLang="en-US" smtClean="0"/>
              <a:t>2024/10/24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1">
              <a:rPr lang="zh-CN" altLang="en-US" smtClean="0"/>
              <a:t>2024/10/24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1">
              <a:rPr lang="zh-CN" altLang="en-US" smtClean="0"/>
              <a:t>2024/10/24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1">
              <a:rPr lang="zh-CN" altLang="en-US" smtClean="0"/>
              <a:t>2024/10/24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82351" y="3087795"/>
            <a:ext cx="7378026" cy="781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endParaRPr lang="en-US" altLang="zh-CN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  <a:p>
            <a:pPr algn="ctr">
              <a:lnSpc>
                <a:spcPct val="130000"/>
              </a:lnSpc>
            </a:pPr>
            <a:r>
              <a:rPr lang="en-US" altLang="zh-CN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2024</a:t>
            </a:r>
            <a:r>
              <a:rPr lang="zh-CN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年</a:t>
            </a:r>
            <a:r>
              <a:rPr lang="en-US" altLang="zh-CN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10</a:t>
            </a:r>
            <a:r>
              <a:rPr lang="zh-CN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月</a:t>
            </a:r>
            <a:r>
              <a:rPr lang="en-US" altLang="zh-CN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24</a:t>
            </a:r>
            <a:r>
              <a:rPr lang="zh-CN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号</a:t>
            </a:r>
            <a:endParaRPr lang="en-US" altLang="zh-CN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37" name="TextBox 10"/>
          <p:cNvSpPr txBox="1"/>
          <p:nvPr>
            <p:custDataLst>
              <p:tags r:id="rId1"/>
            </p:custDataLst>
          </p:nvPr>
        </p:nvSpPr>
        <p:spPr>
          <a:xfrm>
            <a:off x="135255" y="1450975"/>
            <a:ext cx="8869680" cy="746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ea typeface="黑体" panose="02010609060101010101" pitchFamily="49" charset="-122"/>
                <a:cs typeface="Calibri" panose="020F0502020204030204" charset="0"/>
              </a:rPr>
              <a:t>数据传输系统研发计划</a:t>
            </a:r>
            <a:endParaRPr lang="en-US" altLang="zh-CN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charset="0"/>
              <a:ea typeface="黑体" panose="02010609060101010101" pitchFamily="49" charset="-122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637540" y="622935"/>
            <a:ext cx="7590155" cy="9525"/>
          </a:xfrm>
          <a:prstGeom prst="line">
            <a:avLst/>
          </a:prstGeom>
          <a:ln w="28575">
            <a:solidFill>
              <a:srgbClr val="0072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7990840" y="6365875"/>
            <a:ext cx="800735" cy="365125"/>
          </a:xfrm>
        </p:spPr>
        <p:txBody>
          <a:bodyPr/>
          <a:lstStyle/>
          <a:p>
            <a:fld id="{565CE74E-AB26-4998-AD42-012C4C1AD076}" type="slidenum">
              <a:rPr lang="zh-CN" altLang="en-US" sz="1600" smtClean="0">
                <a:latin typeface="Times New Roman" panose="02020603050405020304" pitchFamily="18" charset="0"/>
              </a:rPr>
              <a:t>2</a:t>
            </a:fld>
            <a:endParaRPr lang="zh-CN" altLang="en-US" sz="1600">
              <a:latin typeface="Times New Roman" panose="02020603050405020304" pitchFamily="18" charset="0"/>
            </a:endParaRPr>
          </a:p>
        </p:txBody>
      </p:sp>
      <p:sp>
        <p:nvSpPr>
          <p:cNvPr id="39" name="内容占位符 8">
            <a:extLst>
              <a:ext uri="{FF2B5EF4-FFF2-40B4-BE49-F238E27FC236}">
                <a16:creationId xmlns:a16="http://schemas.microsoft.com/office/drawing/2014/main" id="{5D130AAD-2644-E04F-A21B-CD26053F3E7D}"/>
              </a:ext>
            </a:extLst>
          </p:cNvPr>
          <p:cNvSpPr txBox="1">
            <a:spLocks/>
          </p:cNvSpPr>
          <p:nvPr/>
        </p:nvSpPr>
        <p:spPr>
          <a:xfrm>
            <a:off x="569166" y="5046927"/>
            <a:ext cx="8115736" cy="20633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altLang="zh-CN" sz="1800" b="1" dirty="0"/>
              <a:t>TaoTie</a:t>
            </a:r>
            <a:r>
              <a:rPr lang="zh-CN" altLang="en-US" sz="1800" b="1" dirty="0"/>
              <a:t>（饕餮）：数据预汇总芯片</a:t>
            </a:r>
            <a:endParaRPr lang="en-US" altLang="zh-CN" sz="1800" b="1" dirty="0"/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altLang="zh-CN" sz="1800" b="1" dirty="0"/>
              <a:t>ChiTu</a:t>
            </a:r>
            <a:r>
              <a:rPr lang="zh-CN" altLang="en-US" sz="1800" b="1" dirty="0"/>
              <a:t>（赤兔）：  双向数据接口芯片（类</a:t>
            </a:r>
            <a:r>
              <a:rPr lang="en-US" altLang="zh-CN" sz="1800" b="1" dirty="0" err="1"/>
              <a:t>lpGBT</a:t>
            </a:r>
            <a:r>
              <a:rPr lang="zh-CN" altLang="en-US" sz="1800" b="1" dirty="0"/>
              <a:t>芯片）</a:t>
            </a:r>
            <a:endParaRPr lang="en-US" altLang="zh-CN" sz="1800" b="1" dirty="0"/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altLang="zh-CN" sz="1800" b="1" dirty="0"/>
              <a:t>KinWooTRX</a:t>
            </a:r>
            <a:r>
              <a:rPr lang="zh-CN" altLang="en-US" sz="1800" b="1" dirty="0"/>
              <a:t>（金乌光模块）： 定制化光模块</a:t>
            </a:r>
            <a:endParaRPr lang="en-US" altLang="zh-CN" sz="1800" b="1" dirty="0"/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altLang="zh-CN" sz="1800" b="1" dirty="0"/>
              <a:t>KinWooTIA</a:t>
            </a:r>
            <a:r>
              <a:rPr lang="zh-CN" altLang="en-US" sz="1800" b="1" dirty="0"/>
              <a:t> （金乌接收）    ： </a:t>
            </a:r>
            <a:r>
              <a:rPr lang="en-US" altLang="zh-CN" sz="1800" b="1" dirty="0"/>
              <a:t>TIA</a:t>
            </a:r>
            <a:r>
              <a:rPr lang="zh-CN" altLang="en-US" sz="1800" b="1" dirty="0"/>
              <a:t>跨阻放大接收芯片</a:t>
            </a:r>
            <a:endParaRPr lang="en-US" altLang="zh-CN" sz="1800" b="1" dirty="0"/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altLang="zh-CN" sz="1800" b="1" dirty="0"/>
              <a:t>KinWooLDD</a:t>
            </a:r>
            <a:r>
              <a:rPr lang="zh-CN" altLang="en-US" sz="1800" b="1" dirty="0"/>
              <a:t> （金乌驱动）   ：激光器驱动芯片</a:t>
            </a:r>
            <a:endParaRPr lang="en-US" altLang="zh-CN" sz="1800" dirty="0"/>
          </a:p>
          <a:p>
            <a:pPr lvl="1" algn="l"/>
            <a:endParaRPr lang="en-US" altLang="zh-CN" sz="1200" dirty="0"/>
          </a:p>
        </p:txBody>
      </p:sp>
      <p:sp>
        <p:nvSpPr>
          <p:cNvPr id="2" name="TextBox 10">
            <a:extLst>
              <a:ext uri="{FF2B5EF4-FFF2-40B4-BE49-F238E27FC236}">
                <a16:creationId xmlns:a16="http://schemas.microsoft.com/office/drawing/2014/main" id="{2052F883-FDC9-9344-503D-820E8A3B120E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2121535" y="3175"/>
            <a:ext cx="5451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ea typeface="黑体" panose="02010609060101010101" pitchFamily="49" charset="-122"/>
                <a:cs typeface="Calibri" panose="020F0502020204030204" charset="0"/>
              </a:rPr>
              <a:t>数据传输系统框图</a:t>
            </a:r>
            <a:endParaRPr lang="en-US" altLang="zh-CN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91303026-F99C-5FD1-352E-850437FA8E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107" y="735416"/>
            <a:ext cx="8549786" cy="4318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312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637540" y="622935"/>
            <a:ext cx="7590155" cy="9525"/>
          </a:xfrm>
          <a:prstGeom prst="line">
            <a:avLst/>
          </a:prstGeom>
          <a:ln w="28575">
            <a:solidFill>
              <a:srgbClr val="0072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7990840" y="6365875"/>
            <a:ext cx="800735" cy="365125"/>
          </a:xfrm>
        </p:spPr>
        <p:txBody>
          <a:bodyPr/>
          <a:lstStyle/>
          <a:p>
            <a:fld id="{565CE74E-AB26-4998-AD42-012C4C1AD076}" type="slidenum">
              <a:rPr lang="zh-CN" altLang="en-US" sz="1600" smtClean="0">
                <a:latin typeface="Times New Roman" panose="02020603050405020304" pitchFamily="18" charset="0"/>
              </a:rPr>
              <a:t>3</a:t>
            </a:fld>
            <a:endParaRPr lang="zh-CN" altLang="en-US" sz="1600">
              <a:latin typeface="Times New Roman" panose="02020603050405020304" pitchFamily="18" charset="0"/>
            </a:endParaRPr>
          </a:p>
        </p:txBody>
      </p:sp>
      <p:sp>
        <p:nvSpPr>
          <p:cNvPr id="2" name="TextBox 10">
            <a:extLst>
              <a:ext uri="{FF2B5EF4-FFF2-40B4-BE49-F238E27FC236}">
                <a16:creationId xmlns:a16="http://schemas.microsoft.com/office/drawing/2014/main" id="{2052F883-FDC9-9344-503D-820E8A3B120E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2121535" y="3175"/>
            <a:ext cx="5451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ea typeface="黑体" panose="02010609060101010101" pitchFamily="49" charset="-122"/>
                <a:cs typeface="Calibri" panose="020F0502020204030204" charset="0"/>
              </a:rPr>
              <a:t>数据传输系统框图</a:t>
            </a:r>
            <a:endParaRPr lang="en-US" altLang="zh-CN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DF0E834C-BD4E-FDAE-9685-B0E513FE3D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23" y="804991"/>
            <a:ext cx="9039743" cy="4071809"/>
          </a:xfrm>
          <a:prstGeom prst="rect">
            <a:avLst/>
          </a:prstGeom>
        </p:spPr>
      </p:pic>
      <p:sp>
        <p:nvSpPr>
          <p:cNvPr id="6" name="内容占位符 8">
            <a:extLst>
              <a:ext uri="{FF2B5EF4-FFF2-40B4-BE49-F238E27FC236}">
                <a16:creationId xmlns:a16="http://schemas.microsoft.com/office/drawing/2014/main" id="{C9414BEF-D8F9-7080-FD67-D9E589EC8AA4}"/>
              </a:ext>
            </a:extLst>
          </p:cNvPr>
          <p:cNvSpPr txBox="1">
            <a:spLocks/>
          </p:cNvSpPr>
          <p:nvPr/>
        </p:nvSpPr>
        <p:spPr>
          <a:xfrm>
            <a:off x="569166" y="5021324"/>
            <a:ext cx="8115736" cy="20633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altLang="zh-CN" sz="1800" b="1" dirty="0"/>
              <a:t>TaoTie</a:t>
            </a:r>
            <a:r>
              <a:rPr lang="zh-CN" altLang="en-US" sz="1800" b="1" dirty="0"/>
              <a:t>（饕餮）：数据预汇总芯片</a:t>
            </a:r>
            <a:endParaRPr lang="en-US" altLang="zh-CN" sz="1800" b="1" dirty="0"/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altLang="zh-CN" sz="1800" b="1" dirty="0"/>
              <a:t>ChiTu</a:t>
            </a:r>
            <a:r>
              <a:rPr lang="zh-CN" altLang="en-US" sz="1800" b="1" dirty="0"/>
              <a:t>（赤兔）：  双向数据接口芯片（类</a:t>
            </a:r>
            <a:r>
              <a:rPr lang="en-US" altLang="zh-CN" sz="1800" b="1" dirty="0" err="1"/>
              <a:t>lpGBTx</a:t>
            </a:r>
            <a:r>
              <a:rPr lang="zh-CN" altLang="en-US" sz="1800" b="1" dirty="0"/>
              <a:t>芯片）</a:t>
            </a:r>
            <a:endParaRPr lang="en-US" altLang="zh-CN" sz="1800" b="1" dirty="0"/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altLang="zh-CN" sz="1800" b="1" dirty="0"/>
              <a:t>KinWooTRX</a:t>
            </a:r>
            <a:r>
              <a:rPr lang="zh-CN" altLang="en-US" sz="1800" b="1" dirty="0"/>
              <a:t>（金乌光模块）： 定制化光模块</a:t>
            </a:r>
            <a:endParaRPr lang="en-US" altLang="zh-CN" sz="1800" b="1" dirty="0"/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altLang="zh-CN" sz="1800" b="1" dirty="0"/>
              <a:t>KinWooTIA</a:t>
            </a:r>
            <a:r>
              <a:rPr lang="zh-CN" altLang="en-US" sz="1800" b="1" dirty="0"/>
              <a:t> （金乌接收）    ： </a:t>
            </a:r>
            <a:r>
              <a:rPr lang="en-US" altLang="zh-CN" sz="1800" b="1" dirty="0"/>
              <a:t>TIA</a:t>
            </a:r>
            <a:r>
              <a:rPr lang="zh-CN" altLang="en-US" sz="1800" b="1" dirty="0"/>
              <a:t>跨阻放大接收芯片</a:t>
            </a:r>
            <a:endParaRPr lang="en-US" altLang="zh-CN" sz="1800" b="1" dirty="0"/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altLang="zh-CN" sz="1800" b="1" dirty="0"/>
              <a:t>KinWooLDD</a:t>
            </a:r>
            <a:r>
              <a:rPr lang="zh-CN" altLang="en-US" sz="1800" b="1" dirty="0"/>
              <a:t> （金乌驱动）   ：激光器驱动芯片</a:t>
            </a:r>
            <a:endParaRPr lang="en-US" altLang="zh-CN" sz="1800" dirty="0"/>
          </a:p>
          <a:p>
            <a:pPr lvl="1" algn="l"/>
            <a:endParaRPr lang="en-US" altLang="zh-CN" sz="1200" dirty="0"/>
          </a:p>
        </p:txBody>
      </p:sp>
    </p:spTree>
    <p:extLst>
      <p:ext uri="{BB962C8B-B14F-4D97-AF65-F5344CB8AC3E}">
        <p14:creationId xmlns:p14="http://schemas.microsoft.com/office/powerpoint/2010/main" val="2727978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637540" y="622935"/>
            <a:ext cx="7590155" cy="9525"/>
          </a:xfrm>
          <a:prstGeom prst="line">
            <a:avLst/>
          </a:prstGeom>
          <a:ln w="28575">
            <a:solidFill>
              <a:srgbClr val="0072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7990840" y="6365875"/>
            <a:ext cx="800735" cy="365125"/>
          </a:xfrm>
        </p:spPr>
        <p:txBody>
          <a:bodyPr/>
          <a:lstStyle/>
          <a:p>
            <a:fld id="{565CE74E-AB26-4998-AD42-012C4C1AD076}" type="slidenum">
              <a:rPr lang="zh-CN" altLang="en-US" sz="1600" smtClean="0">
                <a:latin typeface="Times New Roman" panose="02020603050405020304" pitchFamily="18" charset="0"/>
              </a:rPr>
              <a:t>4</a:t>
            </a:fld>
            <a:endParaRPr lang="zh-CN" altLang="en-US" sz="1600">
              <a:latin typeface="Times New Roman" panose="02020603050405020304" pitchFamily="18" charset="0"/>
            </a:endParaRPr>
          </a:p>
        </p:txBody>
      </p:sp>
      <p:cxnSp>
        <p:nvCxnSpPr>
          <p:cNvPr id="16" name="Straight Connector 6"/>
          <p:cNvCxnSpPr/>
          <p:nvPr/>
        </p:nvCxnSpPr>
        <p:spPr>
          <a:xfrm flipV="1">
            <a:off x="801370" y="6340475"/>
            <a:ext cx="7590155" cy="9525"/>
          </a:xfrm>
          <a:prstGeom prst="line">
            <a:avLst/>
          </a:prstGeom>
          <a:ln w="28575">
            <a:solidFill>
              <a:srgbClr val="0072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10"/>
          <p:cNvSpPr txBox="1"/>
          <p:nvPr>
            <p:custDataLst>
              <p:tags r:id="rId1"/>
            </p:custDataLst>
          </p:nvPr>
        </p:nvSpPr>
        <p:spPr>
          <a:xfrm>
            <a:off x="1119753" y="8969"/>
            <a:ext cx="6133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ea typeface="黑体" panose="02010609060101010101" pitchFamily="49" charset="-122"/>
                <a:cs typeface="Calibri" panose="020F0502020204030204" charset="0"/>
              </a:rPr>
              <a:t>数据传输系统研发</a:t>
            </a: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ea typeface="黑体" panose="02010609060101010101" pitchFamily="49" charset="-122"/>
                <a:cs typeface="Calibri" panose="020F0502020204030204" charset="0"/>
              </a:rPr>
              <a:t>Work Package</a:t>
            </a:r>
            <a:endParaRPr lang="en-US" altLang="zh-CN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9" name="内容占位符 8">
            <a:extLst>
              <a:ext uri="{FF2B5EF4-FFF2-40B4-BE49-F238E27FC236}">
                <a16:creationId xmlns:a16="http://schemas.microsoft.com/office/drawing/2014/main" id="{5D130AAD-2644-E04F-A21B-CD26053F3E7D}"/>
              </a:ext>
            </a:extLst>
          </p:cNvPr>
          <p:cNvSpPr txBox="1">
            <a:spLocks/>
          </p:cNvSpPr>
          <p:nvPr/>
        </p:nvSpPr>
        <p:spPr>
          <a:xfrm>
            <a:off x="424914" y="846317"/>
            <a:ext cx="8115736" cy="27519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br>
              <a:rPr lang="en-US" altLang="zh-CN" sz="1200" dirty="0"/>
            </a:br>
            <a:endParaRPr lang="en-US" altLang="zh-CN" sz="1200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7086D6C9-96DC-A3B0-A613-92EAEB211409}"/>
              </a:ext>
            </a:extLst>
          </p:cNvPr>
          <p:cNvSpPr txBox="1"/>
          <p:nvPr/>
        </p:nvSpPr>
        <p:spPr>
          <a:xfrm>
            <a:off x="519007" y="953935"/>
            <a:ext cx="805759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zh-CN" sz="2000" b="1" dirty="0"/>
              <a:t>WP1:  TaoTie</a:t>
            </a:r>
            <a:r>
              <a:rPr lang="zh-CN" altLang="en-US" sz="2000" b="1" dirty="0"/>
              <a:t>（饕餮）芯片研发</a:t>
            </a:r>
            <a:endParaRPr lang="en-US" altLang="zh-CN" sz="2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/>
              <a:t>肖乐（华师）、魏晓敏（西工大）、李筱婷（高能所）、王进红（中科大）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/>
              <a:t>面向前端各类探测器多通道数据的数据预处理（预汇总）芯片研发。主要解决不同通道数、不同数据率的并行数据，将其统一成一种（或几种）固定通道数、固定数据率的并行数据，以送入后续的</a:t>
            </a:r>
            <a:r>
              <a:rPr lang="en-US" altLang="zh-CN" dirty="0" err="1"/>
              <a:t>ChiTu</a:t>
            </a:r>
            <a:r>
              <a:rPr lang="zh-CN" altLang="en-US" dirty="0"/>
              <a:t>赤兔芯片。</a:t>
            </a:r>
            <a:endParaRPr lang="en-US" altLang="zh-CN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zh-CN" sz="2000" b="1" dirty="0"/>
              <a:t>WP2</a:t>
            </a:r>
            <a:r>
              <a:rPr lang="zh-CN" altLang="en-US" sz="2000" b="1" dirty="0"/>
              <a:t>：</a:t>
            </a:r>
            <a:r>
              <a:rPr lang="en-US" altLang="zh-CN" sz="2000" b="1" dirty="0"/>
              <a:t>ChiTu</a:t>
            </a:r>
            <a:r>
              <a:rPr lang="zh-CN" altLang="en-US" sz="2000" b="1" dirty="0"/>
              <a:t>（赤兔）芯片研发</a:t>
            </a:r>
            <a:endParaRPr lang="en-US" altLang="zh-CN" sz="2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/>
              <a:t>郭迪（华师）、李筱婷（高能所）、王进红（中科大）、魏晓敏（西工大）、肖乐（华师）、张伟（武汉纺织大学）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/>
              <a:t>双向数据接口芯片，接収来自前端的多通道数据，完成数据扰码、编码、组帧（</a:t>
            </a:r>
            <a:r>
              <a:rPr lang="en-US" altLang="zh-CN" dirty="0"/>
              <a:t>GBT Protocol</a:t>
            </a:r>
            <a:r>
              <a:rPr lang="zh-CN" altLang="en-US" dirty="0"/>
              <a:t>）、并串转换，以送入后续</a:t>
            </a:r>
            <a:r>
              <a:rPr lang="en-US" altLang="zh-CN" dirty="0" err="1"/>
              <a:t>KinWooLDD</a:t>
            </a:r>
            <a:r>
              <a:rPr lang="zh-CN" altLang="en-US" dirty="0"/>
              <a:t>金乌驱动芯片。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/>
              <a:t>接収来自</a:t>
            </a:r>
            <a:r>
              <a:rPr lang="en-US" altLang="zh-CN" dirty="0" err="1"/>
              <a:t>KinWooTIA</a:t>
            </a:r>
            <a:r>
              <a:rPr lang="zh-CN" altLang="en-US" dirty="0"/>
              <a:t>金乌接收芯片的高速串行型号，完成时钟恢复、串并转换、解码和多通道数据下发。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/>
              <a:t>将时钟（内部</a:t>
            </a:r>
            <a:r>
              <a:rPr lang="en-US" altLang="zh-CN" dirty="0"/>
              <a:t>PLL</a:t>
            </a:r>
            <a:r>
              <a:rPr lang="zh-CN" altLang="en-US" dirty="0"/>
              <a:t>或</a:t>
            </a:r>
            <a:r>
              <a:rPr lang="en-US" altLang="zh-CN" dirty="0"/>
              <a:t>CDR</a:t>
            </a:r>
            <a:r>
              <a:rPr lang="zh-CN" altLang="en-US" dirty="0"/>
              <a:t>恢复产生）以相位可调节的方式输出，给前端探测器提供相位可调节的时钟。（时钟频率可选、相位调节可选）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/>
              <a:t>完成</a:t>
            </a:r>
            <a:r>
              <a:rPr lang="en-US" altLang="zh-CN" dirty="0"/>
              <a:t>Fast command</a:t>
            </a:r>
            <a:r>
              <a:rPr lang="zh-CN" altLang="en-US" dirty="0"/>
              <a:t>功能，完成对前端探测器的</a:t>
            </a:r>
            <a:r>
              <a:rPr lang="en-US" altLang="zh-CN" dirty="0"/>
              <a:t>I2C</a:t>
            </a:r>
            <a:r>
              <a:rPr lang="zh-CN" altLang="en-US" dirty="0"/>
              <a:t>（或其他）配置功能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/>
              <a:t>温度、电流等前端所需要监测的信号收集、打包与传输。</a:t>
            </a:r>
            <a:endParaRPr lang="en-US" altLang="zh-CN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90098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637540" y="622935"/>
            <a:ext cx="7590155" cy="9525"/>
          </a:xfrm>
          <a:prstGeom prst="line">
            <a:avLst/>
          </a:prstGeom>
          <a:ln w="28575">
            <a:solidFill>
              <a:srgbClr val="0072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7990840" y="6365875"/>
            <a:ext cx="800735" cy="365125"/>
          </a:xfrm>
        </p:spPr>
        <p:txBody>
          <a:bodyPr/>
          <a:lstStyle/>
          <a:p>
            <a:fld id="{565CE74E-AB26-4998-AD42-012C4C1AD076}" type="slidenum">
              <a:rPr lang="zh-CN" altLang="en-US" sz="1600" smtClean="0">
                <a:latin typeface="Times New Roman" panose="02020603050405020304" pitchFamily="18" charset="0"/>
              </a:rPr>
              <a:t>5</a:t>
            </a:fld>
            <a:endParaRPr lang="zh-CN" altLang="en-US" sz="1600">
              <a:latin typeface="Times New Roman" panose="02020603050405020304" pitchFamily="18" charset="0"/>
            </a:endParaRPr>
          </a:p>
        </p:txBody>
      </p:sp>
      <p:cxnSp>
        <p:nvCxnSpPr>
          <p:cNvPr id="16" name="Straight Connector 6"/>
          <p:cNvCxnSpPr/>
          <p:nvPr/>
        </p:nvCxnSpPr>
        <p:spPr>
          <a:xfrm flipV="1">
            <a:off x="801370" y="6340475"/>
            <a:ext cx="7590155" cy="9525"/>
          </a:xfrm>
          <a:prstGeom prst="line">
            <a:avLst/>
          </a:prstGeom>
          <a:ln w="28575">
            <a:solidFill>
              <a:srgbClr val="0072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内容占位符 8">
            <a:extLst>
              <a:ext uri="{FF2B5EF4-FFF2-40B4-BE49-F238E27FC236}">
                <a16:creationId xmlns:a16="http://schemas.microsoft.com/office/drawing/2014/main" id="{5D130AAD-2644-E04F-A21B-CD26053F3E7D}"/>
              </a:ext>
            </a:extLst>
          </p:cNvPr>
          <p:cNvSpPr txBox="1">
            <a:spLocks/>
          </p:cNvSpPr>
          <p:nvPr/>
        </p:nvSpPr>
        <p:spPr>
          <a:xfrm>
            <a:off x="424914" y="846317"/>
            <a:ext cx="8115736" cy="27519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br>
              <a:rPr lang="en-US" altLang="zh-CN" sz="1200" dirty="0"/>
            </a:br>
            <a:endParaRPr lang="en-US" altLang="zh-CN" sz="1200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7086D6C9-96DC-A3B0-A613-92EAEB211409}"/>
              </a:ext>
            </a:extLst>
          </p:cNvPr>
          <p:cNvSpPr txBox="1"/>
          <p:nvPr/>
        </p:nvSpPr>
        <p:spPr>
          <a:xfrm>
            <a:off x="519007" y="808568"/>
            <a:ext cx="7015703" cy="547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zh-CN" sz="2000" b="1" dirty="0"/>
              <a:t>WP3</a:t>
            </a:r>
            <a:r>
              <a:rPr lang="zh-CN" altLang="en-US" sz="2000" b="1" dirty="0"/>
              <a:t>：</a:t>
            </a:r>
            <a:r>
              <a:rPr lang="en-US" altLang="zh-CN" sz="2000" b="1" dirty="0" err="1"/>
              <a:t>KinWooLDD</a:t>
            </a:r>
            <a:r>
              <a:rPr lang="en-US" altLang="zh-CN" sz="2000" b="1" dirty="0"/>
              <a:t> </a:t>
            </a:r>
            <a:r>
              <a:rPr lang="zh-CN" altLang="en-US" sz="2000" b="1" dirty="0"/>
              <a:t>（金乌驱动</a:t>
            </a:r>
            <a:r>
              <a:rPr lang="en-US" altLang="zh-CN" sz="2000" b="1" dirty="0"/>
              <a:t> </a:t>
            </a:r>
            <a:r>
              <a:rPr lang="zh-CN" altLang="en-US" sz="2000" b="1" dirty="0"/>
              <a:t>）芯片研发</a:t>
            </a:r>
            <a:endParaRPr lang="en-US" altLang="zh-CN" sz="2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/>
              <a:t>郭迪（华师）  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4 x 10.24 Gbps/</a:t>
            </a:r>
            <a:r>
              <a:rPr lang="en-US" altLang="zh-CN" dirty="0" err="1"/>
              <a:t>ch</a:t>
            </a:r>
            <a:r>
              <a:rPr lang="en-US" altLang="zh-CN" dirty="0"/>
              <a:t> 4</a:t>
            </a:r>
            <a:r>
              <a:rPr lang="zh-CN" altLang="en-US" dirty="0"/>
              <a:t>通道阵列式</a:t>
            </a:r>
            <a:r>
              <a:rPr lang="en-US" altLang="zh-CN" dirty="0"/>
              <a:t>850 nm VCSERL</a:t>
            </a:r>
            <a:r>
              <a:rPr lang="zh-CN" altLang="en-US" dirty="0"/>
              <a:t>激光器驱动芯片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/>
              <a:t>功耗、面积、眼图进一步优化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/>
              <a:t>完成现有版本抗辐照测试，根据测试结果进一步迭代设计</a:t>
            </a:r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altLang="zh-CN" sz="20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altLang="zh-CN" sz="20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zh-CN" sz="2000" b="1" dirty="0"/>
              <a:t>WP4</a:t>
            </a:r>
            <a:r>
              <a:rPr lang="zh-CN" altLang="en-US" sz="2000" b="1" dirty="0"/>
              <a:t>：</a:t>
            </a:r>
            <a:r>
              <a:rPr lang="en-US" altLang="zh-CN" sz="2000" b="1" dirty="0" err="1"/>
              <a:t>KinWooTIA</a:t>
            </a:r>
            <a:r>
              <a:rPr lang="zh-CN" altLang="en-US" sz="2000" b="1" dirty="0"/>
              <a:t>（金乌接收）芯片研发</a:t>
            </a:r>
            <a:endParaRPr lang="en-US" altLang="zh-CN" sz="2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/>
              <a:t>郭迪（华师）  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2.56 Gbps/</a:t>
            </a:r>
            <a:r>
              <a:rPr lang="en-US" altLang="zh-CN" dirty="0" err="1"/>
              <a:t>ch</a:t>
            </a:r>
            <a:r>
              <a:rPr lang="en-US" altLang="zh-CN" dirty="0"/>
              <a:t> </a:t>
            </a:r>
            <a:r>
              <a:rPr lang="zh-CN" altLang="en-US" dirty="0"/>
              <a:t>（按照</a:t>
            </a:r>
            <a:r>
              <a:rPr lang="en-US" altLang="zh-CN" dirty="0"/>
              <a:t>5 Gbps/</a:t>
            </a:r>
            <a:r>
              <a:rPr lang="en-US" altLang="zh-CN" dirty="0" err="1"/>
              <a:t>ch</a:t>
            </a:r>
            <a:r>
              <a:rPr lang="zh-CN" altLang="en-US" dirty="0"/>
              <a:t>设计）跨阻放大芯片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/>
              <a:t>包含</a:t>
            </a:r>
            <a:r>
              <a:rPr lang="en-US" altLang="zh-CN" dirty="0"/>
              <a:t>TIA</a:t>
            </a:r>
            <a:r>
              <a:rPr lang="zh-CN" altLang="en-US" dirty="0"/>
              <a:t>核心电路、</a:t>
            </a:r>
            <a:r>
              <a:rPr lang="en-US" altLang="zh-CN" dirty="0"/>
              <a:t>LA</a:t>
            </a:r>
            <a:r>
              <a:rPr lang="zh-CN" altLang="en-US" dirty="0"/>
              <a:t>限幅放大级以及输出驱动级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/>
              <a:t>自动增益控制</a:t>
            </a:r>
            <a:r>
              <a:rPr lang="en-US" altLang="zh-CN" dirty="0"/>
              <a:t>AGC </a:t>
            </a:r>
            <a:r>
              <a:rPr lang="zh-CN" altLang="en-US" dirty="0"/>
              <a:t>？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RSSI</a:t>
            </a:r>
            <a:r>
              <a:rPr lang="zh-CN" altLang="en-US" dirty="0"/>
              <a:t>信号输出 （考虑未来与光模块组装相关的需求）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/>
              <a:t>抗辐照考量</a:t>
            </a:r>
            <a:endParaRPr lang="en-US" altLang="zh-CN" dirty="0"/>
          </a:p>
          <a:p>
            <a:pPr lvl="1"/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zh-CN" altLang="en-US" dirty="0"/>
          </a:p>
        </p:txBody>
      </p:sp>
      <p:sp>
        <p:nvSpPr>
          <p:cNvPr id="2" name="TextBox 10">
            <a:extLst>
              <a:ext uri="{FF2B5EF4-FFF2-40B4-BE49-F238E27FC236}">
                <a16:creationId xmlns:a16="http://schemas.microsoft.com/office/drawing/2014/main" id="{16784984-C823-0F4A-5DCC-A5D3926AC925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119753" y="8969"/>
            <a:ext cx="6133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ea typeface="黑体" panose="02010609060101010101" pitchFamily="49" charset="-122"/>
                <a:cs typeface="Calibri" panose="020F0502020204030204" charset="0"/>
              </a:rPr>
              <a:t>数据传输系统研发</a:t>
            </a: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ea typeface="黑体" panose="02010609060101010101" pitchFamily="49" charset="-122"/>
                <a:cs typeface="Calibri" panose="020F0502020204030204" charset="0"/>
              </a:rPr>
              <a:t>Work Package</a:t>
            </a:r>
            <a:endParaRPr lang="en-US" altLang="zh-CN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65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637540" y="622935"/>
            <a:ext cx="7590155" cy="9525"/>
          </a:xfrm>
          <a:prstGeom prst="line">
            <a:avLst/>
          </a:prstGeom>
          <a:ln w="28575">
            <a:solidFill>
              <a:srgbClr val="0072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7990840" y="6365875"/>
            <a:ext cx="800735" cy="365125"/>
          </a:xfrm>
        </p:spPr>
        <p:txBody>
          <a:bodyPr/>
          <a:lstStyle/>
          <a:p>
            <a:fld id="{565CE74E-AB26-4998-AD42-012C4C1AD076}" type="slidenum">
              <a:rPr lang="zh-CN" altLang="en-US" sz="1600" smtClean="0">
                <a:latin typeface="Times New Roman" panose="02020603050405020304" pitchFamily="18" charset="0"/>
              </a:rPr>
              <a:t>6</a:t>
            </a:fld>
            <a:endParaRPr lang="zh-CN" altLang="en-US" sz="1600">
              <a:latin typeface="Times New Roman" panose="02020603050405020304" pitchFamily="18" charset="0"/>
            </a:endParaRPr>
          </a:p>
        </p:txBody>
      </p:sp>
      <p:cxnSp>
        <p:nvCxnSpPr>
          <p:cNvPr id="16" name="Straight Connector 6"/>
          <p:cNvCxnSpPr/>
          <p:nvPr/>
        </p:nvCxnSpPr>
        <p:spPr>
          <a:xfrm flipV="1">
            <a:off x="801370" y="6340475"/>
            <a:ext cx="7590155" cy="9525"/>
          </a:xfrm>
          <a:prstGeom prst="line">
            <a:avLst/>
          </a:prstGeom>
          <a:ln w="28575">
            <a:solidFill>
              <a:srgbClr val="0072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内容占位符 8">
            <a:extLst>
              <a:ext uri="{FF2B5EF4-FFF2-40B4-BE49-F238E27FC236}">
                <a16:creationId xmlns:a16="http://schemas.microsoft.com/office/drawing/2014/main" id="{5D130AAD-2644-E04F-A21B-CD26053F3E7D}"/>
              </a:ext>
            </a:extLst>
          </p:cNvPr>
          <p:cNvSpPr txBox="1">
            <a:spLocks/>
          </p:cNvSpPr>
          <p:nvPr/>
        </p:nvSpPr>
        <p:spPr>
          <a:xfrm>
            <a:off x="424914" y="846317"/>
            <a:ext cx="8115736" cy="27519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br>
              <a:rPr lang="en-US" altLang="zh-CN" sz="1200" dirty="0"/>
            </a:br>
            <a:endParaRPr lang="en-US" altLang="zh-CN" sz="1200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7086D6C9-96DC-A3B0-A613-92EAEB211409}"/>
              </a:ext>
            </a:extLst>
          </p:cNvPr>
          <p:cNvSpPr txBox="1"/>
          <p:nvPr/>
        </p:nvSpPr>
        <p:spPr>
          <a:xfrm>
            <a:off x="519007" y="808568"/>
            <a:ext cx="8783174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zh-CN" sz="2000" b="1" dirty="0"/>
              <a:t>WP5</a:t>
            </a:r>
            <a:r>
              <a:rPr lang="zh-CN" altLang="en-US" sz="2000" b="1" dirty="0"/>
              <a:t>：</a:t>
            </a:r>
            <a:r>
              <a:rPr lang="en-US" altLang="zh-CN" sz="2000" b="1" dirty="0"/>
              <a:t>KinWooTRX</a:t>
            </a:r>
            <a:r>
              <a:rPr lang="zh-CN" altLang="en-US" sz="2000" b="1" dirty="0"/>
              <a:t>（金乌光模块）定制化光模块</a:t>
            </a:r>
            <a:endParaRPr lang="en-US" altLang="zh-CN" sz="2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/>
              <a:t>侯书云（中研院）、郭迪（华师）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/>
              <a:t>暂定 </a:t>
            </a:r>
            <a:r>
              <a:rPr lang="en-US" altLang="zh-CN" dirty="0"/>
              <a:t>4Tx + 1Rx </a:t>
            </a:r>
            <a:r>
              <a:rPr lang="zh-CN" altLang="en-US" dirty="0"/>
              <a:t>阵列式光模块形态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/>
              <a:t>电接口接插件选型（高度、易用性、</a:t>
            </a:r>
            <a:r>
              <a:rPr lang="en-US" altLang="zh-CN" dirty="0"/>
              <a:t>robust</a:t>
            </a:r>
            <a:r>
              <a:rPr lang="zh-CN" altLang="en-US" dirty="0"/>
              <a:t>）、光接口部件 （高度、插损）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PCB</a:t>
            </a:r>
            <a:r>
              <a:rPr lang="zh-CN" altLang="en-US" dirty="0"/>
              <a:t>基板板设计，结合模块厂商的组装需求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/>
              <a:t>商用</a:t>
            </a:r>
            <a:r>
              <a:rPr lang="en-US" altLang="zh-CN" dirty="0"/>
              <a:t>VCSEL</a:t>
            </a:r>
            <a:r>
              <a:rPr lang="zh-CN" altLang="en-US" dirty="0"/>
              <a:t>激光器具体型号选型与验证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/>
              <a:t>商用</a:t>
            </a:r>
            <a:r>
              <a:rPr lang="en-US" altLang="zh-CN" dirty="0"/>
              <a:t>Pin-Diode</a:t>
            </a:r>
            <a:r>
              <a:rPr lang="zh-CN" altLang="en-US" dirty="0"/>
              <a:t>具体型号选型与验证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/>
              <a:t>光耦合部件（光接口部件）的装配需求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zh-CN" sz="2000" b="1" dirty="0"/>
              <a:t>WP6</a:t>
            </a:r>
            <a:r>
              <a:rPr lang="zh-CN" altLang="en-US" sz="2000" b="1" dirty="0"/>
              <a:t>：后端系统与测试验证</a:t>
            </a:r>
            <a:endParaRPr lang="en-US" altLang="zh-CN" sz="2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/>
              <a:t>邓彬伟（湖北理工）、李筱婷（高能所）、王进红（中科大）、张雷（南大）</a:t>
            </a:r>
            <a:br>
              <a:rPr lang="en-US" altLang="zh-CN" dirty="0"/>
            </a:br>
            <a:r>
              <a:rPr lang="zh-CN" altLang="en-US" dirty="0"/>
              <a:t>、郭迪（华师）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BGA</a:t>
            </a:r>
            <a:r>
              <a:rPr lang="zh-CN" altLang="en-US" dirty="0"/>
              <a:t>封装与</a:t>
            </a:r>
            <a:r>
              <a:rPr lang="en-US" altLang="zh-CN" dirty="0"/>
              <a:t>BGA</a:t>
            </a:r>
            <a:r>
              <a:rPr lang="zh-CN" altLang="en-US" dirty="0"/>
              <a:t>测试用</a:t>
            </a:r>
            <a:r>
              <a:rPr lang="en-US" altLang="zh-CN" dirty="0"/>
              <a:t> Socket </a:t>
            </a:r>
            <a:r>
              <a:rPr lang="zh-CN" altLang="en-US" dirty="0"/>
              <a:t>设计、制作与测试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 err="1"/>
              <a:t>TaoTie</a:t>
            </a:r>
            <a:r>
              <a:rPr lang="zh-CN" altLang="en-US" dirty="0"/>
              <a:t>饕餮、</a:t>
            </a:r>
            <a:r>
              <a:rPr lang="en-US" altLang="zh-CN" dirty="0" err="1"/>
              <a:t>TaiChu</a:t>
            </a:r>
            <a:r>
              <a:rPr lang="zh-CN" altLang="en-US" dirty="0"/>
              <a:t>太初芯片的</a:t>
            </a:r>
            <a:r>
              <a:rPr lang="en-US" altLang="zh-CN" dirty="0"/>
              <a:t>FPGA</a:t>
            </a:r>
            <a:r>
              <a:rPr lang="zh-CN" altLang="en-US" dirty="0"/>
              <a:t>固件版本 （编解码双向）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/>
              <a:t>后端测试</a:t>
            </a:r>
            <a:r>
              <a:rPr lang="en-US" altLang="zh-CN" dirty="0"/>
              <a:t>PCB</a:t>
            </a:r>
            <a:r>
              <a:rPr lang="zh-CN" altLang="en-US" dirty="0"/>
              <a:t>板设计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zh-CN" altLang="en-US" dirty="0"/>
          </a:p>
        </p:txBody>
      </p:sp>
      <p:sp>
        <p:nvSpPr>
          <p:cNvPr id="2" name="TextBox 10">
            <a:extLst>
              <a:ext uri="{FF2B5EF4-FFF2-40B4-BE49-F238E27FC236}">
                <a16:creationId xmlns:a16="http://schemas.microsoft.com/office/drawing/2014/main" id="{82E10075-1F2A-4BF5-032C-04463205EFDB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119753" y="8969"/>
            <a:ext cx="6133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ea typeface="黑体" panose="02010609060101010101" pitchFamily="49" charset="-122"/>
                <a:cs typeface="Calibri" panose="020F0502020204030204" charset="0"/>
              </a:rPr>
              <a:t>数据传输系统研发</a:t>
            </a: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ea typeface="黑体" panose="02010609060101010101" pitchFamily="49" charset="-122"/>
                <a:cs typeface="Calibri" panose="020F0502020204030204" charset="0"/>
              </a:rPr>
              <a:t>Work Package</a:t>
            </a:r>
            <a:endParaRPr lang="en-US" altLang="zh-CN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550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637540" y="622935"/>
            <a:ext cx="7590155" cy="9525"/>
          </a:xfrm>
          <a:prstGeom prst="line">
            <a:avLst/>
          </a:prstGeom>
          <a:ln w="28575">
            <a:solidFill>
              <a:srgbClr val="0072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7990840" y="6365875"/>
            <a:ext cx="800735" cy="365125"/>
          </a:xfrm>
        </p:spPr>
        <p:txBody>
          <a:bodyPr/>
          <a:lstStyle/>
          <a:p>
            <a:fld id="{565CE74E-AB26-4998-AD42-012C4C1AD076}" type="slidenum">
              <a:rPr lang="zh-CN" altLang="en-US" sz="1600" smtClean="0">
                <a:latin typeface="Times New Roman" panose="02020603050405020304" pitchFamily="18" charset="0"/>
              </a:rPr>
              <a:t>7</a:t>
            </a:fld>
            <a:endParaRPr lang="zh-CN" altLang="en-US" sz="1600">
              <a:latin typeface="Times New Roman" panose="02020603050405020304" pitchFamily="18" charset="0"/>
            </a:endParaRPr>
          </a:p>
        </p:txBody>
      </p:sp>
      <p:cxnSp>
        <p:nvCxnSpPr>
          <p:cNvPr id="16" name="Straight Connector 6"/>
          <p:cNvCxnSpPr/>
          <p:nvPr/>
        </p:nvCxnSpPr>
        <p:spPr>
          <a:xfrm flipV="1">
            <a:off x="801370" y="6340475"/>
            <a:ext cx="7590155" cy="9525"/>
          </a:xfrm>
          <a:prstGeom prst="line">
            <a:avLst/>
          </a:prstGeom>
          <a:ln w="28575">
            <a:solidFill>
              <a:srgbClr val="0072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10"/>
          <p:cNvSpPr txBox="1"/>
          <p:nvPr>
            <p:custDataLst>
              <p:tags r:id="rId1"/>
            </p:custDataLst>
          </p:nvPr>
        </p:nvSpPr>
        <p:spPr>
          <a:xfrm>
            <a:off x="1119753" y="8969"/>
            <a:ext cx="6133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ea typeface="黑体" panose="02010609060101010101" pitchFamily="49" charset="-122"/>
                <a:cs typeface="Calibri" panose="020F0502020204030204" charset="0"/>
              </a:rPr>
              <a:t>SMIC55 2025 MPW Shuttle</a:t>
            </a:r>
            <a:endParaRPr lang="en-US" altLang="zh-CN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9" name="内容占位符 8">
            <a:extLst>
              <a:ext uri="{FF2B5EF4-FFF2-40B4-BE49-F238E27FC236}">
                <a16:creationId xmlns:a16="http://schemas.microsoft.com/office/drawing/2014/main" id="{5D130AAD-2644-E04F-A21B-CD26053F3E7D}"/>
              </a:ext>
            </a:extLst>
          </p:cNvPr>
          <p:cNvSpPr txBox="1">
            <a:spLocks/>
          </p:cNvSpPr>
          <p:nvPr/>
        </p:nvSpPr>
        <p:spPr>
          <a:xfrm>
            <a:off x="424914" y="846317"/>
            <a:ext cx="8115736" cy="27519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br>
              <a:rPr lang="en-US" altLang="zh-CN" sz="1200" dirty="0"/>
            </a:br>
            <a:endParaRPr lang="en-US" altLang="zh-CN" sz="1200" dirty="0"/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74CBA544-E02E-1D6E-5211-723B598B66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226346"/>
              </p:ext>
            </p:extLst>
          </p:nvPr>
        </p:nvGraphicFramePr>
        <p:xfrm>
          <a:off x="2268537" y="2075017"/>
          <a:ext cx="4606925" cy="348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6925">
                  <a:extLst>
                    <a:ext uri="{9D8B030D-6E8A-4147-A177-3AD203B41FA5}">
                      <a16:colId xmlns:a16="http://schemas.microsoft.com/office/drawing/2014/main" val="2368590596"/>
                    </a:ext>
                  </a:extLst>
                </a:gridCol>
              </a:tblGrid>
              <a:tr h="414460">
                <a:tc>
                  <a:txBody>
                    <a:bodyPr/>
                    <a:lstStyle/>
                    <a:p>
                      <a:r>
                        <a:rPr lang="en-US" altLang="zh-CN" dirty="0"/>
                        <a:t>SMIC 55nm CMOS LL (IO=1.8/2.5/3.3V)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5018610"/>
                  </a:ext>
                </a:extLst>
              </a:tr>
              <a:tr h="4144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/>
                        <a:t>2025.  1</a:t>
                      </a:r>
                      <a:r>
                        <a:rPr lang="zh-CN" altLang="en-US" sz="2400" b="1" dirty="0"/>
                        <a:t>月</a:t>
                      </a:r>
                      <a:r>
                        <a:rPr lang="en-US" altLang="zh-CN" sz="2400" b="1" dirty="0"/>
                        <a:t>7</a:t>
                      </a:r>
                      <a:r>
                        <a:rPr lang="zh-CN" altLang="en-US" sz="2400" b="1" dirty="0"/>
                        <a:t>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65748"/>
                  </a:ext>
                </a:extLst>
              </a:tr>
              <a:tr h="4144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/>
                        <a:t>2025. 4</a:t>
                      </a:r>
                      <a:r>
                        <a:rPr lang="zh-CN" altLang="en-US" sz="2400" b="1" dirty="0"/>
                        <a:t>月</a:t>
                      </a:r>
                      <a:r>
                        <a:rPr lang="en-US" altLang="zh-CN" sz="2400" b="1" dirty="0"/>
                        <a:t>8</a:t>
                      </a:r>
                      <a:r>
                        <a:rPr lang="zh-CN" altLang="en-US" sz="2400" b="1" dirty="0"/>
                        <a:t>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796431"/>
                  </a:ext>
                </a:extLst>
              </a:tr>
              <a:tr h="4144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/>
                        <a:t>2025. 7</a:t>
                      </a:r>
                      <a:r>
                        <a:rPr lang="zh-CN" altLang="en-US" sz="2400" b="1" dirty="0"/>
                        <a:t>月</a:t>
                      </a:r>
                      <a:r>
                        <a:rPr lang="en-US" altLang="zh-CN" sz="2400" b="1" dirty="0"/>
                        <a:t>8</a:t>
                      </a:r>
                      <a:r>
                        <a:rPr lang="zh-CN" altLang="en-US" sz="2400" b="1" dirty="0"/>
                        <a:t>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968591"/>
                  </a:ext>
                </a:extLst>
              </a:tr>
              <a:tr h="4144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/>
                        <a:t>2025. 10</a:t>
                      </a:r>
                      <a:r>
                        <a:rPr lang="zh-CN" altLang="en-US" sz="2400" b="1" dirty="0"/>
                        <a:t>月</a:t>
                      </a:r>
                      <a:r>
                        <a:rPr lang="en-US" altLang="zh-CN" sz="2400" b="1" dirty="0"/>
                        <a:t>14</a:t>
                      </a:r>
                      <a:r>
                        <a:rPr lang="zh-CN" altLang="en-US" sz="2400" b="1" dirty="0"/>
                        <a:t>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1626504"/>
                  </a:ext>
                </a:extLst>
              </a:tr>
              <a:tr h="41446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7157598"/>
                  </a:ext>
                </a:extLst>
              </a:tr>
              <a:tr h="41446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0763432"/>
                  </a:ext>
                </a:extLst>
              </a:tr>
              <a:tr h="41446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742866"/>
                  </a:ext>
                </a:extLst>
              </a:tr>
            </a:tbl>
          </a:graphicData>
        </a:graphic>
      </p:graphicFrame>
      <p:pic>
        <p:nvPicPr>
          <p:cNvPr id="6" name="图片 5">
            <a:extLst>
              <a:ext uri="{FF2B5EF4-FFF2-40B4-BE49-F238E27FC236}">
                <a16:creationId xmlns:a16="http://schemas.microsoft.com/office/drawing/2014/main" id="{9F3BA455-EE7E-187E-3E3B-E6CB680D20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812" y="915356"/>
            <a:ext cx="8834511" cy="700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01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637540" y="622935"/>
            <a:ext cx="7590155" cy="9525"/>
          </a:xfrm>
          <a:prstGeom prst="line">
            <a:avLst/>
          </a:prstGeom>
          <a:ln w="28575">
            <a:solidFill>
              <a:srgbClr val="0072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7990840" y="6365875"/>
            <a:ext cx="800735" cy="365125"/>
          </a:xfrm>
        </p:spPr>
        <p:txBody>
          <a:bodyPr/>
          <a:lstStyle/>
          <a:p>
            <a:fld id="{565CE74E-AB26-4998-AD42-012C4C1AD076}" type="slidenum">
              <a:rPr lang="zh-CN" altLang="en-US" sz="1600" smtClean="0">
                <a:latin typeface="Times New Roman" panose="02020603050405020304" pitchFamily="18" charset="0"/>
              </a:rPr>
              <a:t>8</a:t>
            </a:fld>
            <a:endParaRPr lang="zh-CN" altLang="en-US" sz="1600">
              <a:latin typeface="Times New Roman" panose="02020603050405020304" pitchFamily="18" charset="0"/>
            </a:endParaRPr>
          </a:p>
        </p:txBody>
      </p:sp>
      <p:cxnSp>
        <p:nvCxnSpPr>
          <p:cNvPr id="16" name="Straight Connector 6"/>
          <p:cNvCxnSpPr/>
          <p:nvPr/>
        </p:nvCxnSpPr>
        <p:spPr>
          <a:xfrm flipV="1">
            <a:off x="801370" y="6340475"/>
            <a:ext cx="7590155" cy="9525"/>
          </a:xfrm>
          <a:prstGeom prst="line">
            <a:avLst/>
          </a:prstGeom>
          <a:ln w="28575">
            <a:solidFill>
              <a:srgbClr val="0072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10"/>
          <p:cNvSpPr txBox="1"/>
          <p:nvPr>
            <p:custDataLst>
              <p:tags r:id="rId1"/>
            </p:custDataLst>
          </p:nvPr>
        </p:nvSpPr>
        <p:spPr>
          <a:xfrm>
            <a:off x="1119753" y="8969"/>
            <a:ext cx="6133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ea typeface="黑体" panose="02010609060101010101" pitchFamily="49" charset="-122"/>
                <a:cs typeface="Calibri" panose="020F0502020204030204" charset="0"/>
              </a:rPr>
              <a:t>数据传输系统研发计划</a:t>
            </a:r>
            <a:endParaRPr lang="en-US" altLang="zh-CN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9" name="内容占位符 8">
            <a:extLst>
              <a:ext uri="{FF2B5EF4-FFF2-40B4-BE49-F238E27FC236}">
                <a16:creationId xmlns:a16="http://schemas.microsoft.com/office/drawing/2014/main" id="{5D130AAD-2644-E04F-A21B-CD26053F3E7D}"/>
              </a:ext>
            </a:extLst>
          </p:cNvPr>
          <p:cNvSpPr txBox="1">
            <a:spLocks/>
          </p:cNvSpPr>
          <p:nvPr/>
        </p:nvSpPr>
        <p:spPr>
          <a:xfrm>
            <a:off x="424914" y="846317"/>
            <a:ext cx="8115736" cy="27519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br>
              <a:rPr lang="en-US" altLang="zh-CN" sz="1200" dirty="0"/>
            </a:br>
            <a:endParaRPr lang="en-US" altLang="zh-CN" sz="1200" dirty="0"/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74CBA544-E02E-1D6E-5211-723B598B66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413907"/>
              </p:ext>
            </p:extLst>
          </p:nvPr>
        </p:nvGraphicFramePr>
        <p:xfrm>
          <a:off x="248529" y="895251"/>
          <a:ext cx="8646941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157">
                  <a:extLst>
                    <a:ext uri="{9D8B030D-6E8A-4147-A177-3AD203B41FA5}">
                      <a16:colId xmlns:a16="http://schemas.microsoft.com/office/drawing/2014/main" val="2952043384"/>
                    </a:ext>
                  </a:extLst>
                </a:gridCol>
                <a:gridCol w="2976099">
                  <a:extLst>
                    <a:ext uri="{9D8B030D-6E8A-4147-A177-3AD203B41FA5}">
                      <a16:colId xmlns:a16="http://schemas.microsoft.com/office/drawing/2014/main" val="2368590596"/>
                    </a:ext>
                  </a:extLst>
                </a:gridCol>
                <a:gridCol w="919089">
                  <a:extLst>
                    <a:ext uri="{9D8B030D-6E8A-4147-A177-3AD203B41FA5}">
                      <a16:colId xmlns:a16="http://schemas.microsoft.com/office/drawing/2014/main" val="2087717059"/>
                    </a:ext>
                  </a:extLst>
                </a:gridCol>
                <a:gridCol w="980049">
                  <a:extLst>
                    <a:ext uri="{9D8B030D-6E8A-4147-A177-3AD203B41FA5}">
                      <a16:colId xmlns:a16="http://schemas.microsoft.com/office/drawing/2014/main" val="2358268184"/>
                    </a:ext>
                  </a:extLst>
                </a:gridCol>
                <a:gridCol w="1458351">
                  <a:extLst>
                    <a:ext uri="{9D8B030D-6E8A-4147-A177-3AD203B41FA5}">
                      <a16:colId xmlns:a16="http://schemas.microsoft.com/office/drawing/2014/main" val="3109870861"/>
                    </a:ext>
                  </a:extLst>
                </a:gridCol>
                <a:gridCol w="872196">
                  <a:extLst>
                    <a:ext uri="{9D8B030D-6E8A-4147-A177-3AD203B41FA5}">
                      <a16:colId xmlns:a16="http://schemas.microsoft.com/office/drawing/2014/main" val="4203167547"/>
                    </a:ext>
                  </a:extLst>
                </a:gridCol>
              </a:tblGrid>
              <a:tr h="414460">
                <a:tc>
                  <a:txBody>
                    <a:bodyPr/>
                    <a:lstStyle/>
                    <a:p>
                      <a:r>
                        <a:rPr lang="zh-CN" altLang="en-US" dirty="0"/>
                        <a:t>时间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ChiTu</a:t>
                      </a:r>
                      <a:r>
                        <a:rPr lang="zh-CN" altLang="en-US" dirty="0"/>
                        <a:t>赤兔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金乌驱动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金乌接收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金乌光模块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TaoTie</a:t>
                      </a:r>
                      <a:r>
                        <a:rPr lang="zh-CN" altLang="en-US" dirty="0"/>
                        <a:t>饕餮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5018610"/>
                  </a:ext>
                </a:extLst>
              </a:tr>
              <a:tr h="414460">
                <a:tc>
                  <a:txBody>
                    <a:bodyPr/>
                    <a:lstStyle/>
                    <a:p>
                      <a:r>
                        <a:rPr lang="en-US" altLang="zh-CN" dirty="0"/>
                        <a:t>2025</a:t>
                      </a:r>
                      <a:r>
                        <a:rPr lang="zh-CN" altLang="en-US" dirty="0"/>
                        <a:t>年</a:t>
                      </a:r>
                      <a:r>
                        <a:rPr lang="en-US" altLang="zh-CN" dirty="0"/>
                        <a:t>4</a:t>
                      </a:r>
                      <a:r>
                        <a:rPr lang="zh-CN" altLang="en-US" dirty="0"/>
                        <a:t>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zh-CN" altLang="en-US" b="1" dirty="0">
                          <a:solidFill>
                            <a:srgbClr val="FF0000"/>
                          </a:solidFill>
                        </a:rPr>
                        <a:t>数字部分</a:t>
                      </a:r>
                      <a:r>
                        <a:rPr lang="en-US" altLang="zh-CN" b="1" dirty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zh-CN" altLang="en-US" b="1" dirty="0">
                          <a:solidFill>
                            <a:srgbClr val="FF0000"/>
                          </a:solidFill>
                        </a:rPr>
                        <a:t>（）</a:t>
                      </a:r>
                      <a:endParaRPr lang="en-US" altLang="zh-CN" b="1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altLang="zh-CN" dirty="0"/>
                        <a:t>PLL/CDR</a:t>
                      </a:r>
                      <a:r>
                        <a:rPr lang="zh-CN" altLang="en-US" dirty="0"/>
                        <a:t>更新</a:t>
                      </a:r>
                      <a:endParaRPr lang="en-US" altLang="zh-CN" dirty="0"/>
                    </a:p>
                    <a:p>
                      <a:r>
                        <a:rPr lang="en-US" altLang="zh-CN" dirty="0"/>
                        <a:t>Serializer</a:t>
                      </a:r>
                      <a:r>
                        <a:rPr lang="zh-CN" altLang="en-US" dirty="0"/>
                        <a:t>更新</a:t>
                      </a:r>
                      <a:endParaRPr lang="en-US" altLang="zh-CN" dirty="0"/>
                    </a:p>
                    <a:p>
                      <a:r>
                        <a:rPr lang="en-US" altLang="zh-CN" dirty="0" err="1"/>
                        <a:t>Deserializer</a:t>
                      </a:r>
                      <a:r>
                        <a:rPr lang="zh-CN" altLang="en-US" dirty="0"/>
                        <a:t>更新</a:t>
                      </a:r>
                      <a:endParaRPr lang="en-US" altLang="zh-CN" dirty="0"/>
                    </a:p>
                    <a:p>
                      <a:r>
                        <a:rPr lang="en-US" altLang="zh-CN" dirty="0"/>
                        <a:t>Phase Aligner</a:t>
                      </a:r>
                      <a:r>
                        <a:rPr lang="zh-CN" altLang="en-US" dirty="0"/>
                        <a:t>第二版</a:t>
                      </a:r>
                      <a:endParaRPr lang="en-US" altLang="zh-CN" dirty="0"/>
                    </a:p>
                    <a:p>
                      <a:r>
                        <a:rPr lang="en-US" altLang="zh-CN" dirty="0"/>
                        <a:t>Phase Aligner</a:t>
                      </a:r>
                      <a:r>
                        <a:rPr lang="zh-CN" altLang="en-US" dirty="0"/>
                        <a:t>多通道集成</a:t>
                      </a:r>
                      <a:endParaRPr lang="en-US" altLang="zh-CN" dirty="0"/>
                    </a:p>
                    <a:p>
                      <a:r>
                        <a:rPr lang="en-US" altLang="zh-CN" dirty="0"/>
                        <a:t>Phase Shifter</a:t>
                      </a:r>
                      <a:r>
                        <a:rPr lang="zh-CN" altLang="en-US" dirty="0"/>
                        <a:t>第一版</a:t>
                      </a:r>
                      <a:endParaRPr lang="en-US" altLang="zh-CN" dirty="0"/>
                    </a:p>
                    <a:p>
                      <a:r>
                        <a:rPr lang="en-US" altLang="zh-CN" dirty="0"/>
                        <a:t>I2C</a:t>
                      </a:r>
                    </a:p>
                    <a:p>
                      <a:endParaRPr lang="en-US" altLang="zh-CN" dirty="0"/>
                    </a:p>
                    <a:p>
                      <a:r>
                        <a:rPr lang="en-US" altLang="zh-CN" dirty="0"/>
                        <a:t>Fast command  </a:t>
                      </a:r>
                      <a:r>
                        <a:rPr lang="zh-CN" altLang="en-US" dirty="0"/>
                        <a:t>？</a:t>
                      </a:r>
                      <a:endParaRPr lang="en-US" altLang="zh-CN" dirty="0"/>
                    </a:p>
                    <a:p>
                      <a:r>
                        <a:rPr lang="en-US" altLang="zh-CN" dirty="0"/>
                        <a:t>I2C master</a:t>
                      </a:r>
                      <a:r>
                        <a:rPr lang="zh-CN" altLang="en-US" dirty="0"/>
                        <a:t>配置？</a:t>
                      </a:r>
                      <a:endParaRPr lang="en-US" altLang="zh-CN" dirty="0"/>
                    </a:p>
                    <a:p>
                      <a:r>
                        <a:rPr lang="zh-CN" altLang="en-US" dirty="0"/>
                        <a:t>温度、电流等前端监控信号？</a:t>
                      </a:r>
                      <a:endParaRPr lang="en-US" altLang="zh-CN" dirty="0"/>
                    </a:p>
                    <a:p>
                      <a:endParaRPr lang="en-US" altLang="zh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四通道完整第一版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第一版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</a:t>
                      </a:r>
                      <a:r>
                        <a:rPr lang="zh-CN" altLang="en-US" dirty="0"/>
                        <a:t>月流片后的金乌驱动、金乌接收芯片与光模块适配，形成第一版光模块原型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65748"/>
                  </a:ext>
                </a:extLst>
              </a:tr>
              <a:tr h="414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2025</a:t>
                      </a:r>
                      <a:r>
                        <a:rPr lang="zh-CN" altLang="en-US" dirty="0"/>
                        <a:t>年</a:t>
                      </a:r>
                      <a:r>
                        <a:rPr lang="en-US" altLang="zh-CN" dirty="0"/>
                        <a:t>10</a:t>
                      </a:r>
                      <a:r>
                        <a:rPr lang="zh-CN" altLang="en-US" dirty="0"/>
                        <a:t>月</a:t>
                      </a:r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整体集成原型第一版</a:t>
                      </a:r>
                      <a:endParaRPr lang="en-US" altLang="zh-CN" dirty="0"/>
                    </a:p>
                    <a:p>
                      <a:r>
                        <a:rPr lang="en-US" altLang="zh-CN" dirty="0"/>
                        <a:t>Digital on Top</a:t>
                      </a:r>
                      <a:r>
                        <a:rPr lang="zh-CN" altLang="en-US" dirty="0"/>
                        <a:t>设计方法？</a:t>
                      </a:r>
                      <a:endParaRPr lang="en-US" altLang="zh-CN" dirty="0"/>
                    </a:p>
                    <a:p>
                      <a:r>
                        <a:rPr lang="en-US" altLang="zh-CN" dirty="0"/>
                        <a:t>BGA</a:t>
                      </a:r>
                      <a:r>
                        <a:rPr lang="zh-CN" altLang="en-US" dirty="0"/>
                        <a:t>封装？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第二版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第二版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第二版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796431"/>
                  </a:ext>
                </a:extLst>
              </a:tr>
              <a:tr h="414460">
                <a:tc>
                  <a:txBody>
                    <a:bodyPr/>
                    <a:lstStyle/>
                    <a:p>
                      <a:r>
                        <a:rPr lang="en-US" altLang="zh-CN" dirty="0"/>
                        <a:t>2026</a:t>
                      </a:r>
                      <a:r>
                        <a:rPr lang="zh-CN" altLang="en-US" dirty="0"/>
                        <a:t>年上半年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/>
                        <a:t>合并走工程批 ？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第三版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第三版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第三版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968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996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637540" y="622935"/>
            <a:ext cx="7590155" cy="9525"/>
          </a:xfrm>
          <a:prstGeom prst="line">
            <a:avLst/>
          </a:prstGeom>
          <a:ln w="28575">
            <a:solidFill>
              <a:srgbClr val="0072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7990840" y="6365875"/>
            <a:ext cx="800735" cy="365125"/>
          </a:xfrm>
        </p:spPr>
        <p:txBody>
          <a:bodyPr/>
          <a:lstStyle/>
          <a:p>
            <a:fld id="{565CE74E-AB26-4998-AD42-012C4C1AD076}" type="slidenum">
              <a:rPr lang="zh-CN" altLang="en-US" sz="1600" smtClean="0">
                <a:latin typeface="Times New Roman" panose="02020603050405020304" pitchFamily="18" charset="0"/>
              </a:rPr>
              <a:t>9</a:t>
            </a:fld>
            <a:endParaRPr lang="zh-CN" altLang="en-US" sz="1600">
              <a:latin typeface="Times New Roman" panose="02020603050405020304" pitchFamily="18" charset="0"/>
            </a:endParaRPr>
          </a:p>
        </p:txBody>
      </p:sp>
      <p:cxnSp>
        <p:nvCxnSpPr>
          <p:cNvPr id="16" name="Straight Connector 6"/>
          <p:cNvCxnSpPr/>
          <p:nvPr/>
        </p:nvCxnSpPr>
        <p:spPr>
          <a:xfrm flipV="1">
            <a:off x="801370" y="6340475"/>
            <a:ext cx="7590155" cy="9525"/>
          </a:xfrm>
          <a:prstGeom prst="line">
            <a:avLst/>
          </a:prstGeom>
          <a:ln w="28575">
            <a:solidFill>
              <a:srgbClr val="0072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10"/>
          <p:cNvSpPr txBox="1"/>
          <p:nvPr>
            <p:custDataLst>
              <p:tags r:id="rId1"/>
            </p:custDataLst>
          </p:nvPr>
        </p:nvSpPr>
        <p:spPr>
          <a:xfrm>
            <a:off x="1119753" y="8969"/>
            <a:ext cx="6133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ea typeface="黑体" panose="02010609060101010101" pitchFamily="49" charset="-122"/>
                <a:cs typeface="Calibri" panose="020F0502020204030204" charset="0"/>
              </a:rPr>
              <a:t>讨论</a:t>
            </a:r>
            <a:endParaRPr lang="en-US" altLang="zh-CN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9" name="内容占位符 8">
            <a:extLst>
              <a:ext uri="{FF2B5EF4-FFF2-40B4-BE49-F238E27FC236}">
                <a16:creationId xmlns:a16="http://schemas.microsoft.com/office/drawing/2014/main" id="{5D130AAD-2644-E04F-A21B-CD26053F3E7D}"/>
              </a:ext>
            </a:extLst>
          </p:cNvPr>
          <p:cNvSpPr txBox="1">
            <a:spLocks/>
          </p:cNvSpPr>
          <p:nvPr/>
        </p:nvSpPr>
        <p:spPr>
          <a:xfrm>
            <a:off x="424914" y="846317"/>
            <a:ext cx="8115736" cy="27519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br>
              <a:rPr lang="en-US" altLang="zh-CN" sz="1200" dirty="0"/>
            </a:br>
            <a:endParaRPr lang="en-US" altLang="zh-CN" sz="1200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9379C0C-6431-CFD8-2C4C-1C31C76A6732}"/>
              </a:ext>
            </a:extLst>
          </p:cNvPr>
          <p:cNvSpPr txBox="1"/>
          <p:nvPr/>
        </p:nvSpPr>
        <p:spPr>
          <a:xfrm>
            <a:off x="519007" y="808568"/>
            <a:ext cx="7799688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zh-CN" altLang="en-US" sz="2000" b="1" dirty="0"/>
              <a:t>项目资金支持方面：</a:t>
            </a:r>
            <a:endParaRPr lang="en-US" altLang="zh-CN" sz="2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2000" b="1" dirty="0">
                <a:solidFill>
                  <a:srgbClr val="00B050"/>
                </a:solidFill>
              </a:rPr>
              <a:t>流片费用   √</a:t>
            </a:r>
            <a:endParaRPr lang="en-US" altLang="zh-CN" sz="2000" b="1" dirty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2000" b="1" dirty="0">
                <a:solidFill>
                  <a:srgbClr val="00B050"/>
                </a:solidFill>
              </a:rPr>
              <a:t>测试硬件费用   √</a:t>
            </a:r>
            <a:endParaRPr lang="en-US" altLang="zh-CN" sz="2000" b="1" dirty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2000" b="1" dirty="0"/>
              <a:t>今明年内暂无人员费用、劳务费支持</a:t>
            </a:r>
            <a:endParaRPr lang="en-US" altLang="zh-CN" sz="20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altLang="zh-CN" sz="2000" b="1" dirty="0"/>
          </a:p>
          <a:p>
            <a:pPr lvl="1"/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673922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RmZjViMjI0YjIxNDZkMjE3MWMzYWE3MTlmNmZjMzI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1005</TotalTime>
  <Words>906</Words>
  <Application>Microsoft Office PowerPoint</Application>
  <PresentationFormat>全屏显示(4:3)</PresentationFormat>
  <Paragraphs>138</Paragraphs>
  <Slides>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微软雅黑</vt:lpstr>
      <vt:lpstr>Arial</vt:lpstr>
      <vt:lpstr>Calibri</vt:lpstr>
      <vt:lpstr>Calibri Light</vt:lpstr>
      <vt:lpstr>Times New Roman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Di Guo</cp:lastModifiedBy>
  <cp:revision>3373</cp:revision>
  <dcterms:created xsi:type="dcterms:W3CDTF">2015-05-05T08:02:00Z</dcterms:created>
  <dcterms:modified xsi:type="dcterms:W3CDTF">2024-10-24T14:34:57Z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2052-12.1.0.15712</vt:lpwstr>
  </property>
  <property fmtid="{D5CDD505-2E9C-101B-9397-08002B2CF9AE}" pid="3" name="ICV">
    <vt:lpwstr>C2BE2EC72E0743E6AD112E081D9CDA96_12</vt:lpwstr>
  </property>
</Properties>
</file>