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1843" r:id="rId3"/>
    <p:sldId id="1848" r:id="rId4"/>
    <p:sldId id="1813" r:id="rId5"/>
    <p:sldId id="2156" r:id="rId6"/>
    <p:sldId id="257" r:id="rId7"/>
    <p:sldId id="2152" r:id="rId8"/>
    <p:sldId id="1826" r:id="rId9"/>
    <p:sldId id="2159" r:id="rId10"/>
    <p:sldId id="21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3AA7A-5CC4-4A7C-803B-BA8D030C6A82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30B80-BB9B-4EF6-AE0A-97F5DCE54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4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39D7-D351-49E8-B295-795FB1939231}" type="datetime1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61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0799-F151-450C-ACC7-5B7F5FCA9AAF}" type="datetime1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61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BB4B-651C-45C4-A936-301E82305216}" type="datetime1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34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5573486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8FE0D23-B49A-E63C-1096-0E35F5C1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1412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9DAE-99E0-42E3-BF16-5D73D4253734}" type="datetime1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11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331F-76EE-456A-9CB0-58FB903A5D06}" type="datetime1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83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91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280160"/>
            <a:ext cx="4937760" cy="458893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80160"/>
            <a:ext cx="4937760" cy="458893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F4E8-0C70-427A-BE1E-1F858D5B26CE}" type="datetime1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67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757D-368F-4B39-96B1-ADD61BD2234C}" type="datetime1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46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6E1B-6C07-443A-BB4E-573D122735C0}" type="datetime1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48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068-EAED-41F8-A9E7-36AD9AF1BCD9}" type="datetime1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86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5FB90DB-1512-4815-92C4-9FFAA4FCDCAE}" type="datetime1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31BB9F-47FC-43AE-ACA3-4B1F63149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2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1DEA-6020-458C-8428-AC59AFBE551D}" type="datetime1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46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2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86349"/>
            <a:ext cx="10058400" cy="44827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32C11A-CF6B-4924-8EB1-2B69920AC131}" type="datetime1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31BB9F-47FC-43AE-ACA3-4B1F631491B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20936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48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webp"/><Relationship Id="rId4" Type="http://schemas.openxmlformats.org/officeDocument/2006/relationships/image" Target="../media/image26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507B69-7246-86B3-3171-1C6E4A6FF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OTK LGAD readout chip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EEE69D-6618-039C-ABBF-203D8FE1F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3563" y="4455620"/>
            <a:ext cx="5274887" cy="1143000"/>
          </a:xfrm>
        </p:spPr>
        <p:txBody>
          <a:bodyPr/>
          <a:lstStyle/>
          <a:p>
            <a:pPr algn="l"/>
            <a:endParaRPr lang="zh-CN" altLang="en-US" sz="1800" b="0" i="0" u="none" strike="noStrike" baseline="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25B124-D2F1-7627-2DE8-3CEFDB96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702" y="43659"/>
            <a:ext cx="2151298" cy="45695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925701-7985-74CF-A801-F0AEC26D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187990F-94D5-418A-A266-3B462E6830B1}"/>
              </a:ext>
            </a:extLst>
          </p:cNvPr>
          <p:cNvSpPr txBox="1"/>
          <p:nvPr/>
        </p:nvSpPr>
        <p:spPr>
          <a:xfrm>
            <a:off x="5883563" y="48361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严雄波</a:t>
            </a:r>
          </a:p>
        </p:txBody>
      </p:sp>
    </p:spTree>
    <p:extLst>
      <p:ext uri="{BB962C8B-B14F-4D97-AF65-F5344CB8AC3E}">
        <p14:creationId xmlns:p14="http://schemas.microsoft.com/office/powerpoint/2010/main" val="192931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8C5698-E9DA-4EC4-819B-8D942BDA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Plan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D9A7DF-A459-4F03-902B-6D70D8A42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 </a:t>
            </a:r>
            <a:r>
              <a:rPr lang="en-US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2024.11-2024.12  LGAD</a:t>
            </a:r>
            <a:r>
              <a:rPr lang="zh-CN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读出方案研究和</a:t>
            </a:r>
            <a:r>
              <a:rPr lang="en-US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ASIC</a:t>
            </a:r>
            <a:r>
              <a:rPr lang="zh-CN" altLang="en-US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功能模块</a:t>
            </a:r>
            <a:r>
              <a:rPr lang="zh-CN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设计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。 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800" dirty="0">
                <a:effectLst/>
                <a:ea typeface="宋体" panose="02010600030101010101" pitchFamily="2" charset="-122"/>
                <a:cs typeface="仿宋_GB2312"/>
              </a:rPr>
              <a:t> 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仿宋_GB2312"/>
              </a:rPr>
              <a:t>2025.1-2025.6   ASIC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仿宋_GB2312"/>
              </a:rPr>
              <a:t>功能</a:t>
            </a:r>
            <a:r>
              <a:rPr lang="zh-CN" altLang="en-US" sz="1800" dirty="0">
                <a:ea typeface="宋体" panose="02010600030101010101" pitchFamily="2" charset="-122"/>
                <a:cs typeface="仿宋_GB2312"/>
              </a:rPr>
              <a:t>模块</a:t>
            </a:r>
            <a:r>
              <a:rPr lang="zh-CN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流片，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仿宋_GB2312"/>
              </a:rPr>
              <a:t>ASIC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仿宋_GB2312"/>
              </a:rPr>
              <a:t>测试系统设计，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仿宋_GB2312"/>
              </a:rPr>
              <a:t>ASIC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仿宋_GB2312"/>
              </a:rPr>
              <a:t>性能测试，抗辐照测试。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zh-CN" dirty="0">
                <a:effectLst/>
              </a:rPr>
              <a:t> 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effectLst/>
                <a:ea typeface="宋体" panose="02010600030101010101" pitchFamily="2" charset="-122"/>
                <a:cs typeface="仿宋_GB2312"/>
              </a:rPr>
              <a:t>2025.7-2025.12   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仿宋_GB2312"/>
              </a:rPr>
              <a:t>ASIC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仿宋_GB2312"/>
              </a:rPr>
              <a:t>设计改进，多通道集成设计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仿宋_GB2312"/>
              </a:rPr>
              <a:t>，提交流片。</a:t>
            </a:r>
            <a:r>
              <a:rPr lang="zh-CN" altLang="zh-CN" dirty="0">
                <a:effectLst/>
              </a:rPr>
              <a:t> 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effectLst/>
                <a:ea typeface="宋体" panose="02010600030101010101" pitchFamily="2" charset="-122"/>
                <a:cs typeface="仿宋_GB2312"/>
              </a:rPr>
              <a:t>2026.1-2026.6   </a:t>
            </a:r>
            <a:r>
              <a:rPr lang="zh-CN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多通道</a:t>
            </a:r>
            <a:r>
              <a:rPr lang="en-US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ASIC</a:t>
            </a:r>
            <a:r>
              <a:rPr lang="zh-CN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测试系统设计，</a:t>
            </a:r>
            <a:r>
              <a:rPr lang="en-US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ASIC</a:t>
            </a:r>
            <a:r>
              <a:rPr lang="zh-CN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性能测试，抗辐照测试，与</a:t>
            </a:r>
            <a:r>
              <a:rPr lang="en-US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LGAD</a:t>
            </a:r>
            <a:r>
              <a:rPr lang="zh-CN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联调测试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zh-CN" sz="18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r>
              <a:rPr lang="zh-CN" altLang="zh-CN" dirty="0">
                <a:effectLst/>
              </a:rPr>
              <a:t> </a:t>
            </a:r>
            <a:endParaRPr lang="en-US" altLang="zh-CN" dirty="0">
              <a:effectLst/>
            </a:endParaRPr>
          </a:p>
          <a:p>
            <a:r>
              <a:rPr lang="en-US" altLang="zh-CN" sz="1800" dirty="0">
                <a:effectLst/>
                <a:ea typeface="宋体" panose="02010600030101010101" pitchFamily="2" charset="-122"/>
                <a:cs typeface="仿宋_GB2312"/>
              </a:rPr>
              <a:t>2026.7-2026.12  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仿宋_GB2312"/>
              </a:rPr>
              <a:t>多通道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仿宋_GB2312"/>
              </a:rPr>
              <a:t>ASIC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仿宋_GB2312"/>
              </a:rPr>
              <a:t>设计改进，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仿宋_GB2312"/>
              </a:rPr>
              <a:t>128</a:t>
            </a:r>
            <a:r>
              <a:rPr lang="zh-CN" altLang="en-US" sz="1800" dirty="0">
                <a:ea typeface="宋体" panose="02010600030101010101" pitchFamily="2" charset="-122"/>
                <a:cs typeface="仿宋_GB2312"/>
              </a:rPr>
              <a:t>通道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仿宋_GB2312"/>
              </a:rPr>
              <a:t>流片。</a:t>
            </a:r>
            <a:endParaRPr lang="en-US" altLang="zh-CN" sz="1800" dirty="0">
              <a:effectLst/>
              <a:ea typeface="宋体" panose="02010600030101010101" pitchFamily="2" charset="-122"/>
              <a:cs typeface="仿宋_GB2312"/>
            </a:endParaRPr>
          </a:p>
          <a:p>
            <a:r>
              <a:rPr lang="en-US" altLang="zh-CN" sz="1800" dirty="0">
                <a:effectLst/>
                <a:ea typeface="宋体" panose="02010600030101010101" pitchFamily="2" charset="-122"/>
                <a:cs typeface="仿宋_GB2312"/>
              </a:rPr>
              <a:t>2027.1-2027.6  128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仿宋_GB2312"/>
              </a:rPr>
              <a:t>通道</a:t>
            </a:r>
            <a:r>
              <a:rPr lang="en-US" altLang="zh-CN" sz="1800" kern="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_GB2312"/>
              </a:rPr>
              <a:t>ASIC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仿宋_GB2312"/>
              </a:rPr>
              <a:t>性能测试，</a:t>
            </a:r>
            <a:r>
              <a:rPr lang="en-US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仿宋_GB2312"/>
              </a:rPr>
              <a:t>LGAD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仿宋_GB2312"/>
              </a:rPr>
              <a:t>读出电子学系统样机测试、联调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zh-CN" sz="1800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仿宋_GB2312"/>
              </a:rPr>
              <a:t>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800" dirty="0">
                <a:effectLst/>
                <a:ea typeface="宋体" panose="02010600030101010101" pitchFamily="2" charset="-122"/>
                <a:cs typeface="仿宋_GB2312"/>
              </a:rPr>
              <a:t>2027.7-2027.12 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128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通道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ASIC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工程批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600" dirty="0">
                <a:effectLst/>
              </a:rPr>
              <a:t> 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FBDC40-6914-4BE3-9FF2-206D5D09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8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5BE070-7E81-C155-5246-66A8CF3C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ALTIROC </a:t>
            </a:r>
            <a:r>
              <a:rPr lang="zh-CN" altLang="en-US" dirty="0"/>
              <a:t>（</a:t>
            </a:r>
            <a:r>
              <a:rPr lang="en-US" altLang="zh-CN" dirty="0"/>
              <a:t>vernier </a:t>
            </a:r>
            <a:r>
              <a:rPr lang="zh-CN" altLang="en-US" dirty="0"/>
              <a:t>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45820E-B221-7B6C-8EF1-CBA4994FF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61" y="3080429"/>
            <a:ext cx="3047659" cy="31961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4AD823-490F-699E-F1B0-62483662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000" y="1806286"/>
            <a:ext cx="7937083" cy="1836574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8AC3E86E-F0C2-4C07-88E1-EB1B817FDB8F}"/>
              </a:ext>
            </a:extLst>
          </p:cNvPr>
          <p:cNvSpPr/>
          <p:nvPr/>
        </p:nvSpPr>
        <p:spPr>
          <a:xfrm>
            <a:off x="3840180" y="1488312"/>
            <a:ext cx="8102758" cy="2277480"/>
          </a:xfrm>
          <a:prstGeom prst="roundRect">
            <a:avLst>
              <a:gd name="adj" fmla="val 116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B7186E-BB9A-4748-B3FE-5298B1258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747" y="3811229"/>
            <a:ext cx="3047659" cy="26058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442ED9-AB09-45EF-BDF6-4A21407C8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330" y="3948588"/>
            <a:ext cx="2130768" cy="22652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D600F8-6734-43DB-B424-D4660DEFC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055" y="3872932"/>
            <a:ext cx="3215684" cy="254413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B2C03A5-4275-43CF-AB84-751972CBB78A}"/>
              </a:ext>
            </a:extLst>
          </p:cNvPr>
          <p:cNvSpPr txBox="1"/>
          <p:nvPr/>
        </p:nvSpPr>
        <p:spPr>
          <a:xfrm>
            <a:off x="30203" y="1858912"/>
            <a:ext cx="397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dirty="0"/>
              <a:t>采用游标型延迟链结构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/>
              <a:t>时间分辨：</a:t>
            </a:r>
            <a:r>
              <a:rPr lang="en-US" altLang="zh-CN" dirty="0"/>
              <a:t>25ps @ 4fC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/>
              <a:t>像素尺寸</a:t>
            </a:r>
            <a:r>
              <a:rPr lang="en-US" altLang="zh-CN" dirty="0"/>
              <a:t>1.3mm*1.3mm</a:t>
            </a:r>
            <a:r>
              <a:rPr lang="zh-CN" altLang="en-US" dirty="0"/>
              <a:t>（</a:t>
            </a:r>
            <a:r>
              <a:rPr lang="en-US" altLang="zh-CN" dirty="0"/>
              <a:t>Cs=4pF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/>
              <a:t>功耗：</a:t>
            </a:r>
            <a:r>
              <a:rPr lang="en-US" altLang="zh-CN" dirty="0"/>
              <a:t>4.4mW/</a:t>
            </a:r>
            <a:r>
              <a:rPr lang="en-US" altLang="zh-CN" dirty="0" err="1"/>
              <a:t>ch</a:t>
            </a:r>
            <a:endParaRPr lang="en-US" altLang="zh-CN" dirty="0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FC39546-2BC6-4F35-9916-7D5F7B29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57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C1A00-E611-6AF8-45A4-BFCFF76B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ETROC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A0F91F-31A1-D649-FA3F-6B8FC5A5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1579854"/>
            <a:ext cx="5057124" cy="22140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dirty="0"/>
              <a:t>总体结构与</a:t>
            </a:r>
            <a:r>
              <a:rPr lang="en-US" altLang="zh-CN" dirty="0" err="1"/>
              <a:t>AlTIROC</a:t>
            </a:r>
            <a:r>
              <a:rPr lang="zh-CN" altLang="en-US" dirty="0"/>
              <a:t>类似，</a:t>
            </a:r>
            <a:r>
              <a:rPr lang="en-US" altLang="zh-CN" dirty="0"/>
              <a:t>FEE</a:t>
            </a:r>
            <a:r>
              <a:rPr lang="zh-CN" altLang="en-US" dirty="0"/>
              <a:t>结构类似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TDC</a:t>
            </a:r>
            <a:r>
              <a:rPr lang="zh-CN" altLang="en-US" dirty="0"/>
              <a:t>核心延迟链采用单链结构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/>
              <a:t>时间分辨：</a:t>
            </a:r>
            <a:r>
              <a:rPr lang="en-US" altLang="zh-CN" dirty="0"/>
              <a:t>20ps @16fC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/>
              <a:t>功耗：</a:t>
            </a:r>
            <a:r>
              <a:rPr lang="en-US" altLang="zh-CN" dirty="0"/>
              <a:t>4mW/</a:t>
            </a:r>
            <a:r>
              <a:rPr lang="en-US" altLang="zh-CN" dirty="0" err="1"/>
              <a:t>ch</a:t>
            </a:r>
            <a:r>
              <a:rPr lang="zh-CN" altLang="en-US" dirty="0"/>
              <a:t>（</a:t>
            </a:r>
            <a:r>
              <a:rPr lang="en-US" altLang="zh-CN" dirty="0"/>
              <a:t>FEE 1.5mW/</a:t>
            </a:r>
            <a:r>
              <a:rPr lang="en-US" altLang="zh-CN" dirty="0" err="1"/>
              <a:t>ch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/>
              <a:t>像素尺寸</a:t>
            </a:r>
            <a:r>
              <a:rPr lang="en-US" altLang="zh-CN" dirty="0"/>
              <a:t>1.3mm*1.3mm</a:t>
            </a:r>
            <a:r>
              <a:rPr lang="zh-CN" altLang="en-US" dirty="0"/>
              <a:t>（</a:t>
            </a:r>
            <a:r>
              <a:rPr lang="en-US" altLang="zh-CN" dirty="0"/>
              <a:t>Cs=4pF</a:t>
            </a:r>
            <a:r>
              <a:rPr lang="zh-CN" altLang="en-US" dirty="0"/>
              <a:t>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F86313-604B-430C-A4F9-4B2D8941C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285" y="4143367"/>
            <a:ext cx="3991004" cy="21717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4FA717-AC34-442D-8AB2-2F7412025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270" y="1420220"/>
            <a:ext cx="5974839" cy="27231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F3464E-D262-40F2-98B4-CDD5EF8DA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443" y="3810650"/>
            <a:ext cx="2303606" cy="2504433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E1010B05-7608-4BE4-82D6-7CCC3F60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4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5379-E940-13FA-97DB-24B96B8B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66" y="313652"/>
            <a:ext cx="9891223" cy="671193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dirty="0"/>
              <a:t>Requirement of </a:t>
            </a:r>
            <a:r>
              <a:rPr lang="en-US" altLang="zh-CN" dirty="0"/>
              <a:t>LGAD detector</a:t>
            </a:r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5E5D1-31D4-C20D-A286-D67E5021C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19" y="4665223"/>
            <a:ext cx="2112934" cy="1267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3BDA12-76E3-65C2-0738-D462D5C34665}"/>
              </a:ext>
            </a:extLst>
          </p:cNvPr>
          <p:cNvSpPr txBox="1"/>
          <p:nvPr/>
        </p:nvSpPr>
        <p:spPr>
          <a:xfrm>
            <a:off x="280992" y="4002829"/>
            <a:ext cx="232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200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sz="1200" b="1" dirty="0">
                <a:solidFill>
                  <a:schemeClr val="accent1"/>
                </a:solidFill>
              </a:rPr>
              <a:t>140</a:t>
            </a:r>
            <a:r>
              <a:rPr lang="en-CN" altLang="zh-CN" sz="1200" b="1" dirty="0">
                <a:solidFill>
                  <a:schemeClr val="accent1"/>
                </a:solidFill>
              </a:rPr>
              <a:t>mm</a:t>
            </a:r>
            <a:r>
              <a:rPr lang="zh-CN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CN" sz="1200" b="1" dirty="0">
                <a:solidFill>
                  <a:schemeClr val="accent1"/>
                </a:solidFill>
              </a:rPr>
              <a:t>x</a:t>
            </a:r>
            <a:r>
              <a:rPr lang="zh-CN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CN" sz="1200" b="1" dirty="0">
                <a:solidFill>
                  <a:schemeClr val="accent1"/>
                </a:solidFill>
              </a:rPr>
              <a:t>160mm</a:t>
            </a:r>
            <a:endParaRPr lang="en-CN" sz="1200" b="1" dirty="0">
              <a:solidFill>
                <a:schemeClr val="accent1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2CC883E-0F5C-93C9-6273-E6DC3F09A8F3}"/>
              </a:ext>
            </a:extLst>
          </p:cNvPr>
          <p:cNvCxnSpPr/>
          <p:nvPr/>
        </p:nvCxnSpPr>
        <p:spPr>
          <a:xfrm>
            <a:off x="247158" y="2936975"/>
            <a:ext cx="0" cy="23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1035266-465E-1C42-8795-156B1DBEB464}"/>
              </a:ext>
            </a:extLst>
          </p:cNvPr>
          <p:cNvCxnSpPr/>
          <p:nvPr/>
        </p:nvCxnSpPr>
        <p:spPr>
          <a:xfrm flipV="1">
            <a:off x="266357" y="3428472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3A4410C-7DE7-3DF9-0C72-9735F7BB0979}"/>
              </a:ext>
            </a:extLst>
          </p:cNvPr>
          <p:cNvCxnSpPr/>
          <p:nvPr/>
        </p:nvCxnSpPr>
        <p:spPr>
          <a:xfrm>
            <a:off x="53751" y="3196706"/>
            <a:ext cx="354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A822D29-25F9-92EA-4281-8F4729E85AF3}"/>
              </a:ext>
            </a:extLst>
          </p:cNvPr>
          <p:cNvCxnSpPr/>
          <p:nvPr/>
        </p:nvCxnSpPr>
        <p:spPr>
          <a:xfrm>
            <a:off x="70103" y="3390373"/>
            <a:ext cx="354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BB57C94-5220-37C8-5120-EFCC4B7C1048}"/>
              </a:ext>
            </a:extLst>
          </p:cNvPr>
          <p:cNvCxnSpPr/>
          <p:nvPr/>
        </p:nvCxnSpPr>
        <p:spPr>
          <a:xfrm>
            <a:off x="495644" y="3620182"/>
            <a:ext cx="0" cy="18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E138DBF-475B-94D6-13BC-F8869BB37C2A}"/>
              </a:ext>
            </a:extLst>
          </p:cNvPr>
          <p:cNvCxnSpPr>
            <a:cxnSpLocks/>
          </p:cNvCxnSpPr>
          <p:nvPr/>
        </p:nvCxnSpPr>
        <p:spPr>
          <a:xfrm flipH="1" flipV="1">
            <a:off x="549123" y="3714612"/>
            <a:ext cx="1516886" cy="1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446098B-2602-F042-179C-08F024C23C7A}"/>
              </a:ext>
            </a:extLst>
          </p:cNvPr>
          <p:cNvCxnSpPr/>
          <p:nvPr/>
        </p:nvCxnSpPr>
        <p:spPr>
          <a:xfrm>
            <a:off x="4152854" y="3587377"/>
            <a:ext cx="0" cy="18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D869797-4F36-6D45-3290-AEC57C28A339}"/>
              </a:ext>
            </a:extLst>
          </p:cNvPr>
          <p:cNvCxnSpPr>
            <a:cxnSpLocks/>
          </p:cNvCxnSpPr>
          <p:nvPr/>
        </p:nvCxnSpPr>
        <p:spPr>
          <a:xfrm>
            <a:off x="2610548" y="3697919"/>
            <a:ext cx="1539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C8E15DA-DD2B-907F-4983-90653DA7B94B}"/>
              </a:ext>
            </a:extLst>
          </p:cNvPr>
          <p:cNvSpPr txBox="1"/>
          <p:nvPr/>
        </p:nvSpPr>
        <p:spPr>
          <a:xfrm>
            <a:off x="2176713" y="3587376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70mm</a:t>
            </a:r>
            <a:endParaRPr lang="zh-CN" altLang="en-US" sz="9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A59DA55-42FF-BCB8-044C-9B13A5B12A74}"/>
              </a:ext>
            </a:extLst>
          </p:cNvPr>
          <p:cNvSpPr txBox="1"/>
          <p:nvPr/>
        </p:nvSpPr>
        <p:spPr>
          <a:xfrm rot="16200000">
            <a:off x="-25560" y="2626476"/>
            <a:ext cx="52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0.1mm</a:t>
            </a:r>
            <a:endParaRPr lang="zh-CN" altLang="en-US" sz="900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1C80EEB4-7F15-8DB3-E3C3-8D37B46276AA}"/>
              </a:ext>
            </a:extLst>
          </p:cNvPr>
          <p:cNvCxnSpPr>
            <a:cxnSpLocks/>
          </p:cNvCxnSpPr>
          <p:nvPr/>
        </p:nvCxnSpPr>
        <p:spPr>
          <a:xfrm flipV="1">
            <a:off x="4150476" y="2263856"/>
            <a:ext cx="0" cy="120968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Picture 3">
            <a:extLst>
              <a:ext uri="{FF2B5EF4-FFF2-40B4-BE49-F238E27FC236}">
                <a16:creationId xmlns:a16="http://schemas.microsoft.com/office/drawing/2014/main" id="{817B6352-8102-95F5-8B61-5D3EEBADC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97" y="1575098"/>
            <a:ext cx="5549855" cy="1241926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8F5D4490-DC7F-E585-74CB-D35705AD65C0}"/>
              </a:ext>
            </a:extLst>
          </p:cNvPr>
          <p:cNvSpPr/>
          <p:nvPr/>
        </p:nvSpPr>
        <p:spPr>
          <a:xfrm>
            <a:off x="2097129" y="1698299"/>
            <a:ext cx="433677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C116F119-1E38-C223-E38C-19620E2B9415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120690" y="1721159"/>
            <a:ext cx="1976438" cy="4621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6C9ED7CE-36A2-5536-2935-A98F8846F00D}"/>
              </a:ext>
            </a:extLst>
          </p:cNvPr>
          <p:cNvCxnSpPr>
            <a:cxnSpLocks/>
          </p:cNvCxnSpPr>
          <p:nvPr/>
        </p:nvCxnSpPr>
        <p:spPr>
          <a:xfrm>
            <a:off x="2507347" y="1730141"/>
            <a:ext cx="4813166" cy="4531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540883-BF7F-32B6-9729-B893E44FF3D0}"/>
              </a:ext>
            </a:extLst>
          </p:cNvPr>
          <p:cNvSpPr txBox="1"/>
          <p:nvPr/>
        </p:nvSpPr>
        <p:spPr>
          <a:xfrm>
            <a:off x="193019" y="1286673"/>
            <a:ext cx="217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Ladder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9FAE0A5-5D08-CC60-474C-6F93EEF250E8}"/>
              </a:ext>
            </a:extLst>
          </p:cNvPr>
          <p:cNvSpPr/>
          <p:nvPr/>
        </p:nvSpPr>
        <p:spPr>
          <a:xfrm>
            <a:off x="357116" y="4435179"/>
            <a:ext cx="1820722" cy="15596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F294B1B6-4D85-4D1C-36D2-934FE022981F}"/>
              </a:ext>
            </a:extLst>
          </p:cNvPr>
          <p:cNvCxnSpPr>
            <a:cxnSpLocks/>
          </p:cNvCxnSpPr>
          <p:nvPr/>
        </p:nvCxnSpPr>
        <p:spPr>
          <a:xfrm>
            <a:off x="4150476" y="2240042"/>
            <a:ext cx="0" cy="1233497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AB6B44AA-1FCC-0E07-4DBD-720954E1CE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89"/>
          <a:stretch/>
        </p:blipFill>
        <p:spPr>
          <a:xfrm>
            <a:off x="2841492" y="4519653"/>
            <a:ext cx="2500034" cy="1223897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181DA7B1-C986-E847-8EFC-229E62CCEBFC}"/>
              </a:ext>
            </a:extLst>
          </p:cNvPr>
          <p:cNvSpPr/>
          <p:nvPr/>
        </p:nvSpPr>
        <p:spPr>
          <a:xfrm>
            <a:off x="2772546" y="4545608"/>
            <a:ext cx="2568980" cy="11979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570FFE1-CBAD-F753-B912-2DDC9DA5CEC9}"/>
              </a:ext>
            </a:extLst>
          </p:cNvPr>
          <p:cNvSpPr txBox="1"/>
          <p:nvPr/>
        </p:nvSpPr>
        <p:spPr>
          <a:xfrm rot="1620453">
            <a:off x="271493" y="5579960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11 ASICs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CC7D3D2-2CC4-BA19-F5C8-9009D18BEBB5}"/>
              </a:ext>
            </a:extLst>
          </p:cNvPr>
          <p:cNvSpPr txBox="1"/>
          <p:nvPr/>
        </p:nvSpPr>
        <p:spPr>
          <a:xfrm rot="1620453">
            <a:off x="1391639" y="4825279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11 ASICs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0C5F993-6AD5-8443-14DD-2D7090356F7E}"/>
              </a:ext>
            </a:extLst>
          </p:cNvPr>
          <p:cNvCxnSpPr>
            <a:cxnSpLocks/>
          </p:cNvCxnSpPr>
          <p:nvPr/>
        </p:nvCxnSpPr>
        <p:spPr>
          <a:xfrm flipH="1">
            <a:off x="290348" y="5259338"/>
            <a:ext cx="66768" cy="96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21DA8E7-4494-3D5C-1079-B7406F3236A7}"/>
              </a:ext>
            </a:extLst>
          </p:cNvPr>
          <p:cNvCxnSpPr/>
          <p:nvPr/>
        </p:nvCxnSpPr>
        <p:spPr>
          <a:xfrm>
            <a:off x="381404" y="5345089"/>
            <a:ext cx="791669" cy="461932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D3C1EB0-7A3A-62BD-955F-E97BEBC0149C}"/>
              </a:ext>
            </a:extLst>
          </p:cNvPr>
          <p:cNvCxnSpPr/>
          <p:nvPr/>
        </p:nvCxnSpPr>
        <p:spPr>
          <a:xfrm flipH="1">
            <a:off x="1105721" y="5794852"/>
            <a:ext cx="158407" cy="8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2E0C018-F2C5-44B6-030D-911C8B133528}"/>
              </a:ext>
            </a:extLst>
          </p:cNvPr>
          <p:cNvCxnSpPr/>
          <p:nvPr/>
        </p:nvCxnSpPr>
        <p:spPr>
          <a:xfrm>
            <a:off x="1362317" y="5829618"/>
            <a:ext cx="139279" cy="6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1AC8324F-9C25-6330-51B7-4806CBDF743C}"/>
              </a:ext>
            </a:extLst>
          </p:cNvPr>
          <p:cNvCxnSpPr/>
          <p:nvPr/>
        </p:nvCxnSpPr>
        <p:spPr>
          <a:xfrm>
            <a:off x="2108199" y="5325249"/>
            <a:ext cx="139279" cy="6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6A077A55-7A78-D18D-3D58-57072E4DA25D}"/>
              </a:ext>
            </a:extLst>
          </p:cNvPr>
          <p:cNvCxnSpPr/>
          <p:nvPr/>
        </p:nvCxnSpPr>
        <p:spPr>
          <a:xfrm flipV="1">
            <a:off x="1537180" y="5387044"/>
            <a:ext cx="571018" cy="407809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45AB9776-4B70-194F-FCCD-B36606B60133}"/>
              </a:ext>
            </a:extLst>
          </p:cNvPr>
          <p:cNvSpPr txBox="1"/>
          <p:nvPr/>
        </p:nvSpPr>
        <p:spPr>
          <a:xfrm rot="19276384">
            <a:off x="1655750" y="5595329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140</a:t>
            </a:r>
            <a:endParaRPr lang="zh-CN" altLang="en-US" sz="100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5535BB8-7E64-45D1-8960-B0A9353B2016}"/>
              </a:ext>
            </a:extLst>
          </p:cNvPr>
          <p:cNvSpPr txBox="1"/>
          <p:nvPr/>
        </p:nvSpPr>
        <p:spPr>
          <a:xfrm rot="1366278">
            <a:off x="548983" y="5432098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160</a:t>
            </a:r>
            <a:endParaRPr lang="zh-CN" altLang="en-US" sz="1000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160A138C-3DAC-FACE-F52A-9F59680BE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96" y="2161785"/>
            <a:ext cx="7077466" cy="13274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F4CC0A-16CE-371D-9989-9C58BF8DD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73" y="2185111"/>
            <a:ext cx="7120975" cy="1278689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CA4DF78-DE96-B685-56B8-C18EC6FE9218}"/>
              </a:ext>
            </a:extLst>
          </p:cNvPr>
          <p:cNvCxnSpPr>
            <a:stCxn id="13" idx="0"/>
            <a:endCxn id="13" idx="2"/>
          </p:cNvCxnSpPr>
          <p:nvPr/>
        </p:nvCxnSpPr>
        <p:spPr>
          <a:xfrm>
            <a:off x="3964060" y="2185111"/>
            <a:ext cx="0" cy="127868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45" name="表格 4">
            <a:extLst>
              <a:ext uri="{FF2B5EF4-FFF2-40B4-BE49-F238E27FC236}">
                <a16:creationId xmlns:a16="http://schemas.microsoft.com/office/drawing/2014/main" id="{DA60D01D-2F9F-414E-B687-33775AE85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969140"/>
              </p:ext>
            </p:extLst>
          </p:nvPr>
        </p:nvGraphicFramePr>
        <p:xfrm>
          <a:off x="7805170" y="1286672"/>
          <a:ext cx="3657712" cy="524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085">
                  <a:extLst>
                    <a:ext uri="{9D8B030D-6E8A-4147-A177-3AD203B41FA5}">
                      <a16:colId xmlns:a16="http://schemas.microsoft.com/office/drawing/2014/main" val="2493316967"/>
                    </a:ext>
                  </a:extLst>
                </a:gridCol>
                <a:gridCol w="1263263">
                  <a:extLst>
                    <a:ext uri="{9D8B030D-6E8A-4147-A177-3AD203B41FA5}">
                      <a16:colId xmlns:a16="http://schemas.microsoft.com/office/drawing/2014/main" val="1109437004"/>
                    </a:ext>
                  </a:extLst>
                </a:gridCol>
                <a:gridCol w="1397364">
                  <a:extLst>
                    <a:ext uri="{9D8B030D-6E8A-4147-A177-3AD203B41FA5}">
                      <a16:colId xmlns:a16="http://schemas.microsoft.com/office/drawing/2014/main" val="2629083034"/>
                    </a:ext>
                  </a:extLst>
                </a:gridCol>
              </a:tblGrid>
              <a:tr h="48671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sz="2000" dirty="0"/>
                        <a:t>Barrel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sz="2000" dirty="0"/>
                        <a:t>Endcap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061527"/>
                  </a:ext>
                </a:extLst>
              </a:tr>
              <a:tr h="266466"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信息需求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TOA</a:t>
                      </a:r>
                      <a:r>
                        <a:rPr lang="zh-CN" altLang="en-US" sz="1100" dirty="0"/>
                        <a:t>，</a:t>
                      </a:r>
                      <a:r>
                        <a:rPr lang="en-US" altLang="zh-CN" sz="1100" dirty="0"/>
                        <a:t>TOT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31595"/>
                  </a:ext>
                </a:extLst>
              </a:tr>
              <a:tr h="26646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Area (m</a:t>
                      </a:r>
                      <a:r>
                        <a:rPr lang="en-US" altLang="zh-CN" sz="1100" baseline="30000" dirty="0"/>
                        <a:t>2</a:t>
                      </a:r>
                      <a:r>
                        <a:rPr lang="en-US" altLang="zh-CN" sz="1100" dirty="0"/>
                        <a:t>)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~ 70</a:t>
                      </a:r>
                      <a:r>
                        <a:rPr lang="zh-CN" altLang="en-US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954237"/>
                  </a:ext>
                </a:extLst>
              </a:tr>
              <a:tr h="555235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Granularity 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70mm </a:t>
                      </a:r>
                      <a:r>
                        <a:rPr lang="en-US" altLang="zh-CN" sz="1100" b="0" i="0" dirty="0">
                          <a:solidFill>
                            <a:srgbClr val="333333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×</a:t>
                      </a:r>
                      <a:r>
                        <a:rPr lang="en-US" altLang="zh-CN" sz="1100" dirty="0"/>
                        <a:t> 0.1mm</a:t>
                      </a:r>
                    </a:p>
                    <a:p>
                      <a:r>
                        <a:rPr lang="en-US" altLang="zh-CN" sz="1100" dirty="0"/>
                        <a:t>(10</a:t>
                      </a:r>
                      <a:r>
                        <a:rPr lang="zh-CN" altLang="en-US" sz="1100" dirty="0"/>
                        <a:t>平方厘米，每个芯片</a:t>
                      </a:r>
                      <a:r>
                        <a:rPr lang="en-US" altLang="zh-CN" sz="1100" dirty="0"/>
                        <a:t>128</a:t>
                      </a:r>
                      <a:r>
                        <a:rPr lang="zh-CN" altLang="en-US" sz="1100" dirty="0"/>
                        <a:t>道）</a:t>
                      </a:r>
                      <a:endParaRPr lang="en-US" altLang="zh-C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46653"/>
                  </a:ext>
                </a:extLst>
              </a:tr>
              <a:tr h="26646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Capacitance 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~10 pF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792040"/>
                  </a:ext>
                </a:extLst>
              </a:tr>
              <a:tr h="26646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Charge 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&gt;16fC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55021"/>
                  </a:ext>
                </a:extLst>
              </a:tr>
              <a:tr h="398631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MIP Time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resolution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   ~50 </a:t>
                      </a:r>
                      <a:r>
                        <a:rPr lang="en-US" altLang="zh-CN" sz="1100" dirty="0" err="1">
                          <a:solidFill>
                            <a:schemeClr val="tx1"/>
                          </a:solidFill>
                        </a:rPr>
                        <a:t>ps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259862"/>
                  </a:ext>
                </a:extLst>
              </a:tr>
              <a:tr h="398631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Charge resolution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251203"/>
                  </a:ext>
                </a:extLst>
              </a:tr>
              <a:tr h="398631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Spatial resolution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~ 10 </a:t>
                      </a:r>
                      <a:r>
                        <a:rPr lang="en-US" altLang="zh-CN" sz="1100" dirty="0" err="1">
                          <a:solidFill>
                            <a:schemeClr val="tx1"/>
                          </a:solidFill>
                        </a:rPr>
                        <a:t>μm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08722"/>
                  </a:ext>
                </a:extLst>
              </a:tr>
              <a:tr h="398631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Number of Module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3780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(14cm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14cm)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205867"/>
                  </a:ext>
                </a:extLst>
              </a:tr>
              <a:tr h="438884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 total NO. of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83160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(128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道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/chip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11520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757842"/>
                  </a:ext>
                </a:extLst>
              </a:tr>
              <a:tr h="25393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Data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size</a:t>
                      </a:r>
                      <a:r>
                        <a:rPr lang="zh-CN" altLang="en-US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40-48 bits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40-48 bits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17858"/>
                  </a:ext>
                </a:extLst>
              </a:tr>
              <a:tr h="26646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Event rate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140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Hz / cm2 </a:t>
                      </a:r>
                      <a:endParaRPr lang="zh-CN" altLang="en-US" sz="11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35K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Hz / cm2 </a:t>
                      </a:r>
                      <a:endParaRPr lang="zh-CN" altLang="en-US" sz="11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74403"/>
                  </a:ext>
                </a:extLst>
              </a:tr>
              <a:tr h="398631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consumption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20mW/</a:t>
                      </a:r>
                      <a:r>
                        <a:rPr lang="en-US" altLang="zh-CN" sz="1100" dirty="0" err="1">
                          <a:solidFill>
                            <a:schemeClr val="tx1"/>
                          </a:solidFill>
                        </a:rPr>
                        <a:t>ch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20mW/</a:t>
                      </a:r>
                      <a:r>
                        <a:rPr lang="en-US" altLang="zh-CN" sz="1100" dirty="0" err="1">
                          <a:solidFill>
                            <a:schemeClr val="tx1"/>
                          </a:solidFill>
                        </a:rPr>
                        <a:t>ch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82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90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4F8635-79EC-4214-AC8D-22F4F494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97" y="166989"/>
            <a:ext cx="10515600" cy="56697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LGAD readout Chip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5FABDA2-398D-139F-AF12-0F255318ECA0}"/>
              </a:ext>
            </a:extLst>
          </p:cNvPr>
          <p:cNvSpPr txBox="1"/>
          <p:nvPr/>
        </p:nvSpPr>
        <p:spPr>
          <a:xfrm>
            <a:off x="6403890" y="2538027"/>
            <a:ext cx="5625698" cy="3766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FEE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+mn-ea"/>
              </a:rPr>
              <a:t>PA+SH+Discri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）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：阻抗匹配、放大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  <a:ea typeface="等线" panose="02010600030101010101" pitchFamily="2" charset="-122"/>
              </a:rPr>
              <a:t>+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  <a:ea typeface="等线" panose="02010600030101010101" pitchFamily="2" charset="-122"/>
              </a:rPr>
              <a:t>成形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  <a:ea typeface="等线" panose="02010600030101010101" pitchFamily="2" charset="-122"/>
              </a:rPr>
              <a:t>+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甄别</a:t>
            </a:r>
            <a:endParaRPr lang="en-US" altLang="zh-CN" sz="1800" b="0" i="0" u="none" strike="noStrike" baseline="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Calib</a:t>
            </a: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：刻度电路</a:t>
            </a:r>
            <a:endParaRPr lang="zh-CN" altLang="en-US" sz="1800" b="0" i="0" u="none" strike="noStrike" baseline="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•   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DAC: 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提供阈值和输入电荷刻度</a:t>
            </a:r>
            <a:endParaRPr lang="zh-CN" altLang="en-US" sz="1800" b="0" i="0" u="none" strike="noStrike" baseline="0" dirty="0">
              <a:solidFill>
                <a:schemeClr val="accent1">
                  <a:lumMod val="60000"/>
                  <a:lumOff val="4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•  TDC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TOA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前沿时间测量，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TOT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修正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time walk,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电荷测量</a:t>
            </a:r>
            <a:endParaRPr lang="en-US" altLang="zh-CN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•  PLL: 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为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TDC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和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serializer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提供时钟</a:t>
            </a:r>
          </a:p>
          <a:p>
            <a:pPr>
              <a:lnSpc>
                <a:spcPct val="150000"/>
              </a:lnSpc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•  Serializer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TDC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数据串行输出</a:t>
            </a:r>
          </a:p>
          <a:p>
            <a:pPr>
              <a:lnSpc>
                <a:spcPct val="150000"/>
              </a:lnSpc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•  Event Builder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TDC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数据整理打包、编码</a:t>
            </a:r>
          </a:p>
          <a:p>
            <a:pPr>
              <a:lnSpc>
                <a:spcPct val="150000"/>
              </a:lnSpc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•  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I2C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：配置寄存器</a:t>
            </a:r>
            <a:endParaRPr lang="en-US" altLang="zh-CN" sz="1800" b="0" i="0" u="none" strike="noStrike" baseline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AE1128F-95D1-00CF-F92C-8B005B273D8A}"/>
              </a:ext>
            </a:extLst>
          </p:cNvPr>
          <p:cNvSpPr/>
          <p:nvPr/>
        </p:nvSpPr>
        <p:spPr>
          <a:xfrm>
            <a:off x="5087619" y="2815973"/>
            <a:ext cx="756938" cy="19535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E627511-62C2-DA27-6561-50D1396C68F9}"/>
              </a:ext>
            </a:extLst>
          </p:cNvPr>
          <p:cNvSpPr/>
          <p:nvPr/>
        </p:nvSpPr>
        <p:spPr>
          <a:xfrm>
            <a:off x="3933116" y="2950335"/>
            <a:ext cx="761648" cy="5711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498007-CA91-8BE7-0DA2-82967FBC4ECC}"/>
              </a:ext>
            </a:extLst>
          </p:cNvPr>
          <p:cNvSpPr txBox="1"/>
          <p:nvPr/>
        </p:nvSpPr>
        <p:spPr>
          <a:xfrm>
            <a:off x="1702993" y="3959322"/>
            <a:ext cx="588215" cy="369332"/>
          </a:xfrm>
          <a:prstGeom prst="rect">
            <a:avLst/>
          </a:prstGeom>
          <a:noFill/>
          <a:ln cap="rnd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DAC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6FDFD86-43D8-10B7-080E-1DD89D822AB0}"/>
              </a:ext>
            </a:extLst>
          </p:cNvPr>
          <p:cNvSpPr txBox="1"/>
          <p:nvPr/>
        </p:nvSpPr>
        <p:spPr>
          <a:xfrm>
            <a:off x="5176630" y="3393224"/>
            <a:ext cx="79556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build</a:t>
            </a:r>
            <a:r>
              <a:rPr lang="en-US" altLang="zh-CN" sz="1400" dirty="0"/>
              <a:t>er</a:t>
            </a:r>
            <a:endParaRPr lang="en-US" sz="1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052B2C1-C159-A5FC-BBB7-FA5A9F52EF80}"/>
              </a:ext>
            </a:extLst>
          </p:cNvPr>
          <p:cNvSpPr txBox="1"/>
          <p:nvPr/>
        </p:nvSpPr>
        <p:spPr>
          <a:xfrm>
            <a:off x="3036261" y="5236260"/>
            <a:ext cx="9203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I2C</a:t>
            </a:r>
            <a:endParaRPr 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31E1B1D-C758-47D8-8991-2CEA88A880C6}"/>
              </a:ext>
            </a:extLst>
          </p:cNvPr>
          <p:cNvSpPr/>
          <p:nvPr/>
        </p:nvSpPr>
        <p:spPr>
          <a:xfrm>
            <a:off x="49246" y="1395422"/>
            <a:ext cx="6161256" cy="4322541"/>
          </a:xfrm>
          <a:prstGeom prst="roundRect">
            <a:avLst>
              <a:gd name="adj" fmla="val 6706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763837-E95B-FE19-568A-739C788881ED}"/>
              </a:ext>
            </a:extLst>
          </p:cNvPr>
          <p:cNvSpPr txBox="1"/>
          <p:nvPr/>
        </p:nvSpPr>
        <p:spPr>
          <a:xfrm>
            <a:off x="3968858" y="3061186"/>
            <a:ext cx="6875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TOA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30DE95F-A3DC-1B5F-8678-27903C745B8C}"/>
              </a:ext>
            </a:extLst>
          </p:cNvPr>
          <p:cNvSpPr txBox="1"/>
          <p:nvPr/>
        </p:nvSpPr>
        <p:spPr>
          <a:xfrm>
            <a:off x="3937156" y="1739340"/>
            <a:ext cx="5472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PLL</a:t>
            </a:r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F2F20DE-BCF4-440E-E1A9-21A6C18CDB23}"/>
              </a:ext>
            </a:extLst>
          </p:cNvPr>
          <p:cNvCxnSpPr>
            <a:cxnSpLocks/>
          </p:cNvCxnSpPr>
          <p:nvPr/>
        </p:nvCxnSpPr>
        <p:spPr>
          <a:xfrm>
            <a:off x="1357327" y="3294734"/>
            <a:ext cx="238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1594511-A121-7596-9674-7BCBC3F012B6}"/>
              </a:ext>
            </a:extLst>
          </p:cNvPr>
          <p:cNvCxnSpPr>
            <a:cxnSpLocks/>
          </p:cNvCxnSpPr>
          <p:nvPr/>
        </p:nvCxnSpPr>
        <p:spPr>
          <a:xfrm>
            <a:off x="4733913" y="3255462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8654CD7-7B60-AB37-CF03-A7CEB71C3F00}"/>
              </a:ext>
            </a:extLst>
          </p:cNvPr>
          <p:cNvCxnSpPr>
            <a:cxnSpLocks/>
          </p:cNvCxnSpPr>
          <p:nvPr/>
        </p:nvCxnSpPr>
        <p:spPr>
          <a:xfrm>
            <a:off x="4733913" y="4168093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A4FF32B9-7AF8-84C5-056C-9ACDB0F74BBB}"/>
              </a:ext>
            </a:extLst>
          </p:cNvPr>
          <p:cNvSpPr txBox="1"/>
          <p:nvPr/>
        </p:nvSpPr>
        <p:spPr>
          <a:xfrm>
            <a:off x="312656" y="1871557"/>
            <a:ext cx="63991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err="1"/>
              <a:t>calib</a:t>
            </a:r>
            <a:endParaRPr lang="zh-CN" altLang="en-US" dirty="0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A7CABAB-4131-A4B3-A828-49E8725A83E4}"/>
              </a:ext>
            </a:extLst>
          </p:cNvPr>
          <p:cNvCxnSpPr>
            <a:cxnSpLocks/>
          </p:cNvCxnSpPr>
          <p:nvPr/>
        </p:nvCxnSpPr>
        <p:spPr>
          <a:xfrm>
            <a:off x="132916" y="3295237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3F26FD6-9EC0-31BB-D0E6-BD6484C4B612}"/>
              </a:ext>
            </a:extLst>
          </p:cNvPr>
          <p:cNvCxnSpPr>
            <a:cxnSpLocks/>
          </p:cNvCxnSpPr>
          <p:nvPr/>
        </p:nvCxnSpPr>
        <p:spPr>
          <a:xfrm>
            <a:off x="372704" y="2228712"/>
            <a:ext cx="0" cy="1066022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DE815476-12C3-5562-B58A-B263E1679DE6}"/>
              </a:ext>
            </a:extLst>
          </p:cNvPr>
          <p:cNvCxnSpPr>
            <a:cxnSpLocks/>
          </p:cNvCxnSpPr>
          <p:nvPr/>
        </p:nvCxnSpPr>
        <p:spPr>
          <a:xfrm>
            <a:off x="2315607" y="4090143"/>
            <a:ext cx="263756" cy="0"/>
          </a:xfrm>
          <a:prstGeom prst="straightConnector1">
            <a:avLst/>
          </a:prstGeom>
          <a:ln w="254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08AE1248-24CA-4FC8-4D83-C31B0780E8B6}"/>
              </a:ext>
            </a:extLst>
          </p:cNvPr>
          <p:cNvSpPr/>
          <p:nvPr/>
        </p:nvSpPr>
        <p:spPr>
          <a:xfrm>
            <a:off x="5074719" y="1696135"/>
            <a:ext cx="795569" cy="5531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B2104E3-DF9F-88BE-A569-C7384ECA692F}"/>
              </a:ext>
            </a:extLst>
          </p:cNvPr>
          <p:cNvSpPr txBox="1"/>
          <p:nvPr/>
        </p:nvSpPr>
        <p:spPr>
          <a:xfrm>
            <a:off x="5055463" y="1787644"/>
            <a:ext cx="9647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Serializer</a:t>
            </a:r>
            <a:endParaRPr lang="en-US" sz="1400" dirty="0"/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8E36B0A9-2DAC-407A-E004-05AF6F482CBE}"/>
              </a:ext>
            </a:extLst>
          </p:cNvPr>
          <p:cNvSpPr/>
          <p:nvPr/>
        </p:nvSpPr>
        <p:spPr>
          <a:xfrm>
            <a:off x="1542170" y="3959322"/>
            <a:ext cx="749038" cy="3998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A2EE210-2DBF-F208-3070-5F8E64810F57}"/>
              </a:ext>
            </a:extLst>
          </p:cNvPr>
          <p:cNvSpPr/>
          <p:nvPr/>
        </p:nvSpPr>
        <p:spPr>
          <a:xfrm>
            <a:off x="3498317" y="1689848"/>
            <a:ext cx="1235945" cy="50624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27B7B809-40BA-A4FC-86A3-0D274797CB14}"/>
              </a:ext>
            </a:extLst>
          </p:cNvPr>
          <p:cNvSpPr/>
          <p:nvPr/>
        </p:nvSpPr>
        <p:spPr>
          <a:xfrm>
            <a:off x="310210" y="1871556"/>
            <a:ext cx="709862" cy="3715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98689672-4D45-7B4B-F62F-224402C29E81}"/>
              </a:ext>
            </a:extLst>
          </p:cNvPr>
          <p:cNvSpPr/>
          <p:nvPr/>
        </p:nvSpPr>
        <p:spPr>
          <a:xfrm>
            <a:off x="2552280" y="5226454"/>
            <a:ext cx="1685641" cy="3780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C58E7FE5-FF0F-4FAF-51E2-4C5097EADBCB}"/>
              </a:ext>
            </a:extLst>
          </p:cNvPr>
          <p:cNvCxnSpPr>
            <a:cxnSpLocks/>
            <a:stCxn id="49" idx="1"/>
          </p:cNvCxnSpPr>
          <p:nvPr/>
        </p:nvCxnSpPr>
        <p:spPr>
          <a:xfrm flipH="1" flipV="1">
            <a:off x="1950690" y="5415423"/>
            <a:ext cx="601590" cy="46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49F83CFD-185C-8CD1-4580-AE2415EAD7AE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5466088" y="4769550"/>
            <a:ext cx="0" cy="56837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162BD35D-9441-208E-DD2A-CD35CB68BDCD}"/>
              </a:ext>
            </a:extLst>
          </p:cNvPr>
          <p:cNvCxnSpPr>
            <a:cxnSpLocks/>
          </p:cNvCxnSpPr>
          <p:nvPr/>
        </p:nvCxnSpPr>
        <p:spPr>
          <a:xfrm flipV="1">
            <a:off x="4230175" y="5388192"/>
            <a:ext cx="1246567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1A37963F-1C19-B5E6-D60E-F2F77EB5524B}"/>
              </a:ext>
            </a:extLst>
          </p:cNvPr>
          <p:cNvCxnSpPr>
            <a:cxnSpLocks/>
          </p:cNvCxnSpPr>
          <p:nvPr/>
        </p:nvCxnSpPr>
        <p:spPr>
          <a:xfrm flipV="1">
            <a:off x="3801431" y="4492774"/>
            <a:ext cx="1" cy="69101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3789002A-B435-B5FF-F5B9-89E91A84311F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4116290" y="2196093"/>
            <a:ext cx="0" cy="72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79FD3ACA-2C83-AF91-C6D8-F584F7D9D378}"/>
              </a:ext>
            </a:extLst>
          </p:cNvPr>
          <p:cNvCxnSpPr>
            <a:cxnSpLocks/>
            <a:stCxn id="47" idx="3"/>
            <a:endCxn id="44" idx="1"/>
          </p:cNvCxnSpPr>
          <p:nvPr/>
        </p:nvCxnSpPr>
        <p:spPr>
          <a:xfrm flipV="1">
            <a:off x="4734262" y="1941533"/>
            <a:ext cx="321201" cy="1438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AC405B59-0DF6-349B-50B0-7A84D6EEFC7D}"/>
              </a:ext>
            </a:extLst>
          </p:cNvPr>
          <p:cNvCxnSpPr>
            <a:cxnSpLocks/>
            <a:stCxn id="5" idx="0"/>
            <a:endCxn id="43" idx="2"/>
          </p:cNvCxnSpPr>
          <p:nvPr/>
        </p:nvCxnSpPr>
        <p:spPr>
          <a:xfrm flipV="1">
            <a:off x="5466088" y="2249258"/>
            <a:ext cx="6416" cy="566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84D59578-C4AB-47B6-B579-C51D4BD8BDE7}"/>
              </a:ext>
            </a:extLst>
          </p:cNvPr>
          <p:cNvCxnSpPr>
            <a:cxnSpLocks/>
          </p:cNvCxnSpPr>
          <p:nvPr/>
        </p:nvCxnSpPr>
        <p:spPr>
          <a:xfrm flipV="1">
            <a:off x="5390180" y="2391121"/>
            <a:ext cx="164646" cy="19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1000ACE6-6188-231D-8ABD-0E1A56D64824}"/>
              </a:ext>
            </a:extLst>
          </p:cNvPr>
          <p:cNvSpPr txBox="1"/>
          <p:nvPr/>
        </p:nvSpPr>
        <p:spPr>
          <a:xfrm>
            <a:off x="6384558" y="265366"/>
            <a:ext cx="5234343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流片工艺</a:t>
            </a:r>
            <a:r>
              <a:rPr lang="en-US" altLang="zh-CN" sz="1800" dirty="0"/>
              <a:t>: 55nm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通道数：</a:t>
            </a:r>
            <a:r>
              <a:rPr lang="en-US" altLang="zh-CN" sz="1800" dirty="0"/>
              <a:t>64/128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供电：</a:t>
            </a:r>
            <a:r>
              <a:rPr lang="en-US" altLang="zh-CN" dirty="0"/>
              <a:t>1.2V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时间分辨（辐照后）：</a:t>
            </a:r>
            <a:r>
              <a:rPr lang="en-US" altLang="zh-CN" sz="1800" dirty="0"/>
              <a:t>30ps @16fC w/ 10fF 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转换时间：</a:t>
            </a:r>
            <a:r>
              <a:rPr lang="en-US" altLang="zh-CN" dirty="0"/>
              <a:t>23.1ns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B1C201F0-3295-6183-DC86-40B74BC62AAF}"/>
              </a:ext>
            </a:extLst>
          </p:cNvPr>
          <p:cNvSpPr txBox="1"/>
          <p:nvPr/>
        </p:nvSpPr>
        <p:spPr>
          <a:xfrm>
            <a:off x="8691334" y="265097"/>
            <a:ext cx="2942737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输入动态范围：</a:t>
            </a:r>
            <a:r>
              <a:rPr lang="en-US" altLang="zh-CN" dirty="0"/>
              <a:t>16-</a:t>
            </a:r>
            <a:r>
              <a:rPr lang="zh-CN" altLang="en-US" dirty="0"/>
              <a:t>？</a:t>
            </a:r>
            <a:r>
              <a:rPr lang="en-US" altLang="zh-CN" dirty="0" err="1"/>
              <a:t>fC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功耗：</a:t>
            </a:r>
            <a:r>
              <a:rPr lang="en-US" altLang="zh-CN" sz="1800" dirty="0"/>
              <a:t>20mW/</a:t>
            </a:r>
            <a:r>
              <a:rPr lang="en-US" altLang="zh-CN" sz="1800" dirty="0" err="1"/>
              <a:t>ch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TID</a:t>
            </a:r>
            <a:r>
              <a:rPr lang="zh-CN" altLang="en-US" dirty="0"/>
              <a:t>：</a:t>
            </a:r>
            <a:r>
              <a:rPr lang="en-US" altLang="zh-CN" dirty="0"/>
              <a:t>?</a:t>
            </a:r>
            <a:endParaRPr lang="en-US" altLang="zh-CN" sz="1800" dirty="0"/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DBD17DA1-BE3E-F989-77FA-88148E2799D0}"/>
              </a:ext>
            </a:extLst>
          </p:cNvPr>
          <p:cNvCxnSpPr>
            <a:endCxn id="47" idx="0"/>
          </p:cNvCxnSpPr>
          <p:nvPr/>
        </p:nvCxnSpPr>
        <p:spPr>
          <a:xfrm>
            <a:off x="4116289" y="1395422"/>
            <a:ext cx="1" cy="29442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B4797DAE-6976-BA66-F279-F148CF1A20C1}"/>
              </a:ext>
            </a:extLst>
          </p:cNvPr>
          <p:cNvSpPr txBox="1"/>
          <p:nvPr/>
        </p:nvSpPr>
        <p:spPr>
          <a:xfrm>
            <a:off x="4198437" y="1299929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43.3MHz</a:t>
            </a:r>
            <a:endParaRPr lang="zh-CN" altLang="en-US" dirty="0"/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8FFA06F5-3215-0556-E2A5-CED3741423B2}"/>
              </a:ext>
            </a:extLst>
          </p:cNvPr>
          <p:cNvCxnSpPr/>
          <p:nvPr/>
        </p:nvCxnSpPr>
        <p:spPr>
          <a:xfrm>
            <a:off x="5877908" y="1972696"/>
            <a:ext cx="332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B630AE8F-BC01-4161-B1AA-10EF26FB9E41}"/>
              </a:ext>
            </a:extLst>
          </p:cNvPr>
          <p:cNvSpPr/>
          <p:nvPr/>
        </p:nvSpPr>
        <p:spPr>
          <a:xfrm>
            <a:off x="6270550" y="265096"/>
            <a:ext cx="5699116" cy="2298045"/>
          </a:xfrm>
          <a:prstGeom prst="roundRect">
            <a:avLst>
              <a:gd name="adj" fmla="val 90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BDEB4DDE-2FD2-4F7B-9AB8-22C753825554}"/>
              </a:ext>
            </a:extLst>
          </p:cNvPr>
          <p:cNvSpPr/>
          <p:nvPr/>
        </p:nvSpPr>
        <p:spPr>
          <a:xfrm>
            <a:off x="6343209" y="2587786"/>
            <a:ext cx="5686379" cy="3717106"/>
          </a:xfrm>
          <a:prstGeom prst="roundRect">
            <a:avLst>
              <a:gd name="adj" fmla="val 83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灯片编号占位符 41">
            <a:extLst>
              <a:ext uri="{FF2B5EF4-FFF2-40B4-BE49-F238E27FC236}">
                <a16:creationId xmlns:a16="http://schemas.microsoft.com/office/drawing/2014/main" id="{90C22D21-E99D-4D24-983F-79383414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59DB8925-30E1-4ECB-9D16-5784A8B755A1}"/>
              </a:ext>
            </a:extLst>
          </p:cNvPr>
          <p:cNvSpPr/>
          <p:nvPr/>
        </p:nvSpPr>
        <p:spPr>
          <a:xfrm>
            <a:off x="3933116" y="3829289"/>
            <a:ext cx="778443" cy="6154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7728136F-74A8-45F8-B053-81D151AD02A0}"/>
              </a:ext>
            </a:extLst>
          </p:cNvPr>
          <p:cNvSpPr txBox="1"/>
          <p:nvPr/>
        </p:nvSpPr>
        <p:spPr>
          <a:xfrm>
            <a:off x="4032952" y="3937346"/>
            <a:ext cx="7449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TOT</a:t>
            </a:r>
          </a:p>
        </p:txBody>
      </p:sp>
      <p:sp>
        <p:nvSpPr>
          <p:cNvPr id="78" name="等腰三角形 77">
            <a:extLst>
              <a:ext uri="{FF2B5EF4-FFF2-40B4-BE49-F238E27FC236}">
                <a16:creationId xmlns:a16="http://schemas.microsoft.com/office/drawing/2014/main" id="{A080FD2C-A93D-409B-BE0F-B9B185F817AB}"/>
              </a:ext>
            </a:extLst>
          </p:cNvPr>
          <p:cNvSpPr/>
          <p:nvPr/>
        </p:nvSpPr>
        <p:spPr>
          <a:xfrm rot="5400000">
            <a:off x="447502" y="2876550"/>
            <a:ext cx="983278" cy="836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等腰三角形 78">
            <a:extLst>
              <a:ext uri="{FF2B5EF4-FFF2-40B4-BE49-F238E27FC236}">
                <a16:creationId xmlns:a16="http://schemas.microsoft.com/office/drawing/2014/main" id="{28470C9C-1F07-438C-9FCC-D83BD6BBCA56}"/>
              </a:ext>
            </a:extLst>
          </p:cNvPr>
          <p:cNvSpPr/>
          <p:nvPr/>
        </p:nvSpPr>
        <p:spPr>
          <a:xfrm rot="5400000">
            <a:off x="2287535" y="3147518"/>
            <a:ext cx="1541444" cy="954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6FA17B73-2DBB-487D-A964-51FE9E344A7E}"/>
              </a:ext>
            </a:extLst>
          </p:cNvPr>
          <p:cNvCxnSpPr>
            <a:cxnSpLocks/>
          </p:cNvCxnSpPr>
          <p:nvPr/>
        </p:nvCxnSpPr>
        <p:spPr>
          <a:xfrm>
            <a:off x="3691240" y="3176283"/>
            <a:ext cx="255613" cy="240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34A5FB3A-1675-481F-A387-E89F19C515E5}"/>
              </a:ext>
            </a:extLst>
          </p:cNvPr>
          <p:cNvCxnSpPr/>
          <p:nvPr/>
        </p:nvCxnSpPr>
        <p:spPr>
          <a:xfrm>
            <a:off x="3691240" y="3178688"/>
            <a:ext cx="0" cy="98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C97CAE8E-4592-4B08-9881-0DBDBA03F153}"/>
              </a:ext>
            </a:extLst>
          </p:cNvPr>
          <p:cNvCxnSpPr/>
          <p:nvPr/>
        </p:nvCxnSpPr>
        <p:spPr>
          <a:xfrm>
            <a:off x="3692795" y="4160473"/>
            <a:ext cx="25561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149C44AC-12C8-4569-842F-9609CE8119F4}"/>
              </a:ext>
            </a:extLst>
          </p:cNvPr>
          <p:cNvCxnSpPr>
            <a:cxnSpLocks/>
          </p:cNvCxnSpPr>
          <p:nvPr/>
        </p:nvCxnSpPr>
        <p:spPr>
          <a:xfrm flipV="1">
            <a:off x="3429046" y="3624987"/>
            <a:ext cx="23506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117D5031-78B4-454B-BE72-B76A369B516E}"/>
              </a:ext>
            </a:extLst>
          </p:cNvPr>
          <p:cNvCxnSpPr>
            <a:cxnSpLocks/>
          </p:cNvCxnSpPr>
          <p:nvPr/>
        </p:nvCxnSpPr>
        <p:spPr>
          <a:xfrm flipV="1">
            <a:off x="1950690" y="4395709"/>
            <a:ext cx="0" cy="992483"/>
          </a:xfrm>
          <a:prstGeom prst="line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: 圆角 98">
            <a:extLst>
              <a:ext uri="{FF2B5EF4-FFF2-40B4-BE49-F238E27FC236}">
                <a16:creationId xmlns:a16="http://schemas.microsoft.com/office/drawing/2014/main" id="{BB8C6DBD-AFAB-4F68-B5AA-99AA6548B910}"/>
              </a:ext>
            </a:extLst>
          </p:cNvPr>
          <p:cNvSpPr/>
          <p:nvPr/>
        </p:nvSpPr>
        <p:spPr>
          <a:xfrm>
            <a:off x="275032" y="2642092"/>
            <a:ext cx="5823488" cy="237439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: 圆角 99">
            <a:extLst>
              <a:ext uri="{FF2B5EF4-FFF2-40B4-BE49-F238E27FC236}">
                <a16:creationId xmlns:a16="http://schemas.microsoft.com/office/drawing/2014/main" id="{753B3D41-1751-4EA3-9892-8099385F94B3}"/>
              </a:ext>
            </a:extLst>
          </p:cNvPr>
          <p:cNvSpPr/>
          <p:nvPr/>
        </p:nvSpPr>
        <p:spPr>
          <a:xfrm>
            <a:off x="331023" y="2578837"/>
            <a:ext cx="5823488" cy="237439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: 圆角 100">
            <a:extLst>
              <a:ext uri="{FF2B5EF4-FFF2-40B4-BE49-F238E27FC236}">
                <a16:creationId xmlns:a16="http://schemas.microsoft.com/office/drawing/2014/main" id="{3078190D-B0A5-40CA-8518-37A410CEF1DF}"/>
              </a:ext>
            </a:extLst>
          </p:cNvPr>
          <p:cNvSpPr/>
          <p:nvPr/>
        </p:nvSpPr>
        <p:spPr>
          <a:xfrm>
            <a:off x="204342" y="2710882"/>
            <a:ext cx="5823488" cy="237439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: 圆角 101">
            <a:extLst>
              <a:ext uri="{FF2B5EF4-FFF2-40B4-BE49-F238E27FC236}">
                <a16:creationId xmlns:a16="http://schemas.microsoft.com/office/drawing/2014/main" id="{60AB6ED1-69D1-4DF5-91AD-1D0A0FCB573D}"/>
              </a:ext>
            </a:extLst>
          </p:cNvPr>
          <p:cNvSpPr/>
          <p:nvPr/>
        </p:nvSpPr>
        <p:spPr>
          <a:xfrm>
            <a:off x="132762" y="2788805"/>
            <a:ext cx="5823488" cy="237439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325384-CA84-F289-837D-55985A0DDCD2}"/>
              </a:ext>
            </a:extLst>
          </p:cNvPr>
          <p:cNvSpPr txBox="1"/>
          <p:nvPr/>
        </p:nvSpPr>
        <p:spPr>
          <a:xfrm>
            <a:off x="535573" y="3140884"/>
            <a:ext cx="4193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PA</a:t>
            </a:r>
            <a:endParaRPr lang="en-US" dirty="0"/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56686CBE-A473-410E-B698-DAF20F701BB9}"/>
              </a:ext>
            </a:extLst>
          </p:cNvPr>
          <p:cNvSpPr txBox="1"/>
          <p:nvPr/>
        </p:nvSpPr>
        <p:spPr>
          <a:xfrm>
            <a:off x="2606446" y="3396702"/>
            <a:ext cx="7008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err="1"/>
              <a:t>Discri</a:t>
            </a:r>
            <a:endParaRPr lang="en-US" dirty="0"/>
          </a:p>
        </p:txBody>
      </p:sp>
      <p:sp>
        <p:nvSpPr>
          <p:cNvPr id="126" name="等腰三角形 125">
            <a:extLst>
              <a:ext uri="{FF2B5EF4-FFF2-40B4-BE49-F238E27FC236}">
                <a16:creationId xmlns:a16="http://schemas.microsoft.com/office/drawing/2014/main" id="{B8EA77E1-5DAB-4E2E-8195-BB2C97D1B096}"/>
              </a:ext>
            </a:extLst>
          </p:cNvPr>
          <p:cNvSpPr/>
          <p:nvPr/>
        </p:nvSpPr>
        <p:spPr>
          <a:xfrm rot="5400000">
            <a:off x="1513895" y="2853198"/>
            <a:ext cx="983278" cy="836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7" name="直接箭头连接符 126">
            <a:extLst>
              <a:ext uri="{FF2B5EF4-FFF2-40B4-BE49-F238E27FC236}">
                <a16:creationId xmlns:a16="http://schemas.microsoft.com/office/drawing/2014/main" id="{06C1D490-8215-4A38-A537-204628B4EE48}"/>
              </a:ext>
            </a:extLst>
          </p:cNvPr>
          <p:cNvCxnSpPr>
            <a:cxnSpLocks/>
          </p:cNvCxnSpPr>
          <p:nvPr/>
        </p:nvCxnSpPr>
        <p:spPr>
          <a:xfrm>
            <a:off x="2348487" y="3282388"/>
            <a:ext cx="238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7">
            <a:extLst>
              <a:ext uri="{FF2B5EF4-FFF2-40B4-BE49-F238E27FC236}">
                <a16:creationId xmlns:a16="http://schemas.microsoft.com/office/drawing/2014/main" id="{9876D0D3-9F7C-4060-BE41-D65F83234E7C}"/>
              </a:ext>
            </a:extLst>
          </p:cNvPr>
          <p:cNvSpPr txBox="1"/>
          <p:nvPr/>
        </p:nvSpPr>
        <p:spPr>
          <a:xfrm>
            <a:off x="1673458" y="3125990"/>
            <a:ext cx="4347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1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95C27386-E09A-CF15-F8BE-E8CFDB33E6CD}"/>
              </a:ext>
            </a:extLst>
          </p:cNvPr>
          <p:cNvSpPr txBox="1">
            <a:spLocks/>
          </p:cNvSpPr>
          <p:nvPr/>
        </p:nvSpPr>
        <p:spPr>
          <a:xfrm>
            <a:off x="762061" y="167575"/>
            <a:ext cx="3794125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FPMROC_V0</a:t>
            </a:r>
            <a:r>
              <a:rPr lang="zh-CN" altLang="en-US" dirty="0"/>
              <a:t>芯片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6050C475-6BE5-EFD5-8E0B-9782A728347D}"/>
              </a:ext>
            </a:extLst>
          </p:cNvPr>
          <p:cNvSpPr/>
          <p:nvPr/>
        </p:nvSpPr>
        <p:spPr>
          <a:xfrm>
            <a:off x="5705929" y="5016082"/>
            <a:ext cx="6486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流片工艺：</a:t>
            </a:r>
            <a:r>
              <a:rPr lang="en-US" altLang="zh-CN" sz="2400" dirty="0"/>
              <a:t>SMIC 55nm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2024</a:t>
            </a:r>
            <a:r>
              <a:rPr lang="zh-CN" altLang="en-US" sz="2400" dirty="0"/>
              <a:t>年</a:t>
            </a:r>
            <a:r>
              <a:rPr lang="en-US" altLang="zh-CN" sz="2400" dirty="0"/>
              <a:t>7</a:t>
            </a:r>
            <a:r>
              <a:rPr lang="zh-CN" altLang="en-US" sz="2400" dirty="0"/>
              <a:t>月中旬提交流片，预计</a:t>
            </a:r>
            <a:r>
              <a:rPr lang="en-US" altLang="zh-CN" sz="2400" dirty="0"/>
              <a:t>11</a:t>
            </a:r>
            <a:r>
              <a:rPr lang="zh-CN" altLang="en-US" sz="2400" dirty="0"/>
              <a:t>月下旬回来</a:t>
            </a:r>
            <a:endParaRPr lang="en-US" altLang="zh-CN" sz="2400" dirty="0"/>
          </a:p>
        </p:txBody>
      </p:sp>
      <p:sp>
        <p:nvSpPr>
          <p:cNvPr id="116" name="灯片编号占位符 115">
            <a:extLst>
              <a:ext uri="{FF2B5EF4-FFF2-40B4-BE49-F238E27FC236}">
                <a16:creationId xmlns:a16="http://schemas.microsoft.com/office/drawing/2014/main" id="{E0F6FC41-0F21-BB80-D08B-AF971222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EBA41AF7-4B74-4CB9-86F7-F4B6C78F9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53473" y="421629"/>
            <a:ext cx="3625294" cy="5213467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8FE6C94-AF84-4A89-A8EB-ECCE2450B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19" y="1215715"/>
            <a:ext cx="5390629" cy="3740859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6D2BAED2-D2B2-4022-A5CE-C79DA12B05C6}"/>
              </a:ext>
            </a:extLst>
          </p:cNvPr>
          <p:cNvSpPr txBox="1"/>
          <p:nvPr/>
        </p:nvSpPr>
        <p:spPr>
          <a:xfrm>
            <a:off x="-42567" y="501608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2</a:t>
            </a:r>
            <a:r>
              <a:rPr lang="zh-CN" altLang="en-US" sz="2400" dirty="0"/>
              <a:t>种前放方案</a:t>
            </a:r>
            <a:endParaRPr lang="en-US" altLang="zh-CN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方案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zh-CN" altLang="en-US" dirty="0">
                <a:solidFill>
                  <a:srgbClr val="00B050"/>
                </a:solidFill>
              </a:rPr>
              <a:t>带宽大</a:t>
            </a:r>
            <a:r>
              <a:rPr lang="zh-CN" altLang="en-US" dirty="0"/>
              <a:t>，增益小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方案</a:t>
            </a:r>
            <a:r>
              <a:rPr lang="en-US" altLang="zh-CN" dirty="0"/>
              <a:t>2</a:t>
            </a:r>
            <a:r>
              <a:rPr lang="zh-CN" altLang="en-US" dirty="0"/>
              <a:t>：带宽小，</a:t>
            </a:r>
            <a:r>
              <a:rPr lang="zh-CN" altLang="en-US" dirty="0">
                <a:solidFill>
                  <a:srgbClr val="00B050"/>
                </a:solidFill>
              </a:rPr>
              <a:t>增益大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D7799AD-E6D6-4C3D-9CEB-656D9EF2D974}"/>
              </a:ext>
            </a:extLst>
          </p:cNvPr>
          <p:cNvSpPr/>
          <p:nvPr/>
        </p:nvSpPr>
        <p:spPr>
          <a:xfrm>
            <a:off x="6159386" y="1149350"/>
            <a:ext cx="1873250" cy="1695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E6AADC9-5494-46BF-BEB3-0126FBC13D2C}"/>
              </a:ext>
            </a:extLst>
          </p:cNvPr>
          <p:cNvSpPr/>
          <p:nvPr/>
        </p:nvSpPr>
        <p:spPr>
          <a:xfrm>
            <a:off x="6159386" y="2911164"/>
            <a:ext cx="1873250" cy="1929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3DED8AC9-9C8C-4A0A-87A8-597777AFC679}"/>
              </a:ext>
            </a:extLst>
          </p:cNvPr>
          <p:cNvSpPr/>
          <p:nvPr/>
        </p:nvSpPr>
        <p:spPr>
          <a:xfrm>
            <a:off x="8083436" y="4305300"/>
            <a:ext cx="3225914" cy="549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75C4DB22-B9AC-4B33-BA01-0753F64F2F9E}"/>
              </a:ext>
            </a:extLst>
          </p:cNvPr>
          <p:cNvSpPr/>
          <p:nvPr/>
        </p:nvSpPr>
        <p:spPr>
          <a:xfrm>
            <a:off x="8075469" y="3470344"/>
            <a:ext cx="3225914" cy="790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24159D91-6E2C-47C3-B657-39A525B59609}"/>
              </a:ext>
            </a:extLst>
          </p:cNvPr>
          <p:cNvSpPr/>
          <p:nvPr/>
        </p:nvSpPr>
        <p:spPr>
          <a:xfrm>
            <a:off x="8075469" y="2641737"/>
            <a:ext cx="3225914" cy="790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F331E164-3516-482E-8460-592072F41A9F}"/>
              </a:ext>
            </a:extLst>
          </p:cNvPr>
          <p:cNvSpPr/>
          <p:nvPr/>
        </p:nvSpPr>
        <p:spPr>
          <a:xfrm>
            <a:off x="8088169" y="1806781"/>
            <a:ext cx="3225914" cy="790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89E93BDE-AC4C-4EDB-94D2-0FB8E2E15AC5}"/>
              </a:ext>
            </a:extLst>
          </p:cNvPr>
          <p:cNvSpPr/>
          <p:nvPr/>
        </p:nvSpPr>
        <p:spPr>
          <a:xfrm>
            <a:off x="8088980" y="1149350"/>
            <a:ext cx="3225914" cy="6129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10D32C9-3165-4A22-8B12-25B0F4D86620}"/>
              </a:ext>
            </a:extLst>
          </p:cNvPr>
          <p:cNvSpPr txBox="1"/>
          <p:nvPr/>
        </p:nvSpPr>
        <p:spPr>
          <a:xfrm>
            <a:off x="6648450" y="1929126"/>
            <a:ext cx="1037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Serializer</a:t>
            </a:r>
            <a:endParaRPr lang="zh-CN" altLang="en-US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60DDB230-8E77-41EC-8A1B-EF1CD996E88D}"/>
              </a:ext>
            </a:extLst>
          </p:cNvPr>
          <p:cNvSpPr txBox="1"/>
          <p:nvPr/>
        </p:nvSpPr>
        <p:spPr>
          <a:xfrm>
            <a:off x="6846583" y="3545511"/>
            <a:ext cx="4988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PLL</a:t>
            </a:r>
            <a:endParaRPr lang="zh-CN" altLang="en-US" dirty="0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BA8FBDEA-C010-4ED3-A1C8-E56FF918B6E5}"/>
              </a:ext>
            </a:extLst>
          </p:cNvPr>
          <p:cNvSpPr txBox="1"/>
          <p:nvPr/>
        </p:nvSpPr>
        <p:spPr>
          <a:xfrm>
            <a:off x="8948964" y="3713600"/>
            <a:ext cx="5629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TDC</a:t>
            </a:r>
            <a:endParaRPr lang="zh-CN" altLang="en-US" dirty="0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09B93E1-1190-4E70-87B5-64C4F66A149C}"/>
              </a:ext>
            </a:extLst>
          </p:cNvPr>
          <p:cNvSpPr txBox="1"/>
          <p:nvPr/>
        </p:nvSpPr>
        <p:spPr>
          <a:xfrm>
            <a:off x="8858282" y="1997075"/>
            <a:ext cx="5629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TDC</a:t>
            </a:r>
            <a:endParaRPr lang="zh-CN" altLang="en-US" dirty="0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CCF21A8F-F33F-456E-A85C-D26380174F3A}"/>
              </a:ext>
            </a:extLst>
          </p:cNvPr>
          <p:cNvSpPr txBox="1"/>
          <p:nvPr/>
        </p:nvSpPr>
        <p:spPr>
          <a:xfrm>
            <a:off x="8948964" y="2883164"/>
            <a:ext cx="1428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Event Builder</a:t>
            </a:r>
            <a:endParaRPr lang="zh-CN" altLang="en-US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112E9BE6-2B36-442C-830A-D26DC28C4BC3}"/>
              </a:ext>
            </a:extLst>
          </p:cNvPr>
          <p:cNvSpPr txBox="1"/>
          <p:nvPr/>
        </p:nvSpPr>
        <p:spPr>
          <a:xfrm>
            <a:off x="8948964" y="4399237"/>
            <a:ext cx="631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FEE1</a:t>
            </a:r>
            <a:endParaRPr lang="zh-CN" altLang="en-US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DBA2B2A8-06D2-43E9-AC01-D4E269C182DA}"/>
              </a:ext>
            </a:extLst>
          </p:cNvPr>
          <p:cNvSpPr txBox="1"/>
          <p:nvPr/>
        </p:nvSpPr>
        <p:spPr>
          <a:xfrm>
            <a:off x="8797196" y="1253820"/>
            <a:ext cx="631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FEE2</a:t>
            </a:r>
            <a:endParaRPr lang="zh-CN" altLang="en-US" dirty="0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21184F2A-3C46-46A8-9B9D-122DB14F4679}"/>
              </a:ext>
            </a:extLst>
          </p:cNvPr>
          <p:cNvSpPr txBox="1"/>
          <p:nvPr/>
        </p:nvSpPr>
        <p:spPr>
          <a:xfrm rot="16200000">
            <a:off x="10734390" y="2808150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SPI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310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8F0594-731C-1984-A10D-C55EDFFB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1394DC-0F43-5660-AEE9-B798BC50A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664" y="1266736"/>
            <a:ext cx="4459094" cy="26248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600" b="1" dirty="0"/>
              <a:t>PLL</a:t>
            </a:r>
            <a:endParaRPr lang="zh-CN" altLang="en-US" sz="14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FA434"/>
                </a:solidFill>
                <a:latin typeface="Arial" panose="020B0604020202020204" pitchFamily="34" charset="0"/>
              </a:rPr>
              <a:t>• 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锁频范围：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  <a:ea typeface="等线" panose="02010600030101010101" pitchFamily="2" charset="-122"/>
              </a:rPr>
              <a:t>4.74~5.92GHz</a:t>
            </a:r>
          </a:p>
          <a:p>
            <a:r>
              <a:rPr lang="en-US" altLang="zh-CN" sz="1600" b="0" i="0" u="none" strike="noStrike" baseline="0" dirty="0">
                <a:solidFill>
                  <a:srgbClr val="5FA434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•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  <a:ea typeface="等线" panose="02010600030101010101" pitchFamily="2" charset="-122"/>
              </a:rPr>
              <a:t>5.12GHz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二分频时钟噪声：随机晃动</a:t>
            </a:r>
            <a:r>
              <a:rPr lang="en-US" altLang="zh-CN" sz="1600" b="0" i="0" u="none" strike="noStrike" baseline="0" dirty="0" err="1">
                <a:solidFill>
                  <a:srgbClr val="000000"/>
                </a:solidFill>
                <a:latin typeface="Palatino Linotype" panose="02040502050505030304" pitchFamily="18" charset="0"/>
                <a:ea typeface="等线" panose="02010600030101010101" pitchFamily="2" charset="-122"/>
              </a:rPr>
              <a:t>Rj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＜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  <a:ea typeface="等线" panose="02010600030101010101" pitchFamily="2" charset="-122"/>
              </a:rPr>
              <a:t>460fs</a:t>
            </a:r>
            <a:endParaRPr lang="zh-CN" altLang="en-US" sz="1600" b="0" i="0" u="none" strike="noStrike" baseline="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Serializer</a:t>
            </a:r>
            <a:endParaRPr lang="zh-CN" altLang="en-US" sz="1600" b="0" i="0" u="none" strike="noStrike" baseline="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600" b="0" i="0" u="none" strike="noStrike" baseline="0" dirty="0">
                <a:solidFill>
                  <a:srgbClr val="5FA434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•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  <a:ea typeface="等线" panose="02010600030101010101" pitchFamily="2" charset="-122"/>
              </a:rPr>
              <a:t>64:1 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  <a:ea typeface="等线" panose="02010600030101010101" pitchFamily="2" charset="-122"/>
              </a:rPr>
              <a:t>并串转换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  <a:ea typeface="等线" panose="02010600030101010101" pitchFamily="2" charset="-122"/>
            </a:endParaRPr>
          </a:p>
          <a:p>
            <a:r>
              <a:rPr lang="en-US" altLang="zh-CN" sz="1600" b="0" i="0" u="none" strike="noStrike" baseline="0" dirty="0">
                <a:solidFill>
                  <a:srgbClr val="5FA434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• 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最高串行速率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  <a:ea typeface="等线" panose="02010600030101010101" pitchFamily="2" charset="-122"/>
              </a:rPr>
              <a:t>10 Gbps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7277E11-558C-F5DA-3E30-079060FF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BB9F-47FC-43AE-ACA3-4B1F631491B8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4E5CF6D-A56F-46AF-9807-B0692BD73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629" y="3741273"/>
            <a:ext cx="3663271" cy="23740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DE578C0-C160-4404-BF1E-276366469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45" y="3819149"/>
            <a:ext cx="3567581" cy="2374079"/>
          </a:xfrm>
          <a:prstGeom prst="rect">
            <a:avLst/>
          </a:prstGeom>
        </p:spPr>
      </p:pic>
      <p:graphicFrame>
        <p:nvGraphicFramePr>
          <p:cNvPr id="13" name="内容占位符 3">
            <a:extLst>
              <a:ext uri="{FF2B5EF4-FFF2-40B4-BE49-F238E27FC236}">
                <a16:creationId xmlns:a16="http://schemas.microsoft.com/office/drawing/2014/main" id="{B2BE5746-3D2D-45AC-A9DE-6E7EF6DDD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554333"/>
              </p:ext>
            </p:extLst>
          </p:nvPr>
        </p:nvGraphicFramePr>
        <p:xfrm>
          <a:off x="67951" y="1194082"/>
          <a:ext cx="4133553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985">
                  <a:extLst>
                    <a:ext uri="{9D8B030D-6E8A-4147-A177-3AD203B41FA5}">
                      <a16:colId xmlns:a16="http://schemas.microsoft.com/office/drawing/2014/main" val="1633373311"/>
                    </a:ext>
                  </a:extLst>
                </a:gridCol>
                <a:gridCol w="2104568">
                  <a:extLst>
                    <a:ext uri="{9D8B030D-6E8A-4147-A177-3AD203B41FA5}">
                      <a16:colId xmlns:a16="http://schemas.microsoft.com/office/drawing/2014/main" val="3225700791"/>
                    </a:ext>
                  </a:extLst>
                </a:gridCol>
              </a:tblGrid>
              <a:tr h="3314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Parameter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 FPMROC Simulation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760432"/>
                  </a:ext>
                </a:extLst>
              </a:tr>
              <a:tr h="2025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FEE</a:t>
                      </a:r>
                      <a:endParaRPr lang="zh-CN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&lt; 5 </a:t>
                      </a:r>
                      <a:r>
                        <a:rPr lang="en-US" altLang="zh-CN" sz="1400" b="1" dirty="0" err="1"/>
                        <a:t>ps</a:t>
                      </a:r>
                      <a:endParaRPr lang="zh-CN" alt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276752"/>
                  </a:ext>
                </a:extLst>
              </a:tr>
              <a:tr h="2025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TDC TOA resolution</a:t>
                      </a:r>
                      <a:endParaRPr lang="zh-CN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13.0 </a:t>
                      </a:r>
                      <a:r>
                        <a:rPr lang="en-US" altLang="zh-CN" sz="1400" b="1" dirty="0" err="1"/>
                        <a:t>ps</a:t>
                      </a:r>
                      <a:endParaRPr lang="zh-CN" alt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873833"/>
                  </a:ext>
                </a:extLst>
              </a:tr>
              <a:tr h="2716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TDC TOA range</a:t>
                      </a:r>
                      <a:endParaRPr lang="zh-CN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0.7ns-24.3ns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935619"/>
                  </a:ext>
                </a:extLst>
              </a:tr>
              <a:tr h="2025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TDC TOA INL</a:t>
                      </a:r>
                      <a:endParaRPr lang="zh-CN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&lt;0.7LSB</a:t>
                      </a:r>
                      <a:endParaRPr lang="zh-CN" alt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524825"/>
                  </a:ext>
                </a:extLst>
              </a:tr>
              <a:tr h="2025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TDC TOA DNL</a:t>
                      </a:r>
                      <a:endParaRPr lang="zh-CN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&lt;0.6LSB</a:t>
                      </a:r>
                      <a:endParaRPr lang="zh-CN" alt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7267684"/>
                  </a:ext>
                </a:extLst>
              </a:tr>
              <a:tr h="2025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TDC TOT range </a:t>
                      </a:r>
                      <a:endParaRPr lang="zh-CN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200ps~3.25ns</a:t>
                      </a:r>
                      <a:endParaRPr lang="zh-CN" alt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6512537"/>
                  </a:ext>
                </a:extLst>
              </a:tr>
              <a:tr h="2025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Core Power Consumption</a:t>
                      </a:r>
                      <a:endParaRPr lang="zh-CN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40mW/</a:t>
                      </a:r>
                      <a:r>
                        <a:rPr lang="en-US" altLang="zh-CN" sz="1400" b="1" dirty="0" err="1"/>
                        <a:t>ch</a:t>
                      </a:r>
                      <a:endParaRPr lang="en-US" altLang="zh-CN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03189"/>
                  </a:ext>
                </a:extLst>
              </a:tr>
            </a:tbl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E5FEDF12-16BB-43E2-9C15-DDA03F402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0575" y="1566455"/>
            <a:ext cx="3427156" cy="19527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CB8AEBC-19E9-482F-B030-63E1EA28F3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96153" y="3913073"/>
            <a:ext cx="3427156" cy="200019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604012C-7B9E-4090-99AD-FFD1B76C1D40}"/>
              </a:ext>
            </a:extLst>
          </p:cNvPr>
          <p:cNvSpPr txBox="1"/>
          <p:nvPr/>
        </p:nvSpPr>
        <p:spPr>
          <a:xfrm>
            <a:off x="956094" y="6115352"/>
            <a:ext cx="25427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TOA transfer function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7E7FBC2-CAA0-4366-A1B6-0C7DA1D67D1F}"/>
              </a:ext>
            </a:extLst>
          </p:cNvPr>
          <p:cNvSpPr txBox="1"/>
          <p:nvPr/>
        </p:nvSpPr>
        <p:spPr>
          <a:xfrm>
            <a:off x="4664803" y="6075995"/>
            <a:ext cx="25427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TOA INL/DNL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36F311C-CFEB-4CAA-89AC-EFF7DC08244D}"/>
              </a:ext>
            </a:extLst>
          </p:cNvPr>
          <p:cNvSpPr txBox="1"/>
          <p:nvPr/>
        </p:nvSpPr>
        <p:spPr>
          <a:xfrm>
            <a:off x="8938353" y="6048627"/>
            <a:ext cx="25427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Serializer eye diagram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5DED02C-D76F-4F47-AFE5-EB3C817EDD3A}"/>
              </a:ext>
            </a:extLst>
          </p:cNvPr>
          <p:cNvSpPr txBox="1"/>
          <p:nvPr/>
        </p:nvSpPr>
        <p:spPr>
          <a:xfrm>
            <a:off x="9188799" y="3540699"/>
            <a:ext cx="25427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PLL jitter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123608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99D4575-6A98-F61B-1887-512F0FD81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579774"/>
              </p:ext>
            </p:extLst>
          </p:nvPr>
        </p:nvGraphicFramePr>
        <p:xfrm>
          <a:off x="717802" y="1723799"/>
          <a:ext cx="344958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234">
                  <a:extLst>
                    <a:ext uri="{9D8B030D-6E8A-4147-A177-3AD203B41FA5}">
                      <a16:colId xmlns:a16="http://schemas.microsoft.com/office/drawing/2014/main" val="4217849367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2868255593"/>
                    </a:ext>
                  </a:extLst>
                </a:gridCol>
                <a:gridCol w="872812">
                  <a:extLst>
                    <a:ext uri="{9D8B030D-6E8A-4147-A177-3AD203B41FA5}">
                      <a16:colId xmlns:a16="http://schemas.microsoft.com/office/drawing/2014/main" val="318341985"/>
                    </a:ext>
                  </a:extLst>
                </a:gridCol>
                <a:gridCol w="1112300">
                  <a:extLst>
                    <a:ext uri="{9D8B030D-6E8A-4147-A177-3AD203B41FA5}">
                      <a16:colId xmlns:a16="http://schemas.microsoft.com/office/drawing/2014/main" val="4209687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ASIC </a:t>
                      </a:r>
                      <a:r>
                        <a:rPr lang="en-US" altLang="zh-CN" sz="1100" dirty="0" err="1"/>
                        <a:t>chs</a:t>
                      </a:r>
                      <a:endParaRPr lang="en-US" altLang="zh-CN" sz="1100" dirty="0"/>
                    </a:p>
                    <a:p>
                      <a:r>
                        <a:rPr lang="en-US" altLang="zh-CN" sz="1100" dirty="0"/>
                        <a:t>/chip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Total chip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1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LGAD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128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95K/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50 wafers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1000,000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47940"/>
                  </a:ext>
                </a:extLst>
              </a:tr>
            </a:tbl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6744584A-45C5-BE86-577E-496A8252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65128"/>
            <a:ext cx="8543925" cy="67119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LGAD Data rate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D7B79A-FC93-74FD-6746-D33F46BCF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583" y="1437472"/>
            <a:ext cx="2748490" cy="40665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C7B4B8-47EC-4C93-6EE8-F9FC2D812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547" y="1589798"/>
            <a:ext cx="3705651" cy="36784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163BBC-9914-4CAB-943F-7A10D66C7EF5}"/>
              </a:ext>
            </a:extLst>
          </p:cNvPr>
          <p:cNvSpPr txBox="1"/>
          <p:nvPr/>
        </p:nvSpPr>
        <p:spPr>
          <a:xfrm>
            <a:off x="309512" y="3009064"/>
            <a:ext cx="4773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ASIC</a:t>
            </a:r>
            <a:r>
              <a:rPr lang="zh-CN" altLang="en-US" dirty="0"/>
              <a:t>价格根据 </a:t>
            </a:r>
            <a:r>
              <a:rPr lang="en-US" altLang="zh-CN" dirty="0"/>
              <a:t>SMIC 55nm</a:t>
            </a:r>
            <a:r>
              <a:rPr lang="zh-CN" altLang="en-US" dirty="0"/>
              <a:t>计算，工程批价格</a:t>
            </a:r>
            <a:r>
              <a:rPr lang="en-US" altLang="zh-CN" dirty="0"/>
              <a:t>360</a:t>
            </a:r>
            <a:r>
              <a:rPr lang="zh-CN" altLang="en-US" dirty="0"/>
              <a:t>万，量产后价格</a:t>
            </a:r>
            <a:r>
              <a:rPr lang="en-US" altLang="zh-CN" dirty="0"/>
              <a:t>2</a:t>
            </a:r>
            <a:r>
              <a:rPr lang="zh-CN" altLang="en-US" dirty="0"/>
              <a:t>万</a:t>
            </a:r>
            <a:r>
              <a:rPr lang="en-US" altLang="zh-CN" dirty="0"/>
              <a:t>/wafer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不含封装和打线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4009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0CC3CBA-35A6-4B2B-A9C5-22B63CBC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高能所（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华中师范大学（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武汉纺织大学（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武汉理工大学（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7CC05DA-D3EB-4699-A729-138CB48C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Team</a:t>
            </a:r>
            <a:endParaRPr lang="zh-CN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269E5B-B6ED-49D7-B653-1E0785ED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38" y="1263838"/>
            <a:ext cx="2242719" cy="14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EA7F57A-3E6D-41DD-94FF-22114028D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860" y="1316939"/>
            <a:ext cx="1398808" cy="13988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7B1E33-2ADD-4F7C-812B-E27DA8C3B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38" y="2880291"/>
            <a:ext cx="1398808" cy="13988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27CDAA8-6704-45D7-92F4-C1DB34328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366" y="2823318"/>
            <a:ext cx="1398808" cy="13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12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6377</TotalTime>
  <Words>656</Words>
  <Application>Microsoft Office PowerPoint</Application>
  <PresentationFormat>宽屏</PresentationFormat>
  <Paragraphs>160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Microsoft Yahei</vt:lpstr>
      <vt:lpstr>等线</vt:lpstr>
      <vt:lpstr>仿宋</vt:lpstr>
      <vt:lpstr>仿宋_GB2312</vt:lpstr>
      <vt:lpstr>宋体</vt:lpstr>
      <vt:lpstr>Arial</vt:lpstr>
      <vt:lpstr>Calibri</vt:lpstr>
      <vt:lpstr>Calibri Light</vt:lpstr>
      <vt:lpstr>Palatino Linotype</vt:lpstr>
      <vt:lpstr>Times New Roman</vt:lpstr>
      <vt:lpstr>Wingdings</vt:lpstr>
      <vt:lpstr>回顾</vt:lpstr>
      <vt:lpstr>OTK LGAD readout chip </vt:lpstr>
      <vt:lpstr>ALTIROC （vernier ）</vt:lpstr>
      <vt:lpstr>ETROC</vt:lpstr>
      <vt:lpstr> Requirement of LGAD detector</vt:lpstr>
      <vt:lpstr>LGAD readout Chip</vt:lpstr>
      <vt:lpstr>PowerPoint 演示文稿</vt:lpstr>
      <vt:lpstr>仿真结果</vt:lpstr>
      <vt:lpstr>LGAD Data rate </vt:lpstr>
      <vt:lpstr>Team</vt:lpstr>
      <vt:lpstr>Plan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FPMROC进展</dc:title>
  <dc:creator>Bob YAN</dc:creator>
  <cp:lastModifiedBy>P52</cp:lastModifiedBy>
  <cp:revision>197</cp:revision>
  <dcterms:created xsi:type="dcterms:W3CDTF">2024-05-14T05:55:27Z</dcterms:created>
  <dcterms:modified xsi:type="dcterms:W3CDTF">2024-10-31T09:01:57Z</dcterms:modified>
</cp:coreProperties>
</file>