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257" r:id="rId4"/>
    <p:sldId id="259" r:id="rId5"/>
    <p:sldId id="260" r:id="rId6"/>
    <p:sldId id="302" r:id="rId7"/>
    <p:sldId id="303" r:id="rId8"/>
    <p:sldId id="304" r:id="rId9"/>
    <p:sldId id="261" r:id="rId10"/>
    <p:sldId id="289" r:id="rId11"/>
    <p:sldId id="288" r:id="rId12"/>
    <p:sldId id="300" r:id="rId13"/>
    <p:sldId id="301" r:id="rId14"/>
    <p:sldId id="296" r:id="rId15"/>
    <p:sldId id="297" r:id="rId16"/>
    <p:sldId id="292" r:id="rId17"/>
    <p:sldId id="294" r:id="rId18"/>
    <p:sldId id="295" r:id="rId19"/>
    <p:sldId id="287" r:id="rId20"/>
    <p:sldId id="293" r:id="rId21"/>
    <p:sldId id="299" r:id="rId22"/>
    <p:sldId id="306" r:id="rId23"/>
    <p:sldId id="298" r:id="rId24"/>
    <p:sldId id="29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5498"/>
  </p:normalViewPr>
  <p:slideViewPr>
    <p:cSldViewPr snapToGrid="0">
      <p:cViewPr varScale="1">
        <p:scale>
          <a:sx n="92" d="100"/>
          <a:sy n="92" d="100"/>
        </p:scale>
        <p:origin x="2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EED92-9162-0848-AD39-A98DF3114185}" type="datetimeFigureOut">
              <a:rPr kumimoji="1" lang="zh-CN" altLang="en-US" smtClean="0"/>
              <a:t>2025/7/13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5C4D-89BD-2845-8CF4-630036940A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991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6pi</a:t>
            </a:r>
            <a:r>
              <a:rPr lang="zh-CN" altLang="en-US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过程可能是搜寻</a:t>
            </a:r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[1.8-1.9] </a:t>
            </a:r>
            <a:r>
              <a:rPr lang="en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GeV</a:t>
            </a:r>
            <a:r>
              <a:rPr lang="zh-CN" altLang="en-US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能区</a:t>
            </a:r>
            <a:r>
              <a:rPr lang="en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X</a:t>
            </a:r>
            <a:r>
              <a:rPr lang="zh-CN" altLang="en-US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粒子的优势衰变道。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5C4D-89BD-2845-8CF4-630036940A1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220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6pi</a:t>
            </a:r>
            <a:r>
              <a:rPr lang="zh-CN" altLang="en-US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过程可能是搜寻</a:t>
            </a:r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[1.8-1.9] </a:t>
            </a:r>
            <a:r>
              <a:rPr lang="en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GeV</a:t>
            </a:r>
            <a:r>
              <a:rPr lang="zh-CN" altLang="en-US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能区</a:t>
            </a:r>
            <a:r>
              <a:rPr lang="en" altLang="zh-CN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X</a:t>
            </a:r>
            <a:r>
              <a:rPr lang="zh-CN" altLang="en-US" b="0" i="0" u="none" strike="noStrike" dirty="0">
                <a:solidFill>
                  <a:srgbClr val="404040"/>
                </a:solidFill>
                <a:effectLst/>
                <a:latin typeface="quote-cjk-patch"/>
              </a:rPr>
              <a:t>粒子的优势衰变道。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5C4D-89BD-2845-8CF4-630036940A1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62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90166"/>
              </p:ext>
            </p:extLst>
          </p:nvPr>
        </p:nvGraphicFramePr>
        <p:xfrm>
          <a:off x="234883" y="1306367"/>
          <a:ext cx="8672149" cy="1662176"/>
        </p:xfrm>
        <a:graphic>
          <a:graphicData uri="http://schemas.openxmlformats.org/drawingml/2006/table">
            <a:tbl>
              <a:tblPr/>
              <a:tblGrid>
                <a:gridCol w="867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0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50" dirty="0"/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50" dirty="0"/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50" dirty="0"/>
                    </a:p>
                    <a:p>
                      <a:pPr marL="0" marR="0" lvl="0" indent="0" algn="ctr" defTabSz="914400" rtl="0" eaLnBrk="0" fontAlgn="auto" latinLnBrk="0" hangingPunct="1">
                        <a:lnSpc>
                          <a:spcPts val="4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b="1" kern="0" spc="-40" noProof="0" dirty="0">
                          <a:solidFill>
                            <a:srgbClr val="1F497D">
                              <a:alpha val="100000"/>
                            </a:srgbClr>
                          </a:solidFill>
                          <a:latin typeface="Arial" panose="020B0604020202090204"/>
                          <a:ea typeface="Times New Roman" panose="02020503050405090304"/>
                          <a:cs typeface="Arial" panose="020B0604020202090204"/>
                        </a:rPr>
                        <a:t>Discovery of the X(1880)</a:t>
                      </a:r>
                      <a:r>
                        <a:rPr lang="en-US" altLang="zh-CN" sz="4000" b="1" kern="0" spc="-40" noProof="0" dirty="0">
                          <a:solidFill>
                            <a:srgbClr val="1F497D">
                              <a:alpha val="100000"/>
                            </a:srgbClr>
                          </a:solidFill>
                          <a:latin typeface="Arial" panose="020B0604020202090204"/>
                          <a:ea typeface="+mn-ea"/>
                          <a:cs typeface="Arial" panose="020B0604020202090204"/>
                        </a:rPr>
                        <a:t> </a:t>
                      </a:r>
                      <a:r>
                        <a:rPr lang="en-US" sz="4000" b="1" kern="0" spc="260" dirty="0">
                          <a:solidFill>
                            <a:srgbClr val="1F497D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at </a:t>
                      </a:r>
                      <a:r>
                        <a:rPr sz="4000" b="1" kern="0" spc="-40" dirty="0">
                          <a:solidFill>
                            <a:srgbClr val="1F497D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BESIII</a:t>
                      </a:r>
                      <a:endParaRPr lang="en-US" sz="4000" b="1" kern="0" spc="-40" dirty="0">
                        <a:solidFill>
                          <a:srgbClr val="1F497D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76630" marR="0" lvl="0" indent="0" algn="l" defTabSz="914400" rtl="0" eaLnBrk="0" fontAlgn="auto" latinLnBrk="0" hangingPunct="1">
                        <a:lnSpc>
                          <a:spcPct val="8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4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4"/>
          <p:cNvSpPr/>
          <p:nvPr/>
        </p:nvSpPr>
        <p:spPr>
          <a:xfrm>
            <a:off x="2133426" y="2872740"/>
            <a:ext cx="5020656" cy="1112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491615" rtl="0" eaLnBrk="0">
              <a:lnSpc>
                <a:spcPct val="80000"/>
              </a:lnSpc>
            </a:pPr>
            <a:r>
              <a:rPr lang="en-US" sz="2200" kern="0" spc="160" dirty="0" err="1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Liqing</a:t>
            </a:r>
            <a:r>
              <a:rPr sz="22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-US" sz="22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QIN</a:t>
            </a:r>
            <a:r>
              <a:rPr lang="zh-CN" altLang="en-US" sz="22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-US" sz="22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lang="en-US" sz="2200" kern="0" spc="160" dirty="0" err="1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秦丽清</a:t>
            </a:r>
            <a:r>
              <a:rPr lang="en-US" sz="22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endParaRPr lang="en-US" altLang="en-US" sz="2200" dirty="0"/>
          </a:p>
          <a:p>
            <a:pPr marL="809625" algn="ctr" rtl="0" eaLnBrk="0">
              <a:lnSpc>
                <a:spcPct val="80000"/>
              </a:lnSpc>
              <a:spcBef>
                <a:spcPts val="1015"/>
              </a:spcBef>
            </a:pPr>
            <a:r>
              <a:rPr lang="en-US" altLang="en-US" sz="2200" dirty="0"/>
              <a:t>Guangxi Normal University</a:t>
            </a:r>
          </a:p>
          <a:p>
            <a:pPr marL="12700" algn="ctr" rtl="0" eaLnBrk="0">
              <a:lnSpc>
                <a:spcPts val="2930"/>
              </a:lnSpc>
              <a:spcBef>
                <a:spcPts val="390"/>
              </a:spcBef>
            </a:pPr>
            <a:r>
              <a:rPr lang="zh-CN" altLang="en-US"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(on behalf of the</a:t>
            </a:r>
            <a:r>
              <a:rPr sz="22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22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BESIII Collaboration)</a:t>
            </a:r>
            <a:endParaRPr lang="en-US" altLang="en-US" sz="22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-3175"/>
            <a:ext cx="2065020" cy="1445895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1433792" y="6346191"/>
            <a:ext cx="6562846" cy="5118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81000"/>
              </a:lnSpc>
            </a:pPr>
            <a:endParaRPr lang="en-US" altLang="en-US" sz="1400" dirty="0"/>
          </a:p>
          <a:p>
            <a:pPr marL="12700" algn="ctr" rtl="0" eaLnBrk="0">
              <a:lnSpc>
                <a:spcPct val="80000"/>
              </a:lnSpc>
              <a:spcBef>
                <a:spcPts val="370"/>
              </a:spcBef>
            </a:pPr>
            <a:r>
              <a:rPr lang="en-US"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第</a:t>
            </a:r>
            <a:r>
              <a:rPr lang="en-US" altLang="zh-CN"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8</a:t>
            </a:r>
            <a:r>
              <a:rPr lang="zh-CN" altLang="en-US"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届强子谱与强子结构研讨会</a:t>
            </a:r>
            <a:r>
              <a:rPr lang="en-US" altLang="zh-CN"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202</a:t>
            </a:r>
            <a:r>
              <a:rPr lang="en-US"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5.07.13</a:t>
            </a:r>
            <a:endParaRPr lang="en-US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515" y="45085"/>
            <a:ext cx="1374775" cy="1330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E6E42C-6366-C2B4-CD1D-2FB67AB08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91" y="4513243"/>
            <a:ext cx="7167623" cy="171282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8">
            <a:extLst>
              <a:ext uri="{FF2B5EF4-FFF2-40B4-BE49-F238E27FC236}">
                <a16:creationId xmlns:a16="http://schemas.microsoft.com/office/drawing/2014/main" id="{20DAE588-E217-6C47-A172-3FD12E8F9E6D}"/>
              </a:ext>
            </a:extLst>
          </p:cNvPr>
          <p:cNvSpPr/>
          <p:nvPr/>
        </p:nvSpPr>
        <p:spPr>
          <a:xfrm>
            <a:off x="219531" y="4104137"/>
            <a:ext cx="8704937" cy="264880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08610" indent="-285750" eaLnBrk="0">
              <a:lnSpc>
                <a:spcPts val="2245"/>
              </a:lnSpc>
              <a:buFont typeface="Wingdings" pitchFamily="2" charset="2"/>
              <a:buChar char="Ø"/>
            </a:pPr>
            <a:r>
              <a:rPr lang="en" altLang="zh-CN" sz="1800" dirty="0">
                <a:effectLst/>
                <a:latin typeface="Times" pitchFamily="2" charset="0"/>
              </a:rPr>
              <a:t>Six charged </a:t>
            </a:r>
            <a:r>
              <a:rPr lang="en" altLang="zh-CN" sz="1800" dirty="0" err="1">
                <a:effectLst/>
                <a:latin typeface="Times" pitchFamily="2" charset="0"/>
              </a:rPr>
              <a:t>pions</a:t>
            </a:r>
            <a:r>
              <a:rPr lang="en" altLang="zh-CN" sz="1800" dirty="0">
                <a:effectLst/>
                <a:latin typeface="Times" pitchFamily="2" charset="0"/>
              </a:rPr>
              <a:t> is a known decay mode of the 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η</a:t>
            </a:r>
            <a:r>
              <a:rPr lang="en" altLang="zh-CN" sz="1800" baseline="-25000" dirty="0">
                <a:effectLst/>
                <a:latin typeface="Times" pitchFamily="2" charset="0"/>
              </a:rPr>
              <a:t>c</a:t>
            </a:r>
            <a:r>
              <a:rPr lang="en" altLang="zh-CN" dirty="0">
                <a:latin typeface="Times" pitchFamily="2" charset="0"/>
              </a:rPr>
              <a:t>,</a:t>
            </a:r>
            <a:r>
              <a:rPr lang="en" altLang="zh-CN" sz="1800" dirty="0">
                <a:effectLst/>
                <a:latin typeface="Times" pitchFamily="2" charset="0"/>
              </a:rPr>
              <a:t> </a:t>
            </a:r>
            <a:r>
              <a:rPr lang="en" altLang="zh-CN" sz="1800" kern="0" spc="-50" dirty="0"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1800" kern="0" spc="-50" dirty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-US" altLang="zh-CN" sz="1800" kern="0" spc="-50" dirty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l-GR" altLang="zh-CN" sz="1800" b="1" kern="0" dirty="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→</a:t>
            </a:r>
            <a:r>
              <a:rPr lang="el-GR" altLang="zh-CN" sz="1800" kern="0" spc="290" dirty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n-US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3 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γ</a:t>
            </a:r>
            <a:r>
              <a:rPr lang="en-US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110" baseline="39000" dirty="0"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1800" kern="0" spc="-39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58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baseline="39000" dirty="0"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1800" kern="0" spc="-420" dirty="0">
                <a:latin typeface="Microsoft YaHei"/>
                <a:ea typeface="Microsoft YaHei"/>
                <a:cs typeface="Microsoft YaHei"/>
              </a:rPr>
              <a:t> </a:t>
            </a:r>
            <a:r>
              <a:rPr lang="en-US" altLang="zh-CN" sz="1800" kern="0" spc="-110" dirty="0">
                <a:latin typeface="Arial" panose="020B0604020202090204"/>
                <a:ea typeface="Microsoft YaHei"/>
                <a:cs typeface="Arial" panose="020B0604020202090204"/>
              </a:rPr>
              <a:t>) </a:t>
            </a:r>
            <a:r>
              <a:rPr lang="en-US" altLang="zh-CN" dirty="0">
                <a:latin typeface="Times" pitchFamily="2" charset="0"/>
              </a:rPr>
              <a:t>may be </a:t>
            </a:r>
            <a:r>
              <a:rPr lang="en" altLang="zh-CN" sz="1800" dirty="0">
                <a:effectLst/>
                <a:latin typeface="Times" pitchFamily="2" charset="0"/>
              </a:rPr>
              <a:t>a favorable channel to search for the X states in </a:t>
            </a:r>
            <a:r>
              <a:rPr lang="en-US" altLang="zh-CN" dirty="0">
                <a:latin typeface="Times" pitchFamily="2" charset="0"/>
              </a:rPr>
              <a:t>[</a:t>
            </a:r>
            <a:r>
              <a:rPr lang="en" altLang="zh-CN" sz="1800" dirty="0">
                <a:effectLst/>
                <a:latin typeface="Times" pitchFamily="2" charset="0"/>
              </a:rPr>
              <a:t>1.8-1.9] GeV. </a:t>
            </a:r>
          </a:p>
          <a:p>
            <a:pPr marL="308610" indent="-285750" eaLnBrk="0">
              <a:lnSpc>
                <a:spcPts val="2245"/>
              </a:lnSpc>
              <a:buFont typeface="Wingdings" pitchFamily="2" charset="2"/>
              <a:buChar char="Ø"/>
            </a:pPr>
            <a:endParaRPr lang="en" altLang="zh-CN" dirty="0">
              <a:latin typeface="Times" pitchFamily="2" charset="0"/>
            </a:endParaRPr>
          </a:p>
          <a:p>
            <a:pPr marL="308610" indent="-285750" eaLnBrk="0">
              <a:lnSpc>
                <a:spcPts val="2245"/>
              </a:lnSpc>
              <a:buFont typeface="Wingdings" pitchFamily="2" charset="2"/>
              <a:buChar char="Ø"/>
            </a:pPr>
            <a:r>
              <a:rPr lang="en" altLang="zh-CN" dirty="0">
                <a:latin typeface="Times" pitchFamily="2" charset="0"/>
              </a:rPr>
              <a:t>X</a:t>
            </a:r>
            <a:r>
              <a:rPr lang="en-US" altLang="zh-CN" dirty="0">
                <a:latin typeface="Times" pitchFamily="2" charset="0"/>
              </a:rPr>
              <a:t>(1840)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resonance</a:t>
            </a:r>
            <a:r>
              <a:rPr lang="zh-CN" altLang="en-US" dirty="0">
                <a:latin typeface="Times" pitchFamily="2" charset="0"/>
              </a:rPr>
              <a:t>：</a:t>
            </a:r>
            <a:endParaRPr lang="en" altLang="zh-CN" dirty="0"/>
          </a:p>
        </p:txBody>
      </p:sp>
      <p:sp>
        <p:nvSpPr>
          <p:cNvPr id="3" name="textbox 4208">
            <a:extLst>
              <a:ext uri="{FF2B5EF4-FFF2-40B4-BE49-F238E27FC236}">
                <a16:creationId xmlns:a16="http://schemas.microsoft.com/office/drawing/2014/main" id="{53B026D1-6382-2C4A-A460-B0ABA156F9B1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ts val="4450"/>
              </a:lnSpc>
            </a:pPr>
            <a:r>
              <a:rPr lang="en-US" altLang="zh-CN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Observation</a:t>
            </a: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of the X(1840) via </a:t>
            </a:r>
            <a:r>
              <a:rPr lang="en" altLang="zh-CN" sz="2800" kern="0" spc="-5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2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-US" altLang="zh-CN" sz="2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l-GR" altLang="zh-CN" sz="2800" b="1" kern="0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→</a:t>
            </a:r>
            <a:r>
              <a:rPr lang="el-GR" altLang="zh-CN" sz="2800" kern="0" spc="29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n-US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γ </a:t>
            </a:r>
            <a:r>
              <a:rPr lang="en-US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2800" kern="0" spc="-110" baseline="3900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2800" kern="0" spc="-39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2800" kern="0" spc="-58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800" kern="0" spc="-110" baseline="390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2800" kern="0" spc="-42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lang="en-US" altLang="zh-CN" sz="2800" kern="0" spc="-110" dirty="0">
                <a:solidFill>
                  <a:schemeClr val="bg1"/>
                </a:solidFill>
                <a:latin typeface="Arial" panose="020B0604020202090204"/>
                <a:ea typeface="Microsoft YaHei"/>
                <a:cs typeface="Arial" panose="020B0604020202090204"/>
              </a:rPr>
              <a:t>)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200">
            <a:extLst>
              <a:ext uri="{FF2B5EF4-FFF2-40B4-BE49-F238E27FC236}">
                <a16:creationId xmlns:a16="http://schemas.microsoft.com/office/drawing/2014/main" id="{20C0970B-B6BC-AF40-8650-AB82AEEC57A3}"/>
              </a:ext>
            </a:extLst>
          </p:cNvPr>
          <p:cNvSpPr/>
          <p:nvPr/>
        </p:nvSpPr>
        <p:spPr>
          <a:xfrm>
            <a:off x="5557006" y="586393"/>
            <a:ext cx="3583483" cy="307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92000"/>
              </a:lnSpc>
            </a:pPr>
            <a:r>
              <a:rPr lang="en" altLang="zh-CN" sz="1800" dirty="0">
                <a:solidFill>
                  <a:schemeClr val="bg1"/>
                </a:solidFill>
                <a:effectLst/>
                <a:latin typeface="AdvP6F00"/>
              </a:rPr>
              <a:t>PRD 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AdvP6F01"/>
              </a:rPr>
              <a:t>88, 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AdvP6F00"/>
              </a:rPr>
              <a:t>091502 (2013).    </a:t>
            </a:r>
            <a:r>
              <a:rPr kern="0" spc="-1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225M </a:t>
            </a:r>
            <a:r>
              <a:rPr kern="0" spc="-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</a:t>
            </a:r>
            <a:r>
              <a:rPr kern="0" spc="-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/</a:t>
            </a:r>
            <a:r>
              <a:rPr b="1" kern="0" spc="-50" dirty="0" err="1">
                <a:solidFill>
                  <a:schemeClr val="bg1"/>
                </a:solidFill>
                <a:latin typeface="Times New Roman Bold" panose="02020503050405090304" charset="0"/>
                <a:ea typeface="Arial" panose="020B0604020202090204"/>
                <a:cs typeface="Times New Roman Bold" panose="02020503050405090304" charset="0"/>
                <a:sym typeface="+mn-ea"/>
              </a:rPr>
              <a:t>ψ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D025EEE-7A3F-D657-89B5-DC2DBEAE4D91}"/>
              </a:ext>
            </a:extLst>
          </p:cNvPr>
          <p:cNvGrpSpPr/>
          <p:nvPr/>
        </p:nvGrpSpPr>
        <p:grpSpPr>
          <a:xfrm>
            <a:off x="2536348" y="4969426"/>
            <a:ext cx="3295860" cy="1447397"/>
            <a:chOff x="2536348" y="4387255"/>
            <a:chExt cx="3295860" cy="144739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2DDC433-7E30-E445-B35A-AC1E7681C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6348" y="4387255"/>
              <a:ext cx="3176888" cy="39220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F23FF21-C2CB-C849-B40F-5E2CD8286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6348" y="4999214"/>
              <a:ext cx="2867930" cy="309287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7F89982-F27E-6144-87A5-755913D77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6348" y="5570642"/>
              <a:ext cx="3295860" cy="264010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C373929-EA6E-604E-B631-06646DB05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958" y="6076757"/>
            <a:ext cx="2459137" cy="3684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25641F-CEE6-E444-B84C-D9B1E5141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158" y="1007001"/>
            <a:ext cx="4042331" cy="28884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05E582-2DF4-724F-A375-5BE968449375}"/>
              </a:ext>
            </a:extLst>
          </p:cNvPr>
          <p:cNvSpPr txBox="1"/>
          <p:nvPr/>
        </p:nvSpPr>
        <p:spPr>
          <a:xfrm>
            <a:off x="5259592" y="1378361"/>
            <a:ext cx="1562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1E00FF"/>
                </a:solidFill>
                <a:effectLst/>
                <a:latin typeface="Times" pitchFamily="2" charset="0"/>
              </a:rPr>
              <a:t>X(1840): 7.6</a:t>
            </a:r>
            <a:r>
              <a:rPr lang="en" altLang="zh-CN" sz="1800" dirty="0">
                <a:solidFill>
                  <a:srgbClr val="1E00FF"/>
                </a:solidFill>
                <a:effectLst/>
                <a:latin typeface="Symbol" pitchFamily="2" charset="2"/>
              </a:rPr>
              <a:t>s</a:t>
            </a:r>
            <a:endParaRPr lang="en" altLang="zh-CN" dirty="0">
              <a:solidFill>
                <a:srgbClr val="1E00FF"/>
              </a:solidFill>
              <a:latin typeface="Symbol" pitchFamily="2" charset="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BB91B06-3408-DE47-A741-1FB6BD326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4" y="1050396"/>
            <a:ext cx="4100153" cy="27409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5E190B-7633-AD00-5712-CB590DBCA4A9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8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4695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208">
            <a:extLst>
              <a:ext uri="{FF2B5EF4-FFF2-40B4-BE49-F238E27FC236}">
                <a16:creationId xmlns:a16="http://schemas.microsoft.com/office/drawing/2014/main" id="{80E234F5-CD33-FE41-AB84-70E2F6D771FC}"/>
              </a:ext>
            </a:extLst>
          </p:cNvPr>
          <p:cNvSpPr/>
          <p:nvPr/>
        </p:nvSpPr>
        <p:spPr>
          <a:xfrm>
            <a:off x="0" y="-21589"/>
            <a:ext cx="9140489" cy="784289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 anchor="ctr" anchorCtr="1"/>
          <a:lstStyle/>
          <a:p>
            <a:pPr marL="1918097" algn="ctr" eaLnBrk="0">
              <a:lnSpc>
                <a:spcPct val="77000"/>
              </a:lnSpc>
              <a:spcBef>
                <a:spcPts val="2"/>
              </a:spcBef>
            </a:pPr>
            <a:endParaRPr lang="en-US" altLang="en-US" sz="2600" dirty="0"/>
          </a:p>
        </p:txBody>
      </p:sp>
      <p:pic>
        <p:nvPicPr>
          <p:cNvPr id="4" name="picture 4386">
            <a:extLst>
              <a:ext uri="{FF2B5EF4-FFF2-40B4-BE49-F238E27FC236}">
                <a16:creationId xmlns:a16="http://schemas.microsoft.com/office/drawing/2014/main" id="{2CB62E76-B169-5143-AE2A-5E39E4FD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9675" y="956543"/>
            <a:ext cx="2709634" cy="2491054"/>
          </a:xfrm>
          <a:prstGeom prst="rect">
            <a:avLst/>
          </a:prstGeom>
        </p:spPr>
      </p:pic>
      <p:pic>
        <p:nvPicPr>
          <p:cNvPr id="5" name="picture 4388">
            <a:extLst>
              <a:ext uri="{FF2B5EF4-FFF2-40B4-BE49-F238E27FC236}">
                <a16:creationId xmlns:a16="http://schemas.microsoft.com/office/drawing/2014/main" id="{6398B1C7-687D-CF48-9F78-E6C9738F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7200" y="934793"/>
            <a:ext cx="2709634" cy="2504702"/>
          </a:xfrm>
          <a:prstGeom prst="rect">
            <a:avLst/>
          </a:prstGeom>
        </p:spPr>
      </p:pic>
      <p:sp>
        <p:nvSpPr>
          <p:cNvPr id="6" name="textbox 4392">
            <a:extLst>
              <a:ext uri="{FF2B5EF4-FFF2-40B4-BE49-F238E27FC236}">
                <a16:creationId xmlns:a16="http://schemas.microsoft.com/office/drawing/2014/main" id="{42B6B125-2ADC-E346-9DA9-9981B2DCC12D}"/>
              </a:ext>
            </a:extLst>
          </p:cNvPr>
          <p:cNvSpPr/>
          <p:nvPr/>
        </p:nvSpPr>
        <p:spPr>
          <a:xfrm>
            <a:off x="-394366" y="556295"/>
            <a:ext cx="6460965" cy="35164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600" dirty="0"/>
          </a:p>
          <a:p>
            <a:pPr algn="r" rtl="0" eaLnBrk="0">
              <a:lnSpc>
                <a:spcPct val="78000"/>
              </a:lnSpc>
            </a:pPr>
            <a:r>
              <a:rPr sz="1600" b="1" u="sng" kern="0" spc="-38" dirty="0">
                <a:solidFill>
                  <a:srgbClr val="C8250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First esta</a:t>
            </a:r>
            <a:r>
              <a:rPr sz="1600" b="1" u="sng" kern="0" spc="-41" dirty="0">
                <a:solidFill>
                  <a:srgbClr val="C8250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blish the direct</a:t>
            </a:r>
            <a:r>
              <a:rPr sz="1600" b="1" u="sng" kern="0" spc="53" dirty="0">
                <a:solidFill>
                  <a:srgbClr val="C8250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600" b="1" u="sng" kern="0" spc="-41" dirty="0">
                <a:solidFill>
                  <a:srgbClr val="C8250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link between the X(1835) and X(ppb)</a:t>
            </a:r>
            <a:endParaRPr lang="en-US" altLang="en-US" sz="1600" dirty="0"/>
          </a:p>
        </p:txBody>
      </p:sp>
      <p:sp>
        <p:nvSpPr>
          <p:cNvPr id="7" name="textbox 4394">
            <a:extLst>
              <a:ext uri="{FF2B5EF4-FFF2-40B4-BE49-F238E27FC236}">
                <a16:creationId xmlns:a16="http://schemas.microsoft.com/office/drawing/2014/main" id="{72225779-6F23-764D-A900-EAFC7719A4B7}"/>
              </a:ext>
            </a:extLst>
          </p:cNvPr>
          <p:cNvSpPr/>
          <p:nvPr/>
        </p:nvSpPr>
        <p:spPr>
          <a:xfrm>
            <a:off x="5779674" y="3506399"/>
            <a:ext cx="3176537" cy="24212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4763" eaLnBrk="0">
              <a:lnSpc>
                <a:spcPct val="80000"/>
              </a:lnSpc>
            </a:pPr>
            <a:r>
              <a:rPr sz="1400" b="1" kern="0" spc="-34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Model II: </a:t>
            </a:r>
            <a:r>
              <a:rPr lang="en-US" altLang="zh-CN" sz="1400" b="1" kern="0" spc="-34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two</a:t>
            </a:r>
            <a:r>
              <a:rPr sz="1400" b="1" kern="0" spc="38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sz="1400" b="1" kern="0" spc="-34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resonance</a:t>
            </a:r>
            <a:r>
              <a:rPr sz="1400" b="1" kern="0" spc="-38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0D839-7994-394F-86A4-FE1883213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2857"/>
            <a:ext cx="4942703" cy="22015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AC77A3-7A9F-984D-9BA9-2867A1870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180" y="3641439"/>
            <a:ext cx="3532031" cy="2127133"/>
          </a:xfrm>
          <a:prstGeom prst="rect">
            <a:avLst/>
          </a:prstGeom>
        </p:spPr>
      </p:pic>
      <p:sp>
        <p:nvSpPr>
          <p:cNvPr id="12" name="textbox 4396">
            <a:extLst>
              <a:ext uri="{FF2B5EF4-FFF2-40B4-BE49-F238E27FC236}">
                <a16:creationId xmlns:a16="http://schemas.microsoft.com/office/drawing/2014/main" id="{060EA3A7-8779-E64D-AB32-7D9FC4FBE9AE}"/>
              </a:ext>
            </a:extLst>
          </p:cNvPr>
          <p:cNvSpPr/>
          <p:nvPr/>
        </p:nvSpPr>
        <p:spPr>
          <a:xfrm>
            <a:off x="7716948" y="815698"/>
            <a:ext cx="1423541" cy="22052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>
              <a:solidFill>
                <a:srgbClr val="1E00FF"/>
              </a:solidFill>
            </a:endParaRPr>
          </a:p>
          <a:p>
            <a:pPr marL="4763" eaLnBrk="0">
              <a:lnSpc>
                <a:spcPct val="76000"/>
              </a:lnSpc>
            </a:pPr>
            <a:r>
              <a:rPr sz="975" u="sng" kern="0" spc="-11" dirty="0">
                <a:solidFill>
                  <a:srgbClr val="1E00FF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PRL</a:t>
            </a:r>
            <a:r>
              <a:rPr sz="975" u="sng" kern="0" spc="75" dirty="0">
                <a:solidFill>
                  <a:srgbClr val="1E00FF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sz="975" u="sng" kern="0" spc="-11" dirty="0">
                <a:solidFill>
                  <a:srgbClr val="1E00FF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117, 042</a:t>
            </a:r>
            <a:r>
              <a:rPr sz="975" u="sng" kern="0" spc="-15" dirty="0">
                <a:solidFill>
                  <a:srgbClr val="1E00FF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002</a:t>
            </a:r>
            <a:r>
              <a:rPr lang="zh-CN" altLang="en-US" sz="975" u="sng" kern="0" spc="-15" dirty="0">
                <a:solidFill>
                  <a:srgbClr val="1E00FF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（</a:t>
            </a:r>
            <a:r>
              <a:rPr lang="en-US" altLang="zh-CN" sz="975" u="sng" kern="0" spc="-15" dirty="0">
                <a:solidFill>
                  <a:srgbClr val="1E00FF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2016</a:t>
            </a:r>
            <a:r>
              <a:rPr lang="zh-CN" altLang="en-US" sz="975" u="sng" kern="0" spc="-15" dirty="0">
                <a:solidFill>
                  <a:srgbClr val="1E00FF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）</a:t>
            </a:r>
            <a:endParaRPr lang="en-US" altLang="en-US" sz="975" dirty="0">
              <a:solidFill>
                <a:srgbClr val="1E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A5F5FD-162E-044E-A952-247DA2BD05C9}"/>
              </a:ext>
            </a:extLst>
          </p:cNvPr>
          <p:cNvSpPr txBox="1"/>
          <p:nvPr/>
        </p:nvSpPr>
        <p:spPr>
          <a:xfrm>
            <a:off x="206975" y="5848289"/>
            <a:ext cx="8405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" altLang="zh-CN" sz="18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Lineshape</a:t>
            </a:r>
            <a:r>
              <a:rPr lang="en" altLang="zh-CN" sz="18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" altLang="zh-CN"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parameterization</a:t>
            </a:r>
            <a:r>
              <a:rPr lang="en" altLang="zh-CN" sz="1800" kern="0" spc="-10" dirty="0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</a:t>
            </a:r>
            <a:r>
              <a:rPr lang="en" altLang="zh-CN" sz="1800" kern="0" spc="150" dirty="0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" altLang="zh-CN" sz="1800" kern="0" spc="-10" dirty="0" err="1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Flatte</a:t>
            </a:r>
            <a:r>
              <a:rPr lang="en" altLang="zh-CN" sz="1800" kern="0" spc="-10" dirty="0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or two</a:t>
            </a:r>
            <a:r>
              <a:rPr lang="en" altLang="zh-CN" sz="1800" kern="0" spc="120" dirty="0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" altLang="zh-CN" sz="1800" kern="0" spc="-10" dirty="0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interfering</a:t>
            </a:r>
            <a:r>
              <a:rPr lang="en" altLang="zh-CN" sz="1800" kern="0" spc="130" dirty="0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" altLang="zh-CN" sz="1800" kern="0" spc="-10" dirty="0" err="1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Breit</a:t>
            </a:r>
            <a:r>
              <a:rPr lang="en" altLang="zh-CN" sz="1800" kern="0" spc="-10" dirty="0">
                <a:solidFill>
                  <a:srgbClr val="1E00FF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-Wigner</a:t>
            </a:r>
            <a:endParaRPr lang="en" altLang="zh-CN" sz="1800" dirty="0">
              <a:solidFill>
                <a:srgbClr val="1E00FF"/>
              </a:solidFill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Both models describe data with </a:t>
            </a:r>
            <a:r>
              <a:rPr lang="en" altLang="zh-CN" dirty="0">
                <a:solidFill>
                  <a:srgbClr val="1E00FF"/>
                </a:solidFill>
                <a:effectLst/>
                <a:latin typeface="Helvetica Neue" panose="02000503000000020004" pitchFamily="2" charset="0"/>
              </a:rPr>
              <a:t>almost equally good fit quality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" altLang="zh-CN" sz="1800" b="1" dirty="0">
                <a:solidFill>
                  <a:srgbClr val="C82506"/>
                </a:solidFill>
                <a:effectLst/>
                <a:latin typeface="Helvetica Neue Bold" panose="02000503000000020004" pitchFamily="2" charset="0"/>
              </a:rPr>
              <a:t>The ppb threshold structure is a molecule state or a bound state?</a:t>
            </a:r>
            <a:endParaRPr lang="en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777AC88-599D-7A4C-F635-47892C89ADD8}"/>
                  </a:ext>
                </a:extLst>
              </p:cNvPr>
              <p:cNvSpPr txBox="1"/>
              <p:nvPr/>
            </p:nvSpPr>
            <p:spPr>
              <a:xfrm>
                <a:off x="-1967506" y="135689"/>
                <a:ext cx="10681066" cy="424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918097" eaLnBrk="0">
                  <a:lnSpc>
                    <a:spcPct val="77000"/>
                  </a:lnSpc>
                  <a:spcBef>
                    <a:spcPts val="2"/>
                  </a:spcBef>
                </a:pPr>
                <a:r>
                  <a:rPr lang="en" altLang="zh-CN" sz="2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Anomalous line shape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is-I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is-IS" altLang="zh-CN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is-IS" altLang="zh-CN" sz="2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𝜼</m:t>
                            </m:r>
                          </m:e>
                          <m:sup>
                            <m:r>
                              <a:rPr kumimoji="1" lang="en-US" altLang="zh-CN" sz="2800" b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is-IS" altLang="zh-CN" sz="2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sz="2800" b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is-I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is-IS" altLang="zh-CN" sz="2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sz="2800" b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altLang="zh-CN" sz="2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 </a:t>
                </a:r>
                <a:r>
                  <a:rPr lang="en" altLang="zh-CN" sz="2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near </a:t>
                </a:r>
                <a:r>
                  <a:rPr lang="en" altLang="zh-CN" sz="2800" b="1" kern="0" spc="-4" dirty="0" err="1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ppbar</a:t>
                </a:r>
                <a:r>
                  <a:rPr lang="en" altLang="zh-CN" sz="2800" b="1" kern="0" spc="217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 </a:t>
                </a:r>
                <a:r>
                  <a:rPr lang="en" altLang="zh-CN" sz="2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thr</a:t>
                </a:r>
                <a:r>
                  <a:rPr lang="en" altLang="zh-CN" sz="2800" b="1" kern="0" spc="-8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eshold</a:t>
                </a:r>
                <a:endParaRPr lang="en" altLang="en-US" sz="28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777AC88-599D-7A4C-F635-47892C89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7506" y="135689"/>
                <a:ext cx="10681066" cy="424860"/>
              </a:xfrm>
              <a:prstGeom prst="rect">
                <a:avLst/>
              </a:prstGeom>
              <a:blipFill>
                <a:blip r:embed="rId6"/>
                <a:stretch>
                  <a:fillRect t="-37143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5BBE94E-A335-334C-2A18-6F38913A157B}"/>
                  </a:ext>
                </a:extLst>
              </p:cNvPr>
              <p:cNvSpPr txBox="1"/>
              <p:nvPr/>
            </p:nvSpPr>
            <p:spPr>
              <a:xfrm>
                <a:off x="7377984" y="431669"/>
                <a:ext cx="19232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1</a:t>
                </a:r>
                <a:r>
                  <a:rPr lang="en-US" altLang="zh-CN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.</a:t>
                </a:r>
                <a:r>
                  <a:rPr lang="en-US" altLang="zh-CN" sz="1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09 billion </a:t>
                </a:r>
                <a14:m>
                  <m:oMath xmlns:m="http://schemas.openxmlformats.org/officeDocument/2006/math">
                    <m:r>
                      <a:rPr kumimoji="1" lang="en-US" altLang="zh-CN" sz="1800" b="1" i="1">
                        <a:solidFill>
                          <a:schemeClr val="bg1"/>
                        </a:solidFill>
                        <a:latin typeface="Cambria Math" charset="0"/>
                      </a:rPr>
                      <m:t>𝐉</m:t>
                    </m:r>
                    <m:r>
                      <a:rPr kumimoji="1" lang="en-US" altLang="zh-CN" sz="1800" b="1">
                        <a:solidFill>
                          <a:schemeClr val="bg1"/>
                        </a:solidFill>
                        <a:latin typeface="Cambria Math" charset="0"/>
                      </a:rPr>
                      <m:t>/</m:t>
                    </m:r>
                    <m:r>
                      <a:rPr kumimoji="1" lang="en-US" altLang="zh-CN" sz="1800" b="1" i="1">
                        <a:solidFill>
                          <a:schemeClr val="bg1"/>
                        </a:solidFill>
                        <a:latin typeface="Cambria Math" charset="0"/>
                      </a:rPr>
                      <m:t>𝛙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5BBE94E-A335-334C-2A18-6F38913A1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984" y="431669"/>
                <a:ext cx="1923291" cy="369332"/>
              </a:xfrm>
              <a:prstGeom prst="rect">
                <a:avLst/>
              </a:prstGeom>
              <a:blipFill>
                <a:blip r:embed="rId7"/>
                <a:stretch>
                  <a:fillRect l="-2614" t="-10345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1771B1B8-06A8-79EB-BFC6-29167F65E53E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6</a:t>
            </a:r>
            <a:endParaRPr kumimoji="1" lang="zh-CN" alt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3B996E-0E04-BC81-2BD0-1A914495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7" y="964703"/>
            <a:ext cx="5881083" cy="44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208">
                <a:extLst>
                  <a:ext uri="{FF2B5EF4-FFF2-40B4-BE49-F238E27FC236}">
                    <a16:creationId xmlns:a16="http://schemas.microsoft.com/office/drawing/2014/main" id="{BA8D2934-D3D1-C46D-4E45-C78E250F665F}"/>
                  </a:ext>
                </a:extLst>
              </p:cNvPr>
              <p:cNvSpPr/>
              <p:nvPr/>
            </p:nvSpPr>
            <p:spPr>
              <a:xfrm>
                <a:off x="3511" y="-32844"/>
                <a:ext cx="9144000" cy="874547"/>
              </a:xfrm>
              <a:prstGeom prst="rect">
                <a:avLst/>
              </a:prstGeom>
              <a:solidFill>
                <a:srgbClr val="0365C0"/>
              </a:solidFill>
            </p:spPr>
            <p:txBody>
              <a:bodyPr vert="horz" wrap="square" lIns="0" tIns="0" rIns="0" bIns="0" anchor="ctr" anchorCtr="0"/>
              <a:lstStyle/>
              <a:p>
                <a:pPr algn="ctr"/>
                <a:r>
                  <a:rPr lang="en-US" altLang="zh-CN" sz="2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Anomalous line-shape of</a:t>
                </a:r>
                <a:r>
                  <a:rPr kumimoji="1" lang="en-US" altLang="zh-CN" sz="2800" b="1" dirty="0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is-I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is-IS" altLang="zh-CN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is-IS" altLang="zh-CN" sz="280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𝜼</m:t>
                            </m:r>
                          </m:e>
                          <m:sup>
                            <m:r>
                              <a:rPr kumimoji="1" lang="en-US" altLang="zh-CN" sz="2800" b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is-IS" altLang="zh-CN" sz="2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sz="2800" b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is-I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is-IS" altLang="zh-CN" sz="2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CN" sz="2800" b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2800" b="1" kern="0" spc="-4" dirty="0">
                    <a:solidFill>
                      <a:srgbClr val="FFFFFF">
                        <a:alpha val="100000"/>
                      </a:srgbClr>
                    </a:solidFill>
                    <a:latin typeface="Times New Roman" panose="02020503050405090304"/>
                    <a:ea typeface="Times New Roman" panose="02020503050405090304"/>
                    <a:cs typeface="Times New Roman" panose="02020503050405090304"/>
                  </a:rPr>
                  <a:t>with 10 billion </a:t>
                </a:r>
                <a14:m>
                  <m:oMath xmlns:m="http://schemas.openxmlformats.org/officeDocument/2006/math">
                    <m:r>
                      <a:rPr kumimoji="1" lang="en-US" altLang="zh-CN" sz="2800" b="1" i="1">
                        <a:solidFill>
                          <a:schemeClr val="bg1"/>
                        </a:solidFill>
                        <a:latin typeface="Cambria Math" charset="0"/>
                      </a:rPr>
                      <m:t>𝐉</m:t>
                    </m:r>
                    <m:r>
                      <a:rPr kumimoji="1" lang="en-US" altLang="zh-CN" sz="2800" b="1">
                        <a:solidFill>
                          <a:schemeClr val="bg1"/>
                        </a:solidFill>
                        <a:latin typeface="Cambria Math" charset="0"/>
                      </a:rPr>
                      <m:t>/</m:t>
                    </m:r>
                    <m:r>
                      <a:rPr kumimoji="1" lang="en-US" altLang="zh-CN" sz="2800" b="1" i="1">
                        <a:solidFill>
                          <a:schemeClr val="bg1"/>
                        </a:solidFill>
                        <a:latin typeface="Cambria Math" charset="0"/>
                      </a:rPr>
                      <m:t>𝛙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208">
                <a:extLst>
                  <a:ext uri="{FF2B5EF4-FFF2-40B4-BE49-F238E27FC236}">
                    <a16:creationId xmlns:a16="http://schemas.microsoft.com/office/drawing/2014/main" id="{BA8D2934-D3D1-C46D-4E45-C78E250F6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" y="-32844"/>
                <a:ext cx="9144000" cy="874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B51B9DB2-EB3F-0F76-7EAC-DFA344F60AE5}"/>
              </a:ext>
            </a:extLst>
          </p:cNvPr>
          <p:cNvSpPr txBox="1"/>
          <p:nvPr/>
        </p:nvSpPr>
        <p:spPr>
          <a:xfrm>
            <a:off x="6855645" y="564650"/>
            <a:ext cx="2898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PRL129 (2022) 042001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09F6FD-6DFB-C445-A6B4-AAEEF185470F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7</a:t>
            </a:r>
            <a:endParaRPr kumimoji="1" lang="zh-CN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C4815E-0AD5-D071-D5F1-4CF4DDE58382}"/>
              </a:ext>
            </a:extLst>
          </p:cNvPr>
          <p:cNvSpPr/>
          <p:nvPr/>
        </p:nvSpPr>
        <p:spPr>
          <a:xfrm>
            <a:off x="6134849" y="2060849"/>
            <a:ext cx="2898301" cy="16648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90000"/>
            </a:pPr>
            <a:r>
              <a:rPr lang="en-US" altLang="zh-CN" sz="2000" dirty="0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QCD sum rules   </a:t>
            </a:r>
            <a:r>
              <a:rPr lang="en-US" altLang="zh-CN" sz="2000" dirty="0">
                <a:latin typeface="Comic Sans MS" charset="0"/>
                <a:ea typeface="宋体" charset="0"/>
                <a:cs typeface="宋体" charset="0"/>
              </a:rPr>
              <a:t>arXiv:2206.13133</a:t>
            </a:r>
            <a:endParaRPr lang="en-US" altLang="zh-CN" sz="2000" dirty="0">
              <a:solidFill>
                <a:srgbClr val="0000FF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90000"/>
            </a:pPr>
            <a:r>
              <a:rPr lang="en-US" altLang="zh-CN" sz="2000" dirty="0">
                <a:solidFill>
                  <a:srgbClr val="0000FF"/>
                </a:solidFill>
                <a:latin typeface="Comic Sans MS" charset="0"/>
                <a:ea typeface="宋体" charset="0"/>
                <a:cs typeface="宋体" charset="0"/>
              </a:rPr>
              <a:t>X(2600) new glueball candidates ? </a:t>
            </a:r>
            <a:endParaRPr lang="en-US" altLang="zh-CN" sz="2000" dirty="0">
              <a:solidFill>
                <a:srgbClr val="FF00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0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8">
            <a:extLst>
              <a:ext uri="{FF2B5EF4-FFF2-40B4-BE49-F238E27FC236}">
                <a16:creationId xmlns:a16="http://schemas.microsoft.com/office/drawing/2014/main" id="{20DAE588-E217-6C47-A172-3FD12E8F9E6D}"/>
              </a:ext>
            </a:extLst>
          </p:cNvPr>
          <p:cNvSpPr/>
          <p:nvPr/>
        </p:nvSpPr>
        <p:spPr>
          <a:xfrm>
            <a:off x="219531" y="1701772"/>
            <a:ext cx="8704937" cy="3454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2860" eaLnBrk="0">
              <a:lnSpc>
                <a:spcPts val="2245"/>
              </a:lnSpc>
            </a:pPr>
            <a:r>
              <a:rPr lang="en" altLang="zh-CN" sz="1800" dirty="0">
                <a:effectLst/>
                <a:latin typeface="Times" pitchFamily="2" charset="0"/>
              </a:rPr>
              <a:t> </a:t>
            </a:r>
          </a:p>
          <a:p>
            <a:pPr marL="22860" eaLnBrk="0">
              <a:lnSpc>
                <a:spcPts val="2245"/>
              </a:lnSpc>
            </a:pPr>
            <a:r>
              <a:rPr lang="en" altLang="zh-CN" sz="2400" dirty="0">
                <a:latin typeface="Times" pitchFamily="2" charset="0"/>
              </a:rPr>
              <a:t>H</a:t>
            </a:r>
            <a:r>
              <a:rPr lang="en" altLang="zh-CN" sz="2400" dirty="0">
                <a:effectLst/>
                <a:latin typeface="Times" pitchFamily="2" charset="0"/>
              </a:rPr>
              <a:t>igher statistics data sample: </a:t>
            </a:r>
            <a:r>
              <a:rPr lang="en" altLang="zh-CN" sz="2400" dirty="0">
                <a:solidFill>
                  <a:srgbClr val="FF0000"/>
                </a:solidFill>
                <a:effectLst/>
                <a:latin typeface="Times" pitchFamily="2" charset="0"/>
              </a:rPr>
              <a:t>10B </a:t>
            </a:r>
            <a:r>
              <a:rPr lang="en" altLang="zh-CN" sz="2400" kern="0" spc="-50" dirty="0">
                <a:solidFill>
                  <a:srgbClr val="FF0000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2400" kern="0" spc="-50" dirty="0">
                <a:solidFill>
                  <a:srgbClr val="FF0000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" altLang="zh-CN" sz="2400" dirty="0">
                <a:solidFill>
                  <a:srgbClr val="FF0000"/>
                </a:solidFill>
                <a:effectLst/>
                <a:latin typeface="Times" pitchFamily="2" charset="0"/>
              </a:rPr>
              <a:t> </a:t>
            </a:r>
          </a:p>
          <a:p>
            <a:pPr marL="22860" eaLnBrk="0">
              <a:lnSpc>
                <a:spcPts val="2245"/>
              </a:lnSpc>
            </a:pPr>
            <a:endParaRPr lang="en" altLang="zh-CN" sz="2400" dirty="0">
              <a:solidFill>
                <a:srgbClr val="FF0000"/>
              </a:solidFill>
              <a:effectLst/>
              <a:latin typeface="Times" pitchFamily="2" charset="0"/>
            </a:endParaRPr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r>
              <a:rPr lang="en" altLang="zh-CN" sz="2400" dirty="0">
                <a:latin typeface="Times" pitchFamily="2" charset="0"/>
              </a:rPr>
              <a:t>Good</a:t>
            </a:r>
            <a:r>
              <a:rPr lang="en" altLang="zh-CN" sz="2400" dirty="0">
                <a:effectLst/>
                <a:latin typeface="Times" pitchFamily="2" charset="0"/>
              </a:rPr>
              <a:t> opportunity to </a:t>
            </a:r>
            <a:r>
              <a:rPr lang="en" altLang="zh-CN" sz="2400" dirty="0">
                <a:solidFill>
                  <a:srgbClr val="FF0000"/>
                </a:solidFill>
                <a:effectLst/>
                <a:latin typeface="Times" pitchFamily="2" charset="0"/>
              </a:rPr>
              <a:t>confirm the existence </a:t>
            </a:r>
            <a:r>
              <a:rPr lang="en" altLang="zh-CN" sz="2400" dirty="0">
                <a:effectLst/>
                <a:latin typeface="Times" pitchFamily="2" charset="0"/>
              </a:rPr>
              <a:t>of the X(1840)</a:t>
            </a:r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endParaRPr lang="en" altLang="zh-CN" sz="2400" dirty="0">
              <a:effectLst/>
              <a:latin typeface="Times" pitchFamily="2" charset="0"/>
            </a:endParaRPr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r>
              <a:rPr lang="en" altLang="zh-CN" sz="2400" dirty="0">
                <a:solidFill>
                  <a:srgbClr val="1E00FF"/>
                </a:solidFill>
                <a:latin typeface="Times" pitchFamily="2" charset="0"/>
              </a:rPr>
              <a:t>Search</a:t>
            </a:r>
            <a:r>
              <a:rPr lang="en" altLang="zh-CN" sz="2400" dirty="0">
                <a:latin typeface="Times" pitchFamily="2" charset="0"/>
              </a:rPr>
              <a:t> for </a:t>
            </a:r>
            <a:r>
              <a:rPr lang="en" altLang="zh-CN" sz="2400" dirty="0">
                <a:solidFill>
                  <a:srgbClr val="FF0000"/>
                </a:solidFill>
                <a:latin typeface="Times" pitchFamily="2" charset="0"/>
              </a:rPr>
              <a:t>p</a:t>
            </a:r>
            <a:r>
              <a:rPr lang="en" altLang="zh-CN" sz="2400" dirty="0">
                <a:solidFill>
                  <a:srgbClr val="FF0000"/>
                </a:solidFill>
                <a:effectLst/>
                <a:latin typeface="Times" pitchFamily="2" charset="0"/>
              </a:rPr>
              <a:t>ossible related states </a:t>
            </a:r>
            <a:r>
              <a:rPr lang="en" altLang="zh-CN" sz="2400" dirty="0">
                <a:effectLst/>
                <a:latin typeface="Times" pitchFamily="2" charset="0"/>
              </a:rPr>
              <a:t>that decay to six </a:t>
            </a:r>
            <a:r>
              <a:rPr lang="en" altLang="zh-CN" sz="2400" dirty="0" err="1">
                <a:effectLst/>
                <a:latin typeface="Times" pitchFamily="2" charset="0"/>
              </a:rPr>
              <a:t>pions</a:t>
            </a:r>
            <a:endParaRPr lang="en" altLang="zh-CN" sz="2400" dirty="0">
              <a:effectLst/>
              <a:latin typeface="Times" pitchFamily="2" charset="0"/>
            </a:endParaRPr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endParaRPr lang="en" altLang="zh-CN" sz="2400" dirty="0"/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r>
              <a:rPr lang="en" altLang="zh-CN" sz="2400" dirty="0">
                <a:effectLst/>
                <a:latin typeface="Times" pitchFamily="2" charset="0"/>
              </a:rPr>
              <a:t> O</a:t>
            </a:r>
            <a:r>
              <a:rPr lang="en" altLang="zh-CN" sz="2400" dirty="0">
                <a:latin typeface="Times" pitchFamily="2" charset="0"/>
              </a:rPr>
              <a:t>bvious </a:t>
            </a:r>
            <a:r>
              <a:rPr lang="en" altLang="zh-CN" sz="2400" dirty="0">
                <a:solidFill>
                  <a:srgbClr val="FF0000"/>
                </a:solidFill>
                <a:latin typeface="Times" pitchFamily="2" charset="0"/>
              </a:rPr>
              <a:t>fast drop </a:t>
            </a:r>
            <a:r>
              <a:rPr lang="en" altLang="zh-CN" sz="2400" dirty="0">
                <a:latin typeface="Times" pitchFamily="2" charset="0"/>
              </a:rPr>
              <a:t>phenomenon near the </a:t>
            </a:r>
            <a:r>
              <a:rPr lang="en" altLang="zh-CN" sz="2400" dirty="0" err="1">
                <a:latin typeface="Times" pitchFamily="2" charset="0"/>
              </a:rPr>
              <a:t>ppbar</a:t>
            </a:r>
            <a:r>
              <a:rPr lang="en" altLang="zh-CN" sz="2400" dirty="0">
                <a:latin typeface="Times" pitchFamily="2" charset="0"/>
              </a:rPr>
              <a:t> ﻿mass threshold: </a:t>
            </a:r>
            <a:r>
              <a:rPr lang="en" altLang="zh-CN" sz="2400" kern="0" spc="-50" dirty="0"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2400" kern="0" spc="-50" dirty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-US" altLang="zh-CN" sz="2400" kern="0" spc="-50" dirty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l-GR" altLang="zh-CN" sz="2400" b="1" kern="0" dirty="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→</a:t>
            </a:r>
            <a:r>
              <a:rPr lang="el-GR" altLang="zh-CN" sz="2400" kern="0" spc="290" dirty="0"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l-GR" altLang="zh-CN" sz="2400" kern="0" spc="-110" dirty="0" err="1">
                <a:latin typeface="Arial" panose="020B0604020202090204"/>
                <a:ea typeface="Arial" panose="020B0604020202090204"/>
                <a:cs typeface="Arial" panose="020B0604020202090204"/>
              </a:rPr>
              <a:t>γπ</a:t>
            </a:r>
            <a:r>
              <a:rPr lang="el-GR" altLang="zh-CN" sz="2400" kern="0" spc="-110" baseline="39000" dirty="0"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2400" kern="0" spc="-39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4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2400" kern="0" spc="-58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400" kern="0" spc="-110" baseline="39000" dirty="0"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2400" kern="0" spc="-420" dirty="0">
                <a:latin typeface="Microsoft YaHei"/>
                <a:ea typeface="Microsoft YaHei"/>
                <a:cs typeface="Microsoft YaHei"/>
              </a:rPr>
              <a:t> </a:t>
            </a:r>
            <a:r>
              <a:rPr lang="el-GR" altLang="zh-CN" sz="24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η</a:t>
            </a:r>
            <a:r>
              <a:rPr lang="en-US" altLang="zh-CN" sz="24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’</a:t>
            </a:r>
            <a:r>
              <a:rPr lang="el-GR" altLang="zh-CN" sz="2400" kern="0" spc="-73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-US" altLang="zh-CN" sz="2400" kern="0" spc="-73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‘</a:t>
            </a:r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endParaRPr lang="en" altLang="zh-CN" sz="2400" dirty="0">
              <a:effectLst/>
              <a:latin typeface="Times" pitchFamily="2" charset="0"/>
            </a:endParaRPr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r>
              <a:rPr lang="en" altLang="zh-CN" sz="2400" dirty="0">
                <a:latin typeface="Times" pitchFamily="2" charset="0"/>
              </a:rPr>
              <a:t>﻿ ﻿Further study to better understand the </a:t>
            </a:r>
            <a:r>
              <a:rPr lang="en" altLang="zh-CN" sz="2400" dirty="0">
                <a:solidFill>
                  <a:srgbClr val="FF0000"/>
                </a:solidFill>
                <a:latin typeface="Times" pitchFamily="2" charset="0"/>
              </a:rPr>
              <a:t>nature of </a:t>
            </a:r>
            <a:r>
              <a:rPr lang="en" altLang="zh-CN" sz="2400" dirty="0" err="1">
                <a:solidFill>
                  <a:srgbClr val="FF0000"/>
                </a:solidFill>
                <a:latin typeface="Times" pitchFamily="2" charset="0"/>
              </a:rPr>
              <a:t>Xs</a:t>
            </a:r>
            <a:r>
              <a:rPr lang="en" altLang="zh-CN" sz="2400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" altLang="zh-CN" sz="2400" dirty="0">
                <a:latin typeface="Times" pitchFamily="2" charset="0"/>
              </a:rPr>
              <a:t>is ﻿strongly needed.</a:t>
            </a:r>
          </a:p>
        </p:txBody>
      </p:sp>
      <p:sp>
        <p:nvSpPr>
          <p:cNvPr id="3" name="textbox 4208">
            <a:extLst>
              <a:ext uri="{FF2B5EF4-FFF2-40B4-BE49-F238E27FC236}">
                <a16:creationId xmlns:a16="http://schemas.microsoft.com/office/drawing/2014/main" id="{53B026D1-6382-2C4A-A460-B0ABA156F9B1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Further</a:t>
            </a:r>
            <a:r>
              <a:rPr lang="zh-CN" alt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Study on the X(1840) via </a:t>
            </a:r>
            <a:r>
              <a:rPr lang="en" altLang="zh-CN" sz="2800" kern="0" spc="-5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2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-US" altLang="zh-CN" sz="2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l-GR" altLang="zh-CN" sz="2800" b="1" kern="0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→</a:t>
            </a:r>
            <a:r>
              <a:rPr lang="el-GR" altLang="zh-CN" sz="2800" kern="0" spc="29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n-US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γ </a:t>
            </a:r>
            <a:r>
              <a:rPr lang="en-US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2800" kern="0" spc="-110" baseline="3900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2800" kern="0" spc="-39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2800" kern="0" spc="-58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800" kern="0" spc="-110" baseline="390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2800" kern="0" spc="-42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lang="en-US" altLang="zh-CN" sz="2800" kern="0" spc="-110" dirty="0">
                <a:solidFill>
                  <a:schemeClr val="bg1"/>
                </a:solidFill>
                <a:latin typeface="Arial" panose="020B0604020202090204"/>
                <a:ea typeface="Microsoft YaHei"/>
                <a:cs typeface="Arial" panose="020B0604020202090204"/>
              </a:rPr>
              <a:t>)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5E190B-7633-AD00-5712-CB590DBCA4A9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8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075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D4BAD92-3907-C1DB-AD3A-93FBC08A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54" y="923111"/>
            <a:ext cx="3185916" cy="26969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1A46EF3-9031-EE31-0B6E-AB28ABBB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9" y="1432040"/>
            <a:ext cx="2767702" cy="2166193"/>
          </a:xfrm>
          <a:prstGeom prst="rect">
            <a:avLst/>
          </a:prstGeom>
        </p:spPr>
      </p:pic>
      <p:sp>
        <p:nvSpPr>
          <p:cNvPr id="4" name="textbox 4208">
            <a:extLst>
              <a:ext uri="{FF2B5EF4-FFF2-40B4-BE49-F238E27FC236}">
                <a16:creationId xmlns:a16="http://schemas.microsoft.com/office/drawing/2014/main" id="{CD81052A-37F4-E249-92F7-DB3E9990D873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Observation of the Anomalous Shape of X(1840)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3A2737-36B8-3C41-9B2A-5504F0053A24}"/>
              </a:ext>
            </a:extLst>
          </p:cNvPr>
          <p:cNvSpPr txBox="1"/>
          <p:nvPr/>
        </p:nvSpPr>
        <p:spPr>
          <a:xfrm>
            <a:off x="69256" y="798722"/>
            <a:ext cx="2855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</a:t>
            </a:r>
            <a:r>
              <a:rPr lang="en-US" altLang="zh-CN" dirty="0">
                <a:latin typeface="Times" pitchFamily="2" charset="0"/>
              </a:rPr>
              <a:t>45</a:t>
            </a:r>
            <a:r>
              <a:rPr lang="zh-CN" altLang="en-US" dirty="0">
                <a:latin typeface="Times" pitchFamily="2" charset="0"/>
              </a:rPr>
              <a:t> times larger</a:t>
            </a:r>
            <a:r>
              <a:rPr lang="en-US" altLang="zh-CN" dirty="0">
                <a:latin typeface="Times" pitchFamily="2" charset="0"/>
              </a:rPr>
              <a:t> </a:t>
            </a:r>
            <a:r>
              <a:rPr lang="en" altLang="zh-CN" sz="1800" dirty="0">
                <a:effectLst/>
                <a:latin typeface="Times" pitchFamily="2" charset="0"/>
              </a:rPr>
              <a:t>statistics</a:t>
            </a:r>
            <a:r>
              <a:rPr lang="zh-CN" altLang="en-US" dirty="0"/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92E9B0-ED9A-DD48-B5F9-2DF786B6D180}"/>
              </a:ext>
            </a:extLst>
          </p:cNvPr>
          <p:cNvSpPr txBox="1"/>
          <p:nvPr/>
        </p:nvSpPr>
        <p:spPr>
          <a:xfrm>
            <a:off x="5466978" y="502573"/>
            <a:ext cx="3639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altLang="zh-CN" dirty="0">
                <a:solidFill>
                  <a:schemeClr val="bg1"/>
                </a:solidFill>
                <a:latin typeface="Times" pitchFamily="2" charset="0"/>
              </a:rPr>
              <a:t>PRL</a:t>
            </a:r>
            <a:r>
              <a:rPr lang="zh-CN" altLang="en-US" dirty="0">
                <a:solidFill>
                  <a:schemeClr val="bg1"/>
                </a:solidFill>
                <a:latin typeface="Times" pitchFamily="2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" pitchFamily="2" charset="0"/>
              </a:rPr>
              <a:t>132, 151901(2024)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" pitchFamily="2" charset="0"/>
              </a:rPr>
              <a:t>     10 B </a:t>
            </a:r>
            <a:r>
              <a:rPr lang="en" altLang="zh-CN" sz="1800" kern="0" spc="-5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1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" pitchFamily="2" charset="0"/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838D8AF-3621-BF49-A95C-2B22E04F1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263" y="4222744"/>
            <a:ext cx="1962559" cy="5199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AFCEF9F-DF81-0840-9CE3-9C7B06E5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87" y="5774106"/>
            <a:ext cx="3701429" cy="55604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072CDBE-9335-D148-A0A0-689861D1ADDB}"/>
              </a:ext>
            </a:extLst>
          </p:cNvPr>
          <p:cNvSpPr txBox="1"/>
          <p:nvPr/>
        </p:nvSpPr>
        <p:spPr>
          <a:xfrm>
            <a:off x="-52516" y="3750954"/>
            <a:ext cx="48518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</a:rPr>
              <a:t>First observation </a:t>
            </a:r>
            <a:r>
              <a:rPr lang="en-US" altLang="zh-CN" sz="1600" dirty="0"/>
              <a:t>of the </a:t>
            </a:r>
            <a:r>
              <a:rPr lang="zh-CN" altLang="en-US" sz="1600" dirty="0"/>
              <a:t>significant distortion of the M(6π</a:t>
            </a:r>
            <a:r>
              <a:rPr lang="en-US" altLang="zh-CN" sz="1600" dirty="0"/>
              <a:t>) </a:t>
            </a:r>
            <a:r>
              <a:rPr lang="zh-CN" altLang="en-US" sz="1600" dirty="0"/>
              <a:t>distribution near the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ppbar</a:t>
            </a:r>
            <a:r>
              <a:rPr lang="en-US" altLang="zh-CN" sz="1600" dirty="0"/>
              <a:t> ﻿threshold: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600" dirty="0"/>
              <a:t>﻿analogous to the case of X(1835)</a:t>
            </a:r>
          </a:p>
          <a:p>
            <a:pPr marL="285750" indent="-285750">
              <a:buFont typeface="Wingdings" pitchFamily="2" charset="2"/>
              <a:buChar char="Ø"/>
            </a:pPr>
            <a:endParaRPr lang="en" altLang="zh-CN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" altLang="zh-CN" sz="1600" dirty="0"/>
              <a:t>﻿A few ﻿interpretations are tested:</a:t>
            </a:r>
          </a:p>
          <a:p>
            <a:pPr lvl="1"/>
            <a:r>
              <a:rPr lang="en" altLang="zh-CN" sz="1600" dirty="0">
                <a:solidFill>
                  <a:srgbClr val="1E00FF"/>
                </a:solidFill>
              </a:rPr>
              <a:t>x:   ﻿</a:t>
            </a:r>
            <a:r>
              <a:rPr lang="en" altLang="zh-CN" sz="1600" dirty="0"/>
              <a:t>a simple BW</a:t>
            </a:r>
          </a:p>
          <a:p>
            <a:pPr lvl="1"/>
            <a:r>
              <a:rPr lang="en" altLang="zh-CN" sz="1600" dirty="0">
                <a:solidFill>
                  <a:srgbClr val="1E00FF"/>
                </a:solidFill>
              </a:rPr>
              <a:t>x:   ﻿with threshold effect 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" altLang="zh-CN" sz="1600" dirty="0">
                <a:solidFill>
                  <a:srgbClr val="FF0000"/>
                </a:solidFill>
              </a:rPr>
              <a:t>a coherent sum of two structures</a:t>
            </a:r>
            <a:r>
              <a:rPr lang="en" altLang="zh-CN" sz="1600" dirty="0"/>
              <a:t> (</a:t>
            </a:r>
            <a:r>
              <a:rPr lang="en" altLang="zh-CN" sz="1600" b="1" dirty="0">
                <a:solidFill>
                  <a:srgbClr val="FF0000"/>
                </a:solidFill>
              </a:rPr>
              <a:t>Model II</a:t>
            </a:r>
            <a:r>
              <a:rPr lang="en" altLang="zh-CN" sz="1600" dirty="0"/>
              <a:t>) </a:t>
            </a:r>
            <a:endParaRPr lang="en" altLang="zh-CN" sz="1600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﻿</a:t>
            </a:r>
            <a:endParaRPr lang="en-US" altLang="zh-CN" sz="16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61D2FD5-BB7F-1842-A497-2D16488C5182}"/>
              </a:ext>
            </a:extLst>
          </p:cNvPr>
          <p:cNvSpPr txBox="1"/>
          <p:nvPr/>
        </p:nvSpPr>
        <p:spPr>
          <a:xfrm>
            <a:off x="6631853" y="2300146"/>
            <a:ext cx="938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>
                <a:latin typeface="Symbol" pitchFamily="2" charset="2"/>
              </a:rPr>
              <a:t>c</a:t>
            </a:r>
            <a:r>
              <a:rPr kumimoji="1" lang="en-US" altLang="zh-CN" sz="1000" baseline="30000" dirty="0"/>
              <a:t>2</a:t>
            </a:r>
            <a:r>
              <a:rPr kumimoji="1" lang="en-US" altLang="zh-CN" sz="1000" dirty="0"/>
              <a:t>/</a:t>
            </a:r>
            <a:r>
              <a:rPr kumimoji="1" lang="en-US" altLang="zh-CN" sz="1000" dirty="0" err="1"/>
              <a:t>ndf</a:t>
            </a:r>
            <a:r>
              <a:rPr kumimoji="1" lang="en-US" altLang="zh-CN" sz="1000" dirty="0"/>
              <a:t>=7.32</a:t>
            </a:r>
            <a:endParaRPr kumimoji="1" lang="zh-CN" altLang="en-US" sz="1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9C8608-E57B-D444-8BA4-7A007105F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787" y="4779588"/>
            <a:ext cx="1911509" cy="52132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A5A7CA9-7EFD-6C4E-9DED-CF3C54D1FE4A}"/>
              </a:ext>
            </a:extLst>
          </p:cNvPr>
          <p:cNvSpPr txBox="1"/>
          <p:nvPr/>
        </p:nvSpPr>
        <p:spPr>
          <a:xfrm>
            <a:off x="5333536" y="3717077"/>
            <a:ext cx="392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﻿</a:t>
            </a:r>
            <a:r>
              <a:rPr lang="en" altLang="zh-CN" sz="1400" b="1" dirty="0">
                <a:solidFill>
                  <a:srgbClr val="FF0000"/>
                </a:solidFill>
              </a:rPr>
              <a:t>﻿﻿</a:t>
            </a:r>
            <a:r>
              <a:rPr lang="en" altLang="zh-CN" sz="1400" b="1" dirty="0">
                <a:solidFill>
                  <a:srgbClr val="1E00FF"/>
                </a:solidFill>
              </a:rPr>
              <a:t>Model I</a:t>
            </a:r>
            <a:r>
              <a:rPr lang="en" altLang="zh-CN" sz="1400" dirty="0"/>
              <a:t>: line-shape </a:t>
            </a:r>
            <a:r>
              <a:rPr lang="zh-CN" altLang="en-US" sz="1400" dirty="0"/>
              <a:t>above the </a:t>
            </a:r>
            <a:r>
              <a:rPr lang="en-US" altLang="zh-CN" sz="1400" dirty="0" err="1"/>
              <a:t>ppbar</a:t>
            </a:r>
            <a:r>
              <a:rPr lang="zh-CN" altLang="en-US" sz="1400" dirty="0"/>
              <a:t> mass threshold affected by the</a:t>
            </a:r>
            <a:r>
              <a:rPr lang="en-US" altLang="zh-CN" sz="1400" dirty="0"/>
              <a:t> ﻿opening of the ﻿decay </a:t>
            </a:r>
            <a:endParaRPr lang="zh-CN" altLang="en-US" sz="1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8723FD-EECB-8849-90D9-4E96FD35D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771" y="4219205"/>
            <a:ext cx="1075276" cy="21069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57981799-67CB-FB4E-AB55-DAEF7FD5AC6E}"/>
              </a:ext>
            </a:extLst>
          </p:cNvPr>
          <p:cNvSpPr txBox="1"/>
          <p:nvPr/>
        </p:nvSpPr>
        <p:spPr>
          <a:xfrm>
            <a:off x="5391770" y="5212387"/>
            <a:ext cx="32463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Symbol" pitchFamily="2" charset="2"/>
              </a:rPr>
              <a:t>r</a:t>
            </a:r>
            <a:r>
              <a:rPr lang="en-US" altLang="zh-CN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1200" dirty="0"/>
              <a:t>﻿</a:t>
            </a:r>
            <a:r>
              <a:rPr lang="en-US" altLang="zh-CN" sz="1200" dirty="0"/>
              <a:t>: </a:t>
            </a:r>
            <a:r>
              <a:rPr lang="zh-CN" altLang="en-US" sz="1200" dirty="0"/>
              <a:t>phase space for the decay mode j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CA26623-211F-DA4F-91B2-C31374354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549" y="5521410"/>
            <a:ext cx="798965" cy="28296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325AACC-21DB-4542-9891-C45B219CD63B}"/>
              </a:ext>
            </a:extLst>
          </p:cNvPr>
          <p:cNvSpPr txBox="1"/>
          <p:nvPr/>
        </p:nvSpPr>
        <p:spPr>
          <a:xfrm>
            <a:off x="6189887" y="5505978"/>
            <a:ext cx="2577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﻿</a:t>
            </a:r>
            <a:r>
              <a:rPr lang="en-US" altLang="zh-CN" sz="1200" dirty="0"/>
              <a:t>core</a:t>
            </a:r>
            <a:r>
              <a:rPr lang="zh-CN" altLang="en-US" sz="1200" dirty="0"/>
              <a:t>sponding coupling strength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5F4CCB6-F047-4A44-A055-EB5E22DB3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6977" y="5802928"/>
            <a:ext cx="2063319" cy="22195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1EE271C-C179-4745-8E36-3DFF79ECE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1198" y="6040422"/>
            <a:ext cx="2073025" cy="27699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4CC1625-2E1F-EC4E-9FBD-8D0F913109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3023" y="6317421"/>
            <a:ext cx="2536831" cy="293439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8907B61-0757-6E45-AFA6-438F7814BEB4}"/>
              </a:ext>
            </a:extLst>
          </p:cNvPr>
          <p:cNvSpPr txBox="1"/>
          <p:nvPr/>
        </p:nvSpPr>
        <p:spPr>
          <a:xfrm>
            <a:off x="5468421" y="6586472"/>
            <a:ext cx="28219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﻿non-zero</a:t>
            </a:r>
            <a:r>
              <a:rPr lang="en-US" altLang="zh-CN" sz="1200" dirty="0"/>
              <a:t>            :: </a:t>
            </a:r>
            <a:r>
              <a:rPr lang="en-US" altLang="zh-CN" sz="1200" dirty="0">
                <a:solidFill>
                  <a:srgbClr val="1E00FF"/>
                </a:solidFill>
              </a:rPr>
              <a:t>9.2</a:t>
            </a:r>
            <a:r>
              <a:rPr lang="en-US" altLang="zh-CN" sz="1200" dirty="0">
                <a:solidFill>
                  <a:srgbClr val="1E00FF"/>
                </a:solidFill>
                <a:latin typeface="Symbol" pitchFamily="2" charset="2"/>
              </a:rPr>
              <a:t>s</a:t>
            </a:r>
            <a:endParaRPr lang="zh-CN" altLang="en-US" sz="1200" dirty="0">
              <a:solidFill>
                <a:srgbClr val="1E00FF"/>
              </a:solidFill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757E888B-C2C6-AA49-884C-43CA797702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8067" y="6585592"/>
            <a:ext cx="517960" cy="248037"/>
          </a:xfrm>
          <a:prstGeom prst="rect">
            <a:avLst/>
          </a:prstGeom>
        </p:spPr>
      </p:pic>
      <p:sp>
        <p:nvSpPr>
          <p:cNvPr id="24" name="圆角矩形 23">
            <a:extLst>
              <a:ext uri="{FF2B5EF4-FFF2-40B4-BE49-F238E27FC236}">
                <a16:creationId xmlns:a16="http://schemas.microsoft.com/office/drawing/2014/main" id="{D487F996-C299-0145-8AC2-ADABDE3A237B}"/>
              </a:ext>
            </a:extLst>
          </p:cNvPr>
          <p:cNvSpPr/>
          <p:nvPr/>
        </p:nvSpPr>
        <p:spPr>
          <a:xfrm>
            <a:off x="5185457" y="3690997"/>
            <a:ext cx="3920880" cy="31480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14D5B5C-57AB-AE4D-A157-9C77EC3C9ACC}"/>
              </a:ext>
            </a:extLst>
          </p:cNvPr>
          <p:cNvSpPr txBox="1"/>
          <p:nvPr/>
        </p:nvSpPr>
        <p:spPr>
          <a:xfrm>
            <a:off x="6577314" y="2010825"/>
            <a:ext cx="1047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solidFill>
                  <a:srgbClr val="1E00FF"/>
                </a:solidFill>
              </a:rPr>
              <a:t>Model I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4275A5E-CB3D-0D21-1F96-0145D4A2D3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2133" y="934928"/>
            <a:ext cx="3093496" cy="265504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B34A901-F4E4-0AB1-7E6C-F7C9A750E329}"/>
              </a:ext>
            </a:extLst>
          </p:cNvPr>
          <p:cNvSpPr txBox="1"/>
          <p:nvPr/>
        </p:nvSpPr>
        <p:spPr>
          <a:xfrm>
            <a:off x="3355107" y="2253483"/>
            <a:ext cx="938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>
                <a:latin typeface="Symbol" pitchFamily="2" charset="2"/>
              </a:rPr>
              <a:t>c</a:t>
            </a:r>
            <a:r>
              <a:rPr kumimoji="1" lang="en-US" altLang="zh-CN" sz="1000" baseline="30000" dirty="0"/>
              <a:t>2</a:t>
            </a:r>
            <a:r>
              <a:rPr kumimoji="1" lang="en-US" altLang="zh-CN" sz="1000" dirty="0"/>
              <a:t>/</a:t>
            </a:r>
            <a:r>
              <a:rPr kumimoji="1" lang="en-US" altLang="zh-CN" sz="1000" dirty="0" err="1"/>
              <a:t>ndf</a:t>
            </a:r>
            <a:r>
              <a:rPr kumimoji="1" lang="en-US" altLang="zh-CN" sz="1000" dirty="0"/>
              <a:t>=8.87</a:t>
            </a:r>
            <a:endParaRPr kumimoji="1" lang="zh-CN" altLang="en-US" sz="1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61A357-A451-3F83-3DE0-150641678AFA}"/>
              </a:ext>
            </a:extLst>
          </p:cNvPr>
          <p:cNvSpPr txBox="1"/>
          <p:nvPr/>
        </p:nvSpPr>
        <p:spPr>
          <a:xfrm>
            <a:off x="3334527" y="1957720"/>
            <a:ext cx="164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1E00FF"/>
                </a:solidFill>
              </a:rPr>
              <a:t>A</a:t>
            </a:r>
            <a:r>
              <a:rPr lang="zh-CN" altLang="en-US" sz="1800" dirty="0">
                <a:solidFill>
                  <a:srgbClr val="1E00FF"/>
                </a:solidFill>
              </a:rPr>
              <a:t> </a:t>
            </a:r>
            <a:r>
              <a:rPr lang="en" altLang="zh-CN" sz="1800" dirty="0">
                <a:solidFill>
                  <a:srgbClr val="1E00FF"/>
                </a:solidFill>
              </a:rPr>
              <a:t>simple BW</a:t>
            </a:r>
            <a:endParaRPr lang="zh-CN" altLang="en-US" dirty="0">
              <a:solidFill>
                <a:srgbClr val="1E00FF"/>
              </a:solidFill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CAA912B5-D2FD-FB0B-FA4D-2D3FEEA44B8E}"/>
              </a:ext>
            </a:extLst>
          </p:cNvPr>
          <p:cNvCxnSpPr>
            <a:cxnSpLocks/>
          </p:cNvCxnSpPr>
          <p:nvPr/>
        </p:nvCxnSpPr>
        <p:spPr>
          <a:xfrm flipV="1">
            <a:off x="923067" y="2231181"/>
            <a:ext cx="289506" cy="921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A381B83-561E-D0AD-03B2-7247F466929A}"/>
                  </a:ext>
                </a:extLst>
              </p:cNvPr>
              <p:cNvSpPr txBox="1"/>
              <p:nvPr/>
            </p:nvSpPr>
            <p:spPr>
              <a:xfrm>
                <a:off x="2037040" y="1384787"/>
                <a:ext cx="933233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is-IS" altLang="zh-CN" sz="2400" b="1" i="1" smtClean="0">
                          <a:solidFill>
                            <a:srgbClr val="2F20F0"/>
                          </a:solidFill>
                          <a:latin typeface="Cambria Math" charset="0"/>
                        </a:rPr>
                        <m:t>𝜼</m:t>
                      </m:r>
                      <m:r>
                        <a:rPr kumimoji="1" lang="en-US" altLang="zh-CN" sz="2400" b="1" i="1" baseline="-25000" smtClean="0">
                          <a:solidFill>
                            <a:srgbClr val="2F20F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CN" altLang="en-US" sz="2400" baseline="-25000" dirty="0">
                  <a:solidFill>
                    <a:srgbClr val="2F20F0"/>
                  </a:solidFill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A381B83-561E-D0AD-03B2-7247F4669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040" y="1384787"/>
                <a:ext cx="933233" cy="453137"/>
              </a:xfrm>
              <a:prstGeom prst="rect">
                <a:avLst/>
              </a:prstGeom>
              <a:blipFill>
                <a:blip r:embed="rId14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D7BFA73A-4016-A1F6-38C1-D490DF73FA59}"/>
              </a:ext>
            </a:extLst>
          </p:cNvPr>
          <p:cNvSpPr txBox="1"/>
          <p:nvPr/>
        </p:nvSpPr>
        <p:spPr>
          <a:xfrm>
            <a:off x="1156818" y="2084206"/>
            <a:ext cx="9332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dirty="0">
                <a:solidFill>
                  <a:srgbClr val="2F20F0"/>
                </a:solidFill>
              </a:rPr>
              <a:t>X(1840)</a:t>
            </a:r>
            <a:endParaRPr lang="zh-CN" altLang="en-US" sz="1600" dirty="0">
              <a:solidFill>
                <a:srgbClr val="2F2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2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BEA02A4-93CA-3FC4-D3A5-951F1B7C2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1" y="1148064"/>
            <a:ext cx="3801258" cy="32330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567774D-3F47-7C46-B6EE-D851EEFE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35" y="4279391"/>
            <a:ext cx="2768312" cy="415868"/>
          </a:xfrm>
          <a:prstGeom prst="rect">
            <a:avLst/>
          </a:prstGeom>
        </p:spPr>
      </p:pic>
      <p:sp>
        <p:nvSpPr>
          <p:cNvPr id="2" name="textbox 4208">
            <a:extLst>
              <a:ext uri="{FF2B5EF4-FFF2-40B4-BE49-F238E27FC236}">
                <a16:creationId xmlns:a16="http://schemas.microsoft.com/office/drawing/2014/main" id="{6FC82166-1393-C34E-AA18-6CAB3A658930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Observation of the Anomalous Shape of X(1840)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D347C1-8EC1-9D45-AA94-537F701E5608}"/>
              </a:ext>
            </a:extLst>
          </p:cNvPr>
          <p:cNvSpPr txBox="1"/>
          <p:nvPr/>
        </p:nvSpPr>
        <p:spPr>
          <a:xfrm>
            <a:off x="6103856" y="834261"/>
            <a:ext cx="2579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﻿destructive </a:t>
            </a:r>
            <a:r>
              <a:rPr lang="zh-CN" altLang="en-US" sz="1600" dirty="0"/>
              <a:t>interference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B2D28D-0623-824E-BBCF-C092AB4775C1}"/>
              </a:ext>
            </a:extLst>
          </p:cNvPr>
          <p:cNvSpPr txBox="1"/>
          <p:nvPr/>
        </p:nvSpPr>
        <p:spPr>
          <a:xfrm>
            <a:off x="1364517" y="814678"/>
            <a:ext cx="2498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﻿</a:t>
            </a:r>
            <a:r>
              <a:rPr lang="zh-CN" altLang="en-US" sz="1600" dirty="0">
                <a:solidFill>
                  <a:srgbClr val="FF0000"/>
                </a:solidFill>
              </a:rPr>
              <a:t>constructive</a:t>
            </a:r>
            <a:r>
              <a:rPr lang="en-US" altLang="zh-CN" sz="1600" dirty="0"/>
              <a:t> </a:t>
            </a:r>
            <a:r>
              <a:rPr lang="zh-CN" altLang="en-US" sz="1600" dirty="0"/>
              <a:t>interference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DE9982-B86F-B04F-AEBF-4EFD448EAECE}"/>
              </a:ext>
            </a:extLst>
          </p:cNvPr>
          <p:cNvSpPr txBox="1"/>
          <p:nvPr/>
        </p:nvSpPr>
        <p:spPr>
          <a:xfrm>
            <a:off x="1127769" y="2607562"/>
            <a:ext cx="938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>
                <a:latin typeface="Symbol" pitchFamily="2" charset="2"/>
              </a:rPr>
              <a:t>c</a:t>
            </a:r>
            <a:r>
              <a:rPr kumimoji="1" lang="en-US" altLang="zh-CN" sz="1000" baseline="30000" dirty="0"/>
              <a:t>2</a:t>
            </a:r>
            <a:r>
              <a:rPr kumimoji="1" lang="en-US" altLang="zh-CN" sz="1000" dirty="0"/>
              <a:t>/</a:t>
            </a:r>
            <a:r>
              <a:rPr kumimoji="1" lang="en-US" altLang="zh-CN" sz="1000" dirty="0" err="1"/>
              <a:t>ndf</a:t>
            </a:r>
            <a:r>
              <a:rPr kumimoji="1" lang="en-US" altLang="zh-CN" sz="1000" dirty="0"/>
              <a:t>=3.78</a:t>
            </a:r>
            <a:endParaRPr kumimoji="1" lang="zh-CN" altLang="en-US" sz="10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F0E067B-4A62-8B40-B8F7-E4A1E9E38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09" y="4695259"/>
            <a:ext cx="4439587" cy="155268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E9AE6D8-C9C7-4445-907F-C308E84823BE}"/>
              </a:ext>
            </a:extLst>
          </p:cNvPr>
          <p:cNvSpPr txBox="1"/>
          <p:nvPr/>
        </p:nvSpPr>
        <p:spPr>
          <a:xfrm>
            <a:off x="332138" y="6519972"/>
            <a:ext cx="46124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400" dirty="0">
                <a:solidFill>
                  <a:srgbClr val="1E00FF"/>
                </a:solidFill>
                <a:effectLst/>
                <a:highlight>
                  <a:srgbClr val="FFFF00"/>
                </a:highlight>
                <a:latin typeface="Times" pitchFamily="2" charset="0"/>
              </a:rPr>
              <a:t>X(1880): 14.7</a:t>
            </a:r>
            <a:r>
              <a:rPr lang="en" altLang="zh-CN" sz="1400" dirty="0">
                <a:solidFill>
                  <a:srgbClr val="1E00FF"/>
                </a:solidFill>
                <a:effectLst/>
                <a:highlight>
                  <a:srgbClr val="FFFF00"/>
                </a:highlight>
                <a:latin typeface="Symbol" pitchFamily="2" charset="2"/>
              </a:rPr>
              <a:t>s, </a:t>
            </a:r>
            <a:r>
              <a:rPr lang="zh-CN" altLang="en-US" sz="1400" dirty="0">
                <a:highlight>
                  <a:srgbClr val="FFFF00"/>
                </a:highlight>
              </a:rPr>
              <a:t>in reasonable agreement with</a:t>
            </a:r>
            <a:r>
              <a:rPr lang="en-US" altLang="zh-CN" sz="1400" dirty="0">
                <a:highlight>
                  <a:srgbClr val="FFFF00"/>
                </a:highlight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highlight>
                  <a:srgbClr val="FFFF00"/>
                </a:highlight>
              </a:rPr>
              <a:t>X(1870)</a:t>
            </a:r>
            <a:endParaRPr lang="en" altLang="zh-CN" sz="1400" dirty="0">
              <a:solidFill>
                <a:srgbClr val="7030A0"/>
              </a:solidFill>
              <a:highlight>
                <a:srgbClr val="FFFF00"/>
              </a:highlight>
              <a:latin typeface="Symbol" pitchFamily="2" charset="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6F72A31-7179-0340-9E79-28D3CA244027}"/>
              </a:ext>
            </a:extLst>
          </p:cNvPr>
          <p:cNvSpPr txBox="1"/>
          <p:nvPr/>
        </p:nvSpPr>
        <p:spPr>
          <a:xfrm>
            <a:off x="20264" y="4459501"/>
            <a:ext cx="46124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400" dirty="0">
                <a:solidFill>
                  <a:srgbClr val="FF0000"/>
                </a:solidFill>
              </a:rPr>
              <a:t>First observation </a:t>
            </a:r>
            <a:r>
              <a:rPr lang="en-US" altLang="zh-CN" sz="1400" dirty="0"/>
              <a:t>of the </a:t>
            </a:r>
            <a:r>
              <a:rPr lang="zh-CN" altLang="en-US" sz="1400" dirty="0"/>
              <a:t>significant distortion of the M(6π</a:t>
            </a:r>
            <a:r>
              <a:rPr lang="en-US" altLang="zh-CN" sz="1400" dirty="0"/>
              <a:t>) </a:t>
            </a:r>
            <a:r>
              <a:rPr lang="zh-CN" altLang="en-US" sz="1400" dirty="0"/>
              <a:t>distribution </a:t>
            </a:r>
            <a:r>
              <a:rPr lang="zh-CN" altLang="en-US" sz="1400" b="1" dirty="0"/>
              <a:t>near the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ppbar</a:t>
            </a:r>
            <a:r>
              <a:rPr lang="en-US" altLang="zh-CN" sz="1400" b="1" dirty="0"/>
              <a:t> ﻿threshold</a:t>
            </a:r>
            <a:r>
              <a:rPr lang="en-US" altLang="zh-CN" sz="1400" dirty="0"/>
              <a:t>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400" dirty="0"/>
              <a:t>﻿analogous to the case of X(1835)</a:t>
            </a:r>
          </a:p>
          <a:p>
            <a:pPr marL="285750" indent="-285750">
              <a:buFont typeface="Wingdings" pitchFamily="2" charset="2"/>
              <a:buChar char="Ø"/>
            </a:pPr>
            <a:endParaRPr lang="en" altLang="zh-CN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" altLang="zh-CN" sz="1400" dirty="0"/>
              <a:t>﻿A few ﻿interpretations are tested:</a:t>
            </a:r>
          </a:p>
          <a:p>
            <a:pPr lvl="1"/>
            <a:r>
              <a:rPr lang="en" altLang="zh-CN" sz="1400" dirty="0">
                <a:solidFill>
                  <a:srgbClr val="1E00FF"/>
                </a:solidFill>
              </a:rPr>
              <a:t>x:   ﻿</a:t>
            </a:r>
            <a:r>
              <a:rPr lang="en" altLang="zh-CN" sz="1400" dirty="0"/>
              <a:t>a simple BW  or with threshold effect 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" altLang="zh-CN" sz="1400" dirty="0">
                <a:solidFill>
                  <a:srgbClr val="FF0000"/>
                </a:solidFill>
              </a:rPr>
              <a:t>a coherent sum of two structures</a:t>
            </a:r>
          </a:p>
          <a:p>
            <a:r>
              <a:rPr lang="zh-CN" altLang="en-US" sz="1400" dirty="0"/>
              <a:t>﻿</a:t>
            </a:r>
            <a:endParaRPr lang="en-US" altLang="zh-CN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" altLang="zh-CN" sz="1400" dirty="0"/>
              <a:t>X(1840):﻿ in </a:t>
            </a:r>
            <a:r>
              <a:rPr lang="en" altLang="zh-CN" sz="1400" dirty="0">
                <a:solidFill>
                  <a:srgbClr val="FF0000"/>
                </a:solidFill>
              </a:rPr>
              <a:t>agreement</a:t>
            </a:r>
            <a:r>
              <a:rPr lang="en" altLang="zh-CN" sz="1400" dirty="0"/>
              <a:t> with the previous work</a:t>
            </a:r>
            <a:endParaRPr lang="zh-CN" altLang="en-US" sz="14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20577E4-99A8-DB4C-B7FE-AC74A4FE1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229" y="6267852"/>
            <a:ext cx="2200361" cy="24829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724B9F0-C3C3-0146-98C4-404034CF2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965" y="6587374"/>
            <a:ext cx="1319389" cy="294252"/>
          </a:xfrm>
          <a:prstGeom prst="rect">
            <a:avLst/>
          </a:prstGeom>
        </p:spPr>
      </p:pic>
      <p:sp>
        <p:nvSpPr>
          <p:cNvPr id="25" name="左大括号 24">
            <a:extLst>
              <a:ext uri="{FF2B5EF4-FFF2-40B4-BE49-F238E27FC236}">
                <a16:creationId xmlns:a16="http://schemas.microsoft.com/office/drawing/2014/main" id="{97B52DE5-720C-2448-9290-B42C28839A94}"/>
              </a:ext>
            </a:extLst>
          </p:cNvPr>
          <p:cNvSpPr/>
          <p:nvPr/>
        </p:nvSpPr>
        <p:spPr>
          <a:xfrm>
            <a:off x="5474344" y="6339483"/>
            <a:ext cx="251389" cy="410753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E30B1E2-5157-464D-ABF6-927D0F4BE369}"/>
              </a:ext>
            </a:extLst>
          </p:cNvPr>
          <p:cNvSpPr txBox="1"/>
          <p:nvPr/>
        </p:nvSpPr>
        <p:spPr>
          <a:xfrm>
            <a:off x="20264" y="870849"/>
            <a:ext cx="1319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solidFill>
                  <a:srgbClr val="FF0000"/>
                </a:solidFill>
              </a:rPr>
              <a:t>Model II:</a:t>
            </a:r>
            <a:endParaRPr lang="zh-CN" altLang="en-US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54EC16D9-B1CB-FAEE-B6B6-6367F782629A}"/>
              </a:ext>
            </a:extLst>
          </p:cNvPr>
          <p:cNvCxnSpPr>
            <a:cxnSpLocks/>
          </p:cNvCxnSpPr>
          <p:nvPr/>
        </p:nvCxnSpPr>
        <p:spPr>
          <a:xfrm flipV="1">
            <a:off x="4685909" y="6570482"/>
            <a:ext cx="745235" cy="16401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4480A80-805B-56F3-4038-282EC78648D8}"/>
              </a:ext>
            </a:extLst>
          </p:cNvPr>
          <p:cNvSpPr txBox="1"/>
          <p:nvPr/>
        </p:nvSpPr>
        <p:spPr>
          <a:xfrm>
            <a:off x="5466978" y="502573"/>
            <a:ext cx="3639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altLang="zh-CN" dirty="0">
                <a:solidFill>
                  <a:schemeClr val="bg1"/>
                </a:solidFill>
                <a:latin typeface="Times" pitchFamily="2" charset="0"/>
              </a:rPr>
              <a:t>PRL</a:t>
            </a:r>
            <a:r>
              <a:rPr lang="zh-CN" altLang="en-US" dirty="0">
                <a:solidFill>
                  <a:schemeClr val="bg1"/>
                </a:solidFill>
                <a:latin typeface="Times" pitchFamily="2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" pitchFamily="2" charset="0"/>
              </a:rPr>
              <a:t>132, 151901(2024)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" pitchFamily="2" charset="0"/>
              </a:rPr>
              <a:t>     10 B </a:t>
            </a:r>
            <a:r>
              <a:rPr lang="en" altLang="zh-CN" sz="1800" kern="0" spc="-5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1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" pitchFamily="2" charset="0"/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2AF03FB-F8E6-5BC3-DBAC-A84D8D70A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538" y="1079192"/>
            <a:ext cx="3639359" cy="32339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F0ED82-A80C-D0CF-749A-3CC5392A5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486" y="4233621"/>
            <a:ext cx="704713" cy="43848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7421080-9C62-298F-0FAD-9DC232A44F96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10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9205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208">
            <a:extLst>
              <a:ext uri="{FF2B5EF4-FFF2-40B4-BE49-F238E27FC236}">
                <a16:creationId xmlns:a16="http://schemas.microsoft.com/office/drawing/2014/main" id="{6FC82166-1393-C34E-AA18-6CAB3A658930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Observation of the Anomalous Shape of X(1840)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8B4DD5-1D00-0B49-A375-D12793B866CC}"/>
              </a:ext>
            </a:extLst>
          </p:cNvPr>
          <p:cNvSpPr txBox="1"/>
          <p:nvPr/>
        </p:nvSpPr>
        <p:spPr>
          <a:xfrm>
            <a:off x="0" y="5094056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/>
              <a:t>﻿</a:t>
            </a:r>
            <a:r>
              <a:rPr lang="en" altLang="zh-CN" sz="1800" dirty="0"/>
              <a:t>Our result further supports the </a:t>
            </a:r>
            <a:r>
              <a:rPr lang="en" altLang="zh-CN" sz="1800" dirty="0">
                <a:solidFill>
                  <a:srgbClr val="FF0000"/>
                </a:solidFill>
              </a:rPr>
              <a:t>existence </a:t>
            </a:r>
            <a:r>
              <a:rPr lang="en" altLang="zh-CN" dirty="0">
                <a:solidFill>
                  <a:srgbClr val="FF0000"/>
                </a:solidFill>
              </a:rPr>
              <a:t>of a </a:t>
            </a:r>
            <a:r>
              <a:rPr lang="en" altLang="zh-CN" dirty="0" err="1">
                <a:solidFill>
                  <a:srgbClr val="FF0000"/>
                </a:solidFill>
              </a:rPr>
              <a:t>ppbar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" altLang="zh-CN" dirty="0">
                <a:solidFill>
                  <a:srgbClr val="FF0000"/>
                </a:solidFill>
              </a:rPr>
              <a:t>bound state</a:t>
            </a:r>
            <a:r>
              <a:rPr lang="en" altLang="zh-CN" dirty="0"/>
              <a:t> just below the </a:t>
            </a:r>
            <a:r>
              <a:rPr lang="en" altLang="zh-CN" dirty="0" err="1"/>
              <a:t>ppbar</a:t>
            </a:r>
            <a:r>
              <a:rPr lang="en" altLang="zh-CN" dirty="0"/>
              <a:t> mass threshold.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" altLang="zh-CN" dirty="0"/>
              <a:t>﻿</a:t>
            </a:r>
            <a:r>
              <a:rPr lang="en" altLang="zh-CN" dirty="0">
                <a:solidFill>
                  <a:srgbClr val="1E00FF"/>
                </a:solidFill>
              </a:rPr>
              <a:t>More sophisticated parameterizations cannot be  ruled out</a:t>
            </a:r>
            <a:r>
              <a:rPr lang="en" altLang="zh-CN" dirty="0"/>
              <a:t>:  </a:t>
            </a:r>
          </a:p>
          <a:p>
            <a:pPr marL="742950" lvl="1" indent="-285750">
              <a:buFont typeface="Wingdings" pitchFamily="2" charset="2"/>
              <a:buChar char="u"/>
            </a:pPr>
            <a:r>
              <a:rPr lang="en" altLang="zh-CN" dirty="0"/>
              <a:t>﻿a mixture of above two models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D0BAADE-6564-1C46-8A00-363909C7FBA4}"/>
              </a:ext>
            </a:extLst>
          </p:cNvPr>
          <p:cNvSpPr txBox="1"/>
          <p:nvPr/>
        </p:nvSpPr>
        <p:spPr>
          <a:xfrm>
            <a:off x="165227" y="927459"/>
            <a:ext cx="4190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﻿acceptance-corrected angular distribution</a:t>
            </a:r>
            <a:r>
              <a:rPr lang="en-US" altLang="zh-CN" sz="1600" dirty="0"/>
              <a:t>:</a:t>
            </a:r>
            <a:endParaRPr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BC9337-78E6-F344-854A-3D827F45CA42}"/>
              </a:ext>
            </a:extLst>
          </p:cNvPr>
          <p:cNvSpPr txBox="1"/>
          <p:nvPr/>
        </p:nvSpPr>
        <p:spPr>
          <a:xfrm>
            <a:off x="5626855" y="3151556"/>
            <a:ext cx="3479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Favors 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﻿pseudoscalar mesons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C519E7-B462-A140-A0BA-832BA1D14560}"/>
              </a:ext>
            </a:extLst>
          </p:cNvPr>
          <p:cNvSpPr txBox="1"/>
          <p:nvPr/>
        </p:nvSpPr>
        <p:spPr>
          <a:xfrm>
            <a:off x="5515812" y="2072941"/>
            <a:ext cx="3479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﻿</a:t>
            </a:r>
            <a:r>
              <a:rPr lang="en-US" altLang="zh-CN" sz="1400" dirty="0">
                <a:latin typeface="Symbol" pitchFamily="2" charset="2"/>
              </a:rPr>
              <a:t>q: </a:t>
            </a:r>
            <a:r>
              <a:rPr lang="zh-CN" altLang="en-US" sz="1400" dirty="0"/>
              <a:t>polar angle of the photon in the J/ψ rest</a:t>
            </a:r>
            <a:r>
              <a:rPr lang="en-US" altLang="zh-CN" sz="1400" dirty="0"/>
              <a:t> </a:t>
            </a:r>
            <a:r>
              <a:rPr lang="zh-CN" altLang="en-US" sz="1400" dirty="0"/>
              <a:t>frame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58A01D-E966-B7B5-17AB-5949C741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50" y="1293461"/>
            <a:ext cx="4707456" cy="325825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E78C6B3-FB7A-3AA5-E45E-6AD80F16C65C}"/>
              </a:ext>
            </a:extLst>
          </p:cNvPr>
          <p:cNvSpPr txBox="1"/>
          <p:nvPr/>
        </p:nvSpPr>
        <p:spPr>
          <a:xfrm>
            <a:off x="5470706" y="2621281"/>
            <a:ext cx="3673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dirty="0">
                <a:solidFill>
                  <a:srgbClr val="1E00FF"/>
                </a:solidFill>
                <a:effectLst/>
                <a:latin typeface="AdvOT483a8203"/>
              </a:rPr>
              <a:t>expected to follow a </a:t>
            </a:r>
            <a:r>
              <a:rPr lang="en" altLang="zh-CN" sz="1600" dirty="0">
                <a:solidFill>
                  <a:srgbClr val="1E00FF"/>
                </a:solidFill>
                <a:effectLst/>
                <a:latin typeface="AdvTTbdb21c9e"/>
              </a:rPr>
              <a:t>1 </a:t>
            </a:r>
            <a:r>
              <a:rPr lang="en-US" altLang="zh-CN" sz="1600" dirty="0">
                <a:solidFill>
                  <a:srgbClr val="1E00FF"/>
                </a:solidFill>
                <a:latin typeface="AdvP4C4E74"/>
              </a:rPr>
              <a:t>+</a:t>
            </a:r>
            <a:r>
              <a:rPr lang="en" altLang="zh-CN" sz="1600" dirty="0">
                <a:solidFill>
                  <a:srgbClr val="1E00FF"/>
                </a:solidFill>
                <a:effectLst/>
                <a:latin typeface="AdvP4C4E74"/>
              </a:rPr>
              <a:t> </a:t>
            </a:r>
            <a:r>
              <a:rPr lang="en" altLang="zh-CN" sz="1600" dirty="0">
                <a:solidFill>
                  <a:srgbClr val="1E00FF"/>
                </a:solidFill>
                <a:effectLst/>
                <a:latin typeface="AdvOT483a8203"/>
              </a:rPr>
              <a:t>cos</a:t>
            </a:r>
            <a:r>
              <a:rPr lang="en-US" altLang="zh-CN" sz="1600" baseline="30000" dirty="0">
                <a:solidFill>
                  <a:srgbClr val="1E00FF"/>
                </a:solidFill>
                <a:effectLst/>
                <a:latin typeface="AdvOT483a8203"/>
              </a:rPr>
              <a:t>2</a:t>
            </a:r>
            <a:r>
              <a:rPr lang="el-GR" altLang="zh-CN" sz="1600" dirty="0">
                <a:solidFill>
                  <a:srgbClr val="1E00FF"/>
                </a:solidFill>
                <a:effectLst/>
                <a:latin typeface="AdvOTdd3b7348.I+03"/>
              </a:rPr>
              <a:t>θ </a:t>
            </a:r>
            <a:r>
              <a:rPr lang="en" altLang="zh-CN" sz="1600" dirty="0">
                <a:solidFill>
                  <a:srgbClr val="1E00FF"/>
                </a:solidFill>
                <a:effectLst/>
                <a:latin typeface="AdvOT483a8203"/>
              </a:rPr>
              <a:t>distribution</a:t>
            </a:r>
            <a:endParaRPr lang="en" altLang="zh-CN" sz="1600" dirty="0">
              <a:solidFill>
                <a:srgbClr val="1E00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97E234-5F69-A081-88F5-8EF83972C9C0}"/>
              </a:ext>
            </a:extLst>
          </p:cNvPr>
          <p:cNvSpPr txBox="1"/>
          <p:nvPr/>
        </p:nvSpPr>
        <p:spPr>
          <a:xfrm>
            <a:off x="5466978" y="502573"/>
            <a:ext cx="3639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altLang="zh-CN" dirty="0">
                <a:solidFill>
                  <a:schemeClr val="bg1"/>
                </a:solidFill>
                <a:latin typeface="Times" pitchFamily="2" charset="0"/>
              </a:rPr>
              <a:t>PRL</a:t>
            </a:r>
            <a:r>
              <a:rPr lang="zh-CN" altLang="en-US" dirty="0">
                <a:solidFill>
                  <a:schemeClr val="bg1"/>
                </a:solidFill>
                <a:latin typeface="Times" pitchFamily="2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" pitchFamily="2" charset="0"/>
              </a:rPr>
              <a:t>132, 151901(2024)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" pitchFamily="2" charset="0"/>
              </a:rPr>
              <a:t>     10 B </a:t>
            </a:r>
            <a:r>
              <a:rPr lang="en" altLang="zh-CN" sz="1800" kern="0" spc="-5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1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" altLang="zh-CN" sz="1800" dirty="0">
                <a:solidFill>
                  <a:schemeClr val="bg1"/>
                </a:solidFill>
                <a:effectLst/>
                <a:latin typeface="Times" pitchFamily="2" charset="0"/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B18AA4-B166-C0D8-02DF-272E38D54B04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11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33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208">
            <a:extLst>
              <a:ext uri="{FF2B5EF4-FFF2-40B4-BE49-F238E27FC236}">
                <a16:creationId xmlns:a16="http://schemas.microsoft.com/office/drawing/2014/main" id="{D4ADECEC-723E-0248-BFA4-D5DAB14CC4F0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﻿Investigate the possible intermediate states 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A3CBFA-D3E0-174D-877A-09F27577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" y="1027053"/>
            <a:ext cx="6153665" cy="37609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CA08C8-12FB-5D49-A215-B38F796F0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4" y="4947829"/>
            <a:ext cx="6067168" cy="176623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155902F-27CB-C94F-BBA3-4B74641D0F5C}"/>
              </a:ext>
            </a:extLst>
          </p:cNvPr>
          <p:cNvSpPr txBox="1"/>
          <p:nvPr/>
        </p:nvSpPr>
        <p:spPr>
          <a:xfrm>
            <a:off x="6249707" y="3105834"/>
            <a:ext cx="2894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﻿No evident structure</a:t>
            </a:r>
            <a:r>
              <a:rPr lang="en-US" altLang="zh-CN" dirty="0"/>
              <a:t> </a:t>
            </a:r>
            <a:r>
              <a:rPr lang="zh-CN" altLang="en-US" dirty="0"/>
              <a:t>is observed</a:t>
            </a:r>
            <a:r>
              <a:rPr lang="en-US" altLang="zh-CN" dirty="0"/>
              <a:t> in M(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110" baseline="39000" dirty="0"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1800" kern="0" spc="-39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58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baseline="39000" dirty="0"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1800" kern="0" spc="-420" dirty="0">
                <a:latin typeface="Microsoft YaHei"/>
                <a:ea typeface="Microsoft YaHei"/>
                <a:cs typeface="Microsoft YaHei"/>
              </a:rPr>
              <a:t>  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A311EE3-C619-D942-8072-5AA604C94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174" y="6016296"/>
            <a:ext cx="1663185" cy="2535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64ED7B4-8D50-F64A-870D-96CFF28B947E}"/>
              </a:ext>
            </a:extLst>
          </p:cNvPr>
          <p:cNvSpPr txBox="1"/>
          <p:nvPr/>
        </p:nvSpPr>
        <p:spPr>
          <a:xfrm>
            <a:off x="6168511" y="6016296"/>
            <a:ext cx="1359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Ks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cut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for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vetoing</a:t>
            </a:r>
            <a:endParaRPr kumimoji="1" lang="zh-CN" altLang="en-US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F5C231-48BB-2B60-4343-B069DDCF9610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12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533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208">
            <a:extLst>
              <a:ext uri="{FF2B5EF4-FFF2-40B4-BE49-F238E27FC236}">
                <a16:creationId xmlns:a16="http://schemas.microsoft.com/office/drawing/2014/main" id="{D4ADECEC-723E-0248-BFA4-D5DAB14CC4F0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﻿Investigate the possible intermediate states 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BA36D2-0DA9-F645-B27E-FC2187EA5004}"/>
              </a:ext>
            </a:extLst>
          </p:cNvPr>
          <p:cNvSpPr txBox="1"/>
          <p:nvPr/>
        </p:nvSpPr>
        <p:spPr>
          <a:xfrm>
            <a:off x="6249707" y="3105834"/>
            <a:ext cx="2894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﻿No evident structure</a:t>
            </a:r>
            <a:r>
              <a:rPr lang="en-US" altLang="zh-CN" dirty="0"/>
              <a:t> </a:t>
            </a:r>
            <a:r>
              <a:rPr lang="zh-CN" altLang="en-US" dirty="0"/>
              <a:t>is observed</a:t>
            </a:r>
            <a:r>
              <a:rPr lang="en-US" altLang="zh-CN" dirty="0"/>
              <a:t> in M(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110" baseline="39000" dirty="0"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1800" kern="0" spc="-39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58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baseline="39000" dirty="0"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1800" kern="0" spc="-420" dirty="0">
                <a:latin typeface="Microsoft YaHei"/>
                <a:ea typeface="Microsoft YaHei"/>
                <a:cs typeface="Microsoft YaHei"/>
              </a:rPr>
              <a:t> 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110" baseline="39000" dirty="0"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1800" kern="0" spc="-39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dirty="0"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1800" kern="0" spc="-580" dirty="0"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1800" kern="0" spc="-110" baseline="39000" dirty="0"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1800" kern="0" spc="-420" dirty="0">
                <a:latin typeface="Microsoft YaHei"/>
                <a:ea typeface="Microsoft YaHei"/>
                <a:cs typeface="Microsoft YaHei"/>
              </a:rPr>
              <a:t> 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7C53C3-08CC-CB4F-997A-9D919C27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427"/>
            <a:ext cx="6249706" cy="38435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845551-83A2-9E46-A1A9-5F560923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17281"/>
            <a:ext cx="6249706" cy="18036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A28BF9-4A6B-7B8B-A3A8-03692EBDC7FF}"/>
              </a:ext>
            </a:extLst>
          </p:cNvPr>
          <p:cNvSpPr txBox="1"/>
          <p:nvPr/>
        </p:nvSpPr>
        <p:spPr>
          <a:xfrm>
            <a:off x="8713560" y="6445167"/>
            <a:ext cx="4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13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2836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picture 9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58656" y="3470077"/>
            <a:ext cx="3868909" cy="2340689"/>
          </a:xfrm>
          <a:prstGeom prst="rect">
            <a:avLst/>
          </a:prstGeom>
        </p:spPr>
      </p:pic>
      <p:sp>
        <p:nvSpPr>
          <p:cNvPr id="948" name="textbox 948"/>
          <p:cNvSpPr/>
          <p:nvPr/>
        </p:nvSpPr>
        <p:spPr>
          <a:xfrm>
            <a:off x="5790415" y="5810766"/>
            <a:ext cx="3345367" cy="985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065" algn="l" rtl="0" eaLnBrk="0">
              <a:lnSpc>
                <a:spcPct val="116000"/>
              </a:lnSpc>
            </a:pPr>
            <a:r>
              <a:rPr lang="zh-CN" altLang="en-US" sz="100" dirty="0"/>
              <a:t>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BEPCII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upgrad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es:              </a:t>
            </a:r>
            <a:r>
              <a:rPr lang="en-US"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</a:p>
          <a:p>
            <a:pPr marL="12065" algn="l" rtl="0" eaLnBrk="0">
              <a:lnSpc>
                <a:spcPct val="116000"/>
              </a:lnSpc>
            </a:pPr>
            <a:r>
              <a:rPr lang="en-US"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</a:t>
            </a:r>
            <a:r>
              <a:rPr sz="1400" kern="0" spc="-10" dirty="0" err="1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c.m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 ener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gy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up to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5.6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GeV</a:t>
            </a:r>
            <a:endParaRPr lang="en-US" altLang="en-US" sz="1400" dirty="0"/>
          </a:p>
          <a:p>
            <a:pPr rtl="0" eaLnBrk="0">
              <a:lnSpc>
                <a:spcPts val="2395"/>
              </a:lnSpc>
              <a:spcBef>
                <a:spcPts val="130"/>
              </a:spcBef>
            </a:pPr>
            <a:r>
              <a:rPr lang="zh-CN" altLang="en-US" sz="1400" kern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3x luminosity i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ncrease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 </a:t>
            </a:r>
            <a:r>
              <a:rPr sz="1400" i="1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XYZ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region</a:t>
            </a:r>
            <a:endParaRPr lang="en-US" altLang="en-US" sz="1400" dirty="0"/>
          </a:p>
        </p:txBody>
      </p:sp>
      <p:sp>
        <p:nvSpPr>
          <p:cNvPr id="7" name="textbox 4208">
            <a:extLst>
              <a:ext uri="{FF2B5EF4-FFF2-40B4-BE49-F238E27FC236}">
                <a16:creationId xmlns:a16="http://schemas.microsoft.com/office/drawing/2014/main" id="{3BA6B225-A78D-EA40-81B4-2FF2DF23D24B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﻿</a:t>
            </a:r>
            <a:r>
              <a:rPr lang="en" altLang="zh-CN" sz="2800" kern="0" spc="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Summary</a:t>
            </a:r>
            <a:r>
              <a:rPr lang="en" altLang="zh-CN" sz="2800" kern="0" spc="6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" altLang="zh-CN" sz="2800" kern="0" spc="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lang="en" altLang="zh-CN" sz="2800" kern="0" spc="16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" altLang="zh-CN" sz="2800" kern="0" spc="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Outlook</a:t>
            </a:r>
            <a:endParaRPr lang="en" altLang="en-US" sz="2800" dirty="0">
              <a:solidFill>
                <a:schemeClr val="bg1"/>
              </a:solidFill>
            </a:endParaRPr>
          </a:p>
          <a:p>
            <a:pPr algn="ctr" eaLnBrk="0">
              <a:lnSpc>
                <a:spcPts val="4450"/>
              </a:lnSpc>
            </a:pP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84A42DF-3ECD-31E7-8D3A-AC0C865274B5}"/>
              </a:ext>
            </a:extLst>
          </p:cNvPr>
          <p:cNvSpPr txBox="1">
            <a:spLocks/>
          </p:cNvSpPr>
          <p:nvPr/>
        </p:nvSpPr>
        <p:spPr bwMode="auto">
          <a:xfrm>
            <a:off x="97318" y="1047234"/>
            <a:ext cx="8942508" cy="245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1800" dirty="0">
                <a:effectLst/>
                <a:latin typeface="Comic Sans MS" panose="030F0902030302020204" pitchFamily="66" charset="0"/>
              </a:rPr>
              <a:t> BESIII offers high precision measurements around 1.84 GeV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1800" dirty="0">
                <a:solidFill>
                  <a:srgbClr val="2F20F0"/>
                </a:solidFill>
                <a:latin typeface="Comic Sans MS" panose="030F0902030302020204" pitchFamily="66" charset="0"/>
              </a:rPr>
              <a:t> </a:t>
            </a:r>
            <a:r>
              <a:rPr lang="zh-CN" altLang="en-US" sz="1800" dirty="0">
                <a:solidFill>
                  <a:srgbClr val="2F20F0"/>
                </a:solidFill>
                <a:effectLst/>
                <a:latin typeface="Comic Sans MS" panose="030F0902030302020204" pitchFamily="66" charset="0"/>
              </a:rPr>
              <a:t>𝑝𝑝̅ </a:t>
            </a:r>
            <a:r>
              <a:rPr lang="en-US" altLang="zh-CN" sz="1800" dirty="0">
                <a:effectLst/>
                <a:latin typeface="Comic Sans MS" panose="030F0902030302020204" pitchFamily="66" charset="0"/>
              </a:rPr>
              <a:t> mass threshold enhancement confirmed 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1800" dirty="0">
                <a:effectLst/>
                <a:latin typeface="Comic Sans MS" panose="030F0902030302020204" pitchFamily="66" charset="0"/>
              </a:rPr>
              <a:t>Observed new decay modes in radiative decays, while not in hadronic decays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1800" dirty="0">
                <a:effectLst/>
                <a:latin typeface="Comic Sans MS" panose="030F0902030302020204" pitchFamily="66" charset="0"/>
              </a:rPr>
              <a:t>Anomalous line-shapes of </a:t>
            </a:r>
            <a:r>
              <a:rPr lang="en-US" altLang="zh-CN" sz="18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1800" baseline="300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</a:t>
            </a:r>
            <a:r>
              <a:rPr lang="en-US" altLang="zh-CN" sz="18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1800" baseline="300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</a:t>
            </a:r>
            <a:r>
              <a:rPr lang="en-US" altLang="zh-CN" sz="18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 and 3(</a:t>
            </a:r>
            <a:r>
              <a:rPr lang="en-US" altLang="zh-CN" sz="1800" baseline="300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</a:t>
            </a:r>
            <a:r>
              <a:rPr lang="en-US" altLang="zh-CN" sz="18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1800" baseline="300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</a:t>
            </a:r>
            <a:r>
              <a:rPr lang="en-US" altLang="zh-CN" sz="1800" dirty="0">
                <a:solidFill>
                  <a:srgbClr val="2F20F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) </a:t>
            </a:r>
            <a:r>
              <a:rPr lang="en-US" altLang="zh-CN" sz="1800" dirty="0"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suggest </a:t>
            </a:r>
            <a:r>
              <a:rPr lang="en-US" altLang="zh-CN" sz="1800" dirty="0">
                <a:solidFill>
                  <a:srgbClr val="FF0000"/>
                </a:solidFill>
                <a:latin typeface="Comic Sans MS" panose="030F0902030302020204" pitchFamily="66" charset="0"/>
                <a:cs typeface="Arial" pitchFamily="34" charset="0"/>
                <a:sym typeface="Symbol" pitchFamily="18" charset="2"/>
              </a:rPr>
              <a:t>a narrow state strongly coupling to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 𝑝𝑝̅</a:t>
            </a:r>
            <a:endParaRPr lang="en-US" altLang="zh-CN" sz="18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1800" dirty="0">
                <a:latin typeface="Comic Sans MS" panose="030F0902030302020204" pitchFamily="66" charset="0"/>
                <a:ea typeface="黑体" pitchFamily="49" charset="-122"/>
              </a:rPr>
              <a:t>More works needed to understood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800" dirty="0">
                <a:latin typeface="Comic Sans MS" panose="030F0902030302020204" pitchFamily="66" charset="0"/>
                <a:ea typeface="黑体" pitchFamily="49" charset="-122"/>
              </a:rPr>
              <a:t>     </a:t>
            </a:r>
            <a:r>
              <a:rPr lang="en-US" altLang="zh-CN" sz="1800" dirty="0">
                <a:latin typeface="Comic Sans MS" panose="030F0902030302020204" pitchFamily="66" charset="0"/>
                <a:ea typeface="黑体" pitchFamily="49" charset="-122"/>
              </a:rPr>
              <a:t>the connections in [1.8, 1.9] GeV</a:t>
            </a:r>
            <a:r>
              <a:rPr lang="zh-CN" altLang="en-US" sz="1800" dirty="0">
                <a:latin typeface="Comic Sans MS" panose="030F0902030302020204" pitchFamily="66" charset="0"/>
                <a:ea typeface="黑体" pitchFamily="49" charset="-122"/>
              </a:rPr>
              <a:t>：</a:t>
            </a:r>
            <a:endParaRPr lang="en-US" altLang="zh-CN" sz="1800" dirty="0">
              <a:latin typeface="Comic Sans MS" panose="030F0902030302020204" pitchFamily="66" charset="0"/>
              <a:ea typeface="黑体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FBFC82-021C-C1DB-0133-E2A5191B55EB}"/>
              </a:ext>
            </a:extLst>
          </p:cNvPr>
          <p:cNvSpPr txBox="1"/>
          <p:nvPr/>
        </p:nvSpPr>
        <p:spPr>
          <a:xfrm>
            <a:off x="-7550" y="4332923"/>
            <a:ext cx="5475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n"/>
            </a:pPr>
            <a:r>
              <a:rPr lang="en" altLang="zh-CN" dirty="0"/>
              <a:t>spin-parity quantum</a:t>
            </a:r>
            <a:r>
              <a:rPr lang="zh-CN" altLang="en-US" dirty="0"/>
              <a:t> </a:t>
            </a:r>
            <a:r>
              <a:rPr lang="en" altLang="zh-CN" dirty="0"/>
              <a:t>numbers ﻿measurement</a:t>
            </a:r>
          </a:p>
          <a:p>
            <a:pPr marL="742950" lvl="1" indent="-285750">
              <a:buFont typeface="Wingdings" pitchFamily="2" charset="2"/>
              <a:buChar char="n"/>
            </a:pPr>
            <a:r>
              <a:rPr lang="en" altLang="zh-CN" dirty="0"/>
              <a:t>coupled channel amplitude analysis 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4A94BFE8-8F94-A3DD-1BFE-28199483F428}"/>
              </a:ext>
            </a:extLst>
          </p:cNvPr>
          <p:cNvSpPr txBox="1">
            <a:spLocks/>
          </p:cNvSpPr>
          <p:nvPr/>
        </p:nvSpPr>
        <p:spPr bwMode="auto">
          <a:xfrm>
            <a:off x="401781" y="1458191"/>
            <a:ext cx="8742219" cy="39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2800" dirty="0" err="1">
                <a:sym typeface="Wingdings" pitchFamily="2" charset="2"/>
              </a:rPr>
              <a:t>p</a:t>
            </a:r>
            <a:r>
              <a:rPr lang="en-US" altLang="zh-CN" sz="2800" dirty="0" err="1">
                <a:sym typeface="Symbol" pitchFamily="2" charset="2"/>
              </a:rPr>
              <a:t></a:t>
            </a:r>
            <a:r>
              <a:rPr lang="en-US" altLang="zh-CN" sz="2800" dirty="0" err="1"/>
              <a:t>p</a:t>
            </a:r>
            <a:r>
              <a:rPr lang="en-US" altLang="zh-CN" sz="2800" dirty="0">
                <a:sym typeface="Wingdings" pitchFamily="2" charset="2"/>
              </a:rPr>
              <a:t> bound state ?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2800" dirty="0"/>
              <a:t>X(</a:t>
            </a:r>
            <a:r>
              <a:rPr lang="en-US" altLang="zh-CN" sz="2800" dirty="0" err="1">
                <a:sym typeface="Wingdings" pitchFamily="2" charset="2"/>
              </a:rPr>
              <a:t>p</a:t>
            </a:r>
            <a:r>
              <a:rPr lang="en-US" altLang="zh-CN" sz="2800" dirty="0" err="1">
                <a:sym typeface="Symbol" pitchFamily="2" charset="2"/>
              </a:rPr>
              <a:t></a:t>
            </a:r>
            <a:r>
              <a:rPr lang="en-US" altLang="zh-CN" sz="2800" dirty="0" err="1"/>
              <a:t>p</a:t>
            </a:r>
            <a:r>
              <a:rPr lang="en-US" altLang="zh-CN" sz="2800" dirty="0">
                <a:sym typeface="Wingdings" pitchFamily="2" charset="2"/>
              </a:rPr>
              <a:t> ) , X(1835), X(1840) at BESII 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2800" dirty="0"/>
              <a:t>Anomalous line-shapes of the structure at 1.84 GeV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2800" dirty="0"/>
              <a:t>Summary</a:t>
            </a:r>
            <a:r>
              <a:rPr lang="en-US" altLang="zh-CN" sz="3600" b="1" dirty="0">
                <a:latin typeface="Comic Sans MS" panose="030F0902030302020204" pitchFamily="66" charset="0"/>
                <a:ea typeface="宋体" charset="0"/>
              </a:rPr>
              <a:t> </a:t>
            </a:r>
            <a:endParaRPr lang="en-US" altLang="zh-CN" sz="3600" b="1" dirty="0">
              <a:latin typeface="Comic Sans MS" panose="030F0902030302020204" pitchFamily="66" charset="0"/>
              <a:ea typeface="黑体" pitchFamily="49" charset="-122"/>
            </a:endParaRPr>
          </a:p>
        </p:txBody>
      </p:sp>
      <p:sp>
        <p:nvSpPr>
          <p:cNvPr id="4" name="textbox 4208">
            <a:extLst>
              <a:ext uri="{FF2B5EF4-FFF2-40B4-BE49-F238E27FC236}">
                <a16:creationId xmlns:a16="http://schemas.microsoft.com/office/drawing/2014/main" id="{F6B84AAD-27A0-13A8-92F7-97AC43042FB1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marL="95250" algn="ctr" rtl="0" eaLnBrk="0">
              <a:lnSpc>
                <a:spcPct val="80000"/>
              </a:lnSpc>
            </a:pPr>
            <a:endParaRPr lang="en" altLang="zh-CN" sz="2800" kern="0" spc="-20" dirty="0">
              <a:solidFill>
                <a:schemeClr val="bg1"/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94615" algn="ctr" eaLnBrk="0">
              <a:lnSpc>
                <a:spcPct val="82000"/>
              </a:lnSpc>
              <a:spcBef>
                <a:spcPts val="5"/>
              </a:spcBef>
              <a:defRPr/>
            </a:pPr>
            <a:r>
              <a:rPr lang="en-US" altLang="zh-CN" sz="5400" kern="0" dirty="0">
                <a:solidFill>
                  <a:schemeClr val="bg1"/>
                </a:solidFill>
                <a:latin typeface="Arial" panose="020B0604020202090204"/>
                <a:cs typeface="Arial" panose="020B0604020202090204"/>
              </a:rPr>
              <a:t>OUTLINE</a:t>
            </a:r>
            <a:endParaRPr lang="zh-CN" altLang="en-GB" sz="5400" kern="0" dirty="0">
              <a:solidFill>
                <a:schemeClr val="bg1"/>
              </a:solidFill>
              <a:latin typeface="Arial" panose="020B0604020202090204"/>
              <a:cs typeface="Arial" panose="020B0604020202090204"/>
            </a:endParaRPr>
          </a:p>
        </p:txBody>
      </p:sp>
    </p:spTree>
    <p:extLst>
      <p:ext uri="{BB962C8B-B14F-4D97-AF65-F5344CB8AC3E}">
        <p14:creationId xmlns:p14="http://schemas.microsoft.com/office/powerpoint/2010/main" val="271450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84">
            <a:extLst>
              <a:ext uri="{FF2B5EF4-FFF2-40B4-BE49-F238E27FC236}">
                <a16:creationId xmlns:a16="http://schemas.microsoft.com/office/drawing/2014/main" id="{D2A9AE2E-A090-EB48-A055-DE323973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8678" y="2679274"/>
            <a:ext cx="2866644" cy="9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94026F-38F9-7792-56D4-B6EE2E858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4" y="602167"/>
            <a:ext cx="8873111" cy="45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6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D854A3-B271-369D-7523-B0D470F9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255"/>
            <a:ext cx="9144000" cy="42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3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E5E2C38-D035-664F-84AE-FCD514955EA3}"/>
              </a:ext>
            </a:extLst>
          </p:cNvPr>
          <p:cNvSpPr txBox="1"/>
          <p:nvPr/>
        </p:nvSpPr>
        <p:spPr>
          <a:xfrm>
            <a:off x="599818" y="306001"/>
            <a:ext cx="775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FF0000"/>
                </a:solidFill>
                <a:effectLst/>
                <a:latin typeface="CMR9"/>
              </a:rPr>
              <a:t>Model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CMR9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CMR9"/>
              </a:rPr>
              <a:t>III</a:t>
            </a:r>
            <a:r>
              <a:rPr lang="zh-CN" altLang="en-US" sz="1800" dirty="0">
                <a:effectLst/>
                <a:latin typeface="CMR9"/>
              </a:rPr>
              <a:t>： </a:t>
            </a:r>
            <a:r>
              <a:rPr lang="en" altLang="zh-CN" sz="1800" dirty="0">
                <a:effectLst/>
                <a:latin typeface="CMR9"/>
              </a:rPr>
              <a:t>coherent sum of two BW functions and non-resonant contribution </a:t>
            </a:r>
            <a:endParaRPr lang="en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9C138E-89B1-304E-B403-5AE530EC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69" y="675333"/>
            <a:ext cx="5553847" cy="6881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091914-330E-CD4C-8A22-1354ED1D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470"/>
            <a:ext cx="9144000" cy="3030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68D8B5-A96F-5849-83FD-6D04851AF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6" y="1418832"/>
            <a:ext cx="7018638" cy="31687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3D833F-D357-E14C-85CF-2A80910B5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1" y="4590735"/>
            <a:ext cx="8353168" cy="16968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4525AB1-83F8-2147-AD6F-F24C5A04B061}"/>
              </a:ext>
            </a:extLst>
          </p:cNvPr>
          <p:cNvSpPr txBox="1"/>
          <p:nvPr/>
        </p:nvSpPr>
        <p:spPr>
          <a:xfrm>
            <a:off x="5387546" y="4909576"/>
            <a:ext cx="349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FF0000"/>
                </a:solidFill>
                <a:effectLst/>
                <a:latin typeface="CMR10"/>
              </a:rPr>
              <a:t>change significantly </a:t>
            </a:r>
            <a:endParaRPr lang="en" altLang="zh-CN" dirty="0">
              <a:solidFill>
                <a:srgbClr val="FF0000"/>
              </a:solidFill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5B4B8E-2BA0-774B-B4C3-C8BFF6DAF4C3}"/>
              </a:ext>
            </a:extLst>
          </p:cNvPr>
          <p:cNvSpPr/>
          <p:nvPr/>
        </p:nvSpPr>
        <p:spPr>
          <a:xfrm>
            <a:off x="3904735" y="4921933"/>
            <a:ext cx="4448433" cy="4119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27DE4E51-D257-4D4E-995D-2D552086305B}"/>
              </a:ext>
            </a:extLst>
          </p:cNvPr>
          <p:cNvSpPr/>
          <p:nvPr/>
        </p:nvSpPr>
        <p:spPr>
          <a:xfrm>
            <a:off x="3904735" y="5729566"/>
            <a:ext cx="4448433" cy="2263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燕尾形箭头 11">
            <a:extLst>
              <a:ext uri="{FF2B5EF4-FFF2-40B4-BE49-F238E27FC236}">
                <a16:creationId xmlns:a16="http://schemas.microsoft.com/office/drawing/2014/main" id="{82874288-4671-2548-ABD6-389E8671154E}"/>
              </a:ext>
            </a:extLst>
          </p:cNvPr>
          <p:cNvSpPr/>
          <p:nvPr/>
        </p:nvSpPr>
        <p:spPr>
          <a:xfrm>
            <a:off x="3722730" y="3237470"/>
            <a:ext cx="753762" cy="383059"/>
          </a:xfrm>
          <a:prstGeom prst="notch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1B385C-D370-8B43-AAB8-7E35ED13F483}"/>
              </a:ext>
            </a:extLst>
          </p:cNvPr>
          <p:cNvSpPr txBox="1"/>
          <p:nvPr/>
        </p:nvSpPr>
        <p:spPr>
          <a:xfrm>
            <a:off x="3707027" y="3003208"/>
            <a:ext cx="107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zoom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578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2" name="picture 4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-1" y="1123382"/>
            <a:ext cx="5133420" cy="2470304"/>
          </a:xfrm>
          <a:prstGeom prst="rect">
            <a:avLst/>
          </a:prstGeom>
        </p:spPr>
      </p:pic>
      <p:pic>
        <p:nvPicPr>
          <p:cNvPr id="4404" name="picture 4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090324"/>
            <a:ext cx="5171267" cy="1988154"/>
          </a:xfrm>
          <a:prstGeom prst="rect">
            <a:avLst/>
          </a:prstGeom>
        </p:spPr>
      </p:pic>
      <p:sp>
        <p:nvSpPr>
          <p:cNvPr id="4406" name="textbox 4406"/>
          <p:cNvSpPr/>
          <p:nvPr/>
        </p:nvSpPr>
        <p:spPr>
          <a:xfrm>
            <a:off x="0" y="0"/>
            <a:ext cx="9144000" cy="626745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lang="en-US" altLang="en-US" sz="375" dirty="0"/>
          </a:p>
          <a:p>
            <a:pPr algn="l" rtl="0" eaLnBrk="0">
              <a:lnSpc>
                <a:spcPct val="122000"/>
              </a:lnSpc>
            </a:pPr>
            <a:endParaRPr lang="en-US" altLang="en-US" sz="375" dirty="0"/>
          </a:p>
          <a:p>
            <a:pPr algn="l" rtl="0" eaLnBrk="0">
              <a:lnSpc>
                <a:spcPct val="122000"/>
              </a:lnSpc>
            </a:pPr>
            <a:endParaRPr lang="en-US" altLang="en-US" sz="375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719024" eaLnBrk="0">
              <a:lnSpc>
                <a:spcPct val="76000"/>
              </a:lnSpc>
            </a:pPr>
            <a:r>
              <a:rPr sz="2250" b="1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Confirmation</a:t>
            </a:r>
            <a:r>
              <a:rPr sz="2250" b="1" kern="0" spc="4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sz="2250" b="1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of</a:t>
            </a:r>
            <a:r>
              <a:rPr sz="2250" b="1" kern="0" spc="-124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sz="2250" b="1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the</a:t>
            </a:r>
            <a:r>
              <a:rPr sz="2250" b="1" kern="0" spc="4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sz="2250" b="1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anomalous</a:t>
            </a:r>
            <a:r>
              <a:rPr sz="2250" b="1" kern="0" spc="4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lang="el-GR" altLang="zh-CN" sz="2400" b="1" kern="0" spc="-4" dirty="0" err="1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ππη</a:t>
            </a:r>
            <a:r>
              <a:rPr lang="el-GR" altLang="zh-CN" sz="2400" b="1" kern="0" spc="-4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’</a:t>
            </a:r>
            <a:r>
              <a:rPr sz="2250" b="1" kern="0" spc="-12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sz="2250" b="1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line</a:t>
            </a:r>
            <a:r>
              <a:rPr sz="2250" b="1" kern="0" spc="4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sz="2250" b="1" kern="0" dirty="0">
                <a:solidFill>
                  <a:srgbClr val="FFFFFF">
                    <a:alpha val="100000"/>
                  </a:srgbClr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shape</a:t>
            </a:r>
            <a:endParaRPr lang="en-US" altLang="en-US" sz="225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B9691A0-3139-2647-B5C3-8B2426B4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045" y="1265452"/>
            <a:ext cx="3648449" cy="21635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10044" y="3516876"/>
            <a:ext cx="5165107" cy="30213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2790" y="951923"/>
            <a:ext cx="4344766" cy="2551619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4757684" y="956366"/>
            <a:ext cx="4232275" cy="177915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98450" indent="-285750" algn="l" rtl="0" eaLnBrk="0">
              <a:lnSpc>
                <a:spcPts val="2245"/>
              </a:lnSpc>
              <a:buFont typeface="Wingdings" pitchFamily="2" charset="2"/>
              <a:buChar char="u"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Symmetric e</a:t>
            </a:r>
            <a:r>
              <a:rPr sz="1800" kern="0" spc="-10" baseline="350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</a:t>
            </a:r>
            <a:r>
              <a:rPr sz="1800" kern="0" spc="-10" baseline="350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collider BEP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II</a:t>
            </a:r>
            <a:endParaRPr lang="en-US" dirty="0"/>
          </a:p>
          <a:p>
            <a:pPr marL="12700" algn="l" rtl="0" eaLnBrk="0">
              <a:lnSpc>
                <a:spcPts val="2245"/>
              </a:lnSpc>
            </a:pPr>
            <a:r>
              <a:rPr lang="zh-CN" altLang="en-US"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√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= 2.0 -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4.6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GeV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(~5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GeV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since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2019)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endParaRPr lang="en-US" sz="1800" kern="0" spc="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ts val="2245"/>
              </a:lnSpc>
            </a:pPr>
            <a:endParaRPr lang="en-US" sz="1800" kern="0" spc="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98450" indent="-285750" algn="l" rtl="0" eaLnBrk="0">
              <a:lnSpc>
                <a:spcPts val="2245"/>
              </a:lnSpc>
              <a:buFont typeface="Wingdings" pitchFamily="2" charset="2"/>
              <a:buChar char="u"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design luminosity ach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ieved:</a:t>
            </a:r>
            <a:endParaRPr lang="en-US" altLang="en-US" sz="1800" dirty="0"/>
          </a:p>
          <a:p>
            <a:pPr marL="179070" indent="673100" algn="l" rtl="0" eaLnBrk="0">
              <a:lnSpc>
                <a:spcPct val="101000"/>
              </a:lnSpc>
              <a:spcBef>
                <a:spcPts val="4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1x10</a:t>
            </a:r>
            <a:r>
              <a:rPr sz="1800" kern="0" spc="-10" baseline="170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33</a:t>
            </a:r>
            <a:r>
              <a:rPr sz="1100" kern="0" spc="3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cm</a:t>
            </a:r>
            <a:r>
              <a:rPr sz="1800" kern="0" spc="-10" baseline="170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-2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</a:t>
            </a:r>
            <a:r>
              <a:rPr sz="1800" kern="0" spc="-10" baseline="170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-1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(at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operating sinc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 2008</a:t>
            </a:r>
            <a:endParaRPr lang="en-US" altLang="en-US" sz="1800" dirty="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80287" y="2114048"/>
            <a:ext cx="851981" cy="248315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253708" y="3883025"/>
            <a:ext cx="3248660" cy="1403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98450" indent="-285750" algn="l" rtl="0" eaLnBrk="0">
              <a:lnSpc>
                <a:spcPts val="2245"/>
              </a:lnSpc>
              <a:buFont typeface="Wingdings" pitchFamily="2" charset="2"/>
              <a:buChar char="u"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BESIII detector</a:t>
            </a:r>
            <a:endParaRPr lang="en-US" altLang="en-US" sz="1800" dirty="0"/>
          </a:p>
          <a:p>
            <a:pPr marL="321945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charged particle t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racking</a:t>
            </a:r>
            <a:endParaRPr lang="en-US" altLang="en-US" sz="1800" dirty="0"/>
          </a:p>
          <a:p>
            <a:pPr marL="328295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particle id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entification</a:t>
            </a:r>
            <a:endParaRPr lang="en-US" altLang="en-US" sz="1800" dirty="0"/>
          </a:p>
          <a:p>
            <a:pPr marL="321310" algn="l" rtl="0" eaLnBrk="0">
              <a:lnSpc>
                <a:spcPct val="101000"/>
              </a:lnSpc>
              <a:spcBef>
                <a:spcPts val="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electromagnetic calor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imeters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almost 4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coverage</a:t>
            </a:r>
            <a:endParaRPr lang="en-US" altLang="en-US" sz="1800" dirty="0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2794000" y="2933700"/>
            <a:ext cx="1104900" cy="279400"/>
            <a:chOff x="0" y="0"/>
            <a:chExt cx="1104900" cy="279400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104900" cy="279400"/>
            </a:xfrm>
            <a:prstGeom prst="rect">
              <a:avLst/>
            </a:prstGeom>
          </p:spPr>
        </p:pic>
        <p:sp>
          <p:nvSpPr>
            <p:cNvPr id="32" name="path"/>
            <p:cNvSpPr/>
            <p:nvPr/>
          </p:nvSpPr>
          <p:spPr>
            <a:xfrm>
              <a:off x="5691" y="10888"/>
              <a:ext cx="1071463" cy="238323"/>
            </a:xfrm>
            <a:custGeom>
              <a:avLst/>
              <a:gdLst/>
              <a:ahLst/>
              <a:cxnLst/>
              <a:rect l="0" t="0" r="0" b="0"/>
              <a:pathLst>
                <a:path w="1687" h="375">
                  <a:moveTo>
                    <a:pt x="10" y="15"/>
                  </a:moveTo>
                  <a:lnTo>
                    <a:pt x="147" y="15"/>
                  </a:lnTo>
                  <a:cubicBezTo>
                    <a:pt x="174" y="15"/>
                    <a:pt x="194" y="16"/>
                    <a:pt x="208" y="19"/>
                  </a:cubicBezTo>
                  <a:cubicBezTo>
                    <a:pt x="221" y="21"/>
                    <a:pt x="233" y="26"/>
                    <a:pt x="244" y="33"/>
                  </a:cubicBezTo>
                  <a:cubicBezTo>
                    <a:pt x="254" y="40"/>
                    <a:pt x="263" y="50"/>
                    <a:pt x="270" y="62"/>
                  </a:cubicBezTo>
                  <a:cubicBezTo>
                    <a:pt x="277" y="74"/>
                    <a:pt x="280" y="87"/>
                    <a:pt x="280" y="102"/>
                  </a:cubicBezTo>
                  <a:cubicBezTo>
                    <a:pt x="280" y="118"/>
                    <a:pt x="276" y="133"/>
                    <a:pt x="267" y="146"/>
                  </a:cubicBezTo>
                  <a:cubicBezTo>
                    <a:pt x="259" y="160"/>
                    <a:pt x="247" y="170"/>
                    <a:pt x="232" y="176"/>
                  </a:cubicBezTo>
                  <a:cubicBezTo>
                    <a:pt x="253" y="182"/>
                    <a:pt x="269" y="193"/>
                    <a:pt x="280" y="208"/>
                  </a:cubicBezTo>
                  <a:cubicBezTo>
                    <a:pt x="292" y="222"/>
                    <a:pt x="297" y="240"/>
                    <a:pt x="297" y="259"/>
                  </a:cubicBezTo>
                  <a:cubicBezTo>
                    <a:pt x="297" y="275"/>
                    <a:pt x="294" y="290"/>
                    <a:pt x="286" y="305"/>
                  </a:cubicBezTo>
                  <a:cubicBezTo>
                    <a:pt x="279" y="320"/>
                    <a:pt x="269" y="331"/>
                    <a:pt x="257" y="340"/>
                  </a:cubicBezTo>
                  <a:cubicBezTo>
                    <a:pt x="244" y="349"/>
                    <a:pt x="229" y="355"/>
                    <a:pt x="210" y="357"/>
                  </a:cubicBezTo>
                  <a:cubicBezTo>
                    <a:pt x="199" y="358"/>
                    <a:pt x="171" y="359"/>
                    <a:pt x="126" y="359"/>
                  </a:cubicBezTo>
                  <a:lnTo>
                    <a:pt x="10" y="359"/>
                  </a:lnTo>
                  <a:lnTo>
                    <a:pt x="10" y="15"/>
                  </a:lnTo>
                  <a:close/>
                  <a:moveTo>
                    <a:pt x="79" y="73"/>
                  </a:moveTo>
                  <a:lnTo>
                    <a:pt x="79" y="152"/>
                  </a:lnTo>
                  <a:lnTo>
                    <a:pt x="124" y="152"/>
                  </a:lnTo>
                  <a:cubicBezTo>
                    <a:pt x="151" y="152"/>
                    <a:pt x="168" y="152"/>
                    <a:pt x="175" y="151"/>
                  </a:cubicBezTo>
                  <a:cubicBezTo>
                    <a:pt x="187" y="149"/>
                    <a:pt x="196" y="145"/>
                    <a:pt x="203" y="139"/>
                  </a:cubicBezTo>
                  <a:cubicBezTo>
                    <a:pt x="210" y="132"/>
                    <a:pt x="213" y="123"/>
                    <a:pt x="213" y="112"/>
                  </a:cubicBezTo>
                  <a:cubicBezTo>
                    <a:pt x="213" y="101"/>
                    <a:pt x="210" y="92"/>
                    <a:pt x="204" y="86"/>
                  </a:cubicBezTo>
                  <a:cubicBezTo>
                    <a:pt x="198" y="79"/>
                    <a:pt x="190" y="75"/>
                    <a:pt x="178" y="74"/>
                  </a:cubicBezTo>
                  <a:cubicBezTo>
                    <a:pt x="171" y="73"/>
                    <a:pt x="151" y="73"/>
                    <a:pt x="119" y="73"/>
                  </a:cubicBezTo>
                  <a:lnTo>
                    <a:pt x="79" y="73"/>
                  </a:lnTo>
                  <a:close/>
                  <a:moveTo>
                    <a:pt x="79" y="209"/>
                  </a:moveTo>
                  <a:lnTo>
                    <a:pt x="79" y="301"/>
                  </a:lnTo>
                  <a:lnTo>
                    <a:pt x="143" y="301"/>
                  </a:lnTo>
                  <a:cubicBezTo>
                    <a:pt x="168" y="301"/>
                    <a:pt x="184" y="300"/>
                    <a:pt x="191" y="299"/>
                  </a:cubicBezTo>
                  <a:cubicBezTo>
                    <a:pt x="201" y="297"/>
                    <a:pt x="209" y="293"/>
                    <a:pt x="216" y="285"/>
                  </a:cubicBezTo>
                  <a:cubicBezTo>
                    <a:pt x="222" y="278"/>
                    <a:pt x="226" y="268"/>
                    <a:pt x="226" y="256"/>
                  </a:cubicBezTo>
                  <a:cubicBezTo>
                    <a:pt x="226" y="246"/>
                    <a:pt x="223" y="237"/>
                    <a:pt x="218" y="230"/>
                  </a:cubicBezTo>
                  <a:cubicBezTo>
                    <a:pt x="213" y="223"/>
                    <a:pt x="206" y="217"/>
                    <a:pt x="196" y="214"/>
                  </a:cubicBezTo>
                  <a:cubicBezTo>
                    <a:pt x="187" y="211"/>
                    <a:pt x="166" y="209"/>
                    <a:pt x="135" y="209"/>
                  </a:cubicBezTo>
                  <a:lnTo>
                    <a:pt x="79" y="209"/>
                  </a:lnTo>
                  <a:close/>
                  <a:moveTo>
                    <a:pt x="356" y="359"/>
                  </a:moveTo>
                  <a:lnTo>
                    <a:pt x="356" y="15"/>
                  </a:lnTo>
                  <a:lnTo>
                    <a:pt x="611" y="15"/>
                  </a:lnTo>
                  <a:lnTo>
                    <a:pt x="611" y="73"/>
                  </a:lnTo>
                  <a:lnTo>
                    <a:pt x="425" y="73"/>
                  </a:lnTo>
                  <a:lnTo>
                    <a:pt x="425" y="150"/>
                  </a:lnTo>
                  <a:lnTo>
                    <a:pt x="598" y="150"/>
                  </a:lnTo>
                  <a:lnTo>
                    <a:pt x="598" y="208"/>
                  </a:lnTo>
                  <a:lnTo>
                    <a:pt x="425" y="208"/>
                  </a:lnTo>
                  <a:lnTo>
                    <a:pt x="425" y="301"/>
                  </a:lnTo>
                  <a:lnTo>
                    <a:pt x="617" y="301"/>
                  </a:lnTo>
                  <a:lnTo>
                    <a:pt x="617" y="359"/>
                  </a:lnTo>
                  <a:lnTo>
                    <a:pt x="356" y="359"/>
                  </a:lnTo>
                  <a:close/>
                  <a:moveTo>
                    <a:pt x="676" y="359"/>
                  </a:moveTo>
                  <a:lnTo>
                    <a:pt x="676" y="15"/>
                  </a:lnTo>
                  <a:lnTo>
                    <a:pt x="787" y="15"/>
                  </a:lnTo>
                  <a:cubicBezTo>
                    <a:pt x="830" y="15"/>
                    <a:pt x="857" y="17"/>
                    <a:pt x="870" y="21"/>
                  </a:cubicBezTo>
                  <a:cubicBezTo>
                    <a:pt x="890" y="26"/>
                    <a:pt x="906" y="37"/>
                    <a:pt x="919" y="54"/>
                  </a:cubicBezTo>
                  <a:cubicBezTo>
                    <a:pt x="933" y="71"/>
                    <a:pt x="939" y="94"/>
                    <a:pt x="939" y="121"/>
                  </a:cubicBezTo>
                  <a:cubicBezTo>
                    <a:pt x="939" y="142"/>
                    <a:pt x="935" y="160"/>
                    <a:pt x="928" y="174"/>
                  </a:cubicBezTo>
                  <a:cubicBezTo>
                    <a:pt x="920" y="189"/>
                    <a:pt x="910" y="200"/>
                    <a:pt x="899" y="208"/>
                  </a:cubicBezTo>
                  <a:cubicBezTo>
                    <a:pt x="887" y="216"/>
                    <a:pt x="875" y="222"/>
                    <a:pt x="863" y="224"/>
                  </a:cubicBezTo>
                  <a:cubicBezTo>
                    <a:pt x="846" y="228"/>
                    <a:pt x="822" y="229"/>
                    <a:pt x="791" y="229"/>
                  </a:cubicBezTo>
                  <a:lnTo>
                    <a:pt x="745" y="229"/>
                  </a:lnTo>
                  <a:lnTo>
                    <a:pt x="745" y="359"/>
                  </a:lnTo>
                  <a:lnTo>
                    <a:pt x="676" y="359"/>
                  </a:lnTo>
                  <a:close/>
                  <a:moveTo>
                    <a:pt x="745" y="73"/>
                  </a:moveTo>
                  <a:lnTo>
                    <a:pt x="745" y="171"/>
                  </a:lnTo>
                  <a:lnTo>
                    <a:pt x="783" y="171"/>
                  </a:lnTo>
                  <a:cubicBezTo>
                    <a:pt x="811" y="171"/>
                    <a:pt x="829" y="169"/>
                    <a:pt x="838" y="166"/>
                  </a:cubicBezTo>
                  <a:cubicBezTo>
                    <a:pt x="847" y="162"/>
                    <a:pt x="855" y="156"/>
                    <a:pt x="860" y="149"/>
                  </a:cubicBezTo>
                  <a:cubicBezTo>
                    <a:pt x="865" y="141"/>
                    <a:pt x="868" y="132"/>
                    <a:pt x="868" y="122"/>
                  </a:cubicBezTo>
                  <a:cubicBezTo>
                    <a:pt x="868" y="110"/>
                    <a:pt x="864" y="99"/>
                    <a:pt x="857" y="91"/>
                  </a:cubicBezTo>
                  <a:cubicBezTo>
                    <a:pt x="849" y="83"/>
                    <a:pt x="840" y="78"/>
                    <a:pt x="829" y="76"/>
                  </a:cubicBezTo>
                  <a:cubicBezTo>
                    <a:pt x="821" y="74"/>
                    <a:pt x="804" y="73"/>
                    <a:pt x="779" y="73"/>
                  </a:cubicBezTo>
                  <a:lnTo>
                    <a:pt x="745" y="73"/>
                  </a:lnTo>
                  <a:close/>
                  <a:moveTo>
                    <a:pt x="1216" y="233"/>
                  </a:moveTo>
                  <a:lnTo>
                    <a:pt x="1283" y="254"/>
                  </a:lnTo>
                  <a:cubicBezTo>
                    <a:pt x="1273" y="291"/>
                    <a:pt x="1256" y="319"/>
                    <a:pt x="1232" y="338"/>
                  </a:cubicBezTo>
                  <a:cubicBezTo>
                    <a:pt x="1208" y="356"/>
                    <a:pt x="1177" y="365"/>
                    <a:pt x="1141" y="365"/>
                  </a:cubicBezTo>
                  <a:cubicBezTo>
                    <a:pt x="1095" y="365"/>
                    <a:pt x="1057" y="349"/>
                    <a:pt x="1028" y="318"/>
                  </a:cubicBezTo>
                  <a:cubicBezTo>
                    <a:pt x="999" y="287"/>
                    <a:pt x="984" y="244"/>
                    <a:pt x="984" y="190"/>
                  </a:cubicBezTo>
                  <a:cubicBezTo>
                    <a:pt x="984" y="133"/>
                    <a:pt x="999" y="89"/>
                    <a:pt x="1028" y="57"/>
                  </a:cubicBezTo>
                  <a:cubicBezTo>
                    <a:pt x="1058" y="25"/>
                    <a:pt x="1097" y="10"/>
                    <a:pt x="1145" y="10"/>
                  </a:cubicBezTo>
                  <a:cubicBezTo>
                    <a:pt x="1187" y="10"/>
                    <a:pt x="1221" y="22"/>
                    <a:pt x="1247" y="47"/>
                  </a:cubicBezTo>
                  <a:cubicBezTo>
                    <a:pt x="1263" y="61"/>
                    <a:pt x="1275" y="83"/>
                    <a:pt x="1282" y="110"/>
                  </a:cubicBezTo>
                  <a:lnTo>
                    <a:pt x="1214" y="126"/>
                  </a:lnTo>
                  <a:cubicBezTo>
                    <a:pt x="1210" y="109"/>
                    <a:pt x="1201" y="95"/>
                    <a:pt x="1188" y="84"/>
                  </a:cubicBezTo>
                  <a:cubicBezTo>
                    <a:pt x="1175" y="74"/>
                    <a:pt x="1160" y="69"/>
                    <a:pt x="1141" y="69"/>
                  </a:cubicBezTo>
                  <a:cubicBezTo>
                    <a:pt x="1116" y="69"/>
                    <a:pt x="1095" y="78"/>
                    <a:pt x="1079" y="96"/>
                  </a:cubicBezTo>
                  <a:cubicBezTo>
                    <a:pt x="1063" y="115"/>
                    <a:pt x="1056" y="144"/>
                    <a:pt x="1056" y="185"/>
                  </a:cubicBezTo>
                  <a:cubicBezTo>
                    <a:pt x="1056" y="228"/>
                    <a:pt x="1063" y="259"/>
                    <a:pt x="1079" y="278"/>
                  </a:cubicBezTo>
                  <a:cubicBezTo>
                    <a:pt x="1095" y="296"/>
                    <a:pt x="1115" y="306"/>
                    <a:pt x="1140" y="306"/>
                  </a:cubicBezTo>
                  <a:cubicBezTo>
                    <a:pt x="1158" y="306"/>
                    <a:pt x="1174" y="300"/>
                    <a:pt x="1187" y="288"/>
                  </a:cubicBezTo>
                  <a:cubicBezTo>
                    <a:pt x="1201" y="276"/>
                    <a:pt x="1210" y="258"/>
                    <a:pt x="1216" y="233"/>
                  </a:cubicBezTo>
                  <a:moveTo>
                    <a:pt x="1474" y="359"/>
                  </a:moveTo>
                  <a:lnTo>
                    <a:pt x="1474" y="15"/>
                  </a:lnTo>
                  <a:lnTo>
                    <a:pt x="1543" y="15"/>
                  </a:lnTo>
                  <a:lnTo>
                    <a:pt x="1543" y="359"/>
                  </a:lnTo>
                  <a:lnTo>
                    <a:pt x="1474" y="359"/>
                  </a:lnTo>
                  <a:close/>
                  <a:moveTo>
                    <a:pt x="1607" y="359"/>
                  </a:moveTo>
                  <a:lnTo>
                    <a:pt x="1607" y="15"/>
                  </a:lnTo>
                  <a:lnTo>
                    <a:pt x="1677" y="15"/>
                  </a:lnTo>
                  <a:lnTo>
                    <a:pt x="1677" y="359"/>
                  </a:lnTo>
                  <a:lnTo>
                    <a:pt x="1607" y="359"/>
                  </a:lnTo>
                  <a:close/>
                </a:path>
              </a:pathLst>
            </a:custGeom>
            <a:noFill/>
            <a:ln w="12700" cap="flat">
              <a:solidFill>
                <a:srgbClr val="054697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" name="textbox 34"/>
            <p:cNvSpPr/>
            <p:nvPr/>
          </p:nvSpPr>
          <p:spPr>
            <a:xfrm>
              <a:off x="-732" y="4546"/>
              <a:ext cx="1104264" cy="3206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1000"/>
                </a:lnSpc>
              </a:pPr>
              <a:r>
                <a:rPr sz="2400" b="1" kern="0" spc="-60" dirty="0">
                  <a:solidFill>
                    <a:srgbClr val="F4F1E3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BEPC</a:t>
              </a:r>
              <a:r>
                <a:rPr sz="2400" b="1" kern="0" spc="160" dirty="0">
                  <a:solidFill>
                    <a:srgbClr val="F4F1E3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2400" b="1" kern="0" spc="-60" dirty="0">
                  <a:solidFill>
                    <a:srgbClr val="F4F1E3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II</a:t>
              </a:r>
              <a:endParaRPr lang="en-US" altLang="en-US" sz="2400" dirty="0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397000" y="2489200"/>
            <a:ext cx="965200" cy="266700"/>
            <a:chOff x="0" y="0"/>
            <a:chExt cx="965200" cy="266700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965200" cy="266700"/>
            </a:xfrm>
            <a:prstGeom prst="rect">
              <a:avLst/>
            </a:prstGeom>
          </p:spPr>
        </p:pic>
        <p:sp>
          <p:nvSpPr>
            <p:cNvPr id="38" name="path"/>
            <p:cNvSpPr/>
            <p:nvPr/>
          </p:nvSpPr>
          <p:spPr>
            <a:xfrm>
              <a:off x="2956" y="7850"/>
              <a:ext cx="936029" cy="238472"/>
            </a:xfrm>
            <a:custGeom>
              <a:avLst/>
              <a:gdLst/>
              <a:ahLst/>
              <a:cxnLst/>
              <a:rect l="0" t="0" r="0" b="0"/>
              <a:pathLst>
                <a:path w="1474" h="375">
                  <a:moveTo>
                    <a:pt x="10" y="15"/>
                  </a:moveTo>
                  <a:lnTo>
                    <a:pt x="147" y="15"/>
                  </a:lnTo>
                  <a:cubicBezTo>
                    <a:pt x="174" y="15"/>
                    <a:pt x="194" y="16"/>
                    <a:pt x="208" y="19"/>
                  </a:cubicBezTo>
                  <a:cubicBezTo>
                    <a:pt x="221" y="21"/>
                    <a:pt x="233" y="26"/>
                    <a:pt x="244" y="33"/>
                  </a:cubicBezTo>
                  <a:cubicBezTo>
                    <a:pt x="254" y="40"/>
                    <a:pt x="263" y="50"/>
                    <a:pt x="270" y="62"/>
                  </a:cubicBezTo>
                  <a:cubicBezTo>
                    <a:pt x="277" y="74"/>
                    <a:pt x="280" y="87"/>
                    <a:pt x="280" y="102"/>
                  </a:cubicBezTo>
                  <a:cubicBezTo>
                    <a:pt x="280" y="118"/>
                    <a:pt x="276" y="133"/>
                    <a:pt x="267" y="146"/>
                  </a:cubicBezTo>
                  <a:cubicBezTo>
                    <a:pt x="259" y="160"/>
                    <a:pt x="247" y="170"/>
                    <a:pt x="232" y="176"/>
                  </a:cubicBezTo>
                  <a:cubicBezTo>
                    <a:pt x="253" y="182"/>
                    <a:pt x="269" y="193"/>
                    <a:pt x="280" y="208"/>
                  </a:cubicBezTo>
                  <a:cubicBezTo>
                    <a:pt x="292" y="222"/>
                    <a:pt x="297" y="240"/>
                    <a:pt x="297" y="259"/>
                  </a:cubicBezTo>
                  <a:cubicBezTo>
                    <a:pt x="297" y="275"/>
                    <a:pt x="294" y="290"/>
                    <a:pt x="286" y="305"/>
                  </a:cubicBezTo>
                  <a:cubicBezTo>
                    <a:pt x="279" y="320"/>
                    <a:pt x="269" y="331"/>
                    <a:pt x="257" y="340"/>
                  </a:cubicBezTo>
                  <a:cubicBezTo>
                    <a:pt x="244" y="349"/>
                    <a:pt x="229" y="355"/>
                    <a:pt x="210" y="357"/>
                  </a:cubicBezTo>
                  <a:cubicBezTo>
                    <a:pt x="199" y="358"/>
                    <a:pt x="171" y="359"/>
                    <a:pt x="126" y="359"/>
                  </a:cubicBezTo>
                  <a:lnTo>
                    <a:pt x="10" y="359"/>
                  </a:lnTo>
                  <a:lnTo>
                    <a:pt x="10" y="15"/>
                  </a:lnTo>
                  <a:close/>
                  <a:moveTo>
                    <a:pt x="79" y="73"/>
                  </a:moveTo>
                  <a:lnTo>
                    <a:pt x="79" y="152"/>
                  </a:lnTo>
                  <a:lnTo>
                    <a:pt x="124" y="152"/>
                  </a:lnTo>
                  <a:cubicBezTo>
                    <a:pt x="151" y="152"/>
                    <a:pt x="168" y="152"/>
                    <a:pt x="175" y="151"/>
                  </a:cubicBezTo>
                  <a:cubicBezTo>
                    <a:pt x="187" y="149"/>
                    <a:pt x="196" y="145"/>
                    <a:pt x="203" y="139"/>
                  </a:cubicBezTo>
                  <a:cubicBezTo>
                    <a:pt x="210" y="132"/>
                    <a:pt x="213" y="123"/>
                    <a:pt x="213" y="112"/>
                  </a:cubicBezTo>
                  <a:cubicBezTo>
                    <a:pt x="213" y="101"/>
                    <a:pt x="210" y="92"/>
                    <a:pt x="204" y="86"/>
                  </a:cubicBezTo>
                  <a:cubicBezTo>
                    <a:pt x="198" y="79"/>
                    <a:pt x="190" y="75"/>
                    <a:pt x="178" y="74"/>
                  </a:cubicBezTo>
                  <a:cubicBezTo>
                    <a:pt x="171" y="73"/>
                    <a:pt x="151" y="73"/>
                    <a:pt x="119" y="73"/>
                  </a:cubicBezTo>
                  <a:lnTo>
                    <a:pt x="79" y="73"/>
                  </a:lnTo>
                  <a:close/>
                  <a:moveTo>
                    <a:pt x="79" y="209"/>
                  </a:moveTo>
                  <a:lnTo>
                    <a:pt x="79" y="301"/>
                  </a:lnTo>
                  <a:lnTo>
                    <a:pt x="143" y="301"/>
                  </a:lnTo>
                  <a:cubicBezTo>
                    <a:pt x="168" y="301"/>
                    <a:pt x="184" y="300"/>
                    <a:pt x="191" y="299"/>
                  </a:cubicBezTo>
                  <a:cubicBezTo>
                    <a:pt x="201" y="297"/>
                    <a:pt x="209" y="293"/>
                    <a:pt x="216" y="285"/>
                  </a:cubicBezTo>
                  <a:cubicBezTo>
                    <a:pt x="222" y="278"/>
                    <a:pt x="226" y="268"/>
                    <a:pt x="226" y="256"/>
                  </a:cubicBezTo>
                  <a:cubicBezTo>
                    <a:pt x="226" y="246"/>
                    <a:pt x="223" y="237"/>
                    <a:pt x="218" y="230"/>
                  </a:cubicBezTo>
                  <a:cubicBezTo>
                    <a:pt x="213" y="223"/>
                    <a:pt x="206" y="217"/>
                    <a:pt x="196" y="214"/>
                  </a:cubicBezTo>
                  <a:cubicBezTo>
                    <a:pt x="187" y="211"/>
                    <a:pt x="166" y="209"/>
                    <a:pt x="135" y="209"/>
                  </a:cubicBezTo>
                  <a:lnTo>
                    <a:pt x="79" y="209"/>
                  </a:lnTo>
                  <a:close/>
                  <a:moveTo>
                    <a:pt x="356" y="359"/>
                  </a:moveTo>
                  <a:lnTo>
                    <a:pt x="356" y="15"/>
                  </a:lnTo>
                  <a:lnTo>
                    <a:pt x="611" y="15"/>
                  </a:lnTo>
                  <a:lnTo>
                    <a:pt x="611" y="73"/>
                  </a:lnTo>
                  <a:lnTo>
                    <a:pt x="425" y="73"/>
                  </a:lnTo>
                  <a:lnTo>
                    <a:pt x="425" y="150"/>
                  </a:lnTo>
                  <a:lnTo>
                    <a:pt x="598" y="150"/>
                  </a:lnTo>
                  <a:lnTo>
                    <a:pt x="598" y="208"/>
                  </a:lnTo>
                  <a:lnTo>
                    <a:pt x="425" y="208"/>
                  </a:lnTo>
                  <a:lnTo>
                    <a:pt x="425" y="301"/>
                  </a:lnTo>
                  <a:lnTo>
                    <a:pt x="617" y="301"/>
                  </a:lnTo>
                  <a:lnTo>
                    <a:pt x="617" y="359"/>
                  </a:lnTo>
                  <a:lnTo>
                    <a:pt x="356" y="359"/>
                  </a:lnTo>
                  <a:close/>
                  <a:moveTo>
                    <a:pt x="658" y="247"/>
                  </a:moveTo>
                  <a:lnTo>
                    <a:pt x="726" y="241"/>
                  </a:lnTo>
                  <a:cubicBezTo>
                    <a:pt x="730" y="263"/>
                    <a:pt x="738" y="280"/>
                    <a:pt x="751" y="291"/>
                  </a:cubicBezTo>
                  <a:cubicBezTo>
                    <a:pt x="763" y="301"/>
                    <a:pt x="780" y="306"/>
                    <a:pt x="801" y="306"/>
                  </a:cubicBezTo>
                  <a:cubicBezTo>
                    <a:pt x="823" y="306"/>
                    <a:pt x="840" y="302"/>
                    <a:pt x="851" y="292"/>
                  </a:cubicBezTo>
                  <a:cubicBezTo>
                    <a:pt x="863" y="283"/>
                    <a:pt x="868" y="272"/>
                    <a:pt x="868" y="259"/>
                  </a:cubicBezTo>
                  <a:cubicBezTo>
                    <a:pt x="868" y="251"/>
                    <a:pt x="866" y="244"/>
                    <a:pt x="861" y="238"/>
                  </a:cubicBezTo>
                  <a:cubicBezTo>
                    <a:pt x="857" y="233"/>
                    <a:pt x="848" y="228"/>
                    <a:pt x="836" y="223"/>
                  </a:cubicBezTo>
                  <a:cubicBezTo>
                    <a:pt x="828" y="221"/>
                    <a:pt x="810" y="216"/>
                    <a:pt x="781" y="208"/>
                  </a:cubicBezTo>
                  <a:cubicBezTo>
                    <a:pt x="744" y="199"/>
                    <a:pt x="718" y="188"/>
                    <a:pt x="703" y="175"/>
                  </a:cubicBezTo>
                  <a:cubicBezTo>
                    <a:pt x="681" y="156"/>
                    <a:pt x="671" y="133"/>
                    <a:pt x="671" y="105"/>
                  </a:cubicBezTo>
                  <a:cubicBezTo>
                    <a:pt x="671" y="88"/>
                    <a:pt x="676" y="71"/>
                    <a:pt x="686" y="56"/>
                  </a:cubicBezTo>
                  <a:cubicBezTo>
                    <a:pt x="696" y="41"/>
                    <a:pt x="710" y="29"/>
                    <a:pt x="729" y="21"/>
                  </a:cubicBezTo>
                  <a:cubicBezTo>
                    <a:pt x="747" y="13"/>
                    <a:pt x="770" y="10"/>
                    <a:pt x="796" y="10"/>
                  </a:cubicBezTo>
                  <a:cubicBezTo>
                    <a:pt x="839" y="10"/>
                    <a:pt x="872" y="19"/>
                    <a:pt x="894" y="38"/>
                  </a:cubicBezTo>
                  <a:cubicBezTo>
                    <a:pt x="915" y="57"/>
                    <a:pt x="927" y="82"/>
                    <a:pt x="928" y="114"/>
                  </a:cubicBezTo>
                  <a:lnTo>
                    <a:pt x="859" y="117"/>
                  </a:lnTo>
                  <a:cubicBezTo>
                    <a:pt x="856" y="99"/>
                    <a:pt x="849" y="86"/>
                    <a:pt x="840" y="79"/>
                  </a:cubicBezTo>
                  <a:cubicBezTo>
                    <a:pt x="830" y="71"/>
                    <a:pt x="815" y="67"/>
                    <a:pt x="796" y="67"/>
                  </a:cubicBezTo>
                  <a:cubicBezTo>
                    <a:pt x="775" y="67"/>
                    <a:pt x="760" y="71"/>
                    <a:pt x="748" y="79"/>
                  </a:cubicBezTo>
                  <a:cubicBezTo>
                    <a:pt x="741" y="85"/>
                    <a:pt x="737" y="92"/>
                    <a:pt x="737" y="101"/>
                  </a:cubicBezTo>
                  <a:cubicBezTo>
                    <a:pt x="737" y="109"/>
                    <a:pt x="741" y="116"/>
                    <a:pt x="748" y="122"/>
                  </a:cubicBezTo>
                  <a:cubicBezTo>
                    <a:pt x="756" y="129"/>
                    <a:pt x="778" y="137"/>
                    <a:pt x="811" y="145"/>
                  </a:cubicBezTo>
                  <a:cubicBezTo>
                    <a:pt x="845" y="152"/>
                    <a:pt x="870" y="161"/>
                    <a:pt x="886" y="169"/>
                  </a:cubicBezTo>
                  <a:cubicBezTo>
                    <a:pt x="902" y="178"/>
                    <a:pt x="915" y="189"/>
                    <a:pt x="924" y="204"/>
                  </a:cubicBezTo>
                  <a:cubicBezTo>
                    <a:pt x="933" y="219"/>
                    <a:pt x="938" y="237"/>
                    <a:pt x="938" y="259"/>
                  </a:cubicBezTo>
                  <a:cubicBezTo>
                    <a:pt x="938" y="279"/>
                    <a:pt x="932" y="297"/>
                    <a:pt x="921" y="314"/>
                  </a:cubicBezTo>
                  <a:cubicBezTo>
                    <a:pt x="911" y="331"/>
                    <a:pt x="895" y="344"/>
                    <a:pt x="875" y="353"/>
                  </a:cubicBezTo>
                  <a:cubicBezTo>
                    <a:pt x="855" y="361"/>
                    <a:pt x="830" y="365"/>
                    <a:pt x="800" y="365"/>
                  </a:cubicBezTo>
                  <a:cubicBezTo>
                    <a:pt x="757" y="365"/>
                    <a:pt x="723" y="355"/>
                    <a:pt x="700" y="335"/>
                  </a:cubicBezTo>
                  <a:cubicBezTo>
                    <a:pt x="677" y="315"/>
                    <a:pt x="663" y="286"/>
                    <a:pt x="658" y="247"/>
                  </a:cubicBezTo>
                  <a:moveTo>
                    <a:pt x="1127" y="359"/>
                  </a:moveTo>
                  <a:lnTo>
                    <a:pt x="1127" y="15"/>
                  </a:lnTo>
                  <a:lnTo>
                    <a:pt x="1197" y="15"/>
                  </a:lnTo>
                  <a:lnTo>
                    <a:pt x="1197" y="359"/>
                  </a:lnTo>
                  <a:lnTo>
                    <a:pt x="1127" y="359"/>
                  </a:lnTo>
                  <a:close/>
                  <a:moveTo>
                    <a:pt x="1261" y="359"/>
                  </a:moveTo>
                  <a:lnTo>
                    <a:pt x="1261" y="15"/>
                  </a:lnTo>
                  <a:lnTo>
                    <a:pt x="1330" y="15"/>
                  </a:lnTo>
                  <a:lnTo>
                    <a:pt x="1330" y="359"/>
                  </a:lnTo>
                  <a:lnTo>
                    <a:pt x="1261" y="359"/>
                  </a:lnTo>
                  <a:close/>
                  <a:moveTo>
                    <a:pt x="1394" y="359"/>
                  </a:moveTo>
                  <a:lnTo>
                    <a:pt x="1394" y="15"/>
                  </a:lnTo>
                  <a:lnTo>
                    <a:pt x="1464" y="15"/>
                  </a:lnTo>
                  <a:lnTo>
                    <a:pt x="1464" y="359"/>
                  </a:lnTo>
                  <a:lnTo>
                    <a:pt x="1394" y="359"/>
                  </a:lnTo>
                  <a:close/>
                </a:path>
              </a:pathLst>
            </a:custGeom>
            <a:noFill/>
            <a:ln w="12700" cap="flat">
              <a:solidFill>
                <a:srgbClr val="054697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textbox 40"/>
            <p:cNvSpPr/>
            <p:nvPr/>
          </p:nvSpPr>
          <p:spPr>
            <a:xfrm>
              <a:off x="-3467" y="1508"/>
              <a:ext cx="969010" cy="3206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4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1000"/>
                </a:lnSpc>
              </a:pPr>
              <a:r>
                <a:rPr sz="2400" b="1" kern="0" spc="-60" dirty="0">
                  <a:solidFill>
                    <a:srgbClr val="F4F1E3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BES</a:t>
              </a:r>
              <a:r>
                <a:rPr sz="2400" b="1" kern="0" spc="170" dirty="0">
                  <a:solidFill>
                    <a:srgbClr val="F4F1E3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2400" b="1" kern="0" spc="-60" dirty="0">
                  <a:solidFill>
                    <a:srgbClr val="F4F1E3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III</a:t>
              </a:r>
              <a:endParaRPr lang="en-US" altLang="en-US" sz="24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2933700" y="1295400"/>
            <a:ext cx="939800" cy="266700"/>
            <a:chOff x="0" y="0"/>
            <a:chExt cx="939800" cy="266700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939800" cy="266700"/>
            </a:xfrm>
            <a:prstGeom prst="rect">
              <a:avLst/>
            </a:prstGeom>
          </p:spPr>
        </p:pic>
        <p:sp>
          <p:nvSpPr>
            <p:cNvPr id="44" name="path"/>
            <p:cNvSpPr/>
            <p:nvPr/>
          </p:nvSpPr>
          <p:spPr>
            <a:xfrm>
              <a:off x="10290" y="2323"/>
              <a:ext cx="904924" cy="238323"/>
            </a:xfrm>
            <a:custGeom>
              <a:avLst/>
              <a:gdLst/>
              <a:ahLst/>
              <a:cxnLst/>
              <a:rect l="0" t="0" r="0" b="0"/>
              <a:pathLst>
                <a:path w="1425" h="375">
                  <a:moveTo>
                    <a:pt x="10" y="359"/>
                  </a:moveTo>
                  <a:lnTo>
                    <a:pt x="10" y="18"/>
                  </a:lnTo>
                  <a:lnTo>
                    <a:pt x="79" y="18"/>
                  </a:lnTo>
                  <a:lnTo>
                    <a:pt x="79" y="301"/>
                  </a:lnTo>
                  <a:lnTo>
                    <a:pt x="251" y="301"/>
                  </a:lnTo>
                  <a:lnTo>
                    <a:pt x="251" y="359"/>
                  </a:lnTo>
                  <a:lnTo>
                    <a:pt x="10" y="359"/>
                  </a:lnTo>
                  <a:close/>
                  <a:moveTo>
                    <a:pt x="299" y="359"/>
                  </a:moveTo>
                  <a:lnTo>
                    <a:pt x="299" y="15"/>
                  </a:lnTo>
                  <a:lnTo>
                    <a:pt x="368" y="15"/>
                  </a:lnTo>
                  <a:lnTo>
                    <a:pt x="368" y="359"/>
                  </a:lnTo>
                  <a:lnTo>
                    <a:pt x="299" y="359"/>
                  </a:lnTo>
                  <a:close/>
                  <a:moveTo>
                    <a:pt x="435" y="359"/>
                  </a:moveTo>
                  <a:lnTo>
                    <a:pt x="435" y="15"/>
                  </a:lnTo>
                  <a:lnTo>
                    <a:pt x="502" y="15"/>
                  </a:lnTo>
                  <a:lnTo>
                    <a:pt x="643" y="245"/>
                  </a:lnTo>
                  <a:lnTo>
                    <a:pt x="643" y="15"/>
                  </a:lnTo>
                  <a:lnTo>
                    <a:pt x="707" y="15"/>
                  </a:lnTo>
                  <a:lnTo>
                    <a:pt x="707" y="359"/>
                  </a:lnTo>
                  <a:lnTo>
                    <a:pt x="638" y="359"/>
                  </a:lnTo>
                  <a:lnTo>
                    <a:pt x="499" y="135"/>
                  </a:lnTo>
                  <a:lnTo>
                    <a:pt x="499" y="359"/>
                  </a:lnTo>
                  <a:lnTo>
                    <a:pt x="435" y="359"/>
                  </a:lnTo>
                  <a:close/>
                  <a:moveTo>
                    <a:pt x="1091" y="359"/>
                  </a:moveTo>
                  <a:lnTo>
                    <a:pt x="1015" y="359"/>
                  </a:lnTo>
                  <a:lnTo>
                    <a:pt x="985" y="281"/>
                  </a:lnTo>
                  <a:lnTo>
                    <a:pt x="848" y="281"/>
                  </a:lnTo>
                  <a:lnTo>
                    <a:pt x="819" y="359"/>
                  </a:lnTo>
                  <a:lnTo>
                    <a:pt x="746" y="359"/>
                  </a:lnTo>
                  <a:lnTo>
                    <a:pt x="880" y="15"/>
                  </a:lnTo>
                  <a:lnTo>
                    <a:pt x="953" y="15"/>
                  </a:lnTo>
                  <a:lnTo>
                    <a:pt x="1091" y="359"/>
                  </a:lnTo>
                  <a:close/>
                  <a:moveTo>
                    <a:pt x="963" y="223"/>
                  </a:moveTo>
                  <a:lnTo>
                    <a:pt x="916" y="96"/>
                  </a:lnTo>
                  <a:lnTo>
                    <a:pt x="869" y="223"/>
                  </a:lnTo>
                  <a:lnTo>
                    <a:pt x="963" y="223"/>
                  </a:lnTo>
                  <a:close/>
                  <a:moveTo>
                    <a:pt x="1347" y="233"/>
                  </a:moveTo>
                  <a:lnTo>
                    <a:pt x="1415" y="254"/>
                  </a:lnTo>
                  <a:cubicBezTo>
                    <a:pt x="1404" y="291"/>
                    <a:pt x="1387" y="319"/>
                    <a:pt x="1363" y="338"/>
                  </a:cubicBezTo>
                  <a:cubicBezTo>
                    <a:pt x="1339" y="356"/>
                    <a:pt x="1309" y="365"/>
                    <a:pt x="1272" y="365"/>
                  </a:cubicBezTo>
                  <a:cubicBezTo>
                    <a:pt x="1226" y="365"/>
                    <a:pt x="1189" y="349"/>
                    <a:pt x="1159" y="318"/>
                  </a:cubicBezTo>
                  <a:cubicBezTo>
                    <a:pt x="1130" y="287"/>
                    <a:pt x="1115" y="244"/>
                    <a:pt x="1115" y="190"/>
                  </a:cubicBezTo>
                  <a:cubicBezTo>
                    <a:pt x="1115" y="133"/>
                    <a:pt x="1130" y="89"/>
                    <a:pt x="1160" y="57"/>
                  </a:cubicBezTo>
                  <a:cubicBezTo>
                    <a:pt x="1189" y="25"/>
                    <a:pt x="1228" y="10"/>
                    <a:pt x="1276" y="10"/>
                  </a:cubicBezTo>
                  <a:cubicBezTo>
                    <a:pt x="1318" y="10"/>
                    <a:pt x="1352" y="22"/>
                    <a:pt x="1378" y="47"/>
                  </a:cubicBezTo>
                  <a:cubicBezTo>
                    <a:pt x="1394" y="61"/>
                    <a:pt x="1406" y="83"/>
                    <a:pt x="1414" y="110"/>
                  </a:cubicBezTo>
                  <a:lnTo>
                    <a:pt x="1345" y="126"/>
                  </a:lnTo>
                  <a:cubicBezTo>
                    <a:pt x="1341" y="109"/>
                    <a:pt x="1332" y="95"/>
                    <a:pt x="1320" y="84"/>
                  </a:cubicBezTo>
                  <a:cubicBezTo>
                    <a:pt x="1307" y="74"/>
                    <a:pt x="1291" y="69"/>
                    <a:pt x="1273" y="69"/>
                  </a:cubicBezTo>
                  <a:cubicBezTo>
                    <a:pt x="1247" y="69"/>
                    <a:pt x="1226" y="78"/>
                    <a:pt x="1211" y="96"/>
                  </a:cubicBezTo>
                  <a:cubicBezTo>
                    <a:pt x="1195" y="115"/>
                    <a:pt x="1187" y="144"/>
                    <a:pt x="1187" y="185"/>
                  </a:cubicBezTo>
                  <a:cubicBezTo>
                    <a:pt x="1187" y="228"/>
                    <a:pt x="1195" y="259"/>
                    <a:pt x="1210" y="278"/>
                  </a:cubicBezTo>
                  <a:cubicBezTo>
                    <a:pt x="1226" y="296"/>
                    <a:pt x="1246" y="306"/>
                    <a:pt x="1271" y="306"/>
                  </a:cubicBezTo>
                  <a:cubicBezTo>
                    <a:pt x="1290" y="306"/>
                    <a:pt x="1305" y="300"/>
                    <a:pt x="1319" y="288"/>
                  </a:cubicBezTo>
                  <a:cubicBezTo>
                    <a:pt x="1332" y="276"/>
                    <a:pt x="1342" y="258"/>
                    <a:pt x="1347" y="233"/>
                  </a:cubicBezTo>
                </a:path>
              </a:pathLst>
            </a:custGeom>
            <a:noFill/>
            <a:ln w="12700" cap="flat">
              <a:solidFill>
                <a:srgbClr val="054697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textbox 46"/>
            <p:cNvSpPr/>
            <p:nvPr/>
          </p:nvSpPr>
          <p:spPr>
            <a:xfrm>
              <a:off x="4043" y="-4018"/>
              <a:ext cx="933450" cy="3206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1000"/>
                </a:lnSpc>
              </a:pPr>
              <a:r>
                <a:rPr sz="2400" b="1" kern="0" spc="-50" dirty="0">
                  <a:solidFill>
                    <a:srgbClr val="F4F1E3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LINAC</a:t>
              </a:r>
              <a:endParaRPr lang="en-US" altLang="en-US" sz="2400" dirty="0"/>
            </a:p>
          </p:txBody>
        </p:sp>
      </p:grpSp>
      <p:sp>
        <p:nvSpPr>
          <p:cNvPr id="84" name="textbox 84"/>
          <p:cNvSpPr/>
          <p:nvPr/>
        </p:nvSpPr>
        <p:spPr>
          <a:xfrm>
            <a:off x="8677023" y="6560688"/>
            <a:ext cx="104139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lang="en-US" altLang="en-US" sz="1200" dirty="0"/>
              <a:t>2</a:t>
            </a:r>
          </a:p>
        </p:txBody>
      </p:sp>
      <p:sp>
        <p:nvSpPr>
          <p:cNvPr id="21" name="textbox 4208">
            <a:extLst>
              <a:ext uri="{FF2B5EF4-FFF2-40B4-BE49-F238E27FC236}">
                <a16:creationId xmlns:a16="http://schemas.microsoft.com/office/drawing/2014/main" id="{6AE27EFA-CAC8-FE4C-9879-28A15D2939DA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marL="95250" algn="ctr" rtl="0" eaLnBrk="0">
              <a:lnSpc>
                <a:spcPct val="80000"/>
              </a:lnSpc>
            </a:pPr>
            <a:endParaRPr lang="en" altLang="zh-CN" sz="2800" kern="0" spc="-20" dirty="0">
              <a:solidFill>
                <a:schemeClr val="bg1"/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94615" algn="ctr" rtl="0" eaLnBrk="0">
              <a:lnSpc>
                <a:spcPct val="82000"/>
              </a:lnSpc>
              <a:spcBef>
                <a:spcPts val="5"/>
              </a:spcBef>
            </a:pPr>
            <a:r>
              <a:rPr lang="en" altLang="zh-CN" sz="2800" kern="0" spc="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BESIII at</a:t>
            </a:r>
            <a:r>
              <a:rPr lang="zh-CN" altLang="en-US" sz="2800" kern="0" spc="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-US" altLang="zh-CN" sz="2800" kern="0" spc="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BEPCII</a:t>
            </a:r>
            <a:endParaRPr lang="e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2939" y="1454680"/>
            <a:ext cx="8487177" cy="419681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5583297" y="1432556"/>
            <a:ext cx="736837" cy="2084043"/>
            <a:chOff x="0" y="0"/>
            <a:chExt cx="736837" cy="2084043"/>
          </a:xfrm>
        </p:grpSpPr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36837" cy="2084043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-12700" y="-12700"/>
              <a:ext cx="762634" cy="21259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16065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3.2/fb</a:t>
              </a:r>
              <a:endParaRPr lang="en-US" altLang="en-US" sz="140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6091938" y="1451702"/>
            <a:ext cx="966759" cy="2763227"/>
            <a:chOff x="0" y="0"/>
            <a:chExt cx="966759" cy="2763227"/>
          </a:xfrm>
        </p:grpSpPr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966759" cy="2763227"/>
            </a:xfrm>
            <a:prstGeom prst="rect">
              <a:avLst/>
            </a:prstGeom>
          </p:spPr>
        </p:pic>
        <p:sp>
          <p:nvSpPr>
            <p:cNvPr id="96" name="textbox 96"/>
            <p:cNvSpPr/>
            <p:nvPr/>
          </p:nvSpPr>
          <p:spPr>
            <a:xfrm>
              <a:off x="-12700" y="-12700"/>
              <a:ext cx="992505" cy="28054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lang="en-US" altLang="en-US" sz="1000" dirty="0"/>
            </a:p>
            <a:p>
              <a:pPr marL="397510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1.9/fb</a:t>
              </a:r>
              <a:endParaRPr lang="en-US" altLang="en-US" sz="1400" dirty="0"/>
            </a:p>
          </p:txBody>
        </p:sp>
      </p:grpSp>
      <p:pic>
        <p:nvPicPr>
          <p:cNvPr id="98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64442" y="1451716"/>
            <a:ext cx="1168444" cy="232170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4841862" y="1422913"/>
            <a:ext cx="744032" cy="1925502"/>
            <a:chOff x="0" y="0"/>
            <a:chExt cx="744032" cy="1925502"/>
          </a:xfrm>
        </p:grpSpPr>
        <p:pic>
          <p:nvPicPr>
            <p:cNvPr id="102" name="picture 1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744032" cy="1925502"/>
            </a:xfrm>
            <a:prstGeom prst="rect">
              <a:avLst/>
            </a:prstGeom>
          </p:spPr>
        </p:pic>
        <p:sp>
          <p:nvSpPr>
            <p:cNvPr id="104" name="textbox 104"/>
            <p:cNvSpPr/>
            <p:nvPr/>
          </p:nvSpPr>
          <p:spPr>
            <a:xfrm>
              <a:off x="-12700" y="-12700"/>
              <a:ext cx="769619" cy="19678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161290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0.5/fb</a:t>
              </a:r>
              <a:endParaRPr lang="en-US" altLang="en-US" sz="1400"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4107624" y="1430817"/>
            <a:ext cx="736837" cy="1933271"/>
            <a:chOff x="0" y="0"/>
            <a:chExt cx="736837" cy="1933271"/>
          </a:xfrm>
        </p:grpSpPr>
        <p:pic>
          <p:nvPicPr>
            <p:cNvPr id="106" name="picture 10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736837" cy="1933271"/>
            </a:xfrm>
            <a:prstGeom prst="rect">
              <a:avLst/>
            </a:prstGeom>
          </p:spPr>
        </p:pic>
        <p:sp>
          <p:nvSpPr>
            <p:cNvPr id="108" name="textbox 108"/>
            <p:cNvSpPr/>
            <p:nvPr/>
          </p:nvSpPr>
          <p:spPr>
            <a:xfrm>
              <a:off x="-12700" y="-12700"/>
              <a:ext cx="762634" cy="19754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marL="16065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2.9/fb</a:t>
              </a:r>
              <a:endParaRPr lang="en-US" altLang="en-US" sz="1400"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2604327" y="1440733"/>
            <a:ext cx="1424068" cy="875283"/>
            <a:chOff x="0" y="0"/>
            <a:chExt cx="1424068" cy="875283"/>
          </a:xfrm>
        </p:grpSpPr>
        <p:pic>
          <p:nvPicPr>
            <p:cNvPr id="110" name="picture 1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424068" cy="875283"/>
            </a:xfrm>
            <a:prstGeom prst="rect">
              <a:avLst/>
            </a:prstGeom>
          </p:spPr>
        </p:pic>
        <p:sp>
          <p:nvSpPr>
            <p:cNvPr id="112" name="textbox 112"/>
            <p:cNvSpPr/>
            <p:nvPr/>
          </p:nvSpPr>
          <p:spPr>
            <a:xfrm>
              <a:off x="-12700" y="-12700"/>
              <a:ext cx="1449705" cy="9417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700" dirty="0"/>
            </a:p>
            <a:p>
              <a:pPr marL="475615" indent="-5016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2.7 x10</a:t>
              </a:r>
              <a:r>
                <a:rPr sz="1400" b="1" kern="0" spc="-10" baseline="1500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9</a:t>
              </a:r>
              <a:r>
                <a:rPr sz="900" b="1" kern="0" spc="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                  </a:t>
              </a: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events</a:t>
              </a:r>
              <a:endParaRPr lang="en-US" altLang="en-US" sz="1400" dirty="0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7265137" y="2416681"/>
            <a:ext cx="1237253" cy="525727"/>
            <a:chOff x="0" y="0"/>
            <a:chExt cx="1237253" cy="525727"/>
          </a:xfrm>
        </p:grpSpPr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10054"/>
              <a:ext cx="1237253" cy="515673"/>
            </a:xfrm>
            <a:prstGeom prst="rect">
              <a:avLst/>
            </a:prstGeom>
          </p:spPr>
        </p:pic>
        <p:sp>
          <p:nvSpPr>
            <p:cNvPr id="116" name="rect"/>
            <p:cNvSpPr/>
            <p:nvPr/>
          </p:nvSpPr>
          <p:spPr>
            <a:xfrm>
              <a:off x="17612" y="4762"/>
              <a:ext cx="1202028" cy="480257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" name="path"/>
            <p:cNvSpPr/>
            <p:nvPr/>
          </p:nvSpPr>
          <p:spPr>
            <a:xfrm>
              <a:off x="217951" y="0"/>
              <a:ext cx="1006452" cy="489782"/>
            </a:xfrm>
            <a:custGeom>
              <a:avLst/>
              <a:gdLst/>
              <a:ahLst/>
              <a:cxnLst/>
              <a:rect l="0" t="0" r="0" b="0"/>
              <a:pathLst>
                <a:path w="1584" h="771">
                  <a:moveTo>
                    <a:pt x="0" y="7"/>
                  </a:moveTo>
                  <a:lnTo>
                    <a:pt x="1451" y="7"/>
                  </a:lnTo>
                  <a:moveTo>
                    <a:pt x="1577" y="133"/>
                  </a:moveTo>
                  <a:lnTo>
                    <a:pt x="1577" y="637"/>
                  </a:lnTo>
                  <a:moveTo>
                    <a:pt x="1451" y="763"/>
                  </a:moveTo>
                  <a:lnTo>
                    <a:pt x="473" y="763"/>
                  </a:lnTo>
                </a:path>
              </a:pathLst>
            </a:custGeom>
            <a:noFill/>
            <a:ln w="9525" cap="flat">
              <a:solidFill>
                <a:srgbClr val="4A7EBB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" name="textbox 120"/>
            <p:cNvSpPr/>
            <p:nvPr/>
          </p:nvSpPr>
          <p:spPr>
            <a:xfrm>
              <a:off x="522869" y="55359"/>
              <a:ext cx="542925" cy="4248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0000"/>
                </a:lnSpc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6/fb</a:t>
              </a:r>
              <a:endParaRPr lang="en-US" altLang="en-US" sz="1400" dirty="0"/>
            </a:p>
            <a:p>
              <a:pPr algn="r" rtl="0" eaLnBrk="0">
                <a:lnSpc>
                  <a:spcPts val="1785"/>
                </a:lnSpc>
                <a:spcBef>
                  <a:spcPts val="5"/>
                </a:spcBef>
              </a:pPr>
              <a:r>
                <a:rPr sz="1400" b="1" kern="0" spc="-3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points</a:t>
              </a:r>
              <a:endParaRPr lang="en-US" altLang="en-US" sz="1400" dirty="0"/>
            </a:p>
          </p:txBody>
        </p:sp>
        <p:sp>
          <p:nvSpPr>
            <p:cNvPr id="122" name="path"/>
            <p:cNvSpPr/>
            <p:nvPr/>
          </p:nvSpPr>
          <p:spPr>
            <a:xfrm>
              <a:off x="1134833" y="0"/>
              <a:ext cx="89570" cy="89570"/>
            </a:xfrm>
            <a:custGeom>
              <a:avLst/>
              <a:gdLst/>
              <a:ahLst/>
              <a:cxnLst/>
              <a:rect l="0" t="0" r="0" b="0"/>
              <a:pathLst>
                <a:path w="141" h="141">
                  <a:moveTo>
                    <a:pt x="7" y="7"/>
                  </a:moveTo>
                  <a:cubicBezTo>
                    <a:pt x="77" y="7"/>
                    <a:pt x="133" y="63"/>
                    <a:pt x="133" y="133"/>
                  </a:cubicBezTo>
                </a:path>
              </a:pathLst>
            </a:custGeom>
            <a:noFill/>
            <a:ln w="9525" cap="flat">
              <a:solidFill>
                <a:srgbClr val="4A7EBB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" name="path"/>
            <p:cNvSpPr/>
            <p:nvPr/>
          </p:nvSpPr>
          <p:spPr>
            <a:xfrm>
              <a:off x="1134833" y="400212"/>
              <a:ext cx="89570" cy="89570"/>
            </a:xfrm>
            <a:custGeom>
              <a:avLst/>
              <a:gdLst/>
              <a:ahLst/>
              <a:cxnLst/>
              <a:rect l="0" t="0" r="0" b="0"/>
              <a:pathLst>
                <a:path w="141" h="141">
                  <a:moveTo>
                    <a:pt x="133" y="7"/>
                  </a:moveTo>
                  <a:cubicBezTo>
                    <a:pt x="133" y="77"/>
                    <a:pt x="77" y="133"/>
                    <a:pt x="7" y="133"/>
                  </a:cubicBezTo>
                </a:path>
              </a:pathLst>
            </a:custGeom>
            <a:noFill/>
            <a:ln w="9525" cap="flat">
              <a:solidFill>
                <a:srgbClr val="4A7EBB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26" name="picture 1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201295" y="4982401"/>
            <a:ext cx="3323444" cy="145057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5927090" y="4770120"/>
            <a:ext cx="2562860" cy="19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22/fb XYZ scan</a:t>
            </a:r>
            <a:r>
              <a:rPr sz="1800" b="1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data</a:t>
            </a:r>
            <a:endParaRPr lang="en-US" altLang="en-US" sz="1800" dirty="0"/>
          </a:p>
        </p:txBody>
      </p:sp>
      <p:sp>
        <p:nvSpPr>
          <p:cNvPr id="130" name="textbox 130"/>
          <p:cNvSpPr/>
          <p:nvPr/>
        </p:nvSpPr>
        <p:spPr>
          <a:xfrm>
            <a:off x="7350095" y="2283664"/>
            <a:ext cx="480059" cy="601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05"/>
              </a:lnSpc>
              <a:tabLst>
                <a:tab pos="13208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endParaRPr lang="en-US" altLang="en-US" sz="1000" dirty="0"/>
          </a:p>
          <a:p>
            <a:pPr marL="313690" algn="l" rtl="0" eaLnBrk="0">
              <a:lnSpc>
                <a:spcPct val="73000"/>
              </a:lnSpc>
              <a:spcBef>
                <a:spcPts val="400"/>
              </a:spcBef>
            </a:pP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5.</a:t>
            </a:r>
            <a:endParaRPr lang="en-US" altLang="en-US" sz="1400" dirty="0"/>
          </a:p>
          <a:p>
            <a:pPr algn="l" rtl="0" eaLnBrk="0">
              <a:lnSpc>
                <a:spcPct val="131000"/>
              </a:lnSpc>
            </a:pPr>
            <a:endParaRPr lang="en-US" altLang="en-US" sz="300" dirty="0"/>
          </a:p>
          <a:p>
            <a:pPr algn="r" rtl="0" eaLnBrk="0">
              <a:lnSpc>
                <a:spcPct val="73000"/>
              </a:lnSpc>
              <a:spcBef>
                <a:spcPts val="0"/>
              </a:spcBef>
            </a:pP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at</a:t>
            </a:r>
            <a:r>
              <a:rPr sz="1400" b="1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1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</a:t>
            </a:r>
            <a:endParaRPr lang="en-US" altLang="en-US" sz="1400" dirty="0"/>
          </a:p>
        </p:txBody>
      </p:sp>
      <p:sp>
        <p:nvSpPr>
          <p:cNvPr id="132" name="rect"/>
          <p:cNvSpPr/>
          <p:nvPr/>
        </p:nvSpPr>
        <p:spPr>
          <a:xfrm>
            <a:off x="258895" y="3506684"/>
            <a:ext cx="391886" cy="52356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" name="textbox 134"/>
          <p:cNvSpPr/>
          <p:nvPr/>
        </p:nvSpPr>
        <p:spPr>
          <a:xfrm>
            <a:off x="1551940" y="1564640"/>
            <a:ext cx="736600" cy="3213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>
              <a:solidFill>
                <a:srgbClr val="FF0000"/>
              </a:solidFill>
            </a:endParaRPr>
          </a:p>
          <a:p>
            <a:pPr marL="12700" algn="l" rtl="0" eaLnBrk="0">
              <a:lnSpc>
                <a:spcPts val="915"/>
              </a:lnSpc>
            </a:pP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 x10</a:t>
            </a:r>
            <a:r>
              <a:rPr sz="1400" b="1" kern="0" spc="-20" baseline="2000" dirty="0">
                <a:solidFill>
                  <a:srgbClr val="FF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9</a:t>
            </a:r>
            <a:endParaRPr lang="en-US" altLang="en-US" sz="1400" baseline="2000" dirty="0">
              <a:solidFill>
                <a:srgbClr val="FF0000"/>
              </a:solidFill>
            </a:endParaRPr>
          </a:p>
          <a:p>
            <a:pPr marL="33655" algn="l" rtl="0" eaLnBrk="0">
              <a:lnSpc>
                <a:spcPts val="1700"/>
              </a:lnSpc>
            </a:pPr>
            <a:r>
              <a:rPr sz="1400" b="1" kern="0" spc="-20" dirty="0">
                <a:solidFill>
                  <a:srgbClr val="FF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events</a:t>
            </a:r>
            <a:endParaRPr lang="en-US" altLang="en-US" sz="1400" b="1" kern="0" spc="-20" dirty="0">
              <a:solidFill>
                <a:srgbClr val="FF0000">
                  <a:alpha val="100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862992" y="5640999"/>
            <a:ext cx="550057" cy="237244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7238365" y="1608455"/>
            <a:ext cx="624840" cy="200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1.1/fb</a:t>
            </a:r>
            <a:endParaRPr lang="en-US" altLang="en-US" sz="1400" dirty="0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481952" y="5626374"/>
            <a:ext cx="288593" cy="237244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355161" y="3215652"/>
            <a:ext cx="151129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algn="r" rtl="0" eaLnBrk="0">
              <a:lnSpc>
                <a:spcPct val="75000"/>
              </a:lnSpc>
            </a:pPr>
            <a:r>
              <a:rPr sz="1900" b="1" kern="0" spc="-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</a:t>
            </a:r>
            <a:endParaRPr lang="en-US" altLang="en-US" sz="1900" dirty="0"/>
          </a:p>
        </p:txBody>
      </p:sp>
      <p:sp>
        <p:nvSpPr>
          <p:cNvPr id="144" name="path"/>
          <p:cNvSpPr/>
          <p:nvPr/>
        </p:nvSpPr>
        <p:spPr>
          <a:xfrm>
            <a:off x="7277988" y="2416681"/>
            <a:ext cx="89569" cy="89570"/>
          </a:xfrm>
          <a:custGeom>
            <a:avLst/>
            <a:gdLst/>
            <a:ahLst/>
            <a:cxnLst/>
            <a:rect l="0" t="0" r="0" b="0"/>
            <a:pathLst>
              <a:path w="141" h="141">
                <a:moveTo>
                  <a:pt x="7" y="133"/>
                </a:moveTo>
                <a:cubicBezTo>
                  <a:pt x="7" y="63"/>
                  <a:pt x="63" y="7"/>
                  <a:pt x="133" y="7"/>
                </a:cubicBezTo>
              </a:path>
            </a:pathLst>
          </a:custGeom>
          <a:noFill/>
          <a:ln w="9525" cap="flat">
            <a:solidFill>
              <a:srgbClr val="4A7EBB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path"/>
          <p:cNvSpPr/>
          <p:nvPr/>
        </p:nvSpPr>
        <p:spPr>
          <a:xfrm>
            <a:off x="7277988" y="2816894"/>
            <a:ext cx="89569" cy="89570"/>
          </a:xfrm>
          <a:custGeom>
            <a:avLst/>
            <a:gdLst/>
            <a:ahLst/>
            <a:cxnLst/>
            <a:rect l="0" t="0" r="0" b="0"/>
            <a:pathLst>
              <a:path w="141" h="141">
                <a:moveTo>
                  <a:pt x="133" y="133"/>
                </a:moveTo>
                <a:cubicBezTo>
                  <a:pt x="63" y="133"/>
                  <a:pt x="7" y="77"/>
                  <a:pt x="7" y="7"/>
                </a:cubicBezTo>
              </a:path>
            </a:pathLst>
          </a:custGeom>
          <a:noFill/>
          <a:ln w="9525" cap="flat">
            <a:solidFill>
              <a:srgbClr val="4A7EBB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path"/>
          <p:cNvSpPr/>
          <p:nvPr/>
        </p:nvSpPr>
        <p:spPr>
          <a:xfrm>
            <a:off x="7362795" y="2892887"/>
            <a:ext cx="421206" cy="13577"/>
          </a:xfrm>
          <a:custGeom>
            <a:avLst/>
            <a:gdLst/>
            <a:ahLst/>
            <a:cxnLst/>
            <a:rect l="0" t="0" r="0" b="0"/>
            <a:pathLst>
              <a:path w="663" h="21">
                <a:moveTo>
                  <a:pt x="662" y="13"/>
                </a:moveTo>
                <a:lnTo>
                  <a:pt x="588" y="7"/>
                </a:lnTo>
                <a:lnTo>
                  <a:pt x="189" y="13"/>
                </a:lnTo>
                <a:lnTo>
                  <a:pt x="0" y="13"/>
                </a:lnTo>
              </a:path>
            </a:pathLst>
          </a:custGeom>
          <a:noFill/>
          <a:ln w="9525" cap="flat">
            <a:solidFill>
              <a:srgbClr val="4A7EBB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0" name="path"/>
          <p:cNvSpPr/>
          <p:nvPr/>
        </p:nvSpPr>
        <p:spPr>
          <a:xfrm>
            <a:off x="7277988" y="2501489"/>
            <a:ext cx="9525" cy="320169"/>
          </a:xfrm>
          <a:custGeom>
            <a:avLst/>
            <a:gdLst/>
            <a:ahLst/>
            <a:cxnLst/>
            <a:rect l="0" t="0" r="0" b="0"/>
            <a:pathLst>
              <a:path w="15" h="504">
                <a:moveTo>
                  <a:pt x="7" y="504"/>
                </a:moveTo>
                <a:lnTo>
                  <a:pt x="7" y="315"/>
                </a:ln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4A7EBB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textbox 84"/>
          <p:cNvSpPr/>
          <p:nvPr/>
        </p:nvSpPr>
        <p:spPr>
          <a:xfrm>
            <a:off x="8677023" y="6560688"/>
            <a:ext cx="104139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lang="en-US" altLang="en-US" sz="1200" dirty="0"/>
              <a:t>3</a:t>
            </a:r>
          </a:p>
        </p:txBody>
      </p:sp>
      <p:sp>
        <p:nvSpPr>
          <p:cNvPr id="41" name="textbox 4208">
            <a:extLst>
              <a:ext uri="{FF2B5EF4-FFF2-40B4-BE49-F238E27FC236}">
                <a16:creationId xmlns:a16="http://schemas.microsoft.com/office/drawing/2014/main" id="{A2D552C8-DB1C-B14A-B008-06870D1055F1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marL="95250" algn="ctr" rtl="0" eaLnBrk="0">
              <a:lnSpc>
                <a:spcPct val="80000"/>
              </a:lnSpc>
            </a:pPr>
            <a:endParaRPr lang="en" altLang="zh-CN" sz="2800" kern="0" spc="-20" dirty="0">
              <a:solidFill>
                <a:schemeClr val="bg1"/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94615" algn="ctr" rtl="0" eaLnBrk="0">
              <a:lnSpc>
                <a:spcPct val="82000"/>
              </a:lnSpc>
              <a:spcBef>
                <a:spcPts val="5"/>
              </a:spcBef>
            </a:pPr>
            <a:r>
              <a:rPr lang="en" altLang="zh-CN" sz="2800" kern="0" spc="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Data Sampl</a:t>
            </a:r>
            <a:r>
              <a:rPr lang="en" altLang="zh-CN" sz="2800" kern="0" spc="-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es</a:t>
            </a:r>
            <a:endParaRPr lang="en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2B4E94-55F9-02DF-9D4C-836DD3E5DA47}"/>
              </a:ext>
            </a:extLst>
          </p:cNvPr>
          <p:cNvSpPr txBox="1"/>
          <p:nvPr/>
        </p:nvSpPr>
        <p:spPr>
          <a:xfrm>
            <a:off x="515343" y="5978997"/>
            <a:ext cx="8684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latin typeface="Comic Sans MS" panose="030F0902030302020204" pitchFamily="66" charset="0"/>
              </a:rPr>
              <a:t>J/</a:t>
            </a:r>
            <a:r>
              <a:rPr lang="en-US" altLang="zh-CN" sz="2400" dirty="0">
                <a:effectLst/>
                <a:latin typeface="Symbol" pitchFamily="2" charset="2"/>
              </a:rPr>
              <a:t>y </a:t>
            </a:r>
            <a:r>
              <a:rPr lang="en-US" altLang="zh-CN" sz="2400" dirty="0">
                <a:effectLst/>
                <a:latin typeface="Comic Sans MS" panose="030F0902030302020204" pitchFamily="66" charset="0"/>
              </a:rPr>
              <a:t>decays are well suited for light hadron spectroscopy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83328" y="3582402"/>
            <a:ext cx="1538616" cy="2334887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5084532" y="3465539"/>
            <a:ext cx="2105660" cy="1638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3495" algn="l" rtl="0" eaLnBrk="0">
              <a:lnSpc>
                <a:spcPts val="2395"/>
              </a:lnSpc>
            </a:pPr>
            <a:r>
              <a:rPr sz="1800" kern="0" spc="-20" dirty="0">
                <a:solidFill>
                  <a:srgbClr val="1E00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molecules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[qq][qq]</a:t>
            </a:r>
            <a:endParaRPr lang="en-US" altLang="en-US" sz="1800" dirty="0"/>
          </a:p>
          <a:p>
            <a:pPr marL="17145" algn="l" rtl="0" eaLnBrk="0">
              <a:lnSpc>
                <a:spcPts val="2245"/>
              </a:lnSpc>
              <a:spcBef>
                <a:spcPts val="120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compact</a:t>
            </a:r>
            <a:endParaRPr lang="en-US" altLang="en-US" sz="1800" dirty="0"/>
          </a:p>
          <a:p>
            <a:pPr marL="12700" algn="l" rtl="0" eaLnBrk="0">
              <a:lnSpc>
                <a:spcPts val="2245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tetraquark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 qqqq</a:t>
            </a:r>
            <a:endParaRPr lang="en-US" altLang="en-US" sz="18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41275" algn="l" rtl="0" eaLnBrk="0">
              <a:lnSpc>
                <a:spcPts val="2395"/>
              </a:lnSpc>
              <a:spcBef>
                <a:spcPts val="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diquark-antid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iquarks</a:t>
            </a:r>
            <a:endParaRPr lang="en-US" altLang="en-US" sz="1800" dirty="0"/>
          </a:p>
        </p:txBody>
      </p:sp>
      <p:sp>
        <p:nvSpPr>
          <p:cNvPr id="158" name="textbox 158"/>
          <p:cNvSpPr/>
          <p:nvPr/>
        </p:nvSpPr>
        <p:spPr>
          <a:xfrm>
            <a:off x="419603" y="4840709"/>
            <a:ext cx="1899285" cy="1183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0320" algn="l" rtl="0" eaLnBrk="0">
              <a:lnSpc>
                <a:spcPts val="2395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hybrids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(qq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g)</a:t>
            </a:r>
            <a:endParaRPr lang="en-US" altLang="en-US" sz="18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12700" algn="l" rtl="0" eaLnBrk="0">
              <a:lnSpc>
                <a:spcPts val="2395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glueballs (gg,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ggg)</a:t>
            </a:r>
            <a:endParaRPr lang="en-US" altLang="en-US" sz="1800" dirty="0"/>
          </a:p>
        </p:txBody>
      </p:sp>
      <p:sp>
        <p:nvSpPr>
          <p:cNvPr id="160" name="textbox 160"/>
          <p:cNvSpPr/>
          <p:nvPr/>
        </p:nvSpPr>
        <p:spPr>
          <a:xfrm>
            <a:off x="0" y="2655916"/>
            <a:ext cx="6635638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55600" indent="-342900" algn="l" rtl="0" eaLnBrk="0">
              <a:lnSpc>
                <a:spcPts val="2660"/>
              </a:lnSpc>
              <a:buFont typeface="Wingdings" pitchFamily="2" charset="2"/>
              <a:buChar char="u"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Exotic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hadrons: o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ther color-neutral configurations</a:t>
            </a:r>
            <a:endParaRPr lang="en-US" altLang="en-US" sz="2000" dirty="0"/>
          </a:p>
        </p:txBody>
      </p:sp>
      <p:sp>
        <p:nvSpPr>
          <p:cNvPr id="162" name="textbox 162"/>
          <p:cNvSpPr/>
          <p:nvPr/>
        </p:nvSpPr>
        <p:spPr>
          <a:xfrm>
            <a:off x="5138532" y="5713252"/>
            <a:ext cx="1632585" cy="648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14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gluonic d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egrees of freedom</a:t>
            </a:r>
            <a:endParaRPr lang="en-US" altLang="en-US" sz="1800" dirty="0"/>
          </a:p>
        </p:txBody>
      </p:sp>
      <p:sp>
        <p:nvSpPr>
          <p:cNvPr id="164" name="textbox 164"/>
          <p:cNvSpPr/>
          <p:nvPr/>
        </p:nvSpPr>
        <p:spPr>
          <a:xfrm>
            <a:off x="1" y="1385464"/>
            <a:ext cx="2523280" cy="608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354965" indent="-342900" algn="l" rtl="0" eaLnBrk="0">
              <a:lnSpc>
                <a:spcPct val="96000"/>
              </a:lnSpc>
              <a:buFont typeface="Wingdings" pitchFamily="2" charset="2"/>
              <a:buChar char="u"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Conventiona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mesons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(qq)</a:t>
            </a:r>
            <a:endParaRPr lang="en-US" altLang="en-US" sz="2000" dirty="0"/>
          </a:p>
        </p:txBody>
      </p:sp>
      <p:sp>
        <p:nvSpPr>
          <p:cNvPr id="168" name="textbox 168"/>
          <p:cNvSpPr/>
          <p:nvPr/>
        </p:nvSpPr>
        <p:spPr>
          <a:xfrm>
            <a:off x="427375" y="3447464"/>
            <a:ext cx="1975485" cy="33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395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multi-quarks (qqqq)</a:t>
            </a:r>
            <a:endParaRPr lang="en-US" altLang="en-US" sz="1800" dirty="0"/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16200" y="1281430"/>
            <a:ext cx="840105" cy="838200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71445" y="4557395"/>
            <a:ext cx="770890" cy="769620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671445" y="3192145"/>
            <a:ext cx="838835" cy="837565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671445" y="5510530"/>
            <a:ext cx="792480" cy="791210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82071" y="3079720"/>
            <a:ext cx="708025" cy="706553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307471" y="4641127"/>
            <a:ext cx="708025" cy="706553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306264" y="3850544"/>
            <a:ext cx="708025" cy="706552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8677023" y="6562669"/>
            <a:ext cx="104139" cy="169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lang="en-US" altLang="en-US" sz="1200" dirty="0"/>
              <a:t>4</a:t>
            </a:r>
          </a:p>
        </p:txBody>
      </p:sp>
      <p:sp>
        <p:nvSpPr>
          <p:cNvPr id="18" name="textbox 4208">
            <a:extLst>
              <a:ext uri="{FF2B5EF4-FFF2-40B4-BE49-F238E27FC236}">
                <a16:creationId xmlns:a16="http://schemas.microsoft.com/office/drawing/2014/main" id="{2BC5BFBB-E576-8F4F-B567-E54AAABE8FA4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marL="95250" algn="ctr" rtl="0" eaLnBrk="0">
              <a:lnSpc>
                <a:spcPct val="80000"/>
              </a:lnSpc>
            </a:pPr>
            <a:endParaRPr lang="en" altLang="zh-CN" sz="2800" kern="0" spc="-20" dirty="0">
              <a:solidFill>
                <a:schemeClr val="bg1"/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95250" algn="ctr" rtl="0" eaLnBrk="0">
              <a:lnSpc>
                <a:spcPct val="80000"/>
              </a:lnSpc>
            </a:pPr>
            <a:r>
              <a:rPr lang="en" altLang="zh-CN" sz="2800" kern="0" spc="-2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Exotic</a:t>
            </a:r>
            <a:r>
              <a:rPr lang="en" altLang="zh-CN" sz="2800" kern="0" spc="27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" altLang="zh-CN" sz="2800" kern="0" spc="-2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Hadro</a:t>
            </a:r>
            <a:r>
              <a:rPr lang="en" altLang="zh-CN" sz="2800" kern="0" spc="-3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ns</a:t>
            </a:r>
            <a:endParaRPr lang="e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"/>
          <p:cNvSpPr/>
          <p:nvPr/>
        </p:nvSpPr>
        <p:spPr>
          <a:xfrm>
            <a:off x="258895" y="3506684"/>
            <a:ext cx="391886" cy="52356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textbox 84"/>
          <p:cNvSpPr/>
          <p:nvPr/>
        </p:nvSpPr>
        <p:spPr>
          <a:xfrm>
            <a:off x="8677023" y="6560688"/>
            <a:ext cx="104139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lang="en-US" altLang="en-US" sz="1200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208">
                <a:extLst>
                  <a:ext uri="{FF2B5EF4-FFF2-40B4-BE49-F238E27FC236}">
                    <a16:creationId xmlns:a16="http://schemas.microsoft.com/office/drawing/2014/main" id="{A2D552C8-DB1C-B14A-B008-06870D1055F1}"/>
                  </a:ext>
                </a:extLst>
              </p:cNvPr>
              <p:cNvSpPr/>
              <p:nvPr/>
            </p:nvSpPr>
            <p:spPr>
              <a:xfrm>
                <a:off x="3511" y="-32844"/>
                <a:ext cx="9140490" cy="874547"/>
              </a:xfrm>
              <a:prstGeom prst="rect">
                <a:avLst/>
              </a:prstGeom>
              <a:solidFill>
                <a:srgbClr val="0365C0"/>
              </a:solidFill>
            </p:spPr>
            <p:txBody>
              <a:bodyPr vert="horz" wrap="square" lIns="0" tIns="0" rIns="0" bIns="0"/>
              <a:lstStyle/>
              <a:p>
                <a:pPr marL="95250" algn="ctr" rtl="0" eaLnBrk="0">
                  <a:lnSpc>
                    <a:spcPct val="80000"/>
                  </a:lnSpc>
                </a:pPr>
                <a:endParaRPr lang="en" altLang="zh-CN" kern="0" spc="-20" dirty="0">
                  <a:solidFill>
                    <a:schemeClr val="bg1"/>
                  </a:solidFill>
                  <a:latin typeface="Arial" panose="020B0604020202090204"/>
                  <a:ea typeface="Arial" panose="020B0604020202090204"/>
                  <a:cs typeface="Arial" panose="020B0604020202090204"/>
                </a:endParaRPr>
              </a:p>
              <a:p>
                <a:pPr marL="94615" algn="ctr" rtl="0" eaLnBrk="0">
                  <a:lnSpc>
                    <a:spcPct val="82000"/>
                  </a:lnSpc>
                  <a:spcBef>
                    <a:spcPts val="5"/>
                  </a:spcBef>
                </a:pPr>
                <a:r>
                  <a:rPr lang="en-US" altLang="zh-CN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First</a:t>
                </a:r>
                <a:r>
                  <a:rPr lang="zh-CN" alt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result</a:t>
                </a:r>
                <a:r>
                  <a:rPr lang="zh-CN" alt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acc>
                      <m:accPr>
                        <m:chr m:val="̅"/>
                        <m:ctrlP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threshold enhancement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at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BES</a:t>
                </a:r>
                <a:endParaRPr lang="e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" name="textbox 4208">
                <a:extLst>
                  <a:ext uri="{FF2B5EF4-FFF2-40B4-BE49-F238E27FC236}">
                    <a16:creationId xmlns:a16="http://schemas.microsoft.com/office/drawing/2014/main" id="{A2D552C8-DB1C-B14A-B008-06870D105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" y="-32844"/>
                <a:ext cx="9140490" cy="874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375945B0-CF33-B238-1973-BB4EBD4FFC15}"/>
              </a:ext>
            </a:extLst>
          </p:cNvPr>
          <p:cNvGrpSpPr/>
          <p:nvPr/>
        </p:nvGrpSpPr>
        <p:grpSpPr>
          <a:xfrm>
            <a:off x="263981" y="1093688"/>
            <a:ext cx="6445949" cy="4921040"/>
            <a:chOff x="2482395" y="1081757"/>
            <a:chExt cx="7791450" cy="5648947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F8CDEA7A-157E-045E-215E-3C1E42262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2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6" r="12721"/>
            <a:stretch>
              <a:fillRect/>
            </a:stretch>
          </p:blipFill>
          <p:spPr bwMode="auto">
            <a:xfrm>
              <a:off x="2482395" y="1221582"/>
              <a:ext cx="7791450" cy="425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EEED52DF-B64C-008B-D876-30035FC56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8982" y="1081757"/>
              <a:ext cx="4255746" cy="741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3600" b="1" dirty="0">
                  <a:solidFill>
                    <a:srgbClr val="0000FF"/>
                  </a:solidFill>
                </a:rPr>
                <a:t>J/</a:t>
              </a:r>
              <a:r>
                <a:rPr lang="en-US" altLang="zh-CN" sz="3600" b="1" dirty="0" err="1">
                  <a:solidFill>
                    <a:srgbClr val="0000FF"/>
                  </a:solidFill>
                  <a:latin typeface="Symbol" pitchFamily="2" charset="2"/>
                </a:rPr>
                <a:t>y</a:t>
              </a:r>
              <a:r>
                <a:rPr lang="en-US" altLang="zh-CN" sz="3600" b="1" dirty="0" err="1">
                  <a:solidFill>
                    <a:srgbClr val="0000FF"/>
                  </a:solidFill>
                  <a:sym typeface="Wingdings" pitchFamily="2" charset="2"/>
                </a:rPr>
                <a:t></a:t>
              </a:r>
              <a:r>
                <a:rPr lang="en-US" altLang="zh-CN" sz="3600" b="1" dirty="0" err="1">
                  <a:solidFill>
                    <a:srgbClr val="0000FF"/>
                  </a:solidFill>
                  <a:latin typeface="Symbol" pitchFamily="2" charset="2"/>
                  <a:sym typeface="Wingdings" pitchFamily="2" charset="2"/>
                </a:rPr>
                <a:t>g</a:t>
              </a:r>
              <a:r>
                <a:rPr lang="zh-CN" altLang="en-US" sz="3600" b="1" dirty="0">
                  <a:solidFill>
                    <a:srgbClr val="0000FF"/>
                  </a:solidFill>
                  <a:latin typeface="Symbol" pitchFamily="2" charset="2"/>
                  <a:sym typeface="Wingdings" pitchFamily="2" charset="2"/>
                </a:rPr>
                <a:t> </a:t>
              </a:r>
              <a:r>
                <a:rPr lang="en-US" altLang="zh-CN" sz="3600" b="1" dirty="0">
                  <a:solidFill>
                    <a:srgbClr val="0000FF"/>
                  </a:solidFill>
                  <a:sym typeface="Wingdings" pitchFamily="2" charset="2"/>
                </a:rPr>
                <a:t>p</a:t>
              </a:r>
              <a:r>
                <a:rPr lang="zh-CN" altLang="en-US" sz="3600" b="1" dirty="0">
                  <a:solidFill>
                    <a:srgbClr val="0000FF"/>
                  </a:solidFill>
                  <a:sym typeface="Wingdings" pitchFamily="2" charset="2"/>
                </a:rPr>
                <a:t> </a:t>
              </a:r>
              <a:r>
                <a:rPr lang="en-US" altLang="zh-CN" sz="3600" b="1" dirty="0">
                  <a:solidFill>
                    <a:srgbClr val="0000FF"/>
                  </a:solidFill>
                  <a:sym typeface="Wingdings" pitchFamily="2" charset="2"/>
                </a:rPr>
                <a:t>pbar</a:t>
              </a:r>
              <a:endParaRPr lang="en-US" altLang="zh-CN" sz="3600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A162C1D9-A06A-F4BE-1714-7EE5EEAC1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6269039"/>
              <a:ext cx="1325812" cy="46166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/>
                <a:t>BG curve</a:t>
              </a:r>
            </a:p>
          </p:txBody>
        </p:sp>
        <p:sp>
          <p:nvSpPr>
            <p:cNvPr id="7" name="Text Box 15">
              <a:extLst>
                <a:ext uri="{FF2B5EF4-FFF2-40B4-BE49-F238E27FC236}">
                  <a16:creationId xmlns:a16="http://schemas.microsoft.com/office/drawing/2014/main" id="{51BACF3B-C869-7E5D-DD07-D2E67129F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8026" y="6165851"/>
              <a:ext cx="1360309" cy="46166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CC0000"/>
                  </a:solidFill>
                </a:rPr>
                <a:t>Eff. curve</a:t>
              </a:r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AE9DBD75-1987-E104-40B4-D72180985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7200" y="4648200"/>
              <a:ext cx="609600" cy="160020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5C59F503-9CFF-215B-569E-F46B92772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05800" y="4495800"/>
              <a:ext cx="527050" cy="1525588"/>
            </a:xfrm>
            <a:prstGeom prst="line">
              <a:avLst/>
            </a:prstGeom>
            <a:noFill/>
            <a:ln w="53975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6BB46BA4-5DC8-7A77-CF44-4ECD8C7AA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195" y="1131884"/>
              <a:ext cx="2491457" cy="457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CC0000"/>
                  </a:solidFill>
                </a:rPr>
                <a:t>Fitted peak</a:t>
              </a:r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D188B7EC-3112-8A03-20B3-C185EFEA7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558" y="1573009"/>
              <a:ext cx="0" cy="8382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Text Box 8">
            <a:extLst>
              <a:ext uri="{FF2B5EF4-FFF2-40B4-BE49-F238E27FC236}">
                <a16:creationId xmlns:a16="http://schemas.microsoft.com/office/drawing/2014/main" id="{DF40D4BF-1DD0-80C0-6190-C19A6598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98" y="4929647"/>
            <a:ext cx="31623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/>
              <a:t>M(pp)-2m</a:t>
            </a:r>
            <a:r>
              <a:rPr lang="en-US" altLang="zh-CN" sz="2800" b="1" baseline="-25000" dirty="0"/>
              <a:t>p </a:t>
            </a:r>
            <a:r>
              <a:rPr lang="en-US" altLang="zh-CN" sz="2800" dirty="0"/>
              <a:t>(GeV)</a:t>
            </a:r>
            <a:endParaRPr lang="en-US" altLang="zh-CN" sz="2800" baseline="-25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69B0500-EBB8-7A68-56E0-BBD4F78B9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94" y="2037656"/>
            <a:ext cx="3759200" cy="8763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EEF8AE1-55E2-00FE-0BA2-47EE3EA86F3A}"/>
              </a:ext>
            </a:extLst>
          </p:cNvPr>
          <p:cNvSpPr txBox="1"/>
          <p:nvPr/>
        </p:nvSpPr>
        <p:spPr>
          <a:xfrm>
            <a:off x="6636203" y="2544800"/>
            <a:ext cx="2454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2F20F0"/>
                </a:solidFill>
                <a:effectLst/>
                <a:latin typeface="Times" pitchFamily="2" charset="0"/>
              </a:rPr>
              <a:t>C-parity = +</a:t>
            </a:r>
          </a:p>
          <a:p>
            <a:endParaRPr lang="en-US" altLang="zh-CN" sz="1800" b="1" dirty="0">
              <a:solidFill>
                <a:srgbClr val="2F20F0"/>
              </a:solidFill>
              <a:effectLst/>
              <a:latin typeface="Times" pitchFamily="2" charset="0"/>
            </a:endParaRPr>
          </a:p>
          <a:p>
            <a:r>
              <a:rPr lang="en-US" altLang="zh-CN" sz="1800" b="1" dirty="0">
                <a:solidFill>
                  <a:srgbClr val="2F20F0"/>
                </a:solidFill>
                <a:effectLst/>
                <a:latin typeface="Times" pitchFamily="2" charset="0"/>
              </a:rPr>
              <a:t>J</a:t>
            </a:r>
            <a:r>
              <a:rPr lang="en-US" altLang="zh-CN" sz="1800" b="1" baseline="30000" dirty="0">
                <a:solidFill>
                  <a:srgbClr val="2F20F0"/>
                </a:solidFill>
                <a:effectLst/>
                <a:latin typeface="Times" pitchFamily="2" charset="0"/>
              </a:rPr>
              <a:t>PC</a:t>
            </a:r>
            <a:r>
              <a:rPr lang="en-US" altLang="zh-CN" sz="1800" b="1" dirty="0">
                <a:solidFill>
                  <a:srgbClr val="2F20F0"/>
                </a:solidFill>
                <a:effectLst/>
                <a:latin typeface="Times" pitchFamily="2" charset="0"/>
              </a:rPr>
              <a:t>= 0</a:t>
            </a:r>
            <a:r>
              <a:rPr lang="en-US" altLang="zh-CN" sz="1800" b="1" baseline="30000" dirty="0">
                <a:solidFill>
                  <a:srgbClr val="2F20F0"/>
                </a:solidFill>
                <a:effectLst/>
                <a:latin typeface="Helvetica" pitchFamily="2" charset="0"/>
              </a:rPr>
              <a:t>−+ </a:t>
            </a:r>
            <a:r>
              <a:rPr lang="en-US" altLang="zh-CN" sz="1800" b="1" dirty="0">
                <a:solidFill>
                  <a:srgbClr val="2F20F0"/>
                </a:solidFill>
                <a:effectLst/>
                <a:latin typeface="Times" pitchFamily="2" charset="0"/>
              </a:rPr>
              <a:t>(0</a:t>
            </a:r>
            <a:r>
              <a:rPr lang="en-US" altLang="zh-CN" sz="1800" b="1" baseline="30000" dirty="0">
                <a:solidFill>
                  <a:srgbClr val="2F20F0"/>
                </a:solidFill>
                <a:effectLst/>
                <a:latin typeface="Helvetica" pitchFamily="2" charset="0"/>
              </a:rPr>
              <a:t>++</a:t>
            </a:r>
            <a:r>
              <a:rPr lang="en-US" altLang="zh-CN" sz="1800" b="1" dirty="0">
                <a:solidFill>
                  <a:srgbClr val="2F20F0"/>
                </a:solidFill>
                <a:effectLst/>
                <a:latin typeface="Times" pitchFamily="2" charset="0"/>
              </a:rPr>
              <a:t>?) state</a:t>
            </a:r>
          </a:p>
        </p:txBody>
      </p:sp>
    </p:spTree>
    <p:extLst>
      <p:ext uri="{BB962C8B-B14F-4D97-AF65-F5344CB8AC3E}">
        <p14:creationId xmlns:p14="http://schemas.microsoft.com/office/powerpoint/2010/main" val="283375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4ACBA3-BC0E-CAB5-D67F-E52778B9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68" y="4135582"/>
            <a:ext cx="5768741" cy="2452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内容占位符 2">
            <a:extLst>
              <a:ext uri="{FF2B5EF4-FFF2-40B4-BE49-F238E27FC236}">
                <a16:creationId xmlns:a16="http://schemas.microsoft.com/office/drawing/2014/main" id="{263297E5-1A59-03BE-EE09-D206EB155FAA}"/>
              </a:ext>
            </a:extLst>
          </p:cNvPr>
          <p:cNvSpPr txBox="1">
            <a:spLocks/>
          </p:cNvSpPr>
          <p:nvPr/>
        </p:nvSpPr>
        <p:spPr bwMode="auto">
          <a:xfrm>
            <a:off x="0" y="1130663"/>
            <a:ext cx="9019309" cy="503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Comic Sans MS" panose="030F0902030302020204" pitchFamily="66" charset="0"/>
                <a:ea typeface="黑体" pitchFamily="49" charset="-122"/>
                <a:cs typeface="Symbol" charset="2"/>
              </a:rPr>
              <a:t>C</a:t>
            </a:r>
            <a:r>
              <a:rPr lang="en-US" altLang="zh-CN" sz="2400" dirty="0">
                <a:latin typeface="Comic Sans MS" panose="030F0902030302020204" pitchFamily="66" charset="0"/>
                <a:ea typeface="黑体" pitchFamily="49" charset="-122"/>
              </a:rPr>
              <a:t>onventional meson? FSI, baryonium state?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2400" dirty="0">
                <a:effectLst/>
                <a:highlight>
                  <a:srgbClr val="FFFF00"/>
                </a:highlight>
                <a:latin typeface="Comic Sans MS" panose="030F0902030302020204" pitchFamily="66" charset="0"/>
              </a:rPr>
              <a:t>Baryonium interpretation </a:t>
            </a:r>
            <a:r>
              <a:rPr lang="en-US" altLang="zh-CN" sz="2400" dirty="0">
                <a:effectLst/>
                <a:latin typeface="Comic Sans MS" panose="030F0902030302020204" pitchFamily="66" charset="0"/>
              </a:rPr>
              <a:t>would be supported by observation of the resonance in decay modes which are expected for a 𝑝𝑝̅ bound state.</a:t>
            </a:r>
            <a:endParaRPr lang="en-US" altLang="zh-CN" sz="2400" dirty="0">
              <a:effectLst/>
              <a:latin typeface="Comic Sans MS" panose="030F0902030302020204" pitchFamily="66" charset="0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Comic Sans MS" charset="0"/>
                <a:ea typeface="宋体" charset="0"/>
                <a:cs typeface="宋体" charset="0"/>
              </a:rPr>
              <a:t>Observation of its new decay modes strongly needed!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2000" dirty="0">
                <a:latin typeface="Comic Sans MS" panose="030F0902030302020204" pitchFamily="66" charset="0"/>
                <a:ea typeface="宋体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2000" b="1" baseline="30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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2000" b="1" baseline="30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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2000" b="1" baseline="30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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2000" b="1" baseline="30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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 ,</a:t>
            </a:r>
            <a:r>
              <a:rPr lang="en-US" altLang="zh-CN" sz="2000" b="1" baseline="30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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altLang="zh-CN" sz="2000" b="1" baseline="30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</a:t>
            </a:r>
            <a:r>
              <a:rPr lang="en-US" altLang="zh-CN" sz="20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 ?</a:t>
            </a:r>
          </a:p>
          <a:p>
            <a:pPr marL="57150" indent="0">
              <a:lnSpc>
                <a:spcPct val="150000"/>
              </a:lnSpc>
              <a:buNone/>
              <a:defRPr/>
            </a:pPr>
            <a:endParaRPr lang="en-US" altLang="zh-CN" sz="1200" b="0" i="1" u="none" strike="noStrike" dirty="0">
              <a:effectLst/>
              <a:latin typeface="-apple-system"/>
            </a:endParaRPr>
          </a:p>
          <a:p>
            <a:pPr marL="57150" indent="0">
              <a:lnSpc>
                <a:spcPct val="150000"/>
              </a:lnSpc>
              <a:buNone/>
              <a:defRPr/>
            </a:pPr>
            <a:r>
              <a:rPr lang="en-US" altLang="zh-CN" sz="1200" b="0" i="1" u="none" strike="noStrike" dirty="0">
                <a:effectLst/>
                <a:latin typeface="-apple-system"/>
              </a:rPr>
              <a:t>C.S. Gao, S.L. Zhu, </a:t>
            </a:r>
            <a:r>
              <a:rPr lang="en-US" altLang="zh-CN" sz="1200" b="0" i="1" u="none" strike="noStrike" dirty="0" err="1">
                <a:effectLst/>
                <a:latin typeface="-apple-system"/>
              </a:rPr>
              <a:t>Commun.Theor.Phys</a:t>
            </a:r>
            <a:r>
              <a:rPr lang="en-US" altLang="zh-CN" sz="1200" b="0" i="1" u="none" strike="noStrike" dirty="0">
                <a:effectLst/>
                <a:latin typeface="-apple-system"/>
              </a:rPr>
              <a:t>. 42 (2004) 844;  </a:t>
            </a:r>
          </a:p>
          <a:p>
            <a:pPr marL="57150" indent="0">
              <a:lnSpc>
                <a:spcPct val="150000"/>
              </a:lnSpc>
              <a:buNone/>
              <a:defRPr/>
            </a:pPr>
            <a:r>
              <a:rPr lang="en-US" altLang="zh-CN" sz="1200" b="0" i="1" u="none" strike="noStrike" dirty="0">
                <a:effectLst/>
                <a:latin typeface="-apple-system"/>
              </a:rPr>
              <a:t>G.J. Ding, M.L. Yan, </a:t>
            </a:r>
            <a:r>
              <a:rPr lang="en-US" altLang="zh-CN" sz="1200" b="0" i="1" u="none" strike="noStrike" dirty="0" err="1">
                <a:effectLst/>
                <a:latin typeface="-apple-system"/>
              </a:rPr>
              <a:t>Phys.Rev.C</a:t>
            </a:r>
            <a:r>
              <a:rPr lang="en-US" altLang="zh-CN" sz="1200" b="0" i="0" u="none" strike="noStrike" dirty="0">
                <a:effectLst/>
                <a:latin typeface="-apple-system"/>
              </a:rPr>
              <a:t> 72 (2005) 015208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en-US" altLang="zh-CN" sz="2000" b="0" i="1" u="none" strike="noStrike" dirty="0">
              <a:effectLst/>
              <a:latin typeface="-apple-system"/>
            </a:endParaRPr>
          </a:p>
        </p:txBody>
      </p:sp>
      <p:sp>
        <p:nvSpPr>
          <p:cNvPr id="4" name="textbox 4208">
            <a:extLst>
              <a:ext uri="{FF2B5EF4-FFF2-40B4-BE49-F238E27FC236}">
                <a16:creationId xmlns:a16="http://schemas.microsoft.com/office/drawing/2014/main" id="{EE8E8DEB-F45B-60C5-AE4C-63E1F66EDAC0}"/>
              </a:ext>
            </a:extLst>
          </p:cNvPr>
          <p:cNvSpPr/>
          <p:nvPr/>
        </p:nvSpPr>
        <p:spPr>
          <a:xfrm>
            <a:off x="3511" y="-32844"/>
            <a:ext cx="914049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marL="95250" algn="ctr" rtl="0" eaLnBrk="0">
              <a:lnSpc>
                <a:spcPct val="80000"/>
              </a:lnSpc>
            </a:pPr>
            <a:endParaRPr lang="en" altLang="zh-CN" kern="0" spc="-20" dirty="0">
              <a:solidFill>
                <a:schemeClr val="bg1"/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Theoretical speculations on its nature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6F65A6-C43B-0747-C0D6-A71A60EF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1" y="989734"/>
            <a:ext cx="8485910" cy="40255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4208">
                <a:extLst>
                  <a:ext uri="{FF2B5EF4-FFF2-40B4-BE49-F238E27FC236}">
                    <a16:creationId xmlns:a16="http://schemas.microsoft.com/office/drawing/2014/main" id="{6850E74B-20DA-2845-D13C-FD34C75DD95E}"/>
                  </a:ext>
                </a:extLst>
              </p:cNvPr>
              <p:cNvSpPr/>
              <p:nvPr/>
            </p:nvSpPr>
            <p:spPr>
              <a:xfrm>
                <a:off x="3511" y="-32844"/>
                <a:ext cx="9140490" cy="874547"/>
              </a:xfrm>
              <a:prstGeom prst="rect">
                <a:avLst/>
              </a:prstGeom>
              <a:solidFill>
                <a:srgbClr val="0365C0"/>
              </a:solidFill>
            </p:spPr>
            <p:txBody>
              <a:bodyPr vert="horz" wrap="square" lIns="0" tIns="0" rIns="0" bIns="0"/>
              <a:lstStyle/>
              <a:p>
                <a:pPr marL="95250" algn="ctr" rtl="0" eaLnBrk="0">
                  <a:lnSpc>
                    <a:spcPct val="80000"/>
                  </a:lnSpc>
                </a:pPr>
                <a:endParaRPr lang="en" altLang="zh-CN" kern="0" spc="-20" dirty="0">
                  <a:solidFill>
                    <a:schemeClr val="bg1"/>
                  </a:solidFill>
                  <a:latin typeface="Arial" panose="020B0604020202090204"/>
                  <a:ea typeface="Arial" panose="020B0604020202090204"/>
                  <a:cs typeface="Arial" panose="020B0604020202090204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schemeClr val="bg1"/>
                        </a:solidFill>
                        <a:latin typeface="Comic Sans MS" panose="030F0902030302020204" pitchFamily="66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Confirmed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schemeClr val="bg1"/>
                        </a:solidFill>
                        <a:latin typeface="Comic Sans MS" panose="030F0902030302020204" pitchFamily="66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3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acc>
                      <m:accPr>
                        <m:chr m:val="̅"/>
                        <m:ctrlP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threshold enhancement in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(2S) </a:t>
                </a:r>
                <a:endParaRPr lang="zh-CN" alt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4208">
                <a:extLst>
                  <a:ext uri="{FF2B5EF4-FFF2-40B4-BE49-F238E27FC236}">
                    <a16:creationId xmlns:a16="http://schemas.microsoft.com/office/drawing/2014/main" id="{6850E74B-20DA-2845-D13C-FD34C75DD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" y="-32844"/>
                <a:ext cx="9140490" cy="874547"/>
              </a:xfrm>
              <a:prstGeom prst="rect">
                <a:avLst/>
              </a:prstGeom>
              <a:blipFill>
                <a:blip r:embed="rId3"/>
                <a:stretch>
                  <a:fillRect r="-417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046341-6D64-521C-F562-60BA86DBDDBE}"/>
                  </a:ext>
                </a:extLst>
              </p:cNvPr>
              <p:cNvSpPr txBox="1"/>
              <p:nvPr/>
            </p:nvSpPr>
            <p:spPr>
              <a:xfrm>
                <a:off x="61689" y="5163276"/>
                <a:ext cx="6518564" cy="1485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acc>
                      <m:accPr>
                        <m:chr m:val="̅"/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threshold enhancement in hadronic decays of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kern="0" spc="-50" dirty="0">
                    <a:solidFill>
                      <a:srgbClr val="FF0000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</a:rPr>
                  <a:t>J/</a:t>
                </a:r>
                <a:r>
                  <a:rPr lang="el-GR" altLang="zh-CN" kern="0" spc="-50" dirty="0">
                    <a:solidFill>
                      <a:srgbClr val="FF0000"/>
                    </a:solidFill>
                    <a:latin typeface="Times New Roman Regular" panose="02020503050405090304" charset="0"/>
                    <a:ea typeface="Arial" panose="020B0604020202090204"/>
                    <a:cs typeface="Times New Roman Regular" panose="02020503050405090304" charset="0"/>
                  </a:rPr>
                  <a:t>ψ</a:t>
                </a:r>
                <a:r>
                  <a:rPr lang="zh-CN" altLang="en-US" kern="0" spc="-50" dirty="0">
                    <a:solidFill>
                      <a:srgbClr val="FF0000"/>
                    </a:solidFill>
                    <a:latin typeface="Times New Roman Regular" panose="02020503050405090304" charset="0"/>
                    <a:ea typeface="Arial" panose="020B0604020202090204"/>
                    <a:cs typeface="Times New Roman Regular" panose="02020503050405090304" charset="0"/>
                  </a:rPr>
                  <a:t> </a:t>
                </a:r>
                <a:r>
                  <a:rPr lang="en-US" altLang="zh-CN" dirty="0"/>
                  <a:t>implies that this structure not from pure FSI</a:t>
                </a:r>
                <a:r>
                  <a:rPr lang="zh-CN" altLang="en-US" kern="0" spc="-50" dirty="0">
                    <a:solidFill>
                      <a:srgbClr val="FF0000"/>
                    </a:solidFill>
                    <a:latin typeface="Times New Roman Regular" panose="02020503050405090304" charset="0"/>
                    <a:ea typeface="Arial" panose="020B0604020202090204"/>
                    <a:cs typeface="Times New Roman Regular" panose="02020503050405090304" charset="0"/>
                  </a:rPr>
                  <a:t> 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altLang="zh-CN" sz="1800" b="1" dirty="0">
                  <a:solidFill>
                    <a:srgbClr val="FF0000"/>
                  </a:solidFill>
                  <a:latin typeface="Comic Sans MS" panose="030F0902030302020204" pitchFamily="66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altLang="zh-CN" sz="1800" b="1" i="0" dirty="0">
                  <a:solidFill>
                    <a:srgbClr val="FF0000"/>
                  </a:solidFill>
                  <a:latin typeface="Comic Sans MS" panose="030F0902030302020204" pitchFamily="66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altLang="zh-CN" sz="1800" b="1" i="0" dirty="0">
                  <a:solidFill>
                    <a:srgbClr val="FF0000"/>
                  </a:solidFill>
                  <a:latin typeface="Comic Sans MS" panose="030F0902030302020204" pitchFamily="66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800" b="1" i="0" dirty="0" smtClean="0">
                        <a:solidFill>
                          <a:srgbClr val="FF0000"/>
                        </a:solidFill>
                        <a:latin typeface="Comic Sans MS" panose="030F0902030302020204" pitchFamily="66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Spin</m:t>
                    </m:r>
                    <m:r>
                      <m:rPr>
                        <m:nor/>
                      </m:rPr>
                      <a:rPr lang="en-US" altLang="zh-CN" sz="1800" b="1" i="0" dirty="0" smtClean="0">
                        <a:solidFill>
                          <a:srgbClr val="FF0000"/>
                        </a:solidFill>
                        <a:latin typeface="Comic Sans MS" panose="030F0902030302020204" pitchFamily="66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1800" b="1" i="0" dirty="0" smtClean="0">
                        <a:solidFill>
                          <a:srgbClr val="FF0000"/>
                        </a:solidFill>
                        <a:latin typeface="Comic Sans MS" panose="030F0902030302020204" pitchFamily="66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parity</m:t>
                    </m:r>
                    <m:r>
                      <m:rPr>
                        <m:nor/>
                      </m:rPr>
                      <a:rPr lang="en-US" altLang="zh-CN" sz="1800" b="1" i="0" dirty="0" smtClean="0">
                        <a:solidFill>
                          <a:srgbClr val="FF0000"/>
                        </a:solidFill>
                        <a:latin typeface="Comic Sans MS" panose="030F0902030302020204" pitchFamily="66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 b="1" i="0" dirty="0" smtClean="0">
                        <a:solidFill>
                          <a:srgbClr val="FF0000"/>
                        </a:solidFill>
                        <a:latin typeface="Comic Sans MS" panose="030F0902030302020204" pitchFamily="66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ditermination</m:t>
                    </m:r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0000FF"/>
                            </a:solidFill>
                            <a:latin typeface="Cambria Math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0000FF"/>
                            </a:solidFill>
                            <a:latin typeface="Cambria Math"/>
                          </a:rPr>
                          <m:t>PC</m:t>
                        </m:r>
                      </m:sup>
                    </m:sSup>
                    <m:r>
                      <a:rPr lang="en-US" altLang="zh-CN" sz="16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16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  <m:sup>
                        <m:r>
                          <a:rPr lang="en-US" altLang="zh-CN" sz="160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046341-6D64-521C-F562-60BA86DB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9" y="5163276"/>
                <a:ext cx="6518564" cy="1485150"/>
              </a:xfrm>
              <a:prstGeom prst="rect">
                <a:avLst/>
              </a:prstGeom>
              <a:blipFill>
                <a:blip r:embed="rId4"/>
                <a:stretch>
                  <a:fillRect l="-778" t="-2542" b="-4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3BD038C3-EE02-7277-AEE7-AD780A33A394}"/>
              </a:ext>
            </a:extLst>
          </p:cNvPr>
          <p:cNvSpPr/>
          <p:nvPr/>
        </p:nvSpPr>
        <p:spPr>
          <a:xfrm>
            <a:off x="5008188" y="5559172"/>
            <a:ext cx="15584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</a:rPr>
              <a:t>PRD87,112014(2013)</a:t>
            </a:r>
            <a:endParaRPr lang="zh-CN" altLang="en-US" sz="11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B1D94B-43D9-4B9E-CDE6-279A792B6E90}"/>
              </a:ext>
            </a:extLst>
          </p:cNvPr>
          <p:cNvSpPr/>
          <p:nvPr/>
        </p:nvSpPr>
        <p:spPr>
          <a:xfrm>
            <a:off x="5035438" y="5820782"/>
            <a:ext cx="15584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</a:rPr>
              <a:t>PRD93,052010(2016)</a:t>
            </a:r>
            <a:endParaRPr lang="zh-CN" altLang="en-US" sz="11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82A0E6-CB14-BB1D-95F1-0C95B26BF165}"/>
              </a:ext>
            </a:extLst>
          </p:cNvPr>
          <p:cNvSpPr/>
          <p:nvPr/>
        </p:nvSpPr>
        <p:spPr>
          <a:xfrm>
            <a:off x="4980511" y="6085873"/>
            <a:ext cx="1585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</a:rPr>
              <a:t>PR D99 112010(2019)</a:t>
            </a:r>
            <a:endParaRPr lang="zh-CN" altLang="en-US" sz="11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4163E1-1DCE-642A-A94C-587F4C87620A}"/>
              </a:ext>
            </a:extLst>
          </p:cNvPr>
          <p:cNvSpPr/>
          <p:nvPr/>
        </p:nvSpPr>
        <p:spPr>
          <a:xfrm>
            <a:off x="5008188" y="6401917"/>
            <a:ext cx="1774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2F20F0"/>
                </a:solidFill>
              </a:rPr>
              <a:t>PRL 108 112003(2012)</a:t>
            </a:r>
            <a:endParaRPr lang="zh-CN" altLang="en-US" sz="1200" b="1" dirty="0">
              <a:solidFill>
                <a:srgbClr val="2F20F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A66ECBD-CB23-F8D6-A4F9-650077D46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253" y="5801961"/>
            <a:ext cx="1016000" cy="292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561D75-04C3-7C27-BE12-DB912D6FA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201" y="5528682"/>
            <a:ext cx="1041400" cy="292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2BC0B6-6B78-3872-D383-CF5DD75B2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201" y="6148495"/>
            <a:ext cx="14351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9637" y="1655212"/>
            <a:ext cx="5760893" cy="2253842"/>
          </a:xfrm>
          <a:prstGeom prst="rect">
            <a:avLst/>
          </a:prstGeom>
        </p:spPr>
      </p:pic>
      <p:sp>
        <p:nvSpPr>
          <p:cNvPr id="188" name="textbox 188"/>
          <p:cNvSpPr/>
          <p:nvPr/>
        </p:nvSpPr>
        <p:spPr>
          <a:xfrm>
            <a:off x="100856" y="4157413"/>
            <a:ext cx="3071835" cy="1130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08610" indent="-285750" algn="l" rtl="0" eaLnBrk="0">
              <a:lnSpc>
                <a:spcPts val="2245"/>
              </a:lnSpc>
              <a:buFont typeface="Wingdings" pitchFamily="2" charset="2"/>
              <a:buChar char="Ø"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Structure at or close to the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pp threshold: 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ea typeface="Arial" panose="020B0604020202090204"/>
                <a:cs typeface="Arial" panose="020B0604020202090204"/>
              </a:rPr>
              <a:t>X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ea typeface="Arial" panose="020B0604020202090204"/>
                <a:cs typeface="Arial" panose="020B0604020202090204"/>
              </a:rPr>
              <a:t>(1835)</a:t>
            </a:r>
            <a:endParaRPr lang="en-US" sz="1800" kern="0" spc="-10" dirty="0">
              <a:solidFill>
                <a:srgbClr val="000000">
                  <a:alpha val="100000"/>
                </a:srgbClr>
              </a:solidFill>
              <a:highlight>
                <a:srgbClr val="FFFF00"/>
              </a:highlight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65810" lvl="1" indent="-285750" eaLnBrk="0">
              <a:lnSpc>
                <a:spcPts val="2245"/>
              </a:lnSpc>
              <a:buFont typeface="Wingdings" pitchFamily="2" charset="2"/>
              <a:buChar char="ü"/>
            </a:pPr>
            <a:r>
              <a:rPr lang="en" altLang="zh-CN" sz="2400" dirty="0">
                <a:effectLst/>
                <a:highlight>
                  <a:srgbClr val="FFFF00"/>
                </a:highlight>
                <a:latin typeface="Times" pitchFamily="2" charset="0"/>
              </a:rPr>
              <a:t>pseudoscalar particle</a:t>
            </a:r>
            <a:r>
              <a:rPr lang="en" altLang="zh-CN" sz="2400" dirty="0">
                <a:effectLst/>
                <a:highlight>
                  <a:srgbClr val="FFFF00"/>
                </a:highlight>
              </a:rPr>
              <a:t>: </a:t>
            </a:r>
            <a:r>
              <a:rPr lang="en-US" altLang="en-US" sz="2400" kern="0" spc="-1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cs typeface="Arial" panose="020B0604020202090204"/>
              </a:rPr>
              <a:t>J</a:t>
            </a:r>
            <a:r>
              <a:rPr lang="en-US" altLang="en-US" sz="2400" kern="0" spc="-10" baseline="3000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cs typeface="Arial" panose="020B0604020202090204"/>
              </a:rPr>
              <a:t>PC </a:t>
            </a:r>
            <a:r>
              <a:rPr lang="en-US" altLang="en-US" sz="2400" dirty="0">
                <a:highlight>
                  <a:srgbClr val="FFFF00"/>
                </a:highlight>
                <a:latin typeface="Times" pitchFamily="2" charset="0"/>
              </a:rPr>
              <a:t>= 0</a:t>
            </a:r>
            <a:r>
              <a:rPr lang="en-US" altLang="en-US" sz="2400" kern="0" spc="-10" baseline="3000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cs typeface="Arial" panose="020B0604020202090204"/>
              </a:rPr>
              <a:t>-+</a:t>
            </a:r>
            <a:endParaRPr lang="en-US" altLang="en-US" sz="2400" baseline="30000" dirty="0">
              <a:highlight>
                <a:srgbClr val="FFFF00"/>
              </a:highlight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285750" indent="-285750" rtl="0" eaLnBrk="0">
              <a:lnSpc>
                <a:spcPts val="2395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Additional structures with increasin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 statistics: </a:t>
            </a:r>
            <a:endParaRPr lang="en-US" sz="1800" kern="0" spc="-1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rtl="0" eaLnBrk="0">
              <a:lnSpc>
                <a:spcPts val="2395"/>
              </a:lnSpc>
              <a:spcBef>
                <a:spcPts val="0"/>
              </a:spcBef>
            </a:pPr>
            <a:r>
              <a:rPr lang="zh-CN" altLang="en-US" i="1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ea typeface="Arial" panose="020B0604020202090204"/>
                <a:cs typeface="Arial" panose="020B0604020202090204"/>
              </a:rPr>
              <a:t>X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ea typeface="Arial" panose="020B0604020202090204"/>
                <a:cs typeface="Arial" panose="020B0604020202090204"/>
              </a:rPr>
              <a:t>(2120), </a:t>
            </a:r>
            <a:r>
              <a:rPr sz="1800" i="1" kern="0" spc="-1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ea typeface="Arial" panose="020B0604020202090204"/>
                <a:cs typeface="Arial" panose="020B0604020202090204"/>
              </a:rPr>
              <a:t>X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highlight>
                  <a:srgbClr val="FFFF00"/>
                </a:highlight>
                <a:latin typeface="Arial" panose="020B0604020202090204"/>
                <a:ea typeface="Arial" panose="020B0604020202090204"/>
                <a:cs typeface="Arial" panose="020B0604020202090204"/>
              </a:rPr>
              <a:t>(2370)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8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…</a:t>
            </a:r>
            <a:r>
              <a:rPr sz="1800" kern="0" spc="-3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lang="en-US" altLang="en-US" sz="1800" dirty="0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34691" y="1694813"/>
            <a:ext cx="2607088" cy="2053444"/>
          </a:xfrm>
          <a:prstGeom prst="rect">
            <a:avLst/>
          </a:prstGeom>
        </p:spPr>
      </p:pic>
      <p:graphicFrame>
        <p:nvGraphicFramePr>
          <p:cNvPr id="194" name="table 194"/>
          <p:cNvGraphicFramePr>
            <a:graphicFrameLocks noGrp="1"/>
          </p:cNvGraphicFramePr>
          <p:nvPr/>
        </p:nvGraphicFramePr>
        <p:xfrm>
          <a:off x="1503191" y="1524274"/>
          <a:ext cx="4375149" cy="673100"/>
        </p:xfrm>
        <a:graphic>
          <a:graphicData uri="http://schemas.openxmlformats.org/drawingml/2006/table">
            <a:tbl>
              <a:tblPr/>
              <a:tblGrid>
                <a:gridCol w="199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7000"/>
                        </a:lnSpc>
                      </a:pPr>
                      <a:endParaRPr lang="en-US" altLang="en-US" sz="100" dirty="0">
                        <a:solidFill>
                          <a:srgbClr val="1E00FF"/>
                        </a:solidFill>
                      </a:endParaRPr>
                    </a:p>
                    <a:p>
                      <a:pPr algn="l" rtl="0" eaLnBrk="0">
                        <a:lnSpc>
                          <a:spcPct val="78000"/>
                        </a:lnSpc>
                      </a:pP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BES,</a:t>
                      </a:r>
                      <a:r>
                        <a:rPr sz="1200" kern="0" spc="11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PRL 95,</a:t>
                      </a:r>
                      <a:r>
                        <a:rPr sz="1200" kern="0" spc="7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262001</a:t>
                      </a:r>
                      <a:r>
                        <a:rPr sz="1200" kern="0" spc="7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(2005)  </a:t>
                      </a:r>
                      <a:endParaRPr lang="en-US" altLang="en-US" sz="1200" kern="0" spc="-20" dirty="0">
                        <a:solidFill>
                          <a:srgbClr val="1E00FF">
                            <a:alpha val="100000"/>
                          </a:srgbClr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>
                        <a:solidFill>
                          <a:srgbClr val="1E00FF"/>
                        </a:solidFill>
                      </a:endParaRPr>
                    </a:p>
                    <a:p>
                      <a:pPr algn="r" rtl="0" eaLnBrk="0">
                        <a:lnSpc>
                          <a:spcPct val="77000"/>
                        </a:lnSpc>
                      </a:pP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BESIII,</a:t>
                      </a:r>
                      <a:r>
                        <a:rPr sz="1200" kern="0" spc="16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PRL</a:t>
                      </a:r>
                      <a:r>
                        <a:rPr sz="1200" kern="0" spc="10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106, 072002</a:t>
                      </a:r>
                      <a:r>
                        <a:rPr sz="1200" kern="0" spc="7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E00FF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(2011)</a:t>
                      </a:r>
                      <a:endParaRPr lang="en-US" altLang="en-US" sz="1200" kern="0" spc="-20" dirty="0">
                        <a:solidFill>
                          <a:srgbClr val="1E00FF">
                            <a:alpha val="100000"/>
                          </a:srgbClr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8" name="textbox 198"/>
          <p:cNvSpPr/>
          <p:nvPr/>
        </p:nvSpPr>
        <p:spPr>
          <a:xfrm>
            <a:off x="6769100" y="1083945"/>
            <a:ext cx="2374265" cy="536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1090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 </a:t>
            </a:r>
            <a:r>
              <a:rPr sz="1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/</a:t>
            </a:r>
            <a:r>
              <a:rPr sz="1900" b="1" kern="0" spc="-50" dirty="0">
                <a:solidFill>
                  <a:srgbClr val="183667">
                    <a:alpha val="100000"/>
                  </a:srgbClr>
                </a:solidFill>
                <a:latin typeface="Times New Roman Bold" panose="02020503050405090304" charset="0"/>
                <a:ea typeface="Arial" panose="020B0604020202090204"/>
                <a:cs typeface="Times New Roman Bold" panose="02020503050405090304" charset="0"/>
                <a:sym typeface="+mn-ea"/>
              </a:rPr>
              <a:t>ψ</a:t>
            </a:r>
            <a:r>
              <a:rPr sz="1900" kern="0" spc="3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events</a:t>
            </a:r>
            <a:endParaRPr lang="en-US" altLang="en-US" sz="2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marL="66675" algn="l" rtl="0" eaLnBrk="0">
              <a:lnSpc>
                <a:spcPct val="78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1E00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BESIII,</a:t>
            </a:r>
            <a:r>
              <a:rPr sz="1200" kern="0" spc="160" dirty="0">
                <a:solidFill>
                  <a:srgbClr val="1E00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kern="0" spc="-20" dirty="0">
                <a:solidFill>
                  <a:srgbClr val="1E00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PRL</a:t>
            </a:r>
            <a:r>
              <a:rPr sz="1200" kern="0" spc="100" dirty="0">
                <a:solidFill>
                  <a:srgbClr val="1E00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kern="0" spc="-20" dirty="0">
                <a:solidFill>
                  <a:srgbClr val="1E00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117, 042002</a:t>
            </a:r>
            <a:r>
              <a:rPr sz="1200" kern="0" spc="70" dirty="0">
                <a:solidFill>
                  <a:srgbClr val="1E00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kern="0" spc="-20" dirty="0">
                <a:solidFill>
                  <a:srgbClr val="1E00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(2016)</a:t>
            </a:r>
            <a:endParaRPr lang="en-US" altLang="en-US" sz="1200" kern="0" spc="-20" dirty="0">
              <a:solidFill>
                <a:srgbClr val="1E00FF">
                  <a:alpha val="100000"/>
                </a:srgb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3979545" y="1083945"/>
            <a:ext cx="1983105" cy="307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225M 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/</a:t>
            </a:r>
            <a:r>
              <a:rPr sz="1900" b="1" kern="0" spc="-50" dirty="0">
                <a:solidFill>
                  <a:srgbClr val="183667">
                    <a:alpha val="100000"/>
                  </a:srgbClr>
                </a:solidFill>
                <a:latin typeface="Times New Roman Bold" panose="02020503050405090304" charset="0"/>
                <a:ea typeface="Arial" panose="020B0604020202090204"/>
                <a:cs typeface="Times New Roman Bold" panose="02020503050405090304" charset="0"/>
                <a:sym typeface="+mn-ea"/>
              </a:rPr>
              <a:t>ψ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events</a:t>
            </a:r>
            <a:endParaRPr lang="en-US" altLang="en-US" sz="2000" dirty="0"/>
          </a:p>
        </p:txBody>
      </p:sp>
      <p:sp>
        <p:nvSpPr>
          <p:cNvPr id="202" name="rect"/>
          <p:cNvSpPr/>
          <p:nvPr/>
        </p:nvSpPr>
        <p:spPr>
          <a:xfrm>
            <a:off x="3902872" y="1823008"/>
            <a:ext cx="306346" cy="37490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4" name="textbox 184"/>
          <p:cNvSpPr/>
          <p:nvPr/>
        </p:nvSpPr>
        <p:spPr>
          <a:xfrm>
            <a:off x="8677023" y="6562669"/>
            <a:ext cx="104139" cy="169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200" kern="0" spc="-10" dirty="0">
                <a:solidFill>
                  <a:srgbClr val="888888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5</a:t>
            </a:r>
            <a:endParaRPr lang="en-US" altLang="en-US" sz="1200" dirty="0"/>
          </a:p>
        </p:txBody>
      </p:sp>
      <p:sp>
        <p:nvSpPr>
          <p:cNvPr id="11" name="textbox 4208">
            <a:extLst>
              <a:ext uri="{FF2B5EF4-FFF2-40B4-BE49-F238E27FC236}">
                <a16:creationId xmlns:a16="http://schemas.microsoft.com/office/drawing/2014/main" id="{D9EC6BC1-27E4-6A45-89DF-ACE71D217B9D}"/>
              </a:ext>
            </a:extLst>
          </p:cNvPr>
          <p:cNvSpPr/>
          <p:nvPr/>
        </p:nvSpPr>
        <p:spPr>
          <a:xfrm>
            <a:off x="3511" y="-32844"/>
            <a:ext cx="9144000" cy="874547"/>
          </a:xfrm>
          <a:prstGeom prst="rect">
            <a:avLst/>
          </a:prstGeom>
          <a:solidFill>
            <a:srgbClr val="0365C0"/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ts val="4450"/>
              </a:lnSpc>
            </a:pPr>
            <a:r>
              <a:rPr lang="en-US" sz="2800" b="1" kern="0" spc="-4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Discovery of the X(1835) via </a:t>
            </a:r>
            <a:r>
              <a:rPr lang="en" altLang="zh-CN" sz="2800" kern="0" spc="-5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J/</a:t>
            </a:r>
            <a:r>
              <a:rPr lang="el-GR" altLang="zh-CN" sz="2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ψ</a:t>
            </a:r>
            <a:r>
              <a:rPr lang="en-US" altLang="zh-CN" sz="2800" kern="0" spc="-5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l-GR" altLang="zh-CN" sz="2800" b="1" kern="0" dirty="0">
                <a:solidFill>
                  <a:schemeClr val="bg1"/>
                </a:solidFill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+mn-ea"/>
              </a:rPr>
              <a:t>→</a:t>
            </a:r>
            <a:r>
              <a:rPr lang="el-GR" altLang="zh-CN" sz="2800" kern="0" spc="290" dirty="0">
                <a:solidFill>
                  <a:schemeClr val="bg1"/>
                </a:solidFill>
                <a:latin typeface="Times New Roman Regular" panose="02020503050405090304" charset="0"/>
                <a:ea typeface="Arial" panose="020B0604020202090204"/>
                <a:cs typeface="Times New Roman Regular" panose="02020503050405090304" charset="0"/>
              </a:rPr>
              <a:t> </a:t>
            </a:r>
            <a:r>
              <a:rPr lang="el-GR" altLang="zh-CN" sz="2800" kern="0" spc="-110" dirty="0" err="1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γπ</a:t>
            </a:r>
            <a:r>
              <a:rPr lang="el-GR" altLang="zh-CN" sz="2800" kern="0" spc="-110" baseline="3900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+</a:t>
            </a:r>
            <a:r>
              <a:rPr lang="el-GR" altLang="zh-CN" sz="2800" kern="0" spc="-39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π</a:t>
            </a:r>
            <a:r>
              <a:rPr lang="el-GR" altLang="zh-CN" sz="2800" kern="0" spc="-58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l-GR" altLang="zh-CN" sz="2800" kern="0" spc="-110" baseline="390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−</a:t>
            </a:r>
            <a:r>
              <a:rPr lang="el-GR" altLang="zh-CN" sz="2800" kern="0" spc="-42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lang="el-GR" altLang="zh-CN" sz="2800" kern="0" spc="-11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η</a:t>
            </a:r>
            <a:r>
              <a:rPr lang="el-GR" altLang="zh-CN" sz="2800" kern="0" spc="-73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en-US" altLang="zh-CN" sz="2800" kern="0" spc="-730" dirty="0">
                <a:solidFill>
                  <a:schemeClr val="bg1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‘</a:t>
            </a:r>
            <a:endParaRPr lang="el-G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200">
            <a:extLst>
              <a:ext uri="{FF2B5EF4-FFF2-40B4-BE49-F238E27FC236}">
                <a16:creationId xmlns:a16="http://schemas.microsoft.com/office/drawing/2014/main" id="{EDED54B1-DBA5-E941-9DC8-A0C985A0D4B0}"/>
              </a:ext>
            </a:extLst>
          </p:cNvPr>
          <p:cNvSpPr/>
          <p:nvPr/>
        </p:nvSpPr>
        <p:spPr>
          <a:xfrm>
            <a:off x="1383348" y="1083945"/>
            <a:ext cx="1983105" cy="307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sz="2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8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 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/</a:t>
            </a:r>
            <a:r>
              <a:rPr sz="1900" b="1" kern="0" spc="-50" dirty="0">
                <a:solidFill>
                  <a:srgbClr val="183667">
                    <a:alpha val="100000"/>
                  </a:srgbClr>
                </a:solidFill>
                <a:latin typeface="Times New Roman Bold" panose="02020503050405090304" charset="0"/>
                <a:ea typeface="Arial" panose="020B0604020202090204"/>
                <a:cs typeface="Times New Roman Bold" panose="02020503050405090304" charset="0"/>
                <a:sym typeface="+mn-ea"/>
              </a:rPr>
              <a:t>ψ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events</a:t>
            </a:r>
            <a:endParaRPr lang="en-US" altLang="en-US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B916C9D-FDF9-E1DC-0B3E-8E703AF4A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93" y="3897566"/>
            <a:ext cx="2412786" cy="2665103"/>
          </a:xfrm>
          <a:prstGeom prst="rect">
            <a:avLst/>
          </a:prstGeom>
        </p:spPr>
      </p:pic>
      <p:pic>
        <p:nvPicPr>
          <p:cNvPr id="4" name="图片 9" descr="fig3.eps">
            <a:extLst>
              <a:ext uri="{FF2B5EF4-FFF2-40B4-BE49-F238E27FC236}">
                <a16:creationId xmlns:a16="http://schemas.microsoft.com/office/drawing/2014/main" id="{AC31D7F0-21AA-522B-092A-EF2B8AF279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93" y="4143084"/>
            <a:ext cx="3005124" cy="225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1491D8F-FB2B-DF24-CB58-19AD12597612}"/>
              </a:ext>
            </a:extLst>
          </p:cNvPr>
          <p:cNvSpPr txBox="1"/>
          <p:nvPr/>
        </p:nvSpPr>
        <p:spPr>
          <a:xfrm>
            <a:off x="3860332" y="5498755"/>
            <a:ext cx="2429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400" dirty="0">
                <a:solidFill>
                  <a:srgbClr val="FF0000"/>
                </a:solidFill>
              </a:rPr>
              <a:t>X(1835) consistent with 0</a:t>
            </a:r>
            <a:r>
              <a:rPr lang="en-US" altLang="zh-CN" sz="1400" baseline="30000" dirty="0">
                <a:solidFill>
                  <a:srgbClr val="FF0000"/>
                </a:solidFill>
                <a:sym typeface="SymbolPS" pitchFamily="18" charset="2"/>
              </a:rPr>
              <a:t>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1344</Words>
  <Application>Microsoft Macintosh PowerPoint</Application>
  <PresentationFormat>全屏显示(4:3)</PresentationFormat>
  <Paragraphs>263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-apple-system</vt:lpstr>
      <vt:lpstr>等线</vt:lpstr>
      <vt:lpstr>Microsoft YaHei</vt:lpstr>
      <vt:lpstr>AdvOT483a8203</vt:lpstr>
      <vt:lpstr>AdvOTdd3b7348.I+03</vt:lpstr>
      <vt:lpstr>AdvP4C4E74</vt:lpstr>
      <vt:lpstr>AdvP6F00</vt:lpstr>
      <vt:lpstr>AdvP6F01</vt:lpstr>
      <vt:lpstr>AdvTTbdb21c9e</vt:lpstr>
      <vt:lpstr>CMR10</vt:lpstr>
      <vt:lpstr>CMR9</vt:lpstr>
      <vt:lpstr>quote-cjk-patch</vt:lpstr>
      <vt:lpstr>Times New Roman Bold</vt:lpstr>
      <vt:lpstr>Times New Roman Regular</vt:lpstr>
      <vt:lpstr>Arial</vt:lpstr>
      <vt:lpstr>Calibri</vt:lpstr>
      <vt:lpstr>Cambria Math</vt:lpstr>
      <vt:lpstr>Comic Sans MS</vt:lpstr>
      <vt:lpstr>Helvetica</vt:lpstr>
      <vt:lpstr>Helvetica Neue</vt:lpstr>
      <vt:lpstr>Helvetica Neue Bold</vt:lpstr>
      <vt:lpstr>Symbol</vt:lpstr>
      <vt:lpstr>Times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pelizaeus_hadron2023</dc:title>
  <dc:creator/>
  <cp:lastModifiedBy>Microsoft Office User</cp:lastModifiedBy>
  <cp:revision>194</cp:revision>
  <dcterms:created xsi:type="dcterms:W3CDTF">2023-11-26T19:19:52Z</dcterms:created>
  <dcterms:modified xsi:type="dcterms:W3CDTF">2025-07-13T01:06:58Z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KSOProductBuildVer">
    <vt:lpwstr>2052-3.9.3.6359</vt:lpwstr>
  </property>
</Properties>
</file>