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23"/>
  </p:notesMasterIdLst>
  <p:sldIdLst>
    <p:sldId id="14998624" r:id="rId2"/>
    <p:sldId id="259" r:id="rId3"/>
    <p:sldId id="14998641" r:id="rId4"/>
    <p:sldId id="14998643" r:id="rId5"/>
    <p:sldId id="14998617" r:id="rId6"/>
    <p:sldId id="14998647" r:id="rId7"/>
    <p:sldId id="14998654" r:id="rId8"/>
    <p:sldId id="14998648" r:id="rId9"/>
    <p:sldId id="14998649" r:id="rId10"/>
    <p:sldId id="14998651" r:id="rId11"/>
    <p:sldId id="14998652" r:id="rId12"/>
    <p:sldId id="14998660" r:id="rId13"/>
    <p:sldId id="14998653" r:id="rId14"/>
    <p:sldId id="14998655" r:id="rId15"/>
    <p:sldId id="14998659" r:id="rId16"/>
    <p:sldId id="14998658" r:id="rId17"/>
    <p:sldId id="14998657" r:id="rId18"/>
    <p:sldId id="14998645" r:id="rId19"/>
    <p:sldId id="14998644" r:id="rId20"/>
    <p:sldId id="14998661" r:id="rId21"/>
    <p:sldId id="14998662" r:id="rId22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CFAD5F0C-AD65-DA4E-AD44-34AC159F8325}">
          <p14:sldIdLst>
            <p14:sldId id="14998624"/>
            <p14:sldId id="259"/>
            <p14:sldId id="14998641"/>
            <p14:sldId id="14998643"/>
            <p14:sldId id="14998617"/>
            <p14:sldId id="14998647"/>
            <p14:sldId id="14998654"/>
            <p14:sldId id="14998648"/>
            <p14:sldId id="14998649"/>
            <p14:sldId id="14998651"/>
            <p14:sldId id="14998652"/>
            <p14:sldId id="14998660"/>
            <p14:sldId id="14998653"/>
            <p14:sldId id="14998655"/>
            <p14:sldId id="14998659"/>
            <p14:sldId id="14998658"/>
            <p14:sldId id="14998657"/>
            <p14:sldId id="14998645"/>
            <p14:sldId id="14998644"/>
            <p14:sldId id="14998661"/>
            <p14:sldId id="1499866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095" userDrawn="1">
          <p15:clr>
            <a:srgbClr val="A4A3A4"/>
          </p15:clr>
        </p15:guide>
        <p15:guide id="2" pos="387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52A4"/>
    <a:srgbClr val="3661A8"/>
    <a:srgbClr val="18639E"/>
    <a:srgbClr val="B27B2F"/>
    <a:srgbClr val="A66F2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741" autoAdjust="0"/>
    <p:restoredTop sz="93583" autoAdjust="0"/>
  </p:normalViewPr>
  <p:slideViewPr>
    <p:cSldViewPr snapToGrid="0" snapToObjects="1" showGuides="1">
      <p:cViewPr varScale="1">
        <p:scale>
          <a:sx n="59" d="100"/>
          <a:sy n="59" d="100"/>
        </p:scale>
        <p:origin x="765" y="42"/>
      </p:cViewPr>
      <p:guideLst>
        <p:guide orient="horz" pos="2095"/>
        <p:guide pos="387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FF0EEE0A-2E07-4FB2-AA32-54DE093D3FF5}" type="datetimeFigureOut">
              <a:rPr lang="zh-CN" altLang="en-US" smtClean="0"/>
              <a:t>2025/7/14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DF6790A2-D4DC-40C4-A513-19B9C6FE0552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6F4E59-DC94-E849-8415-1D6966A8C128}" type="datetimeFigureOut">
              <a:rPr kumimoji="1" lang="zh-CN" altLang="en-US" smtClean="0"/>
              <a:t>2025/7/14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992A1-72F9-ED49-8224-EF34F4B98E03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6F4E59-DC94-E849-8415-1D6966A8C128}" type="datetimeFigureOut">
              <a:rPr kumimoji="1" lang="zh-CN" altLang="en-US" smtClean="0"/>
              <a:t>2025/7/14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992A1-72F9-ED49-8224-EF34F4B98E03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6F4E59-DC94-E849-8415-1D6966A8C128}" type="datetimeFigureOut">
              <a:rPr kumimoji="1" lang="zh-CN" altLang="en-US" smtClean="0"/>
              <a:t>2025/7/14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992A1-72F9-ED49-8224-EF34F4B98E03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0FA04-5A9A-4B4D-A303-B84E315414CA}" type="datetime1">
              <a:rPr kumimoji="1" lang="zh-CN" altLang="en-US" smtClean="0"/>
              <a:t>2025/7/14</a:t>
            </a:fld>
            <a:endParaRPr kumimoji="1"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7A314-4CE2-084A-BDE1-CB43A94EF16D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272396" y="255923"/>
            <a:ext cx="506543" cy="506547"/>
          </a:xfrm>
          <a:prstGeom prst="rect">
            <a:avLst/>
          </a:prstGeom>
        </p:spPr>
      </p:pic>
      <p:sp>
        <p:nvSpPr>
          <p:cNvPr id="7" name="标题 1"/>
          <p:cNvSpPr>
            <a:spLocks noGrp="1"/>
          </p:cNvSpPr>
          <p:nvPr>
            <p:ph type="title"/>
          </p:nvPr>
        </p:nvSpPr>
        <p:spPr>
          <a:xfrm>
            <a:off x="908685" y="256089"/>
            <a:ext cx="10068861" cy="614600"/>
          </a:xfrm>
          <a:prstGeom prst="rect">
            <a:avLst/>
          </a:prstGeom>
        </p:spPr>
        <p:txBody>
          <a:bodyPr/>
          <a:lstStyle>
            <a:lvl1pPr>
              <a:defRPr sz="3600" b="1" baseline="0">
                <a:solidFill>
                  <a:srgbClr val="145396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6F4E59-DC94-E849-8415-1D6966A8C128}" type="datetimeFigureOut">
              <a:rPr kumimoji="1" lang="zh-CN" altLang="en-US" smtClean="0"/>
              <a:t>2025/7/14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992A1-72F9-ED49-8224-EF34F4B98E03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6F4E59-DC94-E849-8415-1D6966A8C128}" type="datetimeFigureOut">
              <a:rPr kumimoji="1" lang="zh-CN" altLang="en-US" smtClean="0"/>
              <a:t>2025/7/14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992A1-72F9-ED49-8224-EF34F4B98E03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6F4E59-DC94-E849-8415-1D6966A8C128}" type="datetimeFigureOut">
              <a:rPr kumimoji="1" lang="zh-CN" altLang="en-US" smtClean="0"/>
              <a:t>2025/7/14</a:t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992A1-72F9-ED49-8224-EF34F4B98E03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6F4E59-DC94-E849-8415-1D6966A8C128}" type="datetimeFigureOut">
              <a:rPr kumimoji="1" lang="zh-CN" altLang="en-US" smtClean="0"/>
              <a:t>2025/7/14</a:t>
            </a:fld>
            <a:endParaRPr kumimoji="1"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992A1-72F9-ED49-8224-EF34F4B98E03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6F4E59-DC94-E849-8415-1D6966A8C128}" type="datetimeFigureOut">
              <a:rPr kumimoji="1" lang="zh-CN" altLang="en-US" smtClean="0"/>
              <a:t>2025/7/14</a:t>
            </a:fld>
            <a:endParaRPr kumimoji="1"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992A1-72F9-ED49-8224-EF34F4B98E03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6F4E59-DC94-E849-8415-1D6966A8C128}" type="datetimeFigureOut">
              <a:rPr kumimoji="1" lang="zh-CN" altLang="en-US" smtClean="0"/>
              <a:t>2025/7/14</a:t>
            </a:fld>
            <a:endParaRPr kumimoji="1"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992A1-72F9-ED49-8224-EF34F4B98E03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6F4E59-DC94-E849-8415-1D6966A8C128}" type="datetimeFigureOut">
              <a:rPr kumimoji="1" lang="zh-CN" altLang="en-US" smtClean="0"/>
              <a:t>2025/7/14</a:t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992A1-72F9-ED49-8224-EF34F4B98E03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6F4E59-DC94-E849-8415-1D6966A8C128}" type="datetimeFigureOut">
              <a:rPr kumimoji="1" lang="zh-CN" altLang="en-US" smtClean="0"/>
              <a:t>2025/7/14</a:t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992A1-72F9-ED49-8224-EF34F4B98E03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 dirty="0"/>
              <a:t>单击此处编辑母版文本样式</a:t>
            </a:r>
          </a:p>
          <a:p>
            <a:pPr lvl="1"/>
            <a:r>
              <a:rPr kumimoji="1" lang="zh-CN" altLang="en-US" dirty="0"/>
              <a:t>二级</a:t>
            </a:r>
          </a:p>
          <a:p>
            <a:pPr lvl="2"/>
            <a:r>
              <a:rPr kumimoji="1" lang="zh-CN" altLang="en-US" dirty="0"/>
              <a:t>三级</a:t>
            </a:r>
          </a:p>
          <a:p>
            <a:pPr lvl="3"/>
            <a:r>
              <a:rPr kumimoji="1" lang="zh-CN" altLang="en-US" dirty="0"/>
              <a:t>四级</a:t>
            </a:r>
          </a:p>
          <a:p>
            <a:pPr lvl="4"/>
            <a:r>
              <a:rPr kumimoji="1" lang="zh-CN" altLang="en-US" dirty="0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1A6F4E59-DC94-E849-8415-1D6966A8C128}" type="datetimeFigureOut">
              <a:rPr kumimoji="1" lang="zh-CN" altLang="en-US" smtClean="0"/>
              <a:t>2025/7/14</a:t>
            </a:fld>
            <a:endParaRPr kumimoji="1"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endParaRPr kumimoji="1"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B6F992A1-72F9-ED49-8224-EF34F4B98E03}" type="slidenum">
              <a:rPr kumimoji="1" lang="zh-CN" altLang="en-US" smtClean="0"/>
              <a:t>‹#›</a:t>
            </a:fld>
            <a:endParaRPr kumimoji="1"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Microsoft YaHei Light" panose="020B0502040204020203" pitchFamily="34" charset="-122"/>
          <a:ea typeface="Microsoft YaHei Light" panose="020B0502040204020203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90204" pitchFamily="34" charset="0"/>
        <a:buChar char="•"/>
        <a:defRPr sz="2800" b="0" i="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400" b="0" i="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000" b="0" i="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b="0" i="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b="0" i="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11"/>
          <p:cNvSpPr txBox="1"/>
          <p:nvPr/>
        </p:nvSpPr>
        <p:spPr>
          <a:xfrm>
            <a:off x="3224217" y="3401794"/>
            <a:ext cx="572464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中法工程师学院的卓越之路</a:t>
            </a:r>
          </a:p>
          <a:p>
            <a:endParaRPr lang="zh-CN" altLang="en-US" sz="3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7645400" y="4058872"/>
            <a:ext cx="287718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dirty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鸿蒙黑体" panose="020B0500000000000000" charset="-122"/>
              </a:rPr>
              <a:t>——</a:t>
            </a:r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鸿蒙黑体" panose="020B0500000000000000" charset="-122"/>
              </a:rPr>
              <a:t>院情</a:t>
            </a:r>
            <a:r>
              <a:rPr lang="zh-CN" altLang="en-US" sz="1600" dirty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鸿蒙黑体" panose="020B0500000000000000" charset="-122"/>
              </a:rPr>
              <a:t>报告</a:t>
            </a:r>
            <a:endParaRPr lang="zh-CN" altLang="en-US" sz="1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鸿蒙黑体" panose="020B0500000000000000" charset="-122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3096895" y="1847850"/>
            <a:ext cx="6063438" cy="1551404"/>
            <a:chOff x="2865" y="2822"/>
            <a:chExt cx="11889" cy="3041"/>
          </a:xfrm>
        </p:grpSpPr>
        <p:sp>
          <p:nvSpPr>
            <p:cNvPr id="6" name="文本框 5"/>
            <p:cNvSpPr txBox="1"/>
            <p:nvPr/>
          </p:nvSpPr>
          <p:spPr>
            <a:xfrm>
              <a:off x="6895" y="3812"/>
              <a:ext cx="1253" cy="200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lvl="0" algn="ctr">
                <a:buClrTx/>
                <a:buSzTx/>
                <a:buFontTx/>
              </a:pPr>
              <a:r>
                <a:rPr lang="zh-CN" altLang="en-US" sz="6000" b="1" dirty="0">
                  <a:solidFill>
                    <a:schemeClr val="bg1"/>
                  </a:solidFill>
                  <a:latin typeface="STXingkai" panose="02010800040101010101" charset="-122"/>
                  <a:ea typeface="STXingkai" panose="02010800040101010101" charset="-122"/>
                  <a:sym typeface="+mn-ea"/>
                </a:rPr>
                <a:t>行</a:t>
              </a:r>
            </a:p>
          </p:txBody>
        </p:sp>
        <p:grpSp>
          <p:nvGrpSpPr>
            <p:cNvPr id="13" name="组合 12"/>
            <p:cNvGrpSpPr/>
            <p:nvPr/>
          </p:nvGrpSpPr>
          <p:grpSpPr>
            <a:xfrm>
              <a:off x="2865" y="2822"/>
              <a:ext cx="11889" cy="3041"/>
              <a:chOff x="2865" y="2822"/>
              <a:chExt cx="11889" cy="3041"/>
            </a:xfrm>
          </p:grpSpPr>
          <p:sp>
            <p:nvSpPr>
              <p:cNvPr id="3" name="文本框 2"/>
              <p:cNvSpPr txBox="1"/>
              <p:nvPr/>
            </p:nvSpPr>
            <p:spPr>
              <a:xfrm>
                <a:off x="2865" y="2822"/>
                <a:ext cx="1636" cy="2862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pPr algn="ctr"/>
                <a:r>
                  <a:rPr lang="zh-CN" altLang="en-US" sz="8800" b="1" dirty="0">
                    <a:solidFill>
                      <a:schemeClr val="bg1"/>
                    </a:solidFill>
                    <a:latin typeface="STXingkai" panose="02010800040101010101" charset="-122"/>
                    <a:ea typeface="STXingkai" panose="02010800040101010101" charset="-122"/>
                    <a:sym typeface="+mn-ea"/>
                  </a:rPr>
                  <a:t>廿</a:t>
                </a:r>
              </a:p>
            </p:txBody>
          </p:sp>
          <p:sp>
            <p:nvSpPr>
              <p:cNvPr id="4" name="文本框 3"/>
              <p:cNvSpPr txBox="1"/>
              <p:nvPr/>
            </p:nvSpPr>
            <p:spPr>
              <a:xfrm>
                <a:off x="3871" y="3854"/>
                <a:ext cx="2124" cy="2009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pPr lvl="0" algn="ctr">
                  <a:buClrTx/>
                  <a:buSzTx/>
                  <a:buFontTx/>
                </a:pPr>
                <a:r>
                  <a:rPr lang="zh-CN" altLang="en-US" sz="6000" b="1" dirty="0">
                    <a:solidFill>
                      <a:schemeClr val="bg1"/>
                    </a:solidFill>
                    <a:latin typeface="STXingkai" panose="02010800040101010101" charset="-122"/>
                    <a:ea typeface="STXingkai" panose="02010800040101010101" charset="-122"/>
                    <a:sym typeface="+mn-ea"/>
                  </a:rPr>
                  <a:t>载</a:t>
                </a:r>
              </a:p>
            </p:txBody>
          </p:sp>
          <p:sp>
            <p:nvSpPr>
              <p:cNvPr id="5" name="文本框 4"/>
              <p:cNvSpPr txBox="1"/>
              <p:nvPr/>
            </p:nvSpPr>
            <p:spPr>
              <a:xfrm>
                <a:off x="5439" y="3156"/>
                <a:ext cx="1566" cy="2618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pPr lvl="0" algn="ctr">
                  <a:buClrTx/>
                  <a:buSzTx/>
                  <a:buFontTx/>
                </a:pPr>
                <a:r>
                  <a:rPr lang="zh-CN" altLang="en-US" sz="8000" b="1" dirty="0">
                    <a:solidFill>
                      <a:schemeClr val="bg1"/>
                    </a:solidFill>
                    <a:latin typeface="STXingkai" panose="02010800040101010101" charset="-122"/>
                    <a:ea typeface="STXingkai" panose="02010800040101010101" charset="-122"/>
                    <a:sym typeface="+mn-ea"/>
                  </a:rPr>
                  <a:t>同</a:t>
                </a:r>
              </a:p>
            </p:txBody>
          </p:sp>
          <p:sp>
            <p:nvSpPr>
              <p:cNvPr id="7" name="文本框 6"/>
              <p:cNvSpPr txBox="1"/>
              <p:nvPr/>
            </p:nvSpPr>
            <p:spPr>
              <a:xfrm>
                <a:off x="8727" y="3150"/>
                <a:ext cx="1360" cy="2618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pPr lvl="0" algn="ctr">
                  <a:buClrTx/>
                  <a:buSzTx/>
                  <a:buFontTx/>
                </a:pPr>
                <a:r>
                  <a:rPr lang="zh-CN" altLang="en-US" sz="8000" b="1" dirty="0">
                    <a:solidFill>
                      <a:schemeClr val="bg1"/>
                    </a:solidFill>
                    <a:latin typeface="STXingkai" panose="02010800040101010101" charset="-122"/>
                    <a:ea typeface="STXingkai" panose="02010800040101010101" charset="-122"/>
                    <a:sym typeface="+mn-ea"/>
                  </a:rPr>
                  <a:t>共</a:t>
                </a:r>
              </a:p>
            </p:txBody>
          </p:sp>
          <p:sp>
            <p:nvSpPr>
              <p:cNvPr id="8" name="文本框 7"/>
              <p:cNvSpPr txBox="1"/>
              <p:nvPr/>
            </p:nvSpPr>
            <p:spPr>
              <a:xfrm>
                <a:off x="10087" y="3816"/>
                <a:ext cx="1371" cy="2009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pPr lvl="0" algn="ctr">
                  <a:buClrTx/>
                  <a:buSzTx/>
                  <a:buFontTx/>
                </a:pPr>
                <a:r>
                  <a:rPr lang="zh-CN" altLang="en-US" sz="6000" b="1" dirty="0">
                    <a:solidFill>
                      <a:schemeClr val="bg1"/>
                    </a:solidFill>
                    <a:latin typeface="STXingkai" panose="02010800040101010101" charset="-122"/>
                    <a:ea typeface="STXingkai" panose="02010800040101010101" charset="-122"/>
                    <a:sym typeface="+mn-ea"/>
                  </a:rPr>
                  <a:t>铸</a:t>
                </a:r>
              </a:p>
            </p:txBody>
          </p:sp>
          <p:sp>
            <p:nvSpPr>
              <p:cNvPr id="10" name="文本框 9"/>
              <p:cNvSpPr txBox="1"/>
              <p:nvPr/>
            </p:nvSpPr>
            <p:spPr>
              <a:xfrm>
                <a:off x="11249" y="3217"/>
                <a:ext cx="2046" cy="2618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pPr lvl="0" algn="ctr">
                  <a:buClrTx/>
                  <a:buSzTx/>
                  <a:buFontTx/>
                </a:pPr>
                <a:r>
                  <a:rPr lang="zh-CN" altLang="en-US" sz="8000" b="1" dirty="0">
                    <a:solidFill>
                      <a:schemeClr val="bg1"/>
                    </a:solidFill>
                    <a:latin typeface="STXingkai" panose="02010800040101010101" charset="-122"/>
                    <a:ea typeface="STXingkai" panose="02010800040101010101" charset="-122"/>
                    <a:sym typeface="+mn-ea"/>
                  </a:rPr>
                  <a:t>辉</a:t>
                </a:r>
              </a:p>
            </p:txBody>
          </p:sp>
          <p:sp>
            <p:nvSpPr>
              <p:cNvPr id="11" name="文本框 10"/>
              <p:cNvSpPr txBox="1"/>
              <p:nvPr/>
            </p:nvSpPr>
            <p:spPr>
              <a:xfrm>
                <a:off x="12819" y="3816"/>
                <a:ext cx="1935" cy="1520"/>
              </a:xfrm>
              <a:prstGeom prst="rect">
                <a:avLst/>
              </a:prstGeom>
              <a:noFill/>
            </p:spPr>
            <p:txBody>
              <a:bodyPr wrap="square" rtlCol="0" anchor="t">
                <a:noAutofit/>
              </a:bodyPr>
              <a:lstStyle/>
              <a:p>
                <a:pPr lvl="0" algn="ctr">
                  <a:buClrTx/>
                  <a:buSzTx/>
                  <a:buFontTx/>
                </a:pPr>
                <a:r>
                  <a:rPr lang="zh-CN" altLang="en-US" sz="6000" b="1" dirty="0">
                    <a:solidFill>
                      <a:schemeClr val="bg1"/>
                    </a:solidFill>
                    <a:latin typeface="STXingkai" panose="02010800040101010101" charset="-122"/>
                    <a:ea typeface="STXingkai" panose="02010800040101010101" charset="-122"/>
                    <a:sym typeface="+mn-ea"/>
                  </a:rPr>
                  <a:t>煌</a:t>
                </a:r>
              </a:p>
            </p:txBody>
          </p:sp>
        </p:grpSp>
      </p:grpSp>
      <p:pic>
        <p:nvPicPr>
          <p:cNvPr id="20" name="图片 19">
            <a:extLst>
              <a:ext uri="{FF2B5EF4-FFF2-40B4-BE49-F238E27FC236}">
                <a16:creationId xmlns:a16="http://schemas.microsoft.com/office/drawing/2014/main" id="{703CD6E6-522A-4DA1-8020-D297BA60D4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461" y="356155"/>
            <a:ext cx="12192000" cy="609127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文本框 5"/>
          <p:cNvSpPr txBox="1"/>
          <p:nvPr/>
        </p:nvSpPr>
        <p:spPr>
          <a:xfrm>
            <a:off x="386872" y="289645"/>
            <a:ext cx="46670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实验的决定性作用</a:t>
            </a:r>
            <a:endParaRPr lang="en-US" altLang="zh-CN" sz="1600" b="1" spc="3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6F947DD8-399E-4F57-AE17-EED5AA056040}"/>
              </a:ext>
            </a:extLst>
          </p:cNvPr>
          <p:cNvSpPr txBox="1"/>
          <p:nvPr/>
        </p:nvSpPr>
        <p:spPr>
          <a:xfrm>
            <a:off x="576216" y="289645"/>
            <a:ext cx="326243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新的可观测量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43C4CC40-999F-4015-AF74-C4114131ED9E}"/>
              </a:ext>
            </a:extLst>
          </p:cNvPr>
          <p:cNvSpPr txBox="1"/>
          <p:nvPr/>
        </p:nvSpPr>
        <p:spPr>
          <a:xfrm>
            <a:off x="9739423" y="754912"/>
            <a:ext cx="14157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姚德良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CFF247FC-0164-46BB-9842-81C34034DD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1481525"/>
            <a:ext cx="8839200" cy="4801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4785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15656">
        <p159:morph option="byObject"/>
      </p:transition>
    </mc:Choice>
    <mc:Fallback xmlns="">
      <p:transition spd="slow" advTm="15656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文本框 5"/>
          <p:cNvSpPr txBox="1"/>
          <p:nvPr/>
        </p:nvSpPr>
        <p:spPr>
          <a:xfrm>
            <a:off x="386872" y="289645"/>
            <a:ext cx="46670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实验的决定性作用</a:t>
            </a:r>
            <a:endParaRPr lang="en-US" altLang="zh-CN" sz="1600" b="1" spc="3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6F947DD8-399E-4F57-AE17-EED5AA056040}"/>
              </a:ext>
            </a:extLst>
          </p:cNvPr>
          <p:cNvSpPr txBox="1"/>
          <p:nvPr/>
        </p:nvSpPr>
        <p:spPr>
          <a:xfrm>
            <a:off x="576216" y="289645"/>
            <a:ext cx="326243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新的理论技术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43C4CC40-999F-4015-AF74-C4114131ED9E}"/>
              </a:ext>
            </a:extLst>
          </p:cNvPr>
          <p:cNvSpPr txBox="1"/>
          <p:nvPr/>
        </p:nvSpPr>
        <p:spPr>
          <a:xfrm>
            <a:off x="9739423" y="754912"/>
            <a:ext cx="10054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王倩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C8906669-7620-46F7-9BB3-E8B1919625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0162" y="1242012"/>
            <a:ext cx="7174338" cy="5352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2249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15656">
        <p159:morph option="byObject"/>
      </p:transition>
    </mc:Choice>
    <mc:Fallback xmlns="">
      <p:transition spd="slow" advTm="15656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文本框 5"/>
          <p:cNvSpPr txBox="1"/>
          <p:nvPr/>
        </p:nvSpPr>
        <p:spPr>
          <a:xfrm>
            <a:off x="386872" y="289645"/>
            <a:ext cx="46670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实验的决定性作用</a:t>
            </a:r>
            <a:endParaRPr lang="en-US" altLang="zh-CN" sz="1600" b="1" spc="3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6F947DD8-399E-4F57-AE17-EED5AA056040}"/>
              </a:ext>
            </a:extLst>
          </p:cNvPr>
          <p:cNvSpPr txBox="1"/>
          <p:nvPr/>
        </p:nvSpPr>
        <p:spPr>
          <a:xfrm>
            <a:off x="576216" y="289645"/>
            <a:ext cx="326243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新的理论技术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43C4CC40-999F-4015-AF74-C4114131ED9E}"/>
              </a:ext>
            </a:extLst>
          </p:cNvPr>
          <p:cNvSpPr txBox="1"/>
          <p:nvPr/>
        </p:nvSpPr>
        <p:spPr>
          <a:xfrm>
            <a:off x="9739423" y="754912"/>
            <a:ext cx="10054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刘航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E5A2E320-EB0A-4411-981D-30F531D957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5354" y="1346418"/>
            <a:ext cx="5190598" cy="481422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BCA401B6-BE9C-474A-A41E-C23C5D815F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871" y="1674020"/>
            <a:ext cx="5190599" cy="4486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11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15656">
        <p159:morph option="byObject"/>
      </p:transition>
    </mc:Choice>
    <mc:Fallback xmlns="">
      <p:transition spd="slow" advTm="15656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文本框 5"/>
          <p:cNvSpPr txBox="1"/>
          <p:nvPr/>
        </p:nvSpPr>
        <p:spPr>
          <a:xfrm>
            <a:off x="386872" y="289645"/>
            <a:ext cx="46670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实验的决定性作用</a:t>
            </a:r>
            <a:endParaRPr lang="en-US" altLang="zh-CN" sz="1600" b="1" spc="3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6F947DD8-399E-4F57-AE17-EED5AA056040}"/>
              </a:ext>
            </a:extLst>
          </p:cNvPr>
          <p:cNvSpPr txBox="1"/>
          <p:nvPr/>
        </p:nvSpPr>
        <p:spPr>
          <a:xfrm>
            <a:off x="576216" y="289645"/>
            <a:ext cx="531427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理论与实验呼唤高精度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43C4CC40-999F-4015-AF74-C4114131ED9E}"/>
              </a:ext>
            </a:extLst>
          </p:cNvPr>
          <p:cNvSpPr txBox="1"/>
          <p:nvPr/>
        </p:nvSpPr>
        <p:spPr>
          <a:xfrm>
            <a:off x="9739423" y="754912"/>
            <a:ext cx="10054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刘翔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3801B40B-6866-4B5A-8DBD-59BF9762CE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375" y="1548839"/>
            <a:ext cx="5345116" cy="396499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4BAF0C61-9969-4940-A249-1C56C040DC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548838"/>
            <a:ext cx="5811400" cy="3964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2397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15656">
        <p159:morph option="byObject"/>
      </p:transition>
    </mc:Choice>
    <mc:Fallback xmlns="">
      <p:transition spd="slow" advTm="15656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文本框 5"/>
          <p:cNvSpPr txBox="1"/>
          <p:nvPr/>
        </p:nvSpPr>
        <p:spPr>
          <a:xfrm>
            <a:off x="386872" y="289645"/>
            <a:ext cx="46670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实验的决定性作用</a:t>
            </a:r>
            <a:endParaRPr lang="en-US" altLang="zh-CN" sz="1600" b="1" spc="3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6F947DD8-399E-4F57-AE17-EED5AA056040}"/>
              </a:ext>
            </a:extLst>
          </p:cNvPr>
          <p:cNvSpPr txBox="1"/>
          <p:nvPr/>
        </p:nvSpPr>
        <p:spPr>
          <a:xfrm>
            <a:off x="576216" y="289645"/>
            <a:ext cx="531427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理论与实验呼唤高精度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43C4CC40-999F-4015-AF74-C4114131ED9E}"/>
              </a:ext>
            </a:extLst>
          </p:cNvPr>
          <p:cNvSpPr txBox="1"/>
          <p:nvPr/>
        </p:nvSpPr>
        <p:spPr>
          <a:xfrm>
            <a:off x="9739423" y="754912"/>
            <a:ext cx="10054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赵强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430B32EF-2838-420C-834B-263D27BA7C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945" y="1240297"/>
            <a:ext cx="5799062" cy="284381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BE5D9B3A-3E6A-436A-8D73-42729506EE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9351" y="3429000"/>
            <a:ext cx="6096000" cy="2978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1146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15656">
        <p159:morph option="byObject"/>
      </p:transition>
    </mc:Choice>
    <mc:Fallback xmlns="">
      <p:transition spd="slow" advTm="15656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文本框 5"/>
          <p:cNvSpPr txBox="1"/>
          <p:nvPr/>
        </p:nvSpPr>
        <p:spPr>
          <a:xfrm>
            <a:off x="386872" y="289645"/>
            <a:ext cx="46670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实验的决定性作用</a:t>
            </a:r>
            <a:endParaRPr lang="en-US" altLang="zh-CN" sz="1600" b="1" spc="3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6F947DD8-399E-4F57-AE17-EED5AA056040}"/>
              </a:ext>
            </a:extLst>
          </p:cNvPr>
          <p:cNvSpPr txBox="1"/>
          <p:nvPr/>
        </p:nvSpPr>
        <p:spPr>
          <a:xfrm>
            <a:off x="576216" y="289645"/>
            <a:ext cx="48013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理论与实验紧密结合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43C4CC40-999F-4015-AF74-C4114131ED9E}"/>
              </a:ext>
            </a:extLst>
          </p:cNvPr>
          <p:cNvSpPr txBox="1"/>
          <p:nvPr/>
        </p:nvSpPr>
        <p:spPr>
          <a:xfrm>
            <a:off x="9739423" y="754912"/>
            <a:ext cx="10054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曹须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90773FD3-2807-4377-AE63-EBF317D581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872" y="1254761"/>
            <a:ext cx="6854352" cy="374717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CF69A9D1-DF05-4C02-B060-FB6BA632E2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0203" y="3665213"/>
            <a:ext cx="8074925" cy="2903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1342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15656">
        <p159:morph option="byObject"/>
      </p:transition>
    </mc:Choice>
    <mc:Fallback xmlns="">
      <p:transition spd="slow" advTm="15656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文本框 5"/>
          <p:cNvSpPr txBox="1"/>
          <p:nvPr/>
        </p:nvSpPr>
        <p:spPr>
          <a:xfrm>
            <a:off x="386872" y="289645"/>
            <a:ext cx="46670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实验的决定性作用</a:t>
            </a:r>
            <a:endParaRPr lang="en-US" altLang="zh-CN" sz="1600" b="1" spc="3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6F947DD8-399E-4F57-AE17-EED5AA056040}"/>
              </a:ext>
            </a:extLst>
          </p:cNvPr>
          <p:cNvSpPr txBox="1"/>
          <p:nvPr/>
        </p:nvSpPr>
        <p:spPr>
          <a:xfrm>
            <a:off x="576216" y="289645"/>
            <a:ext cx="326243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新的理论预言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43C4CC40-999F-4015-AF74-C4114131ED9E}"/>
              </a:ext>
            </a:extLst>
          </p:cNvPr>
          <p:cNvSpPr txBox="1"/>
          <p:nvPr/>
        </p:nvSpPr>
        <p:spPr>
          <a:xfrm>
            <a:off x="9739423" y="754912"/>
            <a:ext cx="14157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吴天伟</a:t>
            </a:r>
          </a:p>
        </p:txBody>
      </p:sp>
      <p:pic>
        <p:nvPicPr>
          <p:cNvPr id="6" name="图片 5" descr="e135b610-e9cf-456f-945c-fe028f3f47a6">
            <a:extLst>
              <a:ext uri="{FF2B5EF4-FFF2-40B4-BE49-F238E27FC236}">
                <a16:creationId xmlns:a16="http://schemas.microsoft.com/office/drawing/2014/main" id="{DA289A34-70B4-4BFD-8A95-F2CA05965A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1496" y="1047299"/>
            <a:ext cx="5156531" cy="5778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9152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15656">
        <p159:morph option="byObject"/>
      </p:transition>
    </mc:Choice>
    <mc:Fallback xmlns="">
      <p:transition spd="slow" advTm="15656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文本框 5"/>
          <p:cNvSpPr txBox="1"/>
          <p:nvPr/>
        </p:nvSpPr>
        <p:spPr>
          <a:xfrm>
            <a:off x="386872" y="289645"/>
            <a:ext cx="46670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实验的决定性作用</a:t>
            </a:r>
            <a:endParaRPr lang="en-US" altLang="zh-CN" sz="1600" b="1" spc="3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6F947DD8-399E-4F57-AE17-EED5AA056040}"/>
              </a:ext>
            </a:extLst>
          </p:cNvPr>
          <p:cNvSpPr txBox="1"/>
          <p:nvPr/>
        </p:nvSpPr>
        <p:spPr>
          <a:xfrm>
            <a:off x="576216" y="289645"/>
            <a:ext cx="326243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大量理论进展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43C4CC40-999F-4015-AF74-C4114131ED9E}"/>
              </a:ext>
            </a:extLst>
          </p:cNvPr>
          <p:cNvSpPr txBox="1"/>
          <p:nvPr/>
        </p:nvSpPr>
        <p:spPr>
          <a:xfrm>
            <a:off x="689068" y="1452336"/>
            <a:ext cx="9281708" cy="35394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王国利：</a:t>
            </a:r>
            <a:r>
              <a:rPr lang="zh-CN" altLang="en-US" sz="32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重介子谱及混合现象</a:t>
            </a:r>
            <a:endParaRPr lang="en-US" altLang="zh-CN" sz="3200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32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王志刚：</a:t>
            </a:r>
            <a:r>
              <a:rPr lang="zh-CN" altLang="en-US" sz="32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利用</a:t>
            </a:r>
            <a:r>
              <a:rPr lang="en-US" altLang="zh-CN" sz="32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QCD</a:t>
            </a:r>
            <a:r>
              <a:rPr lang="zh-CN" altLang="en-US" sz="32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求和规则研究五夸克态</a:t>
            </a:r>
            <a:endParaRPr lang="en-US" altLang="zh-CN" sz="3200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32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孙志峰：</a:t>
            </a:r>
            <a:r>
              <a:rPr lang="zh-CN" altLang="en-US" sz="32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分子态与双夸克反双夸克组态的混合效应</a:t>
            </a:r>
            <a:endParaRPr lang="en-US" altLang="zh-CN" sz="3200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32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郝伟：</a:t>
            </a:r>
            <a:r>
              <a:rPr lang="zh-CN" altLang="en-US" sz="32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基于哈密度量有效场论方法研究极点演化</a:t>
            </a:r>
            <a:endParaRPr lang="en-US" altLang="zh-CN" sz="3200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32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杨志：</a:t>
            </a:r>
            <a:r>
              <a:rPr lang="zh-CN" altLang="en-US" sz="32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新发现的</a:t>
            </a:r>
            <a:r>
              <a:rPr lang="en-US" altLang="zh-CN" sz="3200" b="1" dirty="0" err="1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Tcs</a:t>
            </a:r>
            <a:r>
              <a:rPr lang="en-US" altLang="zh-CN" sz="32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32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态的理论研究</a:t>
            </a:r>
            <a:endParaRPr lang="en-US" altLang="zh-CN" sz="3200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32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陈锐：</a:t>
            </a:r>
            <a:r>
              <a:rPr lang="en-US" altLang="zh-CN" sz="32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Pc/Pcs</a:t>
            </a:r>
            <a:r>
              <a:rPr lang="zh-CN" altLang="en-US" sz="32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态间的</a:t>
            </a:r>
            <a:r>
              <a:rPr lang="en-US" altLang="zh-CN" sz="32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pi</a:t>
            </a:r>
            <a:r>
              <a:rPr lang="zh-CN" altLang="en-US" sz="32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介子发射</a:t>
            </a:r>
            <a:endParaRPr lang="en-US" altLang="zh-CN" sz="3200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32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刘明珠：</a:t>
            </a:r>
            <a:r>
              <a:rPr lang="zh-CN" altLang="en-US" sz="32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利用</a:t>
            </a:r>
            <a:r>
              <a:rPr lang="en-US" altLang="zh-CN" sz="32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</a:t>
            </a:r>
            <a:r>
              <a:rPr lang="zh-CN" altLang="en-US" sz="32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衰变和重离子对撞研究</a:t>
            </a:r>
            <a:r>
              <a:rPr lang="en-US" altLang="zh-CN" sz="32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DK</a:t>
            </a:r>
            <a:r>
              <a:rPr lang="zh-CN" altLang="en-US" sz="32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相互作用</a:t>
            </a:r>
            <a:endParaRPr lang="en-US" altLang="zh-CN" sz="3200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908741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15656">
        <p159:morph option="byObject"/>
      </p:transition>
    </mc:Choice>
    <mc:Fallback xmlns="">
      <p:transition spd="slow" advTm="15656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文本框 5"/>
          <p:cNvSpPr txBox="1"/>
          <p:nvPr/>
        </p:nvSpPr>
        <p:spPr>
          <a:xfrm>
            <a:off x="4925695" y="307340"/>
            <a:ext cx="5351780" cy="2940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400" spc="300" dirty="0" err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Pacours</a:t>
            </a:r>
            <a:r>
              <a:rPr lang="en-US" altLang="zh-CN" sz="14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et r</a:t>
            </a:r>
            <a:r>
              <a:rPr lang="en-US" altLang="en-US" sz="14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é</a:t>
            </a:r>
            <a:r>
              <a:rPr lang="en-US" altLang="zh-CN" sz="14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alisations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0D0A9127-5E7C-40E4-93EB-7C40BC050C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5425" y="0"/>
            <a:ext cx="959759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9892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22547">
        <p159:morph option="byObject"/>
      </p:transition>
    </mc:Choice>
    <mc:Fallback xmlns="">
      <p:transition spd="slow" advTm="22547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6566D9C-CDE3-4824-A737-89B49AB8DD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7378" y="0"/>
            <a:ext cx="8717244" cy="6858000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59A83556-E3DF-46B3-92CF-2FB3D74DAEA5}"/>
              </a:ext>
            </a:extLst>
          </p:cNvPr>
          <p:cNvSpPr/>
          <p:nvPr/>
        </p:nvSpPr>
        <p:spPr>
          <a:xfrm>
            <a:off x="7570381" y="6294474"/>
            <a:ext cx="2884241" cy="5635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64371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文本框 5"/>
          <p:cNvSpPr txBox="1"/>
          <p:nvPr/>
        </p:nvSpPr>
        <p:spPr>
          <a:xfrm>
            <a:off x="4925695" y="307340"/>
            <a:ext cx="5351780" cy="2940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4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Parcours et r</a:t>
            </a:r>
            <a:r>
              <a:rPr lang="en-US" altLang="en-US" sz="14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é</a:t>
            </a:r>
            <a:r>
              <a:rPr lang="en-US" altLang="zh-CN" sz="14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alisations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D11B07FD-7D1B-4A0F-BBD6-ED77A2F83C4C}"/>
              </a:ext>
            </a:extLst>
          </p:cNvPr>
          <p:cNvSpPr txBox="1"/>
          <p:nvPr/>
        </p:nvSpPr>
        <p:spPr>
          <a:xfrm>
            <a:off x="353437" y="279233"/>
            <a:ext cx="602889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第一届，西安交通大学（</a:t>
            </a:r>
            <a:r>
              <a:rPr lang="en-US" altLang="zh-CN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2016</a:t>
            </a:r>
            <a:r>
              <a:rPr lang="zh-CN" altLang="en-US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endParaRPr lang="en-US" altLang="zh-CN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第二届，郑州大学（</a:t>
            </a:r>
            <a:r>
              <a:rPr lang="en-US" altLang="zh-CN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2017</a:t>
            </a:r>
            <a:r>
              <a:rPr lang="zh-CN" altLang="en-US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endParaRPr lang="en-US" altLang="zh-CN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第三届，内蒙古大学（</a:t>
            </a:r>
            <a:r>
              <a:rPr lang="en-US" altLang="zh-CN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2018</a:t>
            </a:r>
            <a:r>
              <a:rPr lang="zh-CN" altLang="en-US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endParaRPr lang="en-US" altLang="zh-CN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第四届，中国科学院近代物理研究所（</a:t>
            </a:r>
            <a:r>
              <a:rPr lang="en-US" altLang="zh-CN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2019</a:t>
            </a:r>
            <a:r>
              <a:rPr lang="zh-CN" altLang="en-US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endParaRPr lang="en-US" altLang="zh-CN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FA6C8345-5D48-4CA7-819A-E687ADF1D9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58584"/>
            <a:ext cx="12192000" cy="4877023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204F8FE4-B0BD-4F72-90FA-57D4D25BDACA}"/>
              </a:ext>
            </a:extLst>
          </p:cNvPr>
          <p:cNvSpPr txBox="1"/>
          <p:nvPr/>
        </p:nvSpPr>
        <p:spPr>
          <a:xfrm>
            <a:off x="6254029" y="307340"/>
            <a:ext cx="422563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8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第五届，</a:t>
            </a:r>
            <a:r>
              <a:rPr lang="zh-CN" altLang="en-US" sz="1800" b="0" i="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中山大学（</a:t>
            </a:r>
            <a:r>
              <a:rPr lang="en-US" altLang="zh-CN" sz="1800" b="0" i="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2021</a:t>
            </a:r>
            <a:r>
              <a:rPr lang="zh-CN" altLang="en-US" sz="1800" b="0" i="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endParaRPr lang="en-US" altLang="zh-CN" sz="1800" b="0" i="0" dirty="0">
              <a:solidFill>
                <a:srgbClr val="000000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8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第六届，</a:t>
            </a:r>
            <a:r>
              <a:rPr lang="zh-CN" altLang="en-US" sz="1800" b="0" i="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中国科学院大学（</a:t>
            </a:r>
            <a:r>
              <a:rPr lang="en-US" altLang="zh-CN" sz="1800" b="0" i="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2023</a:t>
            </a:r>
            <a:r>
              <a:rPr lang="zh-CN" altLang="en-US" sz="1800" b="0" i="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endParaRPr lang="en-US" altLang="zh-CN" sz="1800" b="0" i="0" dirty="0">
              <a:solidFill>
                <a:srgbClr val="000000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8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第七届，</a:t>
            </a:r>
            <a:r>
              <a:rPr lang="zh-CN" altLang="en-US" sz="1800" b="0" i="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电子科技大学（</a:t>
            </a:r>
            <a:r>
              <a:rPr lang="en-US" altLang="zh-CN" sz="1800" b="0" i="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2024</a:t>
            </a:r>
            <a:r>
              <a:rPr lang="zh-CN" altLang="en-US" sz="1800" b="0" i="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endParaRPr lang="en-US" altLang="zh-CN" sz="180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800" b="1" i="0" dirty="0">
                <a:solidFill>
                  <a:srgbClr val="C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第八届</a:t>
            </a:r>
            <a:r>
              <a:rPr lang="zh-CN" altLang="en-US" sz="1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，广西师范大学（</a:t>
            </a:r>
            <a:r>
              <a:rPr lang="en-US" altLang="zh-CN" sz="1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2025</a:t>
            </a:r>
            <a:r>
              <a:rPr lang="zh-CN" altLang="en-US" sz="1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22547">
        <p159:morph option="byObject"/>
      </p:transition>
    </mc:Choice>
    <mc:Fallback xmlns="">
      <p:transition spd="slow" advTm="22547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11"/>
          <p:cNvSpPr txBox="1"/>
          <p:nvPr/>
        </p:nvSpPr>
        <p:spPr>
          <a:xfrm>
            <a:off x="3224217" y="3401794"/>
            <a:ext cx="572464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中法工程师学院的卓越之路</a:t>
            </a:r>
          </a:p>
          <a:p>
            <a:endParaRPr lang="zh-CN" altLang="en-US" sz="3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7645400" y="4058872"/>
            <a:ext cx="287718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dirty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鸿蒙黑体" panose="020B0500000000000000" charset="-122"/>
              </a:rPr>
              <a:t>——</a:t>
            </a:r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鸿蒙黑体" panose="020B0500000000000000" charset="-122"/>
              </a:rPr>
              <a:t>院情</a:t>
            </a:r>
            <a:r>
              <a:rPr lang="zh-CN" altLang="en-US" sz="1600" dirty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鸿蒙黑体" panose="020B0500000000000000" charset="-122"/>
              </a:rPr>
              <a:t>报告</a:t>
            </a:r>
            <a:endParaRPr lang="zh-CN" altLang="en-US" sz="1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鸿蒙黑体" panose="020B0500000000000000" charset="-122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3096895" y="1847850"/>
            <a:ext cx="6063438" cy="1551404"/>
            <a:chOff x="2865" y="2822"/>
            <a:chExt cx="11889" cy="3041"/>
          </a:xfrm>
        </p:grpSpPr>
        <p:sp>
          <p:nvSpPr>
            <p:cNvPr id="6" name="文本框 5"/>
            <p:cNvSpPr txBox="1"/>
            <p:nvPr/>
          </p:nvSpPr>
          <p:spPr>
            <a:xfrm>
              <a:off x="6895" y="3812"/>
              <a:ext cx="1253" cy="200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lvl="0" algn="ctr">
                <a:buClrTx/>
                <a:buSzTx/>
                <a:buFontTx/>
              </a:pPr>
              <a:r>
                <a:rPr lang="zh-CN" altLang="en-US" sz="6000" b="1" dirty="0">
                  <a:solidFill>
                    <a:schemeClr val="bg1"/>
                  </a:solidFill>
                  <a:latin typeface="STXingkai" panose="02010800040101010101" charset="-122"/>
                  <a:ea typeface="STXingkai" panose="02010800040101010101" charset="-122"/>
                  <a:sym typeface="+mn-ea"/>
                </a:rPr>
                <a:t>行</a:t>
              </a:r>
            </a:p>
          </p:txBody>
        </p:sp>
        <p:grpSp>
          <p:nvGrpSpPr>
            <p:cNvPr id="13" name="组合 12"/>
            <p:cNvGrpSpPr/>
            <p:nvPr/>
          </p:nvGrpSpPr>
          <p:grpSpPr>
            <a:xfrm>
              <a:off x="2865" y="2822"/>
              <a:ext cx="11889" cy="3041"/>
              <a:chOff x="2865" y="2822"/>
              <a:chExt cx="11889" cy="3041"/>
            </a:xfrm>
          </p:grpSpPr>
          <p:sp>
            <p:nvSpPr>
              <p:cNvPr id="3" name="文本框 2"/>
              <p:cNvSpPr txBox="1"/>
              <p:nvPr/>
            </p:nvSpPr>
            <p:spPr>
              <a:xfrm>
                <a:off x="2865" y="2822"/>
                <a:ext cx="1636" cy="2862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pPr algn="ctr"/>
                <a:r>
                  <a:rPr lang="zh-CN" altLang="en-US" sz="8800" b="1" dirty="0">
                    <a:solidFill>
                      <a:schemeClr val="bg1"/>
                    </a:solidFill>
                    <a:latin typeface="STXingkai" panose="02010800040101010101" charset="-122"/>
                    <a:ea typeface="STXingkai" panose="02010800040101010101" charset="-122"/>
                    <a:sym typeface="+mn-ea"/>
                  </a:rPr>
                  <a:t>廿</a:t>
                </a:r>
              </a:p>
            </p:txBody>
          </p:sp>
          <p:sp>
            <p:nvSpPr>
              <p:cNvPr id="4" name="文本框 3"/>
              <p:cNvSpPr txBox="1"/>
              <p:nvPr/>
            </p:nvSpPr>
            <p:spPr>
              <a:xfrm>
                <a:off x="3871" y="3854"/>
                <a:ext cx="2124" cy="2009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pPr lvl="0" algn="ctr">
                  <a:buClrTx/>
                  <a:buSzTx/>
                  <a:buFontTx/>
                </a:pPr>
                <a:r>
                  <a:rPr lang="zh-CN" altLang="en-US" sz="6000" b="1" dirty="0">
                    <a:solidFill>
                      <a:schemeClr val="bg1"/>
                    </a:solidFill>
                    <a:latin typeface="STXingkai" panose="02010800040101010101" charset="-122"/>
                    <a:ea typeface="STXingkai" panose="02010800040101010101" charset="-122"/>
                    <a:sym typeface="+mn-ea"/>
                  </a:rPr>
                  <a:t>载</a:t>
                </a:r>
              </a:p>
            </p:txBody>
          </p:sp>
          <p:sp>
            <p:nvSpPr>
              <p:cNvPr id="5" name="文本框 4"/>
              <p:cNvSpPr txBox="1"/>
              <p:nvPr/>
            </p:nvSpPr>
            <p:spPr>
              <a:xfrm>
                <a:off x="5439" y="3156"/>
                <a:ext cx="1566" cy="2618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pPr lvl="0" algn="ctr">
                  <a:buClrTx/>
                  <a:buSzTx/>
                  <a:buFontTx/>
                </a:pPr>
                <a:r>
                  <a:rPr lang="zh-CN" altLang="en-US" sz="8000" b="1" dirty="0">
                    <a:solidFill>
                      <a:schemeClr val="bg1"/>
                    </a:solidFill>
                    <a:latin typeface="STXingkai" panose="02010800040101010101" charset="-122"/>
                    <a:ea typeface="STXingkai" panose="02010800040101010101" charset="-122"/>
                    <a:sym typeface="+mn-ea"/>
                  </a:rPr>
                  <a:t>同</a:t>
                </a:r>
              </a:p>
            </p:txBody>
          </p:sp>
          <p:sp>
            <p:nvSpPr>
              <p:cNvPr id="7" name="文本框 6"/>
              <p:cNvSpPr txBox="1"/>
              <p:nvPr/>
            </p:nvSpPr>
            <p:spPr>
              <a:xfrm>
                <a:off x="8727" y="3150"/>
                <a:ext cx="1360" cy="2618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pPr lvl="0" algn="ctr">
                  <a:buClrTx/>
                  <a:buSzTx/>
                  <a:buFontTx/>
                </a:pPr>
                <a:r>
                  <a:rPr lang="zh-CN" altLang="en-US" sz="8000" b="1" dirty="0">
                    <a:solidFill>
                      <a:schemeClr val="bg1"/>
                    </a:solidFill>
                    <a:latin typeface="STXingkai" panose="02010800040101010101" charset="-122"/>
                    <a:ea typeface="STXingkai" panose="02010800040101010101" charset="-122"/>
                    <a:sym typeface="+mn-ea"/>
                  </a:rPr>
                  <a:t>共</a:t>
                </a:r>
              </a:p>
            </p:txBody>
          </p:sp>
          <p:sp>
            <p:nvSpPr>
              <p:cNvPr id="8" name="文本框 7"/>
              <p:cNvSpPr txBox="1"/>
              <p:nvPr/>
            </p:nvSpPr>
            <p:spPr>
              <a:xfrm>
                <a:off x="10087" y="3816"/>
                <a:ext cx="1371" cy="2009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pPr lvl="0" algn="ctr">
                  <a:buClrTx/>
                  <a:buSzTx/>
                  <a:buFontTx/>
                </a:pPr>
                <a:r>
                  <a:rPr lang="zh-CN" altLang="en-US" sz="6000" b="1" dirty="0">
                    <a:solidFill>
                      <a:schemeClr val="bg1"/>
                    </a:solidFill>
                    <a:latin typeface="STXingkai" panose="02010800040101010101" charset="-122"/>
                    <a:ea typeface="STXingkai" panose="02010800040101010101" charset="-122"/>
                    <a:sym typeface="+mn-ea"/>
                  </a:rPr>
                  <a:t>铸</a:t>
                </a:r>
              </a:p>
            </p:txBody>
          </p:sp>
          <p:sp>
            <p:nvSpPr>
              <p:cNvPr id="10" name="文本框 9"/>
              <p:cNvSpPr txBox="1"/>
              <p:nvPr/>
            </p:nvSpPr>
            <p:spPr>
              <a:xfrm>
                <a:off x="11249" y="3217"/>
                <a:ext cx="2046" cy="2618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pPr lvl="0" algn="ctr">
                  <a:buClrTx/>
                  <a:buSzTx/>
                  <a:buFontTx/>
                </a:pPr>
                <a:r>
                  <a:rPr lang="zh-CN" altLang="en-US" sz="8000" b="1" dirty="0">
                    <a:solidFill>
                      <a:schemeClr val="bg1"/>
                    </a:solidFill>
                    <a:latin typeface="STXingkai" panose="02010800040101010101" charset="-122"/>
                    <a:ea typeface="STXingkai" panose="02010800040101010101" charset="-122"/>
                    <a:sym typeface="+mn-ea"/>
                  </a:rPr>
                  <a:t>辉</a:t>
                </a:r>
              </a:p>
            </p:txBody>
          </p:sp>
          <p:sp>
            <p:nvSpPr>
              <p:cNvPr id="11" name="文本框 10"/>
              <p:cNvSpPr txBox="1"/>
              <p:nvPr/>
            </p:nvSpPr>
            <p:spPr>
              <a:xfrm>
                <a:off x="12819" y="3816"/>
                <a:ext cx="1935" cy="1520"/>
              </a:xfrm>
              <a:prstGeom prst="rect">
                <a:avLst/>
              </a:prstGeom>
              <a:noFill/>
            </p:spPr>
            <p:txBody>
              <a:bodyPr wrap="square" rtlCol="0" anchor="t">
                <a:noAutofit/>
              </a:bodyPr>
              <a:lstStyle/>
              <a:p>
                <a:pPr lvl="0" algn="ctr">
                  <a:buClrTx/>
                  <a:buSzTx/>
                  <a:buFontTx/>
                </a:pPr>
                <a:r>
                  <a:rPr lang="zh-CN" altLang="en-US" sz="6000" b="1" dirty="0">
                    <a:solidFill>
                      <a:schemeClr val="bg1"/>
                    </a:solidFill>
                    <a:latin typeface="STXingkai" panose="02010800040101010101" charset="-122"/>
                    <a:ea typeface="STXingkai" panose="02010800040101010101" charset="-122"/>
                    <a:sym typeface="+mn-ea"/>
                  </a:rPr>
                  <a:t>煌</a:t>
                </a:r>
              </a:p>
            </p:txBody>
          </p:sp>
        </p:grpSp>
      </p:grpSp>
      <p:pic>
        <p:nvPicPr>
          <p:cNvPr id="20" name="图片 19">
            <a:extLst>
              <a:ext uri="{FF2B5EF4-FFF2-40B4-BE49-F238E27FC236}">
                <a16:creationId xmlns:a16="http://schemas.microsoft.com/office/drawing/2014/main" id="{703CD6E6-522A-4DA1-8020-D297BA60D4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461" y="356155"/>
            <a:ext cx="12192000" cy="6091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4854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D2AD83F-16AE-2C05-9AF3-5021CCE830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感谢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6F73F51-4C0A-34C8-66C6-B8F9334DF2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zh-CN" altLang="en-US" dirty="0"/>
              <a:t>会务组人员：</a:t>
            </a:r>
            <a:endParaRPr lang="en-US" altLang="zh-CN" dirty="0"/>
          </a:p>
          <a:p>
            <a:endParaRPr lang="en-US" altLang="zh-CN" dirty="0"/>
          </a:p>
          <a:p>
            <a:r>
              <a:rPr lang="zh-CN" altLang="en-US" dirty="0"/>
              <a:t>李海鹏、贾文浩、胡卓然、曹靖之、林道聪、张翀、李天梅、黄超、张令华</a:t>
            </a:r>
            <a:endParaRPr lang="en-US" altLang="zh-CN" dirty="0"/>
          </a:p>
          <a:p>
            <a:endParaRPr lang="en-US" altLang="zh-CN" dirty="0"/>
          </a:p>
          <a:p>
            <a:r>
              <a:rPr lang="zh-CN" altLang="en-US" dirty="0"/>
              <a:t>莫巧丽、肖楮文、秦丽清、史瑞祥、林裕富、魏代会、廖广睿、马鸿浩、牛娟娟、梁伟红</a:t>
            </a:r>
          </a:p>
        </p:txBody>
      </p:sp>
    </p:spTree>
    <p:extLst>
      <p:ext uri="{BB962C8B-B14F-4D97-AF65-F5344CB8AC3E}">
        <p14:creationId xmlns:p14="http://schemas.microsoft.com/office/powerpoint/2010/main" val="8930278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文本框 5"/>
          <p:cNvSpPr txBox="1"/>
          <p:nvPr/>
        </p:nvSpPr>
        <p:spPr>
          <a:xfrm>
            <a:off x="386872" y="289645"/>
            <a:ext cx="46670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鸿蒙黑体 Black" panose="020B0900000000000000" charset="-122"/>
              </a:rPr>
              <a:t>|</a:t>
            </a: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鸿蒙黑体 Black" panose="020B0900000000000000" charset="-122"/>
              </a:rPr>
              <a:t> </a:t>
            </a:r>
            <a:r>
              <a:rPr lang="en-US" altLang="zh-CN" sz="1600" b="1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01|</a:t>
            </a:r>
            <a:r>
              <a:rPr lang="en-US" altLang="zh-CN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鸿蒙黑体 Black" panose="020B0900000000000000" charset="-122"/>
              </a:rPr>
              <a:t> </a:t>
            </a:r>
            <a:r>
              <a:rPr lang="zh-CN" altLang="zh-CN" sz="1600" b="1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历程与成就：见证合作，奠定基石</a:t>
            </a:r>
            <a:r>
              <a:rPr lang="zh-CN" altLang="en-US" sz="1600" b="1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600" b="1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|</a:t>
            </a:r>
          </a:p>
        </p:txBody>
      </p:sp>
      <p:sp>
        <p:nvSpPr>
          <p:cNvPr id="18" name="文本框 5"/>
          <p:cNvSpPr txBox="1"/>
          <p:nvPr/>
        </p:nvSpPr>
        <p:spPr>
          <a:xfrm>
            <a:off x="4925695" y="307340"/>
            <a:ext cx="5351780" cy="2940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4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Parcours et r</a:t>
            </a:r>
            <a:r>
              <a:rPr lang="en-US" altLang="en-US" sz="14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é</a:t>
            </a:r>
            <a:r>
              <a:rPr lang="en-US" altLang="zh-CN" sz="14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alisations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50D9727E-2129-4250-A7BB-CF9C22B4FC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690" y="307340"/>
            <a:ext cx="7490508" cy="5494127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00190781-2B71-430A-9C1A-B9F30E9DF660}"/>
              </a:ext>
            </a:extLst>
          </p:cNvPr>
          <p:cNvSpPr txBox="1"/>
          <p:nvPr/>
        </p:nvSpPr>
        <p:spPr>
          <a:xfrm>
            <a:off x="8130410" y="708416"/>
            <a:ext cx="3185487" cy="16619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参会人数</a:t>
            </a:r>
            <a:r>
              <a:rPr lang="zh-CN" altLang="en-US" sz="5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最</a:t>
            </a:r>
            <a:r>
              <a:rPr lang="zh-CN" altLang="en-US" sz="3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多</a:t>
            </a:r>
            <a:endParaRPr lang="en-US" altLang="zh-CN" sz="3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3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参会单位</a:t>
            </a:r>
            <a:r>
              <a:rPr lang="zh-CN" altLang="en-US" sz="4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最</a:t>
            </a:r>
            <a:r>
              <a:rPr lang="zh-CN" altLang="en-US" sz="3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多</a:t>
            </a:r>
            <a:endParaRPr lang="en-US" altLang="zh-CN" sz="3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0C2F4A2A-5EC2-40D6-A649-47D3CB2188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49140" y="2588910"/>
            <a:ext cx="2760605" cy="3680806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1F3C0BD-3D7E-41F2-B1C4-E7A98F117D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71825" y="2588910"/>
            <a:ext cx="2760605" cy="3682246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E6846543-E3B2-4754-8A00-29EE7F9B1BDB}"/>
              </a:ext>
            </a:extLst>
          </p:cNvPr>
          <p:cNvSpPr txBox="1"/>
          <p:nvPr/>
        </p:nvSpPr>
        <p:spPr>
          <a:xfrm>
            <a:off x="1177787" y="6205759"/>
            <a:ext cx="60926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有来自全国76所高校及科研院所的232人参加本次研讨会</a:t>
            </a:r>
          </a:p>
        </p:txBody>
      </p:sp>
    </p:spTree>
    <p:extLst>
      <p:ext uri="{BB962C8B-B14F-4D97-AF65-F5344CB8AC3E}">
        <p14:creationId xmlns:p14="http://schemas.microsoft.com/office/powerpoint/2010/main" val="770844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22547">
        <p159:morph option="byObject"/>
      </p:transition>
    </mc:Choice>
    <mc:Fallback xmlns="">
      <p:transition spd="slow" advTm="2254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文本框 5"/>
          <p:cNvSpPr txBox="1"/>
          <p:nvPr/>
        </p:nvSpPr>
        <p:spPr>
          <a:xfrm>
            <a:off x="386872" y="289645"/>
            <a:ext cx="46670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鸿蒙黑体 Black" panose="020B0900000000000000" charset="-122"/>
              </a:rPr>
              <a:t>|</a:t>
            </a: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鸿蒙黑体 Black" panose="020B0900000000000000" charset="-122"/>
              </a:rPr>
              <a:t> </a:t>
            </a:r>
            <a:r>
              <a:rPr lang="en-US" altLang="zh-CN" sz="1600" b="1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01|</a:t>
            </a:r>
            <a:r>
              <a:rPr lang="en-US" altLang="zh-CN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鸿蒙黑体 Black" panose="020B0900000000000000" charset="-122"/>
              </a:rPr>
              <a:t> </a:t>
            </a:r>
            <a:r>
              <a:rPr lang="zh-CN" altLang="zh-CN" sz="1600" b="1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历程与成就：见证合作，奠定基石</a:t>
            </a:r>
            <a:r>
              <a:rPr lang="zh-CN" altLang="en-US" sz="1600" b="1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600" b="1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|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B6899A6D-0447-4065-90F4-6B0DEEB74CF9}"/>
              </a:ext>
            </a:extLst>
          </p:cNvPr>
          <p:cNvSpPr txBox="1"/>
          <p:nvPr/>
        </p:nvSpPr>
        <p:spPr>
          <a:xfrm>
            <a:off x="4148679" y="2228671"/>
            <a:ext cx="4458272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54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19</a:t>
            </a:r>
            <a:r>
              <a:rPr lang="zh-CN" altLang="en-US" sz="54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个大会报告</a:t>
            </a:r>
            <a:endParaRPr lang="en-US" altLang="zh-CN" sz="5400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5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50</a:t>
            </a:r>
            <a:r>
              <a:rPr lang="zh-CN" altLang="en-US" sz="5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个分会报告</a:t>
            </a:r>
          </a:p>
        </p:txBody>
      </p:sp>
    </p:spTree>
    <p:extLst>
      <p:ext uri="{BB962C8B-B14F-4D97-AF65-F5344CB8AC3E}">
        <p14:creationId xmlns:p14="http://schemas.microsoft.com/office/powerpoint/2010/main" val="23621665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22547">
        <p159:morph option="byObject"/>
      </p:transition>
    </mc:Choice>
    <mc:Fallback xmlns="">
      <p:transition spd="slow" advTm="22547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文本框 5"/>
          <p:cNvSpPr txBox="1"/>
          <p:nvPr/>
        </p:nvSpPr>
        <p:spPr>
          <a:xfrm>
            <a:off x="386872" y="289645"/>
            <a:ext cx="46670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实验的决定性作用</a:t>
            </a:r>
            <a:endParaRPr lang="en-US" altLang="zh-CN" sz="1600" b="1" spc="3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6F947DD8-399E-4F57-AE17-EED5AA056040}"/>
              </a:ext>
            </a:extLst>
          </p:cNvPr>
          <p:cNvSpPr txBox="1"/>
          <p:nvPr/>
        </p:nvSpPr>
        <p:spPr>
          <a:xfrm>
            <a:off x="576216" y="289645"/>
            <a:ext cx="428835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实验的决定性作用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C4D6D707-A568-4B55-BD08-A613918DAB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4985" y="1435395"/>
            <a:ext cx="8233689" cy="4929046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43C4CC40-999F-4015-AF74-C4114131ED9E}"/>
              </a:ext>
            </a:extLst>
          </p:cNvPr>
          <p:cNvSpPr txBox="1"/>
          <p:nvPr/>
        </p:nvSpPr>
        <p:spPr>
          <a:xfrm>
            <a:off x="9739423" y="754912"/>
            <a:ext cx="10054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金山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15656">
        <p159:morph option="byObject"/>
      </p:transition>
    </mc:Choice>
    <mc:Fallback xmlns="">
      <p:transition spd="slow" advTm="15656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文本框 5"/>
          <p:cNvSpPr txBox="1"/>
          <p:nvPr/>
        </p:nvSpPr>
        <p:spPr>
          <a:xfrm>
            <a:off x="386872" y="289645"/>
            <a:ext cx="46670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实验的决定性作用</a:t>
            </a:r>
            <a:endParaRPr lang="en-US" altLang="zh-CN" sz="1600" b="1" spc="3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6F947DD8-399E-4F57-AE17-EED5AA056040}"/>
              </a:ext>
            </a:extLst>
          </p:cNvPr>
          <p:cNvSpPr txBox="1"/>
          <p:nvPr/>
        </p:nvSpPr>
        <p:spPr>
          <a:xfrm>
            <a:off x="576216" y="289645"/>
            <a:ext cx="428835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实验的决定性作用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43C4CC40-999F-4015-AF74-C4114131ED9E}"/>
              </a:ext>
            </a:extLst>
          </p:cNvPr>
          <p:cNvSpPr txBox="1"/>
          <p:nvPr/>
        </p:nvSpPr>
        <p:spPr>
          <a:xfrm>
            <a:off x="9739423" y="754912"/>
            <a:ext cx="10054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易凯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EE081341-9388-4222-8DE4-EEB60AC462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989" y="1329748"/>
            <a:ext cx="5933163" cy="323663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C54743F-987C-4611-950C-E144248B01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3429879"/>
            <a:ext cx="5606667" cy="2937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7484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15656">
        <p159:morph option="byObject"/>
      </p:transition>
    </mc:Choice>
    <mc:Fallback xmlns="">
      <p:transition spd="slow" advTm="15656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文本框 5"/>
          <p:cNvSpPr txBox="1"/>
          <p:nvPr/>
        </p:nvSpPr>
        <p:spPr>
          <a:xfrm>
            <a:off x="386872" y="289645"/>
            <a:ext cx="46670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实验的决定性作用</a:t>
            </a:r>
            <a:endParaRPr lang="en-US" altLang="zh-CN" sz="1600" b="1" spc="3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6F947DD8-399E-4F57-AE17-EED5AA056040}"/>
              </a:ext>
            </a:extLst>
          </p:cNvPr>
          <p:cNvSpPr txBox="1"/>
          <p:nvPr/>
        </p:nvSpPr>
        <p:spPr>
          <a:xfrm>
            <a:off x="576216" y="289645"/>
            <a:ext cx="428835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实验的决定性作用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43C4CC40-999F-4015-AF74-C4114131ED9E}"/>
              </a:ext>
            </a:extLst>
          </p:cNvPr>
          <p:cNvSpPr txBox="1"/>
          <p:nvPr/>
        </p:nvSpPr>
        <p:spPr>
          <a:xfrm>
            <a:off x="9739423" y="754912"/>
            <a:ext cx="14157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张黎明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4D87D7FB-6019-4C65-A280-004D9D0AA3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8437" y="1503816"/>
            <a:ext cx="9229060" cy="4878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6801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15656">
        <p159:morph option="byObject"/>
      </p:transition>
    </mc:Choice>
    <mc:Fallback xmlns="">
      <p:transition spd="slow" advTm="15656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文本框 5"/>
          <p:cNvSpPr txBox="1"/>
          <p:nvPr/>
        </p:nvSpPr>
        <p:spPr>
          <a:xfrm>
            <a:off x="386872" y="289645"/>
            <a:ext cx="46670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实验的决定性作用</a:t>
            </a:r>
            <a:endParaRPr lang="en-US" altLang="zh-CN" sz="1600" b="1" spc="3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6F947DD8-399E-4F57-AE17-EED5AA056040}"/>
              </a:ext>
            </a:extLst>
          </p:cNvPr>
          <p:cNvSpPr txBox="1"/>
          <p:nvPr/>
        </p:nvSpPr>
        <p:spPr>
          <a:xfrm>
            <a:off x="576216" y="289645"/>
            <a:ext cx="428835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实验的决定性作用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43C4CC40-999F-4015-AF74-C4114131ED9E}"/>
              </a:ext>
            </a:extLst>
          </p:cNvPr>
          <p:cNvSpPr txBox="1"/>
          <p:nvPr/>
        </p:nvSpPr>
        <p:spPr>
          <a:xfrm>
            <a:off x="9739423" y="754912"/>
            <a:ext cx="14157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王大勇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E4DA97D6-C74A-4EAE-A958-DDC5AFBBAF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4409" y="1339687"/>
            <a:ext cx="8958178" cy="5054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4985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15656">
        <p159:morph option="byObject"/>
      </p:transition>
    </mc:Choice>
    <mc:Fallback xmlns="">
      <p:transition spd="slow" advTm="15656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文本框 5"/>
          <p:cNvSpPr txBox="1"/>
          <p:nvPr/>
        </p:nvSpPr>
        <p:spPr>
          <a:xfrm>
            <a:off x="386872" y="289645"/>
            <a:ext cx="46670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实验的决定性作用</a:t>
            </a:r>
            <a:endParaRPr lang="en-US" altLang="zh-CN" sz="1600" b="1" spc="3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6F947DD8-399E-4F57-AE17-EED5AA056040}"/>
              </a:ext>
            </a:extLst>
          </p:cNvPr>
          <p:cNvSpPr txBox="1"/>
          <p:nvPr/>
        </p:nvSpPr>
        <p:spPr>
          <a:xfrm>
            <a:off x="576216" y="289645"/>
            <a:ext cx="428835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实验的决定性作用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43C4CC40-999F-4015-AF74-C4114131ED9E}"/>
              </a:ext>
            </a:extLst>
          </p:cNvPr>
          <p:cNvSpPr txBox="1"/>
          <p:nvPr/>
        </p:nvSpPr>
        <p:spPr>
          <a:xfrm>
            <a:off x="9739423" y="754912"/>
            <a:ext cx="10054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仇皓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7488D030-AD00-4B6C-9ECC-5CC49ACE00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7676" y="1672261"/>
            <a:ext cx="6170196" cy="450686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884DE6F-C24F-4134-A3C7-F566490B82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872" y="1731564"/>
            <a:ext cx="5857802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2201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15656">
        <p159:morph option="byObject"/>
      </p:transition>
    </mc:Choice>
    <mc:Fallback xmlns="">
      <p:transition spd="slow" advTm="15656">
        <p:fade/>
      </p:transition>
    </mc:Fallback>
  </mc:AlternateContent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1596</TotalTime>
  <Words>423</Words>
  <Application>Microsoft Office PowerPoint</Application>
  <PresentationFormat>宽屏</PresentationFormat>
  <Paragraphs>89</Paragraphs>
  <Slides>21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21</vt:i4>
      </vt:variant>
    </vt:vector>
  </HeadingPairs>
  <TitlesOfParts>
    <vt:vector size="26" baseType="lpstr">
      <vt:lpstr>Microsoft YaHei Light</vt:lpstr>
      <vt:lpstr>STXingkai</vt:lpstr>
      <vt:lpstr>微软雅黑</vt:lpstr>
      <vt:lpstr>Arial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感谢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yan licong</dc:creator>
  <cp:lastModifiedBy>Wei-Hong Liang</cp:lastModifiedBy>
  <cp:revision>300</cp:revision>
  <dcterms:created xsi:type="dcterms:W3CDTF">2025-06-20T10:51:40Z</dcterms:created>
  <dcterms:modified xsi:type="dcterms:W3CDTF">2025-07-14T10:01:47Z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658DDC7839B58BC23B3D55687F412420_43</vt:lpwstr>
  </property>
  <property fmtid="{D5CDD505-2E9C-101B-9397-08002B2CF9AE}" pid="3" name="KSOProductBuildVer">
    <vt:lpwstr>2052-7.2.2.8955</vt:lpwstr>
  </property>
</Properties>
</file>