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1" r:id="rId4"/>
    <p:sldId id="334" r:id="rId5"/>
    <p:sldId id="346" r:id="rId6"/>
    <p:sldId id="333" r:id="rId7"/>
    <p:sldId id="339" r:id="rId8"/>
    <p:sldId id="314" r:id="rId9"/>
    <p:sldId id="350" r:id="rId10"/>
    <p:sldId id="349" r:id="rId11"/>
    <p:sldId id="287" r:id="rId12"/>
    <p:sldId id="302" r:id="rId13"/>
    <p:sldId id="306" r:id="rId14"/>
    <p:sldId id="348" r:id="rId15"/>
    <p:sldId id="355" r:id="rId16"/>
    <p:sldId id="288" r:id="rId17"/>
    <p:sldId id="356" r:id="rId18"/>
    <p:sldId id="351" r:id="rId19"/>
    <p:sldId id="313" r:id="rId20"/>
    <p:sldId id="27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472C4"/>
    <a:srgbClr val="FFFFFF"/>
    <a:srgbClr val="FFFFCC"/>
    <a:srgbClr val="F3A672"/>
    <a:srgbClr val="9CB4E0"/>
    <a:srgbClr val="BBBBBB"/>
    <a:srgbClr val="C55A11"/>
    <a:srgbClr val="F1985B"/>
    <a:srgbClr val="EF8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0" autoAdjust="0"/>
    <p:restoredTop sz="94660"/>
  </p:normalViewPr>
  <p:slideViewPr>
    <p:cSldViewPr snapToGrid="0">
      <p:cViewPr>
        <p:scale>
          <a:sx n="66" d="100"/>
          <a:sy n="66" d="100"/>
        </p:scale>
        <p:origin x="78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035F3-2C83-456D-9EED-87C1160790D8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16777-F11F-450B-BED2-5F0B7926B8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0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210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AD393-36CB-AABF-B8CA-229DB87CE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D332752-7661-8079-8046-8F13C2119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8117B1-DE19-6902-3855-C2C674223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EB981C-B4FF-E0FF-4E0C-19A4E69BD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58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8AF26-76D5-AE23-3382-3E7F6508B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F8DDD92-E0FC-5B49-8238-4091D9796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0DA1D17-BFE4-48E8-D0D9-F44E71A6A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767081-A56D-659F-A89B-C59CA0B8A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635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9B967-36C3-EA97-7280-34F731B96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56C9C82-F46E-8CE2-6A66-5D35D0A5E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C535A2F-DE87-D51F-C23C-E21914DB7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8CA11C-FF3A-D18F-95C4-5B6915A83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178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63883-4CAF-5B1F-9344-A5EB951C1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80F61EE-7DFE-BC52-E63B-997B7F9BB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5EED4F-3AF3-C0E2-F13D-E5AD2E5C2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8D532C-5340-327F-ED9E-1A14FB9B1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344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06C5D-EECF-1E34-0125-BC4E61474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E39C097-E20B-85E7-A328-7D28AFBE0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2DDEF45-BCCC-9F70-E248-D42C1D6A2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0D3BF1-0FD2-DA7A-A5BE-F61CBE929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655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DD75D-C8BF-B763-F77C-5D9AAD245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2B3C8D7-38A0-B483-5674-4B54E9497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0B07AE7-6845-D621-01AE-C63911F2D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1C52ED-2DA9-6A95-1F88-568AE69E5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623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09210-4E86-BC83-3993-1667CF6CD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6C69CA-B4D2-FD3E-D04E-2016B9C5B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6A0E75-82A8-03A2-F832-8A90D2DC8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E4032D-5ADE-C29F-7F0F-D192122FF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135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73A81-A6E7-26C9-1D64-60BD7CA3E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6468E95-19CD-BCB3-981F-8F1516340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2612D3E-F259-06EC-7DD4-5C6CF1BF9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ADE4A7-4328-77EA-4952-D554692B4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061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F8618-C19C-9C27-E237-52EACD4D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AF7E940-E011-82B3-DA8F-5E315B97E4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31C3DA9-BA22-33BD-121E-E1E110421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35BD0C-44F5-E975-D564-E949E27E7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102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77536-6CD9-56A6-7EC7-E41F76226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BBD2A8D-6EAF-EF76-5D73-9F4995BF6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100C9C1-02A7-D447-200E-187A93394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A0991E-102A-ABF1-1545-2FADD70AC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24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46B44-13A4-1600-68A3-B753B87DF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6C9F62-DB0E-576D-072F-9B82D1CA2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33A993F-B78A-9D65-9AF6-3EF8339AA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0D9CA7-DE6D-763E-E539-97631283D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41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6361C-DECD-5974-68E7-9FB2A7D82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0AE35FC-AF52-7B35-72A7-EE773FC499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560A015-B998-F01A-F15B-106180800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BDF34B-06BF-1354-ADA1-B48EAD1C5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23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7DD02-0F7A-315A-77D5-D3B4F4245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282B5C-DF60-CAA3-0203-532549F17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ED88A0-C1C4-4696-4510-0AD25A978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5B4809-13D5-9A88-C2AF-0C2C985D8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22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44A15-D5BC-461E-337C-27ED0572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F94258D-2577-3E83-5260-7BE62C8029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9748BDD-F5FA-DE16-F6B2-B5274BB12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529BF9-14CA-4F41-5DF9-31AFC64EA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524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63E35-7A2C-096F-E2F5-A15256760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77FADCF-D4C8-FE08-29BF-3346BA319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13909F6-2167-D0B8-ED39-DD828B413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F5CD18-1113-E699-4E53-4E457D922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97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BFADD-3584-2441-320B-325663BB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1881B55-1758-73E0-013E-27864D468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CEF175-B38D-9D42-DF60-234144A5A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8B801D-9622-01AF-3FE2-6CAEB059E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874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17C3D-6B66-81F6-BBC8-B464590EB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0E773EA-C7CC-073A-FA34-203296207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1C206D-BBF7-9A35-97EF-9CB63DD68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B13C7-9C7A-C858-67C4-D92A4A536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799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3F38E-E038-7F8B-81D1-952EA6BEE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3B46E5E-6584-6DD3-98F4-93ECB8AB3F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0C73DB-3DCC-A3FC-750B-7CB4D45AF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BAFBCA-7122-04A4-BC41-0E7550B83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16777-F11F-450B-BED2-5F0B7926B8E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09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B2B014-324B-E1FB-0472-15462E80A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F13D56-1866-2A3E-0F59-969327EDD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3E6A58-777B-B2DF-235A-D928126B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CB0F-BC58-4F56-876B-287EF5A922B4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82497E-5B3C-06AB-10E9-84D81E4A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ED5883-2F64-69AB-60A5-51A62F21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4CCE-DC68-4E0F-BC8D-F9F020162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17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19D62-469F-E81A-FD16-DBE1285A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009327-D718-7CD1-C112-5411038AE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DDE100-25A6-F7B1-319D-BF4B00CB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CB0F-BC58-4F56-876B-287EF5A922B4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1BFF5A-B8A0-916A-212A-D3B4CD2B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AC7FE9-DDB5-7450-5F18-E456CFC6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4CCE-DC68-4E0F-BC8D-F9F020162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87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290400B-BB1B-13BB-0883-4C69CC63E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DB941E-50C5-B5DB-094C-657919AD0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2CBAD7-92B5-E85C-6D9B-08CAC019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CB0F-BC58-4F56-876B-287EF5A922B4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911100-A4D6-F470-CFE9-C2814D0D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7795E-E0CE-49AD-4ABB-B719BF19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4CCE-DC68-4E0F-BC8D-F9F020162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24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A60413-CBC7-34E0-7227-1DEA6034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6C4E44-6EC2-174E-C1AD-2AE2512C3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CD92A8-F020-27F8-4449-E74159D7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CB0F-BC58-4F56-876B-287EF5A922B4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15D99B-62F9-5EB7-F43B-392FEEB6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51D43B-5564-0E8F-BCCC-E5A42419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4CCE-DC68-4E0F-BC8D-F9F020162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70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91EB88-9967-7EAC-C0A7-59E12CC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70F64A-28C7-AE0A-B9FB-EB87E6B73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59EDA6-7D32-B63A-0D10-A4B9AA49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CB0F-BC58-4F56-876B-287EF5A922B4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19B129-94A9-C2A5-41E3-7508A494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F74C95-B2B9-445E-E3E2-C509FC91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4CCE-DC68-4E0F-BC8D-F9F020162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00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65DDA-0F22-75AC-546A-34DD858A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FF35F2-D369-D703-59B8-095E843BF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A1E093-3EE0-368E-E0B8-E4FFBE65F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49BA81-25AA-A9F9-AF83-4317576A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CB0F-BC58-4F56-876B-287EF5A922B4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B6DDF7-83B3-17E0-EE0C-61BFD064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688063-7B94-46E2-F933-55921863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4CCE-DC68-4E0F-BC8D-F9F020162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79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184E2-1FC0-E151-799D-6763E6C3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F9C35E-BAFD-15B4-BC2E-3EE5DE7A3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DE99B7-19B3-B82C-5C06-A65EC203C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C708E36-5F99-2132-2071-D98DAA3F9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42621-682D-D41B-F577-ABE564ECB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1DCFBD-823C-EDF5-8284-771BF6E26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CB0F-BC58-4F56-876B-287EF5A922B4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D60CE6-9C99-E4AD-D3F5-C0033C4F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CF1B005-9D96-EC74-7C77-263C9047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4CCE-DC68-4E0F-BC8D-F9F020162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49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30636-EA8A-8AE0-F81C-ECA0C896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E2869FF-F922-122F-3BE5-EAF94A4A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CB0F-BC58-4F56-876B-287EF5A922B4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59B7F1-46D6-E63B-830B-4091BF5B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1BF608-DBF2-4197-F8EB-56B77F58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4CCE-DC68-4E0F-BC8D-F9F020162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58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805CF89-E0CC-4FE2-DE10-140F01B6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CB0F-BC58-4F56-876B-287EF5A922B4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8A04C0-22D8-0362-BA8C-2D5C3882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A0D85F-0059-0B4F-899D-8762598D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4CCE-DC68-4E0F-BC8D-F9F020162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32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0A90D5-2903-6F42-E70F-2719F7C4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50E42B-5D0A-345F-FF04-BB9AF08FA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9200AC-C5D5-10D6-AA5C-9A89AEEA2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2EEAA7-79C4-CE2C-A119-348E8DDD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CB0F-BC58-4F56-876B-287EF5A922B4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B40C70-1D67-C51D-31C0-67759A06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3869F2-85F9-D9B2-71F4-B09AFE5C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4CCE-DC68-4E0F-BC8D-F9F020162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27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668743-585B-3089-A6B6-9C1EF7DE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CABA29D-EED9-7792-FB33-4A22B5699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715C85-02B6-516E-D558-6FCE30B10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2DA20C-FDC5-8C4B-17C8-BB483E9B2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CB0F-BC58-4F56-876B-287EF5A922B4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3BE507-E688-CBF4-2469-37989AB7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4CC861-B076-D501-00F7-94569CA4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4CCE-DC68-4E0F-BC8D-F9F020162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98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085B0BB-0376-E011-9E99-1808FEF2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00F596-E640-7A59-4285-2E2340FF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A2AB2B-0909-C072-8DAF-54CD54BB0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FCB0F-BC58-4F56-876B-287EF5A922B4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1A161E-9F79-8F39-0F25-AAB49BA78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DF2C40-9D00-3789-A551-659FE8181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74CCE-DC68-4E0F-BC8D-F9F020162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87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0" Type="http://schemas.openxmlformats.org/officeDocument/2006/relationships/image" Target="../media/image49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ectorPath 3">
            <a:extLst>
              <a:ext uri="{FF2B5EF4-FFF2-40B4-BE49-F238E27FC236}">
                <a16:creationId xmlns:a16="http://schemas.microsoft.com/office/drawing/2014/main" id="{2132D5E5-2107-A237-DEAE-A41F9B2AA05F}"/>
              </a:ext>
            </a:extLst>
          </p:cNvPr>
          <p:cNvSpPr/>
          <p:nvPr/>
        </p:nvSpPr>
        <p:spPr>
          <a:xfrm>
            <a:off x="6440482" y="479805"/>
            <a:ext cx="4579422" cy="681228"/>
          </a:xfrm>
          <a:custGeom>
            <a:avLst/>
            <a:gdLst/>
            <a:ahLst/>
            <a:cxnLst/>
            <a:rect l="l" t="t" r="r" b="b"/>
            <a:pathLst>
              <a:path w="3371088" h="681228">
                <a:moveTo>
                  <a:pt x="0" y="681228"/>
                </a:moveTo>
                <a:lnTo>
                  <a:pt x="3371088" y="681228"/>
                </a:lnTo>
                <a:lnTo>
                  <a:pt x="3371088" y="0"/>
                </a:lnTo>
                <a:lnTo>
                  <a:pt x="0" y="0"/>
                </a:lnTo>
                <a:lnTo>
                  <a:pt x="0" y="681228"/>
                </a:lnTo>
              </a:path>
            </a:pathLst>
          </a:custGeom>
          <a:solidFill>
            <a:srgbClr val="CC3300"/>
          </a:solidFill>
        </p:spPr>
        <p:txBody>
          <a:bodyPr/>
          <a:lstStyle/>
          <a:p>
            <a:endParaRPr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DD3C05-9D14-A2F5-79A2-44ED721FD3AB}"/>
              </a:ext>
            </a:extLst>
          </p:cNvPr>
          <p:cNvSpPr txBox="1"/>
          <p:nvPr/>
        </p:nvSpPr>
        <p:spPr>
          <a:xfrm>
            <a:off x="1252873" y="2237607"/>
            <a:ext cx="96862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Emergence of charm-strange dibaryons with negative parity via baryon-baryon interactions</a:t>
            </a: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F81F6F4-25F9-3810-3A1F-B7AD46373C46}"/>
              </a:ext>
            </a:extLst>
          </p:cNvPr>
          <p:cNvSpPr txBox="1"/>
          <p:nvPr/>
        </p:nvSpPr>
        <p:spPr>
          <a:xfrm>
            <a:off x="3250604" y="4821961"/>
            <a:ext cx="5690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Yu-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yue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Cui(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崔雨月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Supervisor: Rui Chen</a:t>
            </a:r>
          </a:p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Collaborators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Xiao-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mei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Tang, Qi Huang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17FCD9-424A-8DB5-505A-329D8C6BF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29" y="279424"/>
            <a:ext cx="3937155" cy="1081988"/>
          </a:xfrm>
          <a:prstGeom prst="rect">
            <a:avLst/>
          </a:prstGeom>
        </p:spPr>
      </p:pic>
      <p:sp>
        <p:nvSpPr>
          <p:cNvPr id="2" name="TextBox4">
            <a:extLst>
              <a:ext uri="{FF2B5EF4-FFF2-40B4-BE49-F238E27FC236}">
                <a16:creationId xmlns:a16="http://schemas.microsoft.com/office/drawing/2014/main" id="{52622260-40D6-78B9-AB17-1B37ED8CBC20}"/>
              </a:ext>
            </a:extLst>
          </p:cNvPr>
          <p:cNvSpPr txBox="1"/>
          <p:nvPr/>
        </p:nvSpPr>
        <p:spPr>
          <a:xfrm>
            <a:off x="7041579" y="666529"/>
            <a:ext cx="33772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000" b="1" kern="0" spc="-15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000" b="1" kern="0" spc="-15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6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7A104-FC4F-CF21-10D1-778A47329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0C0CA7B-554F-DFAB-6686-8C8D355BD3ED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EDD6C98-0D6E-3B5F-A934-D8AD1A2152DD}"/>
                  </a:ext>
                </a:extLst>
              </p:cNvPr>
              <p:cNvSpPr txBox="1"/>
              <p:nvPr/>
            </p:nvSpPr>
            <p:spPr>
              <a:xfrm>
                <a:off x="996469" y="2399637"/>
                <a:ext cx="6077174" cy="4852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ethod</a:t>
                </a:r>
                <a:r>
                  <a:rPr lang="zh-CN" altLang="en-US" sz="2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the multi-Gaussian expansion method.</a:t>
                </a:r>
                <a:r>
                  <a:rPr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zh-CN" sz="2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altLang="zh-CN" sz="2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d>
                          <m:dPr>
                            <m:ctrlPr>
                              <a:rPr lang="en-US" altLang="zh-CN" sz="2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zh-CN" sz="2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𝐓𝐡𝐞</m:t>
                        </m:r>
                        <m:r>
                          <a:rPr lang="en-US" altLang="zh-CN" sz="2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US" altLang="zh-CN" sz="2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altLang="zh-CN" sz="2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𝛴</m:t>
                    </m:r>
                    <m:r>
                      <a:rPr lang="en-US" altLang="zh-CN" sz="2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single-channel system; 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sz="22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zh-CN" altLang="en-US" sz="2200" b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2200" b="1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200" b="1" i="1" dirty="0">
                                <a:latin typeface="Cambria Math" panose="02040503050406030204" pitchFamily="18" charset="0"/>
                              </a:rPr>
                              <m:t>𝛴</m:t>
                            </m:r>
                          </m:e>
                          <m:sub>
                            <m:r>
                              <a:rPr lang="en-US" altLang="zh-CN" sz="2200" b="1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2200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zh-CN" altLang="en-US" sz="2200" b="1" i="1" dirty="0">
                            <a:latin typeface="Cambria Math" panose="02040503050406030204" pitchFamily="18" charset="0"/>
                          </a:rPr>
                          <m:t>𝛴</m:t>
                        </m:r>
                      </m:sub>
                    </m:sSub>
                    <m:r>
                      <a:rPr lang="zh-CN" altLang="en-US" sz="22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the size of the system should be larger than the size of all component hadrons</a:t>
                </a:r>
                <a:r>
                  <a:rPr lang="zh-CN" altLang="en-US" sz="2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sz="2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Mass</a:t>
                </a:r>
                <a14:m>
                  <m:oMath xmlns:m="http://schemas.openxmlformats.org/officeDocument/2006/math">
                    <m:r>
                      <a:rPr lang="en-US" altLang="zh-CN" sz="22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zh-CN" altLang="en-US" sz="2200" b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1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2200" b="1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200" b="1" i="1" dirty="0">
                                <a:latin typeface="Cambria Math" panose="02040503050406030204" pitchFamily="18" charset="0"/>
                              </a:rPr>
                              <m:t>𝛴</m:t>
                            </m:r>
                          </m:e>
                          <m:sub>
                            <m:r>
                              <a:rPr lang="en-US" altLang="zh-CN" sz="2200" b="1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2200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 sz="2200" b="1" i="1" dirty="0">
                            <a:latin typeface="Cambria Math" panose="02040503050406030204" pitchFamily="18" charset="0"/>
                          </a:rPr>
                          <m:t>𝛴</m:t>
                        </m:r>
                      </m:sub>
                    </m:sSub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2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1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sz="2200" b="1" i="1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,E: binding energy.</a:t>
                </a:r>
                <a:r>
                  <a:rPr lang="zh-CN" altLang="en-US" sz="2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en-US" altLang="zh-CN" sz="22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endParaRPr lang="en-US" altLang="zh-CN" sz="22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sz="2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</a:t>
                </a:r>
                <a:endParaRPr lang="zh-CN" altLang="en-US" sz="2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EDD6C98-0D6E-3B5F-A934-D8AD1A215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69" y="2399637"/>
                <a:ext cx="6077174" cy="4852098"/>
              </a:xfrm>
              <a:prstGeom prst="rect">
                <a:avLst/>
              </a:prstGeom>
              <a:blipFill>
                <a:blip r:embed="rId3"/>
                <a:stretch>
                  <a:fillRect l="-1304" r="-20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4B681BBA-F12C-18AF-CD08-07FC5C54104A}"/>
                  </a:ext>
                </a:extLst>
              </p:cNvPr>
              <p:cNvSpPr/>
              <p:nvPr/>
            </p:nvSpPr>
            <p:spPr>
              <a:xfrm>
                <a:off x="7436727" y="2351940"/>
                <a:ext cx="1206647" cy="1483737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3600" b="1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600" b="1" i="1" dirty="0">
                              <a:latin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n-US" altLang="zh-CN" sz="3600" b="1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3600" b="1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4B681BBA-F12C-18AF-CD08-07FC5C541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727" y="2351940"/>
                <a:ext cx="1206647" cy="148373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98E8E8F4-96DA-E9F4-55CA-0E7B0C62B514}"/>
                  </a:ext>
                </a:extLst>
              </p:cNvPr>
              <p:cNvSpPr/>
              <p:nvPr/>
            </p:nvSpPr>
            <p:spPr>
              <a:xfrm>
                <a:off x="9457145" y="2351940"/>
                <a:ext cx="1206647" cy="1483737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𝛴</m:t>
                      </m:r>
                    </m:oMath>
                  </m:oMathPara>
                </a14:m>
                <a:endParaRPr lang="zh-CN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98E8E8F4-96DA-E9F4-55CA-0E7B0C62B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145" y="2351940"/>
                <a:ext cx="1206647" cy="148373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16BDAE80-5BD7-890E-0ADB-928E3E066DA0}"/>
              </a:ext>
            </a:extLst>
          </p:cNvPr>
          <p:cNvSpPr/>
          <p:nvPr/>
        </p:nvSpPr>
        <p:spPr>
          <a:xfrm>
            <a:off x="8643374" y="2973043"/>
            <a:ext cx="813771" cy="18978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A7D25D8-854D-BD17-A33F-25D619B200AF}"/>
              </a:ext>
            </a:extLst>
          </p:cNvPr>
          <p:cNvSpPr/>
          <p:nvPr/>
        </p:nvSpPr>
        <p:spPr>
          <a:xfrm>
            <a:off x="714011" y="2769479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ACF42246-8DC4-7CB4-EDEF-F314086BA5FE}"/>
              </a:ext>
            </a:extLst>
          </p:cNvPr>
          <p:cNvSpPr/>
          <p:nvPr/>
        </p:nvSpPr>
        <p:spPr>
          <a:xfrm>
            <a:off x="714010" y="3393032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26D1A07-BEA7-5D8B-E4FB-D5F7374B2AED}"/>
              </a:ext>
            </a:extLst>
          </p:cNvPr>
          <p:cNvGrpSpPr/>
          <p:nvPr/>
        </p:nvGrpSpPr>
        <p:grpSpPr>
          <a:xfrm>
            <a:off x="7163847" y="4298989"/>
            <a:ext cx="4099896" cy="1483738"/>
            <a:chOff x="6894172" y="4243528"/>
            <a:chExt cx="4823694" cy="1671165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C2B941A2-48E0-623D-2D06-7F67BE755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94172" y="4243528"/>
              <a:ext cx="4823694" cy="1536436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9DB1F80-A5D2-9B7A-BAAB-D09C3381A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88540"/>
            <a:stretch/>
          </p:blipFill>
          <p:spPr>
            <a:xfrm>
              <a:off x="6894172" y="5738622"/>
              <a:ext cx="4823694" cy="176071"/>
            </a:xfrm>
            <a:prstGeom prst="rect">
              <a:avLst/>
            </a:prstGeom>
          </p:spPr>
        </p:pic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762CF3B7-D42C-BDE3-23F3-EE591A6D1965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4">
            <a:extLst>
              <a:ext uri="{FF2B5EF4-FFF2-40B4-BE49-F238E27FC236}">
                <a16:creationId xmlns:a16="http://schemas.microsoft.com/office/drawing/2014/main" id="{728E3506-45DA-F063-74E3-D2CF917F18CE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18" name="TextBox4">
            <a:extLst>
              <a:ext uri="{FF2B5EF4-FFF2-40B4-BE49-F238E27FC236}">
                <a16:creationId xmlns:a16="http://schemas.microsoft.com/office/drawing/2014/main" id="{246E112C-2166-45B3-4AAB-1F3316B418E0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C7CFBB0-0879-07F7-1C78-DAB77DCD3120}"/>
              </a:ext>
            </a:extLst>
          </p:cNvPr>
          <p:cNvSpPr txBox="1"/>
          <p:nvPr/>
        </p:nvSpPr>
        <p:spPr>
          <a:xfrm>
            <a:off x="669540" y="283374"/>
            <a:ext cx="624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3.11 Hadronic molecular states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2A81E2B-FEAD-348D-F94D-110C829D4022}"/>
              </a:ext>
            </a:extLst>
          </p:cNvPr>
          <p:cNvSpPr/>
          <p:nvPr/>
        </p:nvSpPr>
        <p:spPr>
          <a:xfrm>
            <a:off x="712488" y="5504456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89BB5A4-23BB-ECCD-C13A-C7AFDF37ED2E}"/>
              </a:ext>
            </a:extLst>
          </p:cNvPr>
          <p:cNvSpPr/>
          <p:nvPr/>
        </p:nvSpPr>
        <p:spPr>
          <a:xfrm>
            <a:off x="714010" y="4131978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BD446B3-7D6C-BF5A-6D5F-0B9723716316}"/>
              </a:ext>
            </a:extLst>
          </p:cNvPr>
          <p:cNvSpPr txBox="1"/>
          <p:nvPr/>
        </p:nvSpPr>
        <p:spPr>
          <a:xfrm>
            <a:off x="596043" y="1449831"/>
            <a:ext cx="8047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Loosely bound molecular states in the single system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92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2916F-FBAC-4833-3853-EDD7528A9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150C5A6-30D9-8E19-C77F-5B04CBB9727B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7C09D99-5C65-F894-705B-5BFD95CACA5E}"/>
                  </a:ext>
                </a:extLst>
              </p:cNvPr>
              <p:cNvSpPr txBox="1"/>
              <p:nvPr/>
            </p:nvSpPr>
            <p:spPr>
              <a:xfrm>
                <a:off x="610861" y="947260"/>
                <a:ext cx="3587771" cy="53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Single-channel system 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No bound state solution.</a:t>
                </a:r>
                <a:r>
                  <a:rPr lang="zh-CN" altLang="en-US" sz="1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en-US" altLang="zh-CN" sz="16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Coupled channel bound states: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The obtained binding energies are very sensitive with the cutoff value.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The dominant channels are not the lowest channel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6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b="1" i="1" dirty="0">
                            <a:latin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zh-CN" altLang="en-US" sz="16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zh-CN" altLang="en-US" sz="1600" b="1" i="1" dirty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, which leads to the small size of these bound states.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Thus, we cannot recommend these coupled channel bound states as prime molecular candidates. </a:t>
                </a:r>
                <a:endParaRPr lang="zh-CN" altLang="en-US" sz="16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7C09D99-5C65-F894-705B-5BFD95CAC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61" y="947260"/>
                <a:ext cx="3587771" cy="5311069"/>
              </a:xfrm>
              <a:prstGeom prst="rect">
                <a:avLst/>
              </a:prstGeom>
              <a:blipFill>
                <a:blip r:embed="rId3"/>
                <a:stretch>
                  <a:fillRect l="-679" r="-170" b="-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28BBFF71-4414-23C7-61CC-6F1EDA2C05F8}"/>
              </a:ext>
            </a:extLst>
          </p:cNvPr>
          <p:cNvSpPr/>
          <p:nvPr/>
        </p:nvSpPr>
        <p:spPr>
          <a:xfrm>
            <a:off x="697472" y="2291328"/>
            <a:ext cx="160782" cy="168084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F0833C-B0B4-E949-7EF7-8CC9AC66E59F}"/>
              </a:ext>
            </a:extLst>
          </p:cNvPr>
          <p:cNvSpPr/>
          <p:nvPr/>
        </p:nvSpPr>
        <p:spPr>
          <a:xfrm>
            <a:off x="420397" y="1345014"/>
            <a:ext cx="3778235" cy="5060127"/>
          </a:xfrm>
          <a:prstGeom prst="rect">
            <a:avLst/>
          </a:prstGeom>
          <a:noFill/>
          <a:ln w="19050" cap="rnd" cmpd="dbl">
            <a:solidFill>
              <a:srgbClr val="FFFFFF"/>
            </a:solidFill>
            <a:prstDash val="solid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39EC8FB-DFF2-0A5A-30D4-9B8E09E78963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4">
            <a:extLst>
              <a:ext uri="{FF2B5EF4-FFF2-40B4-BE49-F238E27FC236}">
                <a16:creationId xmlns:a16="http://schemas.microsoft.com/office/drawing/2014/main" id="{31875BFD-8CA5-48CD-3B2E-B73702DD4B02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11" name="TextBox4">
            <a:extLst>
              <a:ext uri="{FF2B5EF4-FFF2-40B4-BE49-F238E27FC236}">
                <a16:creationId xmlns:a16="http://schemas.microsoft.com/office/drawing/2014/main" id="{89260159-0DEE-5E1B-6455-3E2299EFC2AD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7717494-D7F1-6D0A-A696-2C9CEF791169}"/>
              </a:ext>
            </a:extLst>
          </p:cNvPr>
          <p:cNvGrpSpPr/>
          <p:nvPr/>
        </p:nvGrpSpPr>
        <p:grpSpPr>
          <a:xfrm>
            <a:off x="4659049" y="1428416"/>
            <a:ext cx="6922090" cy="4915787"/>
            <a:chOff x="4432989" y="1449303"/>
            <a:chExt cx="6922090" cy="4915787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9583443-74BF-94F1-59CE-C904EA336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2989" y="1449303"/>
              <a:ext cx="6922090" cy="4915787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FC1F165-1FF3-38E5-B3E6-F8F9BD6D96C3}"/>
                </a:ext>
              </a:extLst>
            </p:cNvPr>
            <p:cNvSpPr/>
            <p:nvPr/>
          </p:nvSpPr>
          <p:spPr>
            <a:xfrm>
              <a:off x="5983005" y="2242327"/>
              <a:ext cx="542925" cy="651636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45FB450-F515-4E5B-2B4F-24EA2B0DA97B}"/>
                </a:ext>
              </a:extLst>
            </p:cNvPr>
            <p:cNvSpPr/>
            <p:nvPr/>
          </p:nvSpPr>
          <p:spPr>
            <a:xfrm>
              <a:off x="5946211" y="2918825"/>
              <a:ext cx="616514" cy="651636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991C1E9-7A75-4F2B-1E1D-C46DE8099C9B}"/>
                </a:ext>
              </a:extLst>
            </p:cNvPr>
            <p:cNvSpPr/>
            <p:nvPr/>
          </p:nvSpPr>
          <p:spPr>
            <a:xfrm>
              <a:off x="7289302" y="2922538"/>
              <a:ext cx="616514" cy="651636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F6380D7-FB2F-6C36-8915-C1F6613C879B}"/>
                </a:ext>
              </a:extLst>
            </p:cNvPr>
            <p:cNvSpPr/>
            <p:nvPr/>
          </p:nvSpPr>
          <p:spPr>
            <a:xfrm>
              <a:off x="8605784" y="2918825"/>
              <a:ext cx="616514" cy="651636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D6D2D60-641F-ACD4-0331-0CAC56247EFC}"/>
                </a:ext>
              </a:extLst>
            </p:cNvPr>
            <p:cNvSpPr/>
            <p:nvPr/>
          </p:nvSpPr>
          <p:spPr>
            <a:xfrm>
              <a:off x="8642579" y="2242327"/>
              <a:ext cx="542925" cy="651636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8CA0C16-CB14-C9D3-1949-3A41C37E9728}"/>
                </a:ext>
              </a:extLst>
            </p:cNvPr>
            <p:cNvSpPr/>
            <p:nvPr/>
          </p:nvSpPr>
          <p:spPr>
            <a:xfrm>
              <a:off x="5983005" y="3587430"/>
              <a:ext cx="542925" cy="651636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1FABAD5F-DFE1-2D1B-7E8E-A606160E7396}"/>
                </a:ext>
              </a:extLst>
            </p:cNvPr>
            <p:cNvSpPr/>
            <p:nvPr/>
          </p:nvSpPr>
          <p:spPr>
            <a:xfrm>
              <a:off x="8605784" y="3587430"/>
              <a:ext cx="616514" cy="651636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椭圆 35">
            <a:extLst>
              <a:ext uri="{FF2B5EF4-FFF2-40B4-BE49-F238E27FC236}">
                <a16:creationId xmlns:a16="http://schemas.microsoft.com/office/drawing/2014/main" id="{32F86439-A2A6-9937-D2D4-6B0DFF438F24}"/>
              </a:ext>
            </a:extLst>
          </p:cNvPr>
          <p:cNvSpPr/>
          <p:nvPr/>
        </p:nvSpPr>
        <p:spPr>
          <a:xfrm>
            <a:off x="697472" y="1569479"/>
            <a:ext cx="160782" cy="168084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F0133B8-79DF-E5F8-3F77-3048C68B6A86}"/>
                  </a:ext>
                </a:extLst>
              </p:cNvPr>
              <p:cNvSpPr txBox="1"/>
              <p:nvPr/>
            </p:nvSpPr>
            <p:spPr>
              <a:xfrm>
                <a:off x="669540" y="283374"/>
                <a:ext cx="54264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3.12</a:t>
                </a:r>
                <a:r>
                  <a:rPr lang="zh-CN" altLang="en-US" sz="3600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6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600" b="1" i="1" dirty="0">
                            <a:latin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zh-CN" altLang="en-US" sz="36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zh-CN" altLang="en-US" sz="3600" b="1" i="1" dirty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zh-CN" sz="36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</a:t>
                </a:r>
              </a:p>
              <a:p>
                <a:endParaRPr lang="zh-CN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F0133B8-79DF-E5F8-3F77-3048C68B6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0" y="283374"/>
                <a:ext cx="5426460" cy="1200329"/>
              </a:xfrm>
              <a:prstGeom prst="rect">
                <a:avLst/>
              </a:prstGeom>
              <a:blipFill>
                <a:blip r:embed="rId5"/>
                <a:stretch>
                  <a:fillRect l="-3596" t="-91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39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B3B41-25B1-F8DD-6E68-DF3DBAA65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513EA3AD-3C37-6E03-5EBB-F3716A5E3EBF}"/>
              </a:ext>
            </a:extLst>
          </p:cNvPr>
          <p:cNvSpPr txBox="1"/>
          <p:nvPr/>
        </p:nvSpPr>
        <p:spPr>
          <a:xfrm>
            <a:off x="2425061" y="1945941"/>
            <a:ext cx="1210588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19B4FEB-1F43-3F0D-FF4C-0F532AF90B76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>
            <a:extLst>
              <a:ext uri="{FF2B5EF4-FFF2-40B4-BE49-F238E27FC236}">
                <a16:creationId xmlns:a16="http://schemas.microsoft.com/office/drawing/2014/main" id="{CB99C6D0-7A77-F4D3-89A0-B9EB3DF528A1}"/>
              </a:ext>
            </a:extLst>
          </p:cNvPr>
          <p:cNvSpPr/>
          <p:nvPr/>
        </p:nvSpPr>
        <p:spPr>
          <a:xfrm>
            <a:off x="1537620" y="1751825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BA6D8AAE-340C-D2F5-45DD-F678C062BB34}"/>
              </a:ext>
            </a:extLst>
          </p:cNvPr>
          <p:cNvSpPr/>
          <p:nvPr/>
        </p:nvSpPr>
        <p:spPr>
          <a:xfrm>
            <a:off x="1532556" y="3841877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2B932B7-FF4E-6D38-327F-7F0FCF3A4945}"/>
              </a:ext>
            </a:extLst>
          </p:cNvPr>
          <p:cNvSpPr/>
          <p:nvPr/>
        </p:nvSpPr>
        <p:spPr>
          <a:xfrm>
            <a:off x="1143761" y="1389251"/>
            <a:ext cx="3399824" cy="4742788"/>
          </a:xfrm>
          <a:prstGeom prst="rect">
            <a:avLst/>
          </a:prstGeom>
          <a:noFill/>
          <a:ln w="19050" cap="rnd" cmpd="dbl">
            <a:solidFill>
              <a:srgbClr val="FFFFFF"/>
            </a:solidFill>
            <a:prstDash val="solid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CCF8A10-E503-965F-973C-32286B687598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4">
            <a:extLst>
              <a:ext uri="{FF2B5EF4-FFF2-40B4-BE49-F238E27FC236}">
                <a16:creationId xmlns:a16="http://schemas.microsoft.com/office/drawing/2014/main" id="{2F4D3C42-32D1-C1FA-9CF4-98957213633B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18" name="TextBox4">
            <a:extLst>
              <a:ext uri="{FF2B5EF4-FFF2-40B4-BE49-F238E27FC236}">
                <a16:creationId xmlns:a16="http://schemas.microsoft.com/office/drawing/2014/main" id="{A0A5471E-5276-CD7C-B0D4-E1F240046747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05EAC68-CECD-6B6A-9D6D-3D80A501D049}"/>
              </a:ext>
            </a:extLst>
          </p:cNvPr>
          <p:cNvGrpSpPr/>
          <p:nvPr/>
        </p:nvGrpSpPr>
        <p:grpSpPr>
          <a:xfrm>
            <a:off x="5309156" y="1290395"/>
            <a:ext cx="5739082" cy="5022552"/>
            <a:chOff x="482940" y="1941276"/>
            <a:chExt cx="5387193" cy="4773359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4C68B19F-FA3B-50EA-3FA8-D2717A75B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940" y="1941276"/>
              <a:ext cx="5387193" cy="1592498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4869895A-7DD3-9A1F-97F2-482E598CA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313" y="3479431"/>
              <a:ext cx="5320820" cy="323520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F2A6CEB-AE67-71C9-F6AC-66E83AF64D8D}"/>
                  </a:ext>
                </a:extLst>
              </p:cNvPr>
              <p:cNvSpPr txBox="1"/>
              <p:nvPr/>
            </p:nvSpPr>
            <p:spPr>
              <a:xfrm>
                <a:off x="1966984" y="1601069"/>
                <a:ext cx="237832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cutoff Λ ≤ 2.00 GeV, we can obtain the bound state solutions for the single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zh-CN" altLang="en-US" sz="2000" b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 with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𝟎</m:t>
                    </m:r>
                    <m:d>
                      <m:d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𝟎</m:t>
                    </m:r>
                    <m:d>
                      <m:d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𝟎</m:t>
                    </m:r>
                    <m:d>
                      <m:d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other quantum numbers, we did not find hadronic molecular states and thus made corresponding selections.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F2A6CEB-AE67-71C9-F6AC-66E83AF64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984" y="1601069"/>
                <a:ext cx="2378324" cy="4401205"/>
              </a:xfrm>
              <a:prstGeom prst="rect">
                <a:avLst/>
              </a:prstGeom>
              <a:blipFill>
                <a:blip r:embed="rId5"/>
                <a:stretch>
                  <a:fillRect l="-2821" t="-831" r="-256" b="-1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1AC0726-DB08-AA21-8C9C-6C7A3623E581}"/>
                  </a:ext>
                </a:extLst>
              </p:cNvPr>
              <p:cNvSpPr txBox="1"/>
              <p:nvPr/>
            </p:nvSpPr>
            <p:spPr>
              <a:xfrm>
                <a:off x="669540" y="283374"/>
                <a:ext cx="54264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3.13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36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6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zh-CN" altLang="en-US" sz="3600" b="1" i="1" dirty="0">
                            <a:latin typeface="Cambria Math" panose="02040503050406030204" pitchFamily="18" charset="0"/>
                          </a:rPr>
                          <m:t>𝛯</m:t>
                        </m:r>
                      </m:e>
                      <m:sub>
                        <m:r>
                          <a:rPr lang="zh-CN" altLang="en-US" sz="3600" b="1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sz="3600" b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zh-CN" altLang="en-US" sz="3600" b="1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</a:t>
                </a:r>
              </a:p>
              <a:p>
                <a:endParaRPr lang="zh-CN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1AC0726-DB08-AA21-8C9C-6C7A3623E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0" y="283374"/>
                <a:ext cx="5426460" cy="1200329"/>
              </a:xfrm>
              <a:prstGeom prst="rect">
                <a:avLst/>
              </a:prstGeom>
              <a:blipFill>
                <a:blip r:embed="rId6"/>
                <a:stretch>
                  <a:fillRect l="-3596" t="-86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60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D06A9-2955-9264-60D7-A027D188C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00D7080-4AE8-ABBA-1280-148FC8D61E37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D4A59C5-C3F3-010C-D386-D90D5974390A}"/>
                  </a:ext>
                </a:extLst>
              </p:cNvPr>
              <p:cNvSpPr txBox="1"/>
              <p:nvPr/>
            </p:nvSpPr>
            <p:spPr>
              <a:xfrm>
                <a:off x="1105572" y="1483703"/>
                <a:ext cx="2940333" cy="4653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single-channel system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p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e>
                    </m:d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𝟎</m:t>
                    </m:r>
                    <m:d>
                      <m:d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sz="20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zh-CN" altLang="en-US" sz="20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bound state solutions exist. The coupled-channel effect has a positive effect on this molecular state.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  <m:sup>
                        <m:r>
                          <a:rPr lang="zh-CN" altLang="en-US" sz="2000" b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coupled molecular state with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sz="20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zh-CN" altLang="en-US" sz="20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.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D4A59C5-C3F3-010C-D386-D90D59743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72" y="1483703"/>
                <a:ext cx="2940333" cy="4653646"/>
              </a:xfrm>
              <a:prstGeom prst="rect">
                <a:avLst/>
              </a:prstGeom>
              <a:blipFill>
                <a:blip r:embed="rId3"/>
                <a:stretch>
                  <a:fillRect l="-2070" b="-13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18">
            <a:extLst>
              <a:ext uri="{FF2B5EF4-FFF2-40B4-BE49-F238E27FC236}">
                <a16:creationId xmlns:a16="http://schemas.microsoft.com/office/drawing/2014/main" id="{4EA43025-BAF6-C352-F2E2-A567AE93351A}"/>
              </a:ext>
            </a:extLst>
          </p:cNvPr>
          <p:cNvSpPr/>
          <p:nvPr/>
        </p:nvSpPr>
        <p:spPr>
          <a:xfrm>
            <a:off x="845622" y="1703380"/>
            <a:ext cx="189411" cy="17841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5A828DE-2591-4F43-409A-C878F2EB4623}"/>
              </a:ext>
            </a:extLst>
          </p:cNvPr>
          <p:cNvSpPr/>
          <p:nvPr/>
        </p:nvSpPr>
        <p:spPr>
          <a:xfrm>
            <a:off x="792851" y="4886992"/>
            <a:ext cx="189411" cy="17841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65060CB-E0C5-679E-7066-5E085D0834BE}"/>
              </a:ext>
            </a:extLst>
          </p:cNvPr>
          <p:cNvSpPr/>
          <p:nvPr/>
        </p:nvSpPr>
        <p:spPr>
          <a:xfrm>
            <a:off x="599001" y="1483704"/>
            <a:ext cx="3446904" cy="4698424"/>
          </a:xfrm>
          <a:prstGeom prst="rect">
            <a:avLst/>
          </a:prstGeom>
          <a:noFill/>
          <a:ln w="19050" cap="rnd" cmpd="dbl">
            <a:solidFill>
              <a:srgbClr val="FFFFFF"/>
            </a:solidFill>
            <a:prstDash val="solid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608EBCB2-7D2D-3CFC-4B7A-66001D03BAE0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4">
            <a:extLst>
              <a:ext uri="{FF2B5EF4-FFF2-40B4-BE49-F238E27FC236}">
                <a16:creationId xmlns:a16="http://schemas.microsoft.com/office/drawing/2014/main" id="{6819E8A1-55CC-A901-93B5-7D13E3ACE68B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18" name="TextBox4">
            <a:extLst>
              <a:ext uri="{FF2B5EF4-FFF2-40B4-BE49-F238E27FC236}">
                <a16:creationId xmlns:a16="http://schemas.microsoft.com/office/drawing/2014/main" id="{DCD6CE90-AB56-3538-E028-7BD860DA5B45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6AFCE48-2329-6C38-CA65-241D7328D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75" y="1441044"/>
            <a:ext cx="7058678" cy="4880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0815391-6ED5-D970-FCF2-1E8F14828B5D}"/>
                  </a:ext>
                </a:extLst>
              </p:cNvPr>
              <p:cNvSpPr txBox="1"/>
              <p:nvPr/>
            </p:nvSpPr>
            <p:spPr>
              <a:xfrm>
                <a:off x="669540" y="283374"/>
                <a:ext cx="54264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3.14</a:t>
                </a:r>
                <a:r>
                  <a:rPr lang="zh-CN" altLang="en-US" sz="3600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6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zh-CN" altLang="en-US" sz="3600" b="1" i="1" dirty="0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zh-CN" altLang="en-US" sz="3600" b="1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zh-CN" altLang="en-US" sz="3600" b="1" i="1" dirty="0">
                        <a:latin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System</a:t>
                </a:r>
              </a:p>
              <a:p>
                <a:endParaRPr lang="zh-CN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0815391-6ED5-D970-FCF2-1E8F14828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0" y="283374"/>
                <a:ext cx="5426460" cy="1200329"/>
              </a:xfrm>
              <a:prstGeom prst="rect">
                <a:avLst/>
              </a:prstGeom>
              <a:blipFill>
                <a:blip r:embed="rId5"/>
                <a:stretch>
                  <a:fillRect l="-3596" t="-91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039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B63CE-1A25-439C-D763-E4B1A058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2E25907-2273-A22F-35A6-6BD106A30F04}"/>
              </a:ext>
            </a:extLst>
          </p:cNvPr>
          <p:cNvSpPr txBox="1"/>
          <p:nvPr/>
        </p:nvSpPr>
        <p:spPr>
          <a:xfrm>
            <a:off x="2678643" y="1830670"/>
            <a:ext cx="1210588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D313DD7-51E9-2557-4D1B-BCF4F32BB8BD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B3299491-BBF8-1E2F-0F1D-1D163EAA18AA}"/>
              </a:ext>
            </a:extLst>
          </p:cNvPr>
          <p:cNvSpPr txBox="1"/>
          <p:nvPr/>
        </p:nvSpPr>
        <p:spPr>
          <a:xfrm>
            <a:off x="1690010" y="1621831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Resonances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左大括号 2">
            <a:extLst>
              <a:ext uri="{FF2B5EF4-FFF2-40B4-BE49-F238E27FC236}">
                <a16:creationId xmlns:a16="http://schemas.microsoft.com/office/drawing/2014/main" id="{5DABE894-0A2F-A0F0-E014-8B3995D175A4}"/>
              </a:ext>
            </a:extLst>
          </p:cNvPr>
          <p:cNvSpPr/>
          <p:nvPr/>
        </p:nvSpPr>
        <p:spPr>
          <a:xfrm>
            <a:off x="3109246" y="1399341"/>
            <a:ext cx="266382" cy="900247"/>
          </a:xfrm>
          <a:prstGeom prst="leftBrace">
            <a:avLst>
              <a:gd name="adj1" fmla="val 32424"/>
              <a:gd name="adj2" fmla="val 50000"/>
            </a:avLst>
          </a:prstGeom>
          <a:ln w="50800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56BA16E-53C7-6C70-F6CC-F1E6C1DA24A2}"/>
              </a:ext>
            </a:extLst>
          </p:cNvPr>
          <p:cNvSpPr txBox="1"/>
          <p:nvPr/>
        </p:nvSpPr>
        <p:spPr>
          <a:xfrm>
            <a:off x="3492253" y="2119047"/>
            <a:ext cx="177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Feshbach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-type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A3BCAA2-43A9-966E-DAC3-1BC6B23BC22F}"/>
              </a:ext>
            </a:extLst>
          </p:cNvPr>
          <p:cNvSpPr txBox="1"/>
          <p:nvPr/>
        </p:nvSpPr>
        <p:spPr>
          <a:xfrm>
            <a:off x="3492253" y="1215834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Shape-type     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CE45BD8-DD38-63C4-7CFF-76B33F325DA1}"/>
              </a:ext>
            </a:extLst>
          </p:cNvPr>
          <p:cNvSpPr/>
          <p:nvPr/>
        </p:nvSpPr>
        <p:spPr>
          <a:xfrm>
            <a:off x="1179054" y="5658416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5E16E55-A367-9D41-FA66-36C06247B7A0}"/>
                  </a:ext>
                </a:extLst>
              </p:cNvPr>
              <p:cNvSpPr txBox="1"/>
              <p:nvPr/>
            </p:nvSpPr>
            <p:spPr>
              <a:xfrm>
                <a:off x="7457858" y="6045543"/>
                <a:ext cx="45441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b="1" i="0" smtClean="0">
                        <a:latin typeface="Cambria Math" panose="02040503050406030204" pitchFamily="18" charset="0"/>
                      </a:rPr>
                      <m:t>𝚲</m:t>
                    </m:r>
                    <m:r>
                      <m:rPr>
                        <m:nor/>
                      </m:rPr>
                      <a:rPr lang="en-US" altLang="zh-CN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𝟎𝟕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   E=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0.14GeV  </a:t>
                </a:r>
                <a14:m>
                  <m:oMath xmlns:m="http://schemas.openxmlformats.org/officeDocument/2006/math">
                    <m:r>
                      <a:rPr lang="zh-CN" altLang="en-US" sz="2000" b="1" i="0" dirty="0" smtClean="0">
                        <a:latin typeface="Cambria Math" panose="02040503050406030204" pitchFamily="18" charset="0"/>
                      </a:rPr>
                      <m:t>𝚪</m:t>
                    </m:r>
                    <m:r>
                      <m:rPr>
                        <m:nor/>
                      </m:rPr>
                      <a:rPr lang="en-US" altLang="zh-CN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𝟎𝟔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5E16E55-A367-9D41-FA66-36C06247B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858" y="6045543"/>
                <a:ext cx="4544193" cy="400110"/>
              </a:xfrm>
              <a:prstGeom prst="rect">
                <a:avLst/>
              </a:prstGeom>
              <a:blipFill>
                <a:blip r:embed="rId3"/>
                <a:stretch>
                  <a:fillRect t="-9231" r="-670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7112D56-4808-9217-7466-F8F982B6FCC8}"/>
                  </a:ext>
                </a:extLst>
              </p:cNvPr>
              <p:cNvSpPr txBox="1"/>
              <p:nvPr/>
            </p:nvSpPr>
            <p:spPr>
              <a:xfrm>
                <a:off x="944513" y="2346687"/>
                <a:ext cx="6200774" cy="371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72000" fontAlgn="ctr">
                  <a:lnSpc>
                    <a:spcPct val="150000"/>
                  </a:lnSpc>
                </a:pPr>
                <a:endPara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72000" fontAlgn="ctr">
                  <a:lnSpc>
                    <a:spcPct val="15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For the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zh-CN" alt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𝛴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zh-CN" alt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zh-CN" alt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zh-CN" altLang="en-US" sz="20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zh-CN" alt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𝛬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zh-CN" alt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sz="20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zh-CN" alt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interactions with </a:t>
                </a:r>
                <a14:m>
                  <m:oMath xmlns:m="http://schemas.openxmlformats.org/officeDocument/2006/math">
                    <m:r>
                      <a:rPr lang="en-US" altLang="zh-CN" sz="2000" b="1" dirty="0">
                        <a:latin typeface="Cambria Math" panose="02040503050406030204" pitchFamily="18" charset="0"/>
                      </a:rPr>
                      <m:t>𝟎</m:t>
                    </m:r>
                    <m:d>
                      <m:d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000" b="1" dirty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; </a:t>
                </a:r>
              </a:p>
              <a:p>
                <a:pPr indent="72000" fontAlgn="ctr">
                  <a:lnSpc>
                    <a:spcPct val="15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This leads to themaximum of the scattering cross section,</a:t>
                </a:r>
              </a:p>
              <a:p>
                <a:pPr indent="72000" fontAlgn="ctr">
                  <a:lnSpc>
                    <a:spcPct val="150000"/>
                  </a:lnSpc>
                </a:pPr>
                <a:endPara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72000" fontAlgn="ctr">
                  <a:lnSpc>
                    <a:spcPct val="15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The resonant width is defined as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en-US" sz="20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0" smtClean="0"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zh-CN" altLang="en-US" sz="20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sub>
                    </m:sSub>
                    <m:r>
                      <a:rPr lang="zh-CN" altLang="en-US" sz="20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zh-CN" alt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en-US" sz="20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zh-CN" altLang="en-US" sz="2000" b="1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en-US" sz="2000" b="1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2000" b="1" i="0" smtClean="0">
                                        <a:latin typeface="Cambria Math" panose="02040503050406030204" pitchFamily="18" charset="0"/>
                                      </a:rPr>
                                      <m:t>ⅆ</m:t>
                                    </m:r>
                                    <m:r>
                                      <a:rPr lang="zh-CN" altLang="en-US" sz="2000" b="1" i="0" smtClean="0">
                                        <a:latin typeface="Cambria Math" panose="02040503050406030204" pitchFamily="18" charset="0"/>
                                      </a:rPr>
                                      <m:t>𝛅</m:t>
                                    </m:r>
                                  </m:num>
                                  <m:den>
                                    <m:r>
                                      <a:rPr lang="zh-CN" altLang="en-US" sz="2000" b="1" i="0" smtClean="0">
                                        <a:latin typeface="Cambria Math" panose="02040503050406030204" pitchFamily="18" charset="0"/>
                                      </a:rPr>
                                      <m:t>ⅆ</m:t>
                                    </m:r>
                                    <m:r>
                                      <a:rPr lang="zh-CN" altLang="en-US" sz="2000" b="1" i="0" smtClean="0">
                                        <a:latin typeface="Cambria Math" panose="02040503050406030204" pitchFamily="18" charset="0"/>
                                      </a:rPr>
                                      <m:t>𝐄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zh-CN" altLang="en-US" sz="2000" b="1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  <m:sub>
                                <m:r>
                                  <a:rPr lang="zh-CN" altLang="en-US" sz="2000" b="1" i="0" smtClean="0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72000" fontAlgn="ctr">
                  <a:lnSpc>
                    <a:spcPct val="15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M</a:t>
                </a:r>
                <a14:m>
                  <m:oMath xmlns:m="http://schemas.openxmlformats.org/officeDocument/2006/math"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𝐬𝐚𝐚</m:t>
                    </m:r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dirty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sSub>
                          <m:sSubPr>
                            <m:ctrlPr>
                              <a:rPr lang="zh-CN" altLang="en-US" sz="20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1" i="1" dirty="0">
                                <a:latin typeface="Cambria Math" panose="02040503050406030204" pitchFamily="18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zh-CN" altLang="en-US" sz="2000" b="1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dirty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𝛴</m:t>
                        </m:r>
                      </m:sub>
                    </m:sSub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7112D56-4808-9217-7466-F8F982B6F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13" y="2346687"/>
                <a:ext cx="6200774" cy="3712683"/>
              </a:xfrm>
              <a:prstGeom prst="rect">
                <a:avLst/>
              </a:prstGeom>
              <a:blipFill>
                <a:blip r:embed="rId4"/>
                <a:stretch>
                  <a:fillRect l="-1082" b="-16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椭圆 10">
            <a:extLst>
              <a:ext uri="{FF2B5EF4-FFF2-40B4-BE49-F238E27FC236}">
                <a16:creationId xmlns:a16="http://schemas.microsoft.com/office/drawing/2014/main" id="{D7A4F120-CF33-D772-1DED-1784E8472960}"/>
              </a:ext>
            </a:extLst>
          </p:cNvPr>
          <p:cNvSpPr/>
          <p:nvPr/>
        </p:nvSpPr>
        <p:spPr>
          <a:xfrm>
            <a:off x="1179059" y="3032003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BD2D8E2-3F92-6855-3EDD-BF7741312AFE}"/>
              </a:ext>
            </a:extLst>
          </p:cNvPr>
          <p:cNvSpPr/>
          <p:nvPr/>
        </p:nvSpPr>
        <p:spPr>
          <a:xfrm>
            <a:off x="1179058" y="3467100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BC77802-1DB9-4ECC-1C42-A790FC67F7D2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4">
            <a:extLst>
              <a:ext uri="{FF2B5EF4-FFF2-40B4-BE49-F238E27FC236}">
                <a16:creationId xmlns:a16="http://schemas.microsoft.com/office/drawing/2014/main" id="{71242972-5D90-138C-FFD2-E308E1B79169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18" name="TextBox4">
            <a:extLst>
              <a:ext uri="{FF2B5EF4-FFF2-40B4-BE49-F238E27FC236}">
                <a16:creationId xmlns:a16="http://schemas.microsoft.com/office/drawing/2014/main" id="{4BAE1351-A8FE-61A4-D14E-BF6F759FA550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2152E34-E198-E992-4482-8CDE4ACDD30C}"/>
                  </a:ext>
                </a:extLst>
              </p:cNvPr>
              <p:cNvSpPr txBox="1"/>
              <p:nvPr/>
            </p:nvSpPr>
            <p:spPr>
              <a:xfrm>
                <a:off x="1288906" y="3902277"/>
                <a:ext cx="6200774" cy="1154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88000" fontAlgn="ctr">
                  <a:lnSpc>
                    <a:spcPct val="150000"/>
                  </a:lnSpc>
                </a:pPr>
                <a:r>
                  <a:rPr lang="en-US" altLang="zh-CN" sz="1800" b="1" dirty="0">
                    <a:solidFill>
                      <a:srgbClr val="836967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0" dirty="0" smtClean="0"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en-US" altLang="zh-CN" sz="1800" b="1" i="0" dirty="0" smtClean="0"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  <m:r>
                      <a:rPr lang="en-US" altLang="zh-CN" sz="1800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1" i="0" dirty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zh-CN" sz="1800" b="1" i="0" dirty="0" smtClean="0">
                            <a:latin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1800" b="1" i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1800" b="1" i="0" dirty="0" smtClean="0">
                            <a:latin typeface="Cambria Math" panose="02040503050406030204" pitchFamily="18" charset="0"/>
                          </a:rPr>
                          <m:t>𝛍</m:t>
                        </m:r>
                        <m:r>
                          <a:rPr lang="en-US" altLang="zh-CN" sz="1800" b="1" i="0" dirty="0" smtClean="0">
                            <a:latin typeface="Cambria Math" panose="02040503050406030204" pitchFamily="18" charset="0"/>
                          </a:rPr>
                          <m:t>𝐄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grow m:val="on"/>
                        <m:ctrlPr>
                          <a:rPr lang="en-US" altLang="zh-CN" sz="1800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b="1" i="0" dirty="0" smtClean="0">
                            <a:latin typeface="Cambria Math" panose="02040503050406030204" pitchFamily="18" charset="0"/>
                          </a:rPr>
                          <m:t>𝐥</m:t>
                        </m:r>
                        <m:r>
                          <a:rPr lang="en-US" altLang="zh-CN" sz="1800" b="1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800" b="1" i="0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1800" b="1" i="0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n-US" altLang="zh-CN" sz="1800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0" dirty="0" smtClean="0">
                                <a:latin typeface="Cambria Math" panose="02040503050406030204" pitchFamily="18" charset="0"/>
                              </a:rPr>
                              <m:t>𝟐𝐥</m:t>
                            </m:r>
                            <m:r>
                              <a:rPr lang="en-US" altLang="zh-CN" sz="1800" b="1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800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1800" b="1" i="1" dirty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b="1" i="0" dirty="0" smtClean="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n-US" altLang="zh-CN" sz="1800" b="1" i="0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sSub>
                              <m:sSubPr>
                                <m:ctrlPr>
                                  <a:rPr lang="en-US" altLang="zh-CN" sz="1800" b="1" i="1" dirty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0" dirty="0" smtClean="0">
                                    <a:latin typeface="Cambria Math" panose="02040503050406030204" pitchFamily="18" charset="0"/>
                                  </a:rPr>
                                  <m:t>𝛅</m:t>
                                </m:r>
                              </m:e>
                              <m:sub>
                                <m:r>
                                  <a:rPr lang="en-US" altLang="zh-CN" sz="1800" b="1" i="0" dirty="0" smtClean="0">
                                    <a:latin typeface="Cambria Math" panose="02040503050406030204" pitchFamily="18" charset="0"/>
                                  </a:rPr>
                                  <m:t>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800" b="1" i="1" dirty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1" i="0" dirty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zh-CN" altLang="en-US" sz="18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en-US" altLang="zh-CN" sz="1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288000" font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0" dirty="0" smtClean="0">
                              <a:latin typeface="Cambria Math" panose="02040503050406030204" pitchFamily="18" charset="0"/>
                            </a:rPr>
                            <m:t>𝛅</m:t>
                          </m:r>
                        </m:e>
                        <m:sub>
                          <m:r>
                            <a:rPr lang="en-US" altLang="zh-CN" sz="1800" b="1" i="0" dirty="0" smtClean="0">
                              <a:latin typeface="Cambria Math" panose="02040503050406030204" pitchFamily="18" charset="0"/>
                            </a:rPr>
                            <m:t>𝐥</m:t>
                          </m:r>
                        </m:sub>
                      </m:sSub>
                      <m:d>
                        <m:dPr>
                          <m:ctrlPr>
                            <a:rPr lang="en-US" altLang="zh-CN" sz="1800" b="1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18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zh-CN" altLang="en-US" sz="18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sub>
                          </m:sSub>
                        </m:e>
                      </m:d>
                      <m:r>
                        <a:rPr lang="en-US" altLang="zh-CN" sz="18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b="1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1" i="0" dirty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altLang="zh-CN" sz="1800" b="1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800" b="1" i="0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800" b="1" i="0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800" b="1" i="0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altLang="zh-CN" sz="1800" b="1" i="0" dirty="0" smtClean="0">
                          <a:latin typeface="Cambria Math" panose="02040503050406030204" pitchFamily="18" charset="0"/>
                        </a:rPr>
                        <m:t>𝛑</m:t>
                      </m:r>
                      <m:r>
                        <a:rPr lang="zh-CN" altLang="en-US" sz="1800" b="1" i="0" dirty="0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1800" b="1" i="0" dirty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altLang="zh-CN" sz="18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1" i="0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zh-CN" altLang="en-US" sz="1800" b="1" i="0" dirty="0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1800" b="1" i="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zh-CN" altLang="en-US" sz="1800" b="1" i="0" dirty="0" smtClean="0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1800" b="1" i="0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18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2152E34-E198-E992-4482-8CDE4ACDD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906" y="3902277"/>
                <a:ext cx="6200774" cy="1154483"/>
              </a:xfrm>
              <a:prstGeom prst="rect">
                <a:avLst/>
              </a:prstGeom>
              <a:blipFill>
                <a:blip r:embed="rId8"/>
                <a:stretch>
                  <a:fillRect t="-26842" b="-3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椭圆 13">
            <a:extLst>
              <a:ext uri="{FF2B5EF4-FFF2-40B4-BE49-F238E27FC236}">
                <a16:creationId xmlns:a16="http://schemas.microsoft.com/office/drawing/2014/main" id="{EA9D5CCF-3DA9-95D1-CEEF-87CDE56DD2AC}"/>
              </a:ext>
            </a:extLst>
          </p:cNvPr>
          <p:cNvSpPr/>
          <p:nvPr/>
        </p:nvSpPr>
        <p:spPr>
          <a:xfrm>
            <a:off x="1179055" y="5108665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B92A06-0130-9883-B20C-ABD3FE76EF42}"/>
              </a:ext>
            </a:extLst>
          </p:cNvPr>
          <p:cNvSpPr txBox="1"/>
          <p:nvPr/>
        </p:nvSpPr>
        <p:spPr>
          <a:xfrm>
            <a:off x="669540" y="283374"/>
            <a:ext cx="3390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3.21 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Resonances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D4CCBDE-58FF-C2C8-359C-563075B108AE}"/>
              </a:ext>
            </a:extLst>
          </p:cNvPr>
          <p:cNvGrpSpPr/>
          <p:nvPr/>
        </p:nvGrpSpPr>
        <p:grpSpPr>
          <a:xfrm>
            <a:off x="8072088" y="1451828"/>
            <a:ext cx="2882538" cy="2110948"/>
            <a:chOff x="856228" y="1628345"/>
            <a:chExt cx="5600988" cy="425471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63F103F-01E5-9F56-C517-B7EBA319E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228" y="1628345"/>
              <a:ext cx="5600988" cy="4254719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767C9F9-3BD1-6010-A01E-1351D639C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105" y="3719932"/>
              <a:ext cx="855055" cy="47974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F7799AD-7100-DA33-40FB-3115B1B2B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31559" y="3727542"/>
              <a:ext cx="45719" cy="1702955"/>
            </a:xfrm>
            <a:prstGeom prst="rect">
              <a:avLst/>
            </a:prstGeom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8E8434C1-6CF3-8A77-DF2F-699312654A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53" y="3574890"/>
            <a:ext cx="2951573" cy="237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497DE-3A11-B157-CBD5-36D19FB40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707AD02E-1F22-297C-124B-9EC476B80022}"/>
              </a:ext>
            </a:extLst>
          </p:cNvPr>
          <p:cNvSpPr txBox="1"/>
          <p:nvPr/>
        </p:nvSpPr>
        <p:spPr>
          <a:xfrm>
            <a:off x="2425061" y="1945941"/>
            <a:ext cx="1210588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8984100-EAE5-605D-15EA-926F1EBF0A94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C597CC00-0859-B48E-122A-32C3E2A6639F}"/>
              </a:ext>
            </a:extLst>
          </p:cNvPr>
          <p:cNvGrpSpPr/>
          <p:nvPr/>
        </p:nvGrpSpPr>
        <p:grpSpPr>
          <a:xfrm>
            <a:off x="1627178" y="4745462"/>
            <a:ext cx="9865507" cy="1290866"/>
            <a:chOff x="1286156" y="4300151"/>
            <a:chExt cx="9865507" cy="1290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4A11D-78CB-01AD-09EF-DB84F5E2AB30}"/>
                    </a:ext>
                  </a:extLst>
                </p:cNvPr>
                <p:cNvSpPr txBox="1"/>
                <p:nvPr/>
              </p:nvSpPr>
              <p:spPr>
                <a:xfrm>
                  <a:off x="1547363" y="4300151"/>
                  <a:ext cx="9604300" cy="12908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b="1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 can not obtain the loosely bound state solutions for the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en-US" b="1" i="1" dirty="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 i="0" dirty="0">
                              <a:effectLst/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zh-CN" altLang="en-US" b="1" i="0" dirty="0">
                              <a:effectLst/>
                              <a:latin typeface="Cambria Math" panose="02040503050406030204" pitchFamily="18" charset="0"/>
                            </a:rPr>
                            <m:t>𝐂</m:t>
                          </m:r>
                        </m:sub>
                        <m:sup>
                          <m:r>
                            <a:rPr lang="zh-CN" altLang="en-US" b="1" i="0" dirty="0">
                              <a:effectLst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zh-CN" altLang="en-US" b="1" i="0" dirty="0">
                          <a:effectLst/>
                          <a:latin typeface="Cambria Math" panose="02040503050406030204" pitchFamily="18" charset="0"/>
                        </a:rPr>
                        <m:t>𝚺</m:t>
                      </m:r>
                    </m:oMath>
                  </a14:m>
                  <a:r>
                    <a:rPr lang="en-US" altLang="zh-CN" b="1" dirty="0">
                      <a:effectLst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b="1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molecule with </a:t>
                  </a:r>
                  <a:r>
                    <a:rPr lang="en-US" altLang="zh-CN" b="1" dirty="0">
                      <a:effectLst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1(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effectLst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effectLst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zh-CN" b="1" i="0" smtClean="0">
                              <a:effectLst/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altLang="zh-CN" b="1" dirty="0">
                      <a:effectLst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)</a:t>
                  </a:r>
                  <a:r>
                    <a:rPr lang="en-US" altLang="zh-CN" b="1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in the reasonable cutoff region.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b="1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Thus , this state is a shape-type resonance dominated by the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en-US" b="1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1" dirty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zh-CN" altLang="en-US" b="1" dirty="0">
                              <a:latin typeface="Cambria Math" panose="02040503050406030204" pitchFamily="18" charset="0"/>
                            </a:rPr>
                            <m:t>𝐂</m:t>
                          </m:r>
                        </m:sub>
                        <m:sup>
                          <m:r>
                            <a:rPr lang="zh-CN" altLang="en-US" b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zh-CN" altLang="en-US" b="1" dirty="0">
                          <a:latin typeface="Cambria Math" panose="02040503050406030204" pitchFamily="18" charset="0"/>
                        </a:rPr>
                        <m:t>𝚺</m:t>
                      </m:r>
                    </m:oMath>
                  </a14:m>
                  <a:r>
                    <a:rPr lang="en-US" altLang="zh-CN" b="1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channel.</a:t>
                  </a: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4A11D-78CB-01AD-09EF-DB84F5E2AB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363" y="4300151"/>
                  <a:ext cx="9604300" cy="1290866"/>
                </a:xfrm>
                <a:prstGeom prst="rect">
                  <a:avLst/>
                </a:prstGeom>
                <a:blipFill>
                  <a:blip r:embed="rId3"/>
                  <a:stretch>
                    <a:fillRect l="-571" b="-66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470908CB-2009-9A96-D7D5-452202BEBFAF}"/>
                </a:ext>
              </a:extLst>
            </p:cNvPr>
            <p:cNvSpPr/>
            <p:nvPr/>
          </p:nvSpPr>
          <p:spPr>
            <a:xfrm>
              <a:off x="1286157" y="4518929"/>
              <a:ext cx="192253" cy="200109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3CFEDCB-CEC9-3FC6-5DB8-A602CF16239C}"/>
                </a:ext>
              </a:extLst>
            </p:cNvPr>
            <p:cNvSpPr/>
            <p:nvPr/>
          </p:nvSpPr>
          <p:spPr>
            <a:xfrm>
              <a:off x="1286156" y="5310962"/>
              <a:ext cx="192253" cy="200109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4C893EAA-1B54-7BCA-F0DD-7283058BCF8F}"/>
              </a:ext>
            </a:extLst>
          </p:cNvPr>
          <p:cNvSpPr/>
          <p:nvPr/>
        </p:nvSpPr>
        <p:spPr>
          <a:xfrm>
            <a:off x="1420318" y="4775029"/>
            <a:ext cx="9533432" cy="1366573"/>
          </a:xfrm>
          <a:prstGeom prst="rect">
            <a:avLst/>
          </a:prstGeom>
          <a:noFill/>
          <a:ln w="19050" cap="rnd" cmpd="dbl">
            <a:solidFill>
              <a:srgbClr val="FFFFFF"/>
            </a:solidFill>
            <a:prstDash val="solid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DEEFEBE-C6E0-A274-D4E3-07C278E08A5A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4">
            <a:extLst>
              <a:ext uri="{FF2B5EF4-FFF2-40B4-BE49-F238E27FC236}">
                <a16:creationId xmlns:a16="http://schemas.microsoft.com/office/drawing/2014/main" id="{C2100296-A4A7-C711-EBD1-E7015832AC2B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4" name="TextBox4">
            <a:extLst>
              <a:ext uri="{FF2B5EF4-FFF2-40B4-BE49-F238E27FC236}">
                <a16:creationId xmlns:a16="http://schemas.microsoft.com/office/drawing/2014/main" id="{D25BB8DF-FB39-E90F-CC36-51F2B243E617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B7356A5-DC4F-4311-6155-B3C9C97CF186}"/>
                  </a:ext>
                </a:extLst>
              </p:cNvPr>
              <p:cNvSpPr txBox="1"/>
              <p:nvPr/>
            </p:nvSpPr>
            <p:spPr>
              <a:xfrm>
                <a:off x="669540" y="283374"/>
                <a:ext cx="8537960" cy="127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3.21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altLang="zh-CN" sz="36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3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e>
                              <m:sup>
                                <m:r>
                                  <a:rPr lang="en-US" altLang="zh-CN" sz="3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zh-CN" alt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zh-CN" alt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zh-CN" alt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zh-CN" altLang="en-US" sz="3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zh-CN" altLang="en-US" sz="3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lang="en-US" altLang="zh-CN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Resonances</a:t>
                </a:r>
                <a:endParaRPr lang="en-US" altLang="zh-CN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B7356A5-DC4F-4311-6155-B3C9C97CF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0" y="283374"/>
                <a:ext cx="8537960" cy="1271695"/>
              </a:xfrm>
              <a:prstGeom prst="rect">
                <a:avLst/>
              </a:prstGeom>
              <a:blipFill>
                <a:blip r:embed="rId6"/>
                <a:stretch>
                  <a:fillRect l="-2286" t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16AB81E5-10E9-87C8-A993-DFB4C07061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43" y="1704232"/>
            <a:ext cx="3304880" cy="2921634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913EE256-3103-9FFF-F7F9-3E9ED29A7564}"/>
              </a:ext>
            </a:extLst>
          </p:cNvPr>
          <p:cNvGrpSpPr/>
          <p:nvPr/>
        </p:nvGrpSpPr>
        <p:grpSpPr>
          <a:xfrm>
            <a:off x="6434498" y="1711934"/>
            <a:ext cx="3411359" cy="2876663"/>
            <a:chOff x="7850199" y="1679177"/>
            <a:chExt cx="3411359" cy="2876663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DC52420-CDD8-62D6-C6EB-82D1C868C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50199" y="1679177"/>
              <a:ext cx="3411359" cy="2876663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C2D9336-E832-0E96-EFC6-70E93C44C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4213" y="2150228"/>
              <a:ext cx="173037" cy="171357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D54D2CBB-CBED-DB97-79D2-A17DC997CA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94" y="3250979"/>
            <a:ext cx="68583" cy="7642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48DE24F-D58F-7246-1788-0E6591B9C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504" y="3288553"/>
            <a:ext cx="82100" cy="9148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169953F-D95C-75E9-B5E7-889A152B7E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63934" y="3346164"/>
            <a:ext cx="45719" cy="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67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5165F-A4AF-7E04-C8B5-68E68E987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C876F05-EFB0-92B2-93CB-9F90E785087A}"/>
              </a:ext>
            </a:extLst>
          </p:cNvPr>
          <p:cNvSpPr txBox="1"/>
          <p:nvPr/>
        </p:nvSpPr>
        <p:spPr>
          <a:xfrm>
            <a:off x="2337944" y="1945940"/>
            <a:ext cx="129770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7378DF1-0811-64D9-B47B-327DB8819996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46905D5E-5E8E-D710-C008-66732E00694A}"/>
              </a:ext>
            </a:extLst>
          </p:cNvPr>
          <p:cNvSpPr/>
          <p:nvPr/>
        </p:nvSpPr>
        <p:spPr>
          <a:xfrm>
            <a:off x="1854514" y="4751119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A870F2B-A195-4169-3B9B-9E94E79778AF}"/>
              </a:ext>
            </a:extLst>
          </p:cNvPr>
          <p:cNvSpPr/>
          <p:nvPr/>
        </p:nvSpPr>
        <p:spPr>
          <a:xfrm>
            <a:off x="1857128" y="5339055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B4973DC-B793-1F90-2333-4C6C06BBF05D}"/>
              </a:ext>
            </a:extLst>
          </p:cNvPr>
          <p:cNvSpPr/>
          <p:nvPr/>
        </p:nvSpPr>
        <p:spPr>
          <a:xfrm>
            <a:off x="1021395" y="4396629"/>
            <a:ext cx="9972673" cy="1826371"/>
          </a:xfrm>
          <a:prstGeom prst="rect">
            <a:avLst/>
          </a:prstGeom>
          <a:noFill/>
          <a:ln w="19050" cap="rnd" cmpd="dbl">
            <a:solidFill>
              <a:srgbClr val="FFFFFF"/>
            </a:solidFill>
            <a:prstDash val="solid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66606EA-073F-1AEA-BF42-F3155FBF731F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4">
            <a:extLst>
              <a:ext uri="{FF2B5EF4-FFF2-40B4-BE49-F238E27FC236}">
                <a16:creationId xmlns:a16="http://schemas.microsoft.com/office/drawing/2014/main" id="{C71326BF-30B9-0056-8EDC-F271E93AC0CD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4" name="TextBox4">
            <a:extLst>
              <a:ext uri="{FF2B5EF4-FFF2-40B4-BE49-F238E27FC236}">
                <a16:creationId xmlns:a16="http://schemas.microsoft.com/office/drawing/2014/main" id="{867F0FB6-E04F-0C33-0081-3942CF931101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C488D5-D824-D2ED-58DC-7C339CCCE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5" y="1281605"/>
            <a:ext cx="3432174" cy="3001487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5F017660-3592-C3AE-2A43-264487ED338F}"/>
              </a:ext>
            </a:extLst>
          </p:cNvPr>
          <p:cNvGrpSpPr/>
          <p:nvPr/>
        </p:nvGrpSpPr>
        <p:grpSpPr>
          <a:xfrm>
            <a:off x="5210175" y="1485900"/>
            <a:ext cx="5435600" cy="2291033"/>
            <a:chOff x="5370711" y="1646733"/>
            <a:chExt cx="5134692" cy="2080833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A7B3DCB-C26B-8EE4-53D6-3CC7FA217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0711" y="1646733"/>
              <a:ext cx="5097964" cy="194922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CA9A8DED-305B-9ED0-C905-8B7517E5D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0711" y="3517987"/>
              <a:ext cx="5134692" cy="209579"/>
            </a:xfrm>
            <a:prstGeom prst="rect">
              <a:avLst/>
            </a:prstGeom>
          </p:spPr>
        </p:pic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A060B3CF-289C-65CB-E0F8-1F531F703990}"/>
              </a:ext>
            </a:extLst>
          </p:cNvPr>
          <p:cNvSpPr/>
          <p:nvPr/>
        </p:nvSpPr>
        <p:spPr>
          <a:xfrm>
            <a:off x="6285265" y="2233145"/>
            <a:ext cx="620360" cy="131303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1D777DB-87DA-F4DC-1E5D-22427068A809}"/>
              </a:ext>
            </a:extLst>
          </p:cNvPr>
          <p:cNvSpPr/>
          <p:nvPr/>
        </p:nvSpPr>
        <p:spPr>
          <a:xfrm>
            <a:off x="3861253" y="2130712"/>
            <a:ext cx="271463" cy="97443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64BB357-5C79-4FCE-16E0-280533CB2400}"/>
                  </a:ext>
                </a:extLst>
              </p:cNvPr>
              <p:cNvSpPr txBox="1"/>
              <p:nvPr/>
            </p:nvSpPr>
            <p:spPr>
              <a:xfrm>
                <a:off x="2172018" y="4618321"/>
                <a:ext cx="816546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obtained resonance here is not an independent state, but corresponds to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𝛯</m:t>
                        </m:r>
                      </m:e>
                      <m:sub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sz="2000" b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molecule with 0(0−).</a:t>
                </a:r>
              </a:p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current results can provide the important information of the total decay width for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𝛯</m:t>
                        </m:r>
                      </m:e>
                      <m:sub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sz="2000" b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 state.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E2F47DC-B6E8-74F4-7B89-56B368B4D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18" y="4618321"/>
                <a:ext cx="8165467" cy="1323439"/>
              </a:xfrm>
              <a:prstGeom prst="rect">
                <a:avLst/>
              </a:prstGeom>
              <a:blipFill>
                <a:blip r:embed="rId8"/>
                <a:stretch>
                  <a:fillRect l="-746" t="-2765" r="-1119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6A03E2F-0902-BBC9-F47D-4BED3E757C70}"/>
                  </a:ext>
                </a:extLst>
              </p:cNvPr>
              <p:cNvSpPr txBox="1"/>
              <p:nvPr/>
            </p:nvSpPr>
            <p:spPr>
              <a:xfrm>
                <a:off x="669539" y="283374"/>
                <a:ext cx="8227881" cy="127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3.22</a:t>
                </a:r>
                <a:r>
                  <a:rPr lang="zh-CN" altLang="en-US" sz="3600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3600" b="1" i="1" dirty="0"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altLang="zh-CN" sz="36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36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600" b="1" i="1" dirty="0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e>
                              <m:sup>
                                <m:r>
                                  <a:rPr lang="en-US" altLang="zh-CN" sz="3600" b="1" i="1" dirty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3600" b="1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36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36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6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3600" b="1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3600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3600" b="1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zh-CN" altLang="en-US" sz="36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3600" b="1" i="1" dirty="0">
                            <a:latin typeface="Cambria Math" panose="02040503050406030204" pitchFamily="18" charset="0"/>
                          </a:rPr>
                          <m:t>𝛯</m:t>
                        </m:r>
                      </m:e>
                      <m:sub>
                        <m:r>
                          <a:rPr lang="zh-CN" altLang="en-US" sz="3600" b="1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sz="3600" b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zh-CN" altLang="en-US" sz="3600" b="1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bound state </a:t>
                </a:r>
              </a:p>
              <a:p>
                <a:endParaRPr lang="zh-CN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6A03E2F-0902-BBC9-F47D-4BED3E757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39" y="283374"/>
                <a:ext cx="8227881" cy="1271695"/>
              </a:xfrm>
              <a:prstGeom prst="rect">
                <a:avLst/>
              </a:prstGeom>
              <a:blipFill>
                <a:blip r:embed="rId9"/>
                <a:stretch>
                  <a:fillRect l="-2370" t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676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583C9-2BB2-3DFD-A0F3-4BB086801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AFBC400-52F7-6912-7D96-E067556DA32C}"/>
              </a:ext>
            </a:extLst>
          </p:cNvPr>
          <p:cNvSpPr txBox="1"/>
          <p:nvPr/>
        </p:nvSpPr>
        <p:spPr>
          <a:xfrm>
            <a:off x="2337944" y="1945940"/>
            <a:ext cx="129770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D1C4496-94F9-44CC-2745-6AA9D78611F3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BFA644A1-43AD-58F3-2D38-1EEEDDE16CF0}"/>
              </a:ext>
            </a:extLst>
          </p:cNvPr>
          <p:cNvSpPr/>
          <p:nvPr/>
        </p:nvSpPr>
        <p:spPr>
          <a:xfrm>
            <a:off x="1854514" y="4751119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F3DF6D4-338C-97A8-A120-B16AC25E8E7C}"/>
              </a:ext>
            </a:extLst>
          </p:cNvPr>
          <p:cNvSpPr/>
          <p:nvPr/>
        </p:nvSpPr>
        <p:spPr>
          <a:xfrm>
            <a:off x="1857128" y="5339055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EA7C704-8B5B-836C-C092-4D0BD5BE48F6}"/>
              </a:ext>
            </a:extLst>
          </p:cNvPr>
          <p:cNvSpPr/>
          <p:nvPr/>
        </p:nvSpPr>
        <p:spPr>
          <a:xfrm>
            <a:off x="1021395" y="4396629"/>
            <a:ext cx="9972673" cy="1826371"/>
          </a:xfrm>
          <a:prstGeom prst="rect">
            <a:avLst/>
          </a:prstGeom>
          <a:noFill/>
          <a:ln w="19050" cap="rnd" cmpd="dbl">
            <a:solidFill>
              <a:srgbClr val="FFFFFF"/>
            </a:solidFill>
            <a:prstDash val="solid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BAD5AB8-4952-806C-786C-FF42757080C2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4">
            <a:extLst>
              <a:ext uri="{FF2B5EF4-FFF2-40B4-BE49-F238E27FC236}">
                <a16:creationId xmlns:a16="http://schemas.microsoft.com/office/drawing/2014/main" id="{EB16CB11-1BA3-A86E-3FD1-693E8B39A429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4" name="TextBox4">
            <a:extLst>
              <a:ext uri="{FF2B5EF4-FFF2-40B4-BE49-F238E27FC236}">
                <a16:creationId xmlns:a16="http://schemas.microsoft.com/office/drawing/2014/main" id="{60E906B0-2317-70E0-1E01-FF0260562C65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C6CA161-BC88-DEA4-917D-5FE3A928E226}"/>
                  </a:ext>
                </a:extLst>
              </p:cNvPr>
              <p:cNvSpPr txBox="1"/>
              <p:nvPr/>
            </p:nvSpPr>
            <p:spPr>
              <a:xfrm>
                <a:off x="2172018" y="4618321"/>
                <a:ext cx="8165467" cy="136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</a:t>
                </a:r>
                <a:r>
                  <a:rPr lang="zh-CN" alt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coupled interactions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zh-CN" alt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zh-CN" alt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zh-CN" alt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zh-CN" alt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zh-CN" alt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coupled interactions are very similar. </a:t>
                </a:r>
              </a:p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indicates that the resonance is a </a:t>
                </a:r>
                <a:r>
                  <a:rPr lang="en-US" altLang="zh-CN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Feshbach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-type resonance, where both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zh-CN" altLang="en-US" sz="2000" b="1" i="1" dirty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zh-CN" altLang="en-US" sz="2000" b="1" i="1" dirty="0">
                        <a:latin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channels play important roles.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C6CA161-BC88-DEA4-917D-5FE3A928E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18" y="4618321"/>
                <a:ext cx="8165467" cy="1363065"/>
              </a:xfrm>
              <a:prstGeom prst="rect">
                <a:avLst/>
              </a:prstGeom>
              <a:blipFill>
                <a:blip r:embed="rId3"/>
                <a:stretch>
                  <a:fillRect l="-746" t="-3139" b="-4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7A1C274-3969-3A82-E194-CC5B58C0A689}"/>
                  </a:ext>
                </a:extLst>
              </p:cNvPr>
              <p:cNvSpPr txBox="1"/>
              <p:nvPr/>
            </p:nvSpPr>
            <p:spPr>
              <a:xfrm>
                <a:off x="669539" y="283374"/>
                <a:ext cx="11522461" cy="127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3.23</a:t>
                </a:r>
                <a:r>
                  <a:rPr lang="zh-CN" altLang="en-US" sz="3600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6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36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600" b="1" i="1" dirty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CN" sz="3600" b="1" i="1" dirty="0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d>
                              <m:dPr>
                                <m:ctrlPr>
                                  <a:rPr lang="en-US" altLang="zh-CN" sz="36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36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600" b="1" i="1" dirty="0"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p>
                                    <m:r>
                                      <a:rPr lang="en-US" altLang="zh-CN" sz="3600" b="1" i="1" dirty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3600" b="1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36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3600" b="1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36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zh-CN" sz="36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3600" b="1" i="1" dirty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en-US" sz="36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sz="36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zh-CN" altLang="en-US" sz="3600" b="1" i="1" dirty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  <m:r>
                          <a:rPr lang="zh-CN" altLang="en-US" sz="3600" b="1" i="1" dirty="0">
                            <a:latin typeface="Cambria Math" panose="02040503050406030204" pitchFamily="18" charset="0"/>
                          </a:rPr>
                          <m:t>𝜮</m:t>
                        </m:r>
                        <m:r>
                          <m:rPr>
                            <m:nor/>
                          </m:rPr>
                          <a:rPr lang="en-US" altLang="zh-CN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/</m:t>
                        </m:r>
                        <m:r>
                          <a:rPr lang="zh-CN" altLang="en-US" sz="3600" b="1" i="1" dirty="0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zh-CN" altLang="en-US" sz="3600" b="1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zh-CN" altLang="en-US" sz="3600" b="1" i="1" dirty="0">
                        <a:latin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Feshbach-type resonance</a:t>
                </a:r>
              </a:p>
              <a:p>
                <a:endParaRPr lang="zh-CN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7A1C274-3969-3A82-E194-CC5B58C0A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39" y="283374"/>
                <a:ext cx="11522461" cy="1271695"/>
              </a:xfrm>
              <a:prstGeom prst="rect">
                <a:avLst/>
              </a:prstGeom>
              <a:blipFill>
                <a:blip r:embed="rId4"/>
                <a:stretch>
                  <a:fillRect l="-1693" t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1160A9E1-4DF8-970A-4CCC-F4C59FF43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67" y="1290728"/>
            <a:ext cx="3697437" cy="30463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920E0C-E310-5230-D736-084EB144D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251" y="1281605"/>
            <a:ext cx="3889277" cy="30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41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DEAD9-35C0-46F6-B005-D1617E81D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265C64C3-2799-F5CF-EE41-E54A27331E4D}"/>
              </a:ext>
            </a:extLst>
          </p:cNvPr>
          <p:cNvSpPr txBox="1"/>
          <p:nvPr/>
        </p:nvSpPr>
        <p:spPr>
          <a:xfrm>
            <a:off x="5075618" y="112054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4800" dirty="0">
              <a:solidFill>
                <a:srgbClr val="CC33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FDEAB26-F8AD-17C3-E135-470B3642035A}"/>
              </a:ext>
            </a:extLst>
          </p:cNvPr>
          <p:cNvSpPr txBox="1"/>
          <p:nvPr/>
        </p:nvSpPr>
        <p:spPr>
          <a:xfrm>
            <a:off x="3735993" y="1708936"/>
            <a:ext cx="6085138" cy="486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Background</a:t>
            </a: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one-boson-exchange model Results and discussions</a:t>
            </a: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Summary</a:t>
            </a:r>
          </a:p>
          <a:p>
            <a:pPr>
              <a:lnSpc>
                <a:spcPct val="200000"/>
              </a:lnSpc>
            </a:pP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018601C-1677-C29C-D636-BE6C9E72CDD6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434EF8A9-4694-4D9E-BC43-00C040D63E89}"/>
              </a:ext>
            </a:extLst>
          </p:cNvPr>
          <p:cNvGrpSpPr/>
          <p:nvPr/>
        </p:nvGrpSpPr>
        <p:grpSpPr>
          <a:xfrm>
            <a:off x="2671797" y="2069435"/>
            <a:ext cx="625318" cy="480598"/>
            <a:chOff x="2542058" y="2996170"/>
            <a:chExt cx="625318" cy="480598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1A1A2CE-0F7D-F998-A2DA-7D5E03C987C7}"/>
                </a:ext>
              </a:extLst>
            </p:cNvPr>
            <p:cNvSpPr/>
            <p:nvPr/>
          </p:nvSpPr>
          <p:spPr>
            <a:xfrm>
              <a:off x="2620717" y="3008768"/>
              <a:ext cx="468000" cy="468000"/>
            </a:xfrm>
            <a:prstGeom prst="ellipse">
              <a:avLst/>
            </a:prstGeom>
            <a:noFill/>
            <a:ln w="63500">
              <a:solidFill>
                <a:srgbClr val="CC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F4FCE26-CAAC-237E-A748-2C9045F5C389}"/>
                </a:ext>
              </a:extLst>
            </p:cNvPr>
            <p:cNvSpPr txBox="1"/>
            <p:nvPr/>
          </p:nvSpPr>
          <p:spPr>
            <a:xfrm>
              <a:off x="2542058" y="2996170"/>
              <a:ext cx="6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3BD1E95-317C-87A2-AFC8-B4BA6BED9D4B}"/>
              </a:ext>
            </a:extLst>
          </p:cNvPr>
          <p:cNvGrpSpPr/>
          <p:nvPr/>
        </p:nvGrpSpPr>
        <p:grpSpPr>
          <a:xfrm>
            <a:off x="2671797" y="4072185"/>
            <a:ext cx="625318" cy="480598"/>
            <a:chOff x="2542058" y="2996170"/>
            <a:chExt cx="625318" cy="48059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71BB3F4-6BC4-7E3B-28AE-762452D60C22}"/>
                </a:ext>
              </a:extLst>
            </p:cNvPr>
            <p:cNvSpPr/>
            <p:nvPr/>
          </p:nvSpPr>
          <p:spPr>
            <a:xfrm>
              <a:off x="2620717" y="3008768"/>
              <a:ext cx="468000" cy="468000"/>
            </a:xfrm>
            <a:prstGeom prst="ellipse">
              <a:avLst/>
            </a:prstGeom>
            <a:noFill/>
            <a:ln w="63500">
              <a:solidFill>
                <a:srgbClr val="CC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CE8BB11-38BE-6372-18B5-6FDD92586867}"/>
                </a:ext>
              </a:extLst>
            </p:cNvPr>
            <p:cNvSpPr txBox="1"/>
            <p:nvPr/>
          </p:nvSpPr>
          <p:spPr>
            <a:xfrm>
              <a:off x="2542058" y="2996170"/>
              <a:ext cx="6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642CDDD-E9DD-DBD8-0C29-BD678457B3F5}"/>
              </a:ext>
            </a:extLst>
          </p:cNvPr>
          <p:cNvGrpSpPr/>
          <p:nvPr/>
        </p:nvGrpSpPr>
        <p:grpSpPr>
          <a:xfrm>
            <a:off x="2671797" y="3102086"/>
            <a:ext cx="625318" cy="480598"/>
            <a:chOff x="2542058" y="2996170"/>
            <a:chExt cx="625318" cy="480598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378401BA-E79A-F0F9-ED43-0D2B2A44728E}"/>
                </a:ext>
              </a:extLst>
            </p:cNvPr>
            <p:cNvSpPr/>
            <p:nvPr/>
          </p:nvSpPr>
          <p:spPr>
            <a:xfrm>
              <a:off x="2620717" y="3008768"/>
              <a:ext cx="468000" cy="468000"/>
            </a:xfrm>
            <a:prstGeom prst="ellipse">
              <a:avLst/>
            </a:prstGeom>
            <a:noFill/>
            <a:ln w="63500">
              <a:solidFill>
                <a:srgbClr val="CC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FD7202E-249E-B59C-0EEE-DD57EFF8EE81}"/>
                </a:ext>
              </a:extLst>
            </p:cNvPr>
            <p:cNvSpPr txBox="1"/>
            <p:nvPr/>
          </p:nvSpPr>
          <p:spPr>
            <a:xfrm>
              <a:off x="2542058" y="2996170"/>
              <a:ext cx="6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3AC7566-5FF9-686D-29CE-C7F2FE25D7E6}"/>
              </a:ext>
            </a:extLst>
          </p:cNvPr>
          <p:cNvGrpSpPr/>
          <p:nvPr/>
        </p:nvGrpSpPr>
        <p:grpSpPr>
          <a:xfrm>
            <a:off x="2671797" y="4992165"/>
            <a:ext cx="625318" cy="480598"/>
            <a:chOff x="4507445" y="2450615"/>
            <a:chExt cx="625318" cy="480598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81C8E86-6B07-69C9-EB2C-2C85F6D0673E}"/>
                </a:ext>
              </a:extLst>
            </p:cNvPr>
            <p:cNvSpPr/>
            <p:nvPr/>
          </p:nvSpPr>
          <p:spPr>
            <a:xfrm>
              <a:off x="4586104" y="2463213"/>
              <a:ext cx="468000" cy="468000"/>
            </a:xfrm>
            <a:prstGeom prst="ellipse">
              <a:avLst/>
            </a:prstGeom>
            <a:solidFill>
              <a:srgbClr val="CC3300"/>
            </a:solidFill>
            <a:ln w="63500">
              <a:solidFill>
                <a:srgbClr val="CC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ABC27DC-616E-29FD-CC89-5B6C52A27099}"/>
                </a:ext>
              </a:extLst>
            </p:cNvPr>
            <p:cNvSpPr txBox="1"/>
            <p:nvPr/>
          </p:nvSpPr>
          <p:spPr>
            <a:xfrm>
              <a:off x="4507445" y="2450615"/>
              <a:ext cx="6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AE02F881-88DD-502E-578F-9D3D9A30CE28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4">
            <a:extLst>
              <a:ext uri="{FF2B5EF4-FFF2-40B4-BE49-F238E27FC236}">
                <a16:creationId xmlns:a16="http://schemas.microsoft.com/office/drawing/2014/main" id="{DEE45DE4-A49D-70AF-ECD4-364937A6AB02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6" name="TextBox4">
            <a:extLst>
              <a:ext uri="{FF2B5EF4-FFF2-40B4-BE49-F238E27FC236}">
                <a16:creationId xmlns:a16="http://schemas.microsoft.com/office/drawing/2014/main" id="{EF0A7AD7-7750-2E53-A8B4-85C9DBA14E44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39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3188F-8E10-9F20-7BA3-91A8B489F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00C3697D-DA0A-B02B-4B0B-1EB637F0E259}"/>
              </a:ext>
            </a:extLst>
          </p:cNvPr>
          <p:cNvSpPr txBox="1"/>
          <p:nvPr/>
        </p:nvSpPr>
        <p:spPr>
          <a:xfrm>
            <a:off x="2425061" y="1945941"/>
            <a:ext cx="1210588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908649C-8F7C-7CE4-1A76-CD7C5F9680FB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DD4C30D6-3F1E-014A-8FFF-24005B00FD1B}"/>
              </a:ext>
            </a:extLst>
          </p:cNvPr>
          <p:cNvSpPr txBox="1"/>
          <p:nvPr/>
        </p:nvSpPr>
        <p:spPr>
          <a:xfrm>
            <a:off x="376280" y="1344942"/>
            <a:ext cx="1143000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 this work, we systematically study the P−wave interactions between the charmed and light baryons by using the OBE model. The research results are as follows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CD2BDF4-518D-383F-E86A-840FEFA53AE2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4">
            <a:extLst>
              <a:ext uri="{FF2B5EF4-FFF2-40B4-BE49-F238E27FC236}">
                <a16:creationId xmlns:a16="http://schemas.microsoft.com/office/drawing/2014/main" id="{2257A0A2-3AF2-B9CE-2758-14AEC2E5E90D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13" name="TextBox4">
            <a:extLst>
              <a:ext uri="{FF2B5EF4-FFF2-40B4-BE49-F238E27FC236}">
                <a16:creationId xmlns:a16="http://schemas.microsoft.com/office/drawing/2014/main" id="{B08EDC83-08DF-D95E-E3D3-A4F43097E8A5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F2B9F97-79DF-6795-C02E-DA34824EDDA0}"/>
              </a:ext>
            </a:extLst>
          </p:cNvPr>
          <p:cNvSpPr txBox="1"/>
          <p:nvPr/>
        </p:nvSpPr>
        <p:spPr>
          <a:xfrm>
            <a:off x="3629025" y="6118956"/>
            <a:ext cx="8562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hadronic molecule candidates                   shape-type resonance                    </a:t>
            </a:r>
            <a:r>
              <a:rPr lang="en-US" altLang="zh-CN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Feshbach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-type resonance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48DADBF-21C5-9A29-7284-8812034E5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752350" y="6221189"/>
            <a:ext cx="528533" cy="7201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3819EE6-2E62-A16F-524F-C10E37228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492" y="6219495"/>
            <a:ext cx="528533" cy="8359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8A93A5F-F21F-9B04-8E1F-55A8A48AE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846" y="6196663"/>
            <a:ext cx="566362" cy="121068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BBBE5E62-6CF3-3504-ADCE-1DCFE0CDC604}"/>
              </a:ext>
            </a:extLst>
          </p:cNvPr>
          <p:cNvSpPr/>
          <p:nvPr/>
        </p:nvSpPr>
        <p:spPr>
          <a:xfrm>
            <a:off x="2914379" y="6048617"/>
            <a:ext cx="7348246" cy="411558"/>
          </a:xfrm>
          <a:prstGeom prst="rect">
            <a:avLst/>
          </a:prstGeom>
          <a:noFill/>
          <a:ln w="19050" cap="rnd" cmpd="dbl">
            <a:solidFill>
              <a:srgbClr val="FFFFFF"/>
            </a:solidFill>
            <a:prstDash val="solid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AEB4F5-F6AC-3C93-3FD8-A102F4D80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73" y="2624084"/>
            <a:ext cx="4116043" cy="322168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5028605-40FF-3B86-61E2-4A3E03310F2A}"/>
              </a:ext>
            </a:extLst>
          </p:cNvPr>
          <p:cNvSpPr txBox="1"/>
          <p:nvPr/>
        </p:nvSpPr>
        <p:spPr>
          <a:xfrm>
            <a:off x="669540" y="283374"/>
            <a:ext cx="25955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Summary</a:t>
            </a:r>
          </a:p>
          <a:p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E6C9559-2A4A-9DC6-7932-9EBBEE6AD3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12" y="2619960"/>
            <a:ext cx="4124513" cy="31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2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960BE5B1-606D-2699-B9BE-FC04CA621DF7}"/>
              </a:ext>
            </a:extLst>
          </p:cNvPr>
          <p:cNvSpPr txBox="1"/>
          <p:nvPr/>
        </p:nvSpPr>
        <p:spPr>
          <a:xfrm>
            <a:off x="5075618" y="112054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4800" dirty="0">
              <a:solidFill>
                <a:srgbClr val="CC33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C98FCE-5A07-FEB7-1B92-E4BF110FEDB9}"/>
              </a:ext>
            </a:extLst>
          </p:cNvPr>
          <p:cNvSpPr txBox="1"/>
          <p:nvPr/>
        </p:nvSpPr>
        <p:spPr>
          <a:xfrm>
            <a:off x="3735993" y="1708936"/>
            <a:ext cx="6085138" cy="486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Background</a:t>
            </a: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one-boson-exchange model Results and discussions</a:t>
            </a: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Summary</a:t>
            </a:r>
          </a:p>
          <a:p>
            <a:pPr>
              <a:lnSpc>
                <a:spcPct val="200000"/>
              </a:lnSpc>
            </a:pP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D0F492F-7806-6EDC-B6E3-35C93FC7D4B4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8B7993EE-19A6-49E7-C5EC-38439509253A}"/>
              </a:ext>
            </a:extLst>
          </p:cNvPr>
          <p:cNvGrpSpPr/>
          <p:nvPr/>
        </p:nvGrpSpPr>
        <p:grpSpPr>
          <a:xfrm>
            <a:off x="2671797" y="3102810"/>
            <a:ext cx="625318" cy="480598"/>
            <a:chOff x="2542058" y="2996170"/>
            <a:chExt cx="625318" cy="480598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829623E1-DB16-C6AE-0BC1-1859ED8A4B5F}"/>
                </a:ext>
              </a:extLst>
            </p:cNvPr>
            <p:cNvSpPr/>
            <p:nvPr/>
          </p:nvSpPr>
          <p:spPr>
            <a:xfrm>
              <a:off x="2620717" y="3008768"/>
              <a:ext cx="468000" cy="468000"/>
            </a:xfrm>
            <a:prstGeom prst="ellipse">
              <a:avLst/>
            </a:prstGeom>
            <a:noFill/>
            <a:ln w="63500">
              <a:solidFill>
                <a:srgbClr val="CC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EDA5F6E-A4FD-207C-A751-EF7C074A1FC0}"/>
                </a:ext>
              </a:extLst>
            </p:cNvPr>
            <p:cNvSpPr txBox="1"/>
            <p:nvPr/>
          </p:nvSpPr>
          <p:spPr>
            <a:xfrm>
              <a:off x="2542058" y="2996170"/>
              <a:ext cx="6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2C65C02-247F-5FDA-3DD2-3F3877853FFF}"/>
              </a:ext>
            </a:extLst>
          </p:cNvPr>
          <p:cNvGrpSpPr/>
          <p:nvPr/>
        </p:nvGrpSpPr>
        <p:grpSpPr>
          <a:xfrm>
            <a:off x="2671797" y="4072185"/>
            <a:ext cx="625318" cy="480598"/>
            <a:chOff x="2542058" y="2996170"/>
            <a:chExt cx="625318" cy="48059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F10F4FE-2468-4E1D-08BD-8860553805BB}"/>
                </a:ext>
              </a:extLst>
            </p:cNvPr>
            <p:cNvSpPr/>
            <p:nvPr/>
          </p:nvSpPr>
          <p:spPr>
            <a:xfrm>
              <a:off x="2620717" y="3008768"/>
              <a:ext cx="468000" cy="468000"/>
            </a:xfrm>
            <a:prstGeom prst="ellipse">
              <a:avLst/>
            </a:prstGeom>
            <a:noFill/>
            <a:ln w="63500">
              <a:solidFill>
                <a:srgbClr val="CC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A08192C-80D7-BCA2-D25D-C6C86E7EB3ED}"/>
                </a:ext>
              </a:extLst>
            </p:cNvPr>
            <p:cNvSpPr txBox="1"/>
            <p:nvPr/>
          </p:nvSpPr>
          <p:spPr>
            <a:xfrm>
              <a:off x="2542058" y="2996170"/>
              <a:ext cx="6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ABE6E94-A667-CC9A-8E26-A2D0EB78FE48}"/>
              </a:ext>
            </a:extLst>
          </p:cNvPr>
          <p:cNvGrpSpPr/>
          <p:nvPr/>
        </p:nvGrpSpPr>
        <p:grpSpPr>
          <a:xfrm>
            <a:off x="2671797" y="5016485"/>
            <a:ext cx="625318" cy="480598"/>
            <a:chOff x="2542058" y="2996170"/>
            <a:chExt cx="625318" cy="480598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33E59AE-1497-5217-C4E0-58F2FEAE099D}"/>
                </a:ext>
              </a:extLst>
            </p:cNvPr>
            <p:cNvSpPr/>
            <p:nvPr/>
          </p:nvSpPr>
          <p:spPr>
            <a:xfrm>
              <a:off x="2620717" y="3008768"/>
              <a:ext cx="468000" cy="468000"/>
            </a:xfrm>
            <a:prstGeom prst="ellipse">
              <a:avLst/>
            </a:prstGeom>
            <a:noFill/>
            <a:ln w="63500">
              <a:solidFill>
                <a:srgbClr val="CC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D9547BB-3F5F-5FAF-EC9E-71BB2E843C01}"/>
                </a:ext>
              </a:extLst>
            </p:cNvPr>
            <p:cNvSpPr txBox="1"/>
            <p:nvPr/>
          </p:nvSpPr>
          <p:spPr>
            <a:xfrm>
              <a:off x="2542058" y="2996170"/>
              <a:ext cx="6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18C3810-DE72-5F17-1BB2-F808D7ED4048}"/>
              </a:ext>
            </a:extLst>
          </p:cNvPr>
          <p:cNvGrpSpPr/>
          <p:nvPr/>
        </p:nvGrpSpPr>
        <p:grpSpPr>
          <a:xfrm>
            <a:off x="2671797" y="2133435"/>
            <a:ext cx="625318" cy="480598"/>
            <a:chOff x="4507445" y="2450615"/>
            <a:chExt cx="625318" cy="480598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92B3D509-DE4F-2ADA-0276-B917E817FFBD}"/>
                </a:ext>
              </a:extLst>
            </p:cNvPr>
            <p:cNvSpPr/>
            <p:nvPr/>
          </p:nvSpPr>
          <p:spPr>
            <a:xfrm>
              <a:off x="4586104" y="2463213"/>
              <a:ext cx="468000" cy="468000"/>
            </a:xfrm>
            <a:prstGeom prst="ellipse">
              <a:avLst/>
            </a:prstGeom>
            <a:solidFill>
              <a:srgbClr val="CC3300"/>
            </a:solidFill>
            <a:ln w="63500">
              <a:solidFill>
                <a:srgbClr val="CC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4373E12-49D5-5D83-9093-B4B044D3ABB0}"/>
                </a:ext>
              </a:extLst>
            </p:cNvPr>
            <p:cNvSpPr txBox="1"/>
            <p:nvPr/>
          </p:nvSpPr>
          <p:spPr>
            <a:xfrm>
              <a:off x="4507445" y="2450615"/>
              <a:ext cx="6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0F8C99E5-AB35-86C8-F5D8-6C74927659E0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4">
            <a:extLst>
              <a:ext uri="{FF2B5EF4-FFF2-40B4-BE49-F238E27FC236}">
                <a16:creationId xmlns:a16="http://schemas.microsoft.com/office/drawing/2014/main" id="{8A3B9C8D-D4E5-7446-73DC-5A1745860A27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6" name="TextBox4">
            <a:extLst>
              <a:ext uri="{FF2B5EF4-FFF2-40B4-BE49-F238E27FC236}">
                <a16:creationId xmlns:a16="http://schemas.microsoft.com/office/drawing/2014/main" id="{51E46F1F-0683-C9CE-0557-722146B94829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45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2FB97-0C63-FE9F-D375-F875F8AE5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B630E795-FD92-6CB7-A469-61E0C4211C5A}"/>
              </a:ext>
            </a:extLst>
          </p:cNvPr>
          <p:cNvSpPr txBox="1"/>
          <p:nvPr/>
        </p:nvSpPr>
        <p:spPr>
          <a:xfrm>
            <a:off x="2425061" y="1945941"/>
            <a:ext cx="1210588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9" name="7BE2D618-8DCA-47C5-684C-00EDFE6E4FFD">
            <a:extLst>
              <a:ext uri="{FF2B5EF4-FFF2-40B4-BE49-F238E27FC236}">
                <a16:creationId xmlns:a16="http://schemas.microsoft.com/office/drawing/2014/main" id="{49A26D21-64AA-9F7C-6C4B-59203CF68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64725FE5-2BA2-4CD6-6D0D-0F8A3A922023}"/>
            </a:extLst>
          </a:blip>
          <a:srcRect/>
          <a:stretch>
            <a:fillRect/>
          </a:stretch>
        </p:blipFill>
        <p:spPr>
          <a:xfrm>
            <a:off x="482941" y="203091"/>
            <a:ext cx="3682660" cy="831106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382EC54-25D1-FAB2-1868-033BA88962DC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CBBD4A5C-4AFC-7AD1-A395-0A56403BEEE7}"/>
              </a:ext>
            </a:extLst>
          </p:cNvPr>
          <p:cNvSpPr txBox="1"/>
          <p:nvPr/>
        </p:nvSpPr>
        <p:spPr>
          <a:xfrm>
            <a:off x="2173862" y="2384522"/>
            <a:ext cx="7834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Thanks for your attention</a:t>
            </a:r>
            <a:endParaRPr lang="zh-CN" altLang="en-US" sz="5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1BE36EA5-9E4B-44C1-419B-E0E36DDA366C">
            <a:extLst>
              <a:ext uri="{FF2B5EF4-FFF2-40B4-BE49-F238E27FC236}">
                <a16:creationId xmlns:a16="http://schemas.microsoft.com/office/drawing/2014/main" id="{CC014257-C021-9DD0-8B23-30EC58B48C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5F44433-8D70-49EB-300E-5BD6EF9538DA}"/>
            </a:extLst>
          </a:blip>
          <a:srcRect/>
          <a:stretch>
            <a:fillRect/>
          </a:stretch>
        </p:blipFill>
        <p:spPr>
          <a:xfrm>
            <a:off x="482941" y="4238851"/>
            <a:ext cx="11242480" cy="18269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B1CF45B-C9F6-B16C-048F-FB0283972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54" y="18425"/>
            <a:ext cx="3937155" cy="1081988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3514A0C-3300-C5A0-43B5-E41C5624F28A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4">
            <a:extLst>
              <a:ext uri="{FF2B5EF4-FFF2-40B4-BE49-F238E27FC236}">
                <a16:creationId xmlns:a16="http://schemas.microsoft.com/office/drawing/2014/main" id="{D812C5C0-002A-355F-E66E-3FFF3D44B61A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10" name="TextBox4">
            <a:extLst>
              <a:ext uri="{FF2B5EF4-FFF2-40B4-BE49-F238E27FC236}">
                <a16:creationId xmlns:a16="http://schemas.microsoft.com/office/drawing/2014/main" id="{00487A14-8440-E8AC-700E-995F014E2EDA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1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193C9-1F78-5585-3769-04BA08527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EF91170-7D55-3669-3936-D7A95BCF4135}"/>
              </a:ext>
            </a:extLst>
          </p:cNvPr>
          <p:cNvSpPr txBox="1"/>
          <p:nvPr/>
        </p:nvSpPr>
        <p:spPr>
          <a:xfrm>
            <a:off x="2371580" y="2090481"/>
            <a:ext cx="121058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76A09C9-18B8-C982-2F59-18BDC7FE879A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A3E53FBE-5DAE-F5DF-9EE0-9ED0DA9C4C1A}"/>
              </a:ext>
            </a:extLst>
          </p:cNvPr>
          <p:cNvSpPr txBox="1"/>
          <p:nvPr/>
        </p:nvSpPr>
        <p:spPr>
          <a:xfrm>
            <a:off x="745877" y="3613297"/>
            <a:ext cx="1234633" cy="2252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</a:t>
            </a: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A238876-BD33-5C6F-20E5-614572DADDBB}"/>
              </a:ext>
            </a:extLst>
          </p:cNvPr>
          <p:cNvSpPr txBox="1"/>
          <p:nvPr/>
        </p:nvSpPr>
        <p:spPr>
          <a:xfrm>
            <a:off x="6991789" y="1772769"/>
            <a:ext cx="454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Experiments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reported  a series of new hadron structures. 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49E7842-0901-C12C-348C-63050719F3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496" r="68468" b="20409"/>
          <a:stretch>
            <a:fillRect/>
          </a:stretch>
        </p:blipFill>
        <p:spPr>
          <a:xfrm>
            <a:off x="3571030" y="3588823"/>
            <a:ext cx="826047" cy="104282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0BD0346-6EF5-9495-2709-870A3FCEE9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15" r="64088" b="21896"/>
          <a:stretch>
            <a:fillRect/>
          </a:stretch>
        </p:blipFill>
        <p:spPr>
          <a:xfrm>
            <a:off x="3546390" y="4918579"/>
            <a:ext cx="868962" cy="1094215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78794DBF-C819-D52F-CE8D-3FEC9E5FE7FA}"/>
              </a:ext>
            </a:extLst>
          </p:cNvPr>
          <p:cNvSpPr/>
          <p:nvPr/>
        </p:nvSpPr>
        <p:spPr>
          <a:xfrm>
            <a:off x="6636086" y="1873561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BF1DE8E7-4A04-DED1-71E0-4A684F136726}"/>
              </a:ext>
            </a:extLst>
          </p:cNvPr>
          <p:cNvSpPr/>
          <p:nvPr/>
        </p:nvSpPr>
        <p:spPr>
          <a:xfrm>
            <a:off x="6636085" y="3709347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AF6DE21-9F31-740A-287C-0F1B91852674}"/>
              </a:ext>
            </a:extLst>
          </p:cNvPr>
          <p:cNvSpPr txBox="1"/>
          <p:nvPr/>
        </p:nvSpPr>
        <p:spPr>
          <a:xfrm>
            <a:off x="7054508" y="3600709"/>
            <a:ext cx="4541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Two key characteristics:</a:t>
            </a:r>
          </a:p>
          <a:p>
            <a:pPr marL="457200" indent="-457200"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Inconsistent with the predictions of the conventional quark mode.</a:t>
            </a:r>
          </a:p>
          <a:p>
            <a:pPr marL="457200" indent="-457200"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Close to the threshold of a pair of traditional hadrons.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5FD31B04-EB8F-AD1A-569A-DB1713B1FD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3279" r="49239" b="22613"/>
          <a:stretch/>
        </p:blipFill>
        <p:spPr>
          <a:xfrm>
            <a:off x="3570839" y="1319249"/>
            <a:ext cx="844513" cy="11086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753EAF-E01C-FA25-DEA8-417C7B7D3C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349" t="-3518" b="28463"/>
          <a:stretch/>
        </p:blipFill>
        <p:spPr>
          <a:xfrm>
            <a:off x="3577976" y="2388013"/>
            <a:ext cx="826047" cy="1031533"/>
          </a:xfrm>
          <a:prstGeom prst="rect">
            <a:avLst/>
          </a:prstGeom>
        </p:spPr>
      </p:pic>
      <p:sp>
        <p:nvSpPr>
          <p:cNvPr id="5" name="左大括号 4">
            <a:extLst>
              <a:ext uri="{FF2B5EF4-FFF2-40B4-BE49-F238E27FC236}">
                <a16:creationId xmlns:a16="http://schemas.microsoft.com/office/drawing/2014/main" id="{F29F3B4C-9B33-B4C1-93FD-C71070B868C0}"/>
              </a:ext>
            </a:extLst>
          </p:cNvPr>
          <p:cNvSpPr/>
          <p:nvPr/>
        </p:nvSpPr>
        <p:spPr>
          <a:xfrm>
            <a:off x="2024679" y="1903286"/>
            <a:ext cx="236190" cy="4125127"/>
          </a:xfrm>
          <a:prstGeom prst="leftBrace">
            <a:avLst>
              <a:gd name="adj1" fmla="val 32424"/>
              <a:gd name="adj2" fmla="val 50000"/>
            </a:avLst>
          </a:prstGeom>
          <a:ln w="50800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E9A3C3-E246-500E-BE62-50BB159EBBC7}"/>
              </a:ext>
            </a:extLst>
          </p:cNvPr>
          <p:cNvSpPr txBox="1"/>
          <p:nvPr/>
        </p:nvSpPr>
        <p:spPr>
          <a:xfrm>
            <a:off x="2304333" y="1677705"/>
            <a:ext cx="12540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Meson</a:t>
            </a:r>
          </a:p>
          <a:p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Baryon</a:t>
            </a:r>
          </a:p>
          <a:p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Exotic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states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F58477E-0C11-83DB-37EF-6F7C92E359EB}"/>
              </a:ext>
            </a:extLst>
          </p:cNvPr>
          <p:cNvSpPr txBox="1"/>
          <p:nvPr/>
        </p:nvSpPr>
        <p:spPr>
          <a:xfrm>
            <a:off x="3447072" y="5962702"/>
            <a:ext cx="375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Pentaquark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Molecular state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51FE767-6306-7716-D3C6-CFDFE34740EE}"/>
              </a:ext>
            </a:extLst>
          </p:cNvPr>
          <p:cNvSpPr txBox="1"/>
          <p:nvPr/>
        </p:nvSpPr>
        <p:spPr>
          <a:xfrm>
            <a:off x="3447074" y="4570205"/>
            <a:ext cx="341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Hybrid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Glueball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Tetraquark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AAA98EA-92F5-1EC3-E2E0-711E534F7CEC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4">
            <a:extLst>
              <a:ext uri="{FF2B5EF4-FFF2-40B4-BE49-F238E27FC236}">
                <a16:creationId xmlns:a16="http://schemas.microsoft.com/office/drawing/2014/main" id="{FA070012-8D88-C53C-FA87-CD5EB706ED33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12" name="TextBox4">
            <a:extLst>
              <a:ext uri="{FF2B5EF4-FFF2-40B4-BE49-F238E27FC236}">
                <a16:creationId xmlns:a16="http://schemas.microsoft.com/office/drawing/2014/main" id="{FCE9C1E4-970B-E0FF-C91E-C350E11C1098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CC63659-3455-E753-C019-5FEFA600B3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912" t="1015" b="21896"/>
          <a:stretch>
            <a:fillRect/>
          </a:stretch>
        </p:blipFill>
        <p:spPr>
          <a:xfrm>
            <a:off x="4640045" y="4878804"/>
            <a:ext cx="1550726" cy="109421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97A63B1-7EA7-1ABF-E52E-EC6B5A8B9F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335" t="407" r="38250" b="20408"/>
          <a:stretch>
            <a:fillRect/>
          </a:stretch>
        </p:blipFill>
        <p:spPr>
          <a:xfrm>
            <a:off x="4485413" y="3584929"/>
            <a:ext cx="849169" cy="101834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C878C6E-920D-BC5F-9500-E4500050B8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972" t="-59" r="-1" b="20410"/>
          <a:stretch>
            <a:fillRect/>
          </a:stretch>
        </p:blipFill>
        <p:spPr>
          <a:xfrm>
            <a:off x="5468951" y="3565405"/>
            <a:ext cx="970048" cy="102432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9DE2F8E-467F-051B-DA4F-096CF07A80B0}"/>
              </a:ext>
            </a:extLst>
          </p:cNvPr>
          <p:cNvSpPr txBox="1"/>
          <p:nvPr/>
        </p:nvSpPr>
        <p:spPr>
          <a:xfrm>
            <a:off x="669540" y="283374"/>
            <a:ext cx="4523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 QCD color singlet 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2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36587-358A-CFC9-48D1-505D56D55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30E5A13-DFE5-5AF8-F9E3-2E7349BD491F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A24EE03-44BD-498C-A6D8-2BA9DFF2F6B2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4">
            <a:extLst>
              <a:ext uri="{FF2B5EF4-FFF2-40B4-BE49-F238E27FC236}">
                <a16:creationId xmlns:a16="http://schemas.microsoft.com/office/drawing/2014/main" id="{39476772-E64A-9C0D-AC1E-0B71A064CD23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12" name="TextBox4">
            <a:extLst>
              <a:ext uri="{FF2B5EF4-FFF2-40B4-BE49-F238E27FC236}">
                <a16:creationId xmlns:a16="http://schemas.microsoft.com/office/drawing/2014/main" id="{5AFCF5F1-C16D-B717-A6ED-BCB5E5D7A10A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3FBC04-04F3-5283-6D45-792B3E5E943D}"/>
                  </a:ext>
                </a:extLst>
              </p:cNvPr>
              <p:cNvSpPr txBox="1"/>
              <p:nvPr/>
            </p:nvSpPr>
            <p:spPr>
              <a:xfrm>
                <a:off x="742490" y="1378390"/>
                <a:ext cx="106425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Predicting possible molecular states of nucleons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zh-CN" alt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zh-CN" alt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bSup>
                      <m:sSubSupPr>
                        <m:ctrlPr>
                          <a:rPr lang="zh-CN" alt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zh-CN" alt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zh-CN" alt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zh-CN" altLang="en-US" sz="2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zh-CN" alt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zh-CN" alt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zh-CN" altLang="en-US" sz="2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zh-CN" alt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r"/>
                <a:r>
                  <a:rPr lang="en-US" altLang="zh-CN" sz="2400" dirty="0">
                    <a:solidFill>
                      <a:srgbClr val="4472C4"/>
                    </a:solidFill>
                  </a:rPr>
                  <a:t>[Phys. Rev. D 110 (2024) 5, 054040]</a:t>
                </a:r>
                <a:endParaRPr lang="zh-CN" altLang="en-US" sz="2400" b="1" dirty="0">
                  <a:solidFill>
                    <a:srgbClr val="447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3FBC04-04F3-5283-6D45-792B3E5E9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90" y="1378390"/>
                <a:ext cx="10642524" cy="830997"/>
              </a:xfrm>
              <a:prstGeom prst="rect">
                <a:avLst/>
              </a:prstGeom>
              <a:blipFill>
                <a:blip r:embed="rId3"/>
                <a:stretch>
                  <a:fillRect l="-916" t="-5882" r="-859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椭圆 17">
            <a:extLst>
              <a:ext uri="{FF2B5EF4-FFF2-40B4-BE49-F238E27FC236}">
                <a16:creationId xmlns:a16="http://schemas.microsoft.com/office/drawing/2014/main" id="{E13552EF-A69E-9BE5-7E04-F1DFB546F474}"/>
              </a:ext>
            </a:extLst>
          </p:cNvPr>
          <p:cNvSpPr/>
          <p:nvPr/>
        </p:nvSpPr>
        <p:spPr>
          <a:xfrm>
            <a:off x="742490" y="2411858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E7DD963-7C11-1B45-80D1-A02988950EDC}"/>
              </a:ext>
            </a:extLst>
          </p:cNvPr>
          <p:cNvSpPr txBox="1"/>
          <p:nvPr/>
        </p:nvSpPr>
        <p:spPr>
          <a:xfrm>
            <a:off x="1078762" y="2209712"/>
            <a:ext cx="6588863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S-D wave interactions ;coupled channel effects.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: Search for hadronic molecule candidates and predict the existence of resonance states.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E2D3C20-F790-1273-3064-11B7B3BBB932}"/>
              </a:ext>
            </a:extLst>
          </p:cNvPr>
          <p:cNvSpPr/>
          <p:nvPr/>
        </p:nvSpPr>
        <p:spPr>
          <a:xfrm>
            <a:off x="737839" y="2883222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7738E89-3A2D-5F55-AB13-042D4A6C4494}"/>
                  </a:ext>
                </a:extLst>
              </p:cNvPr>
              <p:cNvSpPr txBox="1"/>
              <p:nvPr/>
            </p:nvSpPr>
            <p:spPr>
              <a:xfrm>
                <a:off x="1072206" y="3614634"/>
                <a:ext cx="2701317" cy="549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P− wave systems: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d>
                          <m:dPr>
                            <m:ctrlPr>
                              <a:rPr lang="zh-CN" altLang="en-US" sz="20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zh-CN" altLang="en-US" sz="20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zh-CN" alt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7738E89-3A2D-5F55-AB13-042D4A6C4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06" y="3614634"/>
                <a:ext cx="2701317" cy="549381"/>
              </a:xfrm>
              <a:prstGeom prst="rect">
                <a:avLst/>
              </a:prstGeom>
              <a:blipFill>
                <a:blip r:embed="rId4"/>
                <a:stretch>
                  <a:fillRect l="-2483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0D4309A9-429C-87A0-3EC2-264481D6D9F7}"/>
              </a:ext>
            </a:extLst>
          </p:cNvPr>
          <p:cNvSpPr/>
          <p:nvPr/>
        </p:nvSpPr>
        <p:spPr>
          <a:xfrm>
            <a:off x="737839" y="3786254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5AC8AB5-432F-BFB5-C15C-C9EBD463B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897" y="2397436"/>
            <a:ext cx="3061578" cy="23106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C7B3315-EA49-B504-A322-4E4407AA1F8D}"/>
              </a:ext>
            </a:extLst>
          </p:cNvPr>
          <p:cNvSpPr txBox="1"/>
          <p:nvPr/>
        </p:nvSpPr>
        <p:spPr>
          <a:xfrm>
            <a:off x="907348" y="4497227"/>
            <a:ext cx="1064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4472C4"/>
                </a:solidFill>
              </a:rPr>
              <a:t>[Phys. Rev. Lett. 133 (2024) 24, 241903]</a:t>
            </a:r>
            <a:endParaRPr lang="zh-CN" altLang="en-US" sz="24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717F811-493A-9106-4ADC-D07E180B099C}"/>
                  </a:ext>
                </a:extLst>
              </p:cNvPr>
              <p:cNvSpPr txBox="1"/>
              <p:nvPr/>
            </p:nvSpPr>
            <p:spPr>
              <a:xfrm>
                <a:off x="1072206" y="5242151"/>
                <a:ext cx="103128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paper identifies G(3900) as the first P-wave 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𝑫</m:t>
                    </m:r>
                    <m:sSup>
                      <m:sSup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zh-CN" sz="20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sSup>
                      <m:sSupPr>
                        <m:ctrlPr>
                          <a:rPr lang="en-US" altLang="zh-CN" sz="20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molecular resonance.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717F811-493A-9106-4ADC-D07E180B0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06" y="5242151"/>
                <a:ext cx="10312808" cy="400110"/>
              </a:xfrm>
              <a:prstGeom prst="rect">
                <a:avLst/>
              </a:prstGeom>
              <a:blipFill>
                <a:blip r:embed="rId6"/>
                <a:stretch>
                  <a:fillRect l="-650" t="-10606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>
            <a:extLst>
              <a:ext uri="{FF2B5EF4-FFF2-40B4-BE49-F238E27FC236}">
                <a16:creationId xmlns:a16="http://schemas.microsoft.com/office/drawing/2014/main" id="{CE36BA2C-2939-D9ED-5F97-A4C01B0F0C3D}"/>
              </a:ext>
            </a:extLst>
          </p:cNvPr>
          <p:cNvSpPr/>
          <p:nvPr/>
        </p:nvSpPr>
        <p:spPr>
          <a:xfrm>
            <a:off x="746478" y="5379555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2E6C965-C514-5001-D99F-4661F604EE82}"/>
              </a:ext>
            </a:extLst>
          </p:cNvPr>
          <p:cNvSpPr txBox="1"/>
          <p:nvPr/>
        </p:nvSpPr>
        <p:spPr>
          <a:xfrm>
            <a:off x="669540" y="283374"/>
            <a:ext cx="6319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1.2 Why do we study P system?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6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D6AA4-E37A-9495-6C39-9A68D991E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C6598A7E-58A8-BA85-BAD9-5A17D26AB806}"/>
              </a:ext>
            </a:extLst>
          </p:cNvPr>
          <p:cNvSpPr txBox="1"/>
          <p:nvPr/>
        </p:nvSpPr>
        <p:spPr>
          <a:xfrm>
            <a:off x="5075618" y="112054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4800" dirty="0">
              <a:solidFill>
                <a:srgbClr val="CC33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E58BC4A-86AB-D91E-2182-F6505E8A77D2}"/>
              </a:ext>
            </a:extLst>
          </p:cNvPr>
          <p:cNvSpPr txBox="1"/>
          <p:nvPr/>
        </p:nvSpPr>
        <p:spPr>
          <a:xfrm>
            <a:off x="3735993" y="1708936"/>
            <a:ext cx="6085138" cy="486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Background</a:t>
            </a: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one-boson-exchange model Results and discussions</a:t>
            </a: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Summary</a:t>
            </a:r>
          </a:p>
          <a:p>
            <a:pPr>
              <a:lnSpc>
                <a:spcPct val="200000"/>
              </a:lnSpc>
            </a:pP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0714DA2-1996-280F-86BC-4D9EB0428113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384F9FCC-23AA-4452-46EE-A8BE9224D323}"/>
              </a:ext>
            </a:extLst>
          </p:cNvPr>
          <p:cNvGrpSpPr/>
          <p:nvPr/>
        </p:nvGrpSpPr>
        <p:grpSpPr>
          <a:xfrm>
            <a:off x="2671797" y="2069435"/>
            <a:ext cx="625318" cy="480598"/>
            <a:chOff x="2542058" y="2996170"/>
            <a:chExt cx="625318" cy="480598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431FA37-230F-6BFF-9172-FC9925277B9A}"/>
                </a:ext>
              </a:extLst>
            </p:cNvPr>
            <p:cNvSpPr/>
            <p:nvPr/>
          </p:nvSpPr>
          <p:spPr>
            <a:xfrm>
              <a:off x="2620717" y="3008768"/>
              <a:ext cx="468000" cy="468000"/>
            </a:xfrm>
            <a:prstGeom prst="ellipse">
              <a:avLst/>
            </a:prstGeom>
            <a:noFill/>
            <a:ln w="63500">
              <a:solidFill>
                <a:srgbClr val="CC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F86BA1C-2B25-5933-7623-FACBAFE632BB}"/>
                </a:ext>
              </a:extLst>
            </p:cNvPr>
            <p:cNvSpPr txBox="1"/>
            <p:nvPr/>
          </p:nvSpPr>
          <p:spPr>
            <a:xfrm>
              <a:off x="2542058" y="2996170"/>
              <a:ext cx="6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105A3E1-B04A-CD16-6F48-CB3EB49A9E0E}"/>
              </a:ext>
            </a:extLst>
          </p:cNvPr>
          <p:cNvGrpSpPr/>
          <p:nvPr/>
        </p:nvGrpSpPr>
        <p:grpSpPr>
          <a:xfrm>
            <a:off x="2671797" y="4072185"/>
            <a:ext cx="625318" cy="480598"/>
            <a:chOff x="2542058" y="2996170"/>
            <a:chExt cx="625318" cy="48059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C33742C-9A3F-9E7A-0303-AE5922102C7E}"/>
                </a:ext>
              </a:extLst>
            </p:cNvPr>
            <p:cNvSpPr/>
            <p:nvPr/>
          </p:nvSpPr>
          <p:spPr>
            <a:xfrm>
              <a:off x="2620717" y="3008768"/>
              <a:ext cx="468000" cy="468000"/>
            </a:xfrm>
            <a:prstGeom prst="ellipse">
              <a:avLst/>
            </a:prstGeom>
            <a:noFill/>
            <a:ln w="63500">
              <a:solidFill>
                <a:srgbClr val="CC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7F62660-52B0-B463-BA6E-B92499AA752B}"/>
                </a:ext>
              </a:extLst>
            </p:cNvPr>
            <p:cNvSpPr txBox="1"/>
            <p:nvPr/>
          </p:nvSpPr>
          <p:spPr>
            <a:xfrm>
              <a:off x="2542058" y="2996170"/>
              <a:ext cx="6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FC1134C-0387-4006-FDB5-A4F114940CE8}"/>
              </a:ext>
            </a:extLst>
          </p:cNvPr>
          <p:cNvGrpSpPr/>
          <p:nvPr/>
        </p:nvGrpSpPr>
        <p:grpSpPr>
          <a:xfrm>
            <a:off x="2671797" y="5016485"/>
            <a:ext cx="625318" cy="480598"/>
            <a:chOff x="2542058" y="2996170"/>
            <a:chExt cx="625318" cy="480598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78415DE-221F-7307-ECEB-1F8098E375B3}"/>
                </a:ext>
              </a:extLst>
            </p:cNvPr>
            <p:cNvSpPr/>
            <p:nvPr/>
          </p:nvSpPr>
          <p:spPr>
            <a:xfrm>
              <a:off x="2620717" y="3008768"/>
              <a:ext cx="468000" cy="468000"/>
            </a:xfrm>
            <a:prstGeom prst="ellipse">
              <a:avLst/>
            </a:prstGeom>
            <a:noFill/>
            <a:ln w="63500">
              <a:solidFill>
                <a:srgbClr val="CC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3D4B475-927E-CEF7-2A19-BD06610CC689}"/>
                </a:ext>
              </a:extLst>
            </p:cNvPr>
            <p:cNvSpPr txBox="1"/>
            <p:nvPr/>
          </p:nvSpPr>
          <p:spPr>
            <a:xfrm>
              <a:off x="2542058" y="2996170"/>
              <a:ext cx="6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15E6EBE-64E6-FE2F-6AAD-DA2E80D1467F}"/>
              </a:ext>
            </a:extLst>
          </p:cNvPr>
          <p:cNvGrpSpPr/>
          <p:nvPr/>
        </p:nvGrpSpPr>
        <p:grpSpPr>
          <a:xfrm>
            <a:off x="2671797" y="3070810"/>
            <a:ext cx="625318" cy="480598"/>
            <a:chOff x="4507445" y="2450615"/>
            <a:chExt cx="625318" cy="480598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4651042-B3ED-2CDE-D29F-C6B06F6BCBDB}"/>
                </a:ext>
              </a:extLst>
            </p:cNvPr>
            <p:cNvSpPr/>
            <p:nvPr/>
          </p:nvSpPr>
          <p:spPr>
            <a:xfrm>
              <a:off x="4586104" y="2463213"/>
              <a:ext cx="468000" cy="468000"/>
            </a:xfrm>
            <a:prstGeom prst="ellipse">
              <a:avLst/>
            </a:prstGeom>
            <a:solidFill>
              <a:srgbClr val="CC3300"/>
            </a:solidFill>
            <a:ln w="63500">
              <a:solidFill>
                <a:srgbClr val="CC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DF32814-6CED-D6D8-C22F-6B411BC3208B}"/>
                </a:ext>
              </a:extLst>
            </p:cNvPr>
            <p:cNvSpPr txBox="1"/>
            <p:nvPr/>
          </p:nvSpPr>
          <p:spPr>
            <a:xfrm>
              <a:off x="4507445" y="2450615"/>
              <a:ext cx="6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0C2B9AD0-1B0F-E6E8-725E-92D95F2D5509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4">
            <a:extLst>
              <a:ext uri="{FF2B5EF4-FFF2-40B4-BE49-F238E27FC236}">
                <a16:creationId xmlns:a16="http://schemas.microsoft.com/office/drawing/2014/main" id="{BCD2EDDA-29C5-06C6-1D6E-F7916953D4B2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6" name="TextBox4">
            <a:extLst>
              <a:ext uri="{FF2B5EF4-FFF2-40B4-BE49-F238E27FC236}">
                <a16:creationId xmlns:a16="http://schemas.microsoft.com/office/drawing/2014/main" id="{D5F27E66-94A7-0A2D-8DF2-C1D0D922EDDC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77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4317D-ED81-B40C-5A1C-517B029E8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260255F-B3E9-B8C4-BD48-859B8DC6593C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47040486-212A-1106-4369-FC97DE5654AE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4">
            <a:extLst>
              <a:ext uri="{FF2B5EF4-FFF2-40B4-BE49-F238E27FC236}">
                <a16:creationId xmlns:a16="http://schemas.microsoft.com/office/drawing/2014/main" id="{F73DFADA-26DA-AB3C-F4E2-1D2FC3AA187E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6" name="TextBox4">
            <a:extLst>
              <a:ext uri="{FF2B5EF4-FFF2-40B4-BE49-F238E27FC236}">
                <a16:creationId xmlns:a16="http://schemas.microsoft.com/office/drawing/2014/main" id="{76D03168-481C-6FB5-2AB3-EA8B22625004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491C85-478B-BB9C-AC5B-E230F7B55FF3}"/>
              </a:ext>
            </a:extLst>
          </p:cNvPr>
          <p:cNvSpPr txBox="1"/>
          <p:nvPr/>
        </p:nvSpPr>
        <p:spPr>
          <a:xfrm>
            <a:off x="1080368" y="4033361"/>
            <a:ext cx="10235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interaction between hadrons and light mesons: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799CF92-5688-FB6F-EC6F-CF9D830A0604}"/>
              </a:ext>
            </a:extLst>
          </p:cNvPr>
          <p:cNvSpPr/>
          <p:nvPr/>
        </p:nvSpPr>
        <p:spPr>
          <a:xfrm>
            <a:off x="687009" y="4164138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E6CE570-9D22-7FD9-5D5A-99441D34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282" y="4571724"/>
            <a:ext cx="4739094" cy="153765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E954E1D0-116C-B4CE-3079-2D495EE2F848}"/>
              </a:ext>
            </a:extLst>
          </p:cNvPr>
          <p:cNvSpPr txBox="1"/>
          <p:nvPr/>
        </p:nvSpPr>
        <p:spPr>
          <a:xfrm>
            <a:off x="1080368" y="2024589"/>
            <a:ext cx="9027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interactions between the light baryons and the light mesons: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6D8A89B-98CF-7D44-7449-CBB09310E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282" y="2429538"/>
            <a:ext cx="4739094" cy="1482659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id="{3342BCFF-6955-C738-49C9-A8BAD9A5E48E}"/>
              </a:ext>
            </a:extLst>
          </p:cNvPr>
          <p:cNvSpPr/>
          <p:nvPr/>
        </p:nvSpPr>
        <p:spPr>
          <a:xfrm>
            <a:off x="687009" y="2155366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C077242-2CE8-D9CE-7CD3-5DCA93C21EF2}"/>
                  </a:ext>
                </a:extLst>
              </p:cNvPr>
              <p:cNvSpPr txBox="1"/>
              <p:nvPr/>
            </p:nvSpPr>
            <p:spPr>
              <a:xfrm>
                <a:off x="678078" y="1212724"/>
                <a:ext cx="112166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P-wave interactions ; coupled-channel effects. Systems: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𝛯</m:t>
                        </m:r>
                      </m:e>
                      <m:sub>
                        <m: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zh-CN" alt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zh-CN" alt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𝛴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𝛯</m:t>
                        </m:r>
                      </m:e>
                      <m:sub>
                        <m: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sz="24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zh-CN" alt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zh-CN" alt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𝛬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𝛯</m:t>
                        </m:r>
                      </m:e>
                      <m:sub>
                        <m: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sz="24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zh-CN" alt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zh-CN" altLang="en-US" sz="24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zh-CN" alt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𝛬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zh-CN" alt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𝛴</m:t>
                    </m:r>
                    <m:r>
                      <a:rPr lang="en-US" altLang="zh-CN" sz="2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zh-CN" alt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sz="24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zh-CN" alt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C077242-2CE8-D9CE-7CD3-5DCA93C21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78" y="1212724"/>
                <a:ext cx="11216617" cy="830997"/>
              </a:xfrm>
              <a:prstGeom prst="rect">
                <a:avLst/>
              </a:prstGeom>
              <a:blipFill>
                <a:blip r:embed="rId5"/>
                <a:stretch>
                  <a:fillRect l="-815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4D7EF88B-D05C-7CBD-A041-FF41C8D08B8C}"/>
              </a:ext>
            </a:extLst>
          </p:cNvPr>
          <p:cNvSpPr txBox="1"/>
          <p:nvPr/>
        </p:nvSpPr>
        <p:spPr>
          <a:xfrm>
            <a:off x="642694" y="6105198"/>
            <a:ext cx="993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quark symmetry; chiral symmetry; hidden local symmetry.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020AEE7-716E-E90D-DC81-566D5905F2DB}"/>
              </a:ext>
            </a:extLst>
          </p:cNvPr>
          <p:cNvSpPr/>
          <p:nvPr/>
        </p:nvSpPr>
        <p:spPr>
          <a:xfrm>
            <a:off x="6563522" y="4482244"/>
            <a:ext cx="5157763" cy="1589028"/>
          </a:xfrm>
          <a:prstGeom prst="rect">
            <a:avLst/>
          </a:prstGeom>
          <a:noFill/>
          <a:ln w="19050" cap="rnd" cmpd="dbl">
            <a:solidFill>
              <a:srgbClr val="FFFFFF"/>
            </a:solidFill>
            <a:prstDash val="solid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FB6F9F9-12A2-CE44-4F7D-F4B8F7199646}"/>
              </a:ext>
            </a:extLst>
          </p:cNvPr>
          <p:cNvSpPr txBox="1"/>
          <p:nvPr/>
        </p:nvSpPr>
        <p:spPr>
          <a:xfrm>
            <a:off x="608195" y="3755814"/>
            <a:ext cx="3602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U(3) symmetry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0E6F255-9111-910B-4F88-EC83A2A58D91}"/>
              </a:ext>
            </a:extLst>
          </p:cNvPr>
          <p:cNvSpPr/>
          <p:nvPr/>
        </p:nvSpPr>
        <p:spPr>
          <a:xfrm>
            <a:off x="6563522" y="2520181"/>
            <a:ext cx="5157763" cy="1576246"/>
          </a:xfrm>
          <a:prstGeom prst="rect">
            <a:avLst/>
          </a:prstGeom>
          <a:noFill/>
          <a:ln w="19050" cap="rnd" cmpd="dbl">
            <a:solidFill>
              <a:srgbClr val="FFFFFF"/>
            </a:solidFill>
            <a:prstDash val="solid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843478-092A-F65A-A17B-CBC72B3287E4}"/>
              </a:ext>
            </a:extLst>
          </p:cNvPr>
          <p:cNvSpPr txBox="1"/>
          <p:nvPr/>
        </p:nvSpPr>
        <p:spPr>
          <a:xfrm>
            <a:off x="669540" y="283374"/>
            <a:ext cx="4660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 Effective potentials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20E7C5B-368F-2C52-0D68-F6AED7640171}"/>
              </a:ext>
            </a:extLst>
          </p:cNvPr>
          <p:cNvSpPr txBox="1"/>
          <p:nvPr/>
        </p:nvSpPr>
        <p:spPr>
          <a:xfrm>
            <a:off x="8438043" y="2815521"/>
            <a:ext cx="3198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Rept.149, 1 (1987). </a:t>
            </a:r>
          </a:p>
          <a:p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Phys.Rev.C63, 024001(2001).</a:t>
            </a:r>
          </a:p>
          <a:p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C 81, 065201 (2010)</a:t>
            </a:r>
            <a:endParaRPr lang="zh-CN" altLang="en-US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149DA88-0F54-5FD0-75D9-1D17CC0BECC7}"/>
                  </a:ext>
                </a:extLst>
              </p:cNvPr>
              <p:cNvSpPr txBox="1"/>
              <p:nvPr/>
            </p:nvSpPr>
            <p:spPr>
              <a:xfrm>
                <a:off x="6735573" y="2641238"/>
                <a:ext cx="1530419" cy="1347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m:rPr>
                            <m:nor/>
                          </m:rPr>
                          <a:rPr lang="zh-CN" alt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zh-CN" alt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=8.46,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m:rPr>
                            <m:nor/>
                          </m:rPr>
                          <a:rPr lang="zh-CN" alt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zh-CN" alt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=13.07,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m:rPr>
                            <m:nor/>
                          </m:rPr>
                          <a:rPr lang="zh-CN" alt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m:rPr>
                            <m:nor/>
                          </m:rPr>
                          <a:rPr lang="zh-CN" alt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=3.25,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m:rPr>
                            <m:nor/>
                          </m:rPr>
                          <a:rPr lang="zh-CN" alt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m:rPr>
                            <m:nor/>
                          </m:rPr>
                          <a:rPr lang="zh-CN" alt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=19.82.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149DA88-0F54-5FD0-75D9-1D17CC0BE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573" y="2641238"/>
                <a:ext cx="1530419" cy="1347548"/>
              </a:xfrm>
              <a:prstGeom prst="rect">
                <a:avLst/>
              </a:prstGeom>
              <a:blipFill>
                <a:blip r:embed="rId6"/>
                <a:stretch>
                  <a:fillRect l="-1195" t="-2262" r="-3586" b="-22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A8EFEEB1-E2DF-F64A-1E61-4A8D85FB86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3021" y="4528952"/>
            <a:ext cx="3378580" cy="117654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A20ABF1-FEED-1D04-8D90-DDCCDA0ACA01}"/>
              </a:ext>
            </a:extLst>
          </p:cNvPr>
          <p:cNvSpPr txBox="1"/>
          <p:nvPr/>
        </p:nvSpPr>
        <p:spPr>
          <a:xfrm>
            <a:off x="6862212" y="5651228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from the quark model</a:t>
            </a:r>
            <a:endParaRPr lang="zh-CN" altLang="en-US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7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CFFDC-CCCD-85A0-3919-95E5A7A07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1FC665B-135C-AB78-8E87-E19D92065918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ED009EB-C255-C698-2EFD-991711E43090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4">
            <a:extLst>
              <a:ext uri="{FF2B5EF4-FFF2-40B4-BE49-F238E27FC236}">
                <a16:creationId xmlns:a16="http://schemas.microsoft.com/office/drawing/2014/main" id="{F69372BC-234D-62FD-E0C9-4923839C3190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6" name="TextBox4">
            <a:extLst>
              <a:ext uri="{FF2B5EF4-FFF2-40B4-BE49-F238E27FC236}">
                <a16:creationId xmlns:a16="http://schemas.microsoft.com/office/drawing/2014/main" id="{945C783B-85F6-AE0B-EC64-68A7B72C3632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E8E31CF-D049-E883-00D9-F102882EF817}"/>
              </a:ext>
            </a:extLst>
          </p:cNvPr>
          <p:cNvSpPr/>
          <p:nvPr/>
        </p:nvSpPr>
        <p:spPr>
          <a:xfrm>
            <a:off x="579066" y="4630151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7EA333B2-4605-3923-0F5E-DCD4F38823EA}"/>
              </a:ext>
            </a:extLst>
          </p:cNvPr>
          <p:cNvSpPr/>
          <p:nvPr/>
        </p:nvSpPr>
        <p:spPr>
          <a:xfrm>
            <a:off x="579066" y="5279996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A31886-C0B1-0F59-B2C2-23957EE4F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34" y="1423150"/>
            <a:ext cx="2387376" cy="14921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427C8C-F64E-F57F-99D9-597FDA217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06" y="3060227"/>
            <a:ext cx="2968805" cy="14894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720844A-377A-6938-778C-98AE65E77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616" y="1312608"/>
            <a:ext cx="4116480" cy="16244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9DDCCE5-5073-9437-FD84-85849E3D8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659" y="1283288"/>
            <a:ext cx="4031070" cy="16244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580F126-F546-169B-EB67-E1B06A158B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34" b="12226"/>
          <a:stretch>
            <a:fillRect/>
          </a:stretch>
        </p:blipFill>
        <p:spPr>
          <a:xfrm>
            <a:off x="3372711" y="2975267"/>
            <a:ext cx="4116479" cy="159691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84402B0-3CAC-8084-2918-FC099EACBDAD}"/>
              </a:ext>
            </a:extLst>
          </p:cNvPr>
          <p:cNvSpPr txBox="1"/>
          <p:nvPr/>
        </p:nvSpPr>
        <p:spPr>
          <a:xfrm>
            <a:off x="843125" y="4543153"/>
            <a:ext cx="10585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and V denote the pseudoscalar meson matrix and vector meson matrix under SU(3) symmetry, respectively.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B7A7A04-4D33-DBB9-3B14-589A9AD730D3}"/>
              </a:ext>
            </a:extLst>
          </p:cNvPr>
          <p:cNvSpPr txBox="1"/>
          <p:nvPr/>
        </p:nvSpPr>
        <p:spPr>
          <a:xfrm>
            <a:off x="822678" y="5191924"/>
            <a:ext cx="53132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denotes the SU(3) baryon octet;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B₃ represents the triplet heavy-flavor baryons; 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B₆ represents the sextet heavy-flavor baryons.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AFB58AE-5569-E3A3-8EE2-4194A07FB628}"/>
              </a:ext>
            </a:extLst>
          </p:cNvPr>
          <p:cNvSpPr/>
          <p:nvPr/>
        </p:nvSpPr>
        <p:spPr>
          <a:xfrm>
            <a:off x="579065" y="5599700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3E89A30B-7525-D8BC-ED1A-71D443F126FB}"/>
              </a:ext>
            </a:extLst>
          </p:cNvPr>
          <p:cNvSpPr/>
          <p:nvPr/>
        </p:nvSpPr>
        <p:spPr>
          <a:xfrm>
            <a:off x="579064" y="5910392"/>
            <a:ext cx="192253" cy="200109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56A3492-CDF9-2EFC-3CEB-64371E6297AC}"/>
              </a:ext>
            </a:extLst>
          </p:cNvPr>
          <p:cNvSpPr txBox="1"/>
          <p:nvPr/>
        </p:nvSpPr>
        <p:spPr>
          <a:xfrm>
            <a:off x="669540" y="283374"/>
            <a:ext cx="4660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 Effective potentials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7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F0DCD-D4AA-2936-E4D7-BC4147211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F77116A-6EBD-7B42-3443-AE219C79FF71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箭头: 燕尾形 11">
            <a:extLst>
              <a:ext uri="{FF2B5EF4-FFF2-40B4-BE49-F238E27FC236}">
                <a16:creationId xmlns:a16="http://schemas.microsoft.com/office/drawing/2014/main" id="{18F17376-8FBB-6F38-BCF0-3D501F17528C}"/>
              </a:ext>
            </a:extLst>
          </p:cNvPr>
          <p:cNvSpPr/>
          <p:nvPr/>
        </p:nvSpPr>
        <p:spPr>
          <a:xfrm>
            <a:off x="3768978" y="2762456"/>
            <a:ext cx="621717" cy="461665"/>
          </a:xfrm>
          <a:prstGeom prst="notchedRightArrow">
            <a:avLst/>
          </a:prstGeom>
          <a:gradFill flip="none" rotWithShape="1">
            <a:gsLst>
              <a:gs pos="4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F8F4178-3E9B-CE33-C278-BB5D9436F79F}"/>
              </a:ext>
            </a:extLst>
          </p:cNvPr>
          <p:cNvGrpSpPr/>
          <p:nvPr/>
        </p:nvGrpSpPr>
        <p:grpSpPr>
          <a:xfrm>
            <a:off x="474526" y="1728412"/>
            <a:ext cx="3212364" cy="2417557"/>
            <a:chOff x="428389" y="2213267"/>
            <a:chExt cx="3212364" cy="24175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190D9576-108A-875B-7036-27117395750C}"/>
                    </a:ext>
                  </a:extLst>
                </p:cNvPr>
                <p:cNvSpPr txBox="1"/>
                <p:nvPr/>
              </p:nvSpPr>
              <p:spPr>
                <a:xfrm>
                  <a:off x="433808" y="2553377"/>
                  <a:ext cx="3196106" cy="2077447"/>
                </a:xfrm>
                <a:prstGeom prst="rect">
                  <a:avLst/>
                </a:prstGeom>
                <a:gradFill flip="none" rotWithShape="1">
                  <a:gsLst>
                    <a:gs pos="51000">
                      <a:schemeClr val="accent2">
                        <a:lumMod val="20000"/>
                        <a:lumOff val="8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 w="15875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CC3300"/>
                      </a:gs>
                    </a:gsLst>
                    <a:lin ang="16200000" scaled="1"/>
                    <a:tileRect/>
                  </a:gradFill>
                </a:ln>
              </p:spPr>
              <p:txBody>
                <a:bodyPr wrap="square" tIns="576000" rtlCol="0">
                  <a:noAutofit/>
                </a:bodyPr>
                <a:lstStyle>
                  <a:defPPr>
                    <a:defRPr lang="zh-CN"/>
                  </a:defPPr>
                  <a:lvl1pPr algn="ctr">
                    <a:defRPr sz="2400" b="1">
                      <a:solidFill>
                        <a:srgbClr val="0066CC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𝑴</m:t>
                        </m:r>
                        <m:r>
                          <a:rPr kumimoji="0" lang="en-US" altLang="zh-CN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zh-CN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𝐚</m:t>
                        </m:r>
                        <m:r>
                          <a:rPr kumimoji="0" lang="en-US" altLang="zh-CN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zh-CN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𝐛</m:t>
                        </m:r>
                        <m:r>
                          <a:rPr kumimoji="0" lang="en-US" altLang="zh-CN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→</m:t>
                        </m:r>
                        <m:r>
                          <a:rPr kumimoji="0" lang="en-US" altLang="zh-CN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𝐜</m:t>
                        </m:r>
                        <m:r>
                          <a:rPr kumimoji="0" lang="en-US" altLang="zh-CN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zh-CN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𝐝</m:t>
                        </m:r>
                        <m:r>
                          <a:rPr kumimoji="0" lang="en-US" altLang="zh-CN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黑体" panose="02010609060101010101" pitchFamily="49" charset="-122"/>
                    </a:rPr>
                    <a:t>Interaction </a:t>
                  </a:r>
                  <a:r>
                    <a:rPr kumimoji="0" lang="en-US" altLang="zh-CN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黑体" panose="02010609060101010101" pitchFamily="49" charset="-122"/>
                    </a:rPr>
                    <a:t>Lagrangian</a:t>
                  </a:r>
                  <a:endPara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黑体" panose="02010609060101010101" pitchFamily="49" charset="-122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黑体" panose="02010609060101010101" pitchFamily="49" charset="-122"/>
                    </a:rPr>
                    <a:t>Feynman Rules</a:t>
                  </a: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190D9576-108A-875B-7036-2711739575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808" y="2553377"/>
                  <a:ext cx="3196106" cy="20774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5875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CC3300"/>
                      </a:gs>
                    </a:gsLst>
                    <a:lin ang="16200000" scaled="1"/>
                    <a:tileRect/>
                  </a:gra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2DEC5AB-292D-D9BE-CD6B-216ABE28497F}"/>
                </a:ext>
              </a:extLst>
            </p:cNvPr>
            <p:cNvSpPr/>
            <p:nvPr/>
          </p:nvSpPr>
          <p:spPr bwMode="auto">
            <a:xfrm>
              <a:off x="428389" y="2213267"/>
              <a:ext cx="3212364" cy="732495"/>
            </a:xfrm>
            <a:prstGeom prst="roundRect">
              <a:avLst>
                <a:gd name="adj" fmla="val 16566"/>
              </a:avLst>
            </a:prstGeom>
            <a:solidFill>
              <a:srgbClr val="F3A672"/>
            </a:solidFill>
            <a:ln w="158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lvl="0" algn="ctr" defTabSz="457200">
                <a:spcAft>
                  <a:spcPts val="600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Scattering amplitude</a:t>
              </a:r>
              <a:endPara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箭头: 燕尾形 25">
            <a:extLst>
              <a:ext uri="{FF2B5EF4-FFF2-40B4-BE49-F238E27FC236}">
                <a16:creationId xmlns:a16="http://schemas.microsoft.com/office/drawing/2014/main" id="{FD8C9EAD-BCB8-8918-4E5B-BBB7097B61E3}"/>
              </a:ext>
            </a:extLst>
          </p:cNvPr>
          <p:cNvSpPr/>
          <p:nvPr/>
        </p:nvSpPr>
        <p:spPr>
          <a:xfrm>
            <a:off x="7789565" y="2762456"/>
            <a:ext cx="621717" cy="461665"/>
          </a:xfrm>
          <a:prstGeom prst="notchedRightArrow">
            <a:avLst/>
          </a:prstGeom>
          <a:gradFill flip="none" rotWithShape="1">
            <a:gsLst>
              <a:gs pos="4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2572C0A-AC93-25AC-C30E-1767B0AAB229}"/>
              </a:ext>
            </a:extLst>
          </p:cNvPr>
          <p:cNvGrpSpPr/>
          <p:nvPr/>
        </p:nvGrpSpPr>
        <p:grpSpPr>
          <a:xfrm>
            <a:off x="4487702" y="1728412"/>
            <a:ext cx="3216596" cy="2417560"/>
            <a:chOff x="4532495" y="2213267"/>
            <a:chExt cx="3216596" cy="24175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535926D7-D172-CD76-D238-4E54BF88FDC4}"/>
                    </a:ext>
                  </a:extLst>
                </p:cNvPr>
                <p:cNvSpPr txBox="1"/>
                <p:nvPr/>
              </p:nvSpPr>
              <p:spPr>
                <a:xfrm>
                  <a:off x="4532495" y="2498652"/>
                  <a:ext cx="3196106" cy="2132175"/>
                </a:xfrm>
                <a:prstGeom prst="rect">
                  <a:avLst/>
                </a:prstGeom>
                <a:gradFill flip="none" rotWithShape="1">
                  <a:gsLst>
                    <a:gs pos="51000">
                      <a:schemeClr val="accent2">
                        <a:lumMod val="20000"/>
                        <a:lumOff val="8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 w="15875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CC3300"/>
                      </a:gs>
                    </a:gsLst>
                    <a:lin ang="16200000" scaled="1"/>
                    <a:tileRect/>
                  </a:gradFill>
                </a:ln>
              </p:spPr>
              <p:txBody>
                <a:bodyPr wrap="square" tIns="576000" rtlCol="0">
                  <a:noAutofit/>
                </a:bodyPr>
                <a:lstStyle>
                  <a:defPPr>
                    <a:defRPr lang="zh-CN"/>
                  </a:defPPr>
                  <a:lvl1pPr algn="ctr">
                    <a:defRPr sz="2400" b="1">
                      <a:solidFill>
                        <a:srgbClr val="0066CC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defRPr>
                  </a:lvl1pPr>
                </a:lstStyle>
                <a:p>
                  <a:pPr>
                    <a:lnSpc>
                      <a:spcPct val="150000"/>
                    </a:lnSpc>
                    <a:defRPr/>
                  </a:pPr>
                  <a14:m>
                    <m:oMath xmlns:m="http://schemas.openxmlformats.org/officeDocument/2006/math">
                      <m:r>
                        <a:rPr lang="zh-CN" alt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d>
                        <m:dPr>
                          <m:ctrlPr>
                            <a:rPr lang="zh-CN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acc>
                        </m:e>
                      </m:d>
                      <m:r>
                        <a:rPr lang="en-US" altLang="zh-CN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altLang="zh-CN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zh-CN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zh-CN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zh-CN" sz="1800" dirty="0">
                      <a:solidFill>
                        <a:schemeClr val="tx1"/>
                      </a:solidFill>
                      <a:ea typeface="黑体" panose="02010609060101010101" pitchFamily="49" charset="-122"/>
                    </a:rPr>
                    <a:t>/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  <m:r>
                            <a:rPr lang="en-US" altLang="zh-C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altLang="zh-C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zh-CN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e>
                      </m:rad>
                    </m:oMath>
                  </a14:m>
                  <a:endParaRPr lang="en-US" altLang="zh-CN" sz="1800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  <a:p>
                  <a:pPr>
                    <a:lnSpc>
                      <a:spcPct val="150000"/>
                    </a:lnSpc>
                    <a:defRPr/>
                  </a:pPr>
                  <a:r>
                    <a:rPr lang="en-US" altLang="zh-CN" sz="1800" dirty="0">
                      <a:solidFill>
                        <a:schemeClr val="tx1"/>
                      </a:solidFill>
                      <a:ea typeface="黑体" panose="02010609060101010101" pitchFamily="49" charset="-122"/>
                    </a:rPr>
                    <a:t>Breit approximation</a:t>
                  </a:r>
                  <a:endPara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黑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535926D7-D172-CD76-D238-4E54BF88FD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2495" y="2498652"/>
                  <a:ext cx="3196106" cy="21321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5875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CC3300"/>
                      </a:gs>
                    </a:gsLst>
                    <a:lin ang="16200000" scaled="1"/>
                    <a:tileRect/>
                  </a:gra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3EDC78A-BFC7-9AC6-6E5F-A1974DC676E0}"/>
                </a:ext>
              </a:extLst>
            </p:cNvPr>
            <p:cNvSpPr/>
            <p:nvPr/>
          </p:nvSpPr>
          <p:spPr bwMode="auto">
            <a:xfrm>
              <a:off x="4536727" y="2213267"/>
              <a:ext cx="3212364" cy="732495"/>
            </a:xfrm>
            <a:prstGeom prst="roundRect">
              <a:avLst>
                <a:gd name="adj" fmla="val 16566"/>
              </a:avLst>
            </a:prstGeom>
            <a:solidFill>
              <a:srgbClr val="F3A672"/>
            </a:solidFill>
            <a:ln w="158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lvl="0" algn="ctr" defTabSz="457200">
                <a:spcAft>
                  <a:spcPts val="600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Effective potential in momentum space</a:t>
              </a:r>
              <a:endPara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F1FEEF3-84A4-C8C4-1E3E-D900E9FC04B0}"/>
              </a:ext>
            </a:extLst>
          </p:cNvPr>
          <p:cNvGrpSpPr/>
          <p:nvPr/>
        </p:nvGrpSpPr>
        <p:grpSpPr>
          <a:xfrm>
            <a:off x="8505111" y="1728412"/>
            <a:ext cx="3212364" cy="2417560"/>
            <a:chOff x="8616369" y="2213267"/>
            <a:chExt cx="3212364" cy="2417560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47D039C-7BC5-A27C-0181-592F908A03A6}"/>
                </a:ext>
              </a:extLst>
            </p:cNvPr>
            <p:cNvSpPr txBox="1"/>
            <p:nvPr/>
          </p:nvSpPr>
          <p:spPr>
            <a:xfrm>
              <a:off x="8623958" y="2672074"/>
              <a:ext cx="3196108" cy="1958753"/>
            </a:xfrm>
            <a:prstGeom prst="rect">
              <a:avLst/>
            </a:prstGeom>
            <a:gradFill flip="none" rotWithShape="1">
              <a:gsLst>
                <a:gs pos="51000">
                  <a:schemeClr val="accent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158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CC3300"/>
                  </a:gs>
                </a:gsLst>
                <a:lin ang="16200000" scaled="1"/>
                <a:tileRect/>
              </a:gradFill>
            </a:ln>
          </p:spPr>
          <p:txBody>
            <a:bodyPr wrap="square" tIns="576000" rtlCol="0">
              <a:no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66C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lvl="0">
                <a:lnSpc>
                  <a:spcPct val="150000"/>
                </a:lnSpc>
                <a:defRPr/>
              </a:pP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0CE1276E-3614-76B5-24ED-348160D68358}"/>
                    </a:ext>
                  </a:extLst>
                </p:cNvPr>
                <p:cNvSpPr txBox="1"/>
                <p:nvPr/>
              </p:nvSpPr>
              <p:spPr>
                <a:xfrm>
                  <a:off x="8701309" y="2903911"/>
                  <a:ext cx="3016558" cy="15433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en-US" altLang="zh-CN" sz="1600" b="1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1600" b="1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16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dirty="0">
                                        <a:latin typeface="Cambria Math" panose="02040503050406030204" pitchFamily="18" charset="0"/>
                                      </a:rPr>
                                      <m:t>ⅆ</m:t>
                                    </m:r>
                                  </m:e>
                                  <m:sup>
                                    <m:r>
                                      <a:rPr lang="en-US" altLang="zh-CN" sz="1600" b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zh-CN" sz="1600" b="1" i="1" dirty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16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6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1600" b="1" i="1" dirty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600" b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  <m:sSup>
                          <m:sSupPr>
                            <m:ctrlPr>
                              <a:rPr lang="zh-CN" altLang="en-US" sz="1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b="1" i="1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  <m:sup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acc>
                              <m:accPr>
                                <m:chr m:val="⃗"/>
                                <m:ctrlPr>
                                  <a:rPr lang="zh-CN" alt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1600" b="1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zh-CN" altLang="en-US" sz="1600" b="1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1600" b="1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sup>
                        </m:sSup>
                        <m:r>
                          <a:rPr lang="zh-CN" altLang="en-US" sz="1600" b="1" i="1">
                            <a:latin typeface="Cambria Math" panose="02040503050406030204" pitchFamily="18" charset="0"/>
                          </a:rPr>
                          <m:t>𝑽</m:t>
                        </m:r>
                        <m:d>
                          <m:dPr>
                            <m:ctrlPr>
                              <a:rPr lang="zh-CN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16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</m:acc>
                          </m:e>
                        </m:d>
                        <m:sSup>
                          <m:sSupPr>
                            <m:ctrlPr>
                              <a:rPr lang="en-US" altLang="zh-CN" sz="16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sz="1600" b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6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6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1" i="1" dirty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altLang="zh-CN" sz="16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1600" b="1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CN" sz="1600" b="1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1" i="1" dirty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zh-CN" sz="1600" b="1" i="1" dirty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sub>
                              <m:sup>
                                <m:r>
                                  <a:rPr lang="en-US" altLang="zh-CN" sz="16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altLang="zh-CN" sz="16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b="1" dirty="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Fourier transformation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0CE1276E-3614-76B5-24ED-348160D683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1309" y="2903911"/>
                  <a:ext cx="3016558" cy="1543371"/>
                </a:xfrm>
                <a:prstGeom prst="rect">
                  <a:avLst/>
                </a:prstGeom>
                <a:blipFill>
                  <a:blip r:embed="rId7"/>
                  <a:stretch>
                    <a:fillRect b="-51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8B828D7A-925F-F3AB-2566-76808197896F}"/>
                    </a:ext>
                  </a:extLst>
                </p:cNvPr>
                <p:cNvSpPr txBox="1"/>
                <p:nvPr/>
              </p:nvSpPr>
              <p:spPr>
                <a:xfrm>
                  <a:off x="9898024" y="2968626"/>
                  <a:ext cx="827855" cy="7848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𝑽</m:t>
                      </m:r>
                      <m:d>
                        <m:dPr>
                          <m:ctrlPr>
                            <a:rPr lang="zh-CN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a14:m>
                  <a:r>
                    <a:rPr lang="en-US" altLang="zh-CN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=</a:t>
                  </a:r>
                </a:p>
                <a:p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B757010B-A683-F0F7-719C-BBBF54C51C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8024" y="2968626"/>
                  <a:ext cx="827855" cy="784830"/>
                </a:xfrm>
                <a:prstGeom prst="rect">
                  <a:avLst/>
                </a:prstGeom>
                <a:blipFill>
                  <a:blip r:embed="rId8"/>
                  <a:stretch>
                    <a:fillRect r="-220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3408489-4D7D-E0A6-D6A2-3E2AA2161973}"/>
                </a:ext>
              </a:extLst>
            </p:cNvPr>
            <p:cNvSpPr/>
            <p:nvPr/>
          </p:nvSpPr>
          <p:spPr bwMode="auto">
            <a:xfrm>
              <a:off x="8616369" y="2213267"/>
              <a:ext cx="3212364" cy="732495"/>
            </a:xfrm>
            <a:prstGeom prst="roundRect">
              <a:avLst>
                <a:gd name="adj" fmla="val 16566"/>
              </a:avLst>
            </a:prstGeom>
            <a:solidFill>
              <a:srgbClr val="F3A672"/>
            </a:solidFill>
            <a:ln w="158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lvl="0" algn="ctr" defTabSz="457200">
                <a:spcAft>
                  <a:spcPts val="600"/>
                </a:spcAft>
              </a:pP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Effective potential in coordinate space</a:t>
              </a:r>
              <a:endPara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CFE78EC-8523-7319-5B4B-88ED9E68FC11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4">
            <a:extLst>
              <a:ext uri="{FF2B5EF4-FFF2-40B4-BE49-F238E27FC236}">
                <a16:creationId xmlns:a16="http://schemas.microsoft.com/office/drawing/2014/main" id="{37B67054-4A5F-978E-C5CB-E31D1B262074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6" name="TextBox4">
            <a:extLst>
              <a:ext uri="{FF2B5EF4-FFF2-40B4-BE49-F238E27FC236}">
                <a16:creationId xmlns:a16="http://schemas.microsoft.com/office/drawing/2014/main" id="{0BCFE060-A835-8785-4E19-80395C4B3492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0694868-EB1C-5281-975C-81D1AA3923BA}"/>
              </a:ext>
            </a:extLst>
          </p:cNvPr>
          <p:cNvCxnSpPr/>
          <p:nvPr/>
        </p:nvCxnSpPr>
        <p:spPr>
          <a:xfrm>
            <a:off x="790351" y="4501084"/>
            <a:ext cx="2807762" cy="0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2DB32AE-C62D-B9EE-4B09-C84DDC58463A}"/>
              </a:ext>
            </a:extLst>
          </p:cNvPr>
          <p:cNvCxnSpPr/>
          <p:nvPr/>
        </p:nvCxnSpPr>
        <p:spPr>
          <a:xfrm>
            <a:off x="769861" y="5701234"/>
            <a:ext cx="2807762" cy="0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9DEEE38-E204-51FE-013B-65F370FBD0F7}"/>
              </a:ext>
            </a:extLst>
          </p:cNvPr>
          <p:cNvCxnSpPr/>
          <p:nvPr/>
        </p:nvCxnSpPr>
        <p:spPr>
          <a:xfrm>
            <a:off x="2229107" y="4501084"/>
            <a:ext cx="0" cy="1219200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9BF6BEF-4F05-3A20-E371-CFEFDEF64C79}"/>
                  </a:ext>
                </a:extLst>
              </p:cNvPr>
              <p:cNvSpPr txBox="1"/>
              <p:nvPr/>
            </p:nvSpPr>
            <p:spPr>
              <a:xfrm>
                <a:off x="2367763" y="4936985"/>
                <a:ext cx="1315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9BF6BEF-4F05-3A20-E371-CFEFDEF64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763" y="4936985"/>
                <a:ext cx="1315617" cy="276999"/>
              </a:xfrm>
              <a:prstGeom prst="rect">
                <a:avLst/>
              </a:prstGeom>
              <a:blipFill>
                <a:blip r:embed="rId9"/>
                <a:stretch>
                  <a:fillRect l="-5556" t="-2222" r="-5556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490259FE-2478-2E41-1C44-DB8138E589EE}"/>
              </a:ext>
            </a:extLst>
          </p:cNvPr>
          <p:cNvSpPr txBox="1"/>
          <p:nvPr/>
        </p:nvSpPr>
        <p:spPr>
          <a:xfrm>
            <a:off x="413673" y="422291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E34814E-A9DA-4E60-E701-241AFB107953}"/>
              </a:ext>
            </a:extLst>
          </p:cNvPr>
          <p:cNvSpPr txBox="1"/>
          <p:nvPr/>
        </p:nvSpPr>
        <p:spPr>
          <a:xfrm>
            <a:off x="413673" y="54132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9B6CB0B-DF0F-402D-E603-2D43BE0AD3FD}"/>
              </a:ext>
            </a:extLst>
          </p:cNvPr>
          <p:cNvSpPr txBox="1"/>
          <p:nvPr/>
        </p:nvSpPr>
        <p:spPr>
          <a:xfrm>
            <a:off x="3633315" y="4232648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A8307A7-7F10-E891-5CCF-723602CB9B76}"/>
              </a:ext>
            </a:extLst>
          </p:cNvPr>
          <p:cNvSpPr txBox="1"/>
          <p:nvPr/>
        </p:nvSpPr>
        <p:spPr>
          <a:xfrm>
            <a:off x="3633315" y="5423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CD17D5D-341B-6B5C-06BA-7AE1FFF05F63}"/>
              </a:ext>
            </a:extLst>
          </p:cNvPr>
          <p:cNvSpPr/>
          <p:nvPr/>
        </p:nvSpPr>
        <p:spPr>
          <a:xfrm>
            <a:off x="4487702" y="4513566"/>
            <a:ext cx="7221105" cy="1249617"/>
          </a:xfrm>
          <a:prstGeom prst="rect">
            <a:avLst/>
          </a:prstGeom>
          <a:noFill/>
          <a:ln w="19050" cap="rnd" cmpd="dbl">
            <a:solidFill>
              <a:srgbClr val="FFFFFF"/>
            </a:solidFill>
            <a:prstDash val="solid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38CCD1A-B4E3-7BB1-A3FF-F5B2E156E773}"/>
                  </a:ext>
                </a:extLst>
              </p:cNvPr>
              <p:cNvSpPr txBox="1"/>
              <p:nvPr/>
            </p:nvSpPr>
            <p:spPr>
              <a:xfrm>
                <a:off x="4719654" y="4550525"/>
                <a:ext cx="6757200" cy="1121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1" dirty="0"/>
                  <a:t>   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 factor 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 dirty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18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8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1800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1" i="1" dirty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1800" b="1" i="1" dirty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>
                            <m:r>
                              <a:rPr lang="en-US" altLang="zh-CN" sz="18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zh-CN" altLang="en-US" b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b="1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1" i="1" dirty="0">
                                <a:latin typeface="Cambria Math" panose="02040503050406030204" pitchFamily="18" charset="0"/>
                              </a:rPr>
                              <m:t>𝜦</m:t>
                            </m:r>
                          </m:e>
                          <m:sup>
                            <m:r>
                              <a:rPr lang="zh-CN" altLang="en-US" b="1" i="0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zh-CN" altLang="en-US" b="1" i="0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en-US" b="1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1" i="1" dirty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zh-CN" altLang="en-US" b="1" i="0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en-US" b="1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1" i="1" dirty="0">
                                <a:latin typeface="Cambria Math" panose="02040503050406030204" pitchFamily="18" charset="0"/>
                              </a:rPr>
                              <m:t>𝜦</m:t>
                            </m:r>
                          </m:e>
                          <m:sup>
                            <m:r>
                              <a:rPr lang="zh-CN" altLang="en-US" b="1" i="0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zh-CN" altLang="en-US" b="1" i="0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en-US" b="1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1" i="1" dirty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zh-CN" altLang="en-US" b="1" i="0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b="1" dirty="0"/>
                  <a:t> </a:t>
                </a:r>
                <a14:m>
                  <m:oMath xmlns:m="http://schemas.openxmlformats.org/officeDocument/2006/math">
                    <m:r>
                      <a:rPr lang="zh-CN" altLang="en-US" b="1" dirty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free parameter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  <m:r>
                      <m:rPr>
                        <m:sty m:val="p"/>
                      </m:rP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eV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m and q are the cutoff, mass and four-momentum of the exchanged meson, respectively. 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38CCD1A-B4E3-7BB1-A3FF-F5B2E156E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654" y="4550525"/>
                <a:ext cx="6757200" cy="1121910"/>
              </a:xfrm>
              <a:prstGeom prst="rect">
                <a:avLst/>
              </a:prstGeom>
              <a:blipFill>
                <a:blip r:embed="rId10"/>
                <a:stretch>
                  <a:fillRect l="-721" r="-1262" b="-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FFAD3F8-FA5F-73D9-0B6B-CEAC5A11289F}"/>
              </a:ext>
            </a:extLst>
          </p:cNvPr>
          <p:cNvSpPr txBox="1"/>
          <p:nvPr/>
        </p:nvSpPr>
        <p:spPr>
          <a:xfrm>
            <a:off x="669540" y="283374"/>
            <a:ext cx="769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 One-boson-exchange (OBE) model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9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06CB2-E3CC-0B25-D248-24CD45AF3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24E1E921-7622-4594-F645-93C78CA2268B}"/>
              </a:ext>
            </a:extLst>
          </p:cNvPr>
          <p:cNvSpPr txBox="1"/>
          <p:nvPr/>
        </p:nvSpPr>
        <p:spPr>
          <a:xfrm>
            <a:off x="5075618" y="112054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4800" dirty="0">
              <a:solidFill>
                <a:srgbClr val="CC33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23EE52B-243B-1B9D-56E1-0A7907E79D24}"/>
              </a:ext>
            </a:extLst>
          </p:cNvPr>
          <p:cNvSpPr txBox="1"/>
          <p:nvPr/>
        </p:nvSpPr>
        <p:spPr>
          <a:xfrm>
            <a:off x="3735993" y="1708936"/>
            <a:ext cx="6085138" cy="486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Background</a:t>
            </a: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one-boson-exchange model Results and discussions</a:t>
            </a: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Summary</a:t>
            </a:r>
          </a:p>
          <a:p>
            <a:pPr>
              <a:lnSpc>
                <a:spcPct val="200000"/>
              </a:lnSpc>
            </a:pP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D5BEA19-6BC4-A980-1030-053CF6D387A1}"/>
              </a:ext>
            </a:extLst>
          </p:cNvPr>
          <p:cNvCxnSpPr/>
          <p:nvPr/>
        </p:nvCxnSpPr>
        <p:spPr>
          <a:xfrm>
            <a:off x="0" y="6660292"/>
            <a:ext cx="12192000" cy="0"/>
          </a:xfrm>
          <a:prstGeom prst="line">
            <a:avLst/>
          </a:prstGeom>
          <a:ln w="4064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732B6084-6C2D-5B90-EAE1-C280BE3375E7}"/>
              </a:ext>
            </a:extLst>
          </p:cNvPr>
          <p:cNvGrpSpPr/>
          <p:nvPr/>
        </p:nvGrpSpPr>
        <p:grpSpPr>
          <a:xfrm>
            <a:off x="2671797" y="2069435"/>
            <a:ext cx="625318" cy="480598"/>
            <a:chOff x="2542058" y="2996170"/>
            <a:chExt cx="625318" cy="480598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E270E87B-6370-A46E-6AA0-1AF66D69F2BF}"/>
                </a:ext>
              </a:extLst>
            </p:cNvPr>
            <p:cNvSpPr/>
            <p:nvPr/>
          </p:nvSpPr>
          <p:spPr>
            <a:xfrm>
              <a:off x="2620717" y="3008768"/>
              <a:ext cx="468000" cy="468000"/>
            </a:xfrm>
            <a:prstGeom prst="ellipse">
              <a:avLst/>
            </a:prstGeom>
            <a:noFill/>
            <a:ln w="63500">
              <a:solidFill>
                <a:srgbClr val="CC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A240523-B3A4-28CD-17EC-FE96F54CD61D}"/>
                </a:ext>
              </a:extLst>
            </p:cNvPr>
            <p:cNvSpPr txBox="1"/>
            <p:nvPr/>
          </p:nvSpPr>
          <p:spPr>
            <a:xfrm>
              <a:off x="2542058" y="2996170"/>
              <a:ext cx="6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38E7D68-BD96-AD35-71F9-BA1DC750AB4C}"/>
              </a:ext>
            </a:extLst>
          </p:cNvPr>
          <p:cNvGrpSpPr/>
          <p:nvPr/>
        </p:nvGrpSpPr>
        <p:grpSpPr>
          <a:xfrm>
            <a:off x="2671797" y="3051010"/>
            <a:ext cx="625318" cy="480598"/>
            <a:chOff x="2542058" y="2996170"/>
            <a:chExt cx="625318" cy="48059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2454A39-B2E4-BF8B-4A39-A9416470644A}"/>
                </a:ext>
              </a:extLst>
            </p:cNvPr>
            <p:cNvSpPr/>
            <p:nvPr/>
          </p:nvSpPr>
          <p:spPr>
            <a:xfrm>
              <a:off x="2620717" y="3008768"/>
              <a:ext cx="468000" cy="468000"/>
            </a:xfrm>
            <a:prstGeom prst="ellipse">
              <a:avLst/>
            </a:prstGeom>
            <a:noFill/>
            <a:ln w="63500">
              <a:solidFill>
                <a:srgbClr val="CC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0EE1A43-8BC7-76DB-2E89-B0D03434884F}"/>
                </a:ext>
              </a:extLst>
            </p:cNvPr>
            <p:cNvSpPr txBox="1"/>
            <p:nvPr/>
          </p:nvSpPr>
          <p:spPr>
            <a:xfrm>
              <a:off x="2542058" y="2996170"/>
              <a:ext cx="6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AD5BAA1-BE16-2D97-AC7F-7D68453B7262}"/>
              </a:ext>
            </a:extLst>
          </p:cNvPr>
          <p:cNvGrpSpPr/>
          <p:nvPr/>
        </p:nvGrpSpPr>
        <p:grpSpPr>
          <a:xfrm>
            <a:off x="2671797" y="5016485"/>
            <a:ext cx="625318" cy="480598"/>
            <a:chOff x="2542058" y="2996170"/>
            <a:chExt cx="625318" cy="480598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7A1FFC76-5EBD-E57E-5A7F-0777FC2ED86D}"/>
                </a:ext>
              </a:extLst>
            </p:cNvPr>
            <p:cNvSpPr/>
            <p:nvPr/>
          </p:nvSpPr>
          <p:spPr>
            <a:xfrm>
              <a:off x="2620717" y="3008768"/>
              <a:ext cx="468000" cy="468000"/>
            </a:xfrm>
            <a:prstGeom prst="ellipse">
              <a:avLst/>
            </a:prstGeom>
            <a:noFill/>
            <a:ln w="63500">
              <a:solidFill>
                <a:srgbClr val="CC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2EDD248-D181-8A93-3B65-0D63865080C4}"/>
                </a:ext>
              </a:extLst>
            </p:cNvPr>
            <p:cNvSpPr txBox="1"/>
            <p:nvPr/>
          </p:nvSpPr>
          <p:spPr>
            <a:xfrm>
              <a:off x="2542058" y="2996170"/>
              <a:ext cx="6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DC5D48D-9930-9D51-06A8-9E4ED2F509E0}"/>
              </a:ext>
            </a:extLst>
          </p:cNvPr>
          <p:cNvGrpSpPr/>
          <p:nvPr/>
        </p:nvGrpSpPr>
        <p:grpSpPr>
          <a:xfrm>
            <a:off x="2671797" y="4051519"/>
            <a:ext cx="625318" cy="480598"/>
            <a:chOff x="4507445" y="2450615"/>
            <a:chExt cx="625318" cy="480598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A28B3ABF-BE1B-063E-CA85-8F476D58EDFA}"/>
                </a:ext>
              </a:extLst>
            </p:cNvPr>
            <p:cNvSpPr/>
            <p:nvPr/>
          </p:nvSpPr>
          <p:spPr>
            <a:xfrm>
              <a:off x="4586104" y="2463213"/>
              <a:ext cx="468000" cy="468000"/>
            </a:xfrm>
            <a:prstGeom prst="ellipse">
              <a:avLst/>
            </a:prstGeom>
            <a:solidFill>
              <a:srgbClr val="CC3300"/>
            </a:solidFill>
            <a:ln w="63500">
              <a:solidFill>
                <a:srgbClr val="CC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01A5898-1311-F9A4-77A5-5DE3ABEBAA6A}"/>
                </a:ext>
              </a:extLst>
            </p:cNvPr>
            <p:cNvSpPr txBox="1"/>
            <p:nvPr/>
          </p:nvSpPr>
          <p:spPr>
            <a:xfrm>
              <a:off x="4507445" y="2450615"/>
              <a:ext cx="625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EFC2147F-CCD6-F0CF-1CB8-6F3A618DD016}"/>
              </a:ext>
            </a:extLst>
          </p:cNvPr>
          <p:cNvCxnSpPr>
            <a:cxnSpLocks/>
          </p:cNvCxnSpPr>
          <p:nvPr/>
        </p:nvCxnSpPr>
        <p:spPr>
          <a:xfrm>
            <a:off x="287867" y="1112327"/>
            <a:ext cx="11606828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 dir="5400000">
              <a:schemeClr val="bg2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4">
            <a:extLst>
              <a:ext uri="{FF2B5EF4-FFF2-40B4-BE49-F238E27FC236}">
                <a16:creationId xmlns:a16="http://schemas.microsoft.com/office/drawing/2014/main" id="{C80D82E6-1CF3-5DAA-C2F7-6F1ACAB3FBF7}"/>
              </a:ext>
            </a:extLst>
          </p:cNvPr>
          <p:cNvSpPr txBox="1"/>
          <p:nvPr/>
        </p:nvSpPr>
        <p:spPr>
          <a:xfrm>
            <a:off x="771643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第八届强子谱强子结构研讨会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  <p:sp>
        <p:nvSpPr>
          <p:cNvPr id="6" name="TextBox4">
            <a:extLst>
              <a:ext uri="{FF2B5EF4-FFF2-40B4-BE49-F238E27FC236}">
                <a16:creationId xmlns:a16="http://schemas.microsoft.com/office/drawing/2014/main" id="{D2B72CB7-6E90-C755-DAA4-55715A7CAF5F}"/>
              </a:ext>
            </a:extLst>
          </p:cNvPr>
          <p:cNvSpPr txBox="1"/>
          <p:nvPr/>
        </p:nvSpPr>
        <p:spPr>
          <a:xfrm>
            <a:off x="7597559" y="6491015"/>
            <a:ext cx="41237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/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年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月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-</a:t>
            </a:r>
            <a:r>
              <a:rPr lang="en-US" altLang="zh-CN" sz="2200" b="1" kern="0" spc="-15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日  广西</a:t>
            </a:r>
            <a:r>
              <a:rPr lang="en-US" altLang="zh-CN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•</a:t>
            </a:r>
            <a:r>
              <a:rPr lang="zh-CN" altLang="en-US" sz="2200" b="1" kern="0" spc="-1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SimSun" pitchFamily="2" charset="0"/>
              </a:rPr>
              <a:t>桂林</a:t>
            </a:r>
            <a:endParaRPr lang="en-US" altLang="zh-CN" sz="2200" b="1" kern="0" spc="-1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SimSu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76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23546</TotalTime>
  <Words>1444</Words>
  <Application>Microsoft Office PowerPoint</Application>
  <PresentationFormat>宽屏</PresentationFormat>
  <Paragraphs>217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等线 Light</vt:lpstr>
      <vt:lpstr>黑体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雨月 崔</dc:creator>
  <cp:lastModifiedBy>雨月 崔</cp:lastModifiedBy>
  <cp:revision>125</cp:revision>
  <dcterms:created xsi:type="dcterms:W3CDTF">2025-06-11T07:13:52Z</dcterms:created>
  <dcterms:modified xsi:type="dcterms:W3CDTF">2025-07-12T16:21:57Z</dcterms:modified>
</cp:coreProperties>
</file>