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58" r:id="rId1"/>
  </p:sldMasterIdLst>
  <p:notesMasterIdLst>
    <p:notesMasterId r:id="rId20"/>
  </p:notesMasterIdLst>
  <p:sldIdLst>
    <p:sldId id="270" r:id="rId2"/>
    <p:sldId id="296" r:id="rId3"/>
    <p:sldId id="258" r:id="rId4"/>
    <p:sldId id="268" r:id="rId5"/>
    <p:sldId id="298" r:id="rId6"/>
    <p:sldId id="299" r:id="rId7"/>
    <p:sldId id="275" r:id="rId8"/>
    <p:sldId id="300" r:id="rId9"/>
    <p:sldId id="280" r:id="rId10"/>
    <p:sldId id="302" r:id="rId11"/>
    <p:sldId id="294" r:id="rId12"/>
    <p:sldId id="304" r:id="rId13"/>
    <p:sldId id="311" r:id="rId14"/>
    <p:sldId id="307" r:id="rId15"/>
    <p:sldId id="308" r:id="rId16"/>
    <p:sldId id="309" r:id="rId17"/>
    <p:sldId id="278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BFF"/>
    <a:srgbClr val="11FF00"/>
    <a:srgbClr val="93549F"/>
    <a:srgbClr val="660874"/>
    <a:srgbClr val="5C307D"/>
    <a:srgbClr val="0043FF"/>
    <a:srgbClr val="FFFFFF"/>
    <a:srgbClr val="F6F4F7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3"/>
    <p:restoredTop sz="86378"/>
  </p:normalViewPr>
  <p:slideViewPr>
    <p:cSldViewPr snapToGrid="0" snapToObjects="1">
      <p:cViewPr varScale="1">
        <p:scale>
          <a:sx n="110" d="100"/>
          <a:sy n="110" d="100"/>
        </p:scale>
        <p:origin x="616" y="184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2025/7/12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 userDrawn="1"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 userDrawn="1"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7B568-9C73-4347-A347-6FC2B45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2F25D-8328-284E-B2EA-B0C96AD2FE0E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1202B-2D63-8945-91A5-3692FFC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E223B9-0CD9-7541-945A-15D81872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61664AB-A929-BB4F-A814-F48483A1A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3617" y="399620"/>
            <a:ext cx="2519157" cy="991863"/>
          </a:xfrm>
          <a:prstGeom prst="rect">
            <a:avLst/>
          </a:prstGeom>
        </p:spPr>
      </p:pic>
      <p:sp>
        <p:nvSpPr>
          <p:cNvPr id="9" name="标题 8">
            <a:extLst>
              <a:ext uri="{FF2B5EF4-FFF2-40B4-BE49-F238E27FC236}">
                <a16:creationId xmlns:a16="http://schemas.microsoft.com/office/drawing/2014/main" id="{BF98613E-C742-CD46-89BD-FA8FCC0A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 anchor="b">
            <a:normAutofit/>
          </a:bodyPr>
          <a:lstStyle>
            <a:lvl1pPr>
              <a:defRPr lang="zh-CN" altLang="en-US" sz="3600" b="0" kern="1200" cap="none" baseline="0" dirty="0">
                <a:solidFill>
                  <a:srgbClr val="66087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C772-1305-8A4C-A451-5BDDE9F4E57D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3376" y="2111829"/>
            <a:ext cx="10521388" cy="3379068"/>
          </a:xfrm>
          <a:prstGeom prst="rect">
            <a:avLst/>
          </a:prstGeom>
        </p:spPr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2688-EC66-484E-8731-DC8FD6C47C68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84C251F1-1C9C-A640-9BF3-05FF6ECB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A50F-61DB-7B47-A743-49594AD67621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BC206B-21AF-2048-B8C2-02D34676B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34361-227B-2047-B2C0-28228894DC8B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0A914D-220E-194F-89A4-BA7B8911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D13FCE-5499-EA41-85BE-AEB592F6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文本占位符 11">
            <a:extLst>
              <a:ext uri="{FF2B5EF4-FFF2-40B4-BE49-F238E27FC236}">
                <a16:creationId xmlns:a16="http://schemas.microsoft.com/office/drawing/2014/main" id="{F1297FE0-3BB9-B64C-AC4D-632A5624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9" name="标题 8">
            <a:extLst>
              <a:ext uri="{FF2B5EF4-FFF2-40B4-BE49-F238E27FC236}">
                <a16:creationId xmlns:a16="http://schemas.microsoft.com/office/drawing/2014/main" id="{808527B2-D8A8-804C-84C3-640A2789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A2000A4E-671F-104D-B7A1-08E95BCE762D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7C560582-069A-B044-8181-36B9901B00F1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DCF5355-3BF2-774E-B550-67302438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9" y="1909598"/>
            <a:ext cx="10265664" cy="15568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5"/>
            <a:ext cx="5422391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5"/>
            <a:ext cx="5422392" cy="324263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69F85-1E5B-0443-A07B-1E8C213FD7C9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A00BA7C-B7C4-294B-9F35-03377421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1840986"/>
            <a:ext cx="5087075" cy="53600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1840986"/>
            <a:ext cx="5087073" cy="55337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516146"/>
            <a:ext cx="5393100" cy="29349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2709D-45D0-A244-A000-11170EA65D3B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DA88991B-B04D-964D-9FD5-C5FDD84D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D2E9-BF3E-914B-95FF-E2269048F7C0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6D486A1-CD8C-8043-9CCC-31A4272B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02E5-DC61-5645-96D1-F570A1DD9042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27EF20E3-0B10-CC4C-8857-F75CEE19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54522"/>
            <a:ext cx="2523280" cy="365125"/>
          </a:xfrm>
        </p:spPr>
        <p:txBody>
          <a:bodyPr/>
          <a:lstStyle/>
          <a:p>
            <a:fld id="{86EF3738-8142-654A-8CBA-B6CB1708BA73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14" name="页脚占位符 13">
            <a:extLst>
              <a:ext uri="{FF2B5EF4-FFF2-40B4-BE49-F238E27FC236}">
                <a16:creationId xmlns:a16="http://schemas.microsoft.com/office/drawing/2014/main" id="{D6A46670-09C5-DF43-9EF6-67590CA2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54522"/>
            <a:ext cx="6585500" cy="360799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49BC921D-B28B-A34C-9F91-98F82F8B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54522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B9810DAD-9990-3F41-8006-AEEF4C10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13486"/>
            <a:ext cx="10333301" cy="609039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5FFD6E9-9193-E149-909D-CF6ACACD636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21463" y="5608156"/>
            <a:ext cx="10333300" cy="3607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D046DC1-1C9C-644A-A409-E2EDBF93EECE}"/>
              </a:ext>
            </a:extLst>
          </p:cNvPr>
          <p:cNvSpPr/>
          <p:nvPr userDrawn="1"/>
        </p:nvSpPr>
        <p:spPr>
          <a:xfrm>
            <a:off x="586670" y="579706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9014D99-B5E0-CC41-A432-4FFA86BE8E0F}" type="datetime1">
              <a:rPr kumimoji="1" lang="en-US" altLang="zh-CN" smtClean="0"/>
              <a:t>7/12/25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7235" y="5597323"/>
            <a:ext cx="6581641" cy="360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0F1E5D95-FEF9-2F4C-B092-DCEAC172E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82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3" name="标题占位符 12">
            <a:extLst>
              <a:ext uri="{FF2B5EF4-FFF2-40B4-BE49-F238E27FC236}">
                <a16:creationId xmlns:a16="http://schemas.microsoft.com/office/drawing/2014/main" id="{02BE624C-83FF-8A45-88EE-30B741D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journals.aps.org/prl/abstract/10.1103/PhysRevLett.131.151902" TargetMode="Externa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0A2F53-7490-A714-94C1-FFA6AC6DB401}"/>
              </a:ext>
            </a:extLst>
          </p:cNvPr>
          <p:cNvSpPr/>
          <p:nvPr/>
        </p:nvSpPr>
        <p:spPr>
          <a:xfrm>
            <a:off x="8815753" y="316763"/>
            <a:ext cx="3001108" cy="123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261" y="3819532"/>
            <a:ext cx="10713016" cy="2347285"/>
          </a:xfrm>
        </p:spPr>
        <p:txBody>
          <a:bodyPr>
            <a:normAutofit/>
          </a:bodyPr>
          <a:lstStyle/>
          <a:p>
            <a:r>
              <a:rPr lang="en-US" altLang="zh-CN" sz="2800" b="1" i="1" dirty="0" err="1"/>
              <a:t>Jinjing</a:t>
            </a:r>
            <a:r>
              <a:rPr lang="en-US" altLang="zh-CN" sz="2800" b="1" i="1" dirty="0"/>
              <a:t> Gu</a:t>
            </a:r>
          </a:p>
          <a:p>
            <a:endParaRPr lang="en-US" altLang="zh-CN" dirty="0"/>
          </a:p>
          <a:p>
            <a:r>
              <a:rPr lang="en-US" altLang="zh-CN" dirty="0"/>
              <a:t>NNU-THU Group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第八届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强子谱和强子结构研讨会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US" altLang="zh-CN" dirty="0"/>
              <a:t>2025.7.13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Observation of X(6900) and evidence of X(7100)</a:t>
            </a:r>
            <a:br>
              <a:rPr lang="en-US" altLang="en-US" dirty="0"/>
            </a:br>
            <a:r>
              <a:rPr lang="en-US" altLang="en-US" dirty="0"/>
              <a:t>in the J/</a:t>
            </a:r>
            <a:r>
              <a:rPr lang="el-GR" altLang="en-US" dirty="0" err="1"/>
              <a:t>ψψ</a:t>
            </a:r>
            <a:r>
              <a:rPr lang="el-GR" altLang="en-US" dirty="0"/>
              <a:t>(2</a:t>
            </a:r>
            <a:r>
              <a:rPr lang="en-US" altLang="en-US" dirty="0"/>
              <a:t>S)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altLang="en-US" dirty="0" err="1"/>
              <a:t>μ</a:t>
            </a:r>
            <a:r>
              <a:rPr lang="el-GR" sz="3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en-US" dirty="0" err="1"/>
              <a:t>μ</a:t>
            </a:r>
            <a:r>
              <a:rPr lang="el-GR" sz="3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l-GR" altLang="en-US" dirty="0" err="1"/>
              <a:t>μ</a:t>
            </a:r>
            <a:r>
              <a:rPr lang="el-GR" sz="3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en-US" dirty="0" err="1"/>
              <a:t>μ</a:t>
            </a:r>
            <a:r>
              <a:rPr lang="el-GR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/>
              <a:t>mass spectrum</a:t>
            </a:r>
            <a:endParaRPr lang="zh-CN" altLang="en-US" dirty="0"/>
          </a:p>
        </p:txBody>
      </p:sp>
      <p:pic>
        <p:nvPicPr>
          <p:cNvPr id="4" name="图片 9">
            <a:extLst>
              <a:ext uri="{FF2B5EF4-FFF2-40B4-BE49-F238E27FC236}">
                <a16:creationId xmlns:a16="http://schemas.microsoft.com/office/drawing/2014/main" id="{4A09EE35-BFC6-CA05-7D3B-99791EA1D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53" y="355982"/>
            <a:ext cx="1114427" cy="1114427"/>
          </a:xfrm>
          <a:prstGeom prst="rect">
            <a:avLst/>
          </a:prstGeom>
        </p:spPr>
      </p:pic>
      <p:pic>
        <p:nvPicPr>
          <p:cNvPr id="5" name="内容占位符 6">
            <a:extLst>
              <a:ext uri="{FF2B5EF4-FFF2-40B4-BE49-F238E27FC236}">
                <a16:creationId xmlns:a16="http://schemas.microsoft.com/office/drawing/2014/main" id="{98FAE374-911F-D65F-DF60-82D42FBC4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61" y="387422"/>
            <a:ext cx="989249" cy="933968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651609A2-5C36-90F2-3449-800D63399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2" y="382517"/>
            <a:ext cx="1197052" cy="1012695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6F357ECC-393B-3AA2-827B-F4FE634078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029" y="406849"/>
            <a:ext cx="1012695" cy="1012695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D8CFC1CF-52C3-0EEC-C8B1-FE4B73D0D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64" y="265119"/>
            <a:ext cx="1281742" cy="1246139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91A62A3F-BCF0-5B59-B41B-0C09C93674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5426" y="361446"/>
            <a:ext cx="1103503" cy="1103503"/>
          </a:xfrm>
          <a:prstGeom prst="rect">
            <a:avLst/>
          </a:pr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C8574B7A-2436-7B89-2755-62387C2D3D9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454265" y="331650"/>
            <a:ext cx="982709" cy="1113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72EC6D-ECD7-7435-E3A3-BC158CC8C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9074" y="368439"/>
            <a:ext cx="1598472" cy="10614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772428-E212-934C-C196-37168252CC04}"/>
              </a:ext>
            </a:extLst>
          </p:cNvPr>
          <p:cNvSpPr txBox="1"/>
          <p:nvPr/>
        </p:nvSpPr>
        <p:spPr>
          <a:xfrm>
            <a:off x="9165684" y="3731306"/>
            <a:ext cx="252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3549F"/>
                </a:solidFill>
              </a:rPr>
              <a:t>CMS</a:t>
            </a:r>
            <a:r>
              <a:rPr lang="en-CN" sz="2400" b="1" dirty="0">
                <a:solidFill>
                  <a:srgbClr val="93549F"/>
                </a:solidFill>
              </a:rPr>
              <a:t> : </a:t>
            </a:r>
            <a:r>
              <a:rPr lang="en-US" altLang="zh-CN" sz="2000" dirty="0"/>
              <a:t>BPH-22-004</a:t>
            </a:r>
            <a:endParaRPr lang="en-CN" sz="2400" b="1" dirty="0">
              <a:solidFill>
                <a:srgbClr val="2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04" y="153931"/>
            <a:ext cx="12154953" cy="952161"/>
          </a:xfrm>
        </p:spPr>
        <p:txBody>
          <a:bodyPr>
            <a:noAutofit/>
          </a:bodyPr>
          <a:lstStyle/>
          <a:p>
            <a:r>
              <a:rPr lang="en-CN" altLang="zh-CN" dirty="0"/>
              <a:t>Event selection</a:t>
            </a:r>
            <a:br>
              <a:rPr lang="en-US" altLang="zh-CN" sz="2400" b="1" dirty="0">
                <a:solidFill>
                  <a:srgbClr val="002060"/>
                </a:solidFill>
              </a:rPr>
            </a:br>
            <a:endParaRPr lang="en-CN" altLang="zh-CN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8DC03-656C-ED24-DB72-040308AC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880" y="6338944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9</a:t>
            </a:fld>
            <a:endParaRPr kumimoji="1" lang="zh-CN" altLang="en-US" sz="2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EA9588-01D3-B02D-067D-E1246DC642FC}"/>
              </a:ext>
            </a:extLst>
          </p:cNvPr>
          <p:cNvGrpSpPr/>
          <p:nvPr/>
        </p:nvGrpSpPr>
        <p:grpSpPr>
          <a:xfrm>
            <a:off x="302984" y="1471882"/>
            <a:ext cx="11889016" cy="4855932"/>
            <a:chOff x="208169" y="1109195"/>
            <a:chExt cx="11889016" cy="48559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813FA8-D099-F125-113A-B77272A0A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206" y="1283865"/>
              <a:ext cx="3768811" cy="19373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E9449C-3A0B-9271-2A50-91F31A04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169" y="3429000"/>
              <a:ext cx="3888094" cy="231291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967789-DA83-FED7-208C-6288DEC5C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24785" y="1109195"/>
              <a:ext cx="7772400" cy="34762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1FDC04-CDCD-2D87-CB47-9A73F4C04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24785" y="4569126"/>
              <a:ext cx="7536308" cy="139600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2F35B8-0D40-C0D3-2F7A-8C2DC5700967}"/>
                </a:ext>
              </a:extLst>
            </p:cNvPr>
            <p:cNvSpPr txBox="1"/>
            <p:nvPr/>
          </p:nvSpPr>
          <p:spPr>
            <a:xfrm>
              <a:off x="10860196" y="3859282"/>
              <a:ext cx="1227273" cy="370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6F2F5A-A5E1-38D1-5BA4-9E8D24F36F18}"/>
                </a:ext>
              </a:extLst>
            </p:cNvPr>
            <p:cNvSpPr txBox="1"/>
            <p:nvPr/>
          </p:nvSpPr>
          <p:spPr>
            <a:xfrm>
              <a:off x="5013473" y="4230910"/>
              <a:ext cx="2261122" cy="370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CN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314968-0848-D3CA-5D68-B5F4C53DBE79}"/>
              </a:ext>
            </a:extLst>
          </p:cNvPr>
          <p:cNvSpPr txBox="1"/>
          <p:nvPr/>
        </p:nvSpPr>
        <p:spPr>
          <a:xfrm>
            <a:off x="214977" y="935936"/>
            <a:ext cx="6082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>
                <a:solidFill>
                  <a:srgbClr val="F600FD"/>
                </a:solidFill>
              </a:rPr>
              <a:t>Same cuts for Run</a:t>
            </a:r>
            <a:r>
              <a:rPr lang="en-US" altLang="zh-CN" sz="2000" dirty="0">
                <a:solidFill>
                  <a:srgbClr val="F600FD"/>
                </a:solidFill>
              </a:rPr>
              <a:t>2</a:t>
            </a:r>
            <a:r>
              <a:rPr lang="zh-CN" altLang="en-US" sz="2000" dirty="0">
                <a:solidFill>
                  <a:srgbClr val="F600FD"/>
                </a:solidFill>
              </a:rPr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and</a:t>
            </a:r>
            <a:r>
              <a:rPr lang="zh-CN" altLang="en-US" sz="2000" dirty="0">
                <a:solidFill>
                  <a:srgbClr val="F600FD"/>
                </a:solidFill>
              </a:rPr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R</a:t>
            </a:r>
            <a:r>
              <a:rPr lang="en-CN" sz="2000" dirty="0">
                <a:solidFill>
                  <a:srgbClr val="F600FD"/>
                </a:solidFill>
              </a:rPr>
              <a:t>un</a:t>
            </a:r>
            <a:r>
              <a:rPr lang="en-US" altLang="zh-CN" sz="2000" dirty="0">
                <a:solidFill>
                  <a:srgbClr val="F600FD"/>
                </a:solidFill>
              </a:rPr>
              <a:t>3</a:t>
            </a:r>
            <a:r>
              <a:rPr lang="en-CN" sz="2000" dirty="0">
                <a:solidFill>
                  <a:srgbClr val="F600FD"/>
                </a:solidFill>
              </a:rPr>
              <a:t> data except triggers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50B989-E224-6C1B-6244-6126D3777BFF}"/>
              </a:ext>
            </a:extLst>
          </p:cNvPr>
          <p:cNvSpPr/>
          <p:nvPr/>
        </p:nvSpPr>
        <p:spPr>
          <a:xfrm>
            <a:off x="1030778" y="4649180"/>
            <a:ext cx="1745673" cy="267608"/>
          </a:xfrm>
          <a:prstGeom prst="rect">
            <a:avLst/>
          </a:prstGeom>
          <a:solidFill>
            <a:srgbClr val="FFFF00">
              <a:alpha val="503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759D2-02C3-25AF-AE66-3A0EC8216225}"/>
              </a:ext>
            </a:extLst>
          </p:cNvPr>
          <p:cNvSpPr/>
          <p:nvPr/>
        </p:nvSpPr>
        <p:spPr>
          <a:xfrm>
            <a:off x="1030778" y="5771923"/>
            <a:ext cx="1961804" cy="267608"/>
          </a:xfrm>
          <a:prstGeom prst="rect">
            <a:avLst/>
          </a:prstGeom>
          <a:solidFill>
            <a:srgbClr val="FFFF00">
              <a:alpha val="5038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7775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dirty="0"/>
              <a:t>Fitting Strategy</a:t>
            </a:r>
            <a:endParaRPr lang="en-US" altLang="zh-CN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C0E2F-094B-BDFB-5E9F-97CC522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7906" y="6324996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10</a:t>
            </a:fld>
            <a:endParaRPr kumimoji="1" lang="zh-CN" alt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0F6C75-D6A8-7256-07C8-8CE2B794FE9B}"/>
              </a:ext>
            </a:extLst>
          </p:cNvPr>
          <p:cNvGrpSpPr>
            <a:grpSpLocks noChangeAspect="1"/>
          </p:cNvGrpSpPr>
          <p:nvPr/>
        </p:nvGrpSpPr>
        <p:grpSpPr>
          <a:xfrm>
            <a:off x="1023830" y="3624949"/>
            <a:ext cx="7409604" cy="821128"/>
            <a:chOff x="2183936" y="1637590"/>
            <a:chExt cx="8416829" cy="9327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30D21C6-D00E-99D6-BD11-DF922567B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785" y="1637590"/>
              <a:ext cx="7655980" cy="9327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3969A8-CC74-7C7D-9C53-33BDB5E3B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3936" y="1667379"/>
              <a:ext cx="1268045" cy="50257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8">
                <a:extLst>
                  <a:ext uri="{FF2B5EF4-FFF2-40B4-BE49-F238E27FC236}">
                    <a16:creationId xmlns:a16="http://schemas.microsoft.com/office/drawing/2014/main" id="{D569D274-4CE2-C3E6-8342-483F03E7FDFE}"/>
                  </a:ext>
                </a:extLst>
              </p:cNvPr>
              <p:cNvSpPr txBox="1"/>
              <p:nvPr/>
            </p:nvSpPr>
            <p:spPr>
              <a:xfrm>
                <a:off x="438150" y="4699151"/>
                <a:ext cx="10709505" cy="1985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/>
                  <a:t>: resolution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&amp;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efficiency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𝑆𝑃𝑆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𝐷𝑃𝑆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𝑐𝑜𝑚𝑏𝑖𝑛𝑎𝑡𝑜𝑟𝑖𝑎𝑙</m:t>
                        </m:r>
                      </m:sub>
                    </m:sSub>
                  </m:oMath>
                </a14:m>
                <a:r>
                  <a:rPr lang="en-US" altLang="zh-CN" sz="2000" dirty="0"/>
                  <a:t>: shapes of SPS, DPS and combinatorial background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BW: relativistic </a:t>
                </a:r>
                <a:r>
                  <a:rPr lang="en-US" altLang="zh-CN" sz="2000" dirty="0" err="1"/>
                  <a:t>Breit</a:t>
                </a:r>
                <a:r>
                  <a:rPr lang="en-US" altLang="zh-CN" sz="2000" dirty="0"/>
                  <a:t>-Wigner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/>
                  <a:t>: coupling magnitude and relative phase of interfering </a:t>
                </a:r>
                <a:r>
                  <a:rPr lang="en-US" altLang="zh-CN" sz="2000" dirty="0" err="1"/>
                  <a:t>Breit</a:t>
                </a:r>
                <a:r>
                  <a:rPr lang="en-US" altLang="zh-CN" sz="2000" dirty="0"/>
                  <a:t>-Wigner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Resolution and efficiency included in the default model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8">
                <a:extLst>
                  <a:ext uri="{FF2B5EF4-FFF2-40B4-BE49-F238E27FC236}">
                    <a16:creationId xmlns:a16="http://schemas.microsoft.com/office/drawing/2014/main" id="{D569D274-4CE2-C3E6-8342-483F03E7F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4699151"/>
                <a:ext cx="10709505" cy="1985800"/>
              </a:xfrm>
              <a:prstGeom prst="rect">
                <a:avLst/>
              </a:prstGeom>
              <a:blipFill>
                <a:blip r:embed="rId5"/>
                <a:stretch>
                  <a:fillRect l="-474" t="-63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E5378BF-AFE3-9F6D-0BC9-2203576DF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35" y="2389297"/>
            <a:ext cx="6561599" cy="8026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A5D514-57BB-302D-2B00-E40A890A8A47}"/>
              </a:ext>
            </a:extLst>
          </p:cNvPr>
          <p:cNvSpPr/>
          <p:nvPr/>
        </p:nvSpPr>
        <p:spPr>
          <a:xfrm>
            <a:off x="3565802" y="2389297"/>
            <a:ext cx="1454046" cy="45430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D2C24-9638-0B12-456D-E79472DEDF5D}"/>
              </a:ext>
            </a:extLst>
          </p:cNvPr>
          <p:cNvSpPr/>
          <p:nvPr/>
        </p:nvSpPr>
        <p:spPr>
          <a:xfrm>
            <a:off x="3075514" y="3570678"/>
            <a:ext cx="3416265" cy="52080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73BEF5-D489-2E47-D22F-F59508F92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094" y="2422433"/>
            <a:ext cx="688685" cy="339203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53E740B8-0F71-769A-8F6A-04B1B72C455E}"/>
              </a:ext>
            </a:extLst>
          </p:cNvPr>
          <p:cNvSpPr txBox="1">
            <a:spLocks/>
          </p:cNvSpPr>
          <p:nvPr/>
        </p:nvSpPr>
        <p:spPr>
          <a:xfrm>
            <a:off x="399904" y="1014791"/>
            <a:ext cx="11628945" cy="500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Same</a:t>
            </a:r>
            <a:r>
              <a:rPr lang="zh-CN" altLang="en-US" sz="2000" dirty="0"/>
              <a:t> </a:t>
            </a:r>
            <a:r>
              <a:rPr lang="en-US" altLang="zh-CN" sz="2000" dirty="0"/>
              <a:t>signal function as </a:t>
            </a:r>
            <a:r>
              <a:rPr lang="en-US" sz="2000" dirty="0"/>
              <a:t>𝐽/𝜓𝐽/𝜓 analysis</a:t>
            </a:r>
            <a:r>
              <a:rPr lang="zh-CN" altLang="en-US" sz="2000" dirty="0"/>
              <a:t> </a:t>
            </a:r>
            <a:r>
              <a:rPr lang="en-US" altLang="zh-CN" sz="2000" dirty="0"/>
              <a:t>(Relativistic </a:t>
            </a:r>
            <a:r>
              <a:rPr lang="en-US" altLang="zh-CN" sz="2000" dirty="0" err="1"/>
              <a:t>Breit</a:t>
            </a:r>
            <a:r>
              <a:rPr lang="en-US" altLang="zh-CN" sz="2000" dirty="0"/>
              <a:t>-Wigner)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6E0A3F9-B2AF-8CCB-18CF-C791147A20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3012" r="41719" b="73703"/>
          <a:stretch/>
        </p:blipFill>
        <p:spPr>
          <a:xfrm>
            <a:off x="7769334" y="955930"/>
            <a:ext cx="4001590" cy="1362276"/>
          </a:xfrm>
          <a:prstGeom prst="rect">
            <a:avLst/>
          </a:prstGeom>
        </p:spPr>
      </p:pic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A05E207A-34E5-81BC-6B30-B43026EB8EF8}"/>
              </a:ext>
            </a:extLst>
          </p:cNvPr>
          <p:cNvSpPr txBox="1">
            <a:spLocks/>
          </p:cNvSpPr>
          <p:nvPr/>
        </p:nvSpPr>
        <p:spPr>
          <a:xfrm>
            <a:off x="399904" y="1525286"/>
            <a:ext cx="8567433" cy="5618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/>
              <a:t>Non-interference model: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CN" sz="20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altLang="zh-CN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000" dirty="0">
                <a:solidFill>
                  <a:srgbClr val="FF0000"/>
                </a:solidFill>
              </a:rPr>
              <a:t>Interference model: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dirty="0"/>
              <a:t>Significance calculation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C0E2F-094B-BDFB-5E9F-97CC522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3256" y="6402246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11</a:t>
            </a:fld>
            <a:endParaRPr kumimoji="1" lang="zh-CN" alt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D2C16-D630-9233-3312-FAA1514D0530}"/>
              </a:ext>
            </a:extLst>
          </p:cNvPr>
          <p:cNvSpPr txBox="1"/>
          <p:nvPr/>
        </p:nvSpPr>
        <p:spPr>
          <a:xfrm>
            <a:off x="1014547" y="648256"/>
            <a:ext cx="1016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600FD"/>
                </a:solidFill>
                <a:latin typeface="URWPalladioL"/>
              </a:rPr>
              <a:t>C</a:t>
            </a:r>
            <a:r>
              <a:rPr lang="en-US" sz="1800" dirty="0">
                <a:solidFill>
                  <a:srgbClr val="F600FD"/>
                </a:solidFill>
                <a:effectLst/>
                <a:latin typeface="URWPalladioL"/>
              </a:rPr>
              <a:t>onstrain</a:t>
            </a:r>
            <a:r>
              <a:rPr lang="en-US" sz="1800" dirty="0">
                <a:effectLst/>
                <a:latin typeface="URWPalladioL"/>
              </a:rPr>
              <a:t> mass &amp; width of both peaks </a:t>
            </a:r>
            <a:r>
              <a:rPr lang="en-US" altLang="zh-CN" sz="1800" dirty="0">
                <a:effectLst/>
                <a:latin typeface="URWPalladioL"/>
              </a:rPr>
              <a:t>within</a:t>
            </a:r>
            <a:r>
              <a:rPr lang="en-US" sz="1800" dirty="0">
                <a:effectLst/>
                <a:latin typeface="URWPalladioL"/>
              </a:rPr>
              <a:t> 1σ of J/</a:t>
            </a:r>
            <a:r>
              <a:rPr lang="en-US" sz="1800" dirty="0" err="1">
                <a:effectLst/>
                <a:latin typeface="URWPalladioL"/>
              </a:rPr>
              <a:t>ψJ</a:t>
            </a:r>
            <a:r>
              <a:rPr lang="en-US" sz="1800" dirty="0">
                <a:effectLst/>
                <a:latin typeface="URWPalladioL"/>
              </a:rPr>
              <a:t>/</a:t>
            </a:r>
            <a:r>
              <a:rPr lang="en-US" sz="1800" dirty="0" err="1">
                <a:effectLst/>
                <a:latin typeface="URWPalladioL"/>
              </a:rPr>
              <a:t>ψ</a:t>
            </a:r>
            <a:r>
              <a:rPr lang="en-US" sz="1800" dirty="0">
                <a:effectLst/>
                <a:latin typeface="URWPalladioL"/>
              </a:rPr>
              <a:t> values</a:t>
            </a:r>
            <a:endParaRPr lang="en-C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EC475-93C3-E470-81A0-CB4B7E9865E0}"/>
              </a:ext>
            </a:extLst>
          </p:cNvPr>
          <p:cNvSpPr txBox="1"/>
          <p:nvPr/>
        </p:nvSpPr>
        <p:spPr>
          <a:xfrm>
            <a:off x="304965" y="1061901"/>
            <a:ext cx="11683835" cy="1477328"/>
          </a:xfrm>
          <a:prstGeom prst="rect">
            <a:avLst/>
          </a:prstGeom>
          <a:solidFill>
            <a:schemeClr val="accent2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F600FD"/>
                </a:solidFill>
              </a:rPr>
              <a:t>Model I</a:t>
            </a:r>
            <a:r>
              <a:rPr lang="en-CN" b="1" dirty="0"/>
              <a:t>: X</a:t>
            </a:r>
            <a:r>
              <a:rPr lang="en-US" b="1" dirty="0"/>
              <a:t>(6900) &amp; X(7100) with interference </a:t>
            </a:r>
            <a:r>
              <a:rPr lang="en-US" dirty="0"/>
              <a:t>(NLL = -2056.83): </a:t>
            </a:r>
          </a:p>
          <a:p>
            <a:r>
              <a:rPr lang="en-US" b="1" dirty="0"/>
              <a:t>Contents: </a:t>
            </a:r>
            <a:r>
              <a:rPr lang="en-US" altLang="zh-CN" dirty="0"/>
              <a:t>X(6900)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X(7100)</a:t>
            </a:r>
            <a:r>
              <a:rPr lang="en-US" dirty="0"/>
              <a:t> Interf.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(7)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X(6900)X(7100), amplitude of X(7100), phi angle of X(7100),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(4, regarded as fixed)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X(6900)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&amp;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X(7100), width of X(6900)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</a:rPr>
              <a:t>&amp;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X(7100) </a:t>
            </a:r>
            <a:endParaRPr lang="en-CN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FB6B0-6E5B-898C-8F32-CC3FC5849BFE}"/>
              </a:ext>
            </a:extLst>
          </p:cNvPr>
          <p:cNvSpPr txBox="1"/>
          <p:nvPr/>
        </p:nvSpPr>
        <p:spPr>
          <a:xfrm>
            <a:off x="304966" y="2539229"/>
            <a:ext cx="11683834" cy="1200329"/>
          </a:xfrm>
          <a:prstGeom prst="rect">
            <a:avLst/>
          </a:prstGeom>
          <a:solidFill>
            <a:srgbClr val="009CFF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1F3FFF"/>
                </a:solidFill>
              </a:rPr>
              <a:t>M</a:t>
            </a:r>
            <a:r>
              <a:rPr lang="en-US" b="1" dirty="0">
                <a:solidFill>
                  <a:srgbClr val="1F3FFF"/>
                </a:solidFill>
              </a:rPr>
              <a:t>o</a:t>
            </a:r>
            <a:r>
              <a:rPr lang="en-CN" b="1" dirty="0">
                <a:solidFill>
                  <a:srgbClr val="1F3FFF"/>
                </a:solidFill>
              </a:rPr>
              <a:t>del II</a:t>
            </a:r>
            <a:r>
              <a:rPr lang="en-CN" b="1" dirty="0"/>
              <a:t>: X</a:t>
            </a:r>
            <a:r>
              <a:rPr lang="en-US" b="1" dirty="0"/>
              <a:t>(6900)</a:t>
            </a:r>
            <a:r>
              <a:rPr lang="zh-CN" altLang="en-US" b="1" dirty="0"/>
              <a:t> </a:t>
            </a:r>
            <a:r>
              <a:rPr lang="en-US" altLang="zh-CN" b="1" dirty="0"/>
              <a:t>only</a:t>
            </a:r>
            <a:r>
              <a:rPr lang="en-US" b="1" dirty="0"/>
              <a:t> </a:t>
            </a:r>
            <a:r>
              <a:rPr lang="en-US" dirty="0"/>
              <a:t>(NLL = -2045.87): </a:t>
            </a:r>
          </a:p>
          <a:p>
            <a:r>
              <a:rPr lang="en-US" b="1" dirty="0"/>
              <a:t>Contents: </a:t>
            </a:r>
            <a:r>
              <a:rPr lang="en-US" dirty="0"/>
              <a:t>X(6900)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(5) : 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X(6900),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(2, regarded as fixed)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X(6900), width of X(6900)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B98C69-6F62-5532-DFCE-DFA3D73C7963}"/>
                  </a:ext>
                </a:extLst>
              </p:cNvPr>
              <p:cNvSpPr txBox="1"/>
              <p:nvPr/>
            </p:nvSpPr>
            <p:spPr>
              <a:xfrm>
                <a:off x="5941732" y="4935611"/>
                <a:ext cx="453598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Model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II</a:t>
                </a:r>
                <a:endParaRPr lang="en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Degree</a:t>
                </a:r>
                <a:r>
                  <a:rPr lang="en-US" altLang="zh-CN" sz="2000" dirty="0"/>
                  <a:t>s</a:t>
                </a:r>
                <a:r>
                  <a:rPr lang="en-CN" sz="2000" dirty="0"/>
                  <a:t> of freedom = 2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sz="2000" dirty="0"/>
                  <a:t> = 2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𝑁𝐿𝐿</m:t>
                    </m:r>
                  </m:oMath>
                </a14:m>
                <a:endParaRPr lang="en-CN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N" sz="2000" u="sng" dirty="0"/>
                  <a:t>Significance of X(7100) &gt; 3</a:t>
                </a:r>
                <a14:m>
                  <m:oMath xmlns:m="http://schemas.openxmlformats.org/officeDocument/2006/math">
                    <m:r>
                      <a:rPr lang="en-CN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N" sz="2000" u="sng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B98C69-6F62-5532-DFCE-DFA3D73C7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732" y="4935611"/>
                <a:ext cx="4535981" cy="1384995"/>
              </a:xfrm>
              <a:prstGeom prst="rect">
                <a:avLst/>
              </a:prstGeom>
              <a:blipFill>
                <a:blip r:embed="rId3"/>
                <a:stretch>
                  <a:fillRect l="-1955" t="-3636" b="-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90C753F-ED8C-13B9-BE9E-811774523C56}"/>
              </a:ext>
            </a:extLst>
          </p:cNvPr>
          <p:cNvSpPr txBox="1"/>
          <p:nvPr/>
        </p:nvSpPr>
        <p:spPr>
          <a:xfrm>
            <a:off x="304965" y="3735282"/>
            <a:ext cx="11887035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CN" b="1" dirty="0">
                <a:solidFill>
                  <a:schemeClr val="accent6">
                    <a:lumMod val="75000"/>
                  </a:schemeClr>
                </a:solidFill>
              </a:rPr>
              <a:t>del III</a:t>
            </a:r>
            <a:r>
              <a:rPr lang="en-CN" b="1" dirty="0"/>
              <a:t>: X</a:t>
            </a:r>
            <a:r>
              <a:rPr lang="en-US" b="1" dirty="0"/>
              <a:t>(7100)</a:t>
            </a:r>
            <a:r>
              <a:rPr lang="zh-CN" altLang="en-US" b="1" dirty="0"/>
              <a:t> </a:t>
            </a:r>
            <a:r>
              <a:rPr lang="en-US" altLang="zh-CN" b="1" dirty="0"/>
              <a:t>only</a:t>
            </a:r>
            <a:r>
              <a:rPr lang="en-US" b="1" dirty="0"/>
              <a:t> </a:t>
            </a:r>
            <a:r>
              <a:rPr lang="en-US" dirty="0"/>
              <a:t>(NLL = -2021.63): </a:t>
            </a:r>
          </a:p>
          <a:p>
            <a:r>
              <a:rPr lang="en-US" b="1" dirty="0"/>
              <a:t>Contents: </a:t>
            </a:r>
            <a:r>
              <a:rPr lang="en-US" dirty="0"/>
              <a:t>X(7100) + </a:t>
            </a:r>
            <a:r>
              <a:rPr lang="en-US" altLang="zh-CN" dirty="0"/>
              <a:t>Background</a:t>
            </a:r>
            <a:endParaRPr lang="en-US" dirty="0"/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Floating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(5)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Number of NRSPS, number of DPS, number of combinatorial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bkg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number of X(7100), p2 of NRSPS</a:t>
            </a:r>
          </a:p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Constrained Para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</a:rPr>
              <a:t>m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 (2, regarded as fixed) :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Mass of X(7100), width of X(7100)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6C5023-1FE5-E687-B011-247E754A84EA}"/>
                  </a:ext>
                </a:extLst>
              </p:cNvPr>
              <p:cNvSpPr txBox="1"/>
              <p:nvPr/>
            </p:nvSpPr>
            <p:spPr>
              <a:xfrm>
                <a:off x="304964" y="4897578"/>
                <a:ext cx="565289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Model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vs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III</a:t>
                </a:r>
                <a:endParaRPr lang="en-CN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Degree</a:t>
                </a:r>
                <a:r>
                  <a:rPr lang="en-US" altLang="zh-CN" sz="2000" dirty="0"/>
                  <a:t>s</a:t>
                </a:r>
                <a:r>
                  <a:rPr lang="en-CN" sz="2000" dirty="0"/>
                  <a:t> of freedom = 2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sz="2000" dirty="0"/>
                  <a:t> = 2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𝑁𝐿𝐿</m:t>
                    </m:r>
                  </m:oMath>
                </a14:m>
                <a:endParaRPr lang="en-CN" sz="20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N" sz="2000" u="sng" dirty="0"/>
                  <a:t>Significance of X(6900) </a:t>
                </a:r>
                <a:r>
                  <a:rPr lang="en-US" sz="2000" u="sng" dirty="0"/>
                  <a:t>&gt; 5</a:t>
                </a:r>
                <a14:m>
                  <m:oMath xmlns:m="http://schemas.openxmlformats.org/officeDocument/2006/math">
                    <m:r>
                      <a:rPr lang="en-CN" sz="2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CN" sz="2000" u="sng" dirty="0"/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6C5023-1FE5-E687-B011-247E754A8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64" y="4897578"/>
                <a:ext cx="5652899" cy="1384995"/>
              </a:xfrm>
              <a:prstGeom prst="rect">
                <a:avLst/>
              </a:prstGeom>
              <a:blipFill>
                <a:blip r:embed="rId4"/>
                <a:stretch>
                  <a:fillRect l="-1573" t="-3636" b="-727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75A1094-8C25-C632-3BE0-8A102FE3B6C7}"/>
              </a:ext>
            </a:extLst>
          </p:cNvPr>
          <p:cNvSpPr txBox="1"/>
          <p:nvPr/>
        </p:nvSpPr>
        <p:spPr>
          <a:xfrm>
            <a:off x="1065430" y="6358639"/>
            <a:ext cx="1016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URWPalladioL"/>
              </a:rPr>
              <a:t>Can use J/</a:t>
            </a:r>
            <a:r>
              <a:rPr lang="el-GR" dirty="0" err="1">
                <a:latin typeface="URWPalladioL"/>
              </a:rPr>
              <a:t>ψψ</a:t>
            </a:r>
            <a:r>
              <a:rPr lang="el-GR" dirty="0">
                <a:latin typeface="URWPalladioL"/>
              </a:rPr>
              <a:t>(2</a:t>
            </a:r>
            <a:r>
              <a:rPr lang="en-US" dirty="0">
                <a:latin typeface="URWPalladioL"/>
              </a:rPr>
              <a:t>S) to make </a:t>
            </a:r>
            <a:r>
              <a:rPr lang="en-US" dirty="0">
                <a:solidFill>
                  <a:srgbClr val="F600FD"/>
                </a:solidFill>
                <a:latin typeface="URWPalladioL"/>
              </a:rPr>
              <a:t>independent</a:t>
            </a:r>
            <a:r>
              <a:rPr lang="en-US" dirty="0">
                <a:latin typeface="URWPalladioL"/>
              </a:rPr>
              <a:t> mass &amp; width measurements</a:t>
            </a:r>
            <a:r>
              <a:rPr lang="en-US" altLang="zh-CN" dirty="0">
                <a:latin typeface="URWPalladioL"/>
              </a:rPr>
              <a:t>?</a:t>
            </a:r>
            <a:r>
              <a:rPr lang="zh-CN" altLang="en-US" dirty="0">
                <a:latin typeface="URWPalladioL"/>
              </a:rPr>
              <a:t> </a:t>
            </a:r>
            <a:endParaRPr lang="en-US" dirty="0">
              <a:latin typeface="URWPalladioL"/>
            </a:endParaRPr>
          </a:p>
        </p:txBody>
      </p:sp>
    </p:spTree>
    <p:extLst>
      <p:ext uri="{BB962C8B-B14F-4D97-AF65-F5344CB8AC3E}">
        <p14:creationId xmlns:p14="http://schemas.microsoft.com/office/powerpoint/2010/main" val="337793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 fontScale="90000"/>
          </a:bodyPr>
          <a:lstStyle/>
          <a:p>
            <a:r>
              <a:rPr lang="en-US" dirty="0"/>
              <a:t>Independent measurement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2BW (Interference) - X(6900)&amp;X(7100)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7564A4-B682-0887-F5CB-70C23F9C4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698074"/>
                  </p:ext>
                </p:extLst>
              </p:nvPr>
            </p:nvGraphicFramePr>
            <p:xfrm>
              <a:off x="6256077" y="1392904"/>
              <a:ext cx="5429015" cy="1081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5331">
                      <a:extLst>
                        <a:ext uri="{9D8B030D-6E8A-4147-A177-3AD203B41FA5}">
                          <a16:colId xmlns:a16="http://schemas.microsoft.com/office/drawing/2014/main" val="280697353"/>
                        </a:ext>
                      </a:extLst>
                    </a:gridCol>
                    <a:gridCol w="1333817">
                      <a:extLst>
                        <a:ext uri="{9D8B030D-6E8A-4147-A177-3AD203B41FA5}">
                          <a16:colId xmlns:a16="http://schemas.microsoft.com/office/drawing/2014/main" val="4077438505"/>
                        </a:ext>
                      </a:extLst>
                    </a:gridCol>
                    <a:gridCol w="1479867">
                      <a:extLst>
                        <a:ext uri="{9D8B030D-6E8A-4147-A177-3AD203B41FA5}">
                          <a16:colId xmlns:a16="http://schemas.microsoft.com/office/drawing/2014/main" val="1186893123"/>
                        </a:ext>
                      </a:extLst>
                    </a:gridCol>
                  </a:tblGrid>
                  <a:tr h="397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X(6900)</a:t>
                          </a:r>
                        </a:p>
                        <a:p>
                          <a:pPr algn="ctr"/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X(6900)</a:t>
                          </a:r>
                        </a:p>
                        <a:p>
                          <a:pPr algn="ctr"/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012748"/>
                      </a:ext>
                    </a:extLst>
                  </a:tr>
                  <a:tr h="441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6876</m:t>
                                    </m:r>
                                  </m:e>
                                  <m:sub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−29</m:t>
                                    </m:r>
                                  </m:sub>
                                  <m:sup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+46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800" kern="1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253</m:t>
                                    </m:r>
                                  </m:e>
                                  <m:sub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−101</m:t>
                                    </m:r>
                                  </m:sub>
                                  <m:sup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+285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800" kern="1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9916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7564A4-B682-0887-F5CB-70C23F9C4F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698074"/>
                  </p:ext>
                </p:extLst>
              </p:nvPr>
            </p:nvGraphicFramePr>
            <p:xfrm>
              <a:off x="6256077" y="1392904"/>
              <a:ext cx="5429015" cy="1081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5331">
                      <a:extLst>
                        <a:ext uri="{9D8B030D-6E8A-4147-A177-3AD203B41FA5}">
                          <a16:colId xmlns:a16="http://schemas.microsoft.com/office/drawing/2014/main" val="280697353"/>
                        </a:ext>
                      </a:extLst>
                    </a:gridCol>
                    <a:gridCol w="1333817">
                      <a:extLst>
                        <a:ext uri="{9D8B030D-6E8A-4147-A177-3AD203B41FA5}">
                          <a16:colId xmlns:a16="http://schemas.microsoft.com/office/drawing/2014/main" val="4077438505"/>
                        </a:ext>
                      </a:extLst>
                    </a:gridCol>
                    <a:gridCol w="1479867">
                      <a:extLst>
                        <a:ext uri="{9D8B030D-6E8A-4147-A177-3AD203B41FA5}">
                          <a16:colId xmlns:a16="http://schemas.microsoft.com/office/drawing/2014/main" val="11868931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X(6900)</a:t>
                          </a:r>
                        </a:p>
                        <a:p>
                          <a:pPr algn="ctr"/>
                          <a:r>
                            <a:rPr lang="en-CN" dirty="0"/>
                            <a:t>Mass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X(6900)</a:t>
                          </a:r>
                        </a:p>
                        <a:p>
                          <a:pPr algn="ctr"/>
                          <a:r>
                            <a:rPr lang="en-CN" dirty="0"/>
                            <a:t>Width (MeV)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012748"/>
                      </a:ext>
                    </a:extLst>
                  </a:tr>
                  <a:tr h="441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7143" t="-151429" r="-11238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667" t="-151429" r="-85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16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FE11C32-51F0-4F7F-E805-A60771320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3243" y="4203292"/>
            <a:ext cx="7157106" cy="3682546"/>
          </a:xfrm>
        </p:spPr>
        <p:txBody>
          <a:bodyPr/>
          <a:lstStyle/>
          <a:p>
            <a:r>
              <a:rPr lang="en-CN" sz="2000" dirty="0"/>
              <a:t>NLL = -204</a:t>
            </a:r>
            <a:r>
              <a:rPr lang="en-US" altLang="zh-CN" sz="2000" dirty="0"/>
              <a:t>5.55</a:t>
            </a:r>
            <a:endParaRPr lang="en-CN" sz="2000" dirty="0"/>
          </a:p>
          <a:p>
            <a:r>
              <a:rPr lang="en-CN" sz="2000" dirty="0"/>
              <a:t>Signal: X(6900) </a:t>
            </a:r>
            <a:r>
              <a:rPr lang="en-US" altLang="zh-CN" sz="2000" dirty="0"/>
              <a:t>&amp; X(7100)</a:t>
            </a:r>
            <a:endParaRPr lang="en-CN" sz="2000" dirty="0"/>
          </a:p>
          <a:p>
            <a:r>
              <a:rPr lang="en-CN" sz="2000" dirty="0"/>
              <a:t>Background: NRSPS, DPS, Comb bkg</a:t>
            </a:r>
          </a:p>
          <a:p>
            <a:r>
              <a:rPr lang="en-CN" sz="2000" dirty="0"/>
              <a:t>Fit range : 6.6 - 15 GeV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5F5388-26BD-7B68-D13A-FEDE8565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3155" y="6492875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12</a:t>
            </a:fld>
            <a:endParaRPr kumimoji="1" lang="zh-CN" alt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C91E4-7D31-3409-79C7-0CCAF0FFCF9E}"/>
              </a:ext>
            </a:extLst>
          </p:cNvPr>
          <p:cNvSpPr txBox="1"/>
          <p:nvPr/>
        </p:nvSpPr>
        <p:spPr>
          <a:xfrm>
            <a:off x="789761" y="5800411"/>
            <a:ext cx="4932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effectLst/>
                <a:latin typeface="Helvetica" pitchFamily="2" charset="0"/>
              </a:rPr>
              <a:t>(J/</a:t>
            </a:r>
            <a:r>
              <a:rPr lang="en-US" altLang="zh-CN" sz="2000" i="1" dirty="0" err="1">
                <a:effectLst/>
                <a:latin typeface="Helvetica" pitchFamily="2" charset="0"/>
              </a:rPr>
              <a:t>ψJ</a:t>
            </a:r>
            <a:r>
              <a:rPr lang="en-US" altLang="zh-CN" sz="2000" i="1" dirty="0">
                <a:effectLst/>
                <a:latin typeface="Helvetica" pitchFamily="2" charset="0"/>
              </a:rPr>
              <a:t>/</a:t>
            </a:r>
            <a:r>
              <a:rPr lang="en-US" altLang="zh-CN" sz="2000" i="1" dirty="0" err="1">
                <a:latin typeface="Helvetica" pitchFamily="2" charset="0"/>
              </a:rPr>
              <a:t>ψ</a:t>
            </a:r>
            <a:r>
              <a:rPr lang="zh-CN" altLang="en-US" sz="2000" i="1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mass/width constraints removed</a:t>
            </a:r>
            <a:r>
              <a:rPr lang="en-US" altLang="zh-CN" sz="2000" i="1" dirty="0">
                <a:effectLst/>
                <a:latin typeface="Helvetica" pitchFamily="2" charset="0"/>
              </a:rPr>
              <a:t>)</a:t>
            </a:r>
            <a:endParaRPr lang="en-US" sz="2000" i="1" dirty="0">
              <a:effectLst/>
              <a:latin typeface="Helvetic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C6163-81DC-50FE-2F51-8EF1CA599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04" y="1392904"/>
            <a:ext cx="5011635" cy="368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36233A1-3E07-A5C0-ED44-715AE40C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1396866"/>
                  </p:ext>
                </p:extLst>
              </p:nvPr>
            </p:nvGraphicFramePr>
            <p:xfrm>
              <a:off x="6256076" y="2798098"/>
              <a:ext cx="5429015" cy="1081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5331">
                      <a:extLst>
                        <a:ext uri="{9D8B030D-6E8A-4147-A177-3AD203B41FA5}">
                          <a16:colId xmlns:a16="http://schemas.microsoft.com/office/drawing/2014/main" val="280697353"/>
                        </a:ext>
                      </a:extLst>
                    </a:gridCol>
                    <a:gridCol w="1333817">
                      <a:extLst>
                        <a:ext uri="{9D8B030D-6E8A-4147-A177-3AD203B41FA5}">
                          <a16:colId xmlns:a16="http://schemas.microsoft.com/office/drawing/2014/main" val="4077438505"/>
                        </a:ext>
                      </a:extLst>
                    </a:gridCol>
                    <a:gridCol w="1479867">
                      <a:extLst>
                        <a:ext uri="{9D8B030D-6E8A-4147-A177-3AD203B41FA5}">
                          <a16:colId xmlns:a16="http://schemas.microsoft.com/office/drawing/2014/main" val="1186893123"/>
                        </a:ext>
                      </a:extLst>
                    </a:gridCol>
                  </a:tblGrid>
                  <a:tr h="397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</a:t>
                          </a:r>
                          <a:r>
                            <a:rPr lang="en-US" altLang="zh-CN" dirty="0"/>
                            <a:t>71</a:t>
                          </a:r>
                          <a:r>
                            <a:rPr lang="en-CN" dirty="0"/>
                            <a:t>00)</a:t>
                          </a:r>
                        </a:p>
                        <a:p>
                          <a:pPr algn="ctr"/>
                          <a:r>
                            <a:rPr lang="en-CN" dirty="0"/>
                            <a:t>Mass (MeV)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</a:t>
                          </a:r>
                          <a:r>
                            <a:rPr lang="en-US" altLang="zh-CN" dirty="0"/>
                            <a:t>71</a:t>
                          </a:r>
                          <a:r>
                            <a:rPr lang="en-CN" dirty="0"/>
                            <a:t>00)</a:t>
                          </a:r>
                        </a:p>
                        <a:p>
                          <a:pPr algn="ctr"/>
                          <a:r>
                            <a:rPr lang="en-CN" dirty="0"/>
                            <a:t>Width (MeV)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1012748"/>
                      </a:ext>
                    </a:extLst>
                  </a:tr>
                  <a:tr h="441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189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7169</m:t>
                                    </m:r>
                                  </m:e>
                                  <m:sub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−52</m:t>
                                    </m:r>
                                  </m:sub>
                                  <m:sup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154</m:t>
                                    </m:r>
                                  </m:e>
                                  <m:sub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−82</m:t>
                                    </m:r>
                                  </m:sub>
                                  <m:sup>
                                    <m:r>
                                      <a:rPr lang="en-US" sz="1800" kern="1200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+112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N" sz="1800" kern="1200" dirty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9916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36233A1-3E07-A5C0-ED44-715AE40C1B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1396866"/>
                  </p:ext>
                </p:extLst>
              </p:nvPr>
            </p:nvGraphicFramePr>
            <p:xfrm>
              <a:off x="6256076" y="2798098"/>
              <a:ext cx="5429015" cy="108170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15331">
                      <a:extLst>
                        <a:ext uri="{9D8B030D-6E8A-4147-A177-3AD203B41FA5}">
                          <a16:colId xmlns:a16="http://schemas.microsoft.com/office/drawing/2014/main" val="280697353"/>
                        </a:ext>
                      </a:extLst>
                    </a:gridCol>
                    <a:gridCol w="1333817">
                      <a:extLst>
                        <a:ext uri="{9D8B030D-6E8A-4147-A177-3AD203B41FA5}">
                          <a16:colId xmlns:a16="http://schemas.microsoft.com/office/drawing/2014/main" val="4077438505"/>
                        </a:ext>
                      </a:extLst>
                    </a:gridCol>
                    <a:gridCol w="1479867">
                      <a:extLst>
                        <a:ext uri="{9D8B030D-6E8A-4147-A177-3AD203B41FA5}">
                          <a16:colId xmlns:a16="http://schemas.microsoft.com/office/drawing/2014/main" val="118689312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dirty="0"/>
                            <a:t>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</a:t>
                          </a:r>
                          <a:r>
                            <a:rPr lang="en-US" altLang="zh-CN" dirty="0"/>
                            <a:t>71</a:t>
                          </a:r>
                          <a:r>
                            <a:rPr lang="en-CN" dirty="0"/>
                            <a:t>00)</a:t>
                          </a:r>
                        </a:p>
                        <a:p>
                          <a:pPr algn="ctr"/>
                          <a:r>
                            <a:rPr lang="en-CN" dirty="0"/>
                            <a:t>Mass (MeV)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dirty="0"/>
                            <a:t>X(</a:t>
                          </a:r>
                          <a:r>
                            <a:rPr lang="en-US" altLang="zh-CN" dirty="0"/>
                            <a:t>71</a:t>
                          </a:r>
                          <a:r>
                            <a:rPr lang="en-CN" dirty="0"/>
                            <a:t>00)</a:t>
                          </a:r>
                        </a:p>
                        <a:p>
                          <a:pPr algn="ctr"/>
                          <a:r>
                            <a:rPr lang="en-CN" dirty="0"/>
                            <a:t>Width (MeV)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61012748"/>
                      </a:ext>
                    </a:extLst>
                  </a:tr>
                  <a:tr h="4416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N" sz="200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97143" t="-151429" r="-112381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66667" t="-151429" r="-855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9169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935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dirty="0"/>
              <a:t>Comparison to J/</a:t>
            </a:r>
            <a:r>
              <a:rPr lang="en-US" altLang="zh-CN" dirty="0" err="1"/>
              <a:t>ψJ</a:t>
            </a:r>
            <a:r>
              <a:rPr lang="en-US" altLang="zh-CN" dirty="0"/>
              <a:t>/</a:t>
            </a:r>
            <a:r>
              <a:rPr lang="en-US" altLang="zh-CN" dirty="0" err="1"/>
              <a:t>ψ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C0E2F-094B-BDFB-5E9F-97CC522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56" y="6409739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13</a:t>
            </a:fld>
            <a:endParaRPr kumimoji="1" lang="zh-CN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D3CF77-26C2-00E9-FB86-A001B796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72" y="871578"/>
            <a:ext cx="4800640" cy="3527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EFE55-D080-4D13-4E69-6FEB2929C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984" y="871578"/>
            <a:ext cx="4959844" cy="3715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8CEC6-AC48-A242-5074-94B5E5CB95BF}"/>
              </a:ext>
            </a:extLst>
          </p:cNvPr>
          <p:cNvSpPr txBox="1"/>
          <p:nvPr/>
        </p:nvSpPr>
        <p:spPr>
          <a:xfrm>
            <a:off x="8106569" y="5273126"/>
            <a:ext cx="437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Mass of both peaks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sz="2000" dirty="0"/>
              <a:t>Width of both peaks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N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53BBB-EB4C-0544-C8B9-801188FF58E1}"/>
              </a:ext>
            </a:extLst>
          </p:cNvPr>
          <p:cNvSpPr txBox="1"/>
          <p:nvPr/>
        </p:nvSpPr>
        <p:spPr>
          <a:xfrm>
            <a:off x="2093690" y="1125931"/>
            <a:ext cx="1332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solidFill>
                  <a:srgbClr val="F600FD"/>
                </a:solidFill>
              </a:rPr>
              <a:t>ψ</a:t>
            </a:r>
            <a:r>
              <a:rPr lang="en-US" altLang="zh-CN" dirty="0">
                <a:solidFill>
                  <a:srgbClr val="F600FD"/>
                </a:solidFill>
              </a:rPr>
              <a:t>(2S)</a:t>
            </a:r>
            <a:r>
              <a:rPr lang="en-US" dirty="0">
                <a:solidFill>
                  <a:srgbClr val="F600FD"/>
                </a:solidFill>
              </a:rPr>
              <a:t>J/</a:t>
            </a:r>
            <a:r>
              <a:rPr lang="en-US" dirty="0" err="1">
                <a:solidFill>
                  <a:srgbClr val="F600FD"/>
                </a:solidFill>
              </a:rPr>
              <a:t>ψ</a:t>
            </a:r>
            <a:endParaRPr lang="en-C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FF208-6703-5B18-1817-F9B27A9CE27E}"/>
              </a:ext>
            </a:extLst>
          </p:cNvPr>
          <p:cNvSpPr txBox="1"/>
          <p:nvPr/>
        </p:nvSpPr>
        <p:spPr>
          <a:xfrm>
            <a:off x="8313746" y="1125931"/>
            <a:ext cx="1332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600FD"/>
                </a:solidFill>
              </a:rPr>
              <a:t>J/</a:t>
            </a:r>
            <a:r>
              <a:rPr lang="en-US" altLang="zh-CN" dirty="0" err="1">
                <a:solidFill>
                  <a:srgbClr val="F600FD"/>
                </a:solidFill>
              </a:rPr>
              <a:t>ψ</a:t>
            </a:r>
            <a:r>
              <a:rPr lang="en-US" dirty="0" err="1">
                <a:solidFill>
                  <a:srgbClr val="F600FD"/>
                </a:solidFill>
              </a:rPr>
              <a:t>J</a:t>
            </a:r>
            <a:r>
              <a:rPr lang="en-US" dirty="0">
                <a:solidFill>
                  <a:srgbClr val="F600FD"/>
                </a:solidFill>
              </a:rPr>
              <a:t>/</a:t>
            </a:r>
            <a:r>
              <a:rPr lang="en-US" dirty="0" err="1">
                <a:solidFill>
                  <a:srgbClr val="F600FD"/>
                </a:solidFill>
              </a:rPr>
              <a:t>ψ</a:t>
            </a:r>
            <a:endParaRPr lang="en-CN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BE77AB-5723-1629-8997-1656E68C9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73" y="4647526"/>
            <a:ext cx="7959996" cy="2049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9EE724-DF6E-7A84-B119-FAF44D7A3D67}"/>
              </a:ext>
            </a:extLst>
          </p:cNvPr>
          <p:cNvSpPr/>
          <p:nvPr/>
        </p:nvSpPr>
        <p:spPr>
          <a:xfrm>
            <a:off x="5583380" y="4939384"/>
            <a:ext cx="1163781" cy="246579"/>
          </a:xfrm>
          <a:prstGeom prst="rect">
            <a:avLst/>
          </a:prstGeom>
          <a:solidFill>
            <a:srgbClr val="FFFF00">
              <a:alpha val="340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099E91-6F2C-16BB-0440-33A369D9EA1A}"/>
              </a:ext>
            </a:extLst>
          </p:cNvPr>
          <p:cNvSpPr/>
          <p:nvPr/>
        </p:nvSpPr>
        <p:spPr>
          <a:xfrm>
            <a:off x="5598062" y="5217205"/>
            <a:ext cx="1163781" cy="264279"/>
          </a:xfrm>
          <a:prstGeom prst="rect">
            <a:avLst/>
          </a:prstGeom>
          <a:solidFill>
            <a:srgbClr val="11FF00">
              <a:alpha val="165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AE5074-D1F0-F28C-C727-34DFC1B7BAFB}"/>
              </a:ext>
            </a:extLst>
          </p:cNvPr>
          <p:cNvSpPr/>
          <p:nvPr/>
        </p:nvSpPr>
        <p:spPr>
          <a:xfrm>
            <a:off x="6820251" y="4938462"/>
            <a:ext cx="1163781" cy="264279"/>
          </a:xfrm>
          <a:prstGeom prst="rect">
            <a:avLst/>
          </a:prstGeom>
          <a:solidFill>
            <a:srgbClr val="00B0F0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39F29B-07B7-EA2A-FC5A-19FFC65E03BA}"/>
              </a:ext>
            </a:extLst>
          </p:cNvPr>
          <p:cNvSpPr/>
          <p:nvPr/>
        </p:nvSpPr>
        <p:spPr>
          <a:xfrm>
            <a:off x="6820250" y="5217204"/>
            <a:ext cx="1163781" cy="264279"/>
          </a:xfrm>
          <a:prstGeom prst="rect">
            <a:avLst/>
          </a:prstGeom>
          <a:solidFill>
            <a:schemeClr val="accent1">
              <a:lumMod val="60000"/>
              <a:lumOff val="40000"/>
              <a:alpha val="164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0348824-A723-33CD-9304-7F99989E6F0E}"/>
              </a:ext>
            </a:extLst>
          </p:cNvPr>
          <p:cNvSpPr/>
          <p:nvPr/>
        </p:nvSpPr>
        <p:spPr>
          <a:xfrm>
            <a:off x="5583380" y="5509062"/>
            <a:ext cx="1163781" cy="246579"/>
          </a:xfrm>
          <a:prstGeom prst="rect">
            <a:avLst/>
          </a:prstGeom>
          <a:solidFill>
            <a:srgbClr val="FFFF00">
              <a:alpha val="340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3ECB51-45C0-C4C5-3A3C-DBCE8CF458D9}"/>
              </a:ext>
            </a:extLst>
          </p:cNvPr>
          <p:cNvSpPr/>
          <p:nvPr/>
        </p:nvSpPr>
        <p:spPr>
          <a:xfrm>
            <a:off x="5598062" y="5786883"/>
            <a:ext cx="1163781" cy="264279"/>
          </a:xfrm>
          <a:prstGeom prst="rect">
            <a:avLst/>
          </a:prstGeom>
          <a:solidFill>
            <a:srgbClr val="11FF00">
              <a:alpha val="165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8E3F84-0D50-341B-9CD1-6D72F020CC44}"/>
              </a:ext>
            </a:extLst>
          </p:cNvPr>
          <p:cNvSpPr/>
          <p:nvPr/>
        </p:nvSpPr>
        <p:spPr>
          <a:xfrm>
            <a:off x="6820251" y="5508140"/>
            <a:ext cx="1163781" cy="264279"/>
          </a:xfrm>
          <a:prstGeom prst="rect">
            <a:avLst/>
          </a:prstGeom>
          <a:solidFill>
            <a:srgbClr val="00B0F0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603BB7-6103-B438-DBC1-EBC91E15A801}"/>
              </a:ext>
            </a:extLst>
          </p:cNvPr>
          <p:cNvSpPr/>
          <p:nvPr/>
        </p:nvSpPr>
        <p:spPr>
          <a:xfrm>
            <a:off x="6820250" y="5786882"/>
            <a:ext cx="1163781" cy="264279"/>
          </a:xfrm>
          <a:prstGeom prst="rect">
            <a:avLst/>
          </a:prstGeom>
          <a:solidFill>
            <a:schemeClr val="accent1">
              <a:lumMod val="60000"/>
              <a:lumOff val="40000"/>
              <a:alpha val="164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DB9E08-44C2-6DC9-1E11-0AEB2B6A12B2}"/>
              </a:ext>
            </a:extLst>
          </p:cNvPr>
          <p:cNvSpPr/>
          <p:nvPr/>
        </p:nvSpPr>
        <p:spPr>
          <a:xfrm>
            <a:off x="5583380" y="6063892"/>
            <a:ext cx="1163781" cy="246579"/>
          </a:xfrm>
          <a:prstGeom prst="rect">
            <a:avLst/>
          </a:prstGeom>
          <a:solidFill>
            <a:srgbClr val="FFFF00">
              <a:alpha val="340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204A2D-960A-E1AE-D48D-8888DBE010E8}"/>
              </a:ext>
            </a:extLst>
          </p:cNvPr>
          <p:cNvSpPr/>
          <p:nvPr/>
        </p:nvSpPr>
        <p:spPr>
          <a:xfrm>
            <a:off x="5598062" y="6341713"/>
            <a:ext cx="1163781" cy="264279"/>
          </a:xfrm>
          <a:prstGeom prst="rect">
            <a:avLst/>
          </a:prstGeom>
          <a:solidFill>
            <a:srgbClr val="11FF00">
              <a:alpha val="165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B393D4-D6BC-FB68-3B5A-A72ABADE811D}"/>
              </a:ext>
            </a:extLst>
          </p:cNvPr>
          <p:cNvSpPr/>
          <p:nvPr/>
        </p:nvSpPr>
        <p:spPr>
          <a:xfrm>
            <a:off x="6820251" y="6062970"/>
            <a:ext cx="1163781" cy="264279"/>
          </a:xfrm>
          <a:prstGeom prst="rect">
            <a:avLst/>
          </a:prstGeom>
          <a:solidFill>
            <a:srgbClr val="00B0F0">
              <a:alpha val="1647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8DC307-E2B3-2E60-BAE5-E666D2E18634}"/>
              </a:ext>
            </a:extLst>
          </p:cNvPr>
          <p:cNvSpPr/>
          <p:nvPr/>
        </p:nvSpPr>
        <p:spPr>
          <a:xfrm>
            <a:off x="6820250" y="6341712"/>
            <a:ext cx="1163781" cy="264279"/>
          </a:xfrm>
          <a:prstGeom prst="rect">
            <a:avLst/>
          </a:prstGeom>
          <a:solidFill>
            <a:schemeClr val="accent1">
              <a:lumMod val="60000"/>
              <a:lumOff val="40000"/>
              <a:alpha val="1647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7427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dirty="0"/>
              <a:t>Systematic uncertainties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C0E2F-094B-BDFB-5E9F-97CC522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608" y="6350251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14</a:t>
            </a:fld>
            <a:endParaRPr kumimoji="1" lang="zh-CN" altLang="en-US" sz="2200" dirty="0"/>
          </a:p>
        </p:txBody>
      </p:sp>
      <p:sp>
        <p:nvSpPr>
          <p:cNvPr id="2" name="矩形 8">
            <a:extLst>
              <a:ext uri="{FF2B5EF4-FFF2-40B4-BE49-F238E27FC236}">
                <a16:creationId xmlns:a16="http://schemas.microsoft.com/office/drawing/2014/main" id="{8B673CFC-2E89-1450-93E8-04E985DE27EC}"/>
              </a:ext>
            </a:extLst>
          </p:cNvPr>
          <p:cNvSpPr/>
          <p:nvPr/>
        </p:nvSpPr>
        <p:spPr>
          <a:xfrm>
            <a:off x="-252139" y="788186"/>
            <a:ext cx="12974924" cy="73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Do systematic for </a:t>
            </a:r>
            <a:r>
              <a:rPr lang="en-US" altLang="zh-CN" sz="2400" dirty="0">
                <a:solidFill>
                  <a:srgbClr val="F600FD"/>
                </a:solidFill>
              </a:rPr>
              <a:t>interference model with X(6900) &amp; X(7100)</a:t>
            </a:r>
          </a:p>
          <a:p>
            <a:pPr marL="914400" lvl="1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Variations are below</a:t>
            </a:r>
            <a:endParaRPr lang="en-US" altLang="zh-CN" sz="2400" dirty="0">
              <a:solidFill>
                <a:srgbClr val="F600F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922CA5-39F3-4123-BBA4-5D44F53723FA}"/>
                  </a:ext>
                </a:extLst>
              </p:cNvPr>
              <p:cNvSpPr txBox="1"/>
              <p:nvPr/>
            </p:nvSpPr>
            <p:spPr>
              <a:xfrm>
                <a:off x="583779" y="1766713"/>
                <a:ext cx="11608221" cy="5016758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Signal Shape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Default: BW function with L=0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Alternative: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L=1/2, d=2/3/4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Flatte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SPS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shape</a:t>
                </a:r>
                <a:endParaRPr lang="en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𝑢𝑛𝑐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𝑑𝑒𝑓𝑎𝑢𝑙𝑡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𝑓𝑢𝑛𝑐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𝑑𝑒𝑓𝑎𝑢𝑙𝑡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𝐷𝑃𝑆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DPS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shape</a:t>
                </a:r>
                <a:endParaRPr lang="en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𝑢𝑛𝑐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𝑑𝑒𝑓𝑎𝑢𝑙𝑡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𝑃𝑆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𝑓𝑢𝑛𝑐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𝑑𝑒𝑓𝑎𝑢𝑙𝑡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𝑆𝑃𝑆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Combinatorial backgroud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/>
                  <a:t>shape</a:t>
                </a:r>
                <a:endParaRPr lang="en-CN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N" sz="2000" dirty="0"/>
                  <a:t>Nine-tile -&gt; sPlot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Mass resolution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Take extremes of mass resolution dependence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Efficiency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Increase/Decrease the weight of Run3 efficiency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Add X(6600) tail</a:t>
                </a:r>
                <a:endParaRPr lang="en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X(6600)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mass/width/</a:t>
                </a:r>
                <a:r>
                  <a:rPr lang="en-US" altLang="zh-CN" sz="2000" dirty="0" err="1"/>
                  <a:t>coef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fixed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J/</a:t>
                </a:r>
                <a:r>
                  <a:rPr lang="en-US" altLang="zh-CN" sz="2000" dirty="0" err="1"/>
                  <a:t>ψJ</a:t>
                </a:r>
                <a:r>
                  <a:rPr lang="en-US" altLang="zh-CN" sz="2000" dirty="0"/>
                  <a:t>/</a:t>
                </a:r>
                <a:r>
                  <a:rPr lang="en-US" altLang="zh-CN" sz="2000" dirty="0" err="1"/>
                  <a:t>ψ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values</a:t>
                </a:r>
                <a:endParaRPr lang="en-CN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CN" sz="2000" dirty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CN" sz="2400" b="1" dirty="0"/>
                  <a:t>Fitter bias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Toy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MC</a:t>
                </a:r>
                <a:endParaRPr lang="en-CN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922CA5-39F3-4123-BBA4-5D44F537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79" y="1766713"/>
                <a:ext cx="11608221" cy="5016758"/>
              </a:xfrm>
              <a:prstGeom prst="rect">
                <a:avLst/>
              </a:prstGeom>
              <a:blipFill>
                <a:blip r:embed="rId3"/>
                <a:stretch>
                  <a:fillRect l="-765" t="-101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33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listed in PAS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C0E2F-094B-BDFB-5E9F-97CC5223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4064" y="6433226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15</a:t>
            </a:fld>
            <a:endParaRPr kumimoji="1" lang="zh-CN" alt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7DC94-F59E-0E1C-6765-B9226B6A06D2}"/>
              </a:ext>
            </a:extLst>
          </p:cNvPr>
          <p:cNvSpPr txBox="1"/>
          <p:nvPr/>
        </p:nvSpPr>
        <p:spPr>
          <a:xfrm>
            <a:off x="5763008" y="5650815"/>
            <a:ext cx="62974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CN" dirty="0">
                <a:solidFill>
                  <a:srgbClr val="660874"/>
                </a:solidFill>
              </a:rPr>
              <a:t>Alternatives with no significant changes are not listed in the table</a:t>
            </a:r>
            <a:r>
              <a:rPr lang="en-US" altLang="zh-CN" dirty="0">
                <a:solidFill>
                  <a:srgbClr val="660874"/>
                </a:solidFill>
              </a:rPr>
              <a:t>,</a:t>
            </a:r>
            <a:r>
              <a:rPr lang="zh-CN" altLang="en-US" dirty="0">
                <a:solidFill>
                  <a:srgbClr val="660874"/>
                </a:solidFill>
              </a:rPr>
              <a:t> </a:t>
            </a:r>
            <a:r>
              <a:rPr lang="en-US" altLang="zh-CN" dirty="0">
                <a:solidFill>
                  <a:srgbClr val="660874"/>
                </a:solidFill>
              </a:rPr>
              <a:t>such</a:t>
            </a:r>
            <a:r>
              <a:rPr lang="zh-CN" altLang="en-US" dirty="0">
                <a:solidFill>
                  <a:srgbClr val="660874"/>
                </a:solidFill>
              </a:rPr>
              <a:t> </a:t>
            </a:r>
            <a:r>
              <a:rPr lang="en-US" altLang="zh-CN" dirty="0">
                <a:solidFill>
                  <a:srgbClr val="660874"/>
                </a:solidFill>
              </a:rPr>
              <a:t>as</a:t>
            </a:r>
            <a:r>
              <a:rPr lang="zh-CN" altLang="en-US" dirty="0">
                <a:solidFill>
                  <a:srgbClr val="660874"/>
                </a:solidFill>
              </a:rPr>
              <a:t> </a:t>
            </a:r>
            <a:r>
              <a:rPr lang="en-US" altLang="zh-CN" dirty="0">
                <a:solidFill>
                  <a:srgbClr val="660874"/>
                </a:solidFill>
              </a:rPr>
              <a:t>DPS</a:t>
            </a:r>
            <a:r>
              <a:rPr lang="zh-CN" altLang="en-US" dirty="0">
                <a:solidFill>
                  <a:srgbClr val="660874"/>
                </a:solidFill>
              </a:rPr>
              <a:t> </a:t>
            </a:r>
            <a:r>
              <a:rPr lang="en-US" altLang="zh-CN" dirty="0">
                <a:solidFill>
                  <a:srgbClr val="660874"/>
                </a:solidFill>
              </a:rPr>
              <a:t>shape</a:t>
            </a:r>
            <a:endParaRPr lang="en-CN" dirty="0">
              <a:solidFill>
                <a:srgbClr val="66087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09AF5-2925-3276-6F81-639B8C3B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7" y="2275043"/>
            <a:ext cx="4835741" cy="3553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E528BB-5695-A772-78CC-06C28DCF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211" y="3055841"/>
            <a:ext cx="6569858" cy="2458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E3625-8376-0872-7C80-9A856A502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001" y="642930"/>
            <a:ext cx="6760466" cy="17403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4E87A34-2DA6-67A3-6069-DBA36FE22092}"/>
              </a:ext>
            </a:extLst>
          </p:cNvPr>
          <p:cNvSpPr/>
          <p:nvPr/>
        </p:nvSpPr>
        <p:spPr>
          <a:xfrm>
            <a:off x="9895609" y="877490"/>
            <a:ext cx="2025460" cy="465775"/>
          </a:xfrm>
          <a:prstGeom prst="rect">
            <a:avLst/>
          </a:prstGeom>
          <a:solidFill>
            <a:srgbClr val="FFFF00">
              <a:alpha val="3408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B1E95C-008F-354C-E55A-E57973BF5BB2}"/>
              </a:ext>
            </a:extLst>
          </p:cNvPr>
          <p:cNvSpPr txBox="1"/>
          <p:nvPr/>
        </p:nvSpPr>
        <p:spPr>
          <a:xfrm>
            <a:off x="52057" y="1349966"/>
            <a:ext cx="53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Significance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X(6900) / X(7100) :</a:t>
            </a:r>
            <a:r>
              <a:rPr lang="zh-CN" altLang="en-US" sz="2000" dirty="0"/>
              <a:t> </a:t>
            </a: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600FD"/>
                </a:solidFill>
              </a:rPr>
              <a:t>&gt;5σ / &gt;3σ</a:t>
            </a:r>
            <a:endParaRPr lang="en-US" sz="2000" dirty="0">
              <a:solidFill>
                <a:srgbClr val="F600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5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C94243-3436-12D1-E255-4C12E5EB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 sz="2200" dirty="0"/>
              <a:t>15</a:t>
            </a:r>
            <a:endParaRPr kumimoji="1" lang="zh-CN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1B835EC-F7E3-80F5-9A5B-D58D65CAE7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643" y="1535320"/>
                <a:ext cx="11160690" cy="5665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05992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29984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99978" indent="-269993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1969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1960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99953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99945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99938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99930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/>
                  <a:t>An excess observed in </a:t>
                </a:r>
                <a:r>
                  <a:rPr lang="en-US" sz="2400" dirty="0"/>
                  <a:t>𝜓(2𝑆)𝐽/𝜓 channel [</a:t>
                </a:r>
                <a:r>
                  <a:rPr lang="en-US" altLang="zh-CN" sz="2400" dirty="0"/>
                  <a:t>Significance: BW2 (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400" dirty="0"/>
                  <a:t>), BW3 (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400" dirty="0"/>
                  <a:t>)]</a:t>
                </a:r>
                <a:endParaRPr lang="en-US" altLang="zh-CN" sz="2400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  <a:p>
                <a:pPr marL="457200" lvl="1" indent="0">
                  <a:buFont typeface="Wingdings 2" panose="05020102010507070707" pitchFamily="18" charset="2"/>
                  <a:buNone/>
                </a:pPr>
                <a:endParaRPr lang="en-US" altLang="zh-CN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  <a:p>
                <a:pPr marL="457200" lvl="1" indent="0">
                  <a:buFont typeface="Wingdings 2" panose="05020102010507070707" pitchFamily="18" charset="2"/>
                  <a:buNone/>
                </a:pPr>
                <a:r>
                  <a:rPr lang="en-US" altLang="zh-CN" sz="2000" dirty="0">
                    <a:latin typeface="FangSong" panose="02010609060101010101" pitchFamily="49" charset="-122"/>
                    <a:ea typeface="FangSong" panose="02010609060101010101" pitchFamily="49" charset="-122"/>
                  </a:rPr>
                  <a:t>With</a:t>
                </a:r>
                <a:r>
                  <a:rPr lang="zh-CN" altLang="en-US" sz="2000" dirty="0">
                    <a:latin typeface="FangSong" panose="02010609060101010101" pitchFamily="49" charset="-122"/>
                    <a:ea typeface="FangSong" panose="02010609060101010101" pitchFamily="49" charset="-122"/>
                  </a:rPr>
                  <a:t> </a:t>
                </a:r>
                <a:r>
                  <a:rPr lang="en-US" altLang="zh-CN" sz="2000" dirty="0">
                    <a:latin typeface="FangSong" panose="02010609060101010101" pitchFamily="49" charset="-122"/>
                    <a:ea typeface="FangSong" panose="02010609060101010101" pitchFamily="49" charset="-122"/>
                  </a:rPr>
                  <a:t>interference:</a:t>
                </a:r>
              </a:p>
              <a:p>
                <a:pPr marL="457200" lvl="1" indent="0">
                  <a:buFont typeface="Wingdings 2" panose="05020102010507070707" pitchFamily="18" charset="2"/>
                  <a:buNone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</a:rPr>
                  <a:t>BW2: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𝑚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68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76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−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29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+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46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</m:t>
                        </m:r>
                      </m:e>
                    </m:d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𝑠𝑦𝑠𝑡</m:t>
                        </m:r>
                      </m:e>
                    </m:d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253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−1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00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+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290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𝑠𝑡𝑎𝑡</m:t>
                        </m:r>
                      </m:e>
                    </m:d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𝑠𝑦𝑠𝑡</m:t>
                        </m:r>
                      </m:e>
                    </m:d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  <a:p>
                <a:pPr marL="457200" lvl="1" indent="0">
                  <a:buFont typeface="Wingdings 2" panose="05020102010507070707" pitchFamily="18" charset="2"/>
                  <a:buNone/>
                </a:pPr>
                <a:r>
                  <a:rPr lang="en-US" altLang="zh-CN" sz="2000" dirty="0">
                    <a:solidFill>
                      <a:srgbClr val="FF0000"/>
                    </a:solidFill>
                    <a:latin typeface="FangSong" panose="02010609060101010101" pitchFamily="49" charset="-122"/>
                    <a:ea typeface="FangSong" panose="02010609060101010101" pitchFamily="49" charset="-122"/>
                  </a:rPr>
                  <a:t>BW3:</a:t>
                </a:r>
                <a14:m>
                  <m:oMath xmlns:m="http://schemas.openxmlformats.org/officeDocument/2006/math"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𝑚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7169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−52</m:t>
                        </m:r>
                      </m:sub>
                      <m:sup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+26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𝑠𝑡𝑎𝑡</m:t>
                        </m:r>
                      </m:e>
                    </m:d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−70</m:t>
                        </m:r>
                      </m:sub>
                      <m:sup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+74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𝑠𝑦𝑠𝑡</m:t>
                        </m:r>
                      </m:e>
                    </m:d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 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𝑀𝑒𝑉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, </m:t>
                    </m:r>
                    <m:r>
                      <a:rPr lang="zh-CN" alt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Γ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154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−82</m:t>
                        </m:r>
                      </m:sub>
                      <m:sup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+110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𝑠𝑡𝑎𝑡</m:t>
                        </m:r>
                      </m:e>
                    </m:d>
                    <m:sSubSup>
                      <m:sSub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 </m:t>
                        </m:r>
                      </m:e>
                      <m:sub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−160</m:t>
                        </m:r>
                      </m:sub>
                      <m:sup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+140</m:t>
                        </m:r>
                      </m:sup>
                    </m:sSubSup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FangSong" panose="02010609060101010101" pitchFamily="49" charset="-122"/>
                          </a:rPr>
                          <m:t>𝑠𝑦𝑠𝑡</m:t>
                        </m:r>
                      </m:e>
                    </m:d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 </m:t>
                    </m:r>
                    <m:r>
                      <a:rPr lang="en-US" altLang="zh-CN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FangSong" panose="02010609060101010101" pitchFamily="49" charset="-122"/>
                      </a:rPr>
                      <m:t>𝑀𝑒𝑉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</a:endParaRPr>
              </a:p>
              <a:p>
                <a:r>
                  <a:rPr lang="en-US" altLang="zh-CN" sz="2400" dirty="0"/>
                  <a:t>Consistent with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interfering X(6900)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and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X(7100)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as observed in </a:t>
                </a:r>
                <a:r>
                  <a:rPr lang="en-US" sz="2400" dirty="0"/>
                  <a:t>𝐽/𝜓𝐽/𝜓 analysis</a:t>
                </a:r>
              </a:p>
            </p:txBody>
          </p:sp>
        </mc:Choice>
        <mc:Fallback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D1B835EC-F7E3-80F5-9A5B-D58D65CAE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43" y="1535320"/>
                <a:ext cx="11160690" cy="5665446"/>
              </a:xfrm>
              <a:prstGeom prst="rect">
                <a:avLst/>
              </a:prstGeom>
              <a:blipFill>
                <a:blip r:embed="rId3"/>
                <a:stretch>
                  <a:fillRect l="-569" t="-67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A3C121-23E9-BE88-CD2B-1C650AAEF26A}"/>
              </a:ext>
            </a:extLst>
          </p:cNvPr>
          <p:cNvSpPr/>
          <p:nvPr/>
        </p:nvSpPr>
        <p:spPr>
          <a:xfrm>
            <a:off x="749300" y="2239751"/>
            <a:ext cx="10448527" cy="17325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97184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0486DF19-DC1B-514A-8C02-64E0ECCD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/>
          <a:lstStyle/>
          <a:p>
            <a:r>
              <a:rPr lang="en-US" altLang="zh-CN" dirty="0" err="1"/>
              <a:t>Jinjing</a:t>
            </a:r>
            <a:r>
              <a:rPr lang="zh-CN" altLang="en-US" dirty="0"/>
              <a:t> </a:t>
            </a:r>
            <a:r>
              <a:rPr lang="en-US" altLang="zh-CN" dirty="0"/>
              <a:t>Gu</a:t>
            </a:r>
          </a:p>
          <a:p>
            <a:r>
              <a:rPr lang="en-US" altLang="zh-CN" dirty="0"/>
              <a:t>2025.7.13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3572"/>
            <a:ext cx="10265664" cy="1325563"/>
          </a:xfrm>
        </p:spPr>
        <p:txBody>
          <a:bodyPr/>
          <a:lstStyle/>
          <a:p>
            <a:r>
              <a:rPr lang="en-US" altLang="zh-CN" dirty="0"/>
              <a:t>Thanks</a:t>
            </a:r>
            <a:r>
              <a:rPr lang="zh-CN" altLang="en-US" dirty="0"/>
              <a:t> 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9B2B92-A7F2-D127-24C4-1BBB7DB6484C}"/>
              </a:ext>
            </a:extLst>
          </p:cNvPr>
          <p:cNvSpPr/>
          <p:nvPr/>
        </p:nvSpPr>
        <p:spPr>
          <a:xfrm>
            <a:off x="8815753" y="316763"/>
            <a:ext cx="3001108" cy="123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15B1FD-661E-ABB1-8AEB-CA256D5CC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729" y="1913697"/>
            <a:ext cx="6271109" cy="3549414"/>
          </a:xfrm>
        </p:spPr>
        <p:txBody>
          <a:bodyPr>
            <a:normAutofit fontScale="70000" lnSpcReduction="20000"/>
          </a:bodyPr>
          <a:lstStyle/>
          <a:p>
            <a:r>
              <a:rPr lang="en-CN" sz="3800" dirty="0"/>
              <a:t>Collaborated institutes:</a:t>
            </a:r>
          </a:p>
          <a:p>
            <a:pPr lvl="1"/>
            <a:r>
              <a:rPr lang="en-CN" sz="2800" dirty="0"/>
              <a:t>Nanjing Normal University</a:t>
            </a:r>
          </a:p>
          <a:p>
            <a:pPr lvl="1"/>
            <a:r>
              <a:rPr lang="en-CN" sz="2800" dirty="0"/>
              <a:t>Tsinghua University</a:t>
            </a:r>
          </a:p>
          <a:p>
            <a:pPr lvl="1"/>
            <a:r>
              <a:rPr lang="en-CN" sz="2800" dirty="0"/>
              <a:t>Zhejiang University</a:t>
            </a:r>
          </a:p>
          <a:p>
            <a:pPr lvl="1"/>
            <a:r>
              <a:rPr lang="en-US" sz="2800" dirty="0"/>
              <a:t>Institute for High Energy Physics</a:t>
            </a:r>
          </a:p>
          <a:p>
            <a:pPr lvl="1"/>
            <a:r>
              <a:rPr lang="en-US" sz="2800" dirty="0"/>
              <a:t>Fudan University</a:t>
            </a:r>
          </a:p>
          <a:p>
            <a:pPr lvl="1"/>
            <a:r>
              <a:rPr lang="en-US" sz="2800" dirty="0"/>
              <a:t>Henan Normal University</a:t>
            </a:r>
          </a:p>
          <a:p>
            <a:pPr lvl="1"/>
            <a:r>
              <a:rPr lang="en-US" sz="2800" dirty="0"/>
              <a:t>University of Shanghai for Science and Technology</a:t>
            </a:r>
          </a:p>
          <a:p>
            <a:pPr marL="323992" lvl="1" indent="0">
              <a:buNone/>
            </a:pPr>
            <a:r>
              <a:rPr lang="en-US" sz="2800" dirty="0"/>
              <a:t>…</a:t>
            </a:r>
          </a:p>
          <a:p>
            <a:endParaRPr lang="en-US" sz="2200" dirty="0"/>
          </a:p>
          <a:p>
            <a:pPr marL="0" indent="0">
              <a:buNone/>
            </a:pPr>
            <a:endParaRPr lang="en-CN" sz="2200" dirty="0"/>
          </a:p>
          <a:p>
            <a:pPr lvl="1"/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9A7A80-7450-7807-EF08-231AA2EA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Current Status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57718E3-C00F-E66B-2595-5A509D9ABC18}"/>
              </a:ext>
            </a:extLst>
          </p:cNvPr>
          <p:cNvSpPr txBox="1">
            <a:spLocks/>
          </p:cNvSpPr>
          <p:nvPr/>
        </p:nvSpPr>
        <p:spPr>
          <a:xfrm>
            <a:off x="6701838" y="1537040"/>
            <a:ext cx="8102579" cy="420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5100" dirty="0"/>
              <a:t>Progress</a:t>
            </a:r>
          </a:p>
          <a:p>
            <a:pPr lvl="1"/>
            <a:r>
              <a:rPr lang="en-CN" sz="3600" dirty="0"/>
              <a:t>Start since August, 2020</a:t>
            </a:r>
          </a:p>
          <a:p>
            <a:pPr lvl="1"/>
            <a:r>
              <a:rPr lang="en-CN" sz="3600" dirty="0"/>
              <a:t>Cadiline BPH-22-004 in May, 2022</a:t>
            </a:r>
          </a:p>
          <a:p>
            <a:pPr lvl="1"/>
            <a:r>
              <a:rPr lang="en-CN" sz="3600" dirty="0"/>
              <a:t>Unblind Run II dataset in May, 2022</a:t>
            </a:r>
          </a:p>
          <a:p>
            <a:pPr lvl="1"/>
            <a:r>
              <a:rPr lang="en-CN" sz="3600" dirty="0"/>
              <a:t>Add Run III dataset in Nov, 2023</a:t>
            </a:r>
          </a:p>
          <a:p>
            <a:pPr lvl="1"/>
            <a:r>
              <a:rPr lang="en-CN" sz="3600" dirty="0"/>
              <a:t>Unblind R</a:t>
            </a:r>
            <a:r>
              <a:rPr lang="en-US" sz="3600" dirty="0"/>
              <a:t>u</a:t>
            </a:r>
            <a:r>
              <a:rPr lang="en-CN" sz="3600" dirty="0"/>
              <a:t>n III dataset in March, 2024</a:t>
            </a:r>
          </a:p>
          <a:p>
            <a:pPr lvl="1"/>
            <a:r>
              <a:rPr lang="en-US" sz="3600" dirty="0"/>
              <a:t>Pre-approval in November, 2024</a:t>
            </a:r>
          </a:p>
          <a:p>
            <a:pPr lvl="1"/>
            <a:r>
              <a:rPr lang="en-US" sz="3600" dirty="0"/>
              <a:t>Approval in March, 2025</a:t>
            </a:r>
          </a:p>
          <a:p>
            <a:pPr lvl="1"/>
            <a:r>
              <a:rPr lang="en-US" sz="3600" dirty="0"/>
              <a:t>PAS published in April, 2025</a:t>
            </a:r>
          </a:p>
          <a:p>
            <a:pPr lvl="1"/>
            <a:r>
              <a:rPr lang="en-US" sz="3600" dirty="0"/>
              <a:t>Paper draft ready</a:t>
            </a:r>
          </a:p>
          <a:p>
            <a:endParaRPr lang="en-US" sz="2400" dirty="0"/>
          </a:p>
          <a:p>
            <a:pPr marL="0" indent="0">
              <a:buFont typeface="Wingdings 2" panose="05020102010507070707" pitchFamily="18" charset="2"/>
              <a:buNone/>
            </a:pPr>
            <a:endParaRPr lang="en-CN" sz="2400" dirty="0"/>
          </a:p>
          <a:p>
            <a:pPr lvl="1"/>
            <a:endParaRPr lang="en-C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F68CE-3127-2137-FEE4-5CDA3793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z="1800" smtClean="0"/>
              <a:t>1</a:t>
            </a:fld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4500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2" y="1992004"/>
            <a:ext cx="10178926" cy="3602477"/>
          </a:xfrm>
        </p:spPr>
        <p:txBody>
          <a:bodyPr>
            <a:normAutofit/>
          </a:bodyPr>
          <a:lstStyle/>
          <a:p>
            <a:r>
              <a:rPr lang="en-US" altLang="zh-CN" dirty="0"/>
              <a:t>Motivation</a:t>
            </a:r>
            <a:endParaRPr lang="en-CN" altLang="zh-CN" dirty="0"/>
          </a:p>
          <a:p>
            <a:r>
              <a:rPr lang="en-CN" altLang="zh-CN" dirty="0"/>
              <a:t>Dataset samples  </a:t>
            </a:r>
          </a:p>
          <a:p>
            <a:r>
              <a:rPr lang="en-CN" altLang="zh-CN" dirty="0"/>
              <a:t>Event selection</a:t>
            </a:r>
          </a:p>
          <a:p>
            <a:r>
              <a:rPr lang="en-US" altLang="zh-CN" dirty="0"/>
              <a:t>Fitting models and results</a:t>
            </a:r>
          </a:p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739BA-722A-33AA-7058-3A5F2374E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z="2200" smtClean="0"/>
              <a:t>2</a:t>
            </a:fld>
            <a:endParaRPr kumimoji="1"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4923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Motivation: X</a:t>
                </a:r>
                <a14:m>
                  <m:oMath xmlns:m="http://schemas.openxmlformats.org/officeDocument/2006/math">
                    <m:r>
                      <a:rPr lang="en-CN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J/</a:t>
                </a:r>
                <a:r>
                  <a:rPr lang="el-GR" altLang="zh-CN" dirty="0"/>
                  <a:t>Ψ</a:t>
                </a:r>
                <a:r>
                  <a:rPr lang="en-US" altLang="zh-CN" dirty="0"/>
                  <a:t>J/</a:t>
                </a:r>
                <a:r>
                  <a:rPr lang="el-GR" altLang="zh-CN" dirty="0"/>
                  <a:t>Ψ</a:t>
                </a:r>
                <a:r>
                  <a:rPr lang="en-US" altLang="zh-CN" dirty="0"/>
                  <a:t> </a:t>
                </a:r>
                <a:endParaRPr lang="en-CN" dirty="0"/>
              </a:p>
            </p:txBody>
          </p:sp>
        </mc:Choice>
        <mc:Fallback xmlns="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  <a:blipFill>
                <a:blip r:embed="rId2"/>
                <a:stretch>
                  <a:fillRect l="-130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C0807E-601A-4319-FFAD-7E89DA7E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23" y="1301745"/>
            <a:ext cx="3559264" cy="22592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BFC60-413E-A58B-EB13-F2E04F46C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58" y="3540384"/>
            <a:ext cx="3500849" cy="22592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FC8F2D-4BA1-E3E4-A7AD-4101C8E84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300" y="1265191"/>
            <a:ext cx="4696677" cy="22359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B5A51F-8ABC-1E94-2C39-A97D381B90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712"/>
          <a:stretch/>
        </p:blipFill>
        <p:spPr>
          <a:xfrm>
            <a:off x="3876370" y="1047603"/>
            <a:ext cx="3406866" cy="25554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85909B-D9B9-5383-55DE-71DE31542B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12"/>
          <a:stretch/>
        </p:blipFill>
        <p:spPr>
          <a:xfrm>
            <a:off x="3861767" y="3552865"/>
            <a:ext cx="3406865" cy="255543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5A06EBB-E483-939E-AA0F-27DC5918B8E9}"/>
              </a:ext>
            </a:extLst>
          </p:cNvPr>
          <p:cNvSpPr txBox="1"/>
          <p:nvPr/>
        </p:nvSpPr>
        <p:spPr>
          <a:xfrm>
            <a:off x="302043" y="840080"/>
            <a:ext cx="383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LHCb</a:t>
            </a:r>
            <a:r>
              <a:rPr lang="en-CN" sz="2400" dirty="0">
                <a:solidFill>
                  <a:srgbClr val="93549F"/>
                </a:solidFill>
              </a:rPr>
              <a:t> </a:t>
            </a:r>
            <a:r>
              <a:rPr lang="en-CN" sz="2400" b="1" dirty="0">
                <a:solidFill>
                  <a:srgbClr val="93549F"/>
                </a:solidFill>
              </a:rPr>
              <a:t>: </a:t>
            </a:r>
            <a:r>
              <a:rPr lang="en-CN" sz="2000" dirty="0"/>
              <a:t>Sci.Bull.65(2020)1983</a:t>
            </a:r>
            <a:endParaRPr lang="en-CN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A162FC-6A1D-0D08-7254-33DFBE392C65}"/>
              </a:ext>
            </a:extLst>
          </p:cNvPr>
          <p:cNvSpPr txBox="1"/>
          <p:nvPr/>
        </p:nvSpPr>
        <p:spPr>
          <a:xfrm>
            <a:off x="4291730" y="764302"/>
            <a:ext cx="291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CMS : </a:t>
            </a:r>
            <a:r>
              <a:rPr lang="en-CN" sz="2000" dirty="0"/>
              <a:t>arXiv:2306.07164</a:t>
            </a:r>
            <a:endParaRPr lang="en-CN" sz="2400" b="1" dirty="0">
              <a:solidFill>
                <a:srgbClr val="2900FF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09DD0D-150F-78D4-2BF4-D6E412D3105C}"/>
              </a:ext>
            </a:extLst>
          </p:cNvPr>
          <p:cNvSpPr txBox="1"/>
          <p:nvPr/>
        </p:nvSpPr>
        <p:spPr>
          <a:xfrm>
            <a:off x="8278734" y="627952"/>
            <a:ext cx="439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ATLAS : </a:t>
            </a:r>
            <a:r>
              <a:rPr lang="en-CN" sz="2000" dirty="0"/>
              <a:t>arXiv:2304.08962</a:t>
            </a:r>
            <a:r>
              <a:rPr lang="en-CN" sz="2000" b="1" dirty="0">
                <a:solidFill>
                  <a:srgbClr val="2900FF"/>
                </a:solidFill>
              </a:rPr>
              <a:t> </a:t>
            </a:r>
            <a:endParaRPr lang="en-CN" sz="2400" b="1" dirty="0">
              <a:solidFill>
                <a:srgbClr val="2900FF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C54026-CFC3-CDA3-4C82-E1B2F36940DC}"/>
              </a:ext>
            </a:extLst>
          </p:cNvPr>
          <p:cNvSpPr txBox="1"/>
          <p:nvPr/>
        </p:nvSpPr>
        <p:spPr>
          <a:xfrm>
            <a:off x="124257" y="5887911"/>
            <a:ext cx="387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Observed structure at 6.9 GeV, &gt; 5</a:t>
            </a:r>
            <a:r>
              <a:rPr lang="el-GR" sz="1800" dirty="0"/>
              <a:t>σ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M ~ 6900 MeV,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n-CN" dirty="0"/>
              <a:t>~ 100 MeV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4BFFB0-8ABB-54AE-3728-0B2B2EB72229}"/>
              </a:ext>
            </a:extLst>
          </p:cNvPr>
          <p:cNvSpPr txBox="1"/>
          <p:nvPr/>
        </p:nvSpPr>
        <p:spPr>
          <a:xfrm>
            <a:off x="4024127" y="5951432"/>
            <a:ext cx="387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X(6900) consistent with </a:t>
            </a:r>
            <a:r>
              <a:rPr lang="en-US" sz="1800" dirty="0" err="1"/>
              <a:t>LHCb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state X(6600) with 6.5</a:t>
            </a:r>
            <a:r>
              <a:rPr lang="el-GR" dirty="0"/>
              <a:t>σ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Evidence of X(7</a:t>
            </a:r>
            <a:r>
              <a:rPr lang="en-US" altLang="zh-CN" dirty="0"/>
              <a:t>1</a:t>
            </a:r>
            <a:r>
              <a:rPr lang="en-US" dirty="0"/>
              <a:t>00) with 4.1</a:t>
            </a:r>
            <a:r>
              <a:rPr lang="el-GR" dirty="0"/>
              <a:t>σ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40B1F96-E5CD-ABDE-7C32-8F06FCEFACE1}"/>
              </a:ext>
            </a:extLst>
          </p:cNvPr>
          <p:cNvSpPr txBox="1"/>
          <p:nvPr/>
        </p:nvSpPr>
        <p:spPr>
          <a:xfrm>
            <a:off x="9053471" y="1008635"/>
            <a:ext cx="161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latin typeface="Lao MN" pitchFamily="2" charset="0"/>
                <a:ea typeface="SimSun" panose="02010600030101010101" pitchFamily="2" charset="-122"/>
                <a:cs typeface="Lao MN" pitchFamily="2" charset="0"/>
              </a:rPr>
              <a:t>X-&gt;</a:t>
            </a:r>
            <a:r>
              <a:rPr lang="en-US" sz="2400" dirty="0">
                <a:latin typeface="Lao MN" pitchFamily="2" charset="0"/>
                <a:ea typeface="SimSun" panose="02010600030101010101" pitchFamily="2" charset="-122"/>
                <a:cs typeface="Lao MN" pitchFamily="2" charset="0"/>
              </a:rPr>
              <a:t>J/</a:t>
            </a:r>
            <a:r>
              <a:rPr lang="el-GR" sz="2400" dirty="0">
                <a:ea typeface="SimSun" panose="02010600030101010101" pitchFamily="2" charset="-122"/>
                <a:cs typeface="Lao MN" pitchFamily="2" charset="0"/>
              </a:rPr>
              <a:t>Ψ</a:t>
            </a:r>
            <a:r>
              <a:rPr lang="en-US" sz="2400" dirty="0">
                <a:latin typeface="Lao MN" pitchFamily="2" charset="0"/>
                <a:ea typeface="SimSun" panose="02010600030101010101" pitchFamily="2" charset="-122"/>
                <a:cs typeface="Lao MN" pitchFamily="2" charset="0"/>
              </a:rPr>
              <a:t>J/</a:t>
            </a:r>
            <a:r>
              <a:rPr lang="el-GR" sz="2400" dirty="0">
                <a:ea typeface="SimSun" panose="02010600030101010101" pitchFamily="2" charset="-122"/>
                <a:cs typeface="Lao MN" pitchFamily="2" charset="0"/>
              </a:rPr>
              <a:t>Ψ</a:t>
            </a:r>
            <a:endParaRPr lang="en-CN" sz="2400" b="1" dirty="0">
              <a:latin typeface="Lao MN" pitchFamily="2" charset="0"/>
              <a:ea typeface="SimSun" panose="02010600030101010101" pitchFamily="2" charset="-122"/>
              <a:cs typeface="Lao MN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41CCFD-E0F1-6107-5C04-CC25C5C1871A}"/>
              </a:ext>
            </a:extLst>
          </p:cNvPr>
          <p:cNvSpPr txBox="1"/>
          <p:nvPr/>
        </p:nvSpPr>
        <p:spPr>
          <a:xfrm>
            <a:off x="8117072" y="3376347"/>
            <a:ext cx="387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X(6900) consistent with </a:t>
            </a:r>
            <a:r>
              <a:rPr lang="en-US" sz="1800" dirty="0" err="1"/>
              <a:t>LHCb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623A5-57FC-910E-6DB8-0DECF378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8316" y="6509637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3</a:t>
            </a:fld>
            <a:endParaRPr kumimoji="1" lang="zh-CN" alt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5FDB46-4F5E-5533-D373-AF584BE87D75}"/>
              </a:ext>
            </a:extLst>
          </p:cNvPr>
          <p:cNvSpPr txBox="1"/>
          <p:nvPr/>
        </p:nvSpPr>
        <p:spPr>
          <a:xfrm>
            <a:off x="7499215" y="4291056"/>
            <a:ext cx="63375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93549F"/>
                </a:solidFill>
              </a:rPr>
              <a:t>X(6900) observed by 3 experiment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93549F"/>
                </a:solidFill>
              </a:rPr>
              <a:t>CMS adds X(6600) &amp; X(7100)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93549F"/>
                </a:solidFill>
              </a:rPr>
              <a:t>X(6600)</a:t>
            </a:r>
            <a:r>
              <a:rPr lang="zh-CN" altLang="en-US" sz="2000" dirty="0">
                <a:solidFill>
                  <a:srgbClr val="93549F"/>
                </a:solidFill>
              </a:rPr>
              <a:t> </a:t>
            </a:r>
            <a:r>
              <a:rPr lang="en-US" altLang="zh-CN" sz="2000" dirty="0">
                <a:solidFill>
                  <a:srgbClr val="93549F"/>
                </a:solidFill>
              </a:rPr>
              <a:t>below</a:t>
            </a:r>
            <a:r>
              <a:rPr lang="zh-CN" altLang="en-US" sz="2000" dirty="0">
                <a:solidFill>
                  <a:srgbClr val="93549F"/>
                </a:solidFill>
              </a:rPr>
              <a:t> </a:t>
            </a:r>
            <a:r>
              <a:rPr lang="en-US" altLang="zh-CN" sz="2000" dirty="0">
                <a:solidFill>
                  <a:srgbClr val="93549F"/>
                </a:solidFill>
              </a:rPr>
              <a:t>J/</a:t>
            </a:r>
            <a:r>
              <a:rPr lang="el-GR" altLang="zh-CN" sz="2000" dirty="0">
                <a:solidFill>
                  <a:srgbClr val="93549F"/>
                </a:solidFill>
              </a:rPr>
              <a:t>ΨΨ(2</a:t>
            </a:r>
            <a:r>
              <a:rPr lang="en-US" altLang="zh-CN" sz="2000" dirty="0">
                <a:solidFill>
                  <a:srgbClr val="93549F"/>
                </a:solidFill>
              </a:rPr>
              <a:t>S)</a:t>
            </a:r>
            <a:r>
              <a:rPr lang="zh-CN" altLang="en-US" sz="2000" dirty="0">
                <a:solidFill>
                  <a:srgbClr val="93549F"/>
                </a:solidFill>
              </a:rPr>
              <a:t> </a:t>
            </a:r>
            <a:r>
              <a:rPr lang="en-US" altLang="zh-CN" sz="2000" dirty="0">
                <a:solidFill>
                  <a:srgbClr val="93549F"/>
                </a:solidFill>
              </a:rPr>
              <a:t>threshold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000" dirty="0">
                <a:solidFill>
                  <a:srgbClr val="93549F"/>
                </a:solidFill>
              </a:rPr>
              <a:t>X(6900)/X(7100)</a:t>
            </a:r>
            <a:r>
              <a:rPr lang="zh-CN" altLang="en-US" sz="2000" dirty="0">
                <a:solidFill>
                  <a:srgbClr val="93549F"/>
                </a:solidFill>
              </a:rPr>
              <a:t> </a:t>
            </a:r>
            <a:r>
              <a:rPr lang="en-US" altLang="zh-CN" sz="2000" dirty="0">
                <a:solidFill>
                  <a:srgbClr val="93549F"/>
                </a:solidFill>
              </a:rPr>
              <a:t>above</a:t>
            </a:r>
            <a:r>
              <a:rPr lang="zh-CN" altLang="en-US" sz="2000" dirty="0">
                <a:solidFill>
                  <a:srgbClr val="93549F"/>
                </a:solidFill>
              </a:rPr>
              <a:t> </a:t>
            </a:r>
            <a:r>
              <a:rPr lang="en-US" altLang="zh-CN" sz="2000" dirty="0">
                <a:solidFill>
                  <a:srgbClr val="93549F"/>
                </a:solidFill>
              </a:rPr>
              <a:t>threshold</a:t>
            </a:r>
            <a:endParaRPr lang="en-US" sz="2000" dirty="0">
              <a:solidFill>
                <a:srgbClr val="93549F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93549F"/>
                </a:solidFill>
              </a:rPr>
              <a:t>Debate: Tetraquark</a:t>
            </a:r>
            <a:r>
              <a:rPr lang="en-US" altLang="zh-CN" sz="2000" dirty="0">
                <a:solidFill>
                  <a:srgbClr val="93549F"/>
                </a:solidFill>
              </a:rPr>
              <a:t>?</a:t>
            </a:r>
            <a:r>
              <a:rPr lang="en-US" sz="2000" dirty="0">
                <a:solidFill>
                  <a:srgbClr val="93549F"/>
                </a:solidFill>
              </a:rPr>
              <a:t> Dynamical</a:t>
            </a:r>
            <a:r>
              <a:rPr lang="en-US" altLang="zh-CN" sz="2000" dirty="0">
                <a:solidFill>
                  <a:srgbClr val="93549F"/>
                </a:solidFill>
              </a:rPr>
              <a:t>?</a:t>
            </a:r>
            <a:endParaRPr lang="en-US" sz="2000" dirty="0">
              <a:solidFill>
                <a:srgbClr val="93549F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dirty="0">
                <a:solidFill>
                  <a:srgbClr val="93549F"/>
                </a:solidFill>
              </a:rPr>
              <a:t>Further studies vital: other channels?</a:t>
            </a:r>
            <a:endParaRPr lang="en-CN" dirty="0">
              <a:solidFill>
                <a:srgbClr val="93549F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FCD412-74CD-FA82-FAE4-DF4CCCC30732}"/>
              </a:ext>
            </a:extLst>
          </p:cNvPr>
          <p:cNvCxnSpPr>
            <a:cxnSpLocks/>
          </p:cNvCxnSpPr>
          <p:nvPr/>
        </p:nvCxnSpPr>
        <p:spPr>
          <a:xfrm flipV="1">
            <a:off x="10519438" y="2344778"/>
            <a:ext cx="0" cy="769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DB5A0E-8017-8EC9-4B5A-502B9672985A}"/>
              </a:ext>
            </a:extLst>
          </p:cNvPr>
          <p:cNvCxnSpPr>
            <a:cxnSpLocks/>
          </p:cNvCxnSpPr>
          <p:nvPr/>
        </p:nvCxnSpPr>
        <p:spPr>
          <a:xfrm flipH="1">
            <a:off x="10759716" y="1833611"/>
            <a:ext cx="25880" cy="527433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2A80EC-3796-FE04-5E90-B1C2403B8C03}"/>
              </a:ext>
            </a:extLst>
          </p:cNvPr>
          <p:cNvSpPr txBox="1"/>
          <p:nvPr/>
        </p:nvSpPr>
        <p:spPr>
          <a:xfrm>
            <a:off x="10465182" y="1795211"/>
            <a:ext cx="62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600FD"/>
                </a:solidFill>
              </a:rPr>
              <a:t>X</a:t>
            </a:r>
            <a:endParaRPr lang="en-CN" sz="3200" dirty="0">
              <a:solidFill>
                <a:srgbClr val="F600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altLang="zh-CN" dirty="0"/>
                </a:br>
                <a:r>
                  <a:rPr lang="en-US" altLang="zh-CN" dirty="0"/>
                  <a:t>Motivation: X</a:t>
                </a:r>
                <a14:m>
                  <m:oMath xmlns:m="http://schemas.openxmlformats.org/officeDocument/2006/math">
                    <m:r>
                      <a:rPr lang="en-CN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J/</a:t>
                </a:r>
                <a:r>
                  <a:rPr lang="el-GR" altLang="zh-CN" dirty="0"/>
                  <a:t>Ψ</a:t>
                </a:r>
                <a:r>
                  <a:rPr lang="en-US" altLang="zh-CN" dirty="0"/>
                  <a:t>J/</a:t>
                </a:r>
                <a:r>
                  <a:rPr lang="el-GR" altLang="zh-CN" dirty="0"/>
                  <a:t>Ψ</a:t>
                </a:r>
                <a:br>
                  <a:rPr lang="en-US" altLang="zh-CN" sz="2800" b="1" dirty="0">
                    <a:solidFill>
                      <a:srgbClr val="002060"/>
                    </a:solidFill>
                  </a:rPr>
                </a:br>
                <a:endParaRPr lang="en-CN" dirty="0"/>
              </a:p>
            </p:txBody>
          </p:sp>
        </mc:Choice>
        <mc:Fallback xmlns="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623A5-57FC-910E-6DB8-0DECF378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8316" y="6509637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4</a:t>
            </a:fld>
            <a:endParaRPr kumimoji="1" lang="zh-CN" alt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7A52A-7FF4-13AB-52C1-57E2DC993D21}"/>
              </a:ext>
            </a:extLst>
          </p:cNvPr>
          <p:cNvSpPr txBox="1"/>
          <p:nvPr/>
        </p:nvSpPr>
        <p:spPr>
          <a:xfrm>
            <a:off x="2362228" y="5347613"/>
            <a:ext cx="8690130" cy="12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CMS</a:t>
            </a:r>
            <a:r>
              <a:rPr lang="zh-CN" altLang="en-US" sz="2000" dirty="0"/>
              <a:t> </a:t>
            </a:r>
            <a:r>
              <a:rPr lang="en-US" altLang="zh-CN" sz="2000" dirty="0"/>
              <a:t>established</a:t>
            </a:r>
            <a:r>
              <a:rPr lang="zh-CN" altLang="en-US" sz="2000" dirty="0"/>
              <a:t> </a:t>
            </a:r>
            <a:r>
              <a:rPr lang="en-US" altLang="zh-CN" sz="2000" dirty="0"/>
              <a:t>candidates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all-charm</a:t>
            </a:r>
            <a:r>
              <a:rPr lang="zh-CN" altLang="en-US" sz="2000" dirty="0"/>
              <a:t> </a:t>
            </a:r>
            <a:r>
              <a:rPr lang="en-US" altLang="zh-CN" sz="2000" dirty="0"/>
              <a:t>tetra-quark</a:t>
            </a:r>
            <a:r>
              <a:rPr lang="zh-CN" altLang="en-US" sz="2000" dirty="0"/>
              <a:t> </a:t>
            </a:r>
            <a:r>
              <a:rPr lang="en-US" altLang="zh-CN" sz="2000" dirty="0"/>
              <a:t>family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</a:t>
            </a:r>
            <a:r>
              <a:rPr lang="en-US" sz="2000" dirty="0"/>
              <a:t>ach peak and each </a:t>
            </a:r>
            <a:r>
              <a:rPr lang="en-US" altLang="zh-CN" sz="2000" dirty="0"/>
              <a:t>dip</a:t>
            </a:r>
            <a:r>
              <a:rPr lang="en-US" sz="2000" dirty="0"/>
              <a:t> is well over 5σ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complete</a:t>
            </a:r>
            <a:r>
              <a:rPr lang="zh-CN" altLang="en-US" sz="2000" dirty="0"/>
              <a:t> </a:t>
            </a:r>
            <a:r>
              <a:rPr lang="en-US" altLang="zh-CN" sz="2000" dirty="0"/>
              <a:t>dataset</a:t>
            </a:r>
            <a:endParaRPr lang="en-US" sz="2000" dirty="0"/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This defines our model: two peaks with interference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AC340-4047-E5C2-751F-971146006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00" y="1169777"/>
            <a:ext cx="5346700" cy="3990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DF5D8-76BD-E828-8279-2C237CC0B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03952"/>
            <a:ext cx="5328778" cy="40562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66F761-5BFF-0922-65E7-F1B2D90CB8C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364845" y="1818604"/>
            <a:ext cx="1345307" cy="1384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12EE880-2B9F-7BE2-B85B-68179C3E3C15}"/>
              </a:ext>
            </a:extLst>
          </p:cNvPr>
          <p:cNvSpPr txBox="1"/>
          <p:nvPr/>
        </p:nvSpPr>
        <p:spPr>
          <a:xfrm>
            <a:off x="8710152" y="1587771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&gt;5σ</a:t>
            </a:r>
            <a:endParaRPr lang="en-CN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F794B9-A685-615B-6390-9106F2F3A3F7}"/>
              </a:ext>
            </a:extLst>
          </p:cNvPr>
          <p:cNvCxnSpPr>
            <a:cxnSpLocks/>
          </p:cNvCxnSpPr>
          <p:nvPr/>
        </p:nvCxnSpPr>
        <p:spPr>
          <a:xfrm flipH="1">
            <a:off x="8037498" y="1957103"/>
            <a:ext cx="672654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6A7C13B-3C8B-6616-D4CC-4E0F64E769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4648" y="2809381"/>
            <a:ext cx="12192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545FA5-5989-9813-AB66-B7272FFD97EC}"/>
              </a:ext>
            </a:extLst>
          </p:cNvPr>
          <p:cNvSpPr txBox="1"/>
          <p:nvPr/>
        </p:nvSpPr>
        <p:spPr>
          <a:xfrm>
            <a:off x="8138695" y="2240722"/>
            <a:ext cx="75501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3DD7D8-8617-7BCD-65B5-ED6757278EBD}"/>
              </a:ext>
            </a:extLst>
          </p:cNvPr>
          <p:cNvCxnSpPr>
            <a:cxnSpLocks/>
          </p:cNvCxnSpPr>
          <p:nvPr/>
        </p:nvCxnSpPr>
        <p:spPr>
          <a:xfrm flipH="1">
            <a:off x="8493626" y="1984904"/>
            <a:ext cx="342572" cy="6317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F95C9F7-CDBC-FE35-5D13-07C29C1EFFA8}"/>
              </a:ext>
            </a:extLst>
          </p:cNvPr>
          <p:cNvSpPr txBox="1"/>
          <p:nvPr/>
        </p:nvSpPr>
        <p:spPr>
          <a:xfrm>
            <a:off x="6707293" y="3223169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1F3FFF"/>
                </a:solidFill>
              </a:rPr>
              <a:t>&gt;5σ</a:t>
            </a:r>
            <a:endParaRPr lang="en-CN" sz="2400" dirty="0">
              <a:solidFill>
                <a:srgbClr val="1F3FFF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116B9F-8667-0710-77DA-4FCF7866D594}"/>
              </a:ext>
            </a:extLst>
          </p:cNvPr>
          <p:cNvCxnSpPr>
            <a:cxnSpLocks/>
          </p:cNvCxnSpPr>
          <p:nvPr/>
        </p:nvCxnSpPr>
        <p:spPr>
          <a:xfrm flipV="1">
            <a:off x="7299772" y="3175669"/>
            <a:ext cx="243203" cy="174191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2A2467-C907-A741-F8FD-AB59034A7AD6}"/>
              </a:ext>
            </a:extLst>
          </p:cNvPr>
          <p:cNvCxnSpPr>
            <a:cxnSpLocks/>
          </p:cNvCxnSpPr>
          <p:nvPr/>
        </p:nvCxnSpPr>
        <p:spPr>
          <a:xfrm flipV="1">
            <a:off x="7299772" y="3349860"/>
            <a:ext cx="835682" cy="180463"/>
          </a:xfrm>
          <a:prstGeom prst="straightConnector1">
            <a:avLst/>
          </a:prstGeom>
          <a:ln w="38100">
            <a:solidFill>
              <a:srgbClr val="1F3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BE862B-BB44-17CF-8B4E-C002BFC07A1A}"/>
              </a:ext>
            </a:extLst>
          </p:cNvPr>
          <p:cNvSpPr txBox="1"/>
          <p:nvPr/>
        </p:nvSpPr>
        <p:spPr>
          <a:xfrm>
            <a:off x="4778510" y="493080"/>
            <a:ext cx="252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93549F"/>
                </a:solidFill>
              </a:rPr>
              <a:t>CMS</a:t>
            </a:r>
            <a:r>
              <a:rPr lang="en-CN" sz="2400" b="1" dirty="0">
                <a:solidFill>
                  <a:srgbClr val="93549F"/>
                </a:solidFill>
              </a:rPr>
              <a:t> : </a:t>
            </a:r>
            <a:r>
              <a:rPr lang="en-US" altLang="zh-CN" sz="2000" dirty="0"/>
              <a:t>BPH-24-003</a:t>
            </a:r>
            <a:endParaRPr lang="en-CN" sz="2400" b="1" dirty="0">
              <a:solidFill>
                <a:srgbClr val="2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9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</p:spPr>
            <p:txBody>
              <a:bodyPr>
                <a:normAutofit fontScale="90000"/>
              </a:bodyPr>
              <a:lstStyle/>
              <a:p>
                <a:br>
                  <a:rPr lang="en-US" altLang="zh-CN" dirty="0"/>
                </a:br>
                <a:r>
                  <a:rPr lang="en-US" altLang="zh-CN" dirty="0"/>
                  <a:t>Motivation: X</a:t>
                </a:r>
                <a14:m>
                  <m:oMath xmlns:m="http://schemas.openxmlformats.org/officeDocument/2006/math">
                    <m:r>
                      <a:rPr lang="en-CN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J/</a:t>
                </a:r>
                <a:r>
                  <a:rPr lang="el-GR" altLang="zh-CN" dirty="0"/>
                  <a:t>ΨΨ(2</a:t>
                </a:r>
                <a:r>
                  <a:rPr lang="en-US" altLang="zh-CN" dirty="0"/>
                  <a:t>S)</a:t>
                </a:r>
                <a:br>
                  <a:rPr lang="en-US" altLang="zh-CN" sz="2800" b="1" dirty="0">
                    <a:solidFill>
                      <a:srgbClr val="002060"/>
                    </a:solidFill>
                  </a:rPr>
                </a:br>
                <a:endParaRPr lang="en-CN" dirty="0"/>
              </a:p>
            </p:txBody>
          </p:sp>
        </mc:Choice>
        <mc:Fallback xmlns="">
          <p:sp>
            <p:nvSpPr>
              <p:cNvPr id="23" name="Title 22">
                <a:extLst>
                  <a:ext uri="{FF2B5EF4-FFF2-40B4-BE49-F238E27FC236}">
                    <a16:creationId xmlns:a16="http://schemas.microsoft.com/office/drawing/2014/main" id="{ABF1E9B8-749D-95B0-0B2E-95E7FB5C0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8150" y="-32942"/>
                <a:ext cx="9728200" cy="91043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623A5-57FC-910E-6DB8-0DECF378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8316" y="6509637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5</a:t>
            </a:fld>
            <a:endParaRPr kumimoji="1" lang="zh-CN" altLang="en-US" sz="2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522055-4E51-F84F-882B-8D9D520FB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7137"/>
            <a:ext cx="6329070" cy="30237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3E4AB6-2741-3E17-E0DE-CA86D7FFC959}"/>
              </a:ext>
            </a:extLst>
          </p:cNvPr>
          <p:cNvSpPr txBox="1"/>
          <p:nvPr/>
        </p:nvSpPr>
        <p:spPr>
          <a:xfrm>
            <a:off x="1524000" y="5010051"/>
            <a:ext cx="439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2400" b="1" dirty="0">
                <a:solidFill>
                  <a:srgbClr val="93549F"/>
                </a:solidFill>
              </a:rPr>
              <a:t>ATLAS : </a:t>
            </a:r>
            <a:r>
              <a:rPr lang="en-US" sz="2000" dirty="0">
                <a:hlinkClick r:id="rId5"/>
              </a:rPr>
              <a:t>Phys. Rev. Lett. 131, 151902</a:t>
            </a:r>
            <a:endParaRPr lang="en-CN" sz="2400" b="1" dirty="0">
              <a:solidFill>
                <a:srgbClr val="29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98BFC8-A006-8034-342A-5591C190E362}"/>
              </a:ext>
            </a:extLst>
          </p:cNvPr>
          <p:cNvSpPr txBox="1"/>
          <p:nvPr/>
        </p:nvSpPr>
        <p:spPr>
          <a:xfrm>
            <a:off x="6386220" y="1228396"/>
            <a:ext cx="57417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600FD"/>
                </a:solidFill>
              </a:rPr>
              <a:t>I</a:t>
            </a:r>
            <a:r>
              <a:rPr lang="en-US" sz="2000" dirty="0">
                <a:solidFill>
                  <a:srgbClr val="F600FD"/>
                </a:solidFill>
              </a:rPr>
              <a:t>f seen in </a:t>
            </a:r>
            <a:r>
              <a:rPr lang="en-US" altLang="zh-CN" sz="2000" dirty="0">
                <a:solidFill>
                  <a:srgbClr val="F600FD"/>
                </a:solidFill>
              </a:rPr>
              <a:t>J/</a:t>
            </a:r>
            <a:r>
              <a:rPr lang="en-US" altLang="zh-CN" sz="2000" dirty="0" err="1">
                <a:solidFill>
                  <a:srgbClr val="F600FD"/>
                </a:solidFill>
              </a:rPr>
              <a:t>ψ</a:t>
            </a:r>
            <a:r>
              <a:rPr lang="el-GR" sz="2000" dirty="0">
                <a:solidFill>
                  <a:srgbClr val="F600FD"/>
                </a:solidFill>
              </a:rPr>
              <a:t>/</a:t>
            </a:r>
            <a:r>
              <a:rPr lang="en-US" sz="2000" dirty="0">
                <a:solidFill>
                  <a:srgbClr val="F600FD"/>
                </a:solidFill>
              </a:rPr>
              <a:t>J/</a:t>
            </a:r>
            <a:r>
              <a:rPr lang="en-US" sz="2000" dirty="0" err="1">
                <a:solidFill>
                  <a:srgbClr val="F600FD"/>
                </a:solidFill>
              </a:rPr>
              <a:t>ψ</a:t>
            </a:r>
            <a:r>
              <a:rPr lang="en-US" sz="2000" dirty="0">
                <a:solidFill>
                  <a:srgbClr val="F600FD"/>
                </a:solidFill>
              </a:rPr>
              <a:t>, probably in </a:t>
            </a:r>
            <a:r>
              <a:rPr lang="en-US" altLang="zh-CN" sz="2000" dirty="0" err="1">
                <a:solidFill>
                  <a:srgbClr val="F600FD"/>
                </a:solidFill>
              </a:rPr>
              <a:t>ψ</a:t>
            </a:r>
            <a:r>
              <a:rPr lang="en-US" altLang="zh-CN" sz="2000" dirty="0">
                <a:solidFill>
                  <a:srgbClr val="F600FD"/>
                </a:solidFill>
              </a:rPr>
              <a:t>(2S)</a:t>
            </a:r>
            <a:r>
              <a:rPr lang="en-US" sz="2000" dirty="0">
                <a:solidFill>
                  <a:srgbClr val="F600FD"/>
                </a:solidFill>
              </a:rPr>
              <a:t>J/</a:t>
            </a:r>
            <a:r>
              <a:rPr lang="en-US" sz="2000" dirty="0" err="1">
                <a:solidFill>
                  <a:srgbClr val="F600FD"/>
                </a:solidFill>
              </a:rPr>
              <a:t>ψ</a:t>
            </a:r>
            <a:r>
              <a:rPr lang="en-US" altLang="zh-CN" sz="2000" dirty="0">
                <a:solidFill>
                  <a:srgbClr val="F600FD"/>
                </a:solidFill>
              </a:rPr>
              <a:t>?</a:t>
            </a:r>
            <a:endParaRPr lang="en-US" sz="2000" dirty="0">
              <a:solidFill>
                <a:srgbClr val="F600F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Possibility of </a:t>
            </a:r>
            <a:r>
              <a:rPr lang="en-US" sz="2000" dirty="0"/>
              <a:t>non-resonant "threshold effects”</a:t>
            </a:r>
            <a:r>
              <a:rPr lang="en-US" altLang="zh-CN" sz="2000" dirty="0"/>
              <a:t>?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600FD"/>
                </a:solidFill>
              </a:rPr>
              <a:t>X(6900) is just above threshold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600FD"/>
                </a:solidFill>
              </a:rPr>
              <a:t>ATLAS has published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600FD"/>
                </a:solidFill>
              </a:rPr>
              <a:t>T</a:t>
            </a:r>
            <a:r>
              <a:rPr lang="en-US" sz="2000" dirty="0">
                <a:solidFill>
                  <a:srgbClr val="F600FD"/>
                </a:solidFill>
              </a:rPr>
              <a:t>hey </a:t>
            </a:r>
            <a:r>
              <a:rPr lang="en-US" altLang="zh-CN" sz="2000" dirty="0">
                <a:solidFill>
                  <a:srgbClr val="F600FD"/>
                </a:solidFill>
              </a:rPr>
              <a:t>do</a:t>
            </a:r>
            <a:r>
              <a:rPr lang="en-US" sz="2000" dirty="0">
                <a:solidFill>
                  <a:srgbClr val="F600FD"/>
                </a:solidFill>
              </a:rPr>
              <a:t> see excess</a:t>
            </a:r>
            <a:endParaRPr lang="en-US" altLang="zh-CN" sz="2000" dirty="0">
              <a:solidFill>
                <a:srgbClr val="F600F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LEFT:</a:t>
            </a:r>
            <a:r>
              <a:rPr lang="zh-CN" altLang="en-US" sz="2000" dirty="0"/>
              <a:t> </a:t>
            </a:r>
            <a:r>
              <a:rPr lang="en-US" sz="2000" dirty="0">
                <a:effectLst/>
              </a:rPr>
              <a:t>A</a:t>
            </a:r>
            <a:r>
              <a:rPr lang="en-US" altLang="zh-CN" sz="2000" dirty="0">
                <a:effectLst/>
              </a:rPr>
              <a:t>ssumed</a:t>
            </a:r>
            <a:r>
              <a:rPr lang="en-US" sz="2000" dirty="0">
                <a:effectLst/>
              </a:rPr>
              <a:t> X(6900) with </a:t>
            </a:r>
            <a:r>
              <a:rPr lang="en-US" altLang="zh-CN" sz="2000" dirty="0"/>
              <a:t>J/</a:t>
            </a:r>
            <a:r>
              <a:rPr lang="en-US" altLang="zh-CN" sz="2000" dirty="0" err="1"/>
              <a:t>ψ</a:t>
            </a:r>
            <a:r>
              <a:rPr lang="el-GR" sz="2000" dirty="0"/>
              <a:t>/</a:t>
            </a:r>
            <a:r>
              <a:rPr lang="en-US" sz="2000" dirty="0"/>
              <a:t>J/</a:t>
            </a:r>
            <a:r>
              <a:rPr lang="en-US" sz="2000" dirty="0" err="1"/>
              <a:t>ψ</a:t>
            </a:r>
            <a:r>
              <a:rPr lang="en-US" sz="2000" dirty="0">
                <a:effectLst/>
              </a:rPr>
              <a:t> values (4.7</a:t>
            </a:r>
            <a:r>
              <a:rPr lang="en-US" altLang="zh-CN" sz="2000" dirty="0"/>
              <a:t>σ</a:t>
            </a:r>
            <a:r>
              <a:rPr lang="en-US" sz="2000" dirty="0">
                <a:effectLst/>
              </a:rPr>
              <a:t>) &amp; find weak </a:t>
            </a:r>
            <a:r>
              <a:rPr lang="en-US" altLang="zh-CN" sz="2000" dirty="0">
                <a:effectLst/>
              </a:rPr>
              <a:t>X(</a:t>
            </a:r>
            <a:r>
              <a:rPr lang="en-US" sz="2000" dirty="0">
                <a:effectLst/>
              </a:rPr>
              <a:t>7</a:t>
            </a:r>
            <a:r>
              <a:rPr lang="en-US" altLang="zh-CN" sz="2000" dirty="0">
                <a:effectLst/>
              </a:rPr>
              <a:t>1</a:t>
            </a:r>
            <a:r>
              <a:rPr lang="en-US" sz="2000" dirty="0">
                <a:effectLst/>
              </a:rPr>
              <a:t>00</a:t>
            </a:r>
            <a:r>
              <a:rPr lang="en-US" altLang="zh-CN" sz="2000" dirty="0">
                <a:effectLst/>
              </a:rPr>
              <a:t>)</a:t>
            </a:r>
            <a:r>
              <a:rPr lang="en-US" sz="2000" dirty="0">
                <a:effectLst/>
              </a:rPr>
              <a:t> signal</a:t>
            </a:r>
            <a:r>
              <a:rPr lang="zh-CN" altLang="en-US" sz="2000" dirty="0">
                <a:effectLst/>
              </a:rPr>
              <a:t> </a:t>
            </a:r>
            <a:r>
              <a:rPr lang="en-US" altLang="zh-CN" sz="2000" dirty="0">
                <a:effectLst/>
              </a:rPr>
              <a:t>(</a:t>
            </a:r>
            <a:r>
              <a:rPr lang="en-US" altLang="zh-CN" sz="2000" dirty="0"/>
              <a:t>3σ</a:t>
            </a:r>
            <a:r>
              <a:rPr lang="zh-CN" altLang="en-US" sz="2000" dirty="0"/>
              <a:t> </a:t>
            </a:r>
            <a:r>
              <a:rPr lang="en-US" altLang="zh-CN" sz="2000" dirty="0"/>
              <a:t>local)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3FFF"/>
                </a:solidFill>
              </a:rPr>
              <a:t>ATLAS</a:t>
            </a:r>
            <a:r>
              <a:rPr lang="zh-CN" altLang="en-US" sz="2000" dirty="0">
                <a:solidFill>
                  <a:srgbClr val="1F3FFF"/>
                </a:solidFill>
              </a:rPr>
              <a:t> </a:t>
            </a:r>
            <a:r>
              <a:rPr lang="en-US" sz="2000" dirty="0">
                <a:solidFill>
                  <a:srgbClr val="1F3FFF"/>
                </a:solidFill>
              </a:rPr>
              <a:t>compatible with CMS no-</a:t>
            </a:r>
            <a:r>
              <a:rPr lang="en-US" sz="2000" dirty="0" err="1">
                <a:solidFill>
                  <a:srgbClr val="1F3FFF"/>
                </a:solidFill>
              </a:rPr>
              <a:t>interf</a:t>
            </a:r>
            <a:r>
              <a:rPr lang="en-US" sz="2000" dirty="0">
                <a:solidFill>
                  <a:srgbClr val="1F3FFF"/>
                </a:solidFill>
              </a:rPr>
              <a:t> fit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RIGHT: One BW fit</a:t>
            </a:r>
            <a:r>
              <a:rPr lang="zh-CN" altLang="en-US" sz="2000" dirty="0"/>
              <a:t> </a:t>
            </a:r>
            <a:r>
              <a:rPr lang="en-US" altLang="zh-CN" sz="2000" dirty="0"/>
              <a:t>--</a:t>
            </a:r>
            <a:r>
              <a:rPr lang="zh-CN" altLang="en-US" sz="2000" dirty="0"/>
              <a:t> </a:t>
            </a:r>
            <a:r>
              <a:rPr lang="en-US" altLang="zh-CN" sz="2000" dirty="0"/>
              <a:t>very fat!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lvl="1"/>
            <a:r>
              <a:rPr lang="zh-CN" altLang="en-US" sz="2000" dirty="0"/>
              <a:t>      </a:t>
            </a:r>
            <a:r>
              <a:rPr lang="en-US" sz="2000" dirty="0"/>
              <a:t>NOT very consistent with X(6900) (4.3</a:t>
            </a:r>
            <a:r>
              <a:rPr lang="en-US" altLang="zh-CN" sz="2000" dirty="0"/>
              <a:t>σ</a:t>
            </a:r>
            <a:r>
              <a:rPr lang="en-US" sz="2000" dirty="0"/>
              <a:t>)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i="1" u="sng" dirty="0"/>
              <a:t>Is excess X(6900)? </a:t>
            </a:r>
            <a:r>
              <a:rPr lang="en-US" altLang="zh-CN" sz="2000" dirty="0"/>
              <a:t>ATLAS doesn't actually claim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i="1" u="sng" dirty="0"/>
              <a:t>Can we see it? Can CMS clarify?</a:t>
            </a:r>
            <a:r>
              <a:rPr lang="en-US" sz="2000" b="1" i="1" u="sng" dirty="0">
                <a:effectLst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A8D63-9902-E0CD-9CEE-B14C5C7B000C}"/>
                  </a:ext>
                </a:extLst>
              </p:cNvPr>
              <p:cNvSpPr txBox="1"/>
              <p:nvPr/>
            </p:nvSpPr>
            <p:spPr>
              <a:xfrm>
                <a:off x="1524000" y="1462989"/>
                <a:ext cx="34121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3200" b="1" dirty="0">
                    <a:latin typeface="Lao MN" pitchFamily="2" charset="0"/>
                    <a:ea typeface="SimSun" panose="02010600030101010101" pitchFamily="2" charset="-122"/>
                    <a:cs typeface="Lao MN" pitchFamily="2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ao MN" pitchFamily="2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Lao MN" pitchFamily="2" charset="0"/>
                    <a:ea typeface="SimSun" panose="02010600030101010101" pitchFamily="2" charset="-122"/>
                    <a:cs typeface="Lao MN" pitchFamily="2" charset="0"/>
                  </a:rPr>
                  <a:t>J/</a:t>
                </a:r>
                <a:r>
                  <a:rPr lang="el-GR" sz="3200" dirty="0">
                    <a:ea typeface="SimSun" panose="02010600030101010101" pitchFamily="2" charset="-122"/>
                    <a:cs typeface="Lao MN" pitchFamily="2" charset="0"/>
                  </a:rPr>
                  <a:t>Ψ</a:t>
                </a:r>
                <a:r>
                  <a:rPr lang="el-GR" sz="3200" dirty="0"/>
                  <a:t>Ψ</a:t>
                </a:r>
                <a:r>
                  <a:rPr lang="en-US" sz="3200" dirty="0"/>
                  <a:t>(2S) </a:t>
                </a:r>
                <a:endParaRPr lang="en-CN" sz="3200" b="1" dirty="0">
                  <a:latin typeface="Lao MN" pitchFamily="2" charset="0"/>
                  <a:ea typeface="SimSun" panose="02010600030101010101" pitchFamily="2" charset="-122"/>
                  <a:cs typeface="Lao MN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CA8D63-9902-E0CD-9CEE-B14C5C7B0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62989"/>
                <a:ext cx="3412150" cy="584775"/>
              </a:xfrm>
              <a:prstGeom prst="rect">
                <a:avLst/>
              </a:prstGeom>
              <a:blipFill>
                <a:blip r:embed="rId6"/>
                <a:stretch>
                  <a:fillRect t="-21277" b="-3404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1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Dataset samples</a:t>
            </a:r>
            <a:endParaRPr lang="en-CN" altLang="zh-CN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ECCE18-A5DC-97F9-EE8F-30DFD16ED85B}"/>
              </a:ext>
            </a:extLst>
          </p:cNvPr>
          <p:cNvSpPr txBox="1"/>
          <p:nvPr/>
        </p:nvSpPr>
        <p:spPr>
          <a:xfrm>
            <a:off x="438150" y="1020705"/>
            <a:ext cx="10916614" cy="1223733"/>
          </a:xfrm>
          <a:prstGeom prst="rect">
            <a:avLst/>
          </a:prstGeom>
          <a:noFill/>
          <a:ln>
            <a:solidFill>
              <a:srgbClr val="5C307D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Charmonium</a:t>
            </a:r>
            <a:r>
              <a:rPr lang="en-US" sz="2400" dirty="0">
                <a:cs typeface="Times New Roman" panose="02020603050405020304" pitchFamily="18" charset="0"/>
              </a:rPr>
              <a:t> dataset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135 fb-1 </a:t>
            </a:r>
            <a:r>
              <a:rPr lang="en-US" sz="2400" dirty="0">
                <a:cs typeface="Times New Roman" panose="02020603050405020304" pitchFamily="18" charset="0"/>
              </a:rPr>
              <a:t>CMS data taken in 2016, 2017 and 2018 LHC runs 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(13 </a:t>
            </a:r>
            <a:r>
              <a:rPr lang="en-US" sz="2400" dirty="0" err="1">
                <a:solidFill>
                  <a:srgbClr val="93549F"/>
                </a:solidFill>
                <a:cs typeface="Times New Roman" panose="02020603050405020304" pitchFamily="18" charset="0"/>
              </a:rPr>
              <a:t>TeV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180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 fb-1 </a:t>
            </a:r>
            <a:r>
              <a:rPr lang="en-US" sz="2400" dirty="0">
                <a:cs typeface="Times New Roman" panose="02020603050405020304" pitchFamily="18" charset="0"/>
              </a:rPr>
              <a:t>CMS data taken </a:t>
            </a:r>
            <a:r>
              <a:rPr lang="en-US" altLang="zh-CN" sz="2400" dirty="0">
                <a:cs typeface="Times New Roman" panose="02020603050405020304" pitchFamily="18" charset="0"/>
              </a:rPr>
              <a:t>2022, 2023 and 2024 </a:t>
            </a:r>
            <a:r>
              <a:rPr lang="en-US" sz="2400" dirty="0">
                <a:cs typeface="Times New Roman" panose="02020603050405020304" pitchFamily="18" charset="0"/>
              </a:rPr>
              <a:t>LHC runs 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(13.6 </a:t>
            </a:r>
            <a:r>
              <a:rPr lang="en-US" sz="2400" dirty="0" err="1">
                <a:solidFill>
                  <a:srgbClr val="93549F"/>
                </a:solidFill>
                <a:cs typeface="Times New Roman" panose="02020603050405020304" pitchFamily="18" charset="0"/>
              </a:rPr>
              <a:t>TeV</a:t>
            </a:r>
            <a:r>
              <a:rPr lang="en-US" sz="2400" dirty="0">
                <a:solidFill>
                  <a:srgbClr val="93549F"/>
                </a:solidFill>
                <a:cs typeface="Times New Roman" panose="02020603050405020304" pitchFamily="18" charset="0"/>
              </a:rPr>
              <a:t>) </a:t>
            </a:r>
            <a:endParaRPr lang="en-GB" altLang="zh-CN" sz="2000" b="1" dirty="0"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BFC78E7A-BA61-9D37-AAAB-D657DCA7C632}"/>
              </a:ext>
            </a:extLst>
          </p:cNvPr>
          <p:cNvSpPr/>
          <p:nvPr/>
        </p:nvSpPr>
        <p:spPr>
          <a:xfrm>
            <a:off x="9650760" y="1547753"/>
            <a:ext cx="117231" cy="52036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93549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B69748-8703-D2DA-832E-0B6DCFFB8780}"/>
              </a:ext>
            </a:extLst>
          </p:cNvPr>
          <p:cNvSpPr txBox="1"/>
          <p:nvPr/>
        </p:nvSpPr>
        <p:spPr>
          <a:xfrm>
            <a:off x="9872803" y="1577102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93549F"/>
                </a:solidFill>
              </a:rPr>
              <a:t>315</a:t>
            </a:r>
            <a:r>
              <a:rPr lang="en-CN" sz="2400" dirty="0">
                <a:solidFill>
                  <a:srgbClr val="93549F"/>
                </a:solidFill>
              </a:rPr>
              <a:t> fb-1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B4ADC-2728-4A72-45D1-E4A2A352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z="2200" smtClean="0"/>
              <a:t>6</a:t>
            </a:fld>
            <a:endParaRPr kumimoji="1" lang="zh-CN" altLang="en-US" sz="2200" dirty="0"/>
          </a:p>
        </p:txBody>
      </p:sp>
      <p:grpSp>
        <p:nvGrpSpPr>
          <p:cNvPr id="5" name="组合 3">
            <a:extLst>
              <a:ext uri="{FF2B5EF4-FFF2-40B4-BE49-F238E27FC236}">
                <a16:creationId xmlns:a16="http://schemas.microsoft.com/office/drawing/2014/main" id="{B7FBCEB0-F735-AD00-C28F-BA4F8162E407}"/>
              </a:ext>
            </a:extLst>
          </p:cNvPr>
          <p:cNvGrpSpPr/>
          <p:nvPr/>
        </p:nvGrpSpPr>
        <p:grpSpPr>
          <a:xfrm>
            <a:off x="438150" y="2486349"/>
            <a:ext cx="8034928" cy="4254428"/>
            <a:chOff x="747874" y="1612111"/>
            <a:chExt cx="8034928" cy="4932728"/>
          </a:xfrm>
        </p:grpSpPr>
        <p:sp>
          <p:nvSpPr>
            <p:cNvPr id="6" name="矩形 4">
              <a:extLst>
                <a:ext uri="{FF2B5EF4-FFF2-40B4-BE49-F238E27FC236}">
                  <a16:creationId xmlns:a16="http://schemas.microsoft.com/office/drawing/2014/main" id="{234758D2-2688-BA83-3CA4-D469EED97893}"/>
                </a:ext>
              </a:extLst>
            </p:cNvPr>
            <p:cNvSpPr/>
            <p:nvPr/>
          </p:nvSpPr>
          <p:spPr>
            <a:xfrm>
              <a:off x="747874" y="1612111"/>
              <a:ext cx="4837138" cy="5352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cs typeface="Times New Roman" panose="02020603050405020304" pitchFamily="18" charset="0"/>
                </a:rPr>
                <a:t>Using J/</a:t>
              </a:r>
              <a:r>
                <a:rPr lang="el-GR" altLang="zh-CN" sz="2400" dirty="0">
                  <a:cs typeface="Times New Roman" panose="02020603050405020304" pitchFamily="18" charset="0"/>
                </a:rPr>
                <a:t>ψ</a:t>
              </a:r>
              <a:r>
                <a:rPr lang="en-US" altLang="zh-CN" sz="2400" dirty="0">
                  <a:cs typeface="Times New Roman" panose="02020603050405020304" pitchFamily="18" charset="0"/>
                </a:rPr>
                <a:t>J/</a:t>
              </a:r>
              <a:r>
                <a:rPr lang="el-GR" altLang="zh-CN" sz="2400" dirty="0">
                  <a:cs typeface="Times New Roman" panose="02020603050405020304" pitchFamily="18" charset="0"/>
                </a:rPr>
                <a:t>ψ</a:t>
              </a:r>
              <a:r>
                <a:rPr lang="en-US" altLang="zh-CN" sz="2400" dirty="0">
                  <a:cs typeface="Times New Roman" panose="02020603050405020304" pitchFamily="18" charset="0"/>
                </a:rPr>
                <a:t> selection as first step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8723567-F698-1F4C-CB8C-E23579C7EFD3}"/>
                </a:ext>
              </a:extLst>
            </p:cNvPr>
            <p:cNvSpPr/>
            <p:nvPr/>
          </p:nvSpPr>
          <p:spPr>
            <a:xfrm>
              <a:off x="747874" y="2119942"/>
              <a:ext cx="8034928" cy="4424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cs typeface="Times New Roman" panose="02020603050405020304" pitchFamily="18" charset="0"/>
                </a:rPr>
                <a:t>Preliminary</a:t>
              </a:r>
              <a:r>
                <a:rPr lang="zh-CN" altLang="en-US" sz="2400" dirty="0"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cs typeface="Times New Roman" panose="02020603050405020304" pitchFamily="18" charset="0"/>
                </a:rPr>
                <a:t>event selections: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Fire trigger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Standard soft muon ID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 err="1">
                  <a:cs typeface="Times New Roman" panose="02020603050405020304" pitchFamily="18" charset="0"/>
                </a:rPr>
                <a:t>pT</a:t>
              </a:r>
              <a:r>
                <a:rPr lang="en-US" altLang="zh-CN" sz="2000" dirty="0"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zh-CN" altLang="en-US" sz="2000" dirty="0">
                  <a:cs typeface="Times New Roman" panose="02020603050405020304" pitchFamily="18" charset="0"/>
                </a:rPr>
                <a:t>）≥</a:t>
              </a:r>
              <a:r>
                <a:rPr lang="en-US" altLang="zh-CN" sz="2000" dirty="0">
                  <a:cs typeface="Times New Roman" panose="02020603050405020304" pitchFamily="18" charset="0"/>
                </a:rPr>
                <a:t> 2.0 GeV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|</a:t>
              </a:r>
              <a:r>
                <a:rPr lang="zh-CN" altLang="en-US" sz="2000" dirty="0"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η</a:t>
              </a:r>
              <a:r>
                <a:rPr lang="en-US" altLang="zh-CN" sz="2000" dirty="0"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n-US" altLang="zh-CN" sz="2000" dirty="0">
                  <a:cs typeface="Times New Roman" panose="02020603050405020304" pitchFamily="18" charset="0"/>
                </a:rPr>
                <a:t>)</a:t>
              </a:r>
              <a:r>
                <a:rPr lang="zh-CN" altLang="en-US" sz="2000" dirty="0"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>
                  <a:cs typeface="Times New Roman" panose="02020603050405020304" pitchFamily="18" charset="0"/>
                </a:rPr>
                <a:t>| </a:t>
              </a:r>
              <a:r>
                <a:rPr lang="zh-CN" altLang="en-US" sz="2000" dirty="0">
                  <a:cs typeface="Times New Roman" panose="02020603050405020304" pitchFamily="18" charset="0"/>
                </a:rPr>
                <a:t>≤</a:t>
              </a:r>
              <a:r>
                <a:rPr lang="en-US" altLang="zh-CN" sz="2000" dirty="0">
                  <a:cs typeface="Times New Roman" panose="02020603050405020304" pitchFamily="18" charset="0"/>
                </a:rPr>
                <a:t> 2.4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4μ total charge = 0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 err="1">
                  <a:cs typeface="Times New Roman" panose="02020603050405020304" pitchFamily="18" charset="0"/>
                </a:rPr>
                <a:t>Vtx</a:t>
              </a:r>
              <a:r>
                <a:rPr lang="en-US" altLang="zh-CN" sz="2000" dirty="0">
                  <a:cs typeface="Times New Roman" panose="02020603050405020304" pitchFamily="18" charset="0"/>
                </a:rPr>
                <a:t>(4μ) </a:t>
              </a:r>
              <a:r>
                <a:rPr lang="zh-CN" altLang="en-US" sz="2000" dirty="0">
                  <a:cs typeface="Times New Roman" panose="02020603050405020304" pitchFamily="18" charset="0"/>
                </a:rPr>
                <a:t>≥ </a:t>
              </a:r>
              <a:r>
                <a:rPr lang="en-US" altLang="zh-CN" sz="2000" dirty="0">
                  <a:cs typeface="Times New Roman" panose="02020603050405020304" pitchFamily="18" charset="0"/>
                </a:rPr>
                <a:t>0.5%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 err="1">
                  <a:cs typeface="Times New Roman" panose="02020603050405020304" pitchFamily="18" charset="0"/>
                </a:rPr>
                <a:t>Vtx</a:t>
              </a:r>
              <a:r>
                <a:rPr lang="en-US" altLang="zh-CN" sz="2000" dirty="0">
                  <a:cs typeface="Times New Roman" panose="02020603050405020304" pitchFamily="18" charset="0"/>
                </a:rPr>
                <a:t>(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n-US" altLang="zh-CN" sz="2000" baseline="30000" dirty="0" err="1">
                  <a:cs typeface="Times New Roman" panose="02020603050405020304" pitchFamily="18" charset="0"/>
                </a:rPr>
                <a:t>+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n-US" altLang="zh-CN" sz="2000" baseline="30000" dirty="0">
                  <a:cs typeface="Times New Roman" panose="02020603050405020304" pitchFamily="18" charset="0"/>
                </a:rPr>
                <a:t>-</a:t>
              </a:r>
              <a:r>
                <a:rPr lang="en-US" altLang="zh-CN" sz="2000" dirty="0">
                  <a:cs typeface="Times New Roman" panose="02020603050405020304" pitchFamily="18" charset="0"/>
                </a:rPr>
                <a:t>)</a:t>
              </a:r>
              <a:r>
                <a:rPr lang="zh-CN" altLang="en-US" sz="2000" dirty="0">
                  <a:cs typeface="Times New Roman" panose="02020603050405020304" pitchFamily="18" charset="0"/>
                </a:rPr>
                <a:t>≥ </a:t>
              </a:r>
              <a:r>
                <a:rPr lang="en-US" altLang="zh-CN" sz="2000" dirty="0">
                  <a:cs typeface="Times New Roman" panose="02020603050405020304" pitchFamily="18" charset="0"/>
                </a:rPr>
                <a:t>0.5% (HLT)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m(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n-US" altLang="zh-CN" sz="2000" baseline="30000" dirty="0" err="1">
                  <a:cs typeface="Times New Roman" panose="02020603050405020304" pitchFamily="18" charset="0"/>
                </a:rPr>
                <a:t>+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n-US" altLang="zh-CN" sz="2000" baseline="30000" dirty="0">
                  <a:cs typeface="Times New Roman" panose="02020603050405020304" pitchFamily="18" charset="0"/>
                </a:rPr>
                <a:t>-</a:t>
              </a:r>
              <a:r>
                <a:rPr lang="en-US" altLang="zh-CN" sz="2000" dirty="0">
                  <a:cs typeface="Times New Roman" panose="02020603050405020304" pitchFamily="18" charset="0"/>
                </a:rPr>
                <a:t>) within 3σ (EBE) of J/</a:t>
              </a:r>
              <a:r>
                <a:rPr lang="el-GR" altLang="zh-CN" sz="2000" dirty="0">
                  <a:cs typeface="Times New Roman" panose="02020603050405020304" pitchFamily="18" charset="0"/>
                </a:rPr>
                <a:t>ψ</a:t>
              </a:r>
              <a:r>
                <a:rPr lang="en-US" altLang="zh-CN" sz="2000" dirty="0">
                  <a:cs typeface="Times New Roman" panose="02020603050405020304" pitchFamily="18" charset="0"/>
                </a:rPr>
                <a:t> or </a:t>
              </a:r>
              <a:r>
                <a:rPr lang="el-GR" altLang="zh-CN" sz="2000" dirty="0">
                  <a:cs typeface="Times New Roman" panose="02020603050405020304" pitchFamily="18" charset="0"/>
                </a:rPr>
                <a:t>ψ (2</a:t>
              </a:r>
              <a:r>
                <a:rPr lang="en-US" altLang="zh-CN" sz="2000" dirty="0">
                  <a:cs typeface="Times New Roman" panose="02020603050405020304" pitchFamily="18" charset="0"/>
                </a:rPr>
                <a:t>S),scale factor 1.16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m(</a:t>
              </a:r>
              <a:r>
                <a:rPr lang="el-GR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l-GR" altLang="zh-CN" sz="2000" baseline="30000" dirty="0" err="1">
                  <a:cs typeface="Times New Roman" panose="02020603050405020304" pitchFamily="18" charset="0"/>
                </a:rPr>
                <a:t>+</a:t>
              </a:r>
              <a:r>
                <a:rPr lang="el-GR" altLang="zh-CN" sz="2000" dirty="0" err="1">
                  <a:cs typeface="Times New Roman" panose="02020603050405020304" pitchFamily="18" charset="0"/>
                </a:rPr>
                <a:t>μ</a:t>
              </a:r>
              <a:r>
                <a:rPr lang="el-GR" altLang="zh-CN" sz="2000" baseline="30000" dirty="0">
                  <a:cs typeface="Times New Roman" panose="02020603050405020304" pitchFamily="18" charset="0"/>
                </a:rPr>
                <a:t>-</a:t>
              </a:r>
              <a:r>
                <a:rPr lang="el-GR" altLang="zh-CN" sz="2000" dirty="0">
                  <a:cs typeface="Times New Roman" panose="02020603050405020304" pitchFamily="18" charset="0"/>
                </a:rPr>
                <a:t>) </a:t>
              </a:r>
              <a:r>
                <a:rPr lang="en-US" altLang="zh-CN" sz="2000" dirty="0">
                  <a:cs typeface="Times New Roman" panose="02020603050405020304" pitchFamily="18" charset="0"/>
                </a:rPr>
                <a:t>constrained to J/</a:t>
              </a:r>
              <a:r>
                <a:rPr lang="el-GR" altLang="zh-CN" sz="2000" dirty="0">
                  <a:cs typeface="Times New Roman" panose="02020603050405020304" pitchFamily="18" charset="0"/>
                </a:rPr>
                <a:t>ψ </a:t>
              </a:r>
              <a:r>
                <a:rPr lang="en-US" altLang="zh-CN" sz="2000" dirty="0">
                  <a:cs typeface="Times New Roman" panose="02020603050405020304" pitchFamily="18" charset="0"/>
                </a:rPr>
                <a:t>or </a:t>
              </a:r>
              <a:r>
                <a:rPr lang="el-GR" altLang="zh-CN" sz="2000" dirty="0">
                  <a:cs typeface="Times New Roman" panose="02020603050405020304" pitchFamily="18" charset="0"/>
                </a:rPr>
                <a:t>ψ (2</a:t>
              </a:r>
              <a:r>
                <a:rPr lang="en-US" altLang="zh-CN" sz="2000" dirty="0">
                  <a:cs typeface="Times New Roman" panose="02020603050405020304" pitchFamily="18" charset="0"/>
                </a:rPr>
                <a:t>S) mass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altLang="zh-CN" sz="2000" dirty="0">
                  <a:cs typeface="Times New Roman" panose="02020603050405020304" pitchFamily="18" charset="0"/>
                </a:rPr>
                <a:t>Resolve pairing confusion using mass </a:t>
              </a:r>
              <a:r>
                <a:rPr lang="en-US" altLang="zh-CN" sz="2000" dirty="0" err="1">
                  <a:cs typeface="Times New Roman" panose="02020603050405020304" pitchFamily="18" charset="0"/>
                </a:rPr>
                <a:t>chisq</a:t>
              </a:r>
              <a:endParaRPr lang="en-US" altLang="zh-CN" sz="2000" dirty="0">
                <a:cs typeface="Times New Roman" panose="02020603050405020304" pitchFamily="18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n"/>
              </a:pPr>
              <a:endParaRPr lang="en-US" altLang="zh-CN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89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32942"/>
            <a:ext cx="9728200" cy="91043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MC simulation</a:t>
            </a:r>
            <a:endParaRPr lang="en-CN" altLang="zh-CN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B4ADC-2728-4A72-45D1-E4A2A352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059" y="6368180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7</a:t>
            </a:fld>
            <a:endParaRPr kumimoji="1" lang="zh-CN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9D44909-56AF-190E-DF74-EB27D646F4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1897" y="800100"/>
                <a:ext cx="11688205" cy="51184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05992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29984" indent="-305992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99978" indent="-269993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241969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601960" indent="-2339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899953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199945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499938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799930" indent="-228594" algn="l" defTabSz="457189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2"/>
                  </a:buClr>
                  <a:buSzPct val="92000"/>
                  <a:buFont typeface="Wingdings 2" panose="05020102010507070707" pitchFamily="18" charset="2"/>
                  <a:buChar char="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3200" dirty="0"/>
                  <a:t>Background</a:t>
                </a:r>
              </a:p>
              <a:p>
                <a:pPr lvl="1"/>
                <a:r>
                  <a:rPr lang="en-US" altLang="zh-CN" sz="2400" dirty="0"/>
                  <a:t>Single Parton Scattering (NRSPS) to </a:t>
                </a:r>
                <a:r>
                  <a:rPr lang="en-US" sz="2400" dirty="0"/>
                  <a:t>𝐽/𝜓𝜓(2𝑆) </a:t>
                </a:r>
                <a:r>
                  <a:rPr lang="en-US" altLang="zh-CN" sz="2400" dirty="0"/>
                  <a:t>sample by Pythia8</a:t>
                </a:r>
              </a:p>
              <a:p>
                <a:pPr lvl="1"/>
                <a:r>
                  <a:rPr lang="en-US" altLang="zh-CN" sz="2400" dirty="0"/>
                  <a:t>Double Parton Scattering (DPS) to </a:t>
                </a:r>
                <a:r>
                  <a:rPr lang="en-US" sz="2400" dirty="0"/>
                  <a:t>𝐽/𝜓𝜓(2𝑆) </a:t>
                </a:r>
                <a:r>
                  <a:rPr lang="en-US" altLang="zh-CN" sz="2400" dirty="0"/>
                  <a:t>sample by Pythia8</a:t>
                </a:r>
                <a:endParaRPr lang="en-US" altLang="zh-CN" sz="1800" dirty="0"/>
              </a:p>
              <a:p>
                <a:r>
                  <a:rPr lang="en-US" altLang="zh-CN" sz="3200" dirty="0"/>
                  <a:t>Signal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/>
                      <m:t>𝐽</m:t>
                    </m:r>
                    <m:r>
                      <m:rPr>
                        <m:nor/>
                      </m:rPr>
                      <a:rPr lang="en-US" sz="2400" dirty="0"/>
                      <m:t>/</m:t>
                    </m:r>
                    <m:r>
                      <m:rPr>
                        <m:nor/>
                      </m:rPr>
                      <a:rPr lang="en-US" sz="2400" dirty="0"/>
                      <m:t>𝜓𝜓</m:t>
                    </m:r>
                    <m:r>
                      <m:rPr>
                        <m:nor/>
                      </m:rPr>
                      <a:rPr lang="en-US" sz="2400" dirty="0"/>
                      <m:t>(2</m:t>
                    </m:r>
                    <m:r>
                      <m:rPr>
                        <m:nor/>
                      </m:rPr>
                      <a:rPr lang="en-US" sz="2400" dirty="0"/>
                      <m:t>𝑆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</m:oMath>
                </a14:m>
                <a:r>
                  <a:rPr lang="en-US" altLang="zh-CN" sz="2400" dirty="0"/>
                  <a:t> by </a:t>
                </a:r>
                <a:r>
                  <a:rPr lang="en-US" altLang="zh-CN" sz="2400" dirty="0" err="1">
                    <a:solidFill>
                      <a:srgbClr val="F600FD"/>
                    </a:solidFill>
                  </a:rPr>
                  <a:t>JHUGen</a:t>
                </a:r>
                <a:r>
                  <a:rPr lang="en-US" altLang="zh-CN" sz="2400" dirty="0"/>
                  <a:t> - Default</a:t>
                </a: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𝑔𝑔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/>
                      <m:t>𝐽</m:t>
                    </m:r>
                    <m:r>
                      <m:rPr>
                        <m:nor/>
                      </m:rPr>
                      <a:rPr lang="en-US" sz="2400" dirty="0"/>
                      <m:t>/</m:t>
                    </m:r>
                    <m:r>
                      <m:rPr>
                        <m:nor/>
                      </m:rPr>
                      <a:rPr lang="en-US" sz="2400" dirty="0"/>
                      <m:t>𝜓𝜓</m:t>
                    </m:r>
                    <m:r>
                      <m:rPr>
                        <m:nor/>
                      </m:rPr>
                      <a:rPr lang="en-US" sz="2400" dirty="0"/>
                      <m:t>(2</m:t>
                    </m:r>
                    <m:r>
                      <m:rPr>
                        <m:nor/>
                      </m:rPr>
                      <a:rPr lang="en-US" sz="2400" dirty="0"/>
                      <m:t>𝑆</m:t>
                    </m:r>
                    <m:r>
                      <m:rPr>
                        <m:nor/>
                      </m:rPr>
                      <a:rPr lang="en-US" sz="2400" dirty="0"/>
                      <m:t>)</m:t>
                    </m:r>
                  </m:oMath>
                </a14:m>
                <a:r>
                  <a:rPr lang="en-US" altLang="zh-CN" sz="2400" dirty="0"/>
                  <a:t> by </a:t>
                </a:r>
                <a:r>
                  <a:rPr lang="en-US" altLang="zh-CN" sz="2400" dirty="0">
                    <a:solidFill>
                      <a:srgbClr val="1F3FFF"/>
                    </a:solidFill>
                  </a:rPr>
                  <a:t>Higgs model in Pythia</a:t>
                </a:r>
                <a:r>
                  <a:rPr lang="en-US" altLang="zh-CN" sz="2400" dirty="0"/>
                  <a:t> - Systematic</a:t>
                </a:r>
              </a:p>
            </p:txBody>
          </p:sp>
        </mc:Choice>
        <mc:Fallback xmlns="">
          <p:sp>
            <p:nvSpPr>
              <p:cNvPr id="8" name="内容占位符 2">
                <a:extLst>
                  <a:ext uri="{FF2B5EF4-FFF2-40B4-BE49-F238E27FC236}">
                    <a16:creationId xmlns:a16="http://schemas.microsoft.com/office/drawing/2014/main" id="{39D44909-56AF-190E-DF74-EB27D646F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7" y="800100"/>
                <a:ext cx="11688205" cy="5118421"/>
              </a:xfrm>
              <a:prstGeom prst="rect">
                <a:avLst/>
              </a:prstGeom>
              <a:blipFill>
                <a:blip r:embed="rId3"/>
                <a:stretch>
                  <a:fillRect l="-868" t="-148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03EEA92-F002-A31E-7C5C-75AB06889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637" y="4280506"/>
            <a:ext cx="7100713" cy="24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3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F6D0D51-3C0C-F52B-4B7D-04123064FAF1}"/>
              </a:ext>
            </a:extLst>
          </p:cNvPr>
          <p:cNvSpPr/>
          <p:nvPr/>
        </p:nvSpPr>
        <p:spPr>
          <a:xfrm>
            <a:off x="127000" y="350441"/>
            <a:ext cx="622300" cy="1334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BF1E9B8-749D-95B0-0B2E-95E7FB5C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04" y="153931"/>
            <a:ext cx="12154953" cy="952161"/>
          </a:xfrm>
        </p:spPr>
        <p:txBody>
          <a:bodyPr>
            <a:noAutofit/>
          </a:bodyPr>
          <a:lstStyle/>
          <a:p>
            <a:r>
              <a:rPr lang="en-CN" altLang="zh-CN" dirty="0"/>
              <a:t>Optimization procedure</a:t>
            </a:r>
            <a:br>
              <a:rPr lang="en-US" altLang="zh-CN" sz="2400" b="1" dirty="0">
                <a:solidFill>
                  <a:srgbClr val="002060"/>
                </a:solidFill>
              </a:rPr>
            </a:br>
            <a:endParaRPr lang="en-CN" altLang="zh-CN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417037-AC2C-35C5-22D9-91777BDA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" y="44449"/>
            <a:ext cx="330054" cy="7556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8DC03-656C-ED24-DB72-040308AC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880" y="6338944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z="2200" smtClean="0"/>
              <a:t>8</a:t>
            </a:fld>
            <a:endParaRPr kumimoji="1" lang="zh-CN" altLang="en-US" sz="2200" dirty="0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F0E8133C-BD56-8A8A-3C89-0057F32049D7}"/>
              </a:ext>
            </a:extLst>
          </p:cNvPr>
          <p:cNvSpPr/>
          <p:nvPr/>
        </p:nvSpPr>
        <p:spPr>
          <a:xfrm>
            <a:off x="6242446" y="1467614"/>
            <a:ext cx="7610709" cy="5390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Procedure: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Optimize one variable at a time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Cycle through all variables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From "optimal point" iterate new optimization cycle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Iterate until stable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To avoid over-optimizing on fluctuations: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      try to round final optimum to 0.5 GeV increments</a:t>
            </a:r>
          </a:p>
          <a:p>
            <a:pPr lvl="1"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lvl="1">
              <a:lnSpc>
                <a:spcPct val="150000"/>
              </a:lnSpc>
            </a:pPr>
            <a:endParaRPr lang="en-US" altLang="zh-CN" sz="20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C10DD-2246-7CD4-C2A8-B70201C40AF7}"/>
              </a:ext>
            </a:extLst>
          </p:cNvPr>
          <p:cNvSpPr txBox="1"/>
          <p:nvPr/>
        </p:nvSpPr>
        <p:spPr>
          <a:xfrm>
            <a:off x="1326175" y="621843"/>
            <a:ext cx="83331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x-none" sz="2400" dirty="0"/>
              <a:t>Optimize </a:t>
            </a:r>
            <a:r>
              <a:rPr lang="x-none" sz="2400" dirty="0">
                <a:solidFill>
                  <a:srgbClr val="FF0000"/>
                </a:solidFill>
              </a:rPr>
              <a:t>X(6900) signal (JHUgen) </a:t>
            </a:r>
            <a:r>
              <a:rPr lang="x-none" sz="2400" dirty="0">
                <a:solidFill>
                  <a:srgbClr val="00B050"/>
                </a:solidFill>
              </a:rPr>
              <a:t>(</a:t>
            </a:r>
            <a:r>
              <a:rPr lang="en-US" sz="2400" dirty="0">
                <a:solidFill>
                  <a:srgbClr val="00B050"/>
                </a:solidFill>
              </a:rPr>
              <a:t>though </a:t>
            </a:r>
            <a:r>
              <a:rPr lang="x-none" sz="2400" dirty="0">
                <a:solidFill>
                  <a:srgbClr val="00B050"/>
                </a:solidFill>
              </a:rPr>
              <a:t>model dependent)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D1636-3A82-26DD-8125-49236957FEDB}"/>
              </a:ext>
            </a:extLst>
          </p:cNvPr>
          <p:cNvSpPr/>
          <p:nvPr/>
        </p:nvSpPr>
        <p:spPr>
          <a:xfrm>
            <a:off x="29208" y="1757292"/>
            <a:ext cx="6066792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Defined signal mass window (6.7 ~ 7.1 GeV)</a:t>
            </a:r>
            <a:endParaRPr lang="x-none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Use                                                              as FOM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S from X(6900) MC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B from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Not need to do normalization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1BEF7F-E924-01DB-6296-488812548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45" y="2364603"/>
            <a:ext cx="4099935" cy="339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FCBB72-0865-A58F-C00F-B9D7FA538D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955"/>
          <a:stretch/>
        </p:blipFill>
        <p:spPr>
          <a:xfrm>
            <a:off x="234877" y="4388851"/>
            <a:ext cx="5828496" cy="21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131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45195</TotalTime>
  <Words>1611</Words>
  <Application>Microsoft Macintosh PowerPoint</Application>
  <PresentationFormat>Widescreen</PresentationFormat>
  <Paragraphs>239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等线</vt:lpstr>
      <vt:lpstr>FangSong</vt:lpstr>
      <vt:lpstr>SimHei</vt:lpstr>
      <vt:lpstr>URWPalladioL</vt:lpstr>
      <vt:lpstr>Arial</vt:lpstr>
      <vt:lpstr>Cambria Math</vt:lpstr>
      <vt:lpstr>Corbel</vt:lpstr>
      <vt:lpstr>Gill Sans MT</vt:lpstr>
      <vt:lpstr>Helvetica</vt:lpstr>
      <vt:lpstr>Lao MN</vt:lpstr>
      <vt:lpstr>Times New Roman</vt:lpstr>
      <vt:lpstr>Wingdings</vt:lpstr>
      <vt:lpstr>Wingdings 2</vt:lpstr>
      <vt:lpstr>清华简约主题-扁平-16:9</vt:lpstr>
      <vt:lpstr>Observation of X(6900) and evidence of X(7100) in the J/ψψ(2S) → μ+μ−μ+μ− mass spectrum</vt:lpstr>
      <vt:lpstr>Current Status</vt:lpstr>
      <vt:lpstr>Contents</vt:lpstr>
      <vt:lpstr>Motivation: X→J/ΨJ/Ψ </vt:lpstr>
      <vt:lpstr> Motivation: X→J/ΨJ/Ψ </vt:lpstr>
      <vt:lpstr> Motivation: X→J/ΨΨ(2S) </vt:lpstr>
      <vt:lpstr>Dataset samples</vt:lpstr>
      <vt:lpstr>MC simulation</vt:lpstr>
      <vt:lpstr>Optimization procedure </vt:lpstr>
      <vt:lpstr>Event selection </vt:lpstr>
      <vt:lpstr>Fitting Strategy</vt:lpstr>
      <vt:lpstr>Significance calculation</vt:lpstr>
      <vt:lpstr>Independent measurement - 2BW (Interference) - X(6900)&amp;X(7100)</vt:lpstr>
      <vt:lpstr>Comparison to J/ψJ/ψ analysis</vt:lpstr>
      <vt:lpstr>Systematic uncertainties </vt:lpstr>
      <vt:lpstr>Results listed in PAS</vt:lpstr>
      <vt:lpstr>Summary</vt:lpstr>
      <vt:lpstr>Thanks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顾 晋京</cp:lastModifiedBy>
  <cp:revision>1561</cp:revision>
  <cp:lastPrinted>2020-04-04T02:50:47Z</cp:lastPrinted>
  <dcterms:created xsi:type="dcterms:W3CDTF">2020-01-04T07:43:38Z</dcterms:created>
  <dcterms:modified xsi:type="dcterms:W3CDTF">2025-07-12T09:04:25Z</dcterms:modified>
</cp:coreProperties>
</file>