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3" r:id="rId4"/>
    <p:sldId id="265" r:id="rId6"/>
    <p:sldId id="285" r:id="rId7"/>
    <p:sldId id="269" r:id="rId8"/>
    <p:sldId id="284" r:id="rId9"/>
    <p:sldId id="287" r:id="rId10"/>
    <p:sldId id="296" r:id="rId11"/>
    <p:sldId id="288" r:id="rId12"/>
    <p:sldId id="289" r:id="rId13"/>
    <p:sldId id="286" r:id="rId14"/>
    <p:sldId id="290" r:id="rId15"/>
    <p:sldId id="281" r:id="rId16"/>
    <p:sldId id="272" r:id="rId17"/>
    <p:sldId id="292" r:id="rId18"/>
    <p:sldId id="299" r:id="rId19"/>
    <p:sldId id="300" r:id="rId20"/>
    <p:sldId id="278" r:id="rId21"/>
    <p:sldId id="291" r:id="rId22"/>
    <p:sldId id="279" r:id="rId23"/>
    <p:sldId id="301" r:id="rId24"/>
    <p:sldId id="273" r:id="rId25"/>
    <p:sldId id="26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61614016" name="马鸿浩" initials="马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7365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40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872000" y="1932912"/>
            <a:ext cx="6940670" cy="18343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1872000" y="3896716"/>
            <a:ext cx="6926156" cy="67528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27818" y="200386"/>
            <a:ext cx="2093689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1872000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1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12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等腰三角形 12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5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6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09065" y="1056640"/>
            <a:ext cx="2395220" cy="108140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656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18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324685" y="1732893"/>
            <a:ext cx="6601917" cy="1434848"/>
          </a:xfrm>
        </p:spPr>
        <p:txBody>
          <a:bodyPr wrap="square" anchor="b">
            <a:normAutofit/>
          </a:bodyPr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2349768" y="3356428"/>
            <a:ext cx="6601917" cy="68511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305395" y="4188231"/>
            <a:ext cx="2707154" cy="7523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36195" anchor="ctr" anchorCtr="0">
            <a:norm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1"/>
          <p:cNvSpPr/>
          <p:nvPr userDrawn="1">
            <p:custDataLst>
              <p:tags r:id="rId2"/>
            </p:custDataLst>
          </p:nvPr>
        </p:nvSpPr>
        <p:spPr>
          <a:xfrm flipH="1" flipV="1">
            <a:off x="0" y="0"/>
            <a:ext cx="5893435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37"/>
          <p:cNvSpPr/>
          <p:nvPr userDrawn="1">
            <p:custDataLst>
              <p:tags r:id="rId3"/>
            </p:custDataLst>
          </p:nvPr>
        </p:nvSpPr>
        <p:spPr>
          <a:xfrm flipH="1">
            <a:off x="0" y="1152525"/>
            <a:ext cx="3566160" cy="5705475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38"/>
          <p:cNvSpPr/>
          <p:nvPr userDrawn="1">
            <p:custDataLst>
              <p:tags r:id="rId4"/>
            </p:custDataLst>
          </p:nvPr>
        </p:nvSpPr>
        <p:spPr>
          <a:xfrm flipH="1">
            <a:off x="0" y="2933700"/>
            <a:ext cx="1783080" cy="3566160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25"/>
          <p:cNvSpPr/>
          <p:nvPr userDrawn="1">
            <p:custDataLst>
              <p:tags r:id="rId5"/>
            </p:custDataLst>
          </p:nvPr>
        </p:nvSpPr>
        <p:spPr>
          <a:xfrm flipH="1">
            <a:off x="653923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任意多边形: 形状 26"/>
          <p:cNvSpPr/>
          <p:nvPr userDrawn="1">
            <p:custDataLst>
              <p:tags r:id="rId6"/>
            </p:custDataLst>
          </p:nvPr>
        </p:nvSpPr>
        <p:spPr>
          <a:xfrm flipH="1">
            <a:off x="7980045" y="0"/>
            <a:ext cx="4211955" cy="6059805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33" name="任意多边形: 形状 27"/>
          <p:cNvSpPr/>
          <p:nvPr userDrawn="1">
            <p:custDataLst>
              <p:tags r:id="rId7"/>
            </p:custDataLst>
          </p:nvPr>
        </p:nvSpPr>
        <p:spPr>
          <a:xfrm rot="10800000" flipH="1">
            <a:off x="9886315" y="0"/>
            <a:ext cx="2305685" cy="4610735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4" name="等腰三角形 33"/>
          <p:cNvSpPr/>
          <p:nvPr userDrawn="1">
            <p:custDataLst>
              <p:tags r:id="rId8"/>
            </p:custDataLst>
          </p:nvPr>
        </p:nvSpPr>
        <p:spPr>
          <a:xfrm rot="10800000" flipH="1">
            <a:off x="3291205" y="0"/>
            <a:ext cx="5268595" cy="256032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5" name="矩形 34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6" name="箭头: V 形 39"/>
          <p:cNvSpPr/>
          <p:nvPr userDrawn="1">
            <p:custDataLst>
              <p:tags r:id="rId10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7" name="箭头: V 形 39"/>
          <p:cNvSpPr/>
          <p:nvPr userDrawn="1">
            <p:custDataLst>
              <p:tags r:id="rId11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>
            <a:off x="922655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616109" y="1553032"/>
            <a:ext cx="7721092" cy="1986048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616109" y="3730803"/>
            <a:ext cx="7721092" cy="78314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9886603" y="184730"/>
            <a:ext cx="198764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8033201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736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4328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行文本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933450" y="18923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2082800" y="19558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31496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933450" y="3517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2082800" y="35814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609600" y="47752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933450" y="51435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082800" y="52070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4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 userDrawn="1">
            <p:custDataLst>
              <p:tags r:id="rId15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6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alpha val="100000"/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alpha val="70000"/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直角三角形 12"/>
          <p:cNvSpPr/>
          <p:nvPr userDrawn="1">
            <p:custDataLst>
              <p:tags r:id="rId18"/>
            </p:custDataLst>
          </p:nvPr>
        </p:nvSpPr>
        <p:spPr>
          <a:xfrm rot="5400000">
            <a:off x="0" y="0"/>
            <a:ext cx="1233714" cy="1233714"/>
          </a:xfrm>
          <a:prstGeom prst="rtTriangle">
            <a:avLst/>
          </a:pr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44.xml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7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8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9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0" Type="http://schemas.openxmlformats.org/officeDocument/2006/relationships/slideLayout" Target="../slideLayouts/slideLayout24.xml"/><Relationship Id="rId2" Type="http://schemas.openxmlformats.org/officeDocument/2006/relationships/tags" Target="../tags/tag151.xml"/><Relationship Id="rId19" Type="http://schemas.openxmlformats.org/officeDocument/2006/relationships/tags" Target="../tags/tag160.xml"/><Relationship Id="rId18" Type="http://schemas.openxmlformats.org/officeDocument/2006/relationships/image" Target="../media/image36.png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26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tags" Target="../tags/tag159.xml"/><Relationship Id="rId1" Type="http://schemas.openxmlformats.org/officeDocument/2006/relationships/tags" Target="../tags/tag1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61.xml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2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4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5.xml"/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7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9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doi.org/10.1103/PhysRevD.88.114008" TargetMode="Externa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0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35" y="0"/>
            <a:ext cx="12191365" cy="4372610"/>
          </a:xfrm>
          <a:prstGeom prst="rect">
            <a:avLst/>
          </a:prstGeom>
          <a:gradFill flip="none" rotWithShape="1">
            <a:gsLst>
              <a:gs pos="68000">
                <a:srgbClr val="0070C0">
                  <a:alpha val="50000"/>
                </a:srgbClr>
              </a:gs>
              <a:gs pos="31000">
                <a:srgbClr val="0070C0">
                  <a:alpha val="85000"/>
                </a:srgbClr>
              </a:gs>
              <a:gs pos="3000">
                <a:srgbClr val="0070C0"/>
              </a:gs>
              <a:gs pos="100000">
                <a:srgbClr val="0070C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9800" y="1605915"/>
            <a:ext cx="10395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225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微软雅黑" panose="020B0503020204020204" charset="-122"/>
                <a:cs typeface="+mn-cs"/>
                <a:sym typeface="+mn-lt"/>
              </a:rPr>
              <a:t>高能对撞机上双粲四夸克态产生机制的研究</a:t>
            </a:r>
            <a:endParaRPr kumimoji="0" lang="zh-CN" altLang="en-US" sz="4000" b="1" kern="1200" cap="none" spc="225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7176" name="矩形 15"/>
          <p:cNvSpPr/>
          <p:nvPr/>
        </p:nvSpPr>
        <p:spPr>
          <a:xfrm>
            <a:off x="8678545" y="6275388"/>
            <a:ext cx="35131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</a:rPr>
              <a:t>July 12</a:t>
            </a:r>
            <a:r>
              <a:rPr lang="en-US" altLang="zh-CN" sz="1400" b="1" baseline="30000" dirty="0">
                <a:solidFill>
                  <a:srgbClr val="FF0000"/>
                </a:solidFill>
                <a:latin typeface="微软雅黑" panose="020B0503020204020204" charset="-122"/>
              </a:rPr>
              <a:t>th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</a:rPr>
              <a:t> -14</a:t>
            </a:r>
            <a:r>
              <a:rPr lang="en-US" altLang="zh-CN" sz="1400" b="1" baseline="30000" dirty="0">
                <a:solidFill>
                  <a:srgbClr val="FF0000"/>
                </a:solidFill>
                <a:latin typeface="微软雅黑" panose="020B0503020204020204" charset="-122"/>
              </a:rPr>
              <a:t>th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</a:rPr>
              <a:t>2025,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</a:rPr>
              <a:t>广西师范大学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7177" name="矩形 40"/>
          <p:cNvSpPr/>
          <p:nvPr/>
        </p:nvSpPr>
        <p:spPr>
          <a:xfrm>
            <a:off x="5065713" y="3141663"/>
            <a:ext cx="20605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牛娟娟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pic>
        <p:nvPicPr>
          <p:cNvPr id="7179" name="图片 8"/>
          <p:cNvPicPr>
            <a:picLocks noChangeAspect="1"/>
          </p:cNvPicPr>
          <p:nvPr/>
        </p:nvPicPr>
        <p:blipFill>
          <a:blip r:embed="rId1"/>
          <a:srcRect b="12756"/>
          <a:stretch>
            <a:fillRect/>
          </a:stretch>
        </p:blipFill>
        <p:spPr>
          <a:xfrm>
            <a:off x="365125" y="5347970"/>
            <a:ext cx="1411605" cy="1399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矩形 4"/>
          <p:cNvSpPr/>
          <p:nvPr/>
        </p:nvSpPr>
        <p:spPr>
          <a:xfrm>
            <a:off x="3180715" y="4554538"/>
            <a:ext cx="59055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Times" pitchFamily="18" charset="0"/>
              </a:rPr>
              <a:t>In collaboration with </a:t>
            </a:r>
            <a:r>
              <a:rPr lang="zh-CN" altLang="en-US" sz="2000" b="1" dirty="0">
                <a:solidFill>
                  <a:schemeClr val="accent1"/>
                </a:solidFill>
                <a:latin typeface="Times" pitchFamily="18" charset="0"/>
              </a:rPr>
              <a:t>马鸿浩、陶正奎</a:t>
            </a:r>
            <a:endParaRPr lang="en-US" altLang="zh-CN" sz="20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Times" pitchFamily="18" charset="0"/>
              </a:rPr>
              <a:t>               Based on: </a:t>
            </a:r>
            <a:r>
              <a:rPr lang="en-US" altLang="zh-CN" sz="2000" b="1" dirty="0">
                <a:solidFill>
                  <a:schemeClr val="accent1"/>
                </a:solidFill>
                <a:latin typeface="Times" pitchFamily="18" charset="0"/>
                <a:sym typeface="+mn-ea"/>
              </a:rPr>
              <a:t>Phys.Rev.D </a:t>
            </a:r>
            <a:r>
              <a:rPr lang="en-US" altLang="zh-CN" sz="2000" b="1" dirty="0">
                <a:solidFill>
                  <a:schemeClr val="accent1"/>
                </a:solidFill>
                <a:latin typeface="Times" pitchFamily="18" charset="0"/>
              </a:rPr>
              <a:t>111, 014019 (2025)</a:t>
            </a:r>
            <a:endParaRPr lang="en-US" altLang="zh-CN" sz="20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Times" pitchFamily="18" charset="0"/>
              </a:rPr>
              <a:t>	                  e-Print: 2506.16721 </a:t>
            </a:r>
            <a:endParaRPr lang="en-US" altLang="zh-CN" sz="20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endParaRPr lang="en-US" altLang="zh-CN" sz="2000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7181" name="矩形 9"/>
          <p:cNvSpPr/>
          <p:nvPr/>
        </p:nvSpPr>
        <p:spPr>
          <a:xfrm>
            <a:off x="4256088" y="3752850"/>
            <a:ext cx="3679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广西师范大学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35290" y="5876925"/>
            <a:ext cx="4098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第八届强子能谱和强子结构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研讨会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" name="内容占位符 19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920750" y="5390515"/>
          <a:ext cx="242633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55700" imgH="241300" progId="Equation.DSMT4">
                  <p:embed/>
                </p:oleObj>
              </mc:Choice>
              <mc:Fallback>
                <p:oleObj name="" r:id="rId1" imgW="11557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50" y="5390515"/>
                        <a:ext cx="2426335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60" y="4241800"/>
            <a:ext cx="1528445" cy="317500"/>
          </a:xfrm>
          <a:prstGeom prst="rect">
            <a:avLst/>
          </a:prstGeom>
        </p:spPr>
      </p:pic>
      <p:pic>
        <p:nvPicPr>
          <p:cNvPr id="6" name="图片 5" descr="R-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1363345"/>
            <a:ext cx="2766060" cy="2736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422400"/>
            <a:ext cx="2844800" cy="266636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617595" y="2707640"/>
            <a:ext cx="1183005" cy="2311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380" y="1833245"/>
            <a:ext cx="4305935" cy="19799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9610" y="6367145"/>
            <a:ext cx="481139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005" y="452786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(cc)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diquark in color antitriplet acting as an antiquark has a heavy diquark-antiquark symmetry (HDAS)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1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9695" y="4159250"/>
            <a:ext cx="2180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BEPC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02418" y="5390515"/>
          <a:ext cx="184023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76300" imgH="241300" progId="Equation.DSMT4">
                  <p:embed/>
                </p:oleObj>
              </mc:Choice>
              <mc:Fallback>
                <p:oleObj name="" r:id="rId7" imgW="876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2418" y="5390515"/>
                        <a:ext cx="184023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左右箭头 21"/>
          <p:cNvSpPr/>
          <p:nvPr/>
        </p:nvSpPr>
        <p:spPr>
          <a:xfrm>
            <a:off x="3430270" y="555688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左右箭头 22"/>
          <p:cNvSpPr/>
          <p:nvPr/>
        </p:nvSpPr>
        <p:spPr>
          <a:xfrm>
            <a:off x="6135370" y="555180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03403" y="5353685"/>
          <a:ext cx="178689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850900" imgH="241300" progId="Equation.DSMT4">
                  <p:embed/>
                </p:oleObj>
              </mc:Choice>
              <mc:Fallback>
                <p:oleObj name="" r:id="rId9" imgW="8509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3403" y="5353685"/>
                        <a:ext cx="178689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851390" y="-19050"/>
            <a:ext cx="3810" cy="4711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945370" y="33655"/>
            <a:ext cx="2254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5545455" cy="559435"/>
          </a:xfrm>
        </p:spPr>
        <p:txBody>
          <a:bodyPr>
            <a:normAutofit fontScale="90000"/>
          </a:bodyPr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5960" y="1860550"/>
            <a:ext cx="5601335" cy="3936365"/>
            <a:chOff x="1096" y="2930"/>
            <a:chExt cx="9810" cy="7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6" y="2930"/>
              <a:ext cx="9811" cy="702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031" y="9124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9031" y="8453"/>
              <a:ext cx="1660" cy="23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032" y="6247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99280" y="6154420"/>
            <a:ext cx="78009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Hyodo, Y. R. Liu, M. Oka, K. Sudoh and S. Yasui, Phys. Lett. B 721, 56-60 (2013)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34430" y="3467735"/>
            <a:ext cx="57391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Instead of HDAS model, one can also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harmonic oscillator potential (HOP) to obtain the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 matrix elements (LDMEs).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7240" y="5036185"/>
            <a:ext cx="2686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不确定性较大！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10" y="3708400"/>
            <a:ext cx="972820" cy="2584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227338" y="3719151"/>
            <a:ext cx="947259" cy="2201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2870" y="1861185"/>
            <a:ext cx="5739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prediction made by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 Qin et al CPC 45,103106(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 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24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2254250"/>
            <a:ext cx="5280660" cy="381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95" y="1374140"/>
            <a:ext cx="5478145" cy="4800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88865" y="4017010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14570" y="5549265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58385" y="5212080"/>
            <a:ext cx="1054100" cy="14605"/>
          </a:xfrm>
          <a:prstGeom prst="line">
            <a:avLst/>
          </a:prstGeom>
          <a:ln w="381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95960" y="1301750"/>
            <a:ext cx="5545455" cy="559435"/>
          </a:xfrm>
          <a:prstGeom prst="rect">
            <a:avLst/>
          </a:prstGeom>
        </p:spPr>
        <p:txBody>
          <a:bodyPr vert="horz" wrap="square" lIns="0" tIns="0" rIns="0" bIns="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内容占位符 4"/>
          <p:cNvSpPr/>
          <p:nvPr/>
        </p:nvSpPr>
        <p:spPr>
          <a:xfrm>
            <a:off x="695960" y="1301115"/>
            <a:ext cx="10762615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tetraquark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largest contribution for the production of 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Tcc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through Z</a:t>
            </a:r>
            <a:r>
              <a:rPr lang="en-US" altLang="zh-CN" sz="1600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decays, about 1.63 </a:t>
            </a:r>
            <a:r>
              <a:rPr lang="en-US" altLang="en-US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</a:t>
            </a:r>
            <a:r>
              <a:rPr lang="en-US" altLang="zh-CN" sz="1600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 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events produced in one operation year. 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produced events through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</a:t>
            </a:r>
            <a:r>
              <a:rPr lang="en-US" altLang="zh-CN" sz="1600" i="1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decay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is 1.80 </a:t>
            </a:r>
            <a:r>
              <a:rPr lang="en-US" altLang="en-US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</a:t>
            </a:r>
            <a:r>
              <a:rPr lang="en-US" altLang="zh-CN" sz="1600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nearly 2 orders of magnitude larger than that by Higgs decays (1.11 </a:t>
            </a:r>
            <a:r>
              <a:rPr lang="en-US" altLang="en-US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</a:t>
            </a:r>
            <a:r>
              <a:rPr lang="en-US" altLang="zh-CN" sz="1600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and Z</a:t>
            </a:r>
            <a:r>
              <a:rPr lang="en-US" altLang="zh-CN" sz="1600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decays (4.81 </a:t>
            </a:r>
            <a:r>
              <a:rPr lang="en-US" altLang="en-US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</a:t>
            </a:r>
            <a:r>
              <a:rPr lang="en-US" altLang="zh-CN" sz="1600" baseline="30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per year.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37375" y="3966210"/>
          <a:ext cx="342265" cy="41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37375" y="3966210"/>
                        <a:ext cx="342265" cy="41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120" y="3167380"/>
            <a:ext cx="7475220" cy="7258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1561465"/>
            <a:ext cx="8504555" cy="13036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Photoproduction of </a:t>
            </a:r>
            <a:r>
              <a:rPr lang="en-US" altLang="zh-CN" dirty="0">
                <a:sym typeface="+mn-ea"/>
              </a:rPr>
              <a:t>doubly charmed tetraquark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6765" y="1653540"/>
            <a:ext cx="808990" cy="424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88960" y="1136650"/>
            <a:ext cx="4011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J. J. Niu</a:t>
            </a:r>
            <a:r>
              <a:rPr lang="zh-CN" altLang="en-US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H. Ma, arXiv</a:t>
            </a:r>
            <a:r>
              <a:rPr lang="zh-CN" altLang="en-US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2506.16721</a:t>
            </a:r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835" y="5153660"/>
            <a:ext cx="4644390" cy="107632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Xi-Jie Zhan, Xing-Gang Wu and Xu-Chang Zheng, JHEP11(2023)029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X. W. Bai, F. Feng, C. M. Gan, Y. Huang, W. L. Sang and H. F. Zhang, JHEP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09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002 (2024)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9853295" y="-19050"/>
            <a:ext cx="1905" cy="435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054590" y="33655"/>
            <a:ext cx="1913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4166870"/>
            <a:ext cx="5263515" cy="677545"/>
          </a:xfrm>
          <a:prstGeom prst="rect">
            <a:avLst/>
          </a:prstGeom>
        </p:spPr>
      </p:pic>
      <p:sp>
        <p:nvSpPr>
          <p:cNvPr id="20" name="左大括号 19"/>
          <p:cNvSpPr/>
          <p:nvPr/>
        </p:nvSpPr>
        <p:spPr>
          <a:xfrm>
            <a:off x="329565" y="3585210"/>
            <a:ext cx="323215" cy="1106170"/>
          </a:xfrm>
          <a:prstGeom prst="leftBrac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705" y="3162935"/>
            <a:ext cx="4781550" cy="30956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9255" y="1670050"/>
            <a:ext cx="8872855" cy="413575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822960" y="487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photon-gluon </a:t>
            </a:r>
            <a:r>
              <a:rPr lang="en-US" altLang="zh-CN" dirty="0">
                <a:sym typeface="+mn-ea"/>
              </a:rPr>
              <a:t>fusion</a:t>
            </a:r>
            <a:endParaRPr lang="en-US" altLang="zh-CN" dirty="0"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855200" y="-19050"/>
            <a:ext cx="4445" cy="454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001250" y="33655"/>
            <a:ext cx="219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标题 26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8" name="装饰  6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>
          <a:xfrm>
            <a:off x="609600" y="1940560"/>
            <a:ext cx="10972800" cy="1473200"/>
          </a:xfrm>
        </p:spPr>
        <p:txBody>
          <a:bodyPr/>
          <a:p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>
          <a:xfrm>
            <a:off x="933450" y="2308860"/>
            <a:ext cx="876300" cy="736600"/>
          </a:xfrm>
        </p:spPr>
        <p:txBody>
          <a:bodyPr/>
          <a:p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2082800" y="2372360"/>
            <a:ext cx="9194800" cy="609600"/>
          </a:xfrm>
        </p:spPr>
        <p:txBody>
          <a:bodyPr>
            <a:normAutofit fontScale="45000"/>
          </a:bodyPr>
          <a:p>
            <a:r>
              <a:rPr lang="en-US" altLang="zh-CN"/>
              <a:t> </a:t>
            </a:r>
            <a:r>
              <a:rPr lang="en-US" altLang="zh-CN" sz="6000">
                <a:sym typeface="+mn-ea"/>
              </a:rPr>
              <a:t>HOP (</a:t>
            </a:r>
            <a:r>
              <a:rPr lang="en-US" altLang="zh-CN" sz="4000"/>
              <a:t>harmonic oscillator potential) </a:t>
            </a:r>
            <a:endParaRPr lang="en-US" altLang="zh-CN" sz="4000"/>
          </a:p>
          <a:p>
            <a:endParaRPr lang="en-US" altLang="zh-CN" sz="4000"/>
          </a:p>
        </p:txBody>
      </p:sp>
      <p:sp>
        <p:nvSpPr>
          <p:cNvPr id="30" name="装饰  9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>
          <a:xfrm>
            <a:off x="577850" y="3566160"/>
            <a:ext cx="10972800" cy="1473200"/>
          </a:xfrm>
        </p:spPr>
        <p:txBody>
          <a:bodyPr/>
          <a:p>
            <a:endParaRPr lang="zh-CN" alt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>
          <a:xfrm>
            <a:off x="933450" y="3934460"/>
            <a:ext cx="876300" cy="736600"/>
          </a:xfrm>
        </p:spPr>
        <p:txBody>
          <a:bodyPr/>
          <a:p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>
          <a:xfrm>
            <a:off x="2082800" y="3997960"/>
            <a:ext cx="9194800" cy="609600"/>
          </a:xfrm>
        </p:spPr>
        <p:txBody>
          <a:bodyPr/>
          <a:p>
            <a:r>
              <a:rPr lang="en-US" altLang="zh-CN" sz="2400"/>
              <a:t>HDAS</a:t>
            </a:r>
            <a:endParaRPr lang="en-US" altLang="zh-CN" sz="2400"/>
          </a:p>
        </p:txBody>
      </p:sp>
      <p:sp>
        <p:nvSpPr>
          <p:cNvPr id="32" name="装饰  2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>
          <a:xfrm>
            <a:off x="609600" y="5191760"/>
            <a:ext cx="10972800" cy="1473200"/>
          </a:xfrm>
        </p:spPr>
        <p:txBody>
          <a:bodyPr/>
          <a:p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>
          <a:xfrm>
            <a:off x="933450" y="5560060"/>
            <a:ext cx="876300" cy="736600"/>
          </a:xfrm>
        </p:spPr>
        <p:txBody>
          <a:bodyPr/>
          <a:p>
            <a:r>
              <a:rPr lang="en-US" altLang="zh-CN"/>
              <a:t>03</a:t>
            </a:r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/>
            <p:custDataLst>
              <p:tags r:id="rId10"/>
            </p:custDataLst>
          </p:nvPr>
        </p:nvSpPr>
        <p:spPr>
          <a:xfrm>
            <a:off x="2082800" y="5623560"/>
            <a:ext cx="9194800" cy="609600"/>
          </a:xfrm>
        </p:spPr>
        <p:txBody>
          <a:bodyPr/>
          <a:p>
            <a:r>
              <a:rPr lang="en-US" altLang="zh-CN" sz="2400"/>
              <a:t>DAS</a:t>
            </a:r>
            <a:r>
              <a:rPr lang="zh-CN" altLang="en-US" sz="1800">
                <a:ea typeface="宋体" panose="02010600030101010101" pitchFamily="2" charset="-122"/>
              </a:rPr>
              <a:t>（</a:t>
            </a:r>
            <a:r>
              <a:rPr lang="en-US" altLang="zh-CN" sz="1800">
                <a:ea typeface="宋体" panose="02010600030101010101" pitchFamily="2" charset="-122"/>
              </a:rPr>
              <a:t>doubly charmed baryon</a:t>
            </a:r>
            <a:r>
              <a:rPr lang="zh-CN" altLang="en-US" sz="1800">
                <a:ea typeface="宋体" panose="02010600030101010101" pitchFamily="2" charset="-122"/>
              </a:rPr>
              <a:t>）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855200" y="-19050"/>
            <a:ext cx="4445" cy="454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001250" y="33655"/>
            <a:ext cx="219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0960" y="2308860"/>
            <a:ext cx="5063490" cy="8483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9040" y="4087495"/>
            <a:ext cx="5334000" cy="5416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0960" y="5560060"/>
            <a:ext cx="4547870" cy="662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810" y="473075"/>
            <a:ext cx="8504555" cy="13036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74255" y="1169035"/>
            <a:ext cx="598805" cy="424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89110" y="3066415"/>
            <a:ext cx="1932940" cy="649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0.089 GeV</a:t>
            </a:r>
            <a:r>
              <a:rPr lang="en-US" altLang="zh-CN" sz="22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8665" y="4512945"/>
            <a:ext cx="4186555" cy="3009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6760" y="6094730"/>
            <a:ext cx="4186555" cy="300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8660" y="6055995"/>
            <a:ext cx="443865" cy="3314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00015" y="6070600"/>
            <a:ext cx="509270" cy="3384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0075" y="6054725"/>
            <a:ext cx="727710" cy="33274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097915" y="1431290"/>
            <a:ext cx="5883910" cy="2938780"/>
            <a:chOff x="4565" y="2121"/>
            <a:chExt cx="9266" cy="46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65" y="2121"/>
              <a:ext cx="9266" cy="462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 rot="16200000">
              <a:off x="10065" y="851"/>
              <a:ext cx="495" cy="666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6200000">
              <a:off x="10041" y="2499"/>
              <a:ext cx="543" cy="6660"/>
            </a:xfrm>
            <a:prstGeom prst="rect">
              <a:avLst/>
            </a:prstGeom>
            <a:solidFill>
              <a:schemeClr val="bg2">
                <a:lumMod val="50000"/>
                <a:alpha val="30000"/>
              </a:schemeClr>
            </a:solidFill>
            <a:ln>
              <a:solidFill>
                <a:schemeClr val="tx2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4890" y="650875"/>
            <a:ext cx="79863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Cross sections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branching ratio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and events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83830" y="2582545"/>
            <a:ext cx="31203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ILC: 3.53%, 6.38%, 12.61%</a:t>
            </a:r>
            <a:endParaRPr lang="en-US" altLang="zh-CN" sz="1600"/>
          </a:p>
        </p:txBody>
      </p:sp>
      <p:sp>
        <p:nvSpPr>
          <p:cNvPr id="6" name="圆角矩形 5"/>
          <p:cNvSpPr/>
          <p:nvPr/>
        </p:nvSpPr>
        <p:spPr>
          <a:xfrm>
            <a:off x="1199515" y="3384550"/>
            <a:ext cx="711835" cy="802640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296275" y="3621405"/>
            <a:ext cx="381317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88.77%, 3.53, 14.60</a:t>
            </a:r>
            <a:endParaRPr lang="en-US" altLang="zh-CN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5" y="5106670"/>
            <a:ext cx="791210" cy="4044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45" y="4749800"/>
            <a:ext cx="1852295" cy="327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43000" y="4749800"/>
            <a:ext cx="106235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ILC:</a:t>
            </a:r>
            <a:endParaRPr lang="en-US" altLang="zh-CN" sz="1600"/>
          </a:p>
          <a:p>
            <a:endParaRPr lang="en-US" altLang="zh-CN" sz="1600"/>
          </a:p>
          <a:p>
            <a:r>
              <a:rPr lang="en-US" altLang="zh-CN" sz="1600"/>
              <a:t>CLIC</a:t>
            </a:r>
            <a:endParaRPr lang="en-US" altLang="zh-CN" sz="16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945" y="5197475"/>
            <a:ext cx="2013585" cy="31496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4572000" y="5025390"/>
            <a:ext cx="1946275" cy="762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130" y="4837430"/>
            <a:ext cx="2313940" cy="295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980" y="4508500"/>
            <a:ext cx="5037455" cy="3003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20" y="5146675"/>
            <a:ext cx="3966845" cy="3473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5590" y="5539740"/>
            <a:ext cx="2417445" cy="330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3710" y="5165725"/>
            <a:ext cx="1320165" cy="315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45655" y="1941195"/>
            <a:ext cx="4771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J. Jiang, et 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 Phys. Lett. B 866, 139543 (2025)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7710" y="1431925"/>
            <a:ext cx="5031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Consistent with the prediction made by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7255" y="700405"/>
            <a:ext cx="8613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uncertainty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255" y="1344295"/>
            <a:ext cx="4516755" cy="218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" y="3983355"/>
            <a:ext cx="9674860" cy="2712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30" y="1386840"/>
            <a:ext cx="3980815" cy="2473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71575" y="536956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75" y="3595370"/>
            <a:ext cx="2586355" cy="3219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094980" y="1391285"/>
            <a:ext cx="2346325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69440" y="4317365"/>
            <a:ext cx="174879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71675" y="3581400"/>
            <a:ext cx="2557780" cy="37401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内容占位符 12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Differential</a:t>
            </a:r>
            <a:r>
              <a:rPr lang="en-US" b="1"/>
              <a:t> Distributions</a:t>
            </a:r>
            <a:endParaRPr lang="en-US" b="1">
              <a:ea typeface="宋体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3105" y="521335"/>
            <a:ext cx="4170045" cy="3251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0" y="1871345"/>
            <a:ext cx="1617345" cy="292100"/>
          </a:xfrm>
          <a:prstGeom prst="rect">
            <a:avLst/>
          </a:prstGeom>
        </p:spPr>
      </p:pic>
      <p:sp>
        <p:nvSpPr>
          <p:cNvPr id="3" name="流程图: 终止 2"/>
          <p:cNvSpPr/>
          <p:nvPr/>
        </p:nvSpPr>
        <p:spPr>
          <a:xfrm rot="1260000">
            <a:off x="4949190" y="928370"/>
            <a:ext cx="1355090" cy="608965"/>
          </a:xfrm>
          <a:prstGeom prst="flowChartTerminator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" y="5255260"/>
            <a:ext cx="5291455" cy="325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" y="4605655"/>
            <a:ext cx="4678045" cy="334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560" y="3902075"/>
            <a:ext cx="5842000" cy="25444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9065" y="1056640"/>
            <a:ext cx="3439795" cy="1081405"/>
          </a:xfrm>
        </p:spPr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436357d220a7d0a"/>
          <p:cNvSpPr txBox="1"/>
          <p:nvPr/>
        </p:nvSpPr>
        <p:spPr>
          <a:xfrm>
            <a:off x="1816100" y="2667635"/>
            <a:ext cx="9254490" cy="3192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Background and motivation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Indirect Production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Higgs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GB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lang="en-US" altLang="en-GB" sz="28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en-GB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Z</a:t>
            </a:r>
            <a:r>
              <a:rPr lang="en-US" altLang="en-GB" sz="28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en-GB" sz="2800" b="1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decay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Photoproduction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photon-gluon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channel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Summary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445" y="2185035"/>
            <a:ext cx="4164965" cy="308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45" y="2199005"/>
            <a:ext cx="7839075" cy="3056890"/>
          </a:xfrm>
          <a:prstGeom prst="rect">
            <a:avLst/>
          </a:prstGeom>
        </p:spPr>
      </p:pic>
      <p:sp>
        <p:nvSpPr>
          <p:cNvPr id="13" name="内容占位符 12"/>
          <p:cNvSpPr/>
          <p:nvPr/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/>
              <a:t>Differential</a:t>
            </a:r>
            <a:r>
              <a:rPr lang="en-US" b="1"/>
              <a:t> Distributions</a:t>
            </a:r>
            <a:endParaRPr lang="en-US" b="1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spc="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Summary </a:t>
            </a:r>
            <a:endParaRPr lang="en-US" altLang="zh-CN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内容占位符 4"/>
              <p:cNvSpPr/>
              <p:nvPr/>
            </p:nvSpPr>
            <p:spPr>
              <a:xfrm>
                <a:off x="695960" y="2193925"/>
                <a:ext cx="10587990" cy="318389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rmAutofit fontScale="90000"/>
              </a:bodyPr>
              <a:lstStyle>
                <a:lvl1pPr marL="228600" indent="-22860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480" indent="-206375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98830" indent="-161925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30605" indent="-149225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35075" indent="-12700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charset="0"/>
                  <a:buChar char="Ø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ILC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and CLIC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provides a good experimental platform for study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doubly charmed tetraquarks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As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increases, the contribution of the photon-gluon channel is also relatively important.</a:t>
                </a:r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ILC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and CLIC is very likely to find other components of       . </a:t>
                </a:r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 production of tetraquarks is very model-dependent and requires stronger theoretical and experimental constraints.</a:t>
                </a:r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buFont typeface="Wingdings" panose="05000000000000000000" charset="0"/>
                  <a:buChar char="Ø"/>
                </a:pPr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8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" y="2193925"/>
                <a:ext cx="10587990" cy="3183890"/>
              </a:xfrm>
              <a:prstGeom prst="rect">
                <a:avLst/>
              </a:prstGeom>
              <a:blipFill rotWithShape="1">
                <a:blip r:embed="rId1"/>
                <a:stretch>
                  <a:fillRect r="-114" b="-12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24090" y="375031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90500" imgH="228600" progId="Equation.DSMT4">
                  <p:embed/>
                </p:oleObj>
              </mc:Choice>
              <mc:Fallback>
                <p:oleObj name="" r:id="rId2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24090" y="375031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6711950" y="3365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08125" y="2435860"/>
            <a:ext cx="9176385" cy="1986280"/>
          </a:xfrm>
        </p:spPr>
        <p:txBody>
          <a:bodyPr>
            <a:normAutofit fontScale="90000"/>
          </a:bodyPr>
          <a:lstStyle/>
          <a:p>
            <a:r>
              <a:rPr lang="en-US" altLang="zh-CN" i="1"/>
              <a:t>Thanks for your attention!</a:t>
            </a:r>
            <a:endParaRPr lang="en-US" altLang="zh-CN" i="1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>
            <a:normAutofit/>
          </a:bodyPr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otivation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5"/>
            <a:ext cx="11040110" cy="55714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粲奇异介子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S0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*(2317)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BABAR (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类粲偶素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X(3872)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Belle (2003)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(3900)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by BESIII and Belle (2013)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五夸克态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states by LHCb (2015)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9655" y="3176905"/>
            <a:ext cx="4830445" cy="6489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Y. R. Liu, H. X. Chen, W. Chen, X. Liu and S. L. Zhu,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Prog. Part. Nucl. Phys. 107, 237 (2019)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3615" y="3825875"/>
            <a:ext cx="8662670" cy="2984500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775" y="374967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775" y="374967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9855200" y="-19050"/>
            <a:ext cx="1905" cy="4711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05390" y="33655"/>
            <a:ext cx="179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155" y="1506220"/>
            <a:ext cx="4508500" cy="3733800"/>
          </a:xfrm>
        </p:spPr>
        <p:txBody>
          <a:bodyPr>
            <a:normAutofit/>
          </a:bodyPr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这些奇特强子态是近年来强子物理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研究的焦点之一，为我们理解低能强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相互作用提供了新的平台和机遇，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同时也带来了很大的挑战。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 Rule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HQEFT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5200" y="6422390"/>
            <a:ext cx="736155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H.X. Chen, W. Chen, X. Liu, Y.R. Liu, S.L. Zhu, Rep. Prog. Phys. 86, 026201 (2023).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0655" y="1198880"/>
            <a:ext cx="6816090" cy="4041140"/>
            <a:chOff x="7664" y="3750"/>
            <a:chExt cx="10734" cy="63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64" y="3750"/>
              <a:ext cx="10734" cy="636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9806" y="4615"/>
              <a:ext cx="2278" cy="254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855200" y="-19050"/>
            <a:ext cx="1905" cy="460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82835" y="33655"/>
            <a:ext cx="2217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833120" y="5735955"/>
            <a:ext cx="447865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N. Li, Z. F. Sun, X. Liu and S. L. Zhu, 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hlinkClick r:id="rId1"/>
            </a:endParaRPr>
          </a:p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 Phys. Rev. D 88, 114008 (2013)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en-US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理论预言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60" y="1211580"/>
            <a:ext cx="5572125" cy="456755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622300" imgH="241300" progId="Equation.DSMT4">
                  <p:embed/>
                </p:oleObj>
              </mc:Choice>
              <mc:Fallback>
                <p:oleObj name="" r:id="rId4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532120" y="5861050"/>
            <a:ext cx="6463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Phys. 18, 751-754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Commun. 13, 3351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855200" y="-19050"/>
            <a:ext cx="1905" cy="455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039350" y="33655"/>
            <a:ext cx="1979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708525" y="158686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Meson molecule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8525" y="4191635"/>
            <a:ext cx="577723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Ferretti and E. Santopinto, 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High Energy Phys. 04 (2020) 119.</a:t>
            </a:r>
            <a:endParaRPr lang="en-US" altLang="zh-CN" sz="1600">
              <a:solidFill>
                <a:srgbClr val="2E3092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8525" y="2004060"/>
            <a:ext cx="1231519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Z. G. Wang and T. Huang,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Eur. Phys. J. C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2891 (2014)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F. K. Guo, C. Hanhart, U. G. Meißner, Q. Wang, Q. Zhao,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and B. S. Zou, 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Rev. Mod. Phys.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90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015004 (2018)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;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029901(E) (2022)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8525" y="362648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Hadroquarkonium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9846310" y="-19050"/>
            <a:ext cx="8890" cy="449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855200" y="-19050"/>
            <a:ext cx="635" cy="465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92030" y="33655"/>
            <a:ext cx="2308225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27725" y="4664710"/>
            <a:ext cx="6600190" cy="13220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high energy and high luminosity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zh-CN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High resolution and detection ability</a:t>
            </a:r>
            <a:endParaRPr kumimoji="0" lang="en-US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CEPC/ILC </a:t>
            </a: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Relatively clean background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Super factory of Higgs, W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+ </a:t>
            </a:r>
            <a:r>
              <a:rPr kumimoji="0" lang="en-US" altLang="en-GB" sz="2000" b="1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and Z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endParaRPr kumimoji="0" lang="en-US" altLang="en-GB" sz="2000" b="1" kern="1200" cap="none" spc="0" normalizeH="0" baseline="3000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16295" y="1978025"/>
            <a:ext cx="6201410" cy="2343150"/>
            <a:chOff x="4667" y="3784"/>
            <a:chExt cx="10412" cy="38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67" y="3787"/>
              <a:ext cx="10405" cy="384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667" y="3784"/>
              <a:ext cx="10412" cy="1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83285" y="884555"/>
            <a:ext cx="6550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LHC, CEPC</a:t>
            </a:r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ILC 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1545" y="1932305"/>
            <a:ext cx="447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Indirect production: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20" y="1801495"/>
            <a:ext cx="3268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2775" y="2326005"/>
            <a:ext cx="5314950" cy="335343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hadronic production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q. Chen and S. z. Wu, Phys. Lett. B 705, 93-97 (2011).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Qin, Y. F. Shen, F. S. Yu, Chin. Phys. C 45, 103106 (2021).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Yang, J. Jiang, B. Long, Phys. Rev. D 109, 114034 (2024).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electron-positron production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T. Hyodo, Y. R. Liu, M. Oka, K. Sudoh and S. Yasui, Phys. Lett. B 721, 56-60 (2013)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photon-photon fusion 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Jiang, S. Y. Li, X. Liang, Y. R. Liu, Z. G. Si and Z. J. Yang,  Phys. Lett. B 866, 139543 (2025).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dirty="0">
                <a:sym typeface="+mn-ea"/>
              </a:rPr>
              <a:t>Production of doubly charmed tetraquark</a:t>
            </a:r>
            <a:endParaRPr lang="zh-CN" altLang="en-US"/>
          </a:p>
        </p:txBody>
      </p:sp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2200" y="5919788"/>
            <a:ext cx="7307263" cy="4619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G. T. </a:t>
            </a:r>
            <a:r>
              <a:rPr kumimoji="0" lang="en-GB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Bodwin</a:t>
            </a: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E. Braaten and G. P. Lepage, Phys. Rev. D 51, 1125 (1995).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A. F. Falk, M. E. Luke, M. J. Savage and M. B. Wise, Phys. Rev. D 49, 555-558 (1994).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3635" y="1301115"/>
            <a:ext cx="585025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J. Niu, B. B. Shi, Z. K. Tao and H. H. Ma, PRD 111, 014019 (2025)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31278" y="2589213"/>
            <a:ext cx="3359150" cy="51276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44073" y="2665413"/>
            <a:ext cx="857250" cy="49212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>
            <a:endCxn id="12" idx="2"/>
          </p:cNvCxnSpPr>
          <p:nvPr/>
        </p:nvCxnSpPr>
        <p:spPr>
          <a:xfrm flipV="1">
            <a:off x="3437573" y="2112328"/>
            <a:ext cx="227330" cy="4425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6"/>
          <p:cNvSpPr/>
          <p:nvPr/>
        </p:nvSpPr>
        <p:spPr>
          <a:xfrm>
            <a:off x="2392363" y="1764665"/>
            <a:ext cx="2544763" cy="3476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perturbative region 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cxnSp>
        <p:nvCxnSpPr>
          <p:cNvPr id="14" name="直接箭头连接符 13"/>
          <p:cNvCxnSpPr>
            <a:endCxn id="22" idx="0"/>
          </p:cNvCxnSpPr>
          <p:nvPr/>
        </p:nvCxnSpPr>
        <p:spPr>
          <a:xfrm flipH="1">
            <a:off x="4456748" y="3200083"/>
            <a:ext cx="480060" cy="10655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324543" y="3435668"/>
            <a:ext cx="111379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18"/>
          <p:cNvSpPr/>
          <p:nvPr/>
        </p:nvSpPr>
        <p:spPr>
          <a:xfrm>
            <a:off x="3197225" y="4265613"/>
            <a:ext cx="2519363" cy="4175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nonperturbative region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635" y="5431155"/>
            <a:ext cx="1718945" cy="3219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190" y="5431155"/>
            <a:ext cx="931545" cy="2838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95" y="4233545"/>
            <a:ext cx="3184525" cy="664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235" y="4261485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Peterson model</a:t>
            </a:r>
            <a:endParaRPr lang="en-US" altLang="zh-CN" sz="24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95" y="5106035"/>
            <a:ext cx="2385695" cy="722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75785" y="5217160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=?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5785" y="5351145"/>
            <a:ext cx="75565" cy="20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075" y="6036310"/>
            <a:ext cx="857440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  <a:sym typeface="+mn-ea"/>
              </a:rPr>
              <a:t>C. Peterson, D. Schlatter, I. Schmitt, and P. M. Zerwas, Phys. Rev. D 27, 105 (1983).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Photoproduction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0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b5251fc1352b7c49b6db9cc435f1d064b2c7668"/>
  <p:tag name="KSO_WM_NEWLAYOUT_ID" val="42"/>
</p:tagLst>
</file>

<file path=ppt/tags/tag1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2999184b993c31d7786fe1e68ed5502bd7b635a"/>
  <p:tag name="KSO_WM_NEWLAYOUT_ID" val="22"/>
</p:tagLst>
</file>

<file path=ppt/tags/tag1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3"/>
  <p:tag name="KSO_WM_UNIT_SUBTYPE" val="d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3"/>
  <p:tag name="KSO_WM_UNIT_SUBTYPE" val="d"/>
  <p:tag name="KSO_WM_UNIT_TYPE" val="l_h_i"/>
</p:tagLst>
</file>

<file path=ppt/tags/tag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3"/>
  <p:tag name="KSO_WM_UNIT_SUBTYPE" val="d"/>
  <p:tag name="KSO_WM_UNIT_TYPE" val="l_h_i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628"/>
</p:tagLst>
</file>

<file path=ppt/tags/tag1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1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8628"/>
</p:tagLst>
</file>

<file path=ppt/tags/tag13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28"/>
  <p:tag name="KSO_WM_TEMPLATE_CATEGORY" val="custom"/>
  <p:tag name="KSO_WM_TEMPLATE_MASTER_TYPE" val="0"/>
</p:tagLst>
</file>

<file path=ppt/tags/tag1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62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28"/>
  <p:tag name="KSO_WM_TEMPLATE_CATEGORY" val="custom"/>
  <p:tag name="KSO_WM_SLIDE_INDEX" val="4"/>
  <p:tag name="KSO_WM_SLIDE_ID" val="custom20238628_4"/>
  <p:tag name="KSO_WM_TEMPLATE_MASTER_TYPE" val="0"/>
  <p:tag name="KSO_WM_SLIDE_LAYOUT" val="a_l"/>
  <p:tag name="KSO_WM_SLIDE_LAYOUT_CNT" val="1_1"/>
  <p:tag name="KSO_WM_SLIDE_DIAGTYPE" val="l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2999184b993c31d7786fe1e68ed5502bd7b635a"/>
  <p:tag name="KSO_WM_NEWLAYOUT_ID" val="22"/>
</p:tagLst>
</file>

<file path=ppt/tags/tag151.xml><?xml version="1.0" encoding="utf-8"?>
<p:tagLst xmlns:p="http://schemas.openxmlformats.org/presentationml/2006/main">
  <p:tag name="$PH_EXT" val="2"/>
  <p:tag name="KSO_WM_DIAGRAM_GROUP_CODE" val="1"/>
  <p:tag name="KSO_WM_BEAUTIFY_FLAG" val="#fgm#"/>
  <p:tag name="KSO_WM_UNIT_INDEX" val="1_1_1"/>
  <p:tag name="KSO_WM_UNIT_TYPE" val="l_h_i"/>
  <p:tag name="KSO_WM_FIGMA_DECORATION_INDEX" val="18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</p:tagLst>
</file>

<file path=ppt/tags/tag152.xml><?xml version="1.0" encoding="utf-8"?>
<p:tagLst xmlns:p="http://schemas.openxmlformats.org/presentationml/2006/main">
  <p:tag name="KSO_WM_DIAGRAM_GROUP_CODE" val="1"/>
  <p:tag name="KSO_WM_BEAUTIFY_FLAG" val="#fgm#"/>
  <p:tag name="KSO_WM_UNIT_INDEX" val="1_1_3"/>
  <p:tag name="KSO_WM_UNIT_SUBTYPE" val="d"/>
  <p:tag name="KSO_WM_UNIT_TYPE" val="l_h_i"/>
  <p:tag name="KSO_WM_FIGMA_FLAG" val="#fgm#"/>
</p:tagLst>
</file>

<file path=ppt/tags/tag153.xml><?xml version="1.0" encoding="utf-8"?>
<p:tagLst xmlns:p="http://schemas.openxmlformats.org/presentationml/2006/main">
  <p:tag name="KSO_WM_DIAGRAM_GROUP_CODE" val="1"/>
  <p:tag name="KSO_WM_BEAUTIFY_FLAG" val="#fgm#"/>
  <p:tag name="KSO_WM_UNIT_INDEX" val="1_1_1"/>
  <p:tag name="KSO_WM_UNIT_TYPE" val="l_h_f"/>
  <p:tag name="KSO_WM_FIGMA_FLAG" val="#fgm#"/>
</p:tagLst>
</file>

<file path=ppt/tags/tag154.xml><?xml version="1.0" encoding="utf-8"?>
<p:tagLst xmlns:p="http://schemas.openxmlformats.org/presentationml/2006/main">
  <p:tag name="$PH_EXT" val="2"/>
  <p:tag name="KSO_WM_DIAGRAM_GROUP_CODE" val="1"/>
  <p:tag name="KSO_WM_BEAUTIFY_FLAG" val="#fgm#"/>
  <p:tag name="KSO_WM_UNIT_INDEX" val="1_2_1"/>
  <p:tag name="KSO_WM_UNIT_TYPE" val="l_h_i"/>
  <p:tag name="KSO_WM_FIGMA_DECORATION_INDEX" val="18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</p:tagLst>
</file>

<file path=ppt/tags/tag155.xml><?xml version="1.0" encoding="utf-8"?>
<p:tagLst xmlns:p="http://schemas.openxmlformats.org/presentationml/2006/main">
  <p:tag name="KSO_WM_DIAGRAM_GROUP_CODE" val="1"/>
  <p:tag name="KSO_WM_BEAUTIFY_FLAG" val="#fgm#"/>
  <p:tag name="KSO_WM_UNIT_INDEX" val="1_2_3"/>
  <p:tag name="KSO_WM_UNIT_SUBTYPE" val="d"/>
  <p:tag name="KSO_WM_UNIT_TYPE" val="l_h_i"/>
  <p:tag name="KSO_WM_FIGMA_FLAG" val="#fgm#"/>
</p:tagLst>
</file>

<file path=ppt/tags/tag156.xml><?xml version="1.0" encoding="utf-8"?>
<p:tagLst xmlns:p="http://schemas.openxmlformats.org/presentationml/2006/main">
  <p:tag name="KSO_WM_DIAGRAM_GROUP_CODE" val="1"/>
  <p:tag name="KSO_WM_BEAUTIFY_FLAG" val="#fgm#"/>
  <p:tag name="KSO_WM_UNIT_INDEX" val="1_2_1"/>
  <p:tag name="KSO_WM_UNIT_TYPE" val="l_h_f"/>
  <p:tag name="KSO_WM_FIGMA_FLAG" val="#fgm#"/>
</p:tagLst>
</file>

<file path=ppt/tags/tag157.xml><?xml version="1.0" encoding="utf-8"?>
<p:tagLst xmlns:p="http://schemas.openxmlformats.org/presentationml/2006/main">
  <p:tag name="$PH_EXT" val="2"/>
  <p:tag name="KSO_WM_DIAGRAM_GROUP_CODE" val="1"/>
  <p:tag name="KSO_WM_BEAUTIFY_FLAG" val="#fgm#"/>
  <p:tag name="KSO_WM_UNIT_INDEX" val="1_3_1"/>
  <p:tag name="KSO_WM_UNIT_TYPE" val="l_h_i"/>
  <p:tag name="KSO_WM_FIGMA_DECORATION_INDEX" val="18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</p:tagLst>
</file>

<file path=ppt/tags/tag158.xml><?xml version="1.0" encoding="utf-8"?>
<p:tagLst xmlns:p="http://schemas.openxmlformats.org/presentationml/2006/main">
  <p:tag name="KSO_WM_DIAGRAM_GROUP_CODE" val="1"/>
  <p:tag name="KSO_WM_BEAUTIFY_FLAG" val="#fgm#"/>
  <p:tag name="KSO_WM_UNIT_INDEX" val="1_3_3"/>
  <p:tag name="KSO_WM_UNIT_SUBTYPE" val="d"/>
  <p:tag name="KSO_WM_UNIT_TYPE" val="l_h_i"/>
  <p:tag name="KSO_WM_FIGMA_FLAG" val="#fgm#"/>
</p:tagLst>
</file>

<file path=ppt/tags/tag159.xml><?xml version="1.0" encoding="utf-8"?>
<p:tagLst xmlns:p="http://schemas.openxmlformats.org/presentationml/2006/main">
  <p:tag name="KSO_WM_DIAGRAM_GROUP_CODE" val="1"/>
  <p:tag name="KSO_WM_BEAUTIFY_FLAG" val="#fgm#"/>
  <p:tag name="KSO_WM_UNIT_INDEX" val="1_3_1"/>
  <p:tag name="KSO_WM_UNIT_TYPE" val="l_h_f"/>
  <p:tag name="KSO_WM_FIGMA_FLAG" val="#fgm#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TEMPLATE_SLIDE_ID" val="slide_a81418525f254632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2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ISCONTENTSTITLE" val="0"/>
</p:tagLst>
</file>

<file path=ppt/tags/tag167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28"/>
  <p:tag name="KSO_WM_TEMPLATE_CATEGORY" val="custom"/>
  <p:tag name="KSO_WM_SLIDE_INDEX" val="9"/>
  <p:tag name="KSO_WM_SLIDE_ID" val="custom20238628_9"/>
  <p:tag name="KSO_WM_TEMPLATE_MASTER_TYPE" val="0"/>
  <p:tag name="KSO_WM_SLIDE_LAYOUT" val="a_b_f"/>
  <p:tag name="KSO_WM_SLIDE_LAYOUT_CNT" val="1_1_2"/>
</p:tagLst>
</file>

<file path=ppt/tags/tag1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5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8"/>
</p:tagLst>
</file>

<file path=ppt/tags/tag5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9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蓝色通用职场办公">
  <a:themeElements>
    <a:clrScheme name="蓝色答辩">
      <a:dk1>
        <a:srgbClr val="000000"/>
      </a:dk1>
      <a:lt1>
        <a:srgbClr val="FFFFFF"/>
      </a:lt1>
      <a:dk2>
        <a:srgbClr val="001548"/>
      </a:dk2>
      <a:lt2>
        <a:srgbClr val="F5F9FF"/>
      </a:lt2>
      <a:accent1>
        <a:srgbClr val="2875FF"/>
      </a:accent1>
      <a:accent2>
        <a:srgbClr val="10A5E4"/>
      </a:accent2>
      <a:accent3>
        <a:srgbClr val="1BE7EF"/>
      </a:accent3>
      <a:accent4>
        <a:srgbClr val="F4B800"/>
      </a:accent4>
      <a:accent5>
        <a:srgbClr val="FF7429"/>
      </a:accent5>
      <a:accent6>
        <a:srgbClr val="F84949"/>
      </a:accent6>
      <a:hlink>
        <a:srgbClr val="304FFE"/>
      </a:hlink>
      <a:folHlink>
        <a:srgbClr val="492067"/>
      </a:folHlink>
    </a:clrScheme>
    <a:fontScheme name="自定义 3">
      <a:majorFont>
        <a:latin typeface="MiSans Bold"/>
        <a:ea typeface="汉仪中宋简"/>
        <a:cs typeface=""/>
      </a:majorFont>
      <a:minorFont>
        <a:latin typeface="MiSans Bold"/>
        <a:ea typeface="汉仪中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5250</Words>
  <Application>WPS 演示</Application>
  <PresentationFormat>宽屏</PresentationFormat>
  <Paragraphs>331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22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Times</vt:lpstr>
      <vt:lpstr>微软雅黑</vt:lpstr>
      <vt:lpstr>Wingdings</vt:lpstr>
      <vt:lpstr>Noto Sans</vt:lpstr>
      <vt:lpstr>Noto Sans SC</vt:lpstr>
      <vt:lpstr>AdvOT483a8203</vt:lpstr>
      <vt:lpstr>Segoe Print</vt:lpstr>
      <vt:lpstr>AdvOT19ee2aa8.B</vt:lpstr>
      <vt:lpstr>CMR12</vt:lpstr>
      <vt:lpstr>MiSans Bold</vt:lpstr>
      <vt:lpstr>汉仪中宋简</vt:lpstr>
      <vt:lpstr>Arial Unicode MS</vt:lpstr>
      <vt:lpstr>Calibri</vt:lpstr>
      <vt:lpstr>CMR10</vt:lpstr>
      <vt:lpstr>Cambria Math</vt:lpstr>
      <vt:lpstr>WPS</vt:lpstr>
      <vt:lpstr>简约风蓝色通用职场办公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Contents</vt:lpstr>
      <vt:lpstr> Motivation</vt:lpstr>
      <vt:lpstr>PowerPoint 演示文稿</vt:lpstr>
      <vt:lpstr>PowerPoint 演示文稿</vt:lpstr>
      <vt:lpstr>PowerPoint 演示文稿</vt:lpstr>
      <vt:lpstr>PowerPoint 演示文稿</vt:lpstr>
      <vt:lpstr>Production of doubly charmed tetraquark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Photoproduction of doubly charmed tetraquark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牛娟娟</dc:creator>
  <cp:lastModifiedBy>马鸿浩</cp:lastModifiedBy>
  <cp:revision>61</cp:revision>
  <dcterms:created xsi:type="dcterms:W3CDTF">2023-08-09T12:44:00Z</dcterms:created>
  <dcterms:modified xsi:type="dcterms:W3CDTF">2025-07-13T14:42:57Z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411E2039006A4161AF09F26D4187B0D0_13</vt:lpwstr>
  </property>
  <property fmtid="{D5CDD505-2E9C-101B-9397-08002B2CF9AE}" pid="3" name="KSOProductBuildVer">
    <vt:lpwstr>2052-12.1.0.21541</vt:lpwstr>
  </property>
</Properties>
</file>