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4"/>
  </p:notesMasterIdLst>
  <p:sldIdLst>
    <p:sldId id="256" r:id="rId2"/>
    <p:sldId id="378" r:id="rId3"/>
    <p:sldId id="421" r:id="rId4"/>
    <p:sldId id="423" r:id="rId5"/>
    <p:sldId id="433" r:id="rId6"/>
    <p:sldId id="419" r:id="rId7"/>
    <p:sldId id="425" r:id="rId8"/>
    <p:sldId id="427" r:id="rId9"/>
    <p:sldId id="424" r:id="rId10"/>
    <p:sldId id="428" r:id="rId11"/>
    <p:sldId id="429" r:id="rId12"/>
    <p:sldId id="36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白" initials="三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4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86"/>
  </p:normalViewPr>
  <p:slideViewPr>
    <p:cSldViewPr snapToGrid="0">
      <p:cViewPr varScale="1">
        <p:scale>
          <a:sx n="105" d="100"/>
          <a:sy n="105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8CC5D-E8ED-4888-9516-941302B7D92D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5384-367B-4A10-9CAF-672EA0570B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53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9790-A4BA-FB8D-E991-30708E67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2F6294-0719-B8B8-F514-058586737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DA3500-5068-7D31-C61C-1097719AF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72BF1A-EBE4-6850-22EE-C3DF2D484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6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6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0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7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F6787-5940-0DA8-B1F0-7AA3A9DA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EAA766-E206-1BF6-90FC-B965D15F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459AD7-C706-AF63-3557-13037E6DE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616236-7003-BFAE-8F04-BBC48B45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05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9D5F6-FAC7-9FC6-29D0-4A21F96A7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A5A4F5-24DA-8438-49E0-FAC070858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2F97C5-3289-9786-2568-4748915F1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66190D-532E-D946-C016-CF4213E07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2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3AEE-067C-C2F6-C0D1-0237FC78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EDD2CB-810E-B1FB-407D-6F4555907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F80E3A-1BB1-5B99-6E23-00FEB314A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2F559-67CE-85C5-894B-9681EB0F2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6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7F9B-CD8E-836C-2518-EDF1D02E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6CD99B-B140-DA9A-57E5-6FA221F11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C4D0FF-A663-DFE0-E158-D72DE67B7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07BF94-B258-C26B-5FCC-C376EF900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1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82C9-D86C-4A17-8EC7-C1585BA9773B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pPr algn="ctr"/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F631-CCFA-4CF6-97CD-2DCF3B1947CD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F737-881C-4FBF-B6DE-DF8AFCD0D107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5813-0413-4832-B07E-4BEDE577D63D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pPr algn="ctr"/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52AF-A0A3-4DDE-811C-B0CDDA6F88EA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A1C9-B634-459D-AC03-3DC2667428D3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842D-BF95-4F3D-9B0C-523CB4E11FEA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84AA-7436-4499-B3F5-F177C73FB3AB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943-4F7A-45F9-BC59-8AE5D768FC95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B153-0484-4586-9177-65F702A1323F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3F29-9469-4A6F-AEFD-EE92799310F1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FFD4-0235-47FA-9712-86528AA197A7}" type="datetime1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1048" y="6356350"/>
            <a:ext cx="2743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69022" y="1665172"/>
                <a:ext cx="11455155" cy="1275092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Possible bound states in the triple-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dirty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𝜂</m:t>
                        </m:r>
                      </m:e>
                      <m:sub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and triple-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𝐽</m:t>
                    </m:r>
                    <m:r>
                      <a:rPr lang="en-US" altLang="zh-CN" sz="4000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l-GR" altLang="zh-CN" sz="4000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𝜓</m:t>
                    </m:r>
                  </m:oMath>
                </a14:m>
                <a:r>
                  <a:rPr lang="en-US" altLang="zh-CN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systems</a:t>
                </a:r>
                <a:endParaRPr lang="zh-CN" altLang="en-US" sz="4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9022" y="1665172"/>
                <a:ext cx="11455155" cy="1275092"/>
              </a:xfrm>
              <a:blipFill>
                <a:blip r:embed="rId2"/>
                <a:stretch>
                  <a:fillRect t="-6699" b="-20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2974" y="3555572"/>
            <a:ext cx="8276114" cy="18576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报告人：陈绪梁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Sun </a:t>
            </a:r>
            <a:r>
              <a:rPr lang="en-US" altLang="zh-CN" b="1" dirty="0" err="1"/>
              <a:t>Yat-sen</a:t>
            </a:r>
            <a:r>
              <a:rPr lang="en-US" altLang="zh-CN" b="1" dirty="0"/>
              <a:t> University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Based</a:t>
            </a:r>
            <a:r>
              <a:rPr lang="zh-CN" altLang="en-US" b="1" dirty="0">
                <a:latin typeface="+mn-ea"/>
              </a:rPr>
              <a:t> </a:t>
            </a:r>
            <a:r>
              <a:rPr lang="en-US" altLang="zh-CN" b="1" dirty="0">
                <a:latin typeface="+mn-ea"/>
              </a:rPr>
              <a:t>on</a:t>
            </a:r>
            <a:r>
              <a:rPr lang="zh-CN" altLang="en-US" b="1" dirty="0">
                <a:latin typeface="+mn-ea"/>
              </a:rPr>
              <a:t> </a:t>
            </a:r>
            <a:r>
              <a:rPr lang="en-US" altLang="zh-CN" b="1" dirty="0">
                <a:latin typeface="+mn-ea"/>
              </a:rPr>
              <a:t>CPL 42 (2025) 070201 </a:t>
            </a:r>
            <a:r>
              <a:rPr lang="zh-CN" altLang="en-US" b="1" dirty="0">
                <a:latin typeface="+mn-ea"/>
              </a:rPr>
              <a:t>许国锋 陈绪梁 张锦鹏 李宁 陈伟</a:t>
            </a:r>
            <a:endParaRPr lang="en-US" altLang="zh-CN" b="1" dirty="0">
              <a:latin typeface="+mn-ea"/>
            </a:endParaRPr>
          </a:p>
        </p:txBody>
      </p:sp>
      <p:sp>
        <p:nvSpPr>
          <p:cNvPr id="6" name="标题 4">
            <a:extLst>
              <a:ext uri="{FF2B5EF4-FFF2-40B4-BE49-F238E27FC236}">
                <a16:creationId xmlns:a16="http://schemas.microsoft.com/office/drawing/2014/main" id="{745728CC-5308-DA45-A778-5AA26D529B2E}"/>
              </a:ext>
            </a:extLst>
          </p:cNvPr>
          <p:cNvSpPr txBox="1">
            <a:spLocks/>
          </p:cNvSpPr>
          <p:nvPr/>
        </p:nvSpPr>
        <p:spPr>
          <a:xfrm>
            <a:off x="768442" y="5584880"/>
            <a:ext cx="10656307" cy="71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第八届强子谱和强子结构研讨会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2025.07.14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桂林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3190-1BD9-6757-424B-D1EADF5D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FB36EDC-E737-4FA0-7260-D9DAF2C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质量谱分析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49C6E2C-A480-1AAD-881E-D3F9C052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9FDD332-752A-ED2B-66F5-A7A3DF581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519" y="869296"/>
                <a:ext cx="11825693" cy="57365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800" dirty="0"/>
                  <a:t>参数：</a:t>
                </a:r>
                <a:r>
                  <a:rPr kumimoji="1" lang="en-US" altLang="zh-CN" sz="1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=1.27±0.02</m:t>
                    </m:r>
                    <m:r>
                      <m:rPr>
                        <m:sty m:val="p"/>
                      </m:rP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zh-CN" altLang="en-US" sz="1600" dirty="0"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0.48±0.14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kumimoji="1" lang="en-US" altLang="zh-CN" sz="1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sz="16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800" dirty="0"/>
                  <a:t>强子质量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kumimoji="1" lang="zh-CN" altLang="en-US" sz="1800" dirty="0"/>
                  <a:t>依赖于连续谱阈值参数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zh-CN" altLang="en-US" sz="1800" dirty="0"/>
                  <a:t>和</a:t>
                </a:r>
                <a:r>
                  <a:rPr kumimoji="1" lang="en-US" altLang="zh-CN" sz="1800" dirty="0"/>
                  <a:t>Borel</a:t>
                </a:r>
                <a:r>
                  <a:rPr kumimoji="1" lang="zh-CN" altLang="en-US" sz="1800" dirty="0"/>
                  <a:t>质量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1800" dirty="0"/>
                  <a:t>：</a:t>
                </a:r>
                <a:endParaRPr kumimoji="1" lang="en-US" altLang="zh-CN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  <m:r>
                      <a:rPr kumimoji="1" lang="en-US" altLang="zh-CN" sz="16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6</m:t>
                        </m:r>
                        <m:sSubSup>
                          <m:sSub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  <m:sSup>
                          <m:sSup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16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16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r>
                  <a:rPr kumimoji="1" lang="en-US" altLang="zh-CN" sz="16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en-US" sz="1800" dirty="0"/>
                  <a:t>的上下限分别由极点贡献</a:t>
                </a:r>
                <a:r>
                  <a:rPr kumimoji="1" lang="en-US" altLang="zh-CN" sz="18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dirty="0">
                        <a:latin typeface="Cambria Math" panose="02040503050406030204" pitchFamily="18" charset="0"/>
                      </a:rPr>
                      <m:t>PC</m:t>
                    </m:r>
                  </m:oMath>
                </a14:m>
                <a:r>
                  <a:rPr kumimoji="1" lang="en-US" altLang="zh-CN" sz="1800" dirty="0"/>
                  <a:t>)</a:t>
                </a:r>
                <a:r>
                  <a:rPr kumimoji="1" lang="zh-CN" altLang="en-US" sz="1800" dirty="0"/>
                  <a:t>和收敛性</a:t>
                </a:r>
                <a:r>
                  <a:rPr kumimoji="1" lang="en-US" altLang="zh-CN" sz="18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i="0" dirty="0" smtClean="0">
                        <a:latin typeface="Cambria Math" panose="02040503050406030204" pitchFamily="18" charset="0"/>
                      </a:rPr>
                      <m:t>CV</m:t>
                    </m:r>
                  </m:oMath>
                </a14:m>
                <a:r>
                  <a:rPr kumimoji="1" lang="en-US" altLang="zh-CN" sz="1800" dirty="0"/>
                  <a:t>)</a:t>
                </a:r>
                <a:r>
                  <a:rPr kumimoji="1" lang="zh-CN" altLang="en-US" sz="1800" dirty="0"/>
                  <a:t>确定：</a:t>
                </a:r>
                <a:endParaRPr kumimoji="1" lang="en-US" altLang="zh-CN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kumimoji="1" lang="en-US" altLang="zh-CN" sz="160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40%</m:t>
                    </m:r>
                  </m:oMath>
                </a14:m>
                <a:r>
                  <a:rPr kumimoji="1" lang="zh-CN" altLang="en-US" sz="1600" dirty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CV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23"/>
                                  </m:r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m:rPr>
                                    <m:brk m:alnAt="23"/>
                                  </m:r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1600">
                                    <a:latin typeface="Cambria Math" panose="02040503050406030204" pitchFamily="18" charset="0"/>
                                  </a:rPr>
                                  <m:t>Pert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nary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23"/>
                                  </m:r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m:rPr>
                                    <m:brk m:alnAt="23"/>
                                  </m:r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  <m:sup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nary>
                      </m:den>
                    </m:f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kumimoji="1" lang="en-US" altLang="zh-CN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由卡方确定：</a:t>
                </a:r>
                <a:endParaRPr lang="en-US" altLang="zh-CN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16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16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kumimoji="1" lang="en-US" altLang="zh-CN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16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kumimoji="1"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zh-CN" altLang="en-US" sz="16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kumimoji="1"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16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9FDD332-752A-ED2B-66F5-A7A3DF581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519" y="869296"/>
                <a:ext cx="11825693" cy="5736526"/>
              </a:xfrm>
              <a:blipFill>
                <a:blip r:embed="rId3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20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4DE9-AA14-B1B4-63FA-85FBB6C0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D2BA282-C973-A97E-36E1-C867D7EE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质量谱分析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F5B9FA6-13BC-6560-81BC-AF3736EE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3349727-7BDE-11A9-7C1D-E0FE55988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520" y="3744088"/>
                <a:ext cx="5859389" cy="286173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zh-CN" altLang="en-US" sz="1800" dirty="0"/>
                  <a:t>小结：</a:t>
                </a:r>
                <a:endParaRPr kumimoji="1"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我们的计算支持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1800" dirty="0"/>
                  <a:t>束缚态的存在，并且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dirty="0"/>
                  <a:t>可能束缚更深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全重六夸克体系对高圈计算的技术提出了新的挑战</a:t>
                </a:r>
                <a:endParaRPr kumimoji="1" lang="en-US" altLang="zh-CN" sz="16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3349727-7BDE-11A9-7C1D-E0FE55988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520" y="3744088"/>
                <a:ext cx="5859389" cy="2861733"/>
              </a:xfrm>
              <a:blipFill>
                <a:blip r:embed="rId3"/>
                <a:stretch>
                  <a:fillRect l="-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022E0EB-AB8F-40A9-1C71-7D824086C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909" y="1347065"/>
            <a:ext cx="2980113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AEFCE4-CDB4-DEE2-EC3E-C9EBB533C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909" y="3737559"/>
            <a:ext cx="2944358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7D90A64-F498-1147-DE39-DCFD9FBAF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086719"/>
                  </p:ext>
                </p:extLst>
              </p:nvPr>
            </p:nvGraphicFramePr>
            <p:xfrm>
              <a:off x="220148" y="2564174"/>
              <a:ext cx="4000470" cy="1101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414623200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76980356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55200512"/>
                        </a:ext>
                      </a:extLst>
                    </a:gridCol>
                  </a:tblGrid>
                  <a:tr h="307907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Ge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p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PC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49.1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2.7~3.1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54.9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3.4~3.8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7D90A64-F498-1147-DE39-DCFD9FBAF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086719"/>
                  </p:ext>
                </p:extLst>
              </p:nvPr>
            </p:nvGraphicFramePr>
            <p:xfrm>
              <a:off x="220148" y="2564174"/>
              <a:ext cx="4000470" cy="1101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414623200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76980356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55200512"/>
                        </a:ext>
                      </a:extLst>
                    </a:gridCol>
                  </a:tblGrid>
                  <a:tr h="36957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633" t="-1639" r="-218354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73224" t="-1639" r="-88525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16456" t="-1639" r="-2532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33" t="-101639" r="-31835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633" t="-101639" r="-21835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73224" t="-101639" r="-8852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16456" t="-101639" r="-2532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33" t="-205000" r="-318354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633" t="-205000" r="-218354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73224" t="-205000" r="-88525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16456" t="-205000" r="-2532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01B677EB-F8B2-0331-C358-07439D79E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047" y="1347065"/>
            <a:ext cx="2872434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B6F31D60-A413-0253-002F-018795B275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21249"/>
                  </p:ext>
                </p:extLst>
              </p:nvPr>
            </p:nvGraphicFramePr>
            <p:xfrm>
              <a:off x="220148" y="1237358"/>
              <a:ext cx="5641490" cy="1098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62132158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139191750"/>
                        </a:ext>
                      </a:extLst>
                    </a:gridCol>
                  </a:tblGrid>
                  <a:tr h="307907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/>
                            <a:t>质量</a:t>
                          </a:r>
                          <a:r>
                            <a:rPr lang="en-US" altLang="zh-CN" b="0" dirty="0"/>
                            <a:t>[GeV]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/>
                            <a:t>阈值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e>
                              </m:d>
                            </m:oMath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/>
                            <a:t>结合能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e>
                              </m:d>
                            </m:oMath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8.71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±0.09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8.95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0.24±0.09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9.1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7±0.20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9.29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0.12±0.20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B6F31D60-A413-0253-002F-018795B275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21249"/>
                  </p:ext>
                </p:extLst>
              </p:nvPr>
            </p:nvGraphicFramePr>
            <p:xfrm>
              <a:off x="220148" y="1237358"/>
              <a:ext cx="5641490" cy="1098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62132158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139191750"/>
                        </a:ext>
                      </a:extLst>
                    </a:gridCol>
                  </a:tblGrid>
                  <a:tr h="366649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41964" t="-8197" r="-58928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/>
                            <a:t>质量</a:t>
                          </a:r>
                          <a:r>
                            <a:rPr lang="en-US" altLang="zh-CN" b="0" dirty="0"/>
                            <a:t>[GeV]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43781" t="-8197" r="-119403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2797" t="-8197" r="-1695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33" t="-110000" r="-488608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41964" t="-110000" r="-589286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23744" t="-110000" r="-201370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43781" t="-110000" r="-119403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2797" t="-110000" r="-1695" b="-1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33" t="-206557" r="-48860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41964" t="-206557" r="-58928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23744" t="-206557" r="-20137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43781" t="-206557" r="-119403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2797" t="-206557" r="-1695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22335119-1CE0-E668-59C3-50D351379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869" y="3744089"/>
            <a:ext cx="28846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7" y="89917"/>
            <a:ext cx="6530266" cy="71795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60045" y="2668905"/>
            <a:ext cx="11473180" cy="18078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5400" dirty="0">
                <a:latin typeface="微软雅黑" charset="0"/>
                <a:ea typeface="微软雅黑" charset="0"/>
              </a:rPr>
              <a:t>Thanks!</a:t>
            </a:r>
            <a:endParaRPr lang="zh-CN" altLang="en-US" sz="5400" dirty="0">
              <a:latin typeface="微软雅黑" charset="0"/>
              <a:ea typeface="微软雅黑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夸克模型与奇特态强子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1" y="1124744"/>
                <a:ext cx="11473726" cy="5368131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传统夸克模型：</a:t>
                </a:r>
                <a:r>
                  <a:rPr lang="zh-CN" altLang="zh-CN" sz="2000" dirty="0"/>
                  <a:t>重子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zh-CN" altLang="en-US" sz="2000" dirty="0"/>
                  <a:t>，介子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奇特态强子：超出传统夸克模型的强子，包括多夸克态、分子态、混杂态、胶球等</a:t>
                </a: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2020</a:t>
                </a:r>
                <a:r>
                  <a:rPr lang="zh-CN" altLang="en-US" sz="2000" dirty="0"/>
                  <a:t>年</a:t>
                </a:r>
                <a:r>
                  <a:rPr lang="en-US" altLang="zh-CN" sz="2000" dirty="0" err="1"/>
                  <a:t>LHCb</a:t>
                </a:r>
                <a:r>
                  <a:rPr lang="zh-CN" altLang="en-US" sz="2000" dirty="0"/>
                  <a:t>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/>
                  <a:t>不变质量谱中发现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</m:oMath>
                </a14:m>
                <a:r>
                  <a:rPr lang="en-US" altLang="zh-CN" sz="13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500" dirty="0">
                    <a:solidFill>
                      <a:prstClr val="black"/>
                    </a:solidFill>
                  </a:rPr>
                  <a:t>Sci. Bull. 65 (2020) 1983 </a:t>
                </a:r>
                <a:r>
                  <a:rPr lang="zh-CN" altLang="en-US" sz="2000" dirty="0"/>
                  <a:t>，</a:t>
                </a:r>
                <a:r>
                  <a:rPr lang="en-US" altLang="zh-CN" sz="2000" dirty="0"/>
                  <a:t>ATLAS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CMS</a:t>
                </a:r>
                <a:r>
                  <a:rPr lang="zh-CN" altLang="en-US" sz="2000" dirty="0"/>
                  <a:t>也确认了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</m:oMath>
                </a14:m>
                <a:r>
                  <a:rPr lang="zh-CN" altLang="en-US" sz="2000" dirty="0"/>
                  <a:t>的存在，使得全粲四夸克态的研究备受关注</a:t>
                </a:r>
                <a:r>
                  <a:rPr lang="en-US" altLang="zh-CN" sz="1500" dirty="0"/>
                  <a:t>PRL 131 (2023) 151902, PRL 132 (2024) 111901</a:t>
                </a:r>
                <a:endParaRPr kumimoji="1" lang="en-US" altLang="zh-CN" sz="20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1" y="1124744"/>
                <a:ext cx="11473726" cy="5368131"/>
              </a:xfrm>
              <a:blipFill>
                <a:blip r:embed="rId3"/>
                <a:stretch>
                  <a:fillRect l="-332" r="-221" b="-1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F654951A-C8CA-164A-AE93-C56E40823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35" y="2101775"/>
            <a:ext cx="1620000" cy="1523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CE60A4-8C42-414D-BD5F-DE0D37449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93" y="4162587"/>
            <a:ext cx="1620000" cy="9183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70DAE7-01C8-9647-8E78-4BC76E87F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220" y="2209578"/>
            <a:ext cx="2180163" cy="13438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C9E163-9F1E-EC44-8BC2-F4EEDBB7A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383" y="2237569"/>
            <a:ext cx="1910364" cy="1251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9FCDC4-6D02-464D-B63E-CC142838E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456" y="4231346"/>
            <a:ext cx="2260551" cy="8463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E90F9D-B82F-4F46-84F7-3B852DB9D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4892" y="3916137"/>
            <a:ext cx="1205767" cy="1205767"/>
          </a:xfrm>
          <a:prstGeom prst="rect">
            <a:avLst/>
          </a:prstGeom>
        </p:spPr>
      </p:pic>
      <p:sp>
        <p:nvSpPr>
          <p:cNvPr id="16" name="箭头: 左右 73">
            <a:extLst>
              <a:ext uri="{FF2B5EF4-FFF2-40B4-BE49-F238E27FC236}">
                <a16:creationId xmlns:a16="http://schemas.microsoft.com/office/drawing/2014/main" id="{13D77A49-E3F1-1B49-A058-64B94C1A3EFF}"/>
              </a:ext>
            </a:extLst>
          </p:cNvPr>
          <p:cNvSpPr/>
          <p:nvPr/>
        </p:nvSpPr>
        <p:spPr>
          <a:xfrm>
            <a:off x="2764336" y="3326461"/>
            <a:ext cx="2905093" cy="374026"/>
          </a:xfrm>
          <a:prstGeom prst="leftRightArrow">
            <a:avLst>
              <a:gd name="adj1" fmla="val 50000"/>
              <a:gd name="adj2" fmla="val 14282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F27D75-1963-324A-B997-EA3E04D34028}"/>
              </a:ext>
            </a:extLst>
          </p:cNvPr>
          <p:cNvSpPr txBox="1"/>
          <p:nvPr/>
        </p:nvSpPr>
        <p:spPr>
          <a:xfrm>
            <a:off x="1137719" y="3615639"/>
            <a:ext cx="144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重子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0FDF4F-7CE0-B945-8902-1BF985E6811C}"/>
              </a:ext>
            </a:extLst>
          </p:cNvPr>
          <p:cNvSpPr txBox="1"/>
          <p:nvPr/>
        </p:nvSpPr>
        <p:spPr>
          <a:xfrm>
            <a:off x="1232701" y="5022092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介子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704C1D0-CEC1-F647-A351-6D984074A556}"/>
              </a:ext>
            </a:extLst>
          </p:cNvPr>
          <p:cNvSpPr txBox="1"/>
          <p:nvPr/>
        </p:nvSpPr>
        <p:spPr>
          <a:xfrm>
            <a:off x="2696299" y="3857519"/>
            <a:ext cx="12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传统强子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778DFF-D051-2B4B-A2F5-1BE3398A13AD}"/>
              </a:ext>
            </a:extLst>
          </p:cNvPr>
          <p:cNvSpPr txBox="1"/>
          <p:nvPr/>
        </p:nvSpPr>
        <p:spPr>
          <a:xfrm>
            <a:off x="4343187" y="3857519"/>
            <a:ext cx="147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奇特态强子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2C212D-CECC-154B-AF10-2AE36AA66AF1}"/>
              </a:ext>
            </a:extLst>
          </p:cNvPr>
          <p:cNvSpPr txBox="1"/>
          <p:nvPr/>
        </p:nvSpPr>
        <p:spPr>
          <a:xfrm>
            <a:off x="6436001" y="3505096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分子态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BD85AB-A8F0-F44A-A3F3-201F82FBF3D6}"/>
              </a:ext>
            </a:extLst>
          </p:cNvPr>
          <p:cNvSpPr txBox="1"/>
          <p:nvPr/>
        </p:nvSpPr>
        <p:spPr>
          <a:xfrm>
            <a:off x="6457661" y="5077738"/>
            <a:ext cx="11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混杂态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6AF10C-B50A-804D-B0BA-60815F2F954D}"/>
              </a:ext>
            </a:extLst>
          </p:cNvPr>
          <p:cNvSpPr txBox="1"/>
          <p:nvPr/>
        </p:nvSpPr>
        <p:spPr>
          <a:xfrm>
            <a:off x="9449013" y="3505096"/>
            <a:ext cx="11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多夸克态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7BF847A-0671-E143-92F2-8A470A7AA8A2}"/>
              </a:ext>
            </a:extLst>
          </p:cNvPr>
          <p:cNvSpPr txBox="1"/>
          <p:nvPr/>
        </p:nvSpPr>
        <p:spPr>
          <a:xfrm>
            <a:off x="9607241" y="5163613"/>
            <a:ext cx="85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胶球</a:t>
            </a:r>
          </a:p>
        </p:txBody>
      </p:sp>
    </p:spTree>
    <p:extLst>
      <p:ext uri="{BB962C8B-B14F-4D97-AF65-F5344CB8AC3E}">
        <p14:creationId xmlns:p14="http://schemas.microsoft.com/office/powerpoint/2010/main" val="2222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三粲偶素的产生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4" y="1734532"/>
                <a:ext cx="3377414" cy="3971091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2021</a:t>
                </a:r>
                <a:r>
                  <a:rPr lang="zh-CN" altLang="en-US" sz="2000" dirty="0"/>
                  <a:t>年</a:t>
                </a:r>
                <a:r>
                  <a:rPr lang="en-US" altLang="zh-CN" sz="2000" dirty="0"/>
                  <a:t>CMS</a:t>
                </a:r>
                <a:r>
                  <a:rPr lang="zh-CN" altLang="en-US" sz="2000" dirty="0"/>
                  <a:t>发现并测量了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/>
                  <a:t>的产生过程：</a:t>
                </a:r>
                <a:endParaRPr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272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−104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+141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stat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±17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syst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fb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altLang="zh-CN" sz="1700" i="1" dirty="0"/>
                  <a:t>Nature Phys.</a:t>
                </a:r>
                <a:r>
                  <a:rPr lang="fr-FR" altLang="zh-CN" sz="1700" dirty="0"/>
                  <a:t> 19 (2023) 3, 338-350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三粲偶素的束缚态如果存在，在实验上是有可能产生的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4" y="1734532"/>
                <a:ext cx="3377414" cy="3971091"/>
              </a:xfrm>
              <a:blipFill>
                <a:blip r:embed="rId3"/>
                <a:stretch>
                  <a:fillRect l="-1124" r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AED3D70-4B13-D64F-8CC8-A0F4A501F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196" y="1247402"/>
            <a:ext cx="8558000" cy="49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三粲偶素体系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107" y="1123779"/>
                <a:ext cx="4150921" cy="541233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" altLang="zh-CN" sz="2600" dirty="0"/>
                  <a:t>Ya-Wen Pan</a:t>
                </a:r>
                <a:r>
                  <a:rPr lang="zh-CN" altLang="en" sz="2600" dirty="0"/>
                  <a:t>等人</a:t>
                </a:r>
                <a:r>
                  <a:rPr lang="zh-CN" altLang="en-US" sz="2600" dirty="0"/>
                  <a:t>使用高斯展开法对</a:t>
                </a:r>
                <a14:m>
                  <m:oMath xmlns:m="http://schemas.openxmlformats.org/officeDocument/2006/math">
                    <m:r>
                      <a:rPr lang="en-US" altLang="zh-CN" sz="26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600" dirty="0"/>
                  <a:t>体系进行了计算。作者发现无论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600" dirty="0"/>
                  <a:t>两体吸引势如何微弱，都存在</a:t>
                </a:r>
                <a14:m>
                  <m:oMath xmlns:m="http://schemas.openxmlformats.org/officeDocument/2006/math">
                    <m:r>
                      <a:rPr lang="en-US" altLang="zh-CN" sz="26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600" dirty="0"/>
                  <a:t>的束缚态，结合能约为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1~330</m:t>
                    </m:r>
                    <m:r>
                      <m:rPr>
                        <m:sty m:val="p"/>
                      </m:rPr>
                      <a:rPr lang="en-US" altLang="zh-CN" sz="26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300" dirty="0"/>
                  <a:t>    </a:t>
                </a:r>
                <a:r>
                  <a:rPr lang="en-US" altLang="zh-CN" sz="2300" dirty="0"/>
                  <a:t>PRD, 110(9):094004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900" dirty="0"/>
                  <a:t>作者认为</a:t>
                </a:r>
                <a14:m>
                  <m:oMath xmlns:m="http://schemas.openxmlformats.org/officeDocument/2006/math">
                    <m:r>
                      <a:rPr lang="en-US" altLang="zh-CN" sz="29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900" dirty="0"/>
                  <a:t>体系可能存在</a:t>
                </a:r>
                <a:r>
                  <a:rPr lang="en-US" altLang="zh-CN" sz="2900" dirty="0"/>
                  <a:t>Efimov</a:t>
                </a:r>
                <a:r>
                  <a:rPr lang="zh-CN" altLang="en-US" sz="2900" dirty="0"/>
                  <a:t>效应。如果两粒子通过短程吸引势在阈值附近可以形成束缚态、共振态或虚态，那么将会产生长程的三体吸引相互作用</a:t>
                </a:r>
                <a:endParaRPr lang="en-US" altLang="zh-CN" sz="290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107" y="1123779"/>
                <a:ext cx="4150921" cy="5412336"/>
              </a:xfr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F25EFFC-D9FE-DA42-A243-3B873C2F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028" y="1123780"/>
            <a:ext cx="7361465" cy="48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3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全重六夸克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4C20C4F-50E4-054E-9742-577D8A3D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124744"/>
            <a:ext cx="10999318" cy="505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F846DB4-E7D4-0B46-805A-4CE13DAB2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906693"/>
                  </p:ext>
                </p:extLst>
              </p:nvPr>
            </p:nvGraphicFramePr>
            <p:xfrm>
              <a:off x="355601" y="1123780"/>
              <a:ext cx="11498692" cy="5074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4763">
                      <a:extLst>
                        <a:ext uri="{9D8B030D-6E8A-4147-A177-3AD203B41FA5}">
                          <a16:colId xmlns:a16="http://schemas.microsoft.com/office/drawing/2014/main" val="352648903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1696876860"/>
                        </a:ext>
                      </a:extLst>
                    </a:gridCol>
                    <a:gridCol w="2709929">
                      <a:extLst>
                        <a:ext uri="{9D8B030D-6E8A-4147-A177-3AD203B41FA5}">
                          <a16:colId xmlns:a16="http://schemas.microsoft.com/office/drawing/2014/main" val="1535703071"/>
                        </a:ext>
                      </a:extLst>
                    </a:gridCol>
                    <a:gridCol w="3528000">
                      <a:extLst>
                        <a:ext uri="{9D8B030D-6E8A-4147-A177-3AD203B41FA5}">
                          <a16:colId xmlns:a16="http://schemas.microsoft.com/office/drawing/2014/main" val="288501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体系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理论方法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主要结论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40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" altLang="zh-CN" sz="1600" i="1" dirty="0"/>
                            <a:t>EPJC</a:t>
                          </a:r>
                          <a:r>
                            <a:rPr lang="en" altLang="zh-CN" sz="1600" dirty="0"/>
                            <a:t> 84 (2024) 2, 126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chromo-</a:t>
                          </a:r>
                        </a:p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magnetic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2530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2208.03041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123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124 (2020) 21, 212001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" altLang="zh-CN" sz="160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𝑏𝑏𝑏𝑐𝑐𝑐</m:t>
                                </m:r>
                              </m:oMath>
                            </m:oMathPara>
                          </a14:m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409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EPJC</a:t>
                          </a:r>
                          <a:r>
                            <a:rPr lang="zh-CN" altLang="en-US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82 (2022) 9, 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浅束缚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63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CPL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38 (2021) 10, 101201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OBE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浅束缚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9964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PRD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108 (2023) 5, 054037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Gaussian expansion 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" altLang="zh-CN" sz="16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浅束缚</a:t>
                          </a: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140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127 (2021) 7, 072003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HAL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" altLang="zh-CN" sz="16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 </a:t>
                          </a:r>
                          <a:r>
                            <a:rPr lang="zh-CN" altLang="en-US" sz="1600" dirty="0"/>
                            <a:t>浅束缚</a:t>
                          </a:r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351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RD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109 (2024) 9, 094032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Hidden/open-charm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iff</a:t>
                          </a:r>
                          <a:r>
                            <a:rPr lang="en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usion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Monte Carlo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𝑐𝑐𝑐𝑐𝑐𝑐</m:t>
                              </m:r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9.6~9.9</m:t>
                              </m:r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𝑐𝑐𝑐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9.3~9.6</m:t>
                              </m:r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5665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130 (2023) 11, 111901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" altLang="zh-CN" sz="16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a14:m>
                          <a:r>
                            <a:rPr lang="en-US" altLang="zh-CN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 dirty="0" smtClean="0"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</m:oMath>
                          </a14:m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00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IJMPA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37 (2022) 26, 2250166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𝑐𝑐𝑐</m:t>
                                </m:r>
                                <m:r>
                                  <a:rPr lang="en" altLang="zh-CN" sz="160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𝑐𝑐𝑐</m:t>
                                </m:r>
                                <m:r>
                                  <a:rPr lang="en-US" altLang="zh-CN" sz="16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altLang="zh-CN" sz="16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𝑏𝑏𝑏𝑏𝑏𝑏</m:t>
                                </m:r>
                              </m:oMath>
                            </m:oMathPara>
                          </a14:m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QCD Sum Rules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i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𝑐𝑐𝑐</m:t>
                              </m:r>
                              <m:r>
                                <a:rPr lang="en" altLang="zh-CN" sz="16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𝑐𝑐𝑐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9.50</m:t>
                              </m:r>
                              <m: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9.39 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𝑏𝑏𝑏𝑏𝑏𝑏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28.50/28.39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974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" altLang="zh-CN" sz="1600" b="0" i="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371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F846DB4-E7D4-0B46-805A-4CE13DAB2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906693"/>
                  </p:ext>
                </p:extLst>
              </p:nvPr>
            </p:nvGraphicFramePr>
            <p:xfrm>
              <a:off x="355601" y="1123780"/>
              <a:ext cx="11498692" cy="5074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4763">
                      <a:extLst>
                        <a:ext uri="{9D8B030D-6E8A-4147-A177-3AD203B41FA5}">
                          <a16:colId xmlns:a16="http://schemas.microsoft.com/office/drawing/2014/main" val="352648903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1696876860"/>
                        </a:ext>
                      </a:extLst>
                    </a:gridCol>
                    <a:gridCol w="2709929">
                      <a:extLst>
                        <a:ext uri="{9D8B030D-6E8A-4147-A177-3AD203B41FA5}">
                          <a16:colId xmlns:a16="http://schemas.microsoft.com/office/drawing/2014/main" val="1535703071"/>
                        </a:ext>
                      </a:extLst>
                    </a:gridCol>
                    <a:gridCol w="3528000">
                      <a:extLst>
                        <a:ext uri="{9D8B030D-6E8A-4147-A177-3AD203B41FA5}">
                          <a16:colId xmlns:a16="http://schemas.microsoft.com/office/drawing/2014/main" val="288501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体系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理论方法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主要结论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40543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" altLang="zh-CN" sz="1600" i="1" dirty="0"/>
                            <a:t>EPJC</a:t>
                          </a:r>
                          <a:r>
                            <a:rPr lang="en" altLang="zh-CN" sz="1600" dirty="0"/>
                            <a:t> 84 (2024) 2, 126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chromo-</a:t>
                          </a:r>
                        </a:p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magnetic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2530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2208.03041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123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124 (2020) 21, 212001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353333" r="-261702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409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EPJC</a:t>
                          </a:r>
                          <a:r>
                            <a:rPr lang="zh-CN" altLang="en-US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82 (2022) 9, 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468966" r="-360" b="-8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163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CPL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38 (2021) 10, 101201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568966" r="-261702" b="-7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OBE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568966" r="-360" b="-7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964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PRD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108 (2023) 5, 054037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646667" r="-261702" b="-6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Gaussian expansion 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646667" r="-360" b="-6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140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127 (2021) 7, 072003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772414" r="-261702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HAL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772414" r="-360" b="-5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3511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RD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109 (2024) 9, 094032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Hidden/open-charm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iff</a:t>
                          </a:r>
                          <a:r>
                            <a:rPr lang="en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usion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Monte Carlo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550000" r="-360" b="-2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5665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130 (2023) 11, 111901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1031034" r="-261702" b="-2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1031034" r="-360" b="-2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20099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b="0" i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IJMPA</a:t>
                          </a:r>
                          <a:r>
                            <a:rPr lang="en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37 (2022) 26, 2250166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713043" r="-261702" b="-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QCD Sum Rules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713043" r="-360" b="-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974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" altLang="zh-CN" sz="1600" b="0" i="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371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248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QCD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求和规则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1" y="1124744"/>
                <a:ext cx="10999318" cy="505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对于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/>
                  <a:t>，我们分别使用如下流算符：</a:t>
                </a:r>
                <a:endParaRPr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</m:oMath>
                  </m:oMathPara>
                </a14:m>
                <a:endParaRPr lang="en-US" altLang="zh-CN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,(</m:t>
                      </m:r>
                      <m:sSup>
                        <m:sSup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p>
                      </m:sSup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1" y="1124744"/>
                <a:ext cx="10999318" cy="5052219"/>
              </a:xfrm>
              <a:blipFill>
                <a:blip r:embed="rId3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上下 1">
            <a:extLst>
              <a:ext uri="{FF2B5EF4-FFF2-40B4-BE49-F238E27FC236}">
                <a16:creationId xmlns:a16="http://schemas.microsoft.com/office/drawing/2014/main" id="{8B61BC4F-0C61-C5F7-B34C-51B63C395E12}"/>
              </a:ext>
            </a:extLst>
          </p:cNvPr>
          <p:cNvSpPr/>
          <p:nvPr/>
        </p:nvSpPr>
        <p:spPr>
          <a:xfrm>
            <a:off x="4913393" y="2020472"/>
            <a:ext cx="1988424" cy="1355141"/>
          </a:xfrm>
          <a:prstGeom prst="upDownArrow">
            <a:avLst>
              <a:gd name="adj1" fmla="val 63533"/>
              <a:gd name="adj2" fmla="val 2641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夸克强子对偶性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8EA5B27C-8D57-372B-8A94-B4052FB572ED}"/>
              </a:ext>
            </a:extLst>
          </p:cNvPr>
          <p:cNvSpPr/>
          <p:nvPr/>
        </p:nvSpPr>
        <p:spPr>
          <a:xfrm>
            <a:off x="2764593" y="3304227"/>
            <a:ext cx="2456170" cy="95774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色散关系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3564619-989F-77F8-B23F-CAD44F4839E6}"/>
              </a:ext>
            </a:extLst>
          </p:cNvPr>
          <p:cNvSpPr/>
          <p:nvPr/>
        </p:nvSpPr>
        <p:spPr>
          <a:xfrm>
            <a:off x="1583958" y="3334519"/>
            <a:ext cx="1180635" cy="8971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谱密度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0CF1C735-BC08-AAD9-4CAD-1BD4F87FDD04}"/>
                  </a:ext>
                </a:extLst>
              </p:cNvPr>
              <p:cNvSpPr/>
              <p:nvPr/>
            </p:nvSpPr>
            <p:spPr>
              <a:xfrm>
                <a:off x="5220763" y="3382863"/>
                <a:ext cx="1367268" cy="800478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关联函数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p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𝒑𝒉𝒆𝒏</m:t>
                          </m:r>
                        </m:sup>
                      </m:sSup>
                      <m:d>
                        <m:d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0CF1C735-BC08-AAD9-4CAD-1BD4F87FD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763" y="3382863"/>
                <a:ext cx="1367268" cy="8004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>
            <a:extLst>
              <a:ext uri="{FF2B5EF4-FFF2-40B4-BE49-F238E27FC236}">
                <a16:creationId xmlns:a16="http://schemas.microsoft.com/office/drawing/2014/main" id="{9E8AE335-7B1A-E1CB-E6CC-14C8F01A48F9}"/>
              </a:ext>
            </a:extLst>
          </p:cNvPr>
          <p:cNvSpPr/>
          <p:nvPr/>
        </p:nvSpPr>
        <p:spPr>
          <a:xfrm>
            <a:off x="7613230" y="2400720"/>
            <a:ext cx="1010092" cy="6472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主方程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4466723-E587-BD89-F726-6A1A344C59D0}"/>
              </a:ext>
            </a:extLst>
          </p:cNvPr>
          <p:cNvSpPr/>
          <p:nvPr/>
        </p:nvSpPr>
        <p:spPr>
          <a:xfrm>
            <a:off x="8623322" y="2321797"/>
            <a:ext cx="1717033" cy="796913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Borel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变换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BAE9601-AEA4-FF61-B0A9-06C369FA33E9}"/>
              </a:ext>
            </a:extLst>
          </p:cNvPr>
          <p:cNvSpPr/>
          <p:nvPr/>
        </p:nvSpPr>
        <p:spPr>
          <a:xfrm>
            <a:off x="1560651" y="1182144"/>
            <a:ext cx="1180635" cy="8971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流算符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3D8FB116-FD90-9468-D425-4195514F6CF4}"/>
              </a:ext>
            </a:extLst>
          </p:cNvPr>
          <p:cNvSpPr/>
          <p:nvPr/>
        </p:nvSpPr>
        <p:spPr>
          <a:xfrm>
            <a:off x="2741286" y="989350"/>
            <a:ext cx="2482685" cy="127340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算符乘积展开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(OPE)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9E85F8E-4F10-5171-89D1-C3C39AED1B6A}"/>
                  </a:ext>
                </a:extLst>
              </p:cNvPr>
              <p:cNvSpPr/>
              <p:nvPr/>
            </p:nvSpPr>
            <p:spPr>
              <a:xfrm>
                <a:off x="5223971" y="1219994"/>
                <a:ext cx="1367268" cy="800478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关联函数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p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𝑶𝑷𝑬</m:t>
                          </m:r>
                        </m:sup>
                      </m:sSup>
                      <m:d>
                        <m:d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9E85F8E-4F10-5171-89D1-C3C39AED1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71" y="1219994"/>
                <a:ext cx="1367268" cy="80047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35D7D205-0E20-4967-A8D3-21A8A7318AEE}"/>
              </a:ext>
            </a:extLst>
          </p:cNvPr>
          <p:cNvSpPr/>
          <p:nvPr/>
        </p:nvSpPr>
        <p:spPr>
          <a:xfrm>
            <a:off x="6549923" y="2484838"/>
            <a:ext cx="1058835" cy="47903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7F3FAEC-7F24-E5D4-C415-1D34D7DABE60}"/>
              </a:ext>
            </a:extLst>
          </p:cNvPr>
          <p:cNvSpPr/>
          <p:nvPr/>
        </p:nvSpPr>
        <p:spPr>
          <a:xfrm>
            <a:off x="10340355" y="2305823"/>
            <a:ext cx="819028" cy="7844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强子质量</a:t>
            </a:r>
          </a:p>
        </p:txBody>
      </p:sp>
    </p:spTree>
    <p:extLst>
      <p:ext uri="{BB962C8B-B14F-4D97-AF65-F5344CB8AC3E}">
        <p14:creationId xmlns:p14="http://schemas.microsoft.com/office/powerpoint/2010/main" val="302097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14776-EBF5-C3FE-1592-1D5BBC986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9007E5E-2B12-48FE-2A92-CC39F30F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圈积分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3A78C01-CEAD-7315-1317-27D965FF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0CC3821A-BC35-FB7F-9E53-ECC210C1B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1" y="1124744"/>
                <a:ext cx="9374763" cy="505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OPE</a:t>
                </a:r>
                <a:r>
                  <a:rPr lang="zh-CN" altLang="en-US" sz="2000" dirty="0"/>
                  <a:t>需要计算五圈香蕉图，为提升计算效率，我们使用色散关系迭代法计算</a:t>
                </a:r>
                <a:endParaRPr lang="en-US" altLang="zh-CN" sz="2000" dirty="0"/>
              </a:p>
              <a:p>
                <a:r>
                  <a:rPr lang="zh-CN" altLang="en-US" sz="2000" dirty="0"/>
                  <a:t>香蕉积分定义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∏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𝒟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</m:den>
                    </m:f>
                  </m:oMath>
                </a14:m>
                <a:r>
                  <a:rPr kumimoji="1" lang="zh-CN" altLang="en-US" sz="2000" dirty="0"/>
                  <a:t> 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色散关系：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zh-CN" sz="2000" dirty="0"/>
                  <a:t> 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Im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注意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000" dirty="0"/>
                  <a:t>具有传播子的形式，并且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sz="2000" dirty="0"/>
                  <a:t>中不含圈动量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色散关系迭代法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先计算一圈图，得到其色散关系表示，</a:t>
                </a:r>
                <a:r>
                  <a:rPr lang="zh-CN" altLang="en-US" sz="2000" dirty="0"/>
                  <a:t>色散关系中的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000" dirty="0"/>
                  <a:t>可以作为传播子参与下一圈的积分，下一圈依然是一圈图，如此反复</a:t>
                </a:r>
                <a:r>
                  <a:rPr kumimoji="1" lang="zh-CN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kumimoji="1"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E. </a:t>
                </a:r>
                <a:r>
                  <a:rPr kumimoji="1"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Remiddi</a:t>
                </a:r>
                <a:r>
                  <a:rPr kumimoji="1"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L. </a:t>
                </a:r>
                <a:r>
                  <a:rPr kumimoji="1"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Tancredi</a:t>
                </a:r>
                <a:r>
                  <a:rPr kumimoji="1" lang="zh-CN" alt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NPB</a:t>
                </a:r>
                <a:r>
                  <a:rPr kumimoji="1" lang="en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907, 400</a:t>
                </a:r>
                <a:r>
                  <a:rPr kumimoji="1" lang="zh-CN" alt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(2016)</a:t>
                </a:r>
                <a:endParaRPr kumimoji="1" lang="en-US" altLang="zh-CN" sz="19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0CC3821A-BC35-FB7F-9E53-ECC210C1B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1" y="1124744"/>
                <a:ext cx="9374763" cy="5052219"/>
              </a:xfrm>
              <a:blipFill>
                <a:blip r:embed="rId3"/>
                <a:stretch>
                  <a:fillRect l="-406" b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FC0D11-D6DF-EEB7-1704-557ECB29F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724" y="1038638"/>
            <a:ext cx="1800000" cy="11576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973814-C0FE-E8B9-2EF2-5660C49D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2724" y="2640250"/>
            <a:ext cx="1800000" cy="1577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EFE7DB-C029-E73D-115D-C58A7E09D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724" y="4661686"/>
            <a:ext cx="1800000" cy="15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0B571-6B0F-FC5E-F76C-FB1112C2B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9A3F904-E93C-6D8C-8774-46386B00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Generalized dispersion relation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9645796-A47A-AA94-3318-36E1AFA6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46CC05-2984-8445-D1EB-033D0E7D5FEE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8A81EA-160B-E855-2AC5-3B6781A853FA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FAA5D66-0D16-64F0-E956-6D6784FA773D}"/>
                  </a:ext>
                </a:extLst>
              </p:cNvPr>
              <p:cNvSpPr txBox="1"/>
              <p:nvPr/>
            </p:nvSpPr>
            <p:spPr>
              <a:xfrm>
                <a:off x="259336" y="908818"/>
                <a:ext cx="11647486" cy="552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但是对于</a:t>
                </a:r>
                <a:r>
                  <a:rPr kumimoji="1" lang="zh-CN" altLang="en-US" sz="2000" b="1" dirty="0">
                    <a:latin typeface="Cambria Math" panose="02040503050406030204" pitchFamily="18" charset="0"/>
                  </a:rPr>
                  <a:t>高幂次传播子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，直接使用色散关系可能会导致错误的结果 </a:t>
                </a:r>
                <a:r>
                  <a:rPr lang="en-US" altLang="zh-CN" sz="1600" i="1" dirty="0"/>
                  <a:t>CPL</a:t>
                </a:r>
                <a:r>
                  <a:rPr lang="en-US" altLang="zh-CN" sz="1600" dirty="0"/>
                  <a:t> 41 (2024) 111101</a:t>
                </a:r>
                <a:endParaRPr kumimoji="1" lang="en" altLang="zh-CN" sz="2000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考虑积分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直接使用色散关系得到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: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        收敛的积分得到了发散的结果！</a:t>
                </a: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这是因为</a:t>
                </a:r>
                <a:r>
                  <a:rPr kumimoji="1" lang="zh-CN" altLang="en-US" sz="2000" b="1" dirty="0">
                    <a:latin typeface="Cambria Math" panose="02040503050406030204" pitchFamily="18" charset="0"/>
                  </a:rPr>
                  <a:t>推导色散关系时没有考虑小圆弧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latin typeface="Cambria Math" panose="02040503050406030204" pitchFamily="18" charset="0"/>
                      </a:rPr>
                      <m:t>𝛄</m:t>
                    </m:r>
                  </m:oMath>
                </a14:m>
                <a:r>
                  <a:rPr kumimoji="1" lang="zh-CN" altLang="en-US" sz="2000" b="1" dirty="0">
                    <a:latin typeface="Cambria Math" panose="02040503050406030204" pitchFamily="18" charset="0"/>
                  </a:rPr>
                  <a:t>的贡献</a:t>
                </a:r>
                <a:endParaRPr kumimoji="1" lang="en-US" altLang="zh-CN" sz="2000" b="1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mbria Math" panose="02040503050406030204" pitchFamily="18" charset="0"/>
                  </a:rPr>
                  <a:t>Generalized dispersion relation(GDR) 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latin typeface="Cambria Math" panose="02040503050406030204" pitchFamily="18" charset="0"/>
                  </a:rPr>
                  <a:t>是大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/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小圆弧减除次数）：</a:t>
                </a: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kumimoji="1"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1"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kumimoji="1" lang="en-US" altLang="zh-CN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kumimoji="1" lang="en-US" altLang="zh-CN" sz="20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kumimoji="1" lang="en-US" altLang="zh-CN" sz="20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kumimoji="1" lang="en-US" altLang="zh-CN" sz="200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kumimoji="1" lang="en-US" altLang="zh-CN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kumimoji="1" lang="en-US" altLang="zh-CN" sz="20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kumimoji="1" lang="en-US" altLang="zh-CN" sz="20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𝑁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kumimoji="1"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zh-CN" sz="20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zh-CN" sz="2000">
                                                        <a:latin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Π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kumimoji="1"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kumimoji="1" lang="en-US" altLang="zh-CN" sz="20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kumimoji="1" lang="en-US" altLang="zh-CN" sz="200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nary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ImΠ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sup>
                    </m:sSup>
                  </m:oMath>
                </a14:m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使用</a:t>
                </a:r>
                <a:r>
                  <a:rPr kumimoji="1" lang="en-US" altLang="zh-CN" sz="2000" dirty="0"/>
                  <a:t>GDR</a:t>
                </a:r>
                <a:r>
                  <a:rPr kumimoji="1" lang="zh-CN" altLang="en-US" sz="2000" dirty="0"/>
                  <a:t>得到：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+2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FAA5D66-0D16-64F0-E956-6D6784FA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908818"/>
                <a:ext cx="11647486" cy="5526385"/>
              </a:xfrm>
              <a:prstGeom prst="rect">
                <a:avLst/>
              </a:prstGeom>
              <a:blipFill>
                <a:blip r:embed="rId3"/>
                <a:stretch>
                  <a:fillRect l="-326" b="-1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BBA38430-2979-C51C-070E-BDAEF9598E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2718" y="1876306"/>
            <a:ext cx="3004051" cy="2991375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955439FD-64B6-F1E6-6E21-A068217777ED}"/>
              </a:ext>
            </a:extLst>
          </p:cNvPr>
          <p:cNvSpPr/>
          <p:nvPr/>
        </p:nvSpPr>
        <p:spPr>
          <a:xfrm>
            <a:off x="6347494" y="2335620"/>
            <a:ext cx="1033312" cy="5551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51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CBA3-3862-9A7F-858B-F1A10270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406BE48-F736-81B1-C586-A14D99CD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圈积分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055BFAC-60DC-A8EC-C028-C354A0E0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298E1314-C91C-62E1-F086-F2909761F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1" y="1124744"/>
                <a:ext cx="9522379" cy="505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重夸克传播子中含有高幂次传播子：</a:t>
                </a:r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kumimoji="1" lang="zh-CN" altLang="en-US" sz="2000" dirty="0"/>
                  <a:t> 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我们发现，对于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zh-CN" altLang="en-US" sz="2000" dirty="0"/>
                  <a:t>的含质量的标量</a:t>
                </a:r>
                <a:r>
                  <a:rPr kumimoji="1" lang="en-US" altLang="zh-CN" sz="2000" dirty="0"/>
                  <a:t>Bubble</a:t>
                </a:r>
                <a:r>
                  <a:rPr kumimoji="1" lang="zh-CN" altLang="en-US" sz="2000" dirty="0"/>
                  <a:t>积分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p>
                            </m:s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den>
                        </m:f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den>
                    </m:f>
                  </m:oMath>
                </a14:m>
                <a:r>
                  <a:rPr kumimoji="1" lang="zh-CN" altLang="en-US" sz="1800" dirty="0"/>
                  <a:t>，</a:t>
                </a:r>
                <a:r>
                  <a:rPr kumimoji="1" lang="zh-CN" altLang="en-US" sz="2000" dirty="0"/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kumimoji="1" lang="zh-CN" altLang="en-US" sz="2000" dirty="0"/>
                  <a:t>时，需要使用</a:t>
                </a:r>
                <a:r>
                  <a:rPr kumimoji="1" lang="en-US" altLang="zh-CN" sz="2000" dirty="0"/>
                  <a:t>GDR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但</a:t>
                </a:r>
                <a:r>
                  <a:rPr lang="en-US" altLang="zh-CN" sz="2000" dirty="0"/>
                  <a:t>GDR</a:t>
                </a:r>
                <a:r>
                  <a:rPr lang="zh-CN" altLang="en-US" sz="2000" dirty="0"/>
                  <a:t>计算通常较为繁琐，为了回避</a:t>
                </a:r>
                <a:r>
                  <a:rPr lang="en-US" altLang="zh-CN" sz="2000" dirty="0"/>
                  <a:t>GDR</a:t>
                </a:r>
                <a:r>
                  <a:rPr lang="zh-CN" altLang="en-US" sz="2000" dirty="0"/>
                  <a:t>，我们采取如下策略：</a:t>
                </a:r>
                <a:endParaRPr lang="en-US" altLang="zh-CN" sz="20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/>
                  <a:t>(b)</a:t>
                </a:r>
                <a:r>
                  <a:rPr lang="zh-CN" altLang="en-US" sz="1800" dirty="0"/>
                  <a:t>图会在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800" dirty="0"/>
                          <m:t>第一圈出现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1800" dirty="0"/>
                  <a:t>的积分，交换积分次序使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2,</m:t>
                    </m:r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1800" dirty="0"/>
                  <a:t>即可回避</a:t>
                </a:r>
                <a:r>
                  <a:rPr lang="en-US" altLang="zh-CN" sz="1800" dirty="0"/>
                  <a:t>GDR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/>
                  <a:t>(c)</a:t>
                </a:r>
                <a:r>
                  <a:rPr lang="zh-CN" altLang="en-US" sz="1800" dirty="0"/>
                  <a:t>图会在第一圈出现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4,</m:t>
                    </m:r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1800" dirty="0"/>
                  <a:t>的积分，此时前三圈使用费曼参数法求出虚部，得到前三圈的色散关系表示，后两圈再使用色散关系迭代法计算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298E1314-C91C-62E1-F086-F2909761F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1" y="1124744"/>
                <a:ext cx="9522379" cy="5052219"/>
              </a:xfrm>
              <a:blipFill>
                <a:blip r:embed="rId3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D4AA934-57FE-6858-DE58-8B0D8764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44" y="2265005"/>
            <a:ext cx="1800000" cy="19667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947FAC-4A44-0F8A-AE54-24662DA23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444" y="4348197"/>
            <a:ext cx="1800000" cy="198672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54D11DFD-35FD-BDB4-A6A2-8F57AF675A0E}"/>
              </a:ext>
            </a:extLst>
          </p:cNvPr>
          <p:cNvSpPr/>
          <p:nvPr/>
        </p:nvSpPr>
        <p:spPr>
          <a:xfrm>
            <a:off x="4707316" y="2265005"/>
            <a:ext cx="967706" cy="2444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09C60D0-E01C-3A40-8169-CA17DD6D3377}"/>
              </a:ext>
            </a:extLst>
          </p:cNvPr>
          <p:cNvSpPr/>
          <p:nvPr/>
        </p:nvSpPr>
        <p:spPr>
          <a:xfrm>
            <a:off x="7693126" y="2265004"/>
            <a:ext cx="967706" cy="2444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1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</TotalTime>
  <Words>1287</Words>
  <Application>Microsoft Macintosh PowerPoint</Application>
  <PresentationFormat>宽屏</PresentationFormat>
  <Paragraphs>201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黑体</vt:lpstr>
      <vt:lpstr>Microsoft YaHei</vt:lpstr>
      <vt:lpstr>Microsoft YaHei</vt:lpstr>
      <vt:lpstr>Arial</vt:lpstr>
      <vt:lpstr>Cambria Math</vt:lpstr>
      <vt:lpstr>Office 主题​​</vt:lpstr>
      <vt:lpstr>Possible bound states in the triple-η_c and triple-J/ψ systems</vt:lpstr>
      <vt:lpstr>夸克模型与奇特态强子</vt:lpstr>
      <vt:lpstr>三粲偶素的产生</vt:lpstr>
      <vt:lpstr>三粲偶素体系</vt:lpstr>
      <vt:lpstr>全重六夸克</vt:lpstr>
      <vt:lpstr>QCD求和规则</vt:lpstr>
      <vt:lpstr>圈积分</vt:lpstr>
      <vt:lpstr>Generalized dispersion relation</vt:lpstr>
      <vt:lpstr>圈积分</vt:lpstr>
      <vt:lpstr>质量谱分析</vt:lpstr>
      <vt:lpstr>质量谱分析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严 昕玥</dc:creator>
  <cp:lastModifiedBy>Microsoft Office User</cp:lastModifiedBy>
  <cp:revision>760</cp:revision>
  <cp:lastPrinted>2024-04-11T09:36:17Z</cp:lastPrinted>
  <dcterms:created xsi:type="dcterms:W3CDTF">2021-12-01T00:32:12Z</dcterms:created>
  <dcterms:modified xsi:type="dcterms:W3CDTF">2025-07-13T02:24:37Z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