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png" ContentType="image/png"/>
  <Default Extension="wmf" ContentType="image/x-wmf"/>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3"/>
  </p:sldMasterIdLst>
  <p:notesMasterIdLst>
    <p:notesMasterId r:id="rId7"/>
  </p:notesMasterIdLst>
  <p:sldIdLst>
    <p:sldId id="301" r:id="rId4"/>
    <p:sldId id="257" r:id="rId5"/>
    <p:sldId id="258" r:id="rId6"/>
    <p:sldId id="259" r:id="rId8"/>
    <p:sldId id="282" r:id="rId9"/>
    <p:sldId id="260" r:id="rId10"/>
    <p:sldId id="261" r:id="rId11"/>
    <p:sldId id="263" r:id="rId12"/>
    <p:sldId id="283" r:id="rId13"/>
    <p:sldId id="284" r:id="rId14"/>
    <p:sldId id="269" r:id="rId15"/>
    <p:sldId id="286" r:id="rId16"/>
    <p:sldId id="287" r:id="rId17"/>
    <p:sldId id="289" r:id="rId18"/>
    <p:sldId id="290" r:id="rId19"/>
    <p:sldId id="291" r:id="rId20"/>
    <p:sldId id="293" r:id="rId21"/>
    <p:sldId id="292" r:id="rId22"/>
    <p:sldId id="274" r:id="rId23"/>
  </p:sldIdLst>
  <p:sldSz cx="4607560" cy="345567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PS" initials="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notesMaster" Target="notesMasters/notesMaster1.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7" Type="http://schemas.openxmlformats.org/officeDocument/2006/relationships/commentAuthors" Target="commentAuthors.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latin typeface="+mj-ea"/>
                <a:cs typeface="+mj-ea"/>
                <a:sym typeface="+mn-ea"/>
              </a:rPr>
              <a:t>two narrow open charm states can combine to the given quantum numbers</a:t>
            </a:r>
            <a:endParaRPr lang="en-US" altLang="zh-CN">
              <a:latin typeface="+mj-ea"/>
              <a:cs typeface="+mj-ea"/>
            </a:endParaRPr>
          </a:p>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由于反对称结构可能导致更紧密的结合导致质量降低，因此反对称</a:t>
            </a:r>
            <a:r>
              <a:rPr lang="en-US" altLang="zh-CN"/>
              <a:t>135</a:t>
            </a:r>
            <a:r>
              <a:rPr lang="zh-CN" altLang="en-US"/>
              <a:t>电流计算的质量应小</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why exotic JPC</a:t>
            </a:r>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HQSS OBE OBE    χc0/2     0++ 2++     C=+    Y(4260)(1^−−</a:t>
            </a:r>
            <a:r>
              <a:rPr lang="zh-CN" altLang="en-US"/>
              <a:t>可能并非纯粲偶素态，而是混杂态（</a:t>
            </a:r>
            <a:r>
              <a:rPr lang="en-US" altLang="zh-CN"/>
              <a:t>Hybrid</a:t>
            </a:r>
            <a:r>
              <a:rPr lang="zh-CN" altLang="en-US"/>
              <a:t>）或四夸克态，导致其</a:t>
            </a:r>
            <a:r>
              <a:rPr lang="en-US" altLang="zh-CN"/>
              <a:t>C-parity</a:t>
            </a:r>
            <a:r>
              <a:rPr lang="zh-CN" altLang="en-US"/>
              <a:t>与</a:t>
            </a:r>
            <a:r>
              <a:rPr lang="en-US" altLang="zh-CN"/>
              <a:t>partner</a:t>
            </a:r>
            <a:r>
              <a:rPr lang="zh-CN" altLang="en-US"/>
              <a:t>的关联更复杂</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深度类空</a:t>
            </a:r>
            <a:r>
              <a:rPr lang="en-US" altLang="zh-CN"/>
              <a:t>     </a:t>
            </a:r>
            <a:r>
              <a:rPr lang="zh-CN" altLang="en-US"/>
              <a:t>高能标下</a:t>
            </a:r>
            <a:r>
              <a:rPr lang="en-US" altLang="zh-CN"/>
              <a:t>OPE</a:t>
            </a:r>
            <a:r>
              <a:rPr lang="zh-CN" altLang="en-US"/>
              <a:t>的微扰项主导，非微扰凝聚贡献随维度增加快速衰减，确保对偶性成立</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协变导数仅描述夸克间由胶子场传递的局域强相互作用</a:t>
            </a:r>
            <a:r>
              <a:rPr lang="en-US" altLang="zh-CN"/>
              <a:t> </a:t>
            </a:r>
            <a:r>
              <a:rPr lang="zh-CN" altLang="en-US"/>
              <a:t>避免破坏色单态结构或导致非物理的高维表示</a:t>
            </a:r>
            <a:r>
              <a:rPr lang="en-US" altLang="zh-CN"/>
              <a:t>  </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可能导致色非单态、排斥势或非物理的对称性破坏</a:t>
            </a:r>
            <a:r>
              <a:rPr lang="en-US" altLang="zh-CN"/>
              <a:t> D to describe</a:t>
            </a:r>
            <a:r>
              <a:rPr lang="en-US" altLang="zh-CN" kern="0" spc="40" dirty="0">
                <a:solidFill>
                  <a:srgbClr val="0000FF">
                    <a:alpha val="100000"/>
                  </a:srgbClr>
                </a:solidFill>
                <a:latin typeface="Arial" panose="020B0604020202020204"/>
                <a:ea typeface="Arial" panose="020B0604020202020204"/>
                <a:cs typeface="Arial" panose="020B0604020202020204"/>
                <a:sym typeface="+mn-ea"/>
              </a:rPr>
              <a:t> non-local Long-range interactions</a:t>
            </a:r>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4" Type="http://schemas.openxmlformats.org/officeDocument/2006/relationships/image" Target="../media/image1.png"/><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12" name="矩形 11"/>
          <p:cNvSpPr/>
          <p:nvPr userDrawn="1">
            <p:custDataLst>
              <p:tags r:id="rId2"/>
            </p:custDataLst>
          </p:nvPr>
        </p:nvSpPr>
        <p:spPr>
          <a:xfrm>
            <a:off x="0" y="0"/>
            <a:ext cx="4608195" cy="3455670"/>
          </a:xfrm>
          <a:prstGeom prst="rect">
            <a:avLst/>
          </a:prstGeom>
          <a:gradFill>
            <a:gsLst>
              <a:gs pos="0">
                <a:schemeClr val="accent1"/>
              </a:gs>
              <a:gs pos="100000">
                <a:schemeClr val="accent2"/>
              </a:gs>
            </a:gsLst>
            <a:lin ang="2700000" scaled="1"/>
          </a:gra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80" dirty="0">
              <a:solidFill>
                <a:schemeClr val="bg1"/>
              </a:solidFill>
            </a:endParaRPr>
          </a:p>
        </p:txBody>
      </p:sp>
      <p:sp>
        <p:nvSpPr>
          <p:cNvPr id="13" name="任意多边形: 形状 12"/>
          <p:cNvSpPr/>
          <p:nvPr userDrawn="1">
            <p:custDataLst>
              <p:tags r:id="rId3"/>
            </p:custDataLst>
          </p:nvPr>
        </p:nvSpPr>
        <p:spPr>
          <a:xfrm>
            <a:off x="3260700" y="649590"/>
            <a:ext cx="1341780" cy="2017621"/>
          </a:xfrm>
          <a:custGeom>
            <a:avLst/>
            <a:gdLst>
              <a:gd name="connsiteX0" fmla="*/ 2675299 w 3558311"/>
              <a:gd name="connsiteY0" fmla="*/ 0 h 5350598"/>
              <a:gd name="connsiteX1" fmla="*/ 3470851 w 3558311"/>
              <a:gd name="connsiteY1" fmla="*/ 120276 h 5350598"/>
              <a:gd name="connsiteX2" fmla="*/ 3558311 w 3558311"/>
              <a:gd name="connsiteY2" fmla="*/ 152287 h 5350598"/>
              <a:gd name="connsiteX3" fmla="*/ 3558311 w 3558311"/>
              <a:gd name="connsiteY3" fmla="*/ 5198311 h 5350598"/>
              <a:gd name="connsiteX4" fmla="*/ 3470851 w 3558311"/>
              <a:gd name="connsiteY4" fmla="*/ 5230322 h 5350598"/>
              <a:gd name="connsiteX5" fmla="*/ 2675299 w 3558311"/>
              <a:gd name="connsiteY5" fmla="*/ 5350598 h 5350598"/>
              <a:gd name="connsiteX6" fmla="*/ 0 w 3558311"/>
              <a:gd name="connsiteY6" fmla="*/ 2675299 h 5350598"/>
              <a:gd name="connsiteX7" fmla="*/ 2675299 w 3558311"/>
              <a:gd name="connsiteY7" fmla="*/ 0 h 535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58311" h="5350598">
                <a:moveTo>
                  <a:pt x="2675299" y="0"/>
                </a:moveTo>
                <a:cubicBezTo>
                  <a:pt x="2952335" y="0"/>
                  <a:pt x="3219536" y="42109"/>
                  <a:pt x="3470851" y="120276"/>
                </a:cubicBezTo>
                <a:lnTo>
                  <a:pt x="3558311" y="152287"/>
                </a:lnTo>
                <a:lnTo>
                  <a:pt x="3558311" y="5198311"/>
                </a:lnTo>
                <a:lnTo>
                  <a:pt x="3470851" y="5230322"/>
                </a:lnTo>
                <a:cubicBezTo>
                  <a:pt x="3219536" y="5308489"/>
                  <a:pt x="2952335" y="5350598"/>
                  <a:pt x="2675299" y="5350598"/>
                </a:cubicBezTo>
                <a:cubicBezTo>
                  <a:pt x="1197772" y="5350598"/>
                  <a:pt x="0" y="4152826"/>
                  <a:pt x="0" y="2675299"/>
                </a:cubicBezTo>
                <a:cubicBezTo>
                  <a:pt x="0" y="1197772"/>
                  <a:pt x="1197772" y="0"/>
                  <a:pt x="2675299" y="0"/>
                </a:cubicBezTo>
                <a:close/>
              </a:path>
            </a:pathLst>
          </a:custGeom>
          <a:gradFill flip="none" rotWithShape="1">
            <a:gsLst>
              <a:gs pos="0">
                <a:srgbClr val="FFFFFF">
                  <a:alpha val="60000"/>
                </a:srgbClr>
              </a:gs>
              <a:gs pos="90000">
                <a:srgbClr val="FFFFFF">
                  <a:alpha val="0"/>
                </a:srgbClr>
              </a:gs>
            </a:gsLst>
            <a:lin ang="2700000" scaled="1"/>
            <a:tileRect/>
          </a:gradFill>
          <a:ln>
            <a:noFill/>
            <a:prstDash val="solid"/>
          </a:ln>
          <a:effectLst>
            <a:outerShdw blurRad="203200" dist="101600" dir="8100000" algn="tr" rotWithShape="0">
              <a:srgbClr val="0048E5">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680"/>
          </a:p>
        </p:txBody>
      </p:sp>
      <p:sp>
        <p:nvSpPr>
          <p:cNvPr id="15" name="椭圆 14"/>
          <p:cNvSpPr/>
          <p:nvPr userDrawn="1">
            <p:custDataLst>
              <p:tags r:id="rId4"/>
            </p:custDataLst>
          </p:nvPr>
        </p:nvSpPr>
        <p:spPr>
          <a:xfrm>
            <a:off x="3013254" y="1934196"/>
            <a:ext cx="915289" cy="915289"/>
          </a:xfrm>
          <a:prstGeom prst="ellipse">
            <a:avLst/>
          </a:prstGeom>
          <a:gradFill flip="none" rotWithShape="1">
            <a:gsLst>
              <a:gs pos="0">
                <a:srgbClr val="FFFFFF">
                  <a:alpha val="60000"/>
                </a:srgbClr>
              </a:gs>
              <a:gs pos="90000">
                <a:srgbClr val="FFFFFF">
                  <a:alpha val="0"/>
                </a:srgbClr>
              </a:gs>
            </a:gsLst>
            <a:lin ang="2700000" scaled="1"/>
            <a:tileRect/>
          </a:gradFill>
          <a:ln>
            <a:noFill/>
            <a:prstDash val="solid"/>
          </a:ln>
          <a:effectLst>
            <a:outerShdw blurRad="203200" dist="101600" dir="8100000" algn="tr" rotWithShape="0">
              <a:srgbClr val="0048E5">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680">
              <a:sym typeface="+mn-ea"/>
            </a:endParaRPr>
          </a:p>
        </p:txBody>
      </p:sp>
      <p:sp>
        <p:nvSpPr>
          <p:cNvPr id="16" name="任意多边形: 形状 15"/>
          <p:cNvSpPr/>
          <p:nvPr userDrawn="1">
            <p:custDataLst>
              <p:tags r:id="rId5"/>
            </p:custDataLst>
          </p:nvPr>
        </p:nvSpPr>
        <p:spPr>
          <a:xfrm>
            <a:off x="5080" y="434816"/>
            <a:ext cx="710251" cy="622247"/>
          </a:xfrm>
          <a:custGeom>
            <a:avLst/>
            <a:gdLst>
              <a:gd name="connsiteX0" fmla="*/ 0 w 1883538"/>
              <a:gd name="connsiteY0" fmla="*/ 0 h 1650159"/>
              <a:gd name="connsiteX1" fmla="*/ 1883538 w 1883538"/>
              <a:gd name="connsiteY1" fmla="*/ 0 h 1650159"/>
              <a:gd name="connsiteX2" fmla="*/ 233379 w 1883538"/>
              <a:gd name="connsiteY2" fmla="*/ 1650159 h 1650159"/>
              <a:gd name="connsiteX3" fmla="*/ 64660 w 1883538"/>
              <a:gd name="connsiteY3" fmla="*/ 1641640 h 1650159"/>
              <a:gd name="connsiteX4" fmla="*/ 0 w 1883538"/>
              <a:gd name="connsiteY4" fmla="*/ 1631771 h 1650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3538" h="1650159">
                <a:moveTo>
                  <a:pt x="0" y="0"/>
                </a:moveTo>
                <a:lnTo>
                  <a:pt x="1883538" y="0"/>
                </a:lnTo>
                <a:cubicBezTo>
                  <a:pt x="1883538" y="911358"/>
                  <a:pt x="1144737" y="1650159"/>
                  <a:pt x="233379" y="1650159"/>
                </a:cubicBezTo>
                <a:cubicBezTo>
                  <a:pt x="176419" y="1650159"/>
                  <a:pt x="120134" y="1647273"/>
                  <a:pt x="64660" y="1641640"/>
                </a:cubicBezTo>
                <a:lnTo>
                  <a:pt x="0" y="1631771"/>
                </a:lnTo>
                <a:close/>
              </a:path>
            </a:pathLst>
          </a:custGeom>
          <a:gradFill flip="none" rotWithShape="1">
            <a:gsLst>
              <a:gs pos="0">
                <a:srgbClr val="FFFFFF">
                  <a:alpha val="39000"/>
                </a:srgbClr>
              </a:gs>
              <a:gs pos="81000">
                <a:srgbClr val="FFFFFF">
                  <a:alpha val="0"/>
                </a:srgbClr>
              </a:gs>
            </a:gsLst>
            <a:lin ang="2700000" scaled="1"/>
            <a:tileRect/>
          </a:gradFill>
          <a:ln>
            <a:noFill/>
            <a:prstDash val="solid"/>
          </a:ln>
          <a:effectLst>
            <a:outerShdw blurRad="203200" dist="101600" dir="8100000" algn="tr" rotWithShape="0">
              <a:srgbClr val="0048E5">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680" dirty="0"/>
          </a:p>
        </p:txBody>
      </p:sp>
      <p:cxnSp>
        <p:nvCxnSpPr>
          <p:cNvPr id="17" name="直接连接符 16"/>
          <p:cNvCxnSpPr/>
          <p:nvPr userDrawn="1">
            <p:custDataLst>
              <p:tags r:id="rId6"/>
            </p:custDataLst>
          </p:nvPr>
        </p:nvCxnSpPr>
        <p:spPr>
          <a:xfrm>
            <a:off x="4330322" y="435541"/>
            <a:ext cx="0" cy="2585319"/>
          </a:xfrm>
          <a:prstGeom prst="line">
            <a:avLst/>
          </a:prstGeom>
          <a:ln>
            <a:solidFill>
              <a:srgbClr val="FFFFFF">
                <a:alpha val="50000"/>
              </a:srgb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ctrTitle"/>
            <p:custDataLst>
              <p:tags r:id="rId7"/>
            </p:custDataLst>
          </p:nvPr>
        </p:nvSpPr>
        <p:spPr>
          <a:xfrm>
            <a:off x="369280" y="948911"/>
            <a:ext cx="2344913" cy="1025316"/>
          </a:xfrm>
        </p:spPr>
        <p:txBody>
          <a:bodyPr wrap="square" anchor="b">
            <a:normAutofit/>
          </a:bodyPr>
          <a:lstStyle>
            <a:lvl1pPr algn="l">
              <a:lnSpc>
                <a:spcPct val="100000"/>
              </a:lnSpc>
              <a:defRPr sz="3020">
                <a:solidFill>
                  <a:srgbClr val="FFFFFF"/>
                </a:solidFill>
              </a:defRPr>
            </a:lvl1pPr>
          </a:lstStyle>
          <a:p>
            <a:r>
              <a:rPr lang="zh-CN" altLang="en-US" dirty="0"/>
              <a:t>单击此处编辑母版标题样式</a:t>
            </a:r>
            <a:endParaRPr lang="zh-CN" altLang="en-US" dirty="0"/>
          </a:p>
        </p:txBody>
      </p:sp>
      <p:sp>
        <p:nvSpPr>
          <p:cNvPr id="4" name="日期占位符 3"/>
          <p:cNvSpPr>
            <a:spLocks noGrp="1"/>
          </p:cNvSpPr>
          <p:nvPr>
            <p:ph type="dt" sz="half" idx="10"/>
            <p:custDataLst>
              <p:tags r:id="rId8"/>
            </p:custDataLst>
          </p:nvPr>
        </p:nvSpPr>
        <p:spPr/>
        <p:txBody>
          <a:bodyPr wrap="square">
            <a:normAutofit/>
          </a:bodyPr>
          <a:lstStyle>
            <a:lvl1pPr>
              <a:defRPr>
                <a:solidFill>
                  <a:srgbClr val="FFFFFF"/>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normAutofit/>
          </a:bodyPr>
          <a:lstStyle>
            <a:lvl1pPr>
              <a:defRPr>
                <a:solidFill>
                  <a:srgbClr val="FFFFFF"/>
                </a:solidFill>
              </a:defRPr>
            </a:lvl1pPr>
          </a:lstStyle>
          <a:p>
            <a:endParaRPr lang="zh-CN" altLang="en-US" dirty="0"/>
          </a:p>
        </p:txBody>
      </p:sp>
      <p:sp>
        <p:nvSpPr>
          <p:cNvPr id="6" name="灯片编号占位符 5"/>
          <p:cNvSpPr>
            <a:spLocks noGrp="1"/>
          </p:cNvSpPr>
          <p:nvPr>
            <p:ph type="sldNum" sz="quarter" idx="12"/>
            <p:custDataLst>
              <p:tags r:id="rId10"/>
            </p:custDataLst>
          </p:nvPr>
        </p:nvSpPr>
        <p:spPr>
          <a:xfrm>
            <a:off x="3251994" y="2831690"/>
            <a:ext cx="1034415" cy="137683"/>
          </a:xfrm>
        </p:spPr>
        <p:txBody>
          <a:bodyPr wrap="square">
            <a:normAutofit/>
          </a:bodyPr>
          <a:lstStyle>
            <a:lvl1pPr>
              <a:defRPr>
                <a:solidFill>
                  <a:srgbClr val="FFFFFF"/>
                </a:solidFill>
              </a:defRPr>
            </a:lvl1pPr>
          </a:lstStyle>
          <a:p>
            <a:fld id="{BE5F26B5-172A-4DC2-B0B7-181CFC56B87C}" type="slidenum">
              <a:rPr lang="zh-CN" altLang="en-US" smtClean="0"/>
            </a:fld>
            <a:endParaRPr lang="zh-CN" altLang="en-US"/>
          </a:p>
        </p:txBody>
      </p:sp>
      <p:sp>
        <p:nvSpPr>
          <p:cNvPr id="14" name="日期时间占位符 7"/>
          <p:cNvSpPr>
            <a:spLocks noGrp="1"/>
          </p:cNvSpPr>
          <p:nvPr>
            <p:ph type="body" sz="quarter" idx="14" hasCustomPrompt="1"/>
            <p:custDataLst>
              <p:tags r:id="rId11"/>
            </p:custDataLst>
          </p:nvPr>
        </p:nvSpPr>
        <p:spPr>
          <a:xfrm>
            <a:off x="3332423" y="2569561"/>
            <a:ext cx="915289" cy="190050"/>
          </a:xfrm>
        </p:spPr>
        <p:txBody>
          <a:bodyPr wrap="square" anchor="ctr">
            <a:normAutofit/>
          </a:bodyPr>
          <a:lstStyle>
            <a:lvl1pPr marL="0" indent="0" algn="r">
              <a:lnSpc>
                <a:spcPct val="100000"/>
              </a:lnSpc>
              <a:buNone/>
              <a:defRPr sz="705">
                <a:solidFill>
                  <a:srgbClr val="FFFFFF"/>
                </a:solidFill>
              </a:defRPr>
            </a:lvl1pPr>
          </a:lstStyle>
          <a:p>
            <a:pPr lvl="0"/>
            <a:r>
              <a:rPr lang="zh-CN" altLang="en-US" dirty="0"/>
              <a:t>日期时间</a:t>
            </a:r>
            <a:endParaRPr lang="zh-CN" altLang="en-US" dirty="0"/>
          </a:p>
        </p:txBody>
      </p:sp>
      <p:sp>
        <p:nvSpPr>
          <p:cNvPr id="24" name="署名占位符 10"/>
          <p:cNvSpPr>
            <a:spLocks noGrp="1"/>
          </p:cNvSpPr>
          <p:nvPr>
            <p:ph type="body" sz="quarter" idx="17" hasCustomPrompt="1"/>
            <p:custDataLst>
              <p:tags r:id="rId12"/>
            </p:custDataLst>
          </p:nvPr>
        </p:nvSpPr>
        <p:spPr>
          <a:xfrm>
            <a:off x="380458" y="2071767"/>
            <a:ext cx="841650" cy="190050"/>
          </a:xfrm>
          <a:prstGeom prst="roundRect">
            <a:avLst>
              <a:gd name="adj" fmla="val 50000"/>
            </a:avLst>
          </a:prstGeom>
          <a:ln>
            <a:solidFill>
              <a:srgbClr val="FFFFFF"/>
            </a:solidFill>
          </a:ln>
        </p:spPr>
        <p:txBody>
          <a:bodyPr wrap="square" anchor="ctr">
            <a:normAutofit/>
          </a:bodyPr>
          <a:lstStyle>
            <a:lvl1pPr marL="0" indent="0" algn="ctr">
              <a:lnSpc>
                <a:spcPct val="100000"/>
              </a:lnSpc>
              <a:buNone/>
              <a:defRPr sz="905">
                <a:solidFill>
                  <a:srgbClr val="FFFFFF"/>
                </a:solidFill>
                <a:latin typeface="+mn-ea"/>
                <a:ea typeface="+mn-ea"/>
              </a:defRPr>
            </a:lvl1pPr>
          </a:lstStyle>
          <a:p>
            <a:pPr lvl="0"/>
            <a:r>
              <a:rPr lang="zh-CN" altLang="en-US" dirty="0"/>
              <a:t>署名</a:t>
            </a:r>
            <a:endParaRPr lang="zh-CN" altLang="en-US" dirty="0"/>
          </a:p>
        </p:txBody>
      </p:sp>
      <p:pic>
        <p:nvPicPr>
          <p:cNvPr id="18" name="图片 17" descr="图片1"/>
          <p:cNvPicPr>
            <a:picLocks noChangeAspect="1"/>
          </p:cNvPicPr>
          <p:nvPr userDrawn="1">
            <p:custDataLst>
              <p:tags r:id="rId13"/>
            </p:custDataLst>
          </p:nvPr>
        </p:nvPicPr>
        <p:blipFill>
          <a:blip r:embed="rId14"/>
          <a:srcRect l="1265" b="18498"/>
          <a:stretch>
            <a:fillRect/>
          </a:stretch>
        </p:blipFill>
        <p:spPr>
          <a:xfrm>
            <a:off x="5080" y="2100895"/>
            <a:ext cx="1681882" cy="919959"/>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theme" Target="../theme/theme2.xml"/><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2"/>
            </p:custDataLst>
          </p:nvPr>
        </p:nvSpPr>
        <p:spPr>
          <a:xfrm>
            <a:off x="267515" y="570566"/>
            <a:ext cx="4072500" cy="271500"/>
          </a:xfrm>
          <a:prstGeom prst="rect">
            <a:avLst/>
          </a:prstGeom>
        </p:spPr>
        <p:txBody>
          <a:bodyPr vert="horz" wrap="square" lIns="0" tIns="0" rIns="0" bIns="0" rtlCol="0" anchor="b">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267515" y="925684"/>
            <a:ext cx="4072500" cy="1837763"/>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2"/>
            <p:custDataLst>
              <p:tags r:id="rId4"/>
            </p:custDataLst>
          </p:nvPr>
        </p:nvSpPr>
        <p:spPr>
          <a:xfrm>
            <a:off x="267515" y="2831690"/>
            <a:ext cx="1034415" cy="137683"/>
          </a:xfrm>
          <a:prstGeom prst="rect">
            <a:avLst/>
          </a:prstGeom>
        </p:spPr>
        <p:txBody>
          <a:bodyPr vert="horz" wrap="square" lIns="91440" tIns="45720" rIns="91440" bIns="45720" rtlCol="0" anchor="ctr">
            <a:normAutofit/>
          </a:bodyPr>
          <a:lstStyle>
            <a:lvl1pPr algn="l">
              <a:defRPr sz="605">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5"/>
            </p:custDataLst>
          </p:nvPr>
        </p:nvSpPr>
        <p:spPr>
          <a:xfrm>
            <a:off x="1527969" y="2831690"/>
            <a:ext cx="1551623" cy="137683"/>
          </a:xfrm>
          <a:prstGeom prst="rect">
            <a:avLst/>
          </a:prstGeom>
        </p:spPr>
        <p:txBody>
          <a:bodyPr vert="horz" lIns="91440" tIns="45720" rIns="91440" bIns="45720" rtlCol="0" anchor="ctr">
            <a:normAutofit/>
          </a:bodyPr>
          <a:lstStyle>
            <a:lvl1pPr algn="ctr">
              <a:defRPr sz="605">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6"/>
            </p:custDataLst>
          </p:nvPr>
        </p:nvSpPr>
        <p:spPr>
          <a:xfrm>
            <a:off x="3306061" y="2831690"/>
            <a:ext cx="1034415" cy="137683"/>
          </a:xfrm>
          <a:prstGeom prst="rect">
            <a:avLst/>
          </a:prstGeom>
        </p:spPr>
        <p:txBody>
          <a:bodyPr vert="horz" wrap="square" lIns="91440" tIns="45720" rIns="91440" bIns="45720" rtlCol="0" anchor="ctr">
            <a:normAutofit/>
          </a:bodyPr>
          <a:lstStyle>
            <a:lvl1pPr algn="r">
              <a:defRPr sz="605">
                <a:solidFill>
                  <a:schemeClr val="tx1">
                    <a:tint val="75000"/>
                  </a:schemeClr>
                </a:solidFill>
              </a:defRPr>
            </a:lvl1pPr>
          </a:lstStyle>
          <a:p>
            <a:fld id="{BE5F26B5-172A-4DC2-B0B7-181CFC56B87C}" type="slidenum">
              <a:rPr lang="zh-CN" altLang="en-US" smtClean="0"/>
            </a:fld>
            <a:endParaRPr lang="zh-CN" altLang="en-US"/>
          </a:p>
        </p:txBody>
      </p:sp>
      <p:sp>
        <p:nvSpPr>
          <p:cNvPr id="10" name="任意多边形: 形状 9"/>
          <p:cNvSpPr/>
          <p:nvPr userDrawn="1">
            <p:custDataLst>
              <p:tags r:id="rId7"/>
            </p:custDataLst>
          </p:nvPr>
        </p:nvSpPr>
        <p:spPr>
          <a:xfrm>
            <a:off x="3409550" y="434816"/>
            <a:ext cx="1192930" cy="583774"/>
          </a:xfrm>
          <a:custGeom>
            <a:avLst/>
            <a:gdLst>
              <a:gd name="connsiteX0" fmla="*/ 0 w 6726149"/>
              <a:gd name="connsiteY0" fmla="*/ 0 h 3290498"/>
              <a:gd name="connsiteX1" fmla="*/ 6726149 w 6726149"/>
              <a:gd name="connsiteY1" fmla="*/ 0 h 3290498"/>
              <a:gd name="connsiteX2" fmla="*/ 6726149 w 6726149"/>
              <a:gd name="connsiteY2" fmla="*/ 2976151 h 3290498"/>
              <a:gd name="connsiteX3" fmla="*/ 6504586 w 6726149"/>
              <a:gd name="connsiteY3" fmla="*/ 3051120 h 3290498"/>
              <a:gd name="connsiteX4" fmla="*/ 4921250 w 6726149"/>
              <a:gd name="connsiteY4" fmla="*/ 3290498 h 3290498"/>
              <a:gd name="connsiteX5" fmla="*/ 15199 w 6726149"/>
              <a:gd name="connsiteY5" fmla="*/ 38549 h 3290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26149" h="3290498">
                <a:moveTo>
                  <a:pt x="0" y="0"/>
                </a:moveTo>
                <a:lnTo>
                  <a:pt x="6726149" y="0"/>
                </a:lnTo>
                <a:lnTo>
                  <a:pt x="6726149" y="2976151"/>
                </a:lnTo>
                <a:lnTo>
                  <a:pt x="6504586" y="3051120"/>
                </a:lnTo>
                <a:cubicBezTo>
                  <a:pt x="6004411" y="3206691"/>
                  <a:pt x="5472617" y="3290498"/>
                  <a:pt x="4921250" y="3290498"/>
                </a:cubicBezTo>
                <a:cubicBezTo>
                  <a:pt x="2715781" y="3290498"/>
                  <a:pt x="823498" y="1949583"/>
                  <a:pt x="15199" y="38549"/>
                </a:cubicBezTo>
                <a:close/>
              </a:path>
            </a:pathLst>
          </a:custGeom>
          <a:solidFill>
            <a:schemeClr val="accent2">
              <a:alpha val="5000"/>
            </a:schemeClr>
          </a:solidFill>
          <a:ln>
            <a:noFill/>
            <a:prstDash val="solid"/>
          </a:ln>
          <a:effectLst>
            <a:outerShdw blurRad="304800" dist="101600" dir="8100000" algn="tr" rotWithShape="0">
              <a:srgbClr val="0048E5">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680"/>
          </a:p>
        </p:txBody>
      </p:sp>
      <p:sp>
        <p:nvSpPr>
          <p:cNvPr id="7" name="KSO_TEMPLATE" hidden="1"/>
          <p:cNvSpPr/>
          <p:nvPr userDrawn="1">
            <p:custDataLst>
              <p:tags r:id="rId8"/>
            </p:custDataLst>
          </p:nvPr>
        </p:nvSpPr>
        <p:spPr>
          <a:xfrm>
            <a:off x="5080" y="434816"/>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680"/>
          </a:p>
        </p:txBody>
      </p:sp>
    </p:spTree>
  </p:cSld>
  <p:clrMap bg1="lt1" tx1="dk1" bg2="lt2" tx2="dk2" accent1="accent1" accent2="accent2" accent3="accent3" accent4="accent4" accent5="accent5" accent6="accent6" hlink="hlink" folHlink="folHlink"/>
  <p:sldLayoutIdLst>
    <p:sldLayoutId id="2147483651" r:id="rId1"/>
  </p:sldLayoutIdLst>
  <p:txStyles>
    <p:titleStyle>
      <a:lvl1pPr algn="l" defTabSz="461010" rtl="0" eaLnBrk="1" latinLnBrk="0" hangingPunct="1">
        <a:lnSpc>
          <a:spcPct val="100000"/>
        </a:lnSpc>
        <a:spcBef>
          <a:spcPct val="0"/>
        </a:spcBef>
        <a:buNone/>
        <a:defRPr sz="1615" b="1" kern="1200">
          <a:solidFill>
            <a:schemeClr val="tx1"/>
          </a:solidFill>
          <a:latin typeface="+mj-lt"/>
          <a:ea typeface="+mj-ea"/>
          <a:cs typeface="+mj-cs"/>
        </a:defRPr>
      </a:lvl1pPr>
    </p:titleStyle>
    <p:bodyStyle>
      <a:lvl1pPr marL="114935" indent="-114935" algn="l" defTabSz="461010" rtl="0" eaLnBrk="1" latinLnBrk="0" hangingPunct="1">
        <a:lnSpc>
          <a:spcPct val="130000"/>
        </a:lnSpc>
        <a:spcBef>
          <a:spcPts val="500"/>
        </a:spcBef>
        <a:buFont typeface="Arial" panose="020B0604020202020204" pitchFamily="34" charset="0"/>
        <a:buChar char="•"/>
        <a:defRPr sz="1210" kern="1200">
          <a:solidFill>
            <a:schemeClr val="tx1"/>
          </a:solidFill>
          <a:latin typeface="+mn-lt"/>
          <a:ea typeface="+mn-ea"/>
          <a:cs typeface="+mn-cs"/>
        </a:defRPr>
      </a:lvl1pPr>
      <a:lvl2pPr marL="271145" indent="-103505" algn="l" defTabSz="461010" rtl="0" eaLnBrk="1" latinLnBrk="0" hangingPunct="1">
        <a:lnSpc>
          <a:spcPct val="130000"/>
        </a:lnSpc>
        <a:spcBef>
          <a:spcPct val="0"/>
        </a:spcBef>
        <a:buFont typeface="Arial" panose="020B0604020202020204" pitchFamily="34" charset="0"/>
        <a:buChar char="•"/>
        <a:defRPr sz="1005" kern="1200">
          <a:solidFill>
            <a:schemeClr val="tx1">
              <a:lumMod val="65000"/>
              <a:lumOff val="35000"/>
            </a:schemeClr>
          </a:solidFill>
          <a:latin typeface="+mn-lt"/>
          <a:ea typeface="+mn-ea"/>
          <a:cs typeface="+mn-cs"/>
        </a:defRPr>
      </a:lvl2pPr>
      <a:lvl3pPr marL="401955" indent="-81280" algn="l" defTabSz="461010" rtl="0" eaLnBrk="1" latinLnBrk="0" hangingPunct="1">
        <a:lnSpc>
          <a:spcPct val="130000"/>
        </a:lnSpc>
        <a:spcBef>
          <a:spcPct val="0"/>
        </a:spcBef>
        <a:buFont typeface="Arial" panose="020B0604020202020204" pitchFamily="34" charset="0"/>
        <a:buChar char="•"/>
        <a:defRPr sz="905" kern="1200">
          <a:solidFill>
            <a:schemeClr val="tx1">
              <a:lumMod val="65000"/>
              <a:lumOff val="35000"/>
            </a:schemeClr>
          </a:solidFill>
          <a:latin typeface="+mn-lt"/>
          <a:ea typeface="+mn-ea"/>
          <a:cs typeface="+mn-cs"/>
        </a:defRPr>
      </a:lvl3pPr>
      <a:lvl4pPr marL="519430" indent="-74930" algn="l" defTabSz="461010" rtl="0" eaLnBrk="1" latinLnBrk="0" hangingPunct="1">
        <a:lnSpc>
          <a:spcPct val="130000"/>
        </a:lnSpc>
        <a:spcBef>
          <a:spcPct val="0"/>
        </a:spcBef>
        <a:buFont typeface="Arial" panose="020B0604020202020204" pitchFamily="34" charset="0"/>
        <a:buChar char="•"/>
        <a:defRPr sz="805" kern="1200">
          <a:solidFill>
            <a:schemeClr val="tx1">
              <a:lumMod val="65000"/>
              <a:lumOff val="35000"/>
            </a:schemeClr>
          </a:solidFill>
          <a:latin typeface="+mn-lt"/>
          <a:ea typeface="+mn-ea"/>
          <a:cs typeface="+mn-cs"/>
        </a:defRPr>
      </a:lvl4pPr>
      <a:lvl5pPr marL="622300" indent="-64135" algn="l" defTabSz="461010" rtl="0" eaLnBrk="1" latinLnBrk="0" hangingPunct="1">
        <a:lnSpc>
          <a:spcPct val="130000"/>
        </a:lnSpc>
        <a:spcBef>
          <a:spcPct val="0"/>
        </a:spcBef>
        <a:buFont typeface="Arial" panose="020B0604020202020204" pitchFamily="34" charset="0"/>
        <a:buChar char="•"/>
        <a:defRPr sz="705" kern="1200">
          <a:solidFill>
            <a:schemeClr val="tx1">
              <a:lumMod val="65000"/>
              <a:lumOff val="35000"/>
            </a:schemeClr>
          </a:solidFill>
          <a:latin typeface="+mn-lt"/>
          <a:ea typeface="+mn-ea"/>
          <a:cs typeface="+mn-cs"/>
        </a:defRPr>
      </a:lvl5pPr>
      <a:lvl6pPr marL="1266825" indent="-114935" algn="l" defTabSz="461010" rtl="0" eaLnBrk="1" latinLnBrk="0" hangingPunct="1">
        <a:lnSpc>
          <a:spcPct val="90000"/>
        </a:lnSpc>
        <a:spcBef>
          <a:spcPts val="250"/>
        </a:spcBef>
        <a:buFont typeface="Arial" panose="020B0604020202020204" pitchFamily="34" charset="0"/>
        <a:buChar char="•"/>
        <a:defRPr sz="905" kern="1200">
          <a:solidFill>
            <a:schemeClr val="tx1"/>
          </a:solidFill>
          <a:latin typeface="+mn-lt"/>
          <a:ea typeface="+mn-ea"/>
          <a:cs typeface="+mn-cs"/>
        </a:defRPr>
      </a:lvl6pPr>
      <a:lvl7pPr marL="1497330" indent="-114935" algn="l" defTabSz="461010" rtl="0" eaLnBrk="1" latinLnBrk="0" hangingPunct="1">
        <a:lnSpc>
          <a:spcPct val="90000"/>
        </a:lnSpc>
        <a:spcBef>
          <a:spcPts val="250"/>
        </a:spcBef>
        <a:buFont typeface="Arial" panose="020B0604020202020204" pitchFamily="34" charset="0"/>
        <a:buChar char="•"/>
        <a:defRPr sz="905" kern="1200">
          <a:solidFill>
            <a:schemeClr val="tx1"/>
          </a:solidFill>
          <a:latin typeface="+mn-lt"/>
          <a:ea typeface="+mn-ea"/>
          <a:cs typeface="+mn-cs"/>
        </a:defRPr>
      </a:lvl7pPr>
      <a:lvl8pPr marL="1727835" indent="-114935" algn="l" defTabSz="461010" rtl="0" eaLnBrk="1" latinLnBrk="0" hangingPunct="1">
        <a:lnSpc>
          <a:spcPct val="90000"/>
        </a:lnSpc>
        <a:spcBef>
          <a:spcPts val="250"/>
        </a:spcBef>
        <a:buFont typeface="Arial" panose="020B0604020202020204" pitchFamily="34" charset="0"/>
        <a:buChar char="•"/>
        <a:defRPr sz="905" kern="1200">
          <a:solidFill>
            <a:schemeClr val="tx1"/>
          </a:solidFill>
          <a:latin typeface="+mn-lt"/>
          <a:ea typeface="+mn-ea"/>
          <a:cs typeface="+mn-cs"/>
        </a:defRPr>
      </a:lvl8pPr>
      <a:lvl9pPr marL="1958340" indent="-114935" algn="l" defTabSz="461010" rtl="0" eaLnBrk="1" latinLnBrk="0" hangingPunct="1">
        <a:lnSpc>
          <a:spcPct val="90000"/>
        </a:lnSpc>
        <a:spcBef>
          <a:spcPts val="250"/>
        </a:spcBef>
        <a:buFont typeface="Arial" panose="020B0604020202020204" pitchFamily="34" charset="0"/>
        <a:buChar char="•"/>
        <a:defRPr sz="905" kern="1200">
          <a:solidFill>
            <a:schemeClr val="tx1"/>
          </a:solidFill>
          <a:latin typeface="+mn-lt"/>
          <a:ea typeface="+mn-ea"/>
          <a:cs typeface="+mn-cs"/>
        </a:defRPr>
      </a:lvl9pPr>
    </p:bodyStyle>
    <p:otherStyle>
      <a:defPPr>
        <a:defRPr lang="zh-CN"/>
      </a:defPPr>
      <a:lvl1pPr marL="0" algn="l" defTabSz="461010" rtl="0" eaLnBrk="1" latinLnBrk="0" hangingPunct="1">
        <a:defRPr sz="905" kern="1200">
          <a:solidFill>
            <a:schemeClr val="tx1"/>
          </a:solidFill>
          <a:latin typeface="+mn-lt"/>
          <a:ea typeface="+mn-ea"/>
          <a:cs typeface="+mn-cs"/>
        </a:defRPr>
      </a:lvl1pPr>
      <a:lvl2pPr marL="230505" algn="l" defTabSz="461010" rtl="0" eaLnBrk="1" latinLnBrk="0" hangingPunct="1">
        <a:defRPr sz="905" kern="1200">
          <a:solidFill>
            <a:schemeClr val="tx1"/>
          </a:solidFill>
          <a:latin typeface="+mn-lt"/>
          <a:ea typeface="+mn-ea"/>
          <a:cs typeface="+mn-cs"/>
        </a:defRPr>
      </a:lvl2pPr>
      <a:lvl3pPr marL="461010" algn="l" defTabSz="461010" rtl="0" eaLnBrk="1" latinLnBrk="0" hangingPunct="1">
        <a:defRPr sz="905" kern="1200">
          <a:solidFill>
            <a:schemeClr val="tx1"/>
          </a:solidFill>
          <a:latin typeface="+mn-lt"/>
          <a:ea typeface="+mn-ea"/>
          <a:cs typeface="+mn-cs"/>
        </a:defRPr>
      </a:lvl3pPr>
      <a:lvl4pPr marL="690880" algn="l" defTabSz="461010" rtl="0" eaLnBrk="1" latinLnBrk="0" hangingPunct="1">
        <a:defRPr sz="905" kern="1200">
          <a:solidFill>
            <a:schemeClr val="tx1"/>
          </a:solidFill>
          <a:latin typeface="+mn-lt"/>
          <a:ea typeface="+mn-ea"/>
          <a:cs typeface="+mn-cs"/>
        </a:defRPr>
      </a:lvl4pPr>
      <a:lvl5pPr marL="921385" algn="l" defTabSz="461010" rtl="0" eaLnBrk="1" latinLnBrk="0" hangingPunct="1">
        <a:defRPr sz="905" kern="1200">
          <a:solidFill>
            <a:schemeClr val="tx1"/>
          </a:solidFill>
          <a:latin typeface="+mn-lt"/>
          <a:ea typeface="+mn-ea"/>
          <a:cs typeface="+mn-cs"/>
        </a:defRPr>
      </a:lvl5pPr>
      <a:lvl6pPr marL="1151890" algn="l" defTabSz="461010" rtl="0" eaLnBrk="1" latinLnBrk="0" hangingPunct="1">
        <a:defRPr sz="905" kern="1200">
          <a:solidFill>
            <a:schemeClr val="tx1"/>
          </a:solidFill>
          <a:latin typeface="+mn-lt"/>
          <a:ea typeface="+mn-ea"/>
          <a:cs typeface="+mn-cs"/>
        </a:defRPr>
      </a:lvl6pPr>
      <a:lvl7pPr marL="1382395" algn="l" defTabSz="461010" rtl="0" eaLnBrk="1" latinLnBrk="0" hangingPunct="1">
        <a:defRPr sz="905" kern="1200">
          <a:solidFill>
            <a:schemeClr val="tx1"/>
          </a:solidFill>
          <a:latin typeface="+mn-lt"/>
          <a:ea typeface="+mn-ea"/>
          <a:cs typeface="+mn-cs"/>
        </a:defRPr>
      </a:lvl7pPr>
      <a:lvl8pPr marL="1612900" algn="l" defTabSz="461010" rtl="0" eaLnBrk="1" latinLnBrk="0" hangingPunct="1">
        <a:defRPr sz="905" kern="1200">
          <a:solidFill>
            <a:schemeClr val="tx1"/>
          </a:solidFill>
          <a:latin typeface="+mn-lt"/>
          <a:ea typeface="+mn-ea"/>
          <a:cs typeface="+mn-cs"/>
        </a:defRPr>
      </a:lvl8pPr>
      <a:lvl9pPr marL="1842770" algn="l" defTabSz="461010" rtl="0" eaLnBrk="1" latinLnBrk="0" hangingPunct="1">
        <a:defRPr sz="9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23.xml"/><Relationship Id="rId4" Type="http://schemas.openxmlformats.org/officeDocument/2006/relationships/image" Target="../media/image2.png"/><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s>
</file>

<file path=ppt/slides/_rels/slide10.xml.rels><?xml version="1.0" encoding="UTF-8" standalone="yes"?>
<Relationships xmlns="http://schemas.openxmlformats.org/package/2006/relationships"><Relationship Id="rId9" Type="http://schemas.openxmlformats.org/officeDocument/2006/relationships/notesSlide" Target="../notesSlides/notesSlide7.xml"/><Relationship Id="rId8" Type="http://schemas.openxmlformats.org/officeDocument/2006/relationships/slideLayout" Target="../slideLayouts/slideLayout1.xml"/><Relationship Id="rId7" Type="http://schemas.openxmlformats.org/officeDocument/2006/relationships/image" Target="../media/image41.png"/><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image" Target="../media/image20.png"/></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67.xml"/><Relationship Id="rId7" Type="http://schemas.openxmlformats.org/officeDocument/2006/relationships/tags" Target="../tags/tag66.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46.png"/><Relationship Id="rId7" Type="http://schemas.openxmlformats.org/officeDocument/2006/relationships/image" Target="../media/image45.png"/><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3" Type="http://schemas.openxmlformats.org/officeDocument/2006/relationships/image" Target="../media/image23.png"/><Relationship Id="rId2" Type="http://schemas.openxmlformats.org/officeDocument/2006/relationships/image" Target="../media/image21.png"/><Relationship Id="rId10" Type="http://schemas.openxmlformats.org/officeDocument/2006/relationships/notesSlide" Target="../notesSlides/notesSlide8.xml"/><Relationship Id="rId1" Type="http://schemas.openxmlformats.org/officeDocument/2006/relationships/image" Target="../media/image20.png"/></Relationships>
</file>

<file path=ppt/slides/_rels/slide13.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50.png"/><Relationship Id="rId7" Type="http://schemas.openxmlformats.org/officeDocument/2006/relationships/image" Target="../media/image49.png"/><Relationship Id="rId6" Type="http://schemas.openxmlformats.org/officeDocument/2006/relationships/image" Target="../media/image48.png"/><Relationship Id="rId5" Type="http://schemas.openxmlformats.org/officeDocument/2006/relationships/image" Target="../media/image45.png"/><Relationship Id="rId4" Type="http://schemas.openxmlformats.org/officeDocument/2006/relationships/image" Target="../media/image47.png"/><Relationship Id="rId3" Type="http://schemas.openxmlformats.org/officeDocument/2006/relationships/image" Target="../media/image23.png"/><Relationship Id="rId2" Type="http://schemas.openxmlformats.org/officeDocument/2006/relationships/image" Target="../media/image21.png"/><Relationship Id="rId10" Type="http://schemas.openxmlformats.org/officeDocument/2006/relationships/notesSlide" Target="../notesSlides/notesSlide9.xml"/><Relationship Id="rId1" Type="http://schemas.openxmlformats.org/officeDocument/2006/relationships/image" Target="../media/image20.png"/></Relationships>
</file>

<file path=ppt/slides/_rels/slide14.xml.rels><?xml version="1.0" encoding="UTF-8" standalone="yes"?>
<Relationships xmlns="http://schemas.openxmlformats.org/package/2006/relationships"><Relationship Id="rId9" Type="http://schemas.openxmlformats.org/officeDocument/2006/relationships/notesSlide" Target="../notesSlides/notesSlide10.xml"/><Relationship Id="rId8" Type="http://schemas.openxmlformats.org/officeDocument/2006/relationships/slideLayout" Target="../slideLayouts/slideLayout1.xml"/><Relationship Id="rId7" Type="http://schemas.openxmlformats.org/officeDocument/2006/relationships/image" Target="../media/image54.png"/><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23.png"/><Relationship Id="rId3" Type="http://schemas.openxmlformats.org/officeDocument/2006/relationships/image" Target="../media/image51.png"/><Relationship Id="rId2" Type="http://schemas.openxmlformats.org/officeDocument/2006/relationships/image" Target="../media/image21.png"/><Relationship Id="rId1" Type="http://schemas.openxmlformats.org/officeDocument/2006/relationships/image" Target="../media/image20.png"/></Relationships>
</file>

<file path=ppt/slides/_rels/slide15.xml.rels><?xml version="1.0" encoding="UTF-8" standalone="yes"?>
<Relationships xmlns="http://schemas.openxmlformats.org/package/2006/relationships"><Relationship Id="rId9" Type="http://schemas.openxmlformats.org/officeDocument/2006/relationships/image" Target="../media/image60.png"/><Relationship Id="rId8" Type="http://schemas.openxmlformats.org/officeDocument/2006/relationships/image" Target="../media/image59.jpeg"/><Relationship Id="rId7" Type="http://schemas.openxmlformats.org/officeDocument/2006/relationships/image" Target="../media/image58.jpeg"/><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 Id="rId3" Type="http://schemas.openxmlformats.org/officeDocument/2006/relationships/image" Target="../media/image23.png"/><Relationship Id="rId2" Type="http://schemas.openxmlformats.org/officeDocument/2006/relationships/image" Target="../media/image21.png"/><Relationship Id="rId13" Type="http://schemas.openxmlformats.org/officeDocument/2006/relationships/notesSlide" Target="../notesSlides/notesSlide11.xml"/><Relationship Id="rId12" Type="http://schemas.openxmlformats.org/officeDocument/2006/relationships/slideLayout" Target="../slideLayouts/slideLayout1.xml"/><Relationship Id="rId11" Type="http://schemas.openxmlformats.org/officeDocument/2006/relationships/image" Target="../media/image62.png"/><Relationship Id="rId10" Type="http://schemas.openxmlformats.org/officeDocument/2006/relationships/image" Target="../media/image61.png"/><Relationship Id="rId1" Type="http://schemas.openxmlformats.org/officeDocument/2006/relationships/image" Target="../media/image20.png"/></Relationships>
</file>

<file path=ppt/slides/_rels/slide16.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image" Target="../media/image63.png"/><Relationship Id="rId4" Type="http://schemas.openxmlformats.org/officeDocument/2006/relationships/tags" Target="../tags/tag68.xml"/><Relationship Id="rId3" Type="http://schemas.openxmlformats.org/officeDocument/2006/relationships/image" Target="../media/image23.png"/><Relationship Id="rId29" Type="http://schemas.openxmlformats.org/officeDocument/2006/relationships/notesSlide" Target="../notesSlides/notesSlide12.xml"/><Relationship Id="rId28" Type="http://schemas.openxmlformats.org/officeDocument/2006/relationships/slideLayout" Target="../slideLayouts/slideLayout1.xml"/><Relationship Id="rId27" Type="http://schemas.openxmlformats.org/officeDocument/2006/relationships/image" Target="../media/image76.png"/><Relationship Id="rId26" Type="http://schemas.openxmlformats.org/officeDocument/2006/relationships/image" Target="../media/image75.png"/><Relationship Id="rId25" Type="http://schemas.openxmlformats.org/officeDocument/2006/relationships/image" Target="../media/image74.png"/><Relationship Id="rId24" Type="http://schemas.openxmlformats.org/officeDocument/2006/relationships/image" Target="../media/image73.png"/><Relationship Id="rId23" Type="http://schemas.openxmlformats.org/officeDocument/2006/relationships/tags" Target="../tags/tag77.xml"/><Relationship Id="rId22" Type="http://schemas.openxmlformats.org/officeDocument/2006/relationships/image" Target="../media/image72.png"/><Relationship Id="rId21" Type="http://schemas.openxmlformats.org/officeDocument/2006/relationships/image" Target="../media/image71.png"/><Relationship Id="rId20" Type="http://schemas.openxmlformats.org/officeDocument/2006/relationships/tags" Target="../tags/tag76.xml"/><Relationship Id="rId2" Type="http://schemas.openxmlformats.org/officeDocument/2006/relationships/image" Target="../media/image21.png"/><Relationship Id="rId19" Type="http://schemas.openxmlformats.org/officeDocument/2006/relationships/image" Target="../media/image70.png"/><Relationship Id="rId18" Type="http://schemas.openxmlformats.org/officeDocument/2006/relationships/tags" Target="../tags/tag75.xml"/><Relationship Id="rId17" Type="http://schemas.openxmlformats.org/officeDocument/2006/relationships/image" Target="../media/image69.png"/><Relationship Id="rId16" Type="http://schemas.openxmlformats.org/officeDocument/2006/relationships/image" Target="../media/image68.png"/><Relationship Id="rId15" Type="http://schemas.openxmlformats.org/officeDocument/2006/relationships/image" Target="../media/image67.png"/><Relationship Id="rId14" Type="http://schemas.openxmlformats.org/officeDocument/2006/relationships/image" Target="../media/image66.png"/><Relationship Id="rId13" Type="http://schemas.openxmlformats.org/officeDocument/2006/relationships/tags" Target="../tags/tag74.xml"/><Relationship Id="rId12" Type="http://schemas.openxmlformats.org/officeDocument/2006/relationships/image" Target="../media/image65.png"/><Relationship Id="rId11" Type="http://schemas.openxmlformats.org/officeDocument/2006/relationships/tags" Target="../tags/tag73.xml"/><Relationship Id="rId10" Type="http://schemas.openxmlformats.org/officeDocument/2006/relationships/image" Target="../media/image64.png"/><Relationship Id="rId1" Type="http://schemas.openxmlformats.org/officeDocument/2006/relationships/image" Target="../media/image20.png"/></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84.xml"/><Relationship Id="rId7" Type="http://schemas.openxmlformats.org/officeDocument/2006/relationships/tags" Target="../tags/tag83.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7" Type="http://schemas.openxmlformats.org/officeDocument/2006/relationships/notesSlide" Target="../notesSlides/notesSlide13.xml"/><Relationship Id="rId6" Type="http://schemas.openxmlformats.org/officeDocument/2006/relationships/slideLayout" Target="../slideLayouts/slideLayout1.xml"/><Relationship Id="rId5" Type="http://schemas.openxmlformats.org/officeDocument/2006/relationships/image" Target="../media/image78.png"/><Relationship Id="rId4" Type="http://schemas.openxmlformats.org/officeDocument/2006/relationships/image" Target="../media/image77.png"/><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79.png"/></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30.xml"/><Relationship Id="rId7" Type="http://schemas.openxmlformats.org/officeDocument/2006/relationships/tags" Target="../tags/tag29.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vmlDrawing" Target="../drawings/vmlDrawing1.vml"/><Relationship Id="rId7" Type="http://schemas.openxmlformats.org/officeDocument/2006/relationships/slideLayout" Target="../slideLayouts/slideLayout1.xml"/><Relationship Id="rId6" Type="http://schemas.openxmlformats.org/officeDocument/2006/relationships/oleObject" Target="../embeddings/oleObject2.bin"/><Relationship Id="rId5" Type="http://schemas.openxmlformats.org/officeDocument/2006/relationships/image" Target="../media/image10.wmf"/><Relationship Id="rId4" Type="http://schemas.openxmlformats.org/officeDocument/2006/relationships/oleObject" Target="../embeddings/oleObject1.bin"/><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image" Target="../media/image12.png"/><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image" Target="../media/image11.png"/><Relationship Id="rId34" Type="http://schemas.openxmlformats.org/officeDocument/2006/relationships/slideLayout" Target="../slideLayouts/slideLayout1.xml"/><Relationship Id="rId33" Type="http://schemas.openxmlformats.org/officeDocument/2006/relationships/image" Target="../media/image19.png"/><Relationship Id="rId32" Type="http://schemas.openxmlformats.org/officeDocument/2006/relationships/image" Target="../media/image18.png"/><Relationship Id="rId31" Type="http://schemas.openxmlformats.org/officeDocument/2006/relationships/image" Target="../media/image17.png"/><Relationship Id="rId30" Type="http://schemas.openxmlformats.org/officeDocument/2006/relationships/tags" Target="../tags/tag53.xml"/><Relationship Id="rId3" Type="http://schemas.openxmlformats.org/officeDocument/2006/relationships/tags" Target="../tags/tag32.xml"/><Relationship Id="rId29" Type="http://schemas.openxmlformats.org/officeDocument/2006/relationships/tags" Target="../tags/tag52.xml"/><Relationship Id="rId28" Type="http://schemas.openxmlformats.org/officeDocument/2006/relationships/image" Target="../media/image16.png"/><Relationship Id="rId27" Type="http://schemas.openxmlformats.org/officeDocument/2006/relationships/tags" Target="../tags/tag51.xml"/><Relationship Id="rId26" Type="http://schemas.openxmlformats.org/officeDocument/2006/relationships/tags" Target="../tags/tag50.xml"/><Relationship Id="rId25" Type="http://schemas.openxmlformats.org/officeDocument/2006/relationships/tags" Target="../tags/tag49.xml"/><Relationship Id="rId24" Type="http://schemas.openxmlformats.org/officeDocument/2006/relationships/tags" Target="../tags/tag48.xml"/><Relationship Id="rId23" Type="http://schemas.openxmlformats.org/officeDocument/2006/relationships/image" Target="../media/image15.png"/><Relationship Id="rId22" Type="http://schemas.openxmlformats.org/officeDocument/2006/relationships/tags" Target="../tags/tag47.xml"/><Relationship Id="rId21" Type="http://schemas.openxmlformats.org/officeDocument/2006/relationships/tags" Target="../tags/tag46.xml"/><Relationship Id="rId20" Type="http://schemas.openxmlformats.org/officeDocument/2006/relationships/tags" Target="../tags/tag45.xml"/><Relationship Id="rId2" Type="http://schemas.openxmlformats.org/officeDocument/2006/relationships/tags" Target="../tags/tag31.xml"/><Relationship Id="rId19" Type="http://schemas.openxmlformats.org/officeDocument/2006/relationships/tags" Target="../tags/tag44.xml"/><Relationship Id="rId18" Type="http://schemas.openxmlformats.org/officeDocument/2006/relationships/image" Target="../media/image14.png"/><Relationship Id="rId17" Type="http://schemas.openxmlformats.org/officeDocument/2006/relationships/tags" Target="../tags/tag43.xml"/><Relationship Id="rId16" Type="http://schemas.openxmlformats.org/officeDocument/2006/relationships/tags" Target="../tags/tag42.xml"/><Relationship Id="rId15" Type="http://schemas.openxmlformats.org/officeDocument/2006/relationships/tags" Target="../tags/tag41.xml"/><Relationship Id="rId14" Type="http://schemas.openxmlformats.org/officeDocument/2006/relationships/tags" Target="../tags/tag40.xml"/><Relationship Id="rId13" Type="http://schemas.openxmlformats.org/officeDocument/2006/relationships/image" Target="../media/image13.png"/><Relationship Id="rId12" Type="http://schemas.openxmlformats.org/officeDocument/2006/relationships/tags" Target="../tags/tag39.xml"/><Relationship Id="rId11" Type="http://schemas.openxmlformats.org/officeDocument/2006/relationships/tags" Target="../tags/tag38.xml"/><Relationship Id="rId10" Type="http://schemas.openxmlformats.org/officeDocument/2006/relationships/tags" Target="../tags/tag37.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60.xml"/><Relationship Id="rId7" Type="http://schemas.openxmlformats.org/officeDocument/2006/relationships/tags" Target="../tags/tag59.xml"/><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0" Type="http://schemas.openxmlformats.org/officeDocument/2006/relationships/notesSlide" Target="../notesSlides/notesSlide4.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9" Type="http://schemas.openxmlformats.org/officeDocument/2006/relationships/image" Target="../media/image28.png"/><Relationship Id="rId8" Type="http://schemas.openxmlformats.org/officeDocument/2006/relationships/image" Target="../media/image27.png"/><Relationship Id="rId7" Type="http://schemas.openxmlformats.org/officeDocument/2006/relationships/image" Target="../media/image26.png"/><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21.png"/><Relationship Id="rId13" Type="http://schemas.openxmlformats.org/officeDocument/2006/relationships/notesSlide" Target="../notesSlides/notesSlide5.xml"/><Relationship Id="rId12" Type="http://schemas.openxmlformats.org/officeDocument/2006/relationships/slideLayout" Target="../slideLayouts/slideLayout1.xml"/><Relationship Id="rId11" Type="http://schemas.openxmlformats.org/officeDocument/2006/relationships/image" Target="../media/image30.png"/><Relationship Id="rId10" Type="http://schemas.openxmlformats.org/officeDocument/2006/relationships/image" Target="../media/image29.png"/><Relationship Id="rId1" Type="http://schemas.openxmlformats.org/officeDocument/2006/relationships/image" Target="../media/image20.png"/></Relationships>
</file>

<file path=ppt/slides/_rels/slide9.xml.rels><?xml version="1.0" encoding="UTF-8" standalone="yes"?>
<Relationships xmlns="http://schemas.openxmlformats.org/package/2006/relationships"><Relationship Id="rId9" Type="http://schemas.openxmlformats.org/officeDocument/2006/relationships/image" Target="../media/image36.png"/><Relationship Id="rId8" Type="http://schemas.openxmlformats.org/officeDocument/2006/relationships/image" Target="../media/image35.png"/><Relationship Id="rId7" Type="http://schemas.openxmlformats.org/officeDocument/2006/relationships/image" Target="../media/image34.png"/><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3.png"/><Relationship Id="rId3" Type="http://schemas.openxmlformats.org/officeDocument/2006/relationships/image" Target="../media/image31.png"/><Relationship Id="rId2" Type="http://schemas.openxmlformats.org/officeDocument/2006/relationships/image" Target="../media/image21.png"/><Relationship Id="rId12" Type="http://schemas.openxmlformats.org/officeDocument/2006/relationships/notesSlide" Target="../notesSlides/notesSlide6.xml"/><Relationship Id="rId11" Type="http://schemas.openxmlformats.org/officeDocument/2006/relationships/slideLayout" Target="../slideLayouts/slideLayout1.xml"/><Relationship Id="rId10" Type="http://schemas.openxmlformats.org/officeDocument/2006/relationships/image" Target="../media/image37.png"/><Relationship Id="rId1"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p:cNvSpPr>
            <a:spLocks noGrp="1"/>
          </p:cNvSpPr>
          <p:nvPr>
            <p:ph type="subTitle" idx="4294967295"/>
            <p:custDataLst>
              <p:tags r:id="rId1"/>
            </p:custDataLst>
          </p:nvPr>
        </p:nvSpPr>
        <p:spPr>
          <a:xfrm>
            <a:off x="857250" y="2361565"/>
            <a:ext cx="2879090" cy="647065"/>
          </a:xfrm>
        </p:spPr>
        <p:txBody>
          <a:bodyPr>
            <a:noAutofit/>
          </a:bodyPr>
          <a:p>
            <a:pPr marL="0" indent="0" algn="ctr" fontAlgn="auto">
              <a:lnSpc>
                <a:spcPct val="150000"/>
              </a:lnSpc>
              <a:buNone/>
            </a:pPr>
            <a:r>
              <a:rPr lang="en-US" altLang="en-US" sz="700">
                <a:solidFill>
                  <a:schemeClr val="bg1"/>
                </a:solidFill>
                <a:latin typeface="+mj-lt"/>
                <a:cs typeface="+mj-lt"/>
              </a:rPr>
              <a:t>Collaborators: Hua-Xing Chen, Wei Chen, T. G. Steele, Dan Zhou</a:t>
            </a:r>
            <a:endParaRPr lang="en-US" altLang="en-US" sz="700">
              <a:solidFill>
                <a:schemeClr val="bg1"/>
              </a:solidFill>
              <a:latin typeface="+mj-lt"/>
              <a:cs typeface="+mj-lt"/>
            </a:endParaRPr>
          </a:p>
          <a:p>
            <a:pPr marL="0" indent="0" algn="ctr" fontAlgn="auto">
              <a:lnSpc>
                <a:spcPct val="150000"/>
              </a:lnSpc>
              <a:buNone/>
            </a:pPr>
            <a:r>
              <a:rPr lang="zh-CN" altLang="en-US" sz="700">
                <a:solidFill>
                  <a:schemeClr val="bg1"/>
                </a:solidFill>
                <a:latin typeface="+mj-lt"/>
                <a:cs typeface="+mj-lt"/>
              </a:rPr>
              <a:t>第八届强子谱和强子结构研讨会</a:t>
            </a:r>
            <a:endParaRPr lang="zh-CN" altLang="en-US" sz="700">
              <a:solidFill>
                <a:schemeClr val="bg1"/>
              </a:solidFill>
              <a:latin typeface="+mj-lt"/>
              <a:cs typeface="+mj-lt"/>
            </a:endParaRPr>
          </a:p>
          <a:p>
            <a:pPr marL="0" indent="0" algn="ctr" fontAlgn="auto">
              <a:lnSpc>
                <a:spcPct val="150000"/>
              </a:lnSpc>
              <a:buNone/>
            </a:pPr>
            <a:r>
              <a:rPr lang="en-US" altLang="zh-CN" sz="700">
                <a:solidFill>
                  <a:schemeClr val="bg1"/>
                </a:solidFill>
                <a:latin typeface="+mj-lt"/>
                <a:cs typeface="+mj-lt"/>
              </a:rPr>
              <a:t>2025.07.14</a:t>
            </a:r>
            <a:endParaRPr lang="en-US" altLang="zh-CN" sz="700">
              <a:solidFill>
                <a:schemeClr val="bg1"/>
              </a:solidFill>
              <a:latin typeface="+mj-lt"/>
              <a:cs typeface="+mj-lt"/>
            </a:endParaRPr>
          </a:p>
        </p:txBody>
      </p:sp>
      <p:sp>
        <p:nvSpPr>
          <p:cNvPr id="4" name="标题"/>
          <p:cNvSpPr>
            <a:spLocks noGrp="1"/>
          </p:cNvSpPr>
          <p:nvPr>
            <p:ph type="ctrTitle"/>
            <p:custDataLst>
              <p:tags r:id="rId2"/>
            </p:custDataLst>
          </p:nvPr>
        </p:nvSpPr>
        <p:spPr>
          <a:xfrm>
            <a:off x="380365" y="1152525"/>
            <a:ext cx="3832860" cy="663575"/>
          </a:xfrm>
        </p:spPr>
        <p:txBody>
          <a:bodyPr>
            <a:noAutofit/>
          </a:bodyPr>
          <a:lstStyle/>
          <a:p>
            <a:pPr marL="0" indent="0" algn="ctr" fontAlgn="auto">
              <a:lnSpc>
                <a:spcPct val="150000"/>
              </a:lnSpc>
            </a:pPr>
            <a:r>
              <a:rPr lang="en-US" altLang="en-US" sz="1600">
                <a:latin typeface="Arial" panose="020B0604020202020204" pitchFamily="34" charset="0"/>
                <a:cs typeface="Arial" panose="020B0604020202020204" pitchFamily="34" charset="0"/>
              </a:rPr>
              <a:t>Charmonium-like States with J</a:t>
            </a:r>
            <a:r>
              <a:rPr lang="en-US" altLang="en-US" sz="1600" baseline="30000">
                <a:latin typeface="Arial" panose="020B0604020202020204" pitchFamily="34" charset="0"/>
                <a:cs typeface="Arial" panose="020B0604020202020204" pitchFamily="34" charset="0"/>
              </a:rPr>
              <a:t>PC</a:t>
            </a:r>
            <a:r>
              <a:rPr lang="en-US" altLang="en-US" sz="1600">
                <a:latin typeface="Arial" panose="020B0604020202020204" pitchFamily="34" charset="0"/>
                <a:cs typeface="Arial" panose="020B0604020202020204" pitchFamily="34" charset="0"/>
              </a:rPr>
              <a:t>=3</a:t>
            </a:r>
            <a:r>
              <a:rPr lang="en-US" altLang="en-US" sz="1600" baseline="30000">
                <a:latin typeface="Arial" panose="020B0604020202020204" pitchFamily="34" charset="0"/>
                <a:cs typeface="Arial" panose="020B0604020202020204" pitchFamily="34" charset="0"/>
              </a:rPr>
              <a:t>−+</a:t>
            </a:r>
            <a:endParaRPr lang="en-US" altLang="en-US" sz="1600">
              <a:latin typeface="Arial" panose="020B0604020202020204" pitchFamily="34" charset="0"/>
              <a:cs typeface="Arial" panose="020B0604020202020204" pitchFamily="34" charset="0"/>
            </a:endParaRPr>
          </a:p>
          <a:p>
            <a:pPr marL="0" indent="0" algn="ctr" fontAlgn="auto">
              <a:lnSpc>
                <a:spcPct val="150000"/>
              </a:lnSpc>
            </a:pPr>
            <a:r>
              <a:rPr lang="en-US" altLang="en-US" sz="1600">
                <a:latin typeface="Arial" panose="020B0604020202020204" pitchFamily="34" charset="0"/>
                <a:cs typeface="Arial" panose="020B0604020202020204" pitchFamily="34" charset="0"/>
              </a:rPr>
              <a:t>through QCD Sum Rules</a:t>
            </a:r>
            <a:endParaRPr lang="en-US" altLang="en-US" sz="1600">
              <a:latin typeface="Arial" panose="020B0604020202020204" pitchFamily="34" charset="0"/>
              <a:cs typeface="Arial" panose="020B0604020202020204" pitchFamily="34" charset="0"/>
            </a:endParaRPr>
          </a:p>
        </p:txBody>
      </p:sp>
      <p:sp>
        <p:nvSpPr>
          <p:cNvPr id="10" name="署名"/>
          <p:cNvSpPr>
            <a:spLocks noGrp="1"/>
          </p:cNvSpPr>
          <p:nvPr>
            <p:ph type="body" sz="quarter" idx="17"/>
            <p:custDataLst>
              <p:tags r:id="rId3"/>
            </p:custDataLst>
          </p:nvPr>
        </p:nvSpPr>
        <p:spPr>
          <a:xfrm>
            <a:off x="1875970" y="1993900"/>
            <a:ext cx="841650" cy="189865"/>
          </a:xfrm>
        </p:spPr>
        <p:txBody>
          <a:bodyPr>
            <a:normAutofit fontScale="90000"/>
          </a:bodyPr>
          <a:lstStyle/>
          <a:p>
            <a:r>
              <a:rPr lang="zh-CN" altLang="en-US">
                <a:latin typeface="+mj-lt"/>
              </a:rPr>
              <a:t>报告</a:t>
            </a:r>
            <a:r>
              <a:rPr lang="en-US" altLang="zh-CN">
                <a:latin typeface="+mj-lt"/>
              </a:rPr>
              <a:t>人</a:t>
            </a:r>
            <a:r>
              <a:rPr lang="en-US" altLang="zh-CN">
                <a:latin typeface="+mn-lt"/>
              </a:rPr>
              <a:t>：</a:t>
            </a:r>
            <a:r>
              <a:rPr lang="zh-CN" altLang="en-US">
                <a:latin typeface="+mn-lt"/>
              </a:rPr>
              <a:t>席洪洲</a:t>
            </a:r>
            <a:endParaRPr lang="zh-CN" altLang="en-US">
              <a:latin typeface="+mn-lt"/>
            </a:endParaRPr>
          </a:p>
        </p:txBody>
      </p:sp>
      <p:pic>
        <p:nvPicPr>
          <p:cNvPr id="21" name="图片 20" descr="12"/>
          <p:cNvPicPr>
            <a:picLocks noChangeAspect="1"/>
          </p:cNvPicPr>
          <p:nvPr/>
        </p:nvPicPr>
        <p:blipFill>
          <a:blip r:embed="rId4"/>
          <a:stretch>
            <a:fillRect/>
          </a:stretch>
        </p:blipFill>
        <p:spPr>
          <a:xfrm>
            <a:off x="778828" y="452755"/>
            <a:ext cx="3035935" cy="521970"/>
          </a:xfrm>
          <a:prstGeom prst="rect">
            <a:avLst/>
          </a:prstGeom>
        </p:spPr>
      </p:pic>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picture 146"/>
          <p:cNvPicPr>
            <a:picLocks noChangeAspect="1"/>
          </p:cNvPicPr>
          <p:nvPr/>
        </p:nvPicPr>
        <p:blipFill>
          <a:blip r:embed="rId1"/>
          <a:stretch>
            <a:fillRect/>
          </a:stretch>
        </p:blipFill>
        <p:spPr>
          <a:xfrm rot="21600000">
            <a:off x="3085869" y="3276194"/>
            <a:ext cx="1479456" cy="58392"/>
          </a:xfrm>
          <a:prstGeom prst="rect">
            <a:avLst/>
          </a:prstGeom>
        </p:spPr>
      </p:pic>
      <p:pic>
        <p:nvPicPr>
          <p:cNvPr id="148" name="picture 148"/>
          <p:cNvPicPr>
            <a:picLocks noChangeAspect="1"/>
          </p:cNvPicPr>
          <p:nvPr/>
        </p:nvPicPr>
        <p:blipFill>
          <a:blip r:embed="rId2"/>
          <a:stretch>
            <a:fillRect/>
          </a:stretch>
        </p:blipFill>
        <p:spPr>
          <a:xfrm rot="21600000">
            <a:off x="2976359" y="3225076"/>
            <a:ext cx="1602613" cy="138988"/>
          </a:xfrm>
          <a:prstGeom prst="rect">
            <a:avLst/>
          </a:prstGeom>
        </p:spPr>
      </p:pic>
      <p:sp>
        <p:nvSpPr>
          <p:cNvPr id="150" name="textbox 150"/>
          <p:cNvSpPr/>
          <p:nvPr/>
        </p:nvSpPr>
        <p:spPr>
          <a:xfrm>
            <a:off x="140970" y="205740"/>
            <a:ext cx="4398010" cy="3249930"/>
          </a:xfrm>
          <a:prstGeom prst="rect">
            <a:avLst/>
          </a:prstGeom>
          <a:noFill/>
          <a:ln w="0" cap="flat">
            <a:noFill/>
            <a:prstDash val="solid"/>
            <a:miter lim="0"/>
          </a:ln>
        </p:spPr>
        <p:txBody>
          <a:bodyPr vert="horz" wrap="square" lIns="0" tIns="0" rIns="0" bIns="0"/>
          <a:lstStyle/>
          <a:p>
            <a:pPr algn="l" rtl="0" eaLnBrk="0">
              <a:lnSpc>
                <a:spcPct val="87000"/>
              </a:lnSpc>
            </a:pPr>
            <a:endParaRPr sz="100" dirty="0">
              <a:latin typeface="Arial" panose="020B0604020202020204"/>
              <a:ea typeface="Arial" panose="020B0604020202020204"/>
              <a:cs typeface="Arial" panose="020B0604020202020204"/>
            </a:endParaRPr>
          </a:p>
          <a:p>
            <a:pPr marL="12700" algn="l" rtl="0" eaLnBrk="0">
              <a:lnSpc>
                <a:spcPct val="90000"/>
              </a:lnSpc>
            </a:pPr>
            <a:r>
              <a:rPr lang="en-US" altLang="zh-CN" sz="900" dirty="0">
                <a:solidFill>
                  <a:schemeClr val="accent1"/>
                </a:solidFill>
                <a:latin typeface="Arial" panose="020B0604020202020204"/>
                <a:ea typeface="Arial" panose="020B0604020202020204"/>
                <a:cs typeface="Arial" panose="020B0604020202020204"/>
              </a:rPr>
              <a:t>Input of Phenomenological Parameters</a:t>
            </a:r>
            <a:endParaRPr lang="en-US" altLang="zh-CN" sz="900" dirty="0">
              <a:solidFill>
                <a:schemeClr val="accent1"/>
              </a:solidFill>
              <a:latin typeface="Arial" panose="020B0604020202020204"/>
              <a:ea typeface="Arial" panose="020B0604020202020204"/>
              <a:cs typeface="Arial" panose="020B0604020202020204"/>
            </a:endParaRPr>
          </a:p>
          <a:p>
            <a:pPr marL="12700" algn="l" rtl="0" eaLnBrk="0">
              <a:lnSpc>
                <a:spcPct val="90000"/>
              </a:lnSpc>
            </a:pPr>
            <a:endParaRPr lang="en-US" altLang="zh-CN" sz="700" dirty="0">
              <a:latin typeface="Arial" panose="020B0604020202020204"/>
              <a:ea typeface="Arial" panose="020B0604020202020204"/>
              <a:cs typeface="Arial" panose="020B0604020202020204"/>
            </a:endParaRPr>
          </a:p>
          <a:p>
            <a:pPr marL="12700" algn="l" rtl="0" eaLnBrk="0">
              <a:lnSpc>
                <a:spcPct val="90000"/>
              </a:lnSpc>
            </a:pPr>
            <a:endParaRPr lang="en-US" altLang="zh-CN" sz="700" dirty="0">
              <a:latin typeface="Arial" panose="020B0604020202020204"/>
              <a:ea typeface="Arial" panose="020B0604020202020204"/>
              <a:cs typeface="Arial" panose="020B0604020202020204"/>
            </a:endParaRPr>
          </a:p>
          <a:p>
            <a:pPr marL="12700" algn="l" rtl="0" eaLnBrk="0">
              <a:lnSpc>
                <a:spcPct val="90000"/>
              </a:lnSpc>
            </a:pPr>
            <a:endParaRPr lang="en-US" altLang="zh-CN" sz="700" dirty="0">
              <a:latin typeface="Arial" panose="020B0604020202020204"/>
              <a:ea typeface="Arial" panose="020B0604020202020204"/>
              <a:cs typeface="Arial" panose="020B0604020202020204"/>
            </a:endParaRPr>
          </a:p>
          <a:p>
            <a:pPr marL="12700" algn="l" rtl="0" eaLnBrk="0">
              <a:lnSpc>
                <a:spcPct val="90000"/>
              </a:lnSpc>
            </a:pPr>
            <a:endParaRPr lang="en-US" altLang="zh-CN" sz="700" dirty="0">
              <a:latin typeface="Arial" panose="020B0604020202020204"/>
              <a:ea typeface="Arial" panose="020B0604020202020204"/>
              <a:cs typeface="Arial" panose="020B0604020202020204"/>
            </a:endParaRPr>
          </a:p>
          <a:p>
            <a:pPr marL="12700" algn="l" rtl="0" eaLnBrk="0">
              <a:lnSpc>
                <a:spcPct val="90000"/>
              </a:lnSpc>
            </a:pPr>
            <a:endParaRPr lang="en-US" altLang="zh-CN" sz="700" dirty="0">
              <a:latin typeface="Arial" panose="020B0604020202020204"/>
              <a:ea typeface="Arial" panose="020B0604020202020204"/>
              <a:cs typeface="Arial" panose="020B0604020202020204"/>
            </a:endParaRPr>
          </a:p>
          <a:p>
            <a:pPr marL="12700" algn="l" rtl="0" eaLnBrk="0">
              <a:lnSpc>
                <a:spcPct val="90000"/>
              </a:lnSpc>
            </a:pPr>
            <a:endParaRPr lang="en-US" altLang="zh-CN" sz="700" dirty="0">
              <a:latin typeface="Arial" panose="020B0604020202020204"/>
              <a:ea typeface="Arial" panose="020B0604020202020204"/>
              <a:cs typeface="Arial" panose="020B0604020202020204"/>
            </a:endParaRPr>
          </a:p>
          <a:p>
            <a:pPr marL="12700" algn="l" rtl="0" eaLnBrk="0">
              <a:lnSpc>
                <a:spcPct val="90000"/>
              </a:lnSpc>
            </a:pPr>
            <a:endParaRPr lang="en-US" altLang="zh-CN" sz="700" dirty="0">
              <a:latin typeface="Arial" panose="020B0604020202020204"/>
              <a:ea typeface="Arial" panose="020B0604020202020204"/>
              <a:cs typeface="Arial" panose="020B0604020202020204"/>
            </a:endParaRPr>
          </a:p>
          <a:p>
            <a:pPr marL="12700" algn="l" rtl="0" eaLnBrk="0">
              <a:lnSpc>
                <a:spcPct val="90000"/>
              </a:lnSpc>
            </a:pPr>
            <a:endParaRPr lang="en-US" altLang="zh-CN" sz="700" dirty="0">
              <a:latin typeface="Arial" panose="020B0604020202020204"/>
              <a:ea typeface="Arial" panose="020B0604020202020204"/>
              <a:cs typeface="Arial" panose="020B0604020202020204"/>
            </a:endParaRPr>
          </a:p>
          <a:p>
            <a:pPr marL="12700" algn="l" rtl="0" eaLnBrk="0">
              <a:lnSpc>
                <a:spcPct val="90000"/>
              </a:lnSpc>
            </a:pPr>
            <a:endParaRPr lang="en-US" altLang="zh-CN" sz="700" dirty="0">
              <a:latin typeface="Arial" panose="020B0604020202020204"/>
              <a:ea typeface="Arial" panose="020B0604020202020204"/>
              <a:cs typeface="Arial" panose="020B0604020202020204"/>
            </a:endParaRPr>
          </a:p>
          <a:p>
            <a:pPr marL="12700" algn="l" rtl="0" eaLnBrk="0">
              <a:lnSpc>
                <a:spcPct val="90000"/>
              </a:lnSpc>
            </a:pPr>
            <a:endParaRPr lang="en-US" altLang="zh-CN" sz="700" dirty="0">
              <a:latin typeface="Arial" panose="020B0604020202020204"/>
              <a:ea typeface="Arial" panose="020B0604020202020204"/>
              <a:cs typeface="Arial" panose="020B0604020202020204"/>
            </a:endParaRPr>
          </a:p>
          <a:p>
            <a:pPr marL="12700" algn="l" rtl="0" eaLnBrk="0">
              <a:lnSpc>
                <a:spcPct val="90000"/>
              </a:lnSpc>
              <a:buClrTx/>
              <a:buSzTx/>
              <a:buFontTx/>
            </a:pPr>
            <a:r>
              <a:rPr lang="en-US" altLang="zh-CN" sz="900" dirty="0">
                <a:solidFill>
                  <a:schemeClr val="accent1"/>
                </a:solidFill>
                <a:latin typeface="Arial" panose="020B0604020202020204"/>
                <a:ea typeface="Arial" panose="020B0604020202020204"/>
                <a:cs typeface="Arial" panose="020B0604020202020204"/>
              </a:rPr>
              <a:t>Quark-Hadron Duality</a:t>
            </a:r>
            <a:endParaRPr lang="en-US" altLang="zh-CN" sz="900" dirty="0">
              <a:solidFill>
                <a:schemeClr val="accent1"/>
              </a:solidFill>
              <a:latin typeface="Arial" panose="020B0604020202020204"/>
              <a:ea typeface="Arial" panose="020B0604020202020204"/>
              <a:cs typeface="Arial" panose="020B0604020202020204"/>
            </a:endParaRPr>
          </a:p>
          <a:p>
            <a:pPr marL="12700" algn="l" rtl="0" eaLnBrk="0">
              <a:lnSpc>
                <a:spcPct val="90000"/>
              </a:lnSpc>
              <a:buClrTx/>
              <a:buSzTx/>
              <a:buFontTx/>
            </a:pPr>
            <a:endParaRPr lang="en-US" altLang="zh-CN" sz="900" dirty="0">
              <a:solidFill>
                <a:schemeClr val="accent1"/>
              </a:solidFill>
              <a:latin typeface="Arial" panose="020B0604020202020204"/>
              <a:ea typeface="Arial" panose="020B0604020202020204"/>
              <a:cs typeface="Arial" panose="020B0604020202020204"/>
            </a:endParaRPr>
          </a:p>
          <a:p>
            <a:pPr marL="184150" indent="-171450" algn="l" rtl="0" eaLnBrk="0" fontAlgn="auto">
              <a:lnSpc>
                <a:spcPct val="150000"/>
              </a:lnSpc>
              <a:buClrTx/>
              <a:buSzTx/>
              <a:buFont typeface="Arial" panose="020B0604020202020204" pitchFamily="34" charset="0"/>
              <a:buChar char="•"/>
            </a:pPr>
            <a:r>
              <a:rPr lang="en-US" altLang="zh-CN" sz="700" dirty="0">
                <a:solidFill>
                  <a:schemeClr val="tx1"/>
                </a:solidFill>
                <a:latin typeface="Arial" panose="020B0604020202020204"/>
                <a:ea typeface="Arial" panose="020B0604020202020204"/>
                <a:cs typeface="Arial" panose="020B0604020202020204"/>
              </a:rPr>
              <a:t>In the limit of q</a:t>
            </a:r>
            <a:r>
              <a:rPr lang="en-US" altLang="zh-CN" sz="700" baseline="30000" dirty="0">
                <a:solidFill>
                  <a:schemeClr val="tx1"/>
                </a:solidFill>
                <a:latin typeface="Arial" panose="020B0604020202020204"/>
                <a:ea typeface="Arial" panose="020B0604020202020204"/>
                <a:cs typeface="Arial" panose="020B0604020202020204"/>
              </a:rPr>
              <a:t>2</a:t>
            </a:r>
            <a:r>
              <a:rPr lang="en-US" altLang="en-US" sz="700" dirty="0">
                <a:solidFill>
                  <a:schemeClr val="tx1"/>
                </a:solidFill>
                <a:latin typeface="Arial" panose="020B0604020202020204"/>
                <a:ea typeface="Arial" panose="020B0604020202020204"/>
                <a:cs typeface="Arial" panose="020B0604020202020204"/>
              </a:rPr>
              <a:t>→</a:t>
            </a:r>
            <a:r>
              <a:rPr lang="en-US" altLang="zh-CN" sz="700" dirty="0">
                <a:solidFill>
                  <a:schemeClr val="tx1"/>
                </a:solidFill>
                <a:latin typeface="Arial" panose="020B0604020202020204"/>
                <a:ea typeface="Arial" panose="020B0604020202020204"/>
                <a:cs typeface="Arial" panose="020B0604020202020204"/>
              </a:rPr>
              <a:t>−∞, the correlation function is entirely dominated by perturbative contributions and the condensate contributions being negligible:</a:t>
            </a:r>
            <a:endParaRPr lang="en-US" altLang="zh-CN" sz="700" dirty="0">
              <a:solidFill>
                <a:schemeClr val="tx1"/>
              </a:solidFill>
              <a:latin typeface="Arial" panose="020B0604020202020204"/>
              <a:ea typeface="Arial" panose="020B0604020202020204"/>
              <a:cs typeface="Arial" panose="020B0604020202020204"/>
            </a:endParaRPr>
          </a:p>
        </p:txBody>
      </p:sp>
      <p:pic>
        <p:nvPicPr>
          <p:cNvPr id="152" name="picture 152"/>
          <p:cNvPicPr>
            <a:picLocks noChangeAspect="1"/>
          </p:cNvPicPr>
          <p:nvPr/>
        </p:nvPicPr>
        <p:blipFill>
          <a:blip r:embed="rId3"/>
          <a:stretch>
            <a:fillRect/>
          </a:stretch>
        </p:blipFill>
        <p:spPr>
          <a:xfrm rot="21600000">
            <a:off x="3448344" y="3286340"/>
            <a:ext cx="27930" cy="38100"/>
          </a:xfrm>
          <a:prstGeom prst="rect">
            <a:avLst/>
          </a:prstGeom>
        </p:spPr>
      </p:pic>
      <p:graphicFrame>
        <p:nvGraphicFramePr>
          <p:cNvPr id="160" name="table 160"/>
          <p:cNvGraphicFramePr>
            <a:graphicFrameLocks noGrp="1"/>
          </p:cNvGraphicFramePr>
          <p:nvPr/>
        </p:nvGraphicFramePr>
        <p:xfrm>
          <a:off x="0" y="3375072"/>
          <a:ext cx="4605019" cy="80644"/>
        </p:xfrm>
        <a:graphic>
          <a:graphicData uri="http://schemas.openxmlformats.org/drawingml/2006/table">
            <a:tbl>
              <a:tblPr/>
              <a:tblGrid>
                <a:gridCol w="913130"/>
                <a:gridCol w="1224914"/>
                <a:gridCol w="1952625"/>
                <a:gridCol w="514350"/>
              </a:tblGrid>
              <a:tr h="0">
                <a:tc>
                  <a:txBody>
                    <a:bodyPr/>
                    <a:lstStyle/>
                    <a:p>
                      <a:pPr algn="l" rtl="0" eaLnBrk="0">
                        <a:lnSpc>
                          <a:spcPct val="80000"/>
                        </a:lnSpc>
                      </a:pPr>
                      <a:endParaRPr sz="100" dirty="0">
                        <a:latin typeface="Arial" panose="020B0604020202020204"/>
                        <a:ea typeface="Arial" panose="020B0604020202020204"/>
                        <a:cs typeface="Arial" panose="020B0604020202020204"/>
                      </a:endParaRPr>
                    </a:p>
                    <a:p>
                      <a:pPr marL="269240" algn="l" rtl="0" eaLnBrk="0">
                        <a:lnSpc>
                          <a:spcPct val="99000"/>
                        </a:lnSpc>
                      </a:pPr>
                      <a:r>
                        <a:rPr lang="en-US" altLang="zh-CN" sz="400" kern="0" spc="50" dirty="0">
                          <a:solidFill>
                            <a:srgbClr val="174994">
                              <a:alpha val="100000"/>
                            </a:srgbClr>
                          </a:solidFill>
                          <a:latin typeface="Arial" panose="020B0604020202020204"/>
                          <a:ea typeface="Arial" panose="020B0604020202020204"/>
                          <a:cs typeface="Arial" panose="020B0604020202020204"/>
                          <a:sym typeface="+mn-ea"/>
                        </a:rPr>
                        <a:t>Jul.14</a:t>
                      </a:r>
                      <a:r>
                        <a:rPr sz="400" kern="0" spc="50" dirty="0">
                          <a:solidFill>
                            <a:srgbClr val="174994">
                              <a:alpha val="100000"/>
                            </a:srgbClr>
                          </a:solidFill>
                          <a:latin typeface="Arial" panose="020B0604020202020204"/>
                          <a:ea typeface="Arial" panose="020B0604020202020204"/>
                          <a:cs typeface="Arial" panose="020B0604020202020204"/>
                          <a:sym typeface="+mn-ea"/>
                        </a:rPr>
                        <a:t>, 2025</a:t>
                      </a:r>
                      <a:endParaRPr sz="400" dirty="0">
                        <a:latin typeface="Arial" panose="020B0604020202020204"/>
                        <a:ea typeface="Arial" panose="020B0604020202020204"/>
                        <a:cs typeface="Arial" panose="020B0604020202020204"/>
                      </a:endParaRPr>
                    </a:p>
                  </a:txBody>
                  <a:tcPr marL="0" marR="0" marT="0" marB="0" vert="horz">
                    <a:lnL>
                      <a:noFill/>
                    </a:lnL>
                    <a:lnR w="3175" cap="flat" cmpd="sng" algn="ctr">
                      <a:solidFill>
                        <a:srgbClr val="174994"/>
                      </a:solidFill>
                      <a:prstDash val="solid"/>
                      <a:round/>
                      <a:headEnd type="none" w="med" len="med"/>
                      <a:tailEnd type="none" w="med" len="med"/>
                    </a:lnR>
                    <a:lnT w="3175" cap="flat" cmpd="sng" algn="ctr">
                      <a:solidFill>
                        <a:srgbClr val="174994"/>
                      </a:solidFill>
                      <a:prstDash val="solid"/>
                      <a:round/>
                      <a:headEnd type="none" w="med" len="med"/>
                      <a:tailEnd type="none" w="med" len="med"/>
                    </a:lnT>
                    <a:lnB>
                      <a:noFill/>
                    </a:lnB>
                  </a:tcPr>
                </a:tc>
                <a:tc>
                  <a:txBody>
                    <a:bodyPr/>
                    <a:lstStyle/>
                    <a:p>
                      <a:pPr algn="l" rtl="0" eaLnBrk="0">
                        <a:lnSpc>
                          <a:spcPct val="73000"/>
                        </a:lnSpc>
                      </a:pPr>
                      <a:endParaRPr sz="100" dirty="0">
                        <a:latin typeface="Arial" panose="020B0604020202020204"/>
                        <a:ea typeface="Arial" panose="020B0604020202020204"/>
                        <a:cs typeface="Arial" panose="020B0604020202020204"/>
                      </a:endParaRPr>
                    </a:p>
                    <a:p>
                      <a:pPr marL="256540" algn="l" rtl="0" eaLnBrk="0">
                        <a:lnSpc>
                          <a:spcPts val="490"/>
                        </a:lnSpc>
                      </a:pPr>
                      <a:r>
                        <a:rPr lang="en-US" altLang="zh-CN" sz="400" kern="0" spc="60" dirty="0">
                          <a:solidFill>
                            <a:srgbClr val="174994">
                              <a:alpha val="100000"/>
                            </a:srgbClr>
                          </a:solidFill>
                          <a:latin typeface="Arial" panose="020B0604020202020204"/>
                          <a:ea typeface="Arial" panose="020B0604020202020204"/>
                          <a:cs typeface="Arial" panose="020B0604020202020204"/>
                          <a:sym typeface="+mn-ea"/>
                        </a:rPr>
                        <a:t>Hong-Zhou Xi </a:t>
                      </a:r>
                      <a:r>
                        <a:rPr sz="400" kern="0" spc="60" dirty="0">
                          <a:solidFill>
                            <a:srgbClr val="174994">
                              <a:alpha val="100000"/>
                            </a:srgbClr>
                          </a:solidFill>
                          <a:latin typeface="Arial" panose="020B0604020202020204"/>
                          <a:ea typeface="Arial" panose="020B0604020202020204"/>
                          <a:cs typeface="Arial" panose="020B0604020202020204"/>
                          <a:sym typeface="+mn-ea"/>
                        </a:rPr>
                        <a:t> </a:t>
                      </a:r>
                      <a:r>
                        <a:rPr sz="400" kern="0" spc="40" dirty="0">
                          <a:solidFill>
                            <a:srgbClr val="174994">
                              <a:alpha val="100000"/>
                            </a:srgbClr>
                          </a:solidFill>
                          <a:latin typeface="Arial" panose="020B0604020202020204"/>
                          <a:ea typeface="Arial" panose="020B0604020202020204"/>
                          <a:cs typeface="Arial" panose="020B0604020202020204"/>
                          <a:sym typeface="+mn-ea"/>
                        </a:rPr>
                        <a:t>(</a:t>
                      </a:r>
                      <a:r>
                        <a:rPr lang="en-US" sz="400" kern="0" spc="40" dirty="0">
                          <a:solidFill>
                            <a:srgbClr val="174994">
                              <a:alpha val="100000"/>
                            </a:srgbClr>
                          </a:solidFill>
                          <a:latin typeface="Arial" panose="020B0604020202020204"/>
                          <a:ea typeface="Arial" panose="020B0604020202020204"/>
                          <a:cs typeface="Arial" panose="020B0604020202020204"/>
                          <a:sym typeface="+mn-ea"/>
                        </a:rPr>
                        <a:t>SEU</a:t>
                      </a:r>
                      <a:r>
                        <a:rPr sz="400" kern="0" spc="40" dirty="0">
                          <a:solidFill>
                            <a:srgbClr val="174994">
                              <a:alpha val="100000"/>
                            </a:srgbClr>
                          </a:solidFill>
                          <a:latin typeface="Arial" panose="020B0604020202020204"/>
                          <a:ea typeface="Arial" panose="020B0604020202020204"/>
                          <a:cs typeface="Arial" panose="020B0604020202020204"/>
                          <a:sym typeface="+mn-ea"/>
                        </a:rPr>
                        <a:t>)</a:t>
                      </a:r>
                      <a:endParaRPr sz="400" dirty="0">
                        <a:latin typeface="Arial" panose="020B0604020202020204"/>
                        <a:ea typeface="Arial" panose="020B0604020202020204"/>
                        <a:cs typeface="Arial" panose="020B0604020202020204"/>
                      </a:endParaRPr>
                    </a:p>
                  </a:txBody>
                  <a:tcPr marL="0" marR="0" marT="0" marB="0" vert="horz">
                    <a:lnL w="3175" cap="flat" cmpd="sng" algn="ctr">
                      <a:solidFill>
                        <a:srgbClr val="174994"/>
                      </a:solidFill>
                      <a:prstDash val="solid"/>
                      <a:round/>
                      <a:headEnd type="none" w="med" len="med"/>
                      <a:tailEnd type="none" w="med" len="med"/>
                    </a:lnL>
                    <a:lnR w="3175" cap="flat" cmpd="sng" algn="ctr">
                      <a:solidFill>
                        <a:srgbClr val="174994"/>
                      </a:solidFill>
                      <a:prstDash val="solid"/>
                      <a:round/>
                      <a:headEnd type="none" w="med" len="med"/>
                      <a:tailEnd type="none" w="med" len="med"/>
                    </a:lnR>
                    <a:lnT w="3175" cap="flat" cmpd="sng" algn="ctr">
                      <a:solidFill>
                        <a:srgbClr val="174994"/>
                      </a:solidFill>
                      <a:prstDash val="solid"/>
                      <a:round/>
                      <a:headEnd type="none" w="med" len="med"/>
                      <a:tailEnd type="none" w="med" len="med"/>
                    </a:lnT>
                    <a:lnB>
                      <a:noFill/>
                    </a:lnB>
                  </a:tcPr>
                </a:tc>
                <a:tc>
                  <a:txBody>
                    <a:bodyPr/>
                    <a:lstStyle/>
                    <a:p>
                      <a:pPr algn="l" rtl="0" eaLnBrk="0">
                        <a:lnSpc>
                          <a:spcPct val="74000"/>
                        </a:lnSpc>
                      </a:pPr>
                      <a:endParaRPr sz="100" dirty="0">
                        <a:latin typeface="Arial" panose="020B0604020202020204"/>
                        <a:ea typeface="Arial" panose="020B0604020202020204"/>
                        <a:cs typeface="Arial" panose="020B0604020202020204"/>
                      </a:endParaRPr>
                    </a:p>
                    <a:p>
                      <a:pPr marL="260350" algn="l" rtl="0" eaLnBrk="0">
                        <a:lnSpc>
                          <a:spcPct val="98000"/>
                        </a:lnSpc>
                      </a:pPr>
                      <a:r>
                        <a:rPr lang="en-US" altLang="zh-CN" sz="400" dirty="0">
                          <a:solidFill>
                            <a:srgbClr val="4472C4"/>
                          </a:solidFill>
                          <a:latin typeface="Arial" panose="020B0604020202020204"/>
                          <a:ea typeface="Arial" panose="020B0604020202020204"/>
                          <a:cs typeface="Arial" panose="020B0604020202020204"/>
                        </a:rPr>
                        <a:t>Charmonium-like States with  J</a:t>
                      </a:r>
                      <a:r>
                        <a:rPr lang="en-US" altLang="zh-CN" sz="400" baseline="30000" dirty="0">
                          <a:solidFill>
                            <a:srgbClr val="4472C4"/>
                          </a:solidFill>
                          <a:latin typeface="Arial" panose="020B0604020202020204"/>
                          <a:ea typeface="Arial" panose="020B0604020202020204"/>
                          <a:cs typeface="Arial" panose="020B0604020202020204"/>
                        </a:rPr>
                        <a:t>PC</a:t>
                      </a:r>
                      <a:r>
                        <a:rPr lang="en-US" altLang="zh-CN" sz="400" dirty="0">
                          <a:solidFill>
                            <a:srgbClr val="4472C4"/>
                          </a:solidFill>
                          <a:latin typeface="Arial" panose="020B0604020202020204"/>
                          <a:ea typeface="Arial" panose="020B0604020202020204"/>
                          <a:cs typeface="Arial" panose="020B0604020202020204"/>
                        </a:rPr>
                        <a:t>=3</a:t>
                      </a:r>
                      <a:r>
                        <a:rPr lang="en-US" altLang="zh-CN" sz="400" baseline="30000" dirty="0">
                          <a:solidFill>
                            <a:srgbClr val="4472C4"/>
                          </a:solidFill>
                          <a:latin typeface="Arial" panose="020B0604020202020204"/>
                          <a:ea typeface="Arial" panose="020B0604020202020204"/>
                          <a:cs typeface="Arial" panose="020B0604020202020204"/>
                        </a:rPr>
                        <a:t>−+</a:t>
                      </a:r>
                      <a:r>
                        <a:rPr lang="en-US" altLang="zh-CN" sz="400" dirty="0">
                          <a:solidFill>
                            <a:srgbClr val="4472C4"/>
                          </a:solidFill>
                          <a:latin typeface="Arial" panose="020B0604020202020204"/>
                          <a:ea typeface="Arial" panose="020B0604020202020204"/>
                          <a:cs typeface="Arial" panose="020B0604020202020204"/>
                        </a:rPr>
                        <a:t>  through QCD Sum Rules</a:t>
                      </a:r>
                      <a:endParaRPr lang="en-US" altLang="zh-CN" sz="400" dirty="0">
                        <a:solidFill>
                          <a:srgbClr val="4472C4"/>
                        </a:solidFill>
                        <a:latin typeface="Arial" panose="020B0604020202020204"/>
                        <a:ea typeface="Arial" panose="020B0604020202020204"/>
                        <a:cs typeface="Arial" panose="020B0604020202020204"/>
                      </a:endParaRPr>
                    </a:p>
                    <a:p>
                      <a:pPr marL="260350" algn="l" rtl="0" eaLnBrk="0">
                        <a:lnSpc>
                          <a:spcPct val="98000"/>
                        </a:lnSpc>
                      </a:pPr>
                      <a:endParaRPr lang="en-US" altLang="zh-CN" sz="400" dirty="0">
                        <a:solidFill>
                          <a:srgbClr val="4472C4"/>
                        </a:solidFill>
                        <a:latin typeface="Arial" panose="020B0604020202020204"/>
                        <a:ea typeface="Arial" panose="020B0604020202020204"/>
                        <a:cs typeface="Arial" panose="020B0604020202020204"/>
                      </a:endParaRPr>
                    </a:p>
                  </a:txBody>
                  <a:tcPr marL="0" marR="0" marT="0" marB="0" vert="horz">
                    <a:lnL w="3175" cap="flat" cmpd="sng" algn="ctr">
                      <a:solidFill>
                        <a:srgbClr val="174994"/>
                      </a:solidFill>
                      <a:prstDash val="solid"/>
                      <a:round/>
                      <a:headEnd type="none" w="med" len="med"/>
                      <a:tailEnd type="none" w="med" len="med"/>
                    </a:lnL>
                    <a:lnR w="3175" cap="flat" cmpd="sng" algn="ctr">
                      <a:solidFill>
                        <a:srgbClr val="174994"/>
                      </a:solidFill>
                      <a:prstDash val="solid"/>
                      <a:round/>
                      <a:headEnd type="none" w="med" len="med"/>
                      <a:tailEnd type="none" w="med" len="med"/>
                    </a:lnR>
                    <a:lnT w="3175" cap="flat" cmpd="sng" algn="ctr">
                      <a:solidFill>
                        <a:srgbClr val="174994"/>
                      </a:solidFill>
                      <a:prstDash val="solid"/>
                      <a:round/>
                      <a:headEnd type="none" w="med" len="med"/>
                      <a:tailEnd type="none" w="med" len="med"/>
                    </a:lnT>
                    <a:lnB>
                      <a:noFill/>
                    </a:lnB>
                  </a:tcPr>
                </a:tc>
                <a:tc>
                  <a:txBody>
                    <a:bodyPr/>
                    <a:lstStyle/>
                    <a:p>
                      <a:pPr algn="l" rtl="0" eaLnBrk="0">
                        <a:lnSpc>
                          <a:spcPct val="81000"/>
                        </a:lnSpc>
                      </a:pPr>
                      <a:endParaRPr sz="100" dirty="0">
                        <a:latin typeface="Arial" panose="020B0604020202020204"/>
                        <a:ea typeface="Arial" panose="020B0604020202020204"/>
                        <a:cs typeface="Arial" panose="020B0604020202020204"/>
                      </a:endParaRPr>
                    </a:p>
                    <a:p>
                      <a:pPr marL="257810" algn="l" rtl="0" eaLnBrk="0">
                        <a:lnSpc>
                          <a:spcPct val="96000"/>
                        </a:lnSpc>
                      </a:pPr>
                      <a:r>
                        <a:rPr lang="en-US" sz="400" kern="0" spc="30" dirty="0">
                          <a:solidFill>
                            <a:srgbClr val="174994">
                              <a:alpha val="100000"/>
                            </a:srgbClr>
                          </a:solidFill>
                          <a:latin typeface="Arial" panose="020B0604020202020204"/>
                          <a:ea typeface="Arial" panose="020B0604020202020204"/>
                          <a:cs typeface="Arial" panose="020B0604020202020204"/>
                        </a:rPr>
                        <a:t>10</a:t>
                      </a:r>
                      <a:r>
                        <a:rPr sz="400" kern="0" spc="30" dirty="0">
                          <a:solidFill>
                            <a:srgbClr val="174994">
                              <a:alpha val="100000"/>
                            </a:srgbClr>
                          </a:solidFill>
                          <a:latin typeface="Arial" panose="020B0604020202020204"/>
                          <a:ea typeface="Arial" panose="020B0604020202020204"/>
                          <a:cs typeface="Arial" panose="020B0604020202020204"/>
                        </a:rPr>
                        <a:t>/</a:t>
                      </a:r>
                      <a:r>
                        <a:rPr lang="en-US" sz="400" kern="0" spc="30" dirty="0">
                          <a:solidFill>
                            <a:srgbClr val="174994">
                              <a:alpha val="100000"/>
                            </a:srgbClr>
                          </a:solidFill>
                          <a:latin typeface="Arial" panose="020B0604020202020204"/>
                          <a:ea typeface="Arial" panose="020B0604020202020204"/>
                          <a:cs typeface="Arial" panose="020B0604020202020204"/>
                        </a:rPr>
                        <a:t>19</a:t>
                      </a:r>
                      <a:endParaRPr lang="en-US" sz="400" kern="0" spc="30" dirty="0">
                        <a:solidFill>
                          <a:srgbClr val="174994">
                            <a:alpha val="100000"/>
                          </a:srgbClr>
                        </a:solidFill>
                        <a:latin typeface="Arial" panose="020B0604020202020204"/>
                        <a:ea typeface="Arial" panose="020B0604020202020204"/>
                        <a:cs typeface="Arial" panose="020B0604020202020204"/>
                      </a:endParaRPr>
                    </a:p>
                  </a:txBody>
                  <a:tcPr marL="0" marR="0" marT="0" marB="0" vert="horz">
                    <a:lnL w="3175" cap="flat" cmpd="sng" algn="ctr">
                      <a:solidFill>
                        <a:srgbClr val="174994"/>
                      </a:solidFill>
                      <a:prstDash val="solid"/>
                      <a:round/>
                      <a:headEnd type="none" w="med" len="med"/>
                      <a:tailEnd type="none" w="med" len="med"/>
                    </a:lnL>
                    <a:lnR>
                      <a:noFill/>
                    </a:lnR>
                    <a:lnT w="3175" cap="flat" cmpd="sng" algn="ctr">
                      <a:solidFill>
                        <a:srgbClr val="174994"/>
                      </a:solidFill>
                      <a:prstDash val="solid"/>
                      <a:round/>
                      <a:headEnd type="none" w="med" len="med"/>
                      <a:tailEnd type="none" w="med" len="med"/>
                    </a:lnT>
                    <a:lnB>
                      <a:noFill/>
                    </a:lnB>
                  </a:tcPr>
                </a:tc>
              </a:tr>
            </a:tbl>
          </a:graphicData>
        </a:graphic>
      </p:graphicFrame>
      <p:grpSp>
        <p:nvGrpSpPr>
          <p:cNvPr id="18" name="组合 17"/>
          <p:cNvGrpSpPr/>
          <p:nvPr/>
        </p:nvGrpSpPr>
        <p:grpSpPr>
          <a:xfrm>
            <a:off x="269875" y="491490"/>
            <a:ext cx="803910" cy="199390"/>
            <a:chOff x="850" y="774"/>
            <a:chExt cx="1266" cy="314"/>
          </a:xfrm>
        </p:grpSpPr>
        <p:sp>
          <p:nvSpPr>
            <p:cNvPr id="9" name="矩形 8"/>
            <p:cNvSpPr/>
            <p:nvPr/>
          </p:nvSpPr>
          <p:spPr>
            <a:xfrm>
              <a:off x="850" y="774"/>
              <a:ext cx="1267" cy="315"/>
            </a:xfrm>
            <a:prstGeom prst="rect">
              <a:avLst/>
            </a:prstGeom>
            <a:solidFill>
              <a:srgbClr val="4472C4"/>
            </a:solidFill>
            <a:ln>
              <a:solidFill>
                <a:srgbClr val="4472C4"/>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7" name="文本框 16"/>
            <p:cNvSpPr txBox="1"/>
            <p:nvPr/>
          </p:nvSpPr>
          <p:spPr>
            <a:xfrm>
              <a:off x="920" y="774"/>
              <a:ext cx="1128" cy="313"/>
            </a:xfrm>
            <a:prstGeom prst="rect">
              <a:avLst/>
            </a:prstGeom>
            <a:noFill/>
          </p:spPr>
          <p:txBody>
            <a:bodyPr wrap="square" rtlCol="0">
              <a:spAutoFit/>
            </a:bodyPr>
            <a:p>
              <a:r>
                <a:rPr lang="en-US" altLang="zh-CN" sz="700">
                  <a:solidFill>
                    <a:schemeClr val="bg1"/>
                  </a:solidFill>
                  <a:sym typeface="+mn-ea"/>
                </a:rPr>
                <a:t>Threshold s</a:t>
              </a:r>
              <a:r>
                <a:rPr lang="en-US" altLang="zh-CN" sz="700" baseline="-25000">
                  <a:solidFill>
                    <a:schemeClr val="bg1"/>
                  </a:solidFill>
                  <a:sym typeface="+mn-ea"/>
                </a:rPr>
                <a:t>0</a:t>
              </a:r>
              <a:endParaRPr lang="en-US" altLang="zh-CN" sz="700" baseline="-25000">
                <a:solidFill>
                  <a:schemeClr val="bg1"/>
                </a:solidFill>
                <a:sym typeface="+mn-ea"/>
              </a:endParaRPr>
            </a:p>
          </p:txBody>
        </p:sp>
      </p:grpSp>
      <p:grpSp>
        <p:nvGrpSpPr>
          <p:cNvPr id="19" name="组合 18"/>
          <p:cNvGrpSpPr/>
          <p:nvPr/>
        </p:nvGrpSpPr>
        <p:grpSpPr>
          <a:xfrm>
            <a:off x="269240" y="864235"/>
            <a:ext cx="805180" cy="306705"/>
            <a:chOff x="850" y="774"/>
            <a:chExt cx="1268" cy="483"/>
          </a:xfrm>
        </p:grpSpPr>
        <p:sp>
          <p:nvSpPr>
            <p:cNvPr id="20" name="矩形 19"/>
            <p:cNvSpPr/>
            <p:nvPr/>
          </p:nvSpPr>
          <p:spPr>
            <a:xfrm>
              <a:off x="850" y="774"/>
              <a:ext cx="1267" cy="315"/>
            </a:xfrm>
            <a:prstGeom prst="rect">
              <a:avLst/>
            </a:prstGeom>
            <a:solidFill>
              <a:srgbClr val="4472C4"/>
            </a:solidFill>
            <a:ln>
              <a:solidFill>
                <a:srgbClr val="4472C4"/>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1" name="文本框 20"/>
            <p:cNvSpPr txBox="1"/>
            <p:nvPr/>
          </p:nvSpPr>
          <p:spPr>
            <a:xfrm>
              <a:off x="851" y="774"/>
              <a:ext cx="1267" cy="483"/>
            </a:xfrm>
            <a:prstGeom prst="rect">
              <a:avLst/>
            </a:prstGeom>
            <a:noFill/>
          </p:spPr>
          <p:txBody>
            <a:bodyPr wrap="square" rtlCol="0">
              <a:spAutoFit/>
            </a:bodyPr>
            <a:p>
              <a:r>
                <a:rPr lang="en-US" altLang="zh-CN" sz="700">
                  <a:solidFill>
                    <a:schemeClr val="bg1"/>
                  </a:solidFill>
                  <a:sym typeface="+mn-ea"/>
                </a:rPr>
                <a:t>Borel mass M</a:t>
              </a:r>
              <a:r>
                <a:rPr lang="en-US" altLang="zh-CN" sz="700" baseline="-25000">
                  <a:solidFill>
                    <a:schemeClr val="bg1"/>
                  </a:solidFill>
                  <a:sym typeface="+mn-ea"/>
                </a:rPr>
                <a:t>B</a:t>
              </a:r>
              <a:endParaRPr lang="en-US" altLang="zh-CN" sz="700">
                <a:solidFill>
                  <a:schemeClr val="bg1"/>
                </a:solidFill>
                <a:sym typeface="+mn-ea"/>
              </a:endParaRPr>
            </a:p>
            <a:p>
              <a:endParaRPr lang="en-US" altLang="zh-CN" sz="700">
                <a:solidFill>
                  <a:schemeClr val="bg1"/>
                </a:solidFill>
                <a:sym typeface="+mn-ea"/>
              </a:endParaRPr>
            </a:p>
          </p:txBody>
        </p:sp>
      </p:grpSp>
      <p:pic>
        <p:nvPicPr>
          <p:cNvPr id="22" name="图片 21"/>
          <p:cNvPicPr>
            <a:picLocks noChangeAspect="1"/>
          </p:cNvPicPr>
          <p:nvPr/>
        </p:nvPicPr>
        <p:blipFill>
          <a:blip r:embed="rId4"/>
          <a:stretch>
            <a:fillRect/>
          </a:stretch>
        </p:blipFill>
        <p:spPr>
          <a:xfrm>
            <a:off x="1771650" y="580390"/>
            <a:ext cx="2700655" cy="396875"/>
          </a:xfrm>
          <a:prstGeom prst="rect">
            <a:avLst/>
          </a:prstGeom>
          <a:ln w="12700">
            <a:solidFill>
              <a:srgbClr val="4472C4"/>
            </a:solidFill>
          </a:ln>
        </p:spPr>
      </p:pic>
      <p:sp>
        <p:nvSpPr>
          <p:cNvPr id="25" name="燕尾形箭头 24"/>
          <p:cNvSpPr/>
          <p:nvPr/>
        </p:nvSpPr>
        <p:spPr>
          <a:xfrm>
            <a:off x="1153160" y="656590"/>
            <a:ext cx="583565" cy="274320"/>
          </a:xfrm>
          <a:prstGeom prst="notchedRightArrow">
            <a:avLst/>
          </a:prstGeom>
        </p:spPr>
        <p:style>
          <a:lnRef idx="0">
            <a:srgbClr val="FFFFFF"/>
          </a:lnRef>
          <a:fillRef idx="1">
            <a:schemeClr val="accent1"/>
          </a:fillRef>
          <a:effectRef idx="0">
            <a:srgbClr val="FFFFFF"/>
          </a:effectRef>
          <a:fontRef idx="minor">
            <a:schemeClr val="lt1"/>
          </a:fontRef>
        </p:style>
        <p:txBody>
          <a:bodyPr rtlCol="0" anchor="ctr"/>
          <a:p>
            <a:pPr algn="ctr"/>
            <a:endParaRPr lang="zh-CN" altLang="en-US"/>
          </a:p>
        </p:txBody>
      </p:sp>
      <p:pic>
        <p:nvPicPr>
          <p:cNvPr id="26" name="图片 25"/>
          <p:cNvPicPr>
            <a:picLocks noChangeAspect="1"/>
          </p:cNvPicPr>
          <p:nvPr/>
        </p:nvPicPr>
        <p:blipFill>
          <a:blip r:embed="rId5"/>
          <a:stretch>
            <a:fillRect/>
          </a:stretch>
        </p:blipFill>
        <p:spPr>
          <a:xfrm>
            <a:off x="2028190" y="1707515"/>
            <a:ext cx="716915" cy="168910"/>
          </a:xfrm>
          <a:prstGeom prst="rect">
            <a:avLst/>
          </a:prstGeom>
        </p:spPr>
      </p:pic>
      <p:sp>
        <p:nvSpPr>
          <p:cNvPr id="45" name="文本框 44"/>
          <p:cNvSpPr txBox="1"/>
          <p:nvPr/>
        </p:nvSpPr>
        <p:spPr>
          <a:xfrm>
            <a:off x="140970" y="2769235"/>
            <a:ext cx="4377055" cy="309880"/>
          </a:xfrm>
          <a:prstGeom prst="rect">
            <a:avLst/>
          </a:prstGeom>
          <a:noFill/>
        </p:spPr>
        <p:txBody>
          <a:bodyPr wrap="square" rtlCol="0" anchor="t">
            <a:noAutofit/>
          </a:bodyPr>
          <a:p>
            <a:pPr marL="171450" indent="0" fontAlgn="auto">
              <a:buFont typeface="Arial" panose="020B0604020202020204" pitchFamily="34" charset="0"/>
              <a:buChar char="•"/>
            </a:pPr>
            <a:r>
              <a:rPr lang="en-US" altLang="zh-CN" sz="700"/>
              <a:t>   T</a:t>
            </a:r>
            <a:r>
              <a:rPr lang="en-US" altLang="zh-CN" sz="700"/>
              <a:t>hrough this approximation, the spectral density contributions in correlation function  can be subtracted by replacing the hadronic description with the OPE.</a:t>
            </a:r>
            <a:endParaRPr lang="zh-CN" altLang="en-US" sz="700">
              <a:ea typeface="宋体" panose="02010600030101010101" pitchFamily="2" charset="-122"/>
            </a:endParaRPr>
          </a:p>
        </p:txBody>
      </p:sp>
      <p:grpSp>
        <p:nvGrpSpPr>
          <p:cNvPr id="31" name="组合 30"/>
          <p:cNvGrpSpPr/>
          <p:nvPr/>
        </p:nvGrpSpPr>
        <p:grpSpPr>
          <a:xfrm>
            <a:off x="269875" y="2028825"/>
            <a:ext cx="4201795" cy="593725"/>
            <a:chOff x="339" y="3015"/>
            <a:chExt cx="6791" cy="982"/>
          </a:xfrm>
        </p:grpSpPr>
        <p:pic>
          <p:nvPicPr>
            <p:cNvPr id="29" name="图片 28"/>
            <p:cNvPicPr>
              <a:picLocks noChangeAspect="1"/>
            </p:cNvPicPr>
            <p:nvPr/>
          </p:nvPicPr>
          <p:blipFill>
            <a:blip r:embed="rId6"/>
            <a:stretch>
              <a:fillRect/>
            </a:stretch>
          </p:blipFill>
          <p:spPr>
            <a:xfrm>
              <a:off x="3983" y="3502"/>
              <a:ext cx="3060" cy="323"/>
            </a:xfrm>
            <a:prstGeom prst="rect">
              <a:avLst/>
            </a:prstGeom>
            <a:ln>
              <a:noFill/>
            </a:ln>
          </p:spPr>
        </p:pic>
        <p:grpSp>
          <p:nvGrpSpPr>
            <p:cNvPr id="12" name="组合 11"/>
            <p:cNvGrpSpPr/>
            <p:nvPr/>
          </p:nvGrpSpPr>
          <p:grpSpPr>
            <a:xfrm>
              <a:off x="339" y="3015"/>
              <a:ext cx="3356" cy="982"/>
              <a:chOff x="339" y="2922"/>
              <a:chExt cx="3356" cy="982"/>
            </a:xfrm>
          </p:grpSpPr>
          <p:pic>
            <p:nvPicPr>
              <p:cNvPr id="28" name="图片 27"/>
              <p:cNvPicPr>
                <a:picLocks noChangeAspect="1"/>
              </p:cNvPicPr>
              <p:nvPr/>
            </p:nvPicPr>
            <p:blipFill>
              <a:blip r:embed="rId7"/>
              <a:stretch>
                <a:fillRect/>
              </a:stretch>
            </p:blipFill>
            <p:spPr>
              <a:xfrm>
                <a:off x="388" y="3274"/>
                <a:ext cx="3307" cy="612"/>
              </a:xfrm>
              <a:prstGeom prst="rect">
                <a:avLst/>
              </a:prstGeom>
              <a:ln>
                <a:noFill/>
              </a:ln>
            </p:spPr>
          </p:pic>
          <p:grpSp>
            <p:nvGrpSpPr>
              <p:cNvPr id="3" name="组合 2"/>
              <p:cNvGrpSpPr/>
              <p:nvPr/>
            </p:nvGrpSpPr>
            <p:grpSpPr>
              <a:xfrm rot="0">
                <a:off x="340" y="2922"/>
                <a:ext cx="3355" cy="329"/>
                <a:chOff x="825" y="697"/>
                <a:chExt cx="5876" cy="329"/>
              </a:xfrm>
            </p:grpSpPr>
            <p:sp>
              <p:nvSpPr>
                <p:cNvPr id="4" name="矩形 3"/>
                <p:cNvSpPr/>
                <p:nvPr/>
              </p:nvSpPr>
              <p:spPr>
                <a:xfrm>
                  <a:off x="850" y="700"/>
                  <a:ext cx="5851" cy="315"/>
                </a:xfrm>
                <a:prstGeom prst="rect">
                  <a:avLst/>
                </a:prstGeom>
                <a:solidFill>
                  <a:srgbClr val="4472C4"/>
                </a:solidFill>
                <a:ln>
                  <a:solidFill>
                    <a:srgbClr val="4472C4"/>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文本框 4"/>
                <p:cNvSpPr txBox="1"/>
                <p:nvPr/>
              </p:nvSpPr>
              <p:spPr>
                <a:xfrm>
                  <a:off x="825" y="697"/>
                  <a:ext cx="5876" cy="329"/>
                </a:xfrm>
                <a:prstGeom prst="rect">
                  <a:avLst/>
                </a:prstGeom>
                <a:noFill/>
              </p:spPr>
              <p:txBody>
                <a:bodyPr wrap="square" rtlCol="0">
                  <a:spAutoFit/>
                </a:bodyPr>
                <a:p>
                  <a:pPr algn="ctr"/>
                  <a:r>
                    <a:rPr lang="en-US" altLang="zh-CN" sz="700" dirty="0">
                      <a:solidFill>
                        <a:schemeClr val="bg1"/>
                      </a:solidFill>
                      <a:latin typeface="Arial" panose="020B0604020202020204"/>
                      <a:ea typeface="Arial" panose="020B0604020202020204"/>
                      <a:cs typeface="Arial" panose="020B0604020202020204"/>
                      <a:sym typeface="+mn-ea"/>
                    </a:rPr>
                    <a:t>Global Quark-Hadron Duality</a:t>
                  </a:r>
                  <a:endParaRPr lang="en-US" altLang="zh-CN" sz="700" dirty="0">
                    <a:solidFill>
                      <a:schemeClr val="bg1"/>
                    </a:solidFill>
                    <a:latin typeface="Arial" panose="020B0604020202020204"/>
                    <a:ea typeface="Arial" panose="020B0604020202020204"/>
                    <a:cs typeface="Arial" panose="020B0604020202020204"/>
                    <a:sym typeface="+mn-ea"/>
                  </a:endParaRPr>
                </a:p>
              </p:txBody>
            </p:sp>
          </p:grpSp>
          <p:sp>
            <p:nvSpPr>
              <p:cNvPr id="11" name="矩形 10"/>
              <p:cNvSpPr/>
              <p:nvPr/>
            </p:nvSpPr>
            <p:spPr>
              <a:xfrm>
                <a:off x="339" y="2925"/>
                <a:ext cx="3356" cy="979"/>
              </a:xfrm>
              <a:prstGeom prst="rect">
                <a:avLst/>
              </a:prstGeom>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grpSp>
        <p:grpSp>
          <p:nvGrpSpPr>
            <p:cNvPr id="16" name="组合 15"/>
            <p:cNvGrpSpPr/>
            <p:nvPr/>
          </p:nvGrpSpPr>
          <p:grpSpPr>
            <a:xfrm rot="0">
              <a:off x="3775" y="3018"/>
              <a:ext cx="3355" cy="375"/>
              <a:chOff x="827" y="700"/>
              <a:chExt cx="5876" cy="375"/>
            </a:xfrm>
          </p:grpSpPr>
          <p:sp>
            <p:nvSpPr>
              <p:cNvPr id="23" name="矩形 22"/>
              <p:cNvSpPr/>
              <p:nvPr/>
            </p:nvSpPr>
            <p:spPr>
              <a:xfrm>
                <a:off x="850" y="700"/>
                <a:ext cx="5851" cy="315"/>
              </a:xfrm>
              <a:prstGeom prst="rect">
                <a:avLst/>
              </a:prstGeom>
              <a:solidFill>
                <a:srgbClr val="4472C4"/>
              </a:solidFill>
              <a:ln>
                <a:solidFill>
                  <a:srgbClr val="4472C4"/>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4" name="文本框 23"/>
              <p:cNvSpPr txBox="1"/>
              <p:nvPr/>
            </p:nvSpPr>
            <p:spPr>
              <a:xfrm>
                <a:off x="827" y="700"/>
                <a:ext cx="5876" cy="375"/>
              </a:xfrm>
              <a:prstGeom prst="rect">
                <a:avLst/>
              </a:prstGeom>
              <a:noFill/>
            </p:spPr>
            <p:txBody>
              <a:bodyPr wrap="square" rtlCol="0">
                <a:spAutoFit/>
              </a:bodyPr>
              <a:p>
                <a:pPr algn="ctr"/>
                <a:r>
                  <a:rPr lang="en-US" altLang="zh-CN" sz="700" dirty="0">
                    <a:solidFill>
                      <a:schemeClr val="bg1"/>
                    </a:solidFill>
                    <a:latin typeface="Arial" panose="020B0604020202020204"/>
                    <a:ea typeface="Arial" panose="020B0604020202020204"/>
                    <a:cs typeface="Arial" panose="020B0604020202020204"/>
                    <a:sym typeface="+mn-ea"/>
                  </a:rPr>
                  <a:t>Local Quark-Hadron Duality</a:t>
                </a:r>
                <a:endParaRPr lang="en-US" altLang="zh-CN" sz="700" dirty="0">
                  <a:solidFill>
                    <a:schemeClr val="bg1"/>
                  </a:solidFill>
                  <a:latin typeface="Arial" panose="020B0604020202020204"/>
                  <a:ea typeface="Arial" panose="020B0604020202020204"/>
                  <a:cs typeface="Arial" panose="020B0604020202020204"/>
                  <a:sym typeface="+mn-ea"/>
                </a:endParaRPr>
              </a:p>
              <a:p>
                <a:pPr algn="ctr"/>
                <a:endParaRPr lang="en-US" altLang="zh-CN" sz="700" dirty="0">
                  <a:solidFill>
                    <a:schemeClr val="bg1"/>
                  </a:solidFill>
                  <a:latin typeface="Arial" panose="020B0604020202020204"/>
                  <a:ea typeface="Arial" panose="020B0604020202020204"/>
                  <a:cs typeface="Arial" panose="020B0604020202020204"/>
                  <a:sym typeface="+mn-ea"/>
                </a:endParaRPr>
              </a:p>
            </p:txBody>
          </p:sp>
        </p:grpSp>
        <p:sp>
          <p:nvSpPr>
            <p:cNvPr id="27" name="矩形 26"/>
            <p:cNvSpPr/>
            <p:nvPr/>
          </p:nvSpPr>
          <p:spPr>
            <a:xfrm>
              <a:off x="3774" y="3015"/>
              <a:ext cx="3356" cy="979"/>
            </a:xfrm>
            <a:prstGeom prst="rect">
              <a:avLst/>
            </a:prstGeom>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4" name="table 354"/>
          <p:cNvGraphicFramePr>
            <a:graphicFrameLocks noGrp="1"/>
          </p:cNvGraphicFramePr>
          <p:nvPr/>
        </p:nvGraphicFramePr>
        <p:xfrm>
          <a:off x="0" y="3375073"/>
          <a:ext cx="4605019" cy="80644"/>
        </p:xfrm>
        <a:graphic>
          <a:graphicData uri="http://schemas.openxmlformats.org/drawingml/2006/table">
            <a:tbl>
              <a:tblPr/>
              <a:tblGrid>
                <a:gridCol w="913130"/>
                <a:gridCol w="1224914"/>
                <a:gridCol w="1952625"/>
                <a:gridCol w="514350"/>
              </a:tblGrid>
              <a:tr h="0">
                <a:tc>
                  <a:txBody>
                    <a:bodyPr/>
                    <a:lstStyle/>
                    <a:p>
                      <a:pPr algn="l" rtl="0" eaLnBrk="0">
                        <a:lnSpc>
                          <a:spcPct val="80000"/>
                        </a:lnSpc>
                      </a:pPr>
                      <a:endParaRPr sz="100" dirty="0">
                        <a:latin typeface="Arial" panose="020B0604020202020204"/>
                        <a:ea typeface="Arial" panose="020B0604020202020204"/>
                        <a:cs typeface="Arial" panose="020B0604020202020204"/>
                      </a:endParaRPr>
                    </a:p>
                    <a:p>
                      <a:pPr marL="269240" algn="l" rtl="0" eaLnBrk="0">
                        <a:lnSpc>
                          <a:spcPct val="99000"/>
                        </a:lnSpc>
                      </a:pPr>
                      <a:r>
                        <a:rPr lang="en-US" altLang="zh-CN" sz="400" kern="0" spc="50" dirty="0">
                          <a:solidFill>
                            <a:srgbClr val="174994">
                              <a:alpha val="100000"/>
                            </a:srgbClr>
                          </a:solidFill>
                          <a:latin typeface="Arial" panose="020B0604020202020204"/>
                          <a:ea typeface="Arial" panose="020B0604020202020204"/>
                          <a:cs typeface="Arial" panose="020B0604020202020204"/>
                          <a:sym typeface="+mn-ea"/>
                        </a:rPr>
                        <a:t>Jul.14</a:t>
                      </a:r>
                      <a:r>
                        <a:rPr sz="400" kern="0" spc="50" dirty="0">
                          <a:solidFill>
                            <a:srgbClr val="174994">
                              <a:alpha val="100000"/>
                            </a:srgbClr>
                          </a:solidFill>
                          <a:latin typeface="Arial" panose="020B0604020202020204"/>
                          <a:ea typeface="Arial" panose="020B0604020202020204"/>
                          <a:cs typeface="Arial" panose="020B0604020202020204"/>
                          <a:sym typeface="+mn-ea"/>
                        </a:rPr>
                        <a:t>, 2025</a:t>
                      </a:r>
                      <a:endParaRPr sz="400" dirty="0">
                        <a:latin typeface="Arial" panose="020B0604020202020204"/>
                        <a:ea typeface="Arial" panose="020B0604020202020204"/>
                        <a:cs typeface="Arial" panose="020B0604020202020204"/>
                      </a:endParaRPr>
                    </a:p>
                  </a:txBody>
                  <a:tcPr marL="0" marR="0" marT="0" marB="0" vert="horz">
                    <a:lnL>
                      <a:noFill/>
                    </a:lnL>
                    <a:lnR w="3175" cap="flat" cmpd="sng" algn="ctr">
                      <a:solidFill>
                        <a:srgbClr val="174994"/>
                      </a:solidFill>
                      <a:prstDash val="solid"/>
                      <a:round/>
                      <a:headEnd type="none" w="med" len="med"/>
                      <a:tailEnd type="none" w="med" len="med"/>
                    </a:lnR>
                    <a:lnT w="3175" cap="flat" cmpd="sng" algn="ctr">
                      <a:solidFill>
                        <a:srgbClr val="174994"/>
                      </a:solidFill>
                      <a:prstDash val="solid"/>
                      <a:round/>
                      <a:headEnd type="none" w="med" len="med"/>
                      <a:tailEnd type="none" w="med" len="med"/>
                    </a:lnT>
                    <a:lnB>
                      <a:noFill/>
                    </a:lnB>
                  </a:tcPr>
                </a:tc>
                <a:tc>
                  <a:txBody>
                    <a:bodyPr/>
                    <a:lstStyle/>
                    <a:p>
                      <a:pPr algn="l" rtl="0" eaLnBrk="0">
                        <a:lnSpc>
                          <a:spcPct val="73000"/>
                        </a:lnSpc>
                      </a:pPr>
                      <a:endParaRPr sz="100" dirty="0">
                        <a:latin typeface="Arial" panose="020B0604020202020204"/>
                        <a:ea typeface="Arial" panose="020B0604020202020204"/>
                        <a:cs typeface="Arial" panose="020B0604020202020204"/>
                      </a:endParaRPr>
                    </a:p>
                    <a:p>
                      <a:pPr marL="256540" algn="l" rtl="0" eaLnBrk="0">
                        <a:lnSpc>
                          <a:spcPts val="490"/>
                        </a:lnSpc>
                      </a:pPr>
                      <a:r>
                        <a:rPr lang="en-US" altLang="zh-CN" sz="400" kern="0" spc="60" dirty="0">
                          <a:solidFill>
                            <a:srgbClr val="174994">
                              <a:alpha val="100000"/>
                            </a:srgbClr>
                          </a:solidFill>
                          <a:latin typeface="Arial" panose="020B0604020202020204"/>
                          <a:ea typeface="Arial" panose="020B0604020202020204"/>
                          <a:cs typeface="Arial" panose="020B0604020202020204"/>
                          <a:sym typeface="+mn-ea"/>
                        </a:rPr>
                        <a:t>Hong-Zhou Xi </a:t>
                      </a:r>
                      <a:r>
                        <a:rPr sz="400" kern="0" spc="60" dirty="0">
                          <a:solidFill>
                            <a:srgbClr val="174994">
                              <a:alpha val="100000"/>
                            </a:srgbClr>
                          </a:solidFill>
                          <a:latin typeface="Arial" panose="020B0604020202020204"/>
                          <a:ea typeface="Arial" panose="020B0604020202020204"/>
                          <a:cs typeface="Arial" panose="020B0604020202020204"/>
                          <a:sym typeface="+mn-ea"/>
                        </a:rPr>
                        <a:t> </a:t>
                      </a:r>
                      <a:r>
                        <a:rPr sz="400" kern="0" spc="40" dirty="0">
                          <a:solidFill>
                            <a:srgbClr val="174994">
                              <a:alpha val="100000"/>
                            </a:srgbClr>
                          </a:solidFill>
                          <a:latin typeface="Arial" panose="020B0604020202020204"/>
                          <a:ea typeface="Arial" panose="020B0604020202020204"/>
                          <a:cs typeface="Arial" panose="020B0604020202020204"/>
                          <a:sym typeface="+mn-ea"/>
                        </a:rPr>
                        <a:t>(</a:t>
                      </a:r>
                      <a:r>
                        <a:rPr lang="en-US" sz="400" kern="0" spc="40" dirty="0">
                          <a:solidFill>
                            <a:srgbClr val="174994">
                              <a:alpha val="100000"/>
                            </a:srgbClr>
                          </a:solidFill>
                          <a:latin typeface="Arial" panose="020B0604020202020204"/>
                          <a:ea typeface="Arial" panose="020B0604020202020204"/>
                          <a:cs typeface="Arial" panose="020B0604020202020204"/>
                          <a:sym typeface="+mn-ea"/>
                        </a:rPr>
                        <a:t>SEU</a:t>
                      </a:r>
                      <a:r>
                        <a:rPr sz="400" kern="0" spc="40" dirty="0">
                          <a:solidFill>
                            <a:srgbClr val="174994">
                              <a:alpha val="100000"/>
                            </a:srgbClr>
                          </a:solidFill>
                          <a:latin typeface="Arial" panose="020B0604020202020204"/>
                          <a:ea typeface="Arial" panose="020B0604020202020204"/>
                          <a:cs typeface="Arial" panose="020B0604020202020204"/>
                          <a:sym typeface="+mn-ea"/>
                        </a:rPr>
                        <a:t>)</a:t>
                      </a:r>
                      <a:endParaRPr sz="400" dirty="0">
                        <a:latin typeface="Arial" panose="020B0604020202020204"/>
                        <a:ea typeface="Arial" panose="020B0604020202020204"/>
                        <a:cs typeface="Arial" panose="020B0604020202020204"/>
                      </a:endParaRPr>
                    </a:p>
                  </a:txBody>
                  <a:tcPr marL="0" marR="0" marT="0" marB="0" vert="horz">
                    <a:lnL w="3175" cap="flat" cmpd="sng" algn="ctr">
                      <a:solidFill>
                        <a:srgbClr val="174994"/>
                      </a:solidFill>
                      <a:prstDash val="solid"/>
                      <a:round/>
                      <a:headEnd type="none" w="med" len="med"/>
                      <a:tailEnd type="none" w="med" len="med"/>
                    </a:lnL>
                    <a:lnR w="3175" cap="flat" cmpd="sng" algn="ctr">
                      <a:solidFill>
                        <a:srgbClr val="174994"/>
                      </a:solidFill>
                      <a:prstDash val="solid"/>
                      <a:round/>
                      <a:headEnd type="none" w="med" len="med"/>
                      <a:tailEnd type="none" w="med" len="med"/>
                    </a:lnR>
                    <a:lnT w="3175" cap="flat" cmpd="sng" algn="ctr">
                      <a:solidFill>
                        <a:srgbClr val="174994"/>
                      </a:solidFill>
                      <a:prstDash val="solid"/>
                      <a:round/>
                      <a:headEnd type="none" w="med" len="med"/>
                      <a:tailEnd type="none" w="med" len="med"/>
                    </a:lnT>
                    <a:lnB>
                      <a:noFill/>
                    </a:lnB>
                  </a:tcPr>
                </a:tc>
                <a:tc>
                  <a:txBody>
                    <a:bodyPr/>
                    <a:lstStyle/>
                    <a:p>
                      <a:pPr algn="l" rtl="0" eaLnBrk="0">
                        <a:lnSpc>
                          <a:spcPct val="74000"/>
                        </a:lnSpc>
                      </a:pPr>
                      <a:endParaRPr sz="100" dirty="0">
                        <a:latin typeface="Arial" panose="020B0604020202020204"/>
                        <a:ea typeface="Arial" panose="020B0604020202020204"/>
                        <a:cs typeface="Arial" panose="020B0604020202020204"/>
                      </a:endParaRPr>
                    </a:p>
                    <a:p>
                      <a:pPr marL="260350" algn="l" rtl="0" eaLnBrk="0">
                        <a:lnSpc>
                          <a:spcPct val="98000"/>
                        </a:lnSpc>
                      </a:pPr>
                      <a:r>
                        <a:rPr lang="en-US" altLang="zh-CN" sz="400" dirty="0">
                          <a:solidFill>
                            <a:srgbClr val="4472C4"/>
                          </a:solidFill>
                          <a:latin typeface="Arial" panose="020B0604020202020204"/>
                          <a:ea typeface="Arial" panose="020B0604020202020204"/>
                          <a:cs typeface="Arial" panose="020B0604020202020204"/>
                          <a:sym typeface="+mn-ea"/>
                        </a:rPr>
                        <a:t>Charmonium-like States with  J</a:t>
                      </a:r>
                      <a:r>
                        <a:rPr lang="en-US" altLang="zh-CN" sz="400" baseline="30000" dirty="0">
                          <a:solidFill>
                            <a:srgbClr val="4472C4"/>
                          </a:solidFill>
                          <a:latin typeface="Arial" panose="020B0604020202020204"/>
                          <a:ea typeface="Arial" panose="020B0604020202020204"/>
                          <a:cs typeface="Arial" panose="020B0604020202020204"/>
                          <a:sym typeface="+mn-ea"/>
                        </a:rPr>
                        <a:t>PC</a:t>
                      </a:r>
                      <a:r>
                        <a:rPr lang="en-US" altLang="zh-CN" sz="400" dirty="0">
                          <a:solidFill>
                            <a:srgbClr val="4472C4"/>
                          </a:solidFill>
                          <a:latin typeface="Arial" panose="020B0604020202020204"/>
                          <a:ea typeface="Arial" panose="020B0604020202020204"/>
                          <a:cs typeface="Arial" panose="020B0604020202020204"/>
                          <a:sym typeface="+mn-ea"/>
                        </a:rPr>
                        <a:t>=3</a:t>
                      </a:r>
                      <a:r>
                        <a:rPr lang="en-US" altLang="zh-CN" sz="400" baseline="30000" dirty="0">
                          <a:solidFill>
                            <a:srgbClr val="4472C4"/>
                          </a:solidFill>
                          <a:latin typeface="Arial" panose="020B0604020202020204"/>
                          <a:ea typeface="Arial" panose="020B0604020202020204"/>
                          <a:cs typeface="Arial" panose="020B0604020202020204"/>
                          <a:sym typeface="+mn-ea"/>
                        </a:rPr>
                        <a:t>−+</a:t>
                      </a:r>
                      <a:r>
                        <a:rPr lang="en-US" altLang="zh-CN" sz="400" dirty="0">
                          <a:solidFill>
                            <a:srgbClr val="4472C4"/>
                          </a:solidFill>
                          <a:latin typeface="Arial" panose="020B0604020202020204"/>
                          <a:ea typeface="Arial" panose="020B0604020202020204"/>
                          <a:cs typeface="Arial" panose="020B0604020202020204"/>
                          <a:sym typeface="+mn-ea"/>
                        </a:rPr>
                        <a:t>  through QCD Sum Rules</a:t>
                      </a:r>
                      <a:endParaRPr sz="400" dirty="0">
                        <a:latin typeface="Arial" panose="020B0604020202020204"/>
                        <a:ea typeface="Arial" panose="020B0604020202020204"/>
                        <a:cs typeface="Arial" panose="020B0604020202020204"/>
                      </a:endParaRPr>
                    </a:p>
                  </a:txBody>
                  <a:tcPr marL="0" marR="0" marT="0" marB="0" vert="horz">
                    <a:lnL w="3175" cap="flat" cmpd="sng" algn="ctr">
                      <a:solidFill>
                        <a:srgbClr val="174994"/>
                      </a:solidFill>
                      <a:prstDash val="solid"/>
                      <a:round/>
                      <a:headEnd type="none" w="med" len="med"/>
                      <a:tailEnd type="none" w="med" len="med"/>
                    </a:lnL>
                    <a:lnR w="3175" cap="flat" cmpd="sng" algn="ctr">
                      <a:solidFill>
                        <a:srgbClr val="174994"/>
                      </a:solidFill>
                      <a:prstDash val="solid"/>
                      <a:round/>
                      <a:headEnd type="none" w="med" len="med"/>
                      <a:tailEnd type="none" w="med" len="med"/>
                    </a:lnR>
                    <a:lnT w="3175" cap="flat" cmpd="sng" algn="ctr">
                      <a:solidFill>
                        <a:srgbClr val="174994"/>
                      </a:solidFill>
                      <a:prstDash val="solid"/>
                      <a:round/>
                      <a:headEnd type="none" w="med" len="med"/>
                      <a:tailEnd type="none" w="med" len="med"/>
                    </a:lnT>
                    <a:lnB>
                      <a:noFill/>
                    </a:lnB>
                  </a:tcPr>
                </a:tc>
                <a:tc>
                  <a:txBody>
                    <a:bodyPr/>
                    <a:lstStyle/>
                    <a:p>
                      <a:pPr algn="l" rtl="0" eaLnBrk="0">
                        <a:lnSpc>
                          <a:spcPct val="82000"/>
                        </a:lnSpc>
                      </a:pPr>
                      <a:endParaRPr sz="100" dirty="0">
                        <a:latin typeface="Arial" panose="020B0604020202020204"/>
                        <a:ea typeface="Arial" panose="020B0604020202020204"/>
                        <a:cs typeface="Arial" panose="020B0604020202020204"/>
                      </a:endParaRPr>
                    </a:p>
                    <a:p>
                      <a:pPr marL="261620" algn="l" rtl="0" eaLnBrk="0">
                        <a:lnSpc>
                          <a:spcPct val="94000"/>
                        </a:lnSpc>
                      </a:pPr>
                      <a:r>
                        <a:rPr sz="400" kern="0" spc="20" dirty="0">
                          <a:solidFill>
                            <a:srgbClr val="174994">
                              <a:alpha val="100000"/>
                            </a:srgbClr>
                          </a:solidFill>
                          <a:latin typeface="Arial" panose="020B0604020202020204"/>
                          <a:ea typeface="Arial" panose="020B0604020202020204"/>
                          <a:cs typeface="Arial" panose="020B0604020202020204"/>
                        </a:rPr>
                        <a:t>11</a:t>
                      </a:r>
                      <a:r>
                        <a:rPr lang="en-US" sz="400" kern="0" spc="20" dirty="0">
                          <a:solidFill>
                            <a:srgbClr val="174994">
                              <a:alpha val="100000"/>
                            </a:srgbClr>
                          </a:solidFill>
                          <a:latin typeface="Arial" panose="020B0604020202020204"/>
                          <a:ea typeface="Arial" panose="020B0604020202020204"/>
                          <a:cs typeface="Arial" panose="020B0604020202020204"/>
                        </a:rPr>
                        <a:t>/19</a:t>
                      </a:r>
                      <a:endParaRPr lang="en-US" sz="400" kern="0" spc="20" dirty="0">
                        <a:solidFill>
                          <a:srgbClr val="174994">
                            <a:alpha val="100000"/>
                          </a:srgbClr>
                        </a:solidFill>
                        <a:latin typeface="Arial" panose="020B0604020202020204"/>
                        <a:ea typeface="Arial" panose="020B0604020202020204"/>
                        <a:cs typeface="Arial" panose="020B0604020202020204"/>
                      </a:endParaRPr>
                    </a:p>
                  </a:txBody>
                  <a:tcPr marL="0" marR="0" marT="0" marB="0" vert="horz">
                    <a:lnL w="3175" cap="flat" cmpd="sng" algn="ctr">
                      <a:solidFill>
                        <a:srgbClr val="174994"/>
                      </a:solidFill>
                      <a:prstDash val="solid"/>
                      <a:round/>
                      <a:headEnd type="none" w="med" len="med"/>
                      <a:tailEnd type="none" w="med" len="med"/>
                    </a:lnL>
                    <a:lnR>
                      <a:noFill/>
                    </a:lnR>
                    <a:lnT w="3175" cap="flat" cmpd="sng" algn="ctr">
                      <a:solidFill>
                        <a:srgbClr val="174994"/>
                      </a:solidFill>
                      <a:prstDash val="solid"/>
                      <a:round/>
                      <a:headEnd type="none" w="med" len="med"/>
                      <a:tailEnd type="none" w="med" len="med"/>
                    </a:lnT>
                    <a:lnB>
                      <a:noFill/>
                    </a:lnB>
                  </a:tcPr>
                </a:tc>
              </a:tr>
            </a:tbl>
          </a:graphicData>
        </a:graphic>
      </p:graphicFrame>
      <p:pic>
        <p:nvPicPr>
          <p:cNvPr id="356" name="picture 356"/>
          <p:cNvPicPr>
            <a:picLocks noChangeAspect="1"/>
          </p:cNvPicPr>
          <p:nvPr/>
        </p:nvPicPr>
        <p:blipFill>
          <a:blip r:embed="rId1"/>
          <a:stretch>
            <a:fillRect/>
          </a:stretch>
        </p:blipFill>
        <p:spPr>
          <a:xfrm rot="21600000">
            <a:off x="2976359" y="3225076"/>
            <a:ext cx="1602613" cy="138988"/>
          </a:xfrm>
          <a:prstGeom prst="rect">
            <a:avLst/>
          </a:prstGeom>
        </p:spPr>
      </p:pic>
      <p:grpSp>
        <p:nvGrpSpPr>
          <p:cNvPr id="30" name="组合 29"/>
          <p:cNvGrpSpPr/>
          <p:nvPr/>
        </p:nvGrpSpPr>
        <p:grpSpPr>
          <a:xfrm>
            <a:off x="51356" y="773430"/>
            <a:ext cx="4504849" cy="1766462"/>
            <a:chOff x="1512" y="4170"/>
            <a:chExt cx="12745" cy="4960"/>
          </a:xfrm>
        </p:grpSpPr>
        <p:sp>
          <p:nvSpPr>
            <p:cNvPr id="31" name="MH_SubTitle_1"/>
            <p:cNvSpPr txBox="1"/>
            <p:nvPr>
              <p:custDataLst>
                <p:tags r:id="rId2"/>
              </p:custDataLst>
            </p:nvPr>
          </p:nvSpPr>
          <p:spPr>
            <a:xfrm>
              <a:off x="7306" y="4277"/>
              <a:ext cx="6951" cy="604"/>
            </a:xfrm>
            <a:prstGeom prst="rect">
              <a:avLst/>
            </a:prstGeom>
            <a:noFill/>
          </p:spPr>
          <p:txBody>
            <a:bodyPr wrap="square" lIns="0" tIns="0" rIns="0" bIns="0" anchor="ctr">
              <a:spAutoFit/>
            </a:bodyPr>
            <a:p>
              <a:pPr algn="l"/>
              <a:r>
                <a:rPr lang="en-US" altLang="zh-CN" sz="1400" dirty="0">
                  <a:solidFill>
                    <a:schemeClr val="bg1">
                      <a:lumMod val="75000"/>
                    </a:schemeClr>
                  </a:solidFill>
                  <a:latin typeface="+mj-lt"/>
                  <a:ea typeface="微软雅黑" panose="020B0503020204020204" charset="-122"/>
                  <a:cs typeface="+mj-lt"/>
                  <a:sym typeface="Arial" panose="020B0604020202020204" pitchFamily="34" charset="0"/>
                </a:rPr>
                <a:t>Overview of Exotic Hadrons</a:t>
              </a:r>
              <a:endParaRPr lang="en-US" altLang="zh-CN" sz="1400" dirty="0">
                <a:solidFill>
                  <a:schemeClr val="tx1"/>
                </a:solidFill>
                <a:latin typeface="+mj-lt"/>
                <a:ea typeface="微软雅黑" panose="020B0503020204020204" charset="-122"/>
                <a:cs typeface="+mj-lt"/>
                <a:sym typeface="Arial" panose="020B0604020202020204" pitchFamily="34" charset="0"/>
              </a:endParaRPr>
            </a:p>
          </p:txBody>
        </p:sp>
        <p:sp>
          <p:nvSpPr>
            <p:cNvPr id="32" name="椭圆 31"/>
            <p:cNvSpPr/>
            <p:nvPr>
              <p:custDataLst>
                <p:tags r:id="rId3"/>
              </p:custDataLst>
            </p:nvPr>
          </p:nvSpPr>
          <p:spPr>
            <a:xfrm>
              <a:off x="6177" y="4170"/>
              <a:ext cx="743" cy="743"/>
            </a:xfrm>
            <a:prstGeom prst="ellipse">
              <a:avLst/>
            </a:prstGeom>
            <a:gradFill>
              <a:gsLst>
                <a:gs pos="100000">
                  <a:srgbClr val="024581"/>
                </a:gs>
                <a:gs pos="0">
                  <a:srgbClr val="12599D"/>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400" b="1" dirty="0">
                  <a:latin typeface="+mj-lt"/>
                  <a:ea typeface="微软雅黑" panose="020B0503020204020204" charset="-122"/>
                  <a:cs typeface="+mj-lt"/>
                </a:rPr>
                <a:t>1</a:t>
              </a:r>
              <a:endParaRPr lang="en-US" altLang="zh-CN" sz="1400" b="1" dirty="0">
                <a:latin typeface="+mj-lt"/>
                <a:ea typeface="微软雅黑" panose="020B0503020204020204" charset="-122"/>
                <a:cs typeface="+mj-lt"/>
              </a:endParaRPr>
            </a:p>
          </p:txBody>
        </p:sp>
        <p:grpSp>
          <p:nvGrpSpPr>
            <p:cNvPr id="33" name="组合 32"/>
            <p:cNvGrpSpPr/>
            <p:nvPr/>
          </p:nvGrpSpPr>
          <p:grpSpPr>
            <a:xfrm>
              <a:off x="1512" y="5561"/>
              <a:ext cx="12594" cy="3569"/>
              <a:chOff x="1512" y="5561"/>
              <a:chExt cx="12594" cy="3569"/>
            </a:xfrm>
          </p:grpSpPr>
          <p:sp>
            <p:nvSpPr>
              <p:cNvPr id="35" name="文本框 34"/>
              <p:cNvSpPr txBox="1"/>
              <p:nvPr/>
            </p:nvSpPr>
            <p:spPr>
              <a:xfrm>
                <a:off x="1512" y="6128"/>
                <a:ext cx="4621" cy="1323"/>
              </a:xfrm>
              <a:prstGeom prst="rect">
                <a:avLst/>
              </a:prstGeom>
              <a:noFill/>
            </p:spPr>
            <p:txBody>
              <a:bodyPr wrap="none" rtlCol="0">
                <a:noAutofit/>
              </a:bodyPr>
              <a:p>
                <a:pPr algn="ctr"/>
                <a:r>
                  <a:rPr lang="en-US" altLang="zh-CN" sz="2000" b="1" dirty="0">
                    <a:solidFill>
                      <a:schemeClr val="tx1"/>
                    </a:solidFill>
                    <a:effectLst/>
                    <a:latin typeface="+mj-lt"/>
                    <a:ea typeface="微软雅黑" panose="020B0503020204020204" charset="-122"/>
                    <a:cs typeface="+mj-lt"/>
                  </a:rPr>
                  <a:t>Outline</a:t>
                </a:r>
                <a:endParaRPr lang="en-US" altLang="zh-CN" sz="2000" b="1" dirty="0">
                  <a:solidFill>
                    <a:schemeClr val="tx1"/>
                  </a:solidFill>
                  <a:effectLst/>
                  <a:latin typeface="+mj-lt"/>
                  <a:ea typeface="微软雅黑" panose="020B0503020204020204" charset="-122"/>
                  <a:cs typeface="+mj-lt"/>
                </a:endParaRPr>
              </a:p>
            </p:txBody>
          </p:sp>
          <p:sp>
            <p:nvSpPr>
              <p:cNvPr id="36" name="MH_SubTitle_1"/>
              <p:cNvSpPr txBox="1"/>
              <p:nvPr>
                <p:custDataLst>
                  <p:tags r:id="rId4"/>
                </p:custDataLst>
              </p:nvPr>
            </p:nvSpPr>
            <p:spPr>
              <a:xfrm>
                <a:off x="7306" y="5675"/>
                <a:ext cx="6799" cy="604"/>
              </a:xfrm>
              <a:prstGeom prst="rect">
                <a:avLst/>
              </a:prstGeom>
              <a:noFill/>
            </p:spPr>
            <p:txBody>
              <a:bodyPr wrap="square" lIns="0" tIns="0" rIns="0" bIns="0" anchor="ctr">
                <a:spAutoFit/>
              </a:bodyPr>
              <a:p>
                <a:pPr algn="l"/>
                <a:r>
                  <a:rPr lang="en-US" altLang="zh-CN" sz="1400" dirty="0">
                    <a:solidFill>
                      <a:schemeClr val="bg1">
                        <a:lumMod val="75000"/>
                      </a:schemeClr>
                    </a:solidFill>
                    <a:latin typeface="+mj-lt"/>
                    <a:ea typeface="微软雅黑" panose="020B0503020204020204" charset="-122"/>
                    <a:cs typeface="+mj-lt"/>
                    <a:sym typeface="Arial" panose="020B0604020202020204" pitchFamily="34" charset="0"/>
                  </a:rPr>
                  <a:t>Method: </a:t>
                </a:r>
                <a:r>
                  <a:rPr lang="zh-CN" altLang="en-US" sz="1400" dirty="0">
                    <a:solidFill>
                      <a:schemeClr val="bg1">
                        <a:lumMod val="75000"/>
                      </a:schemeClr>
                    </a:solidFill>
                    <a:latin typeface="+mj-lt"/>
                    <a:ea typeface="微软雅黑" panose="020B0503020204020204" charset="-122"/>
                    <a:cs typeface="+mj-lt"/>
                    <a:sym typeface="Arial" panose="020B0604020202020204" pitchFamily="34" charset="0"/>
                  </a:rPr>
                  <a:t>QCD </a:t>
                </a:r>
                <a:r>
                  <a:rPr lang="en-US" altLang="zh-CN" sz="1400" dirty="0">
                    <a:solidFill>
                      <a:schemeClr val="bg1">
                        <a:lumMod val="75000"/>
                      </a:schemeClr>
                    </a:solidFill>
                    <a:latin typeface="+mj-lt"/>
                    <a:ea typeface="微软雅黑" panose="020B0503020204020204" charset="-122"/>
                    <a:cs typeface="+mj-lt"/>
                    <a:sym typeface="Arial" panose="020B0604020202020204" pitchFamily="34" charset="0"/>
                  </a:rPr>
                  <a:t>S</a:t>
                </a:r>
                <a:r>
                  <a:rPr lang="zh-CN" altLang="en-US" sz="1400" dirty="0">
                    <a:solidFill>
                      <a:schemeClr val="bg1">
                        <a:lumMod val="75000"/>
                      </a:schemeClr>
                    </a:solidFill>
                    <a:latin typeface="+mj-lt"/>
                    <a:ea typeface="微软雅黑" panose="020B0503020204020204" charset="-122"/>
                    <a:cs typeface="+mj-lt"/>
                    <a:sym typeface="Arial" panose="020B0604020202020204" pitchFamily="34" charset="0"/>
                  </a:rPr>
                  <a:t>um </a:t>
                </a:r>
                <a:r>
                  <a:rPr lang="en-US" altLang="zh-CN" sz="1400" dirty="0">
                    <a:solidFill>
                      <a:schemeClr val="bg1">
                        <a:lumMod val="75000"/>
                      </a:schemeClr>
                    </a:solidFill>
                    <a:latin typeface="+mj-lt"/>
                    <a:ea typeface="微软雅黑" panose="020B0503020204020204" charset="-122"/>
                    <a:cs typeface="+mj-lt"/>
                    <a:sym typeface="Arial" panose="020B0604020202020204" pitchFamily="34" charset="0"/>
                  </a:rPr>
                  <a:t>R</a:t>
                </a:r>
                <a:r>
                  <a:rPr lang="zh-CN" altLang="en-US" sz="1400" dirty="0">
                    <a:solidFill>
                      <a:schemeClr val="bg1">
                        <a:lumMod val="75000"/>
                      </a:schemeClr>
                    </a:solidFill>
                    <a:latin typeface="+mj-lt"/>
                    <a:ea typeface="微软雅黑" panose="020B0503020204020204" charset="-122"/>
                    <a:cs typeface="+mj-lt"/>
                    <a:sym typeface="Arial" panose="020B0604020202020204" pitchFamily="34" charset="0"/>
                  </a:rPr>
                  <a:t>ules</a:t>
                </a:r>
                <a:endParaRPr lang="zh-CN" altLang="en-US" sz="1400" dirty="0">
                  <a:solidFill>
                    <a:schemeClr val="bg1">
                      <a:lumMod val="75000"/>
                    </a:schemeClr>
                  </a:solidFill>
                  <a:latin typeface="+mj-lt"/>
                  <a:ea typeface="微软雅黑" panose="020B0503020204020204" charset="-122"/>
                  <a:cs typeface="+mj-lt"/>
                  <a:sym typeface="Arial" panose="020B0604020202020204" pitchFamily="34" charset="0"/>
                </a:endParaRPr>
              </a:p>
            </p:txBody>
          </p:sp>
          <p:sp>
            <p:nvSpPr>
              <p:cNvPr id="37" name="MH_SubTitle_1"/>
              <p:cNvSpPr txBox="1"/>
              <p:nvPr>
                <p:custDataLst>
                  <p:tags r:id="rId5"/>
                </p:custDataLst>
              </p:nvPr>
            </p:nvSpPr>
            <p:spPr>
              <a:xfrm>
                <a:off x="7306" y="7071"/>
                <a:ext cx="6800" cy="604"/>
              </a:xfrm>
              <a:prstGeom prst="rect">
                <a:avLst/>
              </a:prstGeom>
              <a:noFill/>
            </p:spPr>
            <p:txBody>
              <a:bodyPr wrap="square" lIns="0" tIns="0" rIns="0" bIns="0" anchor="ctr">
                <a:spAutoFit/>
              </a:bodyPr>
              <a:p>
                <a:pPr algn="l"/>
                <a:r>
                  <a:rPr lang="en-US" altLang="zh-CN" sz="1400" dirty="0">
                    <a:solidFill>
                      <a:schemeClr val="tx1"/>
                    </a:solidFill>
                    <a:latin typeface="+mj-lt"/>
                    <a:ea typeface="微软雅黑" panose="020B0503020204020204" charset="-122"/>
                    <a:cs typeface="+mj-lt"/>
                    <a:sym typeface="Arial" panose="020B0604020202020204" pitchFamily="34" charset="0"/>
                  </a:rPr>
                  <a:t>Numerical Analysis</a:t>
                </a:r>
                <a:endParaRPr lang="en-US" altLang="zh-CN" sz="1400" dirty="0">
                  <a:solidFill>
                    <a:schemeClr val="tx1"/>
                  </a:solidFill>
                  <a:latin typeface="+mj-lt"/>
                  <a:ea typeface="微软雅黑" panose="020B0503020204020204" charset="-122"/>
                  <a:cs typeface="+mj-lt"/>
                  <a:sym typeface="Arial" panose="020B0604020202020204" pitchFamily="34" charset="0"/>
                </a:endParaRPr>
              </a:p>
            </p:txBody>
          </p:sp>
          <p:sp>
            <p:nvSpPr>
              <p:cNvPr id="38" name="椭圆 37"/>
              <p:cNvSpPr/>
              <p:nvPr>
                <p:custDataLst>
                  <p:tags r:id="rId6"/>
                </p:custDataLst>
              </p:nvPr>
            </p:nvSpPr>
            <p:spPr>
              <a:xfrm>
                <a:off x="6177" y="5561"/>
                <a:ext cx="743" cy="742"/>
              </a:xfrm>
              <a:prstGeom prst="ellipse">
                <a:avLst/>
              </a:prstGeom>
              <a:gradFill>
                <a:gsLst>
                  <a:gs pos="100000">
                    <a:srgbClr val="024581"/>
                  </a:gs>
                  <a:gs pos="0">
                    <a:srgbClr val="12599D"/>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400" b="1" dirty="0">
                    <a:latin typeface="+mj-ea"/>
                    <a:ea typeface="微软雅黑" panose="020B0503020204020204" charset="-122"/>
                    <a:cs typeface="+mj-ea"/>
                  </a:rPr>
                  <a:t>2</a:t>
                </a:r>
                <a:endParaRPr lang="en-US" altLang="zh-CN" sz="1400" b="1" dirty="0">
                  <a:latin typeface="+mj-ea"/>
                  <a:ea typeface="微软雅黑" panose="020B0503020204020204" charset="-122"/>
                  <a:cs typeface="+mj-ea"/>
                </a:endParaRPr>
              </a:p>
            </p:txBody>
          </p:sp>
          <p:sp>
            <p:nvSpPr>
              <p:cNvPr id="40" name="椭圆 39"/>
              <p:cNvSpPr/>
              <p:nvPr>
                <p:custDataLst>
                  <p:tags r:id="rId7"/>
                </p:custDataLst>
              </p:nvPr>
            </p:nvSpPr>
            <p:spPr>
              <a:xfrm>
                <a:off x="6177" y="6951"/>
                <a:ext cx="743" cy="742"/>
              </a:xfrm>
              <a:prstGeom prst="ellipse">
                <a:avLst/>
              </a:prstGeom>
              <a:gradFill>
                <a:gsLst>
                  <a:gs pos="100000">
                    <a:srgbClr val="024581"/>
                  </a:gs>
                  <a:gs pos="0">
                    <a:srgbClr val="12599D"/>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400" b="1" dirty="0">
                    <a:latin typeface="+mj-lt"/>
                    <a:ea typeface="微软雅黑" panose="020B0503020204020204" charset="-122"/>
                    <a:cs typeface="+mj-lt"/>
                  </a:rPr>
                  <a:t>3</a:t>
                </a:r>
                <a:endParaRPr lang="en-US" altLang="zh-CN" sz="1400" b="1" dirty="0">
                  <a:latin typeface="+mj-lt"/>
                  <a:ea typeface="微软雅黑" panose="020B0503020204020204" charset="-122"/>
                  <a:cs typeface="+mj-lt"/>
                </a:endParaRPr>
              </a:p>
            </p:txBody>
          </p:sp>
          <p:sp>
            <p:nvSpPr>
              <p:cNvPr id="41" name="椭圆 40"/>
              <p:cNvSpPr/>
              <p:nvPr>
                <p:custDataLst>
                  <p:tags r:id="rId8"/>
                </p:custDataLst>
              </p:nvPr>
            </p:nvSpPr>
            <p:spPr>
              <a:xfrm>
                <a:off x="6177" y="8343"/>
                <a:ext cx="743" cy="742"/>
              </a:xfrm>
              <a:prstGeom prst="ellipse">
                <a:avLst/>
              </a:prstGeom>
              <a:gradFill>
                <a:gsLst>
                  <a:gs pos="100000">
                    <a:srgbClr val="024581"/>
                  </a:gs>
                  <a:gs pos="0">
                    <a:srgbClr val="12599D"/>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400" b="1" dirty="0">
                    <a:latin typeface="+mj-lt"/>
                    <a:ea typeface="微软雅黑" panose="020B0503020204020204" charset="-122"/>
                    <a:cs typeface="+mj-lt"/>
                  </a:rPr>
                  <a:t>4</a:t>
                </a:r>
                <a:endParaRPr lang="en-US" altLang="zh-CN" sz="1400" b="1" dirty="0">
                  <a:latin typeface="+mj-lt"/>
                  <a:ea typeface="微软雅黑" panose="020B0503020204020204" charset="-122"/>
                  <a:cs typeface="+mj-lt"/>
                </a:endParaRPr>
              </a:p>
            </p:txBody>
          </p:sp>
          <p:sp>
            <p:nvSpPr>
              <p:cNvPr id="42" name="文本框 41"/>
              <p:cNvSpPr txBox="1"/>
              <p:nvPr/>
            </p:nvSpPr>
            <p:spPr>
              <a:xfrm>
                <a:off x="7055" y="8269"/>
                <a:ext cx="6400" cy="861"/>
              </a:xfrm>
              <a:prstGeom prst="rect">
                <a:avLst/>
              </a:prstGeom>
              <a:noFill/>
            </p:spPr>
            <p:txBody>
              <a:bodyPr wrap="square" rtlCol="0">
                <a:spAutoFit/>
              </a:bodyPr>
              <a:p>
                <a:r>
                  <a:rPr lang="en-US" sz="1400">
                    <a:solidFill>
                      <a:schemeClr val="bg1">
                        <a:lumMod val="75000"/>
                      </a:schemeClr>
                    </a:solidFill>
                    <a:latin typeface="+mj-lt"/>
                    <a:ea typeface="微软雅黑" panose="020B0503020204020204" charset="-122"/>
                    <a:cs typeface="+mj-lt"/>
                    <a:sym typeface="+mn-ea"/>
                  </a:rPr>
                  <a:t>Summary</a:t>
                </a:r>
                <a:endParaRPr lang="en-US" altLang="en-US" sz="1400">
                  <a:solidFill>
                    <a:schemeClr val="bg1">
                      <a:lumMod val="75000"/>
                    </a:schemeClr>
                  </a:solidFill>
                  <a:latin typeface="+mj-lt"/>
                  <a:ea typeface="微软雅黑" panose="020B0503020204020204" charset="-122"/>
                  <a:cs typeface="+mj-lt"/>
                  <a:sym typeface="+mn-ea"/>
                </a:endParaRPr>
              </a:p>
            </p:txBody>
          </p:sp>
        </p:gr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picture 146"/>
          <p:cNvPicPr>
            <a:picLocks noChangeAspect="1"/>
          </p:cNvPicPr>
          <p:nvPr/>
        </p:nvPicPr>
        <p:blipFill>
          <a:blip r:embed="rId1"/>
          <a:stretch>
            <a:fillRect/>
          </a:stretch>
        </p:blipFill>
        <p:spPr>
          <a:xfrm rot="21600000">
            <a:off x="3085869" y="3276194"/>
            <a:ext cx="1479456" cy="58392"/>
          </a:xfrm>
          <a:prstGeom prst="rect">
            <a:avLst/>
          </a:prstGeom>
        </p:spPr>
      </p:pic>
      <p:pic>
        <p:nvPicPr>
          <p:cNvPr id="148" name="picture 148"/>
          <p:cNvPicPr>
            <a:picLocks noChangeAspect="1"/>
          </p:cNvPicPr>
          <p:nvPr/>
        </p:nvPicPr>
        <p:blipFill>
          <a:blip r:embed="rId2"/>
          <a:stretch>
            <a:fillRect/>
          </a:stretch>
        </p:blipFill>
        <p:spPr>
          <a:xfrm rot="21600000">
            <a:off x="2976359" y="3225076"/>
            <a:ext cx="1602613" cy="138988"/>
          </a:xfrm>
          <a:prstGeom prst="rect">
            <a:avLst/>
          </a:prstGeom>
        </p:spPr>
      </p:pic>
      <p:sp>
        <p:nvSpPr>
          <p:cNvPr id="150" name="textbox 150"/>
          <p:cNvSpPr/>
          <p:nvPr/>
        </p:nvSpPr>
        <p:spPr>
          <a:xfrm>
            <a:off x="140970" y="205740"/>
            <a:ext cx="4398010" cy="181610"/>
          </a:xfrm>
          <a:prstGeom prst="rect">
            <a:avLst/>
          </a:prstGeom>
          <a:noFill/>
          <a:ln w="0" cap="flat">
            <a:noFill/>
            <a:prstDash val="solid"/>
            <a:miter lim="0"/>
          </a:ln>
        </p:spPr>
        <p:txBody>
          <a:bodyPr vert="horz" wrap="square" lIns="0" tIns="0" rIns="0" bIns="0"/>
          <a:lstStyle/>
          <a:p>
            <a:pPr algn="l" rtl="0" eaLnBrk="0">
              <a:lnSpc>
                <a:spcPct val="87000"/>
              </a:lnSpc>
            </a:pPr>
            <a:endParaRPr sz="100" dirty="0">
              <a:latin typeface="Arial" panose="020B0604020202020204"/>
              <a:ea typeface="Arial" panose="020B0604020202020204"/>
              <a:cs typeface="Arial" panose="020B0604020202020204"/>
            </a:endParaRPr>
          </a:p>
          <a:p>
            <a:pPr marL="12700" algn="l" rtl="0" eaLnBrk="0">
              <a:lnSpc>
                <a:spcPct val="90000"/>
              </a:lnSpc>
            </a:pPr>
            <a:r>
              <a:rPr lang="en-US" altLang="zh-CN" sz="900" dirty="0">
                <a:solidFill>
                  <a:schemeClr val="accent1"/>
                </a:solidFill>
                <a:latin typeface="Arial" panose="020B0604020202020204"/>
                <a:ea typeface="Arial" panose="020B0604020202020204"/>
                <a:cs typeface="Arial" panose="020B0604020202020204"/>
              </a:rPr>
              <a:t>Interpolating currents (for diquark-antidiquark currents)</a:t>
            </a:r>
            <a:endParaRPr lang="en-US" altLang="zh-CN" sz="900" dirty="0">
              <a:solidFill>
                <a:schemeClr val="accent1"/>
              </a:solidFill>
              <a:latin typeface="Arial" panose="020B0604020202020204"/>
              <a:ea typeface="Arial" panose="020B0604020202020204"/>
              <a:cs typeface="Arial" panose="020B0604020202020204"/>
            </a:endParaRPr>
          </a:p>
          <a:p>
            <a:pPr marL="12700" algn="l" rtl="0" eaLnBrk="0">
              <a:lnSpc>
                <a:spcPct val="90000"/>
              </a:lnSpc>
            </a:pPr>
            <a:endParaRPr lang="en-US" altLang="zh-CN" sz="900" dirty="0">
              <a:solidFill>
                <a:schemeClr val="accent1"/>
              </a:solidFill>
              <a:latin typeface="Arial" panose="020B0604020202020204"/>
              <a:ea typeface="Arial" panose="020B0604020202020204"/>
              <a:cs typeface="Arial" panose="020B0604020202020204"/>
            </a:endParaRPr>
          </a:p>
          <a:p>
            <a:pPr marL="12700" algn="l" rtl="0" eaLnBrk="0">
              <a:lnSpc>
                <a:spcPct val="90000"/>
              </a:lnSpc>
            </a:pPr>
            <a:endParaRPr lang="en-US" altLang="zh-CN" sz="700" dirty="0">
              <a:latin typeface="Arial" panose="020B0604020202020204"/>
              <a:ea typeface="Arial" panose="020B0604020202020204"/>
              <a:cs typeface="Arial" panose="020B0604020202020204"/>
            </a:endParaRPr>
          </a:p>
          <a:p>
            <a:pPr marL="12700" algn="l" rtl="0" eaLnBrk="0">
              <a:lnSpc>
                <a:spcPct val="90000"/>
              </a:lnSpc>
            </a:pPr>
            <a:endParaRPr lang="en-US" altLang="zh-CN" sz="700" dirty="0">
              <a:latin typeface="Arial" panose="020B0604020202020204"/>
              <a:ea typeface="Arial" panose="020B0604020202020204"/>
              <a:cs typeface="Arial" panose="020B0604020202020204"/>
            </a:endParaRPr>
          </a:p>
          <a:p>
            <a:pPr marL="12700" algn="l" rtl="0" eaLnBrk="0">
              <a:lnSpc>
                <a:spcPct val="90000"/>
              </a:lnSpc>
            </a:pPr>
            <a:endParaRPr lang="en-US" altLang="zh-CN" sz="700" dirty="0">
              <a:latin typeface="Arial" panose="020B0604020202020204"/>
              <a:ea typeface="Arial" panose="020B0604020202020204"/>
              <a:cs typeface="Arial" panose="020B0604020202020204"/>
            </a:endParaRPr>
          </a:p>
          <a:p>
            <a:pPr marL="12700" algn="l" rtl="0" eaLnBrk="0">
              <a:lnSpc>
                <a:spcPct val="90000"/>
              </a:lnSpc>
            </a:pPr>
            <a:endParaRPr lang="en-US" altLang="zh-CN" sz="700" dirty="0">
              <a:latin typeface="Arial" panose="020B0604020202020204"/>
              <a:ea typeface="Arial" panose="020B0604020202020204"/>
              <a:cs typeface="Arial" panose="020B0604020202020204"/>
            </a:endParaRPr>
          </a:p>
          <a:p>
            <a:pPr marL="12700" algn="l" rtl="0" eaLnBrk="0">
              <a:lnSpc>
                <a:spcPct val="90000"/>
              </a:lnSpc>
            </a:pPr>
            <a:endParaRPr lang="en-US" altLang="zh-CN" sz="700" dirty="0">
              <a:latin typeface="Arial" panose="020B0604020202020204"/>
              <a:ea typeface="Arial" panose="020B0604020202020204"/>
              <a:cs typeface="Arial" panose="020B0604020202020204"/>
            </a:endParaRPr>
          </a:p>
          <a:p>
            <a:pPr marL="12700" algn="l" rtl="0" eaLnBrk="0">
              <a:lnSpc>
                <a:spcPct val="90000"/>
              </a:lnSpc>
            </a:pPr>
            <a:endParaRPr lang="en-US" altLang="zh-CN" sz="700" dirty="0">
              <a:latin typeface="Arial" panose="020B0604020202020204"/>
              <a:ea typeface="Arial" panose="020B0604020202020204"/>
              <a:cs typeface="Arial" panose="020B0604020202020204"/>
            </a:endParaRPr>
          </a:p>
          <a:p>
            <a:pPr marL="12700" algn="l" rtl="0" eaLnBrk="0">
              <a:lnSpc>
                <a:spcPct val="90000"/>
              </a:lnSpc>
            </a:pPr>
            <a:endParaRPr lang="en-US" altLang="zh-CN" sz="700" dirty="0">
              <a:latin typeface="Arial" panose="020B0604020202020204"/>
              <a:ea typeface="Arial" panose="020B0604020202020204"/>
              <a:cs typeface="Arial" panose="020B0604020202020204"/>
            </a:endParaRPr>
          </a:p>
          <a:p>
            <a:pPr marL="12700" algn="l" rtl="0" eaLnBrk="0">
              <a:lnSpc>
                <a:spcPct val="90000"/>
              </a:lnSpc>
            </a:pPr>
            <a:endParaRPr lang="en-US" altLang="zh-CN" sz="700" dirty="0">
              <a:latin typeface="Arial" panose="020B0604020202020204"/>
              <a:ea typeface="Arial" panose="020B0604020202020204"/>
              <a:cs typeface="Arial" panose="020B0604020202020204"/>
            </a:endParaRPr>
          </a:p>
          <a:p>
            <a:pPr marL="12700" algn="l" rtl="0" eaLnBrk="0">
              <a:lnSpc>
                <a:spcPct val="90000"/>
              </a:lnSpc>
            </a:pPr>
            <a:endParaRPr lang="en-US" altLang="zh-CN" sz="700" dirty="0">
              <a:latin typeface="Arial" panose="020B0604020202020204"/>
              <a:ea typeface="Arial" panose="020B0604020202020204"/>
              <a:cs typeface="Arial" panose="020B0604020202020204"/>
            </a:endParaRPr>
          </a:p>
          <a:p>
            <a:pPr marL="12700" algn="l" rtl="0" eaLnBrk="0">
              <a:lnSpc>
                <a:spcPct val="90000"/>
              </a:lnSpc>
              <a:buClrTx/>
              <a:buSzTx/>
              <a:buFontTx/>
            </a:pPr>
            <a:endParaRPr lang="en-US" altLang="zh-CN" sz="900" dirty="0">
              <a:solidFill>
                <a:schemeClr val="accent1"/>
              </a:solidFill>
              <a:latin typeface="Arial" panose="020B0604020202020204"/>
              <a:ea typeface="Arial" panose="020B0604020202020204"/>
              <a:cs typeface="Arial" panose="020B0604020202020204"/>
            </a:endParaRPr>
          </a:p>
          <a:p>
            <a:pPr marL="184150" indent="-171450" algn="l" rtl="0" eaLnBrk="0" fontAlgn="auto">
              <a:lnSpc>
                <a:spcPct val="150000"/>
              </a:lnSpc>
              <a:buClrTx/>
              <a:buSzTx/>
              <a:buFont typeface="Arial" panose="020B0604020202020204" pitchFamily="34" charset="0"/>
              <a:buChar char="•"/>
            </a:pPr>
            <a:endParaRPr lang="en-US" altLang="zh-CN" sz="700" dirty="0">
              <a:solidFill>
                <a:schemeClr val="tx1"/>
              </a:solidFill>
              <a:latin typeface="Arial" panose="020B0604020202020204"/>
              <a:ea typeface="Arial" panose="020B0604020202020204"/>
              <a:cs typeface="Arial" panose="020B0604020202020204"/>
            </a:endParaRPr>
          </a:p>
        </p:txBody>
      </p:sp>
      <p:pic>
        <p:nvPicPr>
          <p:cNvPr id="152" name="picture 152"/>
          <p:cNvPicPr>
            <a:picLocks noChangeAspect="1"/>
          </p:cNvPicPr>
          <p:nvPr/>
        </p:nvPicPr>
        <p:blipFill>
          <a:blip r:embed="rId3"/>
          <a:stretch>
            <a:fillRect/>
          </a:stretch>
        </p:blipFill>
        <p:spPr>
          <a:xfrm rot="21600000">
            <a:off x="3448344" y="3286340"/>
            <a:ext cx="27930" cy="38100"/>
          </a:xfrm>
          <a:prstGeom prst="rect">
            <a:avLst/>
          </a:prstGeom>
        </p:spPr>
      </p:pic>
      <p:graphicFrame>
        <p:nvGraphicFramePr>
          <p:cNvPr id="160" name="table 160"/>
          <p:cNvGraphicFramePr>
            <a:graphicFrameLocks noGrp="1"/>
          </p:cNvGraphicFramePr>
          <p:nvPr/>
        </p:nvGraphicFramePr>
        <p:xfrm>
          <a:off x="0" y="3375072"/>
          <a:ext cx="4605019" cy="80644"/>
        </p:xfrm>
        <a:graphic>
          <a:graphicData uri="http://schemas.openxmlformats.org/drawingml/2006/table">
            <a:tbl>
              <a:tblPr/>
              <a:tblGrid>
                <a:gridCol w="913130"/>
                <a:gridCol w="1224914"/>
                <a:gridCol w="1952625"/>
                <a:gridCol w="514350"/>
              </a:tblGrid>
              <a:tr h="0">
                <a:tc>
                  <a:txBody>
                    <a:bodyPr/>
                    <a:lstStyle/>
                    <a:p>
                      <a:pPr algn="l" rtl="0" eaLnBrk="0">
                        <a:lnSpc>
                          <a:spcPct val="80000"/>
                        </a:lnSpc>
                      </a:pPr>
                      <a:endParaRPr sz="100" dirty="0">
                        <a:latin typeface="Arial" panose="020B0604020202020204"/>
                        <a:ea typeface="Arial" panose="020B0604020202020204"/>
                        <a:cs typeface="Arial" panose="020B0604020202020204"/>
                      </a:endParaRPr>
                    </a:p>
                    <a:p>
                      <a:pPr marL="269240" algn="l" rtl="0" eaLnBrk="0">
                        <a:lnSpc>
                          <a:spcPct val="99000"/>
                        </a:lnSpc>
                      </a:pPr>
                      <a:r>
                        <a:rPr lang="en-US" altLang="zh-CN" sz="400" kern="0" spc="50" dirty="0">
                          <a:solidFill>
                            <a:srgbClr val="174994">
                              <a:alpha val="100000"/>
                            </a:srgbClr>
                          </a:solidFill>
                          <a:latin typeface="Arial" panose="020B0604020202020204"/>
                          <a:ea typeface="Arial" panose="020B0604020202020204"/>
                          <a:cs typeface="Arial" panose="020B0604020202020204"/>
                          <a:sym typeface="+mn-ea"/>
                        </a:rPr>
                        <a:t>Jul.14</a:t>
                      </a:r>
                      <a:r>
                        <a:rPr sz="400" kern="0" spc="50" dirty="0">
                          <a:solidFill>
                            <a:srgbClr val="174994">
                              <a:alpha val="100000"/>
                            </a:srgbClr>
                          </a:solidFill>
                          <a:latin typeface="Arial" panose="020B0604020202020204"/>
                          <a:ea typeface="Arial" panose="020B0604020202020204"/>
                          <a:cs typeface="Arial" panose="020B0604020202020204"/>
                          <a:sym typeface="+mn-ea"/>
                        </a:rPr>
                        <a:t>, 2025</a:t>
                      </a:r>
                      <a:endParaRPr sz="400" dirty="0">
                        <a:latin typeface="Arial" panose="020B0604020202020204"/>
                        <a:ea typeface="Arial" panose="020B0604020202020204"/>
                        <a:cs typeface="Arial" panose="020B0604020202020204"/>
                      </a:endParaRPr>
                    </a:p>
                  </a:txBody>
                  <a:tcPr marL="0" marR="0" marT="0" marB="0" vert="horz">
                    <a:lnL>
                      <a:noFill/>
                    </a:lnL>
                    <a:lnR w="3175" cap="flat" cmpd="sng" algn="ctr">
                      <a:solidFill>
                        <a:srgbClr val="174994"/>
                      </a:solidFill>
                      <a:prstDash val="solid"/>
                      <a:round/>
                      <a:headEnd type="none" w="med" len="med"/>
                      <a:tailEnd type="none" w="med" len="med"/>
                    </a:lnR>
                    <a:lnT w="3175" cap="flat" cmpd="sng" algn="ctr">
                      <a:solidFill>
                        <a:srgbClr val="174994"/>
                      </a:solidFill>
                      <a:prstDash val="solid"/>
                      <a:round/>
                      <a:headEnd type="none" w="med" len="med"/>
                      <a:tailEnd type="none" w="med" len="med"/>
                    </a:lnT>
                    <a:lnB>
                      <a:noFill/>
                    </a:lnB>
                  </a:tcPr>
                </a:tc>
                <a:tc>
                  <a:txBody>
                    <a:bodyPr/>
                    <a:lstStyle/>
                    <a:p>
                      <a:pPr algn="l" rtl="0" eaLnBrk="0">
                        <a:lnSpc>
                          <a:spcPct val="73000"/>
                        </a:lnSpc>
                      </a:pPr>
                      <a:endParaRPr sz="100" dirty="0">
                        <a:latin typeface="Arial" panose="020B0604020202020204"/>
                        <a:ea typeface="Arial" panose="020B0604020202020204"/>
                        <a:cs typeface="Arial" panose="020B0604020202020204"/>
                      </a:endParaRPr>
                    </a:p>
                    <a:p>
                      <a:pPr marL="256540" algn="l" rtl="0" eaLnBrk="0">
                        <a:lnSpc>
                          <a:spcPts val="490"/>
                        </a:lnSpc>
                      </a:pPr>
                      <a:r>
                        <a:rPr lang="en-US" altLang="zh-CN" sz="400" kern="0" spc="60" dirty="0">
                          <a:solidFill>
                            <a:srgbClr val="174994">
                              <a:alpha val="100000"/>
                            </a:srgbClr>
                          </a:solidFill>
                          <a:latin typeface="Arial" panose="020B0604020202020204"/>
                          <a:ea typeface="Arial" panose="020B0604020202020204"/>
                          <a:cs typeface="Arial" panose="020B0604020202020204"/>
                          <a:sym typeface="+mn-ea"/>
                        </a:rPr>
                        <a:t>Hong-Zhou Xi </a:t>
                      </a:r>
                      <a:r>
                        <a:rPr sz="400" kern="0" spc="60" dirty="0">
                          <a:solidFill>
                            <a:srgbClr val="174994">
                              <a:alpha val="100000"/>
                            </a:srgbClr>
                          </a:solidFill>
                          <a:latin typeface="Arial" panose="020B0604020202020204"/>
                          <a:ea typeface="Arial" panose="020B0604020202020204"/>
                          <a:cs typeface="Arial" panose="020B0604020202020204"/>
                          <a:sym typeface="+mn-ea"/>
                        </a:rPr>
                        <a:t> </a:t>
                      </a:r>
                      <a:r>
                        <a:rPr sz="400" kern="0" spc="40" dirty="0">
                          <a:solidFill>
                            <a:srgbClr val="174994">
                              <a:alpha val="100000"/>
                            </a:srgbClr>
                          </a:solidFill>
                          <a:latin typeface="Arial" panose="020B0604020202020204"/>
                          <a:ea typeface="Arial" panose="020B0604020202020204"/>
                          <a:cs typeface="Arial" panose="020B0604020202020204"/>
                          <a:sym typeface="+mn-ea"/>
                        </a:rPr>
                        <a:t>(</a:t>
                      </a:r>
                      <a:r>
                        <a:rPr lang="en-US" sz="400" kern="0" spc="40" dirty="0">
                          <a:solidFill>
                            <a:srgbClr val="174994">
                              <a:alpha val="100000"/>
                            </a:srgbClr>
                          </a:solidFill>
                          <a:latin typeface="Arial" panose="020B0604020202020204"/>
                          <a:ea typeface="Arial" panose="020B0604020202020204"/>
                          <a:cs typeface="Arial" panose="020B0604020202020204"/>
                          <a:sym typeface="+mn-ea"/>
                        </a:rPr>
                        <a:t>SEU</a:t>
                      </a:r>
                      <a:r>
                        <a:rPr sz="400" kern="0" spc="40" dirty="0">
                          <a:solidFill>
                            <a:srgbClr val="174994">
                              <a:alpha val="100000"/>
                            </a:srgbClr>
                          </a:solidFill>
                          <a:latin typeface="Arial" panose="020B0604020202020204"/>
                          <a:ea typeface="Arial" panose="020B0604020202020204"/>
                          <a:cs typeface="Arial" panose="020B0604020202020204"/>
                          <a:sym typeface="+mn-ea"/>
                        </a:rPr>
                        <a:t>)</a:t>
                      </a:r>
                      <a:endParaRPr sz="400" dirty="0">
                        <a:latin typeface="Arial" panose="020B0604020202020204"/>
                        <a:ea typeface="Arial" panose="020B0604020202020204"/>
                        <a:cs typeface="Arial" panose="020B0604020202020204"/>
                      </a:endParaRPr>
                    </a:p>
                  </a:txBody>
                  <a:tcPr marL="0" marR="0" marT="0" marB="0" vert="horz">
                    <a:lnL w="3175" cap="flat" cmpd="sng" algn="ctr">
                      <a:solidFill>
                        <a:srgbClr val="174994"/>
                      </a:solidFill>
                      <a:prstDash val="solid"/>
                      <a:round/>
                      <a:headEnd type="none" w="med" len="med"/>
                      <a:tailEnd type="none" w="med" len="med"/>
                    </a:lnL>
                    <a:lnR w="3175" cap="flat" cmpd="sng" algn="ctr">
                      <a:solidFill>
                        <a:srgbClr val="174994"/>
                      </a:solidFill>
                      <a:prstDash val="solid"/>
                      <a:round/>
                      <a:headEnd type="none" w="med" len="med"/>
                      <a:tailEnd type="none" w="med" len="med"/>
                    </a:lnR>
                    <a:lnT w="3175" cap="flat" cmpd="sng" algn="ctr">
                      <a:solidFill>
                        <a:srgbClr val="174994"/>
                      </a:solidFill>
                      <a:prstDash val="solid"/>
                      <a:round/>
                      <a:headEnd type="none" w="med" len="med"/>
                      <a:tailEnd type="none" w="med" len="med"/>
                    </a:lnT>
                    <a:lnB>
                      <a:noFill/>
                    </a:lnB>
                  </a:tcPr>
                </a:tc>
                <a:tc>
                  <a:txBody>
                    <a:bodyPr/>
                    <a:lstStyle/>
                    <a:p>
                      <a:pPr algn="l" rtl="0" eaLnBrk="0">
                        <a:lnSpc>
                          <a:spcPct val="74000"/>
                        </a:lnSpc>
                      </a:pPr>
                      <a:endParaRPr sz="100" dirty="0">
                        <a:latin typeface="Arial" panose="020B0604020202020204"/>
                        <a:ea typeface="Arial" panose="020B0604020202020204"/>
                        <a:cs typeface="Arial" panose="020B0604020202020204"/>
                      </a:endParaRPr>
                    </a:p>
                    <a:p>
                      <a:pPr marL="260350" algn="l" rtl="0" eaLnBrk="0">
                        <a:lnSpc>
                          <a:spcPct val="98000"/>
                        </a:lnSpc>
                      </a:pPr>
                      <a:r>
                        <a:rPr lang="en-US" altLang="zh-CN" sz="400" dirty="0">
                          <a:solidFill>
                            <a:srgbClr val="4472C4"/>
                          </a:solidFill>
                          <a:latin typeface="Arial" panose="020B0604020202020204"/>
                          <a:ea typeface="Arial" panose="020B0604020202020204"/>
                          <a:cs typeface="Arial" panose="020B0604020202020204"/>
                        </a:rPr>
                        <a:t>Charmonium-like States with  J</a:t>
                      </a:r>
                      <a:r>
                        <a:rPr lang="en-US" altLang="zh-CN" sz="400" baseline="30000" dirty="0">
                          <a:solidFill>
                            <a:srgbClr val="4472C4"/>
                          </a:solidFill>
                          <a:latin typeface="Arial" panose="020B0604020202020204"/>
                          <a:ea typeface="Arial" panose="020B0604020202020204"/>
                          <a:cs typeface="Arial" panose="020B0604020202020204"/>
                        </a:rPr>
                        <a:t>PC</a:t>
                      </a:r>
                      <a:r>
                        <a:rPr lang="en-US" altLang="zh-CN" sz="400" dirty="0">
                          <a:solidFill>
                            <a:srgbClr val="4472C4"/>
                          </a:solidFill>
                          <a:latin typeface="Arial" panose="020B0604020202020204"/>
                          <a:ea typeface="Arial" panose="020B0604020202020204"/>
                          <a:cs typeface="Arial" panose="020B0604020202020204"/>
                        </a:rPr>
                        <a:t>=3</a:t>
                      </a:r>
                      <a:r>
                        <a:rPr lang="en-US" altLang="zh-CN" sz="400" baseline="30000" dirty="0">
                          <a:solidFill>
                            <a:srgbClr val="4472C4"/>
                          </a:solidFill>
                          <a:latin typeface="Arial" panose="020B0604020202020204"/>
                          <a:ea typeface="Arial" panose="020B0604020202020204"/>
                          <a:cs typeface="Arial" panose="020B0604020202020204"/>
                        </a:rPr>
                        <a:t>−+</a:t>
                      </a:r>
                      <a:r>
                        <a:rPr lang="en-US" altLang="zh-CN" sz="400" dirty="0">
                          <a:solidFill>
                            <a:srgbClr val="4472C4"/>
                          </a:solidFill>
                          <a:latin typeface="Arial" panose="020B0604020202020204"/>
                          <a:ea typeface="Arial" panose="020B0604020202020204"/>
                          <a:cs typeface="Arial" panose="020B0604020202020204"/>
                        </a:rPr>
                        <a:t>  through QCD Sum Rules</a:t>
                      </a:r>
                      <a:endParaRPr lang="en-US" altLang="zh-CN" sz="400" dirty="0">
                        <a:solidFill>
                          <a:srgbClr val="4472C4"/>
                        </a:solidFill>
                        <a:latin typeface="Arial" panose="020B0604020202020204"/>
                        <a:ea typeface="Arial" panose="020B0604020202020204"/>
                        <a:cs typeface="Arial" panose="020B0604020202020204"/>
                      </a:endParaRPr>
                    </a:p>
                    <a:p>
                      <a:pPr marL="260350" algn="l" rtl="0" eaLnBrk="0">
                        <a:lnSpc>
                          <a:spcPct val="98000"/>
                        </a:lnSpc>
                      </a:pPr>
                      <a:endParaRPr lang="en-US" altLang="zh-CN" sz="400" dirty="0">
                        <a:solidFill>
                          <a:srgbClr val="4472C4"/>
                        </a:solidFill>
                        <a:latin typeface="Arial" panose="020B0604020202020204"/>
                        <a:ea typeface="Arial" panose="020B0604020202020204"/>
                        <a:cs typeface="Arial" panose="020B0604020202020204"/>
                      </a:endParaRPr>
                    </a:p>
                  </a:txBody>
                  <a:tcPr marL="0" marR="0" marT="0" marB="0" vert="horz">
                    <a:lnL w="3175" cap="flat" cmpd="sng" algn="ctr">
                      <a:solidFill>
                        <a:srgbClr val="174994"/>
                      </a:solidFill>
                      <a:prstDash val="solid"/>
                      <a:round/>
                      <a:headEnd type="none" w="med" len="med"/>
                      <a:tailEnd type="none" w="med" len="med"/>
                    </a:lnL>
                    <a:lnR w="3175" cap="flat" cmpd="sng" algn="ctr">
                      <a:solidFill>
                        <a:srgbClr val="174994"/>
                      </a:solidFill>
                      <a:prstDash val="solid"/>
                      <a:round/>
                      <a:headEnd type="none" w="med" len="med"/>
                      <a:tailEnd type="none" w="med" len="med"/>
                    </a:lnR>
                    <a:lnT w="3175" cap="flat" cmpd="sng" algn="ctr">
                      <a:solidFill>
                        <a:srgbClr val="174994"/>
                      </a:solidFill>
                      <a:prstDash val="solid"/>
                      <a:round/>
                      <a:headEnd type="none" w="med" len="med"/>
                      <a:tailEnd type="none" w="med" len="med"/>
                    </a:lnT>
                    <a:lnB>
                      <a:noFill/>
                    </a:lnB>
                  </a:tcPr>
                </a:tc>
                <a:tc>
                  <a:txBody>
                    <a:bodyPr/>
                    <a:lstStyle/>
                    <a:p>
                      <a:pPr algn="l" rtl="0" eaLnBrk="0">
                        <a:lnSpc>
                          <a:spcPct val="81000"/>
                        </a:lnSpc>
                      </a:pPr>
                      <a:endParaRPr sz="100" dirty="0">
                        <a:latin typeface="Arial" panose="020B0604020202020204"/>
                        <a:ea typeface="Arial" panose="020B0604020202020204"/>
                        <a:cs typeface="Arial" panose="020B0604020202020204"/>
                      </a:endParaRPr>
                    </a:p>
                    <a:p>
                      <a:pPr marL="257810" algn="l" rtl="0" eaLnBrk="0">
                        <a:lnSpc>
                          <a:spcPct val="96000"/>
                        </a:lnSpc>
                      </a:pPr>
                      <a:r>
                        <a:rPr lang="en-US" sz="400" kern="0" spc="30" dirty="0">
                          <a:solidFill>
                            <a:srgbClr val="174994">
                              <a:alpha val="100000"/>
                            </a:srgbClr>
                          </a:solidFill>
                          <a:latin typeface="Arial" panose="020B0604020202020204"/>
                          <a:ea typeface="Arial" panose="020B0604020202020204"/>
                          <a:cs typeface="Arial" panose="020B0604020202020204"/>
                        </a:rPr>
                        <a:t>12</a:t>
                      </a:r>
                      <a:r>
                        <a:rPr sz="400" kern="0" spc="30" dirty="0">
                          <a:solidFill>
                            <a:srgbClr val="174994">
                              <a:alpha val="100000"/>
                            </a:srgbClr>
                          </a:solidFill>
                          <a:latin typeface="Arial" panose="020B0604020202020204"/>
                          <a:ea typeface="Arial" panose="020B0604020202020204"/>
                          <a:cs typeface="Arial" panose="020B0604020202020204"/>
                        </a:rPr>
                        <a:t>/</a:t>
                      </a:r>
                      <a:r>
                        <a:rPr lang="en-US" sz="400" kern="0" spc="30" dirty="0">
                          <a:solidFill>
                            <a:srgbClr val="174994">
                              <a:alpha val="100000"/>
                            </a:srgbClr>
                          </a:solidFill>
                          <a:latin typeface="Arial" panose="020B0604020202020204"/>
                          <a:ea typeface="Arial" panose="020B0604020202020204"/>
                          <a:cs typeface="Arial" panose="020B0604020202020204"/>
                        </a:rPr>
                        <a:t>19</a:t>
                      </a:r>
                      <a:endParaRPr lang="en-US" sz="400" kern="0" spc="30" dirty="0">
                        <a:solidFill>
                          <a:srgbClr val="174994">
                            <a:alpha val="100000"/>
                          </a:srgbClr>
                        </a:solidFill>
                        <a:latin typeface="Arial" panose="020B0604020202020204"/>
                        <a:ea typeface="Arial" panose="020B0604020202020204"/>
                        <a:cs typeface="Arial" panose="020B0604020202020204"/>
                      </a:endParaRPr>
                    </a:p>
                  </a:txBody>
                  <a:tcPr marL="0" marR="0" marT="0" marB="0" vert="horz">
                    <a:lnL w="3175" cap="flat" cmpd="sng" algn="ctr">
                      <a:solidFill>
                        <a:srgbClr val="174994"/>
                      </a:solidFill>
                      <a:prstDash val="solid"/>
                      <a:round/>
                      <a:headEnd type="none" w="med" len="med"/>
                      <a:tailEnd type="none" w="med" len="med"/>
                    </a:lnL>
                    <a:lnR>
                      <a:noFill/>
                    </a:lnR>
                    <a:lnT w="3175" cap="flat" cmpd="sng" algn="ctr">
                      <a:solidFill>
                        <a:srgbClr val="174994"/>
                      </a:solidFill>
                      <a:prstDash val="solid"/>
                      <a:round/>
                      <a:headEnd type="none" w="med" len="med"/>
                      <a:tailEnd type="none" w="med" len="med"/>
                    </a:lnT>
                    <a:lnB>
                      <a:noFill/>
                    </a:lnB>
                  </a:tcPr>
                </a:tc>
              </a:tr>
            </a:tbl>
          </a:graphicData>
        </a:graphic>
      </p:graphicFrame>
      <mc:AlternateContent xmlns:mc="http://schemas.openxmlformats.org/markup-compatibility/2006">
        <mc:Choice xmlns:a14="http://schemas.microsoft.com/office/drawing/2010/main" Requires="a14">
          <p:sp>
            <p:nvSpPr>
              <p:cNvPr id="16" name="文本框 15"/>
              <p:cNvSpPr txBox="1"/>
              <p:nvPr/>
            </p:nvSpPr>
            <p:spPr>
              <a:xfrm>
                <a:off x="2188210" y="480060"/>
                <a:ext cx="2350770" cy="732155"/>
              </a:xfrm>
              <a:prstGeom prst="rect">
                <a:avLst/>
              </a:prstGeom>
              <a:noFill/>
            </p:spPr>
            <p:txBody>
              <a:bodyPr wrap="square" rtlCol="0">
                <a:noAutofit/>
              </a:bodyPr>
              <a:p>
                <a:pPr indent="0" algn="just" rtl="0" eaLnBrk="0" fontAlgn="auto">
                  <a:lnSpc>
                    <a:spcPct val="150000"/>
                  </a:lnSpc>
                  <a:spcBef>
                    <a:spcPts val="0"/>
                  </a:spcBef>
                  <a:buClrTx/>
                  <a:buSzTx/>
                  <a:buFont typeface="Arial" panose="020B0604020202020204" pitchFamily="34" charset="0"/>
                  <a:buChar char="•"/>
                </a:pPr>
                <a:r>
                  <a:rPr lang="en-US" altLang="zh-CN" sz="700" kern="0" spc="40" dirty="0">
                    <a:solidFill>
                      <a:schemeClr val="tx1">
                        <a:alpha val="100000"/>
                      </a:schemeClr>
                    </a:solidFill>
                    <a:latin typeface="Arial" panose="020B0604020202020204"/>
                    <a:ea typeface="Arial" panose="020B0604020202020204"/>
                    <a:cs typeface="Arial" panose="020B0604020202020204"/>
                    <a:sym typeface="+mn-ea"/>
                  </a:rPr>
                  <a:t>  </a:t>
                </a:r>
                <a14:m>
                  <m:oMath xmlns:m="http://schemas.openxmlformats.org/officeDocument/2006/math">
                    <m:sSub>
                      <m:sSubPr>
                        <m:ctrlPr>
                          <a:rPr lang="en-US" altLang="zh-CN" sz="700" i="1" kern="0" spc="40" dirty="0">
                            <a:solidFill>
                              <a:schemeClr val="tx1">
                                <a:alpha val="100000"/>
                              </a:schemeClr>
                            </a:solidFill>
                            <a:latin typeface="Cambria Math" panose="02040503050406030204" charset="0"/>
                            <a:ea typeface="Arial" panose="020B0604020202020204"/>
                            <a:cs typeface="Cambria Math" panose="02040503050406030204" charset="0"/>
                            <a:sym typeface="+mn-ea"/>
                          </a:rPr>
                        </m:ctrlPr>
                      </m:sSubPr>
                      <m:e>
                        <m:r>
                          <a:rPr lang="en-US" altLang="zh-CN" sz="700" i="1" kern="0" spc="40" dirty="0">
                            <a:solidFill>
                              <a:schemeClr val="tx1">
                                <a:alpha val="100000"/>
                              </a:schemeClr>
                            </a:solidFill>
                            <a:latin typeface="Cambria Math" panose="02040503050406030204" charset="0"/>
                            <a:ea typeface="Arial" panose="020B0604020202020204"/>
                            <a:cs typeface="Cambria Math" panose="02040503050406030204" charset="0"/>
                            <a:sym typeface="+mn-ea"/>
                          </a:rPr>
                          <m:t>𝐷</m:t>
                        </m:r>
                      </m:e>
                      <m:sub>
                        <m:r>
                          <a:rPr lang="en-US" altLang="zh-CN" sz="700" i="1" kern="0" spc="40" dirty="0">
                            <a:solidFill>
                              <a:schemeClr val="tx1">
                                <a:alpha val="100000"/>
                              </a:schemeClr>
                            </a:solidFill>
                            <a:latin typeface="Cambria Math" panose="02040503050406030204" charset="0"/>
                            <a:ea typeface="Arial" panose="020B0604020202020204"/>
                            <a:cs typeface="Cambria Math" panose="02040503050406030204" charset="0"/>
                            <a:sym typeface="+mn-ea"/>
                          </a:rPr>
                          <m:t>𝛼</m:t>
                        </m:r>
                      </m:sub>
                    </m:sSub>
                  </m:oMath>
                </a14:m>
                <a:r>
                  <a:rPr lang="en-US" altLang="zh-CN" sz="700" kern="0" spc="40" dirty="0">
                    <a:solidFill>
                      <a:schemeClr val="tx1">
                        <a:alpha val="100000"/>
                      </a:schemeClr>
                    </a:solidFill>
                    <a:latin typeface="Arial" panose="020B0604020202020204"/>
                    <a:ea typeface="Arial" panose="020B0604020202020204"/>
                    <a:cs typeface="Arial" panose="020B0604020202020204"/>
                    <a:sym typeface="+mn-ea"/>
                  </a:rPr>
                  <a:t>=</a:t>
                </a:r>
                <a14:m>
                  <m:oMath xmlns:m="http://schemas.openxmlformats.org/officeDocument/2006/math">
                    <m:sSub>
                      <m:sSubPr>
                        <m:ctrlPr>
                          <a:rPr lang="en-US" altLang="zh-CN" sz="700" i="1" kern="0" spc="40" dirty="0">
                            <a:solidFill>
                              <a:schemeClr val="tx1">
                                <a:alpha val="100000"/>
                              </a:schemeClr>
                            </a:solidFill>
                            <a:latin typeface="Cambria Math" panose="02040503050406030204" charset="0"/>
                            <a:ea typeface="Arial" panose="020B0604020202020204"/>
                            <a:cs typeface="Cambria Math" panose="02040503050406030204" charset="0"/>
                            <a:sym typeface="+mn-ea"/>
                          </a:rPr>
                        </m:ctrlPr>
                      </m:sSubPr>
                      <m:e>
                        <m:r>
                          <a:rPr lang="en-US" altLang="zh-CN" sz="700" i="1" kern="0" spc="40" dirty="0">
                            <a:solidFill>
                              <a:schemeClr val="tx1">
                                <a:alpha val="100000"/>
                              </a:schemeClr>
                            </a:solidFill>
                            <a:latin typeface="Cambria Math" panose="02040503050406030204" charset="0"/>
                            <a:ea typeface="Arial" panose="020B0604020202020204"/>
                            <a:cs typeface="Cambria Math" panose="02040503050406030204" charset="0"/>
                            <a:sym typeface="+mn-ea"/>
                          </a:rPr>
                          <m:t> </m:t>
                        </m:r>
                        <m:r>
                          <a:rPr lang="en-US" altLang="zh-CN" sz="700" i="1" kern="0" spc="40" dirty="0">
                            <a:solidFill>
                              <a:schemeClr val="tx1">
                                <a:alpha val="100000"/>
                              </a:schemeClr>
                            </a:solidFill>
                            <a:latin typeface="Cambria Math" panose="02040503050406030204" charset="0"/>
                            <a:ea typeface="Arial" panose="020B0604020202020204"/>
                            <a:cs typeface="Cambria Math" panose="02040503050406030204" charset="0"/>
                            <a:sym typeface="+mn-ea"/>
                          </a:rPr>
                          <m:t>𝜕</m:t>
                        </m:r>
                      </m:e>
                      <m:sub>
                        <m:r>
                          <a:rPr lang="en-US" altLang="zh-CN" sz="700" i="1" kern="0" spc="40" dirty="0">
                            <a:solidFill>
                              <a:schemeClr val="tx1">
                                <a:alpha val="100000"/>
                              </a:schemeClr>
                            </a:solidFill>
                            <a:latin typeface="Cambria Math" panose="02040503050406030204" charset="0"/>
                            <a:ea typeface="Arial" panose="020B0604020202020204"/>
                            <a:cs typeface="Cambria Math" panose="02040503050406030204" charset="0"/>
                            <a:sym typeface="+mn-ea"/>
                          </a:rPr>
                          <m:t>𝛼</m:t>
                        </m:r>
                      </m:sub>
                    </m:sSub>
                    <m:r>
                      <a:rPr lang="en-US" altLang="zh-CN" sz="700" kern="0" spc="40" dirty="0">
                        <a:solidFill>
                          <a:schemeClr val="tx1">
                            <a:alpha val="100000"/>
                          </a:schemeClr>
                        </a:solidFill>
                        <a:latin typeface="Cambria Math" panose="02040503050406030204" charset="0"/>
                        <a:ea typeface="Arial" panose="020B0604020202020204"/>
                        <a:cs typeface="Cambria Math" panose="02040503050406030204" charset="0"/>
                        <a:sym typeface="+mn-ea"/>
                      </a:rPr>
                      <m:t>+ </m:t>
                    </m:r>
                  </m:oMath>
                </a14:m>
                <a:r>
                  <a:rPr lang="en-US" altLang="zh-CN" sz="700" kern="0" spc="40" dirty="0">
                    <a:solidFill>
                      <a:schemeClr val="tx1">
                        <a:alpha val="100000"/>
                      </a:schemeClr>
                    </a:solidFill>
                    <a:latin typeface="Arial" panose="020B0604020202020204"/>
                    <a:ea typeface="Arial" panose="020B0604020202020204"/>
                    <a:cs typeface="Arial" panose="020B0604020202020204"/>
                    <a:sym typeface="+mn-ea"/>
                  </a:rPr>
                  <a:t>i</a:t>
                </a:r>
                <a14:m>
                  <m:oMath xmlns:m="http://schemas.openxmlformats.org/officeDocument/2006/math">
                    <m:sSub>
                      <m:sSubPr>
                        <m:ctrlPr>
                          <a:rPr lang="en-US" altLang="zh-CN" sz="700" i="1" kern="0" spc="40" dirty="0">
                            <a:solidFill>
                              <a:schemeClr val="tx1">
                                <a:alpha val="100000"/>
                              </a:schemeClr>
                            </a:solidFill>
                            <a:latin typeface="Cambria Math" panose="02040503050406030204" charset="0"/>
                            <a:ea typeface="Arial" panose="020B0604020202020204"/>
                            <a:cs typeface="Cambria Math" panose="02040503050406030204" charset="0"/>
                            <a:sym typeface="+mn-ea"/>
                          </a:rPr>
                        </m:ctrlPr>
                      </m:sSubPr>
                      <m:e>
                        <m:r>
                          <a:rPr lang="en-US" altLang="zh-CN" sz="700" i="1" kern="0" spc="40" dirty="0">
                            <a:solidFill>
                              <a:schemeClr val="tx1">
                                <a:alpha val="100000"/>
                              </a:schemeClr>
                            </a:solidFill>
                            <a:latin typeface="Cambria Math" panose="02040503050406030204" charset="0"/>
                            <a:ea typeface="Arial" panose="020B0604020202020204"/>
                            <a:cs typeface="Cambria Math" panose="02040503050406030204" charset="0"/>
                            <a:sym typeface="+mn-ea"/>
                          </a:rPr>
                          <m:t>𝑔</m:t>
                        </m:r>
                      </m:e>
                      <m:sub>
                        <m:r>
                          <a:rPr lang="en-US" altLang="zh-CN" sz="700" i="1" kern="0" spc="40" dirty="0">
                            <a:solidFill>
                              <a:schemeClr val="tx1">
                                <a:alpha val="100000"/>
                              </a:schemeClr>
                            </a:solidFill>
                            <a:latin typeface="Cambria Math" panose="02040503050406030204" charset="0"/>
                            <a:ea typeface="Arial" panose="020B0604020202020204"/>
                            <a:cs typeface="Cambria Math" panose="02040503050406030204" charset="0"/>
                            <a:sym typeface="+mn-ea"/>
                          </a:rPr>
                          <m:t>𝑠</m:t>
                        </m:r>
                      </m:sub>
                    </m:sSub>
                    <m:sSub>
                      <m:sSubPr>
                        <m:ctrlPr>
                          <a:rPr lang="en-US" altLang="zh-CN" sz="700" i="1" kern="0" spc="40" dirty="0">
                            <a:solidFill>
                              <a:schemeClr val="tx1">
                                <a:alpha val="100000"/>
                              </a:schemeClr>
                            </a:solidFill>
                            <a:latin typeface="Cambria Math" panose="02040503050406030204" charset="0"/>
                            <a:ea typeface="Arial" panose="020B0604020202020204"/>
                            <a:cs typeface="Cambria Math" panose="02040503050406030204" charset="0"/>
                            <a:sym typeface="+mn-ea"/>
                          </a:rPr>
                        </m:ctrlPr>
                      </m:sSubPr>
                      <m:e>
                        <m:r>
                          <a:rPr lang="en-US" altLang="zh-CN" sz="700" i="1" kern="0" spc="40" dirty="0">
                            <a:solidFill>
                              <a:schemeClr val="tx1">
                                <a:alpha val="100000"/>
                              </a:schemeClr>
                            </a:solidFill>
                            <a:latin typeface="Cambria Math" panose="02040503050406030204" charset="0"/>
                            <a:ea typeface="Arial" panose="020B0604020202020204"/>
                            <a:cs typeface="Cambria Math" panose="02040503050406030204" charset="0"/>
                            <a:sym typeface="+mn-ea"/>
                          </a:rPr>
                          <m:t>𝐴</m:t>
                        </m:r>
                      </m:e>
                      <m:sub>
                        <m:r>
                          <a:rPr lang="en-US" altLang="zh-CN" sz="700" i="1" kern="0" spc="40" dirty="0">
                            <a:solidFill>
                              <a:schemeClr val="tx1">
                                <a:alpha val="100000"/>
                              </a:schemeClr>
                            </a:solidFill>
                            <a:latin typeface="Cambria Math" panose="02040503050406030204" charset="0"/>
                            <a:ea typeface="Arial" panose="020B0604020202020204"/>
                            <a:cs typeface="Cambria Math" panose="02040503050406030204" charset="0"/>
                            <a:sym typeface="+mn-ea"/>
                          </a:rPr>
                          <m:t>𝛼</m:t>
                        </m:r>
                      </m:sub>
                    </m:sSub>
                  </m:oMath>
                </a14:m>
                <a:r>
                  <a:rPr lang="en-US" altLang="zh-CN" sz="700" kern="0" spc="40" dirty="0">
                    <a:solidFill>
                      <a:schemeClr val="tx1">
                        <a:alpha val="100000"/>
                      </a:schemeClr>
                    </a:solidFill>
                    <a:latin typeface="Arial" panose="020B0604020202020204"/>
                    <a:ea typeface="Arial" panose="020B0604020202020204"/>
                    <a:cs typeface="Arial" panose="020B0604020202020204"/>
                    <a:sym typeface="+mn-ea"/>
                  </a:rPr>
                  <a:t>    </a:t>
                </a:r>
                <a:endParaRPr lang="en-US" altLang="zh-CN" sz="700" kern="0" spc="40" dirty="0">
                  <a:solidFill>
                    <a:schemeClr val="tx1">
                      <a:alpha val="100000"/>
                    </a:schemeClr>
                  </a:solidFill>
                  <a:latin typeface="Arial" panose="020B0604020202020204"/>
                  <a:ea typeface="Arial" panose="020B0604020202020204"/>
                  <a:cs typeface="Arial" panose="020B0604020202020204"/>
                  <a:sym typeface="+mn-ea"/>
                </a:endParaRPr>
              </a:p>
              <a:p>
                <a:pPr indent="0" algn="just" rtl="0" eaLnBrk="0" fontAlgn="auto">
                  <a:lnSpc>
                    <a:spcPct val="150000"/>
                  </a:lnSpc>
                  <a:spcBef>
                    <a:spcPts val="0"/>
                  </a:spcBef>
                  <a:buClrTx/>
                  <a:buSzTx/>
                  <a:buFont typeface="Arial" panose="020B0604020202020204" pitchFamily="34" charset="0"/>
                  <a:buChar char="•"/>
                </a:pPr>
                <a:r>
                  <a:rPr lang="en-US" altLang="zh-CN" sz="700" kern="0" spc="40" dirty="0">
                    <a:solidFill>
                      <a:schemeClr val="tx1">
                        <a:alpha val="100000"/>
                      </a:schemeClr>
                    </a:solidFill>
                    <a:latin typeface="Arial" panose="020B0604020202020204"/>
                    <a:ea typeface="Arial" panose="020B0604020202020204"/>
                    <a:cs typeface="Arial" panose="020B0604020202020204"/>
                    <a:sym typeface="+mn-ea"/>
                  </a:rPr>
                  <a:t>  X </a:t>
                </a:r>
                <a14:m>
                  <m:oMath xmlns:m="http://schemas.openxmlformats.org/officeDocument/2006/math">
                    <m:acc>
                      <m:accPr>
                        <m:chr m:val="⃡"/>
                        <m:ctrlPr>
                          <a:rPr lang="en-US" altLang="zh-CN" sz="700" i="1" kern="0" spc="40" dirty="0">
                            <a:solidFill>
                              <a:schemeClr val="tx1">
                                <a:alpha val="100000"/>
                              </a:schemeClr>
                            </a:solidFill>
                            <a:latin typeface="Cambria Math" panose="02040503050406030204" charset="0"/>
                            <a:ea typeface="Arial" panose="020B0604020202020204"/>
                            <a:cs typeface="Cambria Math" panose="02040503050406030204" charset="0"/>
                            <a:sym typeface="+mn-ea"/>
                          </a:rPr>
                        </m:ctrlPr>
                      </m:accPr>
                      <m:e>
                        <m:sSub>
                          <m:sSubPr>
                            <m:ctrlPr>
                              <a:rPr lang="en-US" altLang="zh-CN" sz="700" i="1" kern="0" spc="40" dirty="0">
                                <a:solidFill>
                                  <a:schemeClr val="tx1">
                                    <a:alpha val="100000"/>
                                  </a:schemeClr>
                                </a:solidFill>
                                <a:latin typeface="Cambria Math" panose="02040503050406030204" charset="0"/>
                                <a:ea typeface="Arial" panose="020B0604020202020204"/>
                                <a:cs typeface="Cambria Math" panose="02040503050406030204" charset="0"/>
                                <a:sym typeface="+mn-ea"/>
                              </a:rPr>
                            </m:ctrlPr>
                          </m:sSubPr>
                          <m:e>
                            <m:r>
                              <a:rPr lang="en-US" altLang="zh-CN" sz="700" i="1" kern="0" spc="40" dirty="0">
                                <a:solidFill>
                                  <a:schemeClr val="tx1">
                                    <a:alpha val="100000"/>
                                  </a:schemeClr>
                                </a:solidFill>
                                <a:latin typeface="Cambria Math" panose="02040503050406030204" charset="0"/>
                                <a:ea typeface="Arial" panose="020B0604020202020204"/>
                                <a:cs typeface="Cambria Math" panose="02040503050406030204" charset="0"/>
                                <a:sym typeface="+mn-ea"/>
                              </a:rPr>
                              <m:t> </m:t>
                            </m:r>
                            <m:r>
                              <a:rPr lang="en-US" altLang="zh-CN" sz="700" i="1" kern="0" spc="40" dirty="0">
                                <a:solidFill>
                                  <a:schemeClr val="tx1">
                                    <a:alpha val="100000"/>
                                  </a:schemeClr>
                                </a:solidFill>
                                <a:latin typeface="Cambria Math" panose="02040503050406030204" charset="0"/>
                                <a:ea typeface="Arial" panose="020B0604020202020204"/>
                                <a:cs typeface="Cambria Math" panose="02040503050406030204" charset="0"/>
                                <a:sym typeface="+mn-ea"/>
                              </a:rPr>
                              <m:t>𝐷</m:t>
                            </m:r>
                          </m:e>
                          <m:sub>
                            <m:r>
                              <a:rPr lang="en-US" altLang="zh-CN" sz="700" i="1" kern="0" spc="40" dirty="0">
                                <a:solidFill>
                                  <a:schemeClr val="tx1">
                                    <a:alpha val="100000"/>
                                  </a:schemeClr>
                                </a:solidFill>
                                <a:latin typeface="Cambria Math" panose="02040503050406030204" charset="0"/>
                                <a:ea typeface="Arial" panose="020B0604020202020204"/>
                                <a:cs typeface="Cambria Math" panose="02040503050406030204" charset="0"/>
                                <a:sym typeface="+mn-ea"/>
                              </a:rPr>
                              <m:t>𝛼</m:t>
                            </m:r>
                          </m:sub>
                        </m:sSub>
                      </m:e>
                    </m:acc>
                    <m:r>
                      <a:rPr lang="en-US" altLang="zh-CN" sz="700" i="1" kern="0" spc="40" dirty="0">
                        <a:solidFill>
                          <a:schemeClr val="tx1">
                            <a:alpha val="100000"/>
                          </a:schemeClr>
                        </a:solidFill>
                        <a:latin typeface="Cambria Math" panose="02040503050406030204" charset="0"/>
                        <a:ea typeface="Arial" panose="020B0604020202020204"/>
                        <a:cs typeface="Cambria Math" panose="02040503050406030204" charset="0"/>
                        <a:sym typeface="+mn-ea"/>
                      </a:rPr>
                      <m:t> </m:t>
                    </m:r>
                  </m:oMath>
                </a14:m>
                <a:r>
                  <a:rPr lang="en-US" altLang="zh-CN" sz="700" kern="0" spc="40" dirty="0">
                    <a:solidFill>
                      <a:schemeClr val="tx1">
                        <a:alpha val="100000"/>
                      </a:schemeClr>
                    </a:solidFill>
                    <a:latin typeface="Arial" panose="020B0604020202020204"/>
                    <a:ea typeface="Arial" panose="020B0604020202020204"/>
                    <a:cs typeface="Arial" panose="020B0604020202020204"/>
                    <a:sym typeface="+mn-ea"/>
                  </a:rPr>
                  <a:t>Y = X [</a:t>
                </a:r>
                <a14:m>
                  <m:oMath xmlns:m="http://schemas.openxmlformats.org/officeDocument/2006/math">
                    <m:sSub>
                      <m:sSubPr>
                        <m:ctrlPr>
                          <a:rPr lang="en-US" altLang="zh-CN" sz="700" i="1" kern="0" spc="40" dirty="0">
                            <a:solidFill>
                              <a:schemeClr val="tx1">
                                <a:alpha val="100000"/>
                              </a:schemeClr>
                            </a:solidFill>
                            <a:latin typeface="Cambria Math" panose="02040503050406030204" charset="0"/>
                            <a:ea typeface="Arial" panose="020B0604020202020204"/>
                            <a:cs typeface="Cambria Math" panose="02040503050406030204" charset="0"/>
                            <a:sym typeface="+mn-ea"/>
                          </a:rPr>
                        </m:ctrlPr>
                      </m:sSubPr>
                      <m:e>
                        <m:r>
                          <a:rPr lang="en-US" altLang="zh-CN" sz="700" i="1" kern="0" spc="40" dirty="0">
                            <a:solidFill>
                              <a:schemeClr val="tx1">
                                <a:alpha val="100000"/>
                              </a:schemeClr>
                            </a:solidFill>
                            <a:latin typeface="Cambria Math" panose="02040503050406030204" charset="0"/>
                            <a:ea typeface="Arial" panose="020B0604020202020204"/>
                            <a:cs typeface="Cambria Math" panose="02040503050406030204" charset="0"/>
                            <a:sym typeface="+mn-ea"/>
                          </a:rPr>
                          <m:t>𝐷</m:t>
                        </m:r>
                      </m:e>
                      <m:sub>
                        <m:r>
                          <a:rPr lang="en-US" altLang="zh-CN" sz="700" i="1" kern="0" spc="40" dirty="0">
                            <a:solidFill>
                              <a:schemeClr val="tx1">
                                <a:alpha val="100000"/>
                              </a:schemeClr>
                            </a:solidFill>
                            <a:latin typeface="Cambria Math" panose="02040503050406030204" charset="0"/>
                            <a:ea typeface="Arial" panose="020B0604020202020204"/>
                            <a:cs typeface="Cambria Math" panose="02040503050406030204" charset="0"/>
                            <a:sym typeface="+mn-ea"/>
                          </a:rPr>
                          <m:t>𝛼</m:t>
                        </m:r>
                      </m:sub>
                    </m:sSub>
                  </m:oMath>
                </a14:m>
                <a:r>
                  <a:rPr lang="en-US" altLang="zh-CN" sz="700" kern="0" spc="40" dirty="0">
                    <a:solidFill>
                      <a:schemeClr val="tx1">
                        <a:alpha val="100000"/>
                      </a:schemeClr>
                    </a:solidFill>
                    <a:latin typeface="Arial" panose="020B0604020202020204"/>
                    <a:ea typeface="Arial" panose="020B0604020202020204"/>
                    <a:cs typeface="Arial" panose="020B0604020202020204"/>
                    <a:sym typeface="+mn-ea"/>
                  </a:rPr>
                  <a:t>Y</a:t>
                </a:r>
                <a:r>
                  <a:rPr lang="en-US" altLang="zh-CN" sz="700" kern="0" spc="40" dirty="0">
                    <a:solidFill>
                      <a:schemeClr val="tx1">
                        <a:alpha val="100000"/>
                      </a:schemeClr>
                    </a:solidFill>
                    <a:latin typeface="Arial" panose="020B0604020202020204"/>
                    <a:ea typeface="Arial" panose="020B0604020202020204"/>
                    <a:cs typeface="Arial" panose="020B0604020202020204"/>
                    <a:sym typeface="+mn-ea"/>
                  </a:rPr>
                  <a:t>] </a:t>
                </a:r>
                <a14:m>
                  <m:oMath xmlns:m="http://schemas.openxmlformats.org/officeDocument/2006/math">
                    <m:r>
                      <a:rPr lang="en-US" altLang="zh-CN" sz="700" kern="0" spc="40" dirty="0">
                        <a:solidFill>
                          <a:schemeClr val="tx1">
                            <a:alpha val="100000"/>
                          </a:schemeClr>
                        </a:solidFill>
                        <a:latin typeface="Cambria Math" panose="02040503050406030204" charset="0"/>
                        <a:ea typeface="Arial" panose="020B0604020202020204"/>
                        <a:cs typeface="Cambria Math" panose="02040503050406030204" charset="0"/>
                        <a:sym typeface="+mn-ea"/>
                      </a:rPr>
                      <m:t>−</m:t>
                    </m:r>
                    <m:sSub>
                      <m:sSubPr>
                        <m:ctrlPr>
                          <a:rPr lang="en-US" altLang="zh-CN" sz="700" i="1" kern="0" spc="40" dirty="0">
                            <a:solidFill>
                              <a:schemeClr val="tx1">
                                <a:alpha val="100000"/>
                              </a:schemeClr>
                            </a:solidFill>
                            <a:latin typeface="Cambria Math" panose="02040503050406030204" charset="0"/>
                            <a:ea typeface="Arial" panose="020B0604020202020204"/>
                            <a:cs typeface="Cambria Math" panose="02040503050406030204" charset="0"/>
                            <a:sym typeface="+mn-ea"/>
                          </a:rPr>
                        </m:ctrlPr>
                      </m:sSubPr>
                      <m:e>
                        <m:r>
                          <a:rPr lang="en-US" altLang="zh-CN" sz="700" i="1" kern="0" spc="40" dirty="0">
                            <a:solidFill>
                              <a:schemeClr val="tx1">
                                <a:alpha val="100000"/>
                              </a:schemeClr>
                            </a:solidFill>
                            <a:latin typeface="Cambria Math" panose="02040503050406030204" charset="0"/>
                            <a:ea typeface="Arial" panose="020B0604020202020204"/>
                            <a:cs typeface="Cambria Math" panose="02040503050406030204" charset="0"/>
                            <a:sym typeface="+mn-ea"/>
                          </a:rPr>
                          <m:t>[</m:t>
                        </m:r>
                        <m:r>
                          <a:rPr lang="en-US" altLang="zh-CN" sz="700" i="1" kern="0" spc="40" dirty="0">
                            <a:solidFill>
                              <a:schemeClr val="tx1">
                                <a:alpha val="100000"/>
                              </a:schemeClr>
                            </a:solidFill>
                            <a:latin typeface="Cambria Math" panose="02040503050406030204" charset="0"/>
                            <a:ea typeface="Arial" panose="020B0604020202020204"/>
                            <a:cs typeface="Cambria Math" panose="02040503050406030204" charset="0"/>
                            <a:sym typeface="+mn-ea"/>
                          </a:rPr>
                          <m:t>𝐷</m:t>
                        </m:r>
                      </m:e>
                      <m:sub>
                        <m:r>
                          <a:rPr lang="en-US" altLang="zh-CN" sz="700" i="1" kern="0" spc="40" dirty="0">
                            <a:solidFill>
                              <a:schemeClr val="tx1">
                                <a:alpha val="100000"/>
                              </a:schemeClr>
                            </a:solidFill>
                            <a:latin typeface="Cambria Math" panose="02040503050406030204" charset="0"/>
                            <a:ea typeface="Arial" panose="020B0604020202020204"/>
                            <a:cs typeface="Cambria Math" panose="02040503050406030204" charset="0"/>
                            <a:sym typeface="+mn-ea"/>
                          </a:rPr>
                          <m:t>𝛼</m:t>
                        </m:r>
                      </m:sub>
                    </m:sSub>
                    <m:r>
                      <a:rPr lang="en-US" altLang="zh-CN" sz="700" kern="0" spc="40" dirty="0">
                        <a:solidFill>
                          <a:schemeClr val="tx1">
                            <a:alpha val="100000"/>
                          </a:schemeClr>
                        </a:solidFill>
                        <a:latin typeface="Arial" panose="020B0604020202020204"/>
                        <a:ea typeface="Arial" panose="020B0604020202020204"/>
                        <a:cs typeface="Arial" panose="020B0604020202020204"/>
                        <a:sym typeface="+mn-ea"/>
                      </a:rPr>
                      <m:t>𝑋</m:t>
                    </m:r>
                  </m:oMath>
                </a14:m>
                <a:r>
                  <a:rPr lang="en-US" altLang="zh-CN" sz="700" kern="0" spc="40" dirty="0">
                    <a:solidFill>
                      <a:schemeClr val="tx1">
                        <a:alpha val="100000"/>
                      </a:schemeClr>
                    </a:solidFill>
                    <a:latin typeface="Arial" panose="020B0604020202020204"/>
                    <a:ea typeface="Arial" panose="020B0604020202020204"/>
                    <a:cs typeface="Arial" panose="020B0604020202020204"/>
                    <a:sym typeface="+mn-ea"/>
                  </a:rPr>
                  <a:t>] Y</a:t>
                </a:r>
                <a:endParaRPr lang="en-US" altLang="zh-CN" sz="700" kern="0" spc="40" dirty="0">
                  <a:solidFill>
                    <a:schemeClr val="tx1">
                      <a:alpha val="100000"/>
                    </a:schemeClr>
                  </a:solidFill>
                  <a:latin typeface="Arial" panose="020B0604020202020204"/>
                  <a:ea typeface="Arial" panose="020B0604020202020204"/>
                  <a:cs typeface="Arial" panose="020B0604020202020204"/>
                  <a:sym typeface="+mn-ea"/>
                </a:endParaRPr>
              </a:p>
              <a:p>
                <a:pPr indent="0" algn="just" rtl="0" eaLnBrk="0" fontAlgn="auto">
                  <a:lnSpc>
                    <a:spcPct val="150000"/>
                  </a:lnSpc>
                  <a:spcBef>
                    <a:spcPts val="0"/>
                  </a:spcBef>
                  <a:buClrTx/>
                  <a:buSzTx/>
                  <a:buFont typeface="Arial" panose="020B0604020202020204" pitchFamily="34" charset="0"/>
                  <a:buChar char="•"/>
                </a:pPr>
                <a:r>
                  <a:rPr lang="en-US" altLang="zh-CN" sz="700" kern="0" spc="40" dirty="0">
                    <a:solidFill>
                      <a:schemeClr val="tx1">
                        <a:alpha val="100000"/>
                      </a:schemeClr>
                    </a:solidFill>
                    <a:latin typeface="Arial" panose="020B0604020202020204"/>
                    <a:ea typeface="Arial" panose="020B0604020202020204"/>
                    <a:cs typeface="Arial" panose="020B0604020202020204"/>
                    <a:sym typeface="+mn-ea"/>
                  </a:rPr>
                  <a:t>  </a:t>
                </a:r>
                <a:r>
                  <a:rPr lang="en-US" altLang="zh-CN" sz="700" i="1" kern="0" spc="40" dirty="0">
                    <a:solidFill>
                      <a:schemeClr val="tx1">
                        <a:alpha val="100000"/>
                      </a:schemeClr>
                    </a:solidFill>
                    <a:latin typeface="Arial" panose="020B0604020202020204"/>
                    <a:ea typeface="Arial" panose="020B0604020202020204"/>
                    <a:cs typeface="Arial" panose="020B0604020202020204"/>
                    <a:sym typeface="+mn-ea"/>
                  </a:rPr>
                  <a:t>S</a:t>
                </a:r>
                <a:r>
                  <a:rPr lang="en-US" altLang="zh-CN" sz="700" kern="0" spc="40" dirty="0">
                    <a:solidFill>
                      <a:schemeClr val="tx1">
                        <a:alpha val="100000"/>
                      </a:schemeClr>
                    </a:solidFill>
                    <a:latin typeface="Arial" panose="020B0604020202020204"/>
                    <a:ea typeface="Arial" panose="020B0604020202020204"/>
                    <a:cs typeface="Arial" panose="020B0604020202020204"/>
                    <a:sym typeface="+mn-ea"/>
                  </a:rPr>
                  <a:t> : Symmetrization and subtracting the trace          terms in the set {α</a:t>
                </a:r>
                <a:r>
                  <a:rPr lang="en-US" altLang="zh-CN" sz="700" kern="0" spc="40" baseline="-25000" dirty="0">
                    <a:solidFill>
                      <a:schemeClr val="tx1">
                        <a:alpha val="100000"/>
                      </a:schemeClr>
                    </a:solidFill>
                    <a:latin typeface="Arial" panose="020B0604020202020204"/>
                    <a:ea typeface="Arial" panose="020B0604020202020204"/>
                    <a:cs typeface="Arial" panose="020B0604020202020204"/>
                    <a:sym typeface="+mn-ea"/>
                  </a:rPr>
                  <a:t>1</a:t>
                </a:r>
                <a:r>
                  <a:rPr lang="en-US" altLang="zh-CN" sz="700" kern="0" spc="40" dirty="0">
                    <a:solidFill>
                      <a:schemeClr val="tx1">
                        <a:alpha val="100000"/>
                      </a:schemeClr>
                    </a:solidFill>
                    <a:latin typeface="Arial" panose="020B0604020202020204"/>
                    <a:ea typeface="Arial" panose="020B0604020202020204"/>
                    <a:cs typeface="Arial" panose="020B0604020202020204"/>
                    <a:sym typeface="+mn-ea"/>
                  </a:rPr>
                  <a:t>α</a:t>
                </a:r>
                <a:r>
                  <a:rPr lang="en-US" altLang="zh-CN" sz="700" kern="0" spc="40" baseline="-25000" dirty="0">
                    <a:solidFill>
                      <a:schemeClr val="tx1">
                        <a:alpha val="100000"/>
                      </a:schemeClr>
                    </a:solidFill>
                    <a:latin typeface="Arial" panose="020B0604020202020204"/>
                    <a:ea typeface="Arial" panose="020B0604020202020204"/>
                    <a:cs typeface="Arial" panose="020B0604020202020204"/>
                    <a:sym typeface="+mn-ea"/>
                  </a:rPr>
                  <a:t>2</a:t>
                </a:r>
                <a:r>
                  <a:rPr lang="en-US" altLang="zh-CN" sz="700" kern="0" spc="40" dirty="0">
                    <a:solidFill>
                      <a:schemeClr val="tx1">
                        <a:alpha val="100000"/>
                      </a:schemeClr>
                    </a:solidFill>
                    <a:latin typeface="Arial" panose="020B0604020202020204"/>
                    <a:ea typeface="Arial" panose="020B0604020202020204"/>
                    <a:cs typeface="Arial" panose="020B0604020202020204"/>
                    <a:sym typeface="+mn-ea"/>
                  </a:rPr>
                  <a:t>α</a:t>
                </a:r>
                <a:r>
                  <a:rPr lang="en-US" altLang="zh-CN" sz="700" kern="0" spc="40" baseline="-25000" dirty="0">
                    <a:solidFill>
                      <a:schemeClr val="tx1">
                        <a:alpha val="100000"/>
                      </a:schemeClr>
                    </a:solidFill>
                    <a:latin typeface="Arial" panose="020B0604020202020204"/>
                    <a:ea typeface="Arial" panose="020B0604020202020204"/>
                    <a:cs typeface="Arial" panose="020B0604020202020204"/>
                    <a:sym typeface="+mn-ea"/>
                  </a:rPr>
                  <a:t>3</a:t>
                </a:r>
                <a:r>
                  <a:rPr lang="en-US" altLang="zh-CN" sz="700" kern="0" spc="40" dirty="0">
                    <a:solidFill>
                      <a:schemeClr val="tx1">
                        <a:alpha val="100000"/>
                      </a:schemeClr>
                    </a:solidFill>
                    <a:latin typeface="Arial" panose="020B0604020202020204"/>
                    <a:ea typeface="Arial" panose="020B0604020202020204"/>
                    <a:cs typeface="Arial" panose="020B0604020202020204"/>
                    <a:sym typeface="+mn-ea"/>
                  </a:rPr>
                  <a:t>}</a:t>
                </a:r>
                <a:endParaRPr lang="en-US" altLang="zh-CN" sz="700" kern="0" spc="40" dirty="0">
                  <a:solidFill>
                    <a:schemeClr val="tx1">
                      <a:alpha val="100000"/>
                    </a:schemeClr>
                  </a:solidFill>
                  <a:latin typeface="Arial" panose="020B0604020202020204"/>
                  <a:ea typeface="Arial" panose="020B0604020202020204"/>
                  <a:cs typeface="Arial" panose="020B0604020202020204"/>
                  <a:sym typeface="+mn-ea"/>
                </a:endParaRPr>
              </a:p>
            </p:txBody>
          </p:sp>
        </mc:Choice>
        <mc:Fallback>
          <p:sp>
            <p:nvSpPr>
              <p:cNvPr id="16" name="文本框 15"/>
              <p:cNvSpPr txBox="1">
                <a:spLocks noRot="1" noChangeAspect="1" noMove="1" noResize="1" noEditPoints="1" noAdjustHandles="1" noChangeArrowheads="1" noChangeShapeType="1" noTextEdit="1"/>
              </p:cNvSpPr>
              <p:nvPr/>
            </p:nvSpPr>
            <p:spPr>
              <a:xfrm>
                <a:off x="2188210" y="480060"/>
                <a:ext cx="2350770" cy="732155"/>
              </a:xfrm>
              <a:prstGeom prst="rect">
                <a:avLst/>
              </a:prstGeom>
              <a:blipFill rotWithShape="1">
                <a:blip r:embed="rId4"/>
                <a:stretch>
                  <a:fillRect b="-87"/>
                </a:stretch>
              </a:blipFill>
            </p:spPr>
            <p:txBody>
              <a:bodyPr/>
              <a:lstStyle/>
              <a:p>
                <a:r>
                  <a:rPr lang="zh-CN" altLang="en-US">
                    <a:noFill/>
                  </a:rPr>
                  <a:t> </a:t>
                </a:r>
              </a:p>
            </p:txBody>
          </p:sp>
        </mc:Fallback>
      </mc:AlternateContent>
      <p:sp>
        <p:nvSpPr>
          <p:cNvPr id="19" name="文本框 18"/>
          <p:cNvSpPr txBox="1"/>
          <p:nvPr/>
        </p:nvSpPr>
        <p:spPr>
          <a:xfrm>
            <a:off x="906145" y="2719070"/>
            <a:ext cx="2795270" cy="495300"/>
          </a:xfrm>
          <a:prstGeom prst="rect">
            <a:avLst/>
          </a:prstGeom>
          <a:noFill/>
        </p:spPr>
        <p:txBody>
          <a:bodyPr wrap="square" rtlCol="0">
            <a:noAutofit/>
          </a:bodyPr>
          <a:p>
            <a:pPr marL="360045" indent="0" algn="l" eaLnBrk="0" fontAlgn="auto">
              <a:spcBef>
                <a:spcPts val="300"/>
              </a:spcBef>
              <a:buClrTx/>
              <a:buSzTx/>
              <a:buFont typeface="Arial" panose="020B0604020202020204" pitchFamily="34" charset="0"/>
              <a:buChar char="•"/>
            </a:pPr>
            <a:r>
              <a:rPr lang="en-US" altLang="zh-CN" sz="700" kern="0" spc="40" dirty="0">
                <a:solidFill>
                  <a:srgbClr val="0000FF">
                    <a:alpha val="100000"/>
                  </a:srgbClr>
                </a:solidFill>
                <a:latin typeface="Arial" panose="020B0604020202020204"/>
                <a:ea typeface="Arial" panose="020B0604020202020204"/>
                <a:cs typeface="Arial" panose="020B0604020202020204"/>
                <a:sym typeface="+mn-ea"/>
              </a:rPr>
              <a:t>   Locality of the covariant derivative</a:t>
            </a:r>
            <a:endParaRPr lang="en-US" altLang="zh-CN" sz="700" kern="0" spc="40" dirty="0">
              <a:solidFill>
                <a:srgbClr val="0000FF">
                  <a:alpha val="100000"/>
                </a:srgbClr>
              </a:solidFill>
              <a:latin typeface="Arial" panose="020B0604020202020204"/>
              <a:ea typeface="Arial" panose="020B0604020202020204"/>
              <a:cs typeface="Arial" panose="020B0604020202020204"/>
              <a:sym typeface="+mn-ea"/>
            </a:endParaRPr>
          </a:p>
          <a:p>
            <a:pPr marL="360045" indent="0" algn="l" eaLnBrk="0" fontAlgn="auto">
              <a:spcBef>
                <a:spcPts val="300"/>
              </a:spcBef>
              <a:buClrTx/>
              <a:buSzTx/>
              <a:buFont typeface="Arial" panose="020B0604020202020204" pitchFamily="34" charset="0"/>
              <a:buChar char="•"/>
            </a:pPr>
            <a:r>
              <a:rPr lang="en-US" altLang="zh-CN" sz="700" kern="0" spc="40" dirty="0">
                <a:solidFill>
                  <a:srgbClr val="0000FF">
                    <a:alpha val="100000"/>
                  </a:srgbClr>
                </a:solidFill>
                <a:latin typeface="Arial" panose="020B0604020202020204"/>
                <a:ea typeface="Arial" panose="020B0604020202020204"/>
                <a:cs typeface="Arial" panose="020B0604020202020204"/>
                <a:sym typeface="+mn-ea"/>
              </a:rPr>
              <a:t>   Constraints on color structure：color singlet</a:t>
            </a:r>
            <a:endParaRPr lang="en-US" altLang="zh-CN" sz="700" kern="0" spc="40" dirty="0">
              <a:solidFill>
                <a:srgbClr val="0000FF">
                  <a:alpha val="100000"/>
                </a:srgbClr>
              </a:solidFill>
              <a:latin typeface="Arial" panose="020B0604020202020204"/>
              <a:ea typeface="Arial" panose="020B0604020202020204"/>
              <a:cs typeface="Arial" panose="020B0604020202020204"/>
              <a:sym typeface="+mn-ea"/>
            </a:endParaRPr>
          </a:p>
          <a:p>
            <a:pPr marL="360045" indent="0" algn="l" eaLnBrk="0" fontAlgn="auto">
              <a:spcBef>
                <a:spcPts val="300"/>
              </a:spcBef>
              <a:buClrTx/>
              <a:buSzTx/>
              <a:buFont typeface="Arial" panose="020B0604020202020204" pitchFamily="34" charset="0"/>
              <a:buChar char="•"/>
            </a:pPr>
            <a:r>
              <a:rPr lang="en-US" altLang="zh-CN" sz="700" kern="0" spc="40" dirty="0">
                <a:solidFill>
                  <a:srgbClr val="0000FF">
                    <a:alpha val="100000"/>
                  </a:srgbClr>
                </a:solidFill>
                <a:latin typeface="Arial" panose="020B0604020202020204"/>
                <a:ea typeface="Arial" panose="020B0604020202020204"/>
                <a:cs typeface="Arial" panose="020B0604020202020204"/>
                <a:sym typeface="+mn-ea"/>
              </a:rPr>
              <a:t>   Local interaction</a:t>
            </a:r>
            <a:endParaRPr lang="en-US" altLang="zh-CN" sz="700" kern="0" spc="40" dirty="0">
              <a:solidFill>
                <a:schemeClr val="tx1">
                  <a:alpha val="100000"/>
                </a:schemeClr>
              </a:solidFill>
              <a:latin typeface="Arial" panose="020B0604020202020204"/>
              <a:ea typeface="Arial" panose="020B0604020202020204"/>
              <a:cs typeface="Arial" panose="020B0604020202020204"/>
              <a:sym typeface="+mn-ea"/>
            </a:endParaRPr>
          </a:p>
        </p:txBody>
      </p:sp>
      <p:grpSp>
        <p:nvGrpSpPr>
          <p:cNvPr id="21" name="组合 20"/>
          <p:cNvGrpSpPr/>
          <p:nvPr/>
        </p:nvGrpSpPr>
        <p:grpSpPr>
          <a:xfrm>
            <a:off x="204470" y="527685"/>
            <a:ext cx="4198620" cy="2107565"/>
            <a:chOff x="391" y="659"/>
            <a:chExt cx="6612" cy="3319"/>
          </a:xfrm>
        </p:grpSpPr>
        <p:pic>
          <p:nvPicPr>
            <p:cNvPr id="12" name="图片 11"/>
            <p:cNvPicPr>
              <a:picLocks noChangeAspect="1"/>
            </p:cNvPicPr>
            <p:nvPr/>
          </p:nvPicPr>
          <p:blipFill>
            <a:blip r:embed="rId5"/>
            <a:stretch>
              <a:fillRect/>
            </a:stretch>
          </p:blipFill>
          <p:spPr>
            <a:xfrm>
              <a:off x="563" y="1883"/>
              <a:ext cx="6362" cy="2003"/>
            </a:xfrm>
            <a:prstGeom prst="rect">
              <a:avLst/>
            </a:prstGeom>
            <a:ln>
              <a:noFill/>
            </a:ln>
          </p:spPr>
        </p:pic>
        <p:grpSp>
          <p:nvGrpSpPr>
            <p:cNvPr id="13" name="组合 12"/>
            <p:cNvGrpSpPr/>
            <p:nvPr/>
          </p:nvGrpSpPr>
          <p:grpSpPr>
            <a:xfrm>
              <a:off x="391" y="659"/>
              <a:ext cx="2937" cy="1081"/>
              <a:chOff x="4145" y="723"/>
              <a:chExt cx="2658" cy="932"/>
            </a:xfrm>
          </p:grpSpPr>
          <p:pic>
            <p:nvPicPr>
              <p:cNvPr id="5" name="图片 4"/>
              <p:cNvPicPr>
                <a:picLocks noChangeAspect="1"/>
              </p:cNvPicPr>
              <p:nvPr/>
            </p:nvPicPr>
            <p:blipFill>
              <a:blip r:embed="rId6"/>
              <a:stretch>
                <a:fillRect/>
              </a:stretch>
            </p:blipFill>
            <p:spPr>
              <a:xfrm>
                <a:off x="4149" y="749"/>
                <a:ext cx="2308" cy="868"/>
              </a:xfrm>
              <a:prstGeom prst="rect">
                <a:avLst/>
              </a:prstGeom>
            </p:spPr>
          </p:pic>
          <p:sp>
            <p:nvSpPr>
              <p:cNvPr id="8" name="矩形 7"/>
              <p:cNvSpPr/>
              <p:nvPr/>
            </p:nvSpPr>
            <p:spPr>
              <a:xfrm>
                <a:off x="4145" y="723"/>
                <a:ext cx="2659" cy="933"/>
              </a:xfrm>
              <a:prstGeom prst="rect">
                <a:avLst/>
              </a:prstGeom>
              <a:ln w="12700">
                <a:solidFill>
                  <a:srgbClr val="4472C4"/>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pic>
            <p:nvPicPr>
              <p:cNvPr id="6" name="图片 5"/>
              <p:cNvPicPr>
                <a:picLocks noChangeAspect="1"/>
              </p:cNvPicPr>
              <p:nvPr/>
            </p:nvPicPr>
            <p:blipFill>
              <a:blip r:embed="rId7"/>
              <a:stretch>
                <a:fillRect/>
              </a:stretch>
            </p:blipFill>
            <p:spPr>
              <a:xfrm>
                <a:off x="6430" y="782"/>
                <a:ext cx="306" cy="270"/>
              </a:xfrm>
              <a:prstGeom prst="rect">
                <a:avLst/>
              </a:prstGeom>
            </p:spPr>
          </p:pic>
          <p:pic>
            <p:nvPicPr>
              <p:cNvPr id="9" name="图片 8"/>
              <p:cNvPicPr>
                <a:picLocks noChangeAspect="1"/>
              </p:cNvPicPr>
              <p:nvPr/>
            </p:nvPicPr>
            <p:blipFill>
              <a:blip r:embed="rId7"/>
              <a:stretch>
                <a:fillRect/>
              </a:stretch>
            </p:blipFill>
            <p:spPr>
              <a:xfrm>
                <a:off x="6430" y="1052"/>
                <a:ext cx="306" cy="270"/>
              </a:xfrm>
              <a:prstGeom prst="rect">
                <a:avLst/>
              </a:prstGeom>
            </p:spPr>
          </p:pic>
          <p:pic>
            <p:nvPicPr>
              <p:cNvPr id="10" name="图片 9"/>
              <p:cNvPicPr>
                <a:picLocks noChangeAspect="1"/>
              </p:cNvPicPr>
              <p:nvPr/>
            </p:nvPicPr>
            <p:blipFill>
              <a:blip r:embed="rId8"/>
              <a:stretch>
                <a:fillRect/>
              </a:stretch>
            </p:blipFill>
            <p:spPr>
              <a:xfrm>
                <a:off x="6417" y="1335"/>
                <a:ext cx="319" cy="279"/>
              </a:xfrm>
              <a:prstGeom prst="rect">
                <a:avLst/>
              </a:prstGeom>
            </p:spPr>
          </p:pic>
        </p:grpSp>
        <p:sp>
          <p:nvSpPr>
            <p:cNvPr id="14" name="矩形 13"/>
            <p:cNvSpPr/>
            <p:nvPr/>
          </p:nvSpPr>
          <p:spPr>
            <a:xfrm>
              <a:off x="391" y="1790"/>
              <a:ext cx="6612" cy="2189"/>
            </a:xfrm>
            <a:prstGeom prst="rect">
              <a:avLst/>
            </a:prstGeom>
            <a:ln w="12700">
              <a:solidFill>
                <a:schemeClr val="accent1"/>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20" name="矩形 19"/>
            <p:cNvSpPr/>
            <p:nvPr/>
          </p:nvSpPr>
          <p:spPr>
            <a:xfrm>
              <a:off x="3454" y="661"/>
              <a:ext cx="3549" cy="1078"/>
            </a:xfrm>
            <a:prstGeom prst="rect">
              <a:avLst/>
            </a:prstGeom>
            <a:ln w="12700">
              <a:solidFill>
                <a:schemeClr val="accent1"/>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picture 146"/>
          <p:cNvPicPr>
            <a:picLocks noChangeAspect="1"/>
          </p:cNvPicPr>
          <p:nvPr/>
        </p:nvPicPr>
        <p:blipFill>
          <a:blip r:embed="rId1"/>
          <a:stretch>
            <a:fillRect/>
          </a:stretch>
        </p:blipFill>
        <p:spPr>
          <a:xfrm rot="21600000">
            <a:off x="3085869" y="3276194"/>
            <a:ext cx="1479456" cy="58392"/>
          </a:xfrm>
          <a:prstGeom prst="rect">
            <a:avLst/>
          </a:prstGeom>
        </p:spPr>
      </p:pic>
      <p:pic>
        <p:nvPicPr>
          <p:cNvPr id="148" name="picture 148"/>
          <p:cNvPicPr>
            <a:picLocks noChangeAspect="1"/>
          </p:cNvPicPr>
          <p:nvPr/>
        </p:nvPicPr>
        <p:blipFill>
          <a:blip r:embed="rId2"/>
          <a:stretch>
            <a:fillRect/>
          </a:stretch>
        </p:blipFill>
        <p:spPr>
          <a:xfrm rot="21600000">
            <a:off x="2976359" y="3225076"/>
            <a:ext cx="1602613" cy="138988"/>
          </a:xfrm>
          <a:prstGeom prst="rect">
            <a:avLst/>
          </a:prstGeom>
        </p:spPr>
      </p:pic>
      <p:sp>
        <p:nvSpPr>
          <p:cNvPr id="150" name="textbox 150"/>
          <p:cNvSpPr/>
          <p:nvPr/>
        </p:nvSpPr>
        <p:spPr>
          <a:xfrm>
            <a:off x="140970" y="205740"/>
            <a:ext cx="4398010" cy="181610"/>
          </a:xfrm>
          <a:prstGeom prst="rect">
            <a:avLst/>
          </a:prstGeom>
          <a:noFill/>
          <a:ln w="0" cap="flat">
            <a:noFill/>
            <a:prstDash val="solid"/>
            <a:miter lim="0"/>
          </a:ln>
        </p:spPr>
        <p:txBody>
          <a:bodyPr vert="horz" wrap="square" lIns="0" tIns="0" rIns="0" bIns="0"/>
          <a:lstStyle/>
          <a:p>
            <a:pPr algn="l" rtl="0" eaLnBrk="0">
              <a:lnSpc>
                <a:spcPct val="87000"/>
              </a:lnSpc>
            </a:pPr>
            <a:endParaRPr sz="100" dirty="0">
              <a:latin typeface="Arial" panose="020B0604020202020204"/>
              <a:ea typeface="Arial" panose="020B0604020202020204"/>
              <a:cs typeface="Arial" panose="020B0604020202020204"/>
            </a:endParaRPr>
          </a:p>
          <a:p>
            <a:pPr marL="12700" algn="l" rtl="0" eaLnBrk="0">
              <a:lnSpc>
                <a:spcPct val="90000"/>
              </a:lnSpc>
            </a:pPr>
            <a:r>
              <a:rPr lang="en-US" altLang="zh-CN" sz="900" dirty="0">
                <a:solidFill>
                  <a:schemeClr val="accent1"/>
                </a:solidFill>
                <a:latin typeface="Arial" panose="020B0604020202020204"/>
                <a:ea typeface="Arial" panose="020B0604020202020204"/>
                <a:cs typeface="Arial" panose="020B0604020202020204"/>
              </a:rPr>
              <a:t>Interpolating currents (for meson-antimeson currents)</a:t>
            </a:r>
            <a:endParaRPr lang="en-US" altLang="zh-CN" sz="900" dirty="0">
              <a:solidFill>
                <a:schemeClr val="accent1"/>
              </a:solidFill>
              <a:latin typeface="Arial" panose="020B0604020202020204"/>
              <a:ea typeface="Arial" panose="020B0604020202020204"/>
              <a:cs typeface="Arial" panose="020B0604020202020204"/>
            </a:endParaRPr>
          </a:p>
          <a:p>
            <a:pPr marL="12700" algn="l" rtl="0" eaLnBrk="0">
              <a:lnSpc>
                <a:spcPct val="90000"/>
              </a:lnSpc>
            </a:pPr>
            <a:endParaRPr lang="en-US" altLang="zh-CN" sz="900" dirty="0">
              <a:solidFill>
                <a:schemeClr val="accent1"/>
              </a:solidFill>
              <a:latin typeface="Arial" panose="020B0604020202020204"/>
              <a:ea typeface="Arial" panose="020B0604020202020204"/>
              <a:cs typeface="Arial" panose="020B0604020202020204"/>
            </a:endParaRPr>
          </a:p>
          <a:p>
            <a:pPr marL="12700" algn="l" rtl="0" eaLnBrk="0">
              <a:lnSpc>
                <a:spcPct val="90000"/>
              </a:lnSpc>
            </a:pPr>
            <a:endParaRPr lang="en-US" altLang="zh-CN" sz="700" dirty="0">
              <a:latin typeface="Arial" panose="020B0604020202020204"/>
              <a:ea typeface="Arial" panose="020B0604020202020204"/>
              <a:cs typeface="Arial" panose="020B0604020202020204"/>
            </a:endParaRPr>
          </a:p>
          <a:p>
            <a:pPr marL="12700" algn="l" rtl="0" eaLnBrk="0">
              <a:lnSpc>
                <a:spcPct val="90000"/>
              </a:lnSpc>
            </a:pPr>
            <a:endParaRPr lang="en-US" altLang="zh-CN" sz="700" dirty="0">
              <a:latin typeface="Arial" panose="020B0604020202020204"/>
              <a:ea typeface="Arial" panose="020B0604020202020204"/>
              <a:cs typeface="Arial" panose="020B0604020202020204"/>
            </a:endParaRPr>
          </a:p>
          <a:p>
            <a:pPr marL="12700" algn="l" rtl="0" eaLnBrk="0">
              <a:lnSpc>
                <a:spcPct val="90000"/>
              </a:lnSpc>
            </a:pPr>
            <a:endParaRPr lang="en-US" altLang="zh-CN" sz="700" dirty="0">
              <a:latin typeface="Arial" panose="020B0604020202020204"/>
              <a:ea typeface="Arial" panose="020B0604020202020204"/>
              <a:cs typeface="Arial" panose="020B0604020202020204"/>
            </a:endParaRPr>
          </a:p>
          <a:p>
            <a:pPr marL="12700" algn="l" rtl="0" eaLnBrk="0">
              <a:lnSpc>
                <a:spcPct val="90000"/>
              </a:lnSpc>
            </a:pPr>
            <a:endParaRPr lang="en-US" altLang="zh-CN" sz="700" dirty="0">
              <a:latin typeface="Arial" panose="020B0604020202020204"/>
              <a:ea typeface="Arial" panose="020B0604020202020204"/>
              <a:cs typeface="Arial" panose="020B0604020202020204"/>
            </a:endParaRPr>
          </a:p>
          <a:p>
            <a:pPr marL="12700" algn="l" rtl="0" eaLnBrk="0">
              <a:lnSpc>
                <a:spcPct val="90000"/>
              </a:lnSpc>
            </a:pPr>
            <a:endParaRPr lang="en-US" altLang="zh-CN" sz="700" dirty="0">
              <a:latin typeface="Arial" panose="020B0604020202020204"/>
              <a:ea typeface="Arial" panose="020B0604020202020204"/>
              <a:cs typeface="Arial" panose="020B0604020202020204"/>
            </a:endParaRPr>
          </a:p>
          <a:p>
            <a:pPr marL="12700" algn="l" rtl="0" eaLnBrk="0">
              <a:lnSpc>
                <a:spcPct val="90000"/>
              </a:lnSpc>
            </a:pPr>
            <a:endParaRPr lang="en-US" altLang="zh-CN" sz="700" dirty="0">
              <a:latin typeface="Arial" panose="020B0604020202020204"/>
              <a:ea typeface="Arial" panose="020B0604020202020204"/>
              <a:cs typeface="Arial" panose="020B0604020202020204"/>
            </a:endParaRPr>
          </a:p>
          <a:p>
            <a:pPr marL="12700" algn="l" rtl="0" eaLnBrk="0">
              <a:lnSpc>
                <a:spcPct val="90000"/>
              </a:lnSpc>
            </a:pPr>
            <a:endParaRPr lang="en-US" altLang="zh-CN" sz="700" dirty="0">
              <a:latin typeface="Arial" panose="020B0604020202020204"/>
              <a:ea typeface="Arial" panose="020B0604020202020204"/>
              <a:cs typeface="Arial" panose="020B0604020202020204"/>
            </a:endParaRPr>
          </a:p>
          <a:p>
            <a:pPr marL="12700" algn="l" rtl="0" eaLnBrk="0">
              <a:lnSpc>
                <a:spcPct val="90000"/>
              </a:lnSpc>
            </a:pPr>
            <a:endParaRPr lang="en-US" altLang="zh-CN" sz="700" dirty="0">
              <a:latin typeface="Arial" panose="020B0604020202020204"/>
              <a:ea typeface="Arial" panose="020B0604020202020204"/>
              <a:cs typeface="Arial" panose="020B0604020202020204"/>
            </a:endParaRPr>
          </a:p>
          <a:p>
            <a:pPr marL="12700" algn="l" rtl="0" eaLnBrk="0">
              <a:lnSpc>
                <a:spcPct val="90000"/>
              </a:lnSpc>
            </a:pPr>
            <a:endParaRPr lang="en-US" altLang="zh-CN" sz="700" dirty="0">
              <a:latin typeface="Arial" panose="020B0604020202020204"/>
              <a:ea typeface="Arial" panose="020B0604020202020204"/>
              <a:cs typeface="Arial" panose="020B0604020202020204"/>
            </a:endParaRPr>
          </a:p>
          <a:p>
            <a:pPr marL="12700" algn="l" rtl="0" eaLnBrk="0">
              <a:lnSpc>
                <a:spcPct val="90000"/>
              </a:lnSpc>
              <a:buClrTx/>
              <a:buSzTx/>
              <a:buFontTx/>
            </a:pPr>
            <a:endParaRPr lang="en-US" altLang="zh-CN" sz="900" dirty="0">
              <a:solidFill>
                <a:schemeClr val="accent1"/>
              </a:solidFill>
              <a:latin typeface="Arial" panose="020B0604020202020204"/>
              <a:ea typeface="Arial" panose="020B0604020202020204"/>
              <a:cs typeface="Arial" panose="020B0604020202020204"/>
            </a:endParaRPr>
          </a:p>
          <a:p>
            <a:pPr marL="184150" indent="-171450" algn="l" rtl="0" eaLnBrk="0" fontAlgn="auto">
              <a:lnSpc>
                <a:spcPct val="150000"/>
              </a:lnSpc>
              <a:buClrTx/>
              <a:buSzTx/>
              <a:buFont typeface="Arial" panose="020B0604020202020204" pitchFamily="34" charset="0"/>
              <a:buChar char="•"/>
            </a:pPr>
            <a:endParaRPr lang="en-US" altLang="zh-CN" sz="700" dirty="0">
              <a:solidFill>
                <a:schemeClr val="tx1"/>
              </a:solidFill>
              <a:latin typeface="Arial" panose="020B0604020202020204"/>
              <a:ea typeface="Arial" panose="020B0604020202020204"/>
              <a:cs typeface="Arial" panose="020B0604020202020204"/>
            </a:endParaRPr>
          </a:p>
        </p:txBody>
      </p:sp>
      <p:pic>
        <p:nvPicPr>
          <p:cNvPr id="152" name="picture 152"/>
          <p:cNvPicPr>
            <a:picLocks noChangeAspect="1"/>
          </p:cNvPicPr>
          <p:nvPr/>
        </p:nvPicPr>
        <p:blipFill>
          <a:blip r:embed="rId3"/>
          <a:stretch>
            <a:fillRect/>
          </a:stretch>
        </p:blipFill>
        <p:spPr>
          <a:xfrm rot="21600000">
            <a:off x="3448344" y="3286340"/>
            <a:ext cx="27930" cy="38100"/>
          </a:xfrm>
          <a:prstGeom prst="rect">
            <a:avLst/>
          </a:prstGeom>
        </p:spPr>
      </p:pic>
      <p:graphicFrame>
        <p:nvGraphicFramePr>
          <p:cNvPr id="160" name="table 160"/>
          <p:cNvGraphicFramePr>
            <a:graphicFrameLocks noGrp="1"/>
          </p:cNvGraphicFramePr>
          <p:nvPr/>
        </p:nvGraphicFramePr>
        <p:xfrm>
          <a:off x="0" y="3375072"/>
          <a:ext cx="4605019" cy="116840"/>
        </p:xfrm>
        <a:graphic>
          <a:graphicData uri="http://schemas.openxmlformats.org/drawingml/2006/table">
            <a:tbl>
              <a:tblPr/>
              <a:tblGrid>
                <a:gridCol w="913130"/>
                <a:gridCol w="1224914"/>
                <a:gridCol w="1952625"/>
                <a:gridCol w="514350"/>
              </a:tblGrid>
              <a:tr h="116840">
                <a:tc>
                  <a:txBody>
                    <a:bodyPr/>
                    <a:lstStyle/>
                    <a:p>
                      <a:pPr algn="l" rtl="0" eaLnBrk="0">
                        <a:lnSpc>
                          <a:spcPct val="80000"/>
                        </a:lnSpc>
                      </a:pPr>
                      <a:endParaRPr sz="100" dirty="0">
                        <a:latin typeface="Arial" panose="020B0604020202020204"/>
                        <a:ea typeface="Arial" panose="020B0604020202020204"/>
                        <a:cs typeface="Arial" panose="020B0604020202020204"/>
                      </a:endParaRPr>
                    </a:p>
                    <a:p>
                      <a:pPr marL="269240" algn="l" rtl="0" eaLnBrk="0">
                        <a:lnSpc>
                          <a:spcPct val="99000"/>
                        </a:lnSpc>
                      </a:pPr>
                      <a:r>
                        <a:rPr lang="en-US" altLang="zh-CN" sz="400" kern="0" spc="50" dirty="0">
                          <a:solidFill>
                            <a:srgbClr val="174994">
                              <a:alpha val="100000"/>
                            </a:srgbClr>
                          </a:solidFill>
                          <a:latin typeface="Arial" panose="020B0604020202020204"/>
                          <a:ea typeface="Arial" panose="020B0604020202020204"/>
                          <a:cs typeface="Arial" panose="020B0604020202020204"/>
                          <a:sym typeface="+mn-ea"/>
                        </a:rPr>
                        <a:t>Jul.14</a:t>
                      </a:r>
                      <a:r>
                        <a:rPr sz="400" kern="0" spc="50" dirty="0">
                          <a:solidFill>
                            <a:srgbClr val="174994">
                              <a:alpha val="100000"/>
                            </a:srgbClr>
                          </a:solidFill>
                          <a:latin typeface="Arial" panose="020B0604020202020204"/>
                          <a:ea typeface="Arial" panose="020B0604020202020204"/>
                          <a:cs typeface="Arial" panose="020B0604020202020204"/>
                          <a:sym typeface="+mn-ea"/>
                        </a:rPr>
                        <a:t>, 2025</a:t>
                      </a:r>
                      <a:endParaRPr sz="400" dirty="0">
                        <a:latin typeface="Arial" panose="020B0604020202020204"/>
                        <a:ea typeface="Arial" panose="020B0604020202020204"/>
                        <a:cs typeface="Arial" panose="020B0604020202020204"/>
                      </a:endParaRPr>
                    </a:p>
                  </a:txBody>
                  <a:tcPr marL="0" marR="0" marT="0" marB="0" vert="horz">
                    <a:lnL>
                      <a:noFill/>
                    </a:lnL>
                    <a:lnR w="3175" cap="flat" cmpd="sng" algn="ctr">
                      <a:solidFill>
                        <a:srgbClr val="174994"/>
                      </a:solidFill>
                      <a:prstDash val="solid"/>
                      <a:round/>
                      <a:headEnd type="none" w="med" len="med"/>
                      <a:tailEnd type="none" w="med" len="med"/>
                    </a:lnR>
                    <a:lnT w="3175" cap="flat" cmpd="sng" algn="ctr">
                      <a:solidFill>
                        <a:srgbClr val="174994"/>
                      </a:solidFill>
                      <a:prstDash val="solid"/>
                      <a:round/>
                      <a:headEnd type="none" w="med" len="med"/>
                      <a:tailEnd type="none" w="med" len="med"/>
                    </a:lnT>
                    <a:lnB>
                      <a:noFill/>
                    </a:lnB>
                  </a:tcPr>
                </a:tc>
                <a:tc>
                  <a:txBody>
                    <a:bodyPr/>
                    <a:lstStyle/>
                    <a:p>
                      <a:pPr algn="l" rtl="0" eaLnBrk="0">
                        <a:lnSpc>
                          <a:spcPct val="73000"/>
                        </a:lnSpc>
                      </a:pPr>
                      <a:endParaRPr sz="100" dirty="0">
                        <a:latin typeface="Arial" panose="020B0604020202020204"/>
                        <a:ea typeface="Arial" panose="020B0604020202020204"/>
                        <a:cs typeface="Arial" panose="020B0604020202020204"/>
                      </a:endParaRPr>
                    </a:p>
                    <a:p>
                      <a:pPr marL="256540" algn="l" rtl="0" eaLnBrk="0">
                        <a:lnSpc>
                          <a:spcPts val="490"/>
                        </a:lnSpc>
                      </a:pPr>
                      <a:r>
                        <a:rPr lang="en-US" altLang="zh-CN" sz="400" kern="0" spc="60" dirty="0">
                          <a:solidFill>
                            <a:srgbClr val="174994">
                              <a:alpha val="100000"/>
                            </a:srgbClr>
                          </a:solidFill>
                          <a:latin typeface="Arial" panose="020B0604020202020204"/>
                          <a:ea typeface="Arial" panose="020B0604020202020204"/>
                          <a:cs typeface="Arial" panose="020B0604020202020204"/>
                          <a:sym typeface="+mn-ea"/>
                        </a:rPr>
                        <a:t>Hong-Zhou Xi </a:t>
                      </a:r>
                      <a:r>
                        <a:rPr sz="400" kern="0" spc="60" dirty="0">
                          <a:solidFill>
                            <a:srgbClr val="174994">
                              <a:alpha val="100000"/>
                            </a:srgbClr>
                          </a:solidFill>
                          <a:latin typeface="Arial" panose="020B0604020202020204"/>
                          <a:ea typeface="Arial" panose="020B0604020202020204"/>
                          <a:cs typeface="Arial" panose="020B0604020202020204"/>
                          <a:sym typeface="+mn-ea"/>
                        </a:rPr>
                        <a:t> </a:t>
                      </a:r>
                      <a:r>
                        <a:rPr sz="400" kern="0" spc="40" dirty="0">
                          <a:solidFill>
                            <a:srgbClr val="174994">
                              <a:alpha val="100000"/>
                            </a:srgbClr>
                          </a:solidFill>
                          <a:latin typeface="Arial" panose="020B0604020202020204"/>
                          <a:ea typeface="Arial" panose="020B0604020202020204"/>
                          <a:cs typeface="Arial" panose="020B0604020202020204"/>
                          <a:sym typeface="+mn-ea"/>
                        </a:rPr>
                        <a:t>(</a:t>
                      </a:r>
                      <a:r>
                        <a:rPr lang="en-US" sz="400" kern="0" spc="40" dirty="0">
                          <a:solidFill>
                            <a:srgbClr val="174994">
                              <a:alpha val="100000"/>
                            </a:srgbClr>
                          </a:solidFill>
                          <a:latin typeface="Arial" panose="020B0604020202020204"/>
                          <a:ea typeface="Arial" panose="020B0604020202020204"/>
                          <a:cs typeface="Arial" panose="020B0604020202020204"/>
                          <a:sym typeface="+mn-ea"/>
                        </a:rPr>
                        <a:t>SEU</a:t>
                      </a:r>
                      <a:r>
                        <a:rPr sz="400" kern="0" spc="40" dirty="0">
                          <a:solidFill>
                            <a:srgbClr val="174994">
                              <a:alpha val="100000"/>
                            </a:srgbClr>
                          </a:solidFill>
                          <a:latin typeface="Arial" panose="020B0604020202020204"/>
                          <a:ea typeface="Arial" panose="020B0604020202020204"/>
                          <a:cs typeface="Arial" panose="020B0604020202020204"/>
                          <a:sym typeface="+mn-ea"/>
                        </a:rPr>
                        <a:t>)</a:t>
                      </a:r>
                      <a:endParaRPr sz="400" dirty="0">
                        <a:latin typeface="Arial" panose="020B0604020202020204"/>
                        <a:ea typeface="Arial" panose="020B0604020202020204"/>
                        <a:cs typeface="Arial" panose="020B0604020202020204"/>
                      </a:endParaRPr>
                    </a:p>
                  </a:txBody>
                  <a:tcPr marL="0" marR="0" marT="0" marB="0" vert="horz">
                    <a:lnL w="3175" cap="flat" cmpd="sng" algn="ctr">
                      <a:solidFill>
                        <a:srgbClr val="174994"/>
                      </a:solidFill>
                      <a:prstDash val="solid"/>
                      <a:round/>
                      <a:headEnd type="none" w="med" len="med"/>
                      <a:tailEnd type="none" w="med" len="med"/>
                    </a:lnL>
                    <a:lnR w="3175" cap="flat" cmpd="sng" algn="ctr">
                      <a:solidFill>
                        <a:srgbClr val="174994"/>
                      </a:solidFill>
                      <a:prstDash val="solid"/>
                      <a:round/>
                      <a:headEnd type="none" w="med" len="med"/>
                      <a:tailEnd type="none" w="med" len="med"/>
                    </a:lnR>
                    <a:lnT w="3175" cap="flat" cmpd="sng" algn="ctr">
                      <a:solidFill>
                        <a:srgbClr val="174994"/>
                      </a:solidFill>
                      <a:prstDash val="solid"/>
                      <a:round/>
                      <a:headEnd type="none" w="med" len="med"/>
                      <a:tailEnd type="none" w="med" len="med"/>
                    </a:lnT>
                    <a:lnB>
                      <a:noFill/>
                    </a:lnB>
                  </a:tcPr>
                </a:tc>
                <a:tc>
                  <a:txBody>
                    <a:bodyPr/>
                    <a:lstStyle/>
                    <a:p>
                      <a:pPr algn="l" rtl="0" eaLnBrk="0">
                        <a:lnSpc>
                          <a:spcPct val="74000"/>
                        </a:lnSpc>
                      </a:pPr>
                      <a:endParaRPr sz="100" dirty="0">
                        <a:latin typeface="Arial" panose="020B0604020202020204"/>
                        <a:ea typeface="Arial" panose="020B0604020202020204"/>
                        <a:cs typeface="Arial" panose="020B0604020202020204"/>
                      </a:endParaRPr>
                    </a:p>
                    <a:p>
                      <a:pPr marL="260350" algn="l" rtl="0" eaLnBrk="0">
                        <a:lnSpc>
                          <a:spcPct val="98000"/>
                        </a:lnSpc>
                      </a:pPr>
                      <a:r>
                        <a:rPr lang="en-US" altLang="zh-CN" sz="400" dirty="0">
                          <a:solidFill>
                            <a:srgbClr val="4472C4"/>
                          </a:solidFill>
                          <a:latin typeface="Arial" panose="020B0604020202020204"/>
                          <a:ea typeface="Arial" panose="020B0604020202020204"/>
                          <a:cs typeface="Arial" panose="020B0604020202020204"/>
                        </a:rPr>
                        <a:t>Charmonium-like States with  J</a:t>
                      </a:r>
                      <a:r>
                        <a:rPr lang="en-US" altLang="zh-CN" sz="400" baseline="30000" dirty="0">
                          <a:solidFill>
                            <a:srgbClr val="4472C4"/>
                          </a:solidFill>
                          <a:latin typeface="Arial" panose="020B0604020202020204"/>
                          <a:ea typeface="Arial" panose="020B0604020202020204"/>
                          <a:cs typeface="Arial" panose="020B0604020202020204"/>
                        </a:rPr>
                        <a:t>PC</a:t>
                      </a:r>
                      <a:r>
                        <a:rPr lang="en-US" altLang="zh-CN" sz="400" dirty="0">
                          <a:solidFill>
                            <a:srgbClr val="4472C4"/>
                          </a:solidFill>
                          <a:latin typeface="Arial" panose="020B0604020202020204"/>
                          <a:ea typeface="Arial" panose="020B0604020202020204"/>
                          <a:cs typeface="Arial" panose="020B0604020202020204"/>
                        </a:rPr>
                        <a:t>=3</a:t>
                      </a:r>
                      <a:r>
                        <a:rPr lang="en-US" altLang="zh-CN" sz="400" baseline="30000" dirty="0">
                          <a:solidFill>
                            <a:srgbClr val="4472C4"/>
                          </a:solidFill>
                          <a:latin typeface="Arial" panose="020B0604020202020204"/>
                          <a:ea typeface="Arial" panose="020B0604020202020204"/>
                          <a:cs typeface="Arial" panose="020B0604020202020204"/>
                        </a:rPr>
                        <a:t>−+</a:t>
                      </a:r>
                      <a:r>
                        <a:rPr lang="en-US" altLang="zh-CN" sz="400" dirty="0">
                          <a:solidFill>
                            <a:srgbClr val="4472C4"/>
                          </a:solidFill>
                          <a:latin typeface="Arial" panose="020B0604020202020204"/>
                          <a:ea typeface="Arial" panose="020B0604020202020204"/>
                          <a:cs typeface="Arial" panose="020B0604020202020204"/>
                        </a:rPr>
                        <a:t>  through QCD Sum Rules</a:t>
                      </a:r>
                      <a:endParaRPr lang="en-US" altLang="zh-CN" sz="400" dirty="0">
                        <a:solidFill>
                          <a:srgbClr val="4472C4"/>
                        </a:solidFill>
                        <a:latin typeface="Arial" panose="020B0604020202020204"/>
                        <a:ea typeface="Arial" panose="020B0604020202020204"/>
                        <a:cs typeface="Arial" panose="020B0604020202020204"/>
                      </a:endParaRPr>
                    </a:p>
                    <a:p>
                      <a:pPr marL="260350" algn="l" rtl="0" eaLnBrk="0">
                        <a:lnSpc>
                          <a:spcPct val="98000"/>
                        </a:lnSpc>
                      </a:pPr>
                      <a:endParaRPr lang="en-US" altLang="zh-CN" sz="400" dirty="0">
                        <a:solidFill>
                          <a:srgbClr val="4472C4"/>
                        </a:solidFill>
                        <a:latin typeface="Arial" panose="020B0604020202020204"/>
                        <a:ea typeface="Arial" panose="020B0604020202020204"/>
                        <a:cs typeface="Arial" panose="020B0604020202020204"/>
                      </a:endParaRPr>
                    </a:p>
                  </a:txBody>
                  <a:tcPr marL="0" marR="0" marT="0" marB="0" vert="horz">
                    <a:lnL w="3175" cap="flat" cmpd="sng" algn="ctr">
                      <a:solidFill>
                        <a:srgbClr val="174994"/>
                      </a:solidFill>
                      <a:prstDash val="solid"/>
                      <a:round/>
                      <a:headEnd type="none" w="med" len="med"/>
                      <a:tailEnd type="none" w="med" len="med"/>
                    </a:lnL>
                    <a:lnR w="3175" cap="flat" cmpd="sng" algn="ctr">
                      <a:solidFill>
                        <a:srgbClr val="174994"/>
                      </a:solidFill>
                      <a:prstDash val="solid"/>
                      <a:round/>
                      <a:headEnd type="none" w="med" len="med"/>
                      <a:tailEnd type="none" w="med" len="med"/>
                    </a:lnR>
                    <a:lnT w="3175" cap="flat" cmpd="sng" algn="ctr">
                      <a:solidFill>
                        <a:srgbClr val="174994"/>
                      </a:solidFill>
                      <a:prstDash val="solid"/>
                      <a:round/>
                      <a:headEnd type="none" w="med" len="med"/>
                      <a:tailEnd type="none" w="med" len="med"/>
                    </a:lnT>
                    <a:lnB>
                      <a:noFill/>
                    </a:lnB>
                  </a:tcPr>
                </a:tc>
                <a:tc>
                  <a:txBody>
                    <a:bodyPr/>
                    <a:lstStyle/>
                    <a:p>
                      <a:pPr algn="l" rtl="0" eaLnBrk="0">
                        <a:lnSpc>
                          <a:spcPct val="81000"/>
                        </a:lnSpc>
                      </a:pPr>
                      <a:endParaRPr sz="100" dirty="0">
                        <a:latin typeface="Arial" panose="020B0604020202020204"/>
                        <a:ea typeface="Arial" panose="020B0604020202020204"/>
                        <a:cs typeface="Arial" panose="020B0604020202020204"/>
                      </a:endParaRPr>
                    </a:p>
                    <a:p>
                      <a:pPr marL="257810" algn="l" rtl="0" eaLnBrk="0">
                        <a:lnSpc>
                          <a:spcPct val="96000"/>
                        </a:lnSpc>
                      </a:pPr>
                      <a:r>
                        <a:rPr lang="en-US" sz="400" kern="0" spc="30" dirty="0">
                          <a:solidFill>
                            <a:srgbClr val="174994">
                              <a:alpha val="100000"/>
                            </a:srgbClr>
                          </a:solidFill>
                          <a:latin typeface="Arial" panose="020B0604020202020204"/>
                          <a:ea typeface="Arial" panose="020B0604020202020204"/>
                          <a:cs typeface="Arial" panose="020B0604020202020204"/>
                        </a:rPr>
                        <a:t>13</a:t>
                      </a:r>
                      <a:r>
                        <a:rPr sz="400" kern="0" spc="30" dirty="0">
                          <a:solidFill>
                            <a:srgbClr val="174994">
                              <a:alpha val="100000"/>
                            </a:srgbClr>
                          </a:solidFill>
                          <a:latin typeface="Arial" panose="020B0604020202020204"/>
                          <a:ea typeface="Arial" panose="020B0604020202020204"/>
                          <a:cs typeface="Arial" panose="020B0604020202020204"/>
                        </a:rPr>
                        <a:t>/</a:t>
                      </a:r>
                      <a:r>
                        <a:rPr lang="en-US" sz="400" kern="0" spc="30" dirty="0">
                          <a:solidFill>
                            <a:srgbClr val="174994">
                              <a:alpha val="100000"/>
                            </a:srgbClr>
                          </a:solidFill>
                          <a:latin typeface="Arial" panose="020B0604020202020204"/>
                          <a:ea typeface="Arial" panose="020B0604020202020204"/>
                          <a:cs typeface="Arial" panose="020B0604020202020204"/>
                        </a:rPr>
                        <a:t>19</a:t>
                      </a:r>
                      <a:endParaRPr lang="en-US" sz="400" kern="0" spc="30" dirty="0">
                        <a:solidFill>
                          <a:srgbClr val="174994">
                            <a:alpha val="100000"/>
                          </a:srgbClr>
                        </a:solidFill>
                        <a:latin typeface="Arial" panose="020B0604020202020204"/>
                        <a:ea typeface="Arial" panose="020B0604020202020204"/>
                        <a:cs typeface="Arial" panose="020B0604020202020204"/>
                      </a:endParaRPr>
                    </a:p>
                  </a:txBody>
                  <a:tcPr marL="0" marR="0" marT="0" marB="0" vert="horz">
                    <a:lnL w="3175" cap="flat" cmpd="sng" algn="ctr">
                      <a:solidFill>
                        <a:srgbClr val="174994"/>
                      </a:solidFill>
                      <a:prstDash val="solid"/>
                      <a:round/>
                      <a:headEnd type="none" w="med" len="med"/>
                      <a:tailEnd type="none" w="med" len="med"/>
                    </a:lnL>
                    <a:lnR>
                      <a:noFill/>
                    </a:lnR>
                    <a:lnT w="3175" cap="flat" cmpd="sng" algn="ctr">
                      <a:solidFill>
                        <a:srgbClr val="174994"/>
                      </a:solidFill>
                      <a:prstDash val="solid"/>
                      <a:round/>
                      <a:headEnd type="none" w="med" len="med"/>
                      <a:tailEnd type="none" w="med" len="med"/>
                    </a:lnT>
                    <a:lnB>
                      <a:noFill/>
                    </a:lnB>
                  </a:tcPr>
                </a:tc>
              </a:tr>
            </a:tbl>
          </a:graphicData>
        </a:graphic>
      </p:graphicFrame>
      <p:grpSp>
        <p:nvGrpSpPr>
          <p:cNvPr id="22" name="组合 21"/>
          <p:cNvGrpSpPr/>
          <p:nvPr/>
        </p:nvGrpSpPr>
        <p:grpSpPr>
          <a:xfrm>
            <a:off x="204470" y="454660"/>
            <a:ext cx="4198620" cy="1389380"/>
            <a:chOff x="391" y="1790"/>
            <a:chExt cx="6612" cy="2188"/>
          </a:xfrm>
        </p:grpSpPr>
        <p:pic>
          <p:nvPicPr>
            <p:cNvPr id="2" name="图片 1"/>
            <p:cNvPicPr>
              <a:picLocks noChangeAspect="1"/>
            </p:cNvPicPr>
            <p:nvPr/>
          </p:nvPicPr>
          <p:blipFill>
            <a:blip r:embed="rId4"/>
            <a:stretch>
              <a:fillRect/>
            </a:stretch>
          </p:blipFill>
          <p:spPr>
            <a:xfrm>
              <a:off x="550" y="1883"/>
              <a:ext cx="4824" cy="2003"/>
            </a:xfrm>
            <a:prstGeom prst="rect">
              <a:avLst/>
            </a:prstGeom>
          </p:spPr>
        </p:pic>
        <p:grpSp>
          <p:nvGrpSpPr>
            <p:cNvPr id="21" name="组合 20"/>
            <p:cNvGrpSpPr/>
            <p:nvPr/>
          </p:nvGrpSpPr>
          <p:grpSpPr>
            <a:xfrm>
              <a:off x="391" y="1790"/>
              <a:ext cx="6612" cy="2188"/>
              <a:chOff x="391" y="1790"/>
              <a:chExt cx="6612" cy="2188"/>
            </a:xfrm>
          </p:grpSpPr>
          <p:sp>
            <p:nvSpPr>
              <p:cNvPr id="14" name="矩形 13"/>
              <p:cNvSpPr/>
              <p:nvPr/>
            </p:nvSpPr>
            <p:spPr>
              <a:xfrm>
                <a:off x="391" y="1790"/>
                <a:ext cx="6612" cy="2189"/>
              </a:xfrm>
              <a:prstGeom prst="rect">
                <a:avLst/>
              </a:prstGeom>
              <a:ln w="12700">
                <a:solidFill>
                  <a:schemeClr val="accent1"/>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grpSp>
            <p:nvGrpSpPr>
              <p:cNvPr id="18" name="组合 17"/>
              <p:cNvGrpSpPr/>
              <p:nvPr/>
            </p:nvGrpSpPr>
            <p:grpSpPr>
              <a:xfrm>
                <a:off x="4123" y="1941"/>
                <a:ext cx="2658" cy="832"/>
                <a:chOff x="4334" y="723"/>
                <a:chExt cx="2658" cy="832"/>
              </a:xfrm>
            </p:grpSpPr>
            <p:grpSp>
              <p:nvGrpSpPr>
                <p:cNvPr id="13" name="组合 12"/>
                <p:cNvGrpSpPr/>
                <p:nvPr/>
              </p:nvGrpSpPr>
              <p:grpSpPr>
                <a:xfrm>
                  <a:off x="4334" y="723"/>
                  <a:ext cx="2659" cy="832"/>
                  <a:chOff x="4145" y="723"/>
                  <a:chExt cx="2659" cy="832"/>
                </a:xfrm>
              </p:grpSpPr>
              <p:sp>
                <p:nvSpPr>
                  <p:cNvPr id="8" name="矩形 7"/>
                  <p:cNvSpPr/>
                  <p:nvPr/>
                </p:nvSpPr>
                <p:spPr>
                  <a:xfrm>
                    <a:off x="4145" y="723"/>
                    <a:ext cx="2659" cy="832"/>
                  </a:xfrm>
                  <a:prstGeom prst="rect">
                    <a:avLst/>
                  </a:prstGeom>
                  <a:ln w="12700">
                    <a:solidFill>
                      <a:srgbClr val="4472C4"/>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pic>
                <p:nvPicPr>
                  <p:cNvPr id="6" name="图片 5"/>
                  <p:cNvPicPr>
                    <a:picLocks noChangeAspect="1"/>
                  </p:cNvPicPr>
                  <p:nvPr/>
                </p:nvPicPr>
                <p:blipFill>
                  <a:blip r:embed="rId5"/>
                  <a:stretch>
                    <a:fillRect/>
                  </a:stretch>
                </p:blipFill>
                <p:spPr>
                  <a:xfrm>
                    <a:off x="6324" y="842"/>
                    <a:ext cx="306" cy="270"/>
                  </a:xfrm>
                  <a:prstGeom prst="rect">
                    <a:avLst/>
                  </a:prstGeom>
                </p:spPr>
              </p:pic>
              <p:pic>
                <p:nvPicPr>
                  <p:cNvPr id="9" name="图片 8"/>
                  <p:cNvPicPr>
                    <a:picLocks noChangeAspect="1"/>
                  </p:cNvPicPr>
                  <p:nvPr/>
                </p:nvPicPr>
                <p:blipFill>
                  <a:blip r:embed="rId5"/>
                  <a:stretch>
                    <a:fillRect/>
                  </a:stretch>
                </p:blipFill>
                <p:spPr>
                  <a:xfrm>
                    <a:off x="6324" y="1138"/>
                    <a:ext cx="306" cy="270"/>
                  </a:xfrm>
                  <a:prstGeom prst="rect">
                    <a:avLst/>
                  </a:prstGeom>
                </p:spPr>
              </p:pic>
            </p:grpSp>
            <p:pic>
              <p:nvPicPr>
                <p:cNvPr id="11" name="图片 10"/>
                <p:cNvPicPr>
                  <a:picLocks noChangeAspect="1"/>
                </p:cNvPicPr>
                <p:nvPr/>
              </p:nvPicPr>
              <p:blipFill>
                <a:blip r:embed="rId6"/>
                <a:stretch>
                  <a:fillRect/>
                </a:stretch>
              </p:blipFill>
              <p:spPr>
                <a:xfrm>
                  <a:off x="4493" y="842"/>
                  <a:ext cx="1095" cy="340"/>
                </a:xfrm>
                <a:prstGeom prst="rect">
                  <a:avLst/>
                </a:prstGeom>
              </p:spPr>
            </p:pic>
            <p:pic>
              <p:nvPicPr>
                <p:cNvPr id="15" name="图片 14"/>
                <p:cNvPicPr>
                  <a:picLocks noChangeAspect="1"/>
                </p:cNvPicPr>
                <p:nvPr/>
              </p:nvPicPr>
              <p:blipFill>
                <a:blip r:embed="rId7"/>
                <a:stretch>
                  <a:fillRect/>
                </a:stretch>
              </p:blipFill>
              <p:spPr>
                <a:xfrm>
                  <a:off x="4534" y="1110"/>
                  <a:ext cx="1920" cy="368"/>
                </a:xfrm>
                <a:prstGeom prst="rect">
                  <a:avLst/>
                </a:prstGeom>
              </p:spPr>
            </p:pic>
          </p:grpSp>
        </p:grpSp>
      </p:grpSp>
      <p:sp>
        <p:nvSpPr>
          <p:cNvPr id="23" name="文本框 22"/>
          <p:cNvSpPr txBox="1"/>
          <p:nvPr/>
        </p:nvSpPr>
        <p:spPr>
          <a:xfrm>
            <a:off x="140970" y="1890395"/>
            <a:ext cx="2298700" cy="215265"/>
          </a:xfrm>
          <a:prstGeom prst="rect">
            <a:avLst/>
          </a:prstGeom>
          <a:noFill/>
        </p:spPr>
        <p:txBody>
          <a:bodyPr wrap="square" rtlCol="0" anchor="t">
            <a:spAutoFit/>
          </a:bodyPr>
          <a:p>
            <a:pPr marL="12700" algn="l" eaLnBrk="0">
              <a:lnSpc>
                <a:spcPct val="90000"/>
              </a:lnSpc>
              <a:buClrTx/>
              <a:buSzTx/>
              <a:buFontTx/>
            </a:pPr>
            <a:r>
              <a:rPr lang="en-US" altLang="zh-CN" sz="900" dirty="0">
                <a:solidFill>
                  <a:schemeClr val="accent1"/>
                </a:solidFill>
                <a:latin typeface="Arial" panose="020B0604020202020204"/>
                <a:ea typeface="Arial" panose="020B0604020202020204"/>
                <a:cs typeface="Arial" panose="020B0604020202020204"/>
              </a:rPr>
              <a:t>Fierz rearrangement</a:t>
            </a:r>
            <a:endParaRPr lang="en-US" altLang="zh-CN" sz="900" dirty="0">
              <a:solidFill>
                <a:schemeClr val="accent1"/>
              </a:solidFill>
              <a:latin typeface="Arial" panose="020B0604020202020204"/>
              <a:ea typeface="Arial" panose="020B0604020202020204"/>
              <a:cs typeface="Arial" panose="020B0604020202020204"/>
            </a:endParaRPr>
          </a:p>
        </p:txBody>
      </p:sp>
      <p:pic>
        <p:nvPicPr>
          <p:cNvPr id="25" name="图片 24"/>
          <p:cNvPicPr>
            <a:picLocks noChangeAspect="1"/>
          </p:cNvPicPr>
          <p:nvPr/>
        </p:nvPicPr>
        <p:blipFill>
          <a:blip r:embed="rId8"/>
          <a:stretch>
            <a:fillRect/>
          </a:stretch>
        </p:blipFill>
        <p:spPr>
          <a:xfrm>
            <a:off x="562610" y="2190115"/>
            <a:ext cx="3482340" cy="910590"/>
          </a:xfrm>
          <a:prstGeom prst="rect">
            <a:avLst/>
          </a:prstGeom>
        </p:spPr>
      </p:pic>
      <p:sp>
        <p:nvSpPr>
          <p:cNvPr id="26" name="矩形 25"/>
          <p:cNvSpPr/>
          <p:nvPr/>
        </p:nvSpPr>
        <p:spPr>
          <a:xfrm>
            <a:off x="240665" y="2129790"/>
            <a:ext cx="4190365" cy="1008380"/>
          </a:xfrm>
          <a:prstGeom prst="rect">
            <a:avLst/>
          </a:prstGeom>
          <a:ln w="12700">
            <a:solidFill>
              <a:schemeClr val="accent1"/>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picture 146"/>
          <p:cNvPicPr>
            <a:picLocks noChangeAspect="1"/>
          </p:cNvPicPr>
          <p:nvPr/>
        </p:nvPicPr>
        <p:blipFill>
          <a:blip r:embed="rId1"/>
          <a:stretch>
            <a:fillRect/>
          </a:stretch>
        </p:blipFill>
        <p:spPr>
          <a:xfrm rot="21600000">
            <a:off x="3085869" y="3276194"/>
            <a:ext cx="1479456" cy="58392"/>
          </a:xfrm>
          <a:prstGeom prst="rect">
            <a:avLst/>
          </a:prstGeom>
        </p:spPr>
      </p:pic>
      <p:pic>
        <p:nvPicPr>
          <p:cNvPr id="148" name="picture 148"/>
          <p:cNvPicPr>
            <a:picLocks noChangeAspect="1"/>
          </p:cNvPicPr>
          <p:nvPr/>
        </p:nvPicPr>
        <p:blipFill>
          <a:blip r:embed="rId2"/>
          <a:stretch>
            <a:fillRect/>
          </a:stretch>
        </p:blipFill>
        <p:spPr>
          <a:xfrm rot="21600000">
            <a:off x="2976359" y="3225076"/>
            <a:ext cx="1602613" cy="138988"/>
          </a:xfrm>
          <a:prstGeom prst="rect">
            <a:avLst/>
          </a:prstGeom>
        </p:spPr>
      </p:pic>
      <mc:AlternateContent xmlns:mc="http://schemas.openxmlformats.org/markup-compatibility/2006">
        <mc:Choice xmlns:a14="http://schemas.microsoft.com/office/drawing/2010/main" Requires="a14">
          <p:sp>
            <p:nvSpPr>
              <p:cNvPr id="150" name="textbox 150"/>
              <p:cNvSpPr/>
              <p:nvPr/>
            </p:nvSpPr>
            <p:spPr>
              <a:xfrm>
                <a:off x="140970" y="205740"/>
                <a:ext cx="4398010" cy="181610"/>
              </a:xfrm>
              <a:prstGeom prst="rect">
                <a:avLst/>
              </a:prstGeom>
              <a:noFill/>
              <a:ln w="0" cap="flat">
                <a:noFill/>
                <a:prstDash val="solid"/>
                <a:miter lim="0"/>
              </a:ln>
            </p:spPr>
            <p:txBody>
              <a:bodyPr vert="horz" wrap="square" lIns="0" tIns="0" rIns="0" bIns="0"/>
              <a:lstStyle/>
              <a:p>
                <a:pPr algn="l" rtl="0" eaLnBrk="0">
                  <a:lnSpc>
                    <a:spcPct val="87000"/>
                  </a:lnSpc>
                </a:pPr>
                <a:endParaRPr sz="100" dirty="0">
                  <a:latin typeface="Arial" panose="020B0604020202020204"/>
                  <a:ea typeface="Arial" panose="020B0604020202020204"/>
                  <a:cs typeface="Arial" panose="020B0604020202020204"/>
                </a:endParaRPr>
              </a:p>
              <a:p>
                <a:pPr marL="12700" algn="l" rtl="0" eaLnBrk="0">
                  <a:lnSpc>
                    <a:spcPct val="90000"/>
                  </a:lnSpc>
                  <a:buClrTx/>
                  <a:buSzTx/>
                  <a:buFontTx/>
                </a:pPr>
                <a:r>
                  <a:rPr lang="en-US" altLang="zh-CN" sz="900" dirty="0">
                    <a:solidFill>
                      <a:schemeClr val="accent1"/>
                    </a:solidFill>
                    <a:latin typeface="Arial" panose="020B0604020202020204"/>
                    <a:ea typeface="Arial" panose="020B0604020202020204"/>
                    <a:cs typeface="Arial" panose="020B0604020202020204"/>
                  </a:rPr>
                  <a:t>OPE spectral density extracted from the </a:t>
                </a:r>
                <a14:m>
                  <m:oMath xmlns:m="http://schemas.openxmlformats.org/officeDocument/2006/math">
                    <m:sSub>
                      <m:sSubPr>
                        <m:ctrlPr>
                          <a:rPr lang="en-US" altLang="zh-CN" sz="900" dirty="0">
                            <a:solidFill>
                              <a:schemeClr val="accent1"/>
                            </a:solidFill>
                            <a:latin typeface="Arial" panose="020B0604020202020204"/>
                            <a:ea typeface="Arial" panose="020B0604020202020204"/>
                            <a:cs typeface="Arial" panose="020B0604020202020204"/>
                          </a:rPr>
                        </m:ctrlPr>
                      </m:sSubPr>
                      <m:e>
                        <m:r>
                          <a:rPr lang="en-US" altLang="zh-CN" sz="900" dirty="0">
                            <a:solidFill>
                              <a:schemeClr val="accent1"/>
                            </a:solidFill>
                            <a:latin typeface="Arial" panose="020B0604020202020204"/>
                            <a:ea typeface="Arial" panose="020B0604020202020204"/>
                            <a:cs typeface="Arial" panose="020B0604020202020204"/>
                          </a:rPr>
                          <m:t>𝜂</m:t>
                        </m:r>
                      </m:e>
                      <m:sub>
                        <m:r>
                          <a:rPr lang="en-US" altLang="zh-CN" sz="900" dirty="0">
                            <a:solidFill>
                              <a:schemeClr val="accent1"/>
                            </a:solidFill>
                            <a:latin typeface="Arial" panose="020B0604020202020204"/>
                            <a:ea typeface="Arial" panose="020B0604020202020204"/>
                            <a:cs typeface="Arial" panose="020B0604020202020204"/>
                          </a:rPr>
                          <m:t>1</m:t>
                        </m:r>
                      </m:sub>
                    </m:sSub>
                  </m:oMath>
                </a14:m>
                <a:r>
                  <a:rPr lang="en-US" altLang="zh-CN" sz="900" dirty="0">
                    <a:solidFill>
                      <a:schemeClr val="accent1"/>
                    </a:solidFill>
                    <a:latin typeface="Arial" panose="020B0604020202020204"/>
                    <a:ea typeface="Arial" panose="020B0604020202020204"/>
                    <a:cs typeface="Arial" panose="020B0604020202020204"/>
                  </a:rPr>
                  <a:t>：</a:t>
                </a:r>
                <a:endParaRPr lang="en-US" altLang="zh-CN" sz="900" dirty="0">
                  <a:solidFill>
                    <a:schemeClr val="accent1"/>
                  </a:solidFill>
                  <a:latin typeface="Arial" panose="020B0604020202020204"/>
                  <a:ea typeface="Arial" panose="020B0604020202020204"/>
                  <a:cs typeface="Arial" panose="020B0604020202020204"/>
                </a:endParaRPr>
              </a:p>
              <a:p>
                <a:pPr marL="12700" algn="l" rtl="0" eaLnBrk="0">
                  <a:lnSpc>
                    <a:spcPct val="90000"/>
                  </a:lnSpc>
                </a:pPr>
                <a:endParaRPr lang="en-US" altLang="zh-CN" sz="700" dirty="0">
                  <a:latin typeface="Arial" panose="020B0604020202020204"/>
                  <a:ea typeface="Arial" panose="020B0604020202020204"/>
                  <a:cs typeface="Arial" panose="020B0604020202020204"/>
                </a:endParaRPr>
              </a:p>
              <a:p>
                <a:pPr marL="12700" algn="l" rtl="0" eaLnBrk="0">
                  <a:lnSpc>
                    <a:spcPct val="90000"/>
                  </a:lnSpc>
                </a:pPr>
                <a:endParaRPr lang="en-US" altLang="zh-CN" sz="700" dirty="0">
                  <a:latin typeface="Arial" panose="020B0604020202020204"/>
                  <a:ea typeface="Arial" panose="020B0604020202020204"/>
                  <a:cs typeface="Arial" panose="020B0604020202020204"/>
                </a:endParaRPr>
              </a:p>
              <a:p>
                <a:pPr marL="12700" algn="l" rtl="0" eaLnBrk="0">
                  <a:lnSpc>
                    <a:spcPct val="90000"/>
                  </a:lnSpc>
                </a:pPr>
                <a:endParaRPr lang="en-US" altLang="zh-CN" sz="700" dirty="0">
                  <a:latin typeface="Arial" panose="020B0604020202020204"/>
                  <a:ea typeface="Arial" panose="020B0604020202020204"/>
                  <a:cs typeface="Arial" panose="020B0604020202020204"/>
                </a:endParaRPr>
              </a:p>
              <a:p>
                <a:pPr marL="12700" algn="l" rtl="0" eaLnBrk="0">
                  <a:lnSpc>
                    <a:spcPct val="90000"/>
                  </a:lnSpc>
                </a:pPr>
                <a:endParaRPr lang="en-US" altLang="zh-CN" sz="700" dirty="0">
                  <a:latin typeface="Arial" panose="020B0604020202020204"/>
                  <a:ea typeface="Arial" panose="020B0604020202020204"/>
                  <a:cs typeface="Arial" panose="020B0604020202020204"/>
                </a:endParaRPr>
              </a:p>
              <a:p>
                <a:pPr marL="12700" algn="l" rtl="0" eaLnBrk="0">
                  <a:lnSpc>
                    <a:spcPct val="90000"/>
                  </a:lnSpc>
                </a:pPr>
                <a:endParaRPr lang="en-US" altLang="zh-CN" sz="700" dirty="0">
                  <a:latin typeface="Arial" panose="020B0604020202020204"/>
                  <a:ea typeface="Arial" panose="020B0604020202020204"/>
                  <a:cs typeface="Arial" panose="020B0604020202020204"/>
                </a:endParaRPr>
              </a:p>
              <a:p>
                <a:pPr marL="12700" algn="l" rtl="0" eaLnBrk="0">
                  <a:lnSpc>
                    <a:spcPct val="90000"/>
                  </a:lnSpc>
                </a:pPr>
                <a:endParaRPr lang="en-US" altLang="zh-CN" sz="700" dirty="0">
                  <a:latin typeface="Arial" panose="020B0604020202020204"/>
                  <a:ea typeface="Arial" panose="020B0604020202020204"/>
                  <a:cs typeface="Arial" panose="020B0604020202020204"/>
                </a:endParaRPr>
              </a:p>
              <a:p>
                <a:pPr marL="12700" algn="l" rtl="0" eaLnBrk="0">
                  <a:lnSpc>
                    <a:spcPct val="90000"/>
                  </a:lnSpc>
                </a:pPr>
                <a:endParaRPr lang="en-US" altLang="zh-CN" sz="700" dirty="0">
                  <a:latin typeface="Arial" panose="020B0604020202020204"/>
                  <a:ea typeface="Arial" panose="020B0604020202020204"/>
                  <a:cs typeface="Arial" panose="020B0604020202020204"/>
                </a:endParaRPr>
              </a:p>
              <a:p>
                <a:pPr marL="12700" algn="l" rtl="0" eaLnBrk="0">
                  <a:lnSpc>
                    <a:spcPct val="90000"/>
                  </a:lnSpc>
                </a:pPr>
                <a:endParaRPr lang="en-US" altLang="zh-CN" sz="700" dirty="0">
                  <a:latin typeface="Arial" panose="020B0604020202020204"/>
                  <a:ea typeface="Arial" panose="020B0604020202020204"/>
                  <a:cs typeface="Arial" panose="020B0604020202020204"/>
                </a:endParaRPr>
              </a:p>
              <a:p>
                <a:pPr marL="12700" algn="l" rtl="0" eaLnBrk="0">
                  <a:lnSpc>
                    <a:spcPct val="90000"/>
                  </a:lnSpc>
                </a:pPr>
                <a:endParaRPr lang="en-US" altLang="zh-CN" sz="700" dirty="0">
                  <a:latin typeface="Arial" panose="020B0604020202020204"/>
                  <a:ea typeface="Arial" panose="020B0604020202020204"/>
                  <a:cs typeface="Arial" panose="020B0604020202020204"/>
                </a:endParaRPr>
              </a:p>
              <a:p>
                <a:pPr marL="12700" algn="l" rtl="0" eaLnBrk="0">
                  <a:lnSpc>
                    <a:spcPct val="90000"/>
                  </a:lnSpc>
                  <a:buClrTx/>
                  <a:buSzTx/>
                  <a:buFontTx/>
                </a:pPr>
                <a:endParaRPr lang="en-US" altLang="zh-CN" sz="900" dirty="0">
                  <a:solidFill>
                    <a:schemeClr val="accent1"/>
                  </a:solidFill>
                  <a:latin typeface="Arial" panose="020B0604020202020204"/>
                  <a:ea typeface="Arial" panose="020B0604020202020204"/>
                  <a:cs typeface="Arial" panose="020B0604020202020204"/>
                </a:endParaRPr>
              </a:p>
              <a:p>
                <a:pPr marL="184150" indent="-171450" algn="l" rtl="0" eaLnBrk="0" fontAlgn="auto">
                  <a:lnSpc>
                    <a:spcPct val="150000"/>
                  </a:lnSpc>
                  <a:buClrTx/>
                  <a:buSzTx/>
                  <a:buFont typeface="Arial" panose="020B0604020202020204" pitchFamily="34" charset="0"/>
                  <a:buChar char="•"/>
                </a:pPr>
                <a:endParaRPr lang="en-US" altLang="zh-CN" sz="700" dirty="0">
                  <a:solidFill>
                    <a:schemeClr val="tx1"/>
                  </a:solidFill>
                  <a:latin typeface="Arial" panose="020B0604020202020204"/>
                  <a:ea typeface="Arial" panose="020B0604020202020204"/>
                  <a:cs typeface="Arial" panose="020B0604020202020204"/>
                </a:endParaRPr>
              </a:p>
            </p:txBody>
          </p:sp>
        </mc:Choice>
        <mc:Fallback>
          <p:sp>
            <p:nvSpPr>
              <p:cNvPr id="150" name="textbox 150"/>
              <p:cNvSpPr>
                <a:spLocks noRot="1" noChangeAspect="1" noMove="1" noResize="1" noEditPoints="1" noAdjustHandles="1" noChangeArrowheads="1" noChangeShapeType="1" noTextEdit="1"/>
              </p:cNvSpPr>
              <p:nvPr/>
            </p:nvSpPr>
            <p:spPr>
              <a:xfrm>
                <a:off x="140970" y="205740"/>
                <a:ext cx="4398010" cy="181610"/>
              </a:xfrm>
              <a:prstGeom prst="rect">
                <a:avLst/>
              </a:prstGeom>
              <a:blipFill rotWithShape="1">
                <a:blip r:embed="rId3"/>
                <a:stretch>
                  <a:fillRect t="-350" b="-613986"/>
                </a:stretch>
              </a:blipFill>
              <a:ln w="0" cap="flat">
                <a:noFill/>
                <a:prstDash val="solid"/>
                <a:miter lim="0"/>
              </a:ln>
            </p:spPr>
            <p:txBody>
              <a:bodyPr/>
              <a:lstStyle/>
              <a:p>
                <a:r>
                  <a:rPr lang="zh-CN" altLang="en-US">
                    <a:noFill/>
                  </a:rPr>
                  <a:t> </a:t>
                </a:r>
              </a:p>
            </p:txBody>
          </p:sp>
        </mc:Fallback>
      </mc:AlternateContent>
      <p:pic>
        <p:nvPicPr>
          <p:cNvPr id="152" name="picture 152"/>
          <p:cNvPicPr>
            <a:picLocks noChangeAspect="1"/>
          </p:cNvPicPr>
          <p:nvPr/>
        </p:nvPicPr>
        <p:blipFill>
          <a:blip r:embed="rId4"/>
          <a:stretch>
            <a:fillRect/>
          </a:stretch>
        </p:blipFill>
        <p:spPr>
          <a:xfrm rot="21600000">
            <a:off x="3448344" y="3286340"/>
            <a:ext cx="27930" cy="38100"/>
          </a:xfrm>
          <a:prstGeom prst="rect">
            <a:avLst/>
          </a:prstGeom>
        </p:spPr>
      </p:pic>
      <p:graphicFrame>
        <p:nvGraphicFramePr>
          <p:cNvPr id="160" name="table 160"/>
          <p:cNvGraphicFramePr>
            <a:graphicFrameLocks noGrp="1"/>
          </p:cNvGraphicFramePr>
          <p:nvPr/>
        </p:nvGraphicFramePr>
        <p:xfrm>
          <a:off x="0" y="3375072"/>
          <a:ext cx="4605019" cy="80644"/>
        </p:xfrm>
        <a:graphic>
          <a:graphicData uri="http://schemas.openxmlformats.org/drawingml/2006/table">
            <a:tbl>
              <a:tblPr/>
              <a:tblGrid>
                <a:gridCol w="913130"/>
                <a:gridCol w="1224914"/>
                <a:gridCol w="1952625"/>
                <a:gridCol w="514350"/>
              </a:tblGrid>
              <a:tr h="0">
                <a:tc>
                  <a:txBody>
                    <a:bodyPr/>
                    <a:lstStyle/>
                    <a:p>
                      <a:pPr algn="l" rtl="0" eaLnBrk="0">
                        <a:lnSpc>
                          <a:spcPct val="80000"/>
                        </a:lnSpc>
                      </a:pPr>
                      <a:endParaRPr sz="100" dirty="0">
                        <a:latin typeface="Arial" panose="020B0604020202020204"/>
                        <a:ea typeface="Arial" panose="020B0604020202020204"/>
                        <a:cs typeface="Arial" panose="020B0604020202020204"/>
                      </a:endParaRPr>
                    </a:p>
                    <a:p>
                      <a:pPr marL="269240" algn="l" rtl="0" eaLnBrk="0">
                        <a:lnSpc>
                          <a:spcPct val="99000"/>
                        </a:lnSpc>
                      </a:pPr>
                      <a:r>
                        <a:rPr lang="en-US" altLang="zh-CN" sz="400" kern="0" spc="50" dirty="0">
                          <a:solidFill>
                            <a:srgbClr val="174994">
                              <a:alpha val="100000"/>
                            </a:srgbClr>
                          </a:solidFill>
                          <a:latin typeface="Arial" panose="020B0604020202020204"/>
                          <a:ea typeface="Arial" panose="020B0604020202020204"/>
                          <a:cs typeface="Arial" panose="020B0604020202020204"/>
                          <a:sym typeface="+mn-ea"/>
                        </a:rPr>
                        <a:t>Jul.14</a:t>
                      </a:r>
                      <a:r>
                        <a:rPr sz="400" kern="0" spc="50" dirty="0">
                          <a:solidFill>
                            <a:srgbClr val="174994">
                              <a:alpha val="100000"/>
                            </a:srgbClr>
                          </a:solidFill>
                          <a:latin typeface="Arial" panose="020B0604020202020204"/>
                          <a:ea typeface="Arial" panose="020B0604020202020204"/>
                          <a:cs typeface="Arial" panose="020B0604020202020204"/>
                          <a:sym typeface="+mn-ea"/>
                        </a:rPr>
                        <a:t>, 2025</a:t>
                      </a:r>
                      <a:endParaRPr sz="400" dirty="0">
                        <a:latin typeface="Arial" panose="020B0604020202020204"/>
                        <a:ea typeface="Arial" panose="020B0604020202020204"/>
                        <a:cs typeface="Arial" panose="020B0604020202020204"/>
                      </a:endParaRPr>
                    </a:p>
                  </a:txBody>
                  <a:tcPr marL="0" marR="0" marT="0" marB="0" vert="horz">
                    <a:lnL>
                      <a:noFill/>
                    </a:lnL>
                    <a:lnR w="3175" cap="flat" cmpd="sng" algn="ctr">
                      <a:solidFill>
                        <a:srgbClr val="174994"/>
                      </a:solidFill>
                      <a:prstDash val="solid"/>
                      <a:round/>
                      <a:headEnd type="none" w="med" len="med"/>
                      <a:tailEnd type="none" w="med" len="med"/>
                    </a:lnR>
                    <a:lnT w="3175" cap="flat" cmpd="sng" algn="ctr">
                      <a:solidFill>
                        <a:srgbClr val="174994"/>
                      </a:solidFill>
                      <a:prstDash val="solid"/>
                      <a:round/>
                      <a:headEnd type="none" w="med" len="med"/>
                      <a:tailEnd type="none" w="med" len="med"/>
                    </a:lnT>
                    <a:lnB>
                      <a:noFill/>
                    </a:lnB>
                  </a:tcPr>
                </a:tc>
                <a:tc>
                  <a:txBody>
                    <a:bodyPr/>
                    <a:lstStyle/>
                    <a:p>
                      <a:pPr algn="l" rtl="0" eaLnBrk="0">
                        <a:lnSpc>
                          <a:spcPct val="73000"/>
                        </a:lnSpc>
                      </a:pPr>
                      <a:endParaRPr sz="100" dirty="0">
                        <a:latin typeface="Arial" panose="020B0604020202020204"/>
                        <a:ea typeface="Arial" panose="020B0604020202020204"/>
                        <a:cs typeface="Arial" panose="020B0604020202020204"/>
                      </a:endParaRPr>
                    </a:p>
                    <a:p>
                      <a:pPr marL="256540" algn="l" rtl="0" eaLnBrk="0">
                        <a:lnSpc>
                          <a:spcPts val="490"/>
                        </a:lnSpc>
                      </a:pPr>
                      <a:r>
                        <a:rPr lang="en-US" altLang="zh-CN" sz="400" kern="0" spc="60" dirty="0">
                          <a:solidFill>
                            <a:srgbClr val="174994">
                              <a:alpha val="100000"/>
                            </a:srgbClr>
                          </a:solidFill>
                          <a:latin typeface="Arial" panose="020B0604020202020204"/>
                          <a:ea typeface="Arial" panose="020B0604020202020204"/>
                          <a:cs typeface="Arial" panose="020B0604020202020204"/>
                          <a:sym typeface="+mn-ea"/>
                        </a:rPr>
                        <a:t>Hong-Zhou Xi </a:t>
                      </a:r>
                      <a:r>
                        <a:rPr sz="400" kern="0" spc="60" dirty="0">
                          <a:solidFill>
                            <a:srgbClr val="174994">
                              <a:alpha val="100000"/>
                            </a:srgbClr>
                          </a:solidFill>
                          <a:latin typeface="Arial" panose="020B0604020202020204"/>
                          <a:ea typeface="Arial" panose="020B0604020202020204"/>
                          <a:cs typeface="Arial" panose="020B0604020202020204"/>
                          <a:sym typeface="+mn-ea"/>
                        </a:rPr>
                        <a:t> </a:t>
                      </a:r>
                      <a:r>
                        <a:rPr sz="400" kern="0" spc="40" dirty="0">
                          <a:solidFill>
                            <a:srgbClr val="174994">
                              <a:alpha val="100000"/>
                            </a:srgbClr>
                          </a:solidFill>
                          <a:latin typeface="Arial" panose="020B0604020202020204"/>
                          <a:ea typeface="Arial" panose="020B0604020202020204"/>
                          <a:cs typeface="Arial" panose="020B0604020202020204"/>
                          <a:sym typeface="+mn-ea"/>
                        </a:rPr>
                        <a:t>(</a:t>
                      </a:r>
                      <a:r>
                        <a:rPr lang="en-US" sz="400" kern="0" spc="40" dirty="0">
                          <a:solidFill>
                            <a:srgbClr val="174994">
                              <a:alpha val="100000"/>
                            </a:srgbClr>
                          </a:solidFill>
                          <a:latin typeface="Arial" panose="020B0604020202020204"/>
                          <a:ea typeface="Arial" panose="020B0604020202020204"/>
                          <a:cs typeface="Arial" panose="020B0604020202020204"/>
                          <a:sym typeface="+mn-ea"/>
                        </a:rPr>
                        <a:t>SEU</a:t>
                      </a:r>
                      <a:r>
                        <a:rPr sz="400" kern="0" spc="40" dirty="0">
                          <a:solidFill>
                            <a:srgbClr val="174994">
                              <a:alpha val="100000"/>
                            </a:srgbClr>
                          </a:solidFill>
                          <a:latin typeface="Arial" panose="020B0604020202020204"/>
                          <a:ea typeface="Arial" panose="020B0604020202020204"/>
                          <a:cs typeface="Arial" panose="020B0604020202020204"/>
                          <a:sym typeface="+mn-ea"/>
                        </a:rPr>
                        <a:t>)</a:t>
                      </a:r>
                      <a:endParaRPr sz="400" dirty="0">
                        <a:latin typeface="Arial" panose="020B0604020202020204"/>
                        <a:ea typeface="Arial" panose="020B0604020202020204"/>
                        <a:cs typeface="Arial" panose="020B0604020202020204"/>
                      </a:endParaRPr>
                    </a:p>
                  </a:txBody>
                  <a:tcPr marL="0" marR="0" marT="0" marB="0" vert="horz">
                    <a:lnL w="3175" cap="flat" cmpd="sng" algn="ctr">
                      <a:solidFill>
                        <a:srgbClr val="174994"/>
                      </a:solidFill>
                      <a:prstDash val="solid"/>
                      <a:round/>
                      <a:headEnd type="none" w="med" len="med"/>
                      <a:tailEnd type="none" w="med" len="med"/>
                    </a:lnL>
                    <a:lnR w="3175" cap="flat" cmpd="sng" algn="ctr">
                      <a:solidFill>
                        <a:srgbClr val="174994"/>
                      </a:solidFill>
                      <a:prstDash val="solid"/>
                      <a:round/>
                      <a:headEnd type="none" w="med" len="med"/>
                      <a:tailEnd type="none" w="med" len="med"/>
                    </a:lnR>
                    <a:lnT w="3175" cap="flat" cmpd="sng" algn="ctr">
                      <a:solidFill>
                        <a:srgbClr val="174994"/>
                      </a:solidFill>
                      <a:prstDash val="solid"/>
                      <a:round/>
                      <a:headEnd type="none" w="med" len="med"/>
                      <a:tailEnd type="none" w="med" len="med"/>
                    </a:lnT>
                    <a:lnB>
                      <a:noFill/>
                    </a:lnB>
                  </a:tcPr>
                </a:tc>
                <a:tc>
                  <a:txBody>
                    <a:bodyPr/>
                    <a:lstStyle/>
                    <a:p>
                      <a:pPr algn="l" rtl="0" eaLnBrk="0">
                        <a:lnSpc>
                          <a:spcPct val="74000"/>
                        </a:lnSpc>
                      </a:pPr>
                      <a:endParaRPr sz="100" dirty="0">
                        <a:latin typeface="Arial" panose="020B0604020202020204"/>
                        <a:ea typeface="Arial" panose="020B0604020202020204"/>
                        <a:cs typeface="Arial" panose="020B0604020202020204"/>
                      </a:endParaRPr>
                    </a:p>
                    <a:p>
                      <a:pPr marL="260350" algn="l" rtl="0" eaLnBrk="0">
                        <a:lnSpc>
                          <a:spcPct val="98000"/>
                        </a:lnSpc>
                      </a:pPr>
                      <a:r>
                        <a:rPr lang="en-US" altLang="zh-CN" sz="400" dirty="0">
                          <a:solidFill>
                            <a:srgbClr val="4472C4"/>
                          </a:solidFill>
                          <a:latin typeface="Arial" panose="020B0604020202020204"/>
                          <a:ea typeface="Arial" panose="020B0604020202020204"/>
                          <a:cs typeface="Arial" panose="020B0604020202020204"/>
                        </a:rPr>
                        <a:t>Charmonium-like States with  J</a:t>
                      </a:r>
                      <a:r>
                        <a:rPr lang="en-US" altLang="zh-CN" sz="400" baseline="30000" dirty="0">
                          <a:solidFill>
                            <a:srgbClr val="4472C4"/>
                          </a:solidFill>
                          <a:latin typeface="Arial" panose="020B0604020202020204"/>
                          <a:ea typeface="Arial" panose="020B0604020202020204"/>
                          <a:cs typeface="Arial" panose="020B0604020202020204"/>
                        </a:rPr>
                        <a:t>PC</a:t>
                      </a:r>
                      <a:r>
                        <a:rPr lang="en-US" altLang="zh-CN" sz="400" dirty="0">
                          <a:solidFill>
                            <a:srgbClr val="4472C4"/>
                          </a:solidFill>
                          <a:latin typeface="Arial" panose="020B0604020202020204"/>
                          <a:ea typeface="Arial" panose="020B0604020202020204"/>
                          <a:cs typeface="Arial" panose="020B0604020202020204"/>
                        </a:rPr>
                        <a:t>=3</a:t>
                      </a:r>
                      <a:r>
                        <a:rPr lang="en-US" altLang="zh-CN" sz="400" baseline="30000" dirty="0">
                          <a:solidFill>
                            <a:srgbClr val="4472C4"/>
                          </a:solidFill>
                          <a:latin typeface="Arial" panose="020B0604020202020204"/>
                          <a:ea typeface="Arial" panose="020B0604020202020204"/>
                          <a:cs typeface="Arial" panose="020B0604020202020204"/>
                        </a:rPr>
                        <a:t>−+</a:t>
                      </a:r>
                      <a:r>
                        <a:rPr lang="en-US" altLang="zh-CN" sz="400" dirty="0">
                          <a:solidFill>
                            <a:srgbClr val="4472C4"/>
                          </a:solidFill>
                          <a:latin typeface="Arial" panose="020B0604020202020204"/>
                          <a:ea typeface="Arial" panose="020B0604020202020204"/>
                          <a:cs typeface="Arial" panose="020B0604020202020204"/>
                        </a:rPr>
                        <a:t>  through QCD Sum Rules</a:t>
                      </a:r>
                      <a:endParaRPr lang="en-US" altLang="zh-CN" sz="400" dirty="0">
                        <a:solidFill>
                          <a:srgbClr val="4472C4"/>
                        </a:solidFill>
                        <a:latin typeface="Arial" panose="020B0604020202020204"/>
                        <a:ea typeface="Arial" panose="020B0604020202020204"/>
                        <a:cs typeface="Arial" panose="020B0604020202020204"/>
                      </a:endParaRPr>
                    </a:p>
                    <a:p>
                      <a:pPr marL="260350" algn="l" rtl="0" eaLnBrk="0">
                        <a:lnSpc>
                          <a:spcPct val="98000"/>
                        </a:lnSpc>
                      </a:pPr>
                      <a:endParaRPr lang="en-US" altLang="zh-CN" sz="400" dirty="0">
                        <a:solidFill>
                          <a:srgbClr val="4472C4"/>
                        </a:solidFill>
                        <a:latin typeface="Arial" panose="020B0604020202020204"/>
                        <a:ea typeface="Arial" panose="020B0604020202020204"/>
                        <a:cs typeface="Arial" panose="020B0604020202020204"/>
                      </a:endParaRPr>
                    </a:p>
                  </a:txBody>
                  <a:tcPr marL="0" marR="0" marT="0" marB="0" vert="horz">
                    <a:lnL w="3175" cap="flat" cmpd="sng" algn="ctr">
                      <a:solidFill>
                        <a:srgbClr val="174994"/>
                      </a:solidFill>
                      <a:prstDash val="solid"/>
                      <a:round/>
                      <a:headEnd type="none" w="med" len="med"/>
                      <a:tailEnd type="none" w="med" len="med"/>
                    </a:lnL>
                    <a:lnR w="3175" cap="flat" cmpd="sng" algn="ctr">
                      <a:solidFill>
                        <a:srgbClr val="174994"/>
                      </a:solidFill>
                      <a:prstDash val="solid"/>
                      <a:round/>
                      <a:headEnd type="none" w="med" len="med"/>
                      <a:tailEnd type="none" w="med" len="med"/>
                    </a:lnR>
                    <a:lnT w="3175" cap="flat" cmpd="sng" algn="ctr">
                      <a:solidFill>
                        <a:srgbClr val="174994"/>
                      </a:solidFill>
                      <a:prstDash val="solid"/>
                      <a:round/>
                      <a:headEnd type="none" w="med" len="med"/>
                      <a:tailEnd type="none" w="med" len="med"/>
                    </a:lnT>
                    <a:lnB>
                      <a:noFill/>
                    </a:lnB>
                  </a:tcPr>
                </a:tc>
                <a:tc>
                  <a:txBody>
                    <a:bodyPr/>
                    <a:lstStyle/>
                    <a:p>
                      <a:pPr algn="l" rtl="0" eaLnBrk="0">
                        <a:lnSpc>
                          <a:spcPct val="81000"/>
                        </a:lnSpc>
                      </a:pPr>
                      <a:endParaRPr sz="100" dirty="0">
                        <a:latin typeface="Arial" panose="020B0604020202020204"/>
                        <a:ea typeface="Arial" panose="020B0604020202020204"/>
                        <a:cs typeface="Arial" panose="020B0604020202020204"/>
                      </a:endParaRPr>
                    </a:p>
                    <a:p>
                      <a:pPr marL="257810" algn="l" rtl="0" eaLnBrk="0">
                        <a:lnSpc>
                          <a:spcPct val="96000"/>
                        </a:lnSpc>
                      </a:pPr>
                      <a:r>
                        <a:rPr lang="en-US" sz="400" kern="0" spc="30" dirty="0">
                          <a:solidFill>
                            <a:srgbClr val="174994">
                              <a:alpha val="100000"/>
                            </a:srgbClr>
                          </a:solidFill>
                          <a:latin typeface="Arial" panose="020B0604020202020204"/>
                          <a:ea typeface="Arial" panose="020B0604020202020204"/>
                          <a:cs typeface="Arial" panose="020B0604020202020204"/>
                        </a:rPr>
                        <a:t>14</a:t>
                      </a:r>
                      <a:r>
                        <a:rPr sz="400" kern="0" spc="30" dirty="0">
                          <a:solidFill>
                            <a:srgbClr val="174994">
                              <a:alpha val="100000"/>
                            </a:srgbClr>
                          </a:solidFill>
                          <a:latin typeface="Arial" panose="020B0604020202020204"/>
                          <a:ea typeface="Arial" panose="020B0604020202020204"/>
                          <a:cs typeface="Arial" panose="020B0604020202020204"/>
                        </a:rPr>
                        <a:t>/</a:t>
                      </a:r>
                      <a:r>
                        <a:rPr lang="en-US" sz="400" kern="0" spc="30" dirty="0">
                          <a:solidFill>
                            <a:srgbClr val="174994">
                              <a:alpha val="100000"/>
                            </a:srgbClr>
                          </a:solidFill>
                          <a:latin typeface="Arial" panose="020B0604020202020204"/>
                          <a:ea typeface="Arial" panose="020B0604020202020204"/>
                          <a:cs typeface="Arial" panose="020B0604020202020204"/>
                        </a:rPr>
                        <a:t>19</a:t>
                      </a:r>
                      <a:endParaRPr lang="en-US" sz="400" kern="0" spc="30" dirty="0">
                        <a:solidFill>
                          <a:srgbClr val="174994">
                            <a:alpha val="100000"/>
                          </a:srgbClr>
                        </a:solidFill>
                        <a:latin typeface="Arial" panose="020B0604020202020204"/>
                        <a:ea typeface="Arial" panose="020B0604020202020204"/>
                        <a:cs typeface="Arial" panose="020B0604020202020204"/>
                      </a:endParaRPr>
                    </a:p>
                  </a:txBody>
                  <a:tcPr marL="0" marR="0" marT="0" marB="0" vert="horz">
                    <a:lnL w="3175" cap="flat" cmpd="sng" algn="ctr">
                      <a:solidFill>
                        <a:srgbClr val="174994"/>
                      </a:solidFill>
                      <a:prstDash val="solid"/>
                      <a:round/>
                      <a:headEnd type="none" w="med" len="med"/>
                      <a:tailEnd type="none" w="med" len="med"/>
                    </a:lnL>
                    <a:lnR>
                      <a:noFill/>
                    </a:lnR>
                    <a:lnT w="3175" cap="flat" cmpd="sng" algn="ctr">
                      <a:solidFill>
                        <a:srgbClr val="174994"/>
                      </a:solidFill>
                      <a:prstDash val="solid"/>
                      <a:round/>
                      <a:headEnd type="none" w="med" len="med"/>
                      <a:tailEnd type="none" w="med" len="med"/>
                    </a:lnT>
                    <a:lnB>
                      <a:noFill/>
                    </a:lnB>
                  </a:tcPr>
                </a:tc>
              </a:tr>
            </a:tbl>
          </a:graphicData>
        </a:graphic>
      </p:graphicFrame>
      <p:grpSp>
        <p:nvGrpSpPr>
          <p:cNvPr id="16" name="组合 15"/>
          <p:cNvGrpSpPr/>
          <p:nvPr/>
        </p:nvGrpSpPr>
        <p:grpSpPr>
          <a:xfrm>
            <a:off x="140970" y="449580"/>
            <a:ext cx="2785745" cy="2788920"/>
            <a:chOff x="298" y="610"/>
            <a:chExt cx="4776" cy="4526"/>
          </a:xfrm>
        </p:grpSpPr>
        <p:pic>
          <p:nvPicPr>
            <p:cNvPr id="3" name="图片 2"/>
            <p:cNvPicPr>
              <a:picLocks noChangeAspect="1"/>
            </p:cNvPicPr>
            <p:nvPr/>
          </p:nvPicPr>
          <p:blipFill>
            <a:blip r:embed="rId5"/>
            <a:stretch>
              <a:fillRect/>
            </a:stretch>
          </p:blipFill>
          <p:spPr>
            <a:xfrm>
              <a:off x="344" y="675"/>
              <a:ext cx="4687" cy="2281"/>
            </a:xfrm>
            <a:prstGeom prst="rect">
              <a:avLst/>
            </a:prstGeom>
          </p:spPr>
        </p:pic>
        <p:pic>
          <p:nvPicPr>
            <p:cNvPr id="5" name="图片 4"/>
            <p:cNvPicPr>
              <a:picLocks noChangeAspect="1"/>
            </p:cNvPicPr>
            <p:nvPr/>
          </p:nvPicPr>
          <p:blipFill>
            <a:blip r:embed="rId6"/>
            <a:stretch>
              <a:fillRect/>
            </a:stretch>
          </p:blipFill>
          <p:spPr>
            <a:xfrm>
              <a:off x="387" y="2904"/>
              <a:ext cx="4645" cy="2196"/>
            </a:xfrm>
            <a:prstGeom prst="rect">
              <a:avLst/>
            </a:prstGeom>
          </p:spPr>
        </p:pic>
        <p:sp>
          <p:nvSpPr>
            <p:cNvPr id="10" name="矩形 9"/>
            <p:cNvSpPr/>
            <p:nvPr/>
          </p:nvSpPr>
          <p:spPr>
            <a:xfrm>
              <a:off x="298" y="610"/>
              <a:ext cx="4777" cy="4527"/>
            </a:xfrm>
            <a:prstGeom prst="rect">
              <a:avLst/>
            </a:prstGeom>
            <a:ln w="12700"/>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grpSp>
      <p:grpSp>
        <p:nvGrpSpPr>
          <p:cNvPr id="2" name="组合 1"/>
          <p:cNvGrpSpPr/>
          <p:nvPr/>
        </p:nvGrpSpPr>
        <p:grpSpPr>
          <a:xfrm>
            <a:off x="2880360" y="890905"/>
            <a:ext cx="1742440" cy="1711325"/>
            <a:chOff x="4488" y="709"/>
            <a:chExt cx="2744" cy="2695"/>
          </a:xfrm>
        </p:grpSpPr>
        <p:sp>
          <p:nvSpPr>
            <p:cNvPr id="12" name="文本框 11"/>
            <p:cNvSpPr txBox="1"/>
            <p:nvPr/>
          </p:nvSpPr>
          <p:spPr>
            <a:xfrm>
              <a:off x="4488" y="709"/>
              <a:ext cx="2744" cy="1722"/>
            </a:xfrm>
            <a:prstGeom prst="rect">
              <a:avLst/>
            </a:prstGeom>
            <a:noFill/>
          </p:spPr>
          <p:txBody>
            <a:bodyPr wrap="square" rtlCol="0" anchor="t">
              <a:noAutofit/>
            </a:bodyPr>
            <a:p>
              <a:pPr marL="171450" indent="-171450" algn="just" fontAlgn="auto">
                <a:lnSpc>
                  <a:spcPct val="150000"/>
                </a:lnSpc>
                <a:buFont typeface="Arial" panose="020B0604020202020204" pitchFamily="34" charset="0"/>
                <a:buChar char="•"/>
              </a:pPr>
              <a:r>
                <a:rPr lang="en-US" altLang="zh-CN" sz="700"/>
                <a:t>The leading-order QCD spectral density ρ(s) includes contributions up to dimension-10 in the OPE.</a:t>
              </a:r>
              <a:endParaRPr lang="en-US" altLang="zh-CN" sz="700"/>
            </a:p>
            <a:p>
              <a:pPr marL="171450" indent="-171450" algn="just" fontAlgn="auto">
                <a:lnSpc>
                  <a:spcPct val="150000"/>
                </a:lnSpc>
                <a:buFont typeface="Arial" panose="020B0604020202020204" pitchFamily="34" charset="0"/>
                <a:buChar char="•"/>
              </a:pPr>
              <a:endParaRPr lang="en-US" altLang="zh-CN" sz="700"/>
            </a:p>
            <a:p>
              <a:pPr marL="171450" indent="-171450" algn="just" fontAlgn="auto">
                <a:lnSpc>
                  <a:spcPct val="150000"/>
                </a:lnSpc>
                <a:buFont typeface="Arial" panose="020B0604020202020204" pitchFamily="34" charset="0"/>
                <a:buChar char="•"/>
              </a:pPr>
              <a:r>
                <a:rPr lang="en-US" altLang="zh-CN" sz="700"/>
                <a:t>The values of various QCD sum rule parameters are listed here :</a:t>
              </a:r>
              <a:endParaRPr lang="en-US" altLang="zh-CN" sz="700"/>
            </a:p>
            <a:p>
              <a:pPr marL="171450" indent="-171450" algn="just" fontAlgn="auto">
                <a:lnSpc>
                  <a:spcPct val="150000"/>
                </a:lnSpc>
                <a:buFont typeface="Arial" panose="020B0604020202020204" pitchFamily="34" charset="0"/>
                <a:buChar char="•"/>
              </a:pPr>
              <a:endParaRPr lang="en-US" altLang="zh-CN" sz="700"/>
            </a:p>
          </p:txBody>
        </p:sp>
        <p:pic>
          <p:nvPicPr>
            <p:cNvPr id="19" name="图片 18"/>
            <p:cNvPicPr>
              <a:picLocks noChangeAspect="1"/>
            </p:cNvPicPr>
            <p:nvPr/>
          </p:nvPicPr>
          <p:blipFill>
            <a:blip r:embed="rId7"/>
            <a:stretch>
              <a:fillRect/>
            </a:stretch>
          </p:blipFill>
          <p:spPr>
            <a:xfrm>
              <a:off x="4791" y="2489"/>
              <a:ext cx="2350" cy="915"/>
            </a:xfrm>
            <a:prstGeom prst="rect">
              <a:avLst/>
            </a:prstGeom>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picture 146"/>
          <p:cNvPicPr>
            <a:picLocks noChangeAspect="1"/>
          </p:cNvPicPr>
          <p:nvPr/>
        </p:nvPicPr>
        <p:blipFill>
          <a:blip r:embed="rId1"/>
          <a:stretch>
            <a:fillRect/>
          </a:stretch>
        </p:blipFill>
        <p:spPr>
          <a:xfrm rot="21600000">
            <a:off x="3085869" y="3276194"/>
            <a:ext cx="1479456" cy="58392"/>
          </a:xfrm>
          <a:prstGeom prst="rect">
            <a:avLst/>
          </a:prstGeom>
        </p:spPr>
      </p:pic>
      <p:pic>
        <p:nvPicPr>
          <p:cNvPr id="148" name="picture 148"/>
          <p:cNvPicPr>
            <a:picLocks noChangeAspect="1"/>
          </p:cNvPicPr>
          <p:nvPr/>
        </p:nvPicPr>
        <p:blipFill>
          <a:blip r:embed="rId2"/>
          <a:stretch>
            <a:fillRect/>
          </a:stretch>
        </p:blipFill>
        <p:spPr>
          <a:xfrm rot="21600000">
            <a:off x="2976359" y="3225076"/>
            <a:ext cx="1602613" cy="138988"/>
          </a:xfrm>
          <a:prstGeom prst="rect">
            <a:avLst/>
          </a:prstGeom>
        </p:spPr>
      </p:pic>
      <p:sp>
        <p:nvSpPr>
          <p:cNvPr id="150" name="textbox 150"/>
          <p:cNvSpPr/>
          <p:nvPr/>
        </p:nvSpPr>
        <p:spPr>
          <a:xfrm>
            <a:off x="140970" y="205740"/>
            <a:ext cx="4398010" cy="181610"/>
          </a:xfrm>
          <a:prstGeom prst="rect">
            <a:avLst/>
          </a:prstGeom>
          <a:noFill/>
          <a:ln w="0" cap="flat">
            <a:noFill/>
            <a:prstDash val="solid"/>
            <a:miter lim="0"/>
          </a:ln>
        </p:spPr>
        <p:txBody>
          <a:bodyPr vert="horz" wrap="square" lIns="0" tIns="0" rIns="0" bIns="0"/>
          <a:lstStyle/>
          <a:p>
            <a:pPr algn="l" rtl="0" eaLnBrk="0">
              <a:lnSpc>
                <a:spcPct val="87000"/>
              </a:lnSpc>
            </a:pPr>
            <a:endParaRPr sz="100" dirty="0">
              <a:latin typeface="Arial" panose="020B0604020202020204"/>
              <a:ea typeface="Arial" panose="020B0604020202020204"/>
              <a:cs typeface="Arial" panose="020B0604020202020204"/>
            </a:endParaRPr>
          </a:p>
          <a:p>
            <a:pPr marL="12700" algn="l" rtl="0" eaLnBrk="0">
              <a:lnSpc>
                <a:spcPct val="90000"/>
              </a:lnSpc>
              <a:buClrTx/>
              <a:buSzTx/>
              <a:buFontTx/>
            </a:pPr>
            <a:r>
              <a:rPr lang="en-US" altLang="zh-CN" sz="900" dirty="0">
                <a:solidFill>
                  <a:schemeClr val="accent1"/>
                </a:solidFill>
                <a:latin typeface="Arial" panose="020B0604020202020204"/>
                <a:ea typeface="Arial" panose="020B0604020202020204"/>
                <a:cs typeface="Arial" panose="020B0604020202020204"/>
              </a:rPr>
              <a:t>Search for the Borel window</a:t>
            </a:r>
            <a:endParaRPr lang="en-US" altLang="zh-CN" sz="900" dirty="0">
              <a:solidFill>
                <a:schemeClr val="accent1"/>
              </a:solidFill>
              <a:latin typeface="Arial" panose="020B0604020202020204"/>
              <a:ea typeface="Arial" panose="020B0604020202020204"/>
              <a:cs typeface="Arial" panose="020B0604020202020204"/>
            </a:endParaRPr>
          </a:p>
          <a:p>
            <a:pPr marL="12700" algn="l" rtl="0" eaLnBrk="0">
              <a:lnSpc>
                <a:spcPct val="90000"/>
              </a:lnSpc>
            </a:pPr>
            <a:endParaRPr lang="en-US" altLang="zh-CN" sz="700" dirty="0">
              <a:latin typeface="Arial" panose="020B0604020202020204"/>
              <a:ea typeface="Arial" panose="020B0604020202020204"/>
              <a:cs typeface="Arial" panose="020B0604020202020204"/>
            </a:endParaRPr>
          </a:p>
          <a:p>
            <a:pPr marL="12700" algn="l" rtl="0" eaLnBrk="0">
              <a:lnSpc>
                <a:spcPct val="90000"/>
              </a:lnSpc>
            </a:pPr>
            <a:endParaRPr lang="en-US" altLang="zh-CN" sz="700" dirty="0">
              <a:latin typeface="Arial" panose="020B0604020202020204"/>
              <a:ea typeface="Arial" panose="020B0604020202020204"/>
              <a:cs typeface="Arial" panose="020B0604020202020204"/>
            </a:endParaRPr>
          </a:p>
          <a:p>
            <a:pPr marL="12700" algn="l" rtl="0" eaLnBrk="0">
              <a:lnSpc>
                <a:spcPct val="90000"/>
              </a:lnSpc>
            </a:pPr>
            <a:endParaRPr lang="en-US" altLang="zh-CN" sz="700" dirty="0">
              <a:latin typeface="Arial" panose="020B0604020202020204"/>
              <a:ea typeface="Arial" panose="020B0604020202020204"/>
              <a:cs typeface="Arial" panose="020B0604020202020204"/>
            </a:endParaRPr>
          </a:p>
          <a:p>
            <a:pPr marL="12700" algn="l" rtl="0" eaLnBrk="0">
              <a:lnSpc>
                <a:spcPct val="90000"/>
              </a:lnSpc>
            </a:pPr>
            <a:endParaRPr lang="en-US" altLang="zh-CN" sz="700" dirty="0">
              <a:latin typeface="Arial" panose="020B0604020202020204"/>
              <a:ea typeface="Arial" panose="020B0604020202020204"/>
              <a:cs typeface="Arial" panose="020B0604020202020204"/>
            </a:endParaRPr>
          </a:p>
          <a:p>
            <a:pPr marL="12700" algn="l" rtl="0" eaLnBrk="0">
              <a:lnSpc>
                <a:spcPct val="90000"/>
              </a:lnSpc>
            </a:pPr>
            <a:endParaRPr lang="en-US" altLang="zh-CN" sz="700" dirty="0">
              <a:latin typeface="Arial" panose="020B0604020202020204"/>
              <a:ea typeface="Arial" panose="020B0604020202020204"/>
              <a:cs typeface="Arial" panose="020B0604020202020204"/>
            </a:endParaRPr>
          </a:p>
          <a:p>
            <a:pPr marL="12700" algn="l" rtl="0" eaLnBrk="0">
              <a:lnSpc>
                <a:spcPct val="90000"/>
              </a:lnSpc>
            </a:pPr>
            <a:endParaRPr lang="en-US" altLang="zh-CN" sz="700" dirty="0">
              <a:latin typeface="Arial" panose="020B0604020202020204"/>
              <a:ea typeface="Arial" panose="020B0604020202020204"/>
              <a:cs typeface="Arial" panose="020B0604020202020204"/>
            </a:endParaRPr>
          </a:p>
          <a:p>
            <a:pPr marL="12700" algn="l" rtl="0" eaLnBrk="0">
              <a:lnSpc>
                <a:spcPct val="90000"/>
              </a:lnSpc>
            </a:pPr>
            <a:endParaRPr lang="en-US" altLang="zh-CN" sz="700" dirty="0">
              <a:latin typeface="Arial" panose="020B0604020202020204"/>
              <a:ea typeface="Arial" panose="020B0604020202020204"/>
              <a:cs typeface="Arial" panose="020B0604020202020204"/>
            </a:endParaRPr>
          </a:p>
          <a:p>
            <a:pPr marL="12700" algn="l" rtl="0" eaLnBrk="0">
              <a:lnSpc>
                <a:spcPct val="90000"/>
              </a:lnSpc>
            </a:pPr>
            <a:endParaRPr lang="en-US" altLang="zh-CN" sz="700" dirty="0">
              <a:latin typeface="Arial" panose="020B0604020202020204"/>
              <a:ea typeface="Arial" panose="020B0604020202020204"/>
              <a:cs typeface="Arial" panose="020B0604020202020204"/>
            </a:endParaRPr>
          </a:p>
          <a:p>
            <a:pPr marL="12700" algn="l" rtl="0" eaLnBrk="0">
              <a:lnSpc>
                <a:spcPct val="90000"/>
              </a:lnSpc>
            </a:pPr>
            <a:endParaRPr lang="en-US" altLang="zh-CN" sz="700" dirty="0">
              <a:latin typeface="Arial" panose="020B0604020202020204"/>
              <a:ea typeface="Arial" panose="020B0604020202020204"/>
              <a:cs typeface="Arial" panose="020B0604020202020204"/>
            </a:endParaRPr>
          </a:p>
          <a:p>
            <a:pPr marL="12700" algn="l" rtl="0" eaLnBrk="0">
              <a:lnSpc>
                <a:spcPct val="90000"/>
              </a:lnSpc>
              <a:buClrTx/>
              <a:buSzTx/>
              <a:buFontTx/>
            </a:pPr>
            <a:endParaRPr lang="en-US" altLang="zh-CN" sz="900" dirty="0">
              <a:solidFill>
                <a:schemeClr val="accent1"/>
              </a:solidFill>
              <a:latin typeface="Arial" panose="020B0604020202020204"/>
              <a:ea typeface="Arial" panose="020B0604020202020204"/>
              <a:cs typeface="Arial" panose="020B0604020202020204"/>
            </a:endParaRPr>
          </a:p>
          <a:p>
            <a:pPr marL="184150" indent="-171450" algn="l" rtl="0" eaLnBrk="0" fontAlgn="auto">
              <a:lnSpc>
                <a:spcPct val="150000"/>
              </a:lnSpc>
              <a:buClrTx/>
              <a:buSzTx/>
              <a:buFont typeface="Arial" panose="020B0604020202020204" pitchFamily="34" charset="0"/>
              <a:buChar char="•"/>
            </a:pPr>
            <a:endParaRPr lang="en-US" altLang="zh-CN" sz="700" dirty="0">
              <a:solidFill>
                <a:schemeClr val="tx1"/>
              </a:solidFill>
              <a:latin typeface="Arial" panose="020B0604020202020204"/>
              <a:ea typeface="Arial" panose="020B0604020202020204"/>
              <a:cs typeface="Arial" panose="020B0604020202020204"/>
            </a:endParaRPr>
          </a:p>
        </p:txBody>
      </p:sp>
      <p:pic>
        <p:nvPicPr>
          <p:cNvPr id="152" name="picture 152"/>
          <p:cNvPicPr>
            <a:picLocks noChangeAspect="1"/>
          </p:cNvPicPr>
          <p:nvPr/>
        </p:nvPicPr>
        <p:blipFill>
          <a:blip r:embed="rId3"/>
          <a:stretch>
            <a:fillRect/>
          </a:stretch>
        </p:blipFill>
        <p:spPr>
          <a:xfrm rot="21600000">
            <a:off x="3448344" y="3286340"/>
            <a:ext cx="27930" cy="38100"/>
          </a:xfrm>
          <a:prstGeom prst="rect">
            <a:avLst/>
          </a:prstGeom>
        </p:spPr>
      </p:pic>
      <p:graphicFrame>
        <p:nvGraphicFramePr>
          <p:cNvPr id="160" name="table 160"/>
          <p:cNvGraphicFramePr>
            <a:graphicFrameLocks noGrp="1"/>
          </p:cNvGraphicFramePr>
          <p:nvPr/>
        </p:nvGraphicFramePr>
        <p:xfrm>
          <a:off x="0" y="3375072"/>
          <a:ext cx="4605019" cy="80644"/>
        </p:xfrm>
        <a:graphic>
          <a:graphicData uri="http://schemas.openxmlformats.org/drawingml/2006/table">
            <a:tbl>
              <a:tblPr/>
              <a:tblGrid>
                <a:gridCol w="913130"/>
                <a:gridCol w="1224914"/>
                <a:gridCol w="1952625"/>
                <a:gridCol w="514350"/>
              </a:tblGrid>
              <a:tr h="0">
                <a:tc>
                  <a:txBody>
                    <a:bodyPr/>
                    <a:lstStyle/>
                    <a:p>
                      <a:pPr algn="l" rtl="0" eaLnBrk="0">
                        <a:lnSpc>
                          <a:spcPct val="80000"/>
                        </a:lnSpc>
                      </a:pPr>
                      <a:endParaRPr sz="100" dirty="0">
                        <a:latin typeface="Arial" panose="020B0604020202020204"/>
                        <a:ea typeface="Arial" panose="020B0604020202020204"/>
                        <a:cs typeface="Arial" panose="020B0604020202020204"/>
                      </a:endParaRPr>
                    </a:p>
                    <a:p>
                      <a:pPr marL="269240" algn="l" rtl="0" eaLnBrk="0">
                        <a:lnSpc>
                          <a:spcPct val="99000"/>
                        </a:lnSpc>
                      </a:pPr>
                      <a:r>
                        <a:rPr lang="en-US" altLang="zh-CN" sz="400" kern="0" spc="50" dirty="0">
                          <a:solidFill>
                            <a:srgbClr val="174994">
                              <a:alpha val="100000"/>
                            </a:srgbClr>
                          </a:solidFill>
                          <a:latin typeface="Arial" panose="020B0604020202020204"/>
                          <a:ea typeface="Arial" panose="020B0604020202020204"/>
                          <a:cs typeface="Arial" panose="020B0604020202020204"/>
                          <a:sym typeface="+mn-ea"/>
                        </a:rPr>
                        <a:t>Jul.14</a:t>
                      </a:r>
                      <a:r>
                        <a:rPr sz="400" kern="0" spc="50" dirty="0">
                          <a:solidFill>
                            <a:srgbClr val="174994">
                              <a:alpha val="100000"/>
                            </a:srgbClr>
                          </a:solidFill>
                          <a:latin typeface="Arial" panose="020B0604020202020204"/>
                          <a:ea typeface="Arial" panose="020B0604020202020204"/>
                          <a:cs typeface="Arial" panose="020B0604020202020204"/>
                          <a:sym typeface="+mn-ea"/>
                        </a:rPr>
                        <a:t>, 2025</a:t>
                      </a:r>
                      <a:endParaRPr sz="400" dirty="0">
                        <a:latin typeface="Arial" panose="020B0604020202020204"/>
                        <a:ea typeface="Arial" panose="020B0604020202020204"/>
                        <a:cs typeface="Arial" panose="020B0604020202020204"/>
                      </a:endParaRPr>
                    </a:p>
                  </a:txBody>
                  <a:tcPr marL="0" marR="0" marT="0" marB="0" vert="horz">
                    <a:lnL>
                      <a:noFill/>
                    </a:lnL>
                    <a:lnR w="3175" cap="flat" cmpd="sng" algn="ctr">
                      <a:solidFill>
                        <a:srgbClr val="174994"/>
                      </a:solidFill>
                      <a:prstDash val="solid"/>
                      <a:round/>
                      <a:headEnd type="none" w="med" len="med"/>
                      <a:tailEnd type="none" w="med" len="med"/>
                    </a:lnR>
                    <a:lnT w="3175" cap="flat" cmpd="sng" algn="ctr">
                      <a:solidFill>
                        <a:srgbClr val="174994"/>
                      </a:solidFill>
                      <a:prstDash val="solid"/>
                      <a:round/>
                      <a:headEnd type="none" w="med" len="med"/>
                      <a:tailEnd type="none" w="med" len="med"/>
                    </a:lnT>
                    <a:lnB>
                      <a:noFill/>
                    </a:lnB>
                  </a:tcPr>
                </a:tc>
                <a:tc>
                  <a:txBody>
                    <a:bodyPr/>
                    <a:lstStyle/>
                    <a:p>
                      <a:pPr algn="l" rtl="0" eaLnBrk="0">
                        <a:lnSpc>
                          <a:spcPct val="73000"/>
                        </a:lnSpc>
                      </a:pPr>
                      <a:endParaRPr sz="100" dirty="0">
                        <a:latin typeface="Arial" panose="020B0604020202020204"/>
                        <a:ea typeface="Arial" panose="020B0604020202020204"/>
                        <a:cs typeface="Arial" panose="020B0604020202020204"/>
                      </a:endParaRPr>
                    </a:p>
                    <a:p>
                      <a:pPr marL="256540" algn="l" rtl="0" eaLnBrk="0">
                        <a:lnSpc>
                          <a:spcPts val="490"/>
                        </a:lnSpc>
                      </a:pPr>
                      <a:r>
                        <a:rPr lang="en-US" altLang="zh-CN" sz="400" kern="0" spc="60" dirty="0">
                          <a:solidFill>
                            <a:srgbClr val="174994">
                              <a:alpha val="100000"/>
                            </a:srgbClr>
                          </a:solidFill>
                          <a:latin typeface="Arial" panose="020B0604020202020204"/>
                          <a:ea typeface="Arial" panose="020B0604020202020204"/>
                          <a:cs typeface="Arial" panose="020B0604020202020204"/>
                          <a:sym typeface="+mn-ea"/>
                        </a:rPr>
                        <a:t>Hong-Zhou Xi </a:t>
                      </a:r>
                      <a:r>
                        <a:rPr sz="400" kern="0" spc="60" dirty="0">
                          <a:solidFill>
                            <a:srgbClr val="174994">
                              <a:alpha val="100000"/>
                            </a:srgbClr>
                          </a:solidFill>
                          <a:latin typeface="Arial" panose="020B0604020202020204"/>
                          <a:ea typeface="Arial" panose="020B0604020202020204"/>
                          <a:cs typeface="Arial" panose="020B0604020202020204"/>
                          <a:sym typeface="+mn-ea"/>
                        </a:rPr>
                        <a:t> </a:t>
                      </a:r>
                      <a:r>
                        <a:rPr sz="400" kern="0" spc="40" dirty="0">
                          <a:solidFill>
                            <a:srgbClr val="174994">
                              <a:alpha val="100000"/>
                            </a:srgbClr>
                          </a:solidFill>
                          <a:latin typeface="Arial" panose="020B0604020202020204"/>
                          <a:ea typeface="Arial" panose="020B0604020202020204"/>
                          <a:cs typeface="Arial" panose="020B0604020202020204"/>
                          <a:sym typeface="+mn-ea"/>
                        </a:rPr>
                        <a:t>(</a:t>
                      </a:r>
                      <a:r>
                        <a:rPr lang="en-US" sz="400" kern="0" spc="40" dirty="0">
                          <a:solidFill>
                            <a:srgbClr val="174994">
                              <a:alpha val="100000"/>
                            </a:srgbClr>
                          </a:solidFill>
                          <a:latin typeface="Arial" panose="020B0604020202020204"/>
                          <a:ea typeface="Arial" panose="020B0604020202020204"/>
                          <a:cs typeface="Arial" panose="020B0604020202020204"/>
                          <a:sym typeface="+mn-ea"/>
                        </a:rPr>
                        <a:t>SEU</a:t>
                      </a:r>
                      <a:r>
                        <a:rPr sz="400" kern="0" spc="40" dirty="0">
                          <a:solidFill>
                            <a:srgbClr val="174994">
                              <a:alpha val="100000"/>
                            </a:srgbClr>
                          </a:solidFill>
                          <a:latin typeface="Arial" panose="020B0604020202020204"/>
                          <a:ea typeface="Arial" panose="020B0604020202020204"/>
                          <a:cs typeface="Arial" panose="020B0604020202020204"/>
                          <a:sym typeface="+mn-ea"/>
                        </a:rPr>
                        <a:t>)</a:t>
                      </a:r>
                      <a:endParaRPr sz="400" dirty="0">
                        <a:latin typeface="Arial" panose="020B0604020202020204"/>
                        <a:ea typeface="Arial" panose="020B0604020202020204"/>
                        <a:cs typeface="Arial" panose="020B0604020202020204"/>
                      </a:endParaRPr>
                    </a:p>
                  </a:txBody>
                  <a:tcPr marL="0" marR="0" marT="0" marB="0" vert="horz">
                    <a:lnL w="3175" cap="flat" cmpd="sng" algn="ctr">
                      <a:solidFill>
                        <a:srgbClr val="174994"/>
                      </a:solidFill>
                      <a:prstDash val="solid"/>
                      <a:round/>
                      <a:headEnd type="none" w="med" len="med"/>
                      <a:tailEnd type="none" w="med" len="med"/>
                    </a:lnL>
                    <a:lnR w="3175" cap="flat" cmpd="sng" algn="ctr">
                      <a:solidFill>
                        <a:srgbClr val="174994"/>
                      </a:solidFill>
                      <a:prstDash val="solid"/>
                      <a:round/>
                      <a:headEnd type="none" w="med" len="med"/>
                      <a:tailEnd type="none" w="med" len="med"/>
                    </a:lnR>
                    <a:lnT w="3175" cap="flat" cmpd="sng" algn="ctr">
                      <a:solidFill>
                        <a:srgbClr val="174994"/>
                      </a:solidFill>
                      <a:prstDash val="solid"/>
                      <a:round/>
                      <a:headEnd type="none" w="med" len="med"/>
                      <a:tailEnd type="none" w="med" len="med"/>
                    </a:lnT>
                    <a:lnB>
                      <a:noFill/>
                    </a:lnB>
                  </a:tcPr>
                </a:tc>
                <a:tc>
                  <a:txBody>
                    <a:bodyPr/>
                    <a:lstStyle/>
                    <a:p>
                      <a:pPr algn="l" rtl="0" eaLnBrk="0">
                        <a:lnSpc>
                          <a:spcPct val="74000"/>
                        </a:lnSpc>
                      </a:pPr>
                      <a:endParaRPr sz="100" dirty="0">
                        <a:latin typeface="Arial" panose="020B0604020202020204"/>
                        <a:ea typeface="Arial" panose="020B0604020202020204"/>
                        <a:cs typeface="Arial" panose="020B0604020202020204"/>
                      </a:endParaRPr>
                    </a:p>
                    <a:p>
                      <a:pPr marL="260350" algn="l" rtl="0" eaLnBrk="0">
                        <a:lnSpc>
                          <a:spcPct val="98000"/>
                        </a:lnSpc>
                      </a:pPr>
                      <a:r>
                        <a:rPr lang="en-US" altLang="zh-CN" sz="400" dirty="0">
                          <a:solidFill>
                            <a:srgbClr val="4472C4"/>
                          </a:solidFill>
                          <a:latin typeface="Arial" panose="020B0604020202020204"/>
                          <a:ea typeface="Arial" panose="020B0604020202020204"/>
                          <a:cs typeface="Arial" panose="020B0604020202020204"/>
                        </a:rPr>
                        <a:t>Charmonium-like States with  J</a:t>
                      </a:r>
                      <a:r>
                        <a:rPr lang="en-US" altLang="zh-CN" sz="400" baseline="30000" dirty="0">
                          <a:solidFill>
                            <a:srgbClr val="4472C4"/>
                          </a:solidFill>
                          <a:latin typeface="Arial" panose="020B0604020202020204"/>
                          <a:ea typeface="Arial" panose="020B0604020202020204"/>
                          <a:cs typeface="Arial" panose="020B0604020202020204"/>
                        </a:rPr>
                        <a:t>PC</a:t>
                      </a:r>
                      <a:r>
                        <a:rPr lang="en-US" altLang="zh-CN" sz="400" dirty="0">
                          <a:solidFill>
                            <a:srgbClr val="4472C4"/>
                          </a:solidFill>
                          <a:latin typeface="Arial" panose="020B0604020202020204"/>
                          <a:ea typeface="Arial" panose="020B0604020202020204"/>
                          <a:cs typeface="Arial" panose="020B0604020202020204"/>
                        </a:rPr>
                        <a:t>=3</a:t>
                      </a:r>
                      <a:r>
                        <a:rPr lang="en-US" altLang="zh-CN" sz="400" baseline="30000" dirty="0">
                          <a:solidFill>
                            <a:srgbClr val="4472C4"/>
                          </a:solidFill>
                          <a:latin typeface="Arial" panose="020B0604020202020204"/>
                          <a:ea typeface="Arial" panose="020B0604020202020204"/>
                          <a:cs typeface="Arial" panose="020B0604020202020204"/>
                        </a:rPr>
                        <a:t>−+</a:t>
                      </a:r>
                      <a:r>
                        <a:rPr lang="en-US" altLang="zh-CN" sz="400" dirty="0">
                          <a:solidFill>
                            <a:srgbClr val="4472C4"/>
                          </a:solidFill>
                          <a:latin typeface="Arial" panose="020B0604020202020204"/>
                          <a:ea typeface="Arial" panose="020B0604020202020204"/>
                          <a:cs typeface="Arial" panose="020B0604020202020204"/>
                        </a:rPr>
                        <a:t>  through QCD Sum Rules</a:t>
                      </a:r>
                      <a:endParaRPr lang="en-US" altLang="zh-CN" sz="400" dirty="0">
                        <a:solidFill>
                          <a:srgbClr val="4472C4"/>
                        </a:solidFill>
                        <a:latin typeface="Arial" panose="020B0604020202020204"/>
                        <a:ea typeface="Arial" panose="020B0604020202020204"/>
                        <a:cs typeface="Arial" panose="020B0604020202020204"/>
                      </a:endParaRPr>
                    </a:p>
                    <a:p>
                      <a:pPr marL="260350" algn="l" rtl="0" eaLnBrk="0">
                        <a:lnSpc>
                          <a:spcPct val="98000"/>
                        </a:lnSpc>
                      </a:pPr>
                      <a:endParaRPr lang="en-US" altLang="zh-CN" sz="400" dirty="0">
                        <a:solidFill>
                          <a:srgbClr val="4472C4"/>
                        </a:solidFill>
                        <a:latin typeface="Arial" panose="020B0604020202020204"/>
                        <a:ea typeface="Arial" panose="020B0604020202020204"/>
                        <a:cs typeface="Arial" panose="020B0604020202020204"/>
                      </a:endParaRPr>
                    </a:p>
                  </a:txBody>
                  <a:tcPr marL="0" marR="0" marT="0" marB="0" vert="horz">
                    <a:lnL w="3175" cap="flat" cmpd="sng" algn="ctr">
                      <a:solidFill>
                        <a:srgbClr val="174994"/>
                      </a:solidFill>
                      <a:prstDash val="solid"/>
                      <a:round/>
                      <a:headEnd type="none" w="med" len="med"/>
                      <a:tailEnd type="none" w="med" len="med"/>
                    </a:lnL>
                    <a:lnR w="3175" cap="flat" cmpd="sng" algn="ctr">
                      <a:solidFill>
                        <a:srgbClr val="174994"/>
                      </a:solidFill>
                      <a:prstDash val="solid"/>
                      <a:round/>
                      <a:headEnd type="none" w="med" len="med"/>
                      <a:tailEnd type="none" w="med" len="med"/>
                    </a:lnR>
                    <a:lnT w="3175" cap="flat" cmpd="sng" algn="ctr">
                      <a:solidFill>
                        <a:srgbClr val="174994"/>
                      </a:solidFill>
                      <a:prstDash val="solid"/>
                      <a:round/>
                      <a:headEnd type="none" w="med" len="med"/>
                      <a:tailEnd type="none" w="med" len="med"/>
                    </a:lnT>
                    <a:lnB>
                      <a:noFill/>
                    </a:lnB>
                  </a:tcPr>
                </a:tc>
                <a:tc>
                  <a:txBody>
                    <a:bodyPr/>
                    <a:lstStyle/>
                    <a:p>
                      <a:pPr algn="l" rtl="0" eaLnBrk="0">
                        <a:lnSpc>
                          <a:spcPct val="81000"/>
                        </a:lnSpc>
                      </a:pPr>
                      <a:endParaRPr sz="100" dirty="0">
                        <a:latin typeface="Arial" panose="020B0604020202020204"/>
                        <a:ea typeface="Arial" panose="020B0604020202020204"/>
                        <a:cs typeface="Arial" panose="020B0604020202020204"/>
                      </a:endParaRPr>
                    </a:p>
                    <a:p>
                      <a:pPr marL="257810" algn="l" rtl="0" eaLnBrk="0">
                        <a:lnSpc>
                          <a:spcPct val="96000"/>
                        </a:lnSpc>
                      </a:pPr>
                      <a:r>
                        <a:rPr lang="en-US" sz="400" kern="0" spc="30" dirty="0">
                          <a:solidFill>
                            <a:srgbClr val="174994">
                              <a:alpha val="100000"/>
                            </a:srgbClr>
                          </a:solidFill>
                          <a:latin typeface="Arial" panose="020B0604020202020204"/>
                          <a:ea typeface="Arial" panose="020B0604020202020204"/>
                          <a:cs typeface="Arial" panose="020B0604020202020204"/>
                        </a:rPr>
                        <a:t>15</a:t>
                      </a:r>
                      <a:r>
                        <a:rPr sz="400" kern="0" spc="30" dirty="0">
                          <a:solidFill>
                            <a:srgbClr val="174994">
                              <a:alpha val="100000"/>
                            </a:srgbClr>
                          </a:solidFill>
                          <a:latin typeface="Arial" panose="020B0604020202020204"/>
                          <a:ea typeface="Arial" panose="020B0604020202020204"/>
                          <a:cs typeface="Arial" panose="020B0604020202020204"/>
                        </a:rPr>
                        <a:t>/</a:t>
                      </a:r>
                      <a:r>
                        <a:rPr lang="en-US" sz="400" kern="0" spc="30" dirty="0">
                          <a:solidFill>
                            <a:srgbClr val="174994">
                              <a:alpha val="100000"/>
                            </a:srgbClr>
                          </a:solidFill>
                          <a:latin typeface="Arial" panose="020B0604020202020204"/>
                          <a:ea typeface="Arial" panose="020B0604020202020204"/>
                          <a:cs typeface="Arial" panose="020B0604020202020204"/>
                        </a:rPr>
                        <a:t>19</a:t>
                      </a:r>
                      <a:endParaRPr lang="en-US" sz="400" kern="0" spc="30" dirty="0">
                        <a:solidFill>
                          <a:srgbClr val="174994">
                            <a:alpha val="100000"/>
                          </a:srgbClr>
                        </a:solidFill>
                        <a:latin typeface="Arial" panose="020B0604020202020204"/>
                        <a:ea typeface="Arial" panose="020B0604020202020204"/>
                        <a:cs typeface="Arial" panose="020B0604020202020204"/>
                      </a:endParaRPr>
                    </a:p>
                  </a:txBody>
                  <a:tcPr marL="0" marR="0" marT="0" marB="0" vert="horz">
                    <a:lnL w="3175" cap="flat" cmpd="sng" algn="ctr">
                      <a:solidFill>
                        <a:srgbClr val="174994"/>
                      </a:solidFill>
                      <a:prstDash val="solid"/>
                      <a:round/>
                      <a:headEnd type="none" w="med" len="med"/>
                      <a:tailEnd type="none" w="med" len="med"/>
                    </a:lnL>
                    <a:lnR>
                      <a:noFill/>
                    </a:lnR>
                    <a:lnT w="3175" cap="flat" cmpd="sng" algn="ctr">
                      <a:solidFill>
                        <a:srgbClr val="174994"/>
                      </a:solidFill>
                      <a:prstDash val="solid"/>
                      <a:round/>
                      <a:headEnd type="none" w="med" len="med"/>
                      <a:tailEnd type="none" w="med" len="med"/>
                    </a:lnT>
                    <a:lnB>
                      <a:noFill/>
                    </a:lnB>
                  </a:tcPr>
                </a:tc>
              </a:tr>
            </a:tbl>
          </a:graphicData>
        </a:graphic>
      </p:graphicFrame>
      <p:pic>
        <p:nvPicPr>
          <p:cNvPr id="4" name="图片 3"/>
          <p:cNvPicPr>
            <a:picLocks noChangeAspect="1"/>
          </p:cNvPicPr>
          <p:nvPr/>
        </p:nvPicPr>
        <p:blipFill>
          <a:blip r:embed="rId4"/>
          <a:stretch>
            <a:fillRect/>
          </a:stretch>
        </p:blipFill>
        <p:spPr>
          <a:xfrm>
            <a:off x="549275" y="685165"/>
            <a:ext cx="1167765" cy="292735"/>
          </a:xfrm>
          <a:prstGeom prst="rect">
            <a:avLst/>
          </a:prstGeom>
        </p:spPr>
      </p:pic>
      <p:pic>
        <p:nvPicPr>
          <p:cNvPr id="6" name="图片 5"/>
          <p:cNvPicPr>
            <a:picLocks noChangeAspect="1"/>
          </p:cNvPicPr>
          <p:nvPr/>
        </p:nvPicPr>
        <p:blipFill>
          <a:blip r:embed="rId5"/>
          <a:stretch>
            <a:fillRect/>
          </a:stretch>
        </p:blipFill>
        <p:spPr>
          <a:xfrm>
            <a:off x="549275" y="1214755"/>
            <a:ext cx="1334135" cy="303530"/>
          </a:xfrm>
          <a:prstGeom prst="rect">
            <a:avLst/>
          </a:prstGeom>
        </p:spPr>
      </p:pic>
      <mc:AlternateContent xmlns:mc="http://schemas.openxmlformats.org/markup-compatibility/2006">
        <mc:Choice xmlns:a14="http://schemas.microsoft.com/office/drawing/2010/main" Requires="a14">
          <p:sp>
            <p:nvSpPr>
              <p:cNvPr id="9" name="文本框 8"/>
              <p:cNvSpPr txBox="1"/>
              <p:nvPr/>
            </p:nvSpPr>
            <p:spPr>
              <a:xfrm>
                <a:off x="275590" y="1548765"/>
                <a:ext cx="4237355" cy="422275"/>
              </a:xfrm>
              <a:prstGeom prst="rect">
                <a:avLst/>
              </a:prstGeom>
              <a:noFill/>
            </p:spPr>
            <p:txBody>
              <a:bodyPr wrap="square" rtlCol="0" anchor="t">
                <a:spAutoFit/>
              </a:bodyPr>
              <a:p>
                <a:pPr marL="171450" indent="-171450" algn="just" fontAlgn="auto">
                  <a:lnSpc>
                    <a:spcPct val="150000"/>
                  </a:lnSpc>
                  <a:buFont typeface="Arial" panose="020B0604020202020204" pitchFamily="34" charset="0"/>
                  <a:buChar char="•"/>
                </a:pPr>
                <a:r>
                  <a:rPr lang="en-US" altLang="zh-CN" sz="700">
                    <a:latin typeface="+mj-ea"/>
                    <a:ea typeface="微软雅黑" panose="020B0503020204020204" charset="-122"/>
                    <a:cs typeface="+mj-ea"/>
                    <a:sym typeface="+mn-ea"/>
                  </a:rPr>
                  <a:t>T</a:t>
                </a:r>
                <a:r>
                  <a:rPr lang="zh-CN" altLang="en-US" sz="700">
                    <a:latin typeface="+mj-ea"/>
                    <a:ea typeface="微软雅黑" panose="020B0503020204020204" charset="-122"/>
                    <a:cs typeface="+mj-ea"/>
                    <a:sym typeface="+mn-ea"/>
                  </a:rPr>
                  <a:t>he Borel window to be </a:t>
                </a:r>
                <a:r>
                  <a:rPr lang="zh-CN" altLang="en-US" sz="700">
                    <a:solidFill>
                      <a:schemeClr val="tx1"/>
                    </a:solidFill>
                    <a:latin typeface="+mj-ea"/>
                    <a:ea typeface="微软雅黑" panose="020B0503020204020204" charset="-122"/>
                    <a:cs typeface="+mj-ea"/>
                    <a:sym typeface="+mn-ea"/>
                  </a:rPr>
                  <a:t>3.40 GeV</a:t>
                </a:r>
                <a:r>
                  <a:rPr lang="zh-CN" altLang="en-US" sz="700" baseline="30000">
                    <a:solidFill>
                      <a:schemeClr val="tx1"/>
                    </a:solidFill>
                    <a:latin typeface="+mj-ea"/>
                    <a:ea typeface="微软雅黑" panose="020B0503020204020204" charset="-122"/>
                    <a:cs typeface="+mj-ea"/>
                    <a:sym typeface="+mn-ea"/>
                  </a:rPr>
                  <a:t>2</a:t>
                </a:r>
                <a:r>
                  <a:rPr lang="zh-CN" altLang="en-US" sz="700">
                    <a:solidFill>
                      <a:schemeClr val="tx1"/>
                    </a:solidFill>
                    <a:latin typeface="+mj-ea"/>
                    <a:ea typeface="微软雅黑" panose="020B0503020204020204" charset="-122"/>
                    <a:cs typeface="+mj-ea"/>
                    <a:sym typeface="+mn-ea"/>
                  </a:rPr>
                  <a:t> ≤ </a:t>
                </a:r>
                <a14:m>
                  <m:oMath xmlns:m="http://schemas.openxmlformats.org/officeDocument/2006/math">
                    <m:sSubSup>
                      <m:sSubSupPr>
                        <m:ctrlPr>
                          <a:rPr lang="en-US" altLang="zh-CN" sz="700" i="1">
                            <a:solidFill>
                              <a:schemeClr val="tx1"/>
                            </a:solidFill>
                            <a:latin typeface="Cambria Math" panose="02040503050406030204" charset="0"/>
                            <a:ea typeface="微软雅黑" panose="020B0503020204020204" charset="-122"/>
                            <a:cs typeface="Cambria Math" panose="02040503050406030204" charset="0"/>
                          </a:rPr>
                        </m:ctrlPr>
                      </m:sSubSupPr>
                      <m:e>
                        <m:r>
                          <a:rPr lang="en-US" altLang="zh-CN" sz="700" i="1">
                            <a:solidFill>
                              <a:schemeClr val="tx1"/>
                            </a:solidFill>
                            <a:latin typeface="Cambria Math" panose="02040503050406030204" charset="0"/>
                            <a:ea typeface="微软雅黑" panose="020B0503020204020204" charset="-122"/>
                            <a:cs typeface="Cambria Math" panose="02040503050406030204" charset="0"/>
                          </a:rPr>
                          <m:t>𝑀</m:t>
                        </m:r>
                      </m:e>
                      <m:sub>
                        <m:r>
                          <a:rPr lang="en-US" altLang="zh-CN" sz="700" i="1">
                            <a:solidFill>
                              <a:schemeClr val="tx1"/>
                            </a:solidFill>
                            <a:latin typeface="Cambria Math" panose="02040503050406030204" charset="0"/>
                            <a:ea typeface="微软雅黑" panose="020B0503020204020204" charset="-122"/>
                            <a:cs typeface="Cambria Math" panose="02040503050406030204" charset="0"/>
                          </a:rPr>
                          <m:t>𝐵</m:t>
                        </m:r>
                      </m:sub>
                      <m:sup>
                        <m:r>
                          <a:rPr lang="en-US" altLang="zh-CN" sz="700" i="1">
                            <a:solidFill>
                              <a:schemeClr val="tx1"/>
                            </a:solidFill>
                            <a:latin typeface="Cambria Math" panose="02040503050406030204" charset="0"/>
                            <a:ea typeface="MS Mincho" charset="0"/>
                            <a:cs typeface="Cambria Math" panose="02040503050406030204" charset="0"/>
                          </a:rPr>
                          <m:t>2</m:t>
                        </m:r>
                      </m:sup>
                    </m:sSubSup>
                  </m:oMath>
                </a14:m>
                <a:r>
                  <a:rPr lang="zh-CN" altLang="en-US" sz="700">
                    <a:solidFill>
                      <a:schemeClr val="tx1"/>
                    </a:solidFill>
                    <a:latin typeface="+mj-ea"/>
                    <a:ea typeface="微软雅黑" panose="020B0503020204020204" charset="-122"/>
                    <a:cs typeface="+mj-ea"/>
                    <a:sym typeface="+mn-ea"/>
                  </a:rPr>
                  <a:t> ≤ 3.63 GeV</a:t>
                </a:r>
                <a:r>
                  <a:rPr lang="zh-CN" altLang="en-US" sz="700" baseline="30000">
                    <a:solidFill>
                      <a:schemeClr val="tx1"/>
                    </a:solidFill>
                    <a:latin typeface="+mj-ea"/>
                    <a:ea typeface="微软雅黑" panose="020B0503020204020204" charset="-122"/>
                    <a:cs typeface="+mj-ea"/>
                    <a:sym typeface="+mn-ea"/>
                  </a:rPr>
                  <a:t>2</a:t>
                </a:r>
                <a:r>
                  <a:rPr lang="zh-CN" altLang="en-US" sz="700">
                    <a:solidFill>
                      <a:schemeClr val="tx1"/>
                    </a:solidFill>
                    <a:latin typeface="+mj-ea"/>
                    <a:ea typeface="微软雅黑" panose="020B0503020204020204" charset="-122"/>
                    <a:cs typeface="+mj-ea"/>
                    <a:sym typeface="+mn-ea"/>
                  </a:rPr>
                  <a:t> when setting</a:t>
                </a:r>
                <a:r>
                  <a:rPr lang="en-US" altLang="zh-CN" sz="700">
                    <a:solidFill>
                      <a:schemeClr val="tx1"/>
                    </a:solidFill>
                    <a:latin typeface="+mj-ea"/>
                    <a:ea typeface="微软雅黑" panose="020B0503020204020204" charset="-122"/>
                    <a:cs typeface="+mj-ea"/>
                    <a:sym typeface="+mn-ea"/>
                  </a:rPr>
                  <a:t> </a:t>
                </a:r>
                <a:r>
                  <a:rPr lang="zh-CN" altLang="en-US" sz="700">
                    <a:solidFill>
                      <a:schemeClr val="tx1"/>
                    </a:solidFill>
                    <a:latin typeface="+mj-ea"/>
                    <a:ea typeface="微软雅黑" panose="020B0503020204020204" charset="-122"/>
                    <a:cs typeface="+mj-ea"/>
                    <a:sym typeface="+mn-ea"/>
                  </a:rPr>
                  <a:t>s</a:t>
                </a:r>
                <a:r>
                  <a:rPr lang="zh-CN" altLang="en-US" sz="700" baseline="-25000">
                    <a:solidFill>
                      <a:schemeClr val="tx1"/>
                    </a:solidFill>
                    <a:latin typeface="+mj-ea"/>
                    <a:ea typeface="微软雅黑" panose="020B0503020204020204" charset="-122"/>
                    <a:cs typeface="+mj-ea"/>
                    <a:sym typeface="+mn-ea"/>
                  </a:rPr>
                  <a:t>0</a:t>
                </a:r>
                <a:r>
                  <a:rPr lang="zh-CN" altLang="en-US" sz="700">
                    <a:solidFill>
                      <a:schemeClr val="tx1"/>
                    </a:solidFill>
                    <a:latin typeface="+mj-ea"/>
                    <a:ea typeface="微软雅黑" panose="020B0503020204020204" charset="-122"/>
                    <a:cs typeface="+mj-ea"/>
                    <a:sym typeface="+mn-ea"/>
                  </a:rPr>
                  <a:t> = 30.0 GeV</a:t>
                </a:r>
                <a:r>
                  <a:rPr lang="zh-CN" altLang="en-US" sz="700" baseline="30000">
                    <a:solidFill>
                      <a:schemeClr val="tx1"/>
                    </a:solidFill>
                    <a:latin typeface="+mj-ea"/>
                    <a:ea typeface="微软雅黑" panose="020B0503020204020204" charset="-122"/>
                    <a:cs typeface="+mj-ea"/>
                    <a:sym typeface="+mn-ea"/>
                  </a:rPr>
                  <a:t>2</a:t>
                </a:r>
                <a:r>
                  <a:rPr lang="zh-CN" altLang="en-US" sz="700">
                    <a:solidFill>
                      <a:schemeClr val="tx1"/>
                    </a:solidFill>
                    <a:latin typeface="+mj-ea"/>
                    <a:ea typeface="微软雅黑" panose="020B0503020204020204" charset="-122"/>
                    <a:cs typeface="+mj-ea"/>
                    <a:sym typeface="+mn-ea"/>
                  </a:rPr>
                  <a:t>.</a:t>
                </a:r>
                <a:endParaRPr lang="zh-CN" altLang="en-US" sz="700">
                  <a:solidFill>
                    <a:schemeClr val="tx1"/>
                  </a:solidFill>
                  <a:latin typeface="+mj-ea"/>
                  <a:ea typeface="微软雅黑" panose="020B0503020204020204" charset="-122"/>
                  <a:cs typeface="+mj-ea"/>
                  <a:sym typeface="+mn-ea"/>
                </a:endParaRPr>
              </a:p>
              <a:p>
                <a:pPr marL="172720" indent="-172720" algn="l" eaLnBrk="0" fontAlgn="auto">
                  <a:lnSpc>
                    <a:spcPct val="150000"/>
                  </a:lnSpc>
                  <a:spcBef>
                    <a:spcPts val="0"/>
                  </a:spcBef>
                  <a:buClrTx/>
                  <a:buSzTx/>
                  <a:buFont typeface="Arial" panose="020B0604020202020204" pitchFamily="34" charset="0"/>
                  <a:buChar char="•"/>
                </a:pPr>
                <a:r>
                  <a:rPr lang="en-US" altLang="zh-CN" sz="700" kern="0" spc="40" dirty="0">
                    <a:solidFill>
                      <a:srgbClr val="0000FF">
                        <a:alpha val="100000"/>
                      </a:srgbClr>
                    </a:solidFill>
                    <a:latin typeface="Arial" panose="020B0604020202020204"/>
                    <a:ea typeface="Arial" panose="020B0604020202020204"/>
                    <a:cs typeface="Arial" panose="020B0604020202020204"/>
                    <a:sym typeface="+mn-ea"/>
                  </a:rPr>
                  <a:t>Parameter Dependence</a:t>
                </a:r>
                <a:endParaRPr lang="en-US" altLang="zh-CN" sz="700" kern="0" spc="40" dirty="0">
                  <a:solidFill>
                    <a:srgbClr val="0000FF">
                      <a:alpha val="100000"/>
                    </a:srgbClr>
                  </a:solidFill>
                  <a:latin typeface="Arial" panose="020B0604020202020204"/>
                  <a:ea typeface="Arial" panose="020B0604020202020204"/>
                  <a:cs typeface="Arial" panose="020B0604020202020204"/>
                  <a:sym typeface="+mn-ea"/>
                </a:endParaRPr>
              </a:p>
            </p:txBody>
          </p:sp>
        </mc:Choice>
        <mc:Fallback>
          <p:sp>
            <p:nvSpPr>
              <p:cNvPr id="9" name="文本框 8"/>
              <p:cNvSpPr txBox="1">
                <a:spLocks noRot="1" noChangeAspect="1" noMove="1" noResize="1" noEditPoints="1" noAdjustHandles="1" noChangeArrowheads="1" noChangeShapeType="1" noTextEdit="1"/>
              </p:cNvSpPr>
              <p:nvPr/>
            </p:nvSpPr>
            <p:spPr>
              <a:xfrm>
                <a:off x="275590" y="1548765"/>
                <a:ext cx="4237355" cy="422275"/>
              </a:xfrm>
              <a:prstGeom prst="rect">
                <a:avLst/>
              </a:prstGeom>
              <a:blipFill rotWithShape="1">
                <a:blip r:embed="rId6"/>
                <a:stretch>
                  <a:fillRect/>
                </a:stretch>
              </a:blipFill>
            </p:spPr>
            <p:txBody>
              <a:bodyPr/>
              <a:lstStyle/>
              <a:p>
                <a:r>
                  <a:rPr lang="zh-CN" altLang="en-US">
                    <a:noFill/>
                  </a:rPr>
                  <a:t> </a:t>
                </a:r>
              </a:p>
            </p:txBody>
          </p:sp>
        </mc:Fallback>
      </mc:AlternateContent>
      <p:grpSp>
        <p:nvGrpSpPr>
          <p:cNvPr id="30" name="组合 29"/>
          <p:cNvGrpSpPr/>
          <p:nvPr/>
        </p:nvGrpSpPr>
        <p:grpSpPr>
          <a:xfrm>
            <a:off x="483870" y="2080260"/>
            <a:ext cx="1930400" cy="543560"/>
            <a:chOff x="945" y="3431"/>
            <a:chExt cx="3040" cy="856"/>
          </a:xfrm>
        </p:grpSpPr>
        <p:pic>
          <p:nvPicPr>
            <p:cNvPr id="20" name="图片 19" descr="eta1masss0_page-0001"/>
            <p:cNvPicPr>
              <a:picLocks noChangeAspect="1"/>
            </p:cNvPicPr>
            <p:nvPr/>
          </p:nvPicPr>
          <p:blipFill>
            <a:blip r:embed="rId7"/>
            <a:stretch>
              <a:fillRect/>
            </a:stretch>
          </p:blipFill>
          <p:spPr>
            <a:xfrm>
              <a:off x="945" y="3431"/>
              <a:ext cx="1496" cy="857"/>
            </a:xfrm>
            <a:prstGeom prst="rect">
              <a:avLst/>
            </a:prstGeom>
          </p:spPr>
        </p:pic>
        <p:pic>
          <p:nvPicPr>
            <p:cNvPr id="21" name="图片 20" descr="eta1massmb_page-0001"/>
            <p:cNvPicPr>
              <a:picLocks noChangeAspect="1"/>
            </p:cNvPicPr>
            <p:nvPr/>
          </p:nvPicPr>
          <p:blipFill>
            <a:blip r:embed="rId8"/>
            <a:stretch>
              <a:fillRect/>
            </a:stretch>
          </p:blipFill>
          <p:spPr>
            <a:xfrm>
              <a:off x="2491" y="3431"/>
              <a:ext cx="1494" cy="856"/>
            </a:xfrm>
            <a:prstGeom prst="rect">
              <a:avLst/>
            </a:prstGeom>
          </p:spPr>
        </p:pic>
      </p:grpSp>
      <p:pic>
        <p:nvPicPr>
          <p:cNvPr id="28" name="图片 27"/>
          <p:cNvPicPr>
            <a:picLocks noChangeAspect="1"/>
          </p:cNvPicPr>
          <p:nvPr/>
        </p:nvPicPr>
        <p:blipFill>
          <a:blip r:embed="rId9"/>
          <a:stretch>
            <a:fillRect/>
          </a:stretch>
        </p:blipFill>
        <p:spPr>
          <a:xfrm>
            <a:off x="501015" y="2636520"/>
            <a:ext cx="1913255" cy="567690"/>
          </a:xfrm>
          <a:prstGeom prst="rect">
            <a:avLst/>
          </a:prstGeom>
        </p:spPr>
      </p:pic>
      <p:sp>
        <p:nvSpPr>
          <p:cNvPr id="31" name="文本框 30"/>
          <p:cNvSpPr txBox="1"/>
          <p:nvPr/>
        </p:nvSpPr>
        <p:spPr>
          <a:xfrm>
            <a:off x="2498090" y="1958340"/>
            <a:ext cx="1831340" cy="764540"/>
          </a:xfrm>
          <a:prstGeom prst="rect">
            <a:avLst/>
          </a:prstGeom>
          <a:noFill/>
        </p:spPr>
        <p:txBody>
          <a:bodyPr wrap="square" rtlCol="0">
            <a:spAutoFit/>
          </a:bodyPr>
          <a:p>
            <a:pPr marL="171450" indent="-171450" algn="just" fontAlgn="auto">
              <a:lnSpc>
                <a:spcPct val="125000"/>
              </a:lnSpc>
              <a:buFont typeface="Arial" panose="020B0604020202020204" pitchFamily="34" charset="0"/>
              <a:buChar char="•"/>
            </a:pPr>
            <a:r>
              <a:rPr lang="en-US" altLang="zh-CN" sz="700"/>
              <a:t>Non-vanishing Borel windows as long as s</a:t>
            </a:r>
            <a:r>
              <a:rPr lang="en-US" altLang="zh-CN" sz="700" baseline="-25000"/>
              <a:t>0</a:t>
            </a:r>
            <a:r>
              <a:rPr lang="en-US" altLang="zh-CN" sz="700"/>
              <a:t>  ≥ 28.4 GeV</a:t>
            </a:r>
            <a:r>
              <a:rPr lang="en-US" altLang="zh-CN" sz="700" baseline="30000"/>
              <a:t>2 </a:t>
            </a:r>
            <a:r>
              <a:rPr lang="en-US" altLang="zh-CN" sz="700"/>
              <a:t>.</a:t>
            </a:r>
            <a:endParaRPr lang="en-US" altLang="zh-CN" sz="700"/>
          </a:p>
          <a:p>
            <a:pPr marL="171450" indent="-171450" algn="just" fontAlgn="auto">
              <a:lnSpc>
                <a:spcPct val="125000"/>
              </a:lnSpc>
              <a:buFont typeface="Arial" panose="020B0604020202020204" pitchFamily="34" charset="0"/>
              <a:buChar char="•"/>
            </a:pPr>
            <a:r>
              <a:rPr lang="en-US" altLang="zh-CN" sz="700"/>
              <a:t>We choose the threshold value to be 27.0 GeV</a:t>
            </a:r>
            <a:r>
              <a:rPr lang="en-US" altLang="zh-CN" sz="700" baseline="30000"/>
              <a:t>2</a:t>
            </a:r>
            <a:r>
              <a:rPr lang="en-US" altLang="zh-CN" sz="700"/>
              <a:t> ~ 33.0 GeV</a:t>
            </a:r>
            <a:r>
              <a:rPr lang="en-US" altLang="zh-CN" sz="700" baseline="30000"/>
              <a:t>2</a:t>
            </a:r>
            <a:r>
              <a:rPr lang="en-US" altLang="zh-CN" sz="700"/>
              <a:t> .</a:t>
            </a:r>
            <a:endParaRPr lang="en-US" altLang="zh-CN" sz="700"/>
          </a:p>
          <a:p>
            <a:pPr marL="171450" indent="-171450" algn="just" fontAlgn="auto">
              <a:lnSpc>
                <a:spcPct val="125000"/>
              </a:lnSpc>
              <a:buFont typeface="Arial" panose="020B0604020202020204" pitchFamily="34" charset="0"/>
              <a:buChar char="•"/>
            </a:pPr>
            <a:r>
              <a:rPr lang="en-US" altLang="zh-CN" sz="700"/>
              <a:t>In this working regions, we obtain :</a:t>
            </a:r>
            <a:endParaRPr lang="en-US" altLang="zh-CN" sz="700"/>
          </a:p>
        </p:txBody>
      </p:sp>
      <p:pic>
        <p:nvPicPr>
          <p:cNvPr id="32" name="图片 31"/>
          <p:cNvPicPr>
            <a:picLocks noChangeAspect="1"/>
          </p:cNvPicPr>
          <p:nvPr/>
        </p:nvPicPr>
        <p:blipFill>
          <a:blip r:embed="rId10"/>
          <a:stretch>
            <a:fillRect/>
          </a:stretch>
        </p:blipFill>
        <p:spPr>
          <a:xfrm>
            <a:off x="2776855" y="2722880"/>
            <a:ext cx="1369695" cy="412115"/>
          </a:xfrm>
          <a:prstGeom prst="rect">
            <a:avLst/>
          </a:prstGeom>
        </p:spPr>
      </p:pic>
      <p:grpSp>
        <p:nvGrpSpPr>
          <p:cNvPr id="2" name="组合 1"/>
          <p:cNvGrpSpPr/>
          <p:nvPr/>
        </p:nvGrpSpPr>
        <p:grpSpPr>
          <a:xfrm>
            <a:off x="2414270" y="414020"/>
            <a:ext cx="1855470" cy="1129030"/>
            <a:chOff x="3214" y="674"/>
            <a:chExt cx="2922" cy="1778"/>
          </a:xfrm>
        </p:grpSpPr>
        <p:pic>
          <p:nvPicPr>
            <p:cNvPr id="7" name="图片 6"/>
            <p:cNvPicPr>
              <a:picLocks noChangeAspect="1"/>
            </p:cNvPicPr>
            <p:nvPr/>
          </p:nvPicPr>
          <p:blipFill>
            <a:blip r:embed="rId11"/>
            <a:stretch>
              <a:fillRect/>
            </a:stretch>
          </p:blipFill>
          <p:spPr>
            <a:xfrm>
              <a:off x="3296" y="868"/>
              <a:ext cx="2660" cy="1545"/>
            </a:xfrm>
            <a:prstGeom prst="rect">
              <a:avLst/>
            </a:prstGeom>
          </p:spPr>
        </p:pic>
        <p:sp>
          <p:nvSpPr>
            <p:cNvPr id="38" name="矩形 37"/>
            <p:cNvSpPr/>
            <p:nvPr/>
          </p:nvSpPr>
          <p:spPr>
            <a:xfrm>
              <a:off x="3214" y="674"/>
              <a:ext cx="2923" cy="1779"/>
            </a:xfrm>
            <a:prstGeom prst="rect">
              <a:avLst/>
            </a:prstGeom>
            <a:ln w="12700"/>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grpSp>
      <p:sp>
        <p:nvSpPr>
          <p:cNvPr id="39" name="矩形 38"/>
          <p:cNvSpPr/>
          <p:nvPr/>
        </p:nvSpPr>
        <p:spPr>
          <a:xfrm>
            <a:off x="438785" y="2028825"/>
            <a:ext cx="2037080" cy="1196340"/>
          </a:xfrm>
          <a:prstGeom prst="rect">
            <a:avLst/>
          </a:prstGeom>
          <a:ln w="12700"/>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8" name="文本框 7"/>
          <p:cNvSpPr txBox="1"/>
          <p:nvPr/>
        </p:nvSpPr>
        <p:spPr>
          <a:xfrm>
            <a:off x="302260" y="475615"/>
            <a:ext cx="2257425" cy="980440"/>
          </a:xfrm>
          <a:prstGeom prst="rect">
            <a:avLst/>
          </a:prstGeom>
          <a:noFill/>
        </p:spPr>
        <p:txBody>
          <a:bodyPr wrap="square" rtlCol="0">
            <a:noAutofit/>
          </a:bodyPr>
          <a:p>
            <a:pPr marL="172720" indent="-172720" algn="l" eaLnBrk="0" fontAlgn="auto">
              <a:spcBef>
                <a:spcPts val="0"/>
              </a:spcBef>
              <a:buClrTx/>
              <a:buSzTx/>
              <a:buFont typeface="Arial" panose="020B0604020202020204" pitchFamily="34" charset="0"/>
              <a:buChar char="•"/>
            </a:pPr>
            <a:r>
              <a:rPr lang="en-US" altLang="zh-CN" sz="700" kern="0" spc="40" dirty="0">
                <a:solidFill>
                  <a:srgbClr val="0000FF">
                    <a:alpha val="100000"/>
                  </a:srgbClr>
                </a:solidFill>
                <a:latin typeface="Arial" panose="020B0604020202020204"/>
                <a:ea typeface="Arial" panose="020B0604020202020204"/>
                <a:cs typeface="Arial" panose="020B0604020202020204"/>
              </a:rPr>
              <a:t>Pole  Dominance</a:t>
            </a:r>
            <a:endParaRPr lang="en-US" altLang="zh-CN" sz="700" kern="0" spc="40" dirty="0">
              <a:solidFill>
                <a:srgbClr val="0000FF">
                  <a:alpha val="100000"/>
                </a:srgbClr>
              </a:solidFill>
              <a:latin typeface="Arial" panose="020B0604020202020204"/>
              <a:ea typeface="Arial" panose="020B0604020202020204"/>
              <a:cs typeface="Arial" panose="020B0604020202020204"/>
            </a:endParaRPr>
          </a:p>
          <a:p>
            <a:pPr marL="171450" indent="-171450">
              <a:buFont typeface="Arial" panose="020B0604020202020204" pitchFamily="34" charset="0"/>
              <a:buChar char="•"/>
            </a:pPr>
            <a:endParaRPr lang="en-US" altLang="zh-CN" sz="700"/>
          </a:p>
          <a:p>
            <a:pPr marL="171450" indent="-171450">
              <a:buFont typeface="Arial" panose="020B0604020202020204" pitchFamily="34" charset="0"/>
              <a:buChar char="•"/>
            </a:pPr>
            <a:endParaRPr lang="en-US" altLang="zh-CN" sz="700"/>
          </a:p>
          <a:p>
            <a:pPr marL="171450" indent="-171450">
              <a:buFont typeface="Arial" panose="020B0604020202020204" pitchFamily="34" charset="0"/>
              <a:buChar char="•"/>
            </a:pPr>
            <a:endParaRPr lang="en-US" altLang="zh-CN" sz="700"/>
          </a:p>
          <a:p>
            <a:pPr indent="0">
              <a:buFont typeface="Arial" panose="020B0604020202020204" pitchFamily="34" charset="0"/>
              <a:buNone/>
            </a:pPr>
            <a:endParaRPr lang="en-US" altLang="zh-CN" sz="700"/>
          </a:p>
          <a:p>
            <a:pPr marL="172720" indent="-172720" algn="l" eaLnBrk="0" fontAlgn="auto">
              <a:spcBef>
                <a:spcPts val="0"/>
              </a:spcBef>
              <a:buClrTx/>
              <a:buSzTx/>
              <a:buFont typeface="Arial" panose="020B0604020202020204" pitchFamily="34" charset="0"/>
              <a:buChar char="•"/>
            </a:pPr>
            <a:r>
              <a:rPr lang="en-US" altLang="zh-CN" sz="700" kern="0" spc="40" dirty="0">
                <a:solidFill>
                  <a:srgbClr val="0000FF">
                    <a:alpha val="100000"/>
                  </a:srgbClr>
                </a:solidFill>
                <a:latin typeface="Arial" panose="020B0604020202020204"/>
                <a:ea typeface="Arial" panose="020B0604020202020204"/>
                <a:cs typeface="Arial" panose="020B0604020202020204"/>
              </a:rPr>
              <a:t>OPE Convergence</a:t>
            </a:r>
            <a:endParaRPr lang="en-US" altLang="zh-CN" sz="700" kern="0" spc="40" dirty="0">
              <a:solidFill>
                <a:srgbClr val="0000FF">
                  <a:alpha val="100000"/>
                </a:srgbClr>
              </a:solidFill>
              <a:latin typeface="Arial" panose="020B0604020202020204"/>
              <a:ea typeface="Arial" panose="020B0604020202020204"/>
              <a:cs typeface="Arial" panose="020B0604020202020204"/>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picture 146"/>
          <p:cNvPicPr>
            <a:picLocks noChangeAspect="1"/>
          </p:cNvPicPr>
          <p:nvPr/>
        </p:nvPicPr>
        <p:blipFill>
          <a:blip r:embed="rId1"/>
          <a:stretch>
            <a:fillRect/>
          </a:stretch>
        </p:blipFill>
        <p:spPr>
          <a:xfrm rot="21600000">
            <a:off x="3085869" y="3276194"/>
            <a:ext cx="1479456" cy="58392"/>
          </a:xfrm>
          <a:prstGeom prst="rect">
            <a:avLst/>
          </a:prstGeom>
        </p:spPr>
      </p:pic>
      <p:pic>
        <p:nvPicPr>
          <p:cNvPr id="148" name="picture 148"/>
          <p:cNvPicPr>
            <a:picLocks noChangeAspect="1"/>
          </p:cNvPicPr>
          <p:nvPr/>
        </p:nvPicPr>
        <p:blipFill>
          <a:blip r:embed="rId2"/>
          <a:stretch>
            <a:fillRect/>
          </a:stretch>
        </p:blipFill>
        <p:spPr>
          <a:xfrm rot="21600000">
            <a:off x="2976359" y="3225076"/>
            <a:ext cx="1602613" cy="138988"/>
          </a:xfrm>
          <a:prstGeom prst="rect">
            <a:avLst/>
          </a:prstGeom>
        </p:spPr>
      </p:pic>
      <p:sp>
        <p:nvSpPr>
          <p:cNvPr id="150" name="textbox 150"/>
          <p:cNvSpPr/>
          <p:nvPr/>
        </p:nvSpPr>
        <p:spPr>
          <a:xfrm>
            <a:off x="140970" y="205740"/>
            <a:ext cx="4398010" cy="181610"/>
          </a:xfrm>
          <a:prstGeom prst="rect">
            <a:avLst/>
          </a:prstGeom>
          <a:noFill/>
          <a:ln w="0" cap="flat">
            <a:noFill/>
            <a:prstDash val="solid"/>
            <a:miter lim="0"/>
          </a:ln>
        </p:spPr>
        <p:txBody>
          <a:bodyPr vert="horz" wrap="square" lIns="0" tIns="0" rIns="0" bIns="0"/>
          <a:lstStyle/>
          <a:p>
            <a:pPr algn="l" rtl="0" eaLnBrk="0">
              <a:lnSpc>
                <a:spcPct val="87000"/>
              </a:lnSpc>
            </a:pPr>
            <a:endParaRPr sz="100" dirty="0">
              <a:latin typeface="Arial" panose="020B0604020202020204"/>
              <a:ea typeface="Arial" panose="020B0604020202020204"/>
              <a:cs typeface="Arial" panose="020B0604020202020204"/>
            </a:endParaRPr>
          </a:p>
          <a:p>
            <a:pPr marL="12700" algn="l" rtl="0" eaLnBrk="0">
              <a:lnSpc>
                <a:spcPct val="90000"/>
              </a:lnSpc>
              <a:buClrTx/>
              <a:buSzTx/>
              <a:buFontTx/>
            </a:pPr>
            <a:r>
              <a:rPr lang="en-US" altLang="zh-CN" sz="900" dirty="0">
                <a:solidFill>
                  <a:schemeClr val="accent1"/>
                </a:solidFill>
                <a:latin typeface="Arial" panose="020B0604020202020204"/>
                <a:ea typeface="Arial" panose="020B0604020202020204"/>
                <a:cs typeface="Arial" panose="020B0604020202020204"/>
              </a:rPr>
              <a:t>Decay Channels</a:t>
            </a:r>
            <a:endParaRPr lang="en-US" altLang="zh-CN" sz="900" dirty="0">
              <a:solidFill>
                <a:schemeClr val="accent1"/>
              </a:solidFill>
              <a:latin typeface="Arial" panose="020B0604020202020204"/>
              <a:ea typeface="Arial" panose="020B0604020202020204"/>
              <a:cs typeface="Arial" panose="020B0604020202020204"/>
            </a:endParaRPr>
          </a:p>
          <a:p>
            <a:pPr marL="12700" algn="l" rtl="0" eaLnBrk="0">
              <a:lnSpc>
                <a:spcPct val="90000"/>
              </a:lnSpc>
              <a:buClrTx/>
              <a:buSzTx/>
              <a:buFontTx/>
            </a:pPr>
            <a:endParaRPr lang="en-US" altLang="zh-CN" sz="900" dirty="0">
              <a:solidFill>
                <a:schemeClr val="accent1"/>
              </a:solidFill>
              <a:latin typeface="Arial" panose="020B0604020202020204"/>
              <a:ea typeface="Arial" panose="020B0604020202020204"/>
              <a:cs typeface="Arial" panose="020B0604020202020204"/>
            </a:endParaRPr>
          </a:p>
          <a:p>
            <a:pPr marL="12700" algn="l" rtl="0" eaLnBrk="0">
              <a:lnSpc>
                <a:spcPct val="90000"/>
              </a:lnSpc>
            </a:pPr>
            <a:endParaRPr lang="en-US" altLang="zh-CN" sz="700" dirty="0">
              <a:latin typeface="Arial" panose="020B0604020202020204"/>
              <a:ea typeface="Arial" panose="020B0604020202020204"/>
              <a:cs typeface="Arial" panose="020B0604020202020204"/>
            </a:endParaRPr>
          </a:p>
          <a:p>
            <a:pPr marL="12700" algn="l" rtl="0" eaLnBrk="0">
              <a:lnSpc>
                <a:spcPct val="90000"/>
              </a:lnSpc>
            </a:pPr>
            <a:endParaRPr lang="en-US" altLang="zh-CN" sz="700" dirty="0">
              <a:latin typeface="Arial" panose="020B0604020202020204"/>
              <a:ea typeface="Arial" panose="020B0604020202020204"/>
              <a:cs typeface="Arial" panose="020B0604020202020204"/>
            </a:endParaRPr>
          </a:p>
          <a:p>
            <a:pPr marL="184150" indent="-171450" algn="l" rtl="0" eaLnBrk="0" fontAlgn="auto">
              <a:lnSpc>
                <a:spcPct val="150000"/>
              </a:lnSpc>
              <a:buClrTx/>
              <a:buSzTx/>
              <a:buFont typeface="Arial" panose="020B0604020202020204" pitchFamily="34" charset="0"/>
              <a:buChar char="•"/>
            </a:pPr>
            <a:endParaRPr lang="en-US" altLang="zh-CN" sz="700" dirty="0">
              <a:solidFill>
                <a:schemeClr val="tx1"/>
              </a:solidFill>
              <a:latin typeface="Arial" panose="020B0604020202020204"/>
              <a:ea typeface="Arial" panose="020B0604020202020204"/>
              <a:cs typeface="Arial" panose="020B0604020202020204"/>
            </a:endParaRPr>
          </a:p>
        </p:txBody>
      </p:sp>
      <p:pic>
        <p:nvPicPr>
          <p:cNvPr id="152" name="picture 152"/>
          <p:cNvPicPr>
            <a:picLocks noChangeAspect="1"/>
          </p:cNvPicPr>
          <p:nvPr/>
        </p:nvPicPr>
        <p:blipFill>
          <a:blip r:embed="rId3"/>
          <a:stretch>
            <a:fillRect/>
          </a:stretch>
        </p:blipFill>
        <p:spPr>
          <a:xfrm rot="21600000">
            <a:off x="3448344" y="3286340"/>
            <a:ext cx="27930" cy="38100"/>
          </a:xfrm>
          <a:prstGeom prst="rect">
            <a:avLst/>
          </a:prstGeom>
        </p:spPr>
      </p:pic>
      <p:graphicFrame>
        <p:nvGraphicFramePr>
          <p:cNvPr id="160" name="table 160"/>
          <p:cNvGraphicFramePr>
            <a:graphicFrameLocks noGrp="1"/>
          </p:cNvGraphicFramePr>
          <p:nvPr/>
        </p:nvGraphicFramePr>
        <p:xfrm>
          <a:off x="0" y="3375072"/>
          <a:ext cx="4605019" cy="80644"/>
        </p:xfrm>
        <a:graphic>
          <a:graphicData uri="http://schemas.openxmlformats.org/drawingml/2006/table">
            <a:tbl>
              <a:tblPr/>
              <a:tblGrid>
                <a:gridCol w="913130"/>
                <a:gridCol w="1224914"/>
                <a:gridCol w="1952625"/>
                <a:gridCol w="514350"/>
              </a:tblGrid>
              <a:tr h="0">
                <a:tc>
                  <a:txBody>
                    <a:bodyPr/>
                    <a:lstStyle/>
                    <a:p>
                      <a:pPr algn="l" rtl="0" eaLnBrk="0">
                        <a:lnSpc>
                          <a:spcPct val="80000"/>
                        </a:lnSpc>
                      </a:pPr>
                      <a:endParaRPr sz="100" dirty="0">
                        <a:latin typeface="Arial" panose="020B0604020202020204"/>
                        <a:ea typeface="Arial" panose="020B0604020202020204"/>
                        <a:cs typeface="Arial" panose="020B0604020202020204"/>
                      </a:endParaRPr>
                    </a:p>
                    <a:p>
                      <a:pPr marL="269240" algn="l" rtl="0" eaLnBrk="0">
                        <a:lnSpc>
                          <a:spcPct val="99000"/>
                        </a:lnSpc>
                      </a:pPr>
                      <a:r>
                        <a:rPr lang="en-US" altLang="zh-CN" sz="400" kern="0" spc="50" dirty="0">
                          <a:solidFill>
                            <a:srgbClr val="174994">
                              <a:alpha val="100000"/>
                            </a:srgbClr>
                          </a:solidFill>
                          <a:latin typeface="Arial" panose="020B0604020202020204"/>
                          <a:ea typeface="Arial" panose="020B0604020202020204"/>
                          <a:cs typeface="Arial" panose="020B0604020202020204"/>
                          <a:sym typeface="+mn-ea"/>
                        </a:rPr>
                        <a:t>Jul.14</a:t>
                      </a:r>
                      <a:r>
                        <a:rPr sz="400" kern="0" spc="50" dirty="0">
                          <a:solidFill>
                            <a:srgbClr val="174994">
                              <a:alpha val="100000"/>
                            </a:srgbClr>
                          </a:solidFill>
                          <a:latin typeface="Arial" panose="020B0604020202020204"/>
                          <a:ea typeface="Arial" panose="020B0604020202020204"/>
                          <a:cs typeface="Arial" panose="020B0604020202020204"/>
                          <a:sym typeface="+mn-ea"/>
                        </a:rPr>
                        <a:t>, 2025</a:t>
                      </a:r>
                      <a:endParaRPr sz="400" dirty="0">
                        <a:latin typeface="Arial" panose="020B0604020202020204"/>
                        <a:ea typeface="Arial" panose="020B0604020202020204"/>
                        <a:cs typeface="Arial" panose="020B0604020202020204"/>
                      </a:endParaRPr>
                    </a:p>
                  </a:txBody>
                  <a:tcPr marL="0" marR="0" marT="0" marB="0" vert="horz">
                    <a:lnL>
                      <a:noFill/>
                    </a:lnL>
                    <a:lnR w="3175" cap="flat" cmpd="sng" algn="ctr">
                      <a:solidFill>
                        <a:srgbClr val="174994"/>
                      </a:solidFill>
                      <a:prstDash val="solid"/>
                      <a:round/>
                      <a:headEnd type="none" w="med" len="med"/>
                      <a:tailEnd type="none" w="med" len="med"/>
                    </a:lnR>
                    <a:lnT w="3175" cap="flat" cmpd="sng" algn="ctr">
                      <a:solidFill>
                        <a:srgbClr val="174994"/>
                      </a:solidFill>
                      <a:prstDash val="solid"/>
                      <a:round/>
                      <a:headEnd type="none" w="med" len="med"/>
                      <a:tailEnd type="none" w="med" len="med"/>
                    </a:lnT>
                    <a:lnB>
                      <a:noFill/>
                    </a:lnB>
                  </a:tcPr>
                </a:tc>
                <a:tc>
                  <a:txBody>
                    <a:bodyPr/>
                    <a:lstStyle/>
                    <a:p>
                      <a:pPr algn="l" rtl="0" eaLnBrk="0">
                        <a:lnSpc>
                          <a:spcPct val="73000"/>
                        </a:lnSpc>
                      </a:pPr>
                      <a:endParaRPr sz="100" dirty="0">
                        <a:latin typeface="Arial" panose="020B0604020202020204"/>
                        <a:ea typeface="Arial" panose="020B0604020202020204"/>
                        <a:cs typeface="Arial" panose="020B0604020202020204"/>
                      </a:endParaRPr>
                    </a:p>
                    <a:p>
                      <a:pPr marL="256540" algn="l" rtl="0" eaLnBrk="0">
                        <a:lnSpc>
                          <a:spcPts val="490"/>
                        </a:lnSpc>
                      </a:pPr>
                      <a:r>
                        <a:rPr lang="en-US" altLang="zh-CN" sz="400" kern="0" spc="60" dirty="0">
                          <a:solidFill>
                            <a:srgbClr val="174994">
                              <a:alpha val="100000"/>
                            </a:srgbClr>
                          </a:solidFill>
                          <a:latin typeface="Arial" panose="020B0604020202020204"/>
                          <a:ea typeface="Arial" panose="020B0604020202020204"/>
                          <a:cs typeface="Arial" panose="020B0604020202020204"/>
                          <a:sym typeface="+mn-ea"/>
                        </a:rPr>
                        <a:t>Hong-Zhou Xi </a:t>
                      </a:r>
                      <a:r>
                        <a:rPr sz="400" kern="0" spc="60" dirty="0">
                          <a:solidFill>
                            <a:srgbClr val="174994">
                              <a:alpha val="100000"/>
                            </a:srgbClr>
                          </a:solidFill>
                          <a:latin typeface="Arial" panose="020B0604020202020204"/>
                          <a:ea typeface="Arial" panose="020B0604020202020204"/>
                          <a:cs typeface="Arial" panose="020B0604020202020204"/>
                          <a:sym typeface="+mn-ea"/>
                        </a:rPr>
                        <a:t> </a:t>
                      </a:r>
                      <a:r>
                        <a:rPr sz="400" kern="0" spc="40" dirty="0">
                          <a:solidFill>
                            <a:srgbClr val="174994">
                              <a:alpha val="100000"/>
                            </a:srgbClr>
                          </a:solidFill>
                          <a:latin typeface="Arial" panose="020B0604020202020204"/>
                          <a:ea typeface="Arial" panose="020B0604020202020204"/>
                          <a:cs typeface="Arial" panose="020B0604020202020204"/>
                          <a:sym typeface="+mn-ea"/>
                        </a:rPr>
                        <a:t>(</a:t>
                      </a:r>
                      <a:r>
                        <a:rPr lang="en-US" sz="400" kern="0" spc="40" dirty="0">
                          <a:solidFill>
                            <a:srgbClr val="174994">
                              <a:alpha val="100000"/>
                            </a:srgbClr>
                          </a:solidFill>
                          <a:latin typeface="Arial" panose="020B0604020202020204"/>
                          <a:ea typeface="Arial" panose="020B0604020202020204"/>
                          <a:cs typeface="Arial" panose="020B0604020202020204"/>
                          <a:sym typeface="+mn-ea"/>
                        </a:rPr>
                        <a:t>SEU</a:t>
                      </a:r>
                      <a:r>
                        <a:rPr sz="400" kern="0" spc="40" dirty="0">
                          <a:solidFill>
                            <a:srgbClr val="174994">
                              <a:alpha val="100000"/>
                            </a:srgbClr>
                          </a:solidFill>
                          <a:latin typeface="Arial" panose="020B0604020202020204"/>
                          <a:ea typeface="Arial" panose="020B0604020202020204"/>
                          <a:cs typeface="Arial" panose="020B0604020202020204"/>
                          <a:sym typeface="+mn-ea"/>
                        </a:rPr>
                        <a:t>)</a:t>
                      </a:r>
                      <a:endParaRPr sz="400" dirty="0">
                        <a:latin typeface="Arial" panose="020B0604020202020204"/>
                        <a:ea typeface="Arial" panose="020B0604020202020204"/>
                        <a:cs typeface="Arial" panose="020B0604020202020204"/>
                      </a:endParaRPr>
                    </a:p>
                  </a:txBody>
                  <a:tcPr marL="0" marR="0" marT="0" marB="0" vert="horz">
                    <a:lnL w="3175" cap="flat" cmpd="sng" algn="ctr">
                      <a:solidFill>
                        <a:srgbClr val="174994"/>
                      </a:solidFill>
                      <a:prstDash val="solid"/>
                      <a:round/>
                      <a:headEnd type="none" w="med" len="med"/>
                      <a:tailEnd type="none" w="med" len="med"/>
                    </a:lnL>
                    <a:lnR w="3175" cap="flat" cmpd="sng" algn="ctr">
                      <a:solidFill>
                        <a:srgbClr val="174994"/>
                      </a:solidFill>
                      <a:prstDash val="solid"/>
                      <a:round/>
                      <a:headEnd type="none" w="med" len="med"/>
                      <a:tailEnd type="none" w="med" len="med"/>
                    </a:lnR>
                    <a:lnT w="3175" cap="flat" cmpd="sng" algn="ctr">
                      <a:solidFill>
                        <a:srgbClr val="174994"/>
                      </a:solidFill>
                      <a:prstDash val="solid"/>
                      <a:round/>
                      <a:headEnd type="none" w="med" len="med"/>
                      <a:tailEnd type="none" w="med" len="med"/>
                    </a:lnT>
                    <a:lnB>
                      <a:noFill/>
                    </a:lnB>
                  </a:tcPr>
                </a:tc>
                <a:tc>
                  <a:txBody>
                    <a:bodyPr/>
                    <a:lstStyle/>
                    <a:p>
                      <a:pPr algn="l" rtl="0" eaLnBrk="0">
                        <a:lnSpc>
                          <a:spcPct val="74000"/>
                        </a:lnSpc>
                      </a:pPr>
                      <a:endParaRPr sz="100" dirty="0">
                        <a:latin typeface="Arial" panose="020B0604020202020204"/>
                        <a:ea typeface="Arial" panose="020B0604020202020204"/>
                        <a:cs typeface="Arial" panose="020B0604020202020204"/>
                      </a:endParaRPr>
                    </a:p>
                    <a:p>
                      <a:pPr marL="260350" algn="l" rtl="0" eaLnBrk="0">
                        <a:lnSpc>
                          <a:spcPct val="98000"/>
                        </a:lnSpc>
                      </a:pPr>
                      <a:r>
                        <a:rPr lang="en-US" altLang="zh-CN" sz="400" dirty="0">
                          <a:solidFill>
                            <a:srgbClr val="4472C4"/>
                          </a:solidFill>
                          <a:latin typeface="Arial" panose="020B0604020202020204"/>
                          <a:ea typeface="Arial" panose="020B0604020202020204"/>
                          <a:cs typeface="Arial" panose="020B0604020202020204"/>
                        </a:rPr>
                        <a:t>Charmonium-like States with  J</a:t>
                      </a:r>
                      <a:r>
                        <a:rPr lang="en-US" altLang="zh-CN" sz="400" baseline="30000" dirty="0">
                          <a:solidFill>
                            <a:srgbClr val="4472C4"/>
                          </a:solidFill>
                          <a:latin typeface="Arial" panose="020B0604020202020204"/>
                          <a:ea typeface="Arial" panose="020B0604020202020204"/>
                          <a:cs typeface="Arial" panose="020B0604020202020204"/>
                        </a:rPr>
                        <a:t>PC</a:t>
                      </a:r>
                      <a:r>
                        <a:rPr lang="en-US" altLang="zh-CN" sz="400" dirty="0">
                          <a:solidFill>
                            <a:srgbClr val="4472C4"/>
                          </a:solidFill>
                          <a:latin typeface="Arial" panose="020B0604020202020204"/>
                          <a:ea typeface="Arial" panose="020B0604020202020204"/>
                          <a:cs typeface="Arial" panose="020B0604020202020204"/>
                        </a:rPr>
                        <a:t>=3</a:t>
                      </a:r>
                      <a:r>
                        <a:rPr lang="en-US" altLang="zh-CN" sz="400" baseline="30000" dirty="0">
                          <a:solidFill>
                            <a:srgbClr val="4472C4"/>
                          </a:solidFill>
                          <a:latin typeface="Arial" panose="020B0604020202020204"/>
                          <a:ea typeface="Arial" panose="020B0604020202020204"/>
                          <a:cs typeface="Arial" panose="020B0604020202020204"/>
                        </a:rPr>
                        <a:t>−+</a:t>
                      </a:r>
                      <a:r>
                        <a:rPr lang="en-US" altLang="zh-CN" sz="400" dirty="0">
                          <a:solidFill>
                            <a:srgbClr val="4472C4"/>
                          </a:solidFill>
                          <a:latin typeface="Arial" panose="020B0604020202020204"/>
                          <a:ea typeface="Arial" panose="020B0604020202020204"/>
                          <a:cs typeface="Arial" panose="020B0604020202020204"/>
                        </a:rPr>
                        <a:t>  through QCD Sum Rules</a:t>
                      </a:r>
                      <a:endParaRPr lang="en-US" altLang="zh-CN" sz="400" dirty="0">
                        <a:solidFill>
                          <a:srgbClr val="4472C4"/>
                        </a:solidFill>
                        <a:latin typeface="Arial" panose="020B0604020202020204"/>
                        <a:ea typeface="Arial" panose="020B0604020202020204"/>
                        <a:cs typeface="Arial" panose="020B0604020202020204"/>
                      </a:endParaRPr>
                    </a:p>
                    <a:p>
                      <a:pPr marL="260350" algn="l" rtl="0" eaLnBrk="0">
                        <a:lnSpc>
                          <a:spcPct val="98000"/>
                        </a:lnSpc>
                      </a:pPr>
                      <a:endParaRPr lang="en-US" altLang="zh-CN" sz="400" dirty="0">
                        <a:solidFill>
                          <a:srgbClr val="4472C4"/>
                        </a:solidFill>
                        <a:latin typeface="Arial" panose="020B0604020202020204"/>
                        <a:ea typeface="Arial" panose="020B0604020202020204"/>
                        <a:cs typeface="Arial" panose="020B0604020202020204"/>
                      </a:endParaRPr>
                    </a:p>
                  </a:txBody>
                  <a:tcPr marL="0" marR="0" marT="0" marB="0" vert="horz">
                    <a:lnL w="3175" cap="flat" cmpd="sng" algn="ctr">
                      <a:solidFill>
                        <a:srgbClr val="174994"/>
                      </a:solidFill>
                      <a:prstDash val="solid"/>
                      <a:round/>
                      <a:headEnd type="none" w="med" len="med"/>
                      <a:tailEnd type="none" w="med" len="med"/>
                    </a:lnL>
                    <a:lnR w="3175" cap="flat" cmpd="sng" algn="ctr">
                      <a:solidFill>
                        <a:srgbClr val="174994"/>
                      </a:solidFill>
                      <a:prstDash val="solid"/>
                      <a:round/>
                      <a:headEnd type="none" w="med" len="med"/>
                      <a:tailEnd type="none" w="med" len="med"/>
                    </a:lnR>
                    <a:lnT w="3175" cap="flat" cmpd="sng" algn="ctr">
                      <a:solidFill>
                        <a:srgbClr val="174994"/>
                      </a:solidFill>
                      <a:prstDash val="solid"/>
                      <a:round/>
                      <a:headEnd type="none" w="med" len="med"/>
                      <a:tailEnd type="none" w="med" len="med"/>
                    </a:lnT>
                    <a:lnB>
                      <a:noFill/>
                    </a:lnB>
                  </a:tcPr>
                </a:tc>
                <a:tc>
                  <a:txBody>
                    <a:bodyPr/>
                    <a:lstStyle/>
                    <a:p>
                      <a:pPr algn="l" rtl="0" eaLnBrk="0">
                        <a:lnSpc>
                          <a:spcPct val="81000"/>
                        </a:lnSpc>
                      </a:pPr>
                      <a:endParaRPr sz="100" dirty="0">
                        <a:latin typeface="Arial" panose="020B0604020202020204"/>
                        <a:ea typeface="Arial" panose="020B0604020202020204"/>
                        <a:cs typeface="Arial" panose="020B0604020202020204"/>
                      </a:endParaRPr>
                    </a:p>
                    <a:p>
                      <a:pPr marL="257810" algn="l" rtl="0" eaLnBrk="0">
                        <a:lnSpc>
                          <a:spcPct val="96000"/>
                        </a:lnSpc>
                      </a:pPr>
                      <a:r>
                        <a:rPr lang="en-US" sz="400" kern="0" spc="30" dirty="0">
                          <a:solidFill>
                            <a:srgbClr val="174994">
                              <a:alpha val="100000"/>
                            </a:srgbClr>
                          </a:solidFill>
                          <a:latin typeface="Arial" panose="020B0604020202020204"/>
                          <a:ea typeface="Arial" panose="020B0604020202020204"/>
                          <a:cs typeface="Arial" panose="020B0604020202020204"/>
                        </a:rPr>
                        <a:t>16</a:t>
                      </a:r>
                      <a:r>
                        <a:rPr sz="400" kern="0" spc="30" dirty="0">
                          <a:solidFill>
                            <a:srgbClr val="174994">
                              <a:alpha val="100000"/>
                            </a:srgbClr>
                          </a:solidFill>
                          <a:latin typeface="Arial" panose="020B0604020202020204"/>
                          <a:ea typeface="Arial" panose="020B0604020202020204"/>
                          <a:cs typeface="Arial" panose="020B0604020202020204"/>
                        </a:rPr>
                        <a:t>/</a:t>
                      </a:r>
                      <a:r>
                        <a:rPr lang="en-US" sz="400" kern="0" spc="30" dirty="0">
                          <a:solidFill>
                            <a:srgbClr val="174994">
                              <a:alpha val="100000"/>
                            </a:srgbClr>
                          </a:solidFill>
                          <a:latin typeface="Arial" panose="020B0604020202020204"/>
                          <a:ea typeface="Arial" panose="020B0604020202020204"/>
                          <a:cs typeface="Arial" panose="020B0604020202020204"/>
                        </a:rPr>
                        <a:t>19</a:t>
                      </a:r>
                      <a:endParaRPr lang="en-US" sz="400" kern="0" spc="30" dirty="0">
                        <a:solidFill>
                          <a:srgbClr val="174994">
                            <a:alpha val="100000"/>
                          </a:srgbClr>
                        </a:solidFill>
                        <a:latin typeface="Arial" panose="020B0604020202020204"/>
                        <a:ea typeface="Arial" panose="020B0604020202020204"/>
                        <a:cs typeface="Arial" panose="020B0604020202020204"/>
                      </a:endParaRPr>
                    </a:p>
                  </a:txBody>
                  <a:tcPr marL="0" marR="0" marT="0" marB="0" vert="horz">
                    <a:lnL w="3175" cap="flat" cmpd="sng" algn="ctr">
                      <a:solidFill>
                        <a:srgbClr val="174994"/>
                      </a:solidFill>
                      <a:prstDash val="solid"/>
                      <a:round/>
                      <a:headEnd type="none" w="med" len="med"/>
                      <a:tailEnd type="none" w="med" len="med"/>
                    </a:lnL>
                    <a:lnR>
                      <a:noFill/>
                    </a:lnR>
                    <a:lnT w="3175" cap="flat" cmpd="sng" algn="ctr">
                      <a:solidFill>
                        <a:srgbClr val="174994"/>
                      </a:solidFill>
                      <a:prstDash val="solid"/>
                      <a:round/>
                      <a:headEnd type="none" w="med" len="med"/>
                      <a:tailEnd type="none" w="med" len="med"/>
                    </a:lnT>
                    <a:lnB>
                      <a:noFill/>
                    </a:lnB>
                  </a:tcPr>
                </a:tc>
              </a:tr>
            </a:tbl>
          </a:graphicData>
        </a:graphic>
      </p:graphicFrame>
      <p:grpSp>
        <p:nvGrpSpPr>
          <p:cNvPr id="77" name="组合 76"/>
          <p:cNvGrpSpPr/>
          <p:nvPr/>
        </p:nvGrpSpPr>
        <p:grpSpPr>
          <a:xfrm>
            <a:off x="137795" y="649605"/>
            <a:ext cx="4338955" cy="1324610"/>
            <a:chOff x="231" y="1236"/>
            <a:chExt cx="6833" cy="2086"/>
          </a:xfrm>
        </p:grpSpPr>
        <p:grpSp>
          <p:nvGrpSpPr>
            <p:cNvPr id="22" name="组合 21"/>
            <p:cNvGrpSpPr/>
            <p:nvPr/>
          </p:nvGrpSpPr>
          <p:grpSpPr>
            <a:xfrm rot="0">
              <a:off x="4988" y="1298"/>
              <a:ext cx="2077" cy="316"/>
              <a:chOff x="13548" y="4218"/>
              <a:chExt cx="8914" cy="1063"/>
            </a:xfrm>
          </p:grpSpPr>
          <p:sp>
            <p:nvSpPr>
              <p:cNvPr id="21" name="모서리가 둥근 직사각형 12"/>
              <p:cNvSpPr/>
              <p:nvPr>
                <p:custDataLst>
                  <p:tags r:id="rId4"/>
                </p:custDataLst>
              </p:nvPr>
            </p:nvSpPr>
            <p:spPr>
              <a:xfrm>
                <a:off x="13548" y="4218"/>
                <a:ext cx="8914" cy="1063"/>
              </a:xfrm>
              <a:prstGeom prst="roundRect">
                <a:avLst/>
              </a:prstGeom>
              <a:ln w="12700">
                <a:solidFill>
                  <a:srgbClr val="4472C4"/>
                </a:solidFill>
                <a:prstDash val="solid"/>
              </a:ln>
            </p:spPr>
            <p:style>
              <a:lnRef idx="2">
                <a:schemeClr val="accent1"/>
              </a:lnRef>
              <a:fillRef idx="0">
                <a:srgbClr val="FFFFFF"/>
              </a:fillRef>
              <a:effectRef idx="0">
                <a:srgbClr val="FFFFFF"/>
              </a:effectRef>
              <a:fontRef idx="minor">
                <a:schemeClr val="tx1"/>
              </a:fontRef>
            </p:style>
            <p:txBody>
              <a:bodyPr vertOverflow="overflow" horzOverflow="overflow" vert="horz" wrap="square" numCol="1" spcCol="0" rtlCol="0" fromWordArt="0" anchor="ctr" anchorCtr="0" forceAA="0" compatLnSpc="1">
                <a:noAutofit/>
              </a:bodyPr>
              <a:p>
                <a:pPr lvl="0" algn="ctr" latinLnBrk="1">
                  <a:buClrTx/>
                  <a:buSzTx/>
                  <a:buFontTx/>
                </a:pPr>
                <a:r>
                  <a:rPr lang="zh-CN" sz="1600" b="1" dirty="0">
                    <a:solidFill>
                      <a:srgbClr val="FFFFFF"/>
                    </a:solidFill>
                    <a:latin typeface="微软雅黑" panose="020B0503020204020204" charset="-122"/>
                    <a:ea typeface="微软雅黑" panose="020B0503020204020204" charset="-122"/>
                    <a:sym typeface="+mn-ea"/>
                  </a:rPr>
                  <a:t>ass</a:t>
                </a:r>
                <a:endParaRPr lang="zh-CN" sz="1600" b="1" dirty="0">
                  <a:solidFill>
                    <a:srgbClr val="FFFFFF"/>
                  </a:solidFill>
                  <a:latin typeface="微软雅黑" panose="020B0503020204020204" charset="-122"/>
                  <a:ea typeface="微软雅黑" panose="020B0503020204020204" charset="-122"/>
                  <a:sym typeface="+mn-ea"/>
                </a:endParaRPr>
              </a:p>
            </p:txBody>
          </p:sp>
          <p:pic>
            <p:nvPicPr>
              <p:cNvPr id="9" name="图片 8"/>
              <p:cNvPicPr>
                <a:picLocks noChangeAspect="1"/>
              </p:cNvPicPr>
              <p:nvPr/>
            </p:nvPicPr>
            <p:blipFill>
              <a:blip r:embed="rId5"/>
              <a:stretch>
                <a:fillRect/>
              </a:stretch>
            </p:blipFill>
            <p:spPr>
              <a:xfrm>
                <a:off x="15441" y="4534"/>
                <a:ext cx="4991" cy="527"/>
              </a:xfrm>
              <a:prstGeom prst="rect">
                <a:avLst/>
              </a:prstGeom>
            </p:spPr>
          </p:pic>
        </p:grpSp>
        <p:sp>
          <p:nvSpPr>
            <p:cNvPr id="27" name="모서리가 둥근 직사각형 12"/>
            <p:cNvSpPr/>
            <p:nvPr>
              <p:custDataLst>
                <p:tags r:id="rId6"/>
              </p:custDataLst>
            </p:nvPr>
          </p:nvSpPr>
          <p:spPr>
            <a:xfrm>
              <a:off x="5016" y="2494"/>
              <a:ext cx="2034" cy="307"/>
            </a:xfrm>
            <a:prstGeom prst="roundRect">
              <a:avLst/>
            </a:prstGeom>
            <a:ln w="12700">
              <a:prstDash val="solid"/>
            </a:ln>
          </p:spPr>
          <p:style>
            <a:lnRef idx="2">
              <a:schemeClr val="accent1"/>
            </a:lnRef>
            <a:fillRef idx="0">
              <a:srgbClr val="FFFFFF"/>
            </a:fillRef>
            <a:effectRef idx="0">
              <a:srgbClr val="FFFFFF"/>
            </a:effectRef>
            <a:fontRef idx="minor">
              <a:schemeClr val="tx1"/>
            </a:fontRef>
          </p:style>
          <p:txBody>
            <a:bodyPr vertOverflow="overflow" horzOverflow="overflow" vert="horz" wrap="square" numCol="1" spcCol="0" rtlCol="0" fromWordArt="0" anchor="ctr" anchorCtr="0" forceAA="0" compatLnSpc="1">
              <a:noAutofit/>
            </a:bodyPr>
            <a:p>
              <a:pPr lvl="0" algn="ctr" latinLnBrk="1">
                <a:buClrTx/>
                <a:buSzTx/>
                <a:buFontTx/>
              </a:pPr>
              <a:r>
                <a:rPr lang="zh-CN" sz="1600" b="1" dirty="0">
                  <a:solidFill>
                    <a:srgbClr val="FFFFFF"/>
                  </a:solidFill>
                  <a:latin typeface="微软雅黑" panose="020B0503020204020204" charset="-122"/>
                  <a:ea typeface="微软雅黑" panose="020B0503020204020204" charset="-122"/>
                  <a:sym typeface="+mn-ea"/>
                </a:rPr>
                <a:t>ass</a:t>
              </a:r>
              <a:endParaRPr lang="zh-CN" sz="1600" b="1" dirty="0">
                <a:solidFill>
                  <a:srgbClr val="FFFFFF"/>
                </a:solidFill>
                <a:latin typeface="微软雅黑" panose="020B0503020204020204" charset="-122"/>
                <a:ea typeface="微软雅黑" panose="020B0503020204020204" charset="-122"/>
                <a:sym typeface="+mn-ea"/>
              </a:endParaRPr>
            </a:p>
          </p:txBody>
        </p:sp>
        <p:sp>
          <p:nvSpPr>
            <p:cNvPr id="20" name="모서리가 둥근 직사각형 12"/>
            <p:cNvSpPr/>
            <p:nvPr>
              <p:custDataLst>
                <p:tags r:id="rId7"/>
              </p:custDataLst>
            </p:nvPr>
          </p:nvSpPr>
          <p:spPr>
            <a:xfrm>
              <a:off x="4988" y="1758"/>
              <a:ext cx="2067" cy="383"/>
            </a:xfrm>
            <a:prstGeom prst="roundRect">
              <a:avLst/>
            </a:prstGeom>
            <a:ln w="12700">
              <a:solidFill>
                <a:srgbClr val="FF0000"/>
              </a:solidFill>
              <a:prstDash val="solid"/>
            </a:ln>
          </p:spPr>
          <p:style>
            <a:lnRef idx="2">
              <a:schemeClr val="accent1"/>
            </a:lnRef>
            <a:fillRef idx="0">
              <a:srgbClr val="FFFFFF"/>
            </a:fillRef>
            <a:effectRef idx="0">
              <a:srgbClr val="FFFFFF"/>
            </a:effectRef>
            <a:fontRef idx="minor">
              <a:schemeClr val="tx1"/>
            </a:fontRef>
          </p:style>
          <p:txBody>
            <a:bodyPr anchor="ctr"/>
            <a:p>
              <a:pPr algn="ctr" latinLnBrk="1"/>
              <a:r>
                <a:rPr lang="zh-CN" sz="1600" b="1" dirty="0">
                  <a:solidFill>
                    <a:srgbClr val="FFFFFF"/>
                  </a:solidFill>
                  <a:latin typeface="微软雅黑" panose="020B0503020204020204" charset="-122"/>
                  <a:ea typeface="微软雅黑" panose="020B0503020204020204" charset="-122"/>
                </a:rPr>
                <a:t>ass</a:t>
              </a:r>
              <a:endParaRPr lang="zh-CN" sz="1600" b="1" dirty="0">
                <a:solidFill>
                  <a:srgbClr val="FFFFFF"/>
                </a:solidFill>
                <a:latin typeface="微软雅黑" panose="020B0503020204020204" charset="-122"/>
                <a:ea typeface="微软雅黑" panose="020B0503020204020204" charset="-122"/>
              </a:endParaRPr>
            </a:p>
          </p:txBody>
        </p:sp>
        <p:sp>
          <p:nvSpPr>
            <p:cNvPr id="32" name="모서리가 둥근 직사각형 12"/>
            <p:cNvSpPr/>
            <p:nvPr>
              <p:custDataLst>
                <p:tags r:id="rId8"/>
              </p:custDataLst>
            </p:nvPr>
          </p:nvSpPr>
          <p:spPr>
            <a:xfrm>
              <a:off x="5026" y="3003"/>
              <a:ext cx="2028" cy="299"/>
            </a:xfrm>
            <a:prstGeom prst="roundRect">
              <a:avLst/>
            </a:prstGeom>
            <a:ln w="12700">
              <a:solidFill>
                <a:srgbClr val="FF0000"/>
              </a:solidFill>
              <a:prstDash val="solid"/>
            </a:ln>
          </p:spPr>
          <p:style>
            <a:lnRef idx="2">
              <a:schemeClr val="accent1"/>
            </a:lnRef>
            <a:fillRef idx="0">
              <a:srgbClr val="FFFFFF"/>
            </a:fillRef>
            <a:effectRef idx="0">
              <a:srgbClr val="FFFFFF"/>
            </a:effectRef>
            <a:fontRef idx="minor">
              <a:schemeClr val="tx1"/>
            </a:fontRef>
          </p:style>
          <p:txBody>
            <a:bodyPr vertOverflow="overflow" horzOverflow="overflow" vert="horz" wrap="square" numCol="1" spcCol="0" rtlCol="0" fromWordArt="0" anchor="ctr" anchorCtr="0" forceAA="0" compatLnSpc="1">
              <a:noAutofit/>
            </a:bodyPr>
            <a:p>
              <a:pPr lvl="0" algn="ctr" latinLnBrk="1">
                <a:buClrTx/>
                <a:buSzTx/>
                <a:buFontTx/>
              </a:pPr>
              <a:r>
                <a:rPr lang="zh-CN" sz="1600" b="1" dirty="0">
                  <a:solidFill>
                    <a:srgbClr val="FFFFFF"/>
                  </a:solidFill>
                  <a:latin typeface="微软雅黑" panose="020B0503020204020204" charset="-122"/>
                  <a:ea typeface="微软雅黑" panose="020B0503020204020204" charset="-122"/>
                  <a:sym typeface="+mn-ea"/>
                </a:rPr>
                <a:t>ass</a:t>
              </a:r>
              <a:endParaRPr lang="zh-CN" sz="1600" b="1" dirty="0">
                <a:solidFill>
                  <a:srgbClr val="FFFFFF"/>
                </a:solidFill>
                <a:latin typeface="微软雅黑" panose="020B0503020204020204" charset="-122"/>
                <a:ea typeface="微软雅黑" panose="020B0503020204020204" charset="-122"/>
                <a:sym typeface="+mn-ea"/>
              </a:endParaRPr>
            </a:p>
          </p:txBody>
        </p:sp>
        <p:grpSp>
          <p:nvGrpSpPr>
            <p:cNvPr id="76" name="组合 75"/>
            <p:cNvGrpSpPr/>
            <p:nvPr/>
          </p:nvGrpSpPr>
          <p:grpSpPr>
            <a:xfrm>
              <a:off x="231" y="1236"/>
              <a:ext cx="6794" cy="2086"/>
              <a:chOff x="222" y="1236"/>
              <a:chExt cx="6794" cy="2086"/>
            </a:xfrm>
          </p:grpSpPr>
          <p:sp>
            <p:nvSpPr>
              <p:cNvPr id="12" name="모서리가 둥근 직사각형 12"/>
              <p:cNvSpPr/>
              <p:nvPr>
                <p:custDataLst>
                  <p:tags r:id="rId9"/>
                </p:custDataLst>
              </p:nvPr>
            </p:nvSpPr>
            <p:spPr>
              <a:xfrm>
                <a:off x="3061" y="1300"/>
                <a:ext cx="1462" cy="314"/>
              </a:xfrm>
              <a:prstGeom prst="roundRect">
                <a:avLst/>
              </a:prstGeom>
              <a:ln w="12700">
                <a:prstDash val="solid"/>
              </a:ln>
            </p:spPr>
            <p:style>
              <a:lnRef idx="2">
                <a:schemeClr val="accent1"/>
              </a:lnRef>
              <a:fillRef idx="0">
                <a:srgbClr val="FFFFFF"/>
              </a:fillRef>
              <a:effectRef idx="0">
                <a:srgbClr val="FFFFFF"/>
              </a:effectRef>
              <a:fontRef idx="minor">
                <a:schemeClr val="tx1"/>
              </a:fontRef>
            </p:style>
            <p:txBody>
              <a:bodyPr anchor="ctr"/>
              <a:p>
                <a:pPr algn="ctr" latinLnBrk="1"/>
                <a:r>
                  <a:rPr lang="zh-CN" sz="1600" b="1" dirty="0">
                    <a:solidFill>
                      <a:srgbClr val="FFFFFF"/>
                    </a:solidFill>
                    <a:latin typeface="微软雅黑" panose="020B0503020204020204" charset="-122"/>
                    <a:ea typeface="微软雅黑" panose="020B0503020204020204" charset="-122"/>
                  </a:rPr>
                  <a:t>ass</a:t>
                </a:r>
                <a:endParaRPr lang="zh-CN" sz="1600" b="1" dirty="0">
                  <a:solidFill>
                    <a:srgbClr val="FFFFFF"/>
                  </a:solidFill>
                  <a:latin typeface="微软雅黑" panose="020B0503020204020204" charset="-122"/>
                  <a:ea typeface="微软雅黑" panose="020B0503020204020204" charset="-122"/>
                </a:endParaRPr>
              </a:p>
            </p:txBody>
          </p:sp>
          <p:pic>
            <p:nvPicPr>
              <p:cNvPr id="8" name="图片 7"/>
              <p:cNvPicPr>
                <a:picLocks noChangeAspect="1"/>
              </p:cNvPicPr>
              <p:nvPr/>
            </p:nvPicPr>
            <p:blipFill>
              <a:blip r:embed="rId10"/>
              <a:stretch>
                <a:fillRect/>
              </a:stretch>
            </p:blipFill>
            <p:spPr>
              <a:xfrm>
                <a:off x="3180" y="1382"/>
                <a:ext cx="1207" cy="162"/>
              </a:xfrm>
              <a:prstGeom prst="rect">
                <a:avLst/>
              </a:prstGeom>
            </p:spPr>
          </p:pic>
          <p:grpSp>
            <p:nvGrpSpPr>
              <p:cNvPr id="33" name="组合 32"/>
              <p:cNvGrpSpPr/>
              <p:nvPr/>
            </p:nvGrpSpPr>
            <p:grpSpPr>
              <a:xfrm rot="0">
                <a:off x="1171" y="1579"/>
                <a:ext cx="1305" cy="290"/>
                <a:chOff x="2257" y="4322"/>
                <a:chExt cx="3756" cy="777"/>
              </a:xfrm>
            </p:grpSpPr>
            <p:sp>
              <p:nvSpPr>
                <p:cNvPr id="46" name="모서리가 둥근 직사각형 12"/>
                <p:cNvSpPr/>
                <p:nvPr>
                  <p:custDataLst>
                    <p:tags r:id="rId11"/>
                  </p:custDataLst>
                </p:nvPr>
              </p:nvSpPr>
              <p:spPr>
                <a:xfrm>
                  <a:off x="2257" y="4322"/>
                  <a:ext cx="3756" cy="777"/>
                </a:xfrm>
                <a:prstGeom prst="roundRect">
                  <a:avLst/>
                </a:prstGeom>
                <a:ln w="12700">
                  <a:solidFill>
                    <a:schemeClr val="accent1"/>
                  </a:solidFill>
                  <a:prstDash val="solid"/>
                </a:ln>
              </p:spPr>
              <p:style>
                <a:lnRef idx="2">
                  <a:schemeClr val="accent1"/>
                </a:lnRef>
                <a:fillRef idx="0">
                  <a:srgbClr val="FFFFFF"/>
                </a:fillRef>
                <a:effectRef idx="0">
                  <a:srgbClr val="FFFFFF"/>
                </a:effectRef>
                <a:fontRef idx="minor">
                  <a:schemeClr val="tx1"/>
                </a:fontRef>
              </p:style>
              <p:txBody>
                <a:bodyPr anchor="ctr"/>
                <a:p>
                  <a:pPr algn="ctr" latinLnBrk="1"/>
                  <a:r>
                    <a:rPr lang="zh-CN" sz="1600" b="1" dirty="0">
                      <a:solidFill>
                        <a:srgbClr val="FFFFFF"/>
                      </a:solidFill>
                      <a:latin typeface="微软雅黑" panose="020B0503020204020204" charset="-122"/>
                      <a:ea typeface="微软雅黑" panose="020B0503020204020204" charset="-122"/>
                    </a:rPr>
                    <a:t>ass</a:t>
                  </a:r>
                  <a:endParaRPr lang="zh-CN" sz="1600" b="1" dirty="0">
                    <a:solidFill>
                      <a:srgbClr val="FFFFFF"/>
                    </a:solidFill>
                    <a:latin typeface="微软雅黑" panose="020B0503020204020204" charset="-122"/>
                    <a:ea typeface="微软雅黑" panose="020B0503020204020204" charset="-122"/>
                  </a:endParaRPr>
                </a:p>
              </p:txBody>
            </p:sp>
            <p:pic>
              <p:nvPicPr>
                <p:cNvPr id="36" name="图片 35"/>
                <p:cNvPicPr>
                  <a:picLocks noChangeAspect="1"/>
                </p:cNvPicPr>
                <p:nvPr/>
              </p:nvPicPr>
              <p:blipFill>
                <a:blip r:embed="rId12"/>
                <a:stretch>
                  <a:fillRect/>
                </a:stretch>
              </p:blipFill>
              <p:spPr>
                <a:xfrm>
                  <a:off x="2977" y="4389"/>
                  <a:ext cx="2302" cy="633"/>
                </a:xfrm>
                <a:prstGeom prst="rect">
                  <a:avLst/>
                </a:prstGeom>
              </p:spPr>
            </p:pic>
          </p:grpSp>
          <p:sp>
            <p:nvSpPr>
              <p:cNvPr id="40" name="下箭头 39"/>
              <p:cNvSpPr/>
              <p:nvPr/>
            </p:nvSpPr>
            <p:spPr>
              <a:xfrm rot="16200000">
                <a:off x="2735" y="1322"/>
                <a:ext cx="187" cy="327"/>
              </a:xfrm>
              <a:prstGeom prst="downArrow">
                <a:avLst/>
              </a:prstGeom>
            </p:spPr>
            <p:style>
              <a:lnRef idx="0">
                <a:srgbClr val="FFFFFF"/>
              </a:lnRef>
              <a:fillRef idx="1">
                <a:schemeClr val="accent1"/>
              </a:fillRef>
              <a:effectRef idx="1">
                <a:schemeClr val="accent1"/>
              </a:effectRef>
              <a:fontRef idx="minor">
                <a:schemeClr val="lt1"/>
              </a:fontRef>
            </p:style>
            <p:txBody>
              <a:bodyPr rtlCol="0" anchor="ctr"/>
              <a:p>
                <a:pPr algn="ctr"/>
                <a:endParaRPr lang="zh-CN" altLang="en-US"/>
              </a:p>
            </p:txBody>
          </p:sp>
          <p:grpSp>
            <p:nvGrpSpPr>
              <p:cNvPr id="17" name="组合 16"/>
              <p:cNvGrpSpPr/>
              <p:nvPr/>
            </p:nvGrpSpPr>
            <p:grpSpPr>
              <a:xfrm rot="0">
                <a:off x="3082" y="2511"/>
                <a:ext cx="1441" cy="306"/>
                <a:chOff x="8572" y="7210"/>
                <a:chExt cx="7033" cy="1145"/>
              </a:xfrm>
            </p:grpSpPr>
            <p:sp>
              <p:nvSpPr>
                <p:cNvPr id="16" name="모서리가 둥근 직사각형 12"/>
                <p:cNvSpPr/>
                <p:nvPr>
                  <p:custDataLst>
                    <p:tags r:id="rId13"/>
                  </p:custDataLst>
                </p:nvPr>
              </p:nvSpPr>
              <p:spPr>
                <a:xfrm>
                  <a:off x="8572" y="7210"/>
                  <a:ext cx="7033" cy="1145"/>
                </a:xfrm>
                <a:prstGeom prst="roundRect">
                  <a:avLst/>
                </a:prstGeom>
                <a:ln w="12700">
                  <a:prstDash val="solid"/>
                </a:ln>
              </p:spPr>
              <p:style>
                <a:lnRef idx="2">
                  <a:schemeClr val="accent1"/>
                </a:lnRef>
                <a:fillRef idx="0">
                  <a:srgbClr val="FFFFFF"/>
                </a:fillRef>
                <a:effectRef idx="0">
                  <a:srgbClr val="FFFFFF"/>
                </a:effectRef>
                <a:fontRef idx="minor">
                  <a:schemeClr val="tx1"/>
                </a:fontRef>
              </p:style>
              <p:txBody>
                <a:bodyPr vertOverflow="overflow" horzOverflow="overflow" vert="horz" wrap="square" numCol="1" spcCol="0" rtlCol="0" fromWordArt="0" anchor="ctr" anchorCtr="0" forceAA="0" compatLnSpc="1">
                  <a:noAutofit/>
                </a:bodyPr>
                <a:p>
                  <a:pPr lvl="0" algn="ctr" latinLnBrk="1">
                    <a:buClrTx/>
                    <a:buSzTx/>
                    <a:buFontTx/>
                  </a:pPr>
                  <a:r>
                    <a:rPr lang="zh-CN" sz="1600" b="1" dirty="0">
                      <a:solidFill>
                        <a:srgbClr val="FFFFFF"/>
                      </a:solidFill>
                      <a:latin typeface="微软雅黑" panose="020B0503020204020204" charset="-122"/>
                      <a:ea typeface="微软雅黑" panose="020B0503020204020204" charset="-122"/>
                      <a:sym typeface="+mn-ea"/>
                    </a:rPr>
                    <a:t>ass</a:t>
                  </a:r>
                  <a:endParaRPr lang="zh-CN" sz="1600" b="1" dirty="0">
                    <a:solidFill>
                      <a:srgbClr val="FFFFFF"/>
                    </a:solidFill>
                    <a:latin typeface="微软雅黑" panose="020B0503020204020204" charset="-122"/>
                    <a:ea typeface="微软雅黑" panose="020B0503020204020204" charset="-122"/>
                    <a:sym typeface="+mn-ea"/>
                  </a:endParaRPr>
                </a:p>
              </p:txBody>
            </p:sp>
            <p:pic>
              <p:nvPicPr>
                <p:cNvPr id="10" name="图片 9"/>
                <p:cNvPicPr>
                  <a:picLocks noChangeAspect="1"/>
                </p:cNvPicPr>
                <p:nvPr/>
              </p:nvPicPr>
              <p:blipFill>
                <a:blip r:embed="rId14"/>
                <a:stretch>
                  <a:fillRect/>
                </a:stretch>
              </p:blipFill>
              <p:spPr>
                <a:xfrm>
                  <a:off x="9066" y="7506"/>
                  <a:ext cx="6175" cy="601"/>
                </a:xfrm>
                <a:prstGeom prst="rect">
                  <a:avLst/>
                </a:prstGeom>
              </p:spPr>
            </p:pic>
          </p:grpSp>
          <p:pic>
            <p:nvPicPr>
              <p:cNvPr id="26" name="图片 25"/>
              <p:cNvPicPr>
                <a:picLocks noChangeAspect="1"/>
              </p:cNvPicPr>
              <p:nvPr/>
            </p:nvPicPr>
            <p:blipFill>
              <a:blip r:embed="rId15"/>
              <a:stretch>
                <a:fillRect/>
              </a:stretch>
            </p:blipFill>
            <p:spPr>
              <a:xfrm>
                <a:off x="5657" y="2580"/>
                <a:ext cx="767" cy="171"/>
              </a:xfrm>
              <a:prstGeom prst="rect">
                <a:avLst/>
              </a:prstGeom>
            </p:spPr>
          </p:pic>
          <p:sp>
            <p:nvSpPr>
              <p:cNvPr id="34" name="下箭头 33"/>
              <p:cNvSpPr/>
              <p:nvPr/>
            </p:nvSpPr>
            <p:spPr>
              <a:xfrm rot="16200000">
                <a:off x="4662" y="1307"/>
                <a:ext cx="187" cy="327"/>
              </a:xfrm>
              <a:prstGeom prst="downArrow">
                <a:avLst/>
              </a:prstGeom>
            </p:spPr>
            <p:style>
              <a:lnRef idx="0">
                <a:srgbClr val="FFFFFF"/>
              </a:lnRef>
              <a:fillRef idx="1">
                <a:schemeClr val="accent1"/>
              </a:fillRef>
              <a:effectRef idx="1">
                <a:schemeClr val="accent1"/>
              </a:effectRef>
              <a:fontRef idx="minor">
                <a:schemeClr val="lt1"/>
              </a:fontRef>
            </p:style>
            <p:txBody>
              <a:bodyPr rtlCol="0" anchor="ctr"/>
              <a:p>
                <a:pPr algn="ctr"/>
                <a:endParaRPr lang="zh-CN" altLang="en-US"/>
              </a:p>
            </p:txBody>
          </p:sp>
          <p:sp>
            <p:nvSpPr>
              <p:cNvPr id="39" name="下箭头 38"/>
              <p:cNvSpPr/>
              <p:nvPr/>
            </p:nvSpPr>
            <p:spPr>
              <a:xfrm rot="16200000">
                <a:off x="2759" y="2484"/>
                <a:ext cx="187" cy="327"/>
              </a:xfrm>
              <a:prstGeom prst="downArrow">
                <a:avLst/>
              </a:prstGeom>
            </p:spPr>
            <p:style>
              <a:lnRef idx="0">
                <a:srgbClr val="FFFFFF"/>
              </a:lnRef>
              <a:fillRef idx="1">
                <a:schemeClr val="accent1"/>
              </a:fillRef>
              <a:effectRef idx="1">
                <a:schemeClr val="accent1"/>
              </a:effectRef>
              <a:fontRef idx="minor">
                <a:schemeClr val="lt1"/>
              </a:fontRef>
            </p:style>
            <p:txBody>
              <a:bodyPr rtlCol="0" anchor="ctr"/>
              <a:p>
                <a:pPr algn="ctr"/>
                <a:endParaRPr lang="zh-CN" altLang="en-US"/>
              </a:p>
            </p:txBody>
          </p:sp>
          <p:sp>
            <p:nvSpPr>
              <p:cNvPr id="44" name="下箭头 43"/>
              <p:cNvSpPr/>
              <p:nvPr/>
            </p:nvSpPr>
            <p:spPr>
              <a:xfrm rot="16200000">
                <a:off x="4683" y="2484"/>
                <a:ext cx="187" cy="327"/>
              </a:xfrm>
              <a:prstGeom prst="downArrow">
                <a:avLst/>
              </a:prstGeom>
            </p:spPr>
            <p:style>
              <a:lnRef idx="0">
                <a:srgbClr val="FFFFFF"/>
              </a:lnRef>
              <a:fillRef idx="1">
                <a:schemeClr val="accent1"/>
              </a:fillRef>
              <a:effectRef idx="1">
                <a:schemeClr val="accent1"/>
              </a:effectRef>
              <a:fontRef idx="minor">
                <a:schemeClr val="lt1"/>
              </a:fontRef>
            </p:style>
            <p:txBody>
              <a:bodyPr rtlCol="0" anchor="ctr"/>
              <a:p>
                <a:pPr algn="ctr"/>
                <a:endParaRPr lang="zh-CN" altLang="en-US"/>
              </a:p>
            </p:txBody>
          </p:sp>
          <p:grpSp>
            <p:nvGrpSpPr>
              <p:cNvPr id="67" name="组合 66"/>
              <p:cNvGrpSpPr/>
              <p:nvPr/>
            </p:nvGrpSpPr>
            <p:grpSpPr>
              <a:xfrm>
                <a:off x="3149" y="1805"/>
                <a:ext cx="1373" cy="275"/>
                <a:chOff x="3112" y="1805"/>
                <a:chExt cx="1373" cy="275"/>
              </a:xfrm>
            </p:grpSpPr>
            <p:pic>
              <p:nvPicPr>
                <p:cNvPr id="11" name="图片 10"/>
                <p:cNvPicPr>
                  <a:picLocks noChangeAspect="1"/>
                </p:cNvPicPr>
                <p:nvPr/>
              </p:nvPicPr>
              <p:blipFill>
                <a:blip r:embed="rId16"/>
                <a:stretch>
                  <a:fillRect/>
                </a:stretch>
              </p:blipFill>
              <p:spPr>
                <a:xfrm>
                  <a:off x="3115" y="1805"/>
                  <a:ext cx="1371" cy="118"/>
                </a:xfrm>
                <a:prstGeom prst="rect">
                  <a:avLst/>
                </a:prstGeom>
              </p:spPr>
            </p:pic>
            <p:pic>
              <p:nvPicPr>
                <p:cNvPr id="13" name="图片 12"/>
                <p:cNvPicPr>
                  <a:picLocks noChangeAspect="1"/>
                </p:cNvPicPr>
                <p:nvPr/>
              </p:nvPicPr>
              <p:blipFill>
                <a:blip r:embed="rId17"/>
                <a:stretch>
                  <a:fillRect/>
                </a:stretch>
              </p:blipFill>
              <p:spPr>
                <a:xfrm>
                  <a:off x="3112" y="1950"/>
                  <a:ext cx="1361" cy="131"/>
                </a:xfrm>
                <a:prstGeom prst="rect">
                  <a:avLst/>
                </a:prstGeom>
              </p:spPr>
            </p:pic>
          </p:grpSp>
          <p:sp>
            <p:nvSpPr>
              <p:cNvPr id="19" name="모서리가 둥근 직사각형 12"/>
              <p:cNvSpPr/>
              <p:nvPr>
                <p:custDataLst>
                  <p:tags r:id="rId18"/>
                </p:custDataLst>
              </p:nvPr>
            </p:nvSpPr>
            <p:spPr>
              <a:xfrm>
                <a:off x="3081" y="1758"/>
                <a:ext cx="1444" cy="383"/>
              </a:xfrm>
              <a:prstGeom prst="roundRect">
                <a:avLst/>
              </a:prstGeom>
              <a:ln w="12700">
                <a:solidFill>
                  <a:srgbClr val="FF0000"/>
                </a:solidFill>
                <a:prstDash val="solid"/>
              </a:ln>
            </p:spPr>
            <p:style>
              <a:lnRef idx="2">
                <a:schemeClr val="accent1"/>
              </a:lnRef>
              <a:fillRef idx="0">
                <a:srgbClr val="FFFFFF"/>
              </a:fillRef>
              <a:effectRef idx="0">
                <a:srgbClr val="FFFFFF"/>
              </a:effectRef>
              <a:fontRef idx="minor">
                <a:schemeClr val="tx1"/>
              </a:fontRef>
            </p:style>
            <p:txBody>
              <a:bodyPr vertOverflow="overflow" horzOverflow="overflow" vert="horz" wrap="square" numCol="1" spcCol="0" rtlCol="0" fromWordArt="0" anchor="ctr" anchorCtr="0" forceAA="0" compatLnSpc="1">
                <a:noAutofit/>
              </a:bodyPr>
              <a:p>
                <a:pPr lvl="0" algn="ctr" latinLnBrk="1">
                  <a:buClrTx/>
                  <a:buSzTx/>
                  <a:buFontTx/>
                </a:pPr>
                <a:endParaRPr lang="zh-CN" sz="1600" b="1" dirty="0">
                  <a:solidFill>
                    <a:srgbClr val="FFFFFF"/>
                  </a:solidFill>
                  <a:latin typeface="微软雅黑" panose="020B0503020204020204" charset="-122"/>
                  <a:ea typeface="微软雅黑" panose="020B0503020204020204" charset="-122"/>
                  <a:sym typeface="+mn-ea"/>
                </a:endParaRPr>
              </a:p>
            </p:txBody>
          </p:sp>
          <p:pic>
            <p:nvPicPr>
              <p:cNvPr id="23" name="图片 22"/>
              <p:cNvPicPr>
                <a:picLocks noChangeAspect="1"/>
              </p:cNvPicPr>
              <p:nvPr/>
            </p:nvPicPr>
            <p:blipFill>
              <a:blip r:embed="rId19"/>
              <a:stretch>
                <a:fillRect/>
              </a:stretch>
            </p:blipFill>
            <p:spPr>
              <a:xfrm>
                <a:off x="5026" y="1871"/>
                <a:ext cx="1991" cy="154"/>
              </a:xfrm>
              <a:prstGeom prst="rect">
                <a:avLst/>
              </a:prstGeom>
            </p:spPr>
          </p:pic>
          <p:sp>
            <p:nvSpPr>
              <p:cNvPr id="24" name="乘号 23"/>
              <p:cNvSpPr/>
              <p:nvPr/>
            </p:nvSpPr>
            <p:spPr>
              <a:xfrm>
                <a:off x="2689" y="1782"/>
                <a:ext cx="252" cy="299"/>
              </a:xfrm>
              <a:prstGeom prst="mathMultiply">
                <a:avLst/>
              </a:prstGeom>
              <a:solidFill>
                <a:srgbClr val="FF0000"/>
              </a:solidFill>
            </p:spPr>
            <p:style>
              <a:lnRef idx="0">
                <a:srgbClr val="FFFFFF"/>
              </a:lnRef>
              <a:fillRef idx="1">
                <a:schemeClr val="accent1"/>
              </a:fillRef>
              <a:effectRef idx="1">
                <a:schemeClr val="accent1"/>
              </a:effectRef>
              <a:fontRef idx="minor">
                <a:schemeClr val="lt1"/>
              </a:fontRef>
            </p:style>
            <p:txBody>
              <a:bodyPr rtlCol="0" anchor="ctr"/>
              <a:p>
                <a:pPr algn="ctr"/>
                <a:endParaRPr lang="zh-CN" altLang="en-US"/>
              </a:p>
            </p:txBody>
          </p:sp>
          <p:sp>
            <p:nvSpPr>
              <p:cNvPr id="25" name="乘号 24"/>
              <p:cNvSpPr/>
              <p:nvPr/>
            </p:nvSpPr>
            <p:spPr>
              <a:xfrm>
                <a:off x="4644" y="1782"/>
                <a:ext cx="252" cy="299"/>
              </a:xfrm>
              <a:prstGeom prst="mathMultiply">
                <a:avLst/>
              </a:prstGeom>
              <a:solidFill>
                <a:srgbClr val="FF0000"/>
              </a:solidFill>
            </p:spPr>
            <p:style>
              <a:lnRef idx="0">
                <a:srgbClr val="FFFFFF"/>
              </a:lnRef>
              <a:fillRef idx="1">
                <a:schemeClr val="accent1"/>
              </a:fillRef>
              <a:effectRef idx="1">
                <a:schemeClr val="accent1"/>
              </a:effectRef>
              <a:fontRef idx="minor">
                <a:schemeClr val="lt1"/>
              </a:fontRef>
            </p:style>
            <p:txBody>
              <a:bodyPr rtlCol="0" anchor="ctr"/>
              <a:p>
                <a:pPr algn="ctr"/>
                <a:endParaRPr lang="zh-CN" altLang="en-US"/>
              </a:p>
            </p:txBody>
          </p:sp>
          <p:sp>
            <p:nvSpPr>
              <p:cNvPr id="29" name="乘号 28"/>
              <p:cNvSpPr/>
              <p:nvPr/>
            </p:nvSpPr>
            <p:spPr>
              <a:xfrm>
                <a:off x="2717" y="3004"/>
                <a:ext cx="252" cy="299"/>
              </a:xfrm>
              <a:prstGeom prst="mathMultiply">
                <a:avLst/>
              </a:prstGeom>
              <a:solidFill>
                <a:srgbClr val="FF0000"/>
              </a:solidFill>
            </p:spPr>
            <p:style>
              <a:lnRef idx="0">
                <a:srgbClr val="FFFFFF"/>
              </a:lnRef>
              <a:fillRef idx="1">
                <a:schemeClr val="accent1"/>
              </a:fillRef>
              <a:effectRef idx="1">
                <a:schemeClr val="accent1"/>
              </a:effectRef>
              <a:fontRef idx="minor">
                <a:schemeClr val="lt1"/>
              </a:fontRef>
            </p:style>
            <p:txBody>
              <a:bodyPr rtlCol="0" anchor="ctr"/>
              <a:p>
                <a:pPr algn="ctr"/>
                <a:endParaRPr lang="zh-CN" altLang="en-US"/>
              </a:p>
            </p:txBody>
          </p:sp>
          <p:sp>
            <p:nvSpPr>
              <p:cNvPr id="30" name="모서리가 둥근 직사각형 12"/>
              <p:cNvSpPr/>
              <p:nvPr>
                <p:custDataLst>
                  <p:tags r:id="rId20"/>
                </p:custDataLst>
              </p:nvPr>
            </p:nvSpPr>
            <p:spPr>
              <a:xfrm>
                <a:off x="3075" y="2997"/>
                <a:ext cx="1450" cy="306"/>
              </a:xfrm>
              <a:prstGeom prst="roundRect">
                <a:avLst/>
              </a:prstGeom>
              <a:ln w="12700">
                <a:solidFill>
                  <a:srgbClr val="FF0000"/>
                </a:solidFill>
                <a:prstDash val="solid"/>
              </a:ln>
            </p:spPr>
            <p:style>
              <a:lnRef idx="2">
                <a:schemeClr val="accent1"/>
              </a:lnRef>
              <a:fillRef idx="0">
                <a:srgbClr val="FFFFFF"/>
              </a:fillRef>
              <a:effectRef idx="0">
                <a:srgbClr val="FFFFFF"/>
              </a:effectRef>
              <a:fontRef idx="minor">
                <a:schemeClr val="tx1"/>
              </a:fontRef>
            </p:style>
            <p:txBody>
              <a:bodyPr vertOverflow="overflow" horzOverflow="overflow" vert="horz" wrap="square" numCol="1" spcCol="0" rtlCol="0" fromWordArt="0" anchor="ctr" anchorCtr="0" forceAA="0" compatLnSpc="1">
                <a:noAutofit/>
              </a:bodyPr>
              <a:p>
                <a:pPr lvl="0" algn="ctr" latinLnBrk="1">
                  <a:buClrTx/>
                  <a:buSzTx/>
                  <a:buFontTx/>
                </a:pPr>
                <a:r>
                  <a:rPr lang="zh-CN" sz="1600" b="1" dirty="0">
                    <a:solidFill>
                      <a:srgbClr val="FFFFFF"/>
                    </a:solidFill>
                    <a:latin typeface="微软雅黑" panose="020B0503020204020204" charset="-122"/>
                    <a:ea typeface="微软雅黑" panose="020B0503020204020204" charset="-122"/>
                    <a:sym typeface="+mn-ea"/>
                  </a:rPr>
                  <a:t>ass</a:t>
                </a:r>
                <a:endParaRPr lang="zh-CN" sz="1600" b="1" dirty="0">
                  <a:solidFill>
                    <a:srgbClr val="FFFFFF"/>
                  </a:solidFill>
                  <a:latin typeface="微软雅黑" panose="020B0503020204020204" charset="-122"/>
                  <a:ea typeface="微软雅黑" panose="020B0503020204020204" charset="-122"/>
                  <a:sym typeface="+mn-ea"/>
                </a:endParaRPr>
              </a:p>
            </p:txBody>
          </p:sp>
          <p:sp>
            <p:nvSpPr>
              <p:cNvPr id="31" name="乘号 30"/>
              <p:cNvSpPr/>
              <p:nvPr/>
            </p:nvSpPr>
            <p:spPr>
              <a:xfrm>
                <a:off x="4623" y="2997"/>
                <a:ext cx="252" cy="299"/>
              </a:xfrm>
              <a:prstGeom prst="mathMultiply">
                <a:avLst/>
              </a:prstGeom>
              <a:solidFill>
                <a:srgbClr val="FF0000"/>
              </a:solidFill>
            </p:spPr>
            <p:style>
              <a:lnRef idx="0">
                <a:srgbClr val="FFFFFF"/>
              </a:lnRef>
              <a:fillRef idx="1">
                <a:schemeClr val="accent1"/>
              </a:fillRef>
              <a:effectRef idx="1">
                <a:schemeClr val="accent1"/>
              </a:effectRef>
              <a:fontRef idx="minor">
                <a:schemeClr val="lt1"/>
              </a:fontRef>
            </p:style>
            <p:txBody>
              <a:bodyPr rtlCol="0" anchor="ctr"/>
              <a:p>
                <a:pPr algn="ctr"/>
                <a:endParaRPr lang="zh-CN" altLang="en-US"/>
              </a:p>
            </p:txBody>
          </p:sp>
          <p:pic>
            <p:nvPicPr>
              <p:cNvPr id="41" name="图片 40"/>
              <p:cNvPicPr>
                <a:picLocks noChangeAspect="1"/>
              </p:cNvPicPr>
              <p:nvPr/>
            </p:nvPicPr>
            <p:blipFill>
              <a:blip r:embed="rId21"/>
              <a:stretch>
                <a:fillRect/>
              </a:stretch>
            </p:blipFill>
            <p:spPr>
              <a:xfrm>
                <a:off x="3123" y="3086"/>
                <a:ext cx="1362" cy="134"/>
              </a:xfrm>
              <a:prstGeom prst="rect">
                <a:avLst/>
              </a:prstGeom>
            </p:spPr>
          </p:pic>
          <p:pic>
            <p:nvPicPr>
              <p:cNvPr id="42" name="图片 41"/>
              <p:cNvPicPr>
                <a:picLocks noChangeAspect="1"/>
              </p:cNvPicPr>
              <p:nvPr/>
            </p:nvPicPr>
            <p:blipFill>
              <a:blip r:embed="rId22"/>
              <a:stretch>
                <a:fillRect/>
              </a:stretch>
            </p:blipFill>
            <p:spPr>
              <a:xfrm>
                <a:off x="5638" y="3083"/>
                <a:ext cx="767" cy="141"/>
              </a:xfrm>
              <a:prstGeom prst="rect">
                <a:avLst/>
              </a:prstGeom>
            </p:spPr>
          </p:pic>
          <p:sp>
            <p:nvSpPr>
              <p:cNvPr id="37" name="모서리가 둥근 직사각형 12"/>
              <p:cNvSpPr/>
              <p:nvPr>
                <p:custDataLst>
                  <p:tags r:id="rId23"/>
                </p:custDataLst>
              </p:nvPr>
            </p:nvSpPr>
            <p:spPr>
              <a:xfrm>
                <a:off x="1158" y="2801"/>
                <a:ext cx="1320" cy="282"/>
              </a:xfrm>
              <a:prstGeom prst="roundRect">
                <a:avLst/>
              </a:prstGeom>
              <a:ln w="12700">
                <a:prstDash val="solid"/>
              </a:ln>
            </p:spPr>
            <p:style>
              <a:lnRef idx="2">
                <a:schemeClr val="accent1"/>
              </a:lnRef>
              <a:fillRef idx="0">
                <a:srgbClr val="FFFFFF"/>
              </a:fillRef>
              <a:effectRef idx="0">
                <a:srgbClr val="FFFFFF"/>
              </a:effectRef>
              <a:fontRef idx="minor">
                <a:schemeClr val="tx1"/>
              </a:fontRef>
            </p:style>
            <p:txBody>
              <a:bodyPr vertOverflow="overflow" horzOverflow="overflow" vert="horz" wrap="square" numCol="1" spcCol="0" rtlCol="0" fromWordArt="0" anchor="ctr" anchorCtr="0" forceAA="0" compatLnSpc="1">
                <a:noAutofit/>
              </a:bodyPr>
              <a:p>
                <a:pPr lvl="0" algn="ctr" latinLnBrk="1">
                  <a:buClrTx/>
                  <a:buSzTx/>
                  <a:buFontTx/>
                </a:pPr>
                <a:r>
                  <a:rPr lang="zh-CN" sz="1600" b="1" dirty="0">
                    <a:solidFill>
                      <a:srgbClr val="FFFFFF"/>
                    </a:solidFill>
                    <a:latin typeface="微软雅黑" panose="020B0503020204020204" charset="-122"/>
                    <a:ea typeface="微软雅黑" panose="020B0503020204020204" charset="-122"/>
                    <a:sym typeface="+mn-ea"/>
                  </a:rPr>
                  <a:t>ass</a:t>
                </a:r>
                <a:endParaRPr lang="zh-CN" sz="1600" b="1" dirty="0">
                  <a:solidFill>
                    <a:srgbClr val="FFFFFF"/>
                  </a:solidFill>
                  <a:latin typeface="微软雅黑" panose="020B0503020204020204" charset="-122"/>
                  <a:ea typeface="微软雅黑" panose="020B0503020204020204" charset="-122"/>
                  <a:sym typeface="+mn-ea"/>
                </a:endParaRPr>
              </a:p>
            </p:txBody>
          </p:sp>
          <p:pic>
            <p:nvPicPr>
              <p:cNvPr id="38" name="图片 37"/>
              <p:cNvPicPr>
                <a:picLocks noChangeAspect="1"/>
              </p:cNvPicPr>
              <p:nvPr/>
            </p:nvPicPr>
            <p:blipFill>
              <a:blip r:embed="rId24"/>
              <a:stretch>
                <a:fillRect/>
              </a:stretch>
            </p:blipFill>
            <p:spPr>
              <a:xfrm>
                <a:off x="1197" y="2817"/>
                <a:ext cx="1210" cy="227"/>
              </a:xfrm>
              <a:prstGeom prst="rect">
                <a:avLst/>
              </a:prstGeom>
            </p:spPr>
          </p:pic>
          <p:pic>
            <p:nvPicPr>
              <p:cNvPr id="50" name="图片 49" descr="图片1"/>
              <p:cNvPicPr>
                <a:picLocks noChangeAspect="1"/>
              </p:cNvPicPr>
              <p:nvPr/>
            </p:nvPicPr>
            <p:blipFill>
              <a:blip r:embed="rId25"/>
              <a:stretch>
                <a:fillRect/>
              </a:stretch>
            </p:blipFill>
            <p:spPr>
              <a:xfrm>
                <a:off x="222" y="1236"/>
                <a:ext cx="855" cy="869"/>
              </a:xfrm>
              <a:prstGeom prst="rect">
                <a:avLst/>
              </a:prstGeom>
            </p:spPr>
          </p:pic>
          <p:pic>
            <p:nvPicPr>
              <p:cNvPr id="53" name="图片 52" descr="图片1 - 副本"/>
              <p:cNvPicPr>
                <a:picLocks noChangeAspect="1"/>
              </p:cNvPicPr>
              <p:nvPr/>
            </p:nvPicPr>
            <p:blipFill>
              <a:blip r:embed="rId26"/>
              <a:stretch>
                <a:fillRect/>
              </a:stretch>
            </p:blipFill>
            <p:spPr>
              <a:xfrm>
                <a:off x="222" y="2440"/>
                <a:ext cx="868" cy="882"/>
              </a:xfrm>
              <a:prstGeom prst="rect">
                <a:avLst/>
              </a:prstGeom>
            </p:spPr>
          </p:pic>
          <p:cxnSp>
            <p:nvCxnSpPr>
              <p:cNvPr id="72" name="直接连接符 71"/>
              <p:cNvCxnSpPr/>
              <p:nvPr/>
            </p:nvCxnSpPr>
            <p:spPr>
              <a:xfrm>
                <a:off x="456" y="1544"/>
                <a:ext cx="312" cy="301"/>
              </a:xfrm>
              <a:prstGeom prst="line">
                <a:avLst/>
              </a:prstGeom>
              <a:ln w="3175" cap="flat" cmpd="sng" algn="ctr">
                <a:solidFill>
                  <a:srgbClr val="FF0000"/>
                </a:solidFill>
                <a:prstDash val="dash"/>
                <a:miter lim="800000"/>
                <a:headEnd type="triangle" w="med" len="med"/>
                <a:tailEnd type="triangle" w="med" len="med"/>
              </a:ln>
            </p:spPr>
            <p:style>
              <a:lnRef idx="0">
                <a:schemeClr val="accent1"/>
              </a:lnRef>
              <a:fillRef idx="0">
                <a:srgbClr val="FFFFFF"/>
              </a:fillRef>
              <a:effectRef idx="0">
                <a:srgbClr val="FFFFFF"/>
              </a:effectRef>
              <a:fontRef idx="minor">
                <a:schemeClr val="tx1"/>
              </a:fontRef>
            </p:style>
          </p:cxnSp>
          <p:pic>
            <p:nvPicPr>
              <p:cNvPr id="74" name="图片 73"/>
              <p:cNvPicPr>
                <a:picLocks noChangeAspect="1"/>
              </p:cNvPicPr>
              <p:nvPr/>
            </p:nvPicPr>
            <p:blipFill>
              <a:blip r:embed="rId27"/>
              <a:stretch>
                <a:fillRect/>
              </a:stretch>
            </p:blipFill>
            <p:spPr>
              <a:xfrm rot="21360000">
                <a:off x="463" y="2684"/>
                <a:ext cx="246" cy="202"/>
              </a:xfrm>
              <a:prstGeom prst="rect">
                <a:avLst/>
              </a:prstGeom>
            </p:spPr>
          </p:pic>
        </p:grpSp>
      </p:grpSp>
      <p:sp>
        <p:nvSpPr>
          <p:cNvPr id="78" name="文本框 77"/>
          <p:cNvSpPr txBox="1"/>
          <p:nvPr/>
        </p:nvSpPr>
        <p:spPr>
          <a:xfrm>
            <a:off x="120015" y="2153920"/>
            <a:ext cx="4332605" cy="953135"/>
          </a:xfrm>
          <a:prstGeom prst="rect">
            <a:avLst/>
          </a:prstGeom>
          <a:noFill/>
        </p:spPr>
        <p:txBody>
          <a:bodyPr wrap="square" rtlCol="0">
            <a:spAutoFit/>
          </a:bodyPr>
          <a:p>
            <a:pPr marL="171450" indent="-171450" algn="just" fontAlgn="auto">
              <a:lnSpc>
                <a:spcPct val="200000"/>
              </a:lnSpc>
              <a:buFont typeface="Arial" panose="020B0604020202020204" pitchFamily="34" charset="0"/>
              <a:buChar char="•"/>
            </a:pPr>
            <a:r>
              <a:rPr lang="en-US" altLang="zh-CN" sz="700"/>
              <a:t>Covariant derivative between two quark pairs:</a:t>
            </a:r>
            <a:endParaRPr lang="en-US" altLang="zh-CN" sz="700"/>
          </a:p>
          <a:p>
            <a:pPr marL="188595" indent="0" algn="just" fontAlgn="auto">
              <a:lnSpc>
                <a:spcPct val="200000"/>
              </a:lnSpc>
              <a:buFont typeface="Arial" panose="020B0604020202020204" pitchFamily="34" charset="0"/>
              <a:buNone/>
            </a:pPr>
            <a:r>
              <a:rPr lang="en-US" altLang="zh-CN" sz="700"/>
              <a:t>This induces an orbital angular momentum excitation while quark pairs remain in the ground state.</a:t>
            </a:r>
            <a:endParaRPr lang="en-US" altLang="zh-CN" sz="700"/>
          </a:p>
          <a:p>
            <a:pPr marL="171450" indent="-171450" algn="just" fontAlgn="auto">
              <a:lnSpc>
                <a:spcPct val="200000"/>
              </a:lnSpc>
              <a:buFont typeface="Arial" panose="020B0604020202020204" pitchFamily="34" charset="0"/>
              <a:buChar char="•"/>
            </a:pPr>
            <a:r>
              <a:rPr lang="en-US" altLang="zh-CN" sz="700"/>
              <a:t>Covariant derivative within a single quark pair:</a:t>
            </a:r>
            <a:endParaRPr lang="en-US" altLang="zh-CN" sz="700"/>
          </a:p>
          <a:p>
            <a:pPr marL="188595" indent="0" algn="just" fontAlgn="auto">
              <a:lnSpc>
                <a:spcPct val="200000"/>
              </a:lnSpc>
              <a:buClrTx/>
              <a:buSzTx/>
              <a:buFont typeface="Arial" panose="020B0604020202020204" pitchFamily="34" charset="0"/>
              <a:buNone/>
            </a:pPr>
            <a:r>
              <a:rPr lang="en-US" altLang="zh-CN" sz="700"/>
              <a:t>One quark pair transitions to an excited state, while the other retains its ground state.</a:t>
            </a:r>
            <a:endParaRPr lang="en-US" altLang="zh-CN" sz="7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4" name="table 354"/>
          <p:cNvGraphicFramePr>
            <a:graphicFrameLocks noGrp="1"/>
          </p:cNvGraphicFramePr>
          <p:nvPr/>
        </p:nvGraphicFramePr>
        <p:xfrm>
          <a:off x="0" y="3375073"/>
          <a:ext cx="4605019" cy="80644"/>
        </p:xfrm>
        <a:graphic>
          <a:graphicData uri="http://schemas.openxmlformats.org/drawingml/2006/table">
            <a:tbl>
              <a:tblPr/>
              <a:tblGrid>
                <a:gridCol w="913130"/>
                <a:gridCol w="1224914"/>
                <a:gridCol w="1952625"/>
                <a:gridCol w="514350"/>
              </a:tblGrid>
              <a:tr h="0">
                <a:tc>
                  <a:txBody>
                    <a:bodyPr/>
                    <a:lstStyle/>
                    <a:p>
                      <a:pPr algn="l" rtl="0" eaLnBrk="0">
                        <a:lnSpc>
                          <a:spcPct val="80000"/>
                        </a:lnSpc>
                      </a:pPr>
                      <a:endParaRPr sz="100" dirty="0">
                        <a:latin typeface="Arial" panose="020B0604020202020204"/>
                        <a:ea typeface="Arial" panose="020B0604020202020204"/>
                        <a:cs typeface="Arial" panose="020B0604020202020204"/>
                      </a:endParaRPr>
                    </a:p>
                    <a:p>
                      <a:pPr marL="269240" algn="l" rtl="0" eaLnBrk="0">
                        <a:lnSpc>
                          <a:spcPct val="99000"/>
                        </a:lnSpc>
                      </a:pPr>
                      <a:r>
                        <a:rPr lang="en-US" altLang="zh-CN" sz="400" kern="0" spc="50" dirty="0">
                          <a:solidFill>
                            <a:srgbClr val="174994">
                              <a:alpha val="100000"/>
                            </a:srgbClr>
                          </a:solidFill>
                          <a:latin typeface="Arial" panose="020B0604020202020204"/>
                          <a:ea typeface="Arial" panose="020B0604020202020204"/>
                          <a:cs typeface="Arial" panose="020B0604020202020204"/>
                          <a:sym typeface="+mn-ea"/>
                        </a:rPr>
                        <a:t>Jul.14</a:t>
                      </a:r>
                      <a:r>
                        <a:rPr sz="400" kern="0" spc="50" dirty="0">
                          <a:solidFill>
                            <a:srgbClr val="174994">
                              <a:alpha val="100000"/>
                            </a:srgbClr>
                          </a:solidFill>
                          <a:latin typeface="Arial" panose="020B0604020202020204"/>
                          <a:ea typeface="Arial" panose="020B0604020202020204"/>
                          <a:cs typeface="Arial" panose="020B0604020202020204"/>
                          <a:sym typeface="+mn-ea"/>
                        </a:rPr>
                        <a:t>, 2025</a:t>
                      </a:r>
                      <a:endParaRPr sz="400" dirty="0">
                        <a:latin typeface="Arial" panose="020B0604020202020204"/>
                        <a:ea typeface="Arial" panose="020B0604020202020204"/>
                        <a:cs typeface="Arial" panose="020B0604020202020204"/>
                      </a:endParaRPr>
                    </a:p>
                  </a:txBody>
                  <a:tcPr marL="0" marR="0" marT="0" marB="0" vert="horz">
                    <a:lnL>
                      <a:noFill/>
                    </a:lnL>
                    <a:lnR w="3175" cap="flat" cmpd="sng" algn="ctr">
                      <a:solidFill>
                        <a:srgbClr val="174994"/>
                      </a:solidFill>
                      <a:prstDash val="solid"/>
                      <a:round/>
                      <a:headEnd type="none" w="med" len="med"/>
                      <a:tailEnd type="none" w="med" len="med"/>
                    </a:lnR>
                    <a:lnT w="3175" cap="flat" cmpd="sng" algn="ctr">
                      <a:solidFill>
                        <a:srgbClr val="174994"/>
                      </a:solidFill>
                      <a:prstDash val="solid"/>
                      <a:round/>
                      <a:headEnd type="none" w="med" len="med"/>
                      <a:tailEnd type="none" w="med" len="med"/>
                    </a:lnT>
                    <a:lnB>
                      <a:noFill/>
                    </a:lnB>
                  </a:tcPr>
                </a:tc>
                <a:tc>
                  <a:txBody>
                    <a:bodyPr/>
                    <a:lstStyle/>
                    <a:p>
                      <a:pPr algn="l" rtl="0" eaLnBrk="0">
                        <a:lnSpc>
                          <a:spcPct val="73000"/>
                        </a:lnSpc>
                      </a:pPr>
                      <a:endParaRPr sz="100" dirty="0">
                        <a:latin typeface="Arial" panose="020B0604020202020204"/>
                        <a:ea typeface="Arial" panose="020B0604020202020204"/>
                        <a:cs typeface="Arial" panose="020B0604020202020204"/>
                      </a:endParaRPr>
                    </a:p>
                    <a:p>
                      <a:pPr marL="256540" algn="l" rtl="0" eaLnBrk="0">
                        <a:lnSpc>
                          <a:spcPts val="490"/>
                        </a:lnSpc>
                      </a:pPr>
                      <a:r>
                        <a:rPr lang="en-US" altLang="zh-CN" sz="400" kern="0" spc="60" dirty="0">
                          <a:solidFill>
                            <a:srgbClr val="174994">
                              <a:alpha val="100000"/>
                            </a:srgbClr>
                          </a:solidFill>
                          <a:latin typeface="Arial" panose="020B0604020202020204"/>
                          <a:ea typeface="Arial" panose="020B0604020202020204"/>
                          <a:cs typeface="Arial" panose="020B0604020202020204"/>
                          <a:sym typeface="+mn-ea"/>
                        </a:rPr>
                        <a:t>Hong-Zhou Xi </a:t>
                      </a:r>
                      <a:r>
                        <a:rPr sz="400" kern="0" spc="60" dirty="0">
                          <a:solidFill>
                            <a:srgbClr val="174994">
                              <a:alpha val="100000"/>
                            </a:srgbClr>
                          </a:solidFill>
                          <a:latin typeface="Arial" panose="020B0604020202020204"/>
                          <a:ea typeface="Arial" panose="020B0604020202020204"/>
                          <a:cs typeface="Arial" panose="020B0604020202020204"/>
                          <a:sym typeface="+mn-ea"/>
                        </a:rPr>
                        <a:t> </a:t>
                      </a:r>
                      <a:r>
                        <a:rPr sz="400" kern="0" spc="40" dirty="0">
                          <a:solidFill>
                            <a:srgbClr val="174994">
                              <a:alpha val="100000"/>
                            </a:srgbClr>
                          </a:solidFill>
                          <a:latin typeface="Arial" panose="020B0604020202020204"/>
                          <a:ea typeface="Arial" panose="020B0604020202020204"/>
                          <a:cs typeface="Arial" panose="020B0604020202020204"/>
                          <a:sym typeface="+mn-ea"/>
                        </a:rPr>
                        <a:t>(</a:t>
                      </a:r>
                      <a:r>
                        <a:rPr lang="en-US" sz="400" kern="0" spc="40" dirty="0">
                          <a:solidFill>
                            <a:srgbClr val="174994">
                              <a:alpha val="100000"/>
                            </a:srgbClr>
                          </a:solidFill>
                          <a:latin typeface="Arial" panose="020B0604020202020204"/>
                          <a:ea typeface="Arial" panose="020B0604020202020204"/>
                          <a:cs typeface="Arial" panose="020B0604020202020204"/>
                          <a:sym typeface="+mn-ea"/>
                        </a:rPr>
                        <a:t>SEU</a:t>
                      </a:r>
                      <a:r>
                        <a:rPr sz="400" kern="0" spc="40" dirty="0">
                          <a:solidFill>
                            <a:srgbClr val="174994">
                              <a:alpha val="100000"/>
                            </a:srgbClr>
                          </a:solidFill>
                          <a:latin typeface="Arial" panose="020B0604020202020204"/>
                          <a:ea typeface="Arial" panose="020B0604020202020204"/>
                          <a:cs typeface="Arial" panose="020B0604020202020204"/>
                          <a:sym typeface="+mn-ea"/>
                        </a:rPr>
                        <a:t>)</a:t>
                      </a:r>
                      <a:endParaRPr sz="400" dirty="0">
                        <a:latin typeface="Arial" panose="020B0604020202020204"/>
                        <a:ea typeface="Arial" panose="020B0604020202020204"/>
                        <a:cs typeface="Arial" panose="020B0604020202020204"/>
                      </a:endParaRPr>
                    </a:p>
                  </a:txBody>
                  <a:tcPr marL="0" marR="0" marT="0" marB="0" vert="horz">
                    <a:lnL w="3175" cap="flat" cmpd="sng" algn="ctr">
                      <a:solidFill>
                        <a:srgbClr val="174994"/>
                      </a:solidFill>
                      <a:prstDash val="solid"/>
                      <a:round/>
                      <a:headEnd type="none" w="med" len="med"/>
                      <a:tailEnd type="none" w="med" len="med"/>
                    </a:lnL>
                    <a:lnR w="3175" cap="flat" cmpd="sng" algn="ctr">
                      <a:solidFill>
                        <a:srgbClr val="174994"/>
                      </a:solidFill>
                      <a:prstDash val="solid"/>
                      <a:round/>
                      <a:headEnd type="none" w="med" len="med"/>
                      <a:tailEnd type="none" w="med" len="med"/>
                    </a:lnR>
                    <a:lnT w="3175" cap="flat" cmpd="sng" algn="ctr">
                      <a:solidFill>
                        <a:srgbClr val="174994"/>
                      </a:solidFill>
                      <a:prstDash val="solid"/>
                      <a:round/>
                      <a:headEnd type="none" w="med" len="med"/>
                      <a:tailEnd type="none" w="med" len="med"/>
                    </a:lnT>
                    <a:lnB>
                      <a:noFill/>
                    </a:lnB>
                  </a:tcPr>
                </a:tc>
                <a:tc>
                  <a:txBody>
                    <a:bodyPr/>
                    <a:lstStyle/>
                    <a:p>
                      <a:pPr algn="l" rtl="0" eaLnBrk="0">
                        <a:lnSpc>
                          <a:spcPct val="74000"/>
                        </a:lnSpc>
                      </a:pPr>
                      <a:endParaRPr sz="100" dirty="0">
                        <a:latin typeface="Arial" panose="020B0604020202020204"/>
                        <a:ea typeface="Arial" panose="020B0604020202020204"/>
                        <a:cs typeface="Arial" panose="020B0604020202020204"/>
                      </a:endParaRPr>
                    </a:p>
                    <a:p>
                      <a:pPr marL="260350" algn="l" rtl="0" eaLnBrk="0">
                        <a:lnSpc>
                          <a:spcPct val="98000"/>
                        </a:lnSpc>
                      </a:pPr>
                      <a:r>
                        <a:rPr lang="en-US" altLang="zh-CN" sz="400" dirty="0">
                          <a:solidFill>
                            <a:srgbClr val="4472C4"/>
                          </a:solidFill>
                          <a:latin typeface="Arial" panose="020B0604020202020204"/>
                          <a:ea typeface="Arial" panose="020B0604020202020204"/>
                          <a:cs typeface="Arial" panose="020B0604020202020204"/>
                          <a:sym typeface="+mn-ea"/>
                        </a:rPr>
                        <a:t>Charmonium-like States with  J</a:t>
                      </a:r>
                      <a:r>
                        <a:rPr lang="en-US" altLang="zh-CN" sz="400" baseline="30000" dirty="0">
                          <a:solidFill>
                            <a:srgbClr val="4472C4"/>
                          </a:solidFill>
                          <a:latin typeface="Arial" panose="020B0604020202020204"/>
                          <a:ea typeface="Arial" panose="020B0604020202020204"/>
                          <a:cs typeface="Arial" panose="020B0604020202020204"/>
                          <a:sym typeface="+mn-ea"/>
                        </a:rPr>
                        <a:t>PC</a:t>
                      </a:r>
                      <a:r>
                        <a:rPr lang="en-US" altLang="zh-CN" sz="400" dirty="0">
                          <a:solidFill>
                            <a:srgbClr val="4472C4"/>
                          </a:solidFill>
                          <a:latin typeface="Arial" panose="020B0604020202020204"/>
                          <a:ea typeface="Arial" panose="020B0604020202020204"/>
                          <a:cs typeface="Arial" panose="020B0604020202020204"/>
                          <a:sym typeface="+mn-ea"/>
                        </a:rPr>
                        <a:t>=3</a:t>
                      </a:r>
                      <a:r>
                        <a:rPr lang="en-US" altLang="zh-CN" sz="400" baseline="30000" dirty="0">
                          <a:solidFill>
                            <a:srgbClr val="4472C4"/>
                          </a:solidFill>
                          <a:latin typeface="Arial" panose="020B0604020202020204"/>
                          <a:ea typeface="Arial" panose="020B0604020202020204"/>
                          <a:cs typeface="Arial" panose="020B0604020202020204"/>
                          <a:sym typeface="+mn-ea"/>
                        </a:rPr>
                        <a:t>−+</a:t>
                      </a:r>
                      <a:r>
                        <a:rPr lang="en-US" altLang="zh-CN" sz="400" dirty="0">
                          <a:solidFill>
                            <a:srgbClr val="4472C4"/>
                          </a:solidFill>
                          <a:latin typeface="Arial" panose="020B0604020202020204"/>
                          <a:ea typeface="Arial" panose="020B0604020202020204"/>
                          <a:cs typeface="Arial" panose="020B0604020202020204"/>
                          <a:sym typeface="+mn-ea"/>
                        </a:rPr>
                        <a:t>  through QCD Sum Rules</a:t>
                      </a:r>
                      <a:endParaRPr lang="en-US" altLang="zh-CN" sz="400" dirty="0">
                        <a:solidFill>
                          <a:srgbClr val="4472C4"/>
                        </a:solidFill>
                        <a:latin typeface="Arial" panose="020B0604020202020204"/>
                        <a:ea typeface="Arial" panose="020B0604020202020204"/>
                        <a:cs typeface="Arial" panose="020B0604020202020204"/>
                      </a:endParaRPr>
                    </a:p>
                  </a:txBody>
                  <a:tcPr marL="0" marR="0" marT="0" marB="0" vert="horz">
                    <a:lnL w="3175" cap="flat" cmpd="sng" algn="ctr">
                      <a:solidFill>
                        <a:srgbClr val="174994"/>
                      </a:solidFill>
                      <a:prstDash val="solid"/>
                      <a:round/>
                      <a:headEnd type="none" w="med" len="med"/>
                      <a:tailEnd type="none" w="med" len="med"/>
                    </a:lnL>
                    <a:lnR w="3175" cap="flat" cmpd="sng" algn="ctr">
                      <a:solidFill>
                        <a:srgbClr val="174994"/>
                      </a:solidFill>
                      <a:prstDash val="solid"/>
                      <a:round/>
                      <a:headEnd type="none" w="med" len="med"/>
                      <a:tailEnd type="none" w="med" len="med"/>
                    </a:lnR>
                    <a:lnT w="3175" cap="flat" cmpd="sng" algn="ctr">
                      <a:solidFill>
                        <a:srgbClr val="174994"/>
                      </a:solidFill>
                      <a:prstDash val="solid"/>
                      <a:round/>
                      <a:headEnd type="none" w="med" len="med"/>
                      <a:tailEnd type="none" w="med" len="med"/>
                    </a:lnT>
                    <a:lnB>
                      <a:noFill/>
                    </a:lnB>
                  </a:tcPr>
                </a:tc>
                <a:tc>
                  <a:txBody>
                    <a:bodyPr/>
                    <a:lstStyle/>
                    <a:p>
                      <a:pPr algn="l" rtl="0" eaLnBrk="0">
                        <a:lnSpc>
                          <a:spcPct val="82000"/>
                        </a:lnSpc>
                      </a:pPr>
                      <a:endParaRPr sz="100" dirty="0">
                        <a:latin typeface="Arial" panose="020B0604020202020204"/>
                        <a:ea typeface="Arial" panose="020B0604020202020204"/>
                        <a:cs typeface="Arial" panose="020B0604020202020204"/>
                      </a:endParaRPr>
                    </a:p>
                    <a:p>
                      <a:pPr marL="261620" algn="l" rtl="0" eaLnBrk="0">
                        <a:lnSpc>
                          <a:spcPct val="94000"/>
                        </a:lnSpc>
                      </a:pPr>
                      <a:r>
                        <a:rPr sz="400" kern="0" spc="20" dirty="0">
                          <a:solidFill>
                            <a:srgbClr val="174994">
                              <a:alpha val="100000"/>
                            </a:srgbClr>
                          </a:solidFill>
                          <a:latin typeface="Arial" panose="020B0604020202020204"/>
                          <a:ea typeface="Arial" panose="020B0604020202020204"/>
                          <a:cs typeface="Arial" panose="020B0604020202020204"/>
                        </a:rPr>
                        <a:t>1</a:t>
                      </a:r>
                      <a:r>
                        <a:rPr lang="en-US" sz="400" kern="0" spc="20" dirty="0">
                          <a:solidFill>
                            <a:srgbClr val="174994">
                              <a:alpha val="100000"/>
                            </a:srgbClr>
                          </a:solidFill>
                          <a:latin typeface="Arial" panose="020B0604020202020204"/>
                          <a:ea typeface="Arial" panose="020B0604020202020204"/>
                          <a:cs typeface="Arial" panose="020B0604020202020204"/>
                        </a:rPr>
                        <a:t>7</a:t>
                      </a:r>
                      <a:r>
                        <a:rPr lang="en-US" sz="400" kern="0" spc="20" dirty="0">
                          <a:solidFill>
                            <a:srgbClr val="174994">
                              <a:alpha val="100000"/>
                            </a:srgbClr>
                          </a:solidFill>
                          <a:latin typeface="Arial" panose="020B0604020202020204"/>
                          <a:ea typeface="Arial" panose="020B0604020202020204"/>
                          <a:cs typeface="Arial" panose="020B0604020202020204"/>
                        </a:rPr>
                        <a:t>/19</a:t>
                      </a:r>
                      <a:endParaRPr lang="en-US" sz="400" kern="0" spc="20" dirty="0">
                        <a:solidFill>
                          <a:srgbClr val="174994">
                            <a:alpha val="100000"/>
                          </a:srgbClr>
                        </a:solidFill>
                        <a:latin typeface="Arial" panose="020B0604020202020204"/>
                        <a:ea typeface="Arial" panose="020B0604020202020204"/>
                        <a:cs typeface="Arial" panose="020B0604020202020204"/>
                      </a:endParaRPr>
                    </a:p>
                  </a:txBody>
                  <a:tcPr marL="0" marR="0" marT="0" marB="0" vert="horz">
                    <a:lnL w="3175" cap="flat" cmpd="sng" algn="ctr">
                      <a:solidFill>
                        <a:srgbClr val="174994"/>
                      </a:solidFill>
                      <a:prstDash val="solid"/>
                      <a:round/>
                      <a:headEnd type="none" w="med" len="med"/>
                      <a:tailEnd type="none" w="med" len="med"/>
                    </a:lnL>
                    <a:lnR>
                      <a:noFill/>
                    </a:lnR>
                    <a:lnT w="3175" cap="flat" cmpd="sng" algn="ctr">
                      <a:solidFill>
                        <a:srgbClr val="174994"/>
                      </a:solidFill>
                      <a:prstDash val="solid"/>
                      <a:round/>
                      <a:headEnd type="none" w="med" len="med"/>
                      <a:tailEnd type="none" w="med" len="med"/>
                    </a:lnT>
                    <a:lnB>
                      <a:noFill/>
                    </a:lnB>
                  </a:tcPr>
                </a:tc>
              </a:tr>
            </a:tbl>
          </a:graphicData>
        </a:graphic>
      </p:graphicFrame>
      <p:pic>
        <p:nvPicPr>
          <p:cNvPr id="356" name="picture 356"/>
          <p:cNvPicPr>
            <a:picLocks noChangeAspect="1"/>
          </p:cNvPicPr>
          <p:nvPr/>
        </p:nvPicPr>
        <p:blipFill>
          <a:blip r:embed="rId1"/>
          <a:stretch>
            <a:fillRect/>
          </a:stretch>
        </p:blipFill>
        <p:spPr>
          <a:xfrm rot="21600000">
            <a:off x="2976359" y="3225076"/>
            <a:ext cx="1602613" cy="138988"/>
          </a:xfrm>
          <a:prstGeom prst="rect">
            <a:avLst/>
          </a:prstGeom>
        </p:spPr>
      </p:pic>
      <p:grpSp>
        <p:nvGrpSpPr>
          <p:cNvPr id="30" name="组合 29"/>
          <p:cNvGrpSpPr/>
          <p:nvPr/>
        </p:nvGrpSpPr>
        <p:grpSpPr>
          <a:xfrm>
            <a:off x="51356" y="773430"/>
            <a:ext cx="4504849" cy="1766462"/>
            <a:chOff x="1512" y="4170"/>
            <a:chExt cx="12745" cy="4960"/>
          </a:xfrm>
        </p:grpSpPr>
        <p:sp>
          <p:nvSpPr>
            <p:cNvPr id="31" name="MH_SubTitle_1"/>
            <p:cNvSpPr txBox="1"/>
            <p:nvPr>
              <p:custDataLst>
                <p:tags r:id="rId2"/>
              </p:custDataLst>
            </p:nvPr>
          </p:nvSpPr>
          <p:spPr>
            <a:xfrm>
              <a:off x="7306" y="4277"/>
              <a:ext cx="6951" cy="604"/>
            </a:xfrm>
            <a:prstGeom prst="rect">
              <a:avLst/>
            </a:prstGeom>
            <a:noFill/>
          </p:spPr>
          <p:txBody>
            <a:bodyPr wrap="square" lIns="0" tIns="0" rIns="0" bIns="0" anchor="ctr">
              <a:spAutoFit/>
            </a:bodyPr>
            <a:p>
              <a:pPr algn="l"/>
              <a:r>
                <a:rPr lang="en-US" altLang="zh-CN" sz="1400" dirty="0">
                  <a:solidFill>
                    <a:schemeClr val="bg1">
                      <a:lumMod val="75000"/>
                    </a:schemeClr>
                  </a:solidFill>
                  <a:latin typeface="+mj-lt"/>
                  <a:ea typeface="微软雅黑" panose="020B0503020204020204" charset="-122"/>
                  <a:cs typeface="+mj-lt"/>
                  <a:sym typeface="Arial" panose="020B0604020202020204" pitchFamily="34" charset="0"/>
                </a:rPr>
                <a:t>Overview of Exotic Hadrons</a:t>
              </a:r>
              <a:endParaRPr lang="en-US" altLang="zh-CN" sz="1400" dirty="0">
                <a:solidFill>
                  <a:schemeClr val="tx1"/>
                </a:solidFill>
                <a:latin typeface="+mj-lt"/>
                <a:ea typeface="微软雅黑" panose="020B0503020204020204" charset="-122"/>
                <a:cs typeface="+mj-lt"/>
                <a:sym typeface="Arial" panose="020B0604020202020204" pitchFamily="34" charset="0"/>
              </a:endParaRPr>
            </a:p>
          </p:txBody>
        </p:sp>
        <p:sp>
          <p:nvSpPr>
            <p:cNvPr id="32" name="椭圆 31"/>
            <p:cNvSpPr/>
            <p:nvPr>
              <p:custDataLst>
                <p:tags r:id="rId3"/>
              </p:custDataLst>
            </p:nvPr>
          </p:nvSpPr>
          <p:spPr>
            <a:xfrm>
              <a:off x="6177" y="4170"/>
              <a:ext cx="743" cy="743"/>
            </a:xfrm>
            <a:prstGeom prst="ellipse">
              <a:avLst/>
            </a:prstGeom>
            <a:gradFill>
              <a:gsLst>
                <a:gs pos="100000">
                  <a:srgbClr val="024581"/>
                </a:gs>
                <a:gs pos="0">
                  <a:srgbClr val="12599D"/>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400" b="1" dirty="0">
                  <a:latin typeface="+mj-lt"/>
                  <a:ea typeface="微软雅黑" panose="020B0503020204020204" charset="-122"/>
                  <a:cs typeface="+mj-lt"/>
                </a:rPr>
                <a:t>1</a:t>
              </a:r>
              <a:endParaRPr lang="en-US" altLang="zh-CN" sz="1400" b="1" dirty="0">
                <a:latin typeface="+mj-lt"/>
                <a:ea typeface="微软雅黑" panose="020B0503020204020204" charset="-122"/>
                <a:cs typeface="+mj-lt"/>
              </a:endParaRPr>
            </a:p>
          </p:txBody>
        </p:sp>
        <p:grpSp>
          <p:nvGrpSpPr>
            <p:cNvPr id="33" name="组合 32"/>
            <p:cNvGrpSpPr/>
            <p:nvPr/>
          </p:nvGrpSpPr>
          <p:grpSpPr>
            <a:xfrm>
              <a:off x="1512" y="5561"/>
              <a:ext cx="12594" cy="3569"/>
              <a:chOff x="1512" y="5561"/>
              <a:chExt cx="12594" cy="3569"/>
            </a:xfrm>
          </p:grpSpPr>
          <p:sp>
            <p:nvSpPr>
              <p:cNvPr id="35" name="文本框 34"/>
              <p:cNvSpPr txBox="1"/>
              <p:nvPr/>
            </p:nvSpPr>
            <p:spPr>
              <a:xfrm>
                <a:off x="1512" y="6128"/>
                <a:ext cx="4621" cy="1323"/>
              </a:xfrm>
              <a:prstGeom prst="rect">
                <a:avLst/>
              </a:prstGeom>
              <a:noFill/>
            </p:spPr>
            <p:txBody>
              <a:bodyPr wrap="none" rtlCol="0">
                <a:noAutofit/>
              </a:bodyPr>
              <a:p>
                <a:pPr algn="ctr"/>
                <a:r>
                  <a:rPr lang="en-US" altLang="zh-CN" sz="2000" b="1" dirty="0">
                    <a:solidFill>
                      <a:schemeClr val="tx1"/>
                    </a:solidFill>
                    <a:effectLst/>
                    <a:latin typeface="+mj-lt"/>
                    <a:ea typeface="微软雅黑" panose="020B0503020204020204" charset="-122"/>
                    <a:cs typeface="+mj-lt"/>
                  </a:rPr>
                  <a:t>Outline</a:t>
                </a:r>
                <a:endParaRPr lang="en-US" altLang="zh-CN" sz="2000" b="1" dirty="0">
                  <a:solidFill>
                    <a:schemeClr val="tx1"/>
                  </a:solidFill>
                  <a:effectLst/>
                  <a:latin typeface="+mj-lt"/>
                  <a:ea typeface="微软雅黑" panose="020B0503020204020204" charset="-122"/>
                  <a:cs typeface="+mj-lt"/>
                </a:endParaRPr>
              </a:p>
            </p:txBody>
          </p:sp>
          <p:sp>
            <p:nvSpPr>
              <p:cNvPr id="36" name="MH_SubTitle_1"/>
              <p:cNvSpPr txBox="1"/>
              <p:nvPr>
                <p:custDataLst>
                  <p:tags r:id="rId4"/>
                </p:custDataLst>
              </p:nvPr>
            </p:nvSpPr>
            <p:spPr>
              <a:xfrm>
                <a:off x="7306" y="5675"/>
                <a:ext cx="6799" cy="604"/>
              </a:xfrm>
              <a:prstGeom prst="rect">
                <a:avLst/>
              </a:prstGeom>
              <a:noFill/>
            </p:spPr>
            <p:txBody>
              <a:bodyPr wrap="square" lIns="0" tIns="0" rIns="0" bIns="0" anchor="ctr">
                <a:spAutoFit/>
              </a:bodyPr>
              <a:p>
                <a:pPr algn="l"/>
                <a:r>
                  <a:rPr lang="en-US" altLang="zh-CN" sz="1400" dirty="0">
                    <a:solidFill>
                      <a:schemeClr val="bg1">
                        <a:lumMod val="75000"/>
                      </a:schemeClr>
                    </a:solidFill>
                    <a:latin typeface="+mj-lt"/>
                    <a:ea typeface="微软雅黑" panose="020B0503020204020204" charset="-122"/>
                    <a:cs typeface="+mj-lt"/>
                    <a:sym typeface="Arial" panose="020B0604020202020204" pitchFamily="34" charset="0"/>
                  </a:rPr>
                  <a:t>Method: </a:t>
                </a:r>
                <a:r>
                  <a:rPr lang="zh-CN" altLang="en-US" sz="1400" dirty="0">
                    <a:solidFill>
                      <a:schemeClr val="bg1">
                        <a:lumMod val="75000"/>
                      </a:schemeClr>
                    </a:solidFill>
                    <a:latin typeface="+mj-lt"/>
                    <a:ea typeface="微软雅黑" panose="020B0503020204020204" charset="-122"/>
                    <a:cs typeface="+mj-lt"/>
                    <a:sym typeface="Arial" panose="020B0604020202020204" pitchFamily="34" charset="0"/>
                  </a:rPr>
                  <a:t>QCD </a:t>
                </a:r>
                <a:r>
                  <a:rPr lang="en-US" altLang="zh-CN" sz="1400" dirty="0">
                    <a:solidFill>
                      <a:schemeClr val="bg1">
                        <a:lumMod val="75000"/>
                      </a:schemeClr>
                    </a:solidFill>
                    <a:latin typeface="+mj-lt"/>
                    <a:ea typeface="微软雅黑" panose="020B0503020204020204" charset="-122"/>
                    <a:cs typeface="+mj-lt"/>
                    <a:sym typeface="Arial" panose="020B0604020202020204" pitchFamily="34" charset="0"/>
                  </a:rPr>
                  <a:t>S</a:t>
                </a:r>
                <a:r>
                  <a:rPr lang="zh-CN" altLang="en-US" sz="1400" dirty="0">
                    <a:solidFill>
                      <a:schemeClr val="bg1">
                        <a:lumMod val="75000"/>
                      </a:schemeClr>
                    </a:solidFill>
                    <a:latin typeface="+mj-lt"/>
                    <a:ea typeface="微软雅黑" panose="020B0503020204020204" charset="-122"/>
                    <a:cs typeface="+mj-lt"/>
                    <a:sym typeface="Arial" panose="020B0604020202020204" pitchFamily="34" charset="0"/>
                  </a:rPr>
                  <a:t>um </a:t>
                </a:r>
                <a:r>
                  <a:rPr lang="en-US" altLang="zh-CN" sz="1400" dirty="0">
                    <a:solidFill>
                      <a:schemeClr val="bg1">
                        <a:lumMod val="75000"/>
                      </a:schemeClr>
                    </a:solidFill>
                    <a:latin typeface="+mj-lt"/>
                    <a:ea typeface="微软雅黑" panose="020B0503020204020204" charset="-122"/>
                    <a:cs typeface="+mj-lt"/>
                    <a:sym typeface="Arial" panose="020B0604020202020204" pitchFamily="34" charset="0"/>
                  </a:rPr>
                  <a:t>R</a:t>
                </a:r>
                <a:r>
                  <a:rPr lang="zh-CN" altLang="en-US" sz="1400" dirty="0">
                    <a:solidFill>
                      <a:schemeClr val="bg1">
                        <a:lumMod val="75000"/>
                      </a:schemeClr>
                    </a:solidFill>
                    <a:latin typeface="+mj-lt"/>
                    <a:ea typeface="微软雅黑" panose="020B0503020204020204" charset="-122"/>
                    <a:cs typeface="+mj-lt"/>
                    <a:sym typeface="Arial" panose="020B0604020202020204" pitchFamily="34" charset="0"/>
                  </a:rPr>
                  <a:t>ules</a:t>
                </a:r>
                <a:endParaRPr lang="zh-CN" altLang="en-US" sz="1400" dirty="0">
                  <a:solidFill>
                    <a:schemeClr val="bg1">
                      <a:lumMod val="75000"/>
                    </a:schemeClr>
                  </a:solidFill>
                  <a:latin typeface="+mj-lt"/>
                  <a:ea typeface="微软雅黑" panose="020B0503020204020204" charset="-122"/>
                  <a:cs typeface="+mj-lt"/>
                  <a:sym typeface="Arial" panose="020B0604020202020204" pitchFamily="34" charset="0"/>
                </a:endParaRPr>
              </a:p>
            </p:txBody>
          </p:sp>
          <p:sp>
            <p:nvSpPr>
              <p:cNvPr id="37" name="MH_SubTitle_1"/>
              <p:cNvSpPr txBox="1"/>
              <p:nvPr>
                <p:custDataLst>
                  <p:tags r:id="rId5"/>
                </p:custDataLst>
              </p:nvPr>
            </p:nvSpPr>
            <p:spPr>
              <a:xfrm>
                <a:off x="7306" y="7071"/>
                <a:ext cx="6800" cy="604"/>
              </a:xfrm>
              <a:prstGeom prst="rect">
                <a:avLst/>
              </a:prstGeom>
              <a:noFill/>
            </p:spPr>
            <p:txBody>
              <a:bodyPr wrap="square" lIns="0" tIns="0" rIns="0" bIns="0" anchor="ctr">
                <a:spAutoFit/>
              </a:bodyPr>
              <a:p>
                <a:pPr algn="l">
                  <a:buClrTx/>
                  <a:buSzTx/>
                  <a:buFontTx/>
                </a:pPr>
                <a:r>
                  <a:rPr lang="en-US" sz="1400">
                    <a:solidFill>
                      <a:schemeClr val="bg1">
                        <a:lumMod val="75000"/>
                      </a:schemeClr>
                    </a:solidFill>
                    <a:latin typeface="+mj-lt"/>
                    <a:ea typeface="微软雅黑" panose="020B0503020204020204" charset="-122"/>
                    <a:cs typeface="+mj-lt"/>
                    <a:sym typeface="Arial" panose="020B0604020202020204" pitchFamily="34" charset="0"/>
                  </a:rPr>
                  <a:t>Numerical Analysis</a:t>
                </a:r>
                <a:endParaRPr lang="en-US" sz="1400">
                  <a:solidFill>
                    <a:schemeClr val="bg1">
                      <a:lumMod val="75000"/>
                    </a:schemeClr>
                  </a:solidFill>
                  <a:latin typeface="+mj-lt"/>
                  <a:ea typeface="微软雅黑" panose="020B0503020204020204" charset="-122"/>
                  <a:cs typeface="+mj-lt"/>
                  <a:sym typeface="Arial" panose="020B0604020202020204" pitchFamily="34" charset="0"/>
                </a:endParaRPr>
              </a:p>
            </p:txBody>
          </p:sp>
          <p:sp>
            <p:nvSpPr>
              <p:cNvPr id="38" name="椭圆 37"/>
              <p:cNvSpPr/>
              <p:nvPr>
                <p:custDataLst>
                  <p:tags r:id="rId6"/>
                </p:custDataLst>
              </p:nvPr>
            </p:nvSpPr>
            <p:spPr>
              <a:xfrm>
                <a:off x="6177" y="5561"/>
                <a:ext cx="743" cy="742"/>
              </a:xfrm>
              <a:prstGeom prst="ellipse">
                <a:avLst/>
              </a:prstGeom>
              <a:gradFill>
                <a:gsLst>
                  <a:gs pos="100000">
                    <a:srgbClr val="024581"/>
                  </a:gs>
                  <a:gs pos="0">
                    <a:srgbClr val="12599D"/>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400" b="1" dirty="0">
                    <a:latin typeface="+mj-ea"/>
                    <a:ea typeface="微软雅黑" panose="020B0503020204020204" charset="-122"/>
                    <a:cs typeface="+mj-ea"/>
                  </a:rPr>
                  <a:t>2</a:t>
                </a:r>
                <a:endParaRPr lang="en-US" altLang="zh-CN" sz="1400" b="1" dirty="0">
                  <a:latin typeface="+mj-ea"/>
                  <a:ea typeface="微软雅黑" panose="020B0503020204020204" charset="-122"/>
                  <a:cs typeface="+mj-ea"/>
                </a:endParaRPr>
              </a:p>
            </p:txBody>
          </p:sp>
          <p:sp>
            <p:nvSpPr>
              <p:cNvPr id="40" name="椭圆 39"/>
              <p:cNvSpPr/>
              <p:nvPr>
                <p:custDataLst>
                  <p:tags r:id="rId7"/>
                </p:custDataLst>
              </p:nvPr>
            </p:nvSpPr>
            <p:spPr>
              <a:xfrm>
                <a:off x="6177" y="6951"/>
                <a:ext cx="743" cy="742"/>
              </a:xfrm>
              <a:prstGeom prst="ellipse">
                <a:avLst/>
              </a:prstGeom>
              <a:gradFill>
                <a:gsLst>
                  <a:gs pos="100000">
                    <a:srgbClr val="024581"/>
                  </a:gs>
                  <a:gs pos="0">
                    <a:srgbClr val="12599D"/>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400" b="1" dirty="0">
                    <a:latin typeface="+mj-lt"/>
                    <a:ea typeface="微软雅黑" panose="020B0503020204020204" charset="-122"/>
                    <a:cs typeface="+mj-lt"/>
                  </a:rPr>
                  <a:t>3</a:t>
                </a:r>
                <a:endParaRPr lang="en-US" altLang="zh-CN" sz="1400" b="1" dirty="0">
                  <a:latin typeface="+mj-lt"/>
                  <a:ea typeface="微软雅黑" panose="020B0503020204020204" charset="-122"/>
                  <a:cs typeface="+mj-lt"/>
                </a:endParaRPr>
              </a:p>
            </p:txBody>
          </p:sp>
          <p:sp>
            <p:nvSpPr>
              <p:cNvPr id="41" name="椭圆 40"/>
              <p:cNvSpPr/>
              <p:nvPr>
                <p:custDataLst>
                  <p:tags r:id="rId8"/>
                </p:custDataLst>
              </p:nvPr>
            </p:nvSpPr>
            <p:spPr>
              <a:xfrm>
                <a:off x="6177" y="8343"/>
                <a:ext cx="743" cy="742"/>
              </a:xfrm>
              <a:prstGeom prst="ellipse">
                <a:avLst/>
              </a:prstGeom>
              <a:gradFill>
                <a:gsLst>
                  <a:gs pos="100000">
                    <a:srgbClr val="024581"/>
                  </a:gs>
                  <a:gs pos="0">
                    <a:srgbClr val="12599D"/>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400" b="1" dirty="0">
                    <a:latin typeface="+mj-lt"/>
                    <a:ea typeface="微软雅黑" panose="020B0503020204020204" charset="-122"/>
                    <a:cs typeface="+mj-lt"/>
                  </a:rPr>
                  <a:t>4</a:t>
                </a:r>
                <a:endParaRPr lang="en-US" altLang="zh-CN" sz="1400" b="1" dirty="0">
                  <a:latin typeface="+mj-lt"/>
                  <a:ea typeface="微软雅黑" panose="020B0503020204020204" charset="-122"/>
                  <a:cs typeface="+mj-lt"/>
                </a:endParaRPr>
              </a:p>
            </p:txBody>
          </p:sp>
          <p:sp>
            <p:nvSpPr>
              <p:cNvPr id="42" name="文本框 41"/>
              <p:cNvSpPr txBox="1"/>
              <p:nvPr/>
            </p:nvSpPr>
            <p:spPr>
              <a:xfrm>
                <a:off x="7055" y="8269"/>
                <a:ext cx="6400" cy="861"/>
              </a:xfrm>
              <a:prstGeom prst="rect">
                <a:avLst/>
              </a:prstGeom>
              <a:noFill/>
            </p:spPr>
            <p:txBody>
              <a:bodyPr wrap="square" rtlCol="0">
                <a:spAutoFit/>
              </a:bodyPr>
              <a:p>
                <a:r>
                  <a:rPr lang="en-US" sz="1400">
                    <a:solidFill>
                      <a:schemeClr val="tx1"/>
                    </a:solidFill>
                    <a:latin typeface="+mj-lt"/>
                    <a:ea typeface="微软雅黑" panose="020B0503020204020204" charset="-122"/>
                    <a:cs typeface="+mj-lt"/>
                    <a:sym typeface="+mn-ea"/>
                  </a:rPr>
                  <a:t>Summary</a:t>
                </a:r>
                <a:endParaRPr lang="en-US" altLang="en-US" sz="1400">
                  <a:solidFill>
                    <a:schemeClr val="tx1"/>
                  </a:solidFill>
                  <a:latin typeface="+mj-lt"/>
                  <a:ea typeface="微软雅黑" panose="020B0503020204020204" charset="-122"/>
                  <a:cs typeface="+mj-lt"/>
                  <a:sym typeface="+mn-ea"/>
                </a:endParaRPr>
              </a:p>
            </p:txBody>
          </p:sp>
        </p:gr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picture 146"/>
          <p:cNvPicPr>
            <a:picLocks noChangeAspect="1"/>
          </p:cNvPicPr>
          <p:nvPr/>
        </p:nvPicPr>
        <p:blipFill>
          <a:blip r:embed="rId1"/>
          <a:stretch>
            <a:fillRect/>
          </a:stretch>
        </p:blipFill>
        <p:spPr>
          <a:xfrm rot="21600000">
            <a:off x="3085869" y="3276194"/>
            <a:ext cx="1479456" cy="58392"/>
          </a:xfrm>
          <a:prstGeom prst="rect">
            <a:avLst/>
          </a:prstGeom>
        </p:spPr>
      </p:pic>
      <p:pic>
        <p:nvPicPr>
          <p:cNvPr id="148" name="picture 148"/>
          <p:cNvPicPr>
            <a:picLocks noChangeAspect="1"/>
          </p:cNvPicPr>
          <p:nvPr/>
        </p:nvPicPr>
        <p:blipFill>
          <a:blip r:embed="rId2"/>
          <a:stretch>
            <a:fillRect/>
          </a:stretch>
        </p:blipFill>
        <p:spPr>
          <a:xfrm rot="21600000">
            <a:off x="2976359" y="3225076"/>
            <a:ext cx="1602613" cy="138988"/>
          </a:xfrm>
          <a:prstGeom prst="rect">
            <a:avLst/>
          </a:prstGeom>
        </p:spPr>
      </p:pic>
      <p:sp>
        <p:nvSpPr>
          <p:cNvPr id="150" name="textbox 150"/>
          <p:cNvSpPr/>
          <p:nvPr/>
        </p:nvSpPr>
        <p:spPr>
          <a:xfrm>
            <a:off x="140970" y="205740"/>
            <a:ext cx="4398010" cy="181610"/>
          </a:xfrm>
          <a:prstGeom prst="rect">
            <a:avLst/>
          </a:prstGeom>
          <a:noFill/>
          <a:ln w="0" cap="flat">
            <a:noFill/>
            <a:prstDash val="solid"/>
            <a:miter lim="0"/>
          </a:ln>
        </p:spPr>
        <p:txBody>
          <a:bodyPr vert="horz" wrap="square" lIns="0" tIns="0" rIns="0" bIns="0"/>
          <a:lstStyle/>
          <a:p>
            <a:pPr algn="l" rtl="0" eaLnBrk="0">
              <a:lnSpc>
                <a:spcPct val="87000"/>
              </a:lnSpc>
            </a:pPr>
            <a:endParaRPr sz="100" dirty="0">
              <a:latin typeface="Arial" panose="020B0604020202020204"/>
              <a:ea typeface="Arial" panose="020B0604020202020204"/>
              <a:cs typeface="Arial" panose="020B0604020202020204"/>
            </a:endParaRPr>
          </a:p>
          <a:p>
            <a:pPr marL="12700" algn="l" rtl="0" eaLnBrk="0">
              <a:lnSpc>
                <a:spcPct val="90000"/>
              </a:lnSpc>
              <a:buClrTx/>
              <a:buSzTx/>
              <a:buFontTx/>
            </a:pPr>
            <a:r>
              <a:rPr lang="en-US" altLang="zh-CN" sz="900" dirty="0">
                <a:solidFill>
                  <a:schemeClr val="accent1"/>
                </a:solidFill>
                <a:latin typeface="Arial" panose="020B0604020202020204"/>
                <a:ea typeface="Arial" panose="020B0604020202020204"/>
                <a:cs typeface="Arial" panose="020B0604020202020204"/>
              </a:rPr>
              <a:t>Results </a:t>
            </a:r>
            <a:r>
              <a:rPr lang="en-US" altLang="zh-CN" sz="900" dirty="0">
                <a:solidFill>
                  <a:schemeClr val="accent1"/>
                </a:solidFill>
                <a:latin typeface="Arial" panose="020B0604020202020204"/>
                <a:ea typeface="Arial" panose="020B0604020202020204"/>
                <a:cs typeface="Arial" panose="020B0604020202020204"/>
              </a:rPr>
              <a:t>obtained from the diquark-antidiquark currents and </a:t>
            </a:r>
            <a:r>
              <a:rPr lang="en-US" altLang="zh-CN" sz="900" dirty="0">
                <a:solidFill>
                  <a:schemeClr val="accent1"/>
                </a:solidFill>
                <a:latin typeface="Arial" panose="020B0604020202020204"/>
                <a:ea typeface="Arial" panose="020B0604020202020204"/>
                <a:cs typeface="Arial" panose="020B0604020202020204"/>
              </a:rPr>
              <a:t>its mixing currents</a:t>
            </a:r>
            <a:endParaRPr lang="en-US" altLang="zh-CN" sz="900" dirty="0">
              <a:solidFill>
                <a:schemeClr val="accent1"/>
              </a:solidFill>
              <a:latin typeface="Arial" panose="020B0604020202020204"/>
              <a:ea typeface="Arial" panose="020B0604020202020204"/>
              <a:cs typeface="Arial" panose="020B0604020202020204"/>
            </a:endParaRPr>
          </a:p>
          <a:p>
            <a:pPr marL="12700" algn="l" rtl="0" eaLnBrk="0">
              <a:lnSpc>
                <a:spcPct val="90000"/>
              </a:lnSpc>
            </a:pPr>
            <a:endParaRPr lang="en-US" altLang="zh-CN" sz="700" dirty="0">
              <a:latin typeface="Arial" panose="020B0604020202020204"/>
              <a:ea typeface="Arial" panose="020B0604020202020204"/>
              <a:cs typeface="Arial" panose="020B0604020202020204"/>
            </a:endParaRPr>
          </a:p>
          <a:p>
            <a:pPr marL="12700" algn="l" rtl="0" eaLnBrk="0">
              <a:lnSpc>
                <a:spcPct val="90000"/>
              </a:lnSpc>
            </a:pPr>
            <a:endParaRPr lang="en-US" altLang="zh-CN" sz="700" dirty="0">
              <a:latin typeface="Arial" panose="020B0604020202020204"/>
              <a:ea typeface="Arial" panose="020B0604020202020204"/>
              <a:cs typeface="Arial" panose="020B0604020202020204"/>
            </a:endParaRPr>
          </a:p>
          <a:p>
            <a:pPr marL="12700" algn="l" rtl="0" eaLnBrk="0">
              <a:lnSpc>
                <a:spcPct val="90000"/>
              </a:lnSpc>
            </a:pPr>
            <a:endParaRPr lang="en-US" altLang="zh-CN" sz="700" dirty="0">
              <a:latin typeface="Arial" panose="020B0604020202020204"/>
              <a:ea typeface="Arial" panose="020B0604020202020204"/>
              <a:cs typeface="Arial" panose="020B0604020202020204"/>
            </a:endParaRPr>
          </a:p>
          <a:p>
            <a:pPr marL="12700" algn="l" rtl="0" eaLnBrk="0">
              <a:lnSpc>
                <a:spcPct val="90000"/>
              </a:lnSpc>
            </a:pPr>
            <a:endParaRPr lang="en-US" altLang="zh-CN" sz="700" dirty="0">
              <a:latin typeface="Arial" panose="020B0604020202020204"/>
              <a:ea typeface="Arial" panose="020B0604020202020204"/>
              <a:cs typeface="Arial" panose="020B0604020202020204"/>
            </a:endParaRPr>
          </a:p>
          <a:p>
            <a:pPr marL="12700" algn="l" rtl="0" eaLnBrk="0">
              <a:lnSpc>
                <a:spcPct val="90000"/>
              </a:lnSpc>
            </a:pPr>
            <a:endParaRPr lang="en-US" altLang="zh-CN" sz="700" dirty="0">
              <a:latin typeface="Arial" panose="020B0604020202020204"/>
              <a:ea typeface="Arial" panose="020B0604020202020204"/>
              <a:cs typeface="Arial" panose="020B0604020202020204"/>
            </a:endParaRPr>
          </a:p>
          <a:p>
            <a:pPr marL="12700" algn="l" rtl="0" eaLnBrk="0">
              <a:lnSpc>
                <a:spcPct val="90000"/>
              </a:lnSpc>
            </a:pPr>
            <a:endParaRPr lang="en-US" altLang="zh-CN" sz="700" dirty="0">
              <a:latin typeface="Arial" panose="020B0604020202020204"/>
              <a:ea typeface="Arial" panose="020B0604020202020204"/>
              <a:cs typeface="Arial" panose="020B0604020202020204"/>
            </a:endParaRPr>
          </a:p>
          <a:p>
            <a:pPr marL="12700" algn="l" rtl="0" eaLnBrk="0">
              <a:lnSpc>
                <a:spcPct val="90000"/>
              </a:lnSpc>
            </a:pPr>
            <a:endParaRPr lang="en-US" altLang="zh-CN" sz="700" dirty="0">
              <a:latin typeface="Arial" panose="020B0604020202020204"/>
              <a:ea typeface="Arial" panose="020B0604020202020204"/>
              <a:cs typeface="Arial" panose="020B0604020202020204"/>
            </a:endParaRPr>
          </a:p>
          <a:p>
            <a:pPr marL="12700" algn="l" rtl="0" eaLnBrk="0">
              <a:lnSpc>
                <a:spcPct val="90000"/>
              </a:lnSpc>
            </a:pPr>
            <a:endParaRPr lang="en-US" altLang="zh-CN" sz="700" dirty="0">
              <a:latin typeface="Arial" panose="020B0604020202020204"/>
              <a:ea typeface="Arial" panose="020B0604020202020204"/>
              <a:cs typeface="Arial" panose="020B0604020202020204"/>
            </a:endParaRPr>
          </a:p>
          <a:p>
            <a:pPr marL="12700" algn="l" rtl="0" eaLnBrk="0">
              <a:lnSpc>
                <a:spcPct val="90000"/>
              </a:lnSpc>
            </a:pPr>
            <a:endParaRPr lang="en-US" altLang="zh-CN" sz="700" dirty="0">
              <a:latin typeface="Arial" panose="020B0604020202020204"/>
              <a:ea typeface="Arial" panose="020B0604020202020204"/>
              <a:cs typeface="Arial" panose="020B0604020202020204"/>
            </a:endParaRPr>
          </a:p>
          <a:p>
            <a:pPr marL="12700" algn="l" rtl="0" eaLnBrk="0">
              <a:lnSpc>
                <a:spcPct val="90000"/>
              </a:lnSpc>
              <a:buClrTx/>
              <a:buSzTx/>
              <a:buFontTx/>
            </a:pPr>
            <a:endParaRPr lang="en-US" altLang="zh-CN" sz="900" dirty="0">
              <a:solidFill>
                <a:schemeClr val="accent1"/>
              </a:solidFill>
              <a:latin typeface="Arial" panose="020B0604020202020204"/>
              <a:ea typeface="Arial" panose="020B0604020202020204"/>
              <a:cs typeface="Arial" panose="020B0604020202020204"/>
            </a:endParaRPr>
          </a:p>
          <a:p>
            <a:pPr marL="184150" indent="-171450" algn="l" rtl="0" eaLnBrk="0" fontAlgn="auto">
              <a:lnSpc>
                <a:spcPct val="150000"/>
              </a:lnSpc>
              <a:buClrTx/>
              <a:buSzTx/>
              <a:buFont typeface="Arial" panose="020B0604020202020204" pitchFamily="34" charset="0"/>
              <a:buChar char="•"/>
            </a:pPr>
            <a:endParaRPr lang="en-US" altLang="zh-CN" sz="700" dirty="0">
              <a:solidFill>
                <a:schemeClr val="tx1"/>
              </a:solidFill>
              <a:latin typeface="Arial" panose="020B0604020202020204"/>
              <a:ea typeface="Arial" panose="020B0604020202020204"/>
              <a:cs typeface="Arial" panose="020B0604020202020204"/>
            </a:endParaRPr>
          </a:p>
        </p:txBody>
      </p:sp>
      <p:pic>
        <p:nvPicPr>
          <p:cNvPr id="152" name="picture 152"/>
          <p:cNvPicPr>
            <a:picLocks noChangeAspect="1"/>
          </p:cNvPicPr>
          <p:nvPr/>
        </p:nvPicPr>
        <p:blipFill>
          <a:blip r:embed="rId3"/>
          <a:stretch>
            <a:fillRect/>
          </a:stretch>
        </p:blipFill>
        <p:spPr>
          <a:xfrm rot="21600000">
            <a:off x="3448344" y="3286340"/>
            <a:ext cx="27930" cy="38100"/>
          </a:xfrm>
          <a:prstGeom prst="rect">
            <a:avLst/>
          </a:prstGeom>
        </p:spPr>
      </p:pic>
      <p:graphicFrame>
        <p:nvGraphicFramePr>
          <p:cNvPr id="160" name="table 160"/>
          <p:cNvGraphicFramePr>
            <a:graphicFrameLocks noGrp="1"/>
          </p:cNvGraphicFramePr>
          <p:nvPr/>
        </p:nvGraphicFramePr>
        <p:xfrm>
          <a:off x="0" y="3375072"/>
          <a:ext cx="4605019" cy="80644"/>
        </p:xfrm>
        <a:graphic>
          <a:graphicData uri="http://schemas.openxmlformats.org/drawingml/2006/table">
            <a:tbl>
              <a:tblPr/>
              <a:tblGrid>
                <a:gridCol w="913130"/>
                <a:gridCol w="1224914"/>
                <a:gridCol w="1952625"/>
                <a:gridCol w="514350"/>
              </a:tblGrid>
              <a:tr h="0">
                <a:tc>
                  <a:txBody>
                    <a:bodyPr/>
                    <a:lstStyle/>
                    <a:p>
                      <a:pPr algn="l" rtl="0" eaLnBrk="0">
                        <a:lnSpc>
                          <a:spcPct val="80000"/>
                        </a:lnSpc>
                      </a:pPr>
                      <a:endParaRPr sz="100" dirty="0">
                        <a:latin typeface="Arial" panose="020B0604020202020204"/>
                        <a:ea typeface="Arial" panose="020B0604020202020204"/>
                        <a:cs typeface="Arial" panose="020B0604020202020204"/>
                      </a:endParaRPr>
                    </a:p>
                    <a:p>
                      <a:pPr marL="269240" algn="l" rtl="0" eaLnBrk="0">
                        <a:lnSpc>
                          <a:spcPct val="99000"/>
                        </a:lnSpc>
                      </a:pPr>
                      <a:r>
                        <a:rPr lang="en-US" altLang="zh-CN" sz="400" kern="0" spc="50" dirty="0">
                          <a:solidFill>
                            <a:srgbClr val="174994">
                              <a:alpha val="100000"/>
                            </a:srgbClr>
                          </a:solidFill>
                          <a:latin typeface="Arial" panose="020B0604020202020204"/>
                          <a:ea typeface="Arial" panose="020B0604020202020204"/>
                          <a:cs typeface="Arial" panose="020B0604020202020204"/>
                          <a:sym typeface="+mn-ea"/>
                        </a:rPr>
                        <a:t>Jul.14</a:t>
                      </a:r>
                      <a:r>
                        <a:rPr sz="400" kern="0" spc="50" dirty="0">
                          <a:solidFill>
                            <a:srgbClr val="174994">
                              <a:alpha val="100000"/>
                            </a:srgbClr>
                          </a:solidFill>
                          <a:latin typeface="Arial" panose="020B0604020202020204"/>
                          <a:ea typeface="Arial" panose="020B0604020202020204"/>
                          <a:cs typeface="Arial" panose="020B0604020202020204"/>
                          <a:sym typeface="+mn-ea"/>
                        </a:rPr>
                        <a:t>, 2025</a:t>
                      </a:r>
                      <a:endParaRPr sz="400" dirty="0">
                        <a:latin typeface="Arial" panose="020B0604020202020204"/>
                        <a:ea typeface="Arial" panose="020B0604020202020204"/>
                        <a:cs typeface="Arial" panose="020B0604020202020204"/>
                      </a:endParaRPr>
                    </a:p>
                  </a:txBody>
                  <a:tcPr marL="0" marR="0" marT="0" marB="0" vert="horz">
                    <a:lnL>
                      <a:noFill/>
                    </a:lnL>
                    <a:lnR w="3175" cap="flat" cmpd="sng" algn="ctr">
                      <a:solidFill>
                        <a:srgbClr val="174994"/>
                      </a:solidFill>
                      <a:prstDash val="solid"/>
                      <a:round/>
                      <a:headEnd type="none" w="med" len="med"/>
                      <a:tailEnd type="none" w="med" len="med"/>
                    </a:lnR>
                    <a:lnT w="3175" cap="flat" cmpd="sng" algn="ctr">
                      <a:solidFill>
                        <a:srgbClr val="174994"/>
                      </a:solidFill>
                      <a:prstDash val="solid"/>
                      <a:round/>
                      <a:headEnd type="none" w="med" len="med"/>
                      <a:tailEnd type="none" w="med" len="med"/>
                    </a:lnT>
                    <a:lnB>
                      <a:noFill/>
                    </a:lnB>
                  </a:tcPr>
                </a:tc>
                <a:tc>
                  <a:txBody>
                    <a:bodyPr/>
                    <a:lstStyle/>
                    <a:p>
                      <a:pPr algn="l" rtl="0" eaLnBrk="0">
                        <a:lnSpc>
                          <a:spcPct val="73000"/>
                        </a:lnSpc>
                      </a:pPr>
                      <a:endParaRPr sz="100" dirty="0">
                        <a:latin typeface="Arial" panose="020B0604020202020204"/>
                        <a:ea typeface="Arial" panose="020B0604020202020204"/>
                        <a:cs typeface="Arial" panose="020B0604020202020204"/>
                      </a:endParaRPr>
                    </a:p>
                    <a:p>
                      <a:pPr marL="256540" algn="l" rtl="0" eaLnBrk="0">
                        <a:lnSpc>
                          <a:spcPts val="490"/>
                        </a:lnSpc>
                      </a:pPr>
                      <a:r>
                        <a:rPr lang="en-US" altLang="zh-CN" sz="400" kern="0" spc="60" dirty="0">
                          <a:solidFill>
                            <a:srgbClr val="174994">
                              <a:alpha val="100000"/>
                            </a:srgbClr>
                          </a:solidFill>
                          <a:latin typeface="Arial" panose="020B0604020202020204"/>
                          <a:ea typeface="Arial" panose="020B0604020202020204"/>
                          <a:cs typeface="Arial" panose="020B0604020202020204"/>
                          <a:sym typeface="+mn-ea"/>
                        </a:rPr>
                        <a:t>Hong-Zhou Xi </a:t>
                      </a:r>
                      <a:r>
                        <a:rPr sz="400" kern="0" spc="60" dirty="0">
                          <a:solidFill>
                            <a:srgbClr val="174994">
                              <a:alpha val="100000"/>
                            </a:srgbClr>
                          </a:solidFill>
                          <a:latin typeface="Arial" panose="020B0604020202020204"/>
                          <a:ea typeface="Arial" panose="020B0604020202020204"/>
                          <a:cs typeface="Arial" panose="020B0604020202020204"/>
                          <a:sym typeface="+mn-ea"/>
                        </a:rPr>
                        <a:t> </a:t>
                      </a:r>
                      <a:r>
                        <a:rPr sz="400" kern="0" spc="40" dirty="0">
                          <a:solidFill>
                            <a:srgbClr val="174994">
                              <a:alpha val="100000"/>
                            </a:srgbClr>
                          </a:solidFill>
                          <a:latin typeface="Arial" panose="020B0604020202020204"/>
                          <a:ea typeface="Arial" panose="020B0604020202020204"/>
                          <a:cs typeface="Arial" panose="020B0604020202020204"/>
                          <a:sym typeface="+mn-ea"/>
                        </a:rPr>
                        <a:t>(</a:t>
                      </a:r>
                      <a:r>
                        <a:rPr lang="en-US" sz="400" kern="0" spc="40" dirty="0">
                          <a:solidFill>
                            <a:srgbClr val="174994">
                              <a:alpha val="100000"/>
                            </a:srgbClr>
                          </a:solidFill>
                          <a:latin typeface="Arial" panose="020B0604020202020204"/>
                          <a:ea typeface="Arial" panose="020B0604020202020204"/>
                          <a:cs typeface="Arial" panose="020B0604020202020204"/>
                          <a:sym typeface="+mn-ea"/>
                        </a:rPr>
                        <a:t>SEU</a:t>
                      </a:r>
                      <a:r>
                        <a:rPr sz="400" kern="0" spc="40" dirty="0">
                          <a:solidFill>
                            <a:srgbClr val="174994">
                              <a:alpha val="100000"/>
                            </a:srgbClr>
                          </a:solidFill>
                          <a:latin typeface="Arial" panose="020B0604020202020204"/>
                          <a:ea typeface="Arial" panose="020B0604020202020204"/>
                          <a:cs typeface="Arial" panose="020B0604020202020204"/>
                          <a:sym typeface="+mn-ea"/>
                        </a:rPr>
                        <a:t>)</a:t>
                      </a:r>
                      <a:endParaRPr sz="400" dirty="0">
                        <a:latin typeface="Arial" panose="020B0604020202020204"/>
                        <a:ea typeface="Arial" panose="020B0604020202020204"/>
                        <a:cs typeface="Arial" panose="020B0604020202020204"/>
                      </a:endParaRPr>
                    </a:p>
                  </a:txBody>
                  <a:tcPr marL="0" marR="0" marT="0" marB="0" vert="horz">
                    <a:lnL w="3175" cap="flat" cmpd="sng" algn="ctr">
                      <a:solidFill>
                        <a:srgbClr val="174994"/>
                      </a:solidFill>
                      <a:prstDash val="solid"/>
                      <a:round/>
                      <a:headEnd type="none" w="med" len="med"/>
                      <a:tailEnd type="none" w="med" len="med"/>
                    </a:lnL>
                    <a:lnR w="3175" cap="flat" cmpd="sng" algn="ctr">
                      <a:solidFill>
                        <a:srgbClr val="174994"/>
                      </a:solidFill>
                      <a:prstDash val="solid"/>
                      <a:round/>
                      <a:headEnd type="none" w="med" len="med"/>
                      <a:tailEnd type="none" w="med" len="med"/>
                    </a:lnR>
                    <a:lnT w="3175" cap="flat" cmpd="sng" algn="ctr">
                      <a:solidFill>
                        <a:srgbClr val="174994"/>
                      </a:solidFill>
                      <a:prstDash val="solid"/>
                      <a:round/>
                      <a:headEnd type="none" w="med" len="med"/>
                      <a:tailEnd type="none" w="med" len="med"/>
                    </a:lnT>
                    <a:lnB>
                      <a:noFill/>
                    </a:lnB>
                  </a:tcPr>
                </a:tc>
                <a:tc>
                  <a:txBody>
                    <a:bodyPr/>
                    <a:lstStyle/>
                    <a:p>
                      <a:pPr algn="l" rtl="0" eaLnBrk="0">
                        <a:lnSpc>
                          <a:spcPct val="74000"/>
                        </a:lnSpc>
                      </a:pPr>
                      <a:endParaRPr sz="100" dirty="0">
                        <a:latin typeface="Arial" panose="020B0604020202020204"/>
                        <a:ea typeface="Arial" panose="020B0604020202020204"/>
                        <a:cs typeface="Arial" panose="020B0604020202020204"/>
                      </a:endParaRPr>
                    </a:p>
                    <a:p>
                      <a:pPr marL="260350" algn="l" rtl="0" eaLnBrk="0">
                        <a:lnSpc>
                          <a:spcPct val="98000"/>
                        </a:lnSpc>
                      </a:pPr>
                      <a:r>
                        <a:rPr lang="en-US" altLang="zh-CN" sz="400" dirty="0">
                          <a:solidFill>
                            <a:srgbClr val="4472C4"/>
                          </a:solidFill>
                          <a:latin typeface="Arial" panose="020B0604020202020204"/>
                          <a:ea typeface="Arial" panose="020B0604020202020204"/>
                          <a:cs typeface="Arial" panose="020B0604020202020204"/>
                        </a:rPr>
                        <a:t>Charmonium-like States with  J</a:t>
                      </a:r>
                      <a:r>
                        <a:rPr lang="en-US" altLang="zh-CN" sz="400" baseline="30000" dirty="0">
                          <a:solidFill>
                            <a:srgbClr val="4472C4"/>
                          </a:solidFill>
                          <a:latin typeface="Arial" panose="020B0604020202020204"/>
                          <a:ea typeface="Arial" panose="020B0604020202020204"/>
                          <a:cs typeface="Arial" panose="020B0604020202020204"/>
                        </a:rPr>
                        <a:t>PC</a:t>
                      </a:r>
                      <a:r>
                        <a:rPr lang="en-US" altLang="zh-CN" sz="400" dirty="0">
                          <a:solidFill>
                            <a:srgbClr val="4472C4"/>
                          </a:solidFill>
                          <a:latin typeface="Arial" panose="020B0604020202020204"/>
                          <a:ea typeface="Arial" panose="020B0604020202020204"/>
                          <a:cs typeface="Arial" panose="020B0604020202020204"/>
                        </a:rPr>
                        <a:t>=3</a:t>
                      </a:r>
                      <a:r>
                        <a:rPr lang="en-US" altLang="zh-CN" sz="400" baseline="30000" dirty="0">
                          <a:solidFill>
                            <a:srgbClr val="4472C4"/>
                          </a:solidFill>
                          <a:latin typeface="Arial" panose="020B0604020202020204"/>
                          <a:ea typeface="Arial" panose="020B0604020202020204"/>
                          <a:cs typeface="Arial" panose="020B0604020202020204"/>
                        </a:rPr>
                        <a:t>−+</a:t>
                      </a:r>
                      <a:r>
                        <a:rPr lang="en-US" altLang="zh-CN" sz="400" dirty="0">
                          <a:solidFill>
                            <a:srgbClr val="4472C4"/>
                          </a:solidFill>
                          <a:latin typeface="Arial" panose="020B0604020202020204"/>
                          <a:ea typeface="Arial" panose="020B0604020202020204"/>
                          <a:cs typeface="Arial" panose="020B0604020202020204"/>
                        </a:rPr>
                        <a:t>  through QCD Sum Rules</a:t>
                      </a:r>
                      <a:endParaRPr lang="en-US" altLang="zh-CN" sz="400" dirty="0">
                        <a:solidFill>
                          <a:srgbClr val="4472C4"/>
                        </a:solidFill>
                        <a:latin typeface="Arial" panose="020B0604020202020204"/>
                        <a:ea typeface="Arial" panose="020B0604020202020204"/>
                        <a:cs typeface="Arial" panose="020B0604020202020204"/>
                      </a:endParaRPr>
                    </a:p>
                    <a:p>
                      <a:pPr marL="260350" algn="l" rtl="0" eaLnBrk="0">
                        <a:lnSpc>
                          <a:spcPct val="98000"/>
                        </a:lnSpc>
                      </a:pPr>
                      <a:endParaRPr lang="en-US" altLang="zh-CN" sz="400" dirty="0">
                        <a:solidFill>
                          <a:srgbClr val="4472C4"/>
                        </a:solidFill>
                        <a:latin typeface="Arial" panose="020B0604020202020204"/>
                        <a:ea typeface="Arial" panose="020B0604020202020204"/>
                        <a:cs typeface="Arial" panose="020B0604020202020204"/>
                      </a:endParaRPr>
                    </a:p>
                  </a:txBody>
                  <a:tcPr marL="0" marR="0" marT="0" marB="0" vert="horz">
                    <a:lnL w="3175" cap="flat" cmpd="sng" algn="ctr">
                      <a:solidFill>
                        <a:srgbClr val="174994"/>
                      </a:solidFill>
                      <a:prstDash val="solid"/>
                      <a:round/>
                      <a:headEnd type="none" w="med" len="med"/>
                      <a:tailEnd type="none" w="med" len="med"/>
                    </a:lnL>
                    <a:lnR w="3175" cap="flat" cmpd="sng" algn="ctr">
                      <a:solidFill>
                        <a:srgbClr val="174994"/>
                      </a:solidFill>
                      <a:prstDash val="solid"/>
                      <a:round/>
                      <a:headEnd type="none" w="med" len="med"/>
                      <a:tailEnd type="none" w="med" len="med"/>
                    </a:lnR>
                    <a:lnT w="3175" cap="flat" cmpd="sng" algn="ctr">
                      <a:solidFill>
                        <a:srgbClr val="174994"/>
                      </a:solidFill>
                      <a:prstDash val="solid"/>
                      <a:round/>
                      <a:headEnd type="none" w="med" len="med"/>
                      <a:tailEnd type="none" w="med" len="med"/>
                    </a:lnT>
                    <a:lnB>
                      <a:noFill/>
                    </a:lnB>
                  </a:tcPr>
                </a:tc>
                <a:tc>
                  <a:txBody>
                    <a:bodyPr/>
                    <a:lstStyle/>
                    <a:p>
                      <a:pPr algn="l" rtl="0" eaLnBrk="0">
                        <a:lnSpc>
                          <a:spcPct val="81000"/>
                        </a:lnSpc>
                      </a:pPr>
                      <a:endParaRPr sz="100" dirty="0">
                        <a:latin typeface="Arial" panose="020B0604020202020204"/>
                        <a:ea typeface="Arial" panose="020B0604020202020204"/>
                        <a:cs typeface="Arial" panose="020B0604020202020204"/>
                      </a:endParaRPr>
                    </a:p>
                    <a:p>
                      <a:pPr marL="257810" algn="l" rtl="0" eaLnBrk="0">
                        <a:lnSpc>
                          <a:spcPct val="96000"/>
                        </a:lnSpc>
                      </a:pPr>
                      <a:r>
                        <a:rPr lang="en-US" sz="400" kern="0" spc="30" dirty="0">
                          <a:solidFill>
                            <a:srgbClr val="174994">
                              <a:alpha val="100000"/>
                            </a:srgbClr>
                          </a:solidFill>
                          <a:latin typeface="Arial" panose="020B0604020202020204"/>
                          <a:ea typeface="Arial" panose="020B0604020202020204"/>
                          <a:cs typeface="Arial" panose="020B0604020202020204"/>
                        </a:rPr>
                        <a:t>18</a:t>
                      </a:r>
                      <a:r>
                        <a:rPr sz="400" kern="0" spc="30" dirty="0">
                          <a:solidFill>
                            <a:srgbClr val="174994">
                              <a:alpha val="100000"/>
                            </a:srgbClr>
                          </a:solidFill>
                          <a:latin typeface="Arial" panose="020B0604020202020204"/>
                          <a:ea typeface="Arial" panose="020B0604020202020204"/>
                          <a:cs typeface="Arial" panose="020B0604020202020204"/>
                        </a:rPr>
                        <a:t>/</a:t>
                      </a:r>
                      <a:r>
                        <a:rPr lang="en-US" sz="400" kern="0" spc="30" dirty="0">
                          <a:solidFill>
                            <a:srgbClr val="174994">
                              <a:alpha val="100000"/>
                            </a:srgbClr>
                          </a:solidFill>
                          <a:latin typeface="Arial" panose="020B0604020202020204"/>
                          <a:ea typeface="Arial" panose="020B0604020202020204"/>
                          <a:cs typeface="Arial" panose="020B0604020202020204"/>
                        </a:rPr>
                        <a:t>19</a:t>
                      </a:r>
                      <a:endParaRPr lang="en-US" sz="400" kern="0" spc="30" dirty="0">
                        <a:solidFill>
                          <a:srgbClr val="174994">
                            <a:alpha val="100000"/>
                          </a:srgbClr>
                        </a:solidFill>
                        <a:latin typeface="Arial" panose="020B0604020202020204"/>
                        <a:ea typeface="Arial" panose="020B0604020202020204"/>
                        <a:cs typeface="Arial" panose="020B0604020202020204"/>
                      </a:endParaRPr>
                    </a:p>
                  </a:txBody>
                  <a:tcPr marL="0" marR="0" marT="0" marB="0" vert="horz">
                    <a:lnL w="3175" cap="flat" cmpd="sng" algn="ctr">
                      <a:solidFill>
                        <a:srgbClr val="174994"/>
                      </a:solidFill>
                      <a:prstDash val="solid"/>
                      <a:round/>
                      <a:headEnd type="none" w="med" len="med"/>
                      <a:tailEnd type="none" w="med" len="med"/>
                    </a:lnL>
                    <a:lnR>
                      <a:noFill/>
                    </a:lnR>
                    <a:lnT w="3175" cap="flat" cmpd="sng" algn="ctr">
                      <a:solidFill>
                        <a:srgbClr val="174994"/>
                      </a:solidFill>
                      <a:prstDash val="solid"/>
                      <a:round/>
                      <a:headEnd type="none" w="med" len="med"/>
                      <a:tailEnd type="none" w="med" len="med"/>
                    </a:lnT>
                    <a:lnB>
                      <a:noFill/>
                    </a:lnB>
                  </a:tcPr>
                </a:tc>
              </a:tr>
            </a:tbl>
          </a:graphicData>
        </a:graphic>
      </p:graphicFrame>
      <p:grpSp>
        <p:nvGrpSpPr>
          <p:cNvPr id="6" name="组合 5"/>
          <p:cNvGrpSpPr/>
          <p:nvPr/>
        </p:nvGrpSpPr>
        <p:grpSpPr>
          <a:xfrm>
            <a:off x="556260" y="469900"/>
            <a:ext cx="3495040" cy="1797050"/>
            <a:chOff x="4543" y="562"/>
            <a:chExt cx="5439" cy="2870"/>
          </a:xfrm>
        </p:grpSpPr>
        <p:pic>
          <p:nvPicPr>
            <p:cNvPr id="4" name="图片 3"/>
            <p:cNvPicPr>
              <a:picLocks noChangeAspect="1"/>
            </p:cNvPicPr>
            <p:nvPr/>
          </p:nvPicPr>
          <p:blipFill>
            <a:blip r:embed="rId4"/>
            <a:srcRect l="15915" t="12498" r="16162"/>
            <a:stretch>
              <a:fillRect/>
            </a:stretch>
          </p:blipFill>
          <p:spPr>
            <a:xfrm>
              <a:off x="4543" y="562"/>
              <a:ext cx="5439" cy="2870"/>
            </a:xfrm>
            <a:prstGeom prst="rect">
              <a:avLst/>
            </a:prstGeom>
          </p:spPr>
        </p:pic>
        <p:sp>
          <p:nvSpPr>
            <p:cNvPr id="8" name="矩形 7"/>
            <p:cNvSpPr/>
            <p:nvPr/>
          </p:nvSpPr>
          <p:spPr>
            <a:xfrm>
              <a:off x="4584" y="1281"/>
              <a:ext cx="5341" cy="301"/>
            </a:xfrm>
            <a:prstGeom prst="rect">
              <a:avLst/>
            </a:prstGeom>
            <a:noFill/>
            <a:ln w="12700" cmpd="sng">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mc:AlternateContent xmlns:mc="http://schemas.openxmlformats.org/markup-compatibility/2006">
        <mc:Choice xmlns:a14="http://schemas.microsoft.com/office/drawing/2010/main" Requires="a14">
          <p:sp>
            <p:nvSpPr>
              <p:cNvPr id="3" name="文本框 2"/>
              <p:cNvSpPr txBox="1"/>
              <p:nvPr/>
            </p:nvSpPr>
            <p:spPr>
              <a:xfrm>
                <a:off x="606425" y="2375535"/>
                <a:ext cx="3383280" cy="792480"/>
              </a:xfrm>
              <a:prstGeom prst="rect">
                <a:avLst/>
              </a:prstGeom>
              <a:noFill/>
            </p:spPr>
            <p:txBody>
              <a:bodyPr wrap="square" rtlCol="0">
                <a:noAutofit/>
              </a:bodyPr>
              <a:p>
                <a:pPr marL="171450" indent="-171450" fontAlgn="auto">
                  <a:buFont typeface="Arial" panose="020B0604020202020204" pitchFamily="34" charset="0"/>
                  <a:buChar char="•"/>
                </a:pPr>
                <a:r>
                  <a:rPr lang="en-US" altLang="zh-CN" sz="700"/>
                  <a:t>Anomalous mass regularity            </a:t>
                </a:r>
                <a:endParaRPr lang="en-US" altLang="zh-CN" sz="700"/>
              </a:p>
              <a:p>
                <a:pPr marL="171450" indent="-171450" fontAlgn="auto">
                  <a:buFont typeface="Arial" panose="020B0604020202020204" pitchFamily="34" charset="0"/>
                  <a:buChar char="•"/>
                </a:pPr>
                <a:endParaRPr lang="en-US" altLang="zh-CN" sz="700">
                  <a:solidFill>
                    <a:srgbClr val="4472C4"/>
                  </a:solidFill>
                </a:endParaRPr>
              </a:p>
              <a:p>
                <a:pPr marL="188595" indent="0" fontAlgn="auto">
                  <a:buFont typeface="Arial" panose="020B0604020202020204" pitchFamily="34" charset="0"/>
                  <a:buNone/>
                </a:pPr>
                <a:r>
                  <a:rPr lang="en-US" altLang="zh-CN" sz="700">
                    <a:solidFill>
                      <a:srgbClr val="4472C4"/>
                    </a:solidFill>
                  </a:rPr>
                  <a:t>Significant breaking of SU(3)</a:t>
                </a:r>
                <a:r>
                  <a:rPr lang="en-US" altLang="zh-CN" sz="700" baseline="-25000">
                    <a:solidFill>
                      <a:srgbClr val="4472C4"/>
                    </a:solidFill>
                  </a:rPr>
                  <a:t>F</a:t>
                </a:r>
                <a:r>
                  <a:rPr lang="en-US" altLang="zh-CN" sz="700">
                    <a:solidFill>
                      <a:srgbClr val="4472C4"/>
                    </a:solidFill>
                  </a:rPr>
                  <a:t> symmetry ?</a:t>
                </a:r>
                <a:endParaRPr lang="en-US" altLang="zh-CN" sz="700">
                  <a:solidFill>
                    <a:srgbClr val="4472C4"/>
                  </a:solidFill>
                </a:endParaRPr>
              </a:p>
              <a:p>
                <a:pPr marL="171450" indent="-171450">
                  <a:buFont typeface="Arial" panose="020B0604020202020204" pitchFamily="34" charset="0"/>
                  <a:buChar char="•"/>
                </a:pPr>
                <a:endParaRPr lang="en-US" altLang="zh-CN" sz="700"/>
              </a:p>
              <a:p>
                <a:pPr marL="171450" indent="-171450" fontAlgn="auto">
                  <a:buFont typeface="Arial" panose="020B0604020202020204" pitchFamily="34" charset="0"/>
                  <a:buChar char="•"/>
                </a:pPr>
                <a:r>
                  <a:rPr lang="en-US" altLang="zh-CN" sz="700"/>
                  <a:t>The lowest mass is very close to the threshold of </a:t>
                </a:r>
                <a:r>
                  <a:rPr lang="en-US" altLang="zh-CN" sz="700">
                    <a:solidFill>
                      <a:schemeClr val="tx1"/>
                    </a:solidFill>
                  </a:rPr>
                  <a:t> </a:t>
                </a:r>
                <a14:m>
                  <m:oMath xmlns:m="http://schemas.openxmlformats.org/officeDocument/2006/math">
                    <m:sSup>
                      <m:sSupPr>
                        <m:ctrlPr>
                          <a:rPr lang="en-US" altLang="zh-CN" sz="700"/>
                        </m:ctrlPr>
                      </m:sSupPr>
                      <m:e>
                        <m:r>
                          <a:rPr lang="en-US" altLang="zh-CN" sz="700">
                            <a:latin typeface="Cambria Math" panose="02040503050406030204" charset="0"/>
                          </a:rPr>
                          <m:t>𝐷</m:t>
                        </m:r>
                      </m:e>
                      <m:sup>
                        <m:r>
                          <a:rPr lang="en-US" altLang="zh-CN" sz="700">
                            <a:latin typeface="Cambria Math" panose="02040503050406030204" charset="0"/>
                          </a:rPr>
                          <m:t>∗</m:t>
                        </m:r>
                      </m:sup>
                    </m:sSup>
                  </m:oMath>
                </a14:m>
                <a:r>
                  <a:rPr lang="en-US" altLang="zh-CN" sz="700">
                    <a:sym typeface="+mn-ea"/>
                  </a:rPr>
                  <a:t> </a:t>
                </a:r>
                <a14:m>
                  <m:oMath xmlns:m="http://schemas.openxmlformats.org/officeDocument/2006/math">
                    <m:acc>
                      <m:accPr>
                        <m:chr m:val="̅"/>
                        <m:ctrlPr>
                          <a:rPr lang="en-US" altLang="zh-CN" sz="700"/>
                        </m:ctrlPr>
                      </m:accPr>
                      <m:e>
                        <m:sSubSup>
                          <m:sSubSupPr>
                            <m:ctrlPr>
                              <a:rPr lang="en-US" altLang="zh-CN" sz="700"/>
                            </m:ctrlPr>
                          </m:sSubSupPr>
                          <m:e>
                            <m:r>
                              <a:rPr lang="en-US" altLang="zh-CN" sz="700">
                                <a:latin typeface="Cambria Math" panose="02040503050406030204" charset="0"/>
                              </a:rPr>
                              <m:t>𝐷</m:t>
                            </m:r>
                          </m:e>
                          <m:sub>
                            <m:r>
                              <a:rPr lang="en-US" altLang="zh-CN" sz="700">
                                <a:latin typeface="Cambria Math" panose="02040503050406030204" charset="0"/>
                              </a:rPr>
                              <m:t>2</m:t>
                            </m:r>
                          </m:sub>
                          <m:sup>
                            <m:r>
                              <a:rPr lang="en-US" altLang="zh-CN" sz="700">
                                <a:latin typeface="Cambria Math" panose="02040503050406030204" charset="0"/>
                              </a:rPr>
                              <m:t>∗</m:t>
                            </m:r>
                          </m:sup>
                        </m:sSubSup>
                      </m:e>
                    </m:acc>
                  </m:oMath>
                </a14:m>
                <a:r>
                  <a:rPr lang="en-US" altLang="zh-CN" sz="700"/>
                  <a:t>   (≈ 4.47GeV) . </a:t>
                </a:r>
                <a:endParaRPr lang="en-US" altLang="zh-CN" sz="700"/>
              </a:p>
              <a:p>
                <a:pPr indent="0" fontAlgn="auto">
                  <a:buFont typeface="Arial" panose="020B0604020202020204" pitchFamily="34" charset="0"/>
                  <a:buNone/>
                </a:pPr>
                <a:r>
                  <a:rPr lang="en-US" altLang="zh-CN" sz="700"/>
                  <a:t> </a:t>
                </a:r>
                <a:endParaRPr lang="en-US" altLang="zh-CN" sz="700"/>
              </a:p>
              <a:p>
                <a:pPr marL="188595" indent="0" algn="l" fontAlgn="auto">
                  <a:buClrTx/>
                  <a:buSzTx/>
                  <a:buFont typeface="Arial" panose="020B0604020202020204" pitchFamily="34" charset="0"/>
                  <a:buNone/>
                </a:pPr>
                <a:r>
                  <a:rPr lang="en-US" altLang="zh-CN" sz="700">
                    <a:solidFill>
                      <a:srgbClr val="4472C4"/>
                    </a:solidFill>
                  </a:rPr>
                  <a:t>A weakly-bound molecular state ? </a:t>
                </a:r>
                <a:endParaRPr lang="en-US" altLang="zh-CN" sz="700">
                  <a:solidFill>
                    <a:srgbClr val="4472C4"/>
                  </a:solidFill>
                </a:endParaRPr>
              </a:p>
            </p:txBody>
          </p:sp>
        </mc:Choice>
        <mc:Fallback>
          <p:sp>
            <p:nvSpPr>
              <p:cNvPr id="3" name="文本框 2"/>
              <p:cNvSpPr txBox="1">
                <a:spLocks noRot="1" noChangeAspect="1" noMove="1" noResize="1" noEditPoints="1" noAdjustHandles="1" noChangeArrowheads="1" noChangeShapeType="1" noTextEdit="1"/>
              </p:cNvSpPr>
              <p:nvPr/>
            </p:nvSpPr>
            <p:spPr>
              <a:xfrm>
                <a:off x="606425" y="2375535"/>
                <a:ext cx="3383280" cy="792480"/>
              </a:xfrm>
              <a:prstGeom prst="rect">
                <a:avLst/>
              </a:prstGeom>
              <a:blipFill rotWithShape="1">
                <a:blip r:embed="rId5"/>
                <a:stretch>
                  <a:fillRect b="-1603"/>
                </a:stretch>
              </a:blipFill>
            </p:spPr>
            <p:txBody>
              <a:bodyPr/>
              <a:lstStyle/>
              <a:p>
                <a:r>
                  <a:rPr lang="zh-CN" altLang="en-US">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72" name="textbox 472"/>
              <p:cNvSpPr/>
              <p:nvPr/>
            </p:nvSpPr>
            <p:spPr>
              <a:xfrm>
                <a:off x="114300" y="165100"/>
                <a:ext cx="4339590" cy="2880360"/>
              </a:xfrm>
              <a:prstGeom prst="rect">
                <a:avLst/>
              </a:prstGeom>
              <a:noFill/>
              <a:ln w="0" cap="flat">
                <a:noFill/>
                <a:prstDash val="solid"/>
                <a:miter lim="0"/>
              </a:ln>
            </p:spPr>
            <p:txBody>
              <a:bodyPr vert="horz" wrap="square" lIns="0" tIns="0" rIns="0" bIns="0"/>
              <a:lstStyle/>
              <a:p>
                <a:pPr algn="l" rtl="0" eaLnBrk="0">
                  <a:lnSpc>
                    <a:spcPct val="81000"/>
                  </a:lnSpc>
                </a:pPr>
                <a:endParaRPr sz="100" dirty="0">
                  <a:latin typeface="Arial" panose="020B0604020202020204"/>
                  <a:ea typeface="Arial" panose="020B0604020202020204"/>
                  <a:cs typeface="Arial" panose="020B0604020202020204"/>
                </a:endParaRPr>
              </a:p>
              <a:p>
                <a:pPr marL="12700" algn="l" rtl="0" eaLnBrk="0">
                  <a:lnSpc>
                    <a:spcPct val="91000"/>
                  </a:lnSpc>
                </a:pPr>
                <a:r>
                  <a:rPr sz="900" kern="0" spc="50" dirty="0">
                    <a:solidFill>
                      <a:srgbClr val="174994">
                        <a:alpha val="100000"/>
                      </a:srgbClr>
                    </a:solidFill>
                    <a:latin typeface="Arial" panose="020B0604020202020204"/>
                    <a:ea typeface="Arial" panose="020B0604020202020204"/>
                    <a:cs typeface="Arial" panose="020B0604020202020204"/>
                  </a:rPr>
                  <a:t>Summary</a:t>
                </a:r>
                <a:endParaRPr sz="900" dirty="0">
                  <a:latin typeface="Arial" panose="020B0604020202020204"/>
                  <a:ea typeface="Arial" panose="020B0604020202020204"/>
                  <a:cs typeface="Arial" panose="020B0604020202020204"/>
                </a:endParaRPr>
              </a:p>
              <a:p>
                <a:pPr algn="l" rtl="0" eaLnBrk="0">
                  <a:lnSpc>
                    <a:spcPct val="183000"/>
                  </a:lnSpc>
                </a:pPr>
                <a:endParaRPr sz="1000" dirty="0">
                  <a:latin typeface="Arial" panose="020B0604020202020204"/>
                  <a:ea typeface="Arial" panose="020B0604020202020204"/>
                  <a:cs typeface="Arial" panose="020B0604020202020204"/>
                </a:endParaRPr>
              </a:p>
              <a:p>
                <a:pPr marL="171450" indent="-171450" algn="just" rtl="0">
                  <a:lnSpc>
                    <a:spcPct val="125000"/>
                  </a:lnSpc>
                  <a:spcBef>
                    <a:spcPts val="215"/>
                  </a:spcBef>
                  <a:buClrTx/>
                  <a:buSzTx/>
                  <a:buFont typeface="Arial" panose="020B0604020202020204" pitchFamily="34" charset="0"/>
                  <a:buChar char="•"/>
                </a:pPr>
                <a:r>
                  <a:rPr lang="en-US" altLang="zh-CN" sz="700" kern="0" spc="40" dirty="0">
                    <a:solidFill>
                      <a:schemeClr val="tx1">
                        <a:alpha val="100000"/>
                      </a:schemeClr>
                    </a:solidFill>
                    <a:latin typeface="Arial" panose="020B0604020202020204"/>
                    <a:ea typeface="Arial" panose="020B0604020202020204"/>
                    <a:cs typeface="Arial" panose="020B0604020202020204"/>
                  </a:rPr>
                  <a:t>We investigate the charmonium-like states with J</a:t>
                </a:r>
                <a:r>
                  <a:rPr lang="en-US" altLang="zh-CN" sz="700" kern="0" spc="40" baseline="30000" dirty="0">
                    <a:solidFill>
                      <a:schemeClr val="tx1">
                        <a:alpha val="100000"/>
                      </a:schemeClr>
                    </a:solidFill>
                    <a:latin typeface="Arial" panose="020B0604020202020204"/>
                    <a:ea typeface="Arial" panose="020B0604020202020204"/>
                    <a:cs typeface="Arial" panose="020B0604020202020204"/>
                  </a:rPr>
                  <a:t>PC</a:t>
                </a:r>
                <a:r>
                  <a:rPr lang="en-US" altLang="zh-CN" sz="700" kern="0" spc="40" dirty="0">
                    <a:solidFill>
                      <a:schemeClr val="tx1">
                        <a:alpha val="100000"/>
                      </a:schemeClr>
                    </a:solidFill>
                    <a:latin typeface="Arial" panose="020B0604020202020204"/>
                    <a:ea typeface="Arial" panose="020B0604020202020204"/>
                    <a:cs typeface="Arial" panose="020B0604020202020204"/>
                  </a:rPr>
                  <a:t> =3</a:t>
                </a:r>
                <a:r>
                  <a:rPr lang="en-US" altLang="zh-CN" sz="700" kern="0" spc="40" baseline="30000" dirty="0">
                    <a:solidFill>
                      <a:schemeClr val="tx1">
                        <a:alpha val="100000"/>
                      </a:schemeClr>
                    </a:solidFill>
                    <a:latin typeface="Arial" panose="020B0604020202020204"/>
                    <a:ea typeface="Arial" panose="020B0604020202020204"/>
                    <a:cs typeface="Arial" panose="020B0604020202020204"/>
                  </a:rPr>
                  <a:t>−+</a:t>
                </a:r>
                <a:r>
                  <a:rPr lang="en-US" altLang="zh-CN" sz="700" kern="0" spc="40" dirty="0">
                    <a:solidFill>
                      <a:schemeClr val="tx1">
                        <a:alpha val="100000"/>
                      </a:schemeClr>
                    </a:solidFill>
                    <a:latin typeface="Arial" panose="020B0604020202020204"/>
                    <a:ea typeface="Arial" panose="020B0604020202020204"/>
                    <a:cs typeface="Arial" panose="020B0604020202020204"/>
                  </a:rPr>
                  <a:t> by QCD sum rules and find that the corresponding interpolating currents are composed of two quark fields, two antiquark fields, and </a:t>
                </a:r>
                <a:r>
                  <a:rPr lang="en-US" altLang="zh-CN" sz="700" kern="0" spc="40" dirty="0">
                    <a:solidFill>
                      <a:srgbClr val="0000FF">
                        <a:alpha val="100000"/>
                      </a:srgbClr>
                    </a:solidFill>
                    <a:latin typeface="Arial" panose="020B0604020202020204"/>
                    <a:ea typeface="Arial" panose="020B0604020202020204"/>
                    <a:cs typeface="Arial" panose="020B0604020202020204"/>
                  </a:rPr>
                  <a:t>one covariant derivative operator.</a:t>
                </a:r>
                <a:endParaRPr lang="en-US" altLang="zh-CN" sz="700" kern="0" spc="40" dirty="0">
                  <a:solidFill>
                    <a:schemeClr val="tx1">
                      <a:alpha val="100000"/>
                    </a:schemeClr>
                  </a:solidFill>
                  <a:latin typeface="Arial" panose="020B0604020202020204"/>
                  <a:ea typeface="Arial" panose="020B0604020202020204"/>
                  <a:cs typeface="Arial" panose="020B0604020202020204"/>
                </a:endParaRPr>
              </a:p>
              <a:p>
                <a:pPr marL="171450" indent="-171450" algn="just" rtl="0">
                  <a:lnSpc>
                    <a:spcPct val="125000"/>
                  </a:lnSpc>
                  <a:spcBef>
                    <a:spcPts val="215"/>
                  </a:spcBef>
                  <a:buClrTx/>
                  <a:buSzTx/>
                  <a:buFont typeface="Arial" panose="020B0604020202020204" pitchFamily="34" charset="0"/>
                  <a:buChar char="•"/>
                </a:pPr>
                <a:endParaRPr lang="en-US" altLang="zh-CN" sz="700" kern="0" spc="40" dirty="0">
                  <a:solidFill>
                    <a:srgbClr val="0000FF">
                      <a:alpha val="100000"/>
                    </a:srgbClr>
                  </a:solidFill>
                  <a:latin typeface="Arial" panose="020B0604020202020204"/>
                  <a:ea typeface="Arial" panose="020B0604020202020204"/>
                  <a:cs typeface="Arial" panose="020B0604020202020204"/>
                </a:endParaRPr>
              </a:p>
              <a:p>
                <a:pPr marL="171450" indent="-171450" algn="just" rtl="0">
                  <a:lnSpc>
                    <a:spcPct val="125000"/>
                  </a:lnSpc>
                  <a:spcBef>
                    <a:spcPts val="215"/>
                  </a:spcBef>
                  <a:buClrTx/>
                  <a:buSzTx/>
                  <a:buFont typeface="Arial" panose="020B0604020202020204" pitchFamily="34" charset="0"/>
                  <a:buChar char="•"/>
                </a:pPr>
                <a:r>
                  <a:rPr lang="en-US" altLang="zh-CN" sz="700" kern="0" spc="40" dirty="0">
                    <a:solidFill>
                      <a:schemeClr val="tx1">
                        <a:alpha val="100000"/>
                      </a:schemeClr>
                    </a:solidFill>
                    <a:latin typeface="Arial" panose="020B0604020202020204"/>
                    <a:ea typeface="Arial" panose="020B0604020202020204"/>
                    <a:cs typeface="Arial" panose="020B0604020202020204"/>
                  </a:rPr>
                  <a:t>The mass of the lowest-lying state is around</a:t>
                </a:r>
                <a:r>
                  <a:rPr lang="en-US" altLang="zh-CN" sz="700" kern="0" spc="40" dirty="0">
                    <a:solidFill>
                      <a:srgbClr val="0000FF">
                        <a:alpha val="100000"/>
                      </a:srgbClr>
                    </a:solidFill>
                    <a:latin typeface="Arial" panose="020B0604020202020204"/>
                    <a:ea typeface="Arial" panose="020B0604020202020204"/>
                    <a:cs typeface="Arial" panose="020B0604020202020204"/>
                  </a:rPr>
                  <a:t> 4.49 GeV, </a:t>
                </a:r>
                <a:r>
                  <a:rPr lang="en-US" altLang="zh-CN" sz="700" kern="0" spc="40" dirty="0">
                    <a:solidFill>
                      <a:schemeClr val="tx1">
                        <a:alpha val="100000"/>
                      </a:schemeClr>
                    </a:solidFill>
                    <a:latin typeface="Arial" panose="020B0604020202020204"/>
                    <a:ea typeface="Arial" panose="020B0604020202020204"/>
                    <a:cs typeface="Arial" panose="020B0604020202020204"/>
                  </a:rPr>
                  <a:t>which closely matches the results previously obtained by OBE.</a:t>
                </a:r>
                <a:endParaRPr lang="en-US" altLang="zh-CN" sz="700" kern="0" spc="40" dirty="0">
                  <a:solidFill>
                    <a:schemeClr val="tx1">
                      <a:alpha val="100000"/>
                    </a:schemeClr>
                  </a:solidFill>
                  <a:latin typeface="Arial" panose="020B0604020202020204"/>
                  <a:ea typeface="Arial" panose="020B0604020202020204"/>
                  <a:cs typeface="Arial" panose="020B0604020202020204"/>
                </a:endParaRPr>
              </a:p>
              <a:p>
                <a:pPr marL="171450" indent="-171450" algn="just" rtl="0">
                  <a:lnSpc>
                    <a:spcPct val="125000"/>
                  </a:lnSpc>
                  <a:spcBef>
                    <a:spcPts val="215"/>
                  </a:spcBef>
                  <a:buClrTx/>
                  <a:buSzTx/>
                  <a:buFont typeface="Arial" panose="020B0604020202020204" pitchFamily="34" charset="0"/>
                  <a:buChar char="•"/>
                </a:pPr>
                <a:endParaRPr lang="en-US" altLang="zh-CN" sz="700" kern="0" spc="40" dirty="0">
                  <a:solidFill>
                    <a:srgbClr val="0000FF">
                      <a:alpha val="100000"/>
                    </a:srgbClr>
                  </a:solidFill>
                  <a:latin typeface="Arial" panose="020B0604020202020204"/>
                  <a:ea typeface="Arial" panose="020B0604020202020204"/>
                  <a:cs typeface="Arial" panose="020B0604020202020204"/>
                </a:endParaRPr>
              </a:p>
              <a:p>
                <a:pPr marL="171450" indent="-171450" algn="just" rtl="0">
                  <a:lnSpc>
                    <a:spcPct val="125000"/>
                  </a:lnSpc>
                  <a:spcBef>
                    <a:spcPts val="215"/>
                  </a:spcBef>
                  <a:buClrTx/>
                  <a:buSzTx/>
                  <a:buFont typeface="Arial" panose="020B0604020202020204" pitchFamily="34" charset="0"/>
                  <a:buChar char="•"/>
                </a:pPr>
                <a:r>
                  <a:rPr lang="en-US" altLang="zh-CN" sz="700" kern="0" spc="40" dirty="0">
                    <a:solidFill>
                      <a:schemeClr val="tx1">
                        <a:alpha val="100000"/>
                      </a:schemeClr>
                    </a:solidFill>
                    <a:latin typeface="Arial" panose="020B0604020202020204"/>
                    <a:ea typeface="Arial" panose="020B0604020202020204"/>
                    <a:cs typeface="Arial" panose="020B0604020202020204"/>
                  </a:rPr>
                  <a:t>The potential decay channels</a:t>
                </a:r>
                <a:r>
                  <a:rPr lang="en-US" altLang="zh-CN" sz="700" kern="0" spc="40" dirty="0">
                    <a:solidFill>
                      <a:srgbClr val="0000FF">
                        <a:alpha val="100000"/>
                      </a:srgbClr>
                    </a:solidFill>
                    <a:latin typeface="Arial" panose="020B0604020202020204"/>
                    <a:ea typeface="Arial" panose="020B0604020202020204"/>
                    <a:cs typeface="Arial" panose="020B0604020202020204"/>
                  </a:rPr>
                  <a:t> </a:t>
                </a:r>
                <a:r>
                  <a:rPr lang="en-US" altLang="zh-CN" sz="700" kern="0" spc="40" dirty="0">
                    <a:solidFill>
                      <a:schemeClr val="tx1">
                        <a:alpha val="100000"/>
                      </a:schemeClr>
                    </a:solidFill>
                    <a:latin typeface="Arial" panose="020B0604020202020204"/>
                    <a:ea typeface="Arial" panose="020B0604020202020204"/>
                    <a:cs typeface="Arial" panose="020B0604020202020204"/>
                  </a:rPr>
                  <a:t>include </a:t>
                </a:r>
                <a:r>
                  <a:rPr lang="en-US" altLang="zh-CN" sz="700" kern="0" spc="40" dirty="0">
                    <a:solidFill>
                      <a:srgbClr val="0000FF">
                        <a:alpha val="100000"/>
                      </a:srgbClr>
                    </a:solidFill>
                    <a:latin typeface="Arial" panose="020B0604020202020204"/>
                    <a:ea typeface="Arial" panose="020B0604020202020204"/>
                    <a:cs typeface="Arial" panose="020B0604020202020204"/>
                  </a:rPr>
                  <a:t>P-wave [ρ J/ψ]/[ω J/ψ] modes and S-wave </a:t>
                </a:r>
                <a14:m>
                  <m:oMath xmlns:m="http://schemas.openxmlformats.org/officeDocument/2006/math">
                    <m:sSup>
                      <m:sSupPr>
                        <m:ctrlPr>
                          <a:rPr lang="en-US" altLang="zh-CN" sz="700" kern="0" spc="40" dirty="0">
                            <a:solidFill>
                              <a:srgbClr val="0000FF">
                                <a:alpha val="100000"/>
                              </a:srgbClr>
                            </a:solidFill>
                            <a:latin typeface="Arial" panose="020B0604020202020204"/>
                            <a:ea typeface="Arial" panose="020B0604020202020204"/>
                            <a:cs typeface="Arial" panose="020B0604020202020204"/>
                          </a:rPr>
                        </m:ctrlPr>
                      </m:sSupPr>
                      <m:e>
                        <m:r>
                          <a:rPr lang="en-US" altLang="zh-CN" sz="700" kern="0" spc="40" dirty="0">
                            <a:solidFill>
                              <a:srgbClr val="0000FF">
                                <a:alpha val="100000"/>
                              </a:srgbClr>
                            </a:solidFill>
                            <a:latin typeface="Arial" panose="020B0604020202020204"/>
                            <a:ea typeface="Arial" panose="020B0604020202020204"/>
                            <a:cs typeface="Arial" panose="020B0604020202020204"/>
                          </a:rPr>
                          <m:t>𝐷</m:t>
                        </m:r>
                      </m:e>
                      <m:sup>
                        <m:r>
                          <a:rPr lang="en-US" altLang="zh-CN" sz="700" kern="0" spc="40" dirty="0">
                            <a:solidFill>
                              <a:srgbClr val="0000FF">
                                <a:alpha val="100000"/>
                              </a:srgbClr>
                            </a:solidFill>
                            <a:latin typeface="Arial" panose="020B0604020202020204"/>
                            <a:ea typeface="Arial" panose="020B0604020202020204"/>
                            <a:cs typeface="Arial" panose="020B0604020202020204"/>
                          </a:rPr>
                          <m:t>∗</m:t>
                        </m:r>
                      </m:sup>
                    </m:sSup>
                  </m:oMath>
                </a14:m>
                <a:r>
                  <a:rPr lang="en-US" altLang="zh-CN" sz="700" kern="0" spc="40" dirty="0">
                    <a:solidFill>
                      <a:srgbClr val="0000FF">
                        <a:alpha val="100000"/>
                      </a:srgbClr>
                    </a:solidFill>
                    <a:latin typeface="Arial" panose="020B0604020202020204"/>
                    <a:ea typeface="Arial" panose="020B0604020202020204"/>
                    <a:cs typeface="Arial" panose="020B0604020202020204"/>
                  </a:rPr>
                  <a:t> </a:t>
                </a:r>
                <a14:m>
                  <m:oMath xmlns:m="http://schemas.openxmlformats.org/officeDocument/2006/math">
                    <m:acc>
                      <m:accPr>
                        <m:chr m:val="̅"/>
                        <m:ctrlPr>
                          <a:rPr lang="en-US" altLang="zh-CN" sz="700" kern="0" spc="40" dirty="0">
                            <a:solidFill>
                              <a:srgbClr val="0000FF">
                                <a:alpha val="100000"/>
                              </a:srgbClr>
                            </a:solidFill>
                            <a:latin typeface="Arial" panose="020B0604020202020204"/>
                            <a:ea typeface="Arial" panose="020B0604020202020204"/>
                            <a:cs typeface="Arial" panose="020B0604020202020204"/>
                          </a:rPr>
                        </m:ctrlPr>
                      </m:accPr>
                      <m:e>
                        <m:sSubSup>
                          <m:sSubSupPr>
                            <m:ctrlPr>
                              <a:rPr lang="en-US" altLang="zh-CN" sz="700" kern="0" spc="40" dirty="0">
                                <a:solidFill>
                                  <a:srgbClr val="0000FF">
                                    <a:alpha val="100000"/>
                                  </a:srgbClr>
                                </a:solidFill>
                                <a:latin typeface="Arial" panose="020B0604020202020204"/>
                                <a:ea typeface="Arial" panose="020B0604020202020204"/>
                                <a:cs typeface="Arial" panose="020B0604020202020204"/>
                              </a:rPr>
                            </m:ctrlPr>
                          </m:sSubSupPr>
                          <m:e>
                            <m:r>
                              <a:rPr lang="en-US" altLang="zh-CN" sz="700" kern="0" spc="40" dirty="0">
                                <a:solidFill>
                                  <a:srgbClr val="0000FF">
                                    <a:alpha val="100000"/>
                                  </a:srgbClr>
                                </a:solidFill>
                                <a:latin typeface="Arial" panose="020B0604020202020204"/>
                                <a:ea typeface="Arial" panose="020B0604020202020204"/>
                                <a:cs typeface="Arial" panose="020B0604020202020204"/>
                              </a:rPr>
                              <m:t>𝐷</m:t>
                            </m:r>
                          </m:e>
                          <m:sub>
                            <m:r>
                              <a:rPr lang="en-US" altLang="zh-CN" sz="700" kern="0" spc="40" dirty="0">
                                <a:solidFill>
                                  <a:srgbClr val="0000FF">
                                    <a:alpha val="100000"/>
                                  </a:srgbClr>
                                </a:solidFill>
                                <a:latin typeface="Arial" panose="020B0604020202020204"/>
                                <a:ea typeface="Arial" panose="020B0604020202020204"/>
                                <a:cs typeface="Arial" panose="020B0604020202020204"/>
                              </a:rPr>
                              <m:t>2</m:t>
                            </m:r>
                          </m:sub>
                          <m:sup>
                            <m:r>
                              <a:rPr lang="en-US" altLang="zh-CN" sz="700" kern="0" spc="40" dirty="0">
                                <a:solidFill>
                                  <a:srgbClr val="0000FF">
                                    <a:alpha val="100000"/>
                                  </a:srgbClr>
                                </a:solidFill>
                                <a:latin typeface="Arial" panose="020B0604020202020204"/>
                                <a:ea typeface="Arial" panose="020B0604020202020204"/>
                                <a:cs typeface="Arial" panose="020B0604020202020204"/>
                              </a:rPr>
                              <m:t>∗</m:t>
                            </m:r>
                          </m:sup>
                        </m:sSubSup>
                      </m:e>
                    </m:acc>
                    <m:r>
                      <a:rPr lang="en-US" altLang="zh-CN" sz="700" kern="0" spc="40" dirty="0">
                        <a:solidFill>
                          <a:srgbClr val="0000FF">
                            <a:alpha val="100000"/>
                          </a:srgbClr>
                        </a:solidFill>
                        <a:latin typeface="Arial" panose="020B0604020202020204"/>
                        <a:ea typeface="Arial" panose="020B0604020202020204"/>
                        <a:cs typeface="Arial" panose="020B0604020202020204"/>
                      </a:rPr>
                      <m:t> </m:t>
                    </m:r>
                  </m:oMath>
                </a14:m>
                <a:r>
                  <a:rPr lang="en-US" altLang="zh-CN" sz="700" kern="0" spc="40" dirty="0">
                    <a:solidFill>
                      <a:srgbClr val="0000FF">
                        <a:alpha val="100000"/>
                      </a:srgbClr>
                    </a:solidFill>
                    <a:latin typeface="Arial" panose="020B0604020202020204"/>
                    <a:ea typeface="Arial" panose="020B0604020202020204"/>
                    <a:cs typeface="Arial" panose="020B0604020202020204"/>
                  </a:rPr>
                  <a:t>mode.</a:t>
                </a:r>
                <a:endParaRPr lang="en-US" altLang="zh-CN" sz="700" kern="0" spc="40" dirty="0">
                  <a:solidFill>
                    <a:srgbClr val="0000FF">
                      <a:alpha val="100000"/>
                    </a:srgbClr>
                  </a:solidFill>
                  <a:latin typeface="Arial" panose="020B0604020202020204"/>
                  <a:ea typeface="Arial" panose="020B0604020202020204"/>
                  <a:cs typeface="Arial" panose="020B0604020202020204"/>
                </a:endParaRPr>
              </a:p>
              <a:p>
                <a:pPr marL="171450" indent="-171450" algn="just" rtl="0">
                  <a:lnSpc>
                    <a:spcPct val="125000"/>
                  </a:lnSpc>
                  <a:spcBef>
                    <a:spcPts val="215"/>
                  </a:spcBef>
                  <a:buClrTx/>
                  <a:buSzTx/>
                  <a:buFont typeface="Arial" panose="020B0604020202020204" pitchFamily="34" charset="0"/>
                  <a:buChar char="•"/>
                </a:pPr>
                <a:endParaRPr lang="en-US" altLang="zh-CN" sz="700" kern="0" spc="40" dirty="0">
                  <a:solidFill>
                    <a:srgbClr val="0000FF">
                      <a:alpha val="100000"/>
                    </a:srgbClr>
                  </a:solidFill>
                  <a:latin typeface="Arial" panose="020B0604020202020204"/>
                  <a:ea typeface="Arial" panose="020B0604020202020204"/>
                  <a:cs typeface="Arial" panose="020B0604020202020204"/>
                </a:endParaRPr>
              </a:p>
              <a:p>
                <a:pPr marL="171450" indent="-171450" algn="just" rtl="0">
                  <a:lnSpc>
                    <a:spcPct val="125000"/>
                  </a:lnSpc>
                  <a:spcBef>
                    <a:spcPts val="215"/>
                  </a:spcBef>
                  <a:buClrTx/>
                  <a:buSzTx/>
                  <a:buFont typeface="Arial" panose="020B0604020202020204" pitchFamily="34" charset="0"/>
                  <a:buChar char="•"/>
                </a:pPr>
                <a:r>
                  <a:rPr lang="en-US" altLang="zh-CN" sz="700" kern="0" spc="40" dirty="0">
                    <a:solidFill>
                      <a:schemeClr val="tx1">
                        <a:alpha val="100000"/>
                      </a:schemeClr>
                    </a:solidFill>
                    <a:latin typeface="Arial" panose="020B0604020202020204"/>
                    <a:ea typeface="Arial" panose="020B0604020202020204"/>
                    <a:cs typeface="Arial" panose="020B0604020202020204"/>
                  </a:rPr>
                  <a:t>We hope such states will be observed in future experiments at BESIII, Belle II, LHCb, etc.</a:t>
                </a:r>
                <a:endParaRPr lang="en-US" altLang="zh-CN" sz="700" kern="0" spc="40" dirty="0">
                  <a:solidFill>
                    <a:schemeClr val="tx1">
                      <a:alpha val="100000"/>
                    </a:schemeClr>
                  </a:solidFill>
                  <a:latin typeface="Arial" panose="020B0604020202020204"/>
                  <a:ea typeface="Arial" panose="020B0604020202020204"/>
                  <a:cs typeface="Arial" panose="020B0604020202020204"/>
                </a:endParaRPr>
              </a:p>
              <a:p>
                <a:pPr marL="160020" algn="l" rtl="0" eaLnBrk="0">
                  <a:lnSpc>
                    <a:spcPct val="92000"/>
                  </a:lnSpc>
                  <a:spcBef>
                    <a:spcPts val="215"/>
                  </a:spcBef>
                </a:pPr>
                <a:endParaRPr lang="en-US" altLang="zh-CN" sz="1000" dirty="0">
                  <a:latin typeface="Arial" panose="020B0604020202020204"/>
                  <a:ea typeface="Arial" panose="020B0604020202020204"/>
                  <a:cs typeface="Arial" panose="020B0604020202020204"/>
                </a:endParaRPr>
              </a:p>
              <a:p>
                <a:pPr algn="l" rtl="0" eaLnBrk="0">
                  <a:lnSpc>
                    <a:spcPct val="106000"/>
                  </a:lnSpc>
                </a:pPr>
                <a:endParaRPr sz="400" dirty="0">
                  <a:latin typeface="Arial" panose="020B0604020202020204"/>
                  <a:ea typeface="Arial" panose="020B0604020202020204"/>
                  <a:cs typeface="Arial" panose="020B0604020202020204"/>
                </a:endParaRPr>
              </a:p>
              <a:p>
                <a:pPr marL="966470" algn="l" rtl="0" eaLnBrk="0">
                  <a:lnSpc>
                    <a:spcPct val="83000"/>
                  </a:lnSpc>
                  <a:spcBef>
                    <a:spcPts val="5"/>
                  </a:spcBef>
                </a:pPr>
                <a:r>
                  <a:rPr sz="1700" kern="0" spc="0" dirty="0">
                    <a:solidFill>
                      <a:srgbClr val="174994">
                        <a:alpha val="100000"/>
                      </a:srgbClr>
                    </a:solidFill>
                    <a:latin typeface="Arial" panose="020B0604020202020204"/>
                    <a:ea typeface="Arial" panose="020B0604020202020204"/>
                    <a:cs typeface="Arial" panose="020B0604020202020204"/>
                  </a:rPr>
                  <a:t>Thanks</a:t>
                </a:r>
                <a:r>
                  <a:rPr sz="1700" kern="0" spc="30" dirty="0">
                    <a:solidFill>
                      <a:srgbClr val="174994">
                        <a:alpha val="100000"/>
                      </a:srgbClr>
                    </a:solidFill>
                    <a:latin typeface="Arial" panose="020B0604020202020204"/>
                    <a:ea typeface="Arial" panose="020B0604020202020204"/>
                    <a:cs typeface="Arial" panose="020B0604020202020204"/>
                  </a:rPr>
                  <a:t> </a:t>
                </a:r>
                <a:r>
                  <a:rPr sz="1700" kern="0" spc="0" dirty="0">
                    <a:solidFill>
                      <a:srgbClr val="174994">
                        <a:alpha val="100000"/>
                      </a:srgbClr>
                    </a:solidFill>
                    <a:latin typeface="Arial" panose="020B0604020202020204"/>
                    <a:ea typeface="Arial" panose="020B0604020202020204"/>
                    <a:cs typeface="Arial" panose="020B0604020202020204"/>
                  </a:rPr>
                  <a:t>for</a:t>
                </a:r>
                <a:r>
                  <a:rPr sz="1700" kern="0" spc="30" dirty="0">
                    <a:solidFill>
                      <a:srgbClr val="174994">
                        <a:alpha val="100000"/>
                      </a:srgbClr>
                    </a:solidFill>
                    <a:latin typeface="Arial" panose="020B0604020202020204"/>
                    <a:ea typeface="Arial" panose="020B0604020202020204"/>
                    <a:cs typeface="Arial" panose="020B0604020202020204"/>
                  </a:rPr>
                  <a:t> </a:t>
                </a:r>
                <a:r>
                  <a:rPr sz="1700" kern="0" spc="0" dirty="0">
                    <a:solidFill>
                      <a:srgbClr val="174994">
                        <a:alpha val="100000"/>
                      </a:srgbClr>
                    </a:solidFill>
                    <a:latin typeface="Arial" panose="020B0604020202020204"/>
                    <a:ea typeface="Arial" panose="020B0604020202020204"/>
                    <a:cs typeface="Arial" panose="020B0604020202020204"/>
                  </a:rPr>
                  <a:t>your</a:t>
                </a:r>
                <a:r>
                  <a:rPr sz="1700" kern="0" spc="30" dirty="0">
                    <a:solidFill>
                      <a:srgbClr val="174994">
                        <a:alpha val="100000"/>
                      </a:srgbClr>
                    </a:solidFill>
                    <a:latin typeface="Arial" panose="020B0604020202020204"/>
                    <a:ea typeface="Arial" panose="020B0604020202020204"/>
                    <a:cs typeface="Arial" panose="020B0604020202020204"/>
                  </a:rPr>
                  <a:t> </a:t>
                </a:r>
                <a:r>
                  <a:rPr sz="1700" kern="0" spc="0" dirty="0">
                    <a:solidFill>
                      <a:srgbClr val="174994">
                        <a:alpha val="100000"/>
                      </a:srgbClr>
                    </a:solidFill>
                    <a:latin typeface="Arial" panose="020B0604020202020204"/>
                    <a:ea typeface="Arial" panose="020B0604020202020204"/>
                    <a:cs typeface="Arial" panose="020B0604020202020204"/>
                  </a:rPr>
                  <a:t>attention</a:t>
                </a:r>
                <a:r>
                  <a:rPr sz="1700" kern="0" spc="30" dirty="0">
                    <a:solidFill>
                      <a:srgbClr val="174994">
                        <a:alpha val="100000"/>
                      </a:srgbClr>
                    </a:solidFill>
                    <a:latin typeface="Arial" panose="020B0604020202020204"/>
                    <a:ea typeface="Arial" panose="020B0604020202020204"/>
                    <a:cs typeface="Arial" panose="020B0604020202020204"/>
                  </a:rPr>
                  <a:t>!</a:t>
                </a:r>
                <a:endParaRPr sz="1700" dirty="0">
                  <a:latin typeface="Arial" panose="020B0604020202020204"/>
                  <a:ea typeface="Arial" panose="020B0604020202020204"/>
                  <a:cs typeface="Arial" panose="020B0604020202020204"/>
                </a:endParaRPr>
              </a:p>
            </p:txBody>
          </p:sp>
        </mc:Choice>
        <mc:Fallback>
          <p:sp>
            <p:nvSpPr>
              <p:cNvPr id="472" name="textbox 472"/>
              <p:cNvSpPr>
                <a:spLocks noRot="1" noChangeAspect="1" noMove="1" noResize="1" noEditPoints="1" noAdjustHandles="1" noChangeArrowheads="1" noChangeShapeType="1" noTextEdit="1"/>
              </p:cNvSpPr>
              <p:nvPr/>
            </p:nvSpPr>
            <p:spPr>
              <a:xfrm>
                <a:off x="114300" y="165100"/>
                <a:ext cx="4339590" cy="2880360"/>
              </a:xfrm>
              <a:prstGeom prst="rect">
                <a:avLst/>
              </a:prstGeom>
              <a:blipFill rotWithShape="1">
                <a:blip r:embed="rId1"/>
                <a:stretch>
                  <a:fillRect t="-44"/>
                </a:stretch>
              </a:blipFill>
              <a:ln w="0" cap="flat">
                <a:noFill/>
                <a:prstDash val="solid"/>
                <a:miter lim="0"/>
              </a:ln>
            </p:spPr>
            <p:txBody>
              <a:bodyPr/>
              <a:lstStyle/>
              <a:p>
                <a:r>
                  <a:rPr lang="zh-CN" altLang="en-US">
                    <a:noFill/>
                  </a:rPr>
                  <a:t> </a:t>
                </a:r>
              </a:p>
            </p:txBody>
          </p:sp>
        </mc:Fallback>
      </mc:AlternateContent>
      <p:graphicFrame>
        <p:nvGraphicFramePr>
          <p:cNvPr id="474" name="table 474"/>
          <p:cNvGraphicFramePr>
            <a:graphicFrameLocks noGrp="1"/>
          </p:cNvGraphicFramePr>
          <p:nvPr/>
        </p:nvGraphicFramePr>
        <p:xfrm>
          <a:off x="0" y="3375072"/>
          <a:ext cx="4605019" cy="80644"/>
        </p:xfrm>
        <a:graphic>
          <a:graphicData uri="http://schemas.openxmlformats.org/drawingml/2006/table">
            <a:tbl>
              <a:tblPr/>
              <a:tblGrid>
                <a:gridCol w="913130"/>
                <a:gridCol w="1224914"/>
                <a:gridCol w="1952625"/>
                <a:gridCol w="514350"/>
              </a:tblGrid>
              <a:tr h="0">
                <a:tc>
                  <a:txBody>
                    <a:bodyPr/>
                    <a:lstStyle/>
                    <a:p>
                      <a:pPr algn="l" rtl="0" eaLnBrk="0">
                        <a:lnSpc>
                          <a:spcPct val="80000"/>
                        </a:lnSpc>
                      </a:pPr>
                      <a:endParaRPr sz="100" dirty="0">
                        <a:latin typeface="Arial" panose="020B0604020202020204"/>
                        <a:ea typeface="Arial" panose="020B0604020202020204"/>
                        <a:cs typeface="Arial" panose="020B0604020202020204"/>
                      </a:endParaRPr>
                    </a:p>
                    <a:p>
                      <a:pPr marL="269240" algn="l" rtl="0" eaLnBrk="0">
                        <a:lnSpc>
                          <a:spcPct val="99000"/>
                        </a:lnSpc>
                      </a:pPr>
                      <a:r>
                        <a:rPr lang="en-US" altLang="zh-CN" sz="400" kern="0" spc="50" dirty="0">
                          <a:solidFill>
                            <a:srgbClr val="174994">
                              <a:alpha val="100000"/>
                            </a:srgbClr>
                          </a:solidFill>
                          <a:latin typeface="Arial" panose="020B0604020202020204"/>
                          <a:ea typeface="Arial" panose="020B0604020202020204"/>
                          <a:cs typeface="Arial" panose="020B0604020202020204"/>
                          <a:sym typeface="+mn-ea"/>
                        </a:rPr>
                        <a:t>Jul.14</a:t>
                      </a:r>
                      <a:r>
                        <a:rPr sz="400" kern="0" spc="50" dirty="0">
                          <a:solidFill>
                            <a:srgbClr val="174994">
                              <a:alpha val="100000"/>
                            </a:srgbClr>
                          </a:solidFill>
                          <a:latin typeface="Arial" panose="020B0604020202020204"/>
                          <a:ea typeface="Arial" panose="020B0604020202020204"/>
                          <a:cs typeface="Arial" panose="020B0604020202020204"/>
                          <a:sym typeface="+mn-ea"/>
                        </a:rPr>
                        <a:t>, 2025</a:t>
                      </a:r>
                      <a:endParaRPr sz="400" dirty="0">
                        <a:latin typeface="Arial" panose="020B0604020202020204"/>
                        <a:ea typeface="Arial" panose="020B0604020202020204"/>
                        <a:cs typeface="Arial" panose="020B0604020202020204"/>
                      </a:endParaRPr>
                    </a:p>
                  </a:txBody>
                  <a:tcPr marL="0" marR="0" marT="0" marB="0" vert="horz">
                    <a:lnL>
                      <a:noFill/>
                    </a:lnL>
                    <a:lnR w="3175" cap="flat" cmpd="sng" algn="ctr">
                      <a:solidFill>
                        <a:srgbClr val="174994"/>
                      </a:solidFill>
                      <a:prstDash val="solid"/>
                      <a:round/>
                      <a:headEnd type="none" w="med" len="med"/>
                      <a:tailEnd type="none" w="med" len="med"/>
                    </a:lnR>
                    <a:lnT w="3175" cap="flat" cmpd="sng" algn="ctr">
                      <a:solidFill>
                        <a:srgbClr val="174994"/>
                      </a:solidFill>
                      <a:prstDash val="solid"/>
                      <a:round/>
                      <a:headEnd type="none" w="med" len="med"/>
                      <a:tailEnd type="none" w="med" len="med"/>
                    </a:lnT>
                    <a:lnB>
                      <a:noFill/>
                    </a:lnB>
                  </a:tcPr>
                </a:tc>
                <a:tc>
                  <a:txBody>
                    <a:bodyPr/>
                    <a:lstStyle/>
                    <a:p>
                      <a:pPr algn="l" rtl="0" eaLnBrk="0">
                        <a:lnSpc>
                          <a:spcPct val="73000"/>
                        </a:lnSpc>
                      </a:pPr>
                      <a:endParaRPr sz="100" dirty="0">
                        <a:latin typeface="Arial" panose="020B0604020202020204"/>
                        <a:ea typeface="Arial" panose="020B0604020202020204"/>
                        <a:cs typeface="Arial" panose="020B0604020202020204"/>
                      </a:endParaRPr>
                    </a:p>
                    <a:p>
                      <a:pPr marL="256540" algn="l" rtl="0" eaLnBrk="0">
                        <a:lnSpc>
                          <a:spcPts val="490"/>
                        </a:lnSpc>
                      </a:pPr>
                      <a:r>
                        <a:rPr lang="en-US" altLang="zh-CN" sz="400" kern="0" spc="60" dirty="0">
                          <a:solidFill>
                            <a:srgbClr val="174994">
                              <a:alpha val="100000"/>
                            </a:srgbClr>
                          </a:solidFill>
                          <a:latin typeface="Arial" panose="020B0604020202020204"/>
                          <a:ea typeface="Arial" panose="020B0604020202020204"/>
                          <a:cs typeface="Arial" panose="020B0604020202020204"/>
                          <a:sym typeface="+mn-ea"/>
                        </a:rPr>
                        <a:t>Hong-Zhou Xi </a:t>
                      </a:r>
                      <a:r>
                        <a:rPr sz="400" kern="0" spc="60" dirty="0">
                          <a:solidFill>
                            <a:srgbClr val="174994">
                              <a:alpha val="100000"/>
                            </a:srgbClr>
                          </a:solidFill>
                          <a:latin typeface="Arial" panose="020B0604020202020204"/>
                          <a:ea typeface="Arial" panose="020B0604020202020204"/>
                          <a:cs typeface="Arial" panose="020B0604020202020204"/>
                          <a:sym typeface="+mn-ea"/>
                        </a:rPr>
                        <a:t> </a:t>
                      </a:r>
                      <a:r>
                        <a:rPr sz="400" kern="0" spc="40" dirty="0">
                          <a:solidFill>
                            <a:srgbClr val="174994">
                              <a:alpha val="100000"/>
                            </a:srgbClr>
                          </a:solidFill>
                          <a:latin typeface="Arial" panose="020B0604020202020204"/>
                          <a:ea typeface="Arial" panose="020B0604020202020204"/>
                          <a:cs typeface="Arial" panose="020B0604020202020204"/>
                          <a:sym typeface="+mn-ea"/>
                        </a:rPr>
                        <a:t>(</a:t>
                      </a:r>
                      <a:r>
                        <a:rPr lang="en-US" sz="400" kern="0" spc="40" dirty="0">
                          <a:solidFill>
                            <a:srgbClr val="174994">
                              <a:alpha val="100000"/>
                            </a:srgbClr>
                          </a:solidFill>
                          <a:latin typeface="Arial" panose="020B0604020202020204"/>
                          <a:ea typeface="Arial" panose="020B0604020202020204"/>
                          <a:cs typeface="Arial" panose="020B0604020202020204"/>
                          <a:sym typeface="+mn-ea"/>
                        </a:rPr>
                        <a:t>SEU</a:t>
                      </a:r>
                      <a:r>
                        <a:rPr sz="400" kern="0" spc="40" dirty="0">
                          <a:solidFill>
                            <a:srgbClr val="174994">
                              <a:alpha val="100000"/>
                            </a:srgbClr>
                          </a:solidFill>
                          <a:latin typeface="Arial" panose="020B0604020202020204"/>
                          <a:ea typeface="Arial" panose="020B0604020202020204"/>
                          <a:cs typeface="Arial" panose="020B0604020202020204"/>
                          <a:sym typeface="+mn-ea"/>
                        </a:rPr>
                        <a:t>)</a:t>
                      </a:r>
                      <a:endParaRPr sz="400" dirty="0">
                        <a:latin typeface="Arial" panose="020B0604020202020204"/>
                        <a:ea typeface="Arial" panose="020B0604020202020204"/>
                        <a:cs typeface="Arial" panose="020B0604020202020204"/>
                      </a:endParaRPr>
                    </a:p>
                  </a:txBody>
                  <a:tcPr marL="0" marR="0" marT="0" marB="0" vert="horz">
                    <a:lnL w="3175" cap="flat" cmpd="sng" algn="ctr">
                      <a:solidFill>
                        <a:srgbClr val="174994"/>
                      </a:solidFill>
                      <a:prstDash val="solid"/>
                      <a:round/>
                      <a:headEnd type="none" w="med" len="med"/>
                      <a:tailEnd type="none" w="med" len="med"/>
                    </a:lnL>
                    <a:lnR w="3175" cap="flat" cmpd="sng" algn="ctr">
                      <a:solidFill>
                        <a:srgbClr val="174994"/>
                      </a:solidFill>
                      <a:prstDash val="solid"/>
                      <a:round/>
                      <a:headEnd type="none" w="med" len="med"/>
                      <a:tailEnd type="none" w="med" len="med"/>
                    </a:lnR>
                    <a:lnT w="3175" cap="flat" cmpd="sng" algn="ctr">
                      <a:solidFill>
                        <a:srgbClr val="174994"/>
                      </a:solidFill>
                      <a:prstDash val="solid"/>
                      <a:round/>
                      <a:headEnd type="none" w="med" len="med"/>
                      <a:tailEnd type="none" w="med" len="med"/>
                    </a:lnT>
                    <a:lnB>
                      <a:noFill/>
                    </a:lnB>
                  </a:tcPr>
                </a:tc>
                <a:tc>
                  <a:txBody>
                    <a:bodyPr/>
                    <a:lstStyle/>
                    <a:p>
                      <a:pPr algn="l" rtl="0" eaLnBrk="0">
                        <a:lnSpc>
                          <a:spcPct val="74000"/>
                        </a:lnSpc>
                      </a:pPr>
                      <a:endParaRPr sz="100" dirty="0">
                        <a:latin typeface="Arial" panose="020B0604020202020204"/>
                        <a:ea typeface="Arial" panose="020B0604020202020204"/>
                        <a:cs typeface="Arial" panose="020B0604020202020204"/>
                      </a:endParaRPr>
                    </a:p>
                    <a:p>
                      <a:pPr marL="260350" algn="l" rtl="0" eaLnBrk="0">
                        <a:lnSpc>
                          <a:spcPct val="98000"/>
                        </a:lnSpc>
                      </a:pPr>
                      <a:r>
                        <a:rPr lang="en-US" altLang="zh-CN" sz="400" dirty="0">
                          <a:solidFill>
                            <a:srgbClr val="4472C4"/>
                          </a:solidFill>
                          <a:latin typeface="Arial" panose="020B0604020202020204"/>
                          <a:ea typeface="Arial" panose="020B0604020202020204"/>
                          <a:cs typeface="Arial" panose="020B0604020202020204"/>
                          <a:sym typeface="+mn-ea"/>
                        </a:rPr>
                        <a:t>Charmonium-like States with  J</a:t>
                      </a:r>
                      <a:r>
                        <a:rPr lang="en-US" altLang="zh-CN" sz="400" baseline="30000" dirty="0">
                          <a:solidFill>
                            <a:srgbClr val="4472C4"/>
                          </a:solidFill>
                          <a:latin typeface="Arial" panose="020B0604020202020204"/>
                          <a:ea typeface="Arial" panose="020B0604020202020204"/>
                          <a:cs typeface="Arial" panose="020B0604020202020204"/>
                          <a:sym typeface="+mn-ea"/>
                        </a:rPr>
                        <a:t>PC</a:t>
                      </a:r>
                      <a:r>
                        <a:rPr lang="en-US" altLang="zh-CN" sz="400" dirty="0">
                          <a:solidFill>
                            <a:srgbClr val="4472C4"/>
                          </a:solidFill>
                          <a:latin typeface="Arial" panose="020B0604020202020204"/>
                          <a:ea typeface="Arial" panose="020B0604020202020204"/>
                          <a:cs typeface="Arial" panose="020B0604020202020204"/>
                          <a:sym typeface="+mn-ea"/>
                        </a:rPr>
                        <a:t>=3</a:t>
                      </a:r>
                      <a:r>
                        <a:rPr lang="en-US" altLang="zh-CN" sz="400" baseline="30000" dirty="0">
                          <a:solidFill>
                            <a:srgbClr val="4472C4"/>
                          </a:solidFill>
                          <a:latin typeface="Arial" panose="020B0604020202020204"/>
                          <a:ea typeface="Arial" panose="020B0604020202020204"/>
                          <a:cs typeface="Arial" panose="020B0604020202020204"/>
                          <a:sym typeface="+mn-ea"/>
                        </a:rPr>
                        <a:t>−+</a:t>
                      </a:r>
                      <a:r>
                        <a:rPr lang="en-US" altLang="zh-CN" sz="400" dirty="0">
                          <a:solidFill>
                            <a:srgbClr val="4472C4"/>
                          </a:solidFill>
                          <a:latin typeface="Arial" panose="020B0604020202020204"/>
                          <a:ea typeface="Arial" panose="020B0604020202020204"/>
                          <a:cs typeface="Arial" panose="020B0604020202020204"/>
                          <a:sym typeface="+mn-ea"/>
                        </a:rPr>
                        <a:t>  through QCD Sum Rules</a:t>
                      </a:r>
                      <a:endParaRPr sz="400" dirty="0">
                        <a:latin typeface="Arial" panose="020B0604020202020204"/>
                        <a:ea typeface="Arial" panose="020B0604020202020204"/>
                        <a:cs typeface="Arial" panose="020B0604020202020204"/>
                      </a:endParaRPr>
                    </a:p>
                  </a:txBody>
                  <a:tcPr marL="0" marR="0" marT="0" marB="0" vert="horz">
                    <a:lnL w="3175" cap="flat" cmpd="sng" algn="ctr">
                      <a:solidFill>
                        <a:srgbClr val="174994"/>
                      </a:solidFill>
                      <a:prstDash val="solid"/>
                      <a:round/>
                      <a:headEnd type="none" w="med" len="med"/>
                      <a:tailEnd type="none" w="med" len="med"/>
                    </a:lnL>
                    <a:lnR w="3175" cap="flat" cmpd="sng" algn="ctr">
                      <a:solidFill>
                        <a:srgbClr val="174994"/>
                      </a:solidFill>
                      <a:prstDash val="solid"/>
                      <a:round/>
                      <a:headEnd type="none" w="med" len="med"/>
                      <a:tailEnd type="none" w="med" len="med"/>
                    </a:lnR>
                    <a:lnT w="3175" cap="flat" cmpd="sng" algn="ctr">
                      <a:solidFill>
                        <a:srgbClr val="174994"/>
                      </a:solidFill>
                      <a:prstDash val="solid"/>
                      <a:round/>
                      <a:headEnd type="none" w="med" len="med"/>
                      <a:tailEnd type="none" w="med" len="med"/>
                    </a:lnT>
                    <a:lnB>
                      <a:noFill/>
                    </a:lnB>
                  </a:tcPr>
                </a:tc>
                <a:tc>
                  <a:txBody>
                    <a:bodyPr/>
                    <a:lstStyle/>
                    <a:p>
                      <a:pPr algn="l" rtl="0" eaLnBrk="0">
                        <a:lnSpc>
                          <a:spcPct val="81000"/>
                        </a:lnSpc>
                      </a:pPr>
                      <a:endParaRPr sz="100" dirty="0">
                        <a:latin typeface="Arial" panose="020B0604020202020204"/>
                        <a:ea typeface="Arial" panose="020B0604020202020204"/>
                        <a:cs typeface="Arial" panose="020B0604020202020204"/>
                      </a:endParaRPr>
                    </a:p>
                    <a:p>
                      <a:pPr marL="261620" algn="l" rtl="0" eaLnBrk="0">
                        <a:lnSpc>
                          <a:spcPct val="96000"/>
                        </a:lnSpc>
                      </a:pPr>
                      <a:r>
                        <a:rPr lang="en-US" sz="400" kern="0" spc="30" dirty="0">
                          <a:solidFill>
                            <a:srgbClr val="174994">
                              <a:alpha val="100000"/>
                            </a:srgbClr>
                          </a:solidFill>
                          <a:latin typeface="Arial" panose="020B0604020202020204"/>
                          <a:ea typeface="Arial" panose="020B0604020202020204"/>
                          <a:cs typeface="Arial" panose="020B0604020202020204"/>
                        </a:rPr>
                        <a:t>19</a:t>
                      </a:r>
                      <a:r>
                        <a:rPr sz="400" kern="0" spc="30" dirty="0">
                          <a:solidFill>
                            <a:srgbClr val="174994">
                              <a:alpha val="100000"/>
                            </a:srgbClr>
                          </a:solidFill>
                          <a:latin typeface="Arial" panose="020B0604020202020204"/>
                          <a:ea typeface="Arial" panose="020B0604020202020204"/>
                          <a:cs typeface="Arial" panose="020B0604020202020204"/>
                        </a:rPr>
                        <a:t>/</a:t>
                      </a:r>
                      <a:r>
                        <a:rPr lang="en-US" sz="400" kern="0" spc="30" dirty="0">
                          <a:solidFill>
                            <a:srgbClr val="174994">
                              <a:alpha val="100000"/>
                            </a:srgbClr>
                          </a:solidFill>
                          <a:latin typeface="Arial" panose="020B0604020202020204"/>
                          <a:ea typeface="Arial" panose="020B0604020202020204"/>
                          <a:cs typeface="Arial" panose="020B0604020202020204"/>
                        </a:rPr>
                        <a:t>19</a:t>
                      </a:r>
                      <a:endParaRPr lang="en-US" sz="400" kern="0" spc="30" dirty="0">
                        <a:solidFill>
                          <a:srgbClr val="174994">
                            <a:alpha val="100000"/>
                          </a:srgbClr>
                        </a:solidFill>
                        <a:latin typeface="Arial" panose="020B0604020202020204"/>
                        <a:ea typeface="Arial" panose="020B0604020202020204"/>
                        <a:cs typeface="Arial" panose="020B0604020202020204"/>
                      </a:endParaRPr>
                    </a:p>
                  </a:txBody>
                  <a:tcPr marL="0" marR="0" marT="0" marB="0" vert="horz">
                    <a:lnL w="3175" cap="flat" cmpd="sng" algn="ctr">
                      <a:solidFill>
                        <a:srgbClr val="174994"/>
                      </a:solidFill>
                      <a:prstDash val="solid"/>
                      <a:round/>
                      <a:headEnd type="none" w="med" len="med"/>
                      <a:tailEnd type="none" w="med" len="med"/>
                    </a:lnL>
                    <a:lnR>
                      <a:noFill/>
                    </a:lnR>
                    <a:lnT w="3175" cap="flat" cmpd="sng" algn="ctr">
                      <a:solidFill>
                        <a:srgbClr val="174994"/>
                      </a:solidFill>
                      <a:prstDash val="solid"/>
                      <a:round/>
                      <a:headEnd type="none" w="med" len="med"/>
                      <a:tailEnd type="none" w="med" len="med"/>
                    </a:lnT>
                    <a:lnB>
                      <a:noFill/>
                    </a:lnB>
                  </a:tcPr>
                </a:tc>
              </a:tr>
            </a:tbl>
          </a:graphicData>
        </a:graphic>
      </p:graphicFrame>
      <p:pic>
        <p:nvPicPr>
          <p:cNvPr id="476" name="picture 476"/>
          <p:cNvPicPr>
            <a:picLocks noChangeAspect="1"/>
          </p:cNvPicPr>
          <p:nvPr/>
        </p:nvPicPr>
        <p:blipFill>
          <a:blip r:embed="rId2"/>
          <a:stretch>
            <a:fillRect/>
          </a:stretch>
        </p:blipFill>
        <p:spPr>
          <a:xfrm rot="21600000">
            <a:off x="2976359" y="3225076"/>
            <a:ext cx="1602613" cy="13898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24"/>
          <p:cNvGraphicFramePr>
            <a:graphicFrameLocks noGrp="1"/>
          </p:cNvGraphicFramePr>
          <p:nvPr/>
        </p:nvGraphicFramePr>
        <p:xfrm>
          <a:off x="0" y="3375073"/>
          <a:ext cx="4605019" cy="80644"/>
        </p:xfrm>
        <a:graphic>
          <a:graphicData uri="http://schemas.openxmlformats.org/drawingml/2006/table">
            <a:tbl>
              <a:tblPr/>
              <a:tblGrid>
                <a:gridCol w="913130"/>
                <a:gridCol w="1224914"/>
                <a:gridCol w="1952625"/>
                <a:gridCol w="514350"/>
              </a:tblGrid>
              <a:tr h="0">
                <a:tc>
                  <a:txBody>
                    <a:bodyPr/>
                    <a:lstStyle/>
                    <a:p>
                      <a:pPr algn="l" rtl="0" eaLnBrk="0">
                        <a:lnSpc>
                          <a:spcPct val="80000"/>
                        </a:lnSpc>
                      </a:pPr>
                      <a:endParaRPr sz="100" dirty="0">
                        <a:latin typeface="Arial" panose="020B0604020202020204"/>
                        <a:ea typeface="Arial" panose="020B0604020202020204"/>
                        <a:cs typeface="Arial" panose="020B0604020202020204"/>
                      </a:endParaRPr>
                    </a:p>
                    <a:p>
                      <a:pPr marL="269240" algn="l" rtl="0" eaLnBrk="0">
                        <a:lnSpc>
                          <a:spcPct val="99000"/>
                        </a:lnSpc>
                      </a:pPr>
                      <a:r>
                        <a:rPr lang="en-US" altLang="zh-CN" sz="400" kern="0" spc="50" dirty="0">
                          <a:solidFill>
                            <a:srgbClr val="174994">
                              <a:alpha val="100000"/>
                            </a:srgbClr>
                          </a:solidFill>
                          <a:latin typeface="Arial" panose="020B0604020202020204"/>
                          <a:ea typeface="Arial" panose="020B0604020202020204"/>
                          <a:cs typeface="Arial" panose="020B0604020202020204"/>
                          <a:sym typeface="+mn-ea"/>
                        </a:rPr>
                        <a:t>Jul.14</a:t>
                      </a:r>
                      <a:r>
                        <a:rPr sz="400" kern="0" spc="50" dirty="0">
                          <a:solidFill>
                            <a:srgbClr val="174994">
                              <a:alpha val="100000"/>
                            </a:srgbClr>
                          </a:solidFill>
                          <a:latin typeface="Arial" panose="020B0604020202020204"/>
                          <a:ea typeface="Arial" panose="020B0604020202020204"/>
                          <a:cs typeface="Arial" panose="020B0604020202020204"/>
                          <a:sym typeface="+mn-ea"/>
                        </a:rPr>
                        <a:t>, 2025</a:t>
                      </a:r>
                      <a:endParaRPr sz="400" dirty="0">
                        <a:latin typeface="Arial" panose="020B0604020202020204"/>
                        <a:ea typeface="Arial" panose="020B0604020202020204"/>
                        <a:cs typeface="Arial" panose="020B0604020202020204"/>
                      </a:endParaRPr>
                    </a:p>
                  </a:txBody>
                  <a:tcPr marL="0" marR="0" marT="0" marB="0" vert="horz">
                    <a:lnL>
                      <a:noFill/>
                    </a:lnL>
                    <a:lnR w="3175" cap="flat" cmpd="sng" algn="ctr">
                      <a:solidFill>
                        <a:srgbClr val="174994"/>
                      </a:solidFill>
                      <a:prstDash val="solid"/>
                      <a:round/>
                      <a:headEnd type="none" w="med" len="med"/>
                      <a:tailEnd type="none" w="med" len="med"/>
                    </a:lnR>
                    <a:lnT w="3175" cap="flat" cmpd="sng" algn="ctr">
                      <a:solidFill>
                        <a:srgbClr val="174994"/>
                      </a:solidFill>
                      <a:prstDash val="solid"/>
                      <a:round/>
                      <a:headEnd type="none" w="med" len="med"/>
                      <a:tailEnd type="none" w="med" len="med"/>
                    </a:lnT>
                    <a:lnB>
                      <a:noFill/>
                    </a:lnB>
                  </a:tcPr>
                </a:tc>
                <a:tc>
                  <a:txBody>
                    <a:bodyPr/>
                    <a:lstStyle/>
                    <a:p>
                      <a:pPr algn="l" rtl="0" eaLnBrk="0">
                        <a:lnSpc>
                          <a:spcPct val="73000"/>
                        </a:lnSpc>
                      </a:pPr>
                      <a:endParaRPr sz="100" dirty="0">
                        <a:latin typeface="Arial" panose="020B0604020202020204"/>
                        <a:ea typeface="Arial" panose="020B0604020202020204"/>
                        <a:cs typeface="Arial" panose="020B0604020202020204"/>
                      </a:endParaRPr>
                    </a:p>
                    <a:p>
                      <a:pPr marL="256540" algn="l" rtl="0" eaLnBrk="0">
                        <a:lnSpc>
                          <a:spcPts val="490"/>
                        </a:lnSpc>
                      </a:pPr>
                      <a:r>
                        <a:rPr lang="en-US" altLang="zh-CN" sz="400" kern="0" spc="60" dirty="0">
                          <a:solidFill>
                            <a:srgbClr val="174994">
                              <a:alpha val="100000"/>
                            </a:srgbClr>
                          </a:solidFill>
                          <a:latin typeface="Arial" panose="020B0604020202020204"/>
                          <a:ea typeface="Arial" panose="020B0604020202020204"/>
                          <a:cs typeface="Arial" panose="020B0604020202020204"/>
                          <a:sym typeface="+mn-ea"/>
                        </a:rPr>
                        <a:t>Hong-Zhou Xi </a:t>
                      </a:r>
                      <a:r>
                        <a:rPr sz="400" kern="0" spc="60" dirty="0">
                          <a:solidFill>
                            <a:srgbClr val="174994">
                              <a:alpha val="100000"/>
                            </a:srgbClr>
                          </a:solidFill>
                          <a:latin typeface="Arial" panose="020B0604020202020204"/>
                          <a:ea typeface="Arial" panose="020B0604020202020204"/>
                          <a:cs typeface="Arial" panose="020B0604020202020204"/>
                          <a:sym typeface="+mn-ea"/>
                        </a:rPr>
                        <a:t> </a:t>
                      </a:r>
                      <a:r>
                        <a:rPr sz="400" kern="0" spc="40" dirty="0">
                          <a:solidFill>
                            <a:srgbClr val="174994">
                              <a:alpha val="100000"/>
                            </a:srgbClr>
                          </a:solidFill>
                          <a:latin typeface="Arial" panose="020B0604020202020204"/>
                          <a:ea typeface="Arial" panose="020B0604020202020204"/>
                          <a:cs typeface="Arial" panose="020B0604020202020204"/>
                          <a:sym typeface="+mn-ea"/>
                        </a:rPr>
                        <a:t>(</a:t>
                      </a:r>
                      <a:r>
                        <a:rPr lang="en-US" sz="400" kern="0" spc="40" dirty="0">
                          <a:solidFill>
                            <a:srgbClr val="174994">
                              <a:alpha val="100000"/>
                            </a:srgbClr>
                          </a:solidFill>
                          <a:latin typeface="Arial" panose="020B0604020202020204"/>
                          <a:ea typeface="Arial" panose="020B0604020202020204"/>
                          <a:cs typeface="Arial" panose="020B0604020202020204"/>
                          <a:sym typeface="+mn-ea"/>
                        </a:rPr>
                        <a:t>SEU</a:t>
                      </a:r>
                      <a:r>
                        <a:rPr sz="400" kern="0" spc="40" dirty="0">
                          <a:solidFill>
                            <a:srgbClr val="174994">
                              <a:alpha val="100000"/>
                            </a:srgbClr>
                          </a:solidFill>
                          <a:latin typeface="Arial" panose="020B0604020202020204"/>
                          <a:ea typeface="Arial" panose="020B0604020202020204"/>
                          <a:cs typeface="Arial" panose="020B0604020202020204"/>
                          <a:sym typeface="+mn-ea"/>
                        </a:rPr>
                        <a:t>)</a:t>
                      </a:r>
                      <a:endParaRPr sz="400" dirty="0">
                        <a:latin typeface="Arial" panose="020B0604020202020204"/>
                        <a:ea typeface="Arial" panose="020B0604020202020204"/>
                        <a:cs typeface="Arial" panose="020B0604020202020204"/>
                      </a:endParaRPr>
                    </a:p>
                  </a:txBody>
                  <a:tcPr marL="0" marR="0" marT="0" marB="0" vert="horz">
                    <a:lnL w="3175" cap="flat" cmpd="sng" algn="ctr">
                      <a:solidFill>
                        <a:srgbClr val="174994"/>
                      </a:solidFill>
                      <a:prstDash val="solid"/>
                      <a:round/>
                      <a:headEnd type="none" w="med" len="med"/>
                      <a:tailEnd type="none" w="med" len="med"/>
                    </a:lnL>
                    <a:lnR w="3175" cap="flat" cmpd="sng" algn="ctr">
                      <a:solidFill>
                        <a:srgbClr val="174994"/>
                      </a:solidFill>
                      <a:prstDash val="solid"/>
                      <a:round/>
                      <a:headEnd type="none" w="med" len="med"/>
                      <a:tailEnd type="none" w="med" len="med"/>
                    </a:lnR>
                    <a:lnT w="3175" cap="flat" cmpd="sng" algn="ctr">
                      <a:solidFill>
                        <a:srgbClr val="174994"/>
                      </a:solidFill>
                      <a:prstDash val="solid"/>
                      <a:round/>
                      <a:headEnd type="none" w="med" len="med"/>
                      <a:tailEnd type="none" w="med" len="med"/>
                    </a:lnT>
                    <a:lnB>
                      <a:noFill/>
                    </a:lnB>
                  </a:tcPr>
                </a:tc>
                <a:tc>
                  <a:txBody>
                    <a:bodyPr/>
                    <a:lstStyle/>
                    <a:p>
                      <a:pPr algn="l" rtl="0" eaLnBrk="0">
                        <a:lnSpc>
                          <a:spcPct val="74000"/>
                        </a:lnSpc>
                      </a:pPr>
                      <a:endParaRPr sz="100" dirty="0">
                        <a:latin typeface="Arial" panose="020B0604020202020204"/>
                        <a:ea typeface="Arial" panose="020B0604020202020204"/>
                        <a:cs typeface="Arial" panose="020B0604020202020204"/>
                      </a:endParaRPr>
                    </a:p>
                    <a:p>
                      <a:pPr marL="260350" algn="l" rtl="0" eaLnBrk="0">
                        <a:lnSpc>
                          <a:spcPct val="98000"/>
                        </a:lnSpc>
                      </a:pPr>
                      <a:r>
                        <a:rPr lang="en-US" altLang="zh-CN" sz="400" dirty="0">
                          <a:solidFill>
                            <a:schemeClr val="accent1"/>
                          </a:solidFill>
                          <a:latin typeface="Arial" panose="020B0604020202020204"/>
                          <a:ea typeface="Arial" panose="020B0604020202020204"/>
                          <a:cs typeface="Arial" panose="020B0604020202020204"/>
                          <a:sym typeface="+mn-ea"/>
                        </a:rPr>
                        <a:t>Charmonium-like States with  J</a:t>
                      </a:r>
                      <a:r>
                        <a:rPr lang="en-US" altLang="zh-CN" sz="400" baseline="30000" dirty="0">
                          <a:solidFill>
                            <a:schemeClr val="accent1"/>
                          </a:solidFill>
                          <a:latin typeface="Arial" panose="020B0604020202020204"/>
                          <a:ea typeface="Arial" panose="020B0604020202020204"/>
                          <a:cs typeface="Arial" panose="020B0604020202020204"/>
                          <a:sym typeface="+mn-ea"/>
                        </a:rPr>
                        <a:t>PC</a:t>
                      </a:r>
                      <a:r>
                        <a:rPr lang="en-US" altLang="zh-CN" sz="400" dirty="0">
                          <a:solidFill>
                            <a:schemeClr val="accent1"/>
                          </a:solidFill>
                          <a:latin typeface="Arial" panose="020B0604020202020204"/>
                          <a:ea typeface="Arial" panose="020B0604020202020204"/>
                          <a:cs typeface="Arial" panose="020B0604020202020204"/>
                          <a:sym typeface="+mn-ea"/>
                        </a:rPr>
                        <a:t>=3</a:t>
                      </a:r>
                      <a:r>
                        <a:rPr lang="en-US" altLang="zh-CN" sz="400" baseline="30000" dirty="0">
                          <a:solidFill>
                            <a:schemeClr val="accent1"/>
                          </a:solidFill>
                          <a:latin typeface="Arial" panose="020B0604020202020204"/>
                          <a:ea typeface="Arial" panose="020B0604020202020204"/>
                          <a:cs typeface="Arial" panose="020B0604020202020204"/>
                          <a:sym typeface="+mn-ea"/>
                        </a:rPr>
                        <a:t>−+</a:t>
                      </a:r>
                      <a:r>
                        <a:rPr lang="en-US" altLang="zh-CN" sz="400" dirty="0">
                          <a:solidFill>
                            <a:schemeClr val="accent1"/>
                          </a:solidFill>
                          <a:latin typeface="Arial" panose="020B0604020202020204"/>
                          <a:ea typeface="Arial" panose="020B0604020202020204"/>
                          <a:cs typeface="Arial" panose="020B0604020202020204"/>
                          <a:sym typeface="+mn-ea"/>
                        </a:rPr>
                        <a:t>  through QCD Sum Rules</a:t>
                      </a:r>
                      <a:endParaRPr sz="400" dirty="0">
                        <a:latin typeface="Arial" panose="020B0604020202020204"/>
                        <a:ea typeface="Arial" panose="020B0604020202020204"/>
                        <a:cs typeface="Arial" panose="020B0604020202020204"/>
                      </a:endParaRPr>
                    </a:p>
                  </a:txBody>
                  <a:tcPr marL="0" marR="0" marT="0" marB="0" vert="horz">
                    <a:lnL w="3175" cap="flat" cmpd="sng" algn="ctr">
                      <a:solidFill>
                        <a:srgbClr val="174994"/>
                      </a:solidFill>
                      <a:prstDash val="solid"/>
                      <a:round/>
                      <a:headEnd type="none" w="med" len="med"/>
                      <a:tailEnd type="none" w="med" len="med"/>
                    </a:lnL>
                    <a:lnR w="3175" cap="flat" cmpd="sng" algn="ctr">
                      <a:solidFill>
                        <a:srgbClr val="174994"/>
                      </a:solidFill>
                      <a:prstDash val="solid"/>
                      <a:round/>
                      <a:headEnd type="none" w="med" len="med"/>
                      <a:tailEnd type="none" w="med" len="med"/>
                    </a:lnR>
                    <a:lnT w="3175" cap="flat" cmpd="sng" algn="ctr">
                      <a:solidFill>
                        <a:srgbClr val="174994"/>
                      </a:solidFill>
                      <a:prstDash val="solid"/>
                      <a:round/>
                      <a:headEnd type="none" w="med" len="med"/>
                      <a:tailEnd type="none" w="med" len="med"/>
                    </a:lnT>
                    <a:lnB>
                      <a:noFill/>
                    </a:lnB>
                  </a:tcPr>
                </a:tc>
                <a:tc>
                  <a:txBody>
                    <a:bodyPr/>
                    <a:lstStyle/>
                    <a:p>
                      <a:pPr algn="l" rtl="0" eaLnBrk="0">
                        <a:lnSpc>
                          <a:spcPct val="82000"/>
                        </a:lnSpc>
                      </a:pPr>
                      <a:endParaRPr sz="100" dirty="0">
                        <a:latin typeface="Arial" panose="020B0604020202020204"/>
                        <a:ea typeface="Arial" panose="020B0604020202020204"/>
                        <a:cs typeface="Arial" panose="020B0604020202020204"/>
                      </a:endParaRPr>
                    </a:p>
                    <a:p>
                      <a:pPr marL="261620" algn="l" rtl="0" eaLnBrk="0">
                        <a:lnSpc>
                          <a:spcPct val="94000"/>
                        </a:lnSpc>
                      </a:pPr>
                      <a:r>
                        <a:rPr lang="en-US" sz="400" kern="0" spc="30" dirty="0">
                          <a:solidFill>
                            <a:srgbClr val="174994">
                              <a:alpha val="100000"/>
                            </a:srgbClr>
                          </a:solidFill>
                          <a:latin typeface="Arial" panose="020B0604020202020204"/>
                          <a:ea typeface="Arial" panose="020B0604020202020204"/>
                          <a:cs typeface="Arial" panose="020B0604020202020204"/>
                        </a:rPr>
                        <a:t>2</a:t>
                      </a:r>
                      <a:r>
                        <a:rPr sz="400" kern="0" spc="30" dirty="0">
                          <a:solidFill>
                            <a:srgbClr val="174994">
                              <a:alpha val="100000"/>
                            </a:srgbClr>
                          </a:solidFill>
                          <a:latin typeface="Arial" panose="020B0604020202020204"/>
                          <a:ea typeface="Arial" panose="020B0604020202020204"/>
                          <a:cs typeface="Arial" panose="020B0604020202020204"/>
                        </a:rPr>
                        <a:t>/</a:t>
                      </a:r>
                      <a:r>
                        <a:rPr lang="en-US" sz="400" kern="0" spc="30" dirty="0">
                          <a:solidFill>
                            <a:srgbClr val="174994">
                              <a:alpha val="100000"/>
                            </a:srgbClr>
                          </a:solidFill>
                          <a:latin typeface="Arial" panose="020B0604020202020204"/>
                          <a:ea typeface="Arial" panose="020B0604020202020204"/>
                          <a:cs typeface="Arial" panose="020B0604020202020204"/>
                        </a:rPr>
                        <a:t>19</a:t>
                      </a:r>
                      <a:endParaRPr lang="en-US" sz="400" kern="0" spc="30" dirty="0">
                        <a:solidFill>
                          <a:srgbClr val="174994">
                            <a:alpha val="100000"/>
                          </a:srgbClr>
                        </a:solidFill>
                        <a:latin typeface="Arial" panose="020B0604020202020204"/>
                        <a:ea typeface="Arial" panose="020B0604020202020204"/>
                        <a:cs typeface="Arial" panose="020B0604020202020204"/>
                      </a:endParaRPr>
                    </a:p>
                  </a:txBody>
                  <a:tcPr marL="0" marR="0" marT="0" marB="0" vert="horz">
                    <a:lnL w="3175" cap="flat" cmpd="sng" algn="ctr">
                      <a:solidFill>
                        <a:srgbClr val="174994"/>
                      </a:solidFill>
                      <a:prstDash val="solid"/>
                      <a:round/>
                      <a:headEnd type="none" w="med" len="med"/>
                      <a:tailEnd type="none" w="med" len="med"/>
                    </a:lnL>
                    <a:lnR>
                      <a:noFill/>
                    </a:lnR>
                    <a:lnT w="3175" cap="flat" cmpd="sng" algn="ctr">
                      <a:solidFill>
                        <a:srgbClr val="174994"/>
                      </a:solidFill>
                      <a:prstDash val="solid"/>
                      <a:round/>
                      <a:headEnd type="none" w="med" len="med"/>
                      <a:tailEnd type="none" w="med" len="med"/>
                    </a:lnT>
                    <a:lnB>
                      <a:noFill/>
                    </a:lnB>
                  </a:tcPr>
                </a:tc>
              </a:tr>
            </a:tbl>
          </a:graphicData>
        </a:graphic>
      </p:graphicFrame>
      <p:pic>
        <p:nvPicPr>
          <p:cNvPr id="26" name="picture 26"/>
          <p:cNvPicPr>
            <a:picLocks noChangeAspect="1"/>
          </p:cNvPicPr>
          <p:nvPr/>
        </p:nvPicPr>
        <p:blipFill>
          <a:blip r:embed="rId1"/>
          <a:stretch>
            <a:fillRect/>
          </a:stretch>
        </p:blipFill>
        <p:spPr>
          <a:xfrm rot="21600000">
            <a:off x="2976359" y="3225076"/>
            <a:ext cx="1602613" cy="138988"/>
          </a:xfrm>
          <a:prstGeom prst="rect">
            <a:avLst/>
          </a:prstGeom>
        </p:spPr>
      </p:pic>
      <p:grpSp>
        <p:nvGrpSpPr>
          <p:cNvPr id="30" name="组合 29"/>
          <p:cNvGrpSpPr/>
          <p:nvPr/>
        </p:nvGrpSpPr>
        <p:grpSpPr>
          <a:xfrm>
            <a:off x="51356" y="773430"/>
            <a:ext cx="4504849" cy="1766462"/>
            <a:chOff x="1512" y="4170"/>
            <a:chExt cx="12745" cy="4960"/>
          </a:xfrm>
        </p:grpSpPr>
        <p:sp>
          <p:nvSpPr>
            <p:cNvPr id="31" name="MH_SubTitle_1"/>
            <p:cNvSpPr txBox="1"/>
            <p:nvPr>
              <p:custDataLst>
                <p:tags r:id="rId2"/>
              </p:custDataLst>
            </p:nvPr>
          </p:nvSpPr>
          <p:spPr>
            <a:xfrm>
              <a:off x="7306" y="4277"/>
              <a:ext cx="6951" cy="604"/>
            </a:xfrm>
            <a:prstGeom prst="rect">
              <a:avLst/>
            </a:prstGeom>
            <a:noFill/>
          </p:spPr>
          <p:txBody>
            <a:bodyPr wrap="square" lIns="0" tIns="0" rIns="0" bIns="0" anchor="ctr">
              <a:spAutoFit/>
            </a:bodyPr>
            <a:p>
              <a:pPr algn="l"/>
              <a:r>
                <a:rPr lang="en-US" altLang="zh-CN" sz="1400" dirty="0">
                  <a:solidFill>
                    <a:schemeClr val="tx1"/>
                  </a:solidFill>
                  <a:latin typeface="+mj-lt"/>
                  <a:ea typeface="微软雅黑" panose="020B0503020204020204" charset="-122"/>
                  <a:cs typeface="+mj-lt"/>
                  <a:sym typeface="Arial" panose="020B0604020202020204" pitchFamily="34" charset="0"/>
                </a:rPr>
                <a:t>Overview of Exotic Hadrons</a:t>
              </a:r>
              <a:endParaRPr lang="en-US" altLang="zh-CN" sz="1400" dirty="0">
                <a:solidFill>
                  <a:schemeClr val="tx1"/>
                </a:solidFill>
                <a:latin typeface="+mj-lt"/>
                <a:ea typeface="微软雅黑" panose="020B0503020204020204" charset="-122"/>
                <a:cs typeface="+mj-lt"/>
                <a:sym typeface="Arial" panose="020B0604020202020204" pitchFamily="34" charset="0"/>
              </a:endParaRPr>
            </a:p>
          </p:txBody>
        </p:sp>
        <p:sp>
          <p:nvSpPr>
            <p:cNvPr id="32" name="椭圆 31"/>
            <p:cNvSpPr/>
            <p:nvPr>
              <p:custDataLst>
                <p:tags r:id="rId3"/>
              </p:custDataLst>
            </p:nvPr>
          </p:nvSpPr>
          <p:spPr>
            <a:xfrm>
              <a:off x="6177" y="4170"/>
              <a:ext cx="743" cy="743"/>
            </a:xfrm>
            <a:prstGeom prst="ellipse">
              <a:avLst/>
            </a:prstGeom>
            <a:gradFill>
              <a:gsLst>
                <a:gs pos="100000">
                  <a:srgbClr val="024581"/>
                </a:gs>
                <a:gs pos="0">
                  <a:srgbClr val="12599D"/>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400" b="1" dirty="0">
                  <a:latin typeface="+mj-lt"/>
                  <a:ea typeface="微软雅黑" panose="020B0503020204020204" charset="-122"/>
                  <a:cs typeface="+mj-lt"/>
                </a:rPr>
                <a:t>1</a:t>
              </a:r>
              <a:endParaRPr lang="en-US" altLang="zh-CN" sz="1400" b="1" dirty="0">
                <a:latin typeface="+mj-lt"/>
                <a:ea typeface="微软雅黑" panose="020B0503020204020204" charset="-122"/>
                <a:cs typeface="+mj-lt"/>
              </a:endParaRPr>
            </a:p>
          </p:txBody>
        </p:sp>
        <p:grpSp>
          <p:nvGrpSpPr>
            <p:cNvPr id="33" name="组合 32"/>
            <p:cNvGrpSpPr/>
            <p:nvPr/>
          </p:nvGrpSpPr>
          <p:grpSpPr>
            <a:xfrm>
              <a:off x="1512" y="5561"/>
              <a:ext cx="12594" cy="3569"/>
              <a:chOff x="1512" y="5561"/>
              <a:chExt cx="12594" cy="3569"/>
            </a:xfrm>
          </p:grpSpPr>
          <p:sp>
            <p:nvSpPr>
              <p:cNvPr id="35" name="文本框 34"/>
              <p:cNvSpPr txBox="1"/>
              <p:nvPr/>
            </p:nvSpPr>
            <p:spPr>
              <a:xfrm>
                <a:off x="1512" y="6128"/>
                <a:ext cx="4621" cy="1323"/>
              </a:xfrm>
              <a:prstGeom prst="rect">
                <a:avLst/>
              </a:prstGeom>
              <a:noFill/>
            </p:spPr>
            <p:txBody>
              <a:bodyPr wrap="none" rtlCol="0">
                <a:noAutofit/>
              </a:bodyPr>
              <a:p>
                <a:pPr algn="ctr"/>
                <a:r>
                  <a:rPr lang="en-US" altLang="zh-CN" sz="2000" b="1" dirty="0">
                    <a:solidFill>
                      <a:schemeClr val="tx1"/>
                    </a:solidFill>
                    <a:effectLst/>
                    <a:latin typeface="+mj-lt"/>
                    <a:ea typeface="微软雅黑" panose="020B0503020204020204" charset="-122"/>
                    <a:cs typeface="+mj-lt"/>
                  </a:rPr>
                  <a:t>Outline</a:t>
                </a:r>
                <a:endParaRPr lang="en-US" altLang="zh-CN" sz="2000" b="1" dirty="0">
                  <a:solidFill>
                    <a:schemeClr val="tx1"/>
                  </a:solidFill>
                  <a:effectLst/>
                  <a:latin typeface="+mj-lt"/>
                  <a:ea typeface="微软雅黑" panose="020B0503020204020204" charset="-122"/>
                  <a:cs typeface="+mj-lt"/>
                </a:endParaRPr>
              </a:p>
            </p:txBody>
          </p:sp>
          <p:sp>
            <p:nvSpPr>
              <p:cNvPr id="36" name="MH_SubTitle_1"/>
              <p:cNvSpPr txBox="1"/>
              <p:nvPr>
                <p:custDataLst>
                  <p:tags r:id="rId4"/>
                </p:custDataLst>
              </p:nvPr>
            </p:nvSpPr>
            <p:spPr>
              <a:xfrm>
                <a:off x="7306" y="5675"/>
                <a:ext cx="6799" cy="604"/>
              </a:xfrm>
              <a:prstGeom prst="rect">
                <a:avLst/>
              </a:prstGeom>
              <a:noFill/>
            </p:spPr>
            <p:txBody>
              <a:bodyPr wrap="square" lIns="0" tIns="0" rIns="0" bIns="0" anchor="ctr">
                <a:spAutoFit/>
              </a:bodyPr>
              <a:p>
                <a:pPr algn="l"/>
                <a:r>
                  <a:rPr lang="en-US" altLang="zh-CN" sz="1400" dirty="0">
                    <a:solidFill>
                      <a:schemeClr val="bg1">
                        <a:lumMod val="75000"/>
                      </a:schemeClr>
                    </a:solidFill>
                    <a:latin typeface="+mj-lt"/>
                    <a:ea typeface="微软雅黑" panose="020B0503020204020204" charset="-122"/>
                    <a:cs typeface="+mj-lt"/>
                    <a:sym typeface="Arial" panose="020B0604020202020204" pitchFamily="34" charset="0"/>
                  </a:rPr>
                  <a:t>Method: </a:t>
                </a:r>
                <a:r>
                  <a:rPr lang="zh-CN" altLang="en-US" sz="1400" dirty="0">
                    <a:solidFill>
                      <a:schemeClr val="bg1">
                        <a:lumMod val="75000"/>
                      </a:schemeClr>
                    </a:solidFill>
                    <a:latin typeface="+mj-lt"/>
                    <a:ea typeface="微软雅黑" panose="020B0503020204020204" charset="-122"/>
                    <a:cs typeface="+mj-lt"/>
                    <a:sym typeface="Arial" panose="020B0604020202020204" pitchFamily="34" charset="0"/>
                  </a:rPr>
                  <a:t>QCD </a:t>
                </a:r>
                <a:r>
                  <a:rPr lang="en-US" altLang="zh-CN" sz="1400" dirty="0">
                    <a:solidFill>
                      <a:schemeClr val="bg1">
                        <a:lumMod val="75000"/>
                      </a:schemeClr>
                    </a:solidFill>
                    <a:latin typeface="+mj-lt"/>
                    <a:ea typeface="微软雅黑" panose="020B0503020204020204" charset="-122"/>
                    <a:cs typeface="+mj-lt"/>
                    <a:sym typeface="Arial" panose="020B0604020202020204" pitchFamily="34" charset="0"/>
                  </a:rPr>
                  <a:t>S</a:t>
                </a:r>
                <a:r>
                  <a:rPr lang="zh-CN" altLang="en-US" sz="1400" dirty="0">
                    <a:solidFill>
                      <a:schemeClr val="bg1">
                        <a:lumMod val="75000"/>
                      </a:schemeClr>
                    </a:solidFill>
                    <a:latin typeface="+mj-lt"/>
                    <a:ea typeface="微软雅黑" panose="020B0503020204020204" charset="-122"/>
                    <a:cs typeface="+mj-lt"/>
                    <a:sym typeface="Arial" panose="020B0604020202020204" pitchFamily="34" charset="0"/>
                  </a:rPr>
                  <a:t>um </a:t>
                </a:r>
                <a:r>
                  <a:rPr lang="en-US" altLang="zh-CN" sz="1400" dirty="0">
                    <a:solidFill>
                      <a:schemeClr val="bg1">
                        <a:lumMod val="75000"/>
                      </a:schemeClr>
                    </a:solidFill>
                    <a:latin typeface="+mj-lt"/>
                    <a:ea typeface="微软雅黑" panose="020B0503020204020204" charset="-122"/>
                    <a:cs typeface="+mj-lt"/>
                    <a:sym typeface="Arial" panose="020B0604020202020204" pitchFamily="34" charset="0"/>
                  </a:rPr>
                  <a:t>R</a:t>
                </a:r>
                <a:r>
                  <a:rPr lang="zh-CN" altLang="en-US" sz="1400" dirty="0">
                    <a:solidFill>
                      <a:schemeClr val="bg1">
                        <a:lumMod val="75000"/>
                      </a:schemeClr>
                    </a:solidFill>
                    <a:latin typeface="+mj-lt"/>
                    <a:ea typeface="微软雅黑" panose="020B0503020204020204" charset="-122"/>
                    <a:cs typeface="+mj-lt"/>
                    <a:sym typeface="Arial" panose="020B0604020202020204" pitchFamily="34" charset="0"/>
                  </a:rPr>
                  <a:t>ules</a:t>
                </a:r>
                <a:endParaRPr lang="zh-CN" altLang="en-US" sz="1400" dirty="0">
                  <a:solidFill>
                    <a:schemeClr val="bg1">
                      <a:lumMod val="75000"/>
                    </a:schemeClr>
                  </a:solidFill>
                  <a:latin typeface="+mj-lt"/>
                  <a:ea typeface="微软雅黑" panose="020B0503020204020204" charset="-122"/>
                  <a:cs typeface="+mj-lt"/>
                  <a:sym typeface="Arial" panose="020B0604020202020204" pitchFamily="34" charset="0"/>
                </a:endParaRPr>
              </a:p>
            </p:txBody>
          </p:sp>
          <p:sp>
            <p:nvSpPr>
              <p:cNvPr id="37" name="MH_SubTitle_1"/>
              <p:cNvSpPr txBox="1"/>
              <p:nvPr>
                <p:custDataLst>
                  <p:tags r:id="rId5"/>
                </p:custDataLst>
              </p:nvPr>
            </p:nvSpPr>
            <p:spPr>
              <a:xfrm>
                <a:off x="7306" y="7071"/>
                <a:ext cx="6800" cy="604"/>
              </a:xfrm>
              <a:prstGeom prst="rect">
                <a:avLst/>
              </a:prstGeom>
              <a:noFill/>
            </p:spPr>
            <p:txBody>
              <a:bodyPr wrap="square" lIns="0" tIns="0" rIns="0" bIns="0" anchor="ctr">
                <a:spAutoFit/>
              </a:bodyPr>
              <a:p>
                <a:pPr algn="l"/>
                <a:r>
                  <a:rPr lang="en-US" altLang="zh-CN" sz="1400" dirty="0">
                    <a:solidFill>
                      <a:schemeClr val="bg1">
                        <a:lumMod val="75000"/>
                      </a:schemeClr>
                    </a:solidFill>
                    <a:latin typeface="+mj-lt"/>
                    <a:ea typeface="微软雅黑" panose="020B0503020204020204" charset="-122"/>
                    <a:cs typeface="+mj-lt"/>
                    <a:sym typeface="Arial" panose="020B0604020202020204" pitchFamily="34" charset="0"/>
                  </a:rPr>
                  <a:t>Numerical Analysis</a:t>
                </a:r>
                <a:endParaRPr lang="en-US" altLang="zh-CN" sz="1400" dirty="0">
                  <a:solidFill>
                    <a:schemeClr val="bg1">
                      <a:lumMod val="75000"/>
                    </a:schemeClr>
                  </a:solidFill>
                  <a:latin typeface="+mj-lt"/>
                  <a:ea typeface="微软雅黑" panose="020B0503020204020204" charset="-122"/>
                  <a:cs typeface="+mj-lt"/>
                  <a:sym typeface="Arial" panose="020B0604020202020204" pitchFamily="34" charset="0"/>
                </a:endParaRPr>
              </a:p>
            </p:txBody>
          </p:sp>
          <p:sp>
            <p:nvSpPr>
              <p:cNvPr id="38" name="椭圆 37"/>
              <p:cNvSpPr/>
              <p:nvPr>
                <p:custDataLst>
                  <p:tags r:id="rId6"/>
                </p:custDataLst>
              </p:nvPr>
            </p:nvSpPr>
            <p:spPr>
              <a:xfrm>
                <a:off x="6177" y="5561"/>
                <a:ext cx="743" cy="742"/>
              </a:xfrm>
              <a:prstGeom prst="ellipse">
                <a:avLst/>
              </a:prstGeom>
              <a:gradFill>
                <a:gsLst>
                  <a:gs pos="100000">
                    <a:srgbClr val="024581"/>
                  </a:gs>
                  <a:gs pos="0">
                    <a:srgbClr val="12599D"/>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400" b="1" dirty="0">
                    <a:latin typeface="+mj-ea"/>
                    <a:ea typeface="微软雅黑" panose="020B0503020204020204" charset="-122"/>
                    <a:cs typeface="+mj-ea"/>
                  </a:rPr>
                  <a:t>2</a:t>
                </a:r>
                <a:endParaRPr lang="en-US" altLang="zh-CN" sz="1400" b="1" dirty="0">
                  <a:latin typeface="+mj-ea"/>
                  <a:ea typeface="微软雅黑" panose="020B0503020204020204" charset="-122"/>
                  <a:cs typeface="+mj-ea"/>
                </a:endParaRPr>
              </a:p>
            </p:txBody>
          </p:sp>
          <p:sp>
            <p:nvSpPr>
              <p:cNvPr id="40" name="椭圆 39"/>
              <p:cNvSpPr/>
              <p:nvPr>
                <p:custDataLst>
                  <p:tags r:id="rId7"/>
                </p:custDataLst>
              </p:nvPr>
            </p:nvSpPr>
            <p:spPr>
              <a:xfrm>
                <a:off x="6177" y="6951"/>
                <a:ext cx="743" cy="742"/>
              </a:xfrm>
              <a:prstGeom prst="ellipse">
                <a:avLst/>
              </a:prstGeom>
              <a:gradFill>
                <a:gsLst>
                  <a:gs pos="100000">
                    <a:srgbClr val="024581"/>
                  </a:gs>
                  <a:gs pos="0">
                    <a:srgbClr val="12599D"/>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400" b="1" dirty="0">
                    <a:latin typeface="+mj-lt"/>
                    <a:ea typeface="微软雅黑" panose="020B0503020204020204" charset="-122"/>
                    <a:cs typeface="+mj-lt"/>
                  </a:rPr>
                  <a:t>3</a:t>
                </a:r>
                <a:endParaRPr lang="en-US" altLang="zh-CN" sz="1400" b="1" dirty="0">
                  <a:latin typeface="+mj-lt"/>
                  <a:ea typeface="微软雅黑" panose="020B0503020204020204" charset="-122"/>
                  <a:cs typeface="+mj-lt"/>
                </a:endParaRPr>
              </a:p>
            </p:txBody>
          </p:sp>
          <p:sp>
            <p:nvSpPr>
              <p:cNvPr id="41" name="椭圆 40"/>
              <p:cNvSpPr/>
              <p:nvPr>
                <p:custDataLst>
                  <p:tags r:id="rId8"/>
                </p:custDataLst>
              </p:nvPr>
            </p:nvSpPr>
            <p:spPr>
              <a:xfrm>
                <a:off x="6177" y="8343"/>
                <a:ext cx="743" cy="742"/>
              </a:xfrm>
              <a:prstGeom prst="ellipse">
                <a:avLst/>
              </a:prstGeom>
              <a:gradFill>
                <a:gsLst>
                  <a:gs pos="100000">
                    <a:srgbClr val="024581"/>
                  </a:gs>
                  <a:gs pos="0">
                    <a:srgbClr val="12599D"/>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400" b="1" dirty="0">
                    <a:latin typeface="+mj-lt"/>
                    <a:ea typeface="微软雅黑" panose="020B0503020204020204" charset="-122"/>
                    <a:cs typeface="+mj-lt"/>
                  </a:rPr>
                  <a:t>4</a:t>
                </a:r>
                <a:endParaRPr lang="en-US" altLang="zh-CN" sz="1400" b="1" dirty="0">
                  <a:latin typeface="+mj-lt"/>
                  <a:ea typeface="微软雅黑" panose="020B0503020204020204" charset="-122"/>
                  <a:cs typeface="+mj-lt"/>
                </a:endParaRPr>
              </a:p>
            </p:txBody>
          </p:sp>
          <p:sp>
            <p:nvSpPr>
              <p:cNvPr id="42" name="文本框 41"/>
              <p:cNvSpPr txBox="1"/>
              <p:nvPr/>
            </p:nvSpPr>
            <p:spPr>
              <a:xfrm>
                <a:off x="7055" y="8269"/>
                <a:ext cx="6400" cy="861"/>
              </a:xfrm>
              <a:prstGeom prst="rect">
                <a:avLst/>
              </a:prstGeom>
              <a:noFill/>
            </p:spPr>
            <p:txBody>
              <a:bodyPr wrap="square" rtlCol="0">
                <a:spAutoFit/>
              </a:bodyPr>
              <a:p>
                <a:r>
                  <a:rPr lang="en-US" sz="1400">
                    <a:solidFill>
                      <a:schemeClr val="bg1">
                        <a:lumMod val="75000"/>
                      </a:schemeClr>
                    </a:solidFill>
                    <a:latin typeface="+mj-lt"/>
                    <a:ea typeface="微软雅黑" panose="020B0503020204020204" charset="-122"/>
                    <a:cs typeface="+mj-lt"/>
                    <a:sym typeface="+mn-ea"/>
                  </a:rPr>
                  <a:t>Summary</a:t>
                </a:r>
                <a:endParaRPr lang="en-US" altLang="en-US" sz="1400">
                  <a:solidFill>
                    <a:schemeClr val="bg1">
                      <a:lumMod val="75000"/>
                    </a:schemeClr>
                  </a:solidFill>
                  <a:latin typeface="+mj-lt"/>
                  <a:ea typeface="微软雅黑" panose="020B0503020204020204" charset="-122"/>
                  <a:cs typeface="+mj-lt"/>
                  <a:sym typeface="+mn-ea"/>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 name="table 70"/>
          <p:cNvGraphicFramePr>
            <a:graphicFrameLocks noGrp="1"/>
          </p:cNvGraphicFramePr>
          <p:nvPr/>
        </p:nvGraphicFramePr>
        <p:xfrm>
          <a:off x="0" y="3375072"/>
          <a:ext cx="4605019" cy="80644"/>
        </p:xfrm>
        <a:graphic>
          <a:graphicData uri="http://schemas.openxmlformats.org/drawingml/2006/table">
            <a:tbl>
              <a:tblPr/>
              <a:tblGrid>
                <a:gridCol w="913130"/>
                <a:gridCol w="1224914"/>
                <a:gridCol w="1952625"/>
                <a:gridCol w="514350"/>
              </a:tblGrid>
              <a:tr h="0">
                <a:tc>
                  <a:txBody>
                    <a:bodyPr/>
                    <a:lstStyle/>
                    <a:p>
                      <a:pPr algn="l" rtl="0" eaLnBrk="0">
                        <a:lnSpc>
                          <a:spcPct val="80000"/>
                        </a:lnSpc>
                      </a:pPr>
                      <a:endParaRPr sz="100" dirty="0">
                        <a:latin typeface="Arial" panose="020B0604020202020204"/>
                        <a:ea typeface="Arial" panose="020B0604020202020204"/>
                        <a:cs typeface="Arial" panose="020B0604020202020204"/>
                      </a:endParaRPr>
                    </a:p>
                    <a:p>
                      <a:pPr marL="269240" algn="l" rtl="0" eaLnBrk="0">
                        <a:lnSpc>
                          <a:spcPct val="99000"/>
                        </a:lnSpc>
                      </a:pPr>
                      <a:r>
                        <a:rPr lang="en-US" altLang="zh-CN" sz="400" kern="0" spc="50" dirty="0">
                          <a:solidFill>
                            <a:srgbClr val="174994">
                              <a:alpha val="100000"/>
                            </a:srgbClr>
                          </a:solidFill>
                          <a:latin typeface="Arial" panose="020B0604020202020204"/>
                          <a:ea typeface="Arial" panose="020B0604020202020204"/>
                          <a:cs typeface="Arial" panose="020B0604020202020204"/>
                          <a:sym typeface="+mn-ea"/>
                        </a:rPr>
                        <a:t>Jul.14</a:t>
                      </a:r>
                      <a:r>
                        <a:rPr sz="400" kern="0" spc="50" dirty="0">
                          <a:solidFill>
                            <a:srgbClr val="174994">
                              <a:alpha val="100000"/>
                            </a:srgbClr>
                          </a:solidFill>
                          <a:latin typeface="Arial" panose="020B0604020202020204"/>
                          <a:ea typeface="Arial" panose="020B0604020202020204"/>
                          <a:cs typeface="Arial" panose="020B0604020202020204"/>
                          <a:sym typeface="+mn-ea"/>
                        </a:rPr>
                        <a:t>, 2025</a:t>
                      </a:r>
                      <a:endParaRPr sz="400" dirty="0">
                        <a:latin typeface="Arial" panose="020B0604020202020204"/>
                        <a:ea typeface="Arial" panose="020B0604020202020204"/>
                        <a:cs typeface="Arial" panose="020B0604020202020204"/>
                      </a:endParaRPr>
                    </a:p>
                    <a:p>
                      <a:pPr marL="269240" algn="l" rtl="0" eaLnBrk="0">
                        <a:lnSpc>
                          <a:spcPct val="99000"/>
                        </a:lnSpc>
                      </a:pPr>
                      <a:endParaRPr sz="400" dirty="0">
                        <a:latin typeface="Arial" panose="020B0604020202020204"/>
                        <a:ea typeface="Arial" panose="020B0604020202020204"/>
                        <a:cs typeface="Arial" panose="020B0604020202020204"/>
                      </a:endParaRPr>
                    </a:p>
                  </a:txBody>
                  <a:tcPr marL="0" marR="0" marT="0" marB="0" vert="horz">
                    <a:lnL>
                      <a:noFill/>
                    </a:lnL>
                    <a:lnR w="3175" cap="flat" cmpd="sng" algn="ctr">
                      <a:solidFill>
                        <a:srgbClr val="174994"/>
                      </a:solidFill>
                      <a:prstDash val="solid"/>
                      <a:round/>
                      <a:headEnd type="none" w="med" len="med"/>
                      <a:tailEnd type="none" w="med" len="med"/>
                    </a:lnR>
                    <a:lnT w="3175" cap="flat" cmpd="sng" algn="ctr">
                      <a:solidFill>
                        <a:srgbClr val="174994"/>
                      </a:solidFill>
                      <a:prstDash val="solid"/>
                      <a:round/>
                      <a:headEnd type="none" w="med" len="med"/>
                      <a:tailEnd type="none" w="med" len="med"/>
                    </a:lnT>
                    <a:lnB>
                      <a:noFill/>
                    </a:lnB>
                  </a:tcPr>
                </a:tc>
                <a:tc>
                  <a:txBody>
                    <a:bodyPr/>
                    <a:lstStyle/>
                    <a:p>
                      <a:pPr algn="l" rtl="0" eaLnBrk="0">
                        <a:lnSpc>
                          <a:spcPct val="73000"/>
                        </a:lnSpc>
                      </a:pPr>
                      <a:endParaRPr sz="100" dirty="0">
                        <a:latin typeface="Arial" panose="020B0604020202020204"/>
                        <a:ea typeface="Arial" panose="020B0604020202020204"/>
                        <a:cs typeface="Arial" panose="020B0604020202020204"/>
                      </a:endParaRPr>
                    </a:p>
                    <a:p>
                      <a:pPr marL="256540" algn="l" rtl="0" eaLnBrk="0">
                        <a:lnSpc>
                          <a:spcPts val="490"/>
                        </a:lnSpc>
                      </a:pPr>
                      <a:r>
                        <a:rPr lang="en-US" altLang="zh-CN" sz="400" kern="0" spc="60" dirty="0">
                          <a:solidFill>
                            <a:srgbClr val="174994">
                              <a:alpha val="100000"/>
                            </a:srgbClr>
                          </a:solidFill>
                          <a:latin typeface="Arial" panose="020B0604020202020204"/>
                          <a:ea typeface="Arial" panose="020B0604020202020204"/>
                          <a:cs typeface="Arial" panose="020B0604020202020204"/>
                          <a:sym typeface="+mn-ea"/>
                        </a:rPr>
                        <a:t>Hong-Zhou Xi </a:t>
                      </a:r>
                      <a:r>
                        <a:rPr sz="400" kern="0" spc="60" dirty="0">
                          <a:solidFill>
                            <a:srgbClr val="174994">
                              <a:alpha val="100000"/>
                            </a:srgbClr>
                          </a:solidFill>
                          <a:latin typeface="Arial" panose="020B0604020202020204"/>
                          <a:ea typeface="Arial" panose="020B0604020202020204"/>
                          <a:cs typeface="Arial" panose="020B0604020202020204"/>
                          <a:sym typeface="+mn-ea"/>
                        </a:rPr>
                        <a:t> </a:t>
                      </a:r>
                      <a:r>
                        <a:rPr sz="400" kern="0" spc="40" dirty="0">
                          <a:solidFill>
                            <a:srgbClr val="174994">
                              <a:alpha val="100000"/>
                            </a:srgbClr>
                          </a:solidFill>
                          <a:latin typeface="Arial" panose="020B0604020202020204"/>
                          <a:ea typeface="Arial" panose="020B0604020202020204"/>
                          <a:cs typeface="Arial" panose="020B0604020202020204"/>
                          <a:sym typeface="+mn-ea"/>
                        </a:rPr>
                        <a:t>(</a:t>
                      </a:r>
                      <a:r>
                        <a:rPr lang="en-US" sz="400" kern="0" spc="40" dirty="0">
                          <a:solidFill>
                            <a:srgbClr val="174994">
                              <a:alpha val="100000"/>
                            </a:srgbClr>
                          </a:solidFill>
                          <a:latin typeface="Arial" panose="020B0604020202020204"/>
                          <a:ea typeface="Arial" panose="020B0604020202020204"/>
                          <a:cs typeface="Arial" panose="020B0604020202020204"/>
                          <a:sym typeface="+mn-ea"/>
                        </a:rPr>
                        <a:t>SEU</a:t>
                      </a:r>
                      <a:r>
                        <a:rPr sz="400" kern="0" spc="40" dirty="0">
                          <a:solidFill>
                            <a:srgbClr val="174994">
                              <a:alpha val="100000"/>
                            </a:srgbClr>
                          </a:solidFill>
                          <a:latin typeface="Arial" panose="020B0604020202020204"/>
                          <a:ea typeface="Arial" panose="020B0604020202020204"/>
                          <a:cs typeface="Arial" panose="020B0604020202020204"/>
                          <a:sym typeface="+mn-ea"/>
                        </a:rPr>
                        <a:t>)</a:t>
                      </a:r>
                      <a:endParaRPr sz="400" dirty="0">
                        <a:latin typeface="Arial" panose="020B0604020202020204"/>
                        <a:ea typeface="Arial" panose="020B0604020202020204"/>
                        <a:cs typeface="Arial" panose="020B0604020202020204"/>
                      </a:endParaRPr>
                    </a:p>
                  </a:txBody>
                  <a:tcPr marL="0" marR="0" marT="0" marB="0" vert="horz">
                    <a:lnL w="3175" cap="flat" cmpd="sng" algn="ctr">
                      <a:solidFill>
                        <a:srgbClr val="174994"/>
                      </a:solidFill>
                      <a:prstDash val="solid"/>
                      <a:round/>
                      <a:headEnd type="none" w="med" len="med"/>
                      <a:tailEnd type="none" w="med" len="med"/>
                    </a:lnL>
                    <a:lnR w="3175" cap="flat" cmpd="sng" algn="ctr">
                      <a:solidFill>
                        <a:srgbClr val="174994"/>
                      </a:solidFill>
                      <a:prstDash val="solid"/>
                      <a:round/>
                      <a:headEnd type="none" w="med" len="med"/>
                      <a:tailEnd type="none" w="med" len="med"/>
                    </a:lnR>
                    <a:lnT w="3175" cap="flat" cmpd="sng" algn="ctr">
                      <a:solidFill>
                        <a:srgbClr val="174994"/>
                      </a:solidFill>
                      <a:prstDash val="solid"/>
                      <a:round/>
                      <a:headEnd type="none" w="med" len="med"/>
                      <a:tailEnd type="none" w="med" len="med"/>
                    </a:lnT>
                    <a:lnB>
                      <a:noFill/>
                    </a:lnB>
                  </a:tcPr>
                </a:tc>
                <a:tc>
                  <a:txBody>
                    <a:bodyPr/>
                    <a:lstStyle/>
                    <a:p>
                      <a:pPr algn="l" rtl="0" eaLnBrk="0">
                        <a:lnSpc>
                          <a:spcPct val="74000"/>
                        </a:lnSpc>
                      </a:pPr>
                      <a:endParaRPr sz="100" dirty="0">
                        <a:latin typeface="Arial" panose="020B0604020202020204"/>
                        <a:ea typeface="Arial" panose="020B0604020202020204"/>
                        <a:cs typeface="Arial" panose="020B0604020202020204"/>
                      </a:endParaRPr>
                    </a:p>
                    <a:p>
                      <a:pPr marL="260350" algn="l" rtl="0" eaLnBrk="0">
                        <a:lnSpc>
                          <a:spcPct val="98000"/>
                        </a:lnSpc>
                      </a:pPr>
                      <a:r>
                        <a:rPr lang="en-US" altLang="zh-CN" sz="400" dirty="0">
                          <a:solidFill>
                            <a:schemeClr val="accent1"/>
                          </a:solidFill>
                          <a:latin typeface="Arial" panose="020B0604020202020204"/>
                          <a:ea typeface="Arial" panose="020B0604020202020204"/>
                          <a:cs typeface="Arial" panose="020B0604020202020204"/>
                          <a:sym typeface="+mn-ea"/>
                        </a:rPr>
                        <a:t>Charmonium-like States with  J</a:t>
                      </a:r>
                      <a:r>
                        <a:rPr lang="en-US" altLang="zh-CN" sz="400" baseline="30000" dirty="0">
                          <a:solidFill>
                            <a:schemeClr val="accent1"/>
                          </a:solidFill>
                          <a:latin typeface="Arial" panose="020B0604020202020204"/>
                          <a:ea typeface="Arial" panose="020B0604020202020204"/>
                          <a:cs typeface="Arial" panose="020B0604020202020204"/>
                          <a:sym typeface="+mn-ea"/>
                        </a:rPr>
                        <a:t>PC</a:t>
                      </a:r>
                      <a:r>
                        <a:rPr lang="en-US" altLang="zh-CN" sz="400" dirty="0">
                          <a:solidFill>
                            <a:schemeClr val="accent1"/>
                          </a:solidFill>
                          <a:latin typeface="Arial" panose="020B0604020202020204"/>
                          <a:ea typeface="Arial" panose="020B0604020202020204"/>
                          <a:cs typeface="Arial" panose="020B0604020202020204"/>
                          <a:sym typeface="+mn-ea"/>
                        </a:rPr>
                        <a:t>=3</a:t>
                      </a:r>
                      <a:r>
                        <a:rPr lang="en-US" altLang="zh-CN" sz="400" baseline="30000" dirty="0">
                          <a:solidFill>
                            <a:schemeClr val="accent1"/>
                          </a:solidFill>
                          <a:latin typeface="Arial" panose="020B0604020202020204"/>
                          <a:ea typeface="Arial" panose="020B0604020202020204"/>
                          <a:cs typeface="Arial" panose="020B0604020202020204"/>
                          <a:sym typeface="+mn-ea"/>
                        </a:rPr>
                        <a:t>−+</a:t>
                      </a:r>
                      <a:r>
                        <a:rPr lang="en-US" altLang="zh-CN" sz="400" dirty="0">
                          <a:solidFill>
                            <a:schemeClr val="accent1"/>
                          </a:solidFill>
                          <a:latin typeface="Arial" panose="020B0604020202020204"/>
                          <a:ea typeface="Arial" panose="020B0604020202020204"/>
                          <a:cs typeface="Arial" panose="020B0604020202020204"/>
                          <a:sym typeface="+mn-ea"/>
                        </a:rPr>
                        <a:t>  through QCD Sum Rules</a:t>
                      </a:r>
                      <a:endParaRPr sz="400" dirty="0">
                        <a:latin typeface="Arial" panose="020B0604020202020204"/>
                        <a:ea typeface="Arial" panose="020B0604020202020204"/>
                        <a:cs typeface="Arial" panose="020B0604020202020204"/>
                      </a:endParaRPr>
                    </a:p>
                  </a:txBody>
                  <a:tcPr marL="0" marR="0" marT="0" marB="0" vert="horz">
                    <a:lnL w="3175" cap="flat" cmpd="sng" algn="ctr">
                      <a:solidFill>
                        <a:srgbClr val="174994"/>
                      </a:solidFill>
                      <a:prstDash val="solid"/>
                      <a:round/>
                      <a:headEnd type="none" w="med" len="med"/>
                      <a:tailEnd type="none" w="med" len="med"/>
                    </a:lnL>
                    <a:lnR w="3175" cap="flat" cmpd="sng" algn="ctr">
                      <a:solidFill>
                        <a:srgbClr val="174994"/>
                      </a:solidFill>
                      <a:prstDash val="solid"/>
                      <a:round/>
                      <a:headEnd type="none" w="med" len="med"/>
                      <a:tailEnd type="none" w="med" len="med"/>
                    </a:lnR>
                    <a:lnT w="3175" cap="flat" cmpd="sng" algn="ctr">
                      <a:solidFill>
                        <a:srgbClr val="174994"/>
                      </a:solidFill>
                      <a:prstDash val="solid"/>
                      <a:round/>
                      <a:headEnd type="none" w="med" len="med"/>
                      <a:tailEnd type="none" w="med" len="med"/>
                    </a:lnT>
                    <a:lnB>
                      <a:noFill/>
                    </a:lnB>
                  </a:tcPr>
                </a:tc>
                <a:tc>
                  <a:txBody>
                    <a:bodyPr/>
                    <a:lstStyle/>
                    <a:p>
                      <a:pPr algn="l" rtl="0" eaLnBrk="0">
                        <a:lnSpc>
                          <a:spcPct val="82000"/>
                        </a:lnSpc>
                      </a:pPr>
                      <a:endParaRPr sz="100" dirty="0">
                        <a:latin typeface="Arial" panose="020B0604020202020204"/>
                        <a:ea typeface="Arial" panose="020B0604020202020204"/>
                        <a:cs typeface="Arial" panose="020B0604020202020204"/>
                      </a:endParaRPr>
                    </a:p>
                    <a:p>
                      <a:pPr marL="257175" algn="l" rtl="0" eaLnBrk="0">
                        <a:lnSpc>
                          <a:spcPct val="94000"/>
                        </a:lnSpc>
                      </a:pPr>
                      <a:r>
                        <a:rPr lang="en-US" sz="400" kern="0" spc="30" dirty="0">
                          <a:solidFill>
                            <a:srgbClr val="174994">
                              <a:alpha val="100000"/>
                            </a:srgbClr>
                          </a:solidFill>
                          <a:latin typeface="Arial" panose="020B0604020202020204"/>
                          <a:ea typeface="Arial" panose="020B0604020202020204"/>
                          <a:cs typeface="Arial" panose="020B0604020202020204"/>
                        </a:rPr>
                        <a:t>3</a:t>
                      </a:r>
                      <a:r>
                        <a:rPr sz="400" kern="0" spc="30" dirty="0">
                          <a:solidFill>
                            <a:srgbClr val="174994">
                              <a:alpha val="100000"/>
                            </a:srgbClr>
                          </a:solidFill>
                          <a:latin typeface="Arial" panose="020B0604020202020204"/>
                          <a:ea typeface="Arial" panose="020B0604020202020204"/>
                          <a:cs typeface="Arial" panose="020B0604020202020204"/>
                        </a:rPr>
                        <a:t>/</a:t>
                      </a:r>
                      <a:r>
                        <a:rPr lang="en-US" sz="400" kern="0" spc="30" dirty="0">
                          <a:solidFill>
                            <a:srgbClr val="174994">
                              <a:alpha val="100000"/>
                            </a:srgbClr>
                          </a:solidFill>
                          <a:latin typeface="Arial" panose="020B0604020202020204"/>
                          <a:ea typeface="Arial" panose="020B0604020202020204"/>
                          <a:cs typeface="Arial" panose="020B0604020202020204"/>
                        </a:rPr>
                        <a:t>19</a:t>
                      </a:r>
                      <a:endParaRPr lang="en-US" sz="400" kern="0" spc="30" dirty="0">
                        <a:solidFill>
                          <a:srgbClr val="174994">
                            <a:alpha val="100000"/>
                          </a:srgbClr>
                        </a:solidFill>
                        <a:latin typeface="Arial" panose="020B0604020202020204"/>
                        <a:ea typeface="Arial" panose="020B0604020202020204"/>
                        <a:cs typeface="Arial" panose="020B0604020202020204"/>
                      </a:endParaRPr>
                    </a:p>
                  </a:txBody>
                  <a:tcPr marL="0" marR="0" marT="0" marB="0" vert="horz">
                    <a:lnL w="3175" cap="flat" cmpd="sng" algn="ctr">
                      <a:solidFill>
                        <a:srgbClr val="174994"/>
                      </a:solidFill>
                      <a:prstDash val="solid"/>
                      <a:round/>
                      <a:headEnd type="none" w="med" len="med"/>
                      <a:tailEnd type="none" w="med" len="med"/>
                    </a:lnL>
                    <a:lnR>
                      <a:noFill/>
                    </a:lnR>
                    <a:lnT w="3175" cap="flat" cmpd="sng" algn="ctr">
                      <a:solidFill>
                        <a:srgbClr val="174994"/>
                      </a:solidFill>
                      <a:prstDash val="solid"/>
                      <a:round/>
                      <a:headEnd type="none" w="med" len="med"/>
                      <a:tailEnd type="none" w="med" len="med"/>
                    </a:lnT>
                    <a:lnB>
                      <a:noFill/>
                    </a:lnB>
                  </a:tcPr>
                </a:tc>
              </a:tr>
            </a:tbl>
          </a:graphicData>
        </a:graphic>
      </p:graphicFrame>
      <p:pic>
        <p:nvPicPr>
          <p:cNvPr id="74" name="picture 74"/>
          <p:cNvPicPr>
            <a:picLocks noChangeAspect="1"/>
          </p:cNvPicPr>
          <p:nvPr/>
        </p:nvPicPr>
        <p:blipFill>
          <a:blip r:embed="rId1"/>
          <a:stretch>
            <a:fillRect/>
          </a:stretch>
        </p:blipFill>
        <p:spPr>
          <a:xfrm rot="21600000">
            <a:off x="3014216" y="3271405"/>
            <a:ext cx="1552137" cy="69494"/>
          </a:xfrm>
          <a:prstGeom prst="rect">
            <a:avLst/>
          </a:prstGeom>
        </p:spPr>
      </p:pic>
      <mc:AlternateContent xmlns:mc="http://schemas.openxmlformats.org/markup-compatibility/2006">
        <mc:Choice xmlns:a14="http://schemas.microsoft.com/office/drawing/2010/main" Requires="a14">
          <p:sp>
            <p:nvSpPr>
              <p:cNvPr id="4" name="文本框 3"/>
              <p:cNvSpPr txBox="1"/>
              <p:nvPr/>
            </p:nvSpPr>
            <p:spPr>
              <a:xfrm>
                <a:off x="2518410" y="542290"/>
                <a:ext cx="2047875" cy="2522855"/>
              </a:xfrm>
              <a:prstGeom prst="rect">
                <a:avLst/>
              </a:prstGeom>
              <a:noFill/>
            </p:spPr>
            <p:txBody>
              <a:bodyPr wrap="square" rtlCol="0" anchor="t">
                <a:noAutofit/>
              </a:bodyPr>
              <a:p>
                <a:pPr marL="171450" indent="-171450" algn="l" fontAlgn="auto">
                  <a:lnSpc>
                    <a:spcPct val="150000"/>
                  </a:lnSpc>
                  <a:buFont typeface="Wingdings" panose="05000000000000000000" charset="0"/>
                  <a:buChar char="Ø"/>
                </a:pPr>
                <a:r>
                  <a:rPr lang="en-US" altLang="zh-CN" sz="700">
                    <a:latin typeface="+mj-ea"/>
                    <a:ea typeface="微软雅黑" panose="020B0503020204020204" charset="-122"/>
                    <a:cs typeface="+mj-ea"/>
                  </a:rPr>
                  <a:t>Below </a:t>
                </a:r>
                <a:r>
                  <a:rPr lang="en-US" altLang="zh-CN" sz="700">
                    <a:latin typeface="+mj-ea"/>
                    <a:ea typeface="微软雅黑" panose="020B0503020204020204" charset="-122"/>
                    <a:cs typeface="+mj-ea"/>
                    <a:sym typeface="+mn-ea"/>
                  </a:rPr>
                  <a:t>open-charm threshold:</a:t>
                </a:r>
                <a:endParaRPr lang="en-US" altLang="zh-CN" sz="700">
                  <a:latin typeface="+mj-ea"/>
                  <a:ea typeface="微软雅黑" panose="020B0503020204020204" charset="-122"/>
                  <a:cs typeface="+mj-ea"/>
                </a:endParaRPr>
              </a:p>
              <a:p>
                <a:pPr indent="0" algn="l" fontAlgn="auto">
                  <a:lnSpc>
                    <a:spcPct val="150000"/>
                  </a:lnSpc>
                  <a:buFont typeface="Arial" panose="020B0604020202020204" pitchFamily="34" charset="0"/>
                  <a:buNone/>
                </a:pPr>
                <a:endParaRPr lang="en-US" altLang="zh-CN" sz="700">
                  <a:latin typeface="+mj-ea"/>
                  <a:ea typeface="微软雅黑" panose="020B0503020204020204" charset="-122"/>
                  <a:cs typeface="+mj-ea"/>
                </a:endParaRPr>
              </a:p>
              <a:p>
                <a:pPr marL="360045" indent="-171450" algn="l" fontAlgn="auto">
                  <a:lnSpc>
                    <a:spcPct val="150000"/>
                  </a:lnSpc>
                  <a:buFont typeface="Arial" panose="020B0604020202020204" pitchFamily="34" charset="0"/>
                  <a:buChar char="•"/>
                </a:pPr>
                <a:r>
                  <a:rPr lang="en-US" altLang="zh-CN" sz="700">
                    <a:latin typeface="+mj-ea"/>
                    <a:ea typeface="微软雅黑" panose="020B0503020204020204" charset="-122"/>
                    <a:cs typeface="+mj-ea"/>
                  </a:rPr>
                  <a:t>Configuration of </a:t>
                </a:r>
                <a14:m>
                  <m:oMath xmlns:m="http://schemas.openxmlformats.org/officeDocument/2006/math">
                    <m:r>
                      <m:rPr>
                        <m:sty m:val="p"/>
                      </m:rPr>
                      <a:rPr lang="en-US" altLang="zh-CN" sz="700">
                        <a:latin typeface="Cambria Math" panose="02040503050406030204" charset="0"/>
                        <a:ea typeface="微软雅黑" panose="020B0503020204020204" charset="-122"/>
                        <a:cs typeface="Cambria Math" panose="02040503050406030204" charset="0"/>
                      </a:rPr>
                      <m:t>c</m:t>
                    </m:r>
                    <m:acc>
                      <m:accPr>
                        <m:chr m:val="̅"/>
                        <m:ctrlPr>
                          <a:rPr lang="en-US" altLang="zh-CN" sz="700" i="1">
                            <a:latin typeface="Cambria Math" panose="02040503050406030204" charset="0"/>
                            <a:ea typeface="微软雅黑" panose="020B0503020204020204" charset="-122"/>
                            <a:cs typeface="Cambria Math" panose="02040503050406030204" charset="0"/>
                          </a:rPr>
                        </m:ctrlPr>
                      </m:accPr>
                      <m:e>
                        <m:r>
                          <a:rPr lang="en-US" altLang="zh-CN" sz="700" i="1">
                            <a:latin typeface="Cambria Math" panose="02040503050406030204" charset="0"/>
                            <a:ea typeface="微软雅黑" panose="020B0503020204020204" charset="-122"/>
                            <a:cs typeface="Cambria Math" panose="02040503050406030204" charset="0"/>
                          </a:rPr>
                          <m:t>𝑐</m:t>
                        </m:r>
                      </m:e>
                    </m:acc>
                  </m:oMath>
                </a14:m>
                <a:endParaRPr lang="en-US" altLang="zh-CN" sz="700" i="1">
                  <a:latin typeface="Cambria Math" panose="02040503050406030204" charset="0"/>
                  <a:ea typeface="微软雅黑" panose="020B0503020204020204" charset="-122"/>
                  <a:cs typeface="Cambria Math" panose="02040503050406030204" charset="0"/>
                </a:endParaRPr>
              </a:p>
              <a:p>
                <a:pPr marL="188595" indent="0" algn="l" fontAlgn="auto">
                  <a:lnSpc>
                    <a:spcPct val="150000"/>
                  </a:lnSpc>
                  <a:buFont typeface="Arial" panose="020B0604020202020204" pitchFamily="34" charset="0"/>
                  <a:buNone/>
                </a:pPr>
                <a:endParaRPr lang="en-US" altLang="zh-CN" sz="700" i="1">
                  <a:latin typeface="Cambria Math" panose="02040503050406030204" charset="0"/>
                  <a:ea typeface="微软雅黑" panose="020B0503020204020204" charset="-122"/>
                  <a:cs typeface="Cambria Math" panose="02040503050406030204" charset="0"/>
                </a:endParaRPr>
              </a:p>
              <a:p>
                <a:pPr marL="360045" indent="-171450" algn="l" fontAlgn="auto">
                  <a:lnSpc>
                    <a:spcPct val="150000"/>
                  </a:lnSpc>
                  <a:buFont typeface="Arial" panose="020B0604020202020204" pitchFamily="34" charset="0"/>
                  <a:buChar char="•"/>
                </a:pPr>
                <a:r>
                  <a:rPr lang="en-US" altLang="zh-CN" sz="700">
                    <a:latin typeface="+mj-ea"/>
                    <a:ea typeface="微软雅黑" panose="020B0503020204020204" charset="-122"/>
                    <a:cs typeface="+mj-ea"/>
                  </a:rPr>
                  <a:t>Relativistically corrected potential model (Cornell potential)</a:t>
                </a:r>
                <a:endParaRPr lang="en-US" altLang="zh-CN" sz="700">
                  <a:latin typeface="+mj-ea"/>
                  <a:ea typeface="微软雅黑" panose="020B0503020204020204" charset="-122"/>
                  <a:cs typeface="+mj-ea"/>
                </a:endParaRPr>
              </a:p>
              <a:p>
                <a:pPr indent="0" algn="l" fontAlgn="auto">
                  <a:lnSpc>
                    <a:spcPct val="150000"/>
                  </a:lnSpc>
                  <a:buFont typeface="Wingdings" panose="05000000000000000000" charset="0"/>
                  <a:buNone/>
                </a:pPr>
                <a:endParaRPr lang="en-US" altLang="zh-CN" sz="700">
                  <a:latin typeface="+mj-ea"/>
                  <a:ea typeface="微软雅黑" panose="020B0503020204020204" charset="-122"/>
                  <a:cs typeface="+mj-ea"/>
                </a:endParaRPr>
              </a:p>
              <a:p>
                <a:pPr marL="171450" indent="-171450" algn="l" fontAlgn="auto">
                  <a:lnSpc>
                    <a:spcPct val="150000"/>
                  </a:lnSpc>
                  <a:buFont typeface="Wingdings" panose="05000000000000000000" charset="0"/>
                  <a:buChar char="Ø"/>
                </a:pPr>
                <a:r>
                  <a:rPr lang="en-US" altLang="zh-CN" sz="700">
                    <a:latin typeface="+mj-ea"/>
                    <a:ea typeface="微软雅黑" panose="020B0503020204020204" charset="-122"/>
                    <a:cs typeface="+mj-ea"/>
                  </a:rPr>
                  <a:t>Above open-charm threshold:</a:t>
                </a:r>
                <a:endParaRPr lang="en-US" altLang="zh-CN" sz="700">
                  <a:latin typeface="+mj-ea"/>
                  <a:ea typeface="微软雅黑" panose="020B0503020204020204" charset="-122"/>
                  <a:cs typeface="+mj-ea"/>
                </a:endParaRPr>
              </a:p>
              <a:p>
                <a:pPr indent="0" algn="l" fontAlgn="auto">
                  <a:lnSpc>
                    <a:spcPct val="150000"/>
                  </a:lnSpc>
                  <a:buFont typeface="Arial" panose="020B0604020202020204" pitchFamily="34" charset="0"/>
                  <a:buNone/>
                </a:pPr>
                <a:endParaRPr lang="en-US" altLang="zh-CN" sz="700">
                  <a:latin typeface="+mj-ea"/>
                  <a:ea typeface="微软雅黑" panose="020B0503020204020204" charset="-122"/>
                  <a:cs typeface="+mj-ea"/>
                </a:endParaRPr>
              </a:p>
              <a:p>
                <a:pPr marL="360045" indent="-171450" algn="l" fontAlgn="auto">
                  <a:lnSpc>
                    <a:spcPct val="150000"/>
                  </a:lnSpc>
                  <a:buClrTx/>
                  <a:buSzTx/>
                  <a:buFont typeface="Arial" panose="020B0604020202020204" pitchFamily="34" charset="0"/>
                  <a:buChar char="•"/>
                </a:pPr>
                <a:r>
                  <a:rPr lang="en-US" altLang="zh-CN" sz="700">
                    <a:solidFill>
                      <a:schemeClr val="tx1"/>
                    </a:solidFill>
                    <a:latin typeface="+mj-ea"/>
                    <a:ea typeface="微软雅黑" panose="020B0503020204020204" charset="-122"/>
                    <a:cs typeface="+mj-ea"/>
                  </a:rPr>
                  <a:t>Missing predicted states</a:t>
                </a:r>
                <a:r>
                  <a:rPr lang="zh-CN" altLang="en-US" sz="700">
                    <a:solidFill>
                      <a:schemeClr val="tx1"/>
                    </a:solidFill>
                    <a:latin typeface="+mj-ea"/>
                    <a:ea typeface="微软雅黑" panose="020B0503020204020204" charset="-122"/>
                    <a:cs typeface="+mj-ea"/>
                  </a:rPr>
                  <a:t>：</a:t>
                </a:r>
                <a:r>
                  <a:rPr lang="en-US" altLang="zh-CN" sz="700">
                    <a:solidFill>
                      <a:schemeClr val="tx1"/>
                    </a:solidFill>
                    <a:latin typeface="+mj-ea"/>
                    <a:ea typeface="微软雅黑" panose="020B0503020204020204" charset="-122"/>
                    <a:cs typeface="+mj-ea"/>
                  </a:rPr>
                  <a:t>Charmonium excited states in the mass range of about 4.0 – 4.9 GeV. </a:t>
                </a:r>
                <a:endParaRPr lang="en-US" altLang="zh-CN" sz="700">
                  <a:solidFill>
                    <a:schemeClr val="tx1"/>
                  </a:solidFill>
                  <a:latin typeface="+mj-ea"/>
                  <a:ea typeface="微软雅黑" panose="020B0503020204020204" charset="-122"/>
                  <a:cs typeface="+mj-ea"/>
                </a:endParaRPr>
              </a:p>
              <a:p>
                <a:pPr marL="188595" indent="0" algn="l" fontAlgn="auto">
                  <a:lnSpc>
                    <a:spcPct val="150000"/>
                  </a:lnSpc>
                  <a:buClrTx/>
                  <a:buSzTx/>
                  <a:buFont typeface="Arial" panose="020B0604020202020204" pitchFamily="34" charset="0"/>
                  <a:buNone/>
                </a:pPr>
                <a:endParaRPr lang="en-US" altLang="zh-CN" sz="700">
                  <a:solidFill>
                    <a:schemeClr val="tx1"/>
                  </a:solidFill>
                  <a:latin typeface="+mj-ea"/>
                  <a:ea typeface="微软雅黑" panose="020B0503020204020204" charset="-122"/>
                  <a:cs typeface="+mj-ea"/>
                </a:endParaRPr>
              </a:p>
              <a:p>
                <a:pPr marL="360045" indent="-171450" algn="l" fontAlgn="auto">
                  <a:lnSpc>
                    <a:spcPct val="150000"/>
                  </a:lnSpc>
                  <a:buClrTx/>
                  <a:buSzTx/>
                  <a:buFont typeface="Arial" panose="020B0604020202020204" pitchFamily="34" charset="0"/>
                  <a:buChar char="•"/>
                </a:pPr>
                <a:r>
                  <a:rPr lang="en-US" altLang="zh-CN" sz="700">
                    <a:latin typeface="+mj-ea"/>
                    <a:ea typeface="微软雅黑" panose="020B0503020204020204" charset="-122"/>
                    <a:cs typeface="+mj-ea"/>
                  </a:rPr>
                  <a:t>XYZ states: </a:t>
                </a:r>
                <a:r>
                  <a:rPr lang="en-US" altLang="zh-CN" sz="700">
                    <a:latin typeface="+mj-ea"/>
                    <a:ea typeface="微软雅黑" panose="020B0503020204020204" charset="-122"/>
                    <a:cs typeface="+mj-ea"/>
                    <a:sym typeface="思源黑体 CN Medium" charset="0"/>
                  </a:rPr>
                  <a:t>X(3872)</a:t>
                </a:r>
                <a:r>
                  <a:rPr lang="zh-CN" altLang="en-US" sz="700">
                    <a:latin typeface="+mj-ea"/>
                    <a:ea typeface="微软雅黑" panose="020B0503020204020204" charset="-122"/>
                    <a:cs typeface="+mj-ea"/>
                    <a:sym typeface="思源黑体 CN Medium" charset="0"/>
                  </a:rPr>
                  <a:t>，</a:t>
                </a:r>
                <a:r>
                  <a:rPr lang="en-US" altLang="zh-CN" sz="700">
                    <a:latin typeface="+mj-ea"/>
                    <a:ea typeface="微软雅黑" panose="020B0503020204020204" charset="-122"/>
                    <a:cs typeface="+mj-ea"/>
                    <a:sym typeface="思源黑体 CN Medium" charset="0"/>
                  </a:rPr>
                  <a:t>X(4630), Y(4260), Z</a:t>
                </a:r>
                <a:r>
                  <a:rPr lang="en-US" altLang="zh-CN" sz="700" baseline="-25000">
                    <a:latin typeface="+mj-ea"/>
                    <a:ea typeface="微软雅黑" panose="020B0503020204020204" charset="-122"/>
                    <a:cs typeface="+mj-ea"/>
                    <a:sym typeface="思源黑体 CN Medium" charset="0"/>
                  </a:rPr>
                  <a:t>c</a:t>
                </a:r>
                <a:r>
                  <a:rPr lang="en-US" altLang="zh-CN" sz="700">
                    <a:latin typeface="+mj-ea"/>
                    <a:ea typeface="微软雅黑" panose="020B0503020204020204" charset="-122"/>
                    <a:cs typeface="+mj-ea"/>
                    <a:sym typeface="思源黑体 CN Medium" charset="0"/>
                  </a:rPr>
                  <a:t>(3900), etc. </a:t>
                </a:r>
                <a:endParaRPr lang="en-US" altLang="zh-CN" sz="700">
                  <a:latin typeface="+mj-ea"/>
                  <a:ea typeface="微软雅黑" panose="020B0503020204020204" charset="-122"/>
                  <a:cs typeface="+mj-ea"/>
                  <a:sym typeface="思源黑体 CN Medium" charset="0"/>
                </a:endParaRPr>
              </a:p>
            </p:txBody>
          </p:sp>
        </mc:Choice>
        <mc:Fallback>
          <p:sp>
            <p:nvSpPr>
              <p:cNvPr id="4" name="文本框 3"/>
              <p:cNvSpPr txBox="1">
                <a:spLocks noRot="1" noChangeAspect="1" noMove="1" noResize="1" noEditPoints="1" noAdjustHandles="1" noChangeArrowheads="1" noChangeShapeType="1" noTextEdit="1"/>
              </p:cNvSpPr>
              <p:nvPr/>
            </p:nvSpPr>
            <p:spPr>
              <a:xfrm>
                <a:off x="2518410" y="542290"/>
                <a:ext cx="2047875" cy="2522855"/>
              </a:xfrm>
              <a:prstGeom prst="rect">
                <a:avLst/>
              </a:prstGeom>
              <a:blipFill rotWithShape="1">
                <a:blip r:embed="rId2"/>
                <a:stretch>
                  <a:fillRect/>
                </a:stretch>
              </a:blipFill>
            </p:spPr>
            <p:txBody>
              <a:bodyPr/>
              <a:lstStyle/>
              <a:p>
                <a:r>
                  <a:rPr lang="zh-CN" altLang="en-US">
                    <a:noFill/>
                  </a:rPr>
                  <a:t> </a:t>
                </a:r>
              </a:p>
            </p:txBody>
          </p:sp>
        </mc:Fallback>
      </mc:AlternateContent>
      <p:sp>
        <p:nvSpPr>
          <p:cNvPr id="5" name="文本框 4"/>
          <p:cNvSpPr txBox="1"/>
          <p:nvPr/>
        </p:nvSpPr>
        <p:spPr>
          <a:xfrm>
            <a:off x="0" y="180340"/>
            <a:ext cx="4605020" cy="229870"/>
          </a:xfrm>
          <a:prstGeom prst="rect">
            <a:avLst/>
          </a:prstGeom>
          <a:noFill/>
        </p:spPr>
        <p:txBody>
          <a:bodyPr wrap="square" rtlCol="0">
            <a:spAutoFit/>
          </a:bodyPr>
          <a:p>
            <a:pPr algn="ctr"/>
            <a:r>
              <a:rPr lang="en-US" altLang="zh-CN" sz="900" b="1" kern="0" spc="40" dirty="0">
                <a:solidFill>
                  <a:srgbClr val="000000">
                    <a:alpha val="100000"/>
                  </a:srgbClr>
                </a:solidFill>
                <a:highlight>
                  <a:srgbClr val="FFFF00"/>
                </a:highlight>
                <a:latin typeface="Arial" panose="020B0604020202020204"/>
                <a:ea typeface="Arial" panose="020B0604020202020204"/>
                <a:cs typeface="Arial" panose="020B0604020202020204"/>
                <a:sym typeface="+mn-ea"/>
              </a:rPr>
              <a:t>Current spectrum of charmonium and charmonium-like states</a:t>
            </a:r>
            <a:endParaRPr lang="en-US" altLang="zh-CN" sz="900" b="1" kern="0" spc="40" dirty="0">
              <a:solidFill>
                <a:srgbClr val="000000">
                  <a:alpha val="100000"/>
                </a:srgbClr>
              </a:solidFill>
              <a:highlight>
                <a:srgbClr val="FFFF00"/>
              </a:highlight>
              <a:latin typeface="Arial" panose="020B0604020202020204"/>
              <a:ea typeface="Arial" panose="020B0604020202020204"/>
              <a:cs typeface="Arial" panose="020B0604020202020204"/>
              <a:sym typeface="+mn-ea"/>
            </a:endParaRPr>
          </a:p>
        </p:txBody>
      </p:sp>
      <p:pic>
        <p:nvPicPr>
          <p:cNvPr id="2" name="图片 1"/>
          <p:cNvPicPr>
            <a:picLocks noChangeAspect="1"/>
          </p:cNvPicPr>
          <p:nvPr/>
        </p:nvPicPr>
        <p:blipFill>
          <a:blip r:embed="rId3"/>
          <a:stretch>
            <a:fillRect/>
          </a:stretch>
        </p:blipFill>
        <p:spPr>
          <a:xfrm>
            <a:off x="166370" y="542290"/>
            <a:ext cx="2399030" cy="1744980"/>
          </a:xfrm>
          <a:prstGeom prst="rect">
            <a:avLst/>
          </a:prstGeom>
        </p:spPr>
      </p:pic>
      <p:sp>
        <p:nvSpPr>
          <p:cNvPr id="7" name="文本框 6"/>
          <p:cNvSpPr txBox="1"/>
          <p:nvPr/>
        </p:nvSpPr>
        <p:spPr>
          <a:xfrm>
            <a:off x="199390" y="2241550"/>
            <a:ext cx="2425700" cy="953135"/>
          </a:xfrm>
          <a:prstGeom prst="rect">
            <a:avLst/>
          </a:prstGeom>
          <a:noFill/>
        </p:spPr>
        <p:txBody>
          <a:bodyPr wrap="square" rtlCol="0">
            <a:spAutoFit/>
          </a:bodyPr>
          <a:p>
            <a:pPr marL="171450" indent="-171450" algn="just">
              <a:buFont typeface="Arial" panose="020B0604020202020204" pitchFamily="34" charset="0"/>
              <a:buChar char="•"/>
            </a:pPr>
            <a:r>
              <a:rPr lang="en-US" altLang="zh-CN" sz="700">
                <a:latin typeface="+mj-ea"/>
                <a:cs typeface="+mj-ea"/>
              </a:rPr>
              <a:t>Solid lines:  well established</a:t>
            </a:r>
            <a:endParaRPr lang="en-US" altLang="zh-CN" sz="700">
              <a:latin typeface="+mj-ea"/>
              <a:cs typeface="+mj-ea"/>
            </a:endParaRPr>
          </a:p>
          <a:p>
            <a:pPr marL="171450" indent="-171450" algn="just">
              <a:buFont typeface="Arial" panose="020B0604020202020204" pitchFamily="34" charset="0"/>
              <a:buChar char="•"/>
            </a:pPr>
            <a:r>
              <a:rPr lang="en-US" altLang="zh-CN" sz="700">
                <a:latin typeface="+mj-ea"/>
                <a:cs typeface="+mj-ea"/>
              </a:rPr>
              <a:t>Dashed lines: to be confirmed</a:t>
            </a:r>
            <a:endParaRPr lang="en-US" altLang="zh-CN" sz="700">
              <a:latin typeface="+mj-ea"/>
              <a:cs typeface="+mj-ea"/>
            </a:endParaRPr>
          </a:p>
          <a:p>
            <a:pPr marL="171450" indent="-171450" algn="just">
              <a:buFont typeface="Arial" panose="020B0604020202020204" pitchFamily="34" charset="0"/>
              <a:buChar char="•"/>
            </a:pPr>
            <a:endParaRPr lang="en-US" altLang="zh-CN" sz="700">
              <a:latin typeface="+mj-ea"/>
              <a:cs typeface="+mj-ea"/>
            </a:endParaRPr>
          </a:p>
          <a:p>
            <a:pPr marL="171450" indent="-171450" algn="just">
              <a:buFont typeface="Arial" panose="020B0604020202020204" pitchFamily="34" charset="0"/>
              <a:buChar char="•"/>
            </a:pPr>
            <a:r>
              <a:rPr lang="en-US" altLang="zh-CN" sz="700" kern="0" spc="40" dirty="0">
                <a:solidFill>
                  <a:srgbClr val="0000FF">
                    <a:alpha val="100000"/>
                  </a:srgbClr>
                </a:solidFill>
                <a:latin typeface="Arial" panose="020B0604020202020204"/>
                <a:ea typeface="Arial" panose="020B0604020202020204"/>
                <a:cs typeface="Arial" panose="020B0604020202020204"/>
              </a:rPr>
              <a:t>Blue lines: consistent with the quark model</a:t>
            </a:r>
            <a:endParaRPr lang="en-US" altLang="zh-CN" sz="700" kern="0" spc="40" dirty="0">
              <a:solidFill>
                <a:srgbClr val="0000FF">
                  <a:alpha val="100000"/>
                </a:srgbClr>
              </a:solidFill>
              <a:latin typeface="Arial" panose="020B0604020202020204"/>
              <a:ea typeface="Arial" panose="020B0604020202020204"/>
              <a:cs typeface="Arial" panose="020B0604020202020204"/>
            </a:endParaRPr>
          </a:p>
          <a:p>
            <a:pPr marL="171450" indent="-171450" algn="just">
              <a:buFont typeface="Arial" panose="020B0604020202020204" pitchFamily="34" charset="0"/>
              <a:buChar char="•"/>
            </a:pPr>
            <a:r>
              <a:rPr lang="en-US" altLang="zh-CN" sz="700">
                <a:solidFill>
                  <a:srgbClr val="FF0000"/>
                </a:solidFill>
                <a:latin typeface="+mj-ea"/>
                <a:cs typeface="+mj-ea"/>
              </a:rPr>
              <a:t>Red lines:  unconventional properties</a:t>
            </a:r>
            <a:endParaRPr lang="en-US" altLang="zh-CN" sz="700">
              <a:solidFill>
                <a:srgbClr val="FF0000"/>
              </a:solidFill>
              <a:latin typeface="+mj-ea"/>
              <a:cs typeface="+mj-ea"/>
            </a:endParaRPr>
          </a:p>
          <a:p>
            <a:pPr marL="171450" indent="-171450" algn="just">
              <a:buFont typeface="Arial" panose="020B0604020202020204" pitchFamily="34" charset="0"/>
              <a:buChar char="•"/>
            </a:pPr>
            <a:endParaRPr lang="en-US" altLang="zh-CN" sz="700">
              <a:latin typeface="+mj-ea"/>
              <a:cs typeface="+mj-ea"/>
            </a:endParaRPr>
          </a:p>
          <a:p>
            <a:pPr marL="171450" indent="-171450" algn="just">
              <a:buFont typeface="Arial" panose="020B0604020202020204" pitchFamily="34" charset="0"/>
              <a:buChar char="•"/>
            </a:pPr>
            <a:r>
              <a:rPr lang="en-US" altLang="zh-CN" sz="700">
                <a:latin typeface="+mj-ea"/>
                <a:cs typeface="+mj-ea"/>
              </a:rPr>
              <a:t>Thin dashed lines:  thresholds for the particle pairs</a:t>
            </a:r>
            <a:endParaRPr lang="en-US" altLang="zh-CN" sz="700">
              <a:latin typeface="+mj-ea"/>
              <a:cs typeface="+mj-ea"/>
            </a:endParaRPr>
          </a:p>
          <a:p>
            <a:pPr marL="171450" indent="-171450" algn="just">
              <a:buFont typeface="Arial" panose="020B0604020202020204" pitchFamily="34" charset="0"/>
              <a:buChar char="•"/>
            </a:pPr>
            <a:r>
              <a:rPr lang="en-US" altLang="zh-CN" sz="700">
                <a:latin typeface="+mj-ea"/>
                <a:cs typeface="+mj-ea"/>
              </a:rPr>
              <a:t>The thick, solid lines: lowest thresholds </a:t>
            </a:r>
            <a:endParaRPr lang="en-US" altLang="zh-CN" sz="700">
              <a:latin typeface="+mj-ea"/>
              <a:cs typeface="+mj-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 name="table 98"/>
          <p:cNvGraphicFramePr>
            <a:graphicFrameLocks noGrp="1"/>
          </p:cNvGraphicFramePr>
          <p:nvPr/>
        </p:nvGraphicFramePr>
        <p:xfrm>
          <a:off x="0" y="3375072"/>
          <a:ext cx="4605019" cy="80644"/>
        </p:xfrm>
        <a:graphic>
          <a:graphicData uri="http://schemas.openxmlformats.org/drawingml/2006/table">
            <a:tbl>
              <a:tblPr/>
              <a:tblGrid>
                <a:gridCol w="913130"/>
                <a:gridCol w="1224914"/>
                <a:gridCol w="1952625"/>
                <a:gridCol w="514350"/>
              </a:tblGrid>
              <a:tr h="0">
                <a:tc>
                  <a:txBody>
                    <a:bodyPr/>
                    <a:lstStyle/>
                    <a:p>
                      <a:pPr algn="l" rtl="0" eaLnBrk="0">
                        <a:lnSpc>
                          <a:spcPct val="80000"/>
                        </a:lnSpc>
                      </a:pPr>
                      <a:endParaRPr sz="100" dirty="0">
                        <a:latin typeface="Arial" panose="020B0604020202020204"/>
                        <a:ea typeface="Arial" panose="020B0604020202020204"/>
                        <a:cs typeface="Arial" panose="020B0604020202020204"/>
                      </a:endParaRPr>
                    </a:p>
                    <a:p>
                      <a:pPr marL="269240" algn="l" rtl="0" eaLnBrk="0">
                        <a:lnSpc>
                          <a:spcPct val="99000"/>
                        </a:lnSpc>
                      </a:pPr>
                      <a:r>
                        <a:rPr lang="en-US" altLang="zh-CN" sz="400" kern="0" spc="50" dirty="0">
                          <a:solidFill>
                            <a:srgbClr val="174994">
                              <a:alpha val="100000"/>
                            </a:srgbClr>
                          </a:solidFill>
                          <a:latin typeface="Arial" panose="020B0604020202020204"/>
                          <a:ea typeface="Arial" panose="020B0604020202020204"/>
                          <a:cs typeface="Arial" panose="020B0604020202020204"/>
                          <a:sym typeface="+mn-ea"/>
                        </a:rPr>
                        <a:t>Jul.14</a:t>
                      </a:r>
                      <a:r>
                        <a:rPr sz="400" kern="0" spc="50" dirty="0">
                          <a:solidFill>
                            <a:srgbClr val="174994">
                              <a:alpha val="100000"/>
                            </a:srgbClr>
                          </a:solidFill>
                          <a:latin typeface="Arial" panose="020B0604020202020204"/>
                          <a:ea typeface="Arial" panose="020B0604020202020204"/>
                          <a:cs typeface="Arial" panose="020B0604020202020204"/>
                          <a:sym typeface="+mn-ea"/>
                        </a:rPr>
                        <a:t>, 2025</a:t>
                      </a:r>
                      <a:endParaRPr sz="400" dirty="0">
                        <a:latin typeface="Arial" panose="020B0604020202020204"/>
                        <a:ea typeface="Arial" panose="020B0604020202020204"/>
                        <a:cs typeface="Arial" panose="020B0604020202020204"/>
                      </a:endParaRPr>
                    </a:p>
                  </a:txBody>
                  <a:tcPr marL="0" marR="0" marT="0" marB="0" vert="horz">
                    <a:lnL>
                      <a:noFill/>
                    </a:lnL>
                    <a:lnR w="3175" cap="flat" cmpd="sng" algn="ctr">
                      <a:solidFill>
                        <a:srgbClr val="174994"/>
                      </a:solidFill>
                      <a:prstDash val="solid"/>
                      <a:round/>
                      <a:headEnd type="none" w="med" len="med"/>
                      <a:tailEnd type="none" w="med" len="med"/>
                    </a:lnR>
                    <a:lnT w="3175" cap="flat" cmpd="sng" algn="ctr">
                      <a:solidFill>
                        <a:srgbClr val="174994"/>
                      </a:solidFill>
                      <a:prstDash val="solid"/>
                      <a:round/>
                      <a:headEnd type="none" w="med" len="med"/>
                      <a:tailEnd type="none" w="med" len="med"/>
                    </a:lnT>
                    <a:lnB>
                      <a:noFill/>
                    </a:lnB>
                  </a:tcPr>
                </a:tc>
                <a:tc>
                  <a:txBody>
                    <a:bodyPr/>
                    <a:lstStyle/>
                    <a:p>
                      <a:pPr algn="l" rtl="0" eaLnBrk="0">
                        <a:lnSpc>
                          <a:spcPct val="73000"/>
                        </a:lnSpc>
                      </a:pPr>
                      <a:endParaRPr sz="100" dirty="0">
                        <a:latin typeface="Arial" panose="020B0604020202020204"/>
                        <a:ea typeface="Arial" panose="020B0604020202020204"/>
                        <a:cs typeface="Arial" panose="020B0604020202020204"/>
                      </a:endParaRPr>
                    </a:p>
                    <a:p>
                      <a:pPr marL="256540" algn="l" rtl="0" eaLnBrk="0">
                        <a:lnSpc>
                          <a:spcPts val="490"/>
                        </a:lnSpc>
                      </a:pPr>
                      <a:r>
                        <a:rPr lang="en-US" altLang="zh-CN" sz="400" kern="0" spc="60" dirty="0">
                          <a:solidFill>
                            <a:srgbClr val="174994">
                              <a:alpha val="100000"/>
                            </a:srgbClr>
                          </a:solidFill>
                          <a:latin typeface="Arial" panose="020B0604020202020204"/>
                          <a:ea typeface="Arial" panose="020B0604020202020204"/>
                          <a:cs typeface="Arial" panose="020B0604020202020204"/>
                          <a:sym typeface="+mn-ea"/>
                        </a:rPr>
                        <a:t>Hong-Zhou Xi </a:t>
                      </a:r>
                      <a:r>
                        <a:rPr sz="400" kern="0" spc="60" dirty="0">
                          <a:solidFill>
                            <a:srgbClr val="174994">
                              <a:alpha val="100000"/>
                            </a:srgbClr>
                          </a:solidFill>
                          <a:latin typeface="Arial" panose="020B0604020202020204"/>
                          <a:ea typeface="Arial" panose="020B0604020202020204"/>
                          <a:cs typeface="Arial" panose="020B0604020202020204"/>
                          <a:sym typeface="+mn-ea"/>
                        </a:rPr>
                        <a:t> </a:t>
                      </a:r>
                      <a:r>
                        <a:rPr sz="400" kern="0" spc="40" dirty="0">
                          <a:solidFill>
                            <a:srgbClr val="174994">
                              <a:alpha val="100000"/>
                            </a:srgbClr>
                          </a:solidFill>
                          <a:latin typeface="Arial" panose="020B0604020202020204"/>
                          <a:ea typeface="Arial" panose="020B0604020202020204"/>
                          <a:cs typeface="Arial" panose="020B0604020202020204"/>
                          <a:sym typeface="+mn-ea"/>
                        </a:rPr>
                        <a:t>(</a:t>
                      </a:r>
                      <a:r>
                        <a:rPr lang="en-US" sz="400" kern="0" spc="40" dirty="0">
                          <a:solidFill>
                            <a:srgbClr val="174994">
                              <a:alpha val="100000"/>
                            </a:srgbClr>
                          </a:solidFill>
                          <a:latin typeface="Arial" panose="020B0604020202020204"/>
                          <a:ea typeface="Arial" panose="020B0604020202020204"/>
                          <a:cs typeface="Arial" panose="020B0604020202020204"/>
                          <a:sym typeface="+mn-ea"/>
                        </a:rPr>
                        <a:t>SEU</a:t>
                      </a:r>
                      <a:r>
                        <a:rPr sz="400" kern="0" spc="40" dirty="0">
                          <a:solidFill>
                            <a:srgbClr val="174994">
                              <a:alpha val="100000"/>
                            </a:srgbClr>
                          </a:solidFill>
                          <a:latin typeface="Arial" panose="020B0604020202020204"/>
                          <a:ea typeface="Arial" panose="020B0604020202020204"/>
                          <a:cs typeface="Arial" panose="020B0604020202020204"/>
                          <a:sym typeface="+mn-ea"/>
                        </a:rPr>
                        <a:t>)</a:t>
                      </a:r>
                      <a:endParaRPr sz="400" dirty="0">
                        <a:latin typeface="Arial" panose="020B0604020202020204"/>
                        <a:ea typeface="Arial" panose="020B0604020202020204"/>
                        <a:cs typeface="Arial" panose="020B0604020202020204"/>
                      </a:endParaRPr>
                    </a:p>
                  </a:txBody>
                  <a:tcPr marL="0" marR="0" marT="0" marB="0" vert="horz">
                    <a:lnL w="3175" cap="flat" cmpd="sng" algn="ctr">
                      <a:solidFill>
                        <a:srgbClr val="174994"/>
                      </a:solidFill>
                      <a:prstDash val="solid"/>
                      <a:round/>
                      <a:headEnd type="none" w="med" len="med"/>
                      <a:tailEnd type="none" w="med" len="med"/>
                    </a:lnL>
                    <a:lnR w="3175" cap="flat" cmpd="sng" algn="ctr">
                      <a:solidFill>
                        <a:srgbClr val="174994"/>
                      </a:solidFill>
                      <a:prstDash val="solid"/>
                      <a:round/>
                      <a:headEnd type="none" w="med" len="med"/>
                      <a:tailEnd type="none" w="med" len="med"/>
                    </a:lnR>
                    <a:lnT w="3175" cap="flat" cmpd="sng" algn="ctr">
                      <a:solidFill>
                        <a:srgbClr val="174994"/>
                      </a:solidFill>
                      <a:prstDash val="solid"/>
                      <a:round/>
                      <a:headEnd type="none" w="med" len="med"/>
                      <a:tailEnd type="none" w="med" len="med"/>
                    </a:lnT>
                    <a:lnB>
                      <a:noFill/>
                    </a:lnB>
                  </a:tcPr>
                </a:tc>
                <a:tc>
                  <a:txBody>
                    <a:bodyPr/>
                    <a:lstStyle/>
                    <a:p>
                      <a:pPr algn="l" rtl="0" eaLnBrk="0">
                        <a:lnSpc>
                          <a:spcPct val="74000"/>
                        </a:lnSpc>
                      </a:pPr>
                      <a:endParaRPr sz="100" dirty="0">
                        <a:latin typeface="Arial" panose="020B0604020202020204"/>
                        <a:ea typeface="Arial" panose="020B0604020202020204"/>
                        <a:cs typeface="Arial" panose="020B0604020202020204"/>
                      </a:endParaRPr>
                    </a:p>
                    <a:p>
                      <a:pPr marL="260350" algn="l" rtl="0" eaLnBrk="0">
                        <a:lnSpc>
                          <a:spcPct val="98000"/>
                        </a:lnSpc>
                      </a:pPr>
                      <a:r>
                        <a:rPr lang="en-US" altLang="zh-CN" sz="400" dirty="0">
                          <a:solidFill>
                            <a:schemeClr val="accent1"/>
                          </a:solidFill>
                          <a:latin typeface="Arial" panose="020B0604020202020204"/>
                          <a:ea typeface="Arial" panose="020B0604020202020204"/>
                          <a:cs typeface="Arial" panose="020B0604020202020204"/>
                          <a:sym typeface="+mn-ea"/>
                        </a:rPr>
                        <a:t>Charmonium-like States with  J</a:t>
                      </a:r>
                      <a:r>
                        <a:rPr lang="en-US" altLang="zh-CN" sz="400" baseline="30000" dirty="0">
                          <a:solidFill>
                            <a:schemeClr val="accent1"/>
                          </a:solidFill>
                          <a:latin typeface="Arial" panose="020B0604020202020204"/>
                          <a:ea typeface="Arial" panose="020B0604020202020204"/>
                          <a:cs typeface="Arial" panose="020B0604020202020204"/>
                          <a:sym typeface="+mn-ea"/>
                        </a:rPr>
                        <a:t>PC</a:t>
                      </a:r>
                      <a:r>
                        <a:rPr lang="en-US" altLang="zh-CN" sz="400" dirty="0">
                          <a:solidFill>
                            <a:schemeClr val="accent1"/>
                          </a:solidFill>
                          <a:latin typeface="Arial" panose="020B0604020202020204"/>
                          <a:ea typeface="Arial" panose="020B0604020202020204"/>
                          <a:cs typeface="Arial" panose="020B0604020202020204"/>
                          <a:sym typeface="+mn-ea"/>
                        </a:rPr>
                        <a:t>=3</a:t>
                      </a:r>
                      <a:r>
                        <a:rPr lang="en-US" altLang="zh-CN" sz="400" baseline="30000" dirty="0">
                          <a:solidFill>
                            <a:schemeClr val="accent1"/>
                          </a:solidFill>
                          <a:latin typeface="Arial" panose="020B0604020202020204"/>
                          <a:ea typeface="Arial" panose="020B0604020202020204"/>
                          <a:cs typeface="Arial" panose="020B0604020202020204"/>
                          <a:sym typeface="+mn-ea"/>
                        </a:rPr>
                        <a:t>−+</a:t>
                      </a:r>
                      <a:r>
                        <a:rPr lang="en-US" altLang="zh-CN" sz="400" dirty="0">
                          <a:solidFill>
                            <a:schemeClr val="accent1"/>
                          </a:solidFill>
                          <a:latin typeface="Arial" panose="020B0604020202020204"/>
                          <a:ea typeface="Arial" panose="020B0604020202020204"/>
                          <a:cs typeface="Arial" panose="020B0604020202020204"/>
                          <a:sym typeface="+mn-ea"/>
                        </a:rPr>
                        <a:t>  through QCD Sum Rules</a:t>
                      </a:r>
                      <a:endParaRPr sz="400" dirty="0">
                        <a:latin typeface="Arial" panose="020B0604020202020204"/>
                        <a:ea typeface="Arial" panose="020B0604020202020204"/>
                        <a:cs typeface="Arial" panose="020B0604020202020204"/>
                      </a:endParaRPr>
                    </a:p>
                  </a:txBody>
                  <a:tcPr marL="0" marR="0" marT="0" marB="0" vert="horz">
                    <a:lnL w="3175" cap="flat" cmpd="sng" algn="ctr">
                      <a:solidFill>
                        <a:srgbClr val="174994"/>
                      </a:solidFill>
                      <a:prstDash val="solid"/>
                      <a:round/>
                      <a:headEnd type="none" w="med" len="med"/>
                      <a:tailEnd type="none" w="med" len="med"/>
                    </a:lnL>
                    <a:lnR w="3175" cap="flat" cmpd="sng" algn="ctr">
                      <a:solidFill>
                        <a:srgbClr val="174994"/>
                      </a:solidFill>
                      <a:prstDash val="solid"/>
                      <a:round/>
                      <a:headEnd type="none" w="med" len="med"/>
                      <a:tailEnd type="none" w="med" len="med"/>
                    </a:lnR>
                    <a:lnT w="3175" cap="flat" cmpd="sng" algn="ctr">
                      <a:solidFill>
                        <a:srgbClr val="174994"/>
                      </a:solidFill>
                      <a:prstDash val="solid"/>
                      <a:round/>
                      <a:headEnd type="none" w="med" len="med"/>
                      <a:tailEnd type="none" w="med" len="med"/>
                    </a:lnT>
                    <a:lnB>
                      <a:noFill/>
                    </a:lnB>
                  </a:tcPr>
                </a:tc>
                <a:tc>
                  <a:txBody>
                    <a:bodyPr/>
                    <a:lstStyle/>
                    <a:p>
                      <a:pPr algn="l" rtl="0" eaLnBrk="0">
                        <a:lnSpc>
                          <a:spcPct val="81000"/>
                        </a:lnSpc>
                      </a:pPr>
                      <a:endParaRPr sz="100" dirty="0">
                        <a:latin typeface="Arial" panose="020B0604020202020204"/>
                        <a:ea typeface="Arial" panose="020B0604020202020204"/>
                        <a:cs typeface="Arial" panose="020B0604020202020204"/>
                      </a:endParaRPr>
                    </a:p>
                    <a:p>
                      <a:pPr marL="257175" algn="l" rtl="0" eaLnBrk="0">
                        <a:lnSpc>
                          <a:spcPct val="96000"/>
                        </a:lnSpc>
                      </a:pPr>
                      <a:r>
                        <a:rPr lang="en-US" sz="400" kern="0" spc="30" dirty="0">
                          <a:solidFill>
                            <a:srgbClr val="174994">
                              <a:alpha val="100000"/>
                            </a:srgbClr>
                          </a:solidFill>
                          <a:latin typeface="Arial" panose="020B0604020202020204"/>
                          <a:ea typeface="Arial" panose="020B0604020202020204"/>
                          <a:cs typeface="Arial" panose="020B0604020202020204"/>
                        </a:rPr>
                        <a:t>4</a:t>
                      </a:r>
                      <a:r>
                        <a:rPr sz="400" kern="0" spc="30" dirty="0">
                          <a:solidFill>
                            <a:srgbClr val="174994">
                              <a:alpha val="100000"/>
                            </a:srgbClr>
                          </a:solidFill>
                          <a:latin typeface="Arial" panose="020B0604020202020204"/>
                          <a:ea typeface="Arial" panose="020B0604020202020204"/>
                          <a:cs typeface="Arial" panose="020B0604020202020204"/>
                        </a:rPr>
                        <a:t>/</a:t>
                      </a:r>
                      <a:r>
                        <a:rPr lang="en-US" sz="400" kern="0" spc="30" dirty="0">
                          <a:solidFill>
                            <a:srgbClr val="174994">
                              <a:alpha val="100000"/>
                            </a:srgbClr>
                          </a:solidFill>
                          <a:latin typeface="Arial" panose="020B0604020202020204"/>
                          <a:ea typeface="Arial" panose="020B0604020202020204"/>
                          <a:cs typeface="Arial" panose="020B0604020202020204"/>
                        </a:rPr>
                        <a:t>19</a:t>
                      </a:r>
                      <a:endParaRPr lang="en-US" sz="400" kern="0" spc="30" dirty="0">
                        <a:solidFill>
                          <a:srgbClr val="174994">
                            <a:alpha val="100000"/>
                          </a:srgbClr>
                        </a:solidFill>
                        <a:latin typeface="Arial" panose="020B0604020202020204"/>
                        <a:ea typeface="Arial" panose="020B0604020202020204"/>
                        <a:cs typeface="Arial" panose="020B0604020202020204"/>
                      </a:endParaRPr>
                    </a:p>
                  </a:txBody>
                  <a:tcPr marL="0" marR="0" marT="0" marB="0" vert="horz">
                    <a:lnL w="3175" cap="flat" cmpd="sng" algn="ctr">
                      <a:solidFill>
                        <a:srgbClr val="174994"/>
                      </a:solidFill>
                      <a:prstDash val="solid"/>
                      <a:round/>
                      <a:headEnd type="none" w="med" len="med"/>
                      <a:tailEnd type="none" w="med" len="med"/>
                    </a:lnL>
                    <a:lnR>
                      <a:noFill/>
                    </a:lnR>
                    <a:lnT w="3175" cap="flat" cmpd="sng" algn="ctr">
                      <a:solidFill>
                        <a:srgbClr val="174994"/>
                      </a:solidFill>
                      <a:prstDash val="solid"/>
                      <a:round/>
                      <a:headEnd type="none" w="med" len="med"/>
                      <a:tailEnd type="none" w="med" len="med"/>
                    </a:lnT>
                    <a:lnB>
                      <a:noFill/>
                    </a:lnB>
                  </a:tcPr>
                </a:tc>
              </a:tr>
            </a:tbl>
          </a:graphicData>
        </a:graphic>
      </p:graphicFrame>
      <p:pic>
        <p:nvPicPr>
          <p:cNvPr id="100" name="picture 100"/>
          <p:cNvPicPr>
            <a:picLocks noChangeAspect="1"/>
          </p:cNvPicPr>
          <p:nvPr/>
        </p:nvPicPr>
        <p:blipFill>
          <a:blip r:embed="rId1"/>
          <a:stretch>
            <a:fillRect/>
          </a:stretch>
        </p:blipFill>
        <p:spPr>
          <a:xfrm rot="21600000">
            <a:off x="2976359" y="3225076"/>
            <a:ext cx="1602613" cy="138988"/>
          </a:xfrm>
          <a:prstGeom prst="rect">
            <a:avLst/>
          </a:prstGeom>
        </p:spPr>
      </p:pic>
      <p:sp>
        <p:nvSpPr>
          <p:cNvPr id="102" name="textbox 102"/>
          <p:cNvSpPr/>
          <p:nvPr/>
        </p:nvSpPr>
        <p:spPr>
          <a:xfrm>
            <a:off x="1905" y="179070"/>
            <a:ext cx="4605655" cy="149225"/>
          </a:xfrm>
          <a:prstGeom prst="rect">
            <a:avLst/>
          </a:prstGeom>
          <a:noFill/>
          <a:ln w="0" cap="flat">
            <a:noFill/>
            <a:prstDash val="solid"/>
            <a:miter lim="0"/>
          </a:ln>
        </p:spPr>
        <p:txBody>
          <a:bodyPr vert="horz" wrap="square" lIns="0" tIns="0" rIns="0" bIns="0"/>
          <a:lstStyle/>
          <a:p>
            <a:pPr algn="l" rtl="0" eaLnBrk="0">
              <a:lnSpc>
                <a:spcPct val="82000"/>
              </a:lnSpc>
            </a:pPr>
            <a:endParaRPr sz="100" dirty="0">
              <a:latin typeface="Arial" panose="020B0604020202020204"/>
              <a:ea typeface="Arial" panose="020B0604020202020204"/>
              <a:cs typeface="Arial" panose="020B0604020202020204"/>
            </a:endParaRPr>
          </a:p>
          <a:p>
            <a:pPr marL="12700" algn="ctr" rtl="0" eaLnBrk="0">
              <a:lnSpc>
                <a:spcPct val="90000"/>
              </a:lnSpc>
            </a:pPr>
            <a:r>
              <a:rPr lang="en-US" altLang="zh-CN" sz="900" b="1" kern="0" spc="40" dirty="0">
                <a:solidFill>
                  <a:schemeClr val="tx1">
                    <a:alpha val="100000"/>
                  </a:schemeClr>
                </a:solidFill>
                <a:highlight>
                  <a:srgbClr val="FFFF00"/>
                </a:highlight>
                <a:latin typeface="Arial" panose="020B0604020202020204"/>
                <a:ea typeface="Arial" panose="020B0604020202020204"/>
                <a:cs typeface="Arial" panose="020B0604020202020204"/>
              </a:rPr>
              <a:t>Categorization of </a:t>
            </a:r>
            <a:r>
              <a:rPr lang="en-US" altLang="zh-CN" sz="900" b="1" kern="0" spc="40" dirty="0">
                <a:solidFill>
                  <a:schemeClr val="tx1">
                    <a:alpha val="100000"/>
                  </a:schemeClr>
                </a:solidFill>
                <a:highlight>
                  <a:srgbClr val="FFFF00"/>
                </a:highlight>
                <a:latin typeface="Arial" panose="020B0604020202020204"/>
                <a:ea typeface="Arial" panose="020B0604020202020204"/>
                <a:cs typeface="Arial" panose="020B0604020202020204"/>
              </a:rPr>
              <a:t>hadrons according to the color degree of freedom</a:t>
            </a:r>
            <a:endParaRPr lang="en-US" altLang="zh-CN" sz="900" b="1" kern="0" spc="40" dirty="0">
              <a:solidFill>
                <a:schemeClr val="tx1">
                  <a:alpha val="100000"/>
                </a:schemeClr>
              </a:solidFill>
              <a:highlight>
                <a:srgbClr val="FFFF00"/>
              </a:highlight>
              <a:latin typeface="Arial" panose="020B0604020202020204"/>
              <a:ea typeface="Arial" panose="020B0604020202020204"/>
              <a:cs typeface="Arial" panose="020B0604020202020204"/>
            </a:endParaRPr>
          </a:p>
        </p:txBody>
      </p:sp>
      <p:pic>
        <p:nvPicPr>
          <p:cNvPr id="3" name="图片 2" descr="1740658371525"/>
          <p:cNvPicPr>
            <a:picLocks noChangeAspect="1"/>
          </p:cNvPicPr>
          <p:nvPr/>
        </p:nvPicPr>
        <p:blipFill>
          <a:blip r:embed="rId2"/>
          <a:stretch>
            <a:fillRect/>
          </a:stretch>
        </p:blipFill>
        <p:spPr>
          <a:xfrm>
            <a:off x="893445" y="421640"/>
            <a:ext cx="2820670" cy="1687195"/>
          </a:xfrm>
          <a:prstGeom prst="rect">
            <a:avLst/>
          </a:prstGeom>
        </p:spPr>
      </p:pic>
      <p:sp>
        <p:nvSpPr>
          <p:cNvPr id="4" name="文本框 3"/>
          <p:cNvSpPr txBox="1"/>
          <p:nvPr/>
        </p:nvSpPr>
        <p:spPr>
          <a:xfrm>
            <a:off x="300990" y="2108835"/>
            <a:ext cx="4001770" cy="1136015"/>
          </a:xfrm>
          <a:prstGeom prst="rect">
            <a:avLst/>
          </a:prstGeom>
          <a:noFill/>
        </p:spPr>
        <p:txBody>
          <a:bodyPr wrap="square" rtlCol="0" anchor="t">
            <a:spAutoFit/>
          </a:bodyPr>
          <a:p>
            <a:pPr marL="186055" indent="-171450" algn="just" rtl="0" eaLnBrk="0" fontAlgn="auto">
              <a:lnSpc>
                <a:spcPct val="150000"/>
              </a:lnSpc>
              <a:spcBef>
                <a:spcPts val="215"/>
              </a:spcBef>
              <a:buFont typeface="Arial" panose="020B0604020202020204" pitchFamily="34" charset="0"/>
              <a:buChar char="•"/>
            </a:pPr>
            <a:r>
              <a:rPr lang="en-US" altLang="zh-CN" sz="600" kern="0" spc="40" dirty="0">
                <a:solidFill>
                  <a:srgbClr val="000000">
                    <a:alpha val="100000"/>
                  </a:srgbClr>
                </a:solidFill>
                <a:latin typeface="Arial" panose="020B0604020202020204"/>
                <a:ea typeface="Arial" panose="020B0604020202020204"/>
                <a:cs typeface="Arial" panose="020B0604020202020204"/>
                <a:sym typeface="+mn-ea"/>
              </a:rPr>
              <a:t>The hadrons in the left panel are conventional hadrons, and those in the right panel are exotic hadrons. The hadrons in the top panel are tightly bound by the strong interaction, and those in the bottom panel are weakly bound by the residual strong interaction.</a:t>
            </a:r>
            <a:endParaRPr lang="en-US" altLang="zh-CN" sz="600" kern="0" spc="40" dirty="0">
              <a:solidFill>
                <a:srgbClr val="000000">
                  <a:alpha val="100000"/>
                </a:srgbClr>
              </a:solidFill>
              <a:latin typeface="Arial" panose="020B0604020202020204"/>
              <a:ea typeface="Arial" panose="020B0604020202020204"/>
              <a:cs typeface="Arial" panose="020B0604020202020204"/>
              <a:sym typeface="+mn-ea"/>
            </a:endParaRPr>
          </a:p>
          <a:p>
            <a:pPr marL="186055" indent="-171450" algn="l" rtl="0" eaLnBrk="0" fontAlgn="auto">
              <a:lnSpc>
                <a:spcPct val="150000"/>
              </a:lnSpc>
              <a:spcBef>
                <a:spcPts val="215"/>
              </a:spcBef>
              <a:buFont typeface="Arial" panose="020B0604020202020204" pitchFamily="34" charset="0"/>
              <a:buChar char="•"/>
            </a:pPr>
            <a:r>
              <a:rPr sz="600" kern="0" spc="40" dirty="0">
                <a:solidFill>
                  <a:srgbClr val="000000">
                    <a:alpha val="100000"/>
                  </a:srgbClr>
                </a:solidFill>
                <a:latin typeface="Arial" panose="020B0604020202020204"/>
                <a:ea typeface="Arial" panose="020B0604020202020204"/>
                <a:cs typeface="Arial" panose="020B0604020202020204"/>
                <a:sym typeface="+mn-ea"/>
              </a:rPr>
              <a:t>Recent reviews:</a:t>
            </a:r>
            <a:r>
              <a:rPr sz="600" kern="0" spc="100" dirty="0">
                <a:solidFill>
                  <a:srgbClr val="000000">
                    <a:alpha val="100000"/>
                  </a:srgbClr>
                </a:solidFill>
                <a:latin typeface="Arial" panose="020B0604020202020204"/>
                <a:ea typeface="Arial" panose="020B0604020202020204"/>
                <a:cs typeface="Arial" panose="020B0604020202020204"/>
                <a:sym typeface="+mn-ea"/>
              </a:rPr>
              <a:t> </a:t>
            </a:r>
            <a:endParaRPr sz="600" kern="0" spc="100" dirty="0">
              <a:solidFill>
                <a:srgbClr val="000000">
                  <a:alpha val="100000"/>
                </a:srgbClr>
              </a:solidFill>
              <a:latin typeface="Arial" panose="020B0604020202020204"/>
              <a:ea typeface="Arial" panose="020B0604020202020204"/>
              <a:cs typeface="Arial" panose="020B0604020202020204"/>
              <a:sym typeface="+mn-ea"/>
            </a:endParaRPr>
          </a:p>
          <a:p>
            <a:pPr marL="12700" indent="3175" algn="l" rtl="0" eaLnBrk="0" fontAlgn="auto">
              <a:lnSpc>
                <a:spcPct val="150000"/>
              </a:lnSpc>
              <a:spcBef>
                <a:spcPts val="5"/>
              </a:spcBef>
            </a:pPr>
            <a:r>
              <a:rPr lang="en-US" sz="500" kern="0" spc="40" dirty="0">
                <a:solidFill>
                  <a:srgbClr val="4994C4">
                    <a:alpha val="100000"/>
                  </a:srgbClr>
                </a:solidFill>
                <a:latin typeface="Arial" panose="020B0604020202020204"/>
                <a:ea typeface="Arial" panose="020B0604020202020204"/>
                <a:cs typeface="Arial" panose="020B0604020202020204"/>
                <a:sym typeface="+mn-ea"/>
              </a:rPr>
              <a:t>      </a:t>
            </a:r>
            <a:r>
              <a:rPr sz="500" kern="0" spc="60" dirty="0">
                <a:solidFill>
                  <a:srgbClr val="4994C4">
                    <a:alpha val="100000"/>
                  </a:srgbClr>
                </a:solidFill>
                <a:latin typeface="Arial" panose="020B0604020202020204"/>
                <a:ea typeface="Arial" panose="020B0604020202020204"/>
                <a:cs typeface="Arial" panose="020B0604020202020204"/>
                <a:sym typeface="+mn-ea"/>
              </a:rPr>
              <a:t> A. Hosaka et al.</a:t>
            </a:r>
            <a:r>
              <a:rPr sz="500" kern="0" spc="60" dirty="0">
                <a:solidFill>
                  <a:srgbClr val="4994C4">
                    <a:alpha val="100000"/>
                  </a:srgbClr>
                </a:solidFill>
                <a:latin typeface="Arial" panose="020B0604020202020204"/>
                <a:ea typeface="Arial" panose="020B0604020202020204"/>
                <a:cs typeface="Arial" panose="020B0604020202020204"/>
                <a:sym typeface="+mn-ea"/>
              </a:rPr>
              <a:t>, PTEP</a:t>
            </a:r>
            <a:r>
              <a:rPr sz="500" kern="0" spc="40" dirty="0">
                <a:solidFill>
                  <a:srgbClr val="4994C4">
                    <a:alpha val="100000"/>
                  </a:srgbClr>
                </a:solidFill>
                <a:latin typeface="Arial" panose="020B0604020202020204"/>
                <a:ea typeface="Arial" panose="020B0604020202020204"/>
                <a:cs typeface="Arial" panose="020B0604020202020204"/>
                <a:sym typeface="+mn-ea"/>
              </a:rPr>
              <a:t> 062C01(2016)</a:t>
            </a:r>
            <a:r>
              <a:rPr lang="en-US" sz="500" kern="0" spc="40" dirty="0">
                <a:solidFill>
                  <a:srgbClr val="4994C4">
                    <a:alpha val="100000"/>
                  </a:srgbClr>
                </a:solidFill>
                <a:latin typeface="Arial" panose="020B0604020202020204"/>
                <a:ea typeface="Arial" panose="020B0604020202020204"/>
                <a:cs typeface="Arial" panose="020B0604020202020204"/>
                <a:sym typeface="+mn-ea"/>
              </a:rPr>
              <a:t>; </a:t>
            </a:r>
            <a:r>
              <a:rPr sz="500" kern="0" spc="40" dirty="0">
                <a:solidFill>
                  <a:srgbClr val="4994C4">
                    <a:alpha val="100000"/>
                  </a:srgbClr>
                </a:solidFill>
                <a:latin typeface="Arial" panose="020B0604020202020204"/>
                <a:ea typeface="Arial" panose="020B0604020202020204"/>
                <a:cs typeface="Arial" panose="020B0604020202020204"/>
                <a:sym typeface="+mn-ea"/>
              </a:rPr>
              <a:t>Hua-Xing Chen et al.,</a:t>
            </a:r>
            <a:r>
              <a:rPr sz="500" kern="0" dirty="0">
                <a:solidFill>
                  <a:srgbClr val="4994C4">
                    <a:alpha val="100000"/>
                  </a:srgbClr>
                </a:solidFill>
                <a:latin typeface="Arial" panose="020B0604020202020204"/>
                <a:ea typeface="Arial" panose="020B0604020202020204"/>
                <a:cs typeface="Arial" panose="020B0604020202020204"/>
                <a:sym typeface="+mn-ea"/>
              </a:rPr>
              <a:t>  </a:t>
            </a:r>
            <a:r>
              <a:rPr lang="en-US" altLang="zh-CN" sz="500" kern="0" spc="20" dirty="0">
                <a:solidFill>
                  <a:srgbClr val="4994C4">
                    <a:alpha val="100000"/>
                  </a:srgbClr>
                </a:solidFill>
                <a:latin typeface="Arial" panose="020B0604020202020204"/>
                <a:ea typeface="Arial" panose="020B0604020202020204"/>
                <a:cs typeface="Arial" panose="020B0604020202020204"/>
                <a:sym typeface="+mn-ea"/>
              </a:rPr>
              <a:t>Phys.Rept. 639 (2016), 1-121</a:t>
            </a:r>
            <a:r>
              <a:rPr lang="en-US" sz="500" kern="0" spc="20" dirty="0">
                <a:solidFill>
                  <a:srgbClr val="4994C4">
                    <a:alpha val="100000"/>
                  </a:srgbClr>
                </a:solidFill>
                <a:latin typeface="Arial" panose="020B0604020202020204"/>
                <a:ea typeface="Arial" panose="020B0604020202020204"/>
                <a:cs typeface="Arial" panose="020B0604020202020204"/>
                <a:sym typeface="+mn-ea"/>
              </a:rPr>
              <a:t>; </a:t>
            </a:r>
            <a:endParaRPr lang="en-US" sz="500" kern="0" spc="20" dirty="0">
              <a:solidFill>
                <a:srgbClr val="4994C4">
                  <a:alpha val="100000"/>
                </a:srgbClr>
              </a:solidFill>
              <a:latin typeface="Arial" panose="020B0604020202020204"/>
              <a:ea typeface="Arial" panose="020B0604020202020204"/>
              <a:cs typeface="Arial" panose="020B0604020202020204"/>
              <a:sym typeface="+mn-ea"/>
            </a:endParaRPr>
          </a:p>
          <a:p>
            <a:pPr marL="12700" indent="3175" algn="l" rtl="0" eaLnBrk="0" fontAlgn="auto">
              <a:lnSpc>
                <a:spcPct val="150000"/>
              </a:lnSpc>
              <a:spcBef>
                <a:spcPts val="0"/>
              </a:spcBef>
            </a:pPr>
            <a:r>
              <a:rPr lang="en-US" sz="500" kern="0" spc="40" dirty="0">
                <a:solidFill>
                  <a:srgbClr val="4994C4">
                    <a:alpha val="100000"/>
                  </a:srgbClr>
                </a:solidFill>
                <a:latin typeface="Arial" panose="020B0604020202020204"/>
                <a:ea typeface="Arial" panose="020B0604020202020204"/>
                <a:cs typeface="Arial" panose="020B0604020202020204"/>
                <a:sym typeface="+mn-ea"/>
              </a:rPr>
              <a:t>       </a:t>
            </a:r>
            <a:r>
              <a:rPr sz="500" kern="0" spc="40" dirty="0">
                <a:solidFill>
                  <a:srgbClr val="4994C4">
                    <a:alpha val="100000"/>
                  </a:srgbClr>
                </a:solidFill>
                <a:latin typeface="Arial" panose="020B0604020202020204"/>
                <a:ea typeface="Arial" panose="020B0604020202020204"/>
                <a:cs typeface="Arial" panose="020B0604020202020204"/>
                <a:sym typeface="+mn-ea"/>
              </a:rPr>
              <a:t>A.</a:t>
            </a:r>
            <a:r>
              <a:rPr sz="500" kern="0" spc="70" dirty="0">
                <a:solidFill>
                  <a:srgbClr val="4994C4">
                    <a:alpha val="100000"/>
                  </a:srgbClr>
                </a:solidFill>
                <a:latin typeface="Arial" panose="020B0604020202020204"/>
                <a:ea typeface="Arial" panose="020B0604020202020204"/>
                <a:cs typeface="Arial" panose="020B0604020202020204"/>
                <a:sym typeface="+mn-ea"/>
              </a:rPr>
              <a:t> </a:t>
            </a:r>
            <a:r>
              <a:rPr sz="500" kern="0" spc="40" dirty="0">
                <a:solidFill>
                  <a:srgbClr val="4994C4">
                    <a:alpha val="100000"/>
                  </a:srgbClr>
                </a:solidFill>
                <a:latin typeface="Arial" panose="020B0604020202020204"/>
                <a:ea typeface="Arial" panose="020B0604020202020204"/>
                <a:cs typeface="Arial" panose="020B0604020202020204"/>
                <a:sym typeface="+mn-ea"/>
              </a:rPr>
              <a:t>Esposito</a:t>
            </a:r>
            <a:r>
              <a:rPr sz="500" kern="0" spc="50" dirty="0">
                <a:solidFill>
                  <a:srgbClr val="4994C4">
                    <a:alpha val="100000"/>
                  </a:srgbClr>
                </a:solidFill>
                <a:latin typeface="Arial" panose="020B0604020202020204"/>
                <a:ea typeface="Arial" panose="020B0604020202020204"/>
                <a:cs typeface="Arial" panose="020B0604020202020204"/>
                <a:sym typeface="+mn-ea"/>
              </a:rPr>
              <a:t> </a:t>
            </a:r>
            <a:r>
              <a:rPr sz="500" kern="0" spc="40" dirty="0">
                <a:solidFill>
                  <a:srgbClr val="4994C4">
                    <a:alpha val="100000"/>
                  </a:srgbClr>
                </a:solidFill>
                <a:latin typeface="Arial" panose="020B0604020202020204"/>
                <a:ea typeface="Arial" panose="020B0604020202020204"/>
                <a:cs typeface="Arial" panose="020B0604020202020204"/>
                <a:sym typeface="+mn-ea"/>
              </a:rPr>
              <a:t>et al.,</a:t>
            </a:r>
            <a:r>
              <a:rPr sz="500" kern="0" spc="70" dirty="0">
                <a:solidFill>
                  <a:srgbClr val="4994C4">
                    <a:alpha val="100000"/>
                  </a:srgbClr>
                </a:solidFill>
                <a:latin typeface="Arial" panose="020B0604020202020204"/>
                <a:ea typeface="Arial" panose="020B0604020202020204"/>
                <a:cs typeface="Arial" panose="020B0604020202020204"/>
                <a:sym typeface="+mn-ea"/>
              </a:rPr>
              <a:t> </a:t>
            </a:r>
            <a:r>
              <a:rPr sz="500" kern="0" spc="40" dirty="0">
                <a:solidFill>
                  <a:srgbClr val="4994C4">
                    <a:alpha val="100000"/>
                  </a:srgbClr>
                </a:solidFill>
                <a:latin typeface="Arial" panose="020B0604020202020204"/>
                <a:ea typeface="Arial" panose="020B0604020202020204"/>
                <a:cs typeface="Arial" panose="020B0604020202020204"/>
                <a:sym typeface="+mn-ea"/>
              </a:rPr>
              <a:t>Phys.Rept.668(2017)1-97;</a:t>
            </a:r>
            <a:r>
              <a:rPr sz="500" kern="0" spc="70" dirty="0">
                <a:solidFill>
                  <a:srgbClr val="4994C4">
                    <a:alpha val="100000"/>
                  </a:srgbClr>
                </a:solidFill>
                <a:latin typeface="Arial" panose="020B0604020202020204"/>
                <a:ea typeface="Arial" panose="020B0604020202020204"/>
                <a:cs typeface="Arial" panose="020B0604020202020204"/>
                <a:sym typeface="+mn-ea"/>
              </a:rPr>
              <a:t> </a:t>
            </a:r>
            <a:r>
              <a:rPr sz="500" kern="0" spc="40" dirty="0">
                <a:solidFill>
                  <a:srgbClr val="4994C4">
                    <a:alpha val="100000"/>
                  </a:srgbClr>
                </a:solidFill>
                <a:latin typeface="Arial" panose="020B0604020202020204"/>
                <a:ea typeface="Arial" panose="020B0604020202020204"/>
                <a:cs typeface="Arial" panose="020B0604020202020204"/>
                <a:sym typeface="+mn-ea"/>
              </a:rPr>
              <a:t>F.-K.</a:t>
            </a:r>
            <a:r>
              <a:rPr sz="500" kern="0" spc="50" dirty="0">
                <a:solidFill>
                  <a:srgbClr val="4994C4">
                    <a:alpha val="100000"/>
                  </a:srgbClr>
                </a:solidFill>
                <a:latin typeface="Arial" panose="020B0604020202020204"/>
                <a:ea typeface="Arial" panose="020B0604020202020204"/>
                <a:cs typeface="Arial" panose="020B0604020202020204"/>
                <a:sym typeface="+mn-ea"/>
              </a:rPr>
              <a:t> </a:t>
            </a:r>
            <a:r>
              <a:rPr sz="500" kern="0" spc="40" dirty="0">
                <a:solidFill>
                  <a:srgbClr val="4994C4">
                    <a:alpha val="100000"/>
                  </a:srgbClr>
                </a:solidFill>
                <a:latin typeface="Arial" panose="020B0604020202020204"/>
                <a:ea typeface="Arial" panose="020B0604020202020204"/>
                <a:cs typeface="Arial" panose="020B0604020202020204"/>
                <a:sym typeface="+mn-ea"/>
              </a:rPr>
              <a:t>Guo et</a:t>
            </a:r>
            <a:r>
              <a:rPr sz="500" kern="0" spc="50" dirty="0">
                <a:solidFill>
                  <a:srgbClr val="4994C4">
                    <a:alpha val="100000"/>
                  </a:srgbClr>
                </a:solidFill>
                <a:latin typeface="Arial" panose="020B0604020202020204"/>
                <a:ea typeface="Arial" panose="020B0604020202020204"/>
                <a:cs typeface="Arial" panose="020B0604020202020204"/>
                <a:sym typeface="+mn-ea"/>
              </a:rPr>
              <a:t> </a:t>
            </a:r>
            <a:r>
              <a:rPr sz="500" kern="0" spc="40" dirty="0">
                <a:solidFill>
                  <a:srgbClr val="4994C4">
                    <a:alpha val="100000"/>
                  </a:srgbClr>
                </a:solidFill>
                <a:latin typeface="Arial" panose="020B0604020202020204"/>
                <a:ea typeface="Arial" panose="020B0604020202020204"/>
                <a:cs typeface="Arial" panose="020B0604020202020204"/>
                <a:sym typeface="+mn-ea"/>
              </a:rPr>
              <a:t>al.</a:t>
            </a:r>
            <a:r>
              <a:rPr sz="500" kern="0" spc="30" dirty="0">
                <a:solidFill>
                  <a:srgbClr val="4994C4">
                    <a:alpha val="100000"/>
                  </a:srgbClr>
                </a:solidFill>
                <a:latin typeface="Arial" panose="020B0604020202020204"/>
                <a:ea typeface="Arial" panose="020B0604020202020204"/>
                <a:cs typeface="Arial" panose="020B0604020202020204"/>
                <a:sym typeface="+mn-ea"/>
              </a:rPr>
              <a:t>,</a:t>
            </a:r>
            <a:r>
              <a:rPr sz="500" kern="0" dirty="0">
                <a:solidFill>
                  <a:srgbClr val="4994C4">
                    <a:alpha val="100000"/>
                  </a:srgbClr>
                </a:solidFill>
                <a:latin typeface="Arial" panose="020B0604020202020204"/>
                <a:ea typeface="Arial" panose="020B0604020202020204"/>
                <a:cs typeface="Arial" panose="020B0604020202020204"/>
                <a:sym typeface="+mn-ea"/>
              </a:rPr>
              <a:t>  </a:t>
            </a:r>
            <a:r>
              <a:rPr sz="500" kern="0" spc="40" dirty="0">
                <a:solidFill>
                  <a:srgbClr val="4994C4">
                    <a:alpha val="100000"/>
                  </a:srgbClr>
                </a:solidFill>
                <a:latin typeface="Arial" panose="020B0604020202020204"/>
                <a:ea typeface="Arial" panose="020B0604020202020204"/>
                <a:cs typeface="Arial" panose="020B0604020202020204"/>
                <a:sym typeface="+mn-ea"/>
              </a:rPr>
              <a:t>Rev.Mod.Phys.90(2018)015004</a:t>
            </a:r>
            <a:r>
              <a:rPr lang="en-US" sz="500" kern="0" spc="40" dirty="0">
                <a:solidFill>
                  <a:srgbClr val="4994C4">
                    <a:alpha val="100000"/>
                  </a:srgbClr>
                </a:solidFill>
                <a:latin typeface="Arial" panose="020B0604020202020204"/>
                <a:ea typeface="Arial" panose="020B0604020202020204"/>
                <a:cs typeface="Arial" panose="020B0604020202020204"/>
                <a:sym typeface="+mn-ea"/>
              </a:rPr>
              <a:t>; </a:t>
            </a:r>
            <a:endParaRPr lang="en-US" sz="500" kern="0" spc="40" dirty="0">
              <a:solidFill>
                <a:srgbClr val="4994C4">
                  <a:alpha val="100000"/>
                </a:srgbClr>
              </a:solidFill>
              <a:latin typeface="Arial" panose="020B0604020202020204"/>
              <a:ea typeface="Arial" panose="020B0604020202020204"/>
              <a:cs typeface="Arial" panose="020B0604020202020204"/>
              <a:sym typeface="+mn-ea"/>
            </a:endParaRPr>
          </a:p>
          <a:p>
            <a:pPr marL="12700" indent="3175" algn="l" rtl="0" eaLnBrk="0" fontAlgn="auto">
              <a:lnSpc>
                <a:spcPct val="150000"/>
              </a:lnSpc>
              <a:spcBef>
                <a:spcPts val="5"/>
              </a:spcBef>
            </a:pPr>
            <a:r>
              <a:rPr lang="en-US" sz="500" kern="0" spc="40" dirty="0">
                <a:solidFill>
                  <a:srgbClr val="4994C4">
                    <a:alpha val="100000"/>
                  </a:srgbClr>
                </a:solidFill>
                <a:latin typeface="Arial" panose="020B0604020202020204"/>
                <a:ea typeface="Arial" panose="020B0604020202020204"/>
                <a:cs typeface="Arial" panose="020B0604020202020204"/>
                <a:sym typeface="+mn-ea"/>
              </a:rPr>
              <a:t>       </a:t>
            </a:r>
            <a:r>
              <a:rPr sz="500" kern="0" spc="40" dirty="0">
                <a:solidFill>
                  <a:srgbClr val="4994C4">
                    <a:alpha val="100000"/>
                  </a:srgbClr>
                </a:solidFill>
                <a:latin typeface="Arial" panose="020B0604020202020204"/>
                <a:ea typeface="Arial" panose="020B0604020202020204"/>
                <a:cs typeface="Arial" panose="020B0604020202020204"/>
                <a:sym typeface="+mn-ea"/>
              </a:rPr>
              <a:t>S.</a:t>
            </a:r>
            <a:r>
              <a:rPr sz="500" kern="0" spc="120" dirty="0">
                <a:solidFill>
                  <a:srgbClr val="4994C4">
                    <a:alpha val="100000"/>
                  </a:srgbClr>
                </a:solidFill>
                <a:latin typeface="Arial" panose="020B0604020202020204"/>
                <a:ea typeface="Arial" panose="020B0604020202020204"/>
                <a:cs typeface="Arial" panose="020B0604020202020204"/>
                <a:sym typeface="+mn-ea"/>
              </a:rPr>
              <a:t> </a:t>
            </a:r>
            <a:r>
              <a:rPr sz="500" kern="0" spc="40" dirty="0">
                <a:solidFill>
                  <a:srgbClr val="4994C4">
                    <a:alpha val="100000"/>
                  </a:srgbClr>
                </a:solidFill>
                <a:latin typeface="Arial" panose="020B0604020202020204"/>
                <a:ea typeface="Arial" panose="020B0604020202020204"/>
                <a:cs typeface="Arial" panose="020B0604020202020204"/>
                <a:sym typeface="+mn-ea"/>
              </a:rPr>
              <a:t>L. Olsen et al.,</a:t>
            </a:r>
            <a:r>
              <a:rPr sz="500" kern="0" spc="70" dirty="0">
                <a:solidFill>
                  <a:srgbClr val="4994C4">
                    <a:alpha val="100000"/>
                  </a:srgbClr>
                </a:solidFill>
                <a:latin typeface="Arial" panose="020B0604020202020204"/>
                <a:ea typeface="Arial" panose="020B0604020202020204"/>
                <a:cs typeface="Arial" panose="020B0604020202020204"/>
                <a:sym typeface="+mn-ea"/>
              </a:rPr>
              <a:t> </a:t>
            </a:r>
            <a:r>
              <a:rPr sz="500" kern="0" spc="40" dirty="0">
                <a:solidFill>
                  <a:srgbClr val="4994C4">
                    <a:alpha val="100000"/>
                  </a:srgbClr>
                </a:solidFill>
                <a:latin typeface="Arial" panose="020B0604020202020204"/>
                <a:ea typeface="Arial" panose="020B0604020202020204"/>
                <a:cs typeface="Arial" panose="020B0604020202020204"/>
                <a:sym typeface="+mn-ea"/>
              </a:rPr>
              <a:t>Rev.Mod.Phys.90(2018)015003</a:t>
            </a:r>
            <a:r>
              <a:rPr lang="en-US" sz="500" kern="0" spc="40" dirty="0">
                <a:solidFill>
                  <a:srgbClr val="4994C4">
                    <a:alpha val="100000"/>
                  </a:srgbClr>
                </a:solidFill>
                <a:latin typeface="Arial" panose="020B0604020202020204"/>
                <a:ea typeface="Arial" panose="020B0604020202020204"/>
                <a:cs typeface="Arial" panose="020B0604020202020204"/>
                <a:sym typeface="+mn-ea"/>
              </a:rPr>
              <a:t>; </a:t>
            </a:r>
            <a:r>
              <a:rPr sz="500" kern="0" spc="40" dirty="0">
                <a:solidFill>
                  <a:srgbClr val="4994C4">
                    <a:alpha val="100000"/>
                  </a:srgbClr>
                </a:solidFill>
                <a:latin typeface="Arial" panose="020B0604020202020204"/>
                <a:ea typeface="Arial" panose="020B0604020202020204"/>
                <a:cs typeface="Arial" panose="020B0604020202020204"/>
                <a:sym typeface="+mn-ea"/>
              </a:rPr>
              <a:t>Y.-R.</a:t>
            </a:r>
            <a:r>
              <a:rPr sz="500" kern="0" spc="70" dirty="0">
                <a:solidFill>
                  <a:srgbClr val="4994C4">
                    <a:alpha val="100000"/>
                  </a:srgbClr>
                </a:solidFill>
                <a:latin typeface="Arial" panose="020B0604020202020204"/>
                <a:ea typeface="Arial" panose="020B0604020202020204"/>
                <a:cs typeface="Arial" panose="020B0604020202020204"/>
                <a:sym typeface="+mn-ea"/>
              </a:rPr>
              <a:t> </a:t>
            </a:r>
            <a:r>
              <a:rPr sz="500" kern="0" spc="40" dirty="0">
                <a:solidFill>
                  <a:srgbClr val="4994C4">
                    <a:alpha val="100000"/>
                  </a:srgbClr>
                </a:solidFill>
                <a:latin typeface="Arial" panose="020B0604020202020204"/>
                <a:ea typeface="Arial" panose="020B0604020202020204"/>
                <a:cs typeface="Arial" panose="020B0604020202020204"/>
                <a:sym typeface="+mn-ea"/>
              </a:rPr>
              <a:t>Liu et al.,</a:t>
            </a:r>
            <a:r>
              <a:rPr sz="500" kern="0" spc="50" dirty="0">
                <a:solidFill>
                  <a:srgbClr val="4994C4">
                    <a:alpha val="100000"/>
                  </a:srgbClr>
                </a:solidFill>
                <a:latin typeface="Arial" panose="020B0604020202020204"/>
                <a:ea typeface="Arial" panose="020B0604020202020204"/>
                <a:cs typeface="Arial" panose="020B0604020202020204"/>
                <a:sym typeface="+mn-ea"/>
              </a:rPr>
              <a:t>Prog.Part.Nucl.Ph</a:t>
            </a:r>
            <a:r>
              <a:rPr sz="500" kern="0" spc="40" dirty="0">
                <a:solidFill>
                  <a:srgbClr val="4994C4">
                    <a:alpha val="100000"/>
                  </a:srgbClr>
                </a:solidFill>
                <a:latin typeface="Arial" panose="020B0604020202020204"/>
                <a:ea typeface="Arial" panose="020B0604020202020204"/>
                <a:cs typeface="Arial" panose="020B0604020202020204"/>
                <a:sym typeface="+mn-ea"/>
              </a:rPr>
              <a:t>ys.107(2019)237-320</a:t>
            </a:r>
            <a:r>
              <a:rPr lang="en-US" sz="500" kern="0" spc="40" dirty="0">
                <a:solidFill>
                  <a:srgbClr val="4994C4">
                    <a:alpha val="100000"/>
                  </a:srgbClr>
                </a:solidFill>
                <a:latin typeface="Arial" panose="020B0604020202020204"/>
                <a:ea typeface="Arial" panose="020B0604020202020204"/>
                <a:cs typeface="Arial" panose="020B0604020202020204"/>
                <a:sym typeface="+mn-ea"/>
              </a:rPr>
              <a:t>; </a:t>
            </a:r>
            <a:endParaRPr lang="en-US" sz="500" kern="0" spc="40" dirty="0">
              <a:solidFill>
                <a:srgbClr val="4994C4">
                  <a:alpha val="100000"/>
                </a:srgbClr>
              </a:solidFill>
              <a:latin typeface="Arial" panose="020B0604020202020204"/>
              <a:ea typeface="Arial" panose="020B0604020202020204"/>
              <a:cs typeface="Arial" panose="020B0604020202020204"/>
              <a:sym typeface="+mn-ea"/>
            </a:endParaRPr>
          </a:p>
          <a:p>
            <a:pPr marL="12700" indent="3175" algn="l" rtl="0" eaLnBrk="0" fontAlgn="auto">
              <a:lnSpc>
                <a:spcPct val="150000"/>
              </a:lnSpc>
              <a:spcBef>
                <a:spcPts val="5"/>
              </a:spcBef>
            </a:pPr>
            <a:r>
              <a:rPr lang="en-US" sz="500" kern="0" spc="40" dirty="0">
                <a:solidFill>
                  <a:srgbClr val="4994C4">
                    <a:alpha val="100000"/>
                  </a:srgbClr>
                </a:solidFill>
                <a:latin typeface="Arial" panose="020B0604020202020204"/>
                <a:ea typeface="Arial" panose="020B0604020202020204"/>
                <a:cs typeface="Arial" panose="020B0604020202020204"/>
                <a:sym typeface="+mn-ea"/>
              </a:rPr>
              <a:t>       </a:t>
            </a:r>
            <a:r>
              <a:rPr sz="500" kern="0" spc="40" dirty="0">
                <a:solidFill>
                  <a:srgbClr val="4994C4">
                    <a:alpha val="100000"/>
                  </a:srgbClr>
                </a:solidFill>
                <a:latin typeface="Arial" panose="020B0604020202020204"/>
                <a:ea typeface="Arial" panose="020B0604020202020204"/>
                <a:cs typeface="Arial" panose="020B0604020202020204"/>
                <a:sym typeface="+mn-ea"/>
              </a:rPr>
              <a:t>N.</a:t>
            </a:r>
            <a:r>
              <a:rPr sz="500" kern="0" spc="60" dirty="0">
                <a:solidFill>
                  <a:srgbClr val="4994C4">
                    <a:alpha val="100000"/>
                  </a:srgbClr>
                </a:solidFill>
                <a:latin typeface="Arial" panose="020B0604020202020204"/>
                <a:ea typeface="Arial" panose="020B0604020202020204"/>
                <a:cs typeface="Arial" panose="020B0604020202020204"/>
                <a:sym typeface="+mn-ea"/>
              </a:rPr>
              <a:t> </a:t>
            </a:r>
            <a:r>
              <a:rPr sz="500" kern="0" spc="40" dirty="0">
                <a:solidFill>
                  <a:srgbClr val="4994C4">
                    <a:alpha val="100000"/>
                  </a:srgbClr>
                </a:solidFill>
                <a:latin typeface="Arial" panose="020B0604020202020204"/>
                <a:ea typeface="Arial" panose="020B0604020202020204"/>
                <a:cs typeface="Arial" panose="020B0604020202020204"/>
                <a:sym typeface="+mn-ea"/>
              </a:rPr>
              <a:t>Brambilla et al.,</a:t>
            </a:r>
            <a:r>
              <a:rPr sz="500" kern="0" spc="70" dirty="0">
                <a:solidFill>
                  <a:srgbClr val="4994C4">
                    <a:alpha val="100000"/>
                  </a:srgbClr>
                </a:solidFill>
                <a:latin typeface="Arial" panose="020B0604020202020204"/>
                <a:ea typeface="Arial" panose="020B0604020202020204"/>
                <a:cs typeface="Arial" panose="020B0604020202020204"/>
                <a:sym typeface="+mn-ea"/>
              </a:rPr>
              <a:t> </a:t>
            </a:r>
            <a:r>
              <a:rPr sz="500" kern="0" spc="40" dirty="0">
                <a:solidFill>
                  <a:srgbClr val="4994C4">
                    <a:alpha val="100000"/>
                  </a:srgbClr>
                </a:solidFill>
                <a:latin typeface="Arial" panose="020B0604020202020204"/>
                <a:ea typeface="Arial" panose="020B0604020202020204"/>
                <a:cs typeface="Arial" panose="020B0604020202020204"/>
                <a:sym typeface="+mn-ea"/>
              </a:rPr>
              <a:t>Phys.Rept.873(2020)1-154;</a:t>
            </a:r>
            <a:r>
              <a:rPr lang="en-US" sz="500" kern="0" spc="40" dirty="0">
                <a:solidFill>
                  <a:srgbClr val="4994C4">
                    <a:alpha val="100000"/>
                  </a:srgbClr>
                </a:solidFill>
                <a:latin typeface="Arial" panose="020B0604020202020204"/>
                <a:ea typeface="Arial" panose="020B0604020202020204"/>
                <a:cs typeface="Arial" panose="020B0604020202020204"/>
                <a:sym typeface="+mn-ea"/>
              </a:rPr>
              <a:t> </a:t>
            </a:r>
            <a:r>
              <a:rPr sz="500" kern="0" spc="40" dirty="0">
                <a:solidFill>
                  <a:srgbClr val="4994C4">
                    <a:alpha val="100000"/>
                  </a:srgbClr>
                </a:solidFill>
                <a:latin typeface="Arial" panose="020B0604020202020204"/>
                <a:ea typeface="Arial" panose="020B0604020202020204"/>
                <a:cs typeface="Arial" panose="020B0604020202020204"/>
                <a:sym typeface="+mn-ea"/>
              </a:rPr>
              <a:t>Hua-Xing Chen et al.,</a:t>
            </a:r>
            <a:r>
              <a:rPr sz="500" kern="0" dirty="0">
                <a:solidFill>
                  <a:srgbClr val="4994C4">
                    <a:alpha val="100000"/>
                  </a:srgbClr>
                </a:solidFill>
                <a:latin typeface="Arial" panose="020B0604020202020204"/>
                <a:ea typeface="Arial" panose="020B0604020202020204"/>
                <a:cs typeface="Arial" panose="020B0604020202020204"/>
                <a:sym typeface="+mn-ea"/>
              </a:rPr>
              <a:t> </a:t>
            </a:r>
            <a:r>
              <a:rPr lang="en-US" altLang="zh-CN" sz="500" kern="0" spc="20" dirty="0">
                <a:solidFill>
                  <a:srgbClr val="4994C4">
                    <a:alpha val="100000"/>
                  </a:srgbClr>
                </a:solidFill>
                <a:latin typeface="Arial" panose="020B0604020202020204"/>
                <a:ea typeface="Arial" panose="020B0604020202020204"/>
                <a:cs typeface="Arial" panose="020B0604020202020204"/>
                <a:sym typeface="+mn-ea"/>
              </a:rPr>
              <a:t>Rept.Prog.Phys. 86 (2023) 2, 026201 </a:t>
            </a:r>
            <a:r>
              <a:rPr sz="500" kern="0" spc="20" dirty="0">
                <a:solidFill>
                  <a:srgbClr val="4994C4">
                    <a:alpha val="100000"/>
                  </a:srgbClr>
                </a:solidFill>
                <a:latin typeface="Arial" panose="020B0604020202020204"/>
                <a:ea typeface="Arial" panose="020B0604020202020204"/>
                <a:cs typeface="Arial" panose="020B0604020202020204"/>
                <a:sym typeface="+mn-ea"/>
              </a:rPr>
              <a:t> </a:t>
            </a:r>
            <a:endParaRPr lang="zh-CN" altLang="en-US" sz="500" kern="0" spc="20" dirty="0">
              <a:solidFill>
                <a:srgbClr val="4994C4">
                  <a:alpha val="100000"/>
                </a:srgbClr>
              </a:solidFill>
              <a:latin typeface="Arial" panose="020B0604020202020204"/>
              <a:ea typeface="Arial" panose="020B0604020202020204"/>
              <a:cs typeface="Arial" panose="020B0604020202020204"/>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2" name="picture 372"/>
          <p:cNvPicPr>
            <a:picLocks noChangeAspect="1"/>
          </p:cNvPicPr>
          <p:nvPr/>
        </p:nvPicPr>
        <p:blipFill>
          <a:blip r:embed="rId1"/>
          <a:stretch>
            <a:fillRect/>
          </a:stretch>
        </p:blipFill>
        <p:spPr>
          <a:xfrm rot="21600000">
            <a:off x="211687" y="366400"/>
            <a:ext cx="2034831" cy="2519802"/>
          </a:xfrm>
          <a:prstGeom prst="rect">
            <a:avLst/>
          </a:prstGeom>
        </p:spPr>
      </p:pic>
      <p:sp>
        <p:nvSpPr>
          <p:cNvPr id="384" name="textbox 384"/>
          <p:cNvSpPr/>
          <p:nvPr/>
        </p:nvSpPr>
        <p:spPr>
          <a:xfrm>
            <a:off x="3425190" y="1718945"/>
            <a:ext cx="85090" cy="102235"/>
          </a:xfrm>
          <a:prstGeom prst="rect">
            <a:avLst/>
          </a:prstGeom>
          <a:noFill/>
          <a:ln w="0" cap="flat">
            <a:noFill/>
            <a:prstDash val="solid"/>
            <a:miter lim="0"/>
          </a:ln>
        </p:spPr>
        <p:txBody>
          <a:bodyPr vert="horz" wrap="square" lIns="0" tIns="0" rIns="0" bIns="0"/>
          <a:lstStyle/>
          <a:p>
            <a:pPr algn="l" rtl="0" eaLnBrk="0">
              <a:lnSpc>
                <a:spcPct val="84000"/>
              </a:lnSpc>
            </a:pPr>
            <a:endParaRPr sz="100" dirty="0">
              <a:latin typeface="Arial" panose="020B0604020202020204"/>
              <a:ea typeface="Arial" panose="020B0604020202020204"/>
              <a:cs typeface="Arial" panose="020B0604020202020204"/>
            </a:endParaRPr>
          </a:p>
          <a:p>
            <a:pPr marL="12700" algn="l" rtl="0" eaLnBrk="0">
              <a:lnSpc>
                <a:spcPct val="89000"/>
              </a:lnSpc>
            </a:pPr>
            <a:endParaRPr sz="500" dirty="0">
              <a:latin typeface="Times New Roman" panose="02020603050405020304"/>
              <a:ea typeface="Times New Roman" panose="02020603050405020304"/>
              <a:cs typeface="Times New Roman" panose="02020603050405020304"/>
            </a:endParaRPr>
          </a:p>
        </p:txBody>
      </p:sp>
      <p:graphicFrame>
        <p:nvGraphicFramePr>
          <p:cNvPr id="410" name="table 410"/>
          <p:cNvGraphicFramePr>
            <a:graphicFrameLocks noGrp="1"/>
          </p:cNvGraphicFramePr>
          <p:nvPr/>
        </p:nvGraphicFramePr>
        <p:xfrm>
          <a:off x="0" y="3375072"/>
          <a:ext cx="4605019" cy="80644"/>
        </p:xfrm>
        <a:graphic>
          <a:graphicData uri="http://schemas.openxmlformats.org/drawingml/2006/table">
            <a:tbl>
              <a:tblPr/>
              <a:tblGrid>
                <a:gridCol w="913130"/>
                <a:gridCol w="1224914"/>
                <a:gridCol w="1952625"/>
                <a:gridCol w="514350"/>
              </a:tblGrid>
              <a:tr h="0">
                <a:tc>
                  <a:txBody>
                    <a:bodyPr/>
                    <a:lstStyle/>
                    <a:p>
                      <a:pPr algn="l" rtl="0" eaLnBrk="0">
                        <a:lnSpc>
                          <a:spcPct val="80000"/>
                        </a:lnSpc>
                      </a:pPr>
                      <a:endParaRPr sz="100" dirty="0">
                        <a:latin typeface="Arial" panose="020B0604020202020204"/>
                        <a:ea typeface="Arial" panose="020B0604020202020204"/>
                        <a:cs typeface="Arial" panose="020B0604020202020204"/>
                      </a:endParaRPr>
                    </a:p>
                    <a:p>
                      <a:pPr marL="269240" algn="l" rtl="0" eaLnBrk="0">
                        <a:lnSpc>
                          <a:spcPct val="99000"/>
                        </a:lnSpc>
                      </a:pPr>
                      <a:r>
                        <a:rPr lang="en-US" altLang="zh-CN" sz="400" kern="0" spc="50" dirty="0">
                          <a:solidFill>
                            <a:srgbClr val="174994">
                              <a:alpha val="100000"/>
                            </a:srgbClr>
                          </a:solidFill>
                          <a:latin typeface="Arial" panose="020B0604020202020204"/>
                          <a:ea typeface="Arial" panose="020B0604020202020204"/>
                          <a:cs typeface="Arial" panose="020B0604020202020204"/>
                          <a:sym typeface="+mn-ea"/>
                        </a:rPr>
                        <a:t>Jul.14</a:t>
                      </a:r>
                      <a:r>
                        <a:rPr sz="400" kern="0" spc="50" dirty="0">
                          <a:solidFill>
                            <a:srgbClr val="174994">
                              <a:alpha val="100000"/>
                            </a:srgbClr>
                          </a:solidFill>
                          <a:latin typeface="Arial" panose="020B0604020202020204"/>
                          <a:ea typeface="Arial" panose="020B0604020202020204"/>
                          <a:cs typeface="Arial" panose="020B0604020202020204"/>
                          <a:sym typeface="+mn-ea"/>
                        </a:rPr>
                        <a:t>, 2025</a:t>
                      </a:r>
                      <a:endParaRPr sz="400" dirty="0">
                        <a:latin typeface="Arial" panose="020B0604020202020204"/>
                        <a:ea typeface="Arial" panose="020B0604020202020204"/>
                        <a:cs typeface="Arial" panose="020B0604020202020204"/>
                      </a:endParaRPr>
                    </a:p>
                  </a:txBody>
                  <a:tcPr marL="0" marR="0" marT="0" marB="0" vert="horz">
                    <a:lnL>
                      <a:noFill/>
                    </a:lnL>
                    <a:lnR w="3175" cap="flat" cmpd="sng" algn="ctr">
                      <a:solidFill>
                        <a:srgbClr val="174994"/>
                      </a:solidFill>
                      <a:prstDash val="solid"/>
                      <a:round/>
                      <a:headEnd type="none" w="med" len="med"/>
                      <a:tailEnd type="none" w="med" len="med"/>
                    </a:lnR>
                    <a:lnT w="3175" cap="flat" cmpd="sng" algn="ctr">
                      <a:solidFill>
                        <a:srgbClr val="174994"/>
                      </a:solidFill>
                      <a:prstDash val="solid"/>
                      <a:round/>
                      <a:headEnd type="none" w="med" len="med"/>
                      <a:tailEnd type="none" w="med" len="med"/>
                    </a:lnT>
                    <a:lnB>
                      <a:noFill/>
                    </a:lnB>
                  </a:tcPr>
                </a:tc>
                <a:tc>
                  <a:txBody>
                    <a:bodyPr/>
                    <a:lstStyle/>
                    <a:p>
                      <a:pPr algn="l" rtl="0" eaLnBrk="0">
                        <a:lnSpc>
                          <a:spcPct val="73000"/>
                        </a:lnSpc>
                      </a:pPr>
                      <a:endParaRPr sz="100" dirty="0">
                        <a:latin typeface="Arial" panose="020B0604020202020204"/>
                        <a:ea typeface="Arial" panose="020B0604020202020204"/>
                        <a:cs typeface="Arial" panose="020B0604020202020204"/>
                      </a:endParaRPr>
                    </a:p>
                    <a:p>
                      <a:pPr marL="256540" algn="l" rtl="0" eaLnBrk="0">
                        <a:lnSpc>
                          <a:spcPts val="490"/>
                        </a:lnSpc>
                      </a:pPr>
                      <a:r>
                        <a:rPr lang="en-US" altLang="zh-CN" sz="400" kern="0" spc="60" dirty="0">
                          <a:solidFill>
                            <a:srgbClr val="174994">
                              <a:alpha val="100000"/>
                            </a:srgbClr>
                          </a:solidFill>
                          <a:latin typeface="Arial" panose="020B0604020202020204"/>
                          <a:ea typeface="Arial" panose="020B0604020202020204"/>
                          <a:cs typeface="Arial" panose="020B0604020202020204"/>
                          <a:sym typeface="+mn-ea"/>
                        </a:rPr>
                        <a:t>Hong-Zhou Xi </a:t>
                      </a:r>
                      <a:r>
                        <a:rPr sz="400" kern="0" spc="60" dirty="0">
                          <a:solidFill>
                            <a:srgbClr val="174994">
                              <a:alpha val="100000"/>
                            </a:srgbClr>
                          </a:solidFill>
                          <a:latin typeface="Arial" panose="020B0604020202020204"/>
                          <a:ea typeface="Arial" panose="020B0604020202020204"/>
                          <a:cs typeface="Arial" panose="020B0604020202020204"/>
                          <a:sym typeface="+mn-ea"/>
                        </a:rPr>
                        <a:t> </a:t>
                      </a:r>
                      <a:r>
                        <a:rPr sz="400" kern="0" spc="40" dirty="0">
                          <a:solidFill>
                            <a:srgbClr val="174994">
                              <a:alpha val="100000"/>
                            </a:srgbClr>
                          </a:solidFill>
                          <a:latin typeface="Arial" panose="020B0604020202020204"/>
                          <a:ea typeface="Arial" panose="020B0604020202020204"/>
                          <a:cs typeface="Arial" panose="020B0604020202020204"/>
                          <a:sym typeface="+mn-ea"/>
                        </a:rPr>
                        <a:t>(</a:t>
                      </a:r>
                      <a:r>
                        <a:rPr lang="en-US" sz="400" kern="0" spc="40" dirty="0">
                          <a:solidFill>
                            <a:srgbClr val="174994">
                              <a:alpha val="100000"/>
                            </a:srgbClr>
                          </a:solidFill>
                          <a:latin typeface="Arial" panose="020B0604020202020204"/>
                          <a:ea typeface="Arial" panose="020B0604020202020204"/>
                          <a:cs typeface="Arial" panose="020B0604020202020204"/>
                          <a:sym typeface="+mn-ea"/>
                        </a:rPr>
                        <a:t>SEU</a:t>
                      </a:r>
                      <a:r>
                        <a:rPr sz="400" kern="0" spc="40" dirty="0">
                          <a:solidFill>
                            <a:srgbClr val="174994">
                              <a:alpha val="100000"/>
                            </a:srgbClr>
                          </a:solidFill>
                          <a:latin typeface="Arial" panose="020B0604020202020204"/>
                          <a:ea typeface="Arial" panose="020B0604020202020204"/>
                          <a:cs typeface="Arial" panose="020B0604020202020204"/>
                          <a:sym typeface="+mn-ea"/>
                        </a:rPr>
                        <a:t>)</a:t>
                      </a:r>
                      <a:endParaRPr sz="400" dirty="0">
                        <a:latin typeface="Arial" panose="020B0604020202020204"/>
                        <a:ea typeface="Arial" panose="020B0604020202020204"/>
                        <a:cs typeface="Arial" panose="020B0604020202020204"/>
                      </a:endParaRPr>
                    </a:p>
                  </a:txBody>
                  <a:tcPr marL="0" marR="0" marT="0" marB="0" vert="horz">
                    <a:lnL w="3175" cap="flat" cmpd="sng" algn="ctr">
                      <a:solidFill>
                        <a:srgbClr val="174994"/>
                      </a:solidFill>
                      <a:prstDash val="solid"/>
                      <a:round/>
                      <a:headEnd type="none" w="med" len="med"/>
                      <a:tailEnd type="none" w="med" len="med"/>
                    </a:lnL>
                    <a:lnR w="3175" cap="flat" cmpd="sng" algn="ctr">
                      <a:solidFill>
                        <a:srgbClr val="174994"/>
                      </a:solidFill>
                      <a:prstDash val="solid"/>
                      <a:round/>
                      <a:headEnd type="none" w="med" len="med"/>
                      <a:tailEnd type="none" w="med" len="med"/>
                    </a:lnR>
                    <a:lnT w="3175" cap="flat" cmpd="sng" algn="ctr">
                      <a:solidFill>
                        <a:srgbClr val="174994"/>
                      </a:solidFill>
                      <a:prstDash val="solid"/>
                      <a:round/>
                      <a:headEnd type="none" w="med" len="med"/>
                      <a:tailEnd type="none" w="med" len="med"/>
                    </a:lnT>
                    <a:lnB>
                      <a:noFill/>
                    </a:lnB>
                  </a:tcPr>
                </a:tc>
                <a:tc>
                  <a:txBody>
                    <a:bodyPr/>
                    <a:lstStyle/>
                    <a:p>
                      <a:pPr algn="l" rtl="0" eaLnBrk="0">
                        <a:lnSpc>
                          <a:spcPct val="74000"/>
                        </a:lnSpc>
                      </a:pPr>
                      <a:endParaRPr sz="100" dirty="0">
                        <a:latin typeface="Arial" panose="020B0604020202020204"/>
                        <a:ea typeface="Arial" panose="020B0604020202020204"/>
                        <a:cs typeface="Arial" panose="020B0604020202020204"/>
                      </a:endParaRPr>
                    </a:p>
                    <a:p>
                      <a:pPr marL="260350" algn="l" rtl="0" eaLnBrk="0">
                        <a:lnSpc>
                          <a:spcPct val="98000"/>
                        </a:lnSpc>
                      </a:pPr>
                      <a:r>
                        <a:rPr lang="en-US" altLang="zh-CN" sz="400" dirty="0">
                          <a:solidFill>
                            <a:schemeClr val="accent1"/>
                          </a:solidFill>
                          <a:latin typeface="Arial" panose="020B0604020202020204"/>
                          <a:ea typeface="Arial" panose="020B0604020202020204"/>
                          <a:cs typeface="Arial" panose="020B0604020202020204"/>
                          <a:sym typeface="+mn-ea"/>
                        </a:rPr>
                        <a:t>Charmonium-like States with  J</a:t>
                      </a:r>
                      <a:r>
                        <a:rPr lang="en-US" altLang="zh-CN" sz="400" baseline="30000" dirty="0">
                          <a:solidFill>
                            <a:schemeClr val="accent1"/>
                          </a:solidFill>
                          <a:latin typeface="Arial" panose="020B0604020202020204"/>
                          <a:ea typeface="Arial" panose="020B0604020202020204"/>
                          <a:cs typeface="Arial" panose="020B0604020202020204"/>
                          <a:sym typeface="+mn-ea"/>
                        </a:rPr>
                        <a:t>PC</a:t>
                      </a:r>
                      <a:r>
                        <a:rPr lang="en-US" altLang="zh-CN" sz="400" dirty="0">
                          <a:solidFill>
                            <a:schemeClr val="accent1"/>
                          </a:solidFill>
                          <a:latin typeface="Arial" panose="020B0604020202020204"/>
                          <a:ea typeface="Arial" panose="020B0604020202020204"/>
                          <a:cs typeface="Arial" panose="020B0604020202020204"/>
                          <a:sym typeface="+mn-ea"/>
                        </a:rPr>
                        <a:t>=3</a:t>
                      </a:r>
                      <a:r>
                        <a:rPr lang="en-US" altLang="zh-CN" sz="400" baseline="30000" dirty="0">
                          <a:solidFill>
                            <a:schemeClr val="accent1"/>
                          </a:solidFill>
                          <a:latin typeface="Arial" panose="020B0604020202020204"/>
                          <a:ea typeface="Arial" panose="020B0604020202020204"/>
                          <a:cs typeface="Arial" panose="020B0604020202020204"/>
                          <a:sym typeface="+mn-ea"/>
                        </a:rPr>
                        <a:t>−+</a:t>
                      </a:r>
                      <a:r>
                        <a:rPr lang="en-US" altLang="zh-CN" sz="400" dirty="0">
                          <a:solidFill>
                            <a:schemeClr val="accent1"/>
                          </a:solidFill>
                          <a:latin typeface="Arial" panose="020B0604020202020204"/>
                          <a:ea typeface="Arial" panose="020B0604020202020204"/>
                          <a:cs typeface="Arial" panose="020B0604020202020204"/>
                          <a:sym typeface="+mn-ea"/>
                        </a:rPr>
                        <a:t>  through QCD Sum Rules</a:t>
                      </a:r>
                      <a:endParaRPr sz="400" dirty="0">
                        <a:latin typeface="Arial" panose="020B0604020202020204"/>
                        <a:ea typeface="Arial" panose="020B0604020202020204"/>
                        <a:cs typeface="Arial" panose="020B0604020202020204"/>
                      </a:endParaRPr>
                    </a:p>
                  </a:txBody>
                  <a:tcPr marL="0" marR="0" marT="0" marB="0" vert="horz">
                    <a:lnL w="3175" cap="flat" cmpd="sng" algn="ctr">
                      <a:solidFill>
                        <a:srgbClr val="174994"/>
                      </a:solidFill>
                      <a:prstDash val="solid"/>
                      <a:round/>
                      <a:headEnd type="none" w="med" len="med"/>
                      <a:tailEnd type="none" w="med" len="med"/>
                    </a:lnL>
                    <a:lnR w="3175" cap="flat" cmpd="sng" algn="ctr">
                      <a:solidFill>
                        <a:srgbClr val="174994"/>
                      </a:solidFill>
                      <a:prstDash val="solid"/>
                      <a:round/>
                      <a:headEnd type="none" w="med" len="med"/>
                      <a:tailEnd type="none" w="med" len="med"/>
                    </a:lnR>
                    <a:lnT w="3175" cap="flat" cmpd="sng" algn="ctr">
                      <a:solidFill>
                        <a:srgbClr val="174994"/>
                      </a:solidFill>
                      <a:prstDash val="solid"/>
                      <a:round/>
                      <a:headEnd type="none" w="med" len="med"/>
                      <a:tailEnd type="none" w="med" len="med"/>
                    </a:lnT>
                    <a:lnB>
                      <a:noFill/>
                    </a:lnB>
                  </a:tcPr>
                </a:tc>
                <a:tc>
                  <a:txBody>
                    <a:bodyPr/>
                    <a:lstStyle/>
                    <a:p>
                      <a:pPr algn="l" rtl="0" eaLnBrk="0">
                        <a:lnSpc>
                          <a:spcPct val="81000"/>
                        </a:lnSpc>
                      </a:pPr>
                      <a:endParaRPr sz="100" dirty="0">
                        <a:latin typeface="Arial" panose="020B0604020202020204"/>
                        <a:ea typeface="Arial" panose="020B0604020202020204"/>
                        <a:cs typeface="Arial" panose="020B0604020202020204"/>
                      </a:endParaRPr>
                    </a:p>
                    <a:p>
                      <a:pPr marL="261620" algn="l" rtl="0" eaLnBrk="0">
                        <a:lnSpc>
                          <a:spcPct val="96000"/>
                        </a:lnSpc>
                      </a:pPr>
                      <a:r>
                        <a:rPr lang="en-US" sz="400" kern="0" spc="30" dirty="0">
                          <a:solidFill>
                            <a:srgbClr val="174994">
                              <a:alpha val="100000"/>
                            </a:srgbClr>
                          </a:solidFill>
                          <a:latin typeface="Arial" panose="020B0604020202020204"/>
                          <a:ea typeface="Arial" panose="020B0604020202020204"/>
                          <a:cs typeface="Arial" panose="020B0604020202020204"/>
                        </a:rPr>
                        <a:t>5</a:t>
                      </a:r>
                      <a:r>
                        <a:rPr sz="400" kern="0" spc="30" dirty="0">
                          <a:solidFill>
                            <a:srgbClr val="174994">
                              <a:alpha val="100000"/>
                            </a:srgbClr>
                          </a:solidFill>
                          <a:latin typeface="Arial" panose="020B0604020202020204"/>
                          <a:ea typeface="Arial" panose="020B0604020202020204"/>
                          <a:cs typeface="Arial" panose="020B0604020202020204"/>
                        </a:rPr>
                        <a:t>/</a:t>
                      </a:r>
                      <a:r>
                        <a:rPr lang="en-US" sz="400" kern="0" spc="30" dirty="0">
                          <a:solidFill>
                            <a:srgbClr val="174994">
                              <a:alpha val="100000"/>
                            </a:srgbClr>
                          </a:solidFill>
                          <a:latin typeface="Arial" panose="020B0604020202020204"/>
                          <a:ea typeface="Arial" panose="020B0604020202020204"/>
                          <a:cs typeface="Arial" panose="020B0604020202020204"/>
                        </a:rPr>
                        <a:t>19</a:t>
                      </a:r>
                      <a:endParaRPr lang="en-US" sz="400" kern="0" spc="30" dirty="0">
                        <a:solidFill>
                          <a:srgbClr val="174994">
                            <a:alpha val="100000"/>
                          </a:srgbClr>
                        </a:solidFill>
                        <a:latin typeface="Arial" panose="020B0604020202020204"/>
                        <a:ea typeface="Arial" panose="020B0604020202020204"/>
                        <a:cs typeface="Arial" panose="020B0604020202020204"/>
                      </a:endParaRPr>
                    </a:p>
                  </a:txBody>
                  <a:tcPr marL="0" marR="0" marT="0" marB="0" vert="horz">
                    <a:lnL w="3175" cap="flat" cmpd="sng" algn="ctr">
                      <a:solidFill>
                        <a:srgbClr val="174994"/>
                      </a:solidFill>
                      <a:prstDash val="solid"/>
                      <a:round/>
                      <a:headEnd type="none" w="med" len="med"/>
                      <a:tailEnd type="none" w="med" len="med"/>
                    </a:lnL>
                    <a:lnR>
                      <a:noFill/>
                    </a:lnR>
                    <a:lnT w="3175" cap="flat" cmpd="sng" algn="ctr">
                      <a:solidFill>
                        <a:srgbClr val="174994"/>
                      </a:solidFill>
                      <a:prstDash val="solid"/>
                      <a:round/>
                      <a:headEnd type="none" w="med" len="med"/>
                      <a:tailEnd type="none" w="med" len="med"/>
                    </a:lnT>
                    <a:lnB>
                      <a:noFill/>
                    </a:lnB>
                  </a:tcPr>
                </a:tc>
              </a:tr>
            </a:tbl>
          </a:graphicData>
        </a:graphic>
      </p:graphicFrame>
      <p:sp>
        <p:nvSpPr>
          <p:cNvPr id="412" name="textbox 412"/>
          <p:cNvSpPr/>
          <p:nvPr/>
        </p:nvSpPr>
        <p:spPr>
          <a:xfrm>
            <a:off x="2540" y="120650"/>
            <a:ext cx="4605020" cy="147955"/>
          </a:xfrm>
          <a:prstGeom prst="rect">
            <a:avLst/>
          </a:prstGeom>
          <a:noFill/>
          <a:ln w="0" cap="flat">
            <a:noFill/>
            <a:prstDash val="solid"/>
            <a:miter lim="0"/>
          </a:ln>
        </p:spPr>
        <p:txBody>
          <a:bodyPr vert="horz" wrap="square" lIns="0" tIns="0" rIns="0" bIns="0"/>
          <a:lstStyle/>
          <a:p>
            <a:pPr algn="l" rtl="0" eaLnBrk="0">
              <a:lnSpc>
                <a:spcPct val="85000"/>
              </a:lnSpc>
            </a:pPr>
            <a:endParaRPr sz="100" dirty="0">
              <a:latin typeface="Arial" panose="020B0604020202020204"/>
              <a:ea typeface="Arial" panose="020B0604020202020204"/>
              <a:cs typeface="Arial" panose="020B0604020202020204"/>
            </a:endParaRPr>
          </a:p>
          <a:p>
            <a:pPr marL="12700" indent="0" algn="ctr" rtl="0" eaLnBrk="0" fontAlgn="auto">
              <a:lnSpc>
                <a:spcPct val="100000"/>
              </a:lnSpc>
            </a:pPr>
            <a:r>
              <a:rPr lang="en-US" altLang="zh-CN" sz="600" kern="0" spc="50" dirty="0">
                <a:solidFill>
                  <a:srgbClr val="174994">
                    <a:alpha val="100000"/>
                  </a:srgbClr>
                </a:solidFill>
                <a:latin typeface="Arial" panose="020B0604020202020204"/>
                <a:ea typeface="Arial" panose="020B0604020202020204"/>
                <a:cs typeface="Arial" panose="020B0604020202020204"/>
              </a:rPr>
              <a:t> </a:t>
            </a:r>
            <a:r>
              <a:rPr lang="en-US" altLang="zh-CN" sz="500" b="1" kern="0" spc="40" dirty="0">
                <a:solidFill>
                  <a:schemeClr val="tx1">
                    <a:alpha val="100000"/>
                  </a:schemeClr>
                </a:solidFill>
                <a:highlight>
                  <a:srgbClr val="FFFF00"/>
                </a:highlight>
                <a:latin typeface="微软雅黑" panose="020B0503020204020204" charset="-122"/>
                <a:ea typeface="微软雅黑" panose="020B0503020204020204" charset="-122"/>
                <a:cs typeface="微软雅黑" panose="020B0503020204020204" charset="-122"/>
              </a:rPr>
              <a:t>The spectrum of hadronic molecules consisting of a pair of charmed-anticharmed hadrons with I = 0, P = −</a:t>
            </a:r>
            <a:endParaRPr lang="en-US" altLang="zh-CN" sz="500" b="1" kern="0" spc="40" dirty="0">
              <a:solidFill>
                <a:schemeClr val="tx1">
                  <a:alpha val="100000"/>
                </a:schemeClr>
              </a:solidFill>
              <a:highlight>
                <a:srgbClr val="FFFF00"/>
              </a:highlight>
              <a:latin typeface="微软雅黑" panose="020B0503020204020204" charset="-122"/>
              <a:ea typeface="微软雅黑" panose="020B0503020204020204" charset="-122"/>
              <a:cs typeface="微软雅黑" panose="020B0503020204020204" charset="-122"/>
            </a:endParaRPr>
          </a:p>
        </p:txBody>
      </p:sp>
      <p:pic>
        <p:nvPicPr>
          <p:cNvPr id="414" name="picture 414"/>
          <p:cNvPicPr>
            <a:picLocks noChangeAspect="1"/>
          </p:cNvPicPr>
          <p:nvPr/>
        </p:nvPicPr>
        <p:blipFill>
          <a:blip r:embed="rId2"/>
          <a:stretch>
            <a:fillRect/>
          </a:stretch>
        </p:blipFill>
        <p:spPr>
          <a:xfrm rot="21600000">
            <a:off x="3014216" y="3271405"/>
            <a:ext cx="1552137" cy="69494"/>
          </a:xfrm>
          <a:prstGeom prst="rect">
            <a:avLst/>
          </a:prstGeom>
        </p:spPr>
      </p:pic>
      <mc:AlternateContent xmlns:mc="http://schemas.openxmlformats.org/markup-compatibility/2006">
        <mc:Choice xmlns:a14="http://schemas.microsoft.com/office/drawing/2010/main" Requires="a14">
          <p:sp>
            <p:nvSpPr>
              <p:cNvPr id="2" name="textbox 374"/>
              <p:cNvSpPr/>
              <p:nvPr/>
            </p:nvSpPr>
            <p:spPr>
              <a:xfrm>
                <a:off x="2272665" y="268605"/>
                <a:ext cx="2249805" cy="3003550"/>
              </a:xfrm>
              <a:prstGeom prst="rect">
                <a:avLst/>
              </a:prstGeom>
              <a:noFill/>
              <a:ln w="0" cap="flat">
                <a:noFill/>
                <a:prstDash val="solid"/>
                <a:miter lim="0"/>
              </a:ln>
            </p:spPr>
            <p:txBody>
              <a:bodyPr vert="horz" wrap="square" lIns="0" tIns="0" rIns="0" bIns="0"/>
              <a:p>
                <a:pPr algn="l" rtl="0" eaLnBrk="0">
                  <a:lnSpc>
                    <a:spcPct val="84000"/>
                  </a:lnSpc>
                </a:pPr>
                <a:endParaRPr sz="100" dirty="0">
                  <a:latin typeface="Arial" panose="020B0604020202020204"/>
                  <a:ea typeface="Arial" panose="020B0604020202020204"/>
                  <a:cs typeface="Arial" panose="020B0604020202020204"/>
                </a:endParaRPr>
              </a:p>
              <a:p>
                <a:pPr marL="172720" indent="-172720" algn="just" rtl="0" eaLnBrk="0" fontAlgn="auto">
                  <a:lnSpc>
                    <a:spcPct val="150000"/>
                  </a:lnSpc>
                  <a:buFont typeface="Arial" panose="020B0604020202020204" pitchFamily="34" charset="0"/>
                  <a:buChar char="•"/>
                </a:pPr>
                <a:r>
                  <a:rPr sz="700" kern="0" spc="40" dirty="0">
                    <a:solidFill>
                      <a:srgbClr val="000000">
                        <a:alpha val="100000"/>
                      </a:srgbClr>
                    </a:solidFill>
                    <a:latin typeface="Arial" panose="020B0604020202020204"/>
                    <a:ea typeface="Arial" panose="020B0604020202020204"/>
                    <a:cs typeface="Arial" panose="020B0604020202020204"/>
                  </a:rPr>
                  <a:t>G</a:t>
                </a:r>
                <a:r>
                  <a:rPr lang="en-US" altLang="zh-CN" sz="700" kern="0" spc="50" dirty="0">
                    <a:solidFill>
                      <a:srgbClr val="000000">
                        <a:alpha val="100000"/>
                      </a:srgbClr>
                    </a:solidFill>
                    <a:latin typeface="Arial" panose="020B0604020202020204"/>
                    <a:ea typeface="Arial" panose="020B0604020202020204"/>
                    <a:cs typeface="Arial" panose="020B0604020202020204"/>
                  </a:rPr>
                  <a:t>reen for abound state and orange for a virtual state</a:t>
                </a:r>
                <a:r>
                  <a:rPr sz="700" kern="0" spc="50" dirty="0">
                    <a:solidFill>
                      <a:srgbClr val="000000">
                        <a:alpha val="100000"/>
                      </a:srgbClr>
                    </a:solidFill>
                    <a:latin typeface="Arial" panose="020B0604020202020204"/>
                    <a:ea typeface="Arial" panose="020B0604020202020204"/>
                    <a:cs typeface="Arial" panose="020B0604020202020204"/>
                  </a:rPr>
                  <a:t> </a:t>
                </a:r>
                <a:r>
                  <a:rPr lang="en-US" altLang="zh-CN" sz="700" kern="0" spc="50" dirty="0">
                    <a:solidFill>
                      <a:srgbClr val="000000">
                        <a:alpha val="100000"/>
                      </a:srgbClr>
                    </a:solidFill>
                    <a:latin typeface="Arial" panose="020B0604020202020204"/>
                    <a:ea typeface="Arial" panose="020B0604020202020204"/>
                    <a:cs typeface="Arial" panose="020B0604020202020204"/>
                  </a:rPr>
                  <a:t>with</a:t>
                </a:r>
                <a:r>
                  <a:rPr sz="700" kern="0" spc="50" dirty="0">
                    <a:solidFill>
                      <a:srgbClr val="000000">
                        <a:alpha val="100000"/>
                      </a:srgbClr>
                    </a:solidFill>
                    <a:latin typeface="Arial" panose="020B0604020202020204"/>
                    <a:ea typeface="Arial" panose="020B0604020202020204"/>
                    <a:cs typeface="Arial" panose="020B0604020202020204"/>
                  </a:rPr>
                  <a:t> </a:t>
                </a:r>
                <a:r>
                  <a:rPr lang="en-US" sz="700" kern="0" spc="50" dirty="0">
                    <a:solidFill>
                      <a:srgbClr val="000000">
                        <a:alpha val="100000"/>
                      </a:srgbClr>
                    </a:solidFill>
                    <a:latin typeface="Arial" panose="020B0604020202020204"/>
                    <a:ea typeface="Arial" panose="020B0604020202020204"/>
                    <a:cs typeface="Arial" panose="020B0604020202020204"/>
                  </a:rPr>
                  <a:t>cutoff </a:t>
                </a:r>
                <a:r>
                  <a:rPr sz="700" kern="0" spc="50" dirty="0">
                    <a:solidFill>
                      <a:srgbClr val="000000">
                        <a:alpha val="100000"/>
                      </a:srgbClr>
                    </a:solidFill>
                    <a:latin typeface="Times New Roman" panose="02020603050405020304"/>
                    <a:ea typeface="Times New Roman" panose="02020603050405020304"/>
                    <a:cs typeface="Times New Roman" panose="02020603050405020304"/>
                  </a:rPr>
                  <a:t>Λ</a:t>
                </a:r>
                <a:r>
                  <a:rPr sz="700" kern="0" spc="100" dirty="0">
                    <a:solidFill>
                      <a:srgbClr val="000000">
                        <a:alpha val="100000"/>
                      </a:srgbClr>
                    </a:solidFill>
                    <a:latin typeface="Times New Roman" panose="02020603050405020304"/>
                    <a:ea typeface="Times New Roman" panose="02020603050405020304"/>
                    <a:cs typeface="Times New Roman" panose="02020603050405020304"/>
                  </a:rPr>
                  <a:t> </a:t>
                </a:r>
                <a:r>
                  <a:rPr sz="700" kern="0" spc="50" dirty="0">
                    <a:solidFill>
                      <a:srgbClr val="000000">
                        <a:alpha val="100000"/>
                      </a:srgbClr>
                    </a:solidFill>
                    <a:latin typeface="Times New Roman" panose="02020603050405020304"/>
                    <a:ea typeface="Times New Roman" panose="02020603050405020304"/>
                    <a:cs typeface="Times New Roman" panose="02020603050405020304"/>
                  </a:rPr>
                  <a:t>=</a:t>
                </a:r>
                <a:r>
                  <a:rPr sz="700" kern="0" spc="90" dirty="0">
                    <a:solidFill>
                      <a:srgbClr val="000000">
                        <a:alpha val="100000"/>
                      </a:srgbClr>
                    </a:solidFill>
                    <a:latin typeface="Times New Roman" panose="02020603050405020304"/>
                    <a:ea typeface="Times New Roman" panose="02020603050405020304"/>
                    <a:cs typeface="Times New Roman" panose="02020603050405020304"/>
                  </a:rPr>
                  <a:t> </a:t>
                </a:r>
                <a:r>
                  <a:rPr sz="700" kern="0" spc="50" dirty="0">
                    <a:solidFill>
                      <a:srgbClr val="000000">
                        <a:alpha val="100000"/>
                      </a:srgbClr>
                    </a:solidFill>
                    <a:latin typeface="Times New Roman" panose="02020603050405020304"/>
                    <a:ea typeface="Times New Roman" panose="02020603050405020304"/>
                    <a:cs typeface="Times New Roman" panose="02020603050405020304"/>
                  </a:rPr>
                  <a:t>0</a:t>
                </a:r>
                <a:r>
                  <a:rPr sz="700" kern="0" spc="-100" dirty="0">
                    <a:solidFill>
                      <a:srgbClr val="000000">
                        <a:alpha val="100000"/>
                      </a:srgbClr>
                    </a:solidFill>
                    <a:latin typeface="Times New Roman" panose="02020603050405020304"/>
                    <a:ea typeface="Times New Roman" panose="02020603050405020304"/>
                    <a:cs typeface="Times New Roman" panose="02020603050405020304"/>
                  </a:rPr>
                  <a:t> </a:t>
                </a:r>
                <a:r>
                  <a:rPr sz="700" kern="0" spc="50" dirty="0">
                    <a:solidFill>
                      <a:srgbClr val="000000">
                        <a:alpha val="100000"/>
                      </a:srgbClr>
                    </a:solidFill>
                    <a:latin typeface="Times New Roman" panose="02020603050405020304"/>
                    <a:ea typeface="Times New Roman" panose="02020603050405020304"/>
                    <a:cs typeface="Times New Roman" panose="02020603050405020304"/>
                  </a:rPr>
                  <a:t>.5</a:t>
                </a:r>
                <a:r>
                  <a:rPr sz="700" kern="0" spc="110" dirty="0">
                    <a:solidFill>
                      <a:srgbClr val="000000">
                        <a:alpha val="100000"/>
                      </a:srgbClr>
                    </a:solidFill>
                    <a:latin typeface="Times New Roman" panose="02020603050405020304"/>
                    <a:ea typeface="Times New Roman" panose="02020603050405020304"/>
                    <a:cs typeface="Times New Roman" panose="02020603050405020304"/>
                  </a:rPr>
                  <a:t> </a:t>
                </a:r>
                <a:r>
                  <a:rPr sz="7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7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700" kern="0" spc="50" dirty="0">
                    <a:solidFill>
                      <a:srgbClr val="000000">
                        <a:alpha val="100000"/>
                      </a:srgbClr>
                    </a:solidFill>
                    <a:latin typeface="Times New Roman" panose="02020603050405020304"/>
                    <a:ea typeface="Times New Roman" panose="02020603050405020304"/>
                    <a:cs typeface="Times New Roman" panose="02020603050405020304"/>
                  </a:rPr>
                  <a:t>1</a:t>
                </a:r>
                <a:r>
                  <a:rPr lang="en-US" sz="700" kern="0" spc="50" dirty="0">
                    <a:solidFill>
                      <a:srgbClr val="000000">
                        <a:alpha val="100000"/>
                      </a:srgbClr>
                    </a:solidFill>
                    <a:latin typeface="Times New Roman" panose="02020603050405020304"/>
                    <a:ea typeface="Times New Roman" panose="02020603050405020304"/>
                    <a:cs typeface="Times New Roman" panose="02020603050405020304"/>
                  </a:rPr>
                  <a:t>.0</a:t>
                </a:r>
                <a:r>
                  <a:rPr sz="700" kern="0" spc="80" dirty="0">
                    <a:solidFill>
                      <a:srgbClr val="000000">
                        <a:alpha val="100000"/>
                      </a:srgbClr>
                    </a:solidFill>
                    <a:latin typeface="Times New Roman" panose="02020603050405020304"/>
                    <a:ea typeface="Times New Roman" panose="02020603050405020304"/>
                    <a:cs typeface="Times New Roman" panose="02020603050405020304"/>
                  </a:rPr>
                  <a:t> </a:t>
                </a:r>
                <a:r>
                  <a:rPr sz="700" kern="0" spc="40" dirty="0">
                    <a:solidFill>
                      <a:srgbClr val="000000">
                        <a:alpha val="100000"/>
                      </a:srgbClr>
                    </a:solidFill>
                    <a:latin typeface="Arial" panose="020B0604020202020204"/>
                    <a:ea typeface="Arial" panose="020B0604020202020204"/>
                    <a:cs typeface="Arial" panose="020B0604020202020204"/>
                  </a:rPr>
                  <a:t>GeV</a:t>
                </a:r>
                <a:r>
                  <a:rPr lang="en-US" sz="700" kern="0" spc="40" dirty="0">
                    <a:solidFill>
                      <a:srgbClr val="000000">
                        <a:alpha val="100000"/>
                      </a:srgbClr>
                    </a:solidFill>
                    <a:latin typeface="Arial" panose="020B0604020202020204"/>
                    <a:ea typeface="Arial" panose="020B0604020202020204"/>
                    <a:cs typeface="Arial" panose="020B0604020202020204"/>
                  </a:rPr>
                  <a:t>.</a:t>
                </a:r>
                <a:endParaRPr sz="700" dirty="0">
                  <a:latin typeface="Arial" panose="020B0604020202020204"/>
                  <a:ea typeface="Arial" panose="020B0604020202020204"/>
                  <a:cs typeface="Arial" panose="020B0604020202020204"/>
                </a:endParaRPr>
              </a:p>
              <a:p>
                <a:pPr marL="172720" indent="-172720" algn="just" rtl="0" eaLnBrk="0" fontAlgn="auto">
                  <a:lnSpc>
                    <a:spcPct val="150000"/>
                  </a:lnSpc>
                  <a:spcBef>
                    <a:spcPts val="475"/>
                  </a:spcBef>
                  <a:buFont typeface="Arial" panose="020B0604020202020204" pitchFamily="34" charset="0"/>
                  <a:buChar char="•"/>
                </a:pPr>
                <a:r>
                  <a:rPr sz="700" kern="0" spc="40" dirty="0">
                    <a:solidFill>
                      <a:srgbClr val="000000">
                        <a:alpha val="100000"/>
                      </a:srgbClr>
                    </a:solidFill>
                    <a:latin typeface="Arial" panose="020B0604020202020204"/>
                    <a:ea typeface="Arial" panose="020B0604020202020204"/>
                    <a:cs typeface="Arial" panose="020B0604020202020204"/>
                  </a:rPr>
                  <a:t>Molecules would be</a:t>
                </a:r>
                <a:r>
                  <a:rPr lang="en-US" sz="700" kern="0" spc="40" dirty="0">
                    <a:solidFill>
                      <a:srgbClr val="000000">
                        <a:alpha val="100000"/>
                      </a:srgbClr>
                    </a:solidFill>
                    <a:latin typeface="Arial" panose="020B0604020202020204"/>
                    <a:ea typeface="Arial" panose="020B0604020202020204"/>
                    <a:cs typeface="Arial" panose="020B0604020202020204"/>
                  </a:rPr>
                  <a:t> </a:t>
                </a:r>
                <a:r>
                  <a:rPr sz="700" kern="0" spc="40" dirty="0">
                    <a:solidFill>
                      <a:srgbClr val="000000">
                        <a:alpha val="100000"/>
                      </a:srgbClr>
                    </a:solidFill>
                    <a:latin typeface="Arial" panose="020B0604020202020204"/>
                    <a:ea typeface="Arial" panose="020B0604020202020204"/>
                    <a:cs typeface="Arial" panose="020B0604020202020204"/>
                  </a:rPr>
                  <a:t>narrow</a:t>
                </a:r>
                <a:r>
                  <a:rPr lang="en-US" sz="700" kern="0" spc="40" dirty="0">
                    <a:solidFill>
                      <a:srgbClr val="000000">
                        <a:alpha val="100000"/>
                      </a:srgbClr>
                    </a:solidFill>
                    <a:latin typeface="Arial" panose="020B0604020202020204"/>
                    <a:ea typeface="Arial" panose="020B0604020202020204"/>
                    <a:cs typeface="Arial" panose="020B0604020202020204"/>
                  </a:rPr>
                  <a:t>.</a:t>
                </a:r>
                <a:endParaRPr lang="en-US" sz="700" kern="0" spc="40" dirty="0">
                  <a:solidFill>
                    <a:srgbClr val="000000">
                      <a:alpha val="100000"/>
                    </a:srgbClr>
                  </a:solidFill>
                  <a:latin typeface="Arial" panose="020B0604020202020204"/>
                  <a:ea typeface="Arial" panose="020B0604020202020204"/>
                  <a:cs typeface="Arial" panose="020B0604020202020204"/>
                </a:endParaRPr>
              </a:p>
              <a:p>
                <a:pPr marL="360045" indent="-172720" algn="just" rtl="0" eaLnBrk="0" fontAlgn="auto">
                  <a:lnSpc>
                    <a:spcPct val="150000"/>
                  </a:lnSpc>
                  <a:spcBef>
                    <a:spcPts val="0"/>
                  </a:spcBef>
                  <a:buFont typeface="Arial" panose="020B0604020202020204" pitchFamily="34" charset="0"/>
                  <a:buChar char="•"/>
                </a:pPr>
                <a:r>
                  <a:rPr lang="en-US" altLang="zh-CN" sz="700" kern="0" spc="40" dirty="0">
                    <a:solidFill>
                      <a:srgbClr val="000000">
                        <a:alpha val="100000"/>
                      </a:srgbClr>
                    </a:solidFill>
                    <a:latin typeface="Arial" panose="020B0604020202020204"/>
                    <a:ea typeface="Arial" panose="020B0604020202020204"/>
                    <a:cs typeface="Arial" panose="020B0604020202020204"/>
                    <a:sym typeface="+mn-ea"/>
                  </a:rPr>
                  <a:t>Small b</a:t>
                </a:r>
                <a:r>
                  <a:rPr lang="en-US" altLang="zh-CN" sz="700" kern="0" spc="40" dirty="0">
                    <a:solidFill>
                      <a:srgbClr val="000000">
                        <a:alpha val="100000"/>
                      </a:srgbClr>
                    </a:solidFill>
                    <a:latin typeface="Arial" panose="020B0604020202020204"/>
                    <a:ea typeface="Arial" panose="020B0604020202020204"/>
                    <a:cs typeface="Arial" panose="020B0604020202020204"/>
                  </a:rPr>
                  <a:t>inding energy.</a:t>
                </a:r>
                <a:endParaRPr lang="en-US" altLang="zh-CN" sz="700" kern="0" spc="40" dirty="0">
                  <a:solidFill>
                    <a:srgbClr val="000000">
                      <a:alpha val="100000"/>
                    </a:srgbClr>
                  </a:solidFill>
                  <a:latin typeface="Arial" panose="020B0604020202020204"/>
                  <a:ea typeface="Arial" panose="020B0604020202020204"/>
                  <a:cs typeface="Arial" panose="020B0604020202020204"/>
                </a:endParaRPr>
              </a:p>
              <a:p>
                <a:pPr marL="360045" indent="-172720" algn="just" rtl="0" eaLnBrk="0" fontAlgn="auto">
                  <a:lnSpc>
                    <a:spcPct val="150000"/>
                  </a:lnSpc>
                  <a:spcBef>
                    <a:spcPts val="0"/>
                  </a:spcBef>
                  <a:buFont typeface="Arial" panose="020B0604020202020204" pitchFamily="34" charset="0"/>
                  <a:buChar char="•"/>
                </a:pPr>
                <a:r>
                  <a:rPr lang="en-US" altLang="zh-CN" sz="700" kern="0" spc="40" dirty="0">
                    <a:solidFill>
                      <a:srgbClr val="000000">
                        <a:alpha val="100000"/>
                      </a:srgbClr>
                    </a:solidFill>
                    <a:latin typeface="Arial" panose="020B0604020202020204"/>
                    <a:ea typeface="Arial" panose="020B0604020202020204"/>
                    <a:cs typeface="Arial" panose="020B0604020202020204"/>
                  </a:rPr>
                  <a:t>Proximity-to-threshold effect.</a:t>
                </a:r>
                <a:endParaRPr lang="en-US" altLang="zh-CN" sz="700" kern="0" spc="40" dirty="0">
                  <a:solidFill>
                    <a:srgbClr val="000000">
                      <a:alpha val="100000"/>
                    </a:srgbClr>
                  </a:solidFill>
                  <a:latin typeface="Arial" panose="020B0604020202020204"/>
                  <a:ea typeface="Arial" panose="020B0604020202020204"/>
                  <a:cs typeface="Arial" panose="020B0604020202020204"/>
                </a:endParaRPr>
              </a:p>
              <a:p>
                <a:pPr marL="172720" indent="-172720" algn="just" rtl="0" eaLnBrk="0" fontAlgn="auto">
                  <a:lnSpc>
                    <a:spcPct val="150000"/>
                  </a:lnSpc>
                  <a:spcBef>
                    <a:spcPts val="475"/>
                  </a:spcBef>
                  <a:buFont typeface="Arial" panose="020B0604020202020204" pitchFamily="34" charset="0"/>
                  <a:buChar char="•"/>
                </a:pPr>
                <a:r>
                  <a:rPr lang="en-US" sz="700" kern="0" spc="40" dirty="0">
                    <a:solidFill>
                      <a:srgbClr val="000000">
                        <a:alpha val="100000"/>
                      </a:srgbClr>
                    </a:solidFill>
                    <a:latin typeface="Arial" panose="020B0604020202020204"/>
                    <a:ea typeface="Arial" panose="020B0604020202020204"/>
                    <a:cs typeface="Arial" panose="020B0604020202020204"/>
                  </a:rPr>
                  <a:t>C</a:t>
                </a:r>
                <a:r>
                  <a:rPr lang="en-US" altLang="zh-CN" sz="700" kern="0" spc="50" dirty="0">
                    <a:solidFill>
                      <a:srgbClr val="000000">
                        <a:alpha val="100000"/>
                      </a:srgbClr>
                    </a:solidFill>
                    <a:latin typeface="Arial" panose="020B0604020202020204"/>
                    <a:ea typeface="Arial" panose="020B0604020202020204"/>
                    <a:cs typeface="Arial" panose="020B0604020202020204"/>
                  </a:rPr>
                  <a:t>harmonia </a:t>
                </a:r>
                <a:r>
                  <a:rPr sz="700" kern="0" spc="40" dirty="0">
                    <a:solidFill>
                      <a:srgbClr val="000000">
                        <a:alpha val="100000"/>
                      </a:srgbClr>
                    </a:solidFill>
                    <a:latin typeface="Arial" panose="020B0604020202020204"/>
                    <a:ea typeface="Arial" panose="020B0604020202020204"/>
                    <a:cs typeface="Arial" panose="020B0604020202020204"/>
                  </a:rPr>
                  <a:t>would be</a:t>
                </a:r>
                <a:r>
                  <a:rPr sz="700" kern="0" spc="70" dirty="0">
                    <a:solidFill>
                      <a:srgbClr val="000000">
                        <a:alpha val="100000"/>
                      </a:srgbClr>
                    </a:solidFill>
                    <a:latin typeface="Arial" panose="020B0604020202020204"/>
                    <a:ea typeface="Arial" panose="020B0604020202020204"/>
                    <a:cs typeface="Arial" panose="020B0604020202020204"/>
                  </a:rPr>
                  <a:t> </a:t>
                </a:r>
                <a:r>
                  <a:rPr sz="700" kern="0" spc="40" dirty="0">
                    <a:solidFill>
                      <a:srgbClr val="000000">
                        <a:alpha val="100000"/>
                      </a:srgbClr>
                    </a:solidFill>
                    <a:latin typeface="Arial" panose="020B0604020202020204"/>
                    <a:ea typeface="Arial" panose="020B0604020202020204"/>
                    <a:cs typeface="Arial" panose="020B0604020202020204"/>
                  </a:rPr>
                  <a:t>broad</a:t>
                </a:r>
                <a:r>
                  <a:rPr lang="en-US" sz="700" kern="0" spc="40" dirty="0">
                    <a:solidFill>
                      <a:srgbClr val="000000">
                        <a:alpha val="100000"/>
                      </a:srgbClr>
                    </a:solidFill>
                    <a:latin typeface="Arial" panose="020B0604020202020204"/>
                    <a:ea typeface="Arial" panose="020B0604020202020204"/>
                    <a:cs typeface="Arial" panose="020B0604020202020204"/>
                  </a:rPr>
                  <a:t>.</a:t>
                </a:r>
                <a:endParaRPr lang="en-US" sz="700" kern="0" spc="40" dirty="0">
                  <a:solidFill>
                    <a:srgbClr val="000000">
                      <a:alpha val="100000"/>
                    </a:srgbClr>
                  </a:solidFill>
                  <a:latin typeface="Arial" panose="020B0604020202020204"/>
                  <a:ea typeface="Arial" panose="020B0604020202020204"/>
                  <a:cs typeface="Arial" panose="020B0604020202020204"/>
                </a:endParaRPr>
              </a:p>
              <a:p>
                <a:pPr marL="360045" indent="-172720" algn="just" rtl="0" eaLnBrk="0" fontAlgn="auto">
                  <a:lnSpc>
                    <a:spcPct val="150000"/>
                  </a:lnSpc>
                  <a:spcBef>
                    <a:spcPts val="0"/>
                  </a:spcBef>
                  <a:buFont typeface="Arial" panose="020B0604020202020204" pitchFamily="34" charset="0"/>
                  <a:buChar char="•"/>
                </a:pPr>
                <a:r>
                  <a:rPr lang="en-US" altLang="zh-CN" sz="700" kern="0" spc="40" dirty="0">
                    <a:solidFill>
                      <a:srgbClr val="000000">
                        <a:alpha val="100000"/>
                      </a:srgbClr>
                    </a:solidFill>
                    <a:latin typeface="Arial" panose="020B0604020202020204"/>
                    <a:ea typeface="Arial" panose="020B0604020202020204"/>
                    <a:cs typeface="Arial" panose="020B0604020202020204"/>
                  </a:rPr>
                  <a:t>Strong coupling with open-charm channels.</a:t>
                </a:r>
                <a:endParaRPr lang="en-US" altLang="zh-CN" sz="700" kern="0" spc="40" dirty="0">
                  <a:solidFill>
                    <a:srgbClr val="000000">
                      <a:alpha val="100000"/>
                    </a:srgbClr>
                  </a:solidFill>
                  <a:latin typeface="Arial" panose="020B0604020202020204"/>
                  <a:ea typeface="Arial" panose="020B0604020202020204"/>
                  <a:cs typeface="Arial" panose="020B0604020202020204"/>
                </a:endParaRPr>
              </a:p>
              <a:p>
                <a:pPr marL="360045" indent="-172720" algn="just" rtl="0" eaLnBrk="0" fontAlgn="auto">
                  <a:lnSpc>
                    <a:spcPct val="150000"/>
                  </a:lnSpc>
                  <a:spcBef>
                    <a:spcPts val="0"/>
                  </a:spcBef>
                  <a:buFont typeface="Arial" panose="020B0604020202020204" pitchFamily="34" charset="0"/>
                  <a:buChar char="•"/>
                </a:pPr>
                <a:r>
                  <a:rPr lang="en-US" altLang="zh-CN" sz="700" dirty="0">
                    <a:latin typeface="Arial" panose="020B0604020202020204"/>
                    <a:ea typeface="Arial" panose="020B0604020202020204"/>
                    <a:cs typeface="Arial" panose="020B0604020202020204"/>
                  </a:rPr>
                  <a:t>Continuum coupling effects.</a:t>
                </a:r>
                <a:endParaRPr lang="en-US" altLang="zh-CN" sz="700" dirty="0">
                  <a:latin typeface="Arial" panose="020B0604020202020204"/>
                  <a:ea typeface="Arial" panose="020B0604020202020204"/>
                  <a:cs typeface="Arial" panose="020B0604020202020204"/>
                </a:endParaRPr>
              </a:p>
              <a:p>
                <a:pPr marL="172720" indent="-172720" algn="l" rtl="0" eaLnBrk="0" fontAlgn="auto">
                  <a:lnSpc>
                    <a:spcPct val="150000"/>
                  </a:lnSpc>
                  <a:spcBef>
                    <a:spcPts val="365"/>
                  </a:spcBef>
                  <a:buFont typeface="Arial" panose="020B0604020202020204" pitchFamily="34" charset="0"/>
                  <a:buChar char="•"/>
                </a:pPr>
                <a:r>
                  <a:rPr sz="700" kern="0" spc="40" dirty="0">
                    <a:solidFill>
                      <a:srgbClr val="000000">
                        <a:alpha val="100000"/>
                      </a:srgbClr>
                    </a:solidFill>
                    <a:latin typeface="Arial" panose="020B0604020202020204"/>
                    <a:ea typeface="Arial" panose="020B0604020202020204"/>
                    <a:cs typeface="Arial" panose="020B0604020202020204"/>
                  </a:rPr>
                  <a:t>Exotic</a:t>
                </a:r>
                <a:r>
                  <a:rPr sz="700" kern="0" spc="100" dirty="0">
                    <a:solidFill>
                      <a:srgbClr val="000000">
                        <a:alpha val="100000"/>
                      </a:srgbClr>
                    </a:solidFill>
                    <a:latin typeface="Arial" panose="020B0604020202020204"/>
                    <a:ea typeface="Arial" panose="020B0604020202020204"/>
                    <a:cs typeface="Arial" panose="020B0604020202020204"/>
                  </a:rPr>
                  <a:t> </a:t>
                </a:r>
                <a:r>
                  <a:rPr sz="1200" kern="0" spc="40" baseline="9000" dirty="0">
                    <a:solidFill>
                      <a:srgbClr val="000000">
                        <a:alpha val="100000"/>
                      </a:srgbClr>
                    </a:solidFill>
                    <a:latin typeface="+mj-ea"/>
                    <a:ea typeface="Times New Roman" panose="02020603050405020304"/>
                    <a:cs typeface="+mj-ea"/>
                  </a:rPr>
                  <a:t>J</a:t>
                </a:r>
                <a:r>
                  <a:rPr sz="900" kern="0" spc="40" baseline="30000" dirty="0">
                    <a:solidFill>
                      <a:srgbClr val="000000">
                        <a:alpha val="100000"/>
                      </a:srgbClr>
                    </a:solidFill>
                    <a:latin typeface="+mj-ea"/>
                    <a:ea typeface="Times New Roman" panose="02020603050405020304"/>
                    <a:cs typeface="+mj-ea"/>
                  </a:rPr>
                  <a:t>PC</a:t>
                </a:r>
                <a:r>
                  <a:rPr sz="500" i="1" kern="0" spc="40" dirty="0">
                    <a:solidFill>
                      <a:srgbClr val="000000">
                        <a:alpha val="100000"/>
                      </a:srgbClr>
                    </a:solidFill>
                    <a:latin typeface="Times New Roman" panose="02020603050405020304"/>
                    <a:ea typeface="Times New Roman" panose="02020603050405020304"/>
                    <a:cs typeface="Times New Roman" panose="02020603050405020304"/>
                  </a:rPr>
                  <a:t>  </a:t>
                </a:r>
                <a:r>
                  <a:rPr sz="700" kern="0" spc="40" dirty="0">
                    <a:solidFill>
                      <a:srgbClr val="000000">
                        <a:alpha val="100000"/>
                      </a:srgbClr>
                    </a:solidFill>
                    <a:latin typeface="Arial" panose="020B0604020202020204"/>
                    <a:ea typeface="Arial" panose="020B0604020202020204"/>
                    <a:cs typeface="Arial" panose="020B0604020202020204"/>
                  </a:rPr>
                  <a:t>(</a:t>
                </a:r>
                <a:r>
                  <a:rPr sz="700" kern="0" spc="40" dirty="0">
                    <a:solidFill>
                      <a:srgbClr val="FF0000">
                        <a:alpha val="100000"/>
                      </a:srgbClr>
                    </a:solidFill>
                    <a:latin typeface="Arial" panose="020B0604020202020204"/>
                    <a:ea typeface="Arial" panose="020B0604020202020204"/>
                    <a:cs typeface="Arial" panose="020B0604020202020204"/>
                  </a:rPr>
                  <a:t>in</a:t>
                </a:r>
                <a:r>
                  <a:rPr sz="700" kern="0" spc="30" dirty="0">
                    <a:solidFill>
                      <a:srgbClr val="FF0000">
                        <a:alpha val="100000"/>
                      </a:srgbClr>
                    </a:solidFill>
                    <a:latin typeface="Arial" panose="020B0604020202020204"/>
                    <a:ea typeface="Arial" panose="020B0604020202020204"/>
                    <a:cs typeface="Arial" panose="020B0604020202020204"/>
                  </a:rPr>
                  <a:t> red</a:t>
                </a:r>
                <a:r>
                  <a:rPr sz="700" kern="0" spc="80" dirty="0">
                    <a:solidFill>
                      <a:srgbClr val="FF0000">
                        <a:alpha val="100000"/>
                      </a:srgbClr>
                    </a:solidFill>
                    <a:latin typeface="Arial" panose="020B0604020202020204"/>
                    <a:ea typeface="Arial" panose="020B0604020202020204"/>
                    <a:cs typeface="Arial" panose="020B0604020202020204"/>
                  </a:rPr>
                  <a:t> </a:t>
                </a:r>
                <a:r>
                  <a:rPr sz="700" kern="0" spc="30" dirty="0">
                    <a:solidFill>
                      <a:srgbClr val="FF0000">
                        <a:alpha val="100000"/>
                      </a:srgbClr>
                    </a:solidFill>
                    <a:latin typeface="Arial" panose="020B0604020202020204"/>
                    <a:ea typeface="Arial" panose="020B0604020202020204"/>
                    <a:cs typeface="Arial" panose="020B0604020202020204"/>
                  </a:rPr>
                  <a:t>rect.</a:t>
                </a:r>
                <a:r>
                  <a:rPr sz="700" kern="0" spc="30" dirty="0">
                    <a:solidFill>
                      <a:srgbClr val="000000">
                        <a:alpha val="100000"/>
                      </a:srgbClr>
                    </a:solidFill>
                    <a:latin typeface="Arial" panose="020B0604020202020204"/>
                    <a:ea typeface="Arial" panose="020B0604020202020204"/>
                    <a:cs typeface="Arial" panose="020B0604020202020204"/>
                  </a:rPr>
                  <a:t>)</a:t>
                </a:r>
                <a:endParaRPr sz="700" dirty="0">
                  <a:latin typeface="Arial" panose="020B0604020202020204"/>
                  <a:ea typeface="Arial" panose="020B0604020202020204"/>
                  <a:cs typeface="Arial" panose="020B0604020202020204"/>
                </a:endParaRPr>
              </a:p>
              <a:p>
                <a:pPr marL="360045" lvl="1" indent="-172720" algn="l" rtl="0" eaLnBrk="0" fontAlgn="auto">
                  <a:lnSpc>
                    <a:spcPct val="150000"/>
                  </a:lnSpc>
                  <a:spcBef>
                    <a:spcPts val="300"/>
                  </a:spcBef>
                  <a:buFont typeface="Arial" panose="020B0604020202020204" pitchFamily="34" charset="0"/>
                  <a:buChar char="•"/>
                </a:pPr>
                <a:r>
                  <a:rPr sz="700" kern="0" spc="70" dirty="0">
                    <a:solidFill>
                      <a:schemeClr val="accent1">
                        <a:alpha val="100000"/>
                      </a:schemeClr>
                    </a:solidFill>
                    <a:latin typeface="+mj-lt"/>
                    <a:ea typeface="Times New Roman" panose="02020603050405020304"/>
                    <a:cs typeface="+mj-lt"/>
                  </a:rPr>
                  <a:t>0</a:t>
                </a:r>
                <a:r>
                  <a:rPr sz="700" kern="0" spc="-100" dirty="0">
                    <a:solidFill>
                      <a:schemeClr val="accent1">
                        <a:alpha val="100000"/>
                      </a:schemeClr>
                    </a:solidFill>
                    <a:latin typeface="+mj-lt"/>
                    <a:ea typeface="Times New Roman" panose="02020603050405020304"/>
                    <a:cs typeface="+mj-lt"/>
                  </a:rPr>
                  <a:t> </a:t>
                </a:r>
                <a:r>
                  <a:rPr sz="900" kern="0" spc="70" baseline="29000" dirty="0">
                    <a:solidFill>
                      <a:schemeClr val="accent1">
                        <a:alpha val="100000"/>
                      </a:schemeClr>
                    </a:solidFill>
                    <a:latin typeface="+mj-lt"/>
                    <a:ea typeface="Times New Roman" panose="02020603050405020304"/>
                    <a:cs typeface="+mj-lt"/>
                  </a:rPr>
                  <a:t>−−</a:t>
                </a:r>
                <a:r>
                  <a:rPr sz="500" kern="0" spc="60" dirty="0">
                    <a:solidFill>
                      <a:srgbClr val="000000">
                        <a:alpha val="100000"/>
                      </a:srgbClr>
                    </a:solidFill>
                    <a:latin typeface="+mj-lt"/>
                    <a:ea typeface="Times New Roman" panose="02020603050405020304"/>
                    <a:cs typeface="+mj-lt"/>
                  </a:rPr>
                  <a:t> </a:t>
                </a:r>
                <a:r>
                  <a:rPr lang="en-US" sz="700" kern="0" spc="60" dirty="0">
                    <a:solidFill>
                      <a:srgbClr val="000000">
                        <a:alpha val="100000"/>
                      </a:srgbClr>
                    </a:solidFill>
                    <a:latin typeface="+mj-lt"/>
                    <a:ea typeface="Times New Roman" panose="02020603050405020304"/>
                    <a:cs typeface="+mj-lt"/>
                  </a:rPr>
                  <a:t>: </a:t>
                </a:r>
                <a:r>
                  <a:rPr lang="en-US" sz="700" kern="0" spc="70" dirty="0">
                    <a:solidFill>
                      <a:srgbClr val="000000">
                        <a:alpha val="100000"/>
                      </a:srgbClr>
                    </a:solidFill>
                    <a:latin typeface="+mj-lt"/>
                    <a:ea typeface="Times New Roman" panose="02020603050405020304"/>
                    <a:cs typeface="+mj-lt"/>
                  </a:rPr>
                  <a:t> </a:t>
                </a:r>
                <a14:m>
                  <m:oMath xmlns:m="http://schemas.openxmlformats.org/officeDocument/2006/math">
                    <m:sSup>
                      <m:sSupPr>
                        <m:ctrlPr>
                          <a:rPr lang="en-US" sz="700" i="1" kern="0" spc="70" dirty="0">
                            <a:solidFill>
                              <a:srgbClr val="000000">
                                <a:alpha val="100000"/>
                              </a:srgbClr>
                            </a:solidFill>
                            <a:latin typeface="Cambria Math" panose="02040503050406030204" charset="0"/>
                            <a:ea typeface="Times New Roman" panose="02020603050405020304"/>
                            <a:cs typeface="Cambria Math" panose="02040503050406030204" charset="0"/>
                          </a:rPr>
                        </m:ctrlPr>
                      </m:sSupPr>
                      <m:e>
                        <m:r>
                          <a:rPr lang="en-US" sz="700" i="1" kern="0" spc="70" dirty="0">
                            <a:solidFill>
                              <a:srgbClr val="000000">
                                <a:alpha val="100000"/>
                              </a:srgbClr>
                            </a:solidFill>
                            <a:latin typeface="Cambria Math" panose="02040503050406030204" charset="0"/>
                            <a:ea typeface="Times New Roman" panose="02020603050405020304"/>
                            <a:cs typeface="Cambria Math" panose="02040503050406030204" charset="0"/>
                          </a:rPr>
                          <m:t>𝐷</m:t>
                        </m:r>
                      </m:e>
                      <m:sup>
                        <m:r>
                          <a:rPr lang="en-US" sz="700" i="1" kern="0" spc="70" dirty="0">
                            <a:solidFill>
                              <a:srgbClr val="000000">
                                <a:alpha val="100000"/>
                              </a:srgbClr>
                            </a:solidFill>
                            <a:latin typeface="Cambria Math" panose="02040503050406030204" charset="0"/>
                            <a:ea typeface="Times New Roman" panose="02020603050405020304"/>
                            <a:cs typeface="Cambria Math" panose="02040503050406030204" charset="0"/>
                          </a:rPr>
                          <m:t>∗</m:t>
                        </m:r>
                      </m:sup>
                    </m:sSup>
                  </m:oMath>
                </a14:m>
                <a:r>
                  <a:rPr lang="en-US" altLang="zh-CN" sz="700" dirty="0">
                    <a:latin typeface="+mj-lt"/>
                    <a:ea typeface="Times New Roman" panose="02020603050405020304"/>
                    <a:cs typeface="+mj-lt"/>
                  </a:rPr>
                  <a:t> </a:t>
                </a:r>
                <a14:m>
                  <m:oMath xmlns:m="http://schemas.openxmlformats.org/officeDocument/2006/math">
                    <m:sSub>
                      <m:sSubPr>
                        <m:ctrlPr>
                          <a:rPr lang="en-US" altLang="zh-CN" sz="700" i="1" dirty="0">
                            <a:latin typeface="Cambria Math" panose="02040503050406030204" charset="0"/>
                            <a:ea typeface="Times New Roman" panose="02020603050405020304"/>
                            <a:cs typeface="Cambria Math" panose="02040503050406030204" charset="0"/>
                          </a:rPr>
                        </m:ctrlPr>
                      </m:sSubPr>
                      <m:e>
                        <m:acc>
                          <m:accPr>
                            <m:chr m:val="̅"/>
                            <m:ctrlPr>
                              <a:rPr lang="en-US" altLang="zh-CN" sz="700" i="1" dirty="0">
                                <a:latin typeface="Cambria Math" panose="02040503050406030204" charset="0"/>
                                <a:ea typeface="Times New Roman" panose="02020603050405020304"/>
                                <a:cs typeface="Cambria Math" panose="02040503050406030204" charset="0"/>
                              </a:rPr>
                            </m:ctrlPr>
                          </m:accPr>
                          <m:e>
                            <m:r>
                              <a:rPr lang="en-US" altLang="zh-CN" sz="700" i="1" dirty="0">
                                <a:latin typeface="Cambria Math" panose="02040503050406030204" charset="0"/>
                                <a:ea typeface="Times New Roman" panose="02020603050405020304"/>
                                <a:cs typeface="Cambria Math" panose="02040503050406030204" charset="0"/>
                              </a:rPr>
                              <m:t>𝐷</m:t>
                            </m:r>
                          </m:e>
                        </m:acc>
                      </m:e>
                      <m:sub>
                        <m:r>
                          <a:rPr lang="en-US" altLang="zh-CN" sz="700" i="1" dirty="0">
                            <a:latin typeface="Cambria Math" panose="02040503050406030204" charset="0"/>
                            <a:ea typeface="Times New Roman" panose="02020603050405020304"/>
                            <a:cs typeface="Cambria Math" panose="02040503050406030204" charset="0"/>
                          </a:rPr>
                          <m:t>1</m:t>
                        </m:r>
                      </m:sub>
                    </m:sSub>
                  </m:oMath>
                </a14:m>
                <a:r>
                  <a:rPr lang="en-US" altLang="zh-CN" sz="700" i="1" dirty="0">
                    <a:latin typeface="Cambria Math" panose="02040503050406030204" charset="0"/>
                    <a:ea typeface="Times New Roman" panose="02020603050405020304"/>
                    <a:cs typeface="Cambria Math" panose="02040503050406030204" charset="0"/>
                  </a:rPr>
                  <a:t> </a:t>
                </a:r>
                <a:endParaRPr lang="en-US" altLang="zh-CN" sz="700" i="1" dirty="0">
                  <a:latin typeface="Cambria Math" panose="02040503050406030204" charset="0"/>
                  <a:ea typeface="Times New Roman" panose="02020603050405020304"/>
                  <a:cs typeface="Cambria Math" panose="02040503050406030204" charset="0"/>
                </a:endParaRPr>
              </a:p>
              <a:p>
                <a:pPr marL="720090" lvl="1" indent="-172720" algn="l" rtl="0" eaLnBrk="0" fontAlgn="auto">
                  <a:lnSpc>
                    <a:spcPct val="150000"/>
                  </a:lnSpc>
                  <a:spcBef>
                    <a:spcPts val="300"/>
                  </a:spcBef>
                  <a:buFont typeface="Arial" panose="020B0604020202020204" pitchFamily="34" charset="0"/>
                  <a:buChar char="•"/>
                </a:pPr>
                <a:r>
                  <a:rPr lang="en-US" altLang="zh-CN" sz="700" dirty="0">
                    <a:latin typeface="+mj-lt"/>
                    <a:ea typeface="Times New Roman" panose="02020603050405020304"/>
                    <a:cs typeface="+mj-lt"/>
                  </a:rPr>
                  <a:t>M</a:t>
                </a:r>
                <a:r>
                  <a:rPr lang="en-US" altLang="zh-CN" sz="700" dirty="0">
                    <a:latin typeface="+mj-lt"/>
                    <a:ea typeface="Times New Roman" panose="02020603050405020304"/>
                    <a:cs typeface="+mj-lt"/>
                  </a:rPr>
                  <a:t>ass </a:t>
                </a:r>
                <a:r>
                  <a:rPr lang="zh-CN" altLang="en-US" sz="700" dirty="0">
                    <a:latin typeface="+mj-lt"/>
                    <a:ea typeface="宋体" panose="02010600030101010101" pitchFamily="2" charset="-122"/>
                    <a:cs typeface="+mj-lt"/>
                  </a:rPr>
                  <a:t>：</a:t>
                </a:r>
                <a:r>
                  <a:rPr lang="en-US" altLang="zh-CN" sz="700" dirty="0">
                    <a:latin typeface="+mj-lt"/>
                    <a:ea typeface="Times New Roman" panose="02020603050405020304"/>
                    <a:cs typeface="+mj-lt"/>
                  </a:rPr>
                  <a:t>(4366</a:t>
                </a:r>
                <a14:m>
                  <m:oMath xmlns:m="http://schemas.openxmlformats.org/officeDocument/2006/math">
                    <m:r>
                      <a:rPr lang="en-US" altLang="zh-CN" sz="700" dirty="0">
                        <a:latin typeface="Cambria Math" panose="02040503050406030204" charset="0"/>
                        <a:ea typeface="Times New Roman" panose="02020603050405020304"/>
                        <a:cs typeface="Cambria Math" panose="02040503050406030204" charset="0"/>
                      </a:rPr>
                      <m:t> </m:t>
                    </m:r>
                    <m:r>
                      <a:rPr lang="en-US" altLang="zh-CN" sz="700" dirty="0">
                        <a:latin typeface="Cambria Math" panose="02040503050406030204" charset="0"/>
                        <a:ea typeface="Times New Roman" panose="02020603050405020304"/>
                        <a:cs typeface="Cambria Math" panose="02040503050406030204" charset="0"/>
                      </a:rPr>
                      <m:t>±</m:t>
                    </m:r>
                  </m:oMath>
                </a14:m>
                <a:r>
                  <a:rPr lang="en-US" altLang="zh-CN" sz="700" dirty="0">
                    <a:latin typeface="+mj-lt"/>
                    <a:ea typeface="Times New Roman" panose="02020603050405020304"/>
                    <a:cs typeface="+mj-lt"/>
                  </a:rPr>
                  <a:t> </a:t>
                </a:r>
                <a:r>
                  <a:rPr lang="en-US" altLang="zh-CN" sz="700" dirty="0">
                    <a:latin typeface="+mj-lt"/>
                    <a:ea typeface="Times New Roman" panose="02020603050405020304"/>
                    <a:cs typeface="+mj-lt"/>
                  </a:rPr>
                  <a:t>18) MeV</a:t>
                </a:r>
                <a:endParaRPr lang="en-US" altLang="zh-CN" sz="700" dirty="0">
                  <a:latin typeface="+mj-lt"/>
                  <a:ea typeface="Times New Roman" panose="02020603050405020304"/>
                  <a:cs typeface="+mj-lt"/>
                </a:endParaRPr>
              </a:p>
              <a:p>
                <a:pPr marL="720090" lvl="1" indent="-172720" algn="l" rtl="0" eaLnBrk="0" fontAlgn="auto">
                  <a:lnSpc>
                    <a:spcPct val="150000"/>
                  </a:lnSpc>
                  <a:spcBef>
                    <a:spcPts val="300"/>
                  </a:spcBef>
                  <a:buClrTx/>
                  <a:buSzTx/>
                  <a:buFont typeface="Arial" panose="020B0604020202020204" pitchFamily="34" charset="0"/>
                  <a:buChar char="•"/>
                </a:pPr>
                <a:r>
                  <a:rPr lang="en-US" altLang="zh-CN" sz="700" dirty="0">
                    <a:latin typeface="+mj-lt"/>
                    <a:ea typeface="Times New Roman" panose="02020603050405020304"/>
                    <a:cs typeface="+mj-lt"/>
                  </a:rPr>
                  <a:t>Width</a:t>
                </a:r>
                <a:r>
                  <a:rPr lang="en-US" altLang="zh-CN" sz="700" dirty="0">
                    <a:latin typeface="+mj-lt"/>
                    <a:ea typeface="Times New Roman" panose="02020603050405020304"/>
                    <a:cs typeface="+mj-lt"/>
                  </a:rPr>
                  <a:t>：Less than 10 MeV</a:t>
                </a:r>
                <a:endParaRPr lang="en-US" altLang="zh-CN" sz="700" dirty="0">
                  <a:latin typeface="+mj-lt"/>
                  <a:ea typeface="Times New Roman" panose="02020603050405020304"/>
                  <a:cs typeface="+mj-lt"/>
                </a:endParaRPr>
              </a:p>
              <a:p>
                <a:pPr marL="172720" indent="-172720" algn="ctr" rtl="0" eaLnBrk="0" fontAlgn="auto">
                  <a:lnSpc>
                    <a:spcPct val="150000"/>
                  </a:lnSpc>
                  <a:spcBef>
                    <a:spcPts val="360"/>
                  </a:spcBef>
                  <a:buClrTx/>
                  <a:buSzTx/>
                  <a:buFontTx/>
                </a:pPr>
                <a:r>
                  <a:rPr lang="en-US" sz="400" kern="0" spc="60" dirty="0">
                    <a:solidFill>
                      <a:srgbClr val="4994C4">
                        <a:alpha val="100000"/>
                      </a:srgbClr>
                    </a:solidFill>
                    <a:latin typeface="Arial" panose="020B0604020202020204"/>
                    <a:ea typeface="Arial" panose="020B0604020202020204"/>
                    <a:cs typeface="Arial" panose="020B0604020202020204"/>
                  </a:rPr>
                  <a:t>                             </a:t>
                </a:r>
                <a:r>
                  <a:rPr sz="400" kern="0" spc="0" dirty="0">
                    <a:solidFill>
                      <a:srgbClr val="4994C4">
                        <a:alpha val="100000"/>
                      </a:srgbClr>
                    </a:solidFill>
                    <a:latin typeface="Arial" panose="020B0604020202020204"/>
                    <a:ea typeface="Arial" panose="020B0604020202020204"/>
                    <a:cs typeface="Arial" panose="020B0604020202020204"/>
                  </a:rPr>
                  <a:t>PRL</a:t>
                </a:r>
                <a:r>
                  <a:rPr sz="400" kern="0" spc="60" dirty="0">
                    <a:solidFill>
                      <a:srgbClr val="4994C4">
                        <a:alpha val="100000"/>
                      </a:srgbClr>
                    </a:solidFill>
                    <a:latin typeface="Arial" panose="020B0604020202020204"/>
                    <a:ea typeface="Arial" panose="020B0604020202020204"/>
                    <a:cs typeface="Arial" panose="020B0604020202020204"/>
                  </a:rPr>
                  <a:t>129</a:t>
                </a:r>
                <a:r>
                  <a:rPr sz="400" kern="0" spc="60" dirty="0">
                    <a:solidFill>
                      <a:srgbClr val="4994C4">
                        <a:alpha val="100000"/>
                      </a:srgbClr>
                    </a:solidFill>
                    <a:latin typeface="Arial" panose="020B0604020202020204"/>
                    <a:ea typeface="Arial" panose="020B0604020202020204"/>
                    <a:cs typeface="Arial" panose="020B0604020202020204"/>
                    <a:sym typeface="+mn-ea"/>
                  </a:rPr>
                  <a:t>(202</a:t>
                </a:r>
                <a:r>
                  <a:rPr sz="400" kern="0" spc="50" dirty="0">
                    <a:solidFill>
                      <a:srgbClr val="4994C4">
                        <a:alpha val="100000"/>
                      </a:srgbClr>
                    </a:solidFill>
                    <a:latin typeface="Arial" panose="020B0604020202020204"/>
                    <a:ea typeface="Arial" panose="020B0604020202020204"/>
                    <a:cs typeface="Arial" panose="020B0604020202020204"/>
                    <a:sym typeface="+mn-ea"/>
                  </a:rPr>
                  <a:t>2)</a:t>
                </a:r>
                <a:r>
                  <a:rPr sz="400" kern="0" spc="50" dirty="0">
                    <a:solidFill>
                      <a:srgbClr val="4994C4">
                        <a:alpha val="100000"/>
                      </a:srgbClr>
                    </a:solidFill>
                    <a:latin typeface="Arial" panose="020B0604020202020204"/>
                    <a:ea typeface="Arial" panose="020B0604020202020204"/>
                    <a:cs typeface="Arial" panose="020B0604020202020204"/>
                  </a:rPr>
                  <a:t>102002</a:t>
                </a:r>
                <a:endParaRPr sz="400" kern="0" spc="60" dirty="0">
                  <a:solidFill>
                    <a:srgbClr val="4994C4">
                      <a:alpha val="100000"/>
                    </a:srgbClr>
                  </a:solidFill>
                  <a:latin typeface="Arial" panose="020B0604020202020204"/>
                  <a:ea typeface="Arial" panose="020B0604020202020204"/>
                  <a:cs typeface="Arial" panose="020B0604020202020204"/>
                </a:endParaRPr>
              </a:p>
              <a:p>
                <a:pPr marL="360045" lvl="1" indent="-172720" algn="l" rtl="0" eaLnBrk="0" fontAlgn="auto">
                  <a:lnSpc>
                    <a:spcPct val="150000"/>
                  </a:lnSpc>
                  <a:spcBef>
                    <a:spcPts val="100"/>
                  </a:spcBef>
                  <a:buFont typeface="Arial" panose="020B0604020202020204" pitchFamily="34" charset="0"/>
                  <a:buChar char="•"/>
                </a:pPr>
                <a:r>
                  <a:rPr sz="700" kern="0" spc="70" dirty="0">
                    <a:solidFill>
                      <a:schemeClr val="accent1">
                        <a:alpha val="100000"/>
                      </a:schemeClr>
                    </a:solidFill>
                    <a:latin typeface="+mj-lt"/>
                    <a:ea typeface="Times New Roman" panose="02020603050405020304"/>
                    <a:cs typeface="+mj-lt"/>
                  </a:rPr>
                  <a:t>1</a:t>
                </a:r>
                <a:r>
                  <a:rPr sz="900" kern="0" spc="70" baseline="42000" dirty="0">
                    <a:solidFill>
                      <a:schemeClr val="accent1">
                        <a:alpha val="100000"/>
                      </a:schemeClr>
                    </a:solidFill>
                    <a:latin typeface="+mj-lt"/>
                    <a:ea typeface="Times New Roman" panose="02020603050405020304"/>
                    <a:cs typeface="+mj-lt"/>
                  </a:rPr>
                  <a:t>−+</a:t>
                </a:r>
                <a:r>
                  <a:rPr sz="500" kern="0" spc="20" dirty="0">
                    <a:solidFill>
                      <a:srgbClr val="000000">
                        <a:alpha val="100000"/>
                      </a:srgbClr>
                    </a:solidFill>
                    <a:latin typeface="+mj-lt"/>
                    <a:ea typeface="Times New Roman" panose="02020603050405020304"/>
                    <a:cs typeface="+mj-lt"/>
                  </a:rPr>
                  <a:t> </a:t>
                </a:r>
                <a:r>
                  <a:rPr lang="en-US" sz="700" kern="0" spc="20" dirty="0">
                    <a:solidFill>
                      <a:srgbClr val="000000">
                        <a:alpha val="100000"/>
                      </a:srgbClr>
                    </a:solidFill>
                    <a:latin typeface="+mj-lt"/>
                    <a:ea typeface="Times New Roman" panose="02020603050405020304"/>
                    <a:cs typeface="+mj-lt"/>
                  </a:rPr>
                  <a:t>: </a:t>
                </a:r>
                <a:r>
                  <a:rPr sz="500" kern="0" spc="20" dirty="0">
                    <a:solidFill>
                      <a:srgbClr val="000000">
                        <a:alpha val="100000"/>
                      </a:srgbClr>
                    </a:solidFill>
                    <a:latin typeface="+mj-lt"/>
                    <a:ea typeface="Times New Roman" panose="02020603050405020304"/>
                    <a:cs typeface="+mj-lt"/>
                  </a:rPr>
                  <a:t> </a:t>
                </a:r>
                <a:r>
                  <a:rPr lang="en-US" sz="700" kern="0" spc="70" dirty="0">
                    <a:solidFill>
                      <a:srgbClr val="000000">
                        <a:alpha val="100000"/>
                      </a:srgbClr>
                    </a:solidFill>
                    <a:latin typeface="+mj-lt"/>
                    <a:ea typeface="Times New Roman" panose="02020603050405020304"/>
                    <a:cs typeface="+mj-lt"/>
                  </a:rPr>
                  <a:t> </a:t>
                </a:r>
                <a:r>
                  <a:rPr lang="en-US" altLang="zh-CN" sz="700" dirty="0">
                    <a:latin typeface="+mj-lt"/>
                    <a:ea typeface="Times New Roman" panose="02020603050405020304"/>
                    <a:cs typeface="+mj-lt"/>
                  </a:rPr>
                  <a:t> </a:t>
                </a:r>
                <a14:m>
                  <m:oMath xmlns:m="http://schemas.openxmlformats.org/officeDocument/2006/math">
                    <m:sSub>
                      <m:sSubPr>
                        <m:ctrlPr>
                          <a:rPr lang="en-US" altLang="zh-CN" sz="700" i="1" dirty="0">
                            <a:latin typeface="Cambria Math" panose="02040503050406030204" charset="0"/>
                            <a:ea typeface="Times New Roman" panose="02020603050405020304"/>
                            <a:cs typeface="Cambria Math" panose="02040503050406030204" charset="0"/>
                          </a:rPr>
                        </m:ctrlPr>
                      </m:sSubPr>
                      <m:e>
                        <m:r>
                          <a:rPr lang="en-US" altLang="zh-CN" sz="700" i="1" dirty="0">
                            <a:latin typeface="Cambria Math" panose="02040503050406030204" charset="0"/>
                            <a:ea typeface="Times New Roman" panose="02020603050405020304"/>
                            <a:cs typeface="Cambria Math" panose="02040503050406030204" charset="0"/>
                          </a:rPr>
                          <m:t>𝜂</m:t>
                        </m:r>
                      </m:e>
                      <m:sub>
                        <m:r>
                          <a:rPr lang="en-US" altLang="zh-CN" sz="700" dirty="0">
                            <a:latin typeface="+mj-lt"/>
                            <a:ea typeface="Times New Roman" panose="02020603050405020304"/>
                            <a:cs typeface="+mj-lt"/>
                            <a:sym typeface="+mn-ea"/>
                          </a:rPr>
                          <m:t>𝑐</m:t>
                        </m:r>
                        <m:r>
                          <a:rPr lang="en-US" altLang="zh-CN" sz="700" dirty="0">
                            <a:latin typeface="+mj-lt"/>
                            <a:ea typeface="Times New Roman" panose="02020603050405020304"/>
                            <a:cs typeface="+mj-lt"/>
                            <a:sym typeface="+mn-ea"/>
                          </a:rPr>
                          <m:t>1</m:t>
                        </m:r>
                      </m:sub>
                    </m:sSub>
                  </m:oMath>
                </a14:m>
                <a:r>
                  <a:rPr lang="en-US" altLang="zh-CN" sz="700" dirty="0">
                    <a:latin typeface="+mj-lt"/>
                    <a:ea typeface="Times New Roman" panose="02020603050405020304"/>
                    <a:cs typeface="+mj-lt"/>
                  </a:rPr>
                  <a:t>(4240) </a:t>
                </a:r>
                <a:r>
                  <a:rPr lang="zh-CN" altLang="en-US" sz="700" dirty="0">
                    <a:latin typeface="+mj-lt"/>
                    <a:ea typeface="宋体" panose="02010600030101010101" pitchFamily="2" charset="-122"/>
                    <a:cs typeface="+mj-lt"/>
                  </a:rPr>
                  <a:t>：</a:t>
                </a:r>
                <a:r>
                  <a:rPr lang="en-US" altLang="zh-CN" sz="700" dirty="0">
                    <a:latin typeface="+mj-lt"/>
                    <a:ea typeface="Times New Roman" panose="02020603050405020304"/>
                    <a:cs typeface="+mj-lt"/>
                  </a:rPr>
                  <a:t>C-parity partner of Y(4260) </a:t>
                </a:r>
                <a:endParaRPr lang="en-US" altLang="zh-CN" sz="700" dirty="0">
                  <a:latin typeface="+mj-lt"/>
                  <a:ea typeface="Times New Roman" panose="02020603050405020304"/>
                  <a:cs typeface="+mj-lt"/>
                </a:endParaRPr>
              </a:p>
              <a:p>
                <a:pPr marL="172720" indent="-172720" algn="l" rtl="0" eaLnBrk="0" fontAlgn="auto">
                  <a:lnSpc>
                    <a:spcPct val="150000"/>
                  </a:lnSpc>
                  <a:spcBef>
                    <a:spcPts val="380"/>
                  </a:spcBef>
                </a:pPr>
                <a:r>
                  <a:rPr lang="en-US" sz="400" kern="0" spc="50" dirty="0">
                    <a:solidFill>
                      <a:srgbClr val="4994C4">
                        <a:alpha val="100000"/>
                      </a:srgbClr>
                    </a:solidFill>
                    <a:latin typeface="Arial" panose="020B0604020202020204"/>
                    <a:ea typeface="Arial" panose="020B0604020202020204"/>
                    <a:cs typeface="Arial" panose="020B0604020202020204"/>
                  </a:rPr>
                  <a:t>                                                        </a:t>
                </a:r>
                <a:r>
                  <a:rPr sz="400" kern="0" spc="50" dirty="0">
                    <a:solidFill>
                      <a:srgbClr val="4994C4">
                        <a:alpha val="100000"/>
                      </a:srgbClr>
                    </a:solidFill>
                    <a:latin typeface="Arial" panose="020B0604020202020204"/>
                    <a:ea typeface="Arial" panose="020B0604020202020204"/>
                    <a:cs typeface="Arial" panose="020B0604020202020204"/>
                  </a:rPr>
                  <a:t>PRD101(20</a:t>
                </a:r>
                <a:r>
                  <a:rPr sz="400" kern="0" spc="40" dirty="0">
                    <a:solidFill>
                      <a:srgbClr val="4994C4">
                        <a:alpha val="100000"/>
                      </a:srgbClr>
                    </a:solidFill>
                    <a:latin typeface="Arial" panose="020B0604020202020204"/>
                    <a:ea typeface="Arial" panose="020B0604020202020204"/>
                    <a:cs typeface="Arial" panose="020B0604020202020204"/>
                  </a:rPr>
                  <a:t>20)076003</a:t>
                </a:r>
                <a:endParaRPr sz="400" kern="0" spc="40" dirty="0">
                  <a:solidFill>
                    <a:srgbClr val="4994C4">
                      <a:alpha val="100000"/>
                    </a:srgbClr>
                  </a:solidFill>
                  <a:latin typeface="Arial" panose="020B0604020202020204"/>
                  <a:ea typeface="Arial" panose="020B0604020202020204"/>
                  <a:cs typeface="Arial" panose="020B0604020202020204"/>
                </a:endParaRPr>
              </a:p>
              <a:p>
                <a:pPr marL="358775" lvl="0" indent="-171450" algn="l" rtl="0" eaLnBrk="0" fontAlgn="auto">
                  <a:lnSpc>
                    <a:spcPct val="150000"/>
                  </a:lnSpc>
                  <a:spcBef>
                    <a:spcPts val="300"/>
                  </a:spcBef>
                  <a:buFont typeface="Arial" panose="020B0604020202020204" pitchFamily="34" charset="0"/>
                  <a:buChar char="•"/>
                </a:pPr>
                <a:r>
                  <a:rPr lang="en-US" sz="700" kern="0" spc="70" dirty="0">
                    <a:solidFill>
                      <a:schemeClr val="accent1">
                        <a:alpha val="100000"/>
                      </a:schemeClr>
                    </a:solidFill>
                    <a:latin typeface="+mj-ea"/>
                    <a:ea typeface="Times New Roman" panose="02020603050405020304"/>
                    <a:cs typeface="+mj-ea"/>
                    <a:sym typeface="+mn-ea"/>
                  </a:rPr>
                  <a:t>3</a:t>
                </a:r>
                <a:r>
                  <a:rPr sz="700" kern="0" spc="-100" dirty="0">
                    <a:solidFill>
                      <a:schemeClr val="accent1">
                        <a:alpha val="100000"/>
                      </a:schemeClr>
                    </a:solidFill>
                    <a:latin typeface="+mj-ea"/>
                    <a:ea typeface="Times New Roman" panose="02020603050405020304"/>
                    <a:cs typeface="+mj-ea"/>
                    <a:sym typeface="+mn-ea"/>
                  </a:rPr>
                  <a:t> </a:t>
                </a:r>
                <a:r>
                  <a:rPr sz="700" kern="0" spc="70" baseline="42000" dirty="0">
                    <a:solidFill>
                      <a:schemeClr val="accent1">
                        <a:alpha val="100000"/>
                      </a:schemeClr>
                    </a:solidFill>
                    <a:latin typeface="+mj-lt"/>
                    <a:ea typeface="Times New Roman" panose="02020603050405020304"/>
                    <a:cs typeface="+mj-lt"/>
                    <a:sym typeface="+mn-ea"/>
                  </a:rPr>
                  <a:t>−+</a:t>
                </a:r>
                <a:r>
                  <a:rPr lang="en-US" sz="700" kern="0" spc="70" dirty="0">
                    <a:solidFill>
                      <a:schemeClr val="accent1">
                        <a:alpha val="100000"/>
                      </a:schemeClr>
                    </a:solidFill>
                    <a:latin typeface="+mj-lt"/>
                    <a:ea typeface="Times New Roman" panose="02020603050405020304"/>
                    <a:cs typeface="+mj-lt"/>
                    <a:sym typeface="+mn-ea"/>
                  </a:rPr>
                  <a:t> </a:t>
                </a:r>
                <a:r>
                  <a:rPr lang="en-US" sz="700" kern="0" spc="70" dirty="0">
                    <a:solidFill>
                      <a:srgbClr val="000000">
                        <a:alpha val="100000"/>
                      </a:srgbClr>
                    </a:solidFill>
                    <a:latin typeface="+mj-ea"/>
                    <a:ea typeface="Times New Roman" panose="02020603050405020304"/>
                    <a:cs typeface="+mj-ea"/>
                    <a:sym typeface="+mn-ea"/>
                  </a:rPr>
                  <a:t>: </a:t>
                </a:r>
                <a14:m>
                  <m:oMath xmlns:m="http://schemas.openxmlformats.org/officeDocument/2006/math">
                    <m:sSup>
                      <m:sSupPr>
                        <m:ctrlPr>
                          <a:rPr lang="en-US" sz="700" i="1" kern="0" spc="70" dirty="0">
                            <a:solidFill>
                              <a:srgbClr val="000000">
                                <a:alpha val="100000"/>
                              </a:srgbClr>
                            </a:solidFill>
                            <a:latin typeface="Cambria Math" panose="02040503050406030204" charset="0"/>
                            <a:ea typeface="Times New Roman" panose="02020603050405020304"/>
                            <a:cs typeface="Cambria Math" panose="02040503050406030204" charset="0"/>
                          </a:rPr>
                        </m:ctrlPr>
                      </m:sSupPr>
                      <m:e>
                        <m:r>
                          <a:rPr lang="en-US" sz="700" i="1" kern="0" spc="70" dirty="0">
                            <a:solidFill>
                              <a:srgbClr val="000000">
                                <a:alpha val="100000"/>
                              </a:srgbClr>
                            </a:solidFill>
                            <a:latin typeface="Cambria Math" panose="02040503050406030204" charset="0"/>
                            <a:ea typeface="Times New Roman" panose="02020603050405020304"/>
                            <a:cs typeface="Cambria Math" panose="02040503050406030204" charset="0"/>
                          </a:rPr>
                          <m:t>  </m:t>
                        </m:r>
                        <m:r>
                          <a:rPr lang="en-US" sz="700" i="1" kern="0" spc="70" dirty="0">
                            <a:solidFill>
                              <a:srgbClr val="000000">
                                <a:alpha val="100000"/>
                              </a:srgbClr>
                            </a:solidFill>
                            <a:latin typeface="Cambria Math" panose="02040503050406030204" charset="0"/>
                            <a:ea typeface="Times New Roman" panose="02020603050405020304"/>
                            <a:cs typeface="Cambria Math" panose="02040503050406030204" charset="0"/>
                          </a:rPr>
                          <m:t>𝐷</m:t>
                        </m:r>
                      </m:e>
                      <m:sup>
                        <m:r>
                          <a:rPr lang="en-US" sz="700" i="1" kern="0" spc="70" dirty="0">
                            <a:solidFill>
                              <a:srgbClr val="000000">
                                <a:alpha val="100000"/>
                              </a:srgbClr>
                            </a:solidFill>
                            <a:latin typeface="Cambria Math" panose="02040503050406030204" charset="0"/>
                            <a:ea typeface="Times New Roman" panose="02020603050405020304"/>
                            <a:cs typeface="Cambria Math" panose="02040503050406030204" charset="0"/>
                          </a:rPr>
                          <m:t>∗</m:t>
                        </m:r>
                      </m:sup>
                    </m:sSup>
                  </m:oMath>
                </a14:m>
                <a:r>
                  <a:rPr lang="en-US" altLang="zh-CN" sz="700" dirty="0">
                    <a:latin typeface="+mj-lt"/>
                    <a:ea typeface="Times New Roman" panose="02020603050405020304"/>
                    <a:cs typeface="+mj-lt"/>
                    <a:sym typeface="+mn-ea"/>
                  </a:rPr>
                  <a:t> </a:t>
                </a:r>
                <a14:m>
                  <m:oMath xmlns:m="http://schemas.openxmlformats.org/officeDocument/2006/math">
                    <m:acc>
                      <m:accPr>
                        <m:chr m:val="̅"/>
                        <m:ctrlPr>
                          <a:rPr lang="en-US" altLang="zh-CN" sz="700" i="1" dirty="0">
                            <a:latin typeface="Cambria Math" panose="02040503050406030204" charset="0"/>
                            <a:ea typeface="Times New Roman" panose="02020603050405020304"/>
                            <a:cs typeface="Cambria Math" panose="02040503050406030204" charset="0"/>
                            <a:sym typeface="+mn-ea"/>
                          </a:rPr>
                        </m:ctrlPr>
                      </m:accPr>
                      <m:e>
                        <m:sSubSup>
                          <m:sSubSupPr>
                            <m:ctrlPr>
                              <a:rPr lang="en-US" altLang="zh-CN" sz="700" i="1" dirty="0">
                                <a:latin typeface="Cambria Math" panose="02040503050406030204" charset="0"/>
                                <a:ea typeface="Times New Roman" panose="02020603050405020304"/>
                                <a:cs typeface="Cambria Math" panose="02040503050406030204" charset="0"/>
                                <a:sym typeface="+mn-ea"/>
                              </a:rPr>
                            </m:ctrlPr>
                          </m:sSubSupPr>
                          <m:e>
                            <m:r>
                              <a:rPr lang="en-US" altLang="zh-CN" sz="700" i="1" dirty="0">
                                <a:latin typeface="Cambria Math" panose="02040503050406030204" charset="0"/>
                                <a:ea typeface="Times New Roman" panose="02020603050405020304"/>
                                <a:cs typeface="Cambria Math" panose="02040503050406030204" charset="0"/>
                                <a:sym typeface="+mn-ea"/>
                              </a:rPr>
                              <m:t>𝐷</m:t>
                            </m:r>
                          </m:e>
                          <m:sub>
                            <m:r>
                              <a:rPr lang="en-US" altLang="zh-CN" sz="700" i="1" dirty="0">
                                <a:latin typeface="Cambria Math" panose="02040503050406030204" charset="0"/>
                                <a:ea typeface="Times New Roman" panose="02020603050405020304"/>
                                <a:cs typeface="Cambria Math" panose="02040503050406030204" charset="0"/>
                                <a:sym typeface="+mn-ea"/>
                              </a:rPr>
                              <m:t>2</m:t>
                            </m:r>
                          </m:sub>
                          <m:sup>
                            <m:r>
                              <a:rPr lang="en-US" altLang="zh-CN" sz="700" i="1" dirty="0">
                                <a:latin typeface="Cambria Math" panose="02040503050406030204" charset="0"/>
                                <a:ea typeface="Times New Roman" panose="02020603050405020304"/>
                                <a:cs typeface="Cambria Math" panose="02040503050406030204" charset="0"/>
                                <a:sym typeface="+mn-ea"/>
                              </a:rPr>
                              <m:t>∗</m:t>
                            </m:r>
                          </m:sup>
                        </m:sSubSup>
                      </m:e>
                    </m:acc>
                  </m:oMath>
                </a14:m>
                <a:r>
                  <a:rPr lang="en-US" altLang="zh-CN" sz="700" kern="0" spc="70" dirty="0">
                    <a:solidFill>
                      <a:srgbClr val="000000">
                        <a:alpha val="100000"/>
                      </a:srgbClr>
                    </a:solidFill>
                    <a:latin typeface="+mj-ea"/>
                    <a:ea typeface="Times New Roman" panose="02020603050405020304"/>
                    <a:cs typeface="+mj-ea"/>
                    <a:sym typeface="+mn-ea"/>
                  </a:rPr>
                  <a:t> </a:t>
                </a:r>
                <a:endParaRPr lang="en-US" altLang="zh-CN" sz="700" kern="0" spc="70" baseline="29000" dirty="0">
                  <a:solidFill>
                    <a:srgbClr val="000000">
                      <a:alpha val="100000"/>
                    </a:srgbClr>
                  </a:solidFill>
                  <a:latin typeface="+mj-ea"/>
                  <a:ea typeface="Times New Roman" panose="02020603050405020304"/>
                  <a:cs typeface="+mj-ea"/>
                  <a:sym typeface="+mn-ea"/>
                </a:endParaRPr>
              </a:p>
              <a:p>
                <a:pPr marL="187325" lvl="0" indent="0" algn="l" rtl="0" eaLnBrk="0" fontAlgn="auto">
                  <a:lnSpc>
                    <a:spcPct val="150000"/>
                  </a:lnSpc>
                  <a:spcBef>
                    <a:spcPts val="300"/>
                  </a:spcBef>
                  <a:buFont typeface="Arial" panose="020B0604020202020204" pitchFamily="34" charset="0"/>
                  <a:buNone/>
                </a:pPr>
                <a:r>
                  <a:rPr lang="en-US" sz="400" kern="0" spc="60" dirty="0">
                    <a:solidFill>
                      <a:srgbClr val="4994C4">
                        <a:alpha val="100000"/>
                      </a:srgbClr>
                    </a:solidFill>
                    <a:latin typeface="Arial" panose="020B0604020202020204"/>
                    <a:ea typeface="Arial" panose="020B0604020202020204"/>
                    <a:cs typeface="Arial" panose="020B0604020202020204"/>
                  </a:rPr>
                  <a:t>                                            </a:t>
                </a:r>
                <a:r>
                  <a:rPr sz="400" kern="0" spc="60" dirty="0">
                    <a:solidFill>
                      <a:srgbClr val="4994C4">
                        <a:alpha val="100000"/>
                      </a:srgbClr>
                    </a:solidFill>
                    <a:latin typeface="Arial" panose="020B0604020202020204"/>
                    <a:ea typeface="Arial" panose="020B0604020202020204"/>
                    <a:cs typeface="Arial" panose="020B0604020202020204"/>
                    <a:sym typeface="+mn-ea"/>
                  </a:rPr>
                  <a:t>CPC39(2015)</a:t>
                </a:r>
                <a:r>
                  <a:rPr sz="400" kern="0" spc="60" dirty="0">
                    <a:solidFill>
                      <a:srgbClr val="4994C4">
                        <a:alpha val="100000"/>
                      </a:srgbClr>
                    </a:solidFill>
                    <a:latin typeface="Arial" panose="020B0604020202020204"/>
                    <a:ea typeface="Arial" panose="020B0604020202020204"/>
                    <a:cs typeface="Arial" panose="020B0604020202020204"/>
                    <a:sym typeface="+mn-ea"/>
                  </a:rPr>
                  <a:t>023101 </a:t>
                </a:r>
                <a:endParaRPr lang="en-US" altLang="zh-CN" sz="400" kern="0" spc="60" dirty="0">
                  <a:solidFill>
                    <a:srgbClr val="4994C4">
                      <a:alpha val="100000"/>
                    </a:srgbClr>
                  </a:solidFill>
                  <a:latin typeface="Arial" panose="020B0604020202020204"/>
                  <a:ea typeface="Arial" panose="020B0604020202020204"/>
                  <a:cs typeface="Arial" panose="020B0604020202020204"/>
                </a:endParaRPr>
              </a:p>
            </p:txBody>
          </p:sp>
        </mc:Choice>
        <mc:Fallback>
          <p:sp>
            <p:nvSpPr>
              <p:cNvPr id="2" name="textbox 374"/>
              <p:cNvSpPr>
                <a:spLocks noRot="1" noChangeAspect="1" noMove="1" noResize="1" noEditPoints="1" noAdjustHandles="1" noChangeArrowheads="1" noChangeShapeType="1" noTextEdit="1"/>
              </p:cNvSpPr>
              <p:nvPr/>
            </p:nvSpPr>
            <p:spPr>
              <a:xfrm>
                <a:off x="2272665" y="268605"/>
                <a:ext cx="2249805" cy="3003550"/>
              </a:xfrm>
              <a:prstGeom prst="rect">
                <a:avLst/>
              </a:prstGeom>
              <a:blipFill rotWithShape="1">
                <a:blip r:embed="rId3"/>
                <a:stretch>
                  <a:fillRect t="-42" r="-1157" b="-507"/>
                </a:stretch>
              </a:blipFill>
              <a:ln w="0" cap="flat">
                <a:noFill/>
                <a:prstDash val="solid"/>
                <a:miter lim="0"/>
              </a:ln>
            </p:spPr>
            <p:txBody>
              <a:bodyPr/>
              <a:lstStyle/>
              <a:p>
                <a:r>
                  <a:rPr lang="zh-CN" altLang="en-US">
                    <a:noFill/>
                  </a:rPr>
                  <a:t> </a:t>
                </a:r>
              </a:p>
            </p:txBody>
          </p:sp>
        </mc:Fallback>
      </mc:AlternateContent>
      <p:sp>
        <p:nvSpPr>
          <p:cNvPr id="3" name="文本框 2"/>
          <p:cNvSpPr txBox="1"/>
          <p:nvPr/>
        </p:nvSpPr>
        <p:spPr>
          <a:xfrm>
            <a:off x="543560" y="2983230"/>
            <a:ext cx="1400810" cy="183515"/>
          </a:xfrm>
          <a:prstGeom prst="rect">
            <a:avLst/>
          </a:prstGeom>
          <a:noFill/>
        </p:spPr>
        <p:txBody>
          <a:bodyPr wrap="square" rtlCol="0" anchor="t">
            <a:spAutoFit/>
          </a:bodyPr>
          <a:p>
            <a:pPr algn="ctr">
              <a:buClrTx/>
              <a:buSzTx/>
              <a:buFontTx/>
            </a:pPr>
            <a:r>
              <a:rPr lang="en-US" altLang="zh-CN" sz="600">
                <a:solidFill>
                  <a:schemeClr val="accent1"/>
                </a:solidFill>
                <a:ea typeface="微软雅黑" panose="020B0503020204020204" charset="-122"/>
                <a:cs typeface="+mn-lt"/>
              </a:rPr>
              <a:t>Prog. Phys., 41(2): 65-93 (2021)</a:t>
            </a:r>
            <a:endParaRPr lang="en-US" altLang="zh-CN" sz="600">
              <a:solidFill>
                <a:schemeClr val="accent1"/>
              </a:solidFill>
              <a:ea typeface="微软雅黑" panose="020B0503020204020204" charset="-122"/>
              <a:cs typeface="+mn-lt"/>
            </a:endParaRPr>
          </a:p>
        </p:txBody>
      </p:sp>
      <p:graphicFrame>
        <p:nvGraphicFramePr>
          <p:cNvPr id="4" name="对象 3">
            <a:hlinkClick r:id="" action="ppaction://ole?verb="/>
          </p:cNvPr>
          <p:cNvGraphicFramePr>
            <a:graphicFrameLocks noChangeAspect="1"/>
          </p:cNvGraphicFramePr>
          <p:nvPr/>
        </p:nvGraphicFramePr>
        <p:xfrm>
          <a:off x="2245995" y="1638935"/>
          <a:ext cx="114300" cy="177165"/>
        </p:xfrm>
        <a:graphic>
          <a:graphicData uri="http://schemas.openxmlformats.org/presentationml/2006/ole">
            <mc:AlternateContent xmlns:mc="http://schemas.openxmlformats.org/markup-compatibility/2006">
              <mc:Choice xmlns:v="urn:schemas-microsoft-com:vml" Requires="v">
                <p:oleObj spid="_x0000_s1025" name="" r:id="rId4" imgW="114300" imgH="177165" progId="Equation.KSEE3">
                  <p:embed/>
                </p:oleObj>
              </mc:Choice>
              <mc:Fallback>
                <p:oleObj name="" r:id="rId4" imgW="114300" imgH="177165" progId="Equation.KSEE3">
                  <p:embed/>
                  <p:pic>
                    <p:nvPicPr>
                      <p:cNvPr id="0" name="图片 1024"/>
                      <p:cNvPicPr/>
                      <p:nvPr/>
                    </p:nvPicPr>
                    <p:blipFill>
                      <a:blip r:embed="rId5"/>
                      <a:stretch>
                        <a:fillRect/>
                      </a:stretch>
                    </p:blipFill>
                    <p:spPr>
                      <a:xfrm>
                        <a:off x="2245995" y="1638935"/>
                        <a:ext cx="114300" cy="177165"/>
                      </a:xfrm>
                      <a:prstGeom prst="rect">
                        <a:avLst/>
                      </a:prstGeom>
                    </p:spPr>
                  </p:pic>
                </p:oleObj>
              </mc:Fallback>
            </mc:AlternateContent>
          </a:graphicData>
        </a:graphic>
      </p:graphicFrame>
      <p:graphicFrame>
        <p:nvGraphicFramePr>
          <p:cNvPr id="5" name="对象 4">
            <a:hlinkClick r:id="" action="ppaction://ole?verb="/>
          </p:cNvPr>
          <p:cNvGraphicFramePr>
            <a:graphicFrameLocks noChangeAspect="1"/>
          </p:cNvGraphicFramePr>
          <p:nvPr/>
        </p:nvGraphicFramePr>
        <p:xfrm>
          <a:off x="2245995" y="1638935"/>
          <a:ext cx="114300" cy="177165"/>
        </p:xfrm>
        <a:graphic>
          <a:graphicData uri="http://schemas.openxmlformats.org/presentationml/2006/ole">
            <mc:AlternateContent xmlns:mc="http://schemas.openxmlformats.org/markup-compatibility/2006">
              <mc:Choice xmlns:v="urn:schemas-microsoft-com:vml" Requires="v">
                <p:oleObj spid="_x0000_s1026" name="" r:id="rId6" imgW="114300" imgH="177165" progId="Equation.KSEE3">
                  <p:embed/>
                </p:oleObj>
              </mc:Choice>
              <mc:Fallback>
                <p:oleObj name="" r:id="rId6" imgW="114300" imgH="177165" progId="Equation.KSEE3">
                  <p:embed/>
                  <p:pic>
                    <p:nvPicPr>
                      <p:cNvPr id="0" name="图片 1025"/>
                      <p:cNvPicPr/>
                      <p:nvPr/>
                    </p:nvPicPr>
                    <p:blipFill>
                      <a:blip r:embed="rId5"/>
                      <a:stretch>
                        <a:fillRect/>
                      </a:stretch>
                    </p:blipFill>
                    <p:spPr>
                      <a:xfrm>
                        <a:off x="2245995" y="1638935"/>
                        <a:ext cx="114300" cy="177165"/>
                      </a:xfrm>
                      <a:prstGeom prst="rect">
                        <a:avLst/>
                      </a:prstGeom>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box 106"/>
          <p:cNvSpPr/>
          <p:nvPr/>
        </p:nvSpPr>
        <p:spPr>
          <a:xfrm>
            <a:off x="351958" y="2887936"/>
            <a:ext cx="3062604" cy="337184"/>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12700" algn="l" rtl="0" eaLnBrk="0">
              <a:lnSpc>
                <a:spcPct val="100000"/>
              </a:lnSpc>
            </a:pPr>
            <a:endParaRPr sz="700" dirty="0">
              <a:latin typeface="Arial" panose="020B0604020202020204"/>
              <a:ea typeface="Arial" panose="020B0604020202020204"/>
              <a:cs typeface="Arial" panose="020B0604020202020204"/>
            </a:endParaRPr>
          </a:p>
        </p:txBody>
      </p:sp>
      <p:graphicFrame>
        <p:nvGraphicFramePr>
          <p:cNvPr id="108" name="table 108"/>
          <p:cNvGraphicFramePr>
            <a:graphicFrameLocks noGrp="1"/>
          </p:cNvGraphicFramePr>
          <p:nvPr/>
        </p:nvGraphicFramePr>
        <p:xfrm>
          <a:off x="0" y="3375072"/>
          <a:ext cx="4605019" cy="80644"/>
        </p:xfrm>
        <a:graphic>
          <a:graphicData uri="http://schemas.openxmlformats.org/drawingml/2006/table">
            <a:tbl>
              <a:tblPr/>
              <a:tblGrid>
                <a:gridCol w="913130"/>
                <a:gridCol w="1224914"/>
                <a:gridCol w="1952625"/>
                <a:gridCol w="514350"/>
              </a:tblGrid>
              <a:tr h="0">
                <a:tc>
                  <a:txBody>
                    <a:bodyPr/>
                    <a:lstStyle/>
                    <a:p>
                      <a:pPr algn="l" rtl="0" eaLnBrk="0">
                        <a:lnSpc>
                          <a:spcPct val="80000"/>
                        </a:lnSpc>
                      </a:pPr>
                      <a:endParaRPr sz="100" dirty="0">
                        <a:latin typeface="Arial" panose="020B0604020202020204"/>
                        <a:ea typeface="Arial" panose="020B0604020202020204"/>
                        <a:cs typeface="Arial" panose="020B0604020202020204"/>
                      </a:endParaRPr>
                    </a:p>
                    <a:p>
                      <a:pPr marL="269240" algn="l" rtl="0" eaLnBrk="0">
                        <a:lnSpc>
                          <a:spcPct val="99000"/>
                        </a:lnSpc>
                      </a:pPr>
                      <a:r>
                        <a:rPr lang="en-US" altLang="zh-CN" sz="400" kern="0" spc="50" dirty="0">
                          <a:solidFill>
                            <a:srgbClr val="174994">
                              <a:alpha val="100000"/>
                            </a:srgbClr>
                          </a:solidFill>
                          <a:latin typeface="Arial" panose="020B0604020202020204"/>
                          <a:ea typeface="Arial" panose="020B0604020202020204"/>
                          <a:cs typeface="Arial" panose="020B0604020202020204"/>
                          <a:sym typeface="+mn-ea"/>
                        </a:rPr>
                        <a:t>Jul.14</a:t>
                      </a:r>
                      <a:r>
                        <a:rPr sz="400" kern="0" spc="50" dirty="0">
                          <a:solidFill>
                            <a:srgbClr val="174994">
                              <a:alpha val="100000"/>
                            </a:srgbClr>
                          </a:solidFill>
                          <a:latin typeface="Arial" panose="020B0604020202020204"/>
                          <a:ea typeface="Arial" panose="020B0604020202020204"/>
                          <a:cs typeface="Arial" panose="020B0604020202020204"/>
                          <a:sym typeface="+mn-ea"/>
                        </a:rPr>
                        <a:t>, 2025</a:t>
                      </a:r>
                      <a:endParaRPr sz="400" dirty="0">
                        <a:latin typeface="Arial" panose="020B0604020202020204"/>
                        <a:ea typeface="Arial" panose="020B0604020202020204"/>
                        <a:cs typeface="Arial" panose="020B0604020202020204"/>
                      </a:endParaRPr>
                    </a:p>
                  </a:txBody>
                  <a:tcPr marL="0" marR="0" marT="0" marB="0" vert="horz">
                    <a:lnL>
                      <a:noFill/>
                    </a:lnL>
                    <a:lnR w="3175" cap="flat" cmpd="sng" algn="ctr">
                      <a:solidFill>
                        <a:srgbClr val="174994"/>
                      </a:solidFill>
                      <a:prstDash val="solid"/>
                      <a:round/>
                      <a:headEnd type="none" w="med" len="med"/>
                      <a:tailEnd type="none" w="med" len="med"/>
                    </a:lnR>
                    <a:lnT w="3175" cap="flat" cmpd="sng" algn="ctr">
                      <a:solidFill>
                        <a:srgbClr val="174994"/>
                      </a:solidFill>
                      <a:prstDash val="solid"/>
                      <a:round/>
                      <a:headEnd type="none" w="med" len="med"/>
                      <a:tailEnd type="none" w="med" len="med"/>
                    </a:lnT>
                    <a:lnB>
                      <a:noFill/>
                    </a:lnB>
                  </a:tcPr>
                </a:tc>
                <a:tc>
                  <a:txBody>
                    <a:bodyPr/>
                    <a:lstStyle/>
                    <a:p>
                      <a:pPr algn="l" rtl="0" eaLnBrk="0">
                        <a:lnSpc>
                          <a:spcPct val="73000"/>
                        </a:lnSpc>
                      </a:pPr>
                      <a:endParaRPr sz="100" dirty="0">
                        <a:latin typeface="Arial" panose="020B0604020202020204"/>
                        <a:ea typeface="Arial" panose="020B0604020202020204"/>
                        <a:cs typeface="Arial" panose="020B0604020202020204"/>
                      </a:endParaRPr>
                    </a:p>
                    <a:p>
                      <a:pPr marL="256540" algn="l" rtl="0" eaLnBrk="0">
                        <a:lnSpc>
                          <a:spcPts val="490"/>
                        </a:lnSpc>
                      </a:pPr>
                      <a:r>
                        <a:rPr lang="en-US" altLang="zh-CN" sz="400" kern="0" spc="60" dirty="0">
                          <a:solidFill>
                            <a:srgbClr val="174994">
                              <a:alpha val="100000"/>
                            </a:srgbClr>
                          </a:solidFill>
                          <a:latin typeface="Arial" panose="020B0604020202020204"/>
                          <a:ea typeface="Arial" panose="020B0604020202020204"/>
                          <a:cs typeface="Arial" panose="020B0604020202020204"/>
                          <a:sym typeface="+mn-ea"/>
                        </a:rPr>
                        <a:t>Hong-Zhou Xi </a:t>
                      </a:r>
                      <a:r>
                        <a:rPr sz="400" kern="0" spc="60" dirty="0">
                          <a:solidFill>
                            <a:srgbClr val="174994">
                              <a:alpha val="100000"/>
                            </a:srgbClr>
                          </a:solidFill>
                          <a:latin typeface="Arial" panose="020B0604020202020204"/>
                          <a:ea typeface="Arial" panose="020B0604020202020204"/>
                          <a:cs typeface="Arial" panose="020B0604020202020204"/>
                          <a:sym typeface="+mn-ea"/>
                        </a:rPr>
                        <a:t> </a:t>
                      </a:r>
                      <a:r>
                        <a:rPr sz="400" kern="0" spc="40" dirty="0">
                          <a:solidFill>
                            <a:srgbClr val="174994">
                              <a:alpha val="100000"/>
                            </a:srgbClr>
                          </a:solidFill>
                          <a:latin typeface="Arial" panose="020B0604020202020204"/>
                          <a:ea typeface="Arial" panose="020B0604020202020204"/>
                          <a:cs typeface="Arial" panose="020B0604020202020204"/>
                          <a:sym typeface="+mn-ea"/>
                        </a:rPr>
                        <a:t>(</a:t>
                      </a:r>
                      <a:r>
                        <a:rPr lang="en-US" sz="400" kern="0" spc="40" dirty="0">
                          <a:solidFill>
                            <a:srgbClr val="174994">
                              <a:alpha val="100000"/>
                            </a:srgbClr>
                          </a:solidFill>
                          <a:latin typeface="Arial" panose="020B0604020202020204"/>
                          <a:ea typeface="Arial" panose="020B0604020202020204"/>
                          <a:cs typeface="Arial" panose="020B0604020202020204"/>
                          <a:sym typeface="+mn-ea"/>
                        </a:rPr>
                        <a:t>SEU</a:t>
                      </a:r>
                      <a:r>
                        <a:rPr sz="400" kern="0" spc="40" dirty="0">
                          <a:solidFill>
                            <a:srgbClr val="174994">
                              <a:alpha val="100000"/>
                            </a:srgbClr>
                          </a:solidFill>
                          <a:latin typeface="Arial" panose="020B0604020202020204"/>
                          <a:ea typeface="Arial" panose="020B0604020202020204"/>
                          <a:cs typeface="Arial" panose="020B0604020202020204"/>
                          <a:sym typeface="+mn-ea"/>
                        </a:rPr>
                        <a:t>)</a:t>
                      </a:r>
                      <a:endParaRPr sz="400" dirty="0">
                        <a:latin typeface="Arial" panose="020B0604020202020204"/>
                        <a:ea typeface="Arial" panose="020B0604020202020204"/>
                        <a:cs typeface="Arial" panose="020B0604020202020204"/>
                      </a:endParaRPr>
                    </a:p>
                  </a:txBody>
                  <a:tcPr marL="0" marR="0" marT="0" marB="0" vert="horz">
                    <a:lnL w="3175" cap="flat" cmpd="sng" algn="ctr">
                      <a:solidFill>
                        <a:srgbClr val="174994"/>
                      </a:solidFill>
                      <a:prstDash val="solid"/>
                      <a:round/>
                      <a:headEnd type="none" w="med" len="med"/>
                      <a:tailEnd type="none" w="med" len="med"/>
                    </a:lnL>
                    <a:lnR w="3175" cap="flat" cmpd="sng" algn="ctr">
                      <a:solidFill>
                        <a:srgbClr val="174994"/>
                      </a:solidFill>
                      <a:prstDash val="solid"/>
                      <a:round/>
                      <a:headEnd type="none" w="med" len="med"/>
                      <a:tailEnd type="none" w="med" len="med"/>
                    </a:lnR>
                    <a:lnT w="3175" cap="flat" cmpd="sng" algn="ctr">
                      <a:solidFill>
                        <a:srgbClr val="174994"/>
                      </a:solidFill>
                      <a:prstDash val="solid"/>
                      <a:round/>
                      <a:headEnd type="none" w="med" len="med"/>
                      <a:tailEnd type="none" w="med" len="med"/>
                    </a:lnT>
                    <a:lnB>
                      <a:noFill/>
                    </a:lnB>
                  </a:tcPr>
                </a:tc>
                <a:tc>
                  <a:txBody>
                    <a:bodyPr/>
                    <a:lstStyle/>
                    <a:p>
                      <a:pPr algn="l" rtl="0" eaLnBrk="0">
                        <a:lnSpc>
                          <a:spcPct val="74000"/>
                        </a:lnSpc>
                      </a:pPr>
                      <a:endParaRPr sz="100" dirty="0">
                        <a:latin typeface="Arial" panose="020B0604020202020204"/>
                        <a:ea typeface="Arial" panose="020B0604020202020204"/>
                        <a:cs typeface="Arial" panose="020B0604020202020204"/>
                      </a:endParaRPr>
                    </a:p>
                    <a:p>
                      <a:pPr marL="260350" algn="l" rtl="0" eaLnBrk="0">
                        <a:lnSpc>
                          <a:spcPct val="98000"/>
                        </a:lnSpc>
                      </a:pPr>
                      <a:r>
                        <a:rPr lang="en-US" altLang="zh-CN" sz="400" dirty="0">
                          <a:solidFill>
                            <a:schemeClr val="accent1"/>
                          </a:solidFill>
                          <a:latin typeface="Arial" panose="020B0604020202020204"/>
                          <a:ea typeface="Arial" panose="020B0604020202020204"/>
                          <a:cs typeface="Arial" panose="020B0604020202020204"/>
                          <a:sym typeface="+mn-ea"/>
                        </a:rPr>
                        <a:t>Charmonium-like States with  J</a:t>
                      </a:r>
                      <a:r>
                        <a:rPr lang="en-US" altLang="zh-CN" sz="400" baseline="30000" dirty="0">
                          <a:solidFill>
                            <a:schemeClr val="accent1"/>
                          </a:solidFill>
                          <a:latin typeface="Arial" panose="020B0604020202020204"/>
                          <a:ea typeface="Arial" panose="020B0604020202020204"/>
                          <a:cs typeface="Arial" panose="020B0604020202020204"/>
                          <a:sym typeface="+mn-ea"/>
                        </a:rPr>
                        <a:t>PC</a:t>
                      </a:r>
                      <a:r>
                        <a:rPr lang="en-US" altLang="zh-CN" sz="400" dirty="0">
                          <a:solidFill>
                            <a:schemeClr val="accent1"/>
                          </a:solidFill>
                          <a:latin typeface="Arial" panose="020B0604020202020204"/>
                          <a:ea typeface="Arial" panose="020B0604020202020204"/>
                          <a:cs typeface="Arial" panose="020B0604020202020204"/>
                          <a:sym typeface="+mn-ea"/>
                        </a:rPr>
                        <a:t>=3</a:t>
                      </a:r>
                      <a:r>
                        <a:rPr lang="en-US" altLang="zh-CN" sz="400" baseline="30000" dirty="0">
                          <a:solidFill>
                            <a:schemeClr val="accent1"/>
                          </a:solidFill>
                          <a:latin typeface="Arial" panose="020B0604020202020204"/>
                          <a:ea typeface="Arial" panose="020B0604020202020204"/>
                          <a:cs typeface="Arial" panose="020B0604020202020204"/>
                          <a:sym typeface="+mn-ea"/>
                        </a:rPr>
                        <a:t>−+</a:t>
                      </a:r>
                      <a:r>
                        <a:rPr lang="en-US" altLang="zh-CN" sz="400" dirty="0">
                          <a:solidFill>
                            <a:schemeClr val="accent1"/>
                          </a:solidFill>
                          <a:latin typeface="Arial" panose="020B0604020202020204"/>
                          <a:ea typeface="Arial" panose="020B0604020202020204"/>
                          <a:cs typeface="Arial" panose="020B0604020202020204"/>
                          <a:sym typeface="+mn-ea"/>
                        </a:rPr>
                        <a:t>  through QCD Sum Rules</a:t>
                      </a:r>
                      <a:endParaRPr sz="400" dirty="0">
                        <a:latin typeface="Arial" panose="020B0604020202020204"/>
                        <a:ea typeface="Arial" panose="020B0604020202020204"/>
                        <a:cs typeface="Arial" panose="020B0604020202020204"/>
                      </a:endParaRPr>
                    </a:p>
                  </a:txBody>
                  <a:tcPr marL="0" marR="0" marT="0" marB="0" vert="horz">
                    <a:lnL w="3175" cap="flat" cmpd="sng" algn="ctr">
                      <a:solidFill>
                        <a:srgbClr val="174994"/>
                      </a:solidFill>
                      <a:prstDash val="solid"/>
                      <a:round/>
                      <a:headEnd type="none" w="med" len="med"/>
                      <a:tailEnd type="none" w="med" len="med"/>
                    </a:lnL>
                    <a:lnR w="3175" cap="flat" cmpd="sng" algn="ctr">
                      <a:solidFill>
                        <a:srgbClr val="174994"/>
                      </a:solidFill>
                      <a:prstDash val="solid"/>
                      <a:round/>
                      <a:headEnd type="none" w="med" len="med"/>
                      <a:tailEnd type="none" w="med" len="med"/>
                    </a:lnR>
                    <a:lnT w="3175" cap="flat" cmpd="sng" algn="ctr">
                      <a:solidFill>
                        <a:srgbClr val="174994"/>
                      </a:solidFill>
                      <a:prstDash val="solid"/>
                      <a:round/>
                      <a:headEnd type="none" w="med" len="med"/>
                      <a:tailEnd type="none" w="med" len="med"/>
                    </a:lnT>
                    <a:lnB>
                      <a:noFill/>
                    </a:lnB>
                  </a:tcPr>
                </a:tc>
                <a:tc>
                  <a:txBody>
                    <a:bodyPr/>
                    <a:lstStyle/>
                    <a:p>
                      <a:pPr algn="l" rtl="0" eaLnBrk="0">
                        <a:lnSpc>
                          <a:spcPct val="82000"/>
                        </a:lnSpc>
                      </a:pPr>
                      <a:endParaRPr sz="100" dirty="0">
                        <a:latin typeface="Arial" panose="020B0604020202020204"/>
                        <a:ea typeface="Arial" panose="020B0604020202020204"/>
                        <a:cs typeface="Arial" panose="020B0604020202020204"/>
                      </a:endParaRPr>
                    </a:p>
                    <a:p>
                      <a:pPr marL="257175" algn="l" rtl="0" eaLnBrk="0">
                        <a:lnSpc>
                          <a:spcPct val="94000"/>
                        </a:lnSpc>
                      </a:pPr>
                      <a:r>
                        <a:rPr lang="en-US" sz="400" kern="0" spc="30" dirty="0">
                          <a:solidFill>
                            <a:srgbClr val="174994">
                              <a:alpha val="100000"/>
                            </a:srgbClr>
                          </a:solidFill>
                          <a:latin typeface="Arial" panose="020B0604020202020204"/>
                          <a:ea typeface="Arial" panose="020B0604020202020204"/>
                          <a:cs typeface="Arial" panose="020B0604020202020204"/>
                        </a:rPr>
                        <a:t>6</a:t>
                      </a:r>
                      <a:r>
                        <a:rPr sz="400" kern="0" spc="30" dirty="0">
                          <a:solidFill>
                            <a:srgbClr val="174994">
                              <a:alpha val="100000"/>
                            </a:srgbClr>
                          </a:solidFill>
                          <a:latin typeface="Arial" panose="020B0604020202020204"/>
                          <a:ea typeface="Arial" panose="020B0604020202020204"/>
                          <a:cs typeface="Arial" panose="020B0604020202020204"/>
                        </a:rPr>
                        <a:t>/</a:t>
                      </a:r>
                      <a:r>
                        <a:rPr lang="en-US" sz="400" kern="0" spc="30" dirty="0">
                          <a:solidFill>
                            <a:srgbClr val="174994">
                              <a:alpha val="100000"/>
                            </a:srgbClr>
                          </a:solidFill>
                          <a:latin typeface="Arial" panose="020B0604020202020204"/>
                          <a:ea typeface="Arial" panose="020B0604020202020204"/>
                          <a:cs typeface="Arial" panose="020B0604020202020204"/>
                        </a:rPr>
                        <a:t>19</a:t>
                      </a:r>
                      <a:endParaRPr lang="en-US" sz="400" kern="0" spc="30" dirty="0">
                        <a:solidFill>
                          <a:srgbClr val="174994">
                            <a:alpha val="100000"/>
                          </a:srgbClr>
                        </a:solidFill>
                        <a:latin typeface="Arial" panose="020B0604020202020204"/>
                        <a:ea typeface="Arial" panose="020B0604020202020204"/>
                        <a:cs typeface="Arial" panose="020B0604020202020204"/>
                      </a:endParaRPr>
                    </a:p>
                  </a:txBody>
                  <a:tcPr marL="0" marR="0" marT="0" marB="0" vert="horz">
                    <a:lnL w="3175" cap="flat" cmpd="sng" algn="ctr">
                      <a:solidFill>
                        <a:srgbClr val="174994"/>
                      </a:solidFill>
                      <a:prstDash val="solid"/>
                      <a:round/>
                      <a:headEnd type="none" w="med" len="med"/>
                      <a:tailEnd type="none" w="med" len="med"/>
                    </a:lnL>
                    <a:lnR>
                      <a:noFill/>
                    </a:lnR>
                    <a:lnT w="3175" cap="flat" cmpd="sng" algn="ctr">
                      <a:solidFill>
                        <a:srgbClr val="174994"/>
                      </a:solidFill>
                      <a:prstDash val="solid"/>
                      <a:round/>
                      <a:headEnd type="none" w="med" len="med"/>
                      <a:tailEnd type="none" w="med" len="med"/>
                    </a:lnT>
                    <a:lnB>
                      <a:noFill/>
                    </a:lnB>
                  </a:tcPr>
                </a:tc>
              </a:tr>
            </a:tbl>
          </a:graphicData>
        </a:graphic>
      </p:graphicFrame>
      <p:pic>
        <p:nvPicPr>
          <p:cNvPr id="112" name="picture 112"/>
          <p:cNvPicPr>
            <a:picLocks noChangeAspect="1"/>
          </p:cNvPicPr>
          <p:nvPr/>
        </p:nvPicPr>
        <p:blipFill>
          <a:blip r:embed="rId1"/>
          <a:stretch>
            <a:fillRect/>
          </a:stretch>
        </p:blipFill>
        <p:spPr>
          <a:xfrm rot="21600000">
            <a:off x="2976359" y="3225076"/>
            <a:ext cx="1602613" cy="138988"/>
          </a:xfrm>
          <a:prstGeom prst="rect">
            <a:avLst/>
          </a:prstGeom>
        </p:spPr>
      </p:pic>
      <p:sp>
        <p:nvSpPr>
          <p:cNvPr id="3" name="文本框 2"/>
          <p:cNvSpPr txBox="1"/>
          <p:nvPr/>
        </p:nvSpPr>
        <p:spPr>
          <a:xfrm>
            <a:off x="3175" y="155575"/>
            <a:ext cx="4604385" cy="337185"/>
          </a:xfrm>
          <a:prstGeom prst="rect">
            <a:avLst/>
          </a:prstGeom>
          <a:noFill/>
        </p:spPr>
        <p:txBody>
          <a:bodyPr wrap="square" rtlCol="0">
            <a:spAutoFit/>
          </a:bodyPr>
          <a:p>
            <a:pPr algn="ctr"/>
            <a:r>
              <a:rPr lang="en-US" sz="800" b="1">
                <a:highlight>
                  <a:srgbClr val="FFFF00"/>
                </a:highlight>
                <a:latin typeface="+mj-lt"/>
                <a:ea typeface="微软雅黑" panose="020B0503020204020204" charset="-122"/>
                <a:cs typeface="+mj-lt"/>
                <a:sym typeface="+mn-ea"/>
              </a:rPr>
              <a:t>T</a:t>
            </a:r>
            <a:r>
              <a:rPr sz="800" b="1">
                <a:highlight>
                  <a:srgbClr val="FFFF00"/>
                </a:highlight>
                <a:latin typeface="+mj-lt"/>
                <a:ea typeface="微软雅黑" panose="020B0503020204020204" charset="-122"/>
                <a:cs typeface="+mj-lt"/>
                <a:sym typeface="+mn-ea"/>
              </a:rPr>
              <a:t>etraquark states with exotic quantum number</a:t>
            </a:r>
            <a:r>
              <a:rPr lang="en-US" sz="800" b="1">
                <a:highlight>
                  <a:srgbClr val="FFFF00"/>
                </a:highlight>
                <a:latin typeface="+mj-lt"/>
                <a:ea typeface="微软雅黑" panose="020B0503020204020204" charset="-122"/>
                <a:cs typeface="+mj-lt"/>
                <a:sym typeface="+mn-ea"/>
              </a:rPr>
              <a:t> which are </a:t>
            </a:r>
            <a:r>
              <a:rPr sz="800" b="1">
                <a:highlight>
                  <a:srgbClr val="FFFF00"/>
                </a:highlight>
                <a:latin typeface="+mj-lt"/>
                <a:ea typeface="微软雅黑" panose="020B0503020204020204" charset="-122"/>
                <a:cs typeface="+mj-lt"/>
                <a:sym typeface="+mn-ea"/>
              </a:rPr>
              <a:t>investigated </a:t>
            </a:r>
            <a:r>
              <a:rPr lang="en-US" sz="800" b="1">
                <a:highlight>
                  <a:srgbClr val="FFFF00"/>
                </a:highlight>
                <a:latin typeface="+mj-lt"/>
                <a:ea typeface="微软雅黑" panose="020B0503020204020204" charset="-122"/>
                <a:cs typeface="+mj-lt"/>
                <a:sym typeface="+mn-ea"/>
              </a:rPr>
              <a:t>by</a:t>
            </a:r>
            <a:r>
              <a:rPr sz="800" b="1">
                <a:highlight>
                  <a:srgbClr val="FFFF00"/>
                </a:highlight>
                <a:latin typeface="+mj-lt"/>
                <a:ea typeface="微软雅黑" panose="020B0503020204020204" charset="-122"/>
                <a:cs typeface="+mj-lt"/>
                <a:sym typeface="+mn-ea"/>
              </a:rPr>
              <a:t> QCD sum rules</a:t>
            </a:r>
            <a:endParaRPr sz="800">
              <a:solidFill>
                <a:schemeClr val="tx1"/>
              </a:solidFill>
              <a:highlight>
                <a:srgbClr val="FFFF00"/>
              </a:highlight>
              <a:latin typeface="+mj-lt"/>
              <a:ea typeface="微软雅黑" panose="020B0503020204020204" charset="-122"/>
              <a:cs typeface="+mj-lt"/>
              <a:sym typeface="+mn-ea"/>
            </a:endParaRPr>
          </a:p>
          <a:p>
            <a:pPr algn="ctr"/>
            <a:endParaRPr lang="zh-CN" altLang="en-US" sz="800">
              <a:solidFill>
                <a:schemeClr val="tx1"/>
              </a:solidFill>
              <a:highlight>
                <a:srgbClr val="FFFF00"/>
              </a:highlight>
              <a:latin typeface="+mj-lt"/>
              <a:ea typeface="微软雅黑" panose="020B0503020204020204" charset="-122"/>
              <a:cs typeface="+mj-lt"/>
              <a:sym typeface="+mn-ea"/>
            </a:endParaRPr>
          </a:p>
        </p:txBody>
      </p:sp>
      <p:grpSp>
        <p:nvGrpSpPr>
          <p:cNvPr id="36" name="组合 35"/>
          <p:cNvGrpSpPr/>
          <p:nvPr>
            <p:custDataLst>
              <p:tags r:id="rId2"/>
            </p:custDataLst>
          </p:nvPr>
        </p:nvGrpSpPr>
        <p:grpSpPr>
          <a:xfrm>
            <a:off x="241935" y="434340"/>
            <a:ext cx="4110355" cy="1694815"/>
            <a:chOff x="1886" y="2413"/>
            <a:chExt cx="12698" cy="5788"/>
          </a:xfrm>
        </p:grpSpPr>
        <p:grpSp>
          <p:nvGrpSpPr>
            <p:cNvPr id="37" name="组合 36"/>
            <p:cNvGrpSpPr/>
            <p:nvPr/>
          </p:nvGrpSpPr>
          <p:grpSpPr>
            <a:xfrm>
              <a:off x="5995" y="5316"/>
              <a:ext cx="4332" cy="2885"/>
              <a:chOff x="7130" y="5660"/>
              <a:chExt cx="4332" cy="2885"/>
            </a:xfrm>
          </p:grpSpPr>
          <p:pic>
            <p:nvPicPr>
              <p:cNvPr id="39" name="图片 38"/>
              <p:cNvPicPr>
                <a:picLocks noChangeAspect="1"/>
              </p:cNvPicPr>
              <p:nvPr>
                <p:custDataLst>
                  <p:tags r:id="rId3"/>
                </p:custDataLst>
              </p:nvPr>
            </p:nvPicPr>
            <p:blipFill>
              <a:blip r:embed="rId4"/>
              <a:stretch>
                <a:fillRect/>
              </a:stretch>
            </p:blipFill>
            <p:spPr>
              <a:xfrm>
                <a:off x="7130" y="5985"/>
                <a:ext cx="4332" cy="2560"/>
              </a:xfrm>
              <a:prstGeom prst="rect">
                <a:avLst/>
              </a:prstGeom>
            </p:spPr>
          </p:pic>
          <p:sp>
            <p:nvSpPr>
              <p:cNvPr id="42" name="文本框 41"/>
              <p:cNvSpPr txBox="1"/>
              <p:nvPr>
                <p:custDataLst>
                  <p:tags r:id="rId5"/>
                </p:custDataLst>
              </p:nvPr>
            </p:nvSpPr>
            <p:spPr>
              <a:xfrm>
                <a:off x="7816" y="5660"/>
                <a:ext cx="3605" cy="537"/>
              </a:xfrm>
              <a:prstGeom prst="rect">
                <a:avLst/>
              </a:prstGeom>
              <a:noFill/>
            </p:spPr>
            <p:txBody>
              <a:bodyPr wrap="square" rtlCol="0" anchor="t">
                <a:noAutofit/>
              </a:bodyPr>
              <a:p>
                <a:pPr algn="ctr">
                  <a:buClrTx/>
                  <a:buSzTx/>
                  <a:buFontTx/>
                </a:pPr>
                <a:r>
                  <a:rPr lang="en-US" altLang="zh-CN" sz="600">
                    <a:solidFill>
                      <a:schemeClr val="accent1"/>
                    </a:solidFill>
                    <a:ea typeface="微软雅黑" panose="020B0503020204020204" charset="-122"/>
                    <a:cs typeface="+mn-lt"/>
                    <a:sym typeface="+mn-ea"/>
                  </a:rPr>
                  <a:t>PRD 1</a:t>
                </a:r>
                <a:r>
                  <a:rPr lang="en-US" altLang="zh-CN" sz="600">
                    <a:solidFill>
                      <a:schemeClr val="accent1"/>
                    </a:solidFill>
                    <a:ea typeface="微软雅黑" panose="020B0503020204020204" charset="-122"/>
                    <a:cs typeface="+mn-lt"/>
                  </a:rPr>
                  <a:t>03, 054006 </a:t>
                </a:r>
                <a:r>
                  <a:rPr lang="en-US" altLang="zh-CN" sz="600">
                    <a:solidFill>
                      <a:schemeClr val="accent1"/>
                    </a:solidFill>
                    <a:ea typeface="微软雅黑" panose="020B0503020204020204" charset="-122"/>
                    <a:cs typeface="+mn-lt"/>
                    <a:sym typeface="+mn-ea"/>
                  </a:rPr>
                  <a:t>(2021)</a:t>
                </a:r>
                <a:endParaRPr lang="en-US" altLang="zh-CN" sz="600">
                  <a:solidFill>
                    <a:schemeClr val="accent1"/>
                  </a:solidFill>
                  <a:ea typeface="微软雅黑" panose="020B0503020204020204" charset="-122"/>
                  <a:cs typeface="+mn-lt"/>
                  <a:sym typeface="+mn-ea"/>
                </a:endParaRPr>
              </a:p>
            </p:txBody>
          </p:sp>
          <p:sp>
            <p:nvSpPr>
              <p:cNvPr id="43" name="文本框 42"/>
              <p:cNvSpPr txBox="1"/>
              <p:nvPr>
                <p:custDataLst>
                  <p:tags r:id="rId6"/>
                </p:custDataLst>
              </p:nvPr>
            </p:nvSpPr>
            <p:spPr>
              <a:xfrm>
                <a:off x="8081" y="6334"/>
                <a:ext cx="1132" cy="627"/>
              </a:xfrm>
              <a:prstGeom prst="rect">
                <a:avLst/>
              </a:prstGeom>
              <a:noFill/>
            </p:spPr>
            <p:txBody>
              <a:bodyPr wrap="square" rtlCol="0" anchor="t">
                <a:spAutoFit/>
              </a:bodyPr>
              <a:p>
                <a:pPr algn="ctr">
                  <a:buClrTx/>
                  <a:buSzTx/>
                  <a:buFontTx/>
                </a:pPr>
                <a:r>
                  <a:rPr lang="en-US" altLang="zh-CN" sz="600">
                    <a:solidFill>
                      <a:srgbClr val="FF0000"/>
                    </a:solidFill>
                    <a:ea typeface="微软雅黑" panose="020B0503020204020204" charset="-122"/>
                    <a:cs typeface="+mn-lt"/>
                  </a:rPr>
                  <a:t>3</a:t>
                </a:r>
                <a:r>
                  <a:rPr lang="en-US" altLang="zh-CN" sz="600" baseline="30000">
                    <a:solidFill>
                      <a:srgbClr val="FF0000"/>
                    </a:solidFill>
                    <a:ea typeface="微软雅黑" panose="020B0503020204020204" charset="-122"/>
                    <a:cs typeface="+mn-lt"/>
                  </a:rPr>
                  <a:t>−+</a:t>
                </a:r>
                <a:endParaRPr lang="en-US" altLang="zh-CN" sz="600" baseline="30000">
                  <a:solidFill>
                    <a:srgbClr val="FF0000"/>
                  </a:solidFill>
                  <a:ea typeface="微软雅黑" panose="020B0503020204020204" charset="-122"/>
                  <a:cs typeface="+mn-lt"/>
                </a:endParaRPr>
              </a:p>
            </p:txBody>
          </p:sp>
        </p:grpSp>
        <p:grpSp>
          <p:nvGrpSpPr>
            <p:cNvPr id="44" name="组合 43"/>
            <p:cNvGrpSpPr/>
            <p:nvPr/>
          </p:nvGrpSpPr>
          <p:grpSpPr>
            <a:xfrm rot="0">
              <a:off x="10519" y="5277"/>
              <a:ext cx="4065" cy="2858"/>
              <a:chOff x="11943" y="8350"/>
              <a:chExt cx="4987" cy="4033"/>
            </a:xfrm>
          </p:grpSpPr>
          <p:pic>
            <p:nvPicPr>
              <p:cNvPr id="45" name="图片 44"/>
              <p:cNvPicPr>
                <a:picLocks noChangeAspect="1"/>
              </p:cNvPicPr>
              <p:nvPr>
                <p:custDataLst>
                  <p:tags r:id="rId7"/>
                </p:custDataLst>
              </p:nvPr>
            </p:nvPicPr>
            <p:blipFill>
              <a:blip r:embed="rId8"/>
              <a:stretch>
                <a:fillRect/>
              </a:stretch>
            </p:blipFill>
            <p:spPr>
              <a:xfrm>
                <a:off x="11943" y="9069"/>
                <a:ext cx="4985" cy="3314"/>
              </a:xfrm>
              <a:prstGeom prst="rect">
                <a:avLst/>
              </a:prstGeom>
            </p:spPr>
          </p:pic>
          <p:sp>
            <p:nvSpPr>
              <p:cNvPr id="46" name="文本框 45"/>
              <p:cNvSpPr txBox="1"/>
              <p:nvPr>
                <p:custDataLst>
                  <p:tags r:id="rId9"/>
                </p:custDataLst>
              </p:nvPr>
            </p:nvSpPr>
            <p:spPr>
              <a:xfrm>
                <a:off x="12892" y="9354"/>
                <a:ext cx="1146" cy="844"/>
              </a:xfrm>
              <a:prstGeom prst="rect">
                <a:avLst/>
              </a:prstGeom>
            </p:spPr>
            <p:txBody>
              <a:bodyPr wrap="square">
                <a:noAutofit/>
              </a:bodyPr>
              <a:p>
                <a:r>
                  <a:rPr lang="en-US" altLang="zh-CN" sz="500">
                    <a:solidFill>
                      <a:srgbClr val="FF0000"/>
                    </a:solidFill>
                    <a:ea typeface="微软雅黑" panose="020B0503020204020204" charset="-122"/>
                    <a:cs typeface="+mn-lt"/>
                  </a:rPr>
                  <a:t>4</a:t>
                </a:r>
                <a:r>
                  <a:rPr lang="en-US" altLang="zh-CN" sz="600" baseline="30000">
                    <a:solidFill>
                      <a:srgbClr val="FF0000"/>
                    </a:solidFill>
                    <a:ea typeface="微软雅黑" panose="020B0503020204020204" charset="-122"/>
                    <a:cs typeface="+mn-lt"/>
                  </a:rPr>
                  <a:t>+−</a:t>
                </a:r>
                <a:endParaRPr lang="en-US" altLang="zh-CN" sz="600" baseline="30000">
                  <a:solidFill>
                    <a:srgbClr val="FF0000"/>
                  </a:solidFill>
                  <a:ea typeface="微软雅黑" panose="020B0503020204020204" charset="-122"/>
                  <a:cs typeface="+mn-lt"/>
                </a:endParaRPr>
              </a:p>
              <a:p>
                <a:endParaRPr lang="en-US" altLang="zh-CN" sz="600" baseline="30000">
                  <a:solidFill>
                    <a:srgbClr val="FF0000"/>
                  </a:solidFill>
                  <a:ea typeface="微软雅黑" panose="020B0503020204020204" charset="-122"/>
                  <a:cs typeface="+mn-lt"/>
                </a:endParaRPr>
              </a:p>
            </p:txBody>
          </p:sp>
          <p:sp>
            <p:nvSpPr>
              <p:cNvPr id="47" name="文本框 46"/>
              <p:cNvSpPr txBox="1"/>
              <p:nvPr>
                <p:custDataLst>
                  <p:tags r:id="rId10"/>
                </p:custDataLst>
              </p:nvPr>
            </p:nvSpPr>
            <p:spPr>
              <a:xfrm>
                <a:off x="12462" y="8350"/>
                <a:ext cx="4468" cy="634"/>
              </a:xfrm>
              <a:prstGeom prst="rect">
                <a:avLst/>
              </a:prstGeom>
            </p:spPr>
            <p:txBody>
              <a:bodyPr wrap="square">
                <a:noAutofit/>
              </a:bodyPr>
              <a:p>
                <a:pPr marL="0" indent="0" algn="ctr"/>
                <a:r>
                  <a:rPr lang="en-US" altLang="zh-CN" sz="600" i="0">
                    <a:solidFill>
                      <a:schemeClr val="accent1"/>
                    </a:solidFill>
                    <a:ea typeface="微软雅黑" panose="020B0503020204020204" charset="-122"/>
                    <a:cs typeface="+mn-lt"/>
                  </a:rPr>
                  <a:t>EPJC 82, 983 </a:t>
                </a:r>
                <a:r>
                  <a:rPr lang="en-US" altLang="zh-CN" sz="600">
                    <a:solidFill>
                      <a:schemeClr val="accent1"/>
                    </a:solidFill>
                    <a:ea typeface="微软雅黑" panose="020B0503020204020204" charset="-122"/>
                    <a:cs typeface="+mn-lt"/>
                    <a:sym typeface="+mn-ea"/>
                  </a:rPr>
                  <a:t>(2022)</a:t>
                </a:r>
                <a:endParaRPr lang="en-US" altLang="zh-CN" sz="600" i="0">
                  <a:solidFill>
                    <a:schemeClr val="accent1"/>
                  </a:solidFill>
                  <a:latin typeface="Times New Roman" panose="02020603050405020304" charset="0"/>
                  <a:ea typeface="微软雅黑" panose="020B0503020204020204" charset="-122"/>
                  <a:cs typeface="+mn-lt"/>
                  <a:sym typeface="+mn-ea"/>
                </a:endParaRPr>
              </a:p>
            </p:txBody>
          </p:sp>
        </p:grpSp>
        <p:grpSp>
          <p:nvGrpSpPr>
            <p:cNvPr id="50" name="组合 49"/>
            <p:cNvGrpSpPr/>
            <p:nvPr/>
          </p:nvGrpSpPr>
          <p:grpSpPr>
            <a:xfrm rot="0">
              <a:off x="1886" y="2413"/>
              <a:ext cx="12698" cy="5524"/>
              <a:chOff x="1886" y="2533"/>
              <a:chExt cx="12698" cy="5524"/>
            </a:xfrm>
          </p:grpSpPr>
          <p:grpSp>
            <p:nvGrpSpPr>
              <p:cNvPr id="51" name="组合 50"/>
              <p:cNvGrpSpPr/>
              <p:nvPr>
                <p:custDataLst>
                  <p:tags r:id="rId11"/>
                </p:custDataLst>
              </p:nvPr>
            </p:nvGrpSpPr>
            <p:grpSpPr>
              <a:xfrm rot="0">
                <a:off x="1886" y="2533"/>
                <a:ext cx="4123" cy="2653"/>
                <a:chOff x="-406" y="3051"/>
                <a:chExt cx="5058" cy="3745"/>
              </a:xfrm>
            </p:grpSpPr>
            <p:pic>
              <p:nvPicPr>
                <p:cNvPr id="52" name="图片 51"/>
                <p:cNvPicPr>
                  <a:picLocks noChangeAspect="1"/>
                </p:cNvPicPr>
                <p:nvPr>
                  <p:custDataLst>
                    <p:tags r:id="rId12"/>
                  </p:custDataLst>
                </p:nvPr>
              </p:nvPicPr>
              <p:blipFill>
                <a:blip r:embed="rId13"/>
                <a:stretch>
                  <a:fillRect/>
                </a:stretch>
              </p:blipFill>
              <p:spPr>
                <a:xfrm>
                  <a:off x="-406" y="3640"/>
                  <a:ext cx="5058" cy="3156"/>
                </a:xfrm>
                <a:prstGeom prst="rect">
                  <a:avLst/>
                </a:prstGeom>
              </p:spPr>
            </p:pic>
            <p:sp>
              <p:nvSpPr>
                <p:cNvPr id="53" name="文本框 52"/>
                <p:cNvSpPr txBox="1"/>
                <p:nvPr>
                  <p:custDataLst>
                    <p:tags r:id="rId14"/>
                  </p:custDataLst>
                </p:nvPr>
              </p:nvSpPr>
              <p:spPr>
                <a:xfrm>
                  <a:off x="266" y="3051"/>
                  <a:ext cx="4051" cy="567"/>
                </a:xfrm>
                <a:prstGeom prst="rect">
                  <a:avLst/>
                </a:prstGeom>
                <a:noFill/>
              </p:spPr>
              <p:txBody>
                <a:bodyPr wrap="square" rtlCol="0">
                  <a:noAutofit/>
                </a:bodyPr>
                <a:p>
                  <a:pPr algn="ctr">
                    <a:buClrTx/>
                    <a:buSzTx/>
                    <a:buFontTx/>
                  </a:pPr>
                  <a:r>
                    <a:rPr lang="en-US" altLang="zh-CN" sz="600">
                      <a:solidFill>
                        <a:schemeClr val="accent1"/>
                      </a:solidFill>
                      <a:latin typeface="+mj-lt"/>
                      <a:ea typeface="微软雅黑" panose="020B0503020204020204" charset="-122"/>
                      <a:cs typeface="+mj-lt"/>
                    </a:rPr>
                    <a:t>PRD 95, 076017 </a:t>
                  </a:r>
                  <a:r>
                    <a:rPr lang="en-US" altLang="zh-CN" sz="600">
                      <a:solidFill>
                        <a:schemeClr val="accent1"/>
                      </a:solidFill>
                      <a:latin typeface="+mj-lt"/>
                      <a:ea typeface="微软雅黑" panose="020B0503020204020204" charset="-122"/>
                      <a:cs typeface="+mj-lt"/>
                      <a:sym typeface="+mn-ea"/>
                    </a:rPr>
                    <a:t>(2017)</a:t>
                  </a:r>
                  <a:endParaRPr lang="en-US" altLang="zh-CN" sz="600">
                    <a:solidFill>
                      <a:schemeClr val="accent1"/>
                    </a:solidFill>
                    <a:latin typeface="+mj-lt"/>
                    <a:ea typeface="微软雅黑" panose="020B0503020204020204" charset="-122"/>
                    <a:cs typeface="+mj-lt"/>
                    <a:sym typeface="+mn-ea"/>
                  </a:endParaRPr>
                </a:p>
              </p:txBody>
            </p:sp>
            <p:sp>
              <p:nvSpPr>
                <p:cNvPr id="54" name="文本框 53"/>
                <p:cNvSpPr txBox="1"/>
                <p:nvPr>
                  <p:custDataLst>
                    <p:tags r:id="rId15"/>
                  </p:custDataLst>
                </p:nvPr>
              </p:nvSpPr>
              <p:spPr>
                <a:xfrm>
                  <a:off x="435" y="3965"/>
                  <a:ext cx="1320" cy="885"/>
                </a:xfrm>
                <a:prstGeom prst="rect">
                  <a:avLst/>
                </a:prstGeom>
                <a:noFill/>
              </p:spPr>
              <p:txBody>
                <a:bodyPr wrap="square" rtlCol="0" anchor="t">
                  <a:spAutoFit/>
                </a:bodyPr>
                <a:p>
                  <a:pPr algn="ctr">
                    <a:buClrTx/>
                    <a:buSzTx/>
                    <a:buFontTx/>
                  </a:pPr>
                  <a:r>
                    <a:rPr lang="en-US" altLang="zh-CN" sz="600">
                      <a:solidFill>
                        <a:srgbClr val="FF0000"/>
                      </a:solidFill>
                      <a:latin typeface="+mj-lt"/>
                      <a:ea typeface="微软雅黑" panose="020B0503020204020204" charset="-122"/>
                      <a:cs typeface="+mj-lt"/>
                    </a:rPr>
                    <a:t>0</a:t>
                  </a:r>
                  <a:r>
                    <a:rPr lang="en-US" altLang="zh-CN" sz="600" baseline="30000">
                      <a:solidFill>
                        <a:srgbClr val="FF0000"/>
                      </a:solidFill>
                      <a:latin typeface="+mj-lt"/>
                      <a:ea typeface="微软雅黑" panose="020B0503020204020204" charset="-122"/>
                      <a:cs typeface="+mj-lt"/>
                    </a:rPr>
                    <a:t>−−</a:t>
                  </a:r>
                  <a:endParaRPr lang="en-US" altLang="zh-CN" sz="600" baseline="30000">
                    <a:solidFill>
                      <a:srgbClr val="FF0000"/>
                    </a:solidFill>
                    <a:latin typeface="+mj-lt"/>
                    <a:ea typeface="微软雅黑" panose="020B0503020204020204" charset="-122"/>
                    <a:cs typeface="+mj-lt"/>
                  </a:endParaRPr>
                </a:p>
              </p:txBody>
            </p:sp>
          </p:grpSp>
          <p:grpSp>
            <p:nvGrpSpPr>
              <p:cNvPr id="55" name="组合 54"/>
              <p:cNvGrpSpPr/>
              <p:nvPr/>
            </p:nvGrpSpPr>
            <p:grpSpPr>
              <a:xfrm>
                <a:off x="2025" y="2550"/>
                <a:ext cx="12559" cy="5507"/>
                <a:chOff x="2025" y="2550"/>
                <a:chExt cx="12559" cy="5507"/>
              </a:xfrm>
            </p:grpSpPr>
            <p:grpSp>
              <p:nvGrpSpPr>
                <p:cNvPr id="56" name="组合 55"/>
                <p:cNvGrpSpPr/>
                <p:nvPr>
                  <p:custDataLst>
                    <p:tags r:id="rId16"/>
                  </p:custDataLst>
                </p:nvPr>
              </p:nvGrpSpPr>
              <p:grpSpPr>
                <a:xfrm rot="0">
                  <a:off x="10366" y="2550"/>
                  <a:ext cx="4218" cy="2787"/>
                  <a:chOff x="5397" y="3387"/>
                  <a:chExt cx="5176" cy="3933"/>
                </a:xfrm>
              </p:grpSpPr>
              <p:pic>
                <p:nvPicPr>
                  <p:cNvPr id="57" name="图片 56"/>
                  <p:cNvPicPr>
                    <a:picLocks noChangeAspect="1"/>
                  </p:cNvPicPr>
                  <p:nvPr>
                    <p:custDataLst>
                      <p:tags r:id="rId17"/>
                    </p:custDataLst>
                  </p:nvPr>
                </p:nvPicPr>
                <p:blipFill>
                  <a:blip r:embed="rId18"/>
                  <a:stretch>
                    <a:fillRect/>
                  </a:stretch>
                </p:blipFill>
                <p:spPr>
                  <a:xfrm>
                    <a:off x="5397" y="3790"/>
                    <a:ext cx="5176" cy="3530"/>
                  </a:xfrm>
                  <a:prstGeom prst="rect">
                    <a:avLst/>
                  </a:prstGeom>
                </p:spPr>
              </p:pic>
              <p:sp>
                <p:nvSpPr>
                  <p:cNvPr id="58" name="文本框 57"/>
                  <p:cNvSpPr txBox="1"/>
                  <p:nvPr>
                    <p:custDataLst>
                      <p:tags r:id="rId19"/>
                    </p:custDataLst>
                  </p:nvPr>
                </p:nvSpPr>
                <p:spPr>
                  <a:xfrm>
                    <a:off x="6173" y="3387"/>
                    <a:ext cx="4163" cy="764"/>
                  </a:xfrm>
                  <a:prstGeom prst="rect">
                    <a:avLst/>
                  </a:prstGeom>
                </p:spPr>
                <p:txBody>
                  <a:bodyPr wrap="square">
                    <a:noAutofit/>
                  </a:bodyPr>
                  <a:p>
                    <a:pPr marL="0" indent="0" algn="ctr"/>
                    <a:r>
                      <a:rPr lang="en-US" altLang="zh-CN" sz="600" i="0">
                        <a:solidFill>
                          <a:schemeClr val="accent1"/>
                        </a:solidFill>
                        <a:ea typeface="微软雅黑" panose="020B0503020204020204" charset="-122"/>
                        <a:cs typeface="+mn-lt"/>
                      </a:rPr>
                      <a:t>PRD 78, 117502 </a:t>
                    </a:r>
                    <a:r>
                      <a:rPr lang="en-US" altLang="zh-CN" sz="600">
                        <a:solidFill>
                          <a:schemeClr val="accent1"/>
                        </a:solidFill>
                        <a:ea typeface="微软雅黑" panose="020B0503020204020204" charset="-122"/>
                        <a:cs typeface="+mn-lt"/>
                        <a:sym typeface="+mn-ea"/>
                      </a:rPr>
                      <a:t>(2008)</a:t>
                    </a:r>
                    <a:endParaRPr lang="en-US" altLang="zh-CN" sz="600" i="0">
                      <a:solidFill>
                        <a:schemeClr val="accent1"/>
                      </a:solidFill>
                      <a:ea typeface="微软雅黑" panose="020B0503020204020204" charset="-122"/>
                      <a:cs typeface="+mn-lt"/>
                      <a:sym typeface="+mn-ea"/>
                    </a:endParaRPr>
                  </a:p>
                </p:txBody>
              </p:sp>
              <p:sp>
                <p:nvSpPr>
                  <p:cNvPr id="59" name="文本框 58"/>
                  <p:cNvSpPr txBox="1"/>
                  <p:nvPr>
                    <p:custDataLst>
                      <p:tags r:id="rId20"/>
                    </p:custDataLst>
                  </p:nvPr>
                </p:nvSpPr>
                <p:spPr>
                  <a:xfrm>
                    <a:off x="6413" y="4313"/>
                    <a:ext cx="1389" cy="884"/>
                  </a:xfrm>
                  <a:prstGeom prst="rect">
                    <a:avLst/>
                  </a:prstGeom>
                  <a:noFill/>
                </p:spPr>
                <p:txBody>
                  <a:bodyPr wrap="square" rtlCol="0" anchor="t">
                    <a:spAutoFit/>
                  </a:bodyPr>
                  <a:p>
                    <a:pPr algn="ctr"/>
                    <a:r>
                      <a:rPr lang="en-US" altLang="zh-CN" sz="600">
                        <a:solidFill>
                          <a:srgbClr val="FF0000"/>
                        </a:solidFill>
                        <a:ea typeface="微软雅黑" panose="020B0503020204020204" charset="-122"/>
                        <a:cs typeface="+mn-lt"/>
                      </a:rPr>
                      <a:t>1</a:t>
                    </a:r>
                    <a:r>
                      <a:rPr lang="en-US" altLang="zh-CN" sz="600" baseline="30000">
                        <a:solidFill>
                          <a:srgbClr val="FF0000"/>
                        </a:solidFill>
                        <a:ea typeface="微软雅黑" panose="020B0503020204020204" charset="-122"/>
                        <a:cs typeface="+mn-lt"/>
                      </a:rPr>
                      <a:t>−+</a:t>
                    </a:r>
                    <a:endParaRPr lang="en-US" altLang="zh-CN" sz="600" baseline="30000">
                      <a:solidFill>
                        <a:srgbClr val="FF0000"/>
                      </a:solidFill>
                      <a:ea typeface="微软雅黑" panose="020B0503020204020204" charset="-122"/>
                      <a:cs typeface="+mn-lt"/>
                    </a:endParaRPr>
                  </a:p>
                </p:txBody>
              </p:sp>
            </p:grpSp>
            <p:grpSp>
              <p:nvGrpSpPr>
                <p:cNvPr id="60" name="组合 59"/>
                <p:cNvGrpSpPr/>
                <p:nvPr>
                  <p:custDataLst>
                    <p:tags r:id="rId21"/>
                  </p:custDataLst>
                </p:nvPr>
              </p:nvGrpSpPr>
              <p:grpSpPr>
                <a:xfrm rot="0">
                  <a:off x="6233" y="2561"/>
                  <a:ext cx="3909" cy="2626"/>
                  <a:chOff x="528" y="6702"/>
                  <a:chExt cx="4797" cy="3707"/>
                </a:xfrm>
              </p:grpSpPr>
              <p:pic>
                <p:nvPicPr>
                  <p:cNvPr id="61" name="图片 60"/>
                  <p:cNvPicPr>
                    <a:picLocks noChangeAspect="1"/>
                  </p:cNvPicPr>
                  <p:nvPr>
                    <p:custDataLst>
                      <p:tags r:id="rId22"/>
                    </p:custDataLst>
                  </p:nvPr>
                </p:nvPicPr>
                <p:blipFill>
                  <a:blip r:embed="rId23"/>
                  <a:stretch>
                    <a:fillRect/>
                  </a:stretch>
                </p:blipFill>
                <p:spPr>
                  <a:xfrm>
                    <a:off x="528" y="7311"/>
                    <a:ext cx="4797" cy="3098"/>
                  </a:xfrm>
                  <a:prstGeom prst="rect">
                    <a:avLst/>
                  </a:prstGeom>
                </p:spPr>
              </p:pic>
              <p:sp>
                <p:nvSpPr>
                  <p:cNvPr id="62" name="文本框 61"/>
                  <p:cNvSpPr txBox="1"/>
                  <p:nvPr>
                    <p:custDataLst>
                      <p:tags r:id="rId24"/>
                    </p:custDataLst>
                  </p:nvPr>
                </p:nvSpPr>
                <p:spPr>
                  <a:xfrm>
                    <a:off x="1077" y="6702"/>
                    <a:ext cx="4081" cy="1329"/>
                  </a:xfrm>
                  <a:prstGeom prst="rect">
                    <a:avLst/>
                  </a:prstGeom>
                  <a:noFill/>
                </p:spPr>
                <p:txBody>
                  <a:bodyPr wrap="square" rtlCol="0">
                    <a:spAutoFit/>
                  </a:bodyPr>
                  <a:p>
                    <a:pPr algn="ctr"/>
                    <a:r>
                      <a:rPr lang="en-US" altLang="zh-CN" sz="600">
                        <a:solidFill>
                          <a:schemeClr val="accent1"/>
                        </a:solidFill>
                        <a:ea typeface="微软雅黑" panose="020B0503020204020204" charset="-122"/>
                        <a:cs typeface="+mn-lt"/>
                      </a:rPr>
                      <a:t>PRD 108, 094019 </a:t>
                    </a:r>
                    <a:r>
                      <a:rPr lang="en-US" altLang="zh-CN" sz="600">
                        <a:ea typeface="微软雅黑" panose="020B0503020204020204" charset="-122"/>
                        <a:cs typeface="+mn-lt"/>
                        <a:sym typeface="+mn-ea"/>
                      </a:rPr>
                      <a:t>(</a:t>
                    </a:r>
                    <a:r>
                      <a:rPr lang="en-US" altLang="zh-CN" sz="600">
                        <a:solidFill>
                          <a:schemeClr val="accent1"/>
                        </a:solidFill>
                        <a:ea typeface="微软雅黑" panose="020B0503020204020204" charset="-122"/>
                        <a:cs typeface="+mn-lt"/>
                        <a:sym typeface="+mn-ea"/>
                      </a:rPr>
                      <a:t>2023</a:t>
                    </a:r>
                    <a:r>
                      <a:rPr lang="en-US" altLang="zh-CN" sz="600">
                        <a:ea typeface="微软雅黑" panose="020B0503020204020204" charset="-122"/>
                        <a:cs typeface="+mn-lt"/>
                        <a:sym typeface="+mn-ea"/>
                      </a:rPr>
                      <a:t>)</a:t>
                    </a:r>
                    <a:endParaRPr lang="en-US" altLang="zh-CN" sz="600">
                      <a:solidFill>
                        <a:schemeClr val="tx1"/>
                      </a:solidFill>
                      <a:ea typeface="微软雅黑" panose="020B0503020204020204" charset="-122"/>
                      <a:cs typeface="+mn-lt"/>
                      <a:sym typeface="+mn-ea"/>
                    </a:endParaRPr>
                  </a:p>
                </p:txBody>
              </p:sp>
              <p:sp>
                <p:nvSpPr>
                  <p:cNvPr id="63" name="文本框 62"/>
                  <p:cNvSpPr txBox="1"/>
                  <p:nvPr>
                    <p:custDataLst>
                      <p:tags r:id="rId25"/>
                    </p:custDataLst>
                  </p:nvPr>
                </p:nvSpPr>
                <p:spPr>
                  <a:xfrm>
                    <a:off x="1402" y="7567"/>
                    <a:ext cx="1391" cy="885"/>
                  </a:xfrm>
                  <a:prstGeom prst="rect">
                    <a:avLst/>
                  </a:prstGeom>
                  <a:noFill/>
                </p:spPr>
                <p:txBody>
                  <a:bodyPr wrap="square" rtlCol="0" anchor="t">
                    <a:spAutoFit/>
                  </a:bodyPr>
                  <a:p>
                    <a:pPr algn="ctr">
                      <a:buClrTx/>
                      <a:buSzTx/>
                      <a:buFontTx/>
                    </a:pPr>
                    <a:r>
                      <a:rPr lang="en-US" altLang="zh-CN" sz="600">
                        <a:solidFill>
                          <a:srgbClr val="FF0000"/>
                        </a:solidFill>
                        <a:ea typeface="微软雅黑" panose="020B0503020204020204" charset="-122"/>
                        <a:cs typeface="+mn-lt"/>
                      </a:rPr>
                      <a:t>0</a:t>
                    </a:r>
                    <a:r>
                      <a:rPr lang="en-US" altLang="zh-CN" sz="600" baseline="30000">
                        <a:solidFill>
                          <a:srgbClr val="FF0000"/>
                        </a:solidFill>
                        <a:ea typeface="微软雅黑" panose="020B0503020204020204" charset="-122"/>
                        <a:cs typeface="+mn-lt"/>
                      </a:rPr>
                      <a:t>+−</a:t>
                    </a:r>
                    <a:endParaRPr lang="en-US" altLang="zh-CN" sz="600" baseline="30000">
                      <a:solidFill>
                        <a:srgbClr val="FF0000"/>
                      </a:solidFill>
                      <a:ea typeface="微软雅黑" panose="020B0503020204020204" charset="-122"/>
                      <a:cs typeface="+mn-lt"/>
                    </a:endParaRPr>
                  </a:p>
                </p:txBody>
              </p:sp>
            </p:grpSp>
            <p:grpSp>
              <p:nvGrpSpPr>
                <p:cNvPr id="64" name="组合 63"/>
                <p:cNvGrpSpPr/>
                <p:nvPr>
                  <p:custDataLst>
                    <p:tags r:id="rId26"/>
                  </p:custDataLst>
                </p:nvPr>
              </p:nvGrpSpPr>
              <p:grpSpPr>
                <a:xfrm rot="0">
                  <a:off x="2025" y="5382"/>
                  <a:ext cx="3778" cy="2675"/>
                  <a:chOff x="924" y="7188"/>
                  <a:chExt cx="4635" cy="3776"/>
                </a:xfrm>
              </p:grpSpPr>
              <p:pic>
                <p:nvPicPr>
                  <p:cNvPr id="65" name="图片 64"/>
                  <p:cNvPicPr>
                    <a:picLocks noChangeAspect="1"/>
                  </p:cNvPicPr>
                  <p:nvPr>
                    <p:custDataLst>
                      <p:tags r:id="rId27"/>
                    </p:custDataLst>
                  </p:nvPr>
                </p:nvPicPr>
                <p:blipFill>
                  <a:blip r:embed="rId28"/>
                  <a:stretch>
                    <a:fillRect/>
                  </a:stretch>
                </p:blipFill>
                <p:spPr>
                  <a:xfrm>
                    <a:off x="924" y="7920"/>
                    <a:ext cx="4635" cy="3044"/>
                  </a:xfrm>
                  <a:prstGeom prst="rect">
                    <a:avLst/>
                  </a:prstGeom>
                </p:spPr>
              </p:pic>
              <p:sp>
                <p:nvSpPr>
                  <p:cNvPr id="66" name="文本框 65"/>
                  <p:cNvSpPr txBox="1"/>
                  <p:nvPr>
                    <p:custDataLst>
                      <p:tags r:id="rId29"/>
                    </p:custDataLst>
                  </p:nvPr>
                </p:nvSpPr>
                <p:spPr>
                  <a:xfrm>
                    <a:off x="1427" y="8215"/>
                    <a:ext cx="1376" cy="679"/>
                  </a:xfrm>
                  <a:prstGeom prst="rect">
                    <a:avLst/>
                  </a:prstGeom>
                </p:spPr>
                <p:txBody>
                  <a:bodyPr wrap="square">
                    <a:noAutofit/>
                  </a:bodyPr>
                  <a:p>
                    <a:pPr indent="0" algn="ctr" fontAlgn="auto"/>
                    <a:r>
                      <a:rPr lang="en-US" altLang="zh-CN" sz="600">
                        <a:solidFill>
                          <a:srgbClr val="FF0000"/>
                        </a:solidFill>
                        <a:latin typeface="+mj-lt"/>
                        <a:ea typeface="微软雅黑" panose="020B0503020204020204" charset="-122"/>
                        <a:cs typeface="+mj-lt"/>
                      </a:rPr>
                      <a:t>2</a:t>
                    </a:r>
                    <a:r>
                      <a:rPr lang="en-US" altLang="zh-CN" sz="600" baseline="30000">
                        <a:solidFill>
                          <a:srgbClr val="FF0000"/>
                        </a:solidFill>
                        <a:latin typeface="+mj-lt"/>
                        <a:ea typeface="微软雅黑" panose="020B0503020204020204" charset="-122"/>
                        <a:cs typeface="+mj-lt"/>
                      </a:rPr>
                      <a:t>+−</a:t>
                    </a:r>
                    <a:endParaRPr lang="en-US" altLang="zh-CN" sz="600" baseline="30000">
                      <a:solidFill>
                        <a:srgbClr val="FF0000"/>
                      </a:solidFill>
                      <a:highlight>
                        <a:srgbClr val="FFFF00"/>
                      </a:highlight>
                      <a:latin typeface="+mj-lt"/>
                      <a:ea typeface="微软雅黑" panose="020B0503020204020204" charset="-122"/>
                      <a:cs typeface="+mj-lt"/>
                    </a:endParaRPr>
                  </a:p>
                </p:txBody>
              </p:sp>
              <p:sp>
                <p:nvSpPr>
                  <p:cNvPr id="67" name="文本框 66"/>
                  <p:cNvSpPr txBox="1"/>
                  <p:nvPr>
                    <p:custDataLst>
                      <p:tags r:id="rId30"/>
                    </p:custDataLst>
                  </p:nvPr>
                </p:nvSpPr>
                <p:spPr>
                  <a:xfrm>
                    <a:off x="1362" y="7188"/>
                    <a:ext cx="4115" cy="851"/>
                  </a:xfrm>
                  <a:prstGeom prst="rect">
                    <a:avLst/>
                  </a:prstGeom>
                  <a:noFill/>
                </p:spPr>
                <p:txBody>
                  <a:bodyPr wrap="square" rtlCol="0" anchor="t">
                    <a:noAutofit/>
                  </a:bodyPr>
                  <a:p>
                    <a:pPr algn="ctr">
                      <a:buClrTx/>
                      <a:buSzTx/>
                      <a:buFontTx/>
                    </a:pPr>
                    <a:r>
                      <a:rPr lang="en-US" altLang="zh-CN" sz="600">
                        <a:solidFill>
                          <a:schemeClr val="accent1"/>
                        </a:solidFill>
                        <a:ea typeface="微软雅黑" panose="020B0503020204020204" charset="-122"/>
                        <a:cs typeface="+mn-lt"/>
                      </a:rPr>
                      <a:t>PRD 110, 034022 </a:t>
                    </a:r>
                    <a:r>
                      <a:rPr lang="en-US" altLang="zh-CN" sz="600">
                        <a:solidFill>
                          <a:schemeClr val="accent1"/>
                        </a:solidFill>
                        <a:ea typeface="微软雅黑" panose="020B0503020204020204" charset="-122"/>
                        <a:cs typeface="+mn-lt"/>
                        <a:sym typeface="+mn-ea"/>
                      </a:rPr>
                      <a:t> (2024)</a:t>
                    </a:r>
                    <a:endParaRPr lang="en-US" altLang="zh-CN" sz="600">
                      <a:solidFill>
                        <a:schemeClr val="accent1"/>
                      </a:solidFill>
                      <a:ea typeface="微软雅黑" panose="020B0503020204020204" charset="-122"/>
                      <a:cs typeface="+mn-lt"/>
                      <a:sym typeface="+mn-ea"/>
                    </a:endParaRPr>
                  </a:p>
                </p:txBody>
              </p:sp>
            </p:grpSp>
          </p:grpSp>
        </p:grpSp>
      </p:grpSp>
      <p:grpSp>
        <p:nvGrpSpPr>
          <p:cNvPr id="75" name="组合 74"/>
          <p:cNvGrpSpPr/>
          <p:nvPr/>
        </p:nvGrpSpPr>
        <p:grpSpPr>
          <a:xfrm>
            <a:off x="341630" y="2079625"/>
            <a:ext cx="375920" cy="1169035"/>
            <a:chOff x="354" y="3353"/>
            <a:chExt cx="592" cy="1841"/>
          </a:xfrm>
        </p:grpSpPr>
        <p:pic>
          <p:nvPicPr>
            <p:cNvPr id="71" name="图片 70" descr="图片2 - 副本 (2)"/>
            <p:cNvPicPr>
              <a:picLocks noChangeAspect="1"/>
            </p:cNvPicPr>
            <p:nvPr/>
          </p:nvPicPr>
          <p:blipFill>
            <a:blip r:embed="rId31"/>
            <a:stretch>
              <a:fillRect/>
            </a:stretch>
          </p:blipFill>
          <p:spPr>
            <a:xfrm>
              <a:off x="354" y="3943"/>
              <a:ext cx="576" cy="660"/>
            </a:xfrm>
            <a:prstGeom prst="rect">
              <a:avLst/>
            </a:prstGeom>
          </p:spPr>
        </p:pic>
        <p:pic>
          <p:nvPicPr>
            <p:cNvPr id="72" name="图片 71" descr="图片2 - 副本"/>
            <p:cNvPicPr>
              <a:picLocks noChangeAspect="1"/>
            </p:cNvPicPr>
            <p:nvPr/>
          </p:nvPicPr>
          <p:blipFill>
            <a:blip r:embed="rId32"/>
            <a:stretch>
              <a:fillRect/>
            </a:stretch>
          </p:blipFill>
          <p:spPr>
            <a:xfrm>
              <a:off x="354" y="4548"/>
              <a:ext cx="592" cy="647"/>
            </a:xfrm>
            <a:prstGeom prst="rect">
              <a:avLst/>
            </a:prstGeom>
          </p:spPr>
        </p:pic>
        <p:pic>
          <p:nvPicPr>
            <p:cNvPr id="73" name="图片 72" descr="图片2"/>
            <p:cNvPicPr>
              <a:picLocks noChangeAspect="1"/>
            </p:cNvPicPr>
            <p:nvPr/>
          </p:nvPicPr>
          <p:blipFill>
            <a:blip r:embed="rId33"/>
            <a:stretch>
              <a:fillRect/>
            </a:stretch>
          </p:blipFill>
          <p:spPr>
            <a:xfrm>
              <a:off x="390" y="3353"/>
              <a:ext cx="536" cy="624"/>
            </a:xfrm>
            <a:prstGeom prst="rect">
              <a:avLst/>
            </a:prstGeom>
          </p:spPr>
        </p:pic>
      </p:grpSp>
      <p:sp>
        <p:nvSpPr>
          <p:cNvPr id="74" name="文本框 73"/>
          <p:cNvSpPr txBox="1"/>
          <p:nvPr/>
        </p:nvSpPr>
        <p:spPr>
          <a:xfrm>
            <a:off x="748665" y="2138680"/>
            <a:ext cx="3541395" cy="1105535"/>
          </a:xfrm>
          <a:prstGeom prst="rect">
            <a:avLst/>
          </a:prstGeom>
          <a:noFill/>
        </p:spPr>
        <p:txBody>
          <a:bodyPr wrap="square" rtlCol="0">
            <a:noAutofit/>
          </a:bodyPr>
          <a:p>
            <a:pPr marL="171450" indent="-171450" algn="just" fontAlgn="auto">
              <a:lnSpc>
                <a:spcPct val="150000"/>
              </a:lnSpc>
              <a:buFont typeface="Arial" panose="020B0604020202020204" pitchFamily="34" charset="0"/>
              <a:buChar char="•"/>
            </a:pPr>
            <a:r>
              <a:rPr lang="en-US" altLang="zh-CN" sz="600"/>
              <a:t>For high spin states (J ≥ 3), </a:t>
            </a:r>
            <a:r>
              <a:rPr lang="en-US" altLang="zh-CN" sz="600" kern="0" spc="40" dirty="0">
                <a:solidFill>
                  <a:srgbClr val="0000FF">
                    <a:alpha val="100000"/>
                  </a:srgbClr>
                </a:solidFill>
                <a:latin typeface="Arial" panose="020B0604020202020204"/>
                <a:ea typeface="Arial" panose="020B0604020202020204"/>
                <a:cs typeface="Arial" panose="020B0604020202020204"/>
              </a:rPr>
              <a:t>higher-order gluon field tensors or higher-order derivative terms are involved,</a:t>
            </a:r>
            <a:r>
              <a:rPr lang="en-US" altLang="zh-CN" sz="600">
                <a:solidFill>
                  <a:schemeClr val="accent1"/>
                </a:solidFill>
              </a:rPr>
              <a:t> </a:t>
            </a:r>
            <a:r>
              <a:rPr lang="en-US" altLang="zh-CN" sz="600"/>
              <a:t>resulting in a significant increase in computational complexity, and the convergence and stability may deteriorate.</a:t>
            </a:r>
            <a:endParaRPr lang="en-US" altLang="zh-CN" sz="600"/>
          </a:p>
          <a:p>
            <a:pPr marL="171450" indent="-171450" algn="just" fontAlgn="auto">
              <a:lnSpc>
                <a:spcPct val="150000"/>
              </a:lnSpc>
              <a:buFont typeface="Arial" panose="020B0604020202020204" pitchFamily="34" charset="0"/>
              <a:buChar char="•"/>
            </a:pPr>
            <a:endParaRPr lang="en-US" altLang="zh-CN" sz="600"/>
          </a:p>
          <a:p>
            <a:pPr marL="171450" indent="-171450" algn="just" fontAlgn="auto">
              <a:lnSpc>
                <a:spcPct val="150000"/>
              </a:lnSpc>
              <a:buClrTx/>
              <a:buSzTx/>
              <a:buFont typeface="Arial" panose="020B0604020202020204" pitchFamily="34" charset="0"/>
              <a:buChar char="•"/>
            </a:pPr>
            <a:r>
              <a:rPr lang="en-US" altLang="zh-CN" sz="600">
                <a:sym typeface="+mn-ea"/>
              </a:rPr>
              <a:t>The masses of light tetraquark states are usually less than 2 GeV. </a:t>
            </a:r>
            <a:r>
              <a:rPr lang="en-US" altLang="zh-CN" sz="600">
                <a:solidFill>
                  <a:schemeClr val="tx1"/>
                </a:solidFill>
                <a:sym typeface="+mn-ea"/>
              </a:rPr>
              <a:t>Non perturbative effects (such as quark condensation and gluon condensation) are dominant. </a:t>
            </a:r>
            <a:r>
              <a:rPr lang="en-US" altLang="zh-CN" sz="600" kern="0" spc="40" dirty="0">
                <a:solidFill>
                  <a:srgbClr val="0000FF">
                    <a:alpha val="100000"/>
                  </a:srgbClr>
                </a:solidFill>
                <a:latin typeface="Arial" panose="020B0604020202020204"/>
                <a:ea typeface="Arial" panose="020B0604020202020204"/>
                <a:cs typeface="Arial" panose="020B0604020202020204"/>
                <a:sym typeface="+mn-ea"/>
              </a:rPr>
              <a:t>QCD sum rules is better at dealing with these effects in the low energy region.</a:t>
            </a:r>
            <a:endParaRPr lang="en-US" altLang="zh-CN" sz="600" kern="0" spc="40" dirty="0">
              <a:solidFill>
                <a:srgbClr val="0000FF">
                  <a:alpha val="100000"/>
                </a:srgbClr>
              </a:solidFill>
              <a:latin typeface="Arial" panose="020B0604020202020204"/>
              <a:ea typeface="Arial" panose="020B0604020202020204"/>
              <a:cs typeface="Arial" panose="020B0604020202020204"/>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 name="table 124"/>
          <p:cNvGraphicFramePr>
            <a:graphicFrameLocks noGrp="1"/>
          </p:cNvGraphicFramePr>
          <p:nvPr/>
        </p:nvGraphicFramePr>
        <p:xfrm>
          <a:off x="0" y="3375073"/>
          <a:ext cx="4605019" cy="80644"/>
        </p:xfrm>
        <a:graphic>
          <a:graphicData uri="http://schemas.openxmlformats.org/drawingml/2006/table">
            <a:tbl>
              <a:tblPr/>
              <a:tblGrid>
                <a:gridCol w="913130"/>
                <a:gridCol w="1224914"/>
                <a:gridCol w="1952625"/>
                <a:gridCol w="514350"/>
              </a:tblGrid>
              <a:tr h="0">
                <a:tc>
                  <a:txBody>
                    <a:bodyPr/>
                    <a:lstStyle/>
                    <a:p>
                      <a:pPr algn="l" rtl="0" eaLnBrk="0">
                        <a:lnSpc>
                          <a:spcPct val="80000"/>
                        </a:lnSpc>
                      </a:pPr>
                      <a:endParaRPr sz="100" dirty="0">
                        <a:latin typeface="Arial" panose="020B0604020202020204"/>
                        <a:ea typeface="Arial" panose="020B0604020202020204"/>
                        <a:cs typeface="Arial" panose="020B0604020202020204"/>
                      </a:endParaRPr>
                    </a:p>
                    <a:p>
                      <a:pPr marL="269240" algn="l" rtl="0" eaLnBrk="0">
                        <a:lnSpc>
                          <a:spcPct val="99000"/>
                        </a:lnSpc>
                      </a:pPr>
                      <a:r>
                        <a:rPr lang="en-US" altLang="zh-CN" sz="400" kern="0" spc="50" dirty="0">
                          <a:solidFill>
                            <a:srgbClr val="174994">
                              <a:alpha val="100000"/>
                            </a:srgbClr>
                          </a:solidFill>
                          <a:latin typeface="Arial" panose="020B0604020202020204"/>
                          <a:ea typeface="Arial" panose="020B0604020202020204"/>
                          <a:cs typeface="Arial" panose="020B0604020202020204"/>
                          <a:sym typeface="+mn-ea"/>
                        </a:rPr>
                        <a:t>Jul.14</a:t>
                      </a:r>
                      <a:r>
                        <a:rPr sz="400" kern="0" spc="50" dirty="0">
                          <a:solidFill>
                            <a:srgbClr val="174994">
                              <a:alpha val="100000"/>
                            </a:srgbClr>
                          </a:solidFill>
                          <a:latin typeface="Arial" panose="020B0604020202020204"/>
                          <a:ea typeface="Arial" panose="020B0604020202020204"/>
                          <a:cs typeface="Arial" panose="020B0604020202020204"/>
                          <a:sym typeface="+mn-ea"/>
                        </a:rPr>
                        <a:t>, 2025</a:t>
                      </a:r>
                      <a:endParaRPr sz="400" dirty="0">
                        <a:latin typeface="Arial" panose="020B0604020202020204"/>
                        <a:ea typeface="Arial" panose="020B0604020202020204"/>
                        <a:cs typeface="Arial" panose="020B0604020202020204"/>
                      </a:endParaRPr>
                    </a:p>
                  </a:txBody>
                  <a:tcPr marL="0" marR="0" marT="0" marB="0" vert="horz">
                    <a:lnL>
                      <a:noFill/>
                    </a:lnL>
                    <a:lnR w="3175" cap="flat" cmpd="sng" algn="ctr">
                      <a:solidFill>
                        <a:srgbClr val="174994"/>
                      </a:solidFill>
                      <a:prstDash val="solid"/>
                      <a:round/>
                      <a:headEnd type="none" w="med" len="med"/>
                      <a:tailEnd type="none" w="med" len="med"/>
                    </a:lnR>
                    <a:lnT w="3175" cap="flat" cmpd="sng" algn="ctr">
                      <a:solidFill>
                        <a:srgbClr val="174994"/>
                      </a:solidFill>
                      <a:prstDash val="solid"/>
                      <a:round/>
                      <a:headEnd type="none" w="med" len="med"/>
                      <a:tailEnd type="none" w="med" len="med"/>
                    </a:lnT>
                    <a:lnB>
                      <a:noFill/>
                    </a:lnB>
                  </a:tcPr>
                </a:tc>
                <a:tc>
                  <a:txBody>
                    <a:bodyPr/>
                    <a:lstStyle/>
                    <a:p>
                      <a:pPr algn="l" rtl="0" eaLnBrk="0">
                        <a:lnSpc>
                          <a:spcPct val="73000"/>
                        </a:lnSpc>
                      </a:pPr>
                      <a:endParaRPr sz="100" dirty="0">
                        <a:latin typeface="Arial" panose="020B0604020202020204"/>
                        <a:ea typeface="Arial" panose="020B0604020202020204"/>
                        <a:cs typeface="Arial" panose="020B0604020202020204"/>
                      </a:endParaRPr>
                    </a:p>
                    <a:p>
                      <a:pPr marL="256540" algn="l" rtl="0" eaLnBrk="0">
                        <a:lnSpc>
                          <a:spcPts val="490"/>
                        </a:lnSpc>
                      </a:pPr>
                      <a:r>
                        <a:rPr lang="en-US" altLang="zh-CN" sz="400" kern="0" spc="60" dirty="0">
                          <a:solidFill>
                            <a:srgbClr val="174994">
                              <a:alpha val="100000"/>
                            </a:srgbClr>
                          </a:solidFill>
                          <a:latin typeface="Arial" panose="020B0604020202020204"/>
                          <a:ea typeface="Arial" panose="020B0604020202020204"/>
                          <a:cs typeface="Arial" panose="020B0604020202020204"/>
                          <a:sym typeface="+mn-ea"/>
                        </a:rPr>
                        <a:t>Hong-Zhou Xi </a:t>
                      </a:r>
                      <a:r>
                        <a:rPr sz="400" kern="0" spc="60" dirty="0">
                          <a:solidFill>
                            <a:srgbClr val="174994">
                              <a:alpha val="100000"/>
                            </a:srgbClr>
                          </a:solidFill>
                          <a:latin typeface="Arial" panose="020B0604020202020204"/>
                          <a:ea typeface="Arial" panose="020B0604020202020204"/>
                          <a:cs typeface="Arial" panose="020B0604020202020204"/>
                          <a:sym typeface="+mn-ea"/>
                        </a:rPr>
                        <a:t> </a:t>
                      </a:r>
                      <a:r>
                        <a:rPr sz="400" kern="0" spc="40" dirty="0">
                          <a:solidFill>
                            <a:srgbClr val="174994">
                              <a:alpha val="100000"/>
                            </a:srgbClr>
                          </a:solidFill>
                          <a:latin typeface="Arial" panose="020B0604020202020204"/>
                          <a:ea typeface="Arial" panose="020B0604020202020204"/>
                          <a:cs typeface="Arial" panose="020B0604020202020204"/>
                          <a:sym typeface="+mn-ea"/>
                        </a:rPr>
                        <a:t>(</a:t>
                      </a:r>
                      <a:r>
                        <a:rPr lang="en-US" sz="400" kern="0" spc="40" dirty="0">
                          <a:solidFill>
                            <a:srgbClr val="174994">
                              <a:alpha val="100000"/>
                            </a:srgbClr>
                          </a:solidFill>
                          <a:latin typeface="Arial" panose="020B0604020202020204"/>
                          <a:ea typeface="Arial" panose="020B0604020202020204"/>
                          <a:cs typeface="Arial" panose="020B0604020202020204"/>
                          <a:sym typeface="+mn-ea"/>
                        </a:rPr>
                        <a:t>SEU</a:t>
                      </a:r>
                      <a:r>
                        <a:rPr sz="400" kern="0" spc="40" dirty="0">
                          <a:solidFill>
                            <a:srgbClr val="174994">
                              <a:alpha val="100000"/>
                            </a:srgbClr>
                          </a:solidFill>
                          <a:latin typeface="Arial" panose="020B0604020202020204"/>
                          <a:ea typeface="Arial" panose="020B0604020202020204"/>
                          <a:cs typeface="Arial" panose="020B0604020202020204"/>
                          <a:sym typeface="+mn-ea"/>
                        </a:rPr>
                        <a:t>)</a:t>
                      </a:r>
                      <a:endParaRPr sz="400" dirty="0">
                        <a:latin typeface="Arial" panose="020B0604020202020204"/>
                        <a:ea typeface="Arial" panose="020B0604020202020204"/>
                        <a:cs typeface="Arial" panose="020B0604020202020204"/>
                      </a:endParaRPr>
                    </a:p>
                  </a:txBody>
                  <a:tcPr marL="0" marR="0" marT="0" marB="0" vert="horz">
                    <a:lnL w="3175" cap="flat" cmpd="sng" algn="ctr">
                      <a:solidFill>
                        <a:srgbClr val="174994"/>
                      </a:solidFill>
                      <a:prstDash val="solid"/>
                      <a:round/>
                      <a:headEnd type="none" w="med" len="med"/>
                      <a:tailEnd type="none" w="med" len="med"/>
                    </a:lnL>
                    <a:lnR w="3175" cap="flat" cmpd="sng" algn="ctr">
                      <a:solidFill>
                        <a:srgbClr val="174994"/>
                      </a:solidFill>
                      <a:prstDash val="solid"/>
                      <a:round/>
                      <a:headEnd type="none" w="med" len="med"/>
                      <a:tailEnd type="none" w="med" len="med"/>
                    </a:lnR>
                    <a:lnT w="3175" cap="flat" cmpd="sng" algn="ctr">
                      <a:solidFill>
                        <a:srgbClr val="174994"/>
                      </a:solidFill>
                      <a:prstDash val="solid"/>
                      <a:round/>
                      <a:headEnd type="none" w="med" len="med"/>
                      <a:tailEnd type="none" w="med" len="med"/>
                    </a:lnT>
                    <a:lnB>
                      <a:noFill/>
                    </a:lnB>
                  </a:tcPr>
                </a:tc>
                <a:tc>
                  <a:txBody>
                    <a:bodyPr/>
                    <a:lstStyle/>
                    <a:p>
                      <a:pPr algn="l" rtl="0" eaLnBrk="0">
                        <a:lnSpc>
                          <a:spcPct val="74000"/>
                        </a:lnSpc>
                      </a:pPr>
                      <a:endParaRPr sz="100" dirty="0">
                        <a:latin typeface="Arial" panose="020B0604020202020204"/>
                        <a:ea typeface="Arial" panose="020B0604020202020204"/>
                        <a:cs typeface="Arial" panose="020B0604020202020204"/>
                      </a:endParaRPr>
                    </a:p>
                    <a:p>
                      <a:pPr marL="260350" algn="l" rtl="0" eaLnBrk="0">
                        <a:lnSpc>
                          <a:spcPct val="98000"/>
                        </a:lnSpc>
                      </a:pPr>
                      <a:r>
                        <a:rPr lang="en-US" altLang="zh-CN" sz="400" dirty="0">
                          <a:solidFill>
                            <a:schemeClr val="accent1"/>
                          </a:solidFill>
                          <a:latin typeface="Arial" panose="020B0604020202020204"/>
                          <a:ea typeface="Arial" panose="020B0604020202020204"/>
                          <a:cs typeface="Arial" panose="020B0604020202020204"/>
                          <a:sym typeface="+mn-ea"/>
                        </a:rPr>
                        <a:t>Charmonium-like States with  J</a:t>
                      </a:r>
                      <a:r>
                        <a:rPr lang="en-US" altLang="zh-CN" sz="400" baseline="30000" dirty="0">
                          <a:solidFill>
                            <a:schemeClr val="accent1"/>
                          </a:solidFill>
                          <a:latin typeface="Arial" panose="020B0604020202020204"/>
                          <a:ea typeface="Arial" panose="020B0604020202020204"/>
                          <a:cs typeface="Arial" panose="020B0604020202020204"/>
                          <a:sym typeface="+mn-ea"/>
                        </a:rPr>
                        <a:t>PC</a:t>
                      </a:r>
                      <a:r>
                        <a:rPr lang="en-US" altLang="zh-CN" sz="400" dirty="0">
                          <a:solidFill>
                            <a:schemeClr val="accent1"/>
                          </a:solidFill>
                          <a:latin typeface="Arial" panose="020B0604020202020204"/>
                          <a:ea typeface="Arial" panose="020B0604020202020204"/>
                          <a:cs typeface="Arial" panose="020B0604020202020204"/>
                          <a:sym typeface="+mn-ea"/>
                        </a:rPr>
                        <a:t>=3</a:t>
                      </a:r>
                      <a:r>
                        <a:rPr lang="en-US" altLang="zh-CN" sz="400" baseline="30000" dirty="0">
                          <a:solidFill>
                            <a:schemeClr val="accent1"/>
                          </a:solidFill>
                          <a:latin typeface="Arial" panose="020B0604020202020204"/>
                          <a:ea typeface="Arial" panose="020B0604020202020204"/>
                          <a:cs typeface="Arial" panose="020B0604020202020204"/>
                          <a:sym typeface="+mn-ea"/>
                        </a:rPr>
                        <a:t>−+</a:t>
                      </a:r>
                      <a:r>
                        <a:rPr lang="en-US" altLang="zh-CN" sz="400" dirty="0">
                          <a:solidFill>
                            <a:schemeClr val="accent1"/>
                          </a:solidFill>
                          <a:latin typeface="Arial" panose="020B0604020202020204"/>
                          <a:ea typeface="Arial" panose="020B0604020202020204"/>
                          <a:cs typeface="Arial" panose="020B0604020202020204"/>
                          <a:sym typeface="+mn-ea"/>
                        </a:rPr>
                        <a:t>  through QCD Sum Rules</a:t>
                      </a:r>
                      <a:endParaRPr sz="400" dirty="0">
                        <a:latin typeface="Arial" panose="020B0604020202020204"/>
                        <a:ea typeface="Arial" panose="020B0604020202020204"/>
                        <a:cs typeface="Arial" panose="020B0604020202020204"/>
                      </a:endParaRPr>
                    </a:p>
                  </a:txBody>
                  <a:tcPr marL="0" marR="0" marT="0" marB="0" vert="horz">
                    <a:lnL w="3175" cap="flat" cmpd="sng" algn="ctr">
                      <a:solidFill>
                        <a:srgbClr val="174994"/>
                      </a:solidFill>
                      <a:prstDash val="solid"/>
                      <a:round/>
                      <a:headEnd type="none" w="med" len="med"/>
                      <a:tailEnd type="none" w="med" len="med"/>
                    </a:lnL>
                    <a:lnR w="3175" cap="flat" cmpd="sng" algn="ctr">
                      <a:solidFill>
                        <a:srgbClr val="174994"/>
                      </a:solidFill>
                      <a:prstDash val="solid"/>
                      <a:round/>
                      <a:headEnd type="none" w="med" len="med"/>
                      <a:tailEnd type="none" w="med" len="med"/>
                    </a:lnR>
                    <a:lnT w="3175" cap="flat" cmpd="sng" algn="ctr">
                      <a:solidFill>
                        <a:srgbClr val="174994"/>
                      </a:solidFill>
                      <a:prstDash val="solid"/>
                      <a:round/>
                      <a:headEnd type="none" w="med" len="med"/>
                      <a:tailEnd type="none" w="med" len="med"/>
                    </a:lnT>
                    <a:lnB>
                      <a:noFill/>
                    </a:lnB>
                  </a:tcPr>
                </a:tc>
                <a:tc>
                  <a:txBody>
                    <a:bodyPr/>
                    <a:lstStyle/>
                    <a:p>
                      <a:pPr algn="l" rtl="0" eaLnBrk="0">
                        <a:lnSpc>
                          <a:spcPct val="82000"/>
                        </a:lnSpc>
                      </a:pPr>
                      <a:endParaRPr sz="100" dirty="0">
                        <a:latin typeface="Arial" panose="020B0604020202020204"/>
                        <a:ea typeface="Arial" panose="020B0604020202020204"/>
                        <a:cs typeface="Arial" panose="020B0604020202020204"/>
                      </a:endParaRPr>
                    </a:p>
                    <a:p>
                      <a:pPr marL="257175" algn="l" rtl="0" eaLnBrk="0">
                        <a:lnSpc>
                          <a:spcPct val="94000"/>
                        </a:lnSpc>
                      </a:pPr>
                      <a:r>
                        <a:rPr lang="en-US" sz="400" kern="0" spc="30" dirty="0">
                          <a:solidFill>
                            <a:srgbClr val="174994">
                              <a:alpha val="100000"/>
                            </a:srgbClr>
                          </a:solidFill>
                          <a:latin typeface="Arial" panose="020B0604020202020204"/>
                          <a:ea typeface="Arial" panose="020B0604020202020204"/>
                          <a:cs typeface="Arial" panose="020B0604020202020204"/>
                        </a:rPr>
                        <a:t>7</a:t>
                      </a:r>
                      <a:r>
                        <a:rPr sz="400" kern="0" spc="30" dirty="0">
                          <a:solidFill>
                            <a:srgbClr val="174994">
                              <a:alpha val="100000"/>
                            </a:srgbClr>
                          </a:solidFill>
                          <a:latin typeface="Arial" panose="020B0604020202020204"/>
                          <a:ea typeface="Arial" panose="020B0604020202020204"/>
                          <a:cs typeface="Arial" panose="020B0604020202020204"/>
                        </a:rPr>
                        <a:t>/</a:t>
                      </a:r>
                      <a:r>
                        <a:rPr lang="en-US" sz="400" kern="0" spc="30" dirty="0">
                          <a:solidFill>
                            <a:srgbClr val="174994">
                              <a:alpha val="100000"/>
                            </a:srgbClr>
                          </a:solidFill>
                          <a:latin typeface="Arial" panose="020B0604020202020204"/>
                          <a:ea typeface="Arial" panose="020B0604020202020204"/>
                          <a:cs typeface="Arial" panose="020B0604020202020204"/>
                        </a:rPr>
                        <a:t>19</a:t>
                      </a:r>
                      <a:endParaRPr lang="en-US" sz="400" kern="0" spc="30" dirty="0">
                        <a:solidFill>
                          <a:srgbClr val="174994">
                            <a:alpha val="100000"/>
                          </a:srgbClr>
                        </a:solidFill>
                        <a:latin typeface="Arial" panose="020B0604020202020204"/>
                        <a:ea typeface="Arial" panose="020B0604020202020204"/>
                        <a:cs typeface="Arial" panose="020B0604020202020204"/>
                      </a:endParaRPr>
                    </a:p>
                  </a:txBody>
                  <a:tcPr marL="0" marR="0" marT="0" marB="0" vert="horz">
                    <a:lnL w="3175" cap="flat" cmpd="sng" algn="ctr">
                      <a:solidFill>
                        <a:srgbClr val="174994"/>
                      </a:solidFill>
                      <a:prstDash val="solid"/>
                      <a:round/>
                      <a:headEnd type="none" w="med" len="med"/>
                      <a:tailEnd type="none" w="med" len="med"/>
                    </a:lnL>
                    <a:lnR>
                      <a:noFill/>
                    </a:lnR>
                    <a:lnT w="3175" cap="flat" cmpd="sng" algn="ctr">
                      <a:solidFill>
                        <a:srgbClr val="174994"/>
                      </a:solidFill>
                      <a:prstDash val="solid"/>
                      <a:round/>
                      <a:headEnd type="none" w="med" len="med"/>
                      <a:tailEnd type="none" w="med" len="med"/>
                    </a:lnT>
                    <a:lnB>
                      <a:noFill/>
                    </a:lnB>
                  </a:tcPr>
                </a:tc>
              </a:tr>
            </a:tbl>
          </a:graphicData>
        </a:graphic>
      </p:graphicFrame>
      <p:pic>
        <p:nvPicPr>
          <p:cNvPr id="126" name="picture 126"/>
          <p:cNvPicPr>
            <a:picLocks noChangeAspect="1"/>
          </p:cNvPicPr>
          <p:nvPr/>
        </p:nvPicPr>
        <p:blipFill>
          <a:blip r:embed="rId1"/>
          <a:stretch>
            <a:fillRect/>
          </a:stretch>
        </p:blipFill>
        <p:spPr>
          <a:xfrm rot="21600000">
            <a:off x="2976359" y="3225076"/>
            <a:ext cx="1602613" cy="138988"/>
          </a:xfrm>
          <a:prstGeom prst="rect">
            <a:avLst/>
          </a:prstGeom>
        </p:spPr>
      </p:pic>
      <p:grpSp>
        <p:nvGrpSpPr>
          <p:cNvPr id="30" name="组合 29"/>
          <p:cNvGrpSpPr/>
          <p:nvPr/>
        </p:nvGrpSpPr>
        <p:grpSpPr>
          <a:xfrm>
            <a:off x="51356" y="773430"/>
            <a:ext cx="4504849" cy="1766462"/>
            <a:chOff x="1512" y="4170"/>
            <a:chExt cx="12745" cy="4960"/>
          </a:xfrm>
        </p:grpSpPr>
        <p:sp>
          <p:nvSpPr>
            <p:cNvPr id="31" name="MH_SubTitle_1"/>
            <p:cNvSpPr txBox="1"/>
            <p:nvPr>
              <p:custDataLst>
                <p:tags r:id="rId2"/>
              </p:custDataLst>
            </p:nvPr>
          </p:nvSpPr>
          <p:spPr>
            <a:xfrm>
              <a:off x="7306" y="4277"/>
              <a:ext cx="6951" cy="604"/>
            </a:xfrm>
            <a:prstGeom prst="rect">
              <a:avLst/>
            </a:prstGeom>
            <a:noFill/>
          </p:spPr>
          <p:txBody>
            <a:bodyPr wrap="square" lIns="0" tIns="0" rIns="0" bIns="0" anchor="ctr">
              <a:spAutoFit/>
            </a:bodyPr>
            <a:p>
              <a:pPr algn="l">
                <a:buClrTx/>
                <a:buSzTx/>
                <a:buFontTx/>
              </a:pPr>
              <a:r>
                <a:rPr lang="en-US" altLang="zh-CN" sz="1400" dirty="0">
                  <a:solidFill>
                    <a:schemeClr val="bg1">
                      <a:lumMod val="75000"/>
                    </a:schemeClr>
                  </a:solidFill>
                  <a:latin typeface="+mj-lt"/>
                  <a:ea typeface="微软雅黑" panose="020B0503020204020204" charset="-122"/>
                  <a:cs typeface="+mj-lt"/>
                  <a:sym typeface="Arial" panose="020B0604020202020204" pitchFamily="34" charset="0"/>
                </a:rPr>
                <a:t>Overview of Exotic Hadrons</a:t>
              </a:r>
              <a:endParaRPr lang="en-US" altLang="zh-CN" sz="1400" dirty="0">
                <a:solidFill>
                  <a:schemeClr val="bg1">
                    <a:lumMod val="75000"/>
                  </a:schemeClr>
                </a:solidFill>
                <a:latin typeface="+mj-lt"/>
                <a:ea typeface="微软雅黑" panose="020B0503020204020204" charset="-122"/>
                <a:cs typeface="+mj-lt"/>
                <a:sym typeface="Arial" panose="020B0604020202020204" pitchFamily="34" charset="0"/>
              </a:endParaRPr>
            </a:p>
          </p:txBody>
        </p:sp>
        <p:sp>
          <p:nvSpPr>
            <p:cNvPr id="32" name="椭圆 31"/>
            <p:cNvSpPr/>
            <p:nvPr>
              <p:custDataLst>
                <p:tags r:id="rId3"/>
              </p:custDataLst>
            </p:nvPr>
          </p:nvSpPr>
          <p:spPr>
            <a:xfrm>
              <a:off x="6177" y="4170"/>
              <a:ext cx="743" cy="743"/>
            </a:xfrm>
            <a:prstGeom prst="ellipse">
              <a:avLst/>
            </a:prstGeom>
            <a:gradFill>
              <a:gsLst>
                <a:gs pos="100000">
                  <a:srgbClr val="024581"/>
                </a:gs>
                <a:gs pos="0">
                  <a:srgbClr val="12599D"/>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400" b="1" dirty="0">
                  <a:latin typeface="+mj-lt"/>
                  <a:ea typeface="微软雅黑" panose="020B0503020204020204" charset="-122"/>
                  <a:cs typeface="+mj-lt"/>
                </a:rPr>
                <a:t>1</a:t>
              </a:r>
              <a:endParaRPr lang="en-US" altLang="zh-CN" sz="1400" b="1" dirty="0">
                <a:latin typeface="+mj-lt"/>
                <a:ea typeface="微软雅黑" panose="020B0503020204020204" charset="-122"/>
                <a:cs typeface="+mj-lt"/>
              </a:endParaRPr>
            </a:p>
          </p:txBody>
        </p:sp>
        <p:grpSp>
          <p:nvGrpSpPr>
            <p:cNvPr id="33" name="组合 32"/>
            <p:cNvGrpSpPr/>
            <p:nvPr/>
          </p:nvGrpSpPr>
          <p:grpSpPr>
            <a:xfrm>
              <a:off x="1512" y="5561"/>
              <a:ext cx="12594" cy="3569"/>
              <a:chOff x="1512" y="5561"/>
              <a:chExt cx="12594" cy="3569"/>
            </a:xfrm>
          </p:grpSpPr>
          <p:sp>
            <p:nvSpPr>
              <p:cNvPr id="35" name="文本框 34"/>
              <p:cNvSpPr txBox="1"/>
              <p:nvPr/>
            </p:nvSpPr>
            <p:spPr>
              <a:xfrm>
                <a:off x="1512" y="6128"/>
                <a:ext cx="4621" cy="1323"/>
              </a:xfrm>
              <a:prstGeom prst="rect">
                <a:avLst/>
              </a:prstGeom>
              <a:noFill/>
            </p:spPr>
            <p:txBody>
              <a:bodyPr wrap="none" rtlCol="0">
                <a:noAutofit/>
              </a:bodyPr>
              <a:p>
                <a:pPr algn="ctr"/>
                <a:r>
                  <a:rPr lang="en-US" altLang="zh-CN" sz="2000" b="1" dirty="0">
                    <a:solidFill>
                      <a:schemeClr val="tx1"/>
                    </a:solidFill>
                    <a:effectLst/>
                    <a:latin typeface="+mj-lt"/>
                    <a:ea typeface="微软雅黑" panose="020B0503020204020204" charset="-122"/>
                    <a:cs typeface="+mj-lt"/>
                  </a:rPr>
                  <a:t>Outline</a:t>
                </a:r>
                <a:endParaRPr lang="en-US" altLang="zh-CN" sz="2000" b="1" dirty="0">
                  <a:solidFill>
                    <a:schemeClr val="tx1"/>
                  </a:solidFill>
                  <a:effectLst/>
                  <a:latin typeface="+mj-lt"/>
                  <a:ea typeface="微软雅黑" panose="020B0503020204020204" charset="-122"/>
                  <a:cs typeface="+mj-lt"/>
                </a:endParaRPr>
              </a:p>
            </p:txBody>
          </p:sp>
          <p:sp>
            <p:nvSpPr>
              <p:cNvPr id="36" name="MH_SubTitle_1"/>
              <p:cNvSpPr txBox="1"/>
              <p:nvPr>
                <p:custDataLst>
                  <p:tags r:id="rId4"/>
                </p:custDataLst>
              </p:nvPr>
            </p:nvSpPr>
            <p:spPr>
              <a:xfrm>
                <a:off x="7306" y="5675"/>
                <a:ext cx="6799" cy="604"/>
              </a:xfrm>
              <a:prstGeom prst="rect">
                <a:avLst/>
              </a:prstGeom>
              <a:noFill/>
            </p:spPr>
            <p:txBody>
              <a:bodyPr wrap="square" lIns="0" tIns="0" rIns="0" bIns="0" anchor="ctr">
                <a:spAutoFit/>
              </a:bodyPr>
              <a:p>
                <a:pPr algn="l"/>
                <a:r>
                  <a:rPr lang="en-US" altLang="zh-CN" sz="1400" dirty="0">
                    <a:solidFill>
                      <a:schemeClr val="tx1"/>
                    </a:solidFill>
                    <a:latin typeface="+mj-lt"/>
                    <a:ea typeface="微软雅黑" panose="020B0503020204020204" charset="-122"/>
                    <a:cs typeface="+mj-lt"/>
                    <a:sym typeface="Arial" panose="020B0604020202020204" pitchFamily="34" charset="0"/>
                  </a:rPr>
                  <a:t>Method: </a:t>
                </a:r>
                <a:r>
                  <a:rPr lang="zh-CN" altLang="en-US" sz="1400" dirty="0">
                    <a:solidFill>
                      <a:schemeClr val="tx1"/>
                    </a:solidFill>
                    <a:latin typeface="+mj-lt"/>
                    <a:ea typeface="微软雅黑" panose="020B0503020204020204" charset="-122"/>
                    <a:cs typeface="+mj-lt"/>
                    <a:sym typeface="Arial" panose="020B0604020202020204" pitchFamily="34" charset="0"/>
                  </a:rPr>
                  <a:t>QCD </a:t>
                </a:r>
                <a:r>
                  <a:rPr lang="en-US" altLang="zh-CN" sz="1400" dirty="0">
                    <a:solidFill>
                      <a:schemeClr val="tx1"/>
                    </a:solidFill>
                    <a:latin typeface="+mj-lt"/>
                    <a:ea typeface="微软雅黑" panose="020B0503020204020204" charset="-122"/>
                    <a:cs typeface="+mj-lt"/>
                    <a:sym typeface="Arial" panose="020B0604020202020204" pitchFamily="34" charset="0"/>
                  </a:rPr>
                  <a:t>S</a:t>
                </a:r>
                <a:r>
                  <a:rPr lang="zh-CN" altLang="en-US" sz="1400" dirty="0">
                    <a:solidFill>
                      <a:schemeClr val="tx1"/>
                    </a:solidFill>
                    <a:latin typeface="+mj-lt"/>
                    <a:ea typeface="微软雅黑" panose="020B0503020204020204" charset="-122"/>
                    <a:cs typeface="+mj-lt"/>
                    <a:sym typeface="Arial" panose="020B0604020202020204" pitchFamily="34" charset="0"/>
                  </a:rPr>
                  <a:t>um </a:t>
                </a:r>
                <a:r>
                  <a:rPr lang="en-US" altLang="zh-CN" sz="1400" dirty="0">
                    <a:solidFill>
                      <a:schemeClr val="tx1"/>
                    </a:solidFill>
                    <a:latin typeface="+mj-lt"/>
                    <a:ea typeface="微软雅黑" panose="020B0503020204020204" charset="-122"/>
                    <a:cs typeface="+mj-lt"/>
                    <a:sym typeface="Arial" panose="020B0604020202020204" pitchFamily="34" charset="0"/>
                  </a:rPr>
                  <a:t>R</a:t>
                </a:r>
                <a:r>
                  <a:rPr lang="zh-CN" altLang="en-US" sz="1400" dirty="0">
                    <a:solidFill>
                      <a:schemeClr val="tx1"/>
                    </a:solidFill>
                    <a:latin typeface="+mj-lt"/>
                    <a:ea typeface="微软雅黑" panose="020B0503020204020204" charset="-122"/>
                    <a:cs typeface="+mj-lt"/>
                    <a:sym typeface="Arial" panose="020B0604020202020204" pitchFamily="34" charset="0"/>
                  </a:rPr>
                  <a:t>ules</a:t>
                </a:r>
                <a:endParaRPr lang="zh-CN" altLang="en-US" sz="1400" dirty="0">
                  <a:solidFill>
                    <a:schemeClr val="tx1"/>
                  </a:solidFill>
                  <a:latin typeface="+mj-lt"/>
                  <a:ea typeface="微软雅黑" panose="020B0503020204020204" charset="-122"/>
                  <a:cs typeface="+mj-lt"/>
                  <a:sym typeface="Arial" panose="020B0604020202020204" pitchFamily="34" charset="0"/>
                </a:endParaRPr>
              </a:p>
            </p:txBody>
          </p:sp>
          <p:sp>
            <p:nvSpPr>
              <p:cNvPr id="37" name="MH_SubTitle_1"/>
              <p:cNvSpPr txBox="1"/>
              <p:nvPr>
                <p:custDataLst>
                  <p:tags r:id="rId5"/>
                </p:custDataLst>
              </p:nvPr>
            </p:nvSpPr>
            <p:spPr>
              <a:xfrm>
                <a:off x="7306" y="7071"/>
                <a:ext cx="6800" cy="604"/>
              </a:xfrm>
              <a:prstGeom prst="rect">
                <a:avLst/>
              </a:prstGeom>
              <a:noFill/>
            </p:spPr>
            <p:txBody>
              <a:bodyPr wrap="square" lIns="0" tIns="0" rIns="0" bIns="0" anchor="ctr">
                <a:spAutoFit/>
              </a:bodyPr>
              <a:p>
                <a:pPr algn="l"/>
                <a:r>
                  <a:rPr lang="en-US" altLang="zh-CN" sz="1400" dirty="0">
                    <a:solidFill>
                      <a:schemeClr val="bg1">
                        <a:lumMod val="75000"/>
                      </a:schemeClr>
                    </a:solidFill>
                    <a:latin typeface="+mj-lt"/>
                    <a:ea typeface="微软雅黑" panose="020B0503020204020204" charset="-122"/>
                    <a:cs typeface="+mj-lt"/>
                    <a:sym typeface="Arial" panose="020B0604020202020204" pitchFamily="34" charset="0"/>
                  </a:rPr>
                  <a:t>Numerical Analysis</a:t>
                </a:r>
                <a:endParaRPr lang="en-US" altLang="zh-CN" sz="1400" dirty="0">
                  <a:solidFill>
                    <a:schemeClr val="bg1">
                      <a:lumMod val="75000"/>
                    </a:schemeClr>
                  </a:solidFill>
                  <a:latin typeface="+mj-lt"/>
                  <a:ea typeface="微软雅黑" panose="020B0503020204020204" charset="-122"/>
                  <a:cs typeface="+mj-lt"/>
                  <a:sym typeface="Arial" panose="020B0604020202020204" pitchFamily="34" charset="0"/>
                </a:endParaRPr>
              </a:p>
            </p:txBody>
          </p:sp>
          <p:sp>
            <p:nvSpPr>
              <p:cNvPr id="38" name="椭圆 37"/>
              <p:cNvSpPr/>
              <p:nvPr>
                <p:custDataLst>
                  <p:tags r:id="rId6"/>
                </p:custDataLst>
              </p:nvPr>
            </p:nvSpPr>
            <p:spPr>
              <a:xfrm>
                <a:off x="6177" y="5561"/>
                <a:ext cx="743" cy="742"/>
              </a:xfrm>
              <a:prstGeom prst="ellipse">
                <a:avLst/>
              </a:prstGeom>
              <a:gradFill>
                <a:gsLst>
                  <a:gs pos="100000">
                    <a:srgbClr val="024581"/>
                  </a:gs>
                  <a:gs pos="0">
                    <a:srgbClr val="12599D"/>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400" b="1" dirty="0">
                    <a:latin typeface="+mj-ea"/>
                    <a:ea typeface="微软雅黑" panose="020B0503020204020204" charset="-122"/>
                    <a:cs typeface="+mj-ea"/>
                  </a:rPr>
                  <a:t>2</a:t>
                </a:r>
                <a:endParaRPr lang="en-US" altLang="zh-CN" sz="1400" b="1" dirty="0">
                  <a:latin typeface="+mj-ea"/>
                  <a:ea typeface="微软雅黑" panose="020B0503020204020204" charset="-122"/>
                  <a:cs typeface="+mj-ea"/>
                </a:endParaRPr>
              </a:p>
            </p:txBody>
          </p:sp>
          <p:sp>
            <p:nvSpPr>
              <p:cNvPr id="40" name="椭圆 39"/>
              <p:cNvSpPr/>
              <p:nvPr>
                <p:custDataLst>
                  <p:tags r:id="rId7"/>
                </p:custDataLst>
              </p:nvPr>
            </p:nvSpPr>
            <p:spPr>
              <a:xfrm>
                <a:off x="6177" y="6951"/>
                <a:ext cx="743" cy="742"/>
              </a:xfrm>
              <a:prstGeom prst="ellipse">
                <a:avLst/>
              </a:prstGeom>
              <a:gradFill>
                <a:gsLst>
                  <a:gs pos="100000">
                    <a:srgbClr val="024581"/>
                  </a:gs>
                  <a:gs pos="0">
                    <a:srgbClr val="12599D"/>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400" b="1" dirty="0">
                    <a:latin typeface="+mj-lt"/>
                    <a:ea typeface="微软雅黑" panose="020B0503020204020204" charset="-122"/>
                    <a:cs typeface="+mj-lt"/>
                  </a:rPr>
                  <a:t>3</a:t>
                </a:r>
                <a:endParaRPr lang="en-US" altLang="zh-CN" sz="1400" b="1" dirty="0">
                  <a:latin typeface="+mj-lt"/>
                  <a:ea typeface="微软雅黑" panose="020B0503020204020204" charset="-122"/>
                  <a:cs typeface="+mj-lt"/>
                </a:endParaRPr>
              </a:p>
            </p:txBody>
          </p:sp>
          <p:sp>
            <p:nvSpPr>
              <p:cNvPr id="41" name="椭圆 40"/>
              <p:cNvSpPr/>
              <p:nvPr>
                <p:custDataLst>
                  <p:tags r:id="rId8"/>
                </p:custDataLst>
              </p:nvPr>
            </p:nvSpPr>
            <p:spPr>
              <a:xfrm>
                <a:off x="6177" y="8343"/>
                <a:ext cx="743" cy="742"/>
              </a:xfrm>
              <a:prstGeom prst="ellipse">
                <a:avLst/>
              </a:prstGeom>
              <a:gradFill>
                <a:gsLst>
                  <a:gs pos="100000">
                    <a:srgbClr val="024581"/>
                  </a:gs>
                  <a:gs pos="0">
                    <a:srgbClr val="12599D"/>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400" b="1" dirty="0">
                    <a:latin typeface="+mj-lt"/>
                    <a:ea typeface="微软雅黑" panose="020B0503020204020204" charset="-122"/>
                    <a:cs typeface="+mj-lt"/>
                  </a:rPr>
                  <a:t>4</a:t>
                </a:r>
                <a:endParaRPr lang="en-US" altLang="zh-CN" sz="1400" b="1" dirty="0">
                  <a:latin typeface="+mj-lt"/>
                  <a:ea typeface="微软雅黑" panose="020B0503020204020204" charset="-122"/>
                  <a:cs typeface="+mj-lt"/>
                </a:endParaRPr>
              </a:p>
            </p:txBody>
          </p:sp>
          <p:sp>
            <p:nvSpPr>
              <p:cNvPr id="42" name="文本框 41"/>
              <p:cNvSpPr txBox="1"/>
              <p:nvPr/>
            </p:nvSpPr>
            <p:spPr>
              <a:xfrm>
                <a:off x="7055" y="8269"/>
                <a:ext cx="6400" cy="861"/>
              </a:xfrm>
              <a:prstGeom prst="rect">
                <a:avLst/>
              </a:prstGeom>
              <a:noFill/>
            </p:spPr>
            <p:txBody>
              <a:bodyPr wrap="square" rtlCol="0">
                <a:spAutoFit/>
              </a:bodyPr>
              <a:p>
                <a:r>
                  <a:rPr lang="en-US" sz="1400">
                    <a:solidFill>
                      <a:schemeClr val="bg1">
                        <a:lumMod val="75000"/>
                      </a:schemeClr>
                    </a:solidFill>
                    <a:latin typeface="+mj-lt"/>
                    <a:ea typeface="微软雅黑" panose="020B0503020204020204" charset="-122"/>
                    <a:cs typeface="+mj-lt"/>
                    <a:sym typeface="+mn-ea"/>
                  </a:rPr>
                  <a:t>Summary</a:t>
                </a:r>
                <a:endParaRPr lang="en-US" altLang="en-US" sz="1400">
                  <a:solidFill>
                    <a:schemeClr val="bg1">
                      <a:lumMod val="75000"/>
                    </a:schemeClr>
                  </a:solidFill>
                  <a:latin typeface="+mj-lt"/>
                  <a:ea typeface="微软雅黑" panose="020B0503020204020204" charset="-122"/>
                  <a:cs typeface="+mj-lt"/>
                  <a:sym typeface="+mn-ea"/>
                </a:endParaRPr>
              </a:p>
            </p:txBody>
          </p:sp>
        </p:gr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picture 146"/>
          <p:cNvPicPr>
            <a:picLocks noChangeAspect="1"/>
          </p:cNvPicPr>
          <p:nvPr/>
        </p:nvPicPr>
        <p:blipFill>
          <a:blip r:embed="rId1"/>
          <a:stretch>
            <a:fillRect/>
          </a:stretch>
        </p:blipFill>
        <p:spPr>
          <a:xfrm rot="21600000">
            <a:off x="3085869" y="3276194"/>
            <a:ext cx="1479456" cy="58392"/>
          </a:xfrm>
          <a:prstGeom prst="rect">
            <a:avLst/>
          </a:prstGeom>
        </p:spPr>
      </p:pic>
      <p:pic>
        <p:nvPicPr>
          <p:cNvPr id="148" name="picture 148"/>
          <p:cNvPicPr>
            <a:picLocks noChangeAspect="1"/>
          </p:cNvPicPr>
          <p:nvPr/>
        </p:nvPicPr>
        <p:blipFill>
          <a:blip r:embed="rId2"/>
          <a:stretch>
            <a:fillRect/>
          </a:stretch>
        </p:blipFill>
        <p:spPr>
          <a:xfrm rot="21600000">
            <a:off x="2976359" y="3225076"/>
            <a:ext cx="1602613" cy="138988"/>
          </a:xfrm>
          <a:prstGeom prst="rect">
            <a:avLst/>
          </a:prstGeom>
        </p:spPr>
      </p:pic>
      <mc:AlternateContent xmlns:mc="http://schemas.openxmlformats.org/markup-compatibility/2006">
        <mc:Choice xmlns:a14="http://schemas.microsoft.com/office/drawing/2010/main" Requires="a14">
          <p:sp>
            <p:nvSpPr>
              <p:cNvPr id="150" name="textbox 150"/>
              <p:cNvSpPr/>
              <p:nvPr/>
            </p:nvSpPr>
            <p:spPr>
              <a:xfrm>
                <a:off x="140970" y="151130"/>
                <a:ext cx="4398010" cy="3249930"/>
              </a:xfrm>
              <a:prstGeom prst="rect">
                <a:avLst/>
              </a:prstGeom>
              <a:noFill/>
              <a:ln w="0" cap="flat">
                <a:noFill/>
                <a:prstDash val="solid"/>
                <a:miter lim="0"/>
              </a:ln>
            </p:spPr>
            <p:txBody>
              <a:bodyPr vert="horz" wrap="square" lIns="0" tIns="0" rIns="0" bIns="0"/>
              <a:lstStyle/>
              <a:p>
                <a:pPr algn="l" rtl="0" eaLnBrk="0">
                  <a:lnSpc>
                    <a:spcPct val="87000"/>
                  </a:lnSpc>
                </a:pPr>
                <a:endParaRPr sz="100" dirty="0">
                  <a:latin typeface="Arial" panose="020B0604020202020204"/>
                  <a:ea typeface="Arial" panose="020B0604020202020204"/>
                  <a:cs typeface="Arial" panose="020B0604020202020204"/>
                </a:endParaRPr>
              </a:p>
              <a:p>
                <a:pPr marL="12700" algn="l" rtl="0" eaLnBrk="0">
                  <a:lnSpc>
                    <a:spcPct val="90000"/>
                  </a:lnSpc>
                </a:pPr>
                <a:r>
                  <a:rPr lang="en-US" altLang="zh-CN" sz="900" dirty="0">
                    <a:solidFill>
                      <a:schemeClr val="accent1"/>
                    </a:solidFill>
                    <a:latin typeface="Arial" panose="020B0604020202020204"/>
                    <a:ea typeface="Arial" panose="020B0604020202020204"/>
                    <a:cs typeface="Arial" panose="020B0604020202020204"/>
                  </a:rPr>
                  <a:t>Operator Product Expansion (OPE) </a:t>
                </a:r>
                <a:endParaRPr lang="en-US" altLang="zh-CN" sz="900" dirty="0">
                  <a:solidFill>
                    <a:schemeClr val="accent1"/>
                  </a:solidFill>
                  <a:latin typeface="Arial" panose="020B0604020202020204"/>
                  <a:ea typeface="Arial" panose="020B0604020202020204"/>
                  <a:cs typeface="Arial" panose="020B0604020202020204"/>
                </a:endParaRPr>
              </a:p>
              <a:p>
                <a:pPr marL="154940" indent="0" algn="l" rtl="0" eaLnBrk="0" fontAlgn="auto">
                  <a:lnSpc>
                    <a:spcPct val="93000"/>
                  </a:lnSpc>
                  <a:spcBef>
                    <a:spcPts val="300"/>
                  </a:spcBef>
                </a:pPr>
                <a:r>
                  <a:rPr sz="700" kern="0" spc="40" dirty="0">
                    <a:solidFill>
                      <a:srgbClr val="174994">
                        <a:alpha val="100000"/>
                      </a:srgbClr>
                    </a:solidFill>
                    <a:latin typeface="Malgun Gothic" panose="020B0503020000020004" charset="-127"/>
                    <a:ea typeface="Malgun Gothic" panose="020B0503020000020004" charset="-127"/>
                    <a:cs typeface="Malgun Gothic" panose="020B0503020000020004" charset="-127"/>
                  </a:rPr>
                  <a:t>•</a:t>
                </a:r>
                <a:r>
                  <a:rPr lang="en-US" sz="700" kern="0" spc="40" dirty="0">
                    <a:solidFill>
                      <a:srgbClr val="174994">
                        <a:alpha val="100000"/>
                      </a:srgbClr>
                    </a:solidFill>
                    <a:latin typeface="Malgun Gothic" panose="020B0503020000020004" charset="-127"/>
                    <a:ea typeface="Malgun Gothic" panose="020B0503020000020004" charset="-127"/>
                    <a:cs typeface="Malgun Gothic" panose="020B0503020000020004" charset="-127"/>
                  </a:rPr>
                  <a:t> </a:t>
                </a:r>
                <a:r>
                  <a:rPr lang="en-US" sz="700" kern="0" spc="40" dirty="0">
                    <a:solidFill>
                      <a:srgbClr val="000000">
                        <a:alpha val="100000"/>
                      </a:srgbClr>
                    </a:solidFill>
                    <a:latin typeface="Arial" panose="020B0604020202020204"/>
                    <a:ea typeface="Arial" panose="020B0604020202020204"/>
                    <a:cs typeface="Arial" panose="020B0604020202020204"/>
                  </a:rPr>
                  <a:t>T</a:t>
                </a:r>
                <a:r>
                  <a:rPr lang="en-US" altLang="zh-CN" sz="700" dirty="0">
                    <a:latin typeface="Arial" panose="020B0604020202020204"/>
                    <a:ea typeface="Arial" panose="020B0604020202020204"/>
                    <a:cs typeface="Arial" panose="020B0604020202020204"/>
                  </a:rPr>
                  <a:t>wo-point correlation function (η is an interpolating current) :</a:t>
                </a:r>
                <a:endParaRPr lang="en-US" altLang="zh-CN" sz="700" dirty="0">
                  <a:latin typeface="Arial" panose="020B0604020202020204"/>
                  <a:ea typeface="Arial" panose="020B0604020202020204"/>
                  <a:cs typeface="Arial" panose="020B0604020202020204"/>
                </a:endParaRPr>
              </a:p>
              <a:p>
                <a:pPr marL="154940" indent="0" algn="l" rtl="0" eaLnBrk="0" fontAlgn="auto">
                  <a:lnSpc>
                    <a:spcPct val="93000"/>
                  </a:lnSpc>
                  <a:spcBef>
                    <a:spcPts val="300"/>
                  </a:spcBef>
                </a:pPr>
                <a:endParaRPr lang="en-US" altLang="zh-CN" sz="700" dirty="0">
                  <a:latin typeface="Arial" panose="020B0604020202020204"/>
                  <a:ea typeface="Arial" panose="020B0604020202020204"/>
                  <a:cs typeface="Arial" panose="020B0604020202020204"/>
                </a:endParaRPr>
              </a:p>
              <a:p>
                <a:pPr marL="154940" indent="0" algn="l" rtl="0" eaLnBrk="0" fontAlgn="auto">
                  <a:lnSpc>
                    <a:spcPct val="93000"/>
                  </a:lnSpc>
                  <a:spcBef>
                    <a:spcPts val="300"/>
                  </a:spcBef>
                </a:pPr>
                <a:endParaRPr lang="en-US" altLang="zh-CN" sz="700" dirty="0">
                  <a:latin typeface="Arial" panose="020B0604020202020204"/>
                  <a:ea typeface="Arial" panose="020B0604020202020204"/>
                  <a:cs typeface="Arial" panose="020B0604020202020204"/>
                </a:endParaRPr>
              </a:p>
              <a:p>
                <a:pPr marL="154940" indent="0" algn="l" rtl="0" eaLnBrk="0" fontAlgn="auto">
                  <a:lnSpc>
                    <a:spcPct val="93000"/>
                  </a:lnSpc>
                  <a:spcBef>
                    <a:spcPts val="300"/>
                  </a:spcBef>
                  <a:buFont typeface="Arial" panose="020B0604020202020204" pitchFamily="34" charset="0"/>
                  <a:buChar char="•"/>
                </a:pPr>
                <a:r>
                  <a:rPr lang="en-US" altLang="zh-CN" sz="700" kern="0" spc="40" dirty="0">
                    <a:solidFill>
                      <a:srgbClr val="0000FF">
                        <a:alpha val="100000"/>
                      </a:srgbClr>
                    </a:solidFill>
                    <a:latin typeface="Arial" panose="020B0604020202020204"/>
                    <a:ea typeface="Arial" panose="020B0604020202020204"/>
                    <a:cs typeface="Arial" panose="020B0604020202020204"/>
                    <a:sym typeface="+mn-ea"/>
                  </a:rPr>
                  <a:t>  Hadrons are described by interpolating currents with the same quantum numbers.</a:t>
                </a:r>
                <a:endParaRPr lang="en-US" altLang="zh-CN" sz="700" kern="0" spc="40" dirty="0">
                  <a:solidFill>
                    <a:srgbClr val="0000FF">
                      <a:alpha val="100000"/>
                    </a:srgbClr>
                  </a:solidFill>
                  <a:latin typeface="Arial" panose="020B0604020202020204"/>
                  <a:ea typeface="Arial" panose="020B0604020202020204"/>
                  <a:cs typeface="Arial" panose="020B0604020202020204"/>
                </a:endParaRPr>
              </a:p>
              <a:p>
                <a:pPr marL="154940" indent="0" algn="l" rtl="0" eaLnBrk="0" fontAlgn="auto">
                  <a:lnSpc>
                    <a:spcPct val="93000"/>
                  </a:lnSpc>
                  <a:spcBef>
                    <a:spcPts val="400"/>
                  </a:spcBef>
                </a:pPr>
                <a:r>
                  <a:rPr sz="700" kern="0" spc="40" dirty="0">
                    <a:solidFill>
                      <a:srgbClr val="174994">
                        <a:alpha val="100000"/>
                      </a:srgbClr>
                    </a:solidFill>
                    <a:latin typeface="Malgun Gothic" panose="020B0503020000020004" charset="-127"/>
                    <a:ea typeface="Malgun Gothic" panose="020B0503020000020004" charset="-127"/>
                    <a:cs typeface="Malgun Gothic" panose="020B0503020000020004" charset="-127"/>
                  </a:rPr>
                  <a:t>•</a:t>
                </a:r>
                <a:r>
                  <a:rPr sz="700" kern="0" spc="210" dirty="0">
                    <a:solidFill>
                      <a:srgbClr val="174994">
                        <a:alpha val="100000"/>
                      </a:srgbClr>
                    </a:solidFill>
                    <a:latin typeface="Malgun Gothic" panose="020B0503020000020004" charset="-127"/>
                    <a:ea typeface="Malgun Gothic" panose="020B0503020000020004" charset="-127"/>
                    <a:cs typeface="Malgun Gothic" panose="020B0503020000020004" charset="-127"/>
                  </a:rPr>
                  <a:t> </a:t>
                </a:r>
                <a:r>
                  <a:rPr lang="en-US" altLang="zh-CN" sz="700" dirty="0">
                    <a:latin typeface="Arial" panose="020B0604020202020204"/>
                    <a:ea typeface="Arial" panose="020B0604020202020204"/>
                    <a:cs typeface="Arial" panose="020B0604020202020204"/>
                  </a:rPr>
                  <a:t>At the hadron level, the correlation function can be expressed by the dispersion relation:</a:t>
                </a:r>
                <a:endParaRPr lang="en-US" altLang="zh-CN" sz="700" dirty="0">
                  <a:latin typeface="Arial" panose="020B0604020202020204"/>
                  <a:ea typeface="Arial" panose="020B0604020202020204"/>
                  <a:cs typeface="Arial" panose="020B0604020202020204"/>
                </a:endParaRPr>
              </a:p>
              <a:p>
                <a:pPr marL="1391285" algn="l" rtl="0" eaLnBrk="0">
                  <a:lnSpc>
                    <a:spcPts val="1815"/>
                  </a:lnSpc>
                  <a:spcBef>
                    <a:spcPts val="795"/>
                  </a:spcBef>
                  <a:tabLst>
                    <a:tab pos="3007360" algn="l"/>
                  </a:tabLst>
                </a:pPr>
                <a:r>
                  <a:rPr sz="1000" kern="0" spc="0" dirty="0">
                    <a:solidFill>
                      <a:srgbClr val="000000">
                        <a:alpha val="100000"/>
                      </a:srgbClr>
                    </a:solidFill>
                    <a:latin typeface="Arial" panose="020B0604020202020204"/>
                    <a:ea typeface="Arial" panose="020B0604020202020204"/>
                    <a:cs typeface="Arial" panose="020B0604020202020204"/>
                  </a:rPr>
                  <a:t>	</a:t>
                </a:r>
                <a:endParaRPr lang="en-US" altLang="zh-CN" sz="700" dirty="0">
                  <a:latin typeface="Arial" panose="020B0604020202020204"/>
                  <a:ea typeface="Arial" panose="020B0604020202020204"/>
                  <a:cs typeface="Arial" panose="020B0604020202020204"/>
                </a:endParaRPr>
              </a:p>
              <a:p>
                <a:pPr marL="154940" indent="0" algn="l" rtl="0" eaLnBrk="0" fontAlgn="auto">
                  <a:lnSpc>
                    <a:spcPct val="93000"/>
                  </a:lnSpc>
                  <a:spcBef>
                    <a:spcPts val="400"/>
                  </a:spcBef>
                  <a:buClrTx/>
                  <a:buSzTx/>
                  <a:buFont typeface="Arial" panose="020B0604020202020204" pitchFamily="34" charset="0"/>
                  <a:buChar char="•"/>
                </a:pPr>
                <a:r>
                  <a:rPr lang="en-US" altLang="zh-CN" sz="700" dirty="0">
                    <a:latin typeface="Arial" panose="020B0604020202020204"/>
                    <a:ea typeface="Arial" panose="020B0604020202020204"/>
                    <a:cs typeface="Arial" panose="020B0604020202020204"/>
                  </a:rPr>
                  <a:t>   t</a:t>
                </a:r>
                <a:r>
                  <a:rPr lang="en-US" altLang="zh-CN" sz="700" baseline="-25000" dirty="0">
                    <a:latin typeface="Arial" panose="020B0604020202020204"/>
                    <a:ea typeface="Arial" panose="020B0604020202020204"/>
                    <a:cs typeface="Arial" panose="020B0604020202020204"/>
                  </a:rPr>
                  <a:t>min</a:t>
                </a:r>
                <a:r>
                  <a:rPr lang="en-US" altLang="zh-CN" sz="700" dirty="0">
                    <a:latin typeface="Arial" panose="020B0604020202020204"/>
                    <a:ea typeface="Arial" panose="020B0604020202020204"/>
                    <a:cs typeface="Arial" panose="020B0604020202020204"/>
                  </a:rPr>
                  <a:t>: Minimum threshold of continuum state.   Im(s): Spectral density.</a:t>
                </a:r>
                <a:endParaRPr lang="en-US" altLang="zh-CN" sz="700" dirty="0">
                  <a:latin typeface="Arial" panose="020B0604020202020204"/>
                  <a:ea typeface="Arial" panose="020B0604020202020204"/>
                  <a:cs typeface="Arial" panose="020B0604020202020204"/>
                </a:endParaRPr>
              </a:p>
              <a:p>
                <a:pPr marL="154940" algn="l" rtl="0" eaLnBrk="0">
                  <a:lnSpc>
                    <a:spcPct val="93000"/>
                  </a:lnSpc>
                  <a:spcBef>
                    <a:spcPts val="300"/>
                  </a:spcBef>
                  <a:buClrTx/>
                  <a:buSzTx/>
                  <a:buFont typeface="Arial" panose="020B0604020202020204" pitchFamily="34" charset="0"/>
                  <a:buChar char="•"/>
                </a:pPr>
                <a:r>
                  <a:rPr lang="en-US" altLang="zh-CN" sz="700" kern="0" spc="0" dirty="0">
                    <a:solidFill>
                      <a:srgbClr val="000000">
                        <a:alpha val="100000"/>
                      </a:srgbClr>
                    </a:solidFill>
                    <a:latin typeface="Arial" panose="020B0604020202020204"/>
                    <a:ea typeface="Arial" panose="020B0604020202020204"/>
                    <a:cs typeface="Arial" panose="020B0604020202020204"/>
                  </a:rPr>
                  <a:t>   At the quark-gluon level, we perform the </a:t>
                </a:r>
                <a:r>
                  <a:rPr lang="en-US" altLang="zh-CN" sz="700" kern="0" spc="40" dirty="0">
                    <a:solidFill>
                      <a:srgbClr val="0000FF">
                        <a:alpha val="100000"/>
                      </a:srgbClr>
                    </a:solidFill>
                    <a:latin typeface="Arial" panose="020B0604020202020204"/>
                    <a:ea typeface="Arial" panose="020B0604020202020204"/>
                    <a:cs typeface="Arial" panose="020B0604020202020204"/>
                  </a:rPr>
                  <a:t>Operator Product Expansion (OPE) .</a:t>
                </a:r>
                <a:endParaRPr lang="en-US" altLang="zh-CN" sz="700" kern="0" spc="40" dirty="0">
                  <a:solidFill>
                    <a:srgbClr val="0000FF">
                      <a:alpha val="100000"/>
                    </a:srgbClr>
                  </a:solidFill>
                  <a:latin typeface="Arial" panose="020B0604020202020204"/>
                  <a:ea typeface="Arial" panose="020B0604020202020204"/>
                  <a:cs typeface="Arial" panose="020B0604020202020204"/>
                </a:endParaRPr>
              </a:p>
              <a:p>
                <a:pPr marL="154940" algn="l" rtl="0" eaLnBrk="0">
                  <a:lnSpc>
                    <a:spcPct val="92000"/>
                  </a:lnSpc>
                  <a:spcBef>
                    <a:spcPts val="420"/>
                  </a:spcBef>
                </a:pPr>
                <a:r>
                  <a:rPr sz="1000" kern="0" spc="0" dirty="0">
                    <a:solidFill>
                      <a:srgbClr val="000000">
                        <a:alpha val="100000"/>
                      </a:srgbClr>
                    </a:solidFill>
                    <a:latin typeface="Arial" panose="020B0604020202020204"/>
                    <a:ea typeface="Arial" panose="020B0604020202020204"/>
                    <a:cs typeface="Arial" panose="020B0604020202020204"/>
                  </a:rPr>
                  <a:t>	</a:t>
                </a:r>
                <a:endParaRPr sz="1000" dirty="0">
                  <a:latin typeface="Arial" panose="020B0604020202020204"/>
                  <a:ea typeface="Arial" panose="020B0604020202020204"/>
                  <a:cs typeface="Arial" panose="020B0604020202020204"/>
                </a:endParaRPr>
              </a:p>
              <a:p>
                <a:pPr marL="261620" algn="l" rtl="0" eaLnBrk="0">
                  <a:lnSpc>
                    <a:spcPct val="92000"/>
                  </a:lnSpc>
                  <a:spcBef>
                    <a:spcPts val="815"/>
                  </a:spcBef>
                </a:pPr>
                <a:endParaRPr sz="700" kern="0" spc="30" dirty="0">
                  <a:solidFill>
                    <a:srgbClr val="0000FF">
                      <a:alpha val="100000"/>
                    </a:srgbClr>
                  </a:solidFill>
                  <a:latin typeface="Arial" panose="020B0604020202020204"/>
                  <a:ea typeface="Arial" panose="020B0604020202020204"/>
                  <a:cs typeface="Arial" panose="020B0604020202020204"/>
                </a:endParaRPr>
              </a:p>
              <a:p>
                <a:pPr marL="261620" algn="l" rtl="0" eaLnBrk="0">
                  <a:lnSpc>
                    <a:spcPct val="92000"/>
                  </a:lnSpc>
                  <a:spcBef>
                    <a:spcPts val="815"/>
                  </a:spcBef>
                </a:pPr>
                <a:endParaRPr sz="700" kern="0" spc="30" dirty="0">
                  <a:solidFill>
                    <a:srgbClr val="0000FF">
                      <a:alpha val="100000"/>
                    </a:srgbClr>
                  </a:solidFill>
                  <a:latin typeface="Arial" panose="020B0604020202020204"/>
                  <a:ea typeface="Arial" panose="020B0604020202020204"/>
                  <a:cs typeface="Arial" panose="020B0604020202020204"/>
                </a:endParaRPr>
              </a:p>
              <a:p>
                <a:pPr marL="335280" algn="l" rtl="0" eaLnBrk="0">
                  <a:lnSpc>
                    <a:spcPct val="92000"/>
                  </a:lnSpc>
                  <a:spcBef>
                    <a:spcPts val="335"/>
                  </a:spcBef>
                </a:pPr>
                <a:r>
                  <a:rPr sz="700" kern="0" spc="50" dirty="0">
                    <a:solidFill>
                      <a:srgbClr val="174994">
                        <a:alpha val="100000"/>
                      </a:srgbClr>
                    </a:solidFill>
                    <a:latin typeface="Malgun Gothic" panose="020B0503020000020004" charset="-127"/>
                    <a:ea typeface="Malgun Gothic" panose="020B0503020000020004" charset="-127"/>
                    <a:cs typeface="Malgun Gothic" panose="020B0503020000020004" charset="-127"/>
                  </a:rPr>
                  <a:t>•</a:t>
                </a:r>
                <a:r>
                  <a:rPr sz="700" kern="0" spc="200" dirty="0">
                    <a:solidFill>
                      <a:srgbClr val="174994">
                        <a:alpha val="100000"/>
                      </a:srgbClr>
                    </a:solidFill>
                    <a:latin typeface="Malgun Gothic" panose="020B0503020000020004" charset="-127"/>
                    <a:ea typeface="Malgun Gothic" panose="020B0503020000020004" charset="-127"/>
                    <a:cs typeface="Malgun Gothic" panose="020B0503020000020004" charset="-127"/>
                  </a:rPr>
                  <a:t> </a:t>
                </a:r>
                <a:r>
                  <a:rPr lang="en-US" altLang="zh-CN" sz="700" dirty="0">
                    <a:latin typeface="+mj-lt"/>
                    <a:ea typeface="Times New Roman" panose="02020603050405020304"/>
                    <a:cs typeface="+mj-lt"/>
                  </a:rPr>
                  <a:t>C</a:t>
                </a:r>
                <a:r>
                  <a:rPr lang="en-US" altLang="zh-CN" sz="700" baseline="-25000" dirty="0">
                    <a:latin typeface="+mj-lt"/>
                    <a:ea typeface="Times New Roman" panose="02020603050405020304"/>
                    <a:cs typeface="+mj-lt"/>
                  </a:rPr>
                  <a:t>i</a:t>
                </a:r>
                <a:r>
                  <a:rPr lang="en-US" altLang="zh-CN" sz="700" dirty="0">
                    <a:latin typeface="+mj-lt"/>
                    <a:ea typeface="Times New Roman" panose="02020603050405020304"/>
                    <a:cs typeface="+mj-lt"/>
                  </a:rPr>
                  <a:t>: Wilson coefficient.   </a:t>
                </a:r>
                <a14:m>
                  <m:oMath xmlns:m="http://schemas.openxmlformats.org/officeDocument/2006/math">
                    <m:r>
                      <a:rPr lang="en-US" altLang="zh-CN" sz="700" i="1" dirty="0">
                        <a:latin typeface="Cambria Math" panose="02040503050406030204" charset="0"/>
                        <a:ea typeface="Times New Roman" panose="02020603050405020304"/>
                        <a:cs typeface="Cambria Math" panose="02040503050406030204" charset="0"/>
                      </a:rPr>
                      <m:t>𝛤</m:t>
                    </m:r>
                  </m:oMath>
                </a14:m>
                <a:r>
                  <a:rPr lang="en-US" altLang="zh-CN" sz="700" baseline="-6000" dirty="0">
                    <a:latin typeface="Times New Roman" panose="02020603050405020304"/>
                    <a:ea typeface="Times New Roman" panose="02020603050405020304"/>
                    <a:cs typeface="Times New Roman" panose="02020603050405020304"/>
                  </a:rPr>
                  <a:t>,</a:t>
                </a:r>
                <a14:m>
                  <m:oMath xmlns:m="http://schemas.openxmlformats.org/officeDocument/2006/math">
                    <m:r>
                      <a:rPr lang="en-US" altLang="zh-CN" sz="700" i="1" dirty="0">
                        <a:latin typeface="Cambria Math" panose="02040503050406030204" charset="0"/>
                        <a:ea typeface="Times New Roman" panose="02020603050405020304"/>
                        <a:cs typeface="Cambria Math" panose="02040503050406030204" charset="0"/>
                      </a:rPr>
                      <m:t>𝛤</m:t>
                    </m:r>
                    <m:r>
                      <a:rPr lang="en-US" altLang="zh-CN" sz="700" i="1" dirty="0">
                        <a:latin typeface="Cambria Math" panose="02040503050406030204" charset="0"/>
                        <a:ea typeface="Times New Roman" panose="02020603050405020304"/>
                        <a:cs typeface="Cambria Math" panose="02040503050406030204" charset="0"/>
                      </a:rPr>
                      <m:t>’</m:t>
                    </m:r>
                  </m:oMath>
                </a14:m>
                <a:r>
                  <a:rPr lang="en-US" altLang="zh-CN" sz="900" baseline="-6000" dirty="0">
                    <a:latin typeface="Times New Roman" panose="02020603050405020304"/>
                    <a:ea typeface="Times New Roman" panose="02020603050405020304"/>
                    <a:cs typeface="Times New Roman" panose="02020603050405020304"/>
                  </a:rPr>
                  <a:t> :</a:t>
                </a:r>
                <a:r>
                  <a:rPr lang="en-US" altLang="zh-CN" sz="700" dirty="0">
                    <a:latin typeface="+mj-lt"/>
                    <a:ea typeface="Times New Roman" panose="02020603050405020304"/>
                    <a:cs typeface="+mj-lt"/>
                  </a:rPr>
                  <a:t> Color space and spinor space matrices.</a:t>
                </a:r>
                <a:endParaRPr lang="en-US" altLang="zh-CN" sz="900" baseline="-6000" dirty="0">
                  <a:latin typeface="Times New Roman" panose="02020603050405020304"/>
                  <a:ea typeface="Times New Roman" panose="02020603050405020304"/>
                  <a:cs typeface="Times New Roman" panose="02020603050405020304"/>
                </a:endParaRPr>
              </a:p>
              <a:p>
                <a:pPr marL="335280" algn="l" rtl="0" eaLnBrk="0">
                  <a:lnSpc>
                    <a:spcPct val="95000"/>
                  </a:lnSpc>
                  <a:spcBef>
                    <a:spcPts val="80"/>
                  </a:spcBef>
                </a:pPr>
                <a:r>
                  <a:rPr sz="700" kern="0" spc="40" dirty="0">
                    <a:solidFill>
                      <a:srgbClr val="174994">
                        <a:alpha val="100000"/>
                      </a:srgbClr>
                    </a:solidFill>
                    <a:latin typeface="Malgun Gothic" panose="020B0503020000020004" charset="-127"/>
                    <a:ea typeface="Malgun Gothic" panose="020B0503020000020004" charset="-127"/>
                    <a:cs typeface="Malgun Gothic" panose="020B0503020000020004" charset="-127"/>
                  </a:rPr>
                  <a:t>•</a:t>
                </a:r>
                <a:r>
                  <a:rPr sz="700" kern="0" spc="210" dirty="0">
                    <a:solidFill>
                      <a:srgbClr val="174994">
                        <a:alpha val="100000"/>
                      </a:srgbClr>
                    </a:solidFill>
                    <a:latin typeface="Malgun Gothic" panose="020B0503020000020004" charset="-127"/>
                    <a:ea typeface="Malgun Gothic" panose="020B0503020000020004" charset="-127"/>
                    <a:cs typeface="Malgun Gothic" panose="020B0503020000020004" charset="-127"/>
                  </a:rPr>
                  <a:t> </a:t>
                </a:r>
                <a:r>
                  <a:rPr lang="en-US" altLang="zh-CN" sz="700" dirty="0">
                    <a:latin typeface="+mj-lt"/>
                    <a:ea typeface="Times New Roman" panose="02020603050405020304"/>
                    <a:cs typeface="+mj-lt"/>
                  </a:rPr>
                  <a:t>The time-ordered product operators can be expanded with increasing dimension.</a:t>
                </a:r>
                <a:endParaRPr lang="en-US" altLang="zh-CN" sz="700" dirty="0">
                  <a:latin typeface="+mj-lt"/>
                  <a:ea typeface="Times New Roman" panose="02020603050405020304"/>
                  <a:cs typeface="+mj-lt"/>
                </a:endParaRPr>
              </a:p>
              <a:p>
                <a:pPr marL="335280" algn="l" rtl="0" eaLnBrk="0">
                  <a:lnSpc>
                    <a:spcPct val="95000"/>
                  </a:lnSpc>
                  <a:spcBef>
                    <a:spcPts val="80"/>
                  </a:spcBef>
                </a:pPr>
                <a:endParaRPr lang="en-US" altLang="zh-CN" sz="700" kern="0" spc="40" dirty="0">
                  <a:solidFill>
                    <a:srgbClr val="174994">
                      <a:alpha val="100000"/>
                    </a:srgbClr>
                  </a:solidFill>
                  <a:latin typeface="+mj-lt"/>
                  <a:ea typeface="Times New Roman" panose="02020603050405020304"/>
                  <a:cs typeface="+mj-lt"/>
                </a:endParaRPr>
              </a:p>
              <a:p>
                <a:pPr marL="335280" algn="l" rtl="0" eaLnBrk="0">
                  <a:lnSpc>
                    <a:spcPct val="95000"/>
                  </a:lnSpc>
                  <a:spcBef>
                    <a:spcPts val="80"/>
                  </a:spcBef>
                </a:pPr>
                <a:r>
                  <a:rPr sz="700" kern="0" spc="40" dirty="0">
                    <a:solidFill>
                      <a:srgbClr val="174994">
                        <a:alpha val="100000"/>
                      </a:srgbClr>
                    </a:solidFill>
                    <a:latin typeface="Malgun Gothic" panose="020B0503020000020004" charset="-127"/>
                    <a:ea typeface="Malgun Gothic" panose="020B0503020000020004" charset="-127"/>
                    <a:cs typeface="Malgun Gothic" panose="020B0503020000020004" charset="-127"/>
                  </a:rPr>
                  <a:t>•</a:t>
                </a:r>
                <a:r>
                  <a:rPr sz="700" kern="0" spc="220" dirty="0">
                    <a:solidFill>
                      <a:srgbClr val="174994">
                        <a:alpha val="100000"/>
                      </a:srgbClr>
                    </a:solidFill>
                    <a:latin typeface="Malgun Gothic" panose="020B0503020000020004" charset="-127"/>
                    <a:ea typeface="Malgun Gothic" panose="020B0503020000020004" charset="-127"/>
                    <a:cs typeface="Malgun Gothic" panose="020B0503020000020004" charset="-127"/>
                  </a:rPr>
                  <a:t> </a:t>
                </a:r>
                <a:r>
                  <a:rPr lang="en-US" altLang="zh-CN" sz="700" kern="0" spc="30" dirty="0">
                    <a:solidFill>
                      <a:srgbClr val="000000">
                        <a:alpha val="100000"/>
                      </a:srgbClr>
                    </a:solidFill>
                    <a:latin typeface="Arial" panose="020B0604020202020204"/>
                    <a:ea typeface="Arial" panose="020B0604020202020204"/>
                    <a:cs typeface="Arial" panose="020B0604020202020204"/>
                  </a:rPr>
                  <a:t>Vacuum condensates</a:t>
                </a:r>
                <a:r>
                  <a:rPr sz="700" kern="0" spc="30" dirty="0">
                    <a:solidFill>
                      <a:srgbClr val="000000">
                        <a:alpha val="100000"/>
                      </a:srgbClr>
                    </a:solidFill>
                    <a:latin typeface="Arial" panose="020B0604020202020204"/>
                    <a:ea typeface="Arial" panose="020B0604020202020204"/>
                    <a:cs typeface="Arial" panose="020B0604020202020204"/>
                  </a:rPr>
                  <a:t>:</a:t>
                </a:r>
                <a:r>
                  <a:rPr lang="en-US" sz="700" kern="0" spc="30" dirty="0">
                    <a:solidFill>
                      <a:srgbClr val="000000">
                        <a:alpha val="100000"/>
                      </a:srgbClr>
                    </a:solidFill>
                    <a:latin typeface="Arial" panose="020B0604020202020204"/>
                    <a:ea typeface="Arial" panose="020B0604020202020204"/>
                    <a:cs typeface="Arial" panose="020B0604020202020204"/>
                  </a:rPr>
                  <a:t>         ,              ,                        ,                   .</a:t>
                </a:r>
                <a:endParaRPr sz="700" dirty="0">
                  <a:latin typeface="Arial" panose="020B0604020202020204"/>
                  <a:ea typeface="Arial" panose="020B0604020202020204"/>
                  <a:cs typeface="Arial" panose="020B0604020202020204"/>
                </a:endParaRPr>
              </a:p>
              <a:p>
                <a:pPr marL="335280" indent="0" algn="l" rtl="0" eaLnBrk="0" fontAlgn="auto">
                  <a:lnSpc>
                    <a:spcPct val="94000"/>
                  </a:lnSpc>
                  <a:spcBef>
                    <a:spcPts val="300"/>
                  </a:spcBef>
                </a:pPr>
                <a:r>
                  <a:rPr sz="700" kern="0" spc="40" dirty="0">
                    <a:solidFill>
                      <a:srgbClr val="174994">
                        <a:alpha val="100000"/>
                      </a:srgbClr>
                    </a:solidFill>
                    <a:latin typeface="Malgun Gothic" panose="020B0503020000020004" charset="-127"/>
                    <a:ea typeface="Malgun Gothic" panose="020B0503020000020004" charset="-127"/>
                    <a:cs typeface="Malgun Gothic" panose="020B0503020000020004" charset="-127"/>
                  </a:rPr>
                  <a:t>•</a:t>
                </a:r>
                <a:r>
                  <a:rPr sz="700" kern="0" spc="180" dirty="0">
                    <a:solidFill>
                      <a:srgbClr val="174994">
                        <a:alpha val="100000"/>
                      </a:srgbClr>
                    </a:solidFill>
                    <a:latin typeface="Malgun Gothic" panose="020B0503020000020004" charset="-127"/>
                    <a:ea typeface="Malgun Gothic" panose="020B0503020000020004" charset="-127"/>
                    <a:cs typeface="Malgun Gothic" panose="020B0503020000020004" charset="-127"/>
                  </a:rPr>
                  <a:t> </a:t>
                </a:r>
                <a:r>
                  <a:rPr lang="en-US" altLang="zh-CN" sz="700" kern="0" spc="40" dirty="0">
                    <a:solidFill>
                      <a:srgbClr val="0000FF">
                        <a:alpha val="100000"/>
                      </a:srgbClr>
                    </a:solidFill>
                    <a:latin typeface="Arial" panose="020B0604020202020204"/>
                    <a:ea typeface="Arial" panose="020B0604020202020204"/>
                    <a:cs typeface="Arial" panose="020B0604020202020204"/>
                  </a:rPr>
                  <a:t>The heavy quark field interacts minimally with the soft fields in the vacuum for its ultra short-range nature.</a:t>
                </a:r>
                <a:endParaRPr lang="en-US" altLang="zh-CN" sz="700" dirty="0">
                  <a:latin typeface="Arial" panose="020B0604020202020204"/>
                  <a:ea typeface="Arial" panose="020B0604020202020204"/>
                  <a:cs typeface="Arial" panose="020B0604020202020204"/>
                </a:endParaRPr>
              </a:p>
              <a:p>
                <a:pPr marL="334645" indent="0" algn="l" rtl="0" eaLnBrk="0" fontAlgn="auto">
                  <a:lnSpc>
                    <a:spcPct val="94000"/>
                  </a:lnSpc>
                  <a:spcBef>
                    <a:spcPts val="300"/>
                  </a:spcBef>
                  <a:buClrTx/>
                  <a:buSzTx/>
                  <a:buFont typeface="Arial" panose="020B0604020202020204" pitchFamily="34" charset="0"/>
                  <a:buChar char="•"/>
                </a:pPr>
                <a:r>
                  <a:rPr lang="en-US" altLang="zh-CN" sz="700" dirty="0">
                    <a:latin typeface="Arial" panose="020B0604020202020204"/>
                    <a:ea typeface="Arial" panose="020B0604020202020204"/>
                    <a:cs typeface="Arial" panose="020B0604020202020204"/>
                  </a:rPr>
                  <a:t>  The light quark vacuum condensate term can be derived from the theory of chiral symmetry spontaneous breaking </a:t>
                </a:r>
                <a:r>
                  <a:rPr lang="en-US" altLang="zh-CN" sz="700" dirty="0">
                    <a:latin typeface="Arial" panose="020B0604020202020204"/>
                    <a:ea typeface="Arial" panose="020B0604020202020204"/>
                    <a:cs typeface="Arial" panose="020B0604020202020204"/>
                  </a:rPr>
                  <a:t>and lattice QCD.</a:t>
                </a:r>
                <a:endParaRPr lang="en-US" altLang="zh-CN" sz="700" dirty="0">
                  <a:latin typeface="Arial" panose="020B0604020202020204"/>
                  <a:ea typeface="Arial" panose="020B0604020202020204"/>
                  <a:cs typeface="Arial" panose="020B0604020202020204"/>
                </a:endParaRPr>
              </a:p>
            </p:txBody>
          </p:sp>
        </mc:Choice>
        <mc:Fallback>
          <p:sp>
            <p:nvSpPr>
              <p:cNvPr id="150" name="textbox 150"/>
              <p:cNvSpPr>
                <a:spLocks noRot="1" noChangeAspect="1" noMove="1" noResize="1" noEditPoints="1" noAdjustHandles="1" noChangeArrowheads="1" noChangeShapeType="1" noTextEdit="1"/>
              </p:cNvSpPr>
              <p:nvPr/>
            </p:nvSpPr>
            <p:spPr>
              <a:xfrm>
                <a:off x="140970" y="151130"/>
                <a:ext cx="4398010" cy="3249930"/>
              </a:xfrm>
              <a:prstGeom prst="rect">
                <a:avLst/>
              </a:prstGeom>
              <a:blipFill rotWithShape="1">
                <a:blip r:embed="rId3"/>
                <a:stretch>
                  <a:fillRect t="-20"/>
                </a:stretch>
              </a:blipFill>
              <a:ln w="0" cap="flat">
                <a:noFill/>
                <a:prstDash val="solid"/>
                <a:miter lim="0"/>
              </a:ln>
            </p:spPr>
            <p:txBody>
              <a:bodyPr/>
              <a:lstStyle/>
              <a:p>
                <a:r>
                  <a:rPr lang="zh-CN" altLang="en-US">
                    <a:noFill/>
                  </a:rPr>
                  <a:t> </a:t>
                </a:r>
              </a:p>
            </p:txBody>
          </p:sp>
        </mc:Fallback>
      </mc:AlternateContent>
      <p:pic>
        <p:nvPicPr>
          <p:cNvPr id="152" name="picture 152"/>
          <p:cNvPicPr>
            <a:picLocks noChangeAspect="1"/>
          </p:cNvPicPr>
          <p:nvPr/>
        </p:nvPicPr>
        <p:blipFill>
          <a:blip r:embed="rId4"/>
          <a:stretch>
            <a:fillRect/>
          </a:stretch>
        </p:blipFill>
        <p:spPr>
          <a:xfrm rot="21600000">
            <a:off x="3448344" y="3286340"/>
            <a:ext cx="27930" cy="38100"/>
          </a:xfrm>
          <a:prstGeom prst="rect">
            <a:avLst/>
          </a:prstGeom>
        </p:spPr>
      </p:pic>
      <p:graphicFrame>
        <p:nvGraphicFramePr>
          <p:cNvPr id="160" name="table 160"/>
          <p:cNvGraphicFramePr>
            <a:graphicFrameLocks noGrp="1"/>
          </p:cNvGraphicFramePr>
          <p:nvPr/>
        </p:nvGraphicFramePr>
        <p:xfrm>
          <a:off x="0" y="3375072"/>
          <a:ext cx="4605019" cy="80644"/>
        </p:xfrm>
        <a:graphic>
          <a:graphicData uri="http://schemas.openxmlformats.org/drawingml/2006/table">
            <a:tbl>
              <a:tblPr/>
              <a:tblGrid>
                <a:gridCol w="913130"/>
                <a:gridCol w="1224914"/>
                <a:gridCol w="1952625"/>
                <a:gridCol w="514350"/>
              </a:tblGrid>
              <a:tr h="0">
                <a:tc>
                  <a:txBody>
                    <a:bodyPr/>
                    <a:lstStyle/>
                    <a:p>
                      <a:pPr algn="l" rtl="0" eaLnBrk="0">
                        <a:lnSpc>
                          <a:spcPct val="80000"/>
                        </a:lnSpc>
                      </a:pPr>
                      <a:endParaRPr sz="100" dirty="0">
                        <a:latin typeface="Arial" panose="020B0604020202020204"/>
                        <a:ea typeface="Arial" panose="020B0604020202020204"/>
                        <a:cs typeface="Arial" panose="020B0604020202020204"/>
                      </a:endParaRPr>
                    </a:p>
                    <a:p>
                      <a:pPr marL="269240" algn="l" rtl="0" eaLnBrk="0">
                        <a:lnSpc>
                          <a:spcPct val="99000"/>
                        </a:lnSpc>
                      </a:pPr>
                      <a:r>
                        <a:rPr lang="en-US" altLang="zh-CN" sz="400" kern="0" spc="50" dirty="0">
                          <a:solidFill>
                            <a:srgbClr val="174994">
                              <a:alpha val="100000"/>
                            </a:srgbClr>
                          </a:solidFill>
                          <a:latin typeface="Arial" panose="020B0604020202020204"/>
                          <a:ea typeface="Arial" panose="020B0604020202020204"/>
                          <a:cs typeface="Arial" panose="020B0604020202020204"/>
                          <a:sym typeface="+mn-ea"/>
                        </a:rPr>
                        <a:t>Jul.14</a:t>
                      </a:r>
                      <a:r>
                        <a:rPr sz="400" kern="0" spc="50" dirty="0">
                          <a:solidFill>
                            <a:srgbClr val="174994">
                              <a:alpha val="100000"/>
                            </a:srgbClr>
                          </a:solidFill>
                          <a:latin typeface="Arial" panose="020B0604020202020204"/>
                          <a:ea typeface="Arial" panose="020B0604020202020204"/>
                          <a:cs typeface="Arial" panose="020B0604020202020204"/>
                          <a:sym typeface="+mn-ea"/>
                        </a:rPr>
                        <a:t>, 2025</a:t>
                      </a:r>
                      <a:endParaRPr sz="400" dirty="0">
                        <a:latin typeface="Arial" panose="020B0604020202020204"/>
                        <a:ea typeface="Arial" panose="020B0604020202020204"/>
                        <a:cs typeface="Arial" panose="020B0604020202020204"/>
                      </a:endParaRPr>
                    </a:p>
                  </a:txBody>
                  <a:tcPr marL="0" marR="0" marT="0" marB="0" vert="horz">
                    <a:lnL>
                      <a:noFill/>
                    </a:lnL>
                    <a:lnR w="3175" cap="flat" cmpd="sng" algn="ctr">
                      <a:solidFill>
                        <a:srgbClr val="174994"/>
                      </a:solidFill>
                      <a:prstDash val="solid"/>
                      <a:round/>
                      <a:headEnd type="none" w="med" len="med"/>
                      <a:tailEnd type="none" w="med" len="med"/>
                    </a:lnR>
                    <a:lnT w="3175" cap="flat" cmpd="sng" algn="ctr">
                      <a:solidFill>
                        <a:srgbClr val="174994"/>
                      </a:solidFill>
                      <a:prstDash val="solid"/>
                      <a:round/>
                      <a:headEnd type="none" w="med" len="med"/>
                      <a:tailEnd type="none" w="med" len="med"/>
                    </a:lnT>
                    <a:lnB>
                      <a:noFill/>
                    </a:lnB>
                  </a:tcPr>
                </a:tc>
                <a:tc>
                  <a:txBody>
                    <a:bodyPr/>
                    <a:lstStyle/>
                    <a:p>
                      <a:pPr algn="l" rtl="0" eaLnBrk="0">
                        <a:lnSpc>
                          <a:spcPct val="73000"/>
                        </a:lnSpc>
                      </a:pPr>
                      <a:endParaRPr sz="100" dirty="0">
                        <a:latin typeface="Arial" panose="020B0604020202020204"/>
                        <a:ea typeface="Arial" panose="020B0604020202020204"/>
                        <a:cs typeface="Arial" panose="020B0604020202020204"/>
                      </a:endParaRPr>
                    </a:p>
                    <a:p>
                      <a:pPr marL="256540" algn="l" rtl="0" eaLnBrk="0">
                        <a:lnSpc>
                          <a:spcPts val="490"/>
                        </a:lnSpc>
                      </a:pPr>
                      <a:r>
                        <a:rPr lang="en-US" altLang="zh-CN" sz="400" kern="0" spc="60" dirty="0">
                          <a:solidFill>
                            <a:srgbClr val="174994">
                              <a:alpha val="100000"/>
                            </a:srgbClr>
                          </a:solidFill>
                          <a:latin typeface="Arial" panose="020B0604020202020204"/>
                          <a:ea typeface="Arial" panose="020B0604020202020204"/>
                          <a:cs typeface="Arial" panose="020B0604020202020204"/>
                          <a:sym typeface="+mn-ea"/>
                        </a:rPr>
                        <a:t>Hong-Zhou Xi </a:t>
                      </a:r>
                      <a:r>
                        <a:rPr sz="400" kern="0" spc="60" dirty="0">
                          <a:solidFill>
                            <a:srgbClr val="174994">
                              <a:alpha val="100000"/>
                            </a:srgbClr>
                          </a:solidFill>
                          <a:latin typeface="Arial" panose="020B0604020202020204"/>
                          <a:ea typeface="Arial" panose="020B0604020202020204"/>
                          <a:cs typeface="Arial" panose="020B0604020202020204"/>
                          <a:sym typeface="+mn-ea"/>
                        </a:rPr>
                        <a:t> </a:t>
                      </a:r>
                      <a:r>
                        <a:rPr sz="400" kern="0" spc="40" dirty="0">
                          <a:solidFill>
                            <a:srgbClr val="174994">
                              <a:alpha val="100000"/>
                            </a:srgbClr>
                          </a:solidFill>
                          <a:latin typeface="Arial" panose="020B0604020202020204"/>
                          <a:ea typeface="Arial" panose="020B0604020202020204"/>
                          <a:cs typeface="Arial" panose="020B0604020202020204"/>
                          <a:sym typeface="+mn-ea"/>
                        </a:rPr>
                        <a:t>(</a:t>
                      </a:r>
                      <a:r>
                        <a:rPr lang="en-US" sz="400" kern="0" spc="40" dirty="0">
                          <a:solidFill>
                            <a:srgbClr val="174994">
                              <a:alpha val="100000"/>
                            </a:srgbClr>
                          </a:solidFill>
                          <a:latin typeface="Arial" panose="020B0604020202020204"/>
                          <a:ea typeface="Arial" panose="020B0604020202020204"/>
                          <a:cs typeface="Arial" panose="020B0604020202020204"/>
                          <a:sym typeface="+mn-ea"/>
                        </a:rPr>
                        <a:t>SEU</a:t>
                      </a:r>
                      <a:r>
                        <a:rPr sz="400" kern="0" spc="40" dirty="0">
                          <a:solidFill>
                            <a:srgbClr val="174994">
                              <a:alpha val="100000"/>
                            </a:srgbClr>
                          </a:solidFill>
                          <a:latin typeface="Arial" panose="020B0604020202020204"/>
                          <a:ea typeface="Arial" panose="020B0604020202020204"/>
                          <a:cs typeface="Arial" panose="020B0604020202020204"/>
                          <a:sym typeface="+mn-ea"/>
                        </a:rPr>
                        <a:t>)</a:t>
                      </a:r>
                      <a:endParaRPr sz="400" dirty="0">
                        <a:latin typeface="Arial" panose="020B0604020202020204"/>
                        <a:ea typeface="Arial" panose="020B0604020202020204"/>
                        <a:cs typeface="Arial" panose="020B0604020202020204"/>
                      </a:endParaRPr>
                    </a:p>
                  </a:txBody>
                  <a:tcPr marL="0" marR="0" marT="0" marB="0" vert="horz">
                    <a:lnL w="3175" cap="flat" cmpd="sng" algn="ctr">
                      <a:solidFill>
                        <a:srgbClr val="174994"/>
                      </a:solidFill>
                      <a:prstDash val="solid"/>
                      <a:round/>
                      <a:headEnd type="none" w="med" len="med"/>
                      <a:tailEnd type="none" w="med" len="med"/>
                    </a:lnL>
                    <a:lnR w="3175" cap="flat" cmpd="sng" algn="ctr">
                      <a:solidFill>
                        <a:srgbClr val="174994"/>
                      </a:solidFill>
                      <a:prstDash val="solid"/>
                      <a:round/>
                      <a:headEnd type="none" w="med" len="med"/>
                      <a:tailEnd type="none" w="med" len="med"/>
                    </a:lnR>
                    <a:lnT w="3175" cap="flat" cmpd="sng" algn="ctr">
                      <a:solidFill>
                        <a:srgbClr val="174994"/>
                      </a:solidFill>
                      <a:prstDash val="solid"/>
                      <a:round/>
                      <a:headEnd type="none" w="med" len="med"/>
                      <a:tailEnd type="none" w="med" len="med"/>
                    </a:lnT>
                    <a:lnB>
                      <a:noFill/>
                    </a:lnB>
                  </a:tcPr>
                </a:tc>
                <a:tc>
                  <a:txBody>
                    <a:bodyPr/>
                    <a:lstStyle/>
                    <a:p>
                      <a:pPr algn="l" rtl="0" eaLnBrk="0">
                        <a:lnSpc>
                          <a:spcPct val="74000"/>
                        </a:lnSpc>
                      </a:pPr>
                      <a:endParaRPr sz="100" dirty="0">
                        <a:latin typeface="Arial" panose="020B0604020202020204"/>
                        <a:ea typeface="Arial" panose="020B0604020202020204"/>
                        <a:cs typeface="Arial" panose="020B0604020202020204"/>
                      </a:endParaRPr>
                    </a:p>
                    <a:p>
                      <a:pPr marL="260350" algn="l" rtl="0" eaLnBrk="0">
                        <a:lnSpc>
                          <a:spcPct val="98000"/>
                        </a:lnSpc>
                      </a:pPr>
                      <a:r>
                        <a:rPr lang="en-US" altLang="zh-CN" sz="400" dirty="0">
                          <a:solidFill>
                            <a:srgbClr val="4472C4"/>
                          </a:solidFill>
                          <a:latin typeface="Arial" panose="020B0604020202020204"/>
                          <a:ea typeface="Arial" panose="020B0604020202020204"/>
                          <a:cs typeface="Arial" panose="020B0604020202020204"/>
                        </a:rPr>
                        <a:t>Charmonium-like States with  J</a:t>
                      </a:r>
                      <a:r>
                        <a:rPr lang="en-US" altLang="zh-CN" sz="400" baseline="30000" dirty="0">
                          <a:solidFill>
                            <a:srgbClr val="4472C4"/>
                          </a:solidFill>
                          <a:latin typeface="Arial" panose="020B0604020202020204"/>
                          <a:ea typeface="Arial" panose="020B0604020202020204"/>
                          <a:cs typeface="Arial" panose="020B0604020202020204"/>
                        </a:rPr>
                        <a:t>PC</a:t>
                      </a:r>
                      <a:r>
                        <a:rPr lang="en-US" altLang="zh-CN" sz="400" dirty="0">
                          <a:solidFill>
                            <a:srgbClr val="4472C4"/>
                          </a:solidFill>
                          <a:latin typeface="Arial" panose="020B0604020202020204"/>
                          <a:ea typeface="Arial" panose="020B0604020202020204"/>
                          <a:cs typeface="Arial" panose="020B0604020202020204"/>
                        </a:rPr>
                        <a:t>=3</a:t>
                      </a:r>
                      <a:r>
                        <a:rPr lang="en-US" altLang="zh-CN" sz="400" baseline="30000" dirty="0">
                          <a:solidFill>
                            <a:srgbClr val="4472C4"/>
                          </a:solidFill>
                          <a:latin typeface="Arial" panose="020B0604020202020204"/>
                          <a:ea typeface="Arial" panose="020B0604020202020204"/>
                          <a:cs typeface="Arial" panose="020B0604020202020204"/>
                        </a:rPr>
                        <a:t>−+</a:t>
                      </a:r>
                      <a:r>
                        <a:rPr lang="en-US" altLang="zh-CN" sz="400" dirty="0">
                          <a:solidFill>
                            <a:srgbClr val="4472C4"/>
                          </a:solidFill>
                          <a:latin typeface="Arial" panose="020B0604020202020204"/>
                          <a:ea typeface="Arial" panose="020B0604020202020204"/>
                          <a:cs typeface="Arial" panose="020B0604020202020204"/>
                        </a:rPr>
                        <a:t>  through QCD Sum Rules</a:t>
                      </a:r>
                      <a:endParaRPr lang="en-US" altLang="zh-CN" sz="400" dirty="0">
                        <a:solidFill>
                          <a:srgbClr val="4472C4"/>
                        </a:solidFill>
                        <a:latin typeface="Arial" panose="020B0604020202020204"/>
                        <a:ea typeface="Arial" panose="020B0604020202020204"/>
                        <a:cs typeface="Arial" panose="020B0604020202020204"/>
                      </a:endParaRPr>
                    </a:p>
                    <a:p>
                      <a:pPr marL="260350" algn="l" rtl="0" eaLnBrk="0">
                        <a:lnSpc>
                          <a:spcPct val="98000"/>
                        </a:lnSpc>
                      </a:pPr>
                      <a:endParaRPr lang="en-US" altLang="zh-CN" sz="400" dirty="0">
                        <a:solidFill>
                          <a:srgbClr val="4472C4"/>
                        </a:solidFill>
                        <a:latin typeface="Arial" panose="020B0604020202020204"/>
                        <a:ea typeface="Arial" panose="020B0604020202020204"/>
                        <a:cs typeface="Arial" panose="020B0604020202020204"/>
                      </a:endParaRPr>
                    </a:p>
                  </a:txBody>
                  <a:tcPr marL="0" marR="0" marT="0" marB="0" vert="horz">
                    <a:lnL w="3175" cap="flat" cmpd="sng" algn="ctr">
                      <a:solidFill>
                        <a:srgbClr val="174994"/>
                      </a:solidFill>
                      <a:prstDash val="solid"/>
                      <a:round/>
                      <a:headEnd type="none" w="med" len="med"/>
                      <a:tailEnd type="none" w="med" len="med"/>
                    </a:lnL>
                    <a:lnR w="3175" cap="flat" cmpd="sng" algn="ctr">
                      <a:solidFill>
                        <a:srgbClr val="174994"/>
                      </a:solidFill>
                      <a:prstDash val="solid"/>
                      <a:round/>
                      <a:headEnd type="none" w="med" len="med"/>
                      <a:tailEnd type="none" w="med" len="med"/>
                    </a:lnR>
                    <a:lnT w="3175" cap="flat" cmpd="sng" algn="ctr">
                      <a:solidFill>
                        <a:srgbClr val="174994"/>
                      </a:solidFill>
                      <a:prstDash val="solid"/>
                      <a:round/>
                      <a:headEnd type="none" w="med" len="med"/>
                      <a:tailEnd type="none" w="med" len="med"/>
                    </a:lnT>
                    <a:lnB>
                      <a:noFill/>
                    </a:lnB>
                  </a:tcPr>
                </a:tc>
                <a:tc>
                  <a:txBody>
                    <a:bodyPr/>
                    <a:lstStyle/>
                    <a:p>
                      <a:pPr algn="l" rtl="0" eaLnBrk="0">
                        <a:lnSpc>
                          <a:spcPct val="81000"/>
                        </a:lnSpc>
                      </a:pPr>
                      <a:endParaRPr sz="100" dirty="0">
                        <a:latin typeface="Arial" panose="020B0604020202020204"/>
                        <a:ea typeface="Arial" panose="020B0604020202020204"/>
                        <a:cs typeface="Arial" panose="020B0604020202020204"/>
                      </a:endParaRPr>
                    </a:p>
                    <a:p>
                      <a:pPr marL="257810" algn="l" rtl="0" eaLnBrk="0">
                        <a:lnSpc>
                          <a:spcPct val="96000"/>
                        </a:lnSpc>
                      </a:pPr>
                      <a:r>
                        <a:rPr lang="en-US" sz="400" kern="0" spc="30" dirty="0">
                          <a:solidFill>
                            <a:srgbClr val="174994">
                              <a:alpha val="100000"/>
                            </a:srgbClr>
                          </a:solidFill>
                          <a:latin typeface="Arial" panose="020B0604020202020204"/>
                          <a:ea typeface="Arial" panose="020B0604020202020204"/>
                          <a:cs typeface="Arial" panose="020B0604020202020204"/>
                        </a:rPr>
                        <a:t>8</a:t>
                      </a:r>
                      <a:r>
                        <a:rPr sz="400" kern="0" spc="30" dirty="0">
                          <a:solidFill>
                            <a:srgbClr val="174994">
                              <a:alpha val="100000"/>
                            </a:srgbClr>
                          </a:solidFill>
                          <a:latin typeface="Arial" panose="020B0604020202020204"/>
                          <a:ea typeface="Arial" panose="020B0604020202020204"/>
                          <a:cs typeface="Arial" panose="020B0604020202020204"/>
                        </a:rPr>
                        <a:t>/</a:t>
                      </a:r>
                      <a:r>
                        <a:rPr lang="en-US" sz="400" kern="0" spc="30" dirty="0">
                          <a:solidFill>
                            <a:srgbClr val="174994">
                              <a:alpha val="100000"/>
                            </a:srgbClr>
                          </a:solidFill>
                          <a:latin typeface="Arial" panose="020B0604020202020204"/>
                          <a:ea typeface="Arial" panose="020B0604020202020204"/>
                          <a:cs typeface="Arial" panose="020B0604020202020204"/>
                        </a:rPr>
                        <a:t>19</a:t>
                      </a:r>
                      <a:endParaRPr lang="en-US" sz="400" kern="0" spc="30" dirty="0">
                        <a:solidFill>
                          <a:srgbClr val="174994">
                            <a:alpha val="100000"/>
                          </a:srgbClr>
                        </a:solidFill>
                        <a:latin typeface="Arial" panose="020B0604020202020204"/>
                        <a:ea typeface="Arial" panose="020B0604020202020204"/>
                        <a:cs typeface="Arial" panose="020B0604020202020204"/>
                      </a:endParaRPr>
                    </a:p>
                  </a:txBody>
                  <a:tcPr marL="0" marR="0" marT="0" marB="0" vert="horz">
                    <a:lnL w="3175" cap="flat" cmpd="sng" algn="ctr">
                      <a:solidFill>
                        <a:srgbClr val="174994"/>
                      </a:solidFill>
                      <a:prstDash val="solid"/>
                      <a:round/>
                      <a:headEnd type="none" w="med" len="med"/>
                      <a:tailEnd type="none" w="med" len="med"/>
                    </a:lnL>
                    <a:lnR>
                      <a:noFill/>
                    </a:lnR>
                    <a:lnT w="3175" cap="flat" cmpd="sng" algn="ctr">
                      <a:solidFill>
                        <a:srgbClr val="174994"/>
                      </a:solidFill>
                      <a:prstDash val="solid"/>
                      <a:round/>
                      <a:headEnd type="none" w="med" len="med"/>
                      <a:tailEnd type="none" w="med" len="med"/>
                    </a:lnT>
                    <a:lnB>
                      <a:noFill/>
                    </a:lnB>
                  </a:tcPr>
                </a:tc>
              </a:tr>
            </a:tbl>
          </a:graphicData>
        </a:graphic>
      </p:graphicFrame>
      <p:pic>
        <p:nvPicPr>
          <p:cNvPr id="4" name="图片 3"/>
          <p:cNvPicPr>
            <a:picLocks noChangeAspect="1"/>
          </p:cNvPicPr>
          <p:nvPr/>
        </p:nvPicPr>
        <p:blipFill>
          <a:blip r:embed="rId5"/>
          <a:stretch>
            <a:fillRect/>
          </a:stretch>
        </p:blipFill>
        <p:spPr>
          <a:xfrm>
            <a:off x="1001078" y="1630045"/>
            <a:ext cx="2605405" cy="568960"/>
          </a:xfrm>
          <a:prstGeom prst="rect">
            <a:avLst/>
          </a:prstGeom>
        </p:spPr>
      </p:pic>
      <p:pic>
        <p:nvPicPr>
          <p:cNvPr id="2" name="图片 1"/>
          <p:cNvPicPr>
            <a:picLocks noChangeAspect="1"/>
          </p:cNvPicPr>
          <p:nvPr/>
        </p:nvPicPr>
        <p:blipFill>
          <a:blip r:embed="rId6"/>
          <a:stretch>
            <a:fillRect/>
          </a:stretch>
        </p:blipFill>
        <p:spPr>
          <a:xfrm>
            <a:off x="1370330" y="469265"/>
            <a:ext cx="1866900" cy="197485"/>
          </a:xfrm>
          <a:prstGeom prst="rect">
            <a:avLst/>
          </a:prstGeom>
        </p:spPr>
      </p:pic>
      <p:pic>
        <p:nvPicPr>
          <p:cNvPr id="3" name="图片 2"/>
          <p:cNvPicPr>
            <a:picLocks noChangeAspect="1"/>
          </p:cNvPicPr>
          <p:nvPr/>
        </p:nvPicPr>
        <p:blipFill>
          <a:blip r:embed="rId7"/>
          <a:stretch>
            <a:fillRect/>
          </a:stretch>
        </p:blipFill>
        <p:spPr>
          <a:xfrm>
            <a:off x="1702753" y="1007110"/>
            <a:ext cx="1202055" cy="342265"/>
          </a:xfrm>
          <a:prstGeom prst="rect">
            <a:avLst/>
          </a:prstGeom>
        </p:spPr>
      </p:pic>
      <p:pic>
        <p:nvPicPr>
          <p:cNvPr id="5" name="图片 4"/>
          <p:cNvPicPr>
            <a:picLocks noChangeAspect="1"/>
          </p:cNvPicPr>
          <p:nvPr/>
        </p:nvPicPr>
        <p:blipFill>
          <a:blip r:embed="rId8"/>
          <a:stretch>
            <a:fillRect/>
          </a:stretch>
        </p:blipFill>
        <p:spPr>
          <a:xfrm>
            <a:off x="1537970" y="2518410"/>
            <a:ext cx="222885" cy="164465"/>
          </a:xfrm>
          <a:prstGeom prst="rect">
            <a:avLst/>
          </a:prstGeom>
        </p:spPr>
      </p:pic>
      <p:pic>
        <p:nvPicPr>
          <p:cNvPr id="6" name="图片 5"/>
          <p:cNvPicPr>
            <a:picLocks noChangeAspect="1"/>
          </p:cNvPicPr>
          <p:nvPr/>
        </p:nvPicPr>
        <p:blipFill>
          <a:blip r:embed="rId9"/>
          <a:stretch>
            <a:fillRect/>
          </a:stretch>
        </p:blipFill>
        <p:spPr>
          <a:xfrm>
            <a:off x="1823720" y="2518410"/>
            <a:ext cx="382905" cy="186690"/>
          </a:xfrm>
          <a:prstGeom prst="rect">
            <a:avLst/>
          </a:prstGeom>
        </p:spPr>
      </p:pic>
      <p:pic>
        <p:nvPicPr>
          <p:cNvPr id="7" name="图片 6"/>
          <p:cNvPicPr>
            <a:picLocks noChangeAspect="1"/>
          </p:cNvPicPr>
          <p:nvPr/>
        </p:nvPicPr>
        <p:blipFill>
          <a:blip r:embed="rId10"/>
          <a:stretch>
            <a:fillRect/>
          </a:stretch>
        </p:blipFill>
        <p:spPr>
          <a:xfrm>
            <a:off x="2269490" y="2501900"/>
            <a:ext cx="655320" cy="203200"/>
          </a:xfrm>
          <a:prstGeom prst="rect">
            <a:avLst/>
          </a:prstGeom>
        </p:spPr>
      </p:pic>
      <p:pic>
        <p:nvPicPr>
          <p:cNvPr id="8" name="图片 7"/>
          <p:cNvPicPr>
            <a:picLocks noChangeAspect="1"/>
          </p:cNvPicPr>
          <p:nvPr/>
        </p:nvPicPr>
        <p:blipFill>
          <a:blip r:embed="rId11"/>
          <a:stretch>
            <a:fillRect/>
          </a:stretch>
        </p:blipFill>
        <p:spPr>
          <a:xfrm>
            <a:off x="2987675" y="2518410"/>
            <a:ext cx="497205" cy="17970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picture 146"/>
          <p:cNvPicPr>
            <a:picLocks noChangeAspect="1"/>
          </p:cNvPicPr>
          <p:nvPr/>
        </p:nvPicPr>
        <p:blipFill>
          <a:blip r:embed="rId1"/>
          <a:stretch>
            <a:fillRect/>
          </a:stretch>
        </p:blipFill>
        <p:spPr>
          <a:xfrm rot="21600000">
            <a:off x="3085869" y="3276194"/>
            <a:ext cx="1479456" cy="58392"/>
          </a:xfrm>
          <a:prstGeom prst="rect">
            <a:avLst/>
          </a:prstGeom>
        </p:spPr>
      </p:pic>
      <p:pic>
        <p:nvPicPr>
          <p:cNvPr id="148" name="picture 148"/>
          <p:cNvPicPr>
            <a:picLocks noChangeAspect="1"/>
          </p:cNvPicPr>
          <p:nvPr/>
        </p:nvPicPr>
        <p:blipFill>
          <a:blip r:embed="rId2"/>
          <a:stretch>
            <a:fillRect/>
          </a:stretch>
        </p:blipFill>
        <p:spPr>
          <a:xfrm rot="21600000">
            <a:off x="2976359" y="3225076"/>
            <a:ext cx="1602613" cy="138988"/>
          </a:xfrm>
          <a:prstGeom prst="rect">
            <a:avLst/>
          </a:prstGeom>
        </p:spPr>
      </p:pic>
      <mc:AlternateContent xmlns:mc="http://schemas.openxmlformats.org/markup-compatibility/2006">
        <mc:Choice xmlns:a14="http://schemas.microsoft.com/office/drawing/2010/main" Requires="a14">
          <p:sp>
            <p:nvSpPr>
              <p:cNvPr id="150" name="textbox 150"/>
              <p:cNvSpPr/>
              <p:nvPr/>
            </p:nvSpPr>
            <p:spPr>
              <a:xfrm>
                <a:off x="140970" y="205740"/>
                <a:ext cx="4398010" cy="3249930"/>
              </a:xfrm>
              <a:prstGeom prst="rect">
                <a:avLst/>
              </a:prstGeom>
              <a:noFill/>
              <a:ln w="0" cap="flat">
                <a:noFill/>
                <a:prstDash val="solid"/>
                <a:miter lim="0"/>
              </a:ln>
            </p:spPr>
            <p:txBody>
              <a:bodyPr vert="horz" wrap="square" lIns="0" tIns="0" rIns="0" bIns="0"/>
              <a:lstStyle/>
              <a:p>
                <a:pPr algn="l" rtl="0" eaLnBrk="0">
                  <a:lnSpc>
                    <a:spcPct val="87000"/>
                  </a:lnSpc>
                </a:pPr>
                <a:endParaRPr sz="100" dirty="0">
                  <a:latin typeface="Arial" panose="020B0604020202020204"/>
                  <a:ea typeface="Arial" panose="020B0604020202020204"/>
                  <a:cs typeface="Arial" panose="020B0604020202020204"/>
                </a:endParaRPr>
              </a:p>
              <a:p>
                <a:pPr marL="12700" algn="l" rtl="0" eaLnBrk="0">
                  <a:lnSpc>
                    <a:spcPct val="90000"/>
                  </a:lnSpc>
                </a:pPr>
                <a:r>
                  <a:rPr lang="en-US" altLang="zh-CN" sz="900" dirty="0">
                    <a:solidFill>
                      <a:schemeClr val="accent1"/>
                    </a:solidFill>
                    <a:latin typeface="Arial" panose="020B0604020202020204"/>
                    <a:ea typeface="Arial" panose="020B0604020202020204"/>
                    <a:cs typeface="Arial" panose="020B0604020202020204"/>
                  </a:rPr>
                  <a:t>Input of Phenomenological Parameters</a:t>
                </a:r>
                <a:endParaRPr lang="en-US" altLang="zh-CN" sz="900" dirty="0">
                  <a:solidFill>
                    <a:schemeClr val="accent1"/>
                  </a:solidFill>
                  <a:latin typeface="Arial" panose="020B0604020202020204"/>
                  <a:ea typeface="Arial" panose="020B0604020202020204"/>
                  <a:cs typeface="Arial" panose="020B0604020202020204"/>
                </a:endParaRPr>
              </a:p>
              <a:p>
                <a:pPr marL="154940" indent="0" algn="l" rtl="0" eaLnBrk="0" fontAlgn="auto">
                  <a:lnSpc>
                    <a:spcPct val="93000"/>
                  </a:lnSpc>
                  <a:spcBef>
                    <a:spcPts val="300"/>
                  </a:spcBef>
                </a:pPr>
                <a:r>
                  <a:rPr sz="700" kern="0" spc="40" dirty="0">
                    <a:solidFill>
                      <a:srgbClr val="174994">
                        <a:alpha val="100000"/>
                      </a:srgbClr>
                    </a:solidFill>
                    <a:latin typeface="Malgun Gothic" panose="020B0503020000020004" charset="-127"/>
                    <a:ea typeface="Malgun Gothic" panose="020B0503020000020004" charset="-127"/>
                    <a:cs typeface="Malgun Gothic" panose="020B0503020000020004" charset="-127"/>
                  </a:rPr>
                  <a:t>•</a:t>
                </a:r>
                <a:r>
                  <a:rPr lang="en-US" sz="700" kern="0" spc="40" dirty="0">
                    <a:solidFill>
                      <a:srgbClr val="174994">
                        <a:alpha val="100000"/>
                      </a:srgbClr>
                    </a:solidFill>
                    <a:latin typeface="Malgun Gothic" panose="020B0503020000020004" charset="-127"/>
                    <a:ea typeface="Malgun Gothic" panose="020B0503020000020004" charset="-127"/>
                    <a:cs typeface="Malgun Gothic" panose="020B0503020000020004" charset="-127"/>
                  </a:rPr>
                  <a:t> </a:t>
                </a:r>
                <a:r>
                  <a:rPr lang="en-US" altLang="zh-CN" sz="700" dirty="0">
                    <a:latin typeface="Arial" panose="020B0604020202020204"/>
                    <a:ea typeface="Arial" panose="020B0604020202020204"/>
                    <a:cs typeface="Arial" panose="020B0604020202020204"/>
                  </a:rPr>
                  <a:t>For a current </a:t>
                </a:r>
                <a14:m>
                  <m:oMath xmlns:m="http://schemas.openxmlformats.org/officeDocument/2006/math">
                    <m:sSub>
                      <m:sSubPr>
                        <m:ctrlPr>
                          <a:rPr lang="en-US" altLang="zh-CN" sz="700" i="1" dirty="0">
                            <a:latin typeface="Cambria Math" panose="02040503050406030204" charset="0"/>
                            <a:ea typeface="Arial" panose="020B0604020202020204"/>
                            <a:cs typeface="Cambria Math" panose="02040503050406030204" charset="0"/>
                          </a:rPr>
                        </m:ctrlPr>
                      </m:sSubPr>
                      <m:e>
                        <m:r>
                          <a:rPr lang="en-US" altLang="zh-CN" sz="700" i="1" dirty="0">
                            <a:latin typeface="Cambria Math" panose="02040503050406030204" charset="0"/>
                            <a:ea typeface="Arial" panose="020B0604020202020204"/>
                            <a:cs typeface="Cambria Math" panose="02040503050406030204" charset="0"/>
                          </a:rPr>
                          <m:t>𝜂</m:t>
                        </m:r>
                      </m:e>
                      <m:sub>
                        <m:r>
                          <a:rPr lang="en-US" altLang="zh-CN" sz="700" i="1" dirty="0">
                            <a:latin typeface="Cambria Math" panose="02040503050406030204" charset="0"/>
                            <a:ea typeface="Arial" panose="020B0604020202020204"/>
                            <a:cs typeface="Cambria Math" panose="02040503050406030204" charset="0"/>
                          </a:rPr>
                          <m:t>1</m:t>
                        </m:r>
                      </m:sub>
                    </m:sSub>
                  </m:oMath>
                </a14:m>
                <a:r>
                  <a:rPr lang="en-US" altLang="zh-CN" sz="700" dirty="0">
                    <a:latin typeface="Arial" panose="020B0604020202020204"/>
                    <a:ea typeface="Arial" panose="020B0604020202020204"/>
                    <a:cs typeface="Arial" panose="020B0604020202020204"/>
                  </a:rPr>
                  <a:t>, we assume that it couples to the possibly-existing exotic state X</a:t>
                </a:r>
                <a:r>
                  <a:rPr lang="en-US" altLang="zh-CN" sz="700" baseline="-25000" dirty="0">
                    <a:latin typeface="Arial" panose="020B0604020202020204"/>
                    <a:ea typeface="Arial" panose="020B0604020202020204"/>
                    <a:cs typeface="Arial" panose="020B0604020202020204"/>
                  </a:rPr>
                  <a:t>1</a:t>
                </a:r>
                <a:r>
                  <a:rPr lang="en-US" altLang="zh-CN" sz="700" dirty="0">
                    <a:latin typeface="Arial" panose="020B0604020202020204"/>
                    <a:ea typeface="Arial" panose="020B0604020202020204"/>
                    <a:cs typeface="Arial" panose="020B0604020202020204"/>
                  </a:rPr>
                  <a:t> through</a:t>
                </a:r>
                <a:endParaRPr lang="en-US" altLang="zh-CN" sz="700" dirty="0">
                  <a:latin typeface="Arial" panose="020B0604020202020204"/>
                  <a:ea typeface="Arial" panose="020B0604020202020204"/>
                  <a:cs typeface="Arial" panose="020B0604020202020204"/>
                </a:endParaRPr>
              </a:p>
              <a:p>
                <a:pPr marL="154940" indent="0" algn="l" rtl="0" eaLnBrk="0" fontAlgn="auto">
                  <a:lnSpc>
                    <a:spcPct val="93000"/>
                  </a:lnSpc>
                  <a:spcBef>
                    <a:spcPts val="300"/>
                  </a:spcBef>
                </a:pPr>
                <a:endParaRPr lang="en-US" altLang="zh-CN" sz="700" dirty="0">
                  <a:latin typeface="Arial" panose="020B0604020202020204"/>
                  <a:ea typeface="Arial" panose="020B0604020202020204"/>
                  <a:cs typeface="Arial" panose="020B0604020202020204"/>
                </a:endParaRPr>
              </a:p>
              <a:p>
                <a:pPr marL="154940" indent="0" algn="l" rtl="0" eaLnBrk="0" fontAlgn="auto">
                  <a:lnSpc>
                    <a:spcPct val="93000"/>
                  </a:lnSpc>
                  <a:spcBef>
                    <a:spcPts val="300"/>
                  </a:spcBef>
                </a:pPr>
                <a:endParaRPr lang="en-US" altLang="zh-CN" sz="700" dirty="0">
                  <a:latin typeface="Arial" panose="020B0604020202020204"/>
                  <a:ea typeface="Arial" panose="020B0604020202020204"/>
                  <a:cs typeface="Arial" panose="020B0604020202020204"/>
                </a:endParaRPr>
              </a:p>
              <a:p>
                <a:pPr marL="154940" indent="0" algn="l" rtl="0" eaLnBrk="0" fontAlgn="auto">
                  <a:lnSpc>
                    <a:spcPct val="93000"/>
                  </a:lnSpc>
                  <a:spcBef>
                    <a:spcPts val="300"/>
                  </a:spcBef>
                  <a:buFont typeface="Arial" panose="020B0604020202020204" pitchFamily="34" charset="0"/>
                  <a:buChar char="•"/>
                </a:pPr>
                <a:r>
                  <a:rPr lang="en-US" altLang="zh-CN" sz="700" kern="0" spc="40" dirty="0">
                    <a:solidFill>
                      <a:schemeClr val="tx1">
                        <a:alpha val="100000"/>
                      </a:schemeClr>
                    </a:solidFill>
                    <a:latin typeface="Arial" panose="020B0604020202020204"/>
                    <a:ea typeface="Arial" panose="020B0604020202020204"/>
                    <a:cs typeface="Arial" panose="020B0604020202020204"/>
                    <a:sym typeface="+mn-ea"/>
                  </a:rPr>
                  <a:t>  </a:t>
                </a:r>
                <a:r>
                  <a:rPr lang="en-US" altLang="zh-CN" sz="700" kern="0" spc="40" dirty="0">
                    <a:solidFill>
                      <a:schemeClr val="tx1">
                        <a:alpha val="100000"/>
                      </a:schemeClr>
                    </a:solidFill>
                    <a:latin typeface="Arial" panose="020B0604020202020204"/>
                    <a:ea typeface="Arial" panose="020B0604020202020204"/>
                    <a:cs typeface="Arial" panose="020B0604020202020204"/>
                  </a:rPr>
                  <a:t>f</a:t>
                </a:r>
                <a:r>
                  <a:rPr lang="en-US" altLang="zh-CN" sz="700" kern="0" spc="40" baseline="-25000" dirty="0">
                    <a:solidFill>
                      <a:schemeClr val="tx1">
                        <a:alpha val="100000"/>
                      </a:schemeClr>
                    </a:solidFill>
                    <a:latin typeface="Arial" panose="020B0604020202020204"/>
                    <a:ea typeface="Arial" panose="020B0604020202020204"/>
                    <a:cs typeface="Arial" panose="020B0604020202020204"/>
                  </a:rPr>
                  <a:t>1</a:t>
                </a:r>
                <a:r>
                  <a:rPr lang="en-US" altLang="zh-CN" sz="700" kern="0" spc="40" dirty="0">
                    <a:solidFill>
                      <a:schemeClr val="tx1">
                        <a:alpha val="100000"/>
                      </a:schemeClr>
                    </a:solidFill>
                    <a:latin typeface="Arial" panose="020B0604020202020204"/>
                    <a:ea typeface="Arial" panose="020B0604020202020204"/>
                    <a:cs typeface="Arial" panose="020B0604020202020204"/>
                  </a:rPr>
                  <a:t>:</a:t>
                </a:r>
                <a:r>
                  <a:rPr lang="en-US" altLang="zh-CN" sz="700" kern="0" spc="40" baseline="-25000" dirty="0">
                    <a:solidFill>
                      <a:schemeClr val="tx1">
                        <a:alpha val="100000"/>
                      </a:schemeClr>
                    </a:solidFill>
                    <a:latin typeface="Arial" panose="020B0604020202020204"/>
                    <a:ea typeface="Arial" panose="020B0604020202020204"/>
                    <a:cs typeface="Arial" panose="020B0604020202020204"/>
                  </a:rPr>
                  <a:t> </a:t>
                </a:r>
                <a:r>
                  <a:rPr lang="en-US" altLang="zh-CN" sz="700" kern="0" spc="40" dirty="0">
                    <a:solidFill>
                      <a:schemeClr val="tx1">
                        <a:alpha val="100000"/>
                      </a:schemeClr>
                    </a:solidFill>
                    <a:latin typeface="Arial" panose="020B0604020202020204"/>
                    <a:ea typeface="Arial" panose="020B0604020202020204"/>
                    <a:cs typeface="Arial" panose="020B0604020202020204"/>
                  </a:rPr>
                  <a:t>T</a:t>
                </a:r>
                <a:r>
                  <a:rPr lang="en-US" altLang="zh-CN" sz="700" kern="0" spc="40" dirty="0">
                    <a:solidFill>
                      <a:schemeClr val="tx1">
                        <a:alpha val="100000"/>
                      </a:schemeClr>
                    </a:solidFill>
                    <a:latin typeface="Arial" panose="020B0604020202020204"/>
                    <a:ea typeface="Arial" panose="020B0604020202020204"/>
                    <a:cs typeface="Arial" panose="020B0604020202020204"/>
                  </a:rPr>
                  <a:t>he decay constant.    </a:t>
                </a:r>
                <a14:m>
                  <m:oMath xmlns:m="http://schemas.openxmlformats.org/officeDocument/2006/math">
                    <m:sSub>
                      <m:sSubPr>
                        <m:ctrlPr>
                          <a:rPr lang="en-US" altLang="zh-CN" sz="700" i="1" kern="0" spc="40" dirty="0">
                            <a:solidFill>
                              <a:schemeClr val="tx1">
                                <a:alpha val="100000"/>
                              </a:schemeClr>
                            </a:solidFill>
                            <a:latin typeface="Cambria Math" panose="02040503050406030204" charset="0"/>
                            <a:ea typeface="Arial" panose="020B0604020202020204"/>
                            <a:cs typeface="Cambria Math" panose="02040503050406030204" charset="0"/>
                          </a:rPr>
                        </m:ctrlPr>
                      </m:sSubPr>
                      <m:e>
                        <m:r>
                          <a:rPr lang="en-US" altLang="zh-CN" sz="700" i="1" kern="0" spc="40" dirty="0">
                            <a:solidFill>
                              <a:schemeClr val="tx1">
                                <a:alpha val="100000"/>
                              </a:schemeClr>
                            </a:solidFill>
                            <a:latin typeface="Cambria Math" panose="02040503050406030204" charset="0"/>
                            <a:ea typeface="Arial" panose="020B0604020202020204"/>
                            <a:cs typeface="Cambria Math" panose="02040503050406030204" charset="0"/>
                          </a:rPr>
                          <m:t>𝜖</m:t>
                        </m:r>
                      </m:e>
                      <m:sub>
                        <m:sSub>
                          <m:sSubPr>
                            <m:ctrlPr>
                              <a:rPr lang="en-US" altLang="zh-CN" sz="700" i="1" kern="0" spc="40" dirty="0">
                                <a:solidFill>
                                  <a:schemeClr val="tx1">
                                    <a:alpha val="100000"/>
                                  </a:schemeClr>
                                </a:solidFill>
                                <a:latin typeface="Cambria Math" panose="02040503050406030204" charset="0"/>
                                <a:ea typeface="Arial" panose="020B0604020202020204"/>
                                <a:cs typeface="Cambria Math" panose="02040503050406030204" charset="0"/>
                              </a:rPr>
                            </m:ctrlPr>
                          </m:sSubPr>
                          <m:e>
                            <m:r>
                              <a:rPr lang="en-US" altLang="zh-CN" sz="700" i="1" kern="0" spc="40" dirty="0">
                                <a:solidFill>
                                  <a:schemeClr val="tx1">
                                    <a:alpha val="100000"/>
                                  </a:schemeClr>
                                </a:solidFill>
                                <a:latin typeface="Cambria Math" panose="02040503050406030204" charset="0"/>
                                <a:ea typeface="Arial" panose="020B0604020202020204"/>
                                <a:cs typeface="Cambria Math" panose="02040503050406030204" charset="0"/>
                              </a:rPr>
                              <m:t>𝛼</m:t>
                            </m:r>
                          </m:e>
                          <m:sub>
                            <m:r>
                              <a:rPr lang="en-US" altLang="zh-CN" sz="700" i="1" kern="0" spc="40" dirty="0">
                                <a:solidFill>
                                  <a:schemeClr val="tx1">
                                    <a:alpha val="100000"/>
                                  </a:schemeClr>
                                </a:solidFill>
                                <a:latin typeface="Cambria Math" panose="02040503050406030204" charset="0"/>
                                <a:ea typeface="Arial" panose="020B0604020202020204"/>
                                <a:cs typeface="Cambria Math" panose="02040503050406030204" charset="0"/>
                              </a:rPr>
                              <m:t>1</m:t>
                            </m:r>
                          </m:sub>
                        </m:sSub>
                        <m:sSub>
                          <m:sSubPr>
                            <m:ctrlPr>
                              <a:rPr lang="en-US" altLang="zh-CN" sz="700" i="1" kern="0" spc="40" dirty="0">
                                <a:solidFill>
                                  <a:schemeClr val="tx1">
                                    <a:alpha val="100000"/>
                                  </a:schemeClr>
                                </a:solidFill>
                                <a:latin typeface="Cambria Math" panose="02040503050406030204" charset="0"/>
                                <a:ea typeface="Arial" panose="020B0604020202020204"/>
                                <a:cs typeface="Cambria Math" panose="02040503050406030204" charset="0"/>
                              </a:rPr>
                            </m:ctrlPr>
                          </m:sSubPr>
                          <m:e>
                            <m:r>
                              <a:rPr lang="en-US" altLang="zh-CN" sz="700" i="1" kern="0" spc="40" dirty="0">
                                <a:solidFill>
                                  <a:schemeClr val="tx1">
                                    <a:alpha val="100000"/>
                                  </a:schemeClr>
                                </a:solidFill>
                                <a:latin typeface="Cambria Math" panose="02040503050406030204" charset="0"/>
                                <a:ea typeface="Arial" panose="020B0604020202020204"/>
                                <a:cs typeface="Cambria Math" panose="02040503050406030204" charset="0"/>
                              </a:rPr>
                              <m:t>𝛼</m:t>
                            </m:r>
                          </m:e>
                          <m:sub>
                            <m:r>
                              <a:rPr lang="en-US" altLang="zh-CN" sz="700" i="1" kern="0" spc="40" dirty="0">
                                <a:solidFill>
                                  <a:schemeClr val="tx1">
                                    <a:alpha val="100000"/>
                                  </a:schemeClr>
                                </a:solidFill>
                                <a:latin typeface="Cambria Math" panose="02040503050406030204" charset="0"/>
                                <a:ea typeface="Arial" panose="020B0604020202020204"/>
                                <a:cs typeface="Cambria Math" panose="02040503050406030204" charset="0"/>
                              </a:rPr>
                              <m:t>2</m:t>
                            </m:r>
                          </m:sub>
                        </m:sSub>
                        <m:sSub>
                          <m:sSubPr>
                            <m:ctrlPr>
                              <a:rPr lang="en-US" altLang="zh-CN" sz="700" i="1" kern="0" spc="40" dirty="0">
                                <a:solidFill>
                                  <a:schemeClr val="tx1">
                                    <a:alpha val="100000"/>
                                  </a:schemeClr>
                                </a:solidFill>
                                <a:latin typeface="Cambria Math" panose="02040503050406030204" charset="0"/>
                                <a:ea typeface="Arial" panose="020B0604020202020204"/>
                                <a:cs typeface="Cambria Math" panose="02040503050406030204" charset="0"/>
                              </a:rPr>
                            </m:ctrlPr>
                          </m:sSubPr>
                          <m:e>
                            <m:r>
                              <a:rPr lang="en-US" altLang="zh-CN" sz="700" i="1" kern="0" spc="40" dirty="0">
                                <a:solidFill>
                                  <a:schemeClr val="tx1">
                                    <a:alpha val="100000"/>
                                  </a:schemeClr>
                                </a:solidFill>
                                <a:latin typeface="Cambria Math" panose="02040503050406030204" charset="0"/>
                                <a:ea typeface="Arial" panose="020B0604020202020204"/>
                                <a:cs typeface="Cambria Math" panose="02040503050406030204" charset="0"/>
                              </a:rPr>
                              <m:t>𝛼</m:t>
                            </m:r>
                          </m:e>
                          <m:sub>
                            <m:r>
                              <a:rPr lang="en-US" altLang="zh-CN" sz="700" i="1" kern="0" spc="40" dirty="0">
                                <a:solidFill>
                                  <a:schemeClr val="tx1">
                                    <a:alpha val="100000"/>
                                  </a:schemeClr>
                                </a:solidFill>
                                <a:latin typeface="Cambria Math" panose="02040503050406030204" charset="0"/>
                                <a:ea typeface="Arial" panose="020B0604020202020204"/>
                                <a:cs typeface="Cambria Math" panose="02040503050406030204" charset="0"/>
                              </a:rPr>
                              <m:t>3</m:t>
                            </m:r>
                          </m:sub>
                        </m:sSub>
                      </m:sub>
                    </m:sSub>
                  </m:oMath>
                </a14:m>
                <a:r>
                  <a:rPr lang="en-US" altLang="zh-CN" sz="700" kern="0" spc="40" dirty="0">
                    <a:solidFill>
                      <a:schemeClr val="tx1">
                        <a:alpha val="100000"/>
                      </a:schemeClr>
                    </a:solidFill>
                    <a:latin typeface="Arial" panose="020B0604020202020204"/>
                    <a:ea typeface="Arial" panose="020B0604020202020204"/>
                    <a:cs typeface="Arial" panose="020B0604020202020204"/>
                  </a:rPr>
                  <a:t>: The symmetric and traceless polarization tensor.</a:t>
                </a:r>
                <a:endParaRPr lang="en-US" altLang="zh-CN" sz="700" kern="0" spc="40" dirty="0">
                  <a:solidFill>
                    <a:srgbClr val="174994">
                      <a:alpha val="100000"/>
                    </a:srgbClr>
                  </a:solidFill>
                  <a:latin typeface="Malgun Gothic" panose="020B0503020000020004" charset="-127"/>
                  <a:ea typeface="Malgun Gothic" panose="020B0503020000020004" charset="-127"/>
                  <a:cs typeface="Malgun Gothic" panose="020B0503020000020004" charset="-127"/>
                </a:endParaRPr>
              </a:p>
              <a:p>
                <a:pPr marL="154940" indent="0" algn="l" rtl="0" eaLnBrk="0" fontAlgn="auto">
                  <a:lnSpc>
                    <a:spcPct val="93000"/>
                  </a:lnSpc>
                  <a:spcBef>
                    <a:spcPts val="300"/>
                  </a:spcBef>
                  <a:buFont typeface="Arial" panose="020B0604020202020204" pitchFamily="34" charset="0"/>
                  <a:buNone/>
                </a:pPr>
                <a:r>
                  <a:rPr sz="700" kern="0" spc="40" dirty="0">
                    <a:solidFill>
                      <a:srgbClr val="174994">
                        <a:alpha val="100000"/>
                      </a:srgbClr>
                    </a:solidFill>
                    <a:latin typeface="Malgun Gothic" panose="020B0503020000020004" charset="-127"/>
                    <a:ea typeface="Malgun Gothic" panose="020B0503020000020004" charset="-127"/>
                    <a:cs typeface="Malgun Gothic" panose="020B0503020000020004" charset="-127"/>
                  </a:rPr>
                  <a:t>•</a:t>
                </a:r>
                <a:r>
                  <a:rPr sz="700" kern="0" spc="210" dirty="0">
                    <a:solidFill>
                      <a:srgbClr val="174994">
                        <a:alpha val="100000"/>
                      </a:srgbClr>
                    </a:solidFill>
                    <a:latin typeface="Malgun Gothic" panose="020B0503020000020004" charset="-127"/>
                    <a:ea typeface="Malgun Gothic" panose="020B0503020000020004" charset="-127"/>
                    <a:cs typeface="Malgun Gothic" panose="020B0503020000020004" charset="-127"/>
                  </a:rPr>
                  <a:t> </a:t>
                </a:r>
                <a:r>
                  <a:rPr lang="en-US" altLang="zh-CN" sz="700" dirty="0">
                    <a:latin typeface="Arial" panose="020B0604020202020204"/>
                    <a:ea typeface="Arial" panose="020B0604020202020204"/>
                    <a:cs typeface="Arial" panose="020B0604020202020204"/>
                  </a:rPr>
                  <a:t>At the hadron level, we apply the dispersion relation which is mentioned previously:</a:t>
                </a:r>
                <a:endParaRPr lang="en-US" altLang="zh-CN" sz="700" dirty="0">
                  <a:latin typeface="Arial" panose="020B0604020202020204"/>
                  <a:ea typeface="Arial" panose="020B0604020202020204"/>
                  <a:cs typeface="Arial" panose="020B0604020202020204"/>
                </a:endParaRPr>
              </a:p>
              <a:p>
                <a:pPr marL="154940" indent="0" algn="l" rtl="0" eaLnBrk="0" fontAlgn="auto">
                  <a:lnSpc>
                    <a:spcPct val="93000"/>
                  </a:lnSpc>
                  <a:spcBef>
                    <a:spcPts val="300"/>
                  </a:spcBef>
                  <a:buFont typeface="Arial" panose="020B0604020202020204" pitchFamily="34" charset="0"/>
                  <a:buNone/>
                </a:pPr>
                <a:endParaRPr lang="en-US" altLang="zh-CN" sz="700" dirty="0">
                  <a:latin typeface="Arial" panose="020B0604020202020204"/>
                  <a:ea typeface="Arial" panose="020B0604020202020204"/>
                  <a:cs typeface="Arial" panose="020B0604020202020204"/>
                </a:endParaRPr>
              </a:p>
              <a:p>
                <a:pPr marL="154940" indent="0" algn="l" rtl="0" eaLnBrk="0" fontAlgn="auto">
                  <a:lnSpc>
                    <a:spcPct val="100000"/>
                  </a:lnSpc>
                  <a:spcBef>
                    <a:spcPts val="300"/>
                  </a:spcBef>
                  <a:buFont typeface="Arial" panose="020B0604020202020204" pitchFamily="34" charset="0"/>
                  <a:buNone/>
                </a:pPr>
                <a:endParaRPr lang="en-US" altLang="zh-CN" sz="700" dirty="0">
                  <a:latin typeface="Arial" panose="020B0604020202020204"/>
                  <a:ea typeface="Arial" panose="020B0604020202020204"/>
                  <a:cs typeface="Arial" panose="020B0604020202020204"/>
                </a:endParaRPr>
              </a:p>
              <a:p>
                <a:pPr marL="154940" indent="0" algn="l" rtl="0" eaLnBrk="0" fontAlgn="auto">
                  <a:lnSpc>
                    <a:spcPct val="100000"/>
                  </a:lnSpc>
                  <a:spcBef>
                    <a:spcPts val="300"/>
                  </a:spcBef>
                  <a:buFont typeface="Arial" panose="020B0604020202020204" pitchFamily="34" charset="0"/>
                  <a:buChar char="•"/>
                </a:pPr>
                <a:r>
                  <a:rPr lang="en-US" altLang="zh-CN" sz="700" dirty="0">
                    <a:latin typeface="Arial" panose="020B0604020202020204"/>
                    <a:ea typeface="Arial" panose="020B0604020202020204"/>
                    <a:cs typeface="Arial" panose="020B0604020202020204"/>
                  </a:rPr>
                  <a:t>  </a:t>
                </a:r>
                <a:r>
                  <a:rPr lang="en-US" altLang="zh-CN" sz="700" kern="0" spc="40" dirty="0">
                    <a:solidFill>
                      <a:srgbClr val="0000FF">
                        <a:alpha val="100000"/>
                      </a:srgbClr>
                    </a:solidFill>
                    <a:latin typeface="Arial" panose="020B0604020202020204"/>
                    <a:ea typeface="Arial" panose="020B0604020202020204"/>
                    <a:cs typeface="Arial" panose="020B0604020202020204"/>
                  </a:rPr>
                  <a:t> When the imaginary part of the correlation function does not vanish as s→∞, the dispersion integral will be divergent, which need a subtracted correlation function to ensure convergence.</a:t>
                </a:r>
                <a:endParaRPr lang="en-US" altLang="zh-CN" sz="700" dirty="0">
                  <a:latin typeface="Arial" panose="020B0604020202020204"/>
                  <a:ea typeface="Arial" panose="020B0604020202020204"/>
                  <a:cs typeface="Arial" panose="020B0604020202020204"/>
                </a:endParaRPr>
              </a:p>
              <a:p>
                <a:pPr marL="154940" algn="l" rtl="0" eaLnBrk="0" fontAlgn="auto">
                  <a:lnSpc>
                    <a:spcPct val="100000"/>
                  </a:lnSpc>
                  <a:spcBef>
                    <a:spcPts val="300"/>
                  </a:spcBef>
                  <a:buClrTx/>
                  <a:buSzTx/>
                  <a:buFont typeface="Arial" panose="020B0604020202020204" pitchFamily="34" charset="0"/>
                  <a:buChar char="•"/>
                </a:pPr>
                <a:r>
                  <a:rPr lang="en-US" altLang="zh-CN" sz="700" kern="0" spc="40" dirty="0">
                    <a:solidFill>
                      <a:schemeClr val="tx1">
                        <a:alpha val="100000"/>
                      </a:schemeClr>
                    </a:solidFill>
                    <a:latin typeface="Arial" panose="020B0604020202020204"/>
                    <a:ea typeface="Arial" panose="020B0604020202020204"/>
                    <a:cs typeface="Arial" panose="020B0604020202020204"/>
                  </a:rPr>
                  <a:t>   We parameterize ρ</a:t>
                </a:r>
                <a:r>
                  <a:rPr lang="en-US" altLang="zh-CN" sz="700" kern="0" spc="40" baseline="-25000" dirty="0">
                    <a:solidFill>
                      <a:schemeClr val="tx1">
                        <a:alpha val="100000"/>
                      </a:schemeClr>
                    </a:solidFill>
                    <a:latin typeface="Arial" panose="020B0604020202020204"/>
                    <a:ea typeface="Arial" panose="020B0604020202020204"/>
                    <a:cs typeface="Arial" panose="020B0604020202020204"/>
                  </a:rPr>
                  <a:t>11</a:t>
                </a:r>
                <a:r>
                  <a:rPr lang="en-US" altLang="zh-CN" sz="700" kern="0" spc="40" dirty="0">
                    <a:solidFill>
                      <a:schemeClr val="tx1">
                        <a:alpha val="100000"/>
                      </a:schemeClr>
                    </a:solidFill>
                    <a:latin typeface="Arial" panose="020B0604020202020204"/>
                    <a:ea typeface="Arial" panose="020B0604020202020204"/>
                    <a:cs typeface="Arial" panose="020B0604020202020204"/>
                  </a:rPr>
                  <a:t> by one pole dominance for the state X</a:t>
                </a:r>
                <a:r>
                  <a:rPr lang="en-US" altLang="zh-CN" sz="700" kern="0" spc="40" baseline="-25000" dirty="0">
                    <a:solidFill>
                      <a:schemeClr val="tx1">
                        <a:alpha val="100000"/>
                      </a:schemeClr>
                    </a:solidFill>
                    <a:latin typeface="Arial" panose="020B0604020202020204"/>
                    <a:ea typeface="Arial" panose="020B0604020202020204"/>
                    <a:cs typeface="Arial" panose="020B0604020202020204"/>
                  </a:rPr>
                  <a:t>1</a:t>
                </a:r>
                <a:r>
                  <a:rPr lang="en-US" altLang="zh-CN" sz="700" kern="0" spc="40" dirty="0">
                    <a:solidFill>
                      <a:schemeClr val="tx1">
                        <a:alpha val="100000"/>
                      </a:schemeClr>
                    </a:solidFill>
                    <a:latin typeface="Arial" panose="020B0604020202020204"/>
                    <a:ea typeface="Arial" panose="020B0604020202020204"/>
                    <a:cs typeface="Arial" panose="020B0604020202020204"/>
                  </a:rPr>
                  <a:t> and a continuum contribution:</a:t>
                </a:r>
                <a:endParaRPr lang="en-US" altLang="zh-CN" sz="700" kern="0" spc="40" dirty="0">
                  <a:solidFill>
                    <a:schemeClr val="tx1">
                      <a:alpha val="100000"/>
                    </a:schemeClr>
                  </a:solidFill>
                  <a:latin typeface="Arial" panose="020B0604020202020204"/>
                  <a:ea typeface="Arial" panose="020B0604020202020204"/>
                  <a:cs typeface="Arial" panose="020B0604020202020204"/>
                </a:endParaRPr>
              </a:p>
              <a:p>
                <a:pPr marL="154940" algn="l" rtl="0" eaLnBrk="0" fontAlgn="auto">
                  <a:lnSpc>
                    <a:spcPct val="100000"/>
                  </a:lnSpc>
                  <a:spcBef>
                    <a:spcPts val="300"/>
                  </a:spcBef>
                  <a:buClrTx/>
                  <a:buSzTx/>
                  <a:buFont typeface="Arial" panose="020B0604020202020204" pitchFamily="34" charset="0"/>
                  <a:buChar char="•"/>
                </a:pPr>
                <a:endParaRPr lang="en-US" altLang="zh-CN" sz="700" kern="0" spc="40" dirty="0">
                  <a:solidFill>
                    <a:schemeClr val="tx1">
                      <a:alpha val="100000"/>
                    </a:schemeClr>
                  </a:solidFill>
                  <a:latin typeface="Arial" panose="020B0604020202020204"/>
                  <a:ea typeface="Arial" panose="020B0604020202020204"/>
                  <a:cs typeface="Arial" panose="020B0604020202020204"/>
                </a:endParaRPr>
              </a:p>
              <a:p>
                <a:pPr marL="154940" algn="l" rtl="0" eaLnBrk="0" fontAlgn="auto">
                  <a:lnSpc>
                    <a:spcPct val="100000"/>
                  </a:lnSpc>
                  <a:spcBef>
                    <a:spcPts val="300"/>
                  </a:spcBef>
                  <a:buClrTx/>
                  <a:buSzTx/>
                  <a:buFont typeface="Arial" panose="020B0604020202020204" pitchFamily="34" charset="0"/>
                  <a:buChar char="•"/>
                </a:pPr>
                <a:endParaRPr lang="en-US" altLang="zh-CN" sz="700" kern="0" spc="40" dirty="0">
                  <a:solidFill>
                    <a:schemeClr val="tx1">
                      <a:alpha val="100000"/>
                    </a:schemeClr>
                  </a:solidFill>
                  <a:latin typeface="Arial" panose="020B0604020202020204"/>
                  <a:ea typeface="Arial" panose="020B0604020202020204"/>
                  <a:cs typeface="Arial" panose="020B0604020202020204"/>
                </a:endParaRPr>
              </a:p>
              <a:p>
                <a:pPr marL="154940" algn="l" rtl="0" eaLnBrk="0" fontAlgn="auto">
                  <a:lnSpc>
                    <a:spcPct val="100000"/>
                  </a:lnSpc>
                  <a:spcBef>
                    <a:spcPts val="300"/>
                  </a:spcBef>
                  <a:buClrTx/>
                  <a:buSzTx/>
                  <a:buFont typeface="Arial" panose="020B0604020202020204" pitchFamily="34" charset="0"/>
                  <a:buChar char="•"/>
                </a:pPr>
                <a:endParaRPr lang="en-US" altLang="zh-CN" sz="700" kern="0" spc="40" dirty="0">
                  <a:solidFill>
                    <a:schemeClr val="tx1">
                      <a:alpha val="100000"/>
                    </a:schemeClr>
                  </a:solidFill>
                  <a:latin typeface="Arial" panose="020B0604020202020204"/>
                  <a:ea typeface="Arial" panose="020B0604020202020204"/>
                  <a:cs typeface="Arial" panose="020B0604020202020204"/>
                </a:endParaRPr>
              </a:p>
              <a:p>
                <a:pPr marL="154940" algn="l" rtl="0" eaLnBrk="0" fontAlgn="auto">
                  <a:lnSpc>
                    <a:spcPct val="100000"/>
                  </a:lnSpc>
                  <a:spcBef>
                    <a:spcPts val="300"/>
                  </a:spcBef>
                  <a:buClrTx/>
                  <a:buSzTx/>
                  <a:buFont typeface="Arial" panose="020B0604020202020204" pitchFamily="34" charset="0"/>
                  <a:buChar char="•"/>
                </a:pPr>
                <a:endParaRPr lang="en-US" altLang="zh-CN" sz="700" kern="0" spc="40" dirty="0">
                  <a:solidFill>
                    <a:schemeClr val="tx1">
                      <a:alpha val="100000"/>
                    </a:schemeClr>
                  </a:solidFill>
                  <a:latin typeface="Arial" panose="020B0604020202020204"/>
                  <a:ea typeface="Arial" panose="020B0604020202020204"/>
                  <a:cs typeface="Arial" panose="020B0604020202020204"/>
                </a:endParaRPr>
              </a:p>
              <a:p>
                <a:pPr marL="154940" algn="l" rtl="0" eaLnBrk="0" fontAlgn="auto">
                  <a:lnSpc>
                    <a:spcPct val="100000"/>
                  </a:lnSpc>
                  <a:spcBef>
                    <a:spcPts val="300"/>
                  </a:spcBef>
                  <a:buClrTx/>
                  <a:buSzTx/>
                  <a:buFont typeface="Arial" panose="020B0604020202020204" pitchFamily="34" charset="0"/>
                  <a:buChar char="•"/>
                </a:pPr>
                <a:r>
                  <a:rPr lang="en-US" altLang="zh-CN" sz="700" kern="0" spc="40" dirty="0">
                    <a:solidFill>
                      <a:schemeClr val="tx1">
                        <a:alpha val="100000"/>
                      </a:schemeClr>
                    </a:solidFill>
                    <a:latin typeface="Arial" panose="020B0604020202020204"/>
                    <a:ea typeface="Arial" panose="020B0604020202020204"/>
                    <a:cs typeface="Arial" panose="020B0604020202020204"/>
                  </a:rPr>
                  <a:t>   We perform the Borel transformation at both the hadron and quark-gluon levels to obtain</a:t>
                </a:r>
                <a:r>
                  <a:rPr lang="zh-CN" altLang="en-US" sz="700" kern="0" spc="40" dirty="0">
                    <a:solidFill>
                      <a:schemeClr val="tx1">
                        <a:alpha val="100000"/>
                      </a:schemeClr>
                    </a:solidFill>
                    <a:latin typeface="Arial" panose="020B0604020202020204"/>
                    <a:ea typeface="Arial" panose="020B0604020202020204"/>
                    <a:cs typeface="Arial" panose="020B0604020202020204"/>
                  </a:rPr>
                  <a:t>：</a:t>
                </a:r>
                <a:endParaRPr lang="zh-CN" altLang="en-US" sz="700" kern="0" spc="40" dirty="0">
                  <a:solidFill>
                    <a:schemeClr val="tx1">
                      <a:alpha val="100000"/>
                    </a:schemeClr>
                  </a:solidFill>
                  <a:latin typeface="Arial" panose="020B0604020202020204"/>
                  <a:ea typeface="Arial" panose="020B0604020202020204"/>
                  <a:cs typeface="Arial" panose="020B0604020202020204"/>
                </a:endParaRPr>
              </a:p>
              <a:p>
                <a:pPr marL="154940" algn="l" rtl="0" eaLnBrk="0" fontAlgn="auto">
                  <a:lnSpc>
                    <a:spcPct val="100000"/>
                  </a:lnSpc>
                  <a:spcBef>
                    <a:spcPts val="300"/>
                  </a:spcBef>
                  <a:buClrTx/>
                  <a:buSzTx/>
                  <a:buFont typeface="Arial" panose="020B0604020202020204" pitchFamily="34" charset="0"/>
                  <a:buChar char="•"/>
                </a:pPr>
                <a:endParaRPr lang="zh-CN" altLang="en-US" sz="700" kern="0" spc="40" dirty="0">
                  <a:solidFill>
                    <a:schemeClr val="tx1">
                      <a:alpha val="100000"/>
                    </a:schemeClr>
                  </a:solidFill>
                  <a:latin typeface="Arial" panose="020B0604020202020204"/>
                  <a:ea typeface="Arial" panose="020B0604020202020204"/>
                  <a:cs typeface="Arial" panose="020B0604020202020204"/>
                </a:endParaRPr>
              </a:p>
              <a:p>
                <a:pPr marL="154940" indent="0" algn="l" rtl="0" eaLnBrk="0" fontAlgn="auto">
                  <a:lnSpc>
                    <a:spcPct val="100000"/>
                  </a:lnSpc>
                  <a:spcBef>
                    <a:spcPts val="300"/>
                  </a:spcBef>
                  <a:buClrTx/>
                  <a:buSzTx/>
                  <a:buFont typeface="Arial" panose="020B0604020202020204" pitchFamily="34" charset="0"/>
                  <a:buNone/>
                </a:pPr>
                <a:endParaRPr lang="en-US" altLang="zh-CN" sz="700" kern="0" spc="40" dirty="0">
                  <a:solidFill>
                    <a:schemeClr val="tx1">
                      <a:alpha val="100000"/>
                    </a:schemeClr>
                  </a:solidFill>
                  <a:latin typeface="Arial" panose="020B0604020202020204"/>
                  <a:ea typeface="Arial" panose="020B0604020202020204"/>
                  <a:cs typeface="Arial" panose="020B0604020202020204"/>
                </a:endParaRPr>
              </a:p>
              <a:p>
                <a:pPr marL="154940" algn="l" rtl="0" eaLnBrk="0" fontAlgn="auto">
                  <a:lnSpc>
                    <a:spcPct val="100000"/>
                  </a:lnSpc>
                  <a:spcBef>
                    <a:spcPts val="300"/>
                  </a:spcBef>
                  <a:buClrTx/>
                  <a:buSzTx/>
                  <a:buFont typeface="Arial" panose="020B0604020202020204" pitchFamily="34" charset="0"/>
                  <a:buChar char="•"/>
                </a:pPr>
                <a:r>
                  <a:rPr lang="en-US" altLang="zh-CN" sz="700" kern="0" spc="40" dirty="0">
                    <a:solidFill>
                      <a:schemeClr val="tx1">
                        <a:alpha val="100000"/>
                      </a:schemeClr>
                    </a:solidFill>
                    <a:latin typeface="Arial" panose="020B0604020202020204"/>
                    <a:ea typeface="Arial" panose="020B0604020202020204"/>
                    <a:cs typeface="Arial" panose="020B0604020202020204"/>
                  </a:rPr>
                  <a:t>   </a:t>
                </a:r>
                <a:r>
                  <a:rPr lang="en-US" altLang="zh-CN" sz="700" kern="0" spc="40" dirty="0">
                    <a:solidFill>
                      <a:srgbClr val="0000FF">
                        <a:alpha val="100000"/>
                      </a:srgbClr>
                    </a:solidFill>
                    <a:latin typeface="Arial" panose="020B0604020202020204"/>
                    <a:ea typeface="Arial" panose="020B0604020202020204"/>
                    <a:cs typeface="Arial" panose="020B0604020202020204"/>
                  </a:rPr>
                  <a:t>Borel transformation</a:t>
                </a:r>
                <a:endParaRPr lang="en-US" altLang="zh-CN" sz="700" kern="0" spc="40" dirty="0">
                  <a:solidFill>
                    <a:schemeClr val="tx1">
                      <a:alpha val="100000"/>
                    </a:schemeClr>
                  </a:solidFill>
                  <a:latin typeface="Arial" panose="020B0604020202020204"/>
                  <a:ea typeface="Arial" panose="020B0604020202020204"/>
                  <a:cs typeface="Arial" panose="020B0604020202020204"/>
                </a:endParaRPr>
              </a:p>
              <a:p>
                <a:pPr marL="360045" lvl="1" indent="0" algn="l" rtl="0" eaLnBrk="0" fontAlgn="auto">
                  <a:lnSpc>
                    <a:spcPct val="100000"/>
                  </a:lnSpc>
                  <a:spcBef>
                    <a:spcPts val="300"/>
                  </a:spcBef>
                  <a:buClrTx/>
                  <a:buSzTx/>
                  <a:buFont typeface="Arial" panose="020B0604020202020204" pitchFamily="34" charset="0"/>
                  <a:buChar char="•"/>
                </a:pPr>
                <a:r>
                  <a:rPr lang="en-US" altLang="zh-CN" sz="700" kern="0" spc="40" dirty="0">
                    <a:solidFill>
                      <a:schemeClr val="tx1">
                        <a:alpha val="100000"/>
                      </a:schemeClr>
                    </a:solidFill>
                    <a:latin typeface="Arial" panose="020B0604020202020204"/>
                    <a:ea typeface="Arial" panose="020B0604020202020204"/>
                    <a:cs typeface="Arial" panose="020B0604020202020204"/>
                  </a:rPr>
                  <a:t>   Remove subtraction terms in dispersion relations</a:t>
                </a:r>
                <a:endParaRPr lang="en-US" altLang="zh-CN" sz="700" kern="0" spc="40" dirty="0">
                  <a:solidFill>
                    <a:schemeClr val="tx1">
                      <a:alpha val="100000"/>
                    </a:schemeClr>
                  </a:solidFill>
                  <a:latin typeface="Arial" panose="020B0604020202020204"/>
                  <a:ea typeface="Arial" panose="020B0604020202020204"/>
                  <a:cs typeface="Arial" panose="020B0604020202020204"/>
                </a:endParaRPr>
              </a:p>
              <a:p>
                <a:pPr marL="360045" lvl="1" indent="0" algn="l" rtl="0" eaLnBrk="0" fontAlgn="auto">
                  <a:lnSpc>
                    <a:spcPct val="100000"/>
                  </a:lnSpc>
                  <a:spcBef>
                    <a:spcPts val="300"/>
                  </a:spcBef>
                  <a:buClrTx/>
                  <a:buSzTx/>
                  <a:buFont typeface="Arial" panose="020B0604020202020204" pitchFamily="34" charset="0"/>
                  <a:buChar char="•"/>
                </a:pPr>
                <a:r>
                  <a:rPr lang="en-US" altLang="zh-CN" sz="700" kern="0" spc="40" dirty="0">
                    <a:solidFill>
                      <a:schemeClr val="tx1">
                        <a:alpha val="100000"/>
                      </a:schemeClr>
                    </a:solidFill>
                    <a:latin typeface="Arial" panose="020B0604020202020204"/>
                    <a:ea typeface="Arial" panose="020B0604020202020204"/>
                    <a:cs typeface="Arial" panose="020B0604020202020204"/>
                  </a:rPr>
                  <a:t>   Suppress contributions from high-energy excited states and continuum spectra</a:t>
                </a:r>
                <a:r>
                  <a:rPr sz="1000" kern="0" spc="0" dirty="0">
                    <a:solidFill>
                      <a:srgbClr val="000000">
                        <a:alpha val="100000"/>
                      </a:srgbClr>
                    </a:solidFill>
                    <a:latin typeface="Arial" panose="020B0604020202020204"/>
                    <a:ea typeface="Arial" panose="020B0604020202020204"/>
                    <a:cs typeface="Arial" panose="020B0604020202020204"/>
                  </a:rPr>
                  <a:t>	</a:t>
                </a:r>
                <a:endParaRPr sz="1000" dirty="0">
                  <a:latin typeface="Arial" panose="020B0604020202020204"/>
                  <a:ea typeface="Arial" panose="020B0604020202020204"/>
                  <a:cs typeface="Arial" panose="020B0604020202020204"/>
                </a:endParaRPr>
              </a:p>
              <a:p>
                <a:pPr marL="261620" algn="l" rtl="0" eaLnBrk="0">
                  <a:lnSpc>
                    <a:spcPct val="92000"/>
                  </a:lnSpc>
                  <a:spcBef>
                    <a:spcPts val="815"/>
                  </a:spcBef>
                </a:pPr>
                <a:endParaRPr sz="700" kern="0" spc="30" dirty="0">
                  <a:solidFill>
                    <a:srgbClr val="0000FF">
                      <a:alpha val="100000"/>
                    </a:srgbClr>
                  </a:solidFill>
                  <a:latin typeface="Arial" panose="020B0604020202020204"/>
                  <a:ea typeface="Arial" panose="020B0604020202020204"/>
                  <a:cs typeface="Arial" panose="020B0604020202020204"/>
                </a:endParaRPr>
              </a:p>
              <a:p>
                <a:pPr marL="261620" algn="l" rtl="0" eaLnBrk="0">
                  <a:lnSpc>
                    <a:spcPct val="92000"/>
                  </a:lnSpc>
                  <a:spcBef>
                    <a:spcPts val="815"/>
                  </a:spcBef>
                </a:pPr>
                <a:endParaRPr lang="en-US" altLang="zh-CN" sz="700" dirty="0">
                  <a:latin typeface="Arial" panose="020B0604020202020204"/>
                  <a:ea typeface="Arial" panose="020B0604020202020204"/>
                  <a:cs typeface="Arial" panose="020B0604020202020204"/>
                </a:endParaRPr>
              </a:p>
            </p:txBody>
          </p:sp>
        </mc:Choice>
        <mc:Fallback>
          <p:sp>
            <p:nvSpPr>
              <p:cNvPr id="150" name="textbox 150"/>
              <p:cNvSpPr>
                <a:spLocks noRot="1" noChangeAspect="1" noMove="1" noResize="1" noEditPoints="1" noAdjustHandles="1" noChangeArrowheads="1" noChangeShapeType="1" noTextEdit="1"/>
              </p:cNvSpPr>
              <p:nvPr/>
            </p:nvSpPr>
            <p:spPr>
              <a:xfrm>
                <a:off x="140970" y="205740"/>
                <a:ext cx="4398010" cy="3249930"/>
              </a:xfrm>
              <a:prstGeom prst="rect">
                <a:avLst/>
              </a:prstGeom>
              <a:blipFill rotWithShape="1">
                <a:blip r:embed="rId3"/>
                <a:stretch>
                  <a:fillRect t="-20" b="-8148"/>
                </a:stretch>
              </a:blipFill>
              <a:ln w="0" cap="flat">
                <a:noFill/>
                <a:prstDash val="solid"/>
                <a:miter lim="0"/>
              </a:ln>
            </p:spPr>
            <p:txBody>
              <a:bodyPr/>
              <a:lstStyle/>
              <a:p>
                <a:r>
                  <a:rPr lang="zh-CN" altLang="en-US">
                    <a:noFill/>
                  </a:rPr>
                  <a:t> </a:t>
                </a:r>
              </a:p>
            </p:txBody>
          </p:sp>
        </mc:Fallback>
      </mc:AlternateContent>
      <p:pic>
        <p:nvPicPr>
          <p:cNvPr id="152" name="picture 152"/>
          <p:cNvPicPr>
            <a:picLocks noChangeAspect="1"/>
          </p:cNvPicPr>
          <p:nvPr/>
        </p:nvPicPr>
        <p:blipFill>
          <a:blip r:embed="rId4"/>
          <a:stretch>
            <a:fillRect/>
          </a:stretch>
        </p:blipFill>
        <p:spPr>
          <a:xfrm rot="21600000">
            <a:off x="3448344" y="3286340"/>
            <a:ext cx="27930" cy="38100"/>
          </a:xfrm>
          <a:prstGeom prst="rect">
            <a:avLst/>
          </a:prstGeom>
        </p:spPr>
      </p:pic>
      <p:graphicFrame>
        <p:nvGraphicFramePr>
          <p:cNvPr id="160" name="table 160"/>
          <p:cNvGraphicFramePr>
            <a:graphicFrameLocks noGrp="1"/>
          </p:cNvGraphicFramePr>
          <p:nvPr/>
        </p:nvGraphicFramePr>
        <p:xfrm>
          <a:off x="0" y="3375072"/>
          <a:ext cx="4605019" cy="80644"/>
        </p:xfrm>
        <a:graphic>
          <a:graphicData uri="http://schemas.openxmlformats.org/drawingml/2006/table">
            <a:tbl>
              <a:tblPr/>
              <a:tblGrid>
                <a:gridCol w="913130"/>
                <a:gridCol w="1224914"/>
                <a:gridCol w="1952625"/>
                <a:gridCol w="514350"/>
              </a:tblGrid>
              <a:tr h="0">
                <a:tc>
                  <a:txBody>
                    <a:bodyPr/>
                    <a:lstStyle/>
                    <a:p>
                      <a:pPr algn="l" rtl="0" eaLnBrk="0">
                        <a:lnSpc>
                          <a:spcPct val="80000"/>
                        </a:lnSpc>
                      </a:pPr>
                      <a:endParaRPr sz="100" dirty="0">
                        <a:latin typeface="Arial" panose="020B0604020202020204"/>
                        <a:ea typeface="Arial" panose="020B0604020202020204"/>
                        <a:cs typeface="Arial" panose="020B0604020202020204"/>
                      </a:endParaRPr>
                    </a:p>
                    <a:p>
                      <a:pPr marL="269240" algn="l" rtl="0" eaLnBrk="0">
                        <a:lnSpc>
                          <a:spcPct val="99000"/>
                        </a:lnSpc>
                      </a:pPr>
                      <a:r>
                        <a:rPr lang="en-US" altLang="zh-CN" sz="400" kern="0" spc="50" dirty="0">
                          <a:solidFill>
                            <a:srgbClr val="174994">
                              <a:alpha val="100000"/>
                            </a:srgbClr>
                          </a:solidFill>
                          <a:latin typeface="Arial" panose="020B0604020202020204"/>
                          <a:ea typeface="Arial" panose="020B0604020202020204"/>
                          <a:cs typeface="Arial" panose="020B0604020202020204"/>
                          <a:sym typeface="+mn-ea"/>
                        </a:rPr>
                        <a:t>Jul.14</a:t>
                      </a:r>
                      <a:r>
                        <a:rPr sz="400" kern="0" spc="50" dirty="0">
                          <a:solidFill>
                            <a:srgbClr val="174994">
                              <a:alpha val="100000"/>
                            </a:srgbClr>
                          </a:solidFill>
                          <a:latin typeface="Arial" panose="020B0604020202020204"/>
                          <a:ea typeface="Arial" panose="020B0604020202020204"/>
                          <a:cs typeface="Arial" panose="020B0604020202020204"/>
                          <a:sym typeface="+mn-ea"/>
                        </a:rPr>
                        <a:t>, 2025</a:t>
                      </a:r>
                      <a:endParaRPr sz="400" dirty="0">
                        <a:latin typeface="Arial" panose="020B0604020202020204"/>
                        <a:ea typeface="Arial" panose="020B0604020202020204"/>
                        <a:cs typeface="Arial" panose="020B0604020202020204"/>
                      </a:endParaRPr>
                    </a:p>
                  </a:txBody>
                  <a:tcPr marL="0" marR="0" marT="0" marB="0" vert="horz">
                    <a:lnL>
                      <a:noFill/>
                    </a:lnL>
                    <a:lnR w="3175" cap="flat" cmpd="sng" algn="ctr">
                      <a:solidFill>
                        <a:srgbClr val="174994"/>
                      </a:solidFill>
                      <a:prstDash val="solid"/>
                      <a:round/>
                      <a:headEnd type="none" w="med" len="med"/>
                      <a:tailEnd type="none" w="med" len="med"/>
                    </a:lnR>
                    <a:lnT w="3175" cap="flat" cmpd="sng" algn="ctr">
                      <a:solidFill>
                        <a:srgbClr val="174994"/>
                      </a:solidFill>
                      <a:prstDash val="solid"/>
                      <a:round/>
                      <a:headEnd type="none" w="med" len="med"/>
                      <a:tailEnd type="none" w="med" len="med"/>
                    </a:lnT>
                    <a:lnB>
                      <a:noFill/>
                    </a:lnB>
                  </a:tcPr>
                </a:tc>
                <a:tc>
                  <a:txBody>
                    <a:bodyPr/>
                    <a:lstStyle/>
                    <a:p>
                      <a:pPr algn="l" rtl="0" eaLnBrk="0">
                        <a:lnSpc>
                          <a:spcPct val="73000"/>
                        </a:lnSpc>
                      </a:pPr>
                      <a:endParaRPr sz="100" dirty="0">
                        <a:latin typeface="Arial" panose="020B0604020202020204"/>
                        <a:ea typeface="Arial" panose="020B0604020202020204"/>
                        <a:cs typeface="Arial" panose="020B0604020202020204"/>
                      </a:endParaRPr>
                    </a:p>
                    <a:p>
                      <a:pPr marL="256540" algn="l" rtl="0" eaLnBrk="0">
                        <a:lnSpc>
                          <a:spcPts val="490"/>
                        </a:lnSpc>
                      </a:pPr>
                      <a:r>
                        <a:rPr lang="en-US" altLang="zh-CN" sz="400" kern="0" spc="60" dirty="0">
                          <a:solidFill>
                            <a:srgbClr val="174994">
                              <a:alpha val="100000"/>
                            </a:srgbClr>
                          </a:solidFill>
                          <a:latin typeface="Arial" panose="020B0604020202020204"/>
                          <a:ea typeface="Arial" panose="020B0604020202020204"/>
                          <a:cs typeface="Arial" panose="020B0604020202020204"/>
                          <a:sym typeface="+mn-ea"/>
                        </a:rPr>
                        <a:t>Hong-Zhou Xi </a:t>
                      </a:r>
                      <a:r>
                        <a:rPr sz="400" kern="0" spc="60" dirty="0">
                          <a:solidFill>
                            <a:srgbClr val="174994">
                              <a:alpha val="100000"/>
                            </a:srgbClr>
                          </a:solidFill>
                          <a:latin typeface="Arial" panose="020B0604020202020204"/>
                          <a:ea typeface="Arial" panose="020B0604020202020204"/>
                          <a:cs typeface="Arial" panose="020B0604020202020204"/>
                          <a:sym typeface="+mn-ea"/>
                        </a:rPr>
                        <a:t> </a:t>
                      </a:r>
                      <a:r>
                        <a:rPr sz="400" kern="0" spc="40" dirty="0">
                          <a:solidFill>
                            <a:srgbClr val="174994">
                              <a:alpha val="100000"/>
                            </a:srgbClr>
                          </a:solidFill>
                          <a:latin typeface="Arial" panose="020B0604020202020204"/>
                          <a:ea typeface="Arial" panose="020B0604020202020204"/>
                          <a:cs typeface="Arial" panose="020B0604020202020204"/>
                          <a:sym typeface="+mn-ea"/>
                        </a:rPr>
                        <a:t>(</a:t>
                      </a:r>
                      <a:r>
                        <a:rPr lang="en-US" sz="400" kern="0" spc="40" dirty="0">
                          <a:solidFill>
                            <a:srgbClr val="174994">
                              <a:alpha val="100000"/>
                            </a:srgbClr>
                          </a:solidFill>
                          <a:latin typeface="Arial" panose="020B0604020202020204"/>
                          <a:ea typeface="Arial" panose="020B0604020202020204"/>
                          <a:cs typeface="Arial" panose="020B0604020202020204"/>
                          <a:sym typeface="+mn-ea"/>
                        </a:rPr>
                        <a:t>SEU</a:t>
                      </a:r>
                      <a:r>
                        <a:rPr sz="400" kern="0" spc="40" dirty="0">
                          <a:solidFill>
                            <a:srgbClr val="174994">
                              <a:alpha val="100000"/>
                            </a:srgbClr>
                          </a:solidFill>
                          <a:latin typeface="Arial" panose="020B0604020202020204"/>
                          <a:ea typeface="Arial" panose="020B0604020202020204"/>
                          <a:cs typeface="Arial" panose="020B0604020202020204"/>
                          <a:sym typeface="+mn-ea"/>
                        </a:rPr>
                        <a:t>)</a:t>
                      </a:r>
                      <a:endParaRPr sz="400" dirty="0">
                        <a:latin typeface="Arial" panose="020B0604020202020204"/>
                        <a:ea typeface="Arial" panose="020B0604020202020204"/>
                        <a:cs typeface="Arial" panose="020B0604020202020204"/>
                      </a:endParaRPr>
                    </a:p>
                  </a:txBody>
                  <a:tcPr marL="0" marR="0" marT="0" marB="0" vert="horz">
                    <a:lnL w="3175" cap="flat" cmpd="sng" algn="ctr">
                      <a:solidFill>
                        <a:srgbClr val="174994"/>
                      </a:solidFill>
                      <a:prstDash val="solid"/>
                      <a:round/>
                      <a:headEnd type="none" w="med" len="med"/>
                      <a:tailEnd type="none" w="med" len="med"/>
                    </a:lnL>
                    <a:lnR w="3175" cap="flat" cmpd="sng" algn="ctr">
                      <a:solidFill>
                        <a:srgbClr val="174994"/>
                      </a:solidFill>
                      <a:prstDash val="solid"/>
                      <a:round/>
                      <a:headEnd type="none" w="med" len="med"/>
                      <a:tailEnd type="none" w="med" len="med"/>
                    </a:lnR>
                    <a:lnT w="3175" cap="flat" cmpd="sng" algn="ctr">
                      <a:solidFill>
                        <a:srgbClr val="174994"/>
                      </a:solidFill>
                      <a:prstDash val="solid"/>
                      <a:round/>
                      <a:headEnd type="none" w="med" len="med"/>
                      <a:tailEnd type="none" w="med" len="med"/>
                    </a:lnT>
                    <a:lnB>
                      <a:noFill/>
                    </a:lnB>
                  </a:tcPr>
                </a:tc>
                <a:tc>
                  <a:txBody>
                    <a:bodyPr/>
                    <a:lstStyle/>
                    <a:p>
                      <a:pPr algn="l" rtl="0" eaLnBrk="0">
                        <a:lnSpc>
                          <a:spcPct val="74000"/>
                        </a:lnSpc>
                      </a:pPr>
                      <a:endParaRPr sz="100" dirty="0">
                        <a:latin typeface="Arial" panose="020B0604020202020204"/>
                        <a:ea typeface="Arial" panose="020B0604020202020204"/>
                        <a:cs typeface="Arial" panose="020B0604020202020204"/>
                      </a:endParaRPr>
                    </a:p>
                    <a:p>
                      <a:pPr marL="260350" algn="l" rtl="0" eaLnBrk="0">
                        <a:lnSpc>
                          <a:spcPct val="98000"/>
                        </a:lnSpc>
                      </a:pPr>
                      <a:r>
                        <a:rPr lang="en-US" altLang="zh-CN" sz="400" dirty="0">
                          <a:solidFill>
                            <a:srgbClr val="4472C4"/>
                          </a:solidFill>
                          <a:latin typeface="Arial" panose="020B0604020202020204"/>
                          <a:ea typeface="Arial" panose="020B0604020202020204"/>
                          <a:cs typeface="Arial" panose="020B0604020202020204"/>
                        </a:rPr>
                        <a:t>Charmonium-like States with  J</a:t>
                      </a:r>
                      <a:r>
                        <a:rPr lang="en-US" altLang="zh-CN" sz="400" baseline="30000" dirty="0">
                          <a:solidFill>
                            <a:srgbClr val="4472C4"/>
                          </a:solidFill>
                          <a:latin typeface="Arial" panose="020B0604020202020204"/>
                          <a:ea typeface="Arial" panose="020B0604020202020204"/>
                          <a:cs typeface="Arial" panose="020B0604020202020204"/>
                        </a:rPr>
                        <a:t>PC</a:t>
                      </a:r>
                      <a:r>
                        <a:rPr lang="en-US" altLang="zh-CN" sz="400" dirty="0">
                          <a:solidFill>
                            <a:srgbClr val="4472C4"/>
                          </a:solidFill>
                          <a:latin typeface="Arial" panose="020B0604020202020204"/>
                          <a:ea typeface="Arial" panose="020B0604020202020204"/>
                          <a:cs typeface="Arial" panose="020B0604020202020204"/>
                        </a:rPr>
                        <a:t>=3</a:t>
                      </a:r>
                      <a:r>
                        <a:rPr lang="en-US" altLang="zh-CN" sz="400" baseline="30000" dirty="0">
                          <a:solidFill>
                            <a:srgbClr val="4472C4"/>
                          </a:solidFill>
                          <a:latin typeface="Arial" panose="020B0604020202020204"/>
                          <a:ea typeface="Arial" panose="020B0604020202020204"/>
                          <a:cs typeface="Arial" panose="020B0604020202020204"/>
                        </a:rPr>
                        <a:t>−+</a:t>
                      </a:r>
                      <a:r>
                        <a:rPr lang="en-US" altLang="zh-CN" sz="400" dirty="0">
                          <a:solidFill>
                            <a:srgbClr val="4472C4"/>
                          </a:solidFill>
                          <a:latin typeface="Arial" panose="020B0604020202020204"/>
                          <a:ea typeface="Arial" panose="020B0604020202020204"/>
                          <a:cs typeface="Arial" panose="020B0604020202020204"/>
                        </a:rPr>
                        <a:t>  through QCD Sum Rules</a:t>
                      </a:r>
                      <a:endParaRPr lang="en-US" altLang="zh-CN" sz="400" dirty="0">
                        <a:solidFill>
                          <a:srgbClr val="4472C4"/>
                        </a:solidFill>
                        <a:latin typeface="Arial" panose="020B0604020202020204"/>
                        <a:ea typeface="Arial" panose="020B0604020202020204"/>
                        <a:cs typeface="Arial" panose="020B0604020202020204"/>
                      </a:endParaRPr>
                    </a:p>
                    <a:p>
                      <a:pPr marL="260350" algn="l" rtl="0" eaLnBrk="0">
                        <a:lnSpc>
                          <a:spcPct val="98000"/>
                        </a:lnSpc>
                      </a:pPr>
                      <a:endParaRPr lang="en-US" altLang="zh-CN" sz="400" dirty="0">
                        <a:solidFill>
                          <a:srgbClr val="4472C4"/>
                        </a:solidFill>
                        <a:latin typeface="Arial" panose="020B0604020202020204"/>
                        <a:ea typeface="Arial" panose="020B0604020202020204"/>
                        <a:cs typeface="Arial" panose="020B0604020202020204"/>
                      </a:endParaRPr>
                    </a:p>
                  </a:txBody>
                  <a:tcPr marL="0" marR="0" marT="0" marB="0" vert="horz">
                    <a:lnL w="3175" cap="flat" cmpd="sng" algn="ctr">
                      <a:solidFill>
                        <a:srgbClr val="174994"/>
                      </a:solidFill>
                      <a:prstDash val="solid"/>
                      <a:round/>
                      <a:headEnd type="none" w="med" len="med"/>
                      <a:tailEnd type="none" w="med" len="med"/>
                    </a:lnL>
                    <a:lnR w="3175" cap="flat" cmpd="sng" algn="ctr">
                      <a:solidFill>
                        <a:srgbClr val="174994"/>
                      </a:solidFill>
                      <a:prstDash val="solid"/>
                      <a:round/>
                      <a:headEnd type="none" w="med" len="med"/>
                      <a:tailEnd type="none" w="med" len="med"/>
                    </a:lnR>
                    <a:lnT w="3175" cap="flat" cmpd="sng" algn="ctr">
                      <a:solidFill>
                        <a:srgbClr val="174994"/>
                      </a:solidFill>
                      <a:prstDash val="solid"/>
                      <a:round/>
                      <a:headEnd type="none" w="med" len="med"/>
                      <a:tailEnd type="none" w="med" len="med"/>
                    </a:lnT>
                    <a:lnB>
                      <a:noFill/>
                    </a:lnB>
                  </a:tcPr>
                </a:tc>
                <a:tc>
                  <a:txBody>
                    <a:bodyPr/>
                    <a:lstStyle/>
                    <a:p>
                      <a:pPr algn="l" rtl="0" eaLnBrk="0">
                        <a:lnSpc>
                          <a:spcPct val="81000"/>
                        </a:lnSpc>
                      </a:pPr>
                      <a:endParaRPr sz="100" dirty="0">
                        <a:latin typeface="Arial" panose="020B0604020202020204"/>
                        <a:ea typeface="Arial" panose="020B0604020202020204"/>
                        <a:cs typeface="Arial" panose="020B0604020202020204"/>
                      </a:endParaRPr>
                    </a:p>
                    <a:p>
                      <a:pPr marL="257810" algn="l" rtl="0" eaLnBrk="0">
                        <a:lnSpc>
                          <a:spcPct val="96000"/>
                        </a:lnSpc>
                      </a:pPr>
                      <a:r>
                        <a:rPr lang="en-US" sz="400" kern="0" spc="30" dirty="0">
                          <a:solidFill>
                            <a:srgbClr val="174994">
                              <a:alpha val="100000"/>
                            </a:srgbClr>
                          </a:solidFill>
                          <a:latin typeface="Arial" panose="020B0604020202020204"/>
                          <a:ea typeface="Arial" panose="020B0604020202020204"/>
                          <a:cs typeface="Arial" panose="020B0604020202020204"/>
                        </a:rPr>
                        <a:t>9</a:t>
                      </a:r>
                      <a:r>
                        <a:rPr sz="400" kern="0" spc="30" dirty="0">
                          <a:solidFill>
                            <a:srgbClr val="174994">
                              <a:alpha val="100000"/>
                            </a:srgbClr>
                          </a:solidFill>
                          <a:latin typeface="Arial" panose="020B0604020202020204"/>
                          <a:ea typeface="Arial" panose="020B0604020202020204"/>
                          <a:cs typeface="Arial" panose="020B0604020202020204"/>
                        </a:rPr>
                        <a:t>/</a:t>
                      </a:r>
                      <a:r>
                        <a:rPr lang="en-US" sz="400" kern="0" spc="30" dirty="0">
                          <a:solidFill>
                            <a:srgbClr val="174994">
                              <a:alpha val="100000"/>
                            </a:srgbClr>
                          </a:solidFill>
                          <a:latin typeface="Arial" panose="020B0604020202020204"/>
                          <a:ea typeface="Arial" panose="020B0604020202020204"/>
                          <a:cs typeface="Arial" panose="020B0604020202020204"/>
                        </a:rPr>
                        <a:t>19</a:t>
                      </a:r>
                      <a:endParaRPr lang="en-US" sz="400" kern="0" spc="30" dirty="0">
                        <a:solidFill>
                          <a:srgbClr val="174994">
                            <a:alpha val="100000"/>
                          </a:srgbClr>
                        </a:solidFill>
                        <a:latin typeface="Arial" panose="020B0604020202020204"/>
                        <a:ea typeface="Arial" panose="020B0604020202020204"/>
                        <a:cs typeface="Arial" panose="020B0604020202020204"/>
                      </a:endParaRPr>
                    </a:p>
                  </a:txBody>
                  <a:tcPr marL="0" marR="0" marT="0" marB="0" vert="horz">
                    <a:lnL w="3175" cap="flat" cmpd="sng" algn="ctr">
                      <a:solidFill>
                        <a:srgbClr val="174994"/>
                      </a:solidFill>
                      <a:prstDash val="solid"/>
                      <a:round/>
                      <a:headEnd type="none" w="med" len="med"/>
                      <a:tailEnd type="none" w="med" len="med"/>
                    </a:lnL>
                    <a:lnR>
                      <a:noFill/>
                    </a:lnR>
                    <a:lnT w="3175" cap="flat" cmpd="sng" algn="ctr">
                      <a:solidFill>
                        <a:srgbClr val="174994"/>
                      </a:solidFill>
                      <a:prstDash val="solid"/>
                      <a:round/>
                      <a:headEnd type="none" w="med" len="med"/>
                      <a:tailEnd type="none" w="med" len="med"/>
                    </a:lnT>
                    <a:lnB>
                      <a:noFill/>
                    </a:lnB>
                  </a:tcPr>
                </a:tc>
              </a:tr>
            </a:tbl>
          </a:graphicData>
        </a:graphic>
      </p:graphicFrame>
      <p:pic>
        <p:nvPicPr>
          <p:cNvPr id="10" name="图片 9"/>
          <p:cNvPicPr>
            <a:picLocks noChangeAspect="1"/>
          </p:cNvPicPr>
          <p:nvPr/>
        </p:nvPicPr>
        <p:blipFill>
          <a:blip r:embed="rId5"/>
          <a:stretch>
            <a:fillRect/>
          </a:stretch>
        </p:blipFill>
        <p:spPr>
          <a:xfrm>
            <a:off x="1143318" y="544830"/>
            <a:ext cx="1125855" cy="205740"/>
          </a:xfrm>
          <a:prstGeom prst="rect">
            <a:avLst/>
          </a:prstGeom>
        </p:spPr>
      </p:pic>
      <p:pic>
        <p:nvPicPr>
          <p:cNvPr id="11" name="图片 10"/>
          <p:cNvPicPr>
            <a:picLocks noChangeAspect="1"/>
          </p:cNvPicPr>
          <p:nvPr/>
        </p:nvPicPr>
        <p:blipFill>
          <a:blip r:embed="rId6"/>
          <a:stretch>
            <a:fillRect/>
          </a:stretch>
        </p:blipFill>
        <p:spPr>
          <a:xfrm>
            <a:off x="2433320" y="544830"/>
            <a:ext cx="1314450" cy="233045"/>
          </a:xfrm>
          <a:prstGeom prst="rect">
            <a:avLst/>
          </a:prstGeom>
        </p:spPr>
      </p:pic>
      <p:pic>
        <p:nvPicPr>
          <p:cNvPr id="13" name="图片 12"/>
          <p:cNvPicPr>
            <a:picLocks noChangeAspect="1"/>
          </p:cNvPicPr>
          <p:nvPr/>
        </p:nvPicPr>
        <p:blipFill>
          <a:blip r:embed="rId7"/>
          <a:stretch>
            <a:fillRect/>
          </a:stretch>
        </p:blipFill>
        <p:spPr>
          <a:xfrm>
            <a:off x="1402398" y="1724660"/>
            <a:ext cx="1811655" cy="543560"/>
          </a:xfrm>
          <a:prstGeom prst="rect">
            <a:avLst/>
          </a:prstGeom>
        </p:spPr>
      </p:pic>
      <p:pic>
        <p:nvPicPr>
          <p:cNvPr id="12" name="图片 11"/>
          <p:cNvPicPr>
            <a:picLocks noChangeAspect="1"/>
          </p:cNvPicPr>
          <p:nvPr/>
        </p:nvPicPr>
        <p:blipFill>
          <a:blip r:embed="rId8"/>
          <a:stretch>
            <a:fillRect/>
          </a:stretch>
        </p:blipFill>
        <p:spPr>
          <a:xfrm>
            <a:off x="1714183" y="1036955"/>
            <a:ext cx="1179195" cy="332740"/>
          </a:xfrm>
          <a:prstGeom prst="rect">
            <a:avLst/>
          </a:prstGeom>
        </p:spPr>
      </p:pic>
      <p:pic>
        <p:nvPicPr>
          <p:cNvPr id="14" name="图片 13"/>
          <p:cNvPicPr>
            <a:picLocks noChangeAspect="1"/>
          </p:cNvPicPr>
          <p:nvPr/>
        </p:nvPicPr>
        <p:blipFill>
          <a:blip r:embed="rId9"/>
          <a:stretch>
            <a:fillRect/>
          </a:stretch>
        </p:blipFill>
        <p:spPr>
          <a:xfrm>
            <a:off x="1279843" y="2453005"/>
            <a:ext cx="2047875" cy="323215"/>
          </a:xfrm>
          <a:prstGeom prst="rect">
            <a:avLst/>
          </a:prstGeom>
        </p:spPr>
      </p:pic>
      <p:pic>
        <p:nvPicPr>
          <p:cNvPr id="15" name="图片 14"/>
          <p:cNvPicPr>
            <a:picLocks noChangeAspect="1"/>
          </p:cNvPicPr>
          <p:nvPr/>
        </p:nvPicPr>
        <p:blipFill>
          <a:blip r:embed="rId10"/>
          <a:stretch>
            <a:fillRect/>
          </a:stretch>
        </p:blipFill>
        <p:spPr>
          <a:xfrm>
            <a:off x="3476625" y="2498725"/>
            <a:ext cx="1040130" cy="531495"/>
          </a:xfrm>
          <a:prstGeom prst="rect">
            <a:avLst/>
          </a:prstGeom>
          <a:ln>
            <a:solidFill>
              <a:srgbClr val="4472C4"/>
            </a:solidFill>
          </a:ln>
        </p:spPr>
      </p:pic>
    </p:spTree>
  </p:cSld>
  <p:clrMapOvr>
    <a:masterClrMapping/>
  </p:clrMapOvr>
</p:sld>
</file>

<file path=ppt/tags/tag1.xml><?xml version="1.0" encoding="utf-8"?>
<p:tagLst xmlns:p="http://schemas.openxmlformats.org/presentationml/2006/main">
  <p:tag name="KSO_WM_UNIT_TYPE" val="i"/>
  <p:tag name="KSO_WM_UNIT_INDEX" val="1"/>
  <p:tag name="KSO_WM_BEAUTIFY_FLAG" val="#wm#"/>
  <p:tag name="KSO_WM_TAG_VERSION" val="3.0"/>
  <p:tag name="KSO_WM_UNIT_ID" val="_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xml><?xml version="1.0" encoding="utf-8"?>
<p:tagLst xmlns:p="http://schemas.openxmlformats.org/presentationml/2006/main">
  <p:tag name="KSO_WM_UNIT_TYPE" val="f"/>
  <p:tag name="KSO_WM_UNIT_SUBTYPE" val="c"/>
  <p:tag name="KSO_WM_UNIT_INDEX" val="2"/>
  <p:tag name="KSO_WM_BEAUTIFY_FLAG" val="#wm#"/>
  <p:tag name="KSO_WM_TAG_VERSION" val="3.0"/>
  <p:tag name="KSO_WM_UNIT_PRESET_TEXT" val="日期时间"/>
  <p:tag name="KSO_WM_UNIT_ID" val="_1*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24"/>
</p:tagLst>
</file>

<file path=ppt/tags/tag11.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PRESET_TEXT" val="署名"/>
  <p:tag name="KSO_WM_UNIT_ID" val="_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8"/>
</p:tagLst>
</file>

<file path=ppt/tags/tag12.xml><?xml version="1.0" encoding="utf-8"?>
<p:tagLst xmlns:p="http://schemas.openxmlformats.org/presentationml/2006/main">
  <p:tag name="KSO_WM_UNIT_TYPE" val="i"/>
  <p:tag name="KSO_WM_UNIT_INDEX" val="3"/>
  <p:tag name="KSO_WM_BEAUTIFY_FLAG" val="#wm#"/>
  <p:tag name="KSO_WM_TAG_VERSION" val="3.0"/>
  <p:tag name="KSO_WM_UNIT_ID" val="_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xml><?xml version="1.0" encoding="utf-8"?>
<p:tagLst xmlns:p="http://schemas.openxmlformats.org/presentationml/2006/main">
  <p:tag name="KSO_WM_UNIT_TYPE" val="a"/>
  <p:tag name="KSO_WM_UNIT_INDEX" val="1"/>
  <p:tag name="KSO_WM_BEAUTIFY_FLAG" val="#wm#"/>
  <p:tag name="KSO_WM_TAG_VERSION" val="1.0"/>
  <p:tag name="KSO_WM_UNIT_PRESET_TEXT" val="单击此处编辑母版标题样式"/>
  <p:tag name="KSO_WM_UNIT_ID" val="_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30"/>
  <p:tag name="KSO_WM_TEMPLATE_CATEGORY" val="custom"/>
  <p:tag name="KSO_WM_TEMPLATE_INDEX" val="20236353"/>
</p:tagLst>
</file>

<file path=ppt/tags/tag14.xml><?xml version="1.0" encoding="utf-8"?>
<p:tagLst xmlns:p="http://schemas.openxmlformats.org/presentationml/2006/main">
  <p:tag name="KSO_WM_UNIT_TYPE" val="f"/>
  <p:tag name="KSO_WM_UNIT_SUBTYPE" val="a"/>
  <p:tag name="KSO_WM_UNIT_INDEX" val="1"/>
  <p:tag name="KSO_WM_BEAUTIFY_FLAG" val="#wm#"/>
  <p:tag name="KSO_WM_TAG_VERSION" val="1.0"/>
  <p:tag name="KSO_WM_UNIT_PRESET_TEXT" val="单击此处编辑母版文本样式&#10;第二级&#10;第三级&#10;第四级&#10;第五级"/>
  <p:tag name="KSO_WM_UNIT_ID" val="_0*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350"/>
  <p:tag name="KSO_WM_TEMPLATE_CATEGORY" val="custom"/>
  <p:tag name="KSO_WM_TEMPLATE_INDEX" val="20236353"/>
</p:tagLst>
</file>

<file path=ppt/tags/tag15.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xml><?xml version="1.0" encoding="utf-8"?>
<p:tagLst xmlns:p="http://schemas.openxmlformats.org/presentationml/2006/main">
  <p:tag name="KSO_WM_UNIT_TYPE" val="i"/>
  <p:tag name="KSO_WM_UNIT_INDEX" val="1"/>
  <p:tag name="KSO_WM_BEAUTIFY_FLAG" val="#wm#"/>
  <p:tag name="KSO_WM_TAG_VERSION" val="3.0"/>
  <p:tag name="KSO_WM_UNIT_ID" val="_0*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xml><?xml version="1.0" encoding="utf-8"?>
<p:tagLst xmlns:p="http://schemas.openxmlformats.org/presentationml/2006/main">
  <p:tag name="KSO_WM_TEMPLATE_SUBCATEGORY" val="29"/>
  <p:tag name="KSO_WM_TEMPLATE_COLOR_TYPE" val="0"/>
  <p:tag name="KSO_WM_TAG_VERSION" val="3.0"/>
  <p:tag name="KSO_WM_TEMPLATE_THUMBS_INDEX" val="1、9"/>
  <p:tag name="KSO_WM_BEAUTIFY_FLAG" val="#wm#"/>
  <p:tag name="KSO_WM_TEMPLATE_INDEX" val="20236353"/>
  <p:tag name="KSO_WM_TEMPLATE_CATEGORY" val="custom"/>
  <p:tag name="KSO_WM_TEMPLATE_MASTER_TYPE" val="0"/>
</p:tagLst>
</file>

<file path=ppt/tags/tag2.xml><?xml version="1.0" encoding="utf-8"?>
<p:tagLst xmlns:p="http://schemas.openxmlformats.org/presentationml/2006/main">
  <p:tag name="KSO_WM_UNIT_TYPE" val="i"/>
  <p:tag name="KSO_WM_UNIT_INDEX" val="6"/>
  <p:tag name="KSO_WM_BEAUTIFY_FLAG" val="#wm#"/>
  <p:tag name="KSO_WM_TAG_VERSION" val="3.0"/>
  <p:tag name="KSO_WM_UNIT_ID" val="_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xml><?xml version="1.0" encoding="utf-8"?>
<p:tagLst xmlns:p="http://schemas.openxmlformats.org/presentationml/2006/main">
  <p:tag name="KSO_WM_UNIT_TYPE" val="b"/>
  <p:tag name="KSO_WM_UNIT_INDEX" val="1"/>
  <p:tag name="KSO_WM_BEAUTIFY_FLAG" val="#wm#"/>
  <p:tag name="KSO_WM_TAG_VERSION" val="3.0"/>
  <p:tag name="KSO_WM_UNIT_ID" val="custom20238577_1*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8577"/>
  <p:tag name="KSO_WM_TEMPLATE_CATEGORY" val="custom"/>
  <p:tag name="KSO_WM_UNIT_ISCONTENTSTITLE" val="0"/>
  <p:tag name="KSO_WM_UNIT_VALUE" val="29"/>
  <p:tag name="KSO_WM_UNIT_TEXT_TYPE" val="1"/>
  <p:tag name="KSO_WM_UNIT_PRESET_TEXT" val="WPS,a click to unlimited possibilities"/>
</p:tagLst>
</file>

<file path=ppt/tags/tag21.xml><?xml version="1.0" encoding="utf-8"?>
<p:tagLst xmlns:p="http://schemas.openxmlformats.org/presentationml/2006/main">
  <p:tag name="KSO_WM_UNIT_TYPE" val="a"/>
  <p:tag name="KSO_WM_UNIT_INDEX" val="1"/>
  <p:tag name="KSO_WM_BEAUTIFY_FLAG" val="#wm#"/>
  <p:tag name="KSO_WM_TAG_VERSION" val="3.0"/>
  <p:tag name="KSO_WM_UNIT_ID" val="custom20236353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6353"/>
  <p:tag name="KSO_WM_TEMPLATE_CATEGORY" val="custom"/>
  <p:tag name="KSO_WM_UNIT_ISCONTENTSTITLE" val="0"/>
  <p:tag name="KSO_WM_UNIT_VALUE" val="14"/>
  <p:tag name="KSO_WM_UNIT_TEXT_TYPE" val="1"/>
  <p:tag name="KSO_WM_UNIT_PRESET_TEXT" val="单击此处添加文档标题内容"/>
</p:tagLst>
</file>

<file path=ppt/tags/tag22.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ID" val="custom20236353_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6353"/>
  <p:tag name="KSO_WM_TEMPLATE_CATEGORY" val="custom"/>
  <p:tag name="KSO_WM_UNIT_VALUE" val="8"/>
</p:tagLst>
</file>

<file path=ppt/tags/tag23.xml><?xml version="1.0" encoding="utf-8"?>
<p:tagLst xmlns:p="http://schemas.openxmlformats.org/presentationml/2006/main">
  <p:tag name="KSO_WM_SLIDE_TYPE" val="title"/>
  <p:tag name="KSO_WM_TEMPLATE_SUBCATEGORY" val="29"/>
  <p:tag name="KSO_WM_TEMPLATE_COLOR_TYPE" val="0"/>
  <p:tag name="KSO_WM_TAG_VERSION" val="3.0"/>
  <p:tag name="KSO_WM_SLIDE_SUBTYPE" val="pureTxt"/>
  <p:tag name="KSO_WM_SLIDE_ITEM_CNT" val="0"/>
  <p:tag name="KSO_WM_TEMPLATE_THUMBS_INDEX" val="1、9"/>
  <p:tag name="KSO_WM_BEAUTIFY_FLAG" val="#wm#"/>
  <p:tag name="KSO_WM_TEMPLATE_INDEX" val="20236353"/>
  <p:tag name="KSO_WM_TEMPLATE_CATEGORY" val="custom"/>
  <p:tag name="KSO_WM_SLIDE_INDEX" val="1"/>
  <p:tag name="KSO_WM_SLIDE_ID" val="custom20236353_1"/>
  <p:tag name="KSO_WM_TEMPLATE_MASTER_TYPE" val="0"/>
  <p:tag name="KSO_WM_SLIDE_LAYOUT" val="a_f"/>
  <p:tag name="KSO_WM_SLIDE_LAYOUT_CNT" val="1_3"/>
</p:tagLst>
</file>

<file path=ppt/tags/tag24.xml><?xml version="1.0" encoding="utf-8"?>
<p:tagLst xmlns:p="http://schemas.openxmlformats.org/presentationml/2006/main">
  <p:tag name="MH" val="20161022192725"/>
  <p:tag name="MH_LIBRARY" val="GRAPHIC"/>
  <p:tag name="MH_TYPE" val="SubTitle"/>
  <p:tag name="MH_ORDER" val="1"/>
  <p:tag name="KSO_WM_DIAGRAM_VIRTUALLY_FRAME" val="{&quot;height&quot;:213.95,&quot;left&quot;:278.4,&quot;top&quot;:208.5,&quot;width&quot;:434.45}"/>
</p:tagLst>
</file>

<file path=ppt/tags/tag25.xml><?xml version="1.0" encoding="utf-8"?>
<p:tagLst xmlns:p="http://schemas.openxmlformats.org/presentationml/2006/main">
  <p:tag name="KSO_WM_DIAGRAM_VIRTUALLY_FRAME" val="{&quot;height&quot;:213.95,&quot;left&quot;:278.4,&quot;top&quot;:208.5,&quot;width&quot;:434.45}"/>
</p:tagLst>
</file>

<file path=ppt/tags/tag26.xml><?xml version="1.0" encoding="utf-8"?>
<p:tagLst xmlns:p="http://schemas.openxmlformats.org/presentationml/2006/main">
  <p:tag name="MH" val="20161022192725"/>
  <p:tag name="MH_LIBRARY" val="GRAPHIC"/>
  <p:tag name="MH_TYPE" val="SubTitle"/>
  <p:tag name="MH_ORDER" val="1"/>
  <p:tag name="KSO_WM_DIAGRAM_VIRTUALLY_FRAME" val="{&quot;height&quot;:213.95,&quot;left&quot;:278.4,&quot;top&quot;:208.5,&quot;width&quot;:434.45}"/>
</p:tagLst>
</file>

<file path=ppt/tags/tag27.xml><?xml version="1.0" encoding="utf-8"?>
<p:tagLst xmlns:p="http://schemas.openxmlformats.org/presentationml/2006/main">
  <p:tag name="MH" val="20161022192725"/>
  <p:tag name="MH_LIBRARY" val="GRAPHIC"/>
  <p:tag name="MH_TYPE" val="SubTitle"/>
  <p:tag name="MH_ORDER" val="1"/>
  <p:tag name="KSO_WM_DIAGRAM_VIRTUALLY_FRAME" val="{&quot;height&quot;:213.95,&quot;left&quot;:278.4,&quot;top&quot;:208.5,&quot;width&quot;:434.45}"/>
</p:tagLst>
</file>

<file path=ppt/tags/tag28.xml><?xml version="1.0" encoding="utf-8"?>
<p:tagLst xmlns:p="http://schemas.openxmlformats.org/presentationml/2006/main">
  <p:tag name="KSO_WM_DIAGRAM_VIRTUALLY_FRAME" val="{&quot;height&quot;:213.95,&quot;left&quot;:278.4,&quot;top&quot;:208.5,&quot;width&quot;:434.45}"/>
</p:tagLst>
</file>

<file path=ppt/tags/tag29.xml><?xml version="1.0" encoding="utf-8"?>
<p:tagLst xmlns:p="http://schemas.openxmlformats.org/presentationml/2006/main">
  <p:tag name="KSO_WM_DIAGRAM_VIRTUALLY_FRAME" val="{&quot;height&quot;:213.95,&quot;left&quot;:278.4,&quot;top&quot;:208.5,&quot;width&quot;:434.45}"/>
</p:tagLst>
</file>

<file path=ppt/tags/tag3.xml><?xml version="1.0" encoding="utf-8"?>
<p:tagLst xmlns:p="http://schemas.openxmlformats.org/presentationml/2006/main">
  <p:tag name="KSO_WM_UNIT_TYPE" val="i"/>
  <p:tag name="KSO_WM_UNIT_INDEX" val="5"/>
  <p:tag name="KSO_WM_BEAUTIFY_FLAG" val="#wm#"/>
  <p:tag name="KSO_WM_TAG_VERSION" val="3.0"/>
  <p:tag name="KSO_WM_UNIT_ID" val="_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xml><?xml version="1.0" encoding="utf-8"?>
<p:tagLst xmlns:p="http://schemas.openxmlformats.org/presentationml/2006/main">
  <p:tag name="KSO_WM_DIAGRAM_VIRTUALLY_FRAME" val="{&quot;height&quot;:213.95,&quot;left&quot;:278.4,&quot;top&quot;:208.5,&quot;width&quot;:411.6}"/>
</p:tagLst>
</file>

<file path=ppt/tags/tag31.xml><?xml version="1.0" encoding="utf-8"?>
<p:tagLst xmlns:p="http://schemas.openxmlformats.org/presentationml/2006/main">
  <p:tag name="KSO_WM_DIAGRAM_VIRTUALLY_FRAME" val="{&quot;height&quot;:463.2690551181102,&quot;left&quot;:19.05,&quot;top&quot;:34.2,&quot;width&quot;:871.1930708661417}"/>
</p:tagLst>
</file>

<file path=ppt/tags/tag32.xml><?xml version="1.0" encoding="utf-8"?>
<p:tagLst xmlns:p="http://schemas.openxmlformats.org/presentationml/2006/main">
  <p:tag name="KSO_WM_DIAGRAM_VIRTUALLY_FRAME" val="{&quot;height&quot;:463.2690551181102,&quot;left&quot;:19.05,&quot;top&quot;:34.2,&quot;width&quot;:871.1930708661417}"/>
</p:tagLst>
</file>

<file path=ppt/tags/tag33.xml><?xml version="1.0" encoding="utf-8"?>
<p:tagLst xmlns:p="http://schemas.openxmlformats.org/presentationml/2006/main">
  <p:tag name="KSO_WM_DIAGRAM_VIRTUALLY_FRAME" val="{&quot;height&quot;:463.2690551181102,&quot;left&quot;:19.05,&quot;top&quot;:34.2,&quot;width&quot;:871.1930708661417}"/>
</p:tagLst>
</file>

<file path=ppt/tags/tag34.xml><?xml version="1.0" encoding="utf-8"?>
<p:tagLst xmlns:p="http://schemas.openxmlformats.org/presentationml/2006/main">
  <p:tag name="KSO_WM_DIAGRAM_VIRTUALLY_FRAME" val="{&quot;height&quot;:463.2690551181102,&quot;left&quot;:19.05,&quot;top&quot;:34.2,&quot;width&quot;:871.1930708661417}"/>
</p:tagLst>
</file>

<file path=ppt/tags/tag35.xml><?xml version="1.0" encoding="utf-8"?>
<p:tagLst xmlns:p="http://schemas.openxmlformats.org/presentationml/2006/main">
  <p:tag name="KSO_WM_DIAGRAM_VIRTUALLY_FRAME" val="{&quot;height&quot;:463.2690551181102,&quot;left&quot;:19.05,&quot;top&quot;:34.2,&quot;width&quot;:871.1930708661417}"/>
</p:tagLst>
</file>

<file path=ppt/tags/tag36.xml><?xml version="1.0" encoding="utf-8"?>
<p:tagLst xmlns:p="http://schemas.openxmlformats.org/presentationml/2006/main">
  <p:tag name="KSO_WM_DIAGRAM_VIRTUALLY_FRAME" val="{&quot;height&quot;:463.2690551181102,&quot;left&quot;:19.05,&quot;top&quot;:34.2,&quot;width&quot;:871.1930708661417}"/>
</p:tagLst>
</file>

<file path=ppt/tags/tag37.xml><?xml version="1.0" encoding="utf-8"?>
<p:tagLst xmlns:p="http://schemas.openxmlformats.org/presentationml/2006/main">
  <p:tag name="KSO_WM_DIAGRAM_VIRTUALLY_FRAME" val="{&quot;height&quot;:463.2690551181102,&quot;left&quot;:19.05,&quot;top&quot;:34.2,&quot;width&quot;:871.1930708661417}"/>
</p:tagLst>
</file>

<file path=ppt/tags/tag38.xml><?xml version="1.0" encoding="utf-8"?>
<p:tagLst xmlns:p="http://schemas.openxmlformats.org/presentationml/2006/main">
  <p:tag name="KSO_WM_DIAGRAM_VIRTUALLY_FRAME" val="{&quot;height&quot;:330.6,&quot;left&quot;:46.45,&quot;top&quot;:168.3,&quot;width&quot;:664.05}"/>
</p:tagLst>
</file>

<file path=ppt/tags/tag39.xml><?xml version="1.0" encoding="utf-8"?>
<p:tagLst xmlns:p="http://schemas.openxmlformats.org/presentationml/2006/main">
  <p:tag name="KSO_WM_DIAGRAM_VIRTUALLY_FRAME" val="{&quot;height&quot;:463.2690551181102,&quot;left&quot;:19.05,&quot;top&quot;:34.2,&quot;width&quot;:871.1930708661417}"/>
</p:tagLst>
</file>

<file path=ppt/tags/tag4.xml><?xml version="1.0" encoding="utf-8"?>
<p:tagLst xmlns:p="http://schemas.openxmlformats.org/presentationml/2006/main">
  <p:tag name="KSO_WM_UNIT_TYPE" val="i"/>
  <p:tag name="KSO_WM_UNIT_INDEX" val="2"/>
  <p:tag name="KSO_WM_BEAUTIFY_FLAG" val="#wm#"/>
  <p:tag name="KSO_WM_TAG_VERSION" val="3.0"/>
  <p:tag name="KSO_WM_UNIT_ID" val="_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0.xml><?xml version="1.0" encoding="utf-8"?>
<p:tagLst xmlns:p="http://schemas.openxmlformats.org/presentationml/2006/main">
  <p:tag name="KSO_WM_DIAGRAM_VIRTUALLY_FRAME" val="{&quot;height&quot;:463.2690551181102,&quot;left&quot;:19.05,&quot;top&quot;:34.2,&quot;width&quot;:871.1930708661417}"/>
</p:tagLst>
</file>

<file path=ppt/tags/tag41.xml><?xml version="1.0" encoding="utf-8"?>
<p:tagLst xmlns:p="http://schemas.openxmlformats.org/presentationml/2006/main">
  <p:tag name="KSO_WM_DIAGRAM_VIRTUALLY_FRAME" val="{&quot;height&quot;:463.2690551181102,&quot;left&quot;:19.05,&quot;top&quot;:34.2,&quot;width&quot;:871.1930708661417}"/>
</p:tagLst>
</file>

<file path=ppt/tags/tag42.xml><?xml version="1.0" encoding="utf-8"?>
<p:tagLst xmlns:p="http://schemas.openxmlformats.org/presentationml/2006/main">
  <p:tag name="KSO_WM_DIAGRAM_VIRTUALLY_FRAME" val="{&quot;height&quot;:330.6,&quot;left&quot;:46.45,&quot;top&quot;:168.3,&quot;width&quot;:664.05}"/>
</p:tagLst>
</file>

<file path=ppt/tags/tag43.xml><?xml version="1.0" encoding="utf-8"?>
<p:tagLst xmlns:p="http://schemas.openxmlformats.org/presentationml/2006/main">
  <p:tag name="KSO_WM_DIAGRAM_VIRTUALLY_FRAME" val="{&quot;height&quot;:463.2690551181102,&quot;left&quot;:19.05,&quot;top&quot;:34.2,&quot;width&quot;:871.1930708661417}"/>
</p:tagLst>
</file>

<file path=ppt/tags/tag44.xml><?xml version="1.0" encoding="utf-8"?>
<p:tagLst xmlns:p="http://schemas.openxmlformats.org/presentationml/2006/main">
  <p:tag name="KSO_WM_DIAGRAM_VIRTUALLY_FRAME" val="{&quot;height&quot;:463.2690551181102,&quot;left&quot;:19.05,&quot;top&quot;:34.2,&quot;width&quot;:871.1930708661417}"/>
</p:tagLst>
</file>

<file path=ppt/tags/tag45.xml><?xml version="1.0" encoding="utf-8"?>
<p:tagLst xmlns:p="http://schemas.openxmlformats.org/presentationml/2006/main">
  <p:tag name="KSO_WM_DIAGRAM_VIRTUALLY_FRAME" val="{&quot;height&quot;:463.2690551181102,&quot;left&quot;:19.05,&quot;top&quot;:34.2,&quot;width&quot;:871.1930708661417}"/>
</p:tagLst>
</file>

<file path=ppt/tags/tag46.xml><?xml version="1.0" encoding="utf-8"?>
<p:tagLst xmlns:p="http://schemas.openxmlformats.org/presentationml/2006/main">
  <p:tag name="KSO_WM_DIAGRAM_VIRTUALLY_FRAME" val="{&quot;height&quot;:330.6,&quot;left&quot;:46.45,&quot;top&quot;:168.3,&quot;width&quot;:664.05}"/>
</p:tagLst>
</file>

<file path=ppt/tags/tag47.xml><?xml version="1.0" encoding="utf-8"?>
<p:tagLst xmlns:p="http://schemas.openxmlformats.org/presentationml/2006/main">
  <p:tag name="KSO_WM_DIAGRAM_VIRTUALLY_FRAME" val="{&quot;height&quot;:463.2690551181102,&quot;left&quot;:19.05,&quot;top&quot;:34.2,&quot;width&quot;:871.1930708661417}"/>
</p:tagLst>
</file>

<file path=ppt/tags/tag48.xml><?xml version="1.0" encoding="utf-8"?>
<p:tagLst xmlns:p="http://schemas.openxmlformats.org/presentationml/2006/main">
  <p:tag name="KSO_WM_DIAGRAM_VIRTUALLY_FRAME" val="{&quot;height&quot;:463.2690551181102,&quot;left&quot;:19.05,&quot;top&quot;:34.2,&quot;width&quot;:871.1930708661417}"/>
</p:tagLst>
</file>

<file path=ppt/tags/tag49.xml><?xml version="1.0" encoding="utf-8"?>
<p:tagLst xmlns:p="http://schemas.openxmlformats.org/presentationml/2006/main">
  <p:tag name="KSO_WM_DIAGRAM_VIRTUALLY_FRAME" val="{&quot;height&quot;:463.2690551181102,&quot;left&quot;:19.05,&quot;top&quot;:34.2,&quot;width&quot;:871.1930708661417}"/>
</p:tagLst>
</file>

<file path=ppt/tags/tag5.xml><?xml version="1.0" encoding="utf-8"?>
<p:tagLst xmlns:p="http://schemas.openxmlformats.org/presentationml/2006/main">
  <p:tag name="KSO_WM_UNIT_TYPE" val="i"/>
  <p:tag name="KSO_WM_UNIT_INDEX" val="7"/>
  <p:tag name="KSO_WM_BEAUTIFY_FLAG" val="#wm#"/>
  <p:tag name="KSO_WM_TAG_VERSION" val="3.0"/>
  <p:tag name="KSO_WM_UNIT_ID" val="_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0.xml><?xml version="1.0" encoding="utf-8"?>
<p:tagLst xmlns:p="http://schemas.openxmlformats.org/presentationml/2006/main">
  <p:tag name="KSO_WM_DIAGRAM_VIRTUALLY_FRAME" val="{&quot;height&quot;:330.6,&quot;left&quot;:46.45,&quot;top&quot;:168.3,&quot;width&quot;:664.05}"/>
</p:tagLst>
</file>

<file path=ppt/tags/tag51.xml><?xml version="1.0" encoding="utf-8"?>
<p:tagLst xmlns:p="http://schemas.openxmlformats.org/presentationml/2006/main">
  <p:tag name="KSO_WM_DIAGRAM_VIRTUALLY_FRAME" val="{&quot;height&quot;:463.2690551181102,&quot;left&quot;:19.05,&quot;top&quot;:34.2,&quot;width&quot;:871.1930708661417}"/>
</p:tagLst>
</file>

<file path=ppt/tags/tag52.xml><?xml version="1.0" encoding="utf-8"?>
<p:tagLst xmlns:p="http://schemas.openxmlformats.org/presentationml/2006/main">
  <p:tag name="KSO_WM_DIAGRAM_VIRTUALLY_FRAME" val="{&quot;height&quot;:463.2690551181102,&quot;left&quot;:19.05,&quot;top&quot;:34.2,&quot;width&quot;:871.1930708661417}"/>
</p:tagLst>
</file>

<file path=ppt/tags/tag53.xml><?xml version="1.0" encoding="utf-8"?>
<p:tagLst xmlns:p="http://schemas.openxmlformats.org/presentationml/2006/main">
  <p:tag name="KSO_WM_DIAGRAM_VIRTUALLY_FRAME" val="{&quot;height&quot;:463.2690551181102,&quot;left&quot;:19.05,&quot;top&quot;:34.2,&quot;width&quot;:871.1930708661417}"/>
</p:tagLst>
</file>

<file path=ppt/tags/tag54.xml><?xml version="1.0" encoding="utf-8"?>
<p:tagLst xmlns:p="http://schemas.openxmlformats.org/presentationml/2006/main">
  <p:tag name="MH" val="20161022192725"/>
  <p:tag name="MH_LIBRARY" val="GRAPHIC"/>
  <p:tag name="MH_TYPE" val="SubTitle"/>
  <p:tag name="MH_ORDER" val="1"/>
  <p:tag name="KSO_WM_DIAGRAM_VIRTUALLY_FRAME" val="{&quot;height&quot;:213.95,&quot;left&quot;:278.4,&quot;top&quot;:208.5,&quot;width&quot;:434.45}"/>
</p:tagLst>
</file>

<file path=ppt/tags/tag55.xml><?xml version="1.0" encoding="utf-8"?>
<p:tagLst xmlns:p="http://schemas.openxmlformats.org/presentationml/2006/main">
  <p:tag name="KSO_WM_DIAGRAM_VIRTUALLY_FRAME" val="{&quot;height&quot;:213.95,&quot;left&quot;:278.4,&quot;top&quot;:208.5,&quot;width&quot;:434.45}"/>
</p:tagLst>
</file>

<file path=ppt/tags/tag56.xml><?xml version="1.0" encoding="utf-8"?>
<p:tagLst xmlns:p="http://schemas.openxmlformats.org/presentationml/2006/main">
  <p:tag name="MH" val="20161022192725"/>
  <p:tag name="MH_LIBRARY" val="GRAPHIC"/>
  <p:tag name="MH_TYPE" val="SubTitle"/>
  <p:tag name="MH_ORDER" val="1"/>
  <p:tag name="KSO_WM_DIAGRAM_VIRTUALLY_FRAME" val="{&quot;height&quot;:213.95,&quot;left&quot;:278.4,&quot;top&quot;:208.5,&quot;width&quot;:434.45}"/>
</p:tagLst>
</file>

<file path=ppt/tags/tag57.xml><?xml version="1.0" encoding="utf-8"?>
<p:tagLst xmlns:p="http://schemas.openxmlformats.org/presentationml/2006/main">
  <p:tag name="MH" val="20161022192725"/>
  <p:tag name="MH_LIBRARY" val="GRAPHIC"/>
  <p:tag name="MH_TYPE" val="SubTitle"/>
  <p:tag name="MH_ORDER" val="1"/>
  <p:tag name="KSO_WM_DIAGRAM_VIRTUALLY_FRAME" val="{&quot;height&quot;:213.95,&quot;left&quot;:278.4,&quot;top&quot;:208.5,&quot;width&quot;:434.45}"/>
</p:tagLst>
</file>

<file path=ppt/tags/tag58.xml><?xml version="1.0" encoding="utf-8"?>
<p:tagLst xmlns:p="http://schemas.openxmlformats.org/presentationml/2006/main">
  <p:tag name="KSO_WM_DIAGRAM_VIRTUALLY_FRAME" val="{&quot;height&quot;:213.95,&quot;left&quot;:278.4,&quot;top&quot;:208.5,&quot;width&quot;:434.45}"/>
</p:tagLst>
</file>

<file path=ppt/tags/tag59.xml><?xml version="1.0" encoding="utf-8"?>
<p:tagLst xmlns:p="http://schemas.openxmlformats.org/presentationml/2006/main">
  <p:tag name="KSO_WM_DIAGRAM_VIRTUALLY_FRAME" val="{&quot;height&quot;:213.95,&quot;left&quot;:278.4,&quot;top&quot;:208.5,&quot;width&quot;:434.45}"/>
</p:tagLst>
</file>

<file path=ppt/tags/tag6.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12"/>
</p:tagLst>
</file>

<file path=ppt/tags/tag60.xml><?xml version="1.0" encoding="utf-8"?>
<p:tagLst xmlns:p="http://schemas.openxmlformats.org/presentationml/2006/main">
  <p:tag name="KSO_WM_DIAGRAM_VIRTUALLY_FRAME" val="{&quot;height&quot;:213.95,&quot;left&quot;:278.4,&quot;top&quot;:208.5,&quot;width&quot;:411.6}"/>
</p:tagLst>
</file>

<file path=ppt/tags/tag61.xml><?xml version="1.0" encoding="utf-8"?>
<p:tagLst xmlns:p="http://schemas.openxmlformats.org/presentationml/2006/main">
  <p:tag name="MH" val="20161022192725"/>
  <p:tag name="MH_LIBRARY" val="GRAPHIC"/>
  <p:tag name="MH_TYPE" val="SubTitle"/>
  <p:tag name="MH_ORDER" val="1"/>
  <p:tag name="KSO_WM_DIAGRAM_VIRTUALLY_FRAME" val="{&quot;height&quot;:213.95,&quot;left&quot;:278.4,&quot;top&quot;:208.5,&quot;width&quot;:434.45}"/>
</p:tagLst>
</file>

<file path=ppt/tags/tag62.xml><?xml version="1.0" encoding="utf-8"?>
<p:tagLst xmlns:p="http://schemas.openxmlformats.org/presentationml/2006/main">
  <p:tag name="KSO_WM_DIAGRAM_VIRTUALLY_FRAME" val="{&quot;height&quot;:213.95,&quot;left&quot;:278.4,&quot;top&quot;:208.5,&quot;width&quot;:434.45}"/>
</p:tagLst>
</file>

<file path=ppt/tags/tag63.xml><?xml version="1.0" encoding="utf-8"?>
<p:tagLst xmlns:p="http://schemas.openxmlformats.org/presentationml/2006/main">
  <p:tag name="MH" val="20161022192725"/>
  <p:tag name="MH_LIBRARY" val="GRAPHIC"/>
  <p:tag name="MH_TYPE" val="SubTitle"/>
  <p:tag name="MH_ORDER" val="1"/>
  <p:tag name="KSO_WM_DIAGRAM_VIRTUALLY_FRAME" val="{&quot;height&quot;:213.95,&quot;left&quot;:278.4,&quot;top&quot;:208.5,&quot;width&quot;:434.45}"/>
</p:tagLst>
</file>

<file path=ppt/tags/tag64.xml><?xml version="1.0" encoding="utf-8"?>
<p:tagLst xmlns:p="http://schemas.openxmlformats.org/presentationml/2006/main">
  <p:tag name="MH" val="20161022192725"/>
  <p:tag name="MH_LIBRARY" val="GRAPHIC"/>
  <p:tag name="MH_TYPE" val="SubTitle"/>
  <p:tag name="MH_ORDER" val="1"/>
  <p:tag name="KSO_WM_DIAGRAM_VIRTUALLY_FRAME" val="{&quot;height&quot;:213.95,&quot;left&quot;:278.4,&quot;top&quot;:208.5,&quot;width&quot;:434.45}"/>
</p:tagLst>
</file>

<file path=ppt/tags/tag65.xml><?xml version="1.0" encoding="utf-8"?>
<p:tagLst xmlns:p="http://schemas.openxmlformats.org/presentationml/2006/main">
  <p:tag name="KSO_WM_DIAGRAM_VIRTUALLY_FRAME" val="{&quot;height&quot;:213.95,&quot;left&quot;:278.4,&quot;top&quot;:208.5,&quot;width&quot;:434.45}"/>
</p:tagLst>
</file>

<file path=ppt/tags/tag66.xml><?xml version="1.0" encoding="utf-8"?>
<p:tagLst xmlns:p="http://schemas.openxmlformats.org/presentationml/2006/main">
  <p:tag name="KSO_WM_DIAGRAM_VIRTUALLY_FRAME" val="{&quot;height&quot;:213.95,&quot;left&quot;:278.4,&quot;top&quot;:208.5,&quot;width&quot;:434.45}"/>
</p:tagLst>
</file>

<file path=ppt/tags/tag67.xml><?xml version="1.0" encoding="utf-8"?>
<p:tagLst xmlns:p="http://schemas.openxmlformats.org/presentationml/2006/main">
  <p:tag name="KSO_WM_DIAGRAM_VIRTUALLY_FRAME" val="{&quot;height&quot;:213.95,&quot;left&quot;:278.4,&quot;top&quot;:208.5,&quot;width&quot;:411.6}"/>
</p:tagLst>
</file>

<file path=ppt/tags/tag68.xml><?xml version="1.0" encoding="utf-8"?>
<p:tagLst xmlns:p="http://schemas.openxmlformats.org/presentationml/2006/main">
  <p:tag name="KSO_WM_DIAGRAM_VIRTUALLY_FRAME" val="{&quot;height&quot;:291.85,&quot;left&quot;:104.9,&quot;top&quot;:94.8,&quot;width&quot;:515.3}"/>
</p:tagLst>
</file>

<file path=ppt/tags/tag69.xml><?xml version="1.0" encoding="utf-8"?>
<p:tagLst xmlns:p="http://schemas.openxmlformats.org/presentationml/2006/main">
  <p:tag name="KSO_WM_DIAGRAM_VIRTUALLY_FRAME" val="{&quot;height&quot;:291.85,&quot;left&quot;:104.9,&quot;top&quot;:94.8,&quot;width&quot;:515.3}"/>
</p:tagLst>
</file>

<file path=ppt/tags/tag7.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0.xml><?xml version="1.0" encoding="utf-8"?>
<p:tagLst xmlns:p="http://schemas.openxmlformats.org/presentationml/2006/main">
  <p:tag name="KSO_WM_DIAGRAM_VIRTUALLY_FRAME" val="{&quot;height&quot;:291.85,&quot;left&quot;:104.9,&quot;top&quot;:94.8,&quot;width&quot;:515.3}"/>
</p:tagLst>
</file>

<file path=ppt/tags/tag71.xml><?xml version="1.0" encoding="utf-8"?>
<p:tagLst xmlns:p="http://schemas.openxmlformats.org/presentationml/2006/main">
  <p:tag name="KSO_WM_DIAGRAM_VIRTUALLY_FRAME" val="{&quot;height&quot;:291.85,&quot;left&quot;:104.9,&quot;top&quot;:94.8,&quot;width&quot;:515.3}"/>
</p:tagLst>
</file>

<file path=ppt/tags/tag72.xml><?xml version="1.0" encoding="utf-8"?>
<p:tagLst xmlns:p="http://schemas.openxmlformats.org/presentationml/2006/main">
  <p:tag name="KSO_WM_DIAGRAM_VIRTUALLY_FRAME" val="{&quot;height&quot;:291.85,&quot;left&quot;:104.9,&quot;top&quot;:94.8,&quot;width&quot;:515.3}"/>
</p:tagLst>
</file>

<file path=ppt/tags/tag73.xml><?xml version="1.0" encoding="utf-8"?>
<p:tagLst xmlns:p="http://schemas.openxmlformats.org/presentationml/2006/main">
  <p:tag name="KSO_WM_DIAGRAM_VIRTUALLY_FRAME" val="{&quot;height&quot;:291.85,&quot;left&quot;:104.9,&quot;top&quot;:94.8,&quot;width&quot;:515.3}"/>
</p:tagLst>
</file>

<file path=ppt/tags/tag74.xml><?xml version="1.0" encoding="utf-8"?>
<p:tagLst xmlns:p="http://schemas.openxmlformats.org/presentationml/2006/main">
  <p:tag name="KSO_WM_DIAGRAM_VIRTUALLY_FRAME" val="{&quot;height&quot;:291.85,&quot;left&quot;:104.9,&quot;top&quot;:94.8,&quot;width&quot;:515.3}"/>
</p:tagLst>
</file>

<file path=ppt/tags/tag75.xml><?xml version="1.0" encoding="utf-8"?>
<p:tagLst xmlns:p="http://schemas.openxmlformats.org/presentationml/2006/main">
  <p:tag name="KSO_WM_DIAGRAM_VIRTUALLY_FRAME" val="{&quot;height&quot;:291.85,&quot;left&quot;:104.9,&quot;top&quot;:94.8,&quot;width&quot;:515.3}"/>
</p:tagLst>
</file>

<file path=ppt/tags/tag76.xml><?xml version="1.0" encoding="utf-8"?>
<p:tagLst xmlns:p="http://schemas.openxmlformats.org/presentationml/2006/main">
  <p:tag name="KSO_WM_DIAGRAM_VIRTUALLY_FRAME" val="{&quot;height&quot;:291.85,&quot;left&quot;:104.9,&quot;top&quot;:94.8,&quot;width&quot;:515.3}"/>
</p:tagLst>
</file>

<file path=ppt/tags/tag77.xml><?xml version="1.0" encoding="utf-8"?>
<p:tagLst xmlns:p="http://schemas.openxmlformats.org/presentationml/2006/main">
  <p:tag name="KSO_WM_DIAGRAM_VIRTUALLY_FRAME" val="{&quot;height&quot;:291.85,&quot;left&quot;:104.9,&quot;top&quot;:94.8,&quot;width&quot;:515.3}"/>
</p:tagLst>
</file>

<file path=ppt/tags/tag78.xml><?xml version="1.0" encoding="utf-8"?>
<p:tagLst xmlns:p="http://schemas.openxmlformats.org/presentationml/2006/main">
  <p:tag name="MH" val="20161022192725"/>
  <p:tag name="MH_LIBRARY" val="GRAPHIC"/>
  <p:tag name="MH_TYPE" val="SubTitle"/>
  <p:tag name="MH_ORDER" val="1"/>
  <p:tag name="KSO_WM_DIAGRAM_VIRTUALLY_FRAME" val="{&quot;height&quot;:213.95,&quot;left&quot;:278.4,&quot;top&quot;:208.5,&quot;width&quot;:434.45}"/>
</p:tagLst>
</file>

<file path=ppt/tags/tag79.xml><?xml version="1.0" encoding="utf-8"?>
<p:tagLst xmlns:p="http://schemas.openxmlformats.org/presentationml/2006/main">
  <p:tag name="KSO_WM_DIAGRAM_VIRTUALLY_FRAME" val="{&quot;height&quot;:213.95,&quot;left&quot;:278.4,&quot;top&quot;:208.5,&quot;width&quot;:434.45}"/>
</p:tagLst>
</file>

<file path=ppt/tags/tag8.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0.xml><?xml version="1.0" encoding="utf-8"?>
<p:tagLst xmlns:p="http://schemas.openxmlformats.org/presentationml/2006/main">
  <p:tag name="MH" val="20161022192725"/>
  <p:tag name="MH_LIBRARY" val="GRAPHIC"/>
  <p:tag name="MH_TYPE" val="SubTitle"/>
  <p:tag name="MH_ORDER" val="1"/>
  <p:tag name="KSO_WM_DIAGRAM_VIRTUALLY_FRAME" val="{&quot;height&quot;:213.95,&quot;left&quot;:278.4,&quot;top&quot;:208.5,&quot;width&quot;:434.45}"/>
</p:tagLst>
</file>

<file path=ppt/tags/tag81.xml><?xml version="1.0" encoding="utf-8"?>
<p:tagLst xmlns:p="http://schemas.openxmlformats.org/presentationml/2006/main">
  <p:tag name="MH" val="20161022192725"/>
  <p:tag name="MH_LIBRARY" val="GRAPHIC"/>
  <p:tag name="MH_TYPE" val="SubTitle"/>
  <p:tag name="MH_ORDER" val="1"/>
  <p:tag name="KSO_WM_DIAGRAM_VIRTUALLY_FRAME" val="{&quot;height&quot;:213.95,&quot;left&quot;:278.4,&quot;top&quot;:208.5,&quot;width&quot;:434.45}"/>
</p:tagLst>
</file>

<file path=ppt/tags/tag82.xml><?xml version="1.0" encoding="utf-8"?>
<p:tagLst xmlns:p="http://schemas.openxmlformats.org/presentationml/2006/main">
  <p:tag name="KSO_WM_DIAGRAM_VIRTUALLY_FRAME" val="{&quot;height&quot;:213.95,&quot;left&quot;:278.4,&quot;top&quot;:208.5,&quot;width&quot;:434.45}"/>
</p:tagLst>
</file>

<file path=ppt/tags/tag83.xml><?xml version="1.0" encoding="utf-8"?>
<p:tagLst xmlns:p="http://schemas.openxmlformats.org/presentationml/2006/main">
  <p:tag name="KSO_WM_DIAGRAM_VIRTUALLY_FRAME" val="{&quot;height&quot;:213.95,&quot;left&quot;:278.4,&quot;top&quot;:208.5,&quot;width&quot;:434.45}"/>
</p:tagLst>
</file>

<file path=ppt/tags/tag84.xml><?xml version="1.0" encoding="utf-8"?>
<p:tagLst xmlns:p="http://schemas.openxmlformats.org/presentationml/2006/main">
  <p:tag name="KSO_WM_DIAGRAM_VIRTUALLY_FRAME" val="{&quot;height&quot;:213.95,&quot;left&quot;:278.4,&quot;top&quot;:208.5,&quot;width&quot;:411.6}"/>
</p:tagLst>
</file>

<file path=ppt/tags/tag9.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satMod val="110000"/>
                <a:lumMod val="105000"/>
                <a:tint val="67000"/>
              </a:schemeClr>
            </a:gs>
            <a:gs pos="50000">
              <a:schemeClr val="phClr">
                <a:lumMod val="105000"/>
                <a:satMod val="103000"/>
                <a:tint val="73000"/>
              </a:schemeClr>
            </a:gs>
            <a:gs pos="100000">
              <a:schemeClr val="phClr">
                <a:satMod val="105000"/>
                <a:lumMod val="109000"/>
                <a:tint val="81000"/>
              </a:schemeClr>
            </a:gs>
          </a:gsLst>
          <a:lin ang="5400000" scaled="0"/>
        </a:gradFill>
        <a:gradFill rotWithShape="1">
          <a:gsLst>
            <a:gs pos="0">
              <a:schemeClr val="phClr">
                <a:satMod val="103000"/>
                <a:lumMod val="102000"/>
                <a:shade val="94000"/>
              </a:schemeClr>
            </a:gs>
            <a:gs pos="50000">
              <a:schemeClr val="phClr">
                <a:lumMod val="110000"/>
                <a:satMod val="100000"/>
                <a:tint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
      <a:dk1>
        <a:srgbClr val="000000"/>
      </a:dk1>
      <a:lt1>
        <a:srgbClr val="FFFFFF"/>
      </a:lt1>
      <a:dk2>
        <a:srgbClr val="002166"/>
      </a:dk2>
      <a:lt2>
        <a:srgbClr val="E1ECFF"/>
      </a:lt2>
      <a:accent1>
        <a:srgbClr val="0048E5"/>
      </a:accent1>
      <a:accent2>
        <a:srgbClr val="2C70FF"/>
      </a:accent2>
      <a:accent3>
        <a:srgbClr val="63A2FF"/>
      </a:accent3>
      <a:accent4>
        <a:srgbClr val="8BA1C4"/>
      </a:accent4>
      <a:accent5>
        <a:srgbClr val="B1B1B1"/>
      </a:accent5>
      <a:accent6>
        <a:srgbClr val="70AD47"/>
      </a:accent6>
      <a:hlink>
        <a:srgbClr val="0563C1"/>
      </a:hlink>
      <a:folHlink>
        <a:srgbClr val="954F72"/>
      </a:folHlink>
    </a:clrScheme>
    <a:fontScheme name="主题字体">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9326</Words>
  <Application>WPS 演示</Application>
  <PresentationFormat/>
  <Paragraphs>539</Paragraphs>
  <Slides>19</Slides>
  <Notes>0</Notes>
  <HiddenSlides>0</HiddenSlides>
  <MMClips>0</MMClips>
  <ScaleCrop>false</ScaleCrop>
  <HeadingPairs>
    <vt:vector size="8" baseType="variant">
      <vt:variant>
        <vt:lpstr>已用的字体</vt:lpstr>
      </vt:variant>
      <vt:variant>
        <vt:i4>16</vt:i4>
      </vt:variant>
      <vt:variant>
        <vt:lpstr>主题</vt:lpstr>
      </vt:variant>
      <vt:variant>
        <vt:i4>2</vt:i4>
      </vt:variant>
      <vt:variant>
        <vt:lpstr>嵌入 OLE 服务器</vt:lpstr>
      </vt:variant>
      <vt:variant>
        <vt:i4>2</vt:i4>
      </vt:variant>
      <vt:variant>
        <vt:lpstr>幻灯片标题</vt:lpstr>
      </vt:variant>
      <vt:variant>
        <vt:i4>19</vt:i4>
      </vt:variant>
    </vt:vector>
  </HeadingPairs>
  <TitlesOfParts>
    <vt:vector size="39" baseType="lpstr">
      <vt:lpstr>Arial</vt:lpstr>
      <vt:lpstr>宋体</vt:lpstr>
      <vt:lpstr>Wingdings</vt:lpstr>
      <vt:lpstr>Arial</vt:lpstr>
      <vt:lpstr>微软雅黑</vt:lpstr>
      <vt:lpstr>Wingdings</vt:lpstr>
      <vt:lpstr>Cambria Math</vt:lpstr>
      <vt:lpstr>思源黑体 CN Medium</vt:lpstr>
      <vt:lpstr>黑体</vt:lpstr>
      <vt:lpstr>Times New Roman</vt:lpstr>
      <vt:lpstr>Times New Roman</vt:lpstr>
      <vt:lpstr>Malgun Gothic</vt:lpstr>
      <vt:lpstr>MS Mincho</vt:lpstr>
      <vt:lpstr>Segoe Print</vt:lpstr>
      <vt:lpstr>Arial Unicode MS</vt:lpstr>
      <vt:lpstr>Calibri</vt:lpstr>
      <vt:lpstr>Office theme</vt:lpstr>
      <vt:lpstr>1_Office 主题​​</vt:lpstr>
      <vt:lpstr>Equation.KSEE3</vt:lpstr>
      <vt:lpstr>Equation.KSEE3</vt:lpstr>
      <vt:lpstr>through QCD Sum Rules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Near-Threshold Structures and Hadronic Molecules</dc:title>
  <dc:creator>Xiang-Kun Dong </dc:creator>
  <cp:lastModifiedBy>纳兰素素</cp:lastModifiedBy>
  <cp:revision>159</cp:revision>
  <dcterms:created xsi:type="dcterms:W3CDTF">2025-04-24T11:49:00Z</dcterms:created>
  <dcterms:modified xsi:type="dcterms:W3CDTF">2025-07-10T16:37:48Z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O">
    <vt:lpwstr>wqlLaW5nc29mdCBQREYgdG8gV1BTIDEwMA</vt:lpwstr>
  </property>
  <property fmtid="{D5CDD505-2E9C-101B-9397-08002B2CF9AE}" pid="3" name="Created">
    <vt:filetime>2025-04-28T19:33:35Z</vt:filetime>
  </property>
  <property fmtid="{D5CDD505-2E9C-101B-9397-08002B2CF9AE}" pid="4" name="ICV">
    <vt:lpwstr>DA15E45599D9459DA9BEE4B5F2F9F007_12</vt:lpwstr>
  </property>
  <property fmtid="{D5CDD505-2E9C-101B-9397-08002B2CF9AE}" pid="5" name="KSOProductBuildVer">
    <vt:lpwstr>2052-12.1.0.21915</vt:lpwstr>
  </property>
</Properties>
</file>