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6" r:id="rId4"/>
    <p:sldId id="294" r:id="rId5"/>
    <p:sldId id="296" r:id="rId6"/>
    <p:sldId id="295" r:id="rId7"/>
    <p:sldId id="297" r:id="rId8"/>
    <p:sldId id="298" r:id="rId9"/>
    <p:sldId id="299" r:id="rId10"/>
    <p:sldId id="290" r:id="rId11"/>
    <p:sldId id="274" r:id="rId12"/>
    <p:sldId id="275" r:id="rId13"/>
    <p:sldId id="276" r:id="rId14"/>
    <p:sldId id="278" r:id="rId15"/>
    <p:sldId id="258" r:id="rId16"/>
    <p:sldId id="287" r:id="rId17"/>
    <p:sldId id="280" r:id="rId18"/>
    <p:sldId id="268" r:id="rId19"/>
    <p:sldId id="273" r:id="rId20"/>
    <p:sldId id="271" r:id="rId21"/>
    <p:sldId id="285" r:id="rId22"/>
    <p:sldId id="291" r:id="rId23"/>
    <p:sldId id="292" r:id="rId24"/>
    <p:sldId id="293" r:id="rId25"/>
    <p:sldId id="302" r:id="rId26"/>
    <p:sldId id="300" r:id="rId27"/>
    <p:sldId id="277" r:id="rId28"/>
    <p:sldId id="269" r:id="rId29"/>
    <p:sldId id="284" r:id="rId30"/>
    <p:sldId id="282" r:id="rId31"/>
    <p:sldId id="303" r:id="rId32"/>
    <p:sldId id="304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5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17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85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33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22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93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80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25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4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0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06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4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9CA6F-CBD1-41A7-B11D-D158E6E8AD9B}" type="datetimeFigureOut">
              <a:rPr lang="zh-CN" altLang="en-US" smtClean="0"/>
              <a:t>2025/7/13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43876-493E-4DC2-9909-29B212819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12" Type="http://schemas.openxmlformats.org/officeDocument/2006/relationships/image" Target="../media/image86.png"/><Relationship Id="rId2" Type="http://schemas.openxmlformats.org/officeDocument/2006/relationships/image" Target="../media/image75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image" Target="../media/image78.sv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7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6DEED5D7-B2C4-4889-AB83-98664EFDE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09451" y="5634406"/>
            <a:ext cx="6606073" cy="461665"/>
          </a:xfrm>
        </p:spPr>
        <p:txBody>
          <a:bodyPr>
            <a:norm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第八届强子谱和强子结构研讨会 </a:t>
            </a:r>
            <a:endParaRPr lang="en-US" altLang="zh-CN" sz="20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3A767A-C2AE-4B5D-9E9B-D869A250A6D8}"/>
              </a:ext>
            </a:extLst>
          </p:cNvPr>
          <p:cNvSpPr txBox="1"/>
          <p:nvPr/>
        </p:nvSpPr>
        <p:spPr>
          <a:xfrm>
            <a:off x="7522768" y="5417325"/>
            <a:ext cx="24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Bradley Hand ITC" panose="03070402050302030203" pitchFamily="66" charset="0"/>
              </a:rPr>
              <a:t>.</a:t>
            </a:r>
            <a:endParaRPr lang="zh-CN" altLang="en-U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612B72-3286-4374-888E-67E0FBF77BAB}"/>
              </a:ext>
            </a:extLst>
          </p:cNvPr>
          <p:cNvSpPr txBox="1"/>
          <p:nvPr/>
        </p:nvSpPr>
        <p:spPr>
          <a:xfrm>
            <a:off x="4478019" y="4823886"/>
            <a:ext cx="3235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合作者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 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许豪</a:t>
            </a:r>
            <a:r>
              <a:rPr lang="en-US" altLang="zh-CN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 </a:t>
            </a:r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刘翔</a:t>
            </a:r>
            <a:endParaRPr lang="en-US" altLang="zh-CN" sz="28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F40D57-DD6A-4E7C-A5F0-E341777ABF89}"/>
              </a:ext>
            </a:extLst>
          </p:cNvPr>
          <p:cNvSpPr txBox="1"/>
          <p:nvPr/>
        </p:nvSpPr>
        <p:spPr>
          <a:xfrm>
            <a:off x="4732864" y="4182944"/>
            <a:ext cx="2726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刘喆    兰州大学</a:t>
            </a:r>
            <a:endParaRPr lang="zh-CN" altLang="en-US" sz="28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C89E70-05EC-436D-8A74-84FC08E698FE}"/>
              </a:ext>
            </a:extLst>
          </p:cNvPr>
          <p:cNvSpPr txBox="1"/>
          <p:nvPr/>
        </p:nvSpPr>
        <p:spPr>
          <a:xfrm>
            <a:off x="7647095" y="5611049"/>
            <a:ext cx="924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桂林</a:t>
            </a:r>
            <a:endParaRPr lang="en-US" altLang="zh-CN" sz="20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2C82C01-86CC-4CB7-8390-B0B0C3CDC208}"/>
                  </a:ext>
                </a:extLst>
              </p:cNvPr>
              <p:cNvSpPr txBox="1"/>
              <p:nvPr/>
            </p:nvSpPr>
            <p:spPr>
              <a:xfrm>
                <a:off x="518160" y="1007412"/>
                <a:ext cx="1115568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4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sz="4400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4400" b="1" i="1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4400" b="1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4400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4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幼圆" panose="02010509060101010101" pitchFamily="49" charset="-122"/>
                    <a:ea typeface="幼圆" panose="02010509060101010101" pitchFamily="49" charset="-122"/>
                  </a:rPr>
                  <a:t> </a:t>
                </a:r>
                <a:r>
                  <a:rPr lang="en-US" altLang="zh-CN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 Antiqua" panose="02040602050305030304" pitchFamily="18" charset="0"/>
                    <a:ea typeface="Segoe UI Black" panose="020B0A02040204020203" pitchFamily="34" charset="0"/>
                  </a:rPr>
                  <a:t>Dynamics in Chiral effective field theory</a:t>
                </a:r>
                <a:endParaRPr lang="zh-CN" altLang="en-US" sz="4800" b="1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2C82C01-86CC-4CB7-8390-B0B0C3CDC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1007412"/>
                <a:ext cx="11155680" cy="1569660"/>
              </a:xfrm>
              <a:prstGeom prst="rect">
                <a:avLst/>
              </a:prstGeom>
              <a:blipFill>
                <a:blip r:embed="rId3"/>
                <a:stretch>
                  <a:fillRect t="-9690" r="-929" b="-22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9F7CA84D-0D5B-4BD5-88A5-F954E3BDBF58}"/>
              </a:ext>
            </a:extLst>
          </p:cNvPr>
          <p:cNvSpPr txBox="1"/>
          <p:nvPr/>
        </p:nvSpPr>
        <p:spPr>
          <a:xfrm>
            <a:off x="4906299" y="6198705"/>
            <a:ext cx="237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2025</a:t>
            </a:r>
            <a:r>
              <a:rPr lang="zh-CN" altLang="en-US" b="1" dirty="0">
                <a:solidFill>
                  <a:schemeClr val="bg1"/>
                </a:solidFill>
              </a:rPr>
              <a:t>年</a:t>
            </a:r>
            <a:r>
              <a:rPr lang="en-US" altLang="zh-CN" b="1" dirty="0">
                <a:solidFill>
                  <a:schemeClr val="bg1"/>
                </a:solidFill>
              </a:rPr>
              <a:t>7</a:t>
            </a:r>
            <a:r>
              <a:rPr lang="zh-CN" altLang="en-US" b="1" dirty="0">
                <a:solidFill>
                  <a:schemeClr val="bg1"/>
                </a:solidFill>
              </a:rPr>
              <a:t>月</a:t>
            </a:r>
            <a:r>
              <a:rPr lang="en-US" altLang="zh-CN" b="1" dirty="0">
                <a:solidFill>
                  <a:schemeClr val="bg1"/>
                </a:solidFill>
              </a:rPr>
              <a:t>11</a:t>
            </a:r>
            <a:r>
              <a:rPr lang="zh-CN" altLang="en-US" b="1" dirty="0">
                <a:solidFill>
                  <a:schemeClr val="bg1"/>
                </a:solidFill>
              </a:rPr>
              <a:t>日</a:t>
            </a:r>
            <a:r>
              <a:rPr lang="en-US" altLang="zh-CN" b="1" dirty="0">
                <a:solidFill>
                  <a:schemeClr val="bg1"/>
                </a:solidFill>
              </a:rPr>
              <a:t>-15</a:t>
            </a:r>
            <a:r>
              <a:rPr lang="zh-CN" altLang="en-US" b="1" dirty="0">
                <a:solidFill>
                  <a:schemeClr val="bg1"/>
                </a:solidFill>
              </a:rPr>
              <a:t>日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107C713-F057-4300-B50B-EBA1DE2D0F38}"/>
              </a:ext>
            </a:extLst>
          </p:cNvPr>
          <p:cNvSpPr txBox="1"/>
          <p:nvPr/>
        </p:nvSpPr>
        <p:spPr>
          <a:xfrm>
            <a:off x="9198187" y="4327094"/>
            <a:ext cx="2194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</a:rPr>
              <a:t>arXiv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2503.10299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4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CD814F0-0EDD-448D-A24A-CFDD05D99A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471398"/>
                <a:ext cx="10515600" cy="1325563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2.</a:t>
                </a:r>
                <a:r>
                  <a:rPr lang="zh-CN" altLang="en-US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chemeClr val="accent2">
                        <a:lumMod val="75000"/>
                      </a:schemeClr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 </a:t>
                </a:r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interactions with </a:t>
                </a:r>
                <a:r>
                  <a:rPr lang="en-US" altLang="zh-CN" dirty="0" err="1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ChEFT</a:t>
                </a:r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</a:t>
                </a:r>
                <a:endParaRPr lang="zh-CN" altLang="en-US" dirty="0">
                  <a:solidFill>
                    <a:schemeClr val="accent2">
                      <a:lumMod val="75000"/>
                    </a:schemeClr>
                  </a:solidFill>
                  <a:latin typeface="Noto Serif SC Black" panose="02020200000000000000" pitchFamily="18" charset="-122"/>
                  <a:ea typeface="Noto Serif SC Black" panose="02020200000000000000" pitchFamily="18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FCD814F0-0EDD-448D-A24A-CFDD05D99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471398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1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739090-D50D-4614-B160-18EB1C71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7"/>
            <a:ext cx="10515600" cy="760769"/>
          </a:xfrm>
        </p:spPr>
        <p:txBody>
          <a:bodyPr>
            <a:noAutofit/>
          </a:bodyPr>
          <a:lstStyle/>
          <a:p>
            <a:r>
              <a:rPr lang="en-US" altLang="zh-CN" sz="3200" b="1" i="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Effective Lagrangians</a:t>
            </a:r>
            <a:r>
              <a:rPr lang="en-US" altLang="zh-CN" sz="3200" dirty="0">
                <a:latin typeface="Arial Rounded MT Bold" panose="020F0704030504030204" pitchFamily="34" charset="0"/>
              </a:rPr>
              <a:t> </a:t>
            </a:r>
            <a:endParaRPr lang="zh-CN" alt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B816BC4-1723-4131-B172-011F1564E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962" y="1734265"/>
            <a:ext cx="4393163" cy="13016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D40A9F-A3F0-427A-9649-82000DBF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57" y="4024047"/>
            <a:ext cx="4394367" cy="17203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98BF25-BF10-4836-AC5A-C3C68B3BA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09" y="5969805"/>
            <a:ext cx="1455577" cy="2324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6498C2-D52C-4896-B8A3-2492BD9B6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877" y="1603361"/>
            <a:ext cx="4725793" cy="13572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5BA556-B47A-4385-90F3-BF6E73CBD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771" y="4058843"/>
            <a:ext cx="3395089" cy="5693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8C8835-04B6-46F4-A5DE-3EC143927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976" y="4755148"/>
            <a:ext cx="1377466" cy="258146"/>
          </a:xfrm>
          <a:prstGeom prst="rect">
            <a:avLst/>
          </a:prstGeom>
        </p:spPr>
      </p:pic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3D343FAA-19A1-4AC9-A1B7-1C6E62FE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7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4F7BCF-D5CB-4313-A64E-DE03BAEFF75E}"/>
              </a:ext>
            </a:extLst>
          </p:cNvPr>
          <p:cNvSpPr txBox="1"/>
          <p:nvPr/>
        </p:nvSpPr>
        <p:spPr>
          <a:xfrm>
            <a:off x="6590877" y="3562514"/>
            <a:ext cx="1783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CMR10"/>
              </a:rPr>
              <a:t>T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he pion field: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547E966-90CA-4512-ADF1-6225B4F3001D}"/>
                  </a:ext>
                </a:extLst>
              </p:cNvPr>
              <p:cNvSpPr txBox="1"/>
              <p:nvPr/>
            </p:nvSpPr>
            <p:spPr>
              <a:xfrm>
                <a:off x="748006" y="3562514"/>
                <a:ext cx="42298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i="0" dirty="0">
                    <a:solidFill>
                      <a:srgbClr val="000000"/>
                    </a:solidFill>
                    <a:effectLst/>
                    <a:latin typeface="CMR1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18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en-US" altLang="zh-CN" sz="1800" b="1" i="1" dirty="0">
                    <a:solidFill>
                      <a:srgbClr val="000000"/>
                    </a:solidFill>
                    <a:effectLst/>
                    <a:latin typeface="CMMI10"/>
                  </a:rPr>
                  <a:t> </a:t>
                </a:r>
                <a:r>
                  <a:rPr lang="en-US" altLang="zh-CN" sz="1800" b="1" i="0" dirty="0">
                    <a:solidFill>
                      <a:srgbClr val="000000"/>
                    </a:solidFill>
                    <a:effectLst/>
                    <a:latin typeface="CMR10"/>
                  </a:rPr>
                  <a:t>field in the heavy hadron formalism:</a:t>
                </a:r>
                <a:endParaRPr lang="zh-CN" altLang="en-US" b="1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547E966-90CA-4512-ADF1-6225B4F30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06" y="3562514"/>
                <a:ext cx="4229875" cy="369332"/>
              </a:xfrm>
              <a:prstGeom prst="rect">
                <a:avLst/>
              </a:prstGeom>
              <a:blipFill>
                <a:blip r:embed="rId8"/>
                <a:stretch>
                  <a:fillRect l="-1297" t="-8197" r="-245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C38132C7-8C3B-47EF-B054-E115C2EE7D3F}"/>
              </a:ext>
            </a:extLst>
          </p:cNvPr>
          <p:cNvSpPr txBox="1"/>
          <p:nvPr/>
        </p:nvSpPr>
        <p:spPr>
          <a:xfrm>
            <a:off x="2525486" y="5884564"/>
            <a:ext cx="4078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is the four-velocity of the heavy mesons. 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806D16C-FDF6-4D0C-B5F5-4FC8BFCA54C8}"/>
              </a:ext>
            </a:extLst>
          </p:cNvPr>
          <p:cNvSpPr txBox="1"/>
          <p:nvPr/>
        </p:nvSpPr>
        <p:spPr>
          <a:xfrm>
            <a:off x="704463" y="1234029"/>
            <a:ext cx="4060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CMR10"/>
              </a:rPr>
              <a:t>T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he leading-order contact</a:t>
            </a:r>
            <a:r>
              <a:rPr lang="en-US" altLang="zh-CN" b="1" dirty="0">
                <a:latin typeface="CMR10"/>
              </a:rPr>
              <a:t> interaction:</a:t>
            </a:r>
            <a:endParaRPr lang="zh-CN" altLang="en-US" b="1" dirty="0">
              <a:latin typeface="CMR1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C275A8-373D-48EC-8C49-4A030EA2ED0D}"/>
                  </a:ext>
                </a:extLst>
              </p:cNvPr>
              <p:cNvSpPr txBox="1"/>
              <p:nvPr/>
            </p:nvSpPr>
            <p:spPr>
              <a:xfrm>
                <a:off x="6462377" y="1141655"/>
                <a:ext cx="40603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i="0" dirty="0">
                    <a:solidFill>
                      <a:srgbClr val="000000"/>
                    </a:solidFill>
                    <a:effectLst/>
                    <a:latin typeface="CMR10"/>
                  </a:rPr>
                  <a:t>The </a:t>
                </a:r>
                <a:r>
                  <a:rPr lang="en-US" altLang="zh-CN" sz="1800" b="1" i="0" dirty="0" err="1">
                    <a:solidFill>
                      <a:srgbClr val="000000"/>
                    </a:solidFill>
                    <a:effectLst/>
                    <a:latin typeface="CMR10"/>
                  </a:rPr>
                  <a:t>Lagrangian</a:t>
                </a:r>
                <a:r>
                  <a:rPr lang="en-US" altLang="zh-CN" sz="1800" b="1" i="0" dirty="0">
                    <a:solidFill>
                      <a:srgbClr val="000000"/>
                    </a:solidFill>
                    <a:effectLst/>
                    <a:latin typeface="CMR10"/>
                  </a:rPr>
                  <a:t> for the LO </a:t>
                </a:r>
                <a14:m>
                  <m:oMath xmlns:m="http://schemas.openxmlformats.org/officeDocument/2006/math">
                    <m:r>
                      <a:rPr lang="en-US" altLang="zh-C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𝐻𝐻</m:t>
                    </m:r>
                    <m:r>
                      <a:rPr lang="zh-CN" altLang="en-US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b="1" dirty="0">
                    <a:latin typeface="CMR10"/>
                  </a:rPr>
                  <a:t>vertex:</a:t>
                </a:r>
                <a:r>
                  <a:rPr lang="en-US" altLang="zh-CN" b="1" dirty="0"/>
                  <a:t> </a:t>
                </a:r>
                <a:endParaRPr lang="zh-CN" altLang="en-US" b="1" dirty="0"/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0C275A8-373D-48EC-8C49-4A030EA2E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377" y="1141655"/>
                <a:ext cx="4060370" cy="369332"/>
              </a:xfrm>
              <a:prstGeom prst="rect">
                <a:avLst/>
              </a:prstGeom>
              <a:blipFill>
                <a:blip r:embed="rId9"/>
                <a:stretch>
                  <a:fillRect l="-120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D7F38EF5-697B-4584-8402-2B37390E6C61}"/>
              </a:ext>
            </a:extLst>
          </p:cNvPr>
          <p:cNvSpPr txBox="1"/>
          <p:nvPr/>
        </p:nvSpPr>
        <p:spPr>
          <a:xfrm>
            <a:off x="7726101" y="5013294"/>
            <a:ext cx="2349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000000"/>
                </a:solidFill>
                <a:effectLst/>
                <a:latin typeface="CMR10"/>
              </a:rPr>
              <a:t>bare pion decay constant</a:t>
            </a:r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233771E-BE5E-4117-82B5-49167EFD1819}"/>
              </a:ext>
            </a:extLst>
          </p:cNvPr>
          <p:cNvSpPr txBox="1"/>
          <p:nvPr/>
        </p:nvSpPr>
        <p:spPr>
          <a:xfrm>
            <a:off x="6603743" y="2956226"/>
            <a:ext cx="1646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000000"/>
                </a:solidFill>
                <a:effectLst/>
                <a:latin typeface="CMR10"/>
              </a:rPr>
              <a:t>chiral connection</a:t>
            </a:r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C4AD2A2-B286-4077-B48C-4DFEB1F5E38F}"/>
              </a:ext>
            </a:extLst>
          </p:cNvPr>
          <p:cNvSpPr txBox="1"/>
          <p:nvPr/>
        </p:nvSpPr>
        <p:spPr>
          <a:xfrm>
            <a:off x="8292159" y="2956226"/>
            <a:ext cx="1955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000000"/>
                </a:solidFill>
                <a:effectLst/>
                <a:latin typeface="CMR10"/>
              </a:rPr>
              <a:t>axial vector current</a:t>
            </a:r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1572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27D2FA6-4E68-48C0-8024-3F5799C8AA61}"/>
                  </a:ext>
                </a:extLst>
              </p:cNvPr>
              <p:cNvSpPr txBox="1"/>
              <p:nvPr/>
            </p:nvSpPr>
            <p:spPr>
              <a:xfrm>
                <a:off x="253475" y="638599"/>
                <a:ext cx="3936058" cy="370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diagrams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of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the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process</m:t>
                    </m:r>
                    <m:r>
                      <m:rPr>
                        <m:nor/>
                      </m:rPr>
                      <a:rPr lang="en-US" altLang="zh-CN" b="1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27D2FA6-4E68-48C0-8024-3F5799C8A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75" y="638599"/>
                <a:ext cx="3936058" cy="370294"/>
              </a:xfrm>
              <a:prstGeom prst="rect">
                <a:avLst/>
              </a:prstGeom>
              <a:blipFill>
                <a:blip r:embed="rId2"/>
                <a:stretch>
                  <a:fillRect l="-465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灯片编号占位符 3">
            <a:extLst>
              <a:ext uri="{FF2B5EF4-FFF2-40B4-BE49-F238E27FC236}">
                <a16:creationId xmlns:a16="http://schemas.microsoft.com/office/drawing/2014/main" id="{B92082A5-6481-4EC0-9D37-E4D9B457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8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4FE4139-5185-42BE-B5C3-D06C19AAF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826" y="1474922"/>
            <a:ext cx="814387" cy="8904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377162-C63B-4027-B1BC-244C179F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348" y="1474922"/>
            <a:ext cx="4769361" cy="9320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A71995-CDDE-4246-91ED-87A71D817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26" y="2399348"/>
            <a:ext cx="4847656" cy="9628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64BEB4-FA95-4DF2-9E2A-3F90B8A32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503" y="3409146"/>
            <a:ext cx="4950545" cy="7666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A6843C-8CC9-4499-97F3-90E4BAE95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503" y="4279621"/>
            <a:ext cx="2897813" cy="81820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B0B04CE-45B8-4085-A0A8-316240E59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944" y="1371048"/>
            <a:ext cx="5708424" cy="2804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7F892AF-6CCF-4ABB-AA7A-9E76A4209BE3}"/>
                  </a:ext>
                </a:extLst>
              </p:cNvPr>
              <p:cNvSpPr txBox="1"/>
              <p:nvPr/>
            </p:nvSpPr>
            <p:spPr>
              <a:xfrm>
                <a:off x="5912586" y="638599"/>
                <a:ext cx="4180914" cy="370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diagrams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of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the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process</m:t>
                      </m:r>
                      <m:r>
                        <m:rPr>
                          <m:nor/>
                        </m:rPr>
                        <a:rPr lang="en-US" altLang="zh-CN" b="1" smtClean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7F892AF-6CCF-4ABB-AA7A-9E76A4209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586" y="638599"/>
                <a:ext cx="4180914" cy="370294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0C1CEEDC-A1CF-4DD1-AB99-41B4C38FB8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837" y="5506893"/>
            <a:ext cx="1590356" cy="4748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AD55033-13C4-46F3-A9FA-FCAB04F177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5322" y="5506892"/>
            <a:ext cx="3006011" cy="5384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94084E0-D8F9-4642-BF9A-2643BE7D7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6654" y="6088853"/>
            <a:ext cx="2198828" cy="2620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711388B-F7F0-4697-BCD5-084FDBF938BB}"/>
              </a:ext>
            </a:extLst>
          </p:cNvPr>
          <p:cNvSpPr txBox="1"/>
          <p:nvPr/>
        </p:nvSpPr>
        <p:spPr>
          <a:xfrm>
            <a:off x="6891489" y="6044161"/>
            <a:ext cx="219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Gaussian regulator</a:t>
            </a:r>
            <a:endParaRPr lang="zh-CN" altLang="en-US" sz="1600" b="1" dirty="0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34B3B883-BAEF-4075-8185-4F4BD0A0339F}"/>
              </a:ext>
            </a:extLst>
          </p:cNvPr>
          <p:cNvSpPr/>
          <p:nvPr/>
        </p:nvSpPr>
        <p:spPr>
          <a:xfrm>
            <a:off x="3785740" y="5728972"/>
            <a:ext cx="1377467" cy="9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E795ADB-0323-441C-AF5A-D85C84105329}"/>
              </a:ext>
            </a:extLst>
          </p:cNvPr>
          <p:cNvSpPr txBox="1"/>
          <p:nvPr/>
        </p:nvSpPr>
        <p:spPr>
          <a:xfrm>
            <a:off x="4036604" y="5406794"/>
            <a:ext cx="91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2">
                    <a:lumMod val="10000"/>
                  </a:schemeClr>
                </a:solidFill>
                <a:effectLst/>
                <a:latin typeface="Segoe UI" panose="020B0502040204020203" pitchFamily="34" charset="0"/>
              </a:rPr>
              <a:t>Fourier</a:t>
            </a:r>
            <a:endParaRPr lang="zh-CN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F20E50A-7BC4-46E6-B3E0-52F0268FBB2E}"/>
              </a:ext>
            </a:extLst>
          </p:cNvPr>
          <p:cNvSpPr txBox="1"/>
          <p:nvPr/>
        </p:nvSpPr>
        <p:spPr>
          <a:xfrm>
            <a:off x="3908694" y="5782151"/>
            <a:ext cx="1170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2">
                    <a:lumMod val="10000"/>
                  </a:schemeClr>
                </a:solidFill>
                <a:effectLst/>
                <a:latin typeface="Segoe UI" panose="020B0502040204020203" pitchFamily="34" charset="0"/>
              </a:rPr>
              <a:t>transform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5243434-01F5-474D-8F1A-B79994641F47}"/>
              </a:ext>
            </a:extLst>
          </p:cNvPr>
          <p:cNvSpPr txBox="1"/>
          <p:nvPr/>
        </p:nvSpPr>
        <p:spPr>
          <a:xfrm>
            <a:off x="253475" y="5097827"/>
            <a:ext cx="2300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 err="1">
                <a:solidFill>
                  <a:srgbClr val="000000"/>
                </a:solidFill>
                <a:effectLst/>
                <a:latin typeface="CMR10"/>
              </a:rPr>
              <a:t>Breit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 approximation: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3938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03D7A40-83E6-446D-BFCC-B20102F5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65" y="3834414"/>
            <a:ext cx="9379013" cy="1992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583C73A-9EA8-45BC-AB77-710868ED8DDC}"/>
                  </a:ext>
                </a:extLst>
              </p:cNvPr>
              <p:cNvSpPr txBox="1"/>
              <p:nvPr/>
            </p:nvSpPr>
            <p:spPr>
              <a:xfrm>
                <a:off x="2879805" y="5862744"/>
                <a:ext cx="171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altLang="zh-CN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583C73A-9EA8-45BC-AB77-710868ED8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805" y="5862744"/>
                <a:ext cx="1710612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5278695-0590-43C7-9F5A-19316DE51E62}"/>
                  </a:ext>
                </a:extLst>
              </p:cNvPr>
              <p:cNvSpPr txBox="1"/>
              <p:nvPr/>
            </p:nvSpPr>
            <p:spPr>
              <a:xfrm>
                <a:off x="5943601" y="5862744"/>
                <a:ext cx="171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altLang="zh-CN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5278695-0590-43C7-9F5A-19316DE51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1" y="5862744"/>
                <a:ext cx="1710612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86BF3482-53AD-4EDA-AF91-00863CF6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9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2ADA15B-D5C1-415F-BFA6-CA0375F52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327" y="1216091"/>
            <a:ext cx="9379013" cy="2028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E2B7057-D3FF-4ADB-9AFD-D77756F246D0}"/>
                  </a:ext>
                </a:extLst>
              </p:cNvPr>
              <p:cNvSpPr txBox="1"/>
              <p:nvPr/>
            </p:nvSpPr>
            <p:spPr>
              <a:xfrm>
                <a:off x="2879805" y="3250163"/>
                <a:ext cx="171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altLang="zh-CN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E2B7057-D3FF-4ADB-9AFD-D77756F2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805" y="3250163"/>
                <a:ext cx="1710612" cy="36933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94FF66A-4E94-4230-8C20-B897D40EA0DF}"/>
                  </a:ext>
                </a:extLst>
              </p:cNvPr>
              <p:cNvSpPr txBox="1"/>
              <p:nvPr/>
            </p:nvSpPr>
            <p:spPr>
              <a:xfrm>
                <a:off x="5943601" y="3244334"/>
                <a:ext cx="171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altLang="zh-CN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94FF66A-4E94-4230-8C20-B897D40EA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1" y="3244334"/>
                <a:ext cx="1710612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F3D2B18-518D-4D40-8371-3991A0C9CD28}"/>
                  </a:ext>
                </a:extLst>
              </p:cNvPr>
              <p:cNvSpPr txBox="1"/>
              <p:nvPr/>
            </p:nvSpPr>
            <p:spPr>
              <a:xfrm>
                <a:off x="9157066" y="3236930"/>
                <a:ext cx="171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altLang="zh-CN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F3D2B18-518D-4D40-8371-3991A0C9C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066" y="3236930"/>
                <a:ext cx="171061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761A454-B63D-41EB-A48A-4624DDCC3C56}"/>
                  </a:ext>
                </a:extLst>
              </p:cNvPr>
              <p:cNvSpPr txBox="1"/>
              <p:nvPr/>
            </p:nvSpPr>
            <p:spPr>
              <a:xfrm>
                <a:off x="9157066" y="5862744"/>
                <a:ext cx="17106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altLang="zh-CN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761A454-B63D-41EB-A48A-4624DDCC3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066" y="5862744"/>
                <a:ext cx="1710612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标题 1">
            <a:extLst>
              <a:ext uri="{FF2B5EF4-FFF2-40B4-BE49-F238E27FC236}">
                <a16:creationId xmlns:a16="http://schemas.microsoft.com/office/drawing/2014/main" id="{FF003855-0EF4-4DE1-80B2-8E8E87252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7"/>
            <a:ext cx="10515600" cy="760769"/>
          </a:xfrm>
        </p:spPr>
        <p:txBody>
          <a:bodyPr>
            <a:noAutofit/>
          </a:bodyPr>
          <a:lstStyle/>
          <a:p>
            <a:r>
              <a:rPr lang="en-US" altLang="zh-CN" sz="3200" b="1" i="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Effective potentials</a:t>
            </a:r>
            <a:r>
              <a:rPr lang="en-US" altLang="zh-CN" sz="3200" dirty="0">
                <a:latin typeface="Arial Rounded MT Bold" panose="020F0704030504030204" pitchFamily="34" charset="0"/>
              </a:rPr>
              <a:t> </a:t>
            </a:r>
            <a:endParaRPr lang="zh-CN" alt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D625A06-0184-4BB7-99D4-886D884BED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871" y="1946267"/>
            <a:ext cx="1137578" cy="3271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EC2111-96F5-4B6D-B6F9-E45B5F318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945" y="4541176"/>
            <a:ext cx="151815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67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882737-5DA3-442A-9C6A-B6445E132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23" y="1161664"/>
            <a:ext cx="8447230" cy="1754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E0CCA57-0FA0-4320-BC1C-7E9502716E74}"/>
                  </a:ext>
                </a:extLst>
              </p:cNvPr>
              <p:cNvSpPr txBox="1"/>
              <p:nvPr/>
            </p:nvSpPr>
            <p:spPr>
              <a:xfrm>
                <a:off x="2410267" y="6281176"/>
                <a:ext cx="15769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E0CCA57-0FA0-4320-BC1C-7E9502716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267" y="6281176"/>
                <a:ext cx="157690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3C2A8B7-73C7-4E5C-80E8-290BD9798BA7}"/>
                  </a:ext>
                </a:extLst>
              </p:cNvPr>
              <p:cNvSpPr txBox="1"/>
              <p:nvPr/>
            </p:nvSpPr>
            <p:spPr>
              <a:xfrm>
                <a:off x="5307547" y="6281675"/>
                <a:ext cx="15769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3C2A8B7-73C7-4E5C-80E8-290BD9798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547" y="6281675"/>
                <a:ext cx="15769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CE681BF-99F9-4C1E-914F-D06C73C4D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467" y="2760753"/>
            <a:ext cx="8463586" cy="18377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71347E-EAE8-4B1E-A48E-F196E0D2B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737" y="4443440"/>
            <a:ext cx="8516482" cy="1794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BB1492D-DF1E-4B52-8B67-FDB57C71DB7A}"/>
                  </a:ext>
                </a:extLst>
              </p:cNvPr>
              <p:cNvSpPr txBox="1"/>
              <p:nvPr/>
            </p:nvSpPr>
            <p:spPr>
              <a:xfrm>
                <a:off x="10603181" y="3395037"/>
                <a:ext cx="10230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BB1492D-DF1E-4B52-8B67-FDB57C71D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181" y="3395037"/>
                <a:ext cx="1023048" cy="369332"/>
              </a:xfrm>
              <a:prstGeom prst="rect">
                <a:avLst/>
              </a:prstGeom>
              <a:blipFill>
                <a:blip r:embed="rId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9E92CF0-82ED-4B1E-A00A-323CA0B5ED19}"/>
                  </a:ext>
                </a:extLst>
              </p:cNvPr>
              <p:cNvSpPr txBox="1"/>
              <p:nvPr/>
            </p:nvSpPr>
            <p:spPr>
              <a:xfrm>
                <a:off x="10254696" y="1854067"/>
                <a:ext cx="17200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9E92CF0-82ED-4B1E-A00A-323CA0B5E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4696" y="1854067"/>
                <a:ext cx="1720017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75828F4-59B5-4654-9E7C-C13C11094C04}"/>
                  </a:ext>
                </a:extLst>
              </p:cNvPr>
              <p:cNvSpPr txBox="1"/>
              <p:nvPr/>
            </p:nvSpPr>
            <p:spPr>
              <a:xfrm>
                <a:off x="10542821" y="5157608"/>
                <a:ext cx="11437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75828F4-59B5-4654-9E7C-C13C11094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2821" y="5157608"/>
                <a:ext cx="1143768" cy="369332"/>
              </a:xfrm>
              <a:prstGeom prst="rect">
                <a:avLst/>
              </a:prstGeom>
              <a:blipFill>
                <a:blip r:embed="rId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FDD8F1FC-1F4F-4825-8B28-C81E151A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10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3E4AEEB0-F98F-490A-BF5B-5B3B1B20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717"/>
            <a:ext cx="10515600" cy="760769"/>
          </a:xfrm>
        </p:spPr>
        <p:txBody>
          <a:bodyPr>
            <a:noAutofit/>
          </a:bodyPr>
          <a:lstStyle/>
          <a:p>
            <a:r>
              <a:rPr lang="en-US" altLang="zh-CN" sz="3200" b="1" i="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Effective potentials</a:t>
            </a:r>
            <a:r>
              <a:rPr lang="en-US" altLang="zh-CN" sz="3200" dirty="0">
                <a:latin typeface="Arial Rounded MT Bold" panose="020F0704030504030204" pitchFamily="34" charset="0"/>
              </a:rPr>
              <a:t> </a:t>
            </a:r>
            <a:endParaRPr lang="zh-CN" alt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EC155E8-01C0-40EE-9C7E-E5AAFF802D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9655" y="587015"/>
            <a:ext cx="1598645" cy="3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2440" y="242596"/>
                <a:ext cx="10509380" cy="81731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The bound states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zh-CN" altLang="en-US" sz="32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systems </a:t>
                </a:r>
                <a:endParaRPr lang="zh-CN" altLang="en-US" sz="3600" dirty="0">
                  <a:latin typeface="Arial Rounded MT Bold" panose="020F07040305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40" y="242596"/>
                <a:ext cx="10509380" cy="817319"/>
              </a:xfrm>
              <a:blipFill>
                <a:blip r:embed="rId2"/>
                <a:stretch>
                  <a:fillRect l="-1450" b="-8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9A99E1FE-C07A-4C16-A57A-47E82D6C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11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378BD4-BE87-4565-AD06-5C15BF5E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71" y="2110235"/>
            <a:ext cx="10374186" cy="274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4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814F0-0EDD-448D-A24A-CFDD05D9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98"/>
            <a:ext cx="1051560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3. Coupled-channel effects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Noto Serif SC Black" panose="02020200000000000000" pitchFamily="18" charset="-122"/>
              <a:ea typeface="Noto Serif SC Black" panose="020202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69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2440" y="242596"/>
                <a:ext cx="10509380" cy="81731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The different channels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3200" b="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zh-CN" altLang="en-US" sz="32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 Rounded MT Bold" panose="020F0704030504030204" pitchFamily="34" charset="0"/>
                    <a:cs typeface="Arial" panose="020B0604020202020204" pitchFamily="34" charset="0"/>
                  </a:rPr>
                  <a:t>systems </a:t>
                </a:r>
                <a:endParaRPr lang="zh-CN" altLang="en-US" sz="3600" dirty="0">
                  <a:latin typeface="Arial Rounded MT Bold" panose="020F07040305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440" y="242596"/>
                <a:ext cx="10509380" cy="817319"/>
              </a:xfrm>
              <a:blipFill>
                <a:blip r:embed="rId2"/>
                <a:stretch>
                  <a:fillRect l="-1450" b="-8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内容占位符 3">
                <a:extLst>
                  <a:ext uri="{FF2B5EF4-FFF2-40B4-BE49-F238E27FC236}">
                    <a16:creationId xmlns:a16="http://schemas.microsoft.com/office/drawing/2014/main" id="{0664D836-B3FE-45CF-A9F9-927F2A76EB8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29466545"/>
                  </p:ext>
                </p:extLst>
              </p:nvPr>
            </p:nvGraphicFramePr>
            <p:xfrm>
              <a:off x="205272" y="2288957"/>
              <a:ext cx="4951446" cy="2681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4985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410737">
                      <a:extLst>
                        <a:ext uri="{9D8B030D-6E8A-4147-A177-3AD203B41FA5}">
                          <a16:colId xmlns:a16="http://schemas.microsoft.com/office/drawing/2014/main" val="3261069086"/>
                        </a:ext>
                      </a:extLst>
                    </a:gridCol>
                    <a:gridCol w="1237862">
                      <a:extLst>
                        <a:ext uri="{9D8B030D-6E8A-4147-A177-3AD203B41FA5}">
                          <a16:colId xmlns:a16="http://schemas.microsoft.com/office/drawing/2014/main" val="2300837828"/>
                        </a:ext>
                      </a:extLst>
                    </a:gridCol>
                    <a:gridCol w="1237862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6702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altLang="zh-CN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b="0" i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6702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0(</m:t>
                              </m:r>
                              <m:sSup>
                                <m:sSupPr>
                                  <m:ctrlP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altLang="zh-CN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b="0" i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</m:acc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Pre>
                                  <m:sPre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sPre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Pre>
                                  <m:sPre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sPre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6702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0(</m:t>
                                </m:r>
                                <m:sSup>
                                  <m:sSup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b="0" i="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sSup>
                                  <m:sSupPr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Pre>
                                  <m:sPre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sPre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</m:acc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Pre>
                                  <m:sPre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sPre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Pre>
                                  <m:sPre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sPre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6702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0(</m:t>
                                </m:r>
                                <m:sSup>
                                  <m:sSupPr>
                                    <m:ctrlP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b="0" i="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Pre>
                                  <m:sPre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sPre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内容占位符 3">
                <a:extLst>
                  <a:ext uri="{FF2B5EF4-FFF2-40B4-BE49-F238E27FC236}">
                    <a16:creationId xmlns:a16="http://schemas.microsoft.com/office/drawing/2014/main" id="{0664D836-B3FE-45CF-A9F9-927F2A76EB8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29466545"/>
                  </p:ext>
                </p:extLst>
              </p:nvPr>
            </p:nvGraphicFramePr>
            <p:xfrm>
              <a:off x="205272" y="2288957"/>
              <a:ext cx="4951446" cy="2681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4985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410737">
                      <a:extLst>
                        <a:ext uri="{9D8B030D-6E8A-4147-A177-3AD203B41FA5}">
                          <a16:colId xmlns:a16="http://schemas.microsoft.com/office/drawing/2014/main" val="3261069086"/>
                        </a:ext>
                      </a:extLst>
                    </a:gridCol>
                    <a:gridCol w="1237862">
                      <a:extLst>
                        <a:ext uri="{9D8B030D-6E8A-4147-A177-3AD203B41FA5}">
                          <a16:colId xmlns:a16="http://schemas.microsoft.com/office/drawing/2014/main" val="2300837828"/>
                        </a:ext>
                      </a:extLst>
                    </a:gridCol>
                    <a:gridCol w="1237862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6702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909" r="-367429" b="-30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6190" t="-909" r="-178355" b="-30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9510" t="-909" r="-101961" b="-30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985" t="-909" r="-2463" b="-30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6702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100000" r="-36742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6190" t="-100000" r="-1783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9510" t="-100000" r="-10196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985" t="-100000" r="-246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6702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201818" r="-367429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6190" t="-201818" r="-17835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9510" t="-201818" r="-101961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985" t="-201818" r="-2463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6702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71" t="-301818" r="-36742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6190" t="-301818" r="-17835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9510" t="-301818" r="-10196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985" t="-301818" r="-2463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CC792DEE-D40D-4EF2-94D7-A1091580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40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12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B5726B2-F545-4830-8DA6-0309669FFECC}"/>
                  </a:ext>
                </a:extLst>
              </p:cNvPr>
              <p:cNvSpPr txBox="1"/>
              <p:nvPr/>
            </p:nvSpPr>
            <p:spPr>
              <a:xfrm>
                <a:off x="5797418" y="1474175"/>
                <a:ext cx="4808378" cy="3882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CN" dirty="0">
                    <a:latin typeface="Arial Rounded MT Bold" panose="020F0704030504030204" pitchFamily="34" charset="0"/>
                  </a:rPr>
                  <a:t>For</a:t>
                </a:r>
                <a:r>
                  <a:rPr lang="en-US" altLang="zh-CN" b="1" dirty="0">
                    <a:latin typeface="Arial Rounded MT Bold" panose="020F07040305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i="0" dirty="0">
                    <a:solidFill>
                      <a:schemeClr val="tx1"/>
                    </a:solidFill>
                  </a:rPr>
                  <a:t>)]  </a:t>
                </a:r>
                <a:r>
                  <a:rPr lang="en-US" altLang="zh-CN" i="0" dirty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system, we have</a:t>
                </a:r>
                <a:r>
                  <a:rPr lang="en-US" altLang="zh-CN" b="0" i="0" dirty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 </a:t>
                </a:r>
                <a:endParaRPr lang="zh-CN" altLang="en-US" b="0" i="0" dirty="0">
                  <a:solidFill>
                    <a:schemeClr val="tx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2B5726B2-F545-4830-8DA6-0309669FF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418" y="1474175"/>
                <a:ext cx="4808378" cy="388248"/>
              </a:xfrm>
              <a:prstGeom prst="rect">
                <a:avLst/>
              </a:prstGeom>
              <a:blipFill>
                <a:blip r:embed="rId4"/>
                <a:stretch>
                  <a:fillRect l="-1014" t="-7813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33AB74A-6F43-428D-AABC-D257F58841E6}"/>
                  </a:ext>
                </a:extLst>
              </p:cNvPr>
              <p:cNvSpPr txBox="1"/>
              <p:nvPr/>
            </p:nvSpPr>
            <p:spPr>
              <a:xfrm>
                <a:off x="5797418" y="3629547"/>
                <a:ext cx="4724401" cy="3882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CN" dirty="0">
                    <a:latin typeface="Arial Rounded MT Bold" panose="020F0704030504030204" pitchFamily="34" charset="0"/>
                  </a:rPr>
                  <a:t>For</a:t>
                </a:r>
                <a:r>
                  <a:rPr lang="en-US" altLang="zh-CN" b="1" dirty="0">
                    <a:latin typeface="Arial Rounded MT Bold" panose="020F07040305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i="0" dirty="0">
                    <a:solidFill>
                      <a:schemeClr val="tx1"/>
                    </a:solidFill>
                  </a:rPr>
                  <a:t>)]  </a:t>
                </a:r>
                <a:r>
                  <a:rPr lang="en-US" altLang="zh-CN" i="0" dirty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system, we have</a:t>
                </a:r>
                <a:r>
                  <a:rPr lang="en-US" altLang="zh-CN" b="0" i="0" dirty="0">
                    <a:solidFill>
                      <a:schemeClr val="tx1"/>
                    </a:solidFill>
                    <a:latin typeface="Arial Rounded MT Bold" panose="020F0704030504030204" pitchFamily="34" charset="0"/>
                  </a:rPr>
                  <a:t> </a:t>
                </a:r>
                <a:endParaRPr lang="zh-CN" altLang="en-US" b="0" i="0" dirty="0">
                  <a:solidFill>
                    <a:schemeClr val="tx1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33AB74A-6F43-428D-AABC-D257F5884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418" y="3629547"/>
                <a:ext cx="4724401" cy="388248"/>
              </a:xfrm>
              <a:prstGeom prst="rect">
                <a:avLst/>
              </a:prstGeom>
              <a:blipFill>
                <a:blip r:embed="rId5"/>
                <a:stretch>
                  <a:fillRect l="-1032" t="-6250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9B12BFDA-F293-4361-B97C-19473D7AE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522" y="2170383"/>
            <a:ext cx="2745707" cy="10580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8B35F-418D-4ED1-8A9A-5C74B5900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962" y="4296198"/>
            <a:ext cx="3940485" cy="13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5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220" y="263525"/>
                <a:ext cx="10515600" cy="70558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altLang="zh-CN" sz="3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zh-CN" altLang="en-US" sz="3200" b="1" dirty="0"/>
                  <a:t> </a:t>
                </a:r>
                <a:r>
                  <a:rPr lang="en-US" altLang="zh-CN" sz="3200" dirty="0">
                    <a:solidFill>
                      <a:schemeClr val="tx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system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20" y="263525"/>
                <a:ext cx="10515600" cy="705583"/>
              </a:xfrm>
              <a:blipFill>
                <a:blip r:embed="rId2"/>
                <a:stretch>
                  <a:fillRect t="-6897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4571774"/>
                  </p:ext>
                </p:extLst>
              </p:nvPr>
            </p:nvGraphicFramePr>
            <p:xfrm>
              <a:off x="6260188" y="2465644"/>
              <a:ext cx="5577248" cy="22864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12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3261069086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2300837828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311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=0.5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=1.0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𝐁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7.3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99.9%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99.7%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99.3%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6714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0.3%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0.9%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4571774"/>
                  </p:ext>
                </p:extLst>
              </p:nvPr>
            </p:nvGraphicFramePr>
            <p:xfrm>
              <a:off x="6260188" y="2465644"/>
              <a:ext cx="5577248" cy="22864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12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3261069086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2300837828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311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1064" r="-202183" b="-3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1064" r="-102183" b="-3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1064" r="-2183" b="-3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101064" r="-30218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101064" r="-20218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101064" r="-102183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101064" r="-2183" b="-2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198947" r="-3021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198947" r="-2021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198947" r="-10218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198947" r="-218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6714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305376" r="-302183" b="-2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305376" r="-202183" b="-2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305376" r="-102183" b="-2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305376" r="-2183" b="-21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内容占位符 3">
                <a:extLst>
                  <a:ext uri="{FF2B5EF4-FFF2-40B4-BE49-F238E27FC236}">
                    <a16:creationId xmlns:a16="http://schemas.microsoft.com/office/drawing/2014/main" id="{BD64F0E9-ED72-4103-BF8F-7F66FAD5C6B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56607343"/>
                  </p:ext>
                </p:extLst>
              </p:nvPr>
            </p:nvGraphicFramePr>
            <p:xfrm>
              <a:off x="610828" y="2459678"/>
              <a:ext cx="4820817" cy="2292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6939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606939">
                      <a:extLst>
                        <a:ext uri="{9D8B030D-6E8A-4147-A177-3AD203B41FA5}">
                          <a16:colId xmlns:a16="http://schemas.microsoft.com/office/drawing/2014/main" val="1743686119"/>
                        </a:ext>
                      </a:extLst>
                    </a:gridCol>
                    <a:gridCol w="1606939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31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𝐁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=0.5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6.0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0.8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11.1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=1.0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3.6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35.9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内容占位符 3">
                <a:extLst>
                  <a:ext uri="{FF2B5EF4-FFF2-40B4-BE49-F238E27FC236}">
                    <a16:creationId xmlns:a16="http://schemas.microsoft.com/office/drawing/2014/main" id="{BD64F0E9-ED72-4103-BF8F-7F66FAD5C6B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56607343"/>
                  </p:ext>
                </p:extLst>
              </p:nvPr>
            </p:nvGraphicFramePr>
            <p:xfrm>
              <a:off x="610828" y="2459678"/>
              <a:ext cx="4820817" cy="2292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6939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606939">
                      <a:extLst>
                        <a:ext uri="{9D8B030D-6E8A-4147-A177-3AD203B41FA5}">
                          <a16:colId xmlns:a16="http://schemas.microsoft.com/office/drawing/2014/main" val="1743686119"/>
                        </a:ext>
                      </a:extLst>
                    </a:gridCol>
                    <a:gridCol w="1606939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79" t="-1064" r="-201515" b="-3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379" t="-1064" r="-101515" b="-3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379" t="-1064" r="-1515" b="-30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79" t="-100000" r="-2015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379" t="-100000" r="-1015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379" t="-100000" r="-151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79" t="-202128" r="-201515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379" t="-202128" r="-101515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379" t="-202128" r="-1515" b="-1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79" t="-302128" r="-201515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379" t="-302128" r="-101515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379" t="-302128" r="-1515" b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53C93B9-875F-448C-B9B3-73D5A202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13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6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7596DB8-A351-40DA-9A01-04B23B79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68" y="3982596"/>
            <a:ext cx="3217359" cy="2010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3409AA5-D08D-45CD-95B6-F9E9CF3C4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487" y="3982899"/>
            <a:ext cx="3345538" cy="205416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0F3CBA7A-371C-449F-A0AF-765E1A119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7085" y="3960653"/>
            <a:ext cx="3435418" cy="2099683"/>
          </a:xfrm>
          <a:prstGeom prst="rect">
            <a:avLst/>
          </a:prstGeom>
        </p:spPr>
      </p:pic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90618E0-7306-41B1-B66E-747637DB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14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BA27AD3E-DA03-4168-BA1B-2AABAD514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5916" y="1094684"/>
            <a:ext cx="3291907" cy="20996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D1D67D-CDC7-4B18-873C-9F8463D28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2730" y="1096666"/>
            <a:ext cx="3291907" cy="21017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58F3D9-3A08-4D9A-93DA-4F645336C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00" y="1109106"/>
            <a:ext cx="3217359" cy="2054160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6898FDCF-81D6-453A-B4C6-ABC1BF74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" y="263525"/>
            <a:ext cx="10515600" cy="705583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The effective potentials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56E7A36-780D-4FED-A8DA-23D815657329}"/>
                  </a:ext>
                </a:extLst>
              </p:cNvPr>
              <p:cNvSpPr txBox="1"/>
              <p:nvPr/>
            </p:nvSpPr>
            <p:spPr>
              <a:xfrm>
                <a:off x="1321592" y="3211674"/>
                <a:ext cx="171061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altLang="zh-CN" sz="16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1600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56E7A36-780D-4FED-A8DA-23D815657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592" y="3211674"/>
                <a:ext cx="1710612" cy="338554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A55C19A-6EEE-4205-B61A-0FDD7577F475}"/>
                  </a:ext>
                </a:extLst>
              </p:cNvPr>
              <p:cNvSpPr txBox="1"/>
              <p:nvPr/>
            </p:nvSpPr>
            <p:spPr>
              <a:xfrm>
                <a:off x="4534678" y="3198680"/>
                <a:ext cx="171061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altLang="zh-CN" sz="16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1600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A55C19A-6EEE-4205-B61A-0FDD7577F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678" y="3198680"/>
                <a:ext cx="1710612" cy="338554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92DB153-D3A9-4435-AA71-FEFFAF7EFA12}"/>
                  </a:ext>
                </a:extLst>
              </p:cNvPr>
              <p:cNvSpPr txBox="1"/>
              <p:nvPr/>
            </p:nvSpPr>
            <p:spPr>
              <a:xfrm>
                <a:off x="7903653" y="3202951"/>
                <a:ext cx="171061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zh-CN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CN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lang="en-US" altLang="zh-CN" sz="16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1600" b="0" i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92DB153-D3A9-4435-AA71-FEFFAF7EF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653" y="3202951"/>
                <a:ext cx="1710612" cy="338554"/>
              </a:xfrm>
              <a:prstGeom prst="rect">
                <a:avLst/>
              </a:prstGeom>
              <a:blipFill>
                <a:blip r:embed="rId1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5694DDE4-C80F-4993-85D9-33AF9102F9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71433" y="1933222"/>
            <a:ext cx="1138774" cy="2688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44B3920-7804-4475-A01A-AFC4C42652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0866" y="6080622"/>
            <a:ext cx="1138037" cy="2631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B064A6-68B0-44CC-9150-D214B2F4D4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94661" y="6080622"/>
            <a:ext cx="1232507" cy="26318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CE8954-EC62-4EC2-A17F-4E0D3EAB5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55700" y="6086251"/>
            <a:ext cx="1189733" cy="26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01CC25-1873-4FDB-B6E5-D7E35D69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1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6000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Outline</a:t>
            </a:r>
            <a:r>
              <a:rPr lang="en-US" altLang="zh-CN" sz="6000" dirty="0"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 </a:t>
            </a:r>
            <a:endParaRPr lang="zh-CN" altLang="en-US" sz="6000" dirty="0">
              <a:latin typeface="Noto Serif SC Black" panose="02020200000000000000" pitchFamily="18" charset="-122"/>
              <a:ea typeface="Noto Serif SC Black" panose="02020200000000000000" pitchFamily="18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19148CF-A788-41F5-B6DA-74472DE69B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61662" y="1545707"/>
                <a:ext cx="10515600" cy="4743126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Research background;</a:t>
                </a:r>
              </a:p>
              <a:p>
                <a:pPr marL="514350" indent="-51435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sz="40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4000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4000" b="1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40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4000" b="1" dirty="0">
                    <a:solidFill>
                      <a:schemeClr val="accent2">
                        <a:lumMod val="75000"/>
                      </a:schemeClr>
                    </a:solidFill>
                    <a:latin typeface="幼圆" panose="02010509060101010101" pitchFamily="49" charset="-122"/>
                    <a:ea typeface="幼圆" panose="02010509060101010101" pitchFamily="49" charset="-122"/>
                  </a:rPr>
                  <a:t> </a:t>
                </a: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dynamics in </a:t>
                </a:r>
                <a:r>
                  <a:rPr lang="en-US" altLang="zh-CN" sz="4000" dirty="0" err="1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ChEFT</a:t>
                </a: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;</a:t>
                </a:r>
              </a:p>
              <a:p>
                <a:pPr marL="514350" indent="-51435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Coupled-channel effects;</a:t>
                </a:r>
              </a:p>
              <a:p>
                <a:pPr marL="514350" indent="-51435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Two-body scattering</a:t>
                </a:r>
                <a:r>
                  <a:rPr lang="zh-CN" altLang="en-US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；</a:t>
                </a:r>
                <a:endParaRPr lang="en-US" altLang="zh-CN" sz="4000" dirty="0">
                  <a:solidFill>
                    <a:schemeClr val="accent2">
                      <a:lumMod val="75000"/>
                    </a:schemeClr>
                  </a:solidFill>
                  <a:latin typeface="Noto Serif SC Black" panose="02020200000000000000" pitchFamily="18" charset="-122"/>
                  <a:ea typeface="Noto Serif SC Black" panose="02020200000000000000" pitchFamily="18" charset="-122"/>
                </a:endParaRPr>
              </a:p>
              <a:p>
                <a:pPr marL="514350" indent="-51435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4000" dirty="0">
                    <a:solidFill>
                      <a:schemeClr val="accent2">
                        <a:lumMod val="75000"/>
                      </a:schemeClr>
                    </a:solidFill>
                    <a:latin typeface="Noto Serif SC Black" panose="02020200000000000000" pitchFamily="18" charset="-122"/>
                    <a:ea typeface="Noto Serif SC Black" panose="02020200000000000000" pitchFamily="18" charset="-122"/>
                  </a:rPr>
                  <a:t> Summary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19148CF-A788-41F5-B6DA-74472DE69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1662" y="1545707"/>
                <a:ext cx="10515600" cy="4743126"/>
              </a:xfrm>
              <a:blipFill>
                <a:blip r:embed="rId2"/>
                <a:stretch>
                  <a:fillRect l="-16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13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263525"/>
                <a:ext cx="10515600" cy="70558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2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2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2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32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32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altLang="zh-CN" sz="32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32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zh-CN" altLang="en-US" sz="3200" b="1" dirty="0">
                    <a:solidFill>
                      <a:schemeClr val="tx2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3200" dirty="0">
                    <a:solidFill>
                      <a:schemeClr val="tx2">
                        <a:lumMod val="50000"/>
                      </a:schemeClr>
                    </a:solidFill>
                    <a:latin typeface="Arial Rounded MT Bold" panose="020F0704030504030204" pitchFamily="34" charset="0"/>
                  </a:rPr>
                  <a:t>system</a:t>
                </a:r>
                <a:endParaRPr lang="zh-CN" altLang="en-US" sz="4000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63525"/>
                <a:ext cx="10515600" cy="705583"/>
              </a:xfrm>
              <a:blipFill>
                <a:blip r:embed="rId2"/>
                <a:stretch>
                  <a:fillRect t="-6034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59382197"/>
                  </p:ext>
                </p:extLst>
              </p:nvPr>
            </p:nvGraphicFramePr>
            <p:xfrm>
              <a:off x="6226630" y="2145964"/>
              <a:ext cx="5577248" cy="28655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12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3261069086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2300837828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311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=0.5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=1.0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𝐁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99.9%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99.7%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99.5%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0.1%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0.3%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0.5%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0.0%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0.0%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0.0%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7027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59382197"/>
                  </p:ext>
                </p:extLst>
              </p:nvPr>
            </p:nvGraphicFramePr>
            <p:xfrm>
              <a:off x="6226630" y="2145964"/>
              <a:ext cx="5577248" cy="28655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4312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3261069086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2300837828"/>
                        </a:ext>
                      </a:extLst>
                    </a:gridCol>
                    <a:gridCol w="1394312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311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2128" r="-201747" b="-4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2128" r="-101747" b="-4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2128" r="-1747" b="-40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102128" r="-301747" b="-3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102128" r="-201747" b="-3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102128" r="-101747" b="-30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102128" r="-1747" b="-30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200000" r="-3017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200000" r="-2017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200000" r="-1017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200000" r="-174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303191" r="-301747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303191" r="-201747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303191" r="-101747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303191" r="-1747" b="-1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  <a:tr h="5731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" t="-403191" r="-301747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437" t="-403191" r="-201747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437" t="-403191" r="-101747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0437" t="-403191" r="-1747" b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027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内容占位符 3">
                <a:extLst>
                  <a:ext uri="{FF2B5EF4-FFF2-40B4-BE49-F238E27FC236}">
                    <a16:creationId xmlns:a16="http://schemas.microsoft.com/office/drawing/2014/main" id="{6D09DF77-061E-4461-9DA5-753441C770B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1144274"/>
                  </p:ext>
                </p:extLst>
              </p:nvPr>
            </p:nvGraphicFramePr>
            <p:xfrm>
              <a:off x="192831" y="2145963"/>
              <a:ext cx="5772540" cy="2282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3135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443135">
                      <a:extLst>
                        <a:ext uri="{9D8B030D-6E8A-4147-A177-3AD203B41FA5}">
                          <a16:colId xmlns:a16="http://schemas.microsoft.com/office/drawing/2014/main" val="3633873529"/>
                        </a:ext>
                      </a:extLst>
                    </a:gridCol>
                    <a:gridCol w="1443135">
                      <a:extLst>
                        <a:ext uri="{9D8B030D-6E8A-4147-A177-3AD203B41FA5}">
                          <a16:colId xmlns:a16="http://schemas.microsoft.com/office/drawing/2014/main" val="3852115172"/>
                        </a:ext>
                      </a:extLst>
                    </a:gridCol>
                    <a:gridCol w="1443135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07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𝐁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  <m:r>
                                  <a:rPr lang="en-US" altLang="zh-CN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zh-CN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  <m:r>
                                  <a:rPr lang="en-US" altLang="zh-CN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=1)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07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=0.5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0.6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07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=0.7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1.7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707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=1.0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GeV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u="none" strike="noStrike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9.4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内容占位符 3">
                <a:extLst>
                  <a:ext uri="{FF2B5EF4-FFF2-40B4-BE49-F238E27FC236}">
                    <a16:creationId xmlns:a16="http://schemas.microsoft.com/office/drawing/2014/main" id="{6D09DF77-061E-4461-9DA5-753441C770B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1144274"/>
                  </p:ext>
                </p:extLst>
              </p:nvPr>
            </p:nvGraphicFramePr>
            <p:xfrm>
              <a:off x="192831" y="2145963"/>
              <a:ext cx="5772540" cy="2282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3135">
                      <a:extLst>
                        <a:ext uri="{9D8B030D-6E8A-4147-A177-3AD203B41FA5}">
                          <a16:colId xmlns:a16="http://schemas.microsoft.com/office/drawing/2014/main" val="2767387693"/>
                        </a:ext>
                      </a:extLst>
                    </a:gridCol>
                    <a:gridCol w="1443135">
                      <a:extLst>
                        <a:ext uri="{9D8B030D-6E8A-4147-A177-3AD203B41FA5}">
                          <a16:colId xmlns:a16="http://schemas.microsoft.com/office/drawing/2014/main" val="3633873529"/>
                        </a:ext>
                      </a:extLst>
                    </a:gridCol>
                    <a:gridCol w="1443135">
                      <a:extLst>
                        <a:ext uri="{9D8B030D-6E8A-4147-A177-3AD203B41FA5}">
                          <a16:colId xmlns:a16="http://schemas.microsoft.com/office/drawing/2014/main" val="3852115172"/>
                        </a:ext>
                      </a:extLst>
                    </a:gridCol>
                    <a:gridCol w="1443135">
                      <a:extLst>
                        <a:ext uri="{9D8B030D-6E8A-4147-A177-3AD203B41FA5}">
                          <a16:colId xmlns:a16="http://schemas.microsoft.com/office/drawing/2014/main" val="4178980651"/>
                        </a:ext>
                      </a:extLst>
                    </a:gridCol>
                  </a:tblGrid>
                  <a:tr h="5707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22" t="-2128" r="-301688" b="-3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422" t="-2128" r="-201688" b="-3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422" t="-2128" r="-101688" b="-3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422" t="-2128" r="-1688" b="-30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9364521"/>
                      </a:ext>
                    </a:extLst>
                  </a:tr>
                  <a:tr h="5707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22" t="-102128" r="-301688" b="-2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422" t="-102128" r="-201688" b="-2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422" t="-102128" r="-101688" b="-2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422" t="-102128" r="-1688" b="-20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2619068"/>
                      </a:ext>
                    </a:extLst>
                  </a:tr>
                  <a:tr h="5707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22" t="-204301" r="-301688" b="-1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422" t="-204301" r="-201688" b="-1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422" t="-204301" r="-101688" b="-1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422" t="-204301" r="-1688" b="-10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466939"/>
                      </a:ext>
                    </a:extLst>
                  </a:tr>
                  <a:tr h="5707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22" t="-301064" r="-301688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422" t="-301064" r="-201688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0422" t="-301064" r="-101688" b="-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422" t="-301064" r="-1688" b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940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42BAFC8-8283-4435-96D3-DCC8A71A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15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80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814F0-0EDD-448D-A24A-CFDD05D9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98"/>
            <a:ext cx="1051560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4. Two-body scattering 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Noto Serif SC Black" panose="02020200000000000000" pitchFamily="18" charset="-122"/>
              <a:ea typeface="Noto Serif SC Black" panose="020202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98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40" y="242597"/>
            <a:ext cx="10509380" cy="572136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Lippmann-Schwinger (L-S) equation </a:t>
            </a:r>
            <a:endParaRPr lang="zh-CN" altLang="en-US" sz="36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191C38-9089-4F25-9F00-475B425D3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58" y="1764922"/>
            <a:ext cx="2095534" cy="3195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8AF670-D422-4B8A-934B-534D940E3D7A}"/>
              </a:ext>
            </a:extLst>
          </p:cNvPr>
          <p:cNvSpPr txBox="1"/>
          <p:nvPr/>
        </p:nvSpPr>
        <p:spPr>
          <a:xfrm>
            <a:off x="1914326" y="1023388"/>
            <a:ext cx="616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CMR10"/>
              </a:rPr>
              <a:t>The p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artial-wave two-body scattering amplitudes:  </a:t>
            </a:r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C053A20-D452-490C-AC1E-F4F0DE29E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746" y="1611229"/>
            <a:ext cx="3427143" cy="572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1BAC77-8C47-4CC6-9FD5-97A8781D3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498" y="2405980"/>
            <a:ext cx="1242545" cy="2750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17B82B-0D02-4EDE-A723-C9D4A9A88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277" y="3176833"/>
            <a:ext cx="2784922" cy="5350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C839DA9-3C60-443D-A121-4DDD8FE98614}"/>
              </a:ext>
            </a:extLst>
          </p:cNvPr>
          <p:cNvSpPr txBox="1"/>
          <p:nvPr/>
        </p:nvSpPr>
        <p:spPr>
          <a:xfrm>
            <a:off x="1914326" y="3922542"/>
            <a:ext cx="616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The relation between the </a:t>
            </a:r>
            <a:r>
              <a:rPr lang="en-US" altLang="zh-CN" sz="1800" b="1" i="1" dirty="0">
                <a:solidFill>
                  <a:srgbClr val="000000"/>
                </a:solidFill>
                <a:effectLst/>
                <a:latin typeface="CMMI10"/>
              </a:rPr>
              <a:t>T 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matrix and the phase shift: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F97EC4B-5B25-40A9-89FD-8AA312709282}"/>
              </a:ext>
            </a:extLst>
          </p:cNvPr>
          <p:cNvSpPr txBox="1"/>
          <p:nvPr/>
        </p:nvSpPr>
        <p:spPr>
          <a:xfrm>
            <a:off x="1914326" y="2805918"/>
            <a:ext cx="616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The Green’s function: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2C1D24C-4CC3-4816-85EC-F636DA581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59" y="4462007"/>
            <a:ext cx="1387958" cy="31754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8C9B565-B975-4971-A075-B27A419009A7}"/>
              </a:ext>
            </a:extLst>
          </p:cNvPr>
          <p:cNvSpPr txBox="1"/>
          <p:nvPr/>
        </p:nvSpPr>
        <p:spPr>
          <a:xfrm>
            <a:off x="1914326" y="4923750"/>
            <a:ext cx="616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Considering the </a:t>
            </a:r>
            <a:r>
              <a:rPr lang="en-US" altLang="zh-CN" sz="1800" b="1" i="1" dirty="0">
                <a:solidFill>
                  <a:srgbClr val="000000"/>
                </a:solidFill>
                <a:effectLst/>
                <a:latin typeface="CMMI10"/>
              </a:rPr>
              <a:t>S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-wave, in the low-energy limit, we have</a:t>
            </a:r>
            <a:r>
              <a:rPr lang="en-US" altLang="zh-CN" b="1" dirty="0"/>
              <a:t> </a:t>
            </a:r>
            <a:endParaRPr lang="zh-CN" altLang="en-US" b="1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A8D45C1-98FE-4C90-AE4D-D21FE145E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609" y="5428409"/>
            <a:ext cx="3268732" cy="6393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157CD1-529C-43FC-B153-0DECBBE8F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2375" y="5488016"/>
            <a:ext cx="2187252" cy="520111"/>
          </a:xfrm>
          <a:prstGeom prst="rect">
            <a:avLst/>
          </a:prstGeom>
        </p:spPr>
      </p:pic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50D3C91D-9A8F-4703-B3B2-F5F302C4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16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2E2B403-C609-4D4F-AABF-1DFA1FD85A3E}"/>
              </a:ext>
            </a:extLst>
          </p:cNvPr>
          <p:cNvSpPr txBox="1"/>
          <p:nvPr/>
        </p:nvSpPr>
        <p:spPr>
          <a:xfrm>
            <a:off x="9713125" y="5251030"/>
            <a:ext cx="2099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000000"/>
                </a:solidFill>
                <a:effectLst/>
                <a:latin typeface="CMR10"/>
              </a:rPr>
              <a:t>scattering length</a:t>
            </a:r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75DB5C-BA9E-4DC1-A516-43A230C24609}"/>
              </a:ext>
            </a:extLst>
          </p:cNvPr>
          <p:cNvSpPr txBox="1"/>
          <p:nvPr/>
        </p:nvSpPr>
        <p:spPr>
          <a:xfrm>
            <a:off x="4671526" y="2353575"/>
            <a:ext cx="332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MR10"/>
              </a:rPr>
              <a:t>and     is the reduce mass.</a:t>
            </a:r>
            <a:endParaRPr lang="zh-CN" altLang="en-US" b="1" dirty="0">
              <a:latin typeface="CMR1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8F291A2-9210-4BBB-9FCF-48066D28B5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0718" y="2467771"/>
            <a:ext cx="178833" cy="2132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68F1F7-F891-4FE9-ADB3-65B9695459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4100" y="5339954"/>
            <a:ext cx="169025" cy="1630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01A23DA-CABC-447C-AD2B-3565E00059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8330" y="5657829"/>
            <a:ext cx="200563" cy="16305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FEA1AFC-9E29-4D9B-BCBD-8143A9764421}"/>
              </a:ext>
            </a:extLst>
          </p:cNvPr>
          <p:cNvSpPr txBox="1"/>
          <p:nvPr/>
        </p:nvSpPr>
        <p:spPr>
          <a:xfrm>
            <a:off x="9728893" y="5570081"/>
            <a:ext cx="2099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CMR10"/>
              </a:rPr>
              <a:t>effective range</a:t>
            </a:r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2BD8BB0-E177-43C9-BDC2-3D8C7DFD84F9}"/>
              </a:ext>
            </a:extLst>
          </p:cNvPr>
          <p:cNvSpPr txBox="1"/>
          <p:nvPr/>
        </p:nvSpPr>
        <p:spPr>
          <a:xfrm>
            <a:off x="6152109" y="6008127"/>
            <a:ext cx="3172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latin typeface="CMR10"/>
              </a:rPr>
              <a:t>S-wave scattering cross section</a:t>
            </a:r>
            <a:r>
              <a:rPr lang="en-US" altLang="zh-CN" sz="1800" b="1" dirty="0"/>
              <a:t>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9065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D76B307D-744B-4201-8267-B6CEB9CE5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474" y="1230660"/>
            <a:ext cx="6303893" cy="2085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A61F741-6903-4343-ACA1-B2CB9932A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95" y="3497032"/>
            <a:ext cx="9075575" cy="2331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2F60233-D8C1-436A-9E7C-836992A1D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570" y="3497032"/>
            <a:ext cx="726439" cy="216093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366EC7F3-DF31-45DC-9439-A4F7CACB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17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5AFBB38A-5B50-47C3-8815-381F71D1D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995" y="5816787"/>
            <a:ext cx="9848462" cy="2369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91AF82E-4711-4DC9-BB84-44E427A731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5" b="3007"/>
          <a:stretch/>
        </p:blipFill>
        <p:spPr>
          <a:xfrm>
            <a:off x="1822580" y="3874440"/>
            <a:ext cx="9075575" cy="18995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E8ED45-2D3C-4F10-90D9-3074FC24F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535" y="6110988"/>
            <a:ext cx="1485122" cy="214348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0BF7FC49-0B94-465A-A25A-AB2F554B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0" y="242597"/>
            <a:ext cx="10509380" cy="572136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Two-body scattering </a:t>
            </a:r>
            <a:endParaRPr lang="zh-CN" altLang="en-US" sz="36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0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F029EE3-32B5-45D4-83BB-15A8196C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7" y="3249549"/>
            <a:ext cx="9652734" cy="18760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462604-7D40-48E7-8A0A-237AF465D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57" y="2469478"/>
            <a:ext cx="9588760" cy="2482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BC21CC-E103-4602-92EE-7BC4590A1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057" y="2861441"/>
            <a:ext cx="6526764" cy="244429"/>
          </a:xfrm>
          <a:prstGeom prst="rect">
            <a:avLst/>
          </a:prstGeom>
        </p:spPr>
      </p:pic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23C971BE-6BCF-44AA-A2EE-58F2AB28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492875"/>
            <a:ext cx="385665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18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9E86279-89E9-42CE-B4BE-A37EA3F5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0" y="242597"/>
            <a:ext cx="10509380" cy="572136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  <a:cs typeface="Arial" panose="020B0604020202020204" pitchFamily="34" charset="0"/>
              </a:rPr>
              <a:t>Two-body scattering </a:t>
            </a:r>
            <a:endParaRPr lang="zh-CN" altLang="en-US" sz="36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16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024DEA-98B5-4261-B29A-CA92DE20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937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Summary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CC7FCAC-0164-4F37-BBC5-848AFDCCF6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830" y="1429431"/>
                <a:ext cx="11030340" cy="498381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Bahnschrift" panose="020B0502040204020203" pitchFamily="34" charset="0"/>
                  </a:rPr>
                  <a:t>We investigate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en-US" altLang="zh-CN" sz="24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Bahnschrift" panose="020B0502040204020203" pitchFamily="34" charset="0"/>
                  </a:rPr>
                  <a:t> interactions in </a:t>
                </a:r>
                <a:r>
                  <a:rPr lang="en-US" altLang="zh-CN" sz="2400" dirty="0" err="1">
                    <a:latin typeface="Bahnschrift" panose="020B0502040204020203" pitchFamily="34" charset="0"/>
                  </a:rPr>
                  <a:t>ChEFT</a:t>
                </a:r>
                <a:r>
                  <a:rPr lang="en-US" altLang="zh-CN" sz="2400" dirty="0">
                    <a:latin typeface="Bahnschrift" panose="020B0502040204020203" pitchFamily="34" charset="0"/>
                  </a:rPr>
                  <a:t> in heavy hadron formalism and find possible bound states.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Bahnschrift" panose="020B0502040204020203" pitchFamily="34" charset="0"/>
                  </a:rPr>
                  <a:t>We calculate the coupled-channel effects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400" dirty="0">
                    <a:latin typeface="Bahnschrift" panose="020B0502040204020203" pitchFamily="34" charset="0"/>
                  </a:rPr>
                  <a:t> systems.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Bahnschrift" panose="020B0502040204020203" pitchFamily="34" charset="0"/>
                  </a:rPr>
                  <a:t>We obtain the scattering rates, scattering lengths and effective ranges of the two-body scattering processes by solving L-S equation.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Bahnschrift" panose="020B0502040204020203" pitchFamily="34" charset="0"/>
                  </a:rPr>
                  <a:t>Finally, we strongly recommend the experiment to find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400" dirty="0">
                    <a:latin typeface="Bahnschrift" panose="020B0502040204020203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400" dirty="0">
                    <a:latin typeface="Bahnschrift" panose="020B0502040204020203" pitchFamily="34" charset="0"/>
                  </a:rPr>
                  <a:t> tetraquark systems. </a:t>
                </a:r>
                <a:br>
                  <a:rPr lang="en-US" altLang="zh-CN" sz="2400" dirty="0"/>
                </a:br>
                <a:r>
                  <a:rPr lang="en-US" altLang="zh-CN" sz="2400" dirty="0"/>
                  <a:t> </a:t>
                </a:r>
                <a:endParaRPr lang="en-US" altLang="zh-CN" sz="2400" dirty="0">
                  <a:latin typeface="Bahnschrift" panose="020B0502040204020203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CC7FCAC-0164-4F37-BBC5-848AFDCCF6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830" y="1429431"/>
                <a:ext cx="11030340" cy="4983810"/>
              </a:xfrm>
              <a:blipFill>
                <a:blip r:embed="rId2"/>
                <a:stretch>
                  <a:fillRect l="-718" r="-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4292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9073E-9CCD-4E11-B695-0173FBC78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19663" r="4940" b="155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D7D1FA5-60E2-40E2-96E6-E96813A7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52" y="2825089"/>
            <a:ext cx="11778827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7200" dirty="0">
                <a:solidFill>
                  <a:srgbClr val="C00000"/>
                </a:solidFill>
                <a:latin typeface="Bahnschrift SemiBold" panose="020B0502040204020203" pitchFamily="34" charset="0"/>
                <a:ea typeface="华文琥珀" panose="02010800040101010101" pitchFamily="2" charset="-122"/>
              </a:rPr>
              <a:t>Thanks for your attention</a:t>
            </a:r>
            <a:r>
              <a:rPr lang="zh-CN" altLang="en-US" sz="7200" dirty="0">
                <a:solidFill>
                  <a:srgbClr val="C00000"/>
                </a:solidFill>
                <a:latin typeface="Bahnschrift SemiBold" panose="020B0502040204020203" pitchFamily="34" charset="0"/>
                <a:ea typeface="华文琥珀" panose="02010800040101010101" pitchFamily="2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040058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38F013-982F-49E9-A851-2DD93CBB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5" y="825436"/>
            <a:ext cx="1689644" cy="8416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478C28-3E62-4C18-9941-FF8C18AB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565" y="825436"/>
            <a:ext cx="6326157" cy="8474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AEF532-1991-4B93-8457-87515A60A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5" y="1744913"/>
            <a:ext cx="6258092" cy="8416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4D3DA9-C29F-4E5C-8626-F699E0F13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852" y="1744913"/>
            <a:ext cx="5472758" cy="84163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AB360F-A22D-4FAC-9226-BBE9366CB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85" y="2658621"/>
            <a:ext cx="5914710" cy="8844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E4CB87-7FF5-438B-8CC7-5B8D6CF6E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542" y="2658621"/>
            <a:ext cx="5814441" cy="8372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47134F-71FF-42A6-95E7-05CD5058B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85" y="3615174"/>
            <a:ext cx="2534365" cy="7950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D7F0D4-71BC-4A70-B246-E82008BBB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042" y="4410269"/>
            <a:ext cx="7243761" cy="78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748C46-289F-4C83-82CE-26CD2747BD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584" y="5394933"/>
            <a:ext cx="6269097" cy="781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3717378-C1BE-4C33-AFFB-68FDF67B50C0}"/>
                  </a:ext>
                </a:extLst>
              </p:cNvPr>
              <p:cNvSpPr txBox="1"/>
              <p:nvPr/>
            </p:nvSpPr>
            <p:spPr>
              <a:xfrm>
                <a:off x="9100457" y="5653518"/>
                <a:ext cx="19843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3717378-C1BE-4C33-AFFB-68FDF67B5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0457" y="5653518"/>
                <a:ext cx="198431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1281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C7BDB28-86DA-4468-A1F0-04C9ED83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458360"/>
            <a:ext cx="8901405" cy="5941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DA405AA-61D9-42D5-9AD1-F76C98E19D1D}"/>
                  </a:ext>
                </a:extLst>
              </p:cNvPr>
              <p:cNvSpPr txBox="1"/>
              <p:nvPr/>
            </p:nvSpPr>
            <p:spPr>
              <a:xfrm>
                <a:off x="9303462" y="5717041"/>
                <a:ext cx="19314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DA405AA-61D9-42D5-9AD1-F76C98E19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462" y="5717041"/>
                <a:ext cx="193145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968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B25F755-1ADB-4A16-A177-20EA2736B7F0}"/>
                  </a:ext>
                </a:extLst>
              </p:cNvPr>
              <p:cNvSpPr txBox="1"/>
              <p:nvPr/>
            </p:nvSpPr>
            <p:spPr>
              <a:xfrm>
                <a:off x="9032031" y="5575159"/>
                <a:ext cx="19872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CN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B25F755-1ADB-4A16-A177-20EA2736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031" y="5575159"/>
                <a:ext cx="1987229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9DE7F8D5-5D4F-4269-B3C3-39C692A5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70" y="1102222"/>
            <a:ext cx="4775034" cy="46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6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D814F0-0EDD-448D-A24A-CFDD05D9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98"/>
            <a:ext cx="1051560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1.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Noto Serif SC Black" panose="02020200000000000000" pitchFamily="18" charset="-122"/>
                <a:ea typeface="Noto Serif SC Black" panose="02020200000000000000" pitchFamily="18" charset="-122"/>
              </a:rPr>
              <a:t>Research background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Noto Serif SC Black" panose="02020200000000000000" pitchFamily="18" charset="-122"/>
              <a:ea typeface="Noto Serif SC Black" panose="020202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1135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C73AC57-6937-420D-8671-B15CA35C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669" y="721393"/>
            <a:ext cx="8225271" cy="5415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220059F-6FD1-4F11-BFEE-EDD803821315}"/>
                  </a:ext>
                </a:extLst>
              </p:cNvPr>
              <p:cNvSpPr txBox="1"/>
              <p:nvPr/>
            </p:nvSpPr>
            <p:spPr>
              <a:xfrm>
                <a:off x="9038253" y="5783815"/>
                <a:ext cx="222690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zh-CN" altLang="en-US" sz="2800" dirty="0">
                              <a:solidFill>
                                <a:schemeClr val="tx1"/>
                              </a:solidFill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220059F-6FD1-4F11-BFEE-EDD80382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253" y="5783815"/>
                <a:ext cx="222690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18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84FC8A-D928-4D68-98CF-B0D16016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648" y="393956"/>
            <a:ext cx="8740421" cy="5825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220059F-6FD1-4F11-BFEE-EDD803821315}"/>
                  </a:ext>
                </a:extLst>
              </p:cNvPr>
              <p:cNvSpPr txBox="1"/>
              <p:nvPr/>
            </p:nvSpPr>
            <p:spPr>
              <a:xfrm>
                <a:off x="9038253" y="5783815"/>
                <a:ext cx="222690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220059F-6FD1-4F11-BFEE-EDD80382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253" y="5783815"/>
                <a:ext cx="222690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58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2A4D5B-8286-46D6-8DB7-5106C12E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53" y="457899"/>
            <a:ext cx="8611215" cy="5730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220059F-6FD1-4F11-BFEE-EDD803821315}"/>
                  </a:ext>
                </a:extLst>
              </p:cNvPr>
              <p:cNvSpPr txBox="1"/>
              <p:nvPr/>
            </p:nvSpPr>
            <p:spPr>
              <a:xfrm>
                <a:off x="9056914" y="5783815"/>
                <a:ext cx="222690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acc>
                            <m:accPr>
                              <m:chr m:val="̅"/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en-US" altLang="zh-CN" sz="2800" b="0" i="0" dirty="0" smtClean="0">
                              <a:solidFill>
                                <a:schemeClr val="tx1"/>
                              </a:solidFill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220059F-6FD1-4F11-BFEE-EDD80382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914" y="5783815"/>
                <a:ext cx="222690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355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8">
            <a:extLst>
              <a:ext uri="{FF2B5EF4-FFF2-40B4-BE49-F238E27FC236}">
                <a16:creationId xmlns:a16="http://schemas.microsoft.com/office/drawing/2014/main" id="{64468411-769B-4A10-939D-3D308AD56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0" t="2305"/>
          <a:stretch>
            <a:fillRect/>
          </a:stretch>
        </p:blipFill>
        <p:spPr>
          <a:xfrm>
            <a:off x="138855" y="1923331"/>
            <a:ext cx="6296829" cy="394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837DD54-EBBA-4F19-9099-6388C9B4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矩形: 圆角 12">
            <a:extLst>
              <a:ext uri="{FF2B5EF4-FFF2-40B4-BE49-F238E27FC236}">
                <a16:creationId xmlns:a16="http://schemas.microsoft.com/office/drawing/2014/main" id="{5C4463AB-DB81-4187-A549-286E2E683DC0}"/>
              </a:ext>
            </a:extLst>
          </p:cNvPr>
          <p:cNvSpPr/>
          <p:nvPr/>
        </p:nvSpPr>
        <p:spPr>
          <a:xfrm>
            <a:off x="3267987" y="4761653"/>
            <a:ext cx="3072870" cy="5892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8B4285-4435-4C74-9127-A855E570E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835" y="2269779"/>
            <a:ext cx="5448580" cy="163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7FB6F8-52BE-4763-96B0-301BE58F5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834" y="3908162"/>
            <a:ext cx="5448579" cy="139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06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2D9295-4EC9-4FAA-8E30-437F1F3F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2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231F94D6-C78A-4356-9946-897AC8ACB7CD}"/>
              </a:ext>
            </a:extLst>
          </p:cNvPr>
          <p:cNvSpPr txBox="1">
            <a:spLocks/>
          </p:cNvSpPr>
          <p:nvPr/>
        </p:nvSpPr>
        <p:spPr>
          <a:xfrm>
            <a:off x="8000053" y="5256272"/>
            <a:ext cx="3509865" cy="311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Phys. Rev. Lett 125, 242001 (2020)</a:t>
            </a:r>
            <a:endParaRPr lang="zh-CN" altLang="en-US" sz="1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70A0672-C27D-4DC7-837F-94974DC2DC59}"/>
              </a:ext>
            </a:extLst>
          </p:cNvPr>
          <p:cNvSpPr txBox="1"/>
          <p:nvPr/>
        </p:nvSpPr>
        <p:spPr>
          <a:xfrm>
            <a:off x="313944" y="5185126"/>
            <a:ext cx="3394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Phys. Rev. D 102, 112003(2020)</a:t>
            </a:r>
            <a:endParaRPr lang="zh-CN" altLang="en-US" sz="1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A922254-A1AF-4AD7-B749-3442A81A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72" y="410147"/>
            <a:ext cx="4757381" cy="93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9399AB1-7519-497D-A364-984E6232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318" y="4870960"/>
            <a:ext cx="4156041" cy="13939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3DE221A-38CC-478F-B619-6196B322B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8" y="1672874"/>
            <a:ext cx="3849532" cy="2624144"/>
          </a:xfrm>
          <a:prstGeom prst="rect">
            <a:avLst/>
          </a:prstGeom>
        </p:spPr>
      </p:pic>
      <p:pic>
        <p:nvPicPr>
          <p:cNvPr id="24" name="内容占位符 6">
            <a:extLst>
              <a:ext uri="{FF2B5EF4-FFF2-40B4-BE49-F238E27FC236}">
                <a16:creationId xmlns:a16="http://schemas.microsoft.com/office/drawing/2014/main" id="{10B0DF84-2B31-475F-B58C-EFDF715DA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598" y="1466048"/>
            <a:ext cx="3995392" cy="307244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4F75C6-BC4C-482E-A18B-6A189E9AA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778" y="406235"/>
            <a:ext cx="6667656" cy="93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4B17371-3312-4F3B-94C8-31089346F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420" y="1825495"/>
            <a:ext cx="2210866" cy="21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08936D0-41A8-49F9-90DE-8317EC8B1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120" b="17737"/>
          <a:stretch/>
        </p:blipFill>
        <p:spPr>
          <a:xfrm>
            <a:off x="156972" y="390961"/>
            <a:ext cx="5424255" cy="109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14C32-A5E5-486E-9AC7-6BDA7AEC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3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0C2D03-B246-496B-A66C-D5F0DD20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" y="1890998"/>
            <a:ext cx="6380385" cy="40855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7DB9AB-4130-46C8-8915-B95845313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89"/>
          <a:stretch/>
        </p:blipFill>
        <p:spPr>
          <a:xfrm>
            <a:off x="6012224" y="390961"/>
            <a:ext cx="6022804" cy="109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CC2B06-DC3F-45AD-85C7-A3C6DCABD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90998"/>
            <a:ext cx="5901028" cy="19223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64C4EC-D966-44D0-B715-103754F95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150" y="4252386"/>
            <a:ext cx="4428494" cy="1341236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BCAE21A-D71D-4218-835C-84571CDE0EC7}"/>
              </a:ext>
            </a:extLst>
          </p:cNvPr>
          <p:cNvSpPr txBox="1">
            <a:spLocks/>
          </p:cNvSpPr>
          <p:nvPr/>
        </p:nvSpPr>
        <p:spPr>
          <a:xfrm>
            <a:off x="7688346" y="6123659"/>
            <a:ext cx="3509865" cy="311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Phys. Rev. Lett  131, 041902 (2023)</a:t>
            </a:r>
            <a:endParaRPr lang="zh-CN" altLang="en-US" sz="1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483E70-8822-4BCB-8543-C7EA09008F2A}"/>
              </a:ext>
            </a:extLst>
          </p:cNvPr>
          <p:cNvSpPr txBox="1"/>
          <p:nvPr/>
        </p:nvSpPr>
        <p:spPr>
          <a:xfrm>
            <a:off x="1646616" y="6185852"/>
            <a:ext cx="3394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Phys. Rev. D 108, 012017 (2023)</a:t>
            </a:r>
            <a:endParaRPr lang="zh-CN" altLang="en-US" sz="1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6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15B64-5FFD-43A1-A29B-E6A965B9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9C07F029-238D-44FA-AC3C-2DB9CC4AF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2862" y="4463222"/>
            <a:ext cx="4602765" cy="2029653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14C32-A5E5-486E-9AC7-6BDA7AEC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4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30C0526-8F6D-4BAD-A8BC-CCD6B16A6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862" y="405754"/>
            <a:ext cx="4602765" cy="37609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D2FC5AD-4FC6-4B16-8D7D-03E7F481898E}"/>
              </a:ext>
            </a:extLst>
          </p:cNvPr>
          <p:cNvSpPr txBox="1"/>
          <p:nvPr/>
        </p:nvSpPr>
        <p:spPr>
          <a:xfrm>
            <a:off x="1240583" y="5696917"/>
            <a:ext cx="4155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Nature Phys. 18 (2022) 7, 751-754</a:t>
            </a:r>
            <a:r>
              <a:rPr lang="en-US" altLang="zh-CN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.</a:t>
            </a:r>
            <a:endParaRPr lang="zh-CN" altLang="en-US" sz="1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43444E-0144-4011-ADC0-A3F288599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4" y="365125"/>
            <a:ext cx="5877748" cy="188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481F381-58FD-4159-9B26-8F728B5DF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44" y="2612789"/>
            <a:ext cx="5877748" cy="24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9B12D4C-407D-4902-8687-1D219520D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3678" y="1567620"/>
            <a:ext cx="6038758" cy="1320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E055A0-9E6D-40B8-B7AF-B9E58EB2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33" y="445991"/>
            <a:ext cx="7989104" cy="94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7D078-3B8D-473D-90C2-DE97B18A8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424" y="2956591"/>
            <a:ext cx="6468152" cy="845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9E7E89-C311-436E-B489-9492F917A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678" y="4034556"/>
            <a:ext cx="5685186" cy="117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DB60B02-EADE-4198-8D37-F88E12D9C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424" y="5321636"/>
            <a:ext cx="6400800" cy="117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2769C3FC-9569-4F3D-BC30-E21019E7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5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7E2487F-4447-4BDB-A667-5EE1CC28030F}"/>
              </a:ext>
            </a:extLst>
          </p:cNvPr>
          <p:cNvSpPr txBox="1"/>
          <p:nvPr/>
        </p:nvSpPr>
        <p:spPr>
          <a:xfrm>
            <a:off x="4537168" y="3494488"/>
            <a:ext cx="3327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Physics Letters B 833, 137391 (2022)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78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430E448-BF93-46CA-84F9-AB3648C91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72" y="1646403"/>
            <a:ext cx="7334750" cy="4106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4B9FEC-8434-4214-B029-1D7B8B03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" y="229659"/>
            <a:ext cx="7808468" cy="11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1B94C9-A579-47F4-B631-C6622F38F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169" y="2858762"/>
            <a:ext cx="4418912" cy="18690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56EE5E2-30D3-46C1-8D0C-F8E775BD8F55}"/>
              </a:ext>
            </a:extLst>
          </p:cNvPr>
          <p:cNvSpPr txBox="1"/>
          <p:nvPr/>
        </p:nvSpPr>
        <p:spPr>
          <a:xfrm>
            <a:off x="8090769" y="601879"/>
            <a:ext cx="4105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Phys. Rev. Lett  132, 151902 (2024)</a:t>
            </a:r>
            <a:endParaRPr lang="zh-CN" altLang="en-US" sz="1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BD3ADA1-64DD-4D7C-B092-AF34EE4E2966}"/>
                  </a:ext>
                </a:extLst>
              </p:cNvPr>
              <p:cNvSpPr txBox="1"/>
              <p:nvPr/>
            </p:nvSpPr>
            <p:spPr>
              <a:xfrm>
                <a:off x="7704169" y="2199069"/>
                <a:ext cx="403082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pion mass of approximately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220 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BD3ADA1-64DD-4D7C-B092-AF34EE4E2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169" y="2199069"/>
                <a:ext cx="4030825" cy="338554"/>
              </a:xfrm>
              <a:prstGeom prst="rect">
                <a:avLst/>
              </a:prstGeom>
              <a:blipFill>
                <a:blip r:embed="rId5"/>
                <a:stretch>
                  <a:fillRect l="-908" t="-7273" b="-2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0D4BF449-9E6B-4081-823A-02CA4942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13944" cy="365125"/>
          </a:xfrm>
        </p:spPr>
        <p:txBody>
          <a:bodyPr/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6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B7D1D8-EF68-4E59-AA8A-C362055BB7C5}"/>
              </a:ext>
            </a:extLst>
          </p:cNvPr>
          <p:cNvSpPr txBox="1"/>
          <p:nvPr/>
        </p:nvSpPr>
        <p:spPr>
          <a:xfrm>
            <a:off x="4195280" y="6337928"/>
            <a:ext cx="7927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CMR10"/>
              </a:rPr>
              <a:t>S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CMR10"/>
              </a:rPr>
              <a:t>cattering rate</a:t>
            </a:r>
            <a:r>
              <a:rPr lang="en-US" altLang="zh-CN" dirty="0"/>
              <a:t>       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CMR10"/>
              </a:rPr>
              <a:t>represents the probability per unit time for a scattering event.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64025B4-E405-49FE-9A63-3CE82B2A3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818" y="6410054"/>
            <a:ext cx="293848" cy="2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78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3960</TotalTime>
  <Words>723</Words>
  <Application>Microsoft Office PowerPoint</Application>
  <PresentationFormat>宽屏</PresentationFormat>
  <Paragraphs>184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CMMI10</vt:lpstr>
      <vt:lpstr>CMR10</vt:lpstr>
      <vt:lpstr>Noto Serif SC Black</vt:lpstr>
      <vt:lpstr>等线</vt:lpstr>
      <vt:lpstr>等线 Light</vt:lpstr>
      <vt:lpstr>华文楷体</vt:lpstr>
      <vt:lpstr>华文中宋</vt:lpstr>
      <vt:lpstr>幼圆</vt:lpstr>
      <vt:lpstr>Arial</vt:lpstr>
      <vt:lpstr>Arial Rounded MT Bold</vt:lpstr>
      <vt:lpstr>Bahnschrift</vt:lpstr>
      <vt:lpstr>Bahnschrift SemiBold</vt:lpstr>
      <vt:lpstr>Book Antiqua</vt:lpstr>
      <vt:lpstr>Bradley Hand ITC</vt:lpstr>
      <vt:lpstr>Cambria Math</vt:lpstr>
      <vt:lpstr>Segoe UI</vt:lpstr>
      <vt:lpstr>Times New Roman</vt:lpstr>
      <vt:lpstr>Office 主题​​</vt:lpstr>
      <vt:lpstr>PowerPoint 演示文稿</vt:lpstr>
      <vt:lpstr>Outline </vt:lpstr>
      <vt:lpstr>1. Research background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D^((∗)) B ̅^((∗)) interactions with ChEFT </vt:lpstr>
      <vt:lpstr>Effective Lagrangians </vt:lpstr>
      <vt:lpstr>PowerPoint 演示文稿</vt:lpstr>
      <vt:lpstr>Effective potentials </vt:lpstr>
      <vt:lpstr>Effective potentials </vt:lpstr>
      <vt:lpstr>The bound states for D^((∗) ) B ̅^((∗) ) (I=0) systems </vt:lpstr>
      <vt:lpstr>3. Coupled-channel effects</vt:lpstr>
      <vt:lpstr>The different channels for D^((∗) ) B ̅^((∗) ) (I=0) systems </vt:lpstr>
      <vt:lpstr>DB ̅-D^∗ B ̅^∗ (J=0) system</vt:lpstr>
      <vt:lpstr>The effective potentials</vt:lpstr>
      <vt:lpstr>D^((∗)) B ̅^((∗))-D^∗ B ̅^∗ (J=1) system</vt:lpstr>
      <vt:lpstr>4. Two-body scattering </vt:lpstr>
      <vt:lpstr>Lippmann-Schwinger (L-S) equation </vt:lpstr>
      <vt:lpstr>Two-body scattering </vt:lpstr>
      <vt:lpstr>Two-body scattering </vt:lpstr>
      <vt:lpstr>Summary</vt:lpstr>
      <vt:lpstr>Thanks for your attention！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 ̅ 和 B^∗ D ̅ 散射问题</dc:title>
  <dc:creator>长乐明光</dc:creator>
  <cp:lastModifiedBy>帕提克斯 Liu</cp:lastModifiedBy>
  <cp:revision>511</cp:revision>
  <dcterms:created xsi:type="dcterms:W3CDTF">2024-10-07T15:41:22Z</dcterms:created>
  <dcterms:modified xsi:type="dcterms:W3CDTF">2025-07-13T16:44:23Z</dcterms:modified>
</cp:coreProperties>
</file>